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8.xml" ContentType="application/vnd.openxmlformats-officedocument.drawingml.chart+xml"/>
  <Override PartName="/ppt/charts/chart9.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5"/>
  </p:notesMasterIdLst>
  <p:handoutMasterIdLst>
    <p:handoutMasterId r:id="rId26"/>
  </p:handoutMasterIdLst>
  <p:sldIdLst>
    <p:sldId id="348" r:id="rId2"/>
    <p:sldId id="349" r:id="rId3"/>
    <p:sldId id="305" r:id="rId4"/>
    <p:sldId id="306" r:id="rId5"/>
    <p:sldId id="307" r:id="rId6"/>
    <p:sldId id="308" r:id="rId7"/>
    <p:sldId id="343" r:id="rId8"/>
    <p:sldId id="346" r:id="rId9"/>
    <p:sldId id="345" r:id="rId10"/>
    <p:sldId id="314" r:id="rId11"/>
    <p:sldId id="315" r:id="rId12"/>
    <p:sldId id="328" r:id="rId13"/>
    <p:sldId id="329" r:id="rId14"/>
    <p:sldId id="330" r:id="rId15"/>
    <p:sldId id="331" r:id="rId16"/>
    <p:sldId id="332" r:id="rId17"/>
    <p:sldId id="333" r:id="rId18"/>
    <p:sldId id="334" r:id="rId19"/>
    <p:sldId id="335" r:id="rId20"/>
    <p:sldId id="336" r:id="rId21"/>
    <p:sldId id="340" r:id="rId22"/>
    <p:sldId id="339" r:id="rId23"/>
    <p:sldId id="347" r:id="rId24"/>
  </p:sldIdLst>
  <p:sldSz cx="9144000" cy="5715000" type="screen16x10"/>
  <p:notesSz cx="14782800" cy="9398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E0B00"/>
    <a:srgbClr val="C0A01A"/>
    <a:srgbClr val="E1BC1F"/>
    <a:srgbClr val="31859C"/>
    <a:srgbClr val="780A0D"/>
    <a:srgbClr val="C00E00"/>
    <a:srgbClr val="9B4803"/>
    <a:srgbClr val="857B4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80" autoAdjust="0"/>
    <p:restoredTop sz="88489" autoAdjust="0"/>
  </p:normalViewPr>
  <p:slideViewPr>
    <p:cSldViewPr snapToGrid="0" showGuides="1">
      <p:cViewPr>
        <p:scale>
          <a:sx n="106" d="100"/>
          <a:sy n="106" d="100"/>
        </p:scale>
        <p:origin x="162" y="-210"/>
      </p:cViewPr>
      <p:guideLst>
        <p:guide orient="horz" pos="269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9.6101721685683636E-2"/>
          <c:y val="0.11676521274610606"/>
          <c:w val="0.876178440355322"/>
          <c:h val="0.62187988233012714"/>
        </c:manualLayout>
      </c:layout>
      <c:areaChart>
        <c:grouping val="standard"/>
        <c:ser>
          <c:idx val="0"/>
          <c:order val="0"/>
          <c:tx>
            <c:strRef>
              <c:f>Sheet1!$B$1</c:f>
              <c:strCache>
                <c:ptCount val="1"/>
                <c:pt idx="0">
                  <c:v>Reader</c:v>
                </c:pt>
              </c:strCache>
            </c:strRef>
          </c:tx>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dLbls>
            <c:dLbl>
              <c:idx val="0"/>
              <c:layout>
                <c:manualLayout>
                  <c:x val="0"/>
                  <c:y val="-4.2996045718000114E-2"/>
                </c:manualLayout>
              </c:layout>
              <c:showVal val="1"/>
            </c:dLbl>
            <c:dLbl>
              <c:idx val="1"/>
              <c:layout>
                <c:manualLayout>
                  <c:x val="-3.4882778756662415E-3"/>
                  <c:y val="-5.4722240004727425E-2"/>
                </c:manualLayout>
              </c:layout>
              <c:showVal val="1"/>
            </c:dLbl>
            <c:dLbl>
              <c:idx val="2"/>
              <c:layout>
                <c:manualLayout>
                  <c:x val="3.4882778756662415E-3"/>
                  <c:y val="-0.12898813715400029"/>
                </c:manualLayout>
              </c:layout>
              <c:showVal val="1"/>
            </c:dLbl>
            <c:dLbl>
              <c:idx val="3"/>
              <c:layout>
                <c:manualLayout>
                  <c:x val="3.4882778756662415E-3"/>
                  <c:y val="-0.15634925715636419"/>
                </c:manualLayout>
              </c:layout>
              <c:showVal val="1"/>
            </c:dLbl>
            <c:dLbl>
              <c:idx val="4"/>
              <c:layout>
                <c:manualLayout>
                  <c:x val="0"/>
                  <c:y val="-0.18761910858763681"/>
                </c:manualLayout>
              </c:layout>
              <c:showVal val="1"/>
            </c:dLbl>
            <c:dLbl>
              <c:idx val="5"/>
              <c:layout>
                <c:manualLayout>
                  <c:x val="0"/>
                  <c:y val="-0.19152784001654594"/>
                </c:manualLayout>
              </c:layout>
              <c:showVal val="1"/>
            </c:dLbl>
            <c:dLbl>
              <c:idx val="6"/>
              <c:layout>
                <c:manualLayout>
                  <c:x val="0"/>
                  <c:y val="-0.20716276573218234"/>
                </c:manualLayout>
              </c:layout>
              <c:showVal val="1"/>
            </c:dLbl>
            <c:dLbl>
              <c:idx val="7"/>
              <c:layout>
                <c:manualLayout>
                  <c:x val="5.2324168134993618E-3"/>
                  <c:y val="-0.21107149716109158"/>
                </c:manualLayout>
              </c:layout>
              <c:showVal val="1"/>
            </c:dLbl>
            <c:dLbl>
              <c:idx val="8"/>
              <c:layout>
                <c:manualLayout>
                  <c:x val="0"/>
                  <c:y val="-0.21498022859000057"/>
                </c:manualLayout>
              </c:layout>
              <c:showVal val="1"/>
            </c:dLbl>
            <c:dLbl>
              <c:idx val="9"/>
              <c:layout>
                <c:manualLayout>
                  <c:x val="0"/>
                  <c:y val="-0.26970246859472796"/>
                </c:manualLayout>
              </c:layout>
              <c:showVal val="1"/>
            </c:dLbl>
            <c:dLbl>
              <c:idx val="10"/>
              <c:layout>
                <c:manualLayout>
                  <c:x val="0"/>
                  <c:y val="-0.3227432886826902"/>
                </c:manualLayout>
              </c:layout>
              <c:showVal val="1"/>
            </c:dLbl>
            <c:dLbl>
              <c:idx val="11"/>
              <c:layout>
                <c:manualLayout>
                  <c:x val="2.5197868449625695E-3"/>
                  <c:y val="-0.32475247615319036"/>
                </c:manualLayout>
              </c:layout>
              <c:showVal val="1"/>
            </c:dLbl>
            <c:dLbl>
              <c:idx val="12"/>
              <c:layout>
                <c:manualLayout>
                  <c:x val="5.0399705379989964E-3"/>
                  <c:y val="-0.36012615849575752"/>
                </c:manualLayout>
              </c:layout>
              <c:showVal val="1"/>
            </c:dLbl>
            <c:dLbl>
              <c:idx val="13"/>
              <c:layout>
                <c:manualLayout>
                  <c:x val="7.5599558069984951E-3"/>
                  <c:y val="-0.35740760390330295"/>
                </c:manualLayout>
              </c:layout>
              <c:showVal val="1"/>
            </c:dLbl>
            <c:numFmt formatCode="0%" sourceLinked="0"/>
            <c:txPr>
              <a:bodyPr/>
              <a:lstStyle/>
              <a:p>
                <a:pPr>
                  <a:defRPr sz="1000" b="1"/>
                </a:pPr>
                <a:endParaRPr lang="en-US"/>
              </a:p>
            </c:txPr>
            <c:showVal val="1"/>
          </c:dLbls>
          <c:cat>
            <c:numRef>
              <c:f>Sheet1!$A$2:$A$15</c:f>
              <c:numCache>
                <c:formatCode>d\-mmm</c:formatCode>
                <c:ptCount val="14"/>
                <c:pt idx="0">
                  <c:v>41146</c:v>
                </c:pt>
                <c:pt idx="1">
                  <c:v>41147</c:v>
                </c:pt>
                <c:pt idx="2">
                  <c:v>41148</c:v>
                </c:pt>
                <c:pt idx="3">
                  <c:v>41149</c:v>
                </c:pt>
                <c:pt idx="4">
                  <c:v>41150</c:v>
                </c:pt>
                <c:pt idx="5">
                  <c:v>41151</c:v>
                </c:pt>
                <c:pt idx="6">
                  <c:v>41152</c:v>
                </c:pt>
                <c:pt idx="7">
                  <c:v>41153</c:v>
                </c:pt>
                <c:pt idx="8">
                  <c:v>41154</c:v>
                </c:pt>
                <c:pt idx="9">
                  <c:v>41155</c:v>
                </c:pt>
                <c:pt idx="10">
                  <c:v>41156</c:v>
                </c:pt>
                <c:pt idx="11">
                  <c:v>41157</c:v>
                </c:pt>
                <c:pt idx="12">
                  <c:v>41158</c:v>
                </c:pt>
                <c:pt idx="13">
                  <c:v>41159</c:v>
                </c:pt>
              </c:numCache>
            </c:numRef>
          </c:cat>
          <c:val>
            <c:numRef>
              <c:f>Sheet1!$B$2:$B$15</c:f>
              <c:numCache>
                <c:formatCode>0.0%</c:formatCode>
                <c:ptCount val="14"/>
                <c:pt idx="0">
                  <c:v>1.3333333333333338E-2</c:v>
                </c:pt>
                <c:pt idx="1">
                  <c:v>5.3333333333333358E-2</c:v>
                </c:pt>
                <c:pt idx="2">
                  <c:v>0.2133333333333334</c:v>
                </c:pt>
                <c:pt idx="3">
                  <c:v>0.39333333333333331</c:v>
                </c:pt>
                <c:pt idx="4">
                  <c:v>0.46</c:v>
                </c:pt>
                <c:pt idx="5">
                  <c:v>0.51333333333333331</c:v>
                </c:pt>
                <c:pt idx="6">
                  <c:v>0.52666666666666651</c:v>
                </c:pt>
                <c:pt idx="7">
                  <c:v>0.55333333333333334</c:v>
                </c:pt>
                <c:pt idx="8">
                  <c:v>0.58000000000000007</c:v>
                </c:pt>
                <c:pt idx="9">
                  <c:v>0.7400000000000001</c:v>
                </c:pt>
                <c:pt idx="10">
                  <c:v>0.8</c:v>
                </c:pt>
                <c:pt idx="11">
                  <c:v>0.93</c:v>
                </c:pt>
                <c:pt idx="12">
                  <c:v>0.97</c:v>
                </c:pt>
                <c:pt idx="13">
                  <c:v>1</c:v>
                </c:pt>
              </c:numCache>
            </c:numRef>
          </c:val>
        </c:ser>
        <c:dLbls/>
        <c:axId val="103269120"/>
        <c:axId val="103270656"/>
      </c:areaChart>
      <c:dateAx>
        <c:axId val="103269120"/>
        <c:scaling>
          <c:orientation val="minMax"/>
        </c:scaling>
        <c:axPos val="b"/>
        <c:majorGridlines>
          <c:spPr>
            <a:ln>
              <a:solidFill>
                <a:schemeClr val="bg1">
                  <a:lumMod val="85000"/>
                </a:schemeClr>
              </a:solidFill>
            </a:ln>
          </c:spPr>
        </c:majorGridlines>
        <c:numFmt formatCode="d\-mmm" sourceLinked="1"/>
        <c:tickLblPos val="nextTo"/>
        <c:spPr>
          <a:ln>
            <a:noFill/>
          </a:ln>
        </c:spPr>
        <c:txPr>
          <a:bodyPr/>
          <a:lstStyle/>
          <a:p>
            <a:pPr>
              <a:defRPr sz="1000"/>
            </a:pPr>
            <a:endParaRPr lang="en-US"/>
          </a:p>
        </c:txPr>
        <c:crossAx val="103270656"/>
        <c:crosses val="autoZero"/>
        <c:auto val="1"/>
        <c:lblOffset val="200"/>
        <c:baseTimeUnit val="days"/>
      </c:dateAx>
      <c:valAx>
        <c:axId val="103270656"/>
        <c:scaling>
          <c:orientation val="minMax"/>
          <c:max val="1"/>
        </c:scaling>
        <c:axPos val="l"/>
        <c:majorGridlines>
          <c:spPr>
            <a:ln>
              <a:solidFill>
                <a:schemeClr val="bg1">
                  <a:lumMod val="85000"/>
                </a:schemeClr>
              </a:solidFill>
            </a:ln>
          </c:spPr>
        </c:majorGridlines>
        <c:numFmt formatCode="0%" sourceLinked="0"/>
        <c:tickLblPos val="nextTo"/>
        <c:spPr>
          <a:ln>
            <a:noFill/>
          </a:ln>
        </c:spPr>
        <c:txPr>
          <a:bodyPr/>
          <a:lstStyle/>
          <a:p>
            <a:pPr>
              <a:defRPr sz="1000"/>
            </a:pPr>
            <a:endParaRPr lang="en-US"/>
          </a:p>
        </c:txPr>
        <c:crossAx val="103269120"/>
        <c:crosses val="autoZero"/>
        <c:crossBetween val="between"/>
        <c:majorUnit val="0.2"/>
      </c:valAx>
    </c:plotArea>
    <c:plotVisOnly val="1"/>
    <c:dispBlanksAs val="zero"/>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24519533172155572"/>
          <c:y val="5.1974866822752971E-2"/>
          <c:w val="0.49242254735265051"/>
          <c:h val="0.90478308881728708"/>
        </c:manualLayout>
      </c:layout>
      <c:radarChart>
        <c:radarStyle val="marker"/>
        <c:ser>
          <c:idx val="0"/>
          <c:order val="0"/>
          <c:tx>
            <c:strRef>
              <c:f>Sheet1!$B$1</c:f>
              <c:strCache>
                <c:ptCount val="1"/>
                <c:pt idx="0">
                  <c:v>Primary Care Physicians</c:v>
                </c:pt>
              </c:strCache>
            </c:strRef>
          </c:tx>
          <c:marker>
            <c:symbol val="none"/>
          </c:marker>
          <c:cat>
            <c:strRef>
              <c:f>Sheet1!$A$2:$A$4</c:f>
              <c:strCache>
                <c:ptCount val="3"/>
                <c:pt idx="0">
                  <c:v>Trial Subj Cohort Important</c:v>
                </c:pt>
                <c:pt idx="1">
                  <c:v>Lifestyle Change</c:v>
                </c:pt>
                <c:pt idx="2">
                  <c:v>Trial Subj Cohort Not Important</c:v>
                </c:pt>
              </c:strCache>
            </c:strRef>
          </c:cat>
          <c:val>
            <c:numRef>
              <c:f>Sheet1!$B$2:$B$4</c:f>
              <c:numCache>
                <c:formatCode>0.0%</c:formatCode>
                <c:ptCount val="3"/>
                <c:pt idx="0">
                  <c:v>0.44400000000000001</c:v>
                </c:pt>
                <c:pt idx="1">
                  <c:v>0.59699999999999998</c:v>
                </c:pt>
                <c:pt idx="2">
                  <c:v>0.24200000000000002</c:v>
                </c:pt>
              </c:numCache>
            </c:numRef>
          </c:val>
        </c:ser>
        <c:ser>
          <c:idx val="1"/>
          <c:order val="1"/>
          <c:tx>
            <c:strRef>
              <c:f>Sheet1!$C$1</c:f>
              <c:strCache>
                <c:ptCount val="1"/>
                <c:pt idx="0">
                  <c:v>Surgeons</c:v>
                </c:pt>
              </c:strCache>
            </c:strRef>
          </c:tx>
          <c:marker>
            <c:symbol val="none"/>
          </c:marker>
          <c:cat>
            <c:strRef>
              <c:f>Sheet1!$A$2:$A$4</c:f>
              <c:strCache>
                <c:ptCount val="3"/>
                <c:pt idx="0">
                  <c:v>Trial Subj Cohort Important</c:v>
                </c:pt>
                <c:pt idx="1">
                  <c:v>Lifestyle Change</c:v>
                </c:pt>
                <c:pt idx="2">
                  <c:v>Trial Subj Cohort Not Important</c:v>
                </c:pt>
              </c:strCache>
            </c:strRef>
          </c:cat>
          <c:val>
            <c:numRef>
              <c:f>Sheet1!$C$2:$C$4</c:f>
              <c:numCache>
                <c:formatCode>0.0%</c:formatCode>
                <c:ptCount val="3"/>
                <c:pt idx="0">
                  <c:v>0.26900000000000002</c:v>
                </c:pt>
                <c:pt idx="1">
                  <c:v>0.48100000000000004</c:v>
                </c:pt>
                <c:pt idx="2">
                  <c:v>0.26900000000000002</c:v>
                </c:pt>
              </c:numCache>
            </c:numRef>
          </c:val>
        </c:ser>
        <c:ser>
          <c:idx val="2"/>
          <c:order val="2"/>
          <c:tx>
            <c:strRef>
              <c:f>Sheet1!$D$1</c:f>
              <c:strCache>
                <c:ptCount val="1"/>
                <c:pt idx="0">
                  <c:v>Endocrinologists</c:v>
                </c:pt>
              </c:strCache>
            </c:strRef>
          </c:tx>
          <c:marker>
            <c:symbol val="none"/>
          </c:marker>
          <c:cat>
            <c:strRef>
              <c:f>Sheet1!$A$2:$A$4</c:f>
              <c:strCache>
                <c:ptCount val="3"/>
                <c:pt idx="0">
                  <c:v>Trial Subj Cohort Important</c:v>
                </c:pt>
                <c:pt idx="1">
                  <c:v>Lifestyle Change</c:v>
                </c:pt>
                <c:pt idx="2">
                  <c:v>Trial Subj Cohort Not Important</c:v>
                </c:pt>
              </c:strCache>
            </c:strRef>
          </c:cat>
          <c:val>
            <c:numRef>
              <c:f>Sheet1!$D$2:$D$4</c:f>
              <c:numCache>
                <c:formatCode>0.0%</c:formatCode>
                <c:ptCount val="3"/>
                <c:pt idx="0">
                  <c:v>0.60000000000000009</c:v>
                </c:pt>
                <c:pt idx="1">
                  <c:v>0.60000000000000009</c:v>
                </c:pt>
                <c:pt idx="2">
                  <c:v>0.4</c:v>
                </c:pt>
              </c:numCache>
            </c:numRef>
          </c:val>
        </c:ser>
        <c:dLbls/>
        <c:axId val="135160192"/>
        <c:axId val="135161728"/>
      </c:radarChart>
      <c:catAx>
        <c:axId val="135160192"/>
        <c:scaling>
          <c:orientation val="minMax"/>
        </c:scaling>
        <c:axPos val="b"/>
        <c:majorGridlines/>
        <c:numFmt formatCode="m/d/yyyy" sourceLinked="1"/>
        <c:tickLblPos val="nextTo"/>
        <c:txPr>
          <a:bodyPr/>
          <a:lstStyle/>
          <a:p>
            <a:pPr>
              <a:defRPr sz="1200" b="1"/>
            </a:pPr>
            <a:endParaRPr lang="en-US"/>
          </a:p>
        </c:txPr>
        <c:crossAx val="135161728"/>
        <c:crosses val="autoZero"/>
        <c:auto val="1"/>
        <c:lblAlgn val="ctr"/>
        <c:lblOffset val="100"/>
      </c:catAx>
      <c:valAx>
        <c:axId val="135161728"/>
        <c:scaling>
          <c:orientation val="minMax"/>
          <c:max val="1"/>
        </c:scaling>
        <c:axPos val="l"/>
        <c:majorGridlines/>
        <c:numFmt formatCode="0%" sourceLinked="0"/>
        <c:majorTickMark val="cross"/>
        <c:tickLblPos val="nextTo"/>
        <c:txPr>
          <a:bodyPr/>
          <a:lstStyle/>
          <a:p>
            <a:pPr>
              <a:defRPr sz="1200" b="1"/>
            </a:pPr>
            <a:endParaRPr lang="en-US"/>
          </a:p>
        </c:txPr>
        <c:crossAx val="135160192"/>
        <c:crosses val="autoZero"/>
        <c:crossBetween val="between"/>
        <c:majorUnit val="0.2"/>
      </c:valAx>
    </c:plotArea>
    <c:legend>
      <c:legendPos val="r"/>
      <c:layout>
        <c:manualLayout>
          <c:xMode val="edge"/>
          <c:yMode val="edge"/>
          <c:x val="9.1825867405168918E-2"/>
          <c:y val="0.29564933375689262"/>
          <c:w val="0.19120944485914351"/>
          <c:h val="0.15663280535423346"/>
        </c:manualLayout>
      </c:layout>
      <c:txPr>
        <a:bodyPr/>
        <a:lstStyle/>
        <a:p>
          <a:pPr>
            <a:defRPr sz="1100"/>
          </a:pPr>
          <a:endParaRPr lang="en-US"/>
        </a:p>
      </c:txPr>
    </c:legend>
    <c:plotVisOnly val="1"/>
    <c:dispBlanksAs val="gap"/>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Column1</c:v>
                </c:pt>
              </c:strCache>
            </c:strRef>
          </c:tx>
          <c:dPt>
            <c:idx val="0"/>
          </c:dPt>
          <c:dLbls>
            <c:dLbl>
              <c:idx val="0"/>
              <c:layout>
                <c:manualLayout>
                  <c:x val="0.32643312101910832"/>
                  <c:y val="-0.1598892289098337"/>
                </c:manualLayout>
              </c:layout>
              <c:showCatName val="1"/>
              <c:showPercent val="1"/>
            </c:dLbl>
            <c:dLbl>
              <c:idx val="1"/>
              <c:layout>
                <c:manualLayout>
                  <c:x val="7.484114573400967E-2"/>
                  <c:y val="2.0804425807739542E-3"/>
                </c:manualLayout>
              </c:layout>
              <c:showCatName val="1"/>
              <c:showPercent val="1"/>
            </c:dLbl>
            <c:dLbl>
              <c:idx val="2"/>
              <c:layout>
                <c:manualLayout>
                  <c:x val="4.8513879670350523E-3"/>
                  <c:y val="9.034411850820051E-2"/>
                </c:manualLayout>
              </c:layout>
              <c:numFmt formatCode="0.0%" sourceLinked="0"/>
              <c:spPr/>
              <c:txPr>
                <a:bodyPr/>
                <a:lstStyle/>
                <a:p>
                  <a:pPr>
                    <a:defRPr sz="900"/>
                  </a:pPr>
                  <a:endParaRPr lang="en-US"/>
                </a:p>
              </c:txPr>
              <c:showCatName val="1"/>
              <c:showPercent val="1"/>
            </c:dLbl>
            <c:dLbl>
              <c:idx val="3"/>
              <c:layout>
                <c:manualLayout>
                  <c:x val="2.823976218102249E-2"/>
                  <c:y val="-4.3966861437268918E-2"/>
                </c:manualLayout>
              </c:layout>
              <c:showCatName val="1"/>
              <c:showPercent val="1"/>
            </c:dLbl>
            <c:dLbl>
              <c:idx val="4"/>
              <c:layout>
                <c:manualLayout>
                  <c:x val="3.2060375034966081E-2"/>
                  <c:y val="3.221448046636001E-2"/>
                </c:manualLayout>
              </c:layout>
              <c:showCatName val="1"/>
              <c:showPercent val="1"/>
            </c:dLbl>
            <c:dLbl>
              <c:idx val="5"/>
              <c:layout>
                <c:manualLayout>
                  <c:x val="1.1730752405949257E-2"/>
                  <c:y val="5.4427476868421774E-2"/>
                </c:manualLayout>
              </c:layout>
              <c:showCatName val="1"/>
              <c:showPercent val="1"/>
            </c:dLbl>
            <c:txPr>
              <a:bodyPr/>
              <a:lstStyle/>
              <a:p>
                <a:pPr>
                  <a:defRPr sz="900"/>
                </a:pPr>
                <a:endParaRPr lang="en-US"/>
              </a:p>
            </c:txPr>
            <c:showCatName val="1"/>
            <c:showPercent val="1"/>
            <c:showLeaderLines val="1"/>
          </c:dLbls>
          <c:cat>
            <c:strRef>
              <c:f>Sheet1!$A$2:$A$3</c:f>
              <c:strCache>
                <c:ptCount val="2"/>
                <c:pt idx="0">
                  <c:v>Physician</c:v>
                </c:pt>
                <c:pt idx="1">
                  <c:v>All Other</c:v>
                </c:pt>
              </c:strCache>
            </c:strRef>
          </c:cat>
          <c:val>
            <c:numRef>
              <c:f>Sheet1!$B$2:$B$3</c:f>
              <c:numCache>
                <c:formatCode>_(* #,##0_);_(* \(#,##0\);_(* "-"??_);_(@_)</c:formatCode>
                <c:ptCount val="2"/>
                <c:pt idx="0">
                  <c:v>225</c:v>
                </c:pt>
                <c:pt idx="1">
                  <c:v>4</c:v>
                </c:pt>
              </c:numCache>
            </c:numRef>
          </c:val>
        </c:ser>
        <c:dLbls/>
        <c:firstSliceAng val="0"/>
      </c:pieChart>
    </c:plotArea>
    <c:plotVisOnly val="1"/>
    <c:dispBlanksAs val="zero"/>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22091956214958619"/>
          <c:y val="0.17099556394067389"/>
          <c:w val="0.59691140012967692"/>
          <c:h val="0.7036913804840369"/>
        </c:manualLayout>
      </c:layout>
      <c:pieChart>
        <c:varyColors val="1"/>
        <c:ser>
          <c:idx val="0"/>
          <c:order val="0"/>
          <c:tx>
            <c:strRef>
              <c:f>Sheet1!$B$1</c:f>
              <c:strCache>
                <c:ptCount val="1"/>
                <c:pt idx="0">
                  <c:v>Column1</c:v>
                </c:pt>
              </c:strCache>
            </c:strRef>
          </c:tx>
          <c:dPt>
            <c:idx val="0"/>
          </c:dPt>
          <c:dPt>
            <c:idx val="2"/>
            <c:spPr>
              <a:solidFill>
                <a:schemeClr val="accent4"/>
              </a:solidFill>
            </c:spPr>
          </c:dPt>
          <c:dPt>
            <c:idx val="3"/>
            <c:spPr>
              <a:solidFill>
                <a:schemeClr val="accent3"/>
              </a:solidFill>
            </c:spPr>
          </c:dPt>
          <c:dLbls>
            <c:dLbl>
              <c:idx val="0"/>
              <c:layout>
                <c:manualLayout>
                  <c:x val="-5.1226210000381404E-3"/>
                  <c:y val="1.4275783864182668E-3"/>
                </c:manualLayout>
              </c:layout>
              <c:showCatName val="1"/>
              <c:showPercent val="1"/>
            </c:dLbl>
            <c:dLbl>
              <c:idx val="1"/>
              <c:layout>
                <c:manualLayout>
                  <c:x val="2.404782791105687E-2"/>
                  <c:y val="1.4275783864182668E-3"/>
                </c:manualLayout>
              </c:layout>
              <c:showCatName val="1"/>
              <c:showPercent val="1"/>
            </c:dLbl>
            <c:dLbl>
              <c:idx val="2"/>
              <c:layout>
                <c:manualLayout>
                  <c:x val="3.1957168465616546E-2"/>
                  <c:y val="5.079031638734092E-3"/>
                </c:manualLayout>
              </c:layout>
              <c:showCatName val="1"/>
              <c:showPercent val="1"/>
            </c:dLbl>
            <c:dLbl>
              <c:idx val="3"/>
              <c:layout>
                <c:manualLayout>
                  <c:x val="2.0415729051451149E-2"/>
                  <c:y val="6.7610112380769097E-2"/>
                </c:manualLayout>
              </c:layout>
              <c:showCatName val="1"/>
              <c:showPercent val="1"/>
            </c:dLbl>
            <c:dLbl>
              <c:idx val="4"/>
              <c:layout>
                <c:manualLayout>
                  <c:x val="-0.13043365498302759"/>
                  <c:y val="-0.13397384766322279"/>
                </c:manualLayout>
              </c:layout>
              <c:showCatName val="1"/>
              <c:showPercent val="1"/>
            </c:dLbl>
            <c:txPr>
              <a:bodyPr/>
              <a:lstStyle/>
              <a:p>
                <a:pPr>
                  <a:defRPr sz="900"/>
                </a:pPr>
                <a:endParaRPr lang="en-US"/>
              </a:p>
            </c:txPr>
            <c:showCatName val="1"/>
            <c:showPercent val="1"/>
          </c:dLbls>
          <c:cat>
            <c:strRef>
              <c:f>Sheet1!$A$2:$A$6</c:f>
              <c:strCache>
                <c:ptCount val="5"/>
                <c:pt idx="0">
                  <c:v>0</c:v>
                </c:pt>
                <c:pt idx="1">
                  <c:v>1-2</c:v>
                </c:pt>
                <c:pt idx="2">
                  <c:v>3-5</c:v>
                </c:pt>
                <c:pt idx="3">
                  <c:v>6-10</c:v>
                </c:pt>
                <c:pt idx="4">
                  <c:v>&gt;10</c:v>
                </c:pt>
              </c:strCache>
            </c:strRef>
          </c:cat>
          <c:val>
            <c:numRef>
              <c:f>Sheet1!$B$2:$B$6</c:f>
              <c:numCache>
                <c:formatCode>General</c:formatCode>
                <c:ptCount val="5"/>
                <c:pt idx="0">
                  <c:v>4</c:v>
                </c:pt>
                <c:pt idx="1">
                  <c:v>3</c:v>
                </c:pt>
                <c:pt idx="2">
                  <c:v>10</c:v>
                </c:pt>
                <c:pt idx="3">
                  <c:v>19</c:v>
                </c:pt>
                <c:pt idx="4">
                  <c:v>192</c:v>
                </c:pt>
              </c:numCache>
            </c:numRef>
          </c:val>
        </c:ser>
        <c:dLbls/>
        <c:firstSliceAng val="0"/>
      </c:pieChart>
    </c:plotArea>
    <c:plotVisOnly val="1"/>
    <c:dispBlanksAs val="zero"/>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Column1</c:v>
                </c:pt>
              </c:strCache>
            </c:strRef>
          </c:tx>
          <c:dLbls>
            <c:dLbl>
              <c:idx val="0"/>
              <c:layout>
                <c:manualLayout>
                  <c:x val="-9.0554840520008974E-3"/>
                  <c:y val="-0.28184060445819764"/>
                </c:manualLayout>
              </c:layout>
              <c:showCatName val="1"/>
              <c:showPercent val="1"/>
            </c:dLbl>
            <c:dLbl>
              <c:idx val="1"/>
              <c:layout>
                <c:manualLayout>
                  <c:x val="2.3177712160979885E-2"/>
                  <c:y val="-4.7444258861581705E-2"/>
                </c:manualLayout>
              </c:layout>
              <c:showCatName val="1"/>
              <c:showPercent val="1"/>
            </c:dLbl>
            <c:dLbl>
              <c:idx val="2"/>
              <c:layout>
                <c:manualLayout>
                  <c:x val="3.3992563429571312E-2"/>
                  <c:y val="-2.7627190540576378E-2"/>
                </c:manualLayout>
              </c:layout>
              <c:showCatName val="1"/>
              <c:showPercent val="1"/>
            </c:dLbl>
            <c:dLbl>
              <c:idx val="3"/>
              <c:layout>
                <c:manualLayout>
                  <c:x val="3.4078849518810156E-2"/>
                  <c:y val="-2.0498952782417356E-3"/>
                </c:manualLayout>
              </c:layout>
              <c:showCatName val="1"/>
              <c:showPercent val="1"/>
            </c:dLbl>
            <c:dLbl>
              <c:idx val="4"/>
              <c:layout>
                <c:manualLayout>
                  <c:x val="1.5323222589970256E-2"/>
                  <c:y val="5.5846283931195367E-2"/>
                </c:manualLayout>
              </c:layout>
              <c:showCatName val="1"/>
              <c:showPercent val="1"/>
            </c:dLbl>
            <c:dLbl>
              <c:idx val="5"/>
              <c:layout>
                <c:manualLayout>
                  <c:x val="1.1730752405949257E-2"/>
                  <c:y val="5.4427476868421774E-2"/>
                </c:manualLayout>
              </c:layout>
              <c:showCatName val="1"/>
              <c:showPercent val="1"/>
            </c:dLbl>
            <c:txPr>
              <a:bodyPr/>
              <a:lstStyle/>
              <a:p>
                <a:pPr>
                  <a:defRPr sz="1100"/>
                </a:pPr>
                <a:endParaRPr lang="en-US"/>
              </a:p>
            </c:txPr>
            <c:showCatName val="1"/>
            <c:showPercent val="1"/>
            <c:showLeaderLines val="1"/>
          </c:dLbls>
          <c:cat>
            <c:strRef>
              <c:f>Sheet1!$A$2:$A$6</c:f>
              <c:strCache>
                <c:ptCount val="5"/>
                <c:pt idx="0">
                  <c:v>Primary Care</c:v>
                </c:pt>
                <c:pt idx="1">
                  <c:v>Surgery</c:v>
                </c:pt>
                <c:pt idx="2">
                  <c:v>Ob/Gyn</c:v>
                </c:pt>
                <c:pt idx="3">
                  <c:v>Cardio</c:v>
                </c:pt>
                <c:pt idx="4">
                  <c:v>All Other</c:v>
                </c:pt>
              </c:strCache>
            </c:strRef>
          </c:cat>
          <c:val>
            <c:numRef>
              <c:f>Sheet1!$B$2:$B$6</c:f>
              <c:numCache>
                <c:formatCode>_(* #,##0_);_(* \(#,##0\);_(* "-"??_);_(@_)</c:formatCode>
                <c:ptCount val="5"/>
                <c:pt idx="0">
                  <c:v>2955326</c:v>
                </c:pt>
                <c:pt idx="1">
                  <c:v>756202</c:v>
                </c:pt>
                <c:pt idx="2">
                  <c:v>516968</c:v>
                </c:pt>
                <c:pt idx="3">
                  <c:v>85334</c:v>
                </c:pt>
                <c:pt idx="4">
                  <c:v>1239983</c:v>
                </c:pt>
              </c:numCache>
            </c:numRef>
          </c:val>
        </c:ser>
        <c:dLbls/>
        <c:firstSliceAng val="0"/>
      </c:pieChart>
    </c:plotArea>
    <c:plotVisOnly val="1"/>
    <c:dispBlanksAs val="zero"/>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Column1</c:v>
                </c:pt>
              </c:strCache>
            </c:strRef>
          </c:tx>
          <c:dPt>
            <c:idx val="2"/>
            <c:spPr>
              <a:solidFill>
                <a:schemeClr val="accent4"/>
              </a:solidFill>
            </c:spPr>
          </c:dPt>
          <c:dPt>
            <c:idx val="3"/>
            <c:spPr>
              <a:solidFill>
                <a:schemeClr val="accent3"/>
              </a:solidFill>
            </c:spPr>
          </c:dPt>
          <c:dLbls>
            <c:dLbl>
              <c:idx val="0"/>
              <c:layout>
                <c:manualLayout>
                  <c:x val="-1.2148919441096605E-2"/>
                  <c:y val="-0.15079171806416769"/>
                </c:manualLayout>
              </c:layout>
              <c:showCatName val="1"/>
              <c:showPercent val="1"/>
            </c:dLbl>
            <c:dLbl>
              <c:idx val="1"/>
              <c:layout>
                <c:manualLayout>
                  <c:x val="2.3177712160979885E-2"/>
                  <c:y val="-4.7444258861581705E-2"/>
                </c:manualLayout>
              </c:layout>
              <c:showCatName val="1"/>
              <c:showPercent val="1"/>
            </c:dLbl>
            <c:dLbl>
              <c:idx val="2"/>
              <c:layout>
                <c:manualLayout>
                  <c:x val="3.3992470529547424E-2"/>
                  <c:y val="1.7303759820558779E-2"/>
                </c:manualLayout>
              </c:layout>
              <c:showCatName val="1"/>
              <c:showPercent val="1"/>
            </c:dLbl>
            <c:dLbl>
              <c:idx val="3"/>
              <c:layout>
                <c:manualLayout>
                  <c:x val="4.645268213027115E-2"/>
                  <c:y val="-3.9492444272529792E-2"/>
                </c:manualLayout>
              </c:layout>
              <c:showCatName val="1"/>
              <c:showPercent val="1"/>
            </c:dLbl>
            <c:dLbl>
              <c:idx val="4"/>
              <c:layout>
                <c:manualLayout>
                  <c:x val="3.24776614992493E-2"/>
                  <c:y val="6.184092286719043E-2"/>
                </c:manualLayout>
              </c:layout>
              <c:showCatName val="1"/>
              <c:showPercent val="1"/>
            </c:dLbl>
            <c:dLbl>
              <c:idx val="5"/>
              <c:layout>
                <c:manualLayout>
                  <c:x val="1.1730752405949257E-2"/>
                  <c:y val="5.4427476868421774E-2"/>
                </c:manualLayout>
              </c:layout>
              <c:showCatName val="1"/>
              <c:showPercent val="1"/>
            </c:dLbl>
            <c:txPr>
              <a:bodyPr/>
              <a:lstStyle/>
              <a:p>
                <a:pPr>
                  <a:defRPr sz="1100"/>
                </a:pPr>
                <a:endParaRPr lang="en-US"/>
              </a:p>
            </c:txPr>
            <c:showCatName val="1"/>
            <c:showPercent val="1"/>
            <c:showLeaderLines val="1"/>
          </c:dLbls>
          <c:cat>
            <c:strRef>
              <c:f>Sheet1!$A$2:$A$6</c:f>
              <c:strCache>
                <c:ptCount val="5"/>
                <c:pt idx="0">
                  <c:v>Primary Care</c:v>
                </c:pt>
                <c:pt idx="1">
                  <c:v>Surgery</c:v>
                </c:pt>
                <c:pt idx="2">
                  <c:v>Cardio</c:v>
                </c:pt>
                <c:pt idx="3">
                  <c:v>Ob/Gyn</c:v>
                </c:pt>
                <c:pt idx="4">
                  <c:v>All Other/Unk</c:v>
                </c:pt>
              </c:strCache>
            </c:strRef>
          </c:cat>
          <c:val>
            <c:numRef>
              <c:f>Sheet1!$B$2:$B$6</c:f>
              <c:numCache>
                <c:formatCode>_(* #,##0_);_(* \(#,##0\);_(* "-"??_);_(@_)</c:formatCode>
                <c:ptCount val="5"/>
                <c:pt idx="0">
                  <c:v>115</c:v>
                </c:pt>
                <c:pt idx="1">
                  <c:v>58</c:v>
                </c:pt>
                <c:pt idx="2">
                  <c:v>6</c:v>
                </c:pt>
                <c:pt idx="3">
                  <c:v>2</c:v>
                </c:pt>
                <c:pt idx="4">
                  <c:v>49</c:v>
                </c:pt>
              </c:numCache>
            </c:numRef>
          </c:val>
        </c:ser>
        <c:dLbls/>
        <c:firstSliceAng val="0"/>
      </c:pieChart>
    </c:plotArea>
    <c:plotVisOnly val="1"/>
    <c:dispBlanksAs val="zero"/>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Column1</c:v>
                </c:pt>
              </c:strCache>
            </c:strRef>
          </c:tx>
          <c:dPt>
            <c:idx val="2"/>
            <c:explosion val="11"/>
            <c:spPr>
              <a:solidFill>
                <a:schemeClr val="accent4"/>
              </a:solidFill>
            </c:spPr>
          </c:dPt>
          <c:dPt>
            <c:idx val="3"/>
            <c:spPr>
              <a:solidFill>
                <a:schemeClr val="accent3"/>
              </a:solidFill>
            </c:spPr>
          </c:dPt>
          <c:dLbls>
            <c:dLbl>
              <c:idx val="0"/>
              <c:layout>
                <c:manualLayout>
                  <c:x val="-7.2077803253542641E-2"/>
                  <c:y val="4.4734464545824852E-3"/>
                </c:manualLayout>
              </c:layout>
              <c:spPr/>
              <c:txPr>
                <a:bodyPr/>
                <a:lstStyle/>
                <a:p>
                  <a:pPr>
                    <a:defRPr sz="900"/>
                  </a:pPr>
                  <a:endParaRPr lang="en-US"/>
                </a:p>
              </c:txPr>
              <c:showCatName val="1"/>
              <c:showPercent val="1"/>
            </c:dLbl>
            <c:dLbl>
              <c:idx val="1"/>
              <c:layout>
                <c:manualLayout>
                  <c:x val="-4.2388753542912778E-2"/>
                  <c:y val="-3.4671556705057276E-2"/>
                </c:manualLayout>
              </c:layout>
              <c:spPr/>
              <c:txPr>
                <a:bodyPr/>
                <a:lstStyle/>
                <a:p>
                  <a:pPr>
                    <a:defRPr sz="900"/>
                  </a:pPr>
                  <a:endParaRPr lang="en-US"/>
                </a:p>
              </c:txPr>
              <c:showCatName val="1"/>
              <c:showPercent val="1"/>
            </c:dLbl>
            <c:dLbl>
              <c:idx val="2"/>
              <c:layout>
                <c:manualLayout>
                  <c:x val="4.1277622673264978E-2"/>
                  <c:y val="-2.9529305868213694E-2"/>
                </c:manualLayout>
              </c:layout>
              <c:spPr/>
              <c:txPr>
                <a:bodyPr/>
                <a:lstStyle/>
                <a:p>
                  <a:pPr>
                    <a:defRPr sz="900"/>
                  </a:pPr>
                  <a:endParaRPr lang="en-US"/>
                </a:p>
              </c:txPr>
              <c:showCatName val="1"/>
              <c:showPercent val="1"/>
            </c:dLbl>
            <c:dLbl>
              <c:idx val="3"/>
              <c:layout>
                <c:manualLayout>
                  <c:x val="4.6452670241942023E-2"/>
                  <c:y val="1.9477460957077513E-2"/>
                </c:manualLayout>
              </c:layout>
              <c:spPr/>
              <c:txPr>
                <a:bodyPr/>
                <a:lstStyle/>
                <a:p>
                  <a:pPr>
                    <a:defRPr sz="900"/>
                  </a:pPr>
                  <a:endParaRPr lang="en-US"/>
                </a:p>
              </c:txPr>
              <c:showCatName val="1"/>
              <c:showPercent val="1"/>
            </c:dLbl>
            <c:dLbl>
              <c:idx val="4"/>
              <c:layout>
                <c:manualLayout>
                  <c:x val="3.24776614992493E-2"/>
                  <c:y val="6.184092286719043E-2"/>
                </c:manualLayout>
              </c:layout>
              <c:showCatName val="1"/>
              <c:showPercent val="1"/>
            </c:dLbl>
            <c:dLbl>
              <c:idx val="5"/>
              <c:layout>
                <c:manualLayout>
                  <c:x val="1.1730752405949257E-2"/>
                  <c:y val="5.4427476868421774E-2"/>
                </c:manualLayout>
              </c:layout>
              <c:showCatName val="1"/>
              <c:showPercent val="1"/>
            </c:dLbl>
            <c:txPr>
              <a:bodyPr/>
              <a:lstStyle/>
              <a:p>
                <a:pPr>
                  <a:defRPr sz="1100"/>
                </a:pPr>
                <a:endParaRPr lang="en-US"/>
              </a:p>
            </c:txPr>
            <c:showCatName val="1"/>
            <c:showPercent val="1"/>
            <c:showLeaderLines val="1"/>
          </c:dLbls>
          <c:cat>
            <c:strRef>
              <c:f>Sheet1!$A$2:$A$5</c:f>
              <c:strCache>
                <c:ptCount val="4"/>
                <c:pt idx="0">
                  <c:v>MIDWEST</c:v>
                </c:pt>
                <c:pt idx="1">
                  <c:v>NORTHEAST</c:v>
                </c:pt>
                <c:pt idx="2">
                  <c:v>SOUTH</c:v>
                </c:pt>
                <c:pt idx="3">
                  <c:v>WEST</c:v>
                </c:pt>
              </c:strCache>
            </c:strRef>
          </c:cat>
          <c:val>
            <c:numRef>
              <c:f>Sheet1!$B$2:$B$5</c:f>
              <c:numCache>
                <c:formatCode>_(* #,##0_);_(* \(#,##0\);_(* "-"??_);_(@_)</c:formatCode>
                <c:ptCount val="4"/>
                <c:pt idx="0">
                  <c:v>8872000</c:v>
                </c:pt>
                <c:pt idx="1">
                  <c:v>4079652</c:v>
                </c:pt>
                <c:pt idx="2">
                  <c:v>12704878</c:v>
                </c:pt>
                <c:pt idx="3">
                  <c:v>5493549</c:v>
                </c:pt>
              </c:numCache>
            </c:numRef>
          </c:val>
        </c:ser>
        <c:dLbls/>
        <c:firstSliceAng val="0"/>
      </c:pieChart>
    </c:plotArea>
    <c:plotVisOnly val="1"/>
    <c:dispBlanksAs val="zero"/>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Column1</c:v>
                </c:pt>
              </c:strCache>
            </c:strRef>
          </c:tx>
          <c:dPt>
            <c:idx val="0"/>
            <c:explosion val="12"/>
          </c:dPt>
          <c:dPt>
            <c:idx val="2"/>
            <c:spPr>
              <a:solidFill>
                <a:schemeClr val="accent4"/>
              </a:solidFill>
            </c:spPr>
          </c:dPt>
          <c:dPt>
            <c:idx val="3"/>
            <c:spPr>
              <a:solidFill>
                <a:schemeClr val="accent3"/>
              </a:solidFill>
            </c:spPr>
          </c:dPt>
          <c:dLbls>
            <c:dLbl>
              <c:idx val="0"/>
              <c:layout>
                <c:manualLayout>
                  <c:x val="-3.2009403023859205E-2"/>
                  <c:y val="4.4734464545824852E-3"/>
                </c:manualLayout>
              </c:layout>
              <c:spPr/>
              <c:txPr>
                <a:bodyPr/>
                <a:lstStyle/>
                <a:p>
                  <a:pPr>
                    <a:defRPr sz="600"/>
                  </a:pPr>
                  <a:endParaRPr lang="en-US"/>
                </a:p>
              </c:txPr>
              <c:showCatName val="1"/>
              <c:showPercent val="1"/>
            </c:dLbl>
            <c:dLbl>
              <c:idx val="1"/>
              <c:layout>
                <c:manualLayout>
                  <c:x val="2.1559174644341889E-2"/>
                  <c:y val="3.6342323854812356E-2"/>
                </c:manualLayout>
              </c:layout>
              <c:spPr/>
              <c:txPr>
                <a:bodyPr/>
                <a:lstStyle/>
                <a:p>
                  <a:pPr>
                    <a:defRPr sz="600"/>
                  </a:pPr>
                  <a:endParaRPr lang="en-US"/>
                </a:p>
              </c:txPr>
              <c:showCatName val="1"/>
              <c:showPercent val="1"/>
            </c:dLbl>
            <c:dLbl>
              <c:idx val="2"/>
              <c:layout>
                <c:manualLayout>
                  <c:x val="4.8513879670350523E-3"/>
                  <c:y val="9.034411850820051E-2"/>
                </c:manualLayout>
              </c:layout>
              <c:numFmt formatCode="0.0%" sourceLinked="0"/>
              <c:spPr/>
              <c:txPr>
                <a:bodyPr/>
                <a:lstStyle/>
                <a:p>
                  <a:pPr>
                    <a:defRPr sz="800"/>
                  </a:pPr>
                  <a:endParaRPr lang="en-US"/>
                </a:p>
              </c:txPr>
              <c:showCatName val="1"/>
              <c:showPercent val="1"/>
            </c:dLbl>
            <c:dLbl>
              <c:idx val="3"/>
              <c:layout>
                <c:manualLayout>
                  <c:x val="2.823976218102249E-2"/>
                  <c:y val="-4.3966861437268918E-2"/>
                </c:manualLayout>
              </c:layout>
              <c:spPr/>
              <c:txPr>
                <a:bodyPr/>
                <a:lstStyle/>
                <a:p>
                  <a:pPr>
                    <a:defRPr sz="600"/>
                  </a:pPr>
                  <a:endParaRPr lang="en-US"/>
                </a:p>
              </c:txPr>
              <c:showCatName val="1"/>
              <c:showPercent val="1"/>
            </c:dLbl>
            <c:dLbl>
              <c:idx val="4"/>
              <c:layout>
                <c:manualLayout>
                  <c:x val="3.2060375034966081E-2"/>
                  <c:y val="3.221448046636001E-2"/>
                </c:manualLayout>
              </c:layout>
              <c:showCatName val="1"/>
              <c:showPercent val="1"/>
            </c:dLbl>
            <c:dLbl>
              <c:idx val="5"/>
              <c:layout>
                <c:manualLayout>
                  <c:x val="1.1730752405949257E-2"/>
                  <c:y val="5.4427476868421774E-2"/>
                </c:manualLayout>
              </c:layout>
              <c:showCatName val="1"/>
              <c:showPercent val="1"/>
            </c:dLbl>
            <c:txPr>
              <a:bodyPr/>
              <a:lstStyle/>
              <a:p>
                <a:pPr>
                  <a:defRPr sz="800"/>
                </a:pPr>
                <a:endParaRPr lang="en-US"/>
              </a:p>
            </c:txPr>
            <c:showCatName val="1"/>
            <c:showPercent val="1"/>
            <c:showLeaderLines val="1"/>
          </c:dLbls>
          <c:cat>
            <c:strRef>
              <c:f>Sheet1!$A$2:$A$6</c:f>
              <c:strCache>
                <c:ptCount val="5"/>
                <c:pt idx="0">
                  <c:v>WHITE</c:v>
                </c:pt>
                <c:pt idx="1">
                  <c:v>BLACK</c:v>
                </c:pt>
                <c:pt idx="2">
                  <c:v>ASIAN</c:v>
                </c:pt>
                <c:pt idx="3">
                  <c:v>ALL OTHER</c:v>
                </c:pt>
                <c:pt idx="4">
                  <c:v>UNK</c:v>
                </c:pt>
              </c:strCache>
            </c:strRef>
          </c:cat>
          <c:val>
            <c:numRef>
              <c:f>Sheet1!$B$2:$B$6</c:f>
              <c:numCache>
                <c:formatCode>_(* #,##0_);_(* \(#,##0\);_(* "-"??_);_(@_)</c:formatCode>
                <c:ptCount val="5"/>
                <c:pt idx="0">
                  <c:v>20484039</c:v>
                </c:pt>
                <c:pt idx="1">
                  <c:v>4277105</c:v>
                </c:pt>
                <c:pt idx="2">
                  <c:v>172116</c:v>
                </c:pt>
                <c:pt idx="3">
                  <c:v>235613</c:v>
                </c:pt>
                <c:pt idx="4">
                  <c:v>5981206</c:v>
                </c:pt>
              </c:numCache>
            </c:numRef>
          </c:val>
        </c:ser>
        <c:dLbls/>
        <c:firstSliceAng val="0"/>
      </c:pieChart>
    </c:plotArea>
    <c:plotVisOnly val="1"/>
    <c:dispBlanksAs val="zero"/>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31281811538031573"/>
          <c:y val="0.10893282480314961"/>
          <c:w val="0.36210134235566838"/>
          <c:h val="0.77149753937007881"/>
        </c:manualLayout>
      </c:layout>
      <c:radarChart>
        <c:radarStyle val="marker"/>
        <c:ser>
          <c:idx val="0"/>
          <c:order val="0"/>
          <c:tx>
            <c:strRef>
              <c:f>Sheet1!$B$1</c:f>
              <c:strCache>
                <c:ptCount val="1"/>
                <c:pt idx="0">
                  <c:v>Primary Care Physicians</c:v>
                </c:pt>
              </c:strCache>
            </c:strRef>
          </c:tx>
          <c:marker>
            <c:symbol val="none"/>
          </c:marker>
          <c:cat>
            <c:strRef>
              <c:f>Sheet1!$A$2:$A$5</c:f>
              <c:strCache>
                <c:ptCount val="4"/>
                <c:pt idx="0">
                  <c:v>New Combo Therapy</c:v>
                </c:pt>
                <c:pt idx="1">
                  <c:v>New Therapy</c:v>
                </c:pt>
                <c:pt idx="2">
                  <c:v>Est Surgery Proc</c:v>
                </c:pt>
                <c:pt idx="3">
                  <c:v>New Surg Proc</c:v>
                </c:pt>
              </c:strCache>
            </c:strRef>
          </c:cat>
          <c:val>
            <c:numRef>
              <c:f>Sheet1!$B$2:$B$5</c:f>
              <c:numCache>
                <c:formatCode>0.0%</c:formatCode>
                <c:ptCount val="4"/>
                <c:pt idx="0">
                  <c:v>0.31300000000000006</c:v>
                </c:pt>
                <c:pt idx="1">
                  <c:v>0.24100000000000002</c:v>
                </c:pt>
                <c:pt idx="2">
                  <c:v>0.39500000000000007</c:v>
                </c:pt>
                <c:pt idx="3">
                  <c:v>0.21700000000000003</c:v>
                </c:pt>
              </c:numCache>
            </c:numRef>
          </c:val>
        </c:ser>
        <c:ser>
          <c:idx val="1"/>
          <c:order val="1"/>
          <c:tx>
            <c:strRef>
              <c:f>Sheet1!$C$1</c:f>
              <c:strCache>
                <c:ptCount val="1"/>
                <c:pt idx="0">
                  <c:v>Surgeons</c:v>
                </c:pt>
              </c:strCache>
            </c:strRef>
          </c:tx>
          <c:marker>
            <c:symbol val="none"/>
          </c:marker>
          <c:cat>
            <c:strRef>
              <c:f>Sheet1!$A$2:$A$5</c:f>
              <c:strCache>
                <c:ptCount val="4"/>
                <c:pt idx="0">
                  <c:v>New Combo Therapy</c:v>
                </c:pt>
                <c:pt idx="1">
                  <c:v>New Therapy</c:v>
                </c:pt>
                <c:pt idx="2">
                  <c:v>Est Surgery Proc</c:v>
                </c:pt>
                <c:pt idx="3">
                  <c:v>New Surg Proc</c:v>
                </c:pt>
              </c:strCache>
            </c:strRef>
          </c:cat>
          <c:val>
            <c:numRef>
              <c:f>Sheet1!$C$2:$C$5</c:f>
              <c:numCache>
                <c:formatCode>0.0%</c:formatCode>
                <c:ptCount val="4"/>
                <c:pt idx="0">
                  <c:v>0.13500000000000001</c:v>
                </c:pt>
                <c:pt idx="1">
                  <c:v>0.18400000000000002</c:v>
                </c:pt>
                <c:pt idx="2">
                  <c:v>0.28900000000000003</c:v>
                </c:pt>
                <c:pt idx="3">
                  <c:v>0.43600000000000005</c:v>
                </c:pt>
              </c:numCache>
            </c:numRef>
          </c:val>
        </c:ser>
        <c:ser>
          <c:idx val="2"/>
          <c:order val="2"/>
          <c:tx>
            <c:strRef>
              <c:f>Sheet1!$D$1</c:f>
              <c:strCache>
                <c:ptCount val="1"/>
                <c:pt idx="0">
                  <c:v>Endocrinologists</c:v>
                </c:pt>
              </c:strCache>
            </c:strRef>
          </c:tx>
          <c:marker>
            <c:symbol val="none"/>
          </c:marker>
          <c:cat>
            <c:strRef>
              <c:f>Sheet1!$A$2:$A$5</c:f>
              <c:strCache>
                <c:ptCount val="4"/>
                <c:pt idx="0">
                  <c:v>New Combo Therapy</c:v>
                </c:pt>
                <c:pt idx="1">
                  <c:v>New Therapy</c:v>
                </c:pt>
                <c:pt idx="2">
                  <c:v>Est Surgery Proc</c:v>
                </c:pt>
                <c:pt idx="3">
                  <c:v>New Surg Proc</c:v>
                </c:pt>
              </c:strCache>
            </c:strRef>
          </c:cat>
          <c:val>
            <c:numRef>
              <c:f>Sheet1!$D$2:$D$5</c:f>
              <c:numCache>
                <c:formatCode>0.0%</c:formatCode>
                <c:ptCount val="4"/>
                <c:pt idx="0">
                  <c:v>0.58299999999999996</c:v>
                </c:pt>
                <c:pt idx="1">
                  <c:v>0.5</c:v>
                </c:pt>
                <c:pt idx="2">
                  <c:v>0.16700000000000001</c:v>
                </c:pt>
                <c:pt idx="3">
                  <c:v>0.16700000000000001</c:v>
                </c:pt>
              </c:numCache>
            </c:numRef>
          </c:val>
        </c:ser>
        <c:dLbls/>
        <c:axId val="90822912"/>
        <c:axId val="135131136"/>
      </c:radarChart>
      <c:catAx>
        <c:axId val="90822912"/>
        <c:scaling>
          <c:orientation val="minMax"/>
        </c:scaling>
        <c:axPos val="b"/>
        <c:majorGridlines/>
        <c:numFmt formatCode="m/d/yyyy" sourceLinked="1"/>
        <c:tickLblPos val="nextTo"/>
        <c:txPr>
          <a:bodyPr/>
          <a:lstStyle/>
          <a:p>
            <a:pPr>
              <a:defRPr sz="1200" b="1"/>
            </a:pPr>
            <a:endParaRPr lang="en-US"/>
          </a:p>
        </c:txPr>
        <c:crossAx val="135131136"/>
        <c:crosses val="autoZero"/>
        <c:auto val="1"/>
        <c:lblAlgn val="ctr"/>
        <c:lblOffset val="100"/>
      </c:catAx>
      <c:valAx>
        <c:axId val="135131136"/>
        <c:scaling>
          <c:orientation val="minMax"/>
          <c:max val="1"/>
        </c:scaling>
        <c:axPos val="l"/>
        <c:majorGridlines/>
        <c:numFmt formatCode="0%" sourceLinked="0"/>
        <c:majorTickMark val="cross"/>
        <c:tickLblPos val="nextTo"/>
        <c:txPr>
          <a:bodyPr/>
          <a:lstStyle/>
          <a:p>
            <a:pPr>
              <a:defRPr sz="1200" b="1"/>
            </a:pPr>
            <a:endParaRPr lang="en-US"/>
          </a:p>
        </c:txPr>
        <c:crossAx val="90822912"/>
        <c:crosses val="autoZero"/>
        <c:crossBetween val="between"/>
      </c:valAx>
    </c:plotArea>
    <c:legend>
      <c:legendPos val="r"/>
      <c:layout>
        <c:manualLayout>
          <c:xMode val="edge"/>
          <c:yMode val="edge"/>
          <c:x val="0.59814999939945557"/>
          <c:y val="0.77264000984251979"/>
          <c:w val="0.24192082790148484"/>
          <c:h val="0.15589689960629924"/>
        </c:manualLayout>
      </c:layout>
      <c:txPr>
        <a:bodyPr/>
        <a:lstStyle/>
        <a:p>
          <a:pPr>
            <a:defRPr sz="1100"/>
          </a:pPr>
          <a:endParaRPr lang="en-US"/>
        </a:p>
      </c:txPr>
    </c:legend>
    <c:plotVisOnly val="1"/>
    <c:dispBlanksAs val="gap"/>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29424339859004034"/>
          <c:y val="9.5901820866141727E-2"/>
          <c:w val="0.46267382764990145"/>
          <c:h val="0.84997132203743342"/>
        </c:manualLayout>
      </c:layout>
      <c:radarChart>
        <c:radarStyle val="marker"/>
        <c:ser>
          <c:idx val="0"/>
          <c:order val="0"/>
          <c:tx>
            <c:strRef>
              <c:f>Sheet1!$B$1</c:f>
              <c:strCache>
                <c:ptCount val="1"/>
                <c:pt idx="0">
                  <c:v>Primary Care Physicians</c:v>
                </c:pt>
              </c:strCache>
            </c:strRef>
          </c:tx>
          <c:marker>
            <c:symbol val="none"/>
          </c:marker>
          <c:cat>
            <c:strRef>
              <c:f>Sheet1!$A$2:$A$4</c:f>
              <c:strCache>
                <c:ptCount val="3"/>
                <c:pt idx="0">
                  <c:v>Animal Signal Concerning</c:v>
                </c:pt>
                <c:pt idx="1">
                  <c:v>Wait 5 Yrs</c:v>
                </c:pt>
                <c:pt idx="2">
                  <c:v>Animal Signal Not Concerning</c:v>
                </c:pt>
              </c:strCache>
            </c:strRef>
          </c:cat>
          <c:val>
            <c:numRef>
              <c:f>Sheet1!$B$2:$B$4</c:f>
              <c:numCache>
                <c:formatCode>0.0%</c:formatCode>
                <c:ptCount val="3"/>
                <c:pt idx="0">
                  <c:v>0.31100000000000005</c:v>
                </c:pt>
                <c:pt idx="1">
                  <c:v>0.33800000000000008</c:v>
                </c:pt>
                <c:pt idx="2">
                  <c:v>0.21600000000000003</c:v>
                </c:pt>
              </c:numCache>
            </c:numRef>
          </c:val>
        </c:ser>
        <c:ser>
          <c:idx val="1"/>
          <c:order val="1"/>
          <c:tx>
            <c:strRef>
              <c:f>Sheet1!$C$1</c:f>
              <c:strCache>
                <c:ptCount val="1"/>
                <c:pt idx="0">
                  <c:v>Surgeons</c:v>
                </c:pt>
              </c:strCache>
            </c:strRef>
          </c:tx>
          <c:marker>
            <c:symbol val="none"/>
          </c:marker>
          <c:cat>
            <c:strRef>
              <c:f>Sheet1!$A$2:$A$4</c:f>
              <c:strCache>
                <c:ptCount val="3"/>
                <c:pt idx="0">
                  <c:v>Animal Signal Concerning</c:v>
                </c:pt>
                <c:pt idx="1">
                  <c:v>Wait 5 Yrs</c:v>
                </c:pt>
                <c:pt idx="2">
                  <c:v>Animal Signal Not Concerning</c:v>
                </c:pt>
              </c:strCache>
            </c:strRef>
          </c:cat>
          <c:val>
            <c:numRef>
              <c:f>Sheet1!$C$2:$C$4</c:f>
              <c:numCache>
                <c:formatCode>0.0%</c:formatCode>
                <c:ptCount val="3"/>
                <c:pt idx="0">
                  <c:v>0.33300000000000007</c:v>
                </c:pt>
                <c:pt idx="1">
                  <c:v>0.34300000000000008</c:v>
                </c:pt>
                <c:pt idx="2">
                  <c:v>0.13500000000000001</c:v>
                </c:pt>
              </c:numCache>
            </c:numRef>
          </c:val>
        </c:ser>
        <c:ser>
          <c:idx val="2"/>
          <c:order val="2"/>
          <c:tx>
            <c:strRef>
              <c:f>Sheet1!$D$1</c:f>
              <c:strCache>
                <c:ptCount val="1"/>
                <c:pt idx="0">
                  <c:v>Endocrinology</c:v>
                </c:pt>
              </c:strCache>
            </c:strRef>
          </c:tx>
          <c:marker>
            <c:symbol val="none"/>
          </c:marker>
          <c:cat>
            <c:strRef>
              <c:f>Sheet1!$A$2:$A$4</c:f>
              <c:strCache>
                <c:ptCount val="3"/>
                <c:pt idx="0">
                  <c:v>Animal Signal Concerning</c:v>
                </c:pt>
                <c:pt idx="1">
                  <c:v>Wait 5 Yrs</c:v>
                </c:pt>
                <c:pt idx="2">
                  <c:v>Animal Signal Not Concerning</c:v>
                </c:pt>
              </c:strCache>
            </c:strRef>
          </c:cat>
          <c:val>
            <c:numRef>
              <c:f>Sheet1!$D$2:$D$4</c:f>
              <c:numCache>
                <c:formatCode>0.0%</c:formatCode>
                <c:ptCount val="3"/>
                <c:pt idx="0">
                  <c:v>0.25</c:v>
                </c:pt>
                <c:pt idx="1">
                  <c:v>0.25</c:v>
                </c:pt>
                <c:pt idx="2">
                  <c:v>0.72700000000000009</c:v>
                </c:pt>
              </c:numCache>
            </c:numRef>
          </c:val>
        </c:ser>
        <c:dLbls/>
        <c:axId val="134760320"/>
        <c:axId val="134066944"/>
      </c:radarChart>
      <c:catAx>
        <c:axId val="134760320"/>
        <c:scaling>
          <c:orientation val="minMax"/>
        </c:scaling>
        <c:axPos val="b"/>
        <c:majorGridlines/>
        <c:numFmt formatCode="m/d/yyyy" sourceLinked="1"/>
        <c:tickLblPos val="nextTo"/>
        <c:txPr>
          <a:bodyPr/>
          <a:lstStyle/>
          <a:p>
            <a:pPr>
              <a:defRPr sz="1200" b="1"/>
            </a:pPr>
            <a:endParaRPr lang="en-US"/>
          </a:p>
        </c:txPr>
        <c:crossAx val="134066944"/>
        <c:crosses val="autoZero"/>
        <c:auto val="1"/>
        <c:lblAlgn val="ctr"/>
        <c:lblOffset val="100"/>
      </c:catAx>
      <c:valAx>
        <c:axId val="134066944"/>
        <c:scaling>
          <c:orientation val="minMax"/>
          <c:max val="1"/>
        </c:scaling>
        <c:axPos val="l"/>
        <c:majorGridlines/>
        <c:numFmt formatCode="0%" sourceLinked="0"/>
        <c:majorTickMark val="cross"/>
        <c:tickLblPos val="nextTo"/>
        <c:txPr>
          <a:bodyPr/>
          <a:lstStyle/>
          <a:p>
            <a:pPr>
              <a:defRPr sz="1200" b="1"/>
            </a:pPr>
            <a:endParaRPr lang="en-US"/>
          </a:p>
        </c:txPr>
        <c:crossAx val="134760320"/>
        <c:crosses val="autoZero"/>
        <c:crossBetween val="between"/>
        <c:majorUnit val="0.2"/>
      </c:valAx>
    </c:plotArea>
    <c:legend>
      <c:legendPos val="r"/>
      <c:layout>
        <c:manualLayout>
          <c:xMode val="edge"/>
          <c:yMode val="edge"/>
          <c:x val="0.30472107831590894"/>
          <c:y val="0.74450719944441313"/>
          <c:w val="0.25763231861174185"/>
          <c:h val="0.15748250755223334"/>
        </c:manualLayout>
      </c:layout>
      <c:txPr>
        <a:bodyPr/>
        <a:lstStyle/>
        <a:p>
          <a:pPr>
            <a:defRPr sz="1100"/>
          </a:pPr>
          <a:endParaRPr lang="en-US"/>
        </a:p>
      </c:txPr>
    </c:legend>
    <c:plotVisOnly val="1"/>
    <c:dispBlanksAs val="gap"/>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0.27606</cdr:x>
      <cdr:y>0.29621</cdr:y>
    </cdr:from>
    <cdr:to>
      <cdr:x>0.33779</cdr:x>
      <cdr:y>0.34867</cdr:y>
    </cdr:to>
    <cdr:sp macro="" textlink="">
      <cdr:nvSpPr>
        <cdr:cNvPr id="2" name="TextBox 4"/>
        <cdr:cNvSpPr txBox="1"/>
      </cdr:nvSpPr>
      <cdr:spPr>
        <a:xfrm xmlns:a="http://schemas.openxmlformats.org/drawingml/2006/main">
          <a:off x="2495959" y="1390279"/>
          <a:ext cx="558166"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xmlns:a="http://schemas.openxmlformats.org/drawingml/2006/main">
          <a:r>
            <a:rPr lang="en-US" sz="1000" i="1" dirty="0" smtClean="0"/>
            <a:t>(n=63)</a:t>
          </a:r>
          <a:endParaRPr lang="en-US" sz="1000" i="1" dirty="0"/>
        </a:p>
      </cdr:txBody>
    </cdr:sp>
  </cdr:relSizeAnchor>
  <cdr:relSizeAnchor xmlns:cdr="http://schemas.openxmlformats.org/drawingml/2006/chartDrawing">
    <cdr:from>
      <cdr:x>0.18571</cdr:x>
      <cdr:y>0.3448</cdr:y>
    </cdr:from>
    <cdr:to>
      <cdr:x>0.24354</cdr:x>
      <cdr:y>0.39726</cdr:y>
    </cdr:to>
    <cdr:sp macro="" textlink="">
      <cdr:nvSpPr>
        <cdr:cNvPr id="3" name="TextBox 4"/>
        <cdr:cNvSpPr txBox="1"/>
      </cdr:nvSpPr>
      <cdr:spPr>
        <a:xfrm xmlns:a="http://schemas.openxmlformats.org/drawingml/2006/main">
          <a:off x="1679072" y="1618338"/>
          <a:ext cx="522900"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00" i="1" dirty="0" smtClean="0"/>
            <a:t>(n=27)</a:t>
          </a:r>
          <a:endParaRPr lang="en-US" sz="1000" i="1" dirty="0"/>
        </a:p>
      </cdr:txBody>
    </cdr:sp>
  </cdr:relSizeAnchor>
  <cdr:relSizeAnchor xmlns:cdr="http://schemas.openxmlformats.org/drawingml/2006/chartDrawing">
    <cdr:from>
      <cdr:x>0.23008</cdr:x>
      <cdr:y>0.40046</cdr:y>
    </cdr:from>
    <cdr:to>
      <cdr:x>0.28791</cdr:x>
      <cdr:y>0.45292</cdr:y>
    </cdr:to>
    <cdr:sp macro="" textlink="">
      <cdr:nvSpPr>
        <cdr:cNvPr id="4" name="TextBox 4"/>
        <cdr:cNvSpPr txBox="1"/>
      </cdr:nvSpPr>
      <cdr:spPr>
        <a:xfrm xmlns:a="http://schemas.openxmlformats.org/drawingml/2006/main">
          <a:off x="2080237" y="1879582"/>
          <a:ext cx="522900"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00" i="1" dirty="0" smtClean="0"/>
            <a:t>(n=10)</a:t>
          </a:r>
          <a:endParaRPr lang="en-US" sz="1000" i="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6405563" cy="469900"/>
          </a:xfrm>
          <a:prstGeom prst="rect">
            <a:avLst/>
          </a:prstGeom>
          <a:noFill/>
          <a:ln>
            <a:noFill/>
          </a:ln>
        </p:spPr>
        <p:txBody>
          <a:bodyPr vert="horz" wrap="square" lIns="138165" tIns="69082" rIns="138165" bIns="69082" anchor="t" anchorCtr="0" compatLnSpc="1"/>
          <a:lstStyle>
            <a:lvl1pPr defTabSz="816312" fontAlgn="auto">
              <a:spcBef>
                <a:spcPts val="0"/>
              </a:spcBef>
              <a:spcAft>
                <a:spcPts val="0"/>
              </a:spcAft>
              <a:defRPr kern="0">
                <a:solidFill>
                  <a:srgbClr val="000000"/>
                </a:solidFill>
                <a:latin typeface="Calibri"/>
                <a:cs typeface="+mn-cs"/>
              </a:defRPr>
            </a:lvl1pPr>
          </a:lstStyle>
          <a:p>
            <a:pPr>
              <a:defRPr sz="1800" b="0" i="0" u="none" strike="noStrike" kern="0" cap="none" spc="0" baseline="0">
                <a:solidFill>
                  <a:srgbClr val="000000"/>
                </a:solidFill>
                <a:uFillTx/>
              </a:defRPr>
            </a:pPr>
            <a:endParaRPr lang="en-US" dirty="0"/>
          </a:p>
        </p:txBody>
      </p:sp>
      <p:sp>
        <p:nvSpPr>
          <p:cNvPr id="3" name="Date Placeholder 2"/>
          <p:cNvSpPr txBox="1">
            <a:spLocks noGrp="1"/>
          </p:cNvSpPr>
          <p:nvPr>
            <p:ph type="dt" sz="quarter" idx="1"/>
          </p:nvPr>
        </p:nvSpPr>
        <p:spPr>
          <a:xfrm>
            <a:off x="8374063" y="0"/>
            <a:ext cx="6405562" cy="469900"/>
          </a:xfrm>
          <a:prstGeom prst="rect">
            <a:avLst/>
          </a:prstGeom>
          <a:noFill/>
          <a:ln>
            <a:noFill/>
          </a:ln>
        </p:spPr>
        <p:txBody>
          <a:bodyPr vert="horz" wrap="square" lIns="138165" tIns="69082" rIns="138165" bIns="69082" anchor="t" anchorCtr="0" compatLnSpc="1"/>
          <a:lstStyle>
            <a:lvl1pPr algn="r" defTabSz="816312" fontAlgn="auto">
              <a:spcBef>
                <a:spcPts val="0"/>
              </a:spcBef>
              <a:spcAft>
                <a:spcPts val="0"/>
              </a:spcAft>
              <a:defRPr kern="0">
                <a:solidFill>
                  <a:srgbClr val="000000"/>
                </a:solidFill>
                <a:latin typeface="Calibri"/>
                <a:cs typeface="+mn-cs"/>
              </a:defRPr>
            </a:lvl1pPr>
          </a:lstStyle>
          <a:p>
            <a:pPr>
              <a:defRPr sz="1800" b="0" i="0" u="none" strike="noStrike" kern="0" cap="none" spc="0" baseline="0">
                <a:solidFill>
                  <a:srgbClr val="000000"/>
                </a:solidFill>
                <a:uFillTx/>
              </a:defRPr>
            </a:pPr>
            <a:fld id="{907CE7A1-C14A-4B08-8EFD-23FE42AC2753}" type="datetime1">
              <a:rPr lang="en-US"/>
              <a:pPr>
                <a:defRPr sz="1800" b="0" i="0" u="none" strike="noStrike" kern="0" cap="none" spc="0" baseline="0">
                  <a:solidFill>
                    <a:srgbClr val="000000"/>
                  </a:solidFill>
                  <a:uFillTx/>
                </a:defRPr>
              </a:pPr>
              <a:t>10/18/2012</a:t>
            </a:fld>
            <a:endParaRPr lang="en-US" dirty="0"/>
          </a:p>
        </p:txBody>
      </p:sp>
      <p:sp>
        <p:nvSpPr>
          <p:cNvPr id="4" name="Footer Placeholder 3"/>
          <p:cNvSpPr txBox="1">
            <a:spLocks noGrp="1"/>
          </p:cNvSpPr>
          <p:nvPr>
            <p:ph type="ftr" sz="quarter" idx="2"/>
          </p:nvPr>
        </p:nvSpPr>
        <p:spPr>
          <a:xfrm>
            <a:off x="0" y="8926513"/>
            <a:ext cx="6405563" cy="469900"/>
          </a:xfrm>
          <a:prstGeom prst="rect">
            <a:avLst/>
          </a:prstGeom>
          <a:noFill/>
          <a:ln>
            <a:noFill/>
          </a:ln>
        </p:spPr>
        <p:txBody>
          <a:bodyPr vert="horz" wrap="square" lIns="138165" tIns="69082" rIns="138165" bIns="69082" anchor="b" anchorCtr="0" compatLnSpc="1"/>
          <a:lstStyle>
            <a:lvl1pPr defTabSz="816312" fontAlgn="auto">
              <a:spcBef>
                <a:spcPts val="0"/>
              </a:spcBef>
              <a:spcAft>
                <a:spcPts val="0"/>
              </a:spcAft>
              <a:defRPr kern="0">
                <a:solidFill>
                  <a:srgbClr val="000000"/>
                </a:solidFill>
                <a:latin typeface="Calibri"/>
                <a:cs typeface="+mn-cs"/>
              </a:defRPr>
            </a:lvl1pPr>
          </a:lstStyle>
          <a:p>
            <a:pPr>
              <a:defRPr sz="1800" b="0" i="0" u="none" strike="noStrike" kern="0" cap="none" spc="0" baseline="0">
                <a:solidFill>
                  <a:srgbClr val="000000"/>
                </a:solidFill>
                <a:uFillTx/>
              </a:defRPr>
            </a:pPr>
            <a:endParaRPr lang="en-US" dirty="0"/>
          </a:p>
        </p:txBody>
      </p:sp>
      <p:sp>
        <p:nvSpPr>
          <p:cNvPr id="5" name="Slide Number Placeholder 4"/>
          <p:cNvSpPr txBox="1">
            <a:spLocks noGrp="1"/>
          </p:cNvSpPr>
          <p:nvPr>
            <p:ph type="sldNum" sz="quarter" idx="3"/>
          </p:nvPr>
        </p:nvSpPr>
        <p:spPr>
          <a:xfrm>
            <a:off x="8374063" y="8926513"/>
            <a:ext cx="6405562" cy="469900"/>
          </a:xfrm>
          <a:prstGeom prst="rect">
            <a:avLst/>
          </a:prstGeom>
          <a:noFill/>
          <a:ln>
            <a:noFill/>
          </a:ln>
        </p:spPr>
        <p:txBody>
          <a:bodyPr vert="horz" wrap="square" lIns="138165" tIns="69082" rIns="138165" bIns="69082" anchor="b" anchorCtr="0" compatLnSpc="1"/>
          <a:lstStyle>
            <a:lvl1pPr algn="r" defTabSz="816312" fontAlgn="auto">
              <a:spcBef>
                <a:spcPts val="0"/>
              </a:spcBef>
              <a:spcAft>
                <a:spcPts val="0"/>
              </a:spcAft>
              <a:defRPr kern="0">
                <a:solidFill>
                  <a:srgbClr val="000000"/>
                </a:solidFill>
                <a:latin typeface="+mn-lt"/>
                <a:cs typeface="+mn-cs"/>
              </a:defRPr>
            </a:lvl1pPr>
          </a:lstStyle>
          <a:p>
            <a:pPr>
              <a:defRPr sz="1800" b="0" i="0" u="none" strike="noStrike" kern="0" cap="none" spc="0" baseline="0">
                <a:solidFill>
                  <a:srgbClr val="000000"/>
                </a:solidFill>
                <a:uFillTx/>
              </a:defRPr>
            </a:pPr>
            <a:fld id="{52E0EFF9-5B5D-4B17-9832-0D37F131E0CB}" type="slidenum">
              <a:rPr/>
              <a:pPr>
                <a:defRPr sz="1800" b="0" i="0" u="none" strike="noStrike" kern="0" cap="none" spc="0" baseline="0">
                  <a:solidFill>
                    <a:srgbClr val="000000"/>
                  </a:solidFill>
                  <a:uFillTx/>
                </a:defRPr>
              </a:pPr>
              <a:t>‹#›</a:t>
            </a:fld>
            <a:endParaRPr lang="en-US" dirty="0"/>
          </a:p>
        </p:txBody>
      </p:sp>
    </p:spTree>
    <p:extLst>
      <p:ext uri="{BB962C8B-B14F-4D97-AF65-F5344CB8AC3E}">
        <p14:creationId xmlns:p14="http://schemas.microsoft.com/office/powerpoint/2010/main" xmlns="" val="2625269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6405563" cy="469900"/>
          </a:xfrm>
          <a:prstGeom prst="rect">
            <a:avLst/>
          </a:prstGeom>
          <a:noFill/>
          <a:ln>
            <a:noFill/>
          </a:ln>
        </p:spPr>
        <p:txBody>
          <a:bodyPr vert="horz" wrap="square" lIns="91440" tIns="45720" rIns="91440" bIns="45720" anchor="t" anchorCtr="0" compatLnSpc="1"/>
          <a:lstStyle>
            <a:lvl1pPr marL="0" marR="0" lvl="0" indent="0" algn="l" defTabSz="816312"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cs typeface="+mn-cs"/>
              </a:defRPr>
            </a:lvl1pPr>
          </a:lstStyle>
          <a:p>
            <a:pPr>
              <a:defRPr/>
            </a:pPr>
            <a:endParaRPr dirty="0"/>
          </a:p>
        </p:txBody>
      </p:sp>
      <p:sp>
        <p:nvSpPr>
          <p:cNvPr id="3" name="Date Placeholder 2"/>
          <p:cNvSpPr txBox="1">
            <a:spLocks noGrp="1"/>
          </p:cNvSpPr>
          <p:nvPr>
            <p:ph type="dt" idx="1"/>
          </p:nvPr>
        </p:nvSpPr>
        <p:spPr>
          <a:xfrm>
            <a:off x="8374063" y="0"/>
            <a:ext cx="6405562" cy="469900"/>
          </a:xfrm>
          <a:prstGeom prst="rect">
            <a:avLst/>
          </a:prstGeom>
          <a:noFill/>
          <a:ln>
            <a:noFill/>
          </a:ln>
        </p:spPr>
        <p:txBody>
          <a:bodyPr vert="horz" wrap="square" lIns="91440" tIns="45720" rIns="91440" bIns="45720" anchor="t" anchorCtr="0" compatLnSpc="1"/>
          <a:lstStyle>
            <a:lvl1pPr marL="0" marR="0" lvl="0" indent="0" algn="r" defTabSz="816312"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cs typeface="+mn-cs"/>
              </a:defRPr>
            </a:lvl1pPr>
          </a:lstStyle>
          <a:p>
            <a:pPr>
              <a:defRPr/>
            </a:pPr>
            <a:fld id="{98E1E21C-EA30-4F79-8409-7F4EBA514C70}" type="datetime1">
              <a:rPr lang="en-US"/>
              <a:pPr>
                <a:defRPr/>
              </a:pPr>
              <a:t>10/18/2012</a:t>
            </a:fld>
            <a:endParaRPr dirty="0"/>
          </a:p>
        </p:txBody>
      </p:sp>
      <p:sp>
        <p:nvSpPr>
          <p:cNvPr id="32772" name="Slide Image Placeholder 3"/>
          <p:cNvSpPr>
            <a:spLocks noGrp="1" noRot="1" noChangeAspect="1"/>
          </p:cNvSpPr>
          <p:nvPr>
            <p:ph type="sldImg" idx="2"/>
          </p:nvPr>
        </p:nvSpPr>
        <p:spPr bwMode="auto">
          <a:xfrm>
            <a:off x="4572000" y="704850"/>
            <a:ext cx="5638800" cy="3524250"/>
          </a:xfrm>
          <a:prstGeom prst="rect">
            <a:avLst/>
          </a:prstGeom>
          <a:noFill/>
          <a:ln w="12701">
            <a:solidFill>
              <a:srgbClr val="000000"/>
            </a:solidFill>
            <a:miter lim="800000"/>
            <a:headEnd/>
            <a:tailEnd/>
          </a:ln>
        </p:spPr>
      </p:sp>
      <p:sp>
        <p:nvSpPr>
          <p:cNvPr id="5" name="Notes Placeholder 4"/>
          <p:cNvSpPr txBox="1">
            <a:spLocks noGrp="1"/>
          </p:cNvSpPr>
          <p:nvPr>
            <p:ph type="body" sz="quarter" idx="3"/>
          </p:nvPr>
        </p:nvSpPr>
        <p:spPr>
          <a:xfrm>
            <a:off x="1477963" y="4464050"/>
            <a:ext cx="11826875" cy="4229100"/>
          </a:xfrm>
          <a:prstGeom prst="rect">
            <a:avLst/>
          </a:prstGeom>
          <a:noFill/>
          <a:ln>
            <a:noFill/>
          </a:ln>
        </p:spPr>
        <p:txBody>
          <a:bodyPr vert="horz" wrap="square" lIns="91440" tIns="45720" rIns="91440" bIns="45720" anchor="t" anchorCtr="0" compatLnSpc="1"/>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txBox="1">
            <a:spLocks noGrp="1"/>
          </p:cNvSpPr>
          <p:nvPr>
            <p:ph type="ftr" sz="quarter" idx="4"/>
          </p:nvPr>
        </p:nvSpPr>
        <p:spPr>
          <a:xfrm>
            <a:off x="0" y="8926513"/>
            <a:ext cx="6405563" cy="469900"/>
          </a:xfrm>
          <a:prstGeom prst="rect">
            <a:avLst/>
          </a:prstGeom>
          <a:noFill/>
          <a:ln>
            <a:noFill/>
          </a:ln>
        </p:spPr>
        <p:txBody>
          <a:bodyPr vert="horz" wrap="square" lIns="91440" tIns="45720" rIns="91440" bIns="45720" anchor="b" anchorCtr="0" compatLnSpc="1"/>
          <a:lstStyle>
            <a:lvl1pPr marL="0" marR="0" lvl="0" indent="0" algn="l" defTabSz="816312"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cs typeface="+mn-cs"/>
              </a:defRPr>
            </a:lvl1pPr>
          </a:lstStyle>
          <a:p>
            <a:pPr>
              <a:defRPr/>
            </a:pPr>
            <a:endParaRPr dirty="0"/>
          </a:p>
        </p:txBody>
      </p:sp>
      <p:sp>
        <p:nvSpPr>
          <p:cNvPr id="7" name="Slide Number Placeholder 6"/>
          <p:cNvSpPr txBox="1">
            <a:spLocks noGrp="1"/>
          </p:cNvSpPr>
          <p:nvPr>
            <p:ph type="sldNum" sz="quarter" idx="5"/>
          </p:nvPr>
        </p:nvSpPr>
        <p:spPr>
          <a:xfrm>
            <a:off x="8374063" y="8926513"/>
            <a:ext cx="6405562" cy="469900"/>
          </a:xfrm>
          <a:prstGeom prst="rect">
            <a:avLst/>
          </a:prstGeom>
          <a:noFill/>
          <a:ln>
            <a:noFill/>
          </a:ln>
        </p:spPr>
        <p:txBody>
          <a:bodyPr vert="horz" wrap="square" lIns="91440" tIns="45720" rIns="91440" bIns="45720" anchor="b" anchorCtr="0" compatLnSpc="1"/>
          <a:lstStyle>
            <a:lvl1pPr marL="0" marR="0" lvl="0" indent="0" algn="r" defTabSz="816312"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cs typeface="+mn-cs"/>
              </a:defRPr>
            </a:lvl1pPr>
          </a:lstStyle>
          <a:p>
            <a:pPr>
              <a:defRPr/>
            </a:pPr>
            <a:fld id="{1900CFC0-7DC5-415C-B7EA-F517F2B6F400}" type="slidenum">
              <a:rPr/>
              <a:pPr>
                <a:defRPr/>
              </a:pPr>
              <a:t>‹#›</a:t>
            </a:fld>
            <a:endParaRPr dirty="0"/>
          </a:p>
        </p:txBody>
      </p:sp>
    </p:spTree>
    <p:extLst>
      <p:ext uri="{BB962C8B-B14F-4D97-AF65-F5344CB8AC3E}">
        <p14:creationId xmlns:p14="http://schemas.microsoft.com/office/powerpoint/2010/main" xmlns="" val="3186496171"/>
      </p:ext>
    </p:extLst>
  </p:cSld>
  <p:clrMap bg1="lt1" tx1="dk1" bg2="lt2" tx2="dk2" accent1="accent1" accent2="accent2" accent3="accent3" accent4="accent4" accent5="accent5" accent6="accent6" hlink="hlink" folHlink="folHlink"/>
  <p:notesStyle>
    <a:lvl1pPr algn="l" rtl="0" eaLnBrk="0" fontAlgn="base" hangingPunct="0">
      <a:spcBef>
        <a:spcPts val="400"/>
      </a:spcBef>
      <a:spcAft>
        <a:spcPct val="0"/>
      </a:spcAft>
      <a:defRPr lang="en-US" sz="1200" kern="1200">
        <a:solidFill>
          <a:srgbClr val="000000"/>
        </a:solidFill>
        <a:latin typeface="Calibri"/>
      </a:defRPr>
    </a:lvl1pPr>
    <a:lvl2pPr marL="457200" lvl="1" algn="l" rtl="0" eaLnBrk="0" fontAlgn="base" hangingPunct="0">
      <a:spcBef>
        <a:spcPts val="400"/>
      </a:spcBef>
      <a:spcAft>
        <a:spcPct val="0"/>
      </a:spcAft>
      <a:defRPr lang="en-US" sz="1200" kern="1200">
        <a:solidFill>
          <a:srgbClr val="000000"/>
        </a:solidFill>
        <a:latin typeface="Calibri"/>
      </a:defRPr>
    </a:lvl2pPr>
    <a:lvl3pPr marL="914400" lvl="2" algn="l" rtl="0" eaLnBrk="0" fontAlgn="base" hangingPunct="0">
      <a:spcBef>
        <a:spcPts val="400"/>
      </a:spcBef>
      <a:spcAft>
        <a:spcPct val="0"/>
      </a:spcAft>
      <a:defRPr lang="en-US" sz="1200" kern="1200">
        <a:solidFill>
          <a:srgbClr val="000000"/>
        </a:solidFill>
        <a:latin typeface="Calibri"/>
      </a:defRPr>
    </a:lvl3pPr>
    <a:lvl4pPr marL="1371600" lvl="3" algn="l" rtl="0" eaLnBrk="0" fontAlgn="base" hangingPunct="0">
      <a:spcBef>
        <a:spcPts val="400"/>
      </a:spcBef>
      <a:spcAft>
        <a:spcPct val="0"/>
      </a:spcAft>
      <a:defRPr lang="en-US" sz="1200" kern="1200">
        <a:solidFill>
          <a:srgbClr val="000000"/>
        </a:solidFill>
        <a:latin typeface="Calibri"/>
      </a:defRPr>
    </a:lvl4pPr>
    <a:lvl5pPr marL="1828800" lvl="4" algn="l" rtl="0" eaLnBrk="0" fontAlgn="base" hangingPunct="0">
      <a:spcBef>
        <a:spcPts val="400"/>
      </a:spcBef>
      <a:spcAft>
        <a:spcPct val="0"/>
      </a:spcAft>
      <a:defRPr lang="en-US" sz="1200" kern="1200">
        <a:solidFill>
          <a:srgbClr val="000000"/>
        </a:solidFill>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xfrm>
            <a:off x="4572000" y="704850"/>
            <a:ext cx="5638800" cy="3524250"/>
          </a:xfrm>
          <a:ln/>
        </p:spPr>
      </p:sp>
      <p:sp>
        <p:nvSpPr>
          <p:cNvPr id="16386" name="Notes Placeholder 2"/>
          <p:cNvSpPr txBox="1">
            <a:spLocks noGrp="1"/>
          </p:cNvSpPr>
          <p:nvPr>
            <p:ph type="body" idx="1"/>
          </p:nvPr>
        </p:nvSpPr>
        <p:spPr bwMode="auto">
          <a:noFill/>
        </p:spPr>
        <p:txBody>
          <a:bodyPr numCol="1">
            <a:prstTxWarp prst="textNoShape">
              <a:avLst/>
            </a:prstTxWarp>
          </a:bodyPr>
          <a:lstStyle/>
          <a:p>
            <a:endParaRPr dirty="0" smtClean="0">
              <a:latin typeface="Calibri" pitchFamily="34" charset="0"/>
            </a:endParaRPr>
          </a:p>
        </p:txBody>
      </p:sp>
      <p:sp>
        <p:nvSpPr>
          <p:cNvPr id="33796" name="Slide Number Placeholder 3"/>
          <p:cNvSpPr>
            <a:spLocks noGrp="1"/>
          </p:cNvSpPr>
          <p:nvPr>
            <p:ph type="sldNum" sz="quarter" idx="5"/>
          </p:nvPr>
        </p:nvSpPr>
        <p:spPr bwMode="auto">
          <a:ln>
            <a:miter lim="800000"/>
            <a:headEnd/>
            <a:tailEnd/>
          </a:ln>
        </p:spPr>
        <p:txBody>
          <a:bodyPr numCol="1">
            <a:prstTxWarp prst="textNoShape">
              <a:avLst/>
            </a:prstTxWarp>
          </a:bodyPr>
          <a:lstStyle/>
          <a:p>
            <a:pPr defTabSz="815975" fontAlgn="base">
              <a:spcBef>
                <a:spcPct val="0"/>
              </a:spcBef>
              <a:spcAft>
                <a:spcPct val="0"/>
              </a:spcAft>
              <a:defRPr/>
            </a:pPr>
            <a:fld id="{602FFE52-1891-4C87-AFF1-9310DD8EDC4B}" type="slidenum">
              <a:rPr smtClean="0">
                <a:latin typeface="Calibri" pitchFamily="34" charset="0"/>
              </a:rPr>
              <a:pPr defTabSz="815975" fontAlgn="base">
                <a:spcBef>
                  <a:spcPct val="0"/>
                </a:spcBef>
                <a:spcAft>
                  <a:spcPct val="0"/>
                </a:spcAft>
                <a:defRPr/>
              </a:pPr>
              <a:t>1</a:t>
            </a:fld>
            <a:endParaRPr dirty="0"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B43C52-6DE0-4EAC-861A-F8D9873A8D2D}" type="slidenum">
              <a:rPr lang="en-US" smtClean="0"/>
              <a:pPr>
                <a:defRPr/>
              </a:pPr>
              <a:t>4</a:t>
            </a:fld>
            <a:endParaRPr lang="en-US" dirty="0"/>
          </a:p>
        </p:txBody>
      </p:sp>
    </p:spTree>
    <p:extLst>
      <p:ext uri="{BB962C8B-B14F-4D97-AF65-F5344CB8AC3E}">
        <p14:creationId xmlns:p14="http://schemas.microsoft.com/office/powerpoint/2010/main" xmlns="" val="1016931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B43C52-6DE0-4EAC-861A-F8D9873A8D2D}" type="slidenum">
              <a:rPr lang="en-US" smtClean="0"/>
              <a:pPr>
                <a:defRPr/>
              </a:pPr>
              <a:t>6</a:t>
            </a:fld>
            <a:endParaRPr lang="en-US" dirty="0"/>
          </a:p>
        </p:txBody>
      </p:sp>
    </p:spTree>
    <p:extLst>
      <p:ext uri="{BB962C8B-B14F-4D97-AF65-F5344CB8AC3E}">
        <p14:creationId xmlns:p14="http://schemas.microsoft.com/office/powerpoint/2010/main" xmlns="" val="1741771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endParaRPr lang="en-US" sz="1200" b="0" i="0" u="none" strike="noStrike" kern="1200" dirty="0">
              <a:solidFill>
                <a:srgbClr val="000000"/>
              </a:solidFill>
              <a:effectLst/>
              <a:latin typeface="Calibri"/>
            </a:endParaRPr>
          </a:p>
        </p:txBody>
      </p:sp>
      <p:sp>
        <p:nvSpPr>
          <p:cNvPr id="4" name="Slide Number Placeholder 3"/>
          <p:cNvSpPr>
            <a:spLocks noGrp="1"/>
          </p:cNvSpPr>
          <p:nvPr>
            <p:ph type="sldNum" sz="quarter" idx="10"/>
          </p:nvPr>
        </p:nvSpPr>
        <p:spPr/>
        <p:txBody>
          <a:bodyPr/>
          <a:lstStyle/>
          <a:p>
            <a:pPr>
              <a:defRPr/>
            </a:pPr>
            <a:fld id="{80B43C52-6DE0-4EAC-861A-F8D9873A8D2D}" type="slidenum">
              <a:rPr lang="en-US" smtClean="0"/>
              <a:pPr>
                <a:defRPr/>
              </a:pPr>
              <a:t>9</a:t>
            </a:fld>
            <a:endParaRPr lang="en-US" dirty="0"/>
          </a:p>
        </p:txBody>
      </p:sp>
    </p:spTree>
    <p:extLst>
      <p:ext uri="{BB962C8B-B14F-4D97-AF65-F5344CB8AC3E}">
        <p14:creationId xmlns:p14="http://schemas.microsoft.com/office/powerpoint/2010/main" xmlns="" val="3530460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0B43C52-6DE0-4EAC-861A-F8D9873A8D2D}" type="slidenum">
              <a:rPr lang="en-US" smtClean="0"/>
              <a:pPr>
                <a:defRPr/>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Mrs.</a:t>
            </a:r>
            <a:r>
              <a:rPr lang="en-US" baseline="0" dirty="0" smtClean="0"/>
              <a:t> Lawrence is not just obese – she typically suffers from…</a:t>
            </a:r>
          </a:p>
          <a:p>
            <a:endParaRPr lang="en-US" baseline="0" dirty="0" smtClean="0"/>
          </a:p>
          <a:p>
            <a:pPr marL="228600" indent="-228600">
              <a:buAutoNum type="arabicPeriod"/>
            </a:pPr>
            <a:r>
              <a:rPr lang="en-US" baseline="0" dirty="0" smtClean="0"/>
              <a:t>Diabetes</a:t>
            </a:r>
          </a:p>
          <a:p>
            <a:pPr marL="228600" indent="-228600">
              <a:buAutoNum type="arabicPeriod"/>
            </a:pPr>
            <a:r>
              <a:rPr lang="en-US" baseline="0" dirty="0" smtClean="0"/>
              <a:t>GERD</a:t>
            </a:r>
          </a:p>
          <a:p>
            <a:pPr marL="228600" indent="-228600">
              <a:buAutoNum type="arabicPeriod"/>
            </a:pPr>
            <a:r>
              <a:rPr lang="en-US" baseline="0" dirty="0" smtClean="0"/>
              <a:t>Hypercholesterolemia</a:t>
            </a:r>
          </a:p>
          <a:p>
            <a:pPr marL="228600" indent="-228600">
              <a:buAutoNum type="arabicPeriod"/>
            </a:pPr>
            <a:r>
              <a:rPr lang="en-US" baseline="0" dirty="0" smtClean="0"/>
              <a:t>HTN</a:t>
            </a:r>
          </a:p>
          <a:p>
            <a:pPr marL="228600" indent="-228600">
              <a:buAutoNum type="arabicPeriod"/>
            </a:pPr>
            <a:r>
              <a:rPr lang="en-US" baseline="0" dirty="0" smtClean="0"/>
              <a:t>Narcotic-requiring </a:t>
            </a:r>
            <a:r>
              <a:rPr lang="en-US" baseline="0" dirty="0" err="1" smtClean="0"/>
              <a:t>backpain</a:t>
            </a:r>
            <a:endParaRPr lang="en-US" baseline="0" dirty="0" smtClean="0"/>
          </a:p>
          <a:p>
            <a:pPr marL="0" indent="0">
              <a:buNone/>
            </a:pPr>
            <a:endParaRPr lang="en-US" baseline="0" dirty="0" smtClean="0"/>
          </a:p>
          <a:p>
            <a:pPr marL="0" indent="0">
              <a:buNone/>
            </a:pPr>
            <a:r>
              <a:rPr lang="en-US" baseline="0" dirty="0" smtClean="0"/>
              <a:t>With increasing # of diagnoses there is decreasing interest in adding another agent – another question we could have asked BUT…does make one think that rather than an “anti-obesity agent that if a compound were couched as a “metabolic syndrome” agent which would impact all 5 of the other diagnosis it would appear to simplify, not complicate the already onerous regimen (how to manage this patient is very </a:t>
            </a:r>
            <a:r>
              <a:rPr lang="en-US" baseline="0" dirty="0" err="1" smtClean="0"/>
              <a:t>very</a:t>
            </a:r>
            <a:r>
              <a:rPr lang="en-US" baseline="0" dirty="0" smtClean="0"/>
              <a:t> difficult)</a:t>
            </a:r>
          </a:p>
          <a:p>
            <a:endParaRPr lang="en-US" dirty="0"/>
          </a:p>
        </p:txBody>
      </p:sp>
      <p:sp>
        <p:nvSpPr>
          <p:cNvPr id="4" name="Slide Number Placeholder 3"/>
          <p:cNvSpPr>
            <a:spLocks noGrp="1"/>
          </p:cNvSpPr>
          <p:nvPr>
            <p:ph type="sldNum" sz="quarter" idx="10"/>
          </p:nvPr>
        </p:nvSpPr>
        <p:spPr/>
        <p:txBody>
          <a:bodyPr/>
          <a:lstStyle/>
          <a:p>
            <a:pPr>
              <a:defRPr/>
            </a:pPr>
            <a:fld id="{1900CFC0-7DC5-415C-B7EA-F517F2B6F400}" type="slidenum">
              <a:rPr lang="en-US" smtClean="0"/>
              <a:pPr>
                <a:defRPr/>
              </a:pPr>
              <a:t>14</a:t>
            </a:fld>
            <a:endParaRPr lang="en-US" dirty="0"/>
          </a:p>
        </p:txBody>
      </p:sp>
    </p:spTree>
    <p:extLst>
      <p:ext uri="{BB962C8B-B14F-4D97-AF65-F5344CB8AC3E}">
        <p14:creationId xmlns:p14="http://schemas.microsoft.com/office/powerpoint/2010/main" xmlns="" val="3421928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685800" y="1775360"/>
            <a:ext cx="7772400" cy="1225021"/>
          </a:xfrm>
        </p:spPr>
        <p:txBody>
          <a:bodyPr/>
          <a:lstStyle>
            <a:lvl1pPr>
              <a:defRPr>
                <a:cs typeface="Arial" pitchFamily="34"/>
              </a:defRPr>
            </a:lvl1pPr>
          </a:lstStyle>
          <a:p>
            <a:pPr lvl="0"/>
            <a:r>
              <a:rPr lang="en-US" dirty="0"/>
              <a:t>Click To Edit Master Title Style</a:t>
            </a:r>
          </a:p>
        </p:txBody>
      </p:sp>
      <p:sp>
        <p:nvSpPr>
          <p:cNvPr id="3" name="Subtitle 2"/>
          <p:cNvSpPr txBox="1">
            <a:spLocks noGrp="1"/>
          </p:cNvSpPr>
          <p:nvPr>
            <p:ph type="subTitle" idx="1"/>
          </p:nvPr>
        </p:nvSpPr>
        <p:spPr>
          <a:xfrm>
            <a:off x="1371600" y="3238502"/>
            <a:ext cx="6400800" cy="1460499"/>
          </a:xfrm>
        </p:spPr>
        <p:txBody>
          <a:bodyPr anchorCtr="1"/>
          <a:lstStyle>
            <a:lvl1pPr marL="0" indent="0" algn="ctr">
              <a:spcBef>
                <a:spcPts val="400"/>
              </a:spcBef>
              <a:buNone/>
              <a:defRPr sz="1800">
                <a:solidFill>
                  <a:srgbClr val="898989"/>
                </a:solidFill>
                <a:cs typeface="Arial" pitchFamily="34"/>
              </a:defRPr>
            </a:lvl1pPr>
          </a:lstStyle>
          <a:p>
            <a:pPr lvl="0"/>
            <a:r>
              <a:rPr lang="en-US"/>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sz="2600">
                <a:cs typeface="Arial" pitchFamily="34"/>
              </a:defRPr>
            </a:lvl1pPr>
          </a:lstStyle>
          <a:p>
            <a:pPr lvl="0"/>
            <a:r>
              <a:rPr lang="en-US" dirty="0"/>
              <a:t>Click To Edit Master Title Style</a:t>
            </a:r>
          </a:p>
        </p:txBody>
      </p:sp>
      <p:sp>
        <p:nvSpPr>
          <p:cNvPr id="3" name="Content Placeholder 2"/>
          <p:cNvSpPr txBox="1">
            <a:spLocks noGrp="1"/>
          </p:cNvSpPr>
          <p:nvPr>
            <p:ph idx="1"/>
          </p:nvPr>
        </p:nvSpPr>
        <p:spPr/>
        <p:txBody>
          <a:bodyPr/>
          <a:lstStyle>
            <a:lvl1pPr marL="119064" indent="-119064">
              <a:spcBef>
                <a:spcPts val="400"/>
              </a:spcBef>
              <a:defRPr sz="1800">
                <a:cs typeface="Arial" pitchFamily="34"/>
              </a:defRPr>
            </a:lvl1pPr>
            <a:lvl2pPr>
              <a:spcBef>
                <a:spcPts val="400"/>
              </a:spcBef>
              <a:defRPr sz="1600">
                <a:cs typeface="Arial" pitchFamily="34"/>
              </a:defRPr>
            </a:lvl2pPr>
            <a:lvl3pPr>
              <a:spcBef>
                <a:spcPts val="300"/>
              </a:spcBef>
              <a:defRPr sz="1400">
                <a:cs typeface="Arial" pitchFamily="34"/>
              </a:defRPr>
            </a:lvl3pPr>
            <a:lvl4pPr>
              <a:spcBef>
                <a:spcPts val="300"/>
              </a:spcBef>
              <a:defRPr sz="1100">
                <a:cs typeface="Arial" pitchFamily="34"/>
              </a:defRPr>
            </a:lvl4pPr>
            <a:lvl5pPr>
              <a:spcBef>
                <a:spcPts val="300"/>
              </a:spcBef>
              <a:defRPr sz="1100">
                <a:cs typeface="Arial" pitchFamily="3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txBox="1">
            <a:spLocks noGrp="1"/>
          </p:cNvSpPr>
          <p:nvPr>
            <p:ph type="ftr" sz="quarter" idx="10"/>
          </p:nvPr>
        </p:nvSpPr>
        <p:spPr>
          <a:xfrm>
            <a:off x="1639677" y="5313363"/>
            <a:ext cx="2895600" cy="401637"/>
          </a:xfrm>
          <a:ln/>
        </p:spPr>
        <p:txBody>
          <a:bodyPr/>
          <a:lstStyle>
            <a:lvl1pPr>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8" name="Straight Connector 7"/>
          <p:cNvCxnSpPr>
            <a:cxnSpLocks noChangeShapeType="1"/>
          </p:cNvCxnSpPr>
          <p:nvPr/>
        </p:nvCxnSpPr>
        <p:spPr bwMode="auto">
          <a:xfrm>
            <a:off x="4648200" y="1841500"/>
            <a:ext cx="4038600" cy="1588"/>
          </a:xfrm>
          <a:prstGeom prst="straightConnector1">
            <a:avLst/>
          </a:prstGeom>
          <a:noFill/>
          <a:ln w="2542">
            <a:solidFill>
              <a:srgbClr val="4A7EBB"/>
            </a:solidFill>
            <a:round/>
            <a:headEnd/>
            <a:tailEnd/>
          </a:ln>
        </p:spPr>
      </p:cxnSp>
      <p:sp>
        <p:nvSpPr>
          <p:cNvPr id="3" name="Title 1"/>
          <p:cNvSpPr txBox="1">
            <a:spLocks noGrp="1"/>
          </p:cNvSpPr>
          <p:nvPr>
            <p:ph type="title"/>
          </p:nvPr>
        </p:nvSpPr>
        <p:spPr/>
        <p:txBody>
          <a:bodyPr/>
          <a:lstStyle>
            <a:lvl1pPr>
              <a:defRPr sz="2600">
                <a:cs typeface="Arial" pitchFamily="34"/>
              </a:defRPr>
            </a:lvl1pPr>
          </a:lstStyle>
          <a:p>
            <a:pPr lvl="0"/>
            <a:r>
              <a:rPr lang="en-US" dirty="0"/>
              <a:t>Click To Edit Master Title Style</a:t>
            </a:r>
          </a:p>
        </p:txBody>
      </p:sp>
      <p:sp>
        <p:nvSpPr>
          <p:cNvPr id="4" name="Text Placeholder 2"/>
          <p:cNvSpPr txBox="1">
            <a:spLocks noGrp="1"/>
          </p:cNvSpPr>
          <p:nvPr>
            <p:ph type="body" idx="1"/>
          </p:nvPr>
        </p:nvSpPr>
        <p:spPr>
          <a:xfrm>
            <a:off x="457200" y="1279265"/>
            <a:ext cx="4040184" cy="533136"/>
          </a:xfrm>
        </p:spPr>
        <p:txBody>
          <a:bodyPr anchor="b"/>
          <a:lstStyle>
            <a:lvl1pPr marL="0" indent="0">
              <a:spcBef>
                <a:spcPts val="400"/>
              </a:spcBef>
              <a:buNone/>
              <a:defRPr sz="1500">
                <a:solidFill>
                  <a:srgbClr val="595959"/>
                </a:solidFill>
                <a:latin typeface="Futura Hv" pitchFamily="34"/>
                <a:cs typeface="Arial" pitchFamily="34"/>
              </a:defRPr>
            </a:lvl1pPr>
          </a:lstStyle>
          <a:p>
            <a:pPr lvl="0"/>
            <a:r>
              <a:rPr lang="en-US"/>
              <a:t>Click to edit Master text styles</a:t>
            </a:r>
          </a:p>
        </p:txBody>
      </p:sp>
      <p:sp>
        <p:nvSpPr>
          <p:cNvPr id="5" name="Content Placeholder 3"/>
          <p:cNvSpPr txBox="1">
            <a:spLocks noGrp="1"/>
          </p:cNvSpPr>
          <p:nvPr>
            <p:ph idx="2"/>
          </p:nvPr>
        </p:nvSpPr>
        <p:spPr>
          <a:xfrm>
            <a:off x="457200" y="1841502"/>
            <a:ext cx="4040184" cy="3292743"/>
          </a:xfrm>
        </p:spPr>
        <p:txBody>
          <a:bodyPr/>
          <a:lstStyle>
            <a:lvl1pPr>
              <a:spcBef>
                <a:spcPts val="400"/>
              </a:spcBef>
              <a:defRPr sz="1800">
                <a:cs typeface="Arial" pitchFamily="34"/>
              </a:defRPr>
            </a:lvl1pPr>
            <a:lvl2pPr>
              <a:spcBef>
                <a:spcPts val="300"/>
              </a:spcBef>
              <a:defRPr sz="1400">
                <a:cs typeface="Arial" pitchFamily="34"/>
              </a:defRPr>
            </a:lvl2pPr>
            <a:lvl3pPr>
              <a:spcBef>
                <a:spcPts val="300"/>
              </a:spcBef>
              <a:defRPr sz="1200">
                <a:cs typeface="Arial" pitchFamily="34"/>
              </a:defRPr>
            </a:lvl3pPr>
            <a:lvl4pPr>
              <a:spcBef>
                <a:spcPts val="300"/>
              </a:spcBef>
              <a:defRPr sz="1200">
                <a:cs typeface="Arial" pitchFamily="34"/>
              </a:defRPr>
            </a:lvl4pPr>
            <a:lvl5pPr>
              <a:spcBef>
                <a:spcPts val="300"/>
              </a:spcBef>
              <a:defRPr sz="1200">
                <a:cs typeface="Arial" pitchFamily="3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4"/>
          <p:cNvSpPr txBox="1">
            <a:spLocks noGrp="1"/>
          </p:cNvSpPr>
          <p:nvPr>
            <p:ph type="body" idx="3"/>
          </p:nvPr>
        </p:nvSpPr>
        <p:spPr>
          <a:xfrm>
            <a:off x="4645023" y="1279265"/>
            <a:ext cx="4041776" cy="533136"/>
          </a:xfrm>
        </p:spPr>
        <p:txBody>
          <a:bodyPr anchor="b"/>
          <a:lstStyle>
            <a:lvl1pPr marL="0" indent="0">
              <a:spcBef>
                <a:spcPts val="400"/>
              </a:spcBef>
              <a:buNone/>
              <a:defRPr sz="1500">
                <a:solidFill>
                  <a:srgbClr val="595959"/>
                </a:solidFill>
                <a:latin typeface="Futura Hv" pitchFamily="34"/>
              </a:defRPr>
            </a:lvl1pPr>
          </a:lstStyle>
          <a:p>
            <a:pPr lvl="0"/>
            <a:r>
              <a:rPr lang="en-US"/>
              <a:t>Click to edit Master text styles</a:t>
            </a:r>
          </a:p>
        </p:txBody>
      </p:sp>
      <p:sp>
        <p:nvSpPr>
          <p:cNvPr id="7" name="Content Placeholder 5"/>
          <p:cNvSpPr txBox="1">
            <a:spLocks noGrp="1"/>
          </p:cNvSpPr>
          <p:nvPr>
            <p:ph idx="4"/>
          </p:nvPr>
        </p:nvSpPr>
        <p:spPr>
          <a:xfrm>
            <a:off x="4645023" y="1841502"/>
            <a:ext cx="4041776" cy="3292743"/>
          </a:xfrm>
        </p:spPr>
        <p:txBody>
          <a:bodyPr/>
          <a:lstStyle>
            <a:lvl1pPr>
              <a:spcBef>
                <a:spcPts val="400"/>
              </a:spcBef>
              <a:defRPr sz="1800">
                <a:cs typeface="Arial" pitchFamily="34"/>
              </a:defRPr>
            </a:lvl1pPr>
            <a:lvl2pPr>
              <a:spcBef>
                <a:spcPts val="300"/>
              </a:spcBef>
              <a:defRPr sz="1400">
                <a:cs typeface="Arial" pitchFamily="34"/>
              </a:defRPr>
            </a:lvl2pPr>
            <a:lvl3pPr>
              <a:spcBef>
                <a:spcPts val="300"/>
              </a:spcBef>
              <a:defRPr sz="1200">
                <a:cs typeface="Arial" pitchFamily="34"/>
              </a:defRPr>
            </a:lvl3pPr>
            <a:lvl4pPr>
              <a:spcBef>
                <a:spcPts val="300"/>
              </a:spcBef>
              <a:defRPr sz="1200">
                <a:cs typeface="Arial" pitchFamily="34"/>
              </a:defRPr>
            </a:lvl4pPr>
            <a:lvl5pPr>
              <a:spcBef>
                <a:spcPts val="300"/>
              </a:spcBef>
              <a:defRPr sz="1200">
                <a:cs typeface="Arial"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4"/>
          <p:cNvSpPr txBox="1">
            <a:spLocks noGrp="1"/>
          </p:cNvSpPr>
          <p:nvPr>
            <p:ph type="ftr" sz="quarter" idx="10"/>
          </p:nvPr>
        </p:nvSpPr>
        <p:spPr/>
        <p:txBody>
          <a:bodyPr/>
          <a:lstStyle>
            <a:lvl1pPr>
              <a:defRPr/>
            </a:lvl1pPr>
          </a:lstStyle>
          <a:p>
            <a:pPr>
              <a:defRPr/>
            </a:pP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sz="2600">
                <a:cs typeface="Arial" pitchFamily="34"/>
              </a:defRPr>
            </a:lvl1pPr>
          </a:lstStyle>
          <a:p>
            <a:pPr lvl="0"/>
            <a:r>
              <a:rPr lang="en-US"/>
              <a:t>Click To Edit Master Title Style</a:t>
            </a:r>
          </a:p>
        </p:txBody>
      </p:sp>
      <p:sp>
        <p:nvSpPr>
          <p:cNvPr id="3" name="Text Placeholder 2"/>
          <p:cNvSpPr txBox="1">
            <a:spLocks noGrp="1"/>
          </p:cNvSpPr>
          <p:nvPr>
            <p:ph type="body" idx="4294967295"/>
          </p:nvPr>
        </p:nvSpPr>
        <p:spPr>
          <a:xfrm>
            <a:off x="457200" y="1279265"/>
            <a:ext cx="4040184" cy="533136"/>
          </a:xfrm>
        </p:spPr>
        <p:txBody>
          <a:bodyPr anchor="b"/>
          <a:lstStyle>
            <a:lvl1pPr marL="0" indent="0">
              <a:spcBef>
                <a:spcPts val="400"/>
              </a:spcBef>
              <a:buNone/>
              <a:defRPr sz="1500">
                <a:solidFill>
                  <a:srgbClr val="595959"/>
                </a:solidFill>
                <a:latin typeface="Futura Hv" pitchFamily="34"/>
                <a:cs typeface="Arial" pitchFamily="34"/>
              </a:defRPr>
            </a:lvl1pPr>
          </a:lstStyle>
          <a:p>
            <a:pPr lvl="0"/>
            <a:r>
              <a:rPr lang="en-US"/>
              <a:t>Click to edit Master text styles</a:t>
            </a:r>
          </a:p>
        </p:txBody>
      </p:sp>
      <p:sp>
        <p:nvSpPr>
          <p:cNvPr id="4" name="Content Placeholder 3"/>
          <p:cNvSpPr txBox="1">
            <a:spLocks noGrp="1"/>
          </p:cNvSpPr>
          <p:nvPr>
            <p:ph idx="4294967295"/>
          </p:nvPr>
        </p:nvSpPr>
        <p:spPr>
          <a:xfrm>
            <a:off x="457200" y="1926164"/>
            <a:ext cx="7543800" cy="3292743"/>
          </a:xfrm>
        </p:spPr>
        <p:txBody>
          <a:bodyPr/>
          <a:lstStyle>
            <a:lvl1pPr marL="119064" indent="-119064">
              <a:spcBef>
                <a:spcPts val="400"/>
              </a:spcBef>
              <a:defRPr sz="1800">
                <a:cs typeface="Arial" pitchFamily="34"/>
              </a:defRPr>
            </a:lvl1pPr>
            <a:lvl2pPr>
              <a:spcBef>
                <a:spcPts val="300"/>
              </a:spcBef>
              <a:defRPr sz="1400">
                <a:cs typeface="Arial" pitchFamily="34"/>
              </a:defRPr>
            </a:lvl2pPr>
            <a:lvl3pPr>
              <a:spcBef>
                <a:spcPts val="300"/>
              </a:spcBef>
              <a:defRPr sz="1200">
                <a:cs typeface="Arial" pitchFamily="34"/>
              </a:defRPr>
            </a:lvl3pPr>
            <a:lvl4pPr>
              <a:spcBef>
                <a:spcPts val="300"/>
              </a:spcBef>
              <a:defRPr sz="1200">
                <a:cs typeface="Arial" pitchFamily="34"/>
              </a:defRPr>
            </a:lvl4pPr>
            <a:lvl5pPr>
              <a:spcBef>
                <a:spcPts val="300"/>
              </a:spcBef>
              <a:defRPr sz="1200">
                <a:cs typeface="Arial"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txBox="1">
            <a:spLocks noGrp="1"/>
          </p:cNvSpPr>
          <p:nvPr>
            <p:ph type="ftr" sz="quarter" idx="10"/>
          </p:nvPr>
        </p:nvSpPr>
        <p:spPr>
          <a:ln/>
        </p:spPr>
        <p:txBody>
          <a:bodyPr/>
          <a:lstStyle>
            <a:lvl1pPr>
              <a:defRPr/>
            </a:lvl1pPr>
          </a:lstStyle>
          <a:p>
            <a:pPr>
              <a:defRPr/>
            </a:pP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sz="2600">
                <a:cs typeface="Arial" pitchFamily="34"/>
              </a:defRPr>
            </a:lvl1pPr>
          </a:lstStyle>
          <a:p>
            <a:pPr lvl="0"/>
            <a:r>
              <a:rPr lang="en-US"/>
              <a:t>Click To Edit Master Title Style</a:t>
            </a:r>
          </a:p>
        </p:txBody>
      </p:sp>
      <p:sp>
        <p:nvSpPr>
          <p:cNvPr id="3" name="Content Placeholder 2"/>
          <p:cNvSpPr txBox="1">
            <a:spLocks noGrp="1"/>
          </p:cNvSpPr>
          <p:nvPr>
            <p:ph idx="1"/>
          </p:nvPr>
        </p:nvSpPr>
        <p:spPr>
          <a:xfrm>
            <a:off x="457203" y="1333500"/>
            <a:ext cx="4038603" cy="3771636"/>
          </a:xfrm>
        </p:spPr>
        <p:txBody>
          <a:bodyPr/>
          <a:lstStyle>
            <a:lvl1pPr marL="119064" indent="-119064">
              <a:spcBef>
                <a:spcPts val="400"/>
              </a:spcBef>
              <a:defRPr sz="1800">
                <a:cs typeface="Arial" pitchFamily="34"/>
              </a:defRPr>
            </a:lvl1pPr>
            <a:lvl2pPr>
              <a:spcBef>
                <a:spcPts val="400"/>
              </a:spcBef>
              <a:defRPr sz="1600">
                <a:cs typeface="Arial" pitchFamily="34"/>
              </a:defRPr>
            </a:lvl2pPr>
            <a:lvl3pPr>
              <a:spcBef>
                <a:spcPts val="300"/>
              </a:spcBef>
              <a:defRPr sz="1200">
                <a:cs typeface="Arial" pitchFamily="34"/>
              </a:defRPr>
            </a:lvl3pPr>
            <a:lvl4pPr>
              <a:spcBef>
                <a:spcPts val="300"/>
              </a:spcBef>
              <a:defRPr sz="1100">
                <a:cs typeface="Arial" pitchFamily="34"/>
              </a:defRPr>
            </a:lvl4pPr>
            <a:lvl5pPr>
              <a:spcBef>
                <a:spcPts val="300"/>
              </a:spcBef>
              <a:defRPr sz="1100">
                <a:cs typeface="Arial"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4648199" y="1333500"/>
            <a:ext cx="4038603" cy="3771636"/>
          </a:xfrm>
        </p:spPr>
        <p:txBody>
          <a:bodyPr/>
          <a:lstStyle>
            <a:lvl1pPr marL="119064" indent="-119064">
              <a:spcBef>
                <a:spcPts val="400"/>
              </a:spcBef>
              <a:defRPr sz="1800">
                <a:cs typeface="Arial" pitchFamily="34"/>
              </a:defRPr>
            </a:lvl1pPr>
            <a:lvl2pPr>
              <a:spcBef>
                <a:spcPts val="400"/>
              </a:spcBef>
              <a:defRPr sz="1600">
                <a:cs typeface="Arial" pitchFamily="34"/>
              </a:defRPr>
            </a:lvl2pPr>
            <a:lvl3pPr>
              <a:spcBef>
                <a:spcPts val="300"/>
              </a:spcBef>
              <a:defRPr sz="1200">
                <a:cs typeface="Arial" pitchFamily="34"/>
              </a:defRPr>
            </a:lvl3pPr>
            <a:lvl4pPr>
              <a:spcBef>
                <a:spcPts val="300"/>
              </a:spcBef>
              <a:defRPr sz="1100">
                <a:cs typeface="Arial" pitchFamily="34"/>
              </a:defRPr>
            </a:lvl4pPr>
            <a:lvl5pPr>
              <a:spcBef>
                <a:spcPts val="300"/>
              </a:spcBef>
              <a:defRPr sz="1100">
                <a:cs typeface="Arial"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txBox="1">
            <a:spLocks noGrp="1"/>
          </p:cNvSpPr>
          <p:nvPr>
            <p:ph type="ftr" sz="quarter" idx="10"/>
          </p:nvPr>
        </p:nvSpPr>
        <p:spPr>
          <a:ln/>
        </p:spPr>
        <p:txBody>
          <a:bodyPr/>
          <a:lstStyle>
            <a:lvl1pPr>
              <a:defRPr/>
            </a:lvl1pPr>
          </a:lstStyle>
          <a:p>
            <a:pPr>
              <a:defRPr/>
            </a:pP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sz="2600">
                <a:cs typeface="Arial" pitchFamily="34"/>
              </a:defRPr>
            </a:lvl1pPr>
          </a:lstStyle>
          <a:p>
            <a:pPr lvl="0"/>
            <a:r>
              <a:rPr lang="en-US"/>
              <a:t>Click To Edit Master Title Style</a:t>
            </a:r>
          </a:p>
        </p:txBody>
      </p:sp>
      <p:sp>
        <p:nvSpPr>
          <p:cNvPr id="3" name="Footer Placeholder 4"/>
          <p:cNvSpPr txBox="1">
            <a:spLocks noGrp="1"/>
          </p:cNvSpPr>
          <p:nvPr>
            <p:ph type="ftr" sz="quarter" idx="10"/>
          </p:nvPr>
        </p:nvSpPr>
        <p:spPr>
          <a:ln/>
        </p:spPr>
        <p:txBody>
          <a:bodyPr/>
          <a:lstStyle>
            <a:lvl1pPr>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txBox="1">
            <a:spLocks noGrp="1"/>
          </p:cNvSpPr>
          <p:nvPr>
            <p:ph type="ftr" sz="quarter" idx="10"/>
          </p:nvPr>
        </p:nvSpPr>
        <p:spPr>
          <a:ln/>
        </p:spPr>
        <p:txBody>
          <a:bodyPr/>
          <a:lstStyle>
            <a:lvl1pPr>
              <a:defRPr/>
            </a:lvl1pPr>
          </a:lstStyle>
          <a:p>
            <a:pPr>
              <a:defRPr/>
            </a:pPr>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76209" y="317509"/>
            <a:ext cx="8797925" cy="256481"/>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228609" y="698512"/>
            <a:ext cx="8645525" cy="410369"/>
          </a:xfrm>
        </p:spPr>
        <p:txBody>
          <a:bodyPr/>
          <a:lstStyle/>
          <a:p>
            <a:pPr lvl="0"/>
            <a:endParaRPr lang="en-US" noProof="0" dirty="0" smtClean="0"/>
          </a:p>
        </p:txBody>
      </p:sp>
    </p:spTree>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074" name="Picture 7" descr="webmd_grad.png"/>
          <p:cNvPicPr>
            <a:picLocks noChangeAspect="1"/>
          </p:cNvPicPr>
          <p:nvPr/>
        </p:nvPicPr>
        <p:blipFill>
          <a:blip r:embed="rId10" cstate="print"/>
          <a:srcRect b="73705"/>
          <a:stretch>
            <a:fillRect/>
          </a:stretch>
        </p:blipFill>
        <p:spPr bwMode="auto">
          <a:xfrm>
            <a:off x="0" y="0"/>
            <a:ext cx="9144000" cy="5715000"/>
          </a:xfrm>
          <a:prstGeom prst="rect">
            <a:avLst/>
          </a:prstGeom>
          <a:gradFill rotWithShape="0">
            <a:gsLst>
              <a:gs pos="0">
                <a:srgbClr val="262626">
                  <a:alpha val="0"/>
                </a:srgbClr>
              </a:gs>
              <a:gs pos="100000">
                <a:srgbClr val="4A452A">
                  <a:alpha val="17998"/>
                </a:srgbClr>
              </a:gs>
            </a:gsLst>
            <a:lin ang="5400000"/>
          </a:gradFill>
          <a:ln w="9525">
            <a:noFill/>
            <a:miter lim="800000"/>
            <a:headEnd/>
            <a:tailEnd/>
          </a:ln>
        </p:spPr>
      </p:pic>
      <p:sp>
        <p:nvSpPr>
          <p:cNvPr id="5" name="Rectangle 11"/>
          <p:cNvSpPr/>
          <p:nvPr/>
        </p:nvSpPr>
        <p:spPr>
          <a:xfrm rot="10799991">
            <a:off x="0" y="0"/>
            <a:ext cx="9144000" cy="3957638"/>
          </a:xfrm>
          <a:prstGeom prst="rect">
            <a:avLst/>
          </a:prstGeom>
          <a:gradFill>
            <a:gsLst>
              <a:gs pos="0">
                <a:srgbClr val="262626">
                  <a:alpha val="0"/>
                </a:srgbClr>
              </a:gs>
              <a:gs pos="100000">
                <a:srgbClr val="1E1C11">
                  <a:alpha val="66000"/>
                </a:srgbClr>
              </a:gs>
            </a:gsLst>
            <a:lin ang="5400000"/>
          </a:gradFill>
          <a:ln>
            <a:noFill/>
            <a:prstDash val="solid"/>
          </a:ln>
        </p:spPr>
        <p:txBody>
          <a:bodyPr anchor="ctr" anchorCtr="1"/>
          <a:lstStyle/>
          <a:p>
            <a:pPr algn="ctr" fontAlgn="auto">
              <a:spcBef>
                <a:spcPts val="0"/>
              </a:spcBef>
              <a:spcAft>
                <a:spcPts val="0"/>
              </a:spcAft>
              <a:defRPr sz="1800" b="0" i="0" u="none" strike="noStrike" kern="0" cap="none" spc="0" baseline="0">
                <a:solidFill>
                  <a:srgbClr val="000000"/>
                </a:solidFill>
                <a:uFillTx/>
              </a:defRPr>
            </a:pPr>
            <a:endParaRPr lang="en-US" kern="0" dirty="0">
              <a:solidFill>
                <a:srgbClr val="FFFFFF"/>
              </a:solidFill>
              <a:latin typeface="Calibri"/>
              <a:cs typeface="+mn-cs"/>
            </a:endParaRPr>
          </a:p>
        </p:txBody>
      </p:sp>
      <p:pic>
        <p:nvPicPr>
          <p:cNvPr id="6" name="Picture 7" descr="webmd_box_jl1.png"/>
          <p:cNvPicPr>
            <a:picLocks noChangeAspect="1"/>
          </p:cNvPicPr>
          <p:nvPr/>
        </p:nvPicPr>
        <p:blipFill>
          <a:blip r:embed="rId11" cstate="print"/>
          <a:srcRect/>
          <a:stretch>
            <a:fillRect/>
          </a:stretch>
        </p:blipFill>
        <p:spPr>
          <a:xfrm>
            <a:off x="0" y="0"/>
            <a:ext cx="9129713" cy="5715000"/>
          </a:xfrm>
          <a:prstGeom prst="rect">
            <a:avLst/>
          </a:prstGeom>
          <a:noFill/>
          <a:ln>
            <a:noFill/>
          </a:ln>
          <a:effectLst>
            <a:outerShdw blurRad="50800" dist="38100" dir="5400000" algn="t" rotWithShape="0">
              <a:prstClr val="black">
                <a:alpha val="40000"/>
              </a:prstClr>
            </a:outerShdw>
          </a:effectLst>
        </p:spPr>
      </p:pic>
      <p:sp>
        <p:nvSpPr>
          <p:cNvPr id="3077" name="Title Placeholder 1"/>
          <p:cNvSpPr txBox="1">
            <a:spLocks noGrp="1"/>
          </p:cNvSpPr>
          <p:nvPr>
            <p:ph type="title"/>
          </p:nvPr>
        </p:nvSpPr>
        <p:spPr bwMode="auto">
          <a:xfrm>
            <a:off x="457200" y="228600"/>
            <a:ext cx="8229600" cy="952500"/>
          </a:xfrm>
          <a:prstGeom prst="rect">
            <a:avLst/>
          </a:prstGeom>
          <a:noFill/>
          <a:ln w="9525">
            <a:noFill/>
            <a:miter lim="800000"/>
            <a:headEnd/>
            <a:tailEnd/>
          </a:ln>
        </p:spPr>
        <p:txBody>
          <a:bodyPr vert="horz" wrap="square" lIns="81628" tIns="40818" rIns="81628" bIns="40818" numCol="1" anchor="t" anchorCtr="0" compatLnSpc="1">
            <a:prstTxWarp prst="textNoShape">
              <a:avLst/>
            </a:prstTxWarp>
          </a:bodyPr>
          <a:lstStyle/>
          <a:p>
            <a:pPr lvl="0"/>
            <a:r>
              <a:rPr lang="en-US" smtClean="0"/>
              <a:t>Click To Edit Master Title Style</a:t>
            </a:r>
          </a:p>
        </p:txBody>
      </p:sp>
      <p:sp>
        <p:nvSpPr>
          <p:cNvPr id="3078" name="Text Placeholder 2"/>
          <p:cNvSpPr txBox="1">
            <a:spLocks noGrp="1"/>
          </p:cNvSpPr>
          <p:nvPr>
            <p:ph type="body" idx="1"/>
          </p:nvPr>
        </p:nvSpPr>
        <p:spPr bwMode="auto">
          <a:xfrm>
            <a:off x="457200" y="1333500"/>
            <a:ext cx="8229600" cy="3771900"/>
          </a:xfrm>
          <a:prstGeom prst="rect">
            <a:avLst/>
          </a:prstGeom>
          <a:noFill/>
          <a:ln w="9525">
            <a:noFill/>
            <a:miter lim="800000"/>
            <a:headEnd/>
            <a:tailEnd/>
          </a:ln>
        </p:spPr>
        <p:txBody>
          <a:bodyPr vert="horz" wrap="square" lIns="81628" tIns="40818" rIns="81628" bIns="408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 name="Footer Placeholder 4"/>
          <p:cNvSpPr txBox="1">
            <a:spLocks noGrp="1"/>
          </p:cNvSpPr>
          <p:nvPr>
            <p:ph type="ftr" sz="quarter" idx="3"/>
          </p:nvPr>
        </p:nvSpPr>
        <p:spPr>
          <a:xfrm>
            <a:off x="2454925" y="5313363"/>
            <a:ext cx="2895600" cy="401637"/>
          </a:xfrm>
          <a:prstGeom prst="rect">
            <a:avLst/>
          </a:prstGeom>
          <a:noFill/>
          <a:ln>
            <a:noFill/>
          </a:ln>
        </p:spPr>
        <p:txBody>
          <a:bodyPr vert="horz" wrap="square" lIns="91440" tIns="45720" rIns="91440" bIns="45720" numCol="1" anchor="t" anchorCtr="0" compatLnSpc="1">
            <a:prstTxWarp prst="textNoShape">
              <a:avLst/>
            </a:prstTxWarp>
          </a:bodyPr>
          <a:lstStyle>
            <a:lvl1pPr fontAlgn="auto">
              <a:spcBef>
                <a:spcPts val="0"/>
              </a:spcBef>
              <a:spcAft>
                <a:spcPts val="0"/>
              </a:spcAft>
              <a:defRPr sz="600">
                <a:solidFill>
                  <a:schemeClr val="accent5">
                    <a:lumMod val="50000"/>
                  </a:schemeClr>
                </a:solidFill>
                <a:latin typeface="Arial" pitchFamily="34" charset="0"/>
                <a:cs typeface="Arial" pitchFamily="34" charset="0"/>
              </a:defRPr>
            </a:lvl1pPr>
          </a:lstStyle>
          <a:p>
            <a:pPr>
              <a:defRPr/>
            </a:pPr>
            <a:endParaRPr lang="en-US" dirty="0"/>
          </a:p>
        </p:txBody>
      </p:sp>
      <p:sp>
        <p:nvSpPr>
          <p:cNvPr id="9" name="TextBox 8"/>
          <p:cNvSpPr txBox="1"/>
          <p:nvPr userDrawn="1"/>
        </p:nvSpPr>
        <p:spPr>
          <a:xfrm>
            <a:off x="187287" y="5365214"/>
            <a:ext cx="1322024" cy="276999"/>
          </a:xfrm>
          <a:prstGeom prst="rect">
            <a:avLst/>
          </a:prstGeom>
          <a:noFill/>
        </p:spPr>
        <p:txBody>
          <a:bodyPr wrap="square" rtlCol="0">
            <a:spAutoFit/>
          </a:bodyPr>
          <a:lstStyle/>
          <a:p>
            <a:fld id="{063E51C7-25FE-425A-8BE1-EE5A6262F2ED}" type="slidenum">
              <a:rPr lang="en-US" sz="1200" smtClean="0">
                <a:solidFill>
                  <a:schemeClr val="bg1">
                    <a:lumMod val="50000"/>
                  </a:schemeClr>
                </a:solidFill>
              </a:rPr>
              <a:pPr/>
              <a:t>‹#›</a:t>
            </a:fld>
            <a:endParaRPr lang="en-US" sz="1200" dirty="0">
              <a:solidFill>
                <a:schemeClr val="bg1">
                  <a:lumMod val="50000"/>
                </a:schemeClr>
              </a:solidFill>
            </a:endParaRPr>
          </a:p>
        </p:txBody>
      </p:sp>
      <p:pic>
        <p:nvPicPr>
          <p:cNvPr id="11" name="Picture 10" descr="medscape_webmd.eps"/>
          <p:cNvPicPr>
            <a:picLocks noChangeAspect="1"/>
          </p:cNvPicPr>
          <p:nvPr userDrawn="1"/>
        </p:nvPicPr>
        <p:blipFill>
          <a:blip r:embed="rId12" cstate="print"/>
          <a:stretch>
            <a:fillRect/>
          </a:stretch>
        </p:blipFill>
        <p:spPr>
          <a:xfrm>
            <a:off x="7467790" y="5300134"/>
            <a:ext cx="1473009" cy="364067"/>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0" r:id="rId2"/>
    <p:sldLayoutId id="2147483686" r:id="rId3"/>
    <p:sldLayoutId id="2147483681" r:id="rId4"/>
    <p:sldLayoutId id="2147483682" r:id="rId5"/>
    <p:sldLayoutId id="2147483683" r:id="rId6"/>
    <p:sldLayoutId id="2147483684" r:id="rId7"/>
    <p:sldLayoutId id="2147483687" r:id="rId8"/>
  </p:sldLayoutIdLst>
  <p:transition>
    <p:fade/>
  </p:transition>
  <p:timing>
    <p:tnLst>
      <p:par>
        <p:cTn id="1" dur="indefinite" restart="never" nodeType="tmRoot"/>
      </p:par>
    </p:tnLst>
  </p:timing>
  <p:hf hdr="0" ftr="0" dt="0"/>
  <p:txStyles>
    <p:titleStyle>
      <a:lvl1pPr algn="ctr" defTabSz="814388" rtl="0" eaLnBrk="0" fontAlgn="base" hangingPunct="0">
        <a:spcBef>
          <a:spcPct val="0"/>
        </a:spcBef>
        <a:spcAft>
          <a:spcPct val="0"/>
        </a:spcAft>
        <a:defRPr lang="en-US" sz="2600" kern="1200">
          <a:solidFill>
            <a:srgbClr val="0070C0"/>
          </a:solidFill>
          <a:latin typeface="Futura Bk" pitchFamily="34" charset="0"/>
        </a:defRPr>
      </a:lvl1pPr>
      <a:lvl2pPr algn="ctr" defTabSz="814388" rtl="0" eaLnBrk="0" fontAlgn="base" hangingPunct="0">
        <a:spcBef>
          <a:spcPct val="0"/>
        </a:spcBef>
        <a:spcAft>
          <a:spcPct val="0"/>
        </a:spcAft>
        <a:defRPr sz="2600">
          <a:solidFill>
            <a:srgbClr val="0070C0"/>
          </a:solidFill>
          <a:latin typeface="Futura Bk" pitchFamily="34" charset="0"/>
        </a:defRPr>
      </a:lvl2pPr>
      <a:lvl3pPr algn="ctr" defTabSz="814388" rtl="0" eaLnBrk="0" fontAlgn="base" hangingPunct="0">
        <a:spcBef>
          <a:spcPct val="0"/>
        </a:spcBef>
        <a:spcAft>
          <a:spcPct val="0"/>
        </a:spcAft>
        <a:defRPr sz="2600">
          <a:solidFill>
            <a:srgbClr val="0070C0"/>
          </a:solidFill>
          <a:latin typeface="Futura Bk" pitchFamily="34" charset="0"/>
        </a:defRPr>
      </a:lvl3pPr>
      <a:lvl4pPr algn="ctr" defTabSz="814388" rtl="0" eaLnBrk="0" fontAlgn="base" hangingPunct="0">
        <a:spcBef>
          <a:spcPct val="0"/>
        </a:spcBef>
        <a:spcAft>
          <a:spcPct val="0"/>
        </a:spcAft>
        <a:defRPr sz="2600">
          <a:solidFill>
            <a:srgbClr val="0070C0"/>
          </a:solidFill>
          <a:latin typeface="Futura Bk" pitchFamily="34" charset="0"/>
        </a:defRPr>
      </a:lvl4pPr>
      <a:lvl5pPr algn="ctr" defTabSz="814388" rtl="0" eaLnBrk="0" fontAlgn="base" hangingPunct="0">
        <a:spcBef>
          <a:spcPct val="0"/>
        </a:spcBef>
        <a:spcAft>
          <a:spcPct val="0"/>
        </a:spcAft>
        <a:defRPr sz="2600">
          <a:solidFill>
            <a:srgbClr val="0070C0"/>
          </a:solidFill>
          <a:latin typeface="Futura Bk" pitchFamily="34" charset="0"/>
        </a:defRPr>
      </a:lvl5pPr>
      <a:lvl6pPr marL="457200" algn="ctr" defTabSz="814388" rtl="0" eaLnBrk="0" fontAlgn="base" hangingPunct="0">
        <a:spcBef>
          <a:spcPct val="0"/>
        </a:spcBef>
        <a:spcAft>
          <a:spcPct val="0"/>
        </a:spcAft>
        <a:defRPr sz="2600">
          <a:solidFill>
            <a:srgbClr val="0070C0"/>
          </a:solidFill>
          <a:latin typeface="Futura Bk" pitchFamily="34" charset="0"/>
        </a:defRPr>
      </a:lvl6pPr>
      <a:lvl7pPr marL="914400" algn="ctr" defTabSz="814388" rtl="0" eaLnBrk="0" fontAlgn="base" hangingPunct="0">
        <a:spcBef>
          <a:spcPct val="0"/>
        </a:spcBef>
        <a:spcAft>
          <a:spcPct val="0"/>
        </a:spcAft>
        <a:defRPr sz="2600">
          <a:solidFill>
            <a:srgbClr val="0070C0"/>
          </a:solidFill>
          <a:latin typeface="Futura Bk" pitchFamily="34" charset="0"/>
        </a:defRPr>
      </a:lvl7pPr>
      <a:lvl8pPr marL="1371600" algn="ctr" defTabSz="814388" rtl="0" eaLnBrk="0" fontAlgn="base" hangingPunct="0">
        <a:spcBef>
          <a:spcPct val="0"/>
        </a:spcBef>
        <a:spcAft>
          <a:spcPct val="0"/>
        </a:spcAft>
        <a:defRPr sz="2600">
          <a:solidFill>
            <a:srgbClr val="0070C0"/>
          </a:solidFill>
          <a:latin typeface="Futura Bk" pitchFamily="34" charset="0"/>
        </a:defRPr>
      </a:lvl8pPr>
      <a:lvl9pPr marL="1828800" algn="ctr" defTabSz="814388" rtl="0" eaLnBrk="0" fontAlgn="base" hangingPunct="0">
        <a:spcBef>
          <a:spcPct val="0"/>
        </a:spcBef>
        <a:spcAft>
          <a:spcPct val="0"/>
        </a:spcAft>
        <a:defRPr sz="2600">
          <a:solidFill>
            <a:srgbClr val="0070C0"/>
          </a:solidFill>
          <a:latin typeface="Futura Bk" pitchFamily="34" charset="0"/>
        </a:defRPr>
      </a:lvl9pPr>
    </p:titleStyle>
    <p:bodyStyle>
      <a:lvl1pPr marL="173038" indent="-173038" algn="l" defTabSz="814388" rtl="0" eaLnBrk="0" fontAlgn="base" hangingPunct="0">
        <a:spcBef>
          <a:spcPts val="700"/>
        </a:spcBef>
        <a:spcAft>
          <a:spcPct val="0"/>
        </a:spcAft>
        <a:buSzPct val="100000"/>
        <a:buFont typeface="Arial" charset="0"/>
        <a:buChar char="•"/>
        <a:defRPr lang="en-US" kern="1200">
          <a:solidFill>
            <a:srgbClr val="000000"/>
          </a:solidFill>
          <a:latin typeface="Futura Lt" pitchFamily="34"/>
        </a:defRPr>
      </a:lvl1pPr>
      <a:lvl2pPr marL="661988" lvl="1" indent="-254000" algn="l" defTabSz="814388" rtl="0" eaLnBrk="0" fontAlgn="base" hangingPunct="0">
        <a:spcBef>
          <a:spcPts val="600"/>
        </a:spcBef>
        <a:spcAft>
          <a:spcPct val="0"/>
        </a:spcAft>
        <a:buSzPct val="100000"/>
        <a:buFont typeface="Arial" charset="0"/>
        <a:buChar char="–"/>
        <a:defRPr lang="en-US" kern="1200">
          <a:solidFill>
            <a:srgbClr val="000000"/>
          </a:solidFill>
          <a:latin typeface="Futura Lt" pitchFamily="34"/>
        </a:defRPr>
      </a:lvl2pPr>
      <a:lvl3pPr marL="1017588" lvl="2" indent="-201613" algn="l" defTabSz="814388" rtl="0" eaLnBrk="0" fontAlgn="base" hangingPunct="0">
        <a:spcBef>
          <a:spcPts val="500"/>
        </a:spcBef>
        <a:spcAft>
          <a:spcPct val="0"/>
        </a:spcAft>
        <a:buSzPct val="100000"/>
        <a:buFont typeface="Arial" charset="0"/>
        <a:buChar char="•"/>
        <a:defRPr lang="en-US" sz="1600" kern="1200">
          <a:solidFill>
            <a:srgbClr val="000000"/>
          </a:solidFill>
          <a:latin typeface="Futura Lt" pitchFamily="34"/>
        </a:defRPr>
      </a:lvl3pPr>
      <a:lvl4pPr marL="1425575" lvl="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4pPr>
      <a:lvl5pPr marL="1833563" lvl="4"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jpe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ChangeArrowheads="1"/>
          </p:cNvSpPr>
          <p:nvPr/>
        </p:nvSpPr>
        <p:spPr bwMode="auto">
          <a:xfrm>
            <a:off x="0" y="0"/>
            <a:ext cx="9144000" cy="5715000"/>
          </a:xfrm>
          <a:prstGeom prst="rect">
            <a:avLst/>
          </a:prstGeom>
          <a:solidFill>
            <a:srgbClr val="FFFFFF"/>
          </a:solidFill>
          <a:ln w="25402">
            <a:solidFill>
              <a:srgbClr val="FFFFFF"/>
            </a:solidFill>
            <a:miter lim="800000"/>
            <a:headEnd/>
            <a:tailEnd/>
          </a:ln>
        </p:spPr>
        <p:txBody>
          <a:bodyPr anchor="ctr" anchorCtr="1"/>
          <a:lstStyle/>
          <a:p>
            <a:pPr algn="ctr" defTabSz="814388"/>
            <a:endParaRPr lang="en-US" sz="1600" dirty="0">
              <a:solidFill>
                <a:srgbClr val="FFFFFF"/>
              </a:solidFill>
              <a:latin typeface="Calibri" pitchFamily="34" charset="0"/>
            </a:endParaRPr>
          </a:p>
        </p:txBody>
      </p:sp>
      <p:sp>
        <p:nvSpPr>
          <p:cNvPr id="15363" name="Title 1"/>
          <p:cNvSpPr txBox="1">
            <a:spLocks noGrp="1"/>
          </p:cNvSpPr>
          <p:nvPr>
            <p:ph type="ctrTitle"/>
          </p:nvPr>
        </p:nvSpPr>
        <p:spPr>
          <a:xfrm>
            <a:off x="685800" y="1119893"/>
            <a:ext cx="7772400" cy="695325"/>
          </a:xfrm>
        </p:spPr>
        <p:txBody>
          <a:bodyPr/>
          <a:lstStyle/>
          <a:p>
            <a:r>
              <a:rPr lang="en-US" sz="2400" dirty="0"/>
              <a:t>The Wisdom of Crowds:  Can Online Clinician Engagement Impact Health Technology Assessment?</a:t>
            </a:r>
            <a:endParaRPr lang="en-US" sz="2400" dirty="0" smtClean="0">
              <a:solidFill>
                <a:srgbClr val="4F81BD"/>
              </a:solidFill>
              <a:latin typeface="Futura Hv"/>
              <a:cs typeface="Arial" charset="0"/>
            </a:endParaRPr>
          </a:p>
        </p:txBody>
      </p:sp>
      <p:sp>
        <p:nvSpPr>
          <p:cNvPr id="15364" name="Subtitle 2"/>
          <p:cNvSpPr txBox="1">
            <a:spLocks noGrp="1"/>
          </p:cNvSpPr>
          <p:nvPr>
            <p:ph type="subTitle" idx="1"/>
          </p:nvPr>
        </p:nvSpPr>
        <p:spPr>
          <a:xfrm>
            <a:off x="1259868" y="2375581"/>
            <a:ext cx="6400800" cy="1606483"/>
          </a:xfrm>
        </p:spPr>
        <p:txBody>
          <a:bodyPr/>
          <a:lstStyle/>
          <a:p>
            <a:pPr eaLnBrk="1"/>
            <a:r>
              <a:rPr lang="en-US" sz="1600" dirty="0" smtClean="0">
                <a:solidFill>
                  <a:srgbClr val="595959"/>
                </a:solidFill>
                <a:latin typeface="Futura Bk"/>
                <a:cs typeface="Arial" charset="0"/>
              </a:rPr>
              <a:t>Carl N. Kraus, M.D.</a:t>
            </a:r>
          </a:p>
          <a:p>
            <a:pPr eaLnBrk="1"/>
            <a:r>
              <a:rPr lang="en-US" sz="1600" dirty="0" smtClean="0">
                <a:solidFill>
                  <a:srgbClr val="595959"/>
                </a:solidFill>
                <a:latin typeface="Futura Bk"/>
                <a:cs typeface="Arial" charset="0"/>
              </a:rPr>
              <a:t>Vice President, Medical Affairs</a:t>
            </a:r>
          </a:p>
          <a:p>
            <a:pPr eaLnBrk="1"/>
            <a:r>
              <a:rPr lang="en-US" sz="1600" dirty="0" smtClean="0">
                <a:solidFill>
                  <a:srgbClr val="595959"/>
                </a:solidFill>
                <a:latin typeface="Futura Bk"/>
                <a:cs typeface="Arial" charset="0"/>
              </a:rPr>
              <a:t>Medscape</a:t>
            </a:r>
          </a:p>
          <a:p>
            <a:pPr eaLnBrk="1"/>
            <a:r>
              <a:rPr lang="en-US" sz="1600" dirty="0" smtClean="0">
                <a:solidFill>
                  <a:srgbClr val="595959"/>
                </a:solidFill>
                <a:latin typeface="Futura Bk"/>
                <a:cs typeface="Arial" charset="0"/>
              </a:rPr>
              <a:t>September 10, 2012</a:t>
            </a:r>
          </a:p>
          <a:p>
            <a:pPr eaLnBrk="1"/>
            <a:endParaRPr lang="en-US" sz="1600" dirty="0" smtClean="0">
              <a:solidFill>
                <a:srgbClr val="595959"/>
              </a:solidFill>
              <a:latin typeface="Futura Bk"/>
              <a:cs typeface="Arial" charset="0"/>
            </a:endParaRPr>
          </a:p>
          <a:p>
            <a:pPr eaLnBrk="1"/>
            <a:r>
              <a:rPr lang="en-US" sz="1600" dirty="0"/>
              <a:t>2012 AHRQ Annual Conference</a:t>
            </a:r>
          </a:p>
          <a:p>
            <a:pPr eaLnBrk="1"/>
            <a:endParaRPr sz="1600" dirty="0" smtClean="0">
              <a:solidFill>
                <a:srgbClr val="595959"/>
              </a:solidFill>
              <a:latin typeface="Futura Bk"/>
              <a:cs typeface="Arial" charset="0"/>
            </a:endParaRPr>
          </a:p>
        </p:txBody>
      </p:sp>
      <p:sp>
        <p:nvSpPr>
          <p:cNvPr id="5" name="Content Placeholder 2"/>
          <p:cNvSpPr txBox="1">
            <a:spLocks/>
          </p:cNvSpPr>
          <p:nvPr/>
        </p:nvSpPr>
        <p:spPr bwMode="auto">
          <a:xfrm>
            <a:off x="1140542" y="4804288"/>
            <a:ext cx="6862916" cy="808088"/>
          </a:xfrm>
          <a:prstGeom prst="rect">
            <a:avLst/>
          </a:prstGeom>
          <a:noFill/>
          <a:ln w="9525">
            <a:noFill/>
            <a:miter lim="800000"/>
            <a:headEnd/>
            <a:tailEnd/>
          </a:ln>
        </p:spPr>
        <p:txBody>
          <a:bodyPr vert="horz" wrap="square" lIns="81628" tIns="40818" rIns="81628" bIns="40818" numCol="1" anchor="t" anchorCtr="1" compatLnSpc="1">
            <a:prstTxWarp prst="textNoShape">
              <a:avLst/>
            </a:prstTxWarp>
          </a:bodyPr>
          <a:lstStyle>
            <a:lvl1pPr marL="0" indent="0" algn="ctr" defTabSz="814388" rtl="0" eaLnBrk="0" fontAlgn="base" hangingPunct="0">
              <a:spcBef>
                <a:spcPts val="400"/>
              </a:spcBef>
              <a:spcAft>
                <a:spcPct val="0"/>
              </a:spcAft>
              <a:buSzPct val="100000"/>
              <a:buFont typeface="Arial" charset="0"/>
              <a:buNone/>
              <a:defRPr lang="en-US" sz="1800" kern="1200">
                <a:solidFill>
                  <a:srgbClr val="898989"/>
                </a:solidFill>
                <a:latin typeface="Futura Lt" pitchFamily="34"/>
                <a:cs typeface="Arial" pitchFamily="34"/>
              </a:defRPr>
            </a:lvl1pPr>
            <a:lvl2pPr marL="661988" lvl="1" indent="-254000" algn="l" defTabSz="814388" rtl="0" eaLnBrk="0" fontAlgn="base" hangingPunct="0">
              <a:spcBef>
                <a:spcPts val="600"/>
              </a:spcBef>
              <a:spcAft>
                <a:spcPct val="0"/>
              </a:spcAft>
              <a:buSzPct val="100000"/>
              <a:buFont typeface="Arial" charset="0"/>
              <a:buChar char="–"/>
              <a:defRPr lang="en-US" kern="1200">
                <a:solidFill>
                  <a:srgbClr val="000000"/>
                </a:solidFill>
                <a:latin typeface="Futura Lt" pitchFamily="34"/>
              </a:defRPr>
            </a:lvl2pPr>
            <a:lvl3pPr marL="1017588" lvl="2" indent="-201613" algn="l" defTabSz="814388" rtl="0" eaLnBrk="0" fontAlgn="base" hangingPunct="0">
              <a:spcBef>
                <a:spcPts val="500"/>
              </a:spcBef>
              <a:spcAft>
                <a:spcPct val="0"/>
              </a:spcAft>
              <a:buSzPct val="100000"/>
              <a:buFont typeface="Arial" charset="0"/>
              <a:buChar char="•"/>
              <a:defRPr lang="en-US" sz="1600" kern="1200">
                <a:solidFill>
                  <a:srgbClr val="000000"/>
                </a:solidFill>
                <a:latin typeface="Futura Lt" pitchFamily="34"/>
              </a:defRPr>
            </a:lvl3pPr>
            <a:lvl4pPr marL="1425575" lvl="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4pPr>
            <a:lvl5pPr marL="1833563" lvl="4"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r>
              <a:rPr lang="en-US" sz="1200" i="1" dirty="0" smtClean="0"/>
              <a:t>Disclaimer: Any views or opinions presented here are solely those of  myself and do not necessarily represent those of Medscape. The examples included in this presentation are intended for discussion purposes only.  I have no financial relationship with anti-obesity manufacturers. </a:t>
            </a:r>
            <a:endParaRPr lang="en-US" sz="1200" i="1" dirty="0"/>
          </a:p>
        </p:txBody>
      </p:sp>
    </p:spTree>
    <p:extLst>
      <p:ext uri="{BB962C8B-B14F-4D97-AF65-F5344CB8AC3E}">
        <p14:creationId xmlns:p14="http://schemas.microsoft.com/office/powerpoint/2010/main" xmlns="" val="273339158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1110" y="1287537"/>
            <a:ext cx="8229151" cy="3048489"/>
          </a:xfrm>
        </p:spPr>
        <p:txBody>
          <a:bodyPr/>
          <a:lstStyle/>
          <a:p>
            <a:r>
              <a:rPr lang="en-US" dirty="0" smtClean="0"/>
              <a:t>The country is becoming more obese</a:t>
            </a:r>
          </a:p>
          <a:p>
            <a:r>
              <a:rPr lang="en-US" dirty="0"/>
              <a:t> </a:t>
            </a:r>
            <a:r>
              <a:rPr lang="en-US" dirty="0" smtClean="0"/>
              <a:t>Almost every doctor takes care of obese patients</a:t>
            </a:r>
          </a:p>
          <a:p>
            <a:r>
              <a:rPr lang="en-US" dirty="0" smtClean="0"/>
              <a:t>Congress and FDA believe that the lack of drugs is an unmet medical need (</a:t>
            </a:r>
            <a:r>
              <a:rPr lang="en-US" sz="1000" dirty="0" smtClean="0"/>
              <a:t>“concerns </a:t>
            </a:r>
            <a:r>
              <a:rPr lang="en-US" sz="1000" dirty="0"/>
              <a:t>over lack of availability of pharmacotherapies approved by the U.S. Food and Drug Administration (FDA) for treating obesity were expressed in September 2011 by the U.S. Congressional Committee on Appropriations. The committee stated “</a:t>
            </a:r>
            <a:r>
              <a:rPr lang="en-US" sz="1000" b="1" u="sng" dirty="0"/>
              <a:t>the lack of obesity medications is a significant unmet medical need.” This committee directed FDA to develop a pathway by March 30, 2012, to support development of </a:t>
            </a:r>
            <a:r>
              <a:rPr lang="en-US" sz="1000" b="1" u="sng" dirty="0" err="1"/>
              <a:t>antiobesity</a:t>
            </a:r>
            <a:r>
              <a:rPr lang="en-US" sz="1000" b="1" u="sng" dirty="0"/>
              <a:t> </a:t>
            </a:r>
            <a:r>
              <a:rPr lang="en-US" sz="1000" b="1" u="sng" dirty="0" smtClean="0"/>
              <a:t>treatments</a:t>
            </a:r>
            <a:r>
              <a:rPr lang="en-US" sz="1000" dirty="0" smtClean="0"/>
              <a:t>”)</a:t>
            </a:r>
          </a:p>
          <a:p>
            <a:endParaRPr lang="en-US" sz="1000" dirty="0"/>
          </a:p>
          <a:p>
            <a:r>
              <a:rPr lang="en-US" dirty="0"/>
              <a:t>Experts generally indicated that both patient and clinician acceptance would be high for </a:t>
            </a:r>
            <a:r>
              <a:rPr lang="en-US" dirty="0" smtClean="0"/>
              <a:t>combination </a:t>
            </a:r>
            <a:r>
              <a:rPr lang="en-US" dirty="0"/>
              <a:t>drug because the potential to eliminate long-term </a:t>
            </a:r>
            <a:r>
              <a:rPr lang="en-US" dirty="0" err="1"/>
              <a:t>sequelae</a:t>
            </a:r>
            <a:r>
              <a:rPr lang="en-US" dirty="0"/>
              <a:t> of obesity-related diseases is critically important </a:t>
            </a:r>
          </a:p>
          <a:p>
            <a:endParaRPr lang="en-US" sz="1000" dirty="0"/>
          </a:p>
        </p:txBody>
      </p:sp>
      <p:sp>
        <p:nvSpPr>
          <p:cNvPr id="3" name="Title 2"/>
          <p:cNvSpPr>
            <a:spLocks noGrp="1"/>
          </p:cNvSpPr>
          <p:nvPr>
            <p:ph type="title"/>
          </p:nvPr>
        </p:nvSpPr>
        <p:spPr/>
        <p:txBody>
          <a:bodyPr/>
          <a:lstStyle/>
          <a:p>
            <a:r>
              <a:rPr lang="en-US" sz="1800" dirty="0" smtClean="0"/>
              <a:t>Are there Developer/Assessor Variables that Can be Evaluated by Users? - Obesity</a:t>
            </a:r>
            <a:endParaRPr lang="en-US" sz="1800" dirty="0"/>
          </a:p>
        </p:txBody>
      </p:sp>
      <p:sp>
        <p:nvSpPr>
          <p:cNvPr id="5" name="TextBox 4"/>
          <p:cNvSpPr txBox="1"/>
          <p:nvPr/>
        </p:nvSpPr>
        <p:spPr>
          <a:xfrm>
            <a:off x="619430" y="5298287"/>
            <a:ext cx="7157884" cy="307777"/>
          </a:xfrm>
          <a:prstGeom prst="rect">
            <a:avLst/>
          </a:prstGeom>
          <a:noFill/>
        </p:spPr>
        <p:txBody>
          <a:bodyPr wrap="square" rtlCol="0">
            <a:spAutoFit/>
          </a:bodyPr>
          <a:lstStyle/>
          <a:p>
            <a:r>
              <a:rPr lang="en-US" sz="1400" i="1" dirty="0" smtClean="0"/>
              <a:t>Source: AHRQ Healthcare Horizon Scanning System Priority Area 10 - Obesity</a:t>
            </a:r>
            <a:endParaRPr lang="en-US" sz="1400" i="1" dirty="0"/>
          </a:p>
        </p:txBody>
      </p:sp>
    </p:spTree>
    <p:extLst>
      <p:ext uri="{BB962C8B-B14F-4D97-AF65-F5344CB8AC3E}">
        <p14:creationId xmlns:p14="http://schemas.microsoft.com/office/powerpoint/2010/main" xmlns="" val="112939400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90170" y="3115458"/>
            <a:ext cx="2628900" cy="1323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descr="Business Woman  Clip Ar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7949" y="531554"/>
            <a:ext cx="1131285" cy="187919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2107176" y="914399"/>
            <a:ext cx="6112592" cy="923330"/>
          </a:xfrm>
          <a:prstGeom prst="rect">
            <a:avLst/>
          </a:prstGeom>
          <a:noFill/>
        </p:spPr>
        <p:txBody>
          <a:bodyPr wrap="square" rtlCol="0">
            <a:spAutoFit/>
          </a:bodyPr>
          <a:lstStyle/>
          <a:p>
            <a:r>
              <a:rPr lang="en-US" dirty="0" smtClean="0"/>
              <a:t>Case vignette: Ms. Lawrence is an obese businesswoman that is interested in making a change; getting tired, little time and has heard there may be some “new options.”</a:t>
            </a:r>
            <a:endParaRPr lang="en-US" dirty="0"/>
          </a:p>
        </p:txBody>
      </p:sp>
      <p:sp>
        <p:nvSpPr>
          <p:cNvPr id="9" name="TextBox 8"/>
          <p:cNvSpPr txBox="1"/>
          <p:nvPr/>
        </p:nvSpPr>
        <p:spPr>
          <a:xfrm>
            <a:off x="7157881" y="3455102"/>
            <a:ext cx="1691158" cy="923330"/>
          </a:xfrm>
          <a:prstGeom prst="rect">
            <a:avLst/>
          </a:prstGeom>
          <a:noFill/>
        </p:spPr>
        <p:txBody>
          <a:bodyPr wrap="square" rtlCol="0">
            <a:spAutoFit/>
          </a:bodyPr>
          <a:lstStyle/>
          <a:p>
            <a:pPr algn="ctr"/>
            <a:r>
              <a:rPr lang="en-US" dirty="0"/>
              <a:t>c</a:t>
            </a:r>
            <a:r>
              <a:rPr lang="en-US" dirty="0" smtClean="0"/>
              <a:t>linician management opinion</a:t>
            </a:r>
            <a:endParaRPr lang="en-US" dirty="0"/>
          </a:p>
        </p:txBody>
      </p:sp>
      <p:sp>
        <p:nvSpPr>
          <p:cNvPr id="10" name="TextBox 9"/>
          <p:cNvSpPr txBox="1"/>
          <p:nvPr/>
        </p:nvSpPr>
        <p:spPr>
          <a:xfrm>
            <a:off x="308018" y="2925877"/>
            <a:ext cx="2395857" cy="369332"/>
          </a:xfrm>
          <a:prstGeom prst="rect">
            <a:avLst/>
          </a:prstGeom>
          <a:noFill/>
        </p:spPr>
        <p:txBody>
          <a:bodyPr wrap="square" rtlCol="0">
            <a:spAutoFit/>
          </a:bodyPr>
          <a:lstStyle/>
          <a:p>
            <a:pPr algn="ctr"/>
            <a:r>
              <a:rPr lang="en-US" dirty="0" smtClean="0"/>
              <a:t>More information</a:t>
            </a:r>
            <a:endParaRPr lang="en-US" dirty="0"/>
          </a:p>
        </p:txBody>
      </p:sp>
      <p:sp>
        <p:nvSpPr>
          <p:cNvPr id="11" name="Rounded Rectangle 10"/>
          <p:cNvSpPr/>
          <p:nvPr/>
        </p:nvSpPr>
        <p:spPr>
          <a:xfrm>
            <a:off x="589935" y="2945540"/>
            <a:ext cx="1828800" cy="33983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08015" y="4284119"/>
            <a:ext cx="2395857" cy="369332"/>
          </a:xfrm>
          <a:prstGeom prst="rect">
            <a:avLst/>
          </a:prstGeom>
          <a:noFill/>
        </p:spPr>
        <p:txBody>
          <a:bodyPr wrap="square" rtlCol="0">
            <a:spAutoFit/>
          </a:bodyPr>
          <a:lstStyle/>
          <a:p>
            <a:pPr algn="ctr"/>
            <a:r>
              <a:rPr lang="en-US" dirty="0" smtClean="0"/>
              <a:t>More information</a:t>
            </a:r>
            <a:endParaRPr lang="en-US" dirty="0"/>
          </a:p>
        </p:txBody>
      </p:sp>
      <p:sp>
        <p:nvSpPr>
          <p:cNvPr id="15" name="Rounded Rectangle 14"/>
          <p:cNvSpPr/>
          <p:nvPr/>
        </p:nvSpPr>
        <p:spPr>
          <a:xfrm>
            <a:off x="589932" y="4303782"/>
            <a:ext cx="1828800" cy="33983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2938" y="3628869"/>
            <a:ext cx="2395857" cy="369332"/>
          </a:xfrm>
          <a:prstGeom prst="rect">
            <a:avLst/>
          </a:prstGeom>
          <a:noFill/>
        </p:spPr>
        <p:txBody>
          <a:bodyPr wrap="square" rtlCol="0">
            <a:spAutoFit/>
          </a:bodyPr>
          <a:lstStyle/>
          <a:p>
            <a:pPr algn="ctr"/>
            <a:r>
              <a:rPr lang="en-US" dirty="0" smtClean="0"/>
              <a:t>More information</a:t>
            </a:r>
            <a:endParaRPr lang="en-US" dirty="0"/>
          </a:p>
        </p:txBody>
      </p:sp>
      <p:sp>
        <p:nvSpPr>
          <p:cNvPr id="17" name="Rounded Rectangle 16"/>
          <p:cNvSpPr/>
          <p:nvPr/>
        </p:nvSpPr>
        <p:spPr>
          <a:xfrm>
            <a:off x="594855" y="3648532"/>
            <a:ext cx="1828800" cy="33983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1463591" y="2410745"/>
            <a:ext cx="0" cy="3816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0" idx="2"/>
          </p:cNvCxnSpPr>
          <p:nvPr/>
        </p:nvCxnSpPr>
        <p:spPr>
          <a:xfrm flipH="1">
            <a:off x="1504332" y="3295209"/>
            <a:ext cx="1615" cy="3336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6" idx="2"/>
            <a:endCxn id="14" idx="0"/>
          </p:cNvCxnSpPr>
          <p:nvPr/>
        </p:nvCxnSpPr>
        <p:spPr>
          <a:xfrm flipH="1">
            <a:off x="1505944" y="3998201"/>
            <a:ext cx="4923" cy="285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ight Arrow 27"/>
          <p:cNvSpPr/>
          <p:nvPr/>
        </p:nvSpPr>
        <p:spPr>
          <a:xfrm>
            <a:off x="2733368" y="3648847"/>
            <a:ext cx="727586" cy="5263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a:off x="6425288" y="3653767"/>
            <a:ext cx="727586" cy="5263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0292891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Deciphering the Crystal Ball in Obesity: Can you predict the future of care?</a:t>
            </a:r>
          </a:p>
        </p:txBody>
      </p:sp>
      <p:graphicFrame>
        <p:nvGraphicFramePr>
          <p:cNvPr id="4" name="Chart 3"/>
          <p:cNvGraphicFramePr/>
          <p:nvPr>
            <p:extLst>
              <p:ext uri="{D42A27DB-BD31-4B8C-83A1-F6EECF244321}">
                <p14:modId xmlns:p14="http://schemas.microsoft.com/office/powerpoint/2010/main" xmlns="" val="1135468510"/>
              </p:ext>
            </p:extLst>
          </p:nvPr>
        </p:nvGraphicFramePr>
        <p:xfrm>
          <a:off x="213423" y="2911151"/>
          <a:ext cx="5039712" cy="2186456"/>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2"/>
          <p:cNvSpPr>
            <a:spLocks noGrp="1"/>
          </p:cNvSpPr>
          <p:nvPr>
            <p:ph idx="1"/>
          </p:nvPr>
        </p:nvSpPr>
        <p:spPr>
          <a:xfrm>
            <a:off x="199050" y="1327277"/>
            <a:ext cx="3013788" cy="1092459"/>
          </a:xfrm>
        </p:spPr>
        <p:txBody>
          <a:bodyPr/>
          <a:lstStyle/>
          <a:p>
            <a:r>
              <a:rPr lang="en-US" sz="1600" dirty="0" smtClean="0"/>
              <a:t>6 Question Survey</a:t>
            </a:r>
          </a:p>
          <a:p>
            <a:r>
              <a:rPr lang="en-US" sz="1600" dirty="0" smtClean="0"/>
              <a:t>Posted 8/25/2012</a:t>
            </a:r>
          </a:p>
          <a:p>
            <a:r>
              <a:rPr lang="en-US" sz="1600" dirty="0" smtClean="0"/>
              <a:t>Results Through 9/7/2012</a:t>
            </a:r>
            <a:endParaRPr lang="en-US" sz="1600" dirty="0"/>
          </a:p>
        </p:txBody>
      </p:sp>
      <p:sp>
        <p:nvSpPr>
          <p:cNvPr id="7" name="Content Placeholder 2"/>
          <p:cNvSpPr txBox="1">
            <a:spLocks/>
          </p:cNvSpPr>
          <p:nvPr/>
        </p:nvSpPr>
        <p:spPr bwMode="auto">
          <a:xfrm>
            <a:off x="3137994" y="1327278"/>
            <a:ext cx="3356115" cy="1092459"/>
          </a:xfrm>
          <a:prstGeom prst="rect">
            <a:avLst/>
          </a:prstGeom>
          <a:noFill/>
          <a:ln w="9525">
            <a:noFill/>
            <a:miter lim="800000"/>
            <a:headEnd/>
            <a:tailEnd/>
          </a:ln>
        </p:spPr>
        <p:txBody>
          <a:bodyPr vert="horz" wrap="square" lIns="81628" tIns="40818" rIns="81628" bIns="40818" numCol="1" anchor="t" anchorCtr="0" compatLnSpc="1">
            <a:prstTxWarp prst="textNoShape">
              <a:avLst/>
            </a:prstTxWarp>
          </a:bodyPr>
          <a:lstStyle>
            <a:lvl1pPr marL="119064" indent="-119064" algn="l" defTabSz="814388" rtl="0" eaLnBrk="0" fontAlgn="base" hangingPunct="0">
              <a:spcBef>
                <a:spcPts val="400"/>
              </a:spcBef>
              <a:spcAft>
                <a:spcPct val="0"/>
              </a:spcAft>
              <a:buSzPct val="100000"/>
              <a:buFont typeface="Arial" charset="0"/>
              <a:buChar char="•"/>
              <a:defRPr lang="en-US" sz="1800" kern="1200">
                <a:solidFill>
                  <a:srgbClr val="000000"/>
                </a:solidFill>
                <a:latin typeface="Futura Lt" pitchFamily="34"/>
                <a:cs typeface="Arial" pitchFamily="34"/>
              </a:defRPr>
            </a:lvl1pPr>
            <a:lvl2pPr marL="661988" lvl="1" indent="-254000" algn="l" defTabSz="814388" rtl="0" eaLnBrk="0" fontAlgn="base" hangingPunct="0">
              <a:spcBef>
                <a:spcPts val="400"/>
              </a:spcBef>
              <a:spcAft>
                <a:spcPct val="0"/>
              </a:spcAft>
              <a:buSzPct val="100000"/>
              <a:buFont typeface="Arial" charset="0"/>
              <a:buChar char="–"/>
              <a:defRPr lang="en-US" sz="1600" kern="1200">
                <a:solidFill>
                  <a:srgbClr val="000000"/>
                </a:solidFill>
                <a:latin typeface="Futura Lt" pitchFamily="34"/>
                <a:cs typeface="Arial" pitchFamily="34"/>
              </a:defRPr>
            </a:lvl2pPr>
            <a:lvl3pPr marL="1017588" lvl="2" indent="-201613" algn="l" defTabSz="814388" rtl="0" eaLnBrk="0" fontAlgn="base" hangingPunct="0">
              <a:spcBef>
                <a:spcPts val="300"/>
              </a:spcBef>
              <a:spcAft>
                <a:spcPct val="0"/>
              </a:spcAft>
              <a:buSzPct val="100000"/>
              <a:buFont typeface="Arial" charset="0"/>
              <a:buChar char="•"/>
              <a:defRPr lang="en-US" sz="1400" kern="1200">
                <a:solidFill>
                  <a:srgbClr val="000000"/>
                </a:solidFill>
                <a:latin typeface="Futura Lt" pitchFamily="34"/>
                <a:cs typeface="Arial" pitchFamily="34"/>
              </a:defRPr>
            </a:lvl3pPr>
            <a:lvl4pPr marL="1425575" lvl="3" indent="-201613" algn="l" defTabSz="814388" rtl="0" eaLnBrk="0" fontAlgn="base" hangingPunct="0">
              <a:spcBef>
                <a:spcPts val="300"/>
              </a:spcBef>
              <a:spcAft>
                <a:spcPct val="0"/>
              </a:spcAft>
              <a:buSzPct val="100000"/>
              <a:buFont typeface="Arial" charset="0"/>
              <a:buChar char="–"/>
              <a:defRPr lang="en-US" sz="1100" kern="1200">
                <a:solidFill>
                  <a:srgbClr val="000000"/>
                </a:solidFill>
                <a:latin typeface="Futura Lt" pitchFamily="34"/>
                <a:cs typeface="Arial" pitchFamily="34"/>
              </a:defRPr>
            </a:lvl4pPr>
            <a:lvl5pPr marL="1833563" lvl="4" indent="-201613" algn="l" defTabSz="814388" rtl="0" eaLnBrk="0" fontAlgn="base" hangingPunct="0">
              <a:spcBef>
                <a:spcPts val="300"/>
              </a:spcBef>
              <a:spcAft>
                <a:spcPct val="0"/>
              </a:spcAft>
              <a:buSzPct val="100000"/>
              <a:buFont typeface="Arial" charset="0"/>
              <a:buChar char="»"/>
              <a:defRPr lang="en-US" sz="1100" kern="1200">
                <a:solidFill>
                  <a:srgbClr val="000000"/>
                </a:solidFill>
                <a:latin typeface="Futura Lt" pitchFamily="34"/>
                <a:cs typeface="Arial"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r>
              <a:rPr lang="en-US" sz="1600" dirty="0" smtClean="0"/>
              <a:t>230 Respondents</a:t>
            </a:r>
          </a:p>
          <a:p>
            <a:r>
              <a:rPr lang="en-US" sz="1600" dirty="0" smtClean="0"/>
              <a:t>98% Respondents Physicians</a:t>
            </a:r>
          </a:p>
          <a:p>
            <a:r>
              <a:rPr lang="en-US" sz="1600" dirty="0" smtClean="0"/>
              <a:t>84% &gt; 10 Obese Patients/Month</a:t>
            </a:r>
            <a:endParaRPr lang="en-US" sz="1600" dirty="0"/>
          </a:p>
        </p:txBody>
      </p:sp>
      <p:graphicFrame>
        <p:nvGraphicFramePr>
          <p:cNvPr id="8" name="Content Placeholder 4"/>
          <p:cNvGraphicFramePr>
            <a:graphicFrameLocks/>
          </p:cNvGraphicFramePr>
          <p:nvPr>
            <p:extLst>
              <p:ext uri="{D42A27DB-BD31-4B8C-83A1-F6EECF244321}">
                <p14:modId xmlns:p14="http://schemas.microsoft.com/office/powerpoint/2010/main" xmlns="" val="2386634521"/>
              </p:ext>
            </p:extLst>
          </p:nvPr>
        </p:nvGraphicFramePr>
        <p:xfrm>
          <a:off x="6282612" y="941971"/>
          <a:ext cx="2621900" cy="22240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4"/>
          <p:cNvGraphicFramePr>
            <a:graphicFrameLocks/>
          </p:cNvGraphicFramePr>
          <p:nvPr>
            <p:extLst>
              <p:ext uri="{D42A27DB-BD31-4B8C-83A1-F6EECF244321}">
                <p14:modId xmlns:p14="http://schemas.microsoft.com/office/powerpoint/2010/main" xmlns="" val="4152883346"/>
              </p:ext>
            </p:extLst>
          </p:nvPr>
        </p:nvGraphicFramePr>
        <p:xfrm>
          <a:off x="6257198" y="3159916"/>
          <a:ext cx="2621900" cy="2224046"/>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6049142" y="2866921"/>
            <a:ext cx="3038011" cy="415498"/>
          </a:xfrm>
          <a:prstGeom prst="rect">
            <a:avLst/>
          </a:prstGeom>
          <a:noFill/>
        </p:spPr>
        <p:txBody>
          <a:bodyPr wrap="none" rtlCol="0">
            <a:spAutoFit/>
          </a:bodyPr>
          <a:lstStyle/>
          <a:p>
            <a:pPr algn="ctr"/>
            <a:r>
              <a:rPr lang="en-US" sz="1050" b="1" dirty="0"/>
              <a:t>How many obese patients do you encounter </a:t>
            </a:r>
            <a:endParaRPr lang="en-US" sz="1050" b="1" dirty="0" smtClean="0"/>
          </a:p>
          <a:p>
            <a:pPr algn="ctr"/>
            <a:r>
              <a:rPr lang="en-US" sz="1050" b="1" dirty="0" smtClean="0"/>
              <a:t>on </a:t>
            </a:r>
            <a:r>
              <a:rPr lang="en-US" sz="1050" b="1" dirty="0"/>
              <a:t>average each month?</a:t>
            </a:r>
          </a:p>
        </p:txBody>
      </p:sp>
      <p:sp>
        <p:nvSpPr>
          <p:cNvPr id="11" name="TextBox 10"/>
          <p:cNvSpPr txBox="1"/>
          <p:nvPr/>
        </p:nvSpPr>
        <p:spPr>
          <a:xfrm>
            <a:off x="6669510" y="724170"/>
            <a:ext cx="1797287" cy="253916"/>
          </a:xfrm>
          <a:prstGeom prst="rect">
            <a:avLst/>
          </a:prstGeom>
          <a:noFill/>
        </p:spPr>
        <p:txBody>
          <a:bodyPr wrap="none" rtlCol="0">
            <a:spAutoFit/>
          </a:bodyPr>
          <a:lstStyle/>
          <a:p>
            <a:pPr algn="ctr"/>
            <a:r>
              <a:rPr lang="en-US" sz="1050" b="1" dirty="0" smtClean="0"/>
              <a:t>What is your profession?</a:t>
            </a:r>
            <a:endParaRPr lang="en-US" sz="1050" b="1" dirty="0"/>
          </a:p>
        </p:txBody>
      </p:sp>
      <p:sp>
        <p:nvSpPr>
          <p:cNvPr id="12" name="TextBox 11"/>
          <p:cNvSpPr txBox="1"/>
          <p:nvPr/>
        </p:nvSpPr>
        <p:spPr>
          <a:xfrm>
            <a:off x="1058353" y="2643568"/>
            <a:ext cx="3433953" cy="253916"/>
          </a:xfrm>
          <a:prstGeom prst="rect">
            <a:avLst/>
          </a:prstGeom>
          <a:noFill/>
        </p:spPr>
        <p:txBody>
          <a:bodyPr wrap="none" rtlCol="0">
            <a:spAutoFit/>
          </a:bodyPr>
          <a:lstStyle/>
          <a:p>
            <a:pPr algn="ctr"/>
            <a:r>
              <a:rPr lang="en-US" sz="1050" b="1" dirty="0" smtClean="0"/>
              <a:t>Cumulative Respondents 8/25/12 – 9/5/12 (14 days)</a:t>
            </a:r>
            <a:endParaRPr lang="en-US" sz="1050" b="1" dirty="0"/>
          </a:p>
        </p:txBody>
      </p:sp>
    </p:spTree>
    <p:extLst>
      <p:ext uri="{BB962C8B-B14F-4D97-AF65-F5344CB8AC3E}">
        <p14:creationId xmlns:p14="http://schemas.microsoft.com/office/powerpoint/2010/main" xmlns="" val="282211820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472440"/>
          </a:xfrm>
        </p:spPr>
        <p:txBody>
          <a:bodyPr/>
          <a:lstStyle/>
          <a:p>
            <a:r>
              <a:rPr lang="en-US" dirty="0" smtClean="0"/>
              <a:t>Who Provides Care to Ms. Lawrence?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399694496"/>
              </p:ext>
            </p:extLst>
          </p:nvPr>
        </p:nvGraphicFramePr>
        <p:xfrm>
          <a:off x="419879" y="1287624"/>
          <a:ext cx="4105468" cy="339186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35903" y="4477548"/>
            <a:ext cx="3956180" cy="707886"/>
          </a:xfrm>
          <a:prstGeom prst="rect">
            <a:avLst/>
          </a:prstGeom>
          <a:noFill/>
        </p:spPr>
        <p:txBody>
          <a:bodyPr wrap="square" rtlCol="0">
            <a:spAutoFit/>
          </a:bodyPr>
          <a:lstStyle/>
          <a:p>
            <a:r>
              <a:rPr lang="en-US" sz="800" dirty="0" smtClean="0"/>
              <a:t>Source</a:t>
            </a:r>
            <a:r>
              <a:rPr lang="en-US" sz="800" dirty="0"/>
              <a:t>: United States Department of Health and Human Services. Centers for Disease Control and Prevention. National Center for </a:t>
            </a:r>
            <a:r>
              <a:rPr lang="en-US" sz="800" dirty="0" smtClean="0"/>
              <a:t>Health </a:t>
            </a:r>
            <a:r>
              <a:rPr lang="en-US" sz="800" dirty="0"/>
              <a:t>Statistics. National Ambulatory Medical Care Survey, 2009 [Computer file]. ICPSR31482-v3. Ann Arbor, MI: Inter-university </a:t>
            </a:r>
            <a:r>
              <a:rPr lang="en-US" sz="800" dirty="0" smtClean="0"/>
              <a:t>Consortium </a:t>
            </a:r>
            <a:r>
              <a:rPr lang="en-US" sz="800" dirty="0"/>
              <a:t>for Political and Social Research [distributor], 2011-11-17. doi:10.3886/ICPSR31482.v3</a:t>
            </a:r>
          </a:p>
        </p:txBody>
      </p:sp>
      <p:sp>
        <p:nvSpPr>
          <p:cNvPr id="8" name="TextBox 7"/>
          <p:cNvSpPr txBox="1"/>
          <p:nvPr/>
        </p:nvSpPr>
        <p:spPr>
          <a:xfrm>
            <a:off x="335903" y="1002834"/>
            <a:ext cx="4494716" cy="461665"/>
          </a:xfrm>
          <a:prstGeom prst="rect">
            <a:avLst/>
          </a:prstGeom>
          <a:noFill/>
        </p:spPr>
        <p:txBody>
          <a:bodyPr wrap="square" rtlCol="0">
            <a:spAutoFit/>
          </a:bodyPr>
          <a:lstStyle/>
          <a:p>
            <a:pPr algn="ctr"/>
            <a:r>
              <a:rPr lang="en-US" sz="1200" b="1" dirty="0" smtClean="0"/>
              <a:t>National Encounter Estimates by Physician Specialty, 2009</a:t>
            </a:r>
          </a:p>
          <a:p>
            <a:pPr algn="ctr"/>
            <a:r>
              <a:rPr lang="en-US" sz="1200" b="1" dirty="0" smtClean="0"/>
              <a:t>Women with a BMI </a:t>
            </a:r>
            <a:r>
              <a:rPr lang="en-US" sz="1200" b="1" dirty="0"/>
              <a:t>≥ </a:t>
            </a:r>
            <a:r>
              <a:rPr lang="en-US" sz="1200" b="1" dirty="0" smtClean="0"/>
              <a:t>40 Between 45-55 </a:t>
            </a:r>
            <a:r>
              <a:rPr lang="en-US" sz="1200" b="1" dirty="0" err="1" smtClean="0"/>
              <a:t>y.o</a:t>
            </a:r>
            <a:r>
              <a:rPr lang="en-US" sz="1200" b="1" dirty="0" smtClean="0"/>
              <a:t>.</a:t>
            </a:r>
            <a:endParaRPr lang="en-US" sz="1200" b="1" dirty="0"/>
          </a:p>
        </p:txBody>
      </p:sp>
      <p:graphicFrame>
        <p:nvGraphicFramePr>
          <p:cNvPr id="7" name="Content Placeholder 4"/>
          <p:cNvGraphicFramePr>
            <a:graphicFrameLocks/>
          </p:cNvGraphicFramePr>
          <p:nvPr>
            <p:extLst>
              <p:ext uri="{D42A27DB-BD31-4B8C-83A1-F6EECF244321}">
                <p14:modId xmlns:p14="http://schemas.microsoft.com/office/powerpoint/2010/main" xmlns="" val="2943782050"/>
              </p:ext>
            </p:extLst>
          </p:nvPr>
        </p:nvGraphicFramePr>
        <p:xfrm>
          <a:off x="4481805" y="1279912"/>
          <a:ext cx="4105468" cy="3391864"/>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4491135" y="1002834"/>
            <a:ext cx="4494716" cy="461665"/>
          </a:xfrm>
          <a:prstGeom prst="rect">
            <a:avLst/>
          </a:prstGeom>
          <a:noFill/>
        </p:spPr>
        <p:txBody>
          <a:bodyPr wrap="square" rtlCol="0">
            <a:spAutoFit/>
          </a:bodyPr>
          <a:lstStyle/>
          <a:p>
            <a:pPr algn="ctr"/>
            <a:r>
              <a:rPr lang="en-US" sz="1200" b="1" dirty="0"/>
              <a:t>Deciphering the Crystal Ball in Obesity: Can you</a:t>
            </a:r>
          </a:p>
          <a:p>
            <a:pPr algn="ctr"/>
            <a:r>
              <a:rPr lang="en-US" sz="1200" b="1" dirty="0"/>
              <a:t>predict the future of care?</a:t>
            </a:r>
          </a:p>
        </p:txBody>
      </p:sp>
      <p:sp>
        <p:nvSpPr>
          <p:cNvPr id="2" name="TextBox 1"/>
          <p:cNvSpPr txBox="1"/>
          <p:nvPr/>
        </p:nvSpPr>
        <p:spPr>
          <a:xfrm>
            <a:off x="7725747" y="4154087"/>
            <a:ext cx="508473" cy="230832"/>
          </a:xfrm>
          <a:prstGeom prst="rect">
            <a:avLst/>
          </a:prstGeom>
          <a:noFill/>
        </p:spPr>
        <p:txBody>
          <a:bodyPr wrap="none" rtlCol="0">
            <a:spAutoFit/>
          </a:bodyPr>
          <a:lstStyle/>
          <a:p>
            <a:r>
              <a:rPr lang="en-US" sz="900" dirty="0" smtClean="0"/>
              <a:t>n=230</a:t>
            </a:r>
            <a:endParaRPr lang="en-US" sz="900" dirty="0"/>
          </a:p>
        </p:txBody>
      </p:sp>
      <p:sp>
        <p:nvSpPr>
          <p:cNvPr id="10" name="TextBox 9"/>
          <p:cNvSpPr txBox="1"/>
          <p:nvPr/>
        </p:nvSpPr>
        <p:spPr>
          <a:xfrm>
            <a:off x="3324808" y="4154087"/>
            <a:ext cx="829073" cy="369332"/>
          </a:xfrm>
          <a:prstGeom prst="rect">
            <a:avLst/>
          </a:prstGeom>
          <a:noFill/>
        </p:spPr>
        <p:txBody>
          <a:bodyPr wrap="none" rtlCol="0">
            <a:spAutoFit/>
          </a:bodyPr>
          <a:lstStyle/>
          <a:p>
            <a:r>
              <a:rPr lang="en-US" sz="900" dirty="0" smtClean="0"/>
              <a:t>n=5,553,813</a:t>
            </a:r>
            <a:endParaRPr lang="en-US" sz="900" dirty="0"/>
          </a:p>
          <a:p>
            <a:endParaRPr lang="en-US" sz="900" dirty="0"/>
          </a:p>
        </p:txBody>
      </p:sp>
    </p:spTree>
    <p:extLst>
      <p:ext uri="{BB962C8B-B14F-4D97-AF65-F5344CB8AC3E}">
        <p14:creationId xmlns:p14="http://schemas.microsoft.com/office/powerpoint/2010/main" xmlns="" val="70021749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Ms. Lawrence?</a:t>
            </a:r>
            <a:endParaRPr lang="en-US" dirty="0"/>
          </a:p>
        </p:txBody>
      </p:sp>
      <p:graphicFrame>
        <p:nvGraphicFramePr>
          <p:cNvPr id="4" name="Content Placeholder 4"/>
          <p:cNvGraphicFramePr>
            <a:graphicFrameLocks/>
          </p:cNvGraphicFramePr>
          <p:nvPr>
            <p:extLst>
              <p:ext uri="{D42A27DB-BD31-4B8C-83A1-F6EECF244321}">
                <p14:modId xmlns:p14="http://schemas.microsoft.com/office/powerpoint/2010/main" xmlns="" val="976656898"/>
              </p:ext>
            </p:extLst>
          </p:nvPr>
        </p:nvGraphicFramePr>
        <p:xfrm>
          <a:off x="450979" y="2743202"/>
          <a:ext cx="2217576" cy="25350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4"/>
          <p:cNvGraphicFramePr>
            <a:graphicFrameLocks/>
          </p:cNvGraphicFramePr>
          <p:nvPr>
            <p:extLst>
              <p:ext uri="{D42A27DB-BD31-4B8C-83A1-F6EECF244321}">
                <p14:modId xmlns:p14="http://schemas.microsoft.com/office/powerpoint/2010/main" xmlns="" val="3655808277"/>
              </p:ext>
            </p:extLst>
          </p:nvPr>
        </p:nvGraphicFramePr>
        <p:xfrm>
          <a:off x="251929" y="657601"/>
          <a:ext cx="2621900" cy="22240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2671798373"/>
              </p:ext>
            </p:extLst>
          </p:nvPr>
        </p:nvGraphicFramePr>
        <p:xfrm>
          <a:off x="3250164" y="2424663"/>
          <a:ext cx="1764055" cy="2238375"/>
        </p:xfrm>
        <a:graphic>
          <a:graphicData uri="http://schemas.openxmlformats.org/drawingml/2006/table">
            <a:tbl>
              <a:tblPr firstRow="1" bandRow="1">
                <a:tableStyleId>{5C22544A-7EE6-4342-B048-85BDC9FD1C3A}</a:tableStyleId>
              </a:tblPr>
              <a:tblGrid>
                <a:gridCol w="838200"/>
                <a:gridCol w="925855"/>
              </a:tblGrid>
              <a:tr h="370840">
                <a:tc>
                  <a:txBody>
                    <a:bodyPr/>
                    <a:lstStyle/>
                    <a:p>
                      <a:pPr algn="ctr"/>
                      <a:r>
                        <a:rPr lang="en-US" sz="1200" dirty="0" smtClean="0"/>
                        <a:t>Drug</a:t>
                      </a:r>
                      <a:endParaRPr lang="en-US" sz="1200" dirty="0"/>
                    </a:p>
                  </a:txBody>
                  <a:tcPr anchor="ctr"/>
                </a:tc>
                <a:tc>
                  <a:txBody>
                    <a:bodyPr/>
                    <a:lstStyle/>
                    <a:p>
                      <a:pPr algn="ctr"/>
                      <a:r>
                        <a:rPr lang="en-US" sz="1200" dirty="0" smtClean="0"/>
                        <a:t>Estimated Encounters</a:t>
                      </a:r>
                      <a:endParaRPr lang="en-US" sz="1200" dirty="0"/>
                    </a:p>
                  </a:txBody>
                  <a:tcPr anchor="ctr"/>
                </a:tc>
              </a:tr>
              <a:tr h="0">
                <a:tc>
                  <a:txBody>
                    <a:bodyPr/>
                    <a:lstStyle/>
                    <a:p>
                      <a:pPr algn="ctr" fontAlgn="b"/>
                      <a:r>
                        <a:rPr lang="en-US" sz="1000" b="0" i="0" u="none" strike="noStrike" dirty="0" smtClean="0">
                          <a:effectLst/>
                          <a:latin typeface="Microsoft Sans Serif"/>
                        </a:rPr>
                        <a:t>Metformin</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680,071</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Levothyroxine</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387,678</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Lasix</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363,407</a:t>
                      </a:r>
                      <a:endParaRPr lang="en-US" sz="1000" b="0" i="0" u="none" strike="noStrike" dirty="0">
                        <a:effectLst/>
                        <a:latin typeface="Microsoft Sans Serif"/>
                      </a:endParaRPr>
                    </a:p>
                  </a:txBody>
                  <a:tcPr marL="9525" marR="9525" marT="9525" marB="0" anchor="b"/>
                </a:tc>
              </a:tr>
              <a:tr h="81371">
                <a:tc>
                  <a:txBody>
                    <a:bodyPr/>
                    <a:lstStyle/>
                    <a:p>
                      <a:pPr algn="ctr" fontAlgn="b"/>
                      <a:r>
                        <a:rPr lang="en-US" sz="1000" b="0" i="0" u="none" strike="noStrike" dirty="0" err="1" smtClean="0">
                          <a:effectLst/>
                          <a:latin typeface="Microsoft Sans Serif"/>
                        </a:rPr>
                        <a:t>Lisinopril</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360,204</a:t>
                      </a:r>
                      <a:endParaRPr lang="en-US" sz="1000" b="0" i="0" u="none" strike="noStrike" dirty="0">
                        <a:effectLst/>
                        <a:latin typeface="Microsoft Sans Serif"/>
                      </a:endParaRPr>
                    </a:p>
                  </a:txBody>
                  <a:tcPr marL="9525" marR="9525" marT="9525" marB="0" anchor="b"/>
                </a:tc>
              </a:tr>
              <a:tr h="59405">
                <a:tc>
                  <a:txBody>
                    <a:bodyPr/>
                    <a:lstStyle/>
                    <a:p>
                      <a:pPr algn="ctr" fontAlgn="b"/>
                      <a:r>
                        <a:rPr lang="en-US" sz="1000" b="0" i="0" u="none" strike="noStrike" dirty="0" err="1" smtClean="0">
                          <a:effectLst/>
                          <a:latin typeface="Microsoft Sans Serif"/>
                        </a:rPr>
                        <a:t>Vytorin</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358,967</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Cymbalta</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324,692</a:t>
                      </a:r>
                      <a:endParaRPr lang="en-US" sz="1000" b="0" i="0" u="none" strike="noStrike" dirty="0">
                        <a:effectLst/>
                        <a:latin typeface="Microsoft Sans Serif"/>
                      </a:endParaRPr>
                    </a:p>
                  </a:txBody>
                  <a:tcPr marL="9525" marR="9525" marT="9525" marB="0" anchor="b"/>
                </a:tc>
              </a:tr>
              <a:tr h="127440">
                <a:tc>
                  <a:txBody>
                    <a:bodyPr/>
                    <a:lstStyle/>
                    <a:p>
                      <a:pPr algn="ctr" fontAlgn="b"/>
                      <a:r>
                        <a:rPr lang="en-US" sz="1000" b="0" i="0" u="none" strike="noStrike" dirty="0" err="1" smtClean="0">
                          <a:effectLst/>
                          <a:latin typeface="Microsoft Sans Serif"/>
                        </a:rPr>
                        <a:t>Nexium</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318,056</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Lipitor</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317,137</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Percocet-5</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295,044</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Benicar</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288,628</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All Other</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16,112,833</a:t>
                      </a:r>
                      <a:endParaRPr lang="en-US" sz="1000" b="0" i="0" u="none" strike="noStrike" dirty="0">
                        <a:effectLst/>
                        <a:latin typeface="Microsoft Sans Serif"/>
                      </a:endParaRPr>
                    </a:p>
                  </a:txBody>
                  <a:tcPr marL="9525" marR="9525" marT="9525" marB="0" anchor="b"/>
                </a:tc>
              </a:tr>
            </a:tbl>
          </a:graphicData>
        </a:graphic>
      </p:graphicFrame>
      <p:sp>
        <p:nvSpPr>
          <p:cNvPr id="7" name="TextBox 6"/>
          <p:cNvSpPr txBox="1"/>
          <p:nvPr/>
        </p:nvSpPr>
        <p:spPr>
          <a:xfrm>
            <a:off x="3648271" y="1170785"/>
            <a:ext cx="4494716" cy="584775"/>
          </a:xfrm>
          <a:prstGeom prst="rect">
            <a:avLst/>
          </a:prstGeom>
          <a:noFill/>
        </p:spPr>
        <p:txBody>
          <a:bodyPr wrap="square" rtlCol="0">
            <a:spAutoFit/>
          </a:bodyPr>
          <a:lstStyle/>
          <a:p>
            <a:pPr algn="ctr"/>
            <a:r>
              <a:rPr lang="en-US" sz="1600" b="1" dirty="0" smtClean="0"/>
              <a:t>National Encounter Estimates, 2009</a:t>
            </a:r>
          </a:p>
          <a:p>
            <a:pPr algn="ctr"/>
            <a:r>
              <a:rPr lang="en-US" sz="1600" b="1" dirty="0" smtClean="0"/>
              <a:t>Women with a BMI </a:t>
            </a:r>
            <a:r>
              <a:rPr lang="en-US" sz="1600" b="1" dirty="0"/>
              <a:t>≥ </a:t>
            </a:r>
            <a:r>
              <a:rPr lang="en-US" sz="1600" b="1" dirty="0" smtClean="0"/>
              <a:t>40 Between 45-55 </a:t>
            </a:r>
            <a:r>
              <a:rPr lang="en-US" sz="1600" b="1" dirty="0" err="1" smtClean="0"/>
              <a:t>y.o</a:t>
            </a:r>
            <a:r>
              <a:rPr lang="en-US" sz="1200" b="1" dirty="0" smtClean="0"/>
              <a:t>.</a:t>
            </a:r>
            <a:endParaRPr lang="en-US" sz="1200" b="1" dirty="0"/>
          </a:p>
        </p:txBody>
      </p:sp>
      <p:graphicFrame>
        <p:nvGraphicFramePr>
          <p:cNvPr id="8" name="Table 7"/>
          <p:cNvGraphicFramePr>
            <a:graphicFrameLocks noGrp="1"/>
          </p:cNvGraphicFramePr>
          <p:nvPr>
            <p:extLst>
              <p:ext uri="{D42A27DB-BD31-4B8C-83A1-F6EECF244321}">
                <p14:modId xmlns:p14="http://schemas.microsoft.com/office/powerpoint/2010/main" xmlns="" val="347956946"/>
              </p:ext>
            </p:extLst>
          </p:nvPr>
        </p:nvGraphicFramePr>
        <p:xfrm>
          <a:off x="5626358" y="2455765"/>
          <a:ext cx="3181740" cy="2076450"/>
        </p:xfrm>
        <a:graphic>
          <a:graphicData uri="http://schemas.openxmlformats.org/drawingml/2006/table">
            <a:tbl>
              <a:tblPr firstRow="1" bandRow="1">
                <a:tableStyleId>{5C22544A-7EE6-4342-B048-85BDC9FD1C3A}</a:tableStyleId>
              </a:tblPr>
              <a:tblGrid>
                <a:gridCol w="2276670"/>
                <a:gridCol w="905070"/>
              </a:tblGrid>
              <a:tr h="370840">
                <a:tc>
                  <a:txBody>
                    <a:bodyPr/>
                    <a:lstStyle/>
                    <a:p>
                      <a:pPr algn="ctr"/>
                      <a:r>
                        <a:rPr lang="en-US" sz="1200" dirty="0" smtClean="0"/>
                        <a:t>Diagnosis</a:t>
                      </a:r>
                      <a:endParaRPr lang="en-US" sz="1200" dirty="0"/>
                    </a:p>
                  </a:txBody>
                  <a:tcPr anchor="ctr"/>
                </a:tc>
                <a:tc>
                  <a:txBody>
                    <a:bodyPr/>
                    <a:lstStyle/>
                    <a:p>
                      <a:pPr algn="ctr"/>
                      <a:r>
                        <a:rPr lang="en-US" sz="1200" dirty="0" smtClean="0"/>
                        <a:t>Estimated Encounters</a:t>
                      </a:r>
                      <a:endParaRPr lang="en-US" sz="1200" dirty="0"/>
                    </a:p>
                  </a:txBody>
                  <a:tcPr anchor="ctr"/>
                </a:tc>
              </a:tr>
              <a:tr h="0">
                <a:tc>
                  <a:txBody>
                    <a:bodyPr/>
                    <a:lstStyle/>
                    <a:p>
                      <a:pPr algn="ctr" fontAlgn="b"/>
                      <a:r>
                        <a:rPr lang="en-US" sz="1000" b="0" i="0" u="none" strike="noStrike" dirty="0" smtClean="0">
                          <a:effectLst/>
                          <a:latin typeface="Microsoft Sans Serif"/>
                        </a:rPr>
                        <a:t>Hypertension</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1,056,193</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Diabetes Type</a:t>
                      </a:r>
                      <a:r>
                        <a:rPr lang="en-US" sz="1000" b="0" i="0" u="none" strike="noStrike" baseline="0" dirty="0" smtClean="0">
                          <a:effectLst/>
                          <a:latin typeface="Microsoft Sans Serif"/>
                        </a:rPr>
                        <a:t> II</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949,671</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Obesity</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325,396</a:t>
                      </a:r>
                      <a:endParaRPr lang="en-US" sz="1000" b="0" i="0" u="none" strike="noStrike" dirty="0">
                        <a:effectLst/>
                        <a:latin typeface="Microsoft Sans Serif"/>
                      </a:endParaRPr>
                    </a:p>
                  </a:txBody>
                  <a:tcPr marL="9525" marR="9525" marT="9525" marB="0" anchor="b"/>
                </a:tc>
              </a:tr>
              <a:tr h="81371">
                <a:tc>
                  <a:txBody>
                    <a:bodyPr/>
                    <a:lstStyle/>
                    <a:p>
                      <a:pPr algn="ctr" fontAlgn="b"/>
                      <a:r>
                        <a:rPr lang="en-US" sz="1000" b="0" i="0" u="none" strike="noStrike" dirty="0" smtClean="0">
                          <a:effectLst/>
                          <a:latin typeface="Microsoft Sans Serif"/>
                        </a:rPr>
                        <a:t>Backache</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240,515</a:t>
                      </a:r>
                      <a:endParaRPr lang="en-US" sz="1000" b="0" i="0" u="none" strike="noStrike" dirty="0">
                        <a:effectLst/>
                        <a:latin typeface="Microsoft Sans Serif"/>
                      </a:endParaRPr>
                    </a:p>
                  </a:txBody>
                  <a:tcPr marL="9525" marR="9525" marT="9525" marB="0" anchor="b"/>
                </a:tc>
              </a:tr>
              <a:tr h="59405">
                <a:tc>
                  <a:txBody>
                    <a:bodyPr/>
                    <a:lstStyle/>
                    <a:p>
                      <a:pPr algn="ctr" fontAlgn="b"/>
                      <a:r>
                        <a:rPr lang="en-US" sz="1000" b="0" i="0" u="none" strike="noStrike" dirty="0" smtClean="0">
                          <a:effectLst/>
                          <a:latin typeface="Microsoft Sans Serif"/>
                        </a:rPr>
                        <a:t>Routine Medical Exam</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224,340</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Routine </a:t>
                      </a:r>
                      <a:r>
                        <a:rPr lang="en-US" sz="1000" b="0" i="0" u="none" strike="noStrike" dirty="0" err="1" smtClean="0">
                          <a:effectLst/>
                          <a:latin typeface="Microsoft Sans Serif"/>
                        </a:rPr>
                        <a:t>Gyn</a:t>
                      </a:r>
                      <a:r>
                        <a:rPr lang="en-US" sz="1000" b="0" i="0" u="none" strike="noStrike" dirty="0" smtClean="0">
                          <a:effectLst/>
                          <a:latin typeface="Microsoft Sans Serif"/>
                        </a:rPr>
                        <a:t> Exam </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201,090</a:t>
                      </a:r>
                      <a:endParaRPr lang="en-US" sz="1000" b="0" i="0" u="none" strike="noStrike" dirty="0">
                        <a:effectLst/>
                        <a:latin typeface="Microsoft Sans Serif"/>
                      </a:endParaRPr>
                    </a:p>
                  </a:txBody>
                  <a:tcPr marL="9525" marR="9525" marT="9525" marB="0" anchor="b"/>
                </a:tc>
              </a:tr>
              <a:tr h="127440">
                <a:tc>
                  <a:txBody>
                    <a:bodyPr/>
                    <a:lstStyle/>
                    <a:p>
                      <a:pPr algn="ctr" fontAlgn="b"/>
                      <a:r>
                        <a:rPr lang="en-US" sz="1000" b="0" i="0" u="none" strike="noStrike" dirty="0" smtClean="0">
                          <a:effectLst/>
                          <a:latin typeface="Microsoft Sans Serif"/>
                        </a:rPr>
                        <a:t>Postsurgical States</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198,707</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Lumbago</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191,458</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Myalgia and Myositis </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179,426</a:t>
                      </a:r>
                      <a:endParaRPr lang="en-US" sz="1000" b="0" i="0" u="none" strike="noStrike" dirty="0">
                        <a:effectLst/>
                        <a:latin typeface="Microsoft Sans Serif"/>
                      </a:endParaRPr>
                    </a:p>
                  </a:txBody>
                  <a:tcPr marL="9525" marR="9525" marT="9525" marB="0" anchor="b"/>
                </a:tc>
              </a:tr>
              <a:tr h="0">
                <a:tc>
                  <a:txBody>
                    <a:bodyPr/>
                    <a:lstStyle/>
                    <a:p>
                      <a:pPr algn="ctr" fontAlgn="b"/>
                      <a:r>
                        <a:rPr lang="en-US" sz="1000" b="0" i="0" u="none" strike="noStrike" dirty="0" smtClean="0">
                          <a:effectLst/>
                          <a:latin typeface="Microsoft Sans Serif"/>
                        </a:rPr>
                        <a:t>Disc Degeneration</a:t>
                      </a:r>
                      <a:endParaRPr lang="en-US" sz="1000" b="0" i="0" u="none" strike="noStrike" dirty="0">
                        <a:effectLst/>
                        <a:latin typeface="Microsoft Sans Serif"/>
                      </a:endParaRPr>
                    </a:p>
                  </a:txBody>
                  <a:tcPr marL="9525" marR="9525" marT="9525" marB="0" anchor="b"/>
                </a:tc>
                <a:tc>
                  <a:txBody>
                    <a:bodyPr/>
                    <a:lstStyle/>
                    <a:p>
                      <a:pPr algn="ctr" fontAlgn="b"/>
                      <a:r>
                        <a:rPr lang="en-US" sz="1000" b="0" i="0" u="none" strike="noStrike" dirty="0" smtClean="0">
                          <a:effectLst/>
                          <a:latin typeface="Microsoft Sans Serif"/>
                        </a:rPr>
                        <a:t>177,972</a:t>
                      </a:r>
                      <a:endParaRPr lang="en-US" sz="1000" b="0" i="0" u="none" strike="noStrike" dirty="0">
                        <a:effectLst/>
                        <a:latin typeface="Microsoft Sans Serif"/>
                      </a:endParaRPr>
                    </a:p>
                  </a:txBody>
                  <a:tcPr marL="9525" marR="9525" marT="9525" marB="0" anchor="b"/>
                </a:tc>
              </a:tr>
            </a:tbl>
          </a:graphicData>
        </a:graphic>
      </p:graphicFrame>
      <p:sp>
        <p:nvSpPr>
          <p:cNvPr id="9" name="TextBox 8"/>
          <p:cNvSpPr txBox="1"/>
          <p:nvPr/>
        </p:nvSpPr>
        <p:spPr>
          <a:xfrm>
            <a:off x="1306286" y="559836"/>
            <a:ext cx="612668" cy="307777"/>
          </a:xfrm>
          <a:prstGeom prst="rect">
            <a:avLst/>
          </a:prstGeom>
          <a:noFill/>
        </p:spPr>
        <p:txBody>
          <a:bodyPr wrap="none" rtlCol="0">
            <a:spAutoFit/>
          </a:bodyPr>
          <a:lstStyle/>
          <a:p>
            <a:r>
              <a:rPr lang="en-US" sz="1400" b="1" dirty="0" smtClean="0"/>
              <a:t>Race</a:t>
            </a:r>
            <a:endParaRPr lang="en-US" sz="1400" b="1" dirty="0"/>
          </a:p>
        </p:txBody>
      </p:sp>
      <p:sp>
        <p:nvSpPr>
          <p:cNvPr id="10" name="TextBox 9"/>
          <p:cNvSpPr txBox="1"/>
          <p:nvPr/>
        </p:nvSpPr>
        <p:spPr>
          <a:xfrm>
            <a:off x="1225420" y="2792962"/>
            <a:ext cx="790601" cy="307777"/>
          </a:xfrm>
          <a:prstGeom prst="rect">
            <a:avLst/>
          </a:prstGeom>
          <a:noFill/>
        </p:spPr>
        <p:txBody>
          <a:bodyPr wrap="none" rtlCol="0">
            <a:spAutoFit/>
          </a:bodyPr>
          <a:lstStyle/>
          <a:p>
            <a:r>
              <a:rPr lang="en-US" sz="1400" b="1" dirty="0" smtClean="0"/>
              <a:t>Region</a:t>
            </a:r>
            <a:endParaRPr lang="en-US" sz="1400" b="1" dirty="0"/>
          </a:p>
        </p:txBody>
      </p:sp>
      <p:sp>
        <p:nvSpPr>
          <p:cNvPr id="11" name="TextBox 10"/>
          <p:cNvSpPr txBox="1"/>
          <p:nvPr/>
        </p:nvSpPr>
        <p:spPr>
          <a:xfrm>
            <a:off x="3498981" y="2068283"/>
            <a:ext cx="1314271" cy="307777"/>
          </a:xfrm>
          <a:prstGeom prst="rect">
            <a:avLst/>
          </a:prstGeom>
          <a:noFill/>
        </p:spPr>
        <p:txBody>
          <a:bodyPr wrap="none" rtlCol="0">
            <a:spAutoFit/>
          </a:bodyPr>
          <a:lstStyle/>
          <a:p>
            <a:r>
              <a:rPr lang="en-US" sz="1400" b="1" dirty="0" smtClean="0"/>
              <a:t>Top 10 Drugs</a:t>
            </a:r>
            <a:endParaRPr lang="en-US" sz="1400" b="1" dirty="0"/>
          </a:p>
        </p:txBody>
      </p:sp>
      <p:sp>
        <p:nvSpPr>
          <p:cNvPr id="12" name="TextBox 11"/>
          <p:cNvSpPr txBox="1"/>
          <p:nvPr/>
        </p:nvSpPr>
        <p:spPr>
          <a:xfrm>
            <a:off x="6548798" y="2136705"/>
            <a:ext cx="1700594" cy="307777"/>
          </a:xfrm>
          <a:prstGeom prst="rect">
            <a:avLst/>
          </a:prstGeom>
          <a:noFill/>
        </p:spPr>
        <p:txBody>
          <a:bodyPr wrap="none" rtlCol="0">
            <a:spAutoFit/>
          </a:bodyPr>
          <a:lstStyle/>
          <a:p>
            <a:r>
              <a:rPr lang="en-US" sz="1400" b="1" dirty="0" smtClean="0"/>
              <a:t>Top 10 Diagnoses</a:t>
            </a:r>
            <a:endParaRPr lang="en-US" sz="1400" b="1" dirty="0"/>
          </a:p>
        </p:txBody>
      </p:sp>
      <p:sp>
        <p:nvSpPr>
          <p:cNvPr id="13" name="TextBox 12"/>
          <p:cNvSpPr txBox="1"/>
          <p:nvPr/>
        </p:nvSpPr>
        <p:spPr>
          <a:xfrm>
            <a:off x="578497" y="5244205"/>
            <a:ext cx="6885991" cy="461665"/>
          </a:xfrm>
          <a:prstGeom prst="rect">
            <a:avLst/>
          </a:prstGeom>
          <a:noFill/>
        </p:spPr>
        <p:txBody>
          <a:bodyPr wrap="square" rtlCol="0">
            <a:spAutoFit/>
          </a:bodyPr>
          <a:lstStyle/>
          <a:p>
            <a:r>
              <a:rPr lang="en-US" sz="800" dirty="0" smtClean="0"/>
              <a:t>Source</a:t>
            </a:r>
            <a:r>
              <a:rPr lang="en-US" sz="800" dirty="0"/>
              <a:t>: United States Department of Health and Human Services. Centers for Disease Control and Prevention. National Center for </a:t>
            </a:r>
            <a:r>
              <a:rPr lang="en-US" sz="800" dirty="0" smtClean="0"/>
              <a:t>Health </a:t>
            </a:r>
            <a:r>
              <a:rPr lang="en-US" sz="800" dirty="0"/>
              <a:t>Statistics. National Ambulatory Medical Care Survey, 2009 [Computer file]. ICPSR31482-v3. Ann Arbor, MI: Inter-university </a:t>
            </a:r>
            <a:r>
              <a:rPr lang="en-US" sz="800" dirty="0" smtClean="0"/>
              <a:t>Consortium </a:t>
            </a:r>
            <a:r>
              <a:rPr lang="en-US" sz="800" dirty="0"/>
              <a:t>for Political and Social Research [distributor], 2011-11-17. doi:10.3886/ICPSR31482.v3</a:t>
            </a:r>
          </a:p>
        </p:txBody>
      </p:sp>
    </p:spTree>
    <p:extLst>
      <p:ext uri="{BB962C8B-B14F-4D97-AF65-F5344CB8AC3E}">
        <p14:creationId xmlns:p14="http://schemas.microsoft.com/office/powerpoint/2010/main" xmlns="" val="179061815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153955"/>
            <a:ext cx="8509519" cy="952500"/>
          </a:xfrm>
        </p:spPr>
        <p:txBody>
          <a:bodyPr/>
          <a:lstStyle/>
          <a:p>
            <a:r>
              <a:rPr lang="en-US" dirty="0" smtClean="0"/>
              <a:t>Deciphering the Crystal Ball in Obesity</a:t>
            </a:r>
            <a:br>
              <a:rPr lang="en-US" dirty="0" smtClean="0"/>
            </a:br>
            <a:r>
              <a:rPr lang="en-US" dirty="0" smtClean="0"/>
              <a:t>Assessing </a:t>
            </a:r>
            <a:r>
              <a:rPr lang="en-US" u="sng" dirty="0" smtClean="0"/>
              <a:t>Time on Market</a:t>
            </a:r>
            <a:endParaRPr lang="en-US" u="sng" dirty="0"/>
          </a:p>
        </p:txBody>
      </p:sp>
      <p:sp>
        <p:nvSpPr>
          <p:cNvPr id="6" name="Content Placeholder 2"/>
          <p:cNvSpPr>
            <a:spLocks noGrp="1"/>
          </p:cNvSpPr>
          <p:nvPr>
            <p:ph idx="1"/>
          </p:nvPr>
        </p:nvSpPr>
        <p:spPr>
          <a:xfrm>
            <a:off x="473723" y="1072243"/>
            <a:ext cx="8229600" cy="2520043"/>
          </a:xfrm>
        </p:spPr>
        <p:txBody>
          <a:bodyPr/>
          <a:lstStyle/>
          <a:p>
            <a:r>
              <a:rPr lang="en-US" sz="1400" b="1" dirty="0" smtClean="0"/>
              <a:t>Case Summary</a:t>
            </a:r>
            <a:endParaRPr lang="en-US" sz="1400" b="1" dirty="0"/>
          </a:p>
          <a:p>
            <a:pPr lvl="1"/>
            <a:r>
              <a:rPr lang="en-US" sz="1200" dirty="0" smtClean="0"/>
              <a:t>Ms</a:t>
            </a:r>
            <a:r>
              <a:rPr lang="en-US" sz="1200" dirty="0"/>
              <a:t>. Lawrence is a </a:t>
            </a:r>
            <a:r>
              <a:rPr lang="en-US" sz="1200" dirty="0" smtClean="0"/>
              <a:t>50 year old </a:t>
            </a:r>
            <a:r>
              <a:rPr lang="en-US" sz="1200" dirty="0"/>
              <a:t>morbidly obese woman (BMI = 41) with a 5 year history of hypertension and a 3 year history of </a:t>
            </a:r>
            <a:r>
              <a:rPr lang="en-US" sz="1200" dirty="0" smtClean="0"/>
              <a:t>type 2 </a:t>
            </a:r>
            <a:r>
              <a:rPr lang="en-US" sz="1200" dirty="0"/>
              <a:t>diabetes. She is a busy executive and travels frequently, does not have a diet or exercise plan and is easily fatigued. She is current on a </a:t>
            </a:r>
            <a:r>
              <a:rPr lang="en-US" sz="1200" dirty="0" smtClean="0"/>
              <a:t>regimen of </a:t>
            </a:r>
            <a:r>
              <a:rPr lang="en-US" sz="1200" dirty="0"/>
              <a:t>metformin and insulin </a:t>
            </a:r>
            <a:r>
              <a:rPr lang="en-US" sz="1200" dirty="0" err="1"/>
              <a:t>glargine</a:t>
            </a:r>
            <a:r>
              <a:rPr lang="en-US" sz="1200" dirty="0"/>
              <a:t> (high dose) as well as losartan with good glycemic (HbA1c = 7.2) and blood pressure control (averaging </a:t>
            </a:r>
            <a:r>
              <a:rPr lang="en-US" sz="1200" dirty="0" smtClean="0"/>
              <a:t>120s/80s mm </a:t>
            </a:r>
            <a:r>
              <a:rPr lang="en-US" sz="1200" dirty="0"/>
              <a:t>Hg). Because of her very busy lifestyle, increasing fatigue and poor </a:t>
            </a:r>
            <a:r>
              <a:rPr lang="en-US" sz="1200" dirty="0" smtClean="0"/>
              <a:t>self image, she </a:t>
            </a:r>
            <a:r>
              <a:rPr lang="en-US" sz="1200" dirty="0"/>
              <a:t>seeks your recommendations on weight loss options</a:t>
            </a:r>
            <a:r>
              <a:rPr lang="en-US" sz="1200" dirty="0" smtClean="0"/>
              <a:t>.</a:t>
            </a:r>
          </a:p>
          <a:p>
            <a:r>
              <a:rPr lang="en-US" sz="1400" b="1" dirty="0" smtClean="0"/>
              <a:t>Labs</a:t>
            </a:r>
          </a:p>
          <a:p>
            <a:pPr lvl="1"/>
            <a:r>
              <a:rPr lang="en-US" sz="1200" dirty="0"/>
              <a:t>Hg: 12.1 </a:t>
            </a:r>
            <a:r>
              <a:rPr lang="en-US" sz="1200" dirty="0" smtClean="0"/>
              <a:t>g/</a:t>
            </a:r>
            <a:r>
              <a:rPr lang="en-US" sz="1200" dirty="0" err="1" smtClean="0"/>
              <a:t>dL</a:t>
            </a:r>
            <a:r>
              <a:rPr lang="en-US" sz="1200" dirty="0" smtClean="0"/>
              <a:t>, LDL</a:t>
            </a:r>
            <a:r>
              <a:rPr lang="en-US" sz="1200" dirty="0"/>
              <a:t>: 125 </a:t>
            </a:r>
            <a:r>
              <a:rPr lang="en-US" sz="1200" dirty="0" smtClean="0"/>
              <a:t>mg/</a:t>
            </a:r>
            <a:r>
              <a:rPr lang="en-US" sz="1200" dirty="0" err="1" smtClean="0"/>
              <a:t>dL</a:t>
            </a:r>
            <a:r>
              <a:rPr lang="en-US" sz="1200" dirty="0" smtClean="0"/>
              <a:t>, HbA1c</a:t>
            </a:r>
            <a:r>
              <a:rPr lang="en-US" sz="1200" dirty="0"/>
              <a:t>: </a:t>
            </a:r>
            <a:r>
              <a:rPr lang="en-US" sz="1200" dirty="0" smtClean="0"/>
              <a:t>7.2, </a:t>
            </a:r>
            <a:r>
              <a:rPr lang="nn-NO" sz="1200" dirty="0" smtClean="0"/>
              <a:t>LFTs</a:t>
            </a:r>
            <a:r>
              <a:rPr lang="nn-NO" sz="1200" dirty="0"/>
              <a:t>: AST – 22 IU/L ; ALT – 27 </a:t>
            </a:r>
            <a:r>
              <a:rPr lang="nn-NO" sz="1200" dirty="0" smtClean="0"/>
              <a:t>IU/L, </a:t>
            </a:r>
            <a:r>
              <a:rPr lang="en-US" sz="1200" dirty="0" smtClean="0"/>
              <a:t>Thyroid </a:t>
            </a:r>
            <a:r>
              <a:rPr lang="en-US" sz="1200" dirty="0"/>
              <a:t>studies normal</a:t>
            </a:r>
          </a:p>
          <a:p>
            <a:pPr lvl="1"/>
            <a:endParaRPr lang="en-US" sz="1200" dirty="0" smtClean="0"/>
          </a:p>
          <a:p>
            <a:pPr lvl="1"/>
            <a:endParaRPr lang="en-US" sz="1200" dirty="0"/>
          </a:p>
          <a:p>
            <a:pPr marL="0" indent="0">
              <a:buNone/>
            </a:pPr>
            <a:endParaRPr lang="en-US" sz="1600" dirty="0"/>
          </a:p>
          <a:p>
            <a:pPr lvl="1"/>
            <a:endParaRPr lang="en-US" dirty="0"/>
          </a:p>
        </p:txBody>
      </p:sp>
      <p:sp>
        <p:nvSpPr>
          <p:cNvPr id="5" name="Rounded Rectangle 4"/>
          <p:cNvSpPr/>
          <p:nvPr/>
        </p:nvSpPr>
        <p:spPr>
          <a:xfrm>
            <a:off x="326571" y="1035698"/>
            <a:ext cx="8571530" cy="2220673"/>
          </a:xfrm>
          <a:prstGeom prst="round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151" y="3387005"/>
            <a:ext cx="8743950" cy="1572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2717460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282" y="228600"/>
            <a:ext cx="8509518" cy="952500"/>
          </a:xfrm>
        </p:spPr>
        <p:txBody>
          <a:bodyPr/>
          <a:lstStyle/>
          <a:p>
            <a:r>
              <a:rPr lang="en-US" dirty="0" smtClean="0"/>
              <a:t>Time on Market: Recommended Therapy</a:t>
            </a:r>
            <a:br>
              <a:rPr lang="en-US" dirty="0" smtClean="0"/>
            </a:br>
            <a:r>
              <a:rPr lang="en-US" dirty="0" smtClean="0"/>
              <a:t>Percent of Respondents Answering 4 or 5 (Recommend) </a:t>
            </a:r>
            <a:endParaRPr lang="en-US" dirty="0"/>
          </a:p>
        </p:txBody>
      </p:sp>
      <p:graphicFrame>
        <p:nvGraphicFramePr>
          <p:cNvPr id="4" name="Chart 3"/>
          <p:cNvGraphicFramePr/>
          <p:nvPr>
            <p:extLst>
              <p:ext uri="{D42A27DB-BD31-4B8C-83A1-F6EECF244321}">
                <p14:modId xmlns:p14="http://schemas.microsoft.com/office/powerpoint/2010/main" xmlns="" val="2073089896"/>
              </p:ext>
            </p:extLst>
          </p:nvPr>
        </p:nvGraphicFramePr>
        <p:xfrm>
          <a:off x="-1558445" y="1117750"/>
          <a:ext cx="8658808"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4993954" y="4642535"/>
            <a:ext cx="558166" cy="246221"/>
          </a:xfrm>
          <a:prstGeom prst="rect">
            <a:avLst/>
          </a:prstGeom>
          <a:noFill/>
        </p:spPr>
        <p:txBody>
          <a:bodyPr wrap="none" rtlCol="0">
            <a:spAutoFit/>
          </a:bodyPr>
          <a:lstStyle/>
          <a:p>
            <a:r>
              <a:rPr lang="en-US" sz="1000" i="1" dirty="0" smtClean="0"/>
              <a:t>(n=12)</a:t>
            </a:r>
            <a:endParaRPr lang="en-US" sz="1000" i="1" dirty="0"/>
          </a:p>
        </p:txBody>
      </p:sp>
      <p:sp>
        <p:nvSpPr>
          <p:cNvPr id="5" name="TextBox 4"/>
          <p:cNvSpPr txBox="1"/>
          <p:nvPr/>
        </p:nvSpPr>
        <p:spPr>
          <a:xfrm>
            <a:off x="4602411" y="4396314"/>
            <a:ext cx="558166" cy="246221"/>
          </a:xfrm>
          <a:prstGeom prst="rect">
            <a:avLst/>
          </a:prstGeom>
          <a:noFill/>
        </p:spPr>
        <p:txBody>
          <a:bodyPr wrap="none" rtlCol="0">
            <a:spAutoFit/>
          </a:bodyPr>
          <a:lstStyle/>
          <a:p>
            <a:r>
              <a:rPr lang="en-US" sz="1000" i="1" dirty="0" smtClean="0"/>
              <a:t>(n=39)</a:t>
            </a:r>
            <a:endParaRPr lang="en-US" sz="1000" i="1" dirty="0"/>
          </a:p>
        </p:txBody>
      </p:sp>
      <p:sp>
        <p:nvSpPr>
          <p:cNvPr id="6" name="TextBox 5"/>
          <p:cNvSpPr txBox="1"/>
          <p:nvPr/>
        </p:nvSpPr>
        <p:spPr>
          <a:xfrm>
            <a:off x="5438541" y="4172683"/>
            <a:ext cx="558166" cy="246221"/>
          </a:xfrm>
          <a:prstGeom prst="rect">
            <a:avLst/>
          </a:prstGeom>
          <a:noFill/>
        </p:spPr>
        <p:txBody>
          <a:bodyPr wrap="none" rtlCol="0">
            <a:spAutoFit/>
          </a:bodyPr>
          <a:lstStyle/>
          <a:p>
            <a:r>
              <a:rPr lang="en-US" sz="1000" i="1" dirty="0" smtClean="0"/>
              <a:t>(n=83)</a:t>
            </a:r>
            <a:endParaRPr lang="en-US" sz="1000" i="1" dirty="0"/>
          </a:p>
        </p:txBody>
      </p:sp>
      <p:graphicFrame>
        <p:nvGraphicFramePr>
          <p:cNvPr id="7" name="Table 6"/>
          <p:cNvGraphicFramePr>
            <a:graphicFrameLocks noGrp="1"/>
          </p:cNvGraphicFramePr>
          <p:nvPr>
            <p:extLst>
              <p:ext uri="{D42A27DB-BD31-4B8C-83A1-F6EECF244321}">
                <p14:modId xmlns:p14="http://schemas.microsoft.com/office/powerpoint/2010/main" xmlns="" val="408032898"/>
              </p:ext>
            </p:extLst>
          </p:nvPr>
        </p:nvGraphicFramePr>
        <p:xfrm>
          <a:off x="4520218" y="1374821"/>
          <a:ext cx="4401849" cy="1463040"/>
        </p:xfrm>
        <a:graphic>
          <a:graphicData uri="http://schemas.openxmlformats.org/drawingml/2006/table">
            <a:tbl>
              <a:tblPr firstRow="1" bandRow="1">
                <a:tableStyleId>{5C22544A-7EE6-4342-B048-85BDC9FD1C3A}</a:tableStyleId>
              </a:tblPr>
              <a:tblGrid>
                <a:gridCol w="807949"/>
                <a:gridCol w="745891"/>
                <a:gridCol w="776177"/>
                <a:gridCol w="914400"/>
                <a:gridCol w="1157432"/>
              </a:tblGrid>
              <a:tr h="370840">
                <a:tc>
                  <a:txBody>
                    <a:bodyPr/>
                    <a:lstStyle/>
                    <a:p>
                      <a:pPr algn="ctr"/>
                      <a:r>
                        <a:rPr lang="en-US" sz="1200" dirty="0" smtClean="0"/>
                        <a:t>Specialty</a:t>
                      </a:r>
                      <a:endParaRPr lang="en-US" sz="1200" dirty="0"/>
                    </a:p>
                  </a:txBody>
                  <a:tcPr anchor="ctr"/>
                </a:tc>
                <a:tc>
                  <a:txBody>
                    <a:bodyPr/>
                    <a:lstStyle/>
                    <a:p>
                      <a:pPr algn="ctr"/>
                      <a:r>
                        <a:rPr lang="en-US" sz="1200" dirty="0" smtClean="0"/>
                        <a:t>New Combo Therapy</a:t>
                      </a:r>
                      <a:endParaRPr lang="en-US" sz="1200" dirty="0"/>
                    </a:p>
                  </a:txBody>
                  <a:tcPr anchor="ctr"/>
                </a:tc>
                <a:tc>
                  <a:txBody>
                    <a:bodyPr/>
                    <a:lstStyle/>
                    <a:p>
                      <a:pPr algn="ctr"/>
                      <a:r>
                        <a:rPr lang="en-US" sz="1200" dirty="0" smtClean="0"/>
                        <a:t>New Therapy</a:t>
                      </a:r>
                      <a:endParaRPr lang="en-US" sz="1200" dirty="0"/>
                    </a:p>
                  </a:txBody>
                  <a:tcPr anchor="ctr"/>
                </a:tc>
                <a:tc>
                  <a:txBody>
                    <a:bodyPr/>
                    <a:lstStyle/>
                    <a:p>
                      <a:pPr algn="ctr"/>
                      <a:r>
                        <a:rPr lang="en-US" sz="1200" dirty="0" smtClean="0"/>
                        <a:t>Established Surgical Procedure</a:t>
                      </a:r>
                      <a:endParaRPr lang="en-US" sz="1200" dirty="0"/>
                    </a:p>
                  </a:txBody>
                  <a:tcPr anchor="ctr"/>
                </a:tc>
                <a:tc>
                  <a:txBody>
                    <a:bodyPr/>
                    <a:lstStyle/>
                    <a:p>
                      <a:pPr algn="ctr"/>
                      <a:r>
                        <a:rPr lang="en-US" sz="1200" dirty="0" smtClean="0"/>
                        <a:t>New Surgical Procedure</a:t>
                      </a:r>
                      <a:endParaRPr lang="en-US" sz="1200" dirty="0"/>
                    </a:p>
                  </a:txBody>
                  <a:tcPr anchor="ctr"/>
                </a:tc>
              </a:tr>
              <a:tr h="0">
                <a:tc>
                  <a:txBody>
                    <a:bodyPr/>
                    <a:lstStyle/>
                    <a:p>
                      <a:r>
                        <a:rPr lang="en-US" sz="1200" dirty="0" smtClean="0"/>
                        <a:t>PCP</a:t>
                      </a:r>
                      <a:endParaRPr lang="en-US" sz="1200" dirty="0"/>
                    </a:p>
                  </a:txBody>
                  <a:tcPr/>
                </a:tc>
                <a:tc>
                  <a:txBody>
                    <a:bodyPr/>
                    <a:lstStyle/>
                    <a:p>
                      <a:pPr algn="ctr"/>
                      <a:r>
                        <a:rPr lang="en-US" sz="1200" dirty="0" smtClean="0"/>
                        <a:t>31.3%</a:t>
                      </a:r>
                      <a:endParaRPr lang="en-US" sz="1200" dirty="0"/>
                    </a:p>
                  </a:txBody>
                  <a:tcPr/>
                </a:tc>
                <a:tc>
                  <a:txBody>
                    <a:bodyPr/>
                    <a:lstStyle/>
                    <a:p>
                      <a:pPr algn="ctr"/>
                      <a:r>
                        <a:rPr lang="en-US" sz="1200" dirty="0" smtClean="0"/>
                        <a:t>24.1%</a:t>
                      </a:r>
                      <a:endParaRPr lang="en-US" sz="1200" dirty="0"/>
                    </a:p>
                  </a:txBody>
                  <a:tcPr/>
                </a:tc>
                <a:tc>
                  <a:txBody>
                    <a:bodyPr/>
                    <a:lstStyle/>
                    <a:p>
                      <a:pPr algn="ctr"/>
                      <a:r>
                        <a:rPr lang="en-US" sz="1200" dirty="0" smtClean="0"/>
                        <a:t>39.5%</a:t>
                      </a:r>
                      <a:endParaRPr lang="en-US" sz="1200" dirty="0"/>
                    </a:p>
                  </a:txBody>
                  <a:tcPr/>
                </a:tc>
                <a:tc>
                  <a:txBody>
                    <a:bodyPr/>
                    <a:lstStyle/>
                    <a:p>
                      <a:pPr algn="ctr"/>
                      <a:r>
                        <a:rPr lang="en-US" sz="1200" dirty="0" smtClean="0"/>
                        <a:t>21.7%</a:t>
                      </a:r>
                      <a:endParaRPr lang="en-US" sz="1200" dirty="0"/>
                    </a:p>
                  </a:txBody>
                  <a:tcPr/>
                </a:tc>
              </a:tr>
              <a:tr h="139409">
                <a:tc>
                  <a:txBody>
                    <a:bodyPr/>
                    <a:lstStyle/>
                    <a:p>
                      <a:r>
                        <a:rPr lang="en-US" sz="1200" dirty="0" smtClean="0"/>
                        <a:t>Surgeons</a:t>
                      </a:r>
                      <a:endParaRPr lang="en-US" sz="1200" dirty="0"/>
                    </a:p>
                  </a:txBody>
                  <a:tcPr/>
                </a:tc>
                <a:tc>
                  <a:txBody>
                    <a:bodyPr/>
                    <a:lstStyle/>
                    <a:p>
                      <a:pPr algn="ctr"/>
                      <a:r>
                        <a:rPr lang="en-US" sz="1200" dirty="0" smtClean="0"/>
                        <a:t>13.5%</a:t>
                      </a:r>
                      <a:endParaRPr lang="en-US" sz="1200" dirty="0"/>
                    </a:p>
                  </a:txBody>
                  <a:tcPr/>
                </a:tc>
                <a:tc>
                  <a:txBody>
                    <a:bodyPr/>
                    <a:lstStyle/>
                    <a:p>
                      <a:pPr algn="ctr"/>
                      <a:r>
                        <a:rPr lang="en-US" sz="1200" dirty="0" smtClean="0"/>
                        <a:t>18.4%</a:t>
                      </a:r>
                      <a:endParaRPr lang="en-US" sz="1200" dirty="0"/>
                    </a:p>
                  </a:txBody>
                  <a:tcPr/>
                </a:tc>
                <a:tc>
                  <a:txBody>
                    <a:bodyPr/>
                    <a:lstStyle/>
                    <a:p>
                      <a:pPr algn="ctr"/>
                      <a:r>
                        <a:rPr lang="en-US" sz="1200" dirty="0" smtClean="0"/>
                        <a:t>28.9%</a:t>
                      </a:r>
                      <a:endParaRPr lang="en-US" sz="1200" dirty="0"/>
                    </a:p>
                  </a:txBody>
                  <a:tcPr/>
                </a:tc>
                <a:tc>
                  <a:txBody>
                    <a:bodyPr/>
                    <a:lstStyle/>
                    <a:p>
                      <a:pPr algn="ctr"/>
                      <a:r>
                        <a:rPr lang="en-US" sz="1200" dirty="0" smtClean="0"/>
                        <a:t>43.6%</a:t>
                      </a:r>
                      <a:endParaRPr lang="en-US" sz="1200" dirty="0"/>
                    </a:p>
                  </a:txBody>
                  <a:tcPr/>
                </a:tc>
              </a:tr>
              <a:tr h="0">
                <a:tc>
                  <a:txBody>
                    <a:bodyPr/>
                    <a:lstStyle/>
                    <a:p>
                      <a:r>
                        <a:rPr lang="en-US" sz="1200" dirty="0" smtClean="0"/>
                        <a:t>Endo</a:t>
                      </a:r>
                      <a:endParaRPr lang="en-US" sz="1200" dirty="0"/>
                    </a:p>
                  </a:txBody>
                  <a:tcPr/>
                </a:tc>
                <a:tc>
                  <a:txBody>
                    <a:bodyPr/>
                    <a:lstStyle/>
                    <a:p>
                      <a:pPr algn="ctr"/>
                      <a:r>
                        <a:rPr lang="en-US" sz="1200" dirty="0" smtClean="0"/>
                        <a:t>58.3%</a:t>
                      </a:r>
                      <a:endParaRPr lang="en-US" sz="1200" dirty="0"/>
                    </a:p>
                  </a:txBody>
                  <a:tcPr/>
                </a:tc>
                <a:tc>
                  <a:txBody>
                    <a:bodyPr/>
                    <a:lstStyle/>
                    <a:p>
                      <a:pPr algn="ctr"/>
                      <a:r>
                        <a:rPr lang="en-US" sz="1200" dirty="0" smtClean="0"/>
                        <a:t>50.0%</a:t>
                      </a:r>
                      <a:endParaRPr lang="en-US" sz="1200" dirty="0"/>
                    </a:p>
                  </a:txBody>
                  <a:tcPr/>
                </a:tc>
                <a:tc>
                  <a:txBody>
                    <a:bodyPr/>
                    <a:lstStyle/>
                    <a:p>
                      <a:pPr algn="ctr"/>
                      <a:r>
                        <a:rPr lang="en-US" sz="1200" dirty="0" smtClean="0"/>
                        <a:t>16.7%</a:t>
                      </a:r>
                      <a:endParaRPr lang="en-US" sz="1200" dirty="0"/>
                    </a:p>
                  </a:txBody>
                  <a:tcPr/>
                </a:tc>
                <a:tc>
                  <a:txBody>
                    <a:bodyPr/>
                    <a:lstStyle/>
                    <a:p>
                      <a:pPr algn="ctr"/>
                      <a:r>
                        <a:rPr lang="en-US" sz="1200" dirty="0" smtClean="0"/>
                        <a:t>16.7%</a:t>
                      </a:r>
                      <a:endParaRPr lang="en-US" sz="1200" dirty="0"/>
                    </a:p>
                  </a:txBody>
                  <a:tcPr/>
                </a:tc>
              </a:tr>
            </a:tbl>
          </a:graphicData>
        </a:graphic>
      </p:graphicFrame>
      <p:sp>
        <p:nvSpPr>
          <p:cNvPr id="8" name="TextBox 7"/>
          <p:cNvSpPr txBox="1"/>
          <p:nvPr/>
        </p:nvSpPr>
        <p:spPr>
          <a:xfrm>
            <a:off x="5273037" y="3307067"/>
            <a:ext cx="3654653" cy="738664"/>
          </a:xfrm>
          <a:prstGeom prst="rect">
            <a:avLst/>
          </a:prstGeom>
          <a:noFill/>
        </p:spPr>
        <p:txBody>
          <a:bodyPr wrap="square" rtlCol="0">
            <a:spAutoFit/>
          </a:bodyPr>
          <a:lstStyle/>
          <a:p>
            <a:r>
              <a:rPr lang="en-US" sz="1400" u="sng" dirty="0" smtClean="0"/>
              <a:t>PCP</a:t>
            </a:r>
            <a:r>
              <a:rPr lang="en-US" sz="1400" dirty="0" smtClean="0"/>
              <a:t>: surgery &gt; </a:t>
            </a:r>
            <a:r>
              <a:rPr lang="en-US" sz="1400" dirty="0" err="1" smtClean="0"/>
              <a:t>RxComb</a:t>
            </a:r>
            <a:r>
              <a:rPr lang="en-US" sz="1400" dirty="0" smtClean="0"/>
              <a:t> &gt; </a:t>
            </a:r>
            <a:r>
              <a:rPr lang="en-US" sz="1400" dirty="0" err="1" smtClean="0"/>
              <a:t>RxNME</a:t>
            </a:r>
            <a:endParaRPr lang="en-US" sz="1400" dirty="0" smtClean="0"/>
          </a:p>
          <a:p>
            <a:r>
              <a:rPr lang="en-US" sz="1400" u="sng" dirty="0" smtClean="0"/>
              <a:t>Surgeons</a:t>
            </a:r>
            <a:r>
              <a:rPr lang="en-US" sz="1400" dirty="0" smtClean="0"/>
              <a:t>: new surgery &gt; established &gt; Rx</a:t>
            </a:r>
          </a:p>
          <a:p>
            <a:r>
              <a:rPr lang="en-US" sz="1400" u="sng" dirty="0" smtClean="0"/>
              <a:t>Endo</a:t>
            </a:r>
            <a:r>
              <a:rPr lang="en-US" sz="1400" dirty="0" smtClean="0"/>
              <a:t>: </a:t>
            </a:r>
            <a:r>
              <a:rPr lang="en-US" sz="1400" dirty="0" err="1" smtClean="0"/>
              <a:t>RxCombo</a:t>
            </a:r>
            <a:r>
              <a:rPr lang="en-US" sz="1400" dirty="0" smtClean="0"/>
              <a:t> &gt; </a:t>
            </a:r>
            <a:r>
              <a:rPr lang="en-US" sz="1400" dirty="0" err="1" smtClean="0"/>
              <a:t>RxNME</a:t>
            </a:r>
            <a:r>
              <a:rPr lang="en-US" sz="1400" dirty="0" smtClean="0"/>
              <a:t> &gt; surgery</a:t>
            </a:r>
            <a:endParaRPr lang="en-US" sz="1400" dirty="0"/>
          </a:p>
        </p:txBody>
      </p:sp>
    </p:spTree>
    <p:extLst>
      <p:ext uri="{BB962C8B-B14F-4D97-AF65-F5344CB8AC3E}">
        <p14:creationId xmlns:p14="http://schemas.microsoft.com/office/powerpoint/2010/main" xmlns="" val="203889336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153955"/>
            <a:ext cx="8509519" cy="952500"/>
          </a:xfrm>
        </p:spPr>
        <p:txBody>
          <a:bodyPr/>
          <a:lstStyle/>
          <a:p>
            <a:r>
              <a:rPr lang="en-US" dirty="0" smtClean="0"/>
              <a:t>Deciphering </a:t>
            </a:r>
            <a:r>
              <a:rPr lang="en-US" dirty="0"/>
              <a:t>the Crystal Ball in </a:t>
            </a:r>
            <a:r>
              <a:rPr lang="en-US" dirty="0" smtClean="0"/>
              <a:t>Obesity</a:t>
            </a:r>
            <a:br>
              <a:rPr lang="en-US" dirty="0" smtClean="0"/>
            </a:br>
            <a:r>
              <a:rPr lang="en-US" dirty="0" smtClean="0"/>
              <a:t>Impact of </a:t>
            </a:r>
            <a:r>
              <a:rPr lang="en-US" u="sng" dirty="0" smtClean="0"/>
              <a:t>Nonclinical Data </a:t>
            </a:r>
            <a:endParaRPr lang="en-US" u="sng" dirty="0"/>
          </a:p>
        </p:txBody>
      </p:sp>
      <p:sp>
        <p:nvSpPr>
          <p:cNvPr id="6" name="Content Placeholder 2"/>
          <p:cNvSpPr>
            <a:spLocks noGrp="1"/>
          </p:cNvSpPr>
          <p:nvPr>
            <p:ph idx="1"/>
          </p:nvPr>
        </p:nvSpPr>
        <p:spPr>
          <a:xfrm>
            <a:off x="473723" y="1594780"/>
            <a:ext cx="8229600" cy="1260410"/>
          </a:xfrm>
        </p:spPr>
        <p:txBody>
          <a:bodyPr/>
          <a:lstStyle/>
          <a:p>
            <a:r>
              <a:rPr lang="en-US" sz="1400" b="1" dirty="0" smtClean="0"/>
              <a:t>Case Summary</a:t>
            </a:r>
            <a:endParaRPr lang="en-US" sz="1400" b="1" dirty="0"/>
          </a:p>
          <a:p>
            <a:pPr lvl="1"/>
            <a:r>
              <a:rPr lang="en-US" sz="1200" dirty="0" smtClean="0"/>
              <a:t>Mr. </a:t>
            </a:r>
            <a:r>
              <a:rPr lang="en-US" sz="1200" dirty="0"/>
              <a:t>Lawrence is very engaged during the clinical encounter, and after hearing your recommendation she decides that a surgical procedure is not </a:t>
            </a:r>
            <a:r>
              <a:rPr lang="en-US" sz="1200" dirty="0" smtClean="0"/>
              <a:t>a treatment </a:t>
            </a:r>
            <a:r>
              <a:rPr lang="en-US" sz="1200" dirty="0"/>
              <a:t>option she wants to consider now. She wants more information about the two new drug treatments you have brought to her attention</a:t>
            </a:r>
            <a:r>
              <a:rPr lang="en-US" sz="1200" dirty="0" smtClean="0"/>
              <a:t>. After </a:t>
            </a:r>
            <a:r>
              <a:rPr lang="en-US" sz="1200" dirty="0"/>
              <a:t>reviewing more of the product label you learn that one of the drugs had a significant animal safety signal which the other did not..</a:t>
            </a:r>
            <a:endParaRPr lang="en-US" sz="1200" dirty="0" smtClean="0"/>
          </a:p>
          <a:p>
            <a:pPr marL="0" indent="0">
              <a:buNone/>
            </a:pPr>
            <a:endParaRPr lang="en-US" sz="1600" dirty="0"/>
          </a:p>
          <a:p>
            <a:pPr lvl="1"/>
            <a:endParaRPr lang="en-US" dirty="0"/>
          </a:p>
        </p:txBody>
      </p:sp>
      <p:sp>
        <p:nvSpPr>
          <p:cNvPr id="5" name="Rounded Rectangle 4"/>
          <p:cNvSpPr/>
          <p:nvPr/>
        </p:nvSpPr>
        <p:spPr>
          <a:xfrm>
            <a:off x="326571" y="1558235"/>
            <a:ext cx="8571530" cy="1334278"/>
          </a:xfrm>
          <a:prstGeom prst="round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6567" y="3308604"/>
            <a:ext cx="8751534" cy="11594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4610486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500188" cy="952500"/>
          </a:xfrm>
        </p:spPr>
        <p:txBody>
          <a:bodyPr/>
          <a:lstStyle/>
          <a:p>
            <a:r>
              <a:rPr lang="en-US" dirty="0" smtClean="0"/>
              <a:t>Non-clinical: Recommended Therapy</a:t>
            </a:r>
            <a:br>
              <a:rPr lang="en-US" dirty="0" smtClean="0"/>
            </a:br>
            <a:r>
              <a:rPr lang="en-US" dirty="0" smtClean="0"/>
              <a:t>Percent of Respondents Answering 4 or 5 (Recommend)</a:t>
            </a:r>
            <a:endParaRPr lang="en-US" dirty="0"/>
          </a:p>
        </p:txBody>
      </p:sp>
      <p:graphicFrame>
        <p:nvGraphicFramePr>
          <p:cNvPr id="4" name="Chart 3"/>
          <p:cNvGraphicFramePr/>
          <p:nvPr>
            <p:extLst>
              <p:ext uri="{D42A27DB-BD31-4B8C-83A1-F6EECF244321}">
                <p14:modId xmlns:p14="http://schemas.microsoft.com/office/powerpoint/2010/main" xmlns="" val="2343248389"/>
              </p:ext>
            </p:extLst>
          </p:nvPr>
        </p:nvGraphicFramePr>
        <p:xfrm>
          <a:off x="-484983" y="990981"/>
          <a:ext cx="7646071" cy="450694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638882" y="4355139"/>
            <a:ext cx="558166" cy="246221"/>
          </a:xfrm>
          <a:prstGeom prst="rect">
            <a:avLst/>
          </a:prstGeom>
          <a:noFill/>
        </p:spPr>
        <p:txBody>
          <a:bodyPr wrap="none" rtlCol="0">
            <a:spAutoFit/>
          </a:bodyPr>
          <a:lstStyle/>
          <a:p>
            <a:r>
              <a:rPr lang="en-US" sz="1000" i="1" dirty="0" smtClean="0"/>
              <a:t>(n=74)</a:t>
            </a:r>
            <a:endParaRPr lang="en-US" sz="1000" i="1" dirty="0"/>
          </a:p>
        </p:txBody>
      </p:sp>
      <p:sp>
        <p:nvSpPr>
          <p:cNvPr id="6" name="TextBox 5"/>
          <p:cNvSpPr txBox="1"/>
          <p:nvPr/>
        </p:nvSpPr>
        <p:spPr>
          <a:xfrm>
            <a:off x="2813452" y="4601360"/>
            <a:ext cx="558166" cy="246221"/>
          </a:xfrm>
          <a:prstGeom prst="rect">
            <a:avLst/>
          </a:prstGeom>
          <a:noFill/>
        </p:spPr>
        <p:txBody>
          <a:bodyPr wrap="none" rtlCol="0">
            <a:spAutoFit/>
          </a:bodyPr>
          <a:lstStyle/>
          <a:p>
            <a:r>
              <a:rPr lang="en-US" sz="1000" i="1" dirty="0" smtClean="0"/>
              <a:t>(n=37)</a:t>
            </a:r>
            <a:endParaRPr lang="en-US" sz="1000" i="1" dirty="0"/>
          </a:p>
        </p:txBody>
      </p:sp>
      <p:sp>
        <p:nvSpPr>
          <p:cNvPr id="7" name="TextBox 6"/>
          <p:cNvSpPr txBox="1"/>
          <p:nvPr/>
        </p:nvSpPr>
        <p:spPr>
          <a:xfrm>
            <a:off x="3092535" y="4847581"/>
            <a:ext cx="558166" cy="246221"/>
          </a:xfrm>
          <a:prstGeom prst="rect">
            <a:avLst/>
          </a:prstGeom>
          <a:noFill/>
        </p:spPr>
        <p:txBody>
          <a:bodyPr wrap="none" rtlCol="0">
            <a:spAutoFit/>
          </a:bodyPr>
          <a:lstStyle/>
          <a:p>
            <a:r>
              <a:rPr lang="en-US" sz="1000" i="1" dirty="0" smtClean="0"/>
              <a:t>(n=12)</a:t>
            </a:r>
            <a:endParaRPr lang="en-US" sz="1000" i="1" dirty="0"/>
          </a:p>
        </p:txBody>
      </p:sp>
      <p:graphicFrame>
        <p:nvGraphicFramePr>
          <p:cNvPr id="8" name="Table 7"/>
          <p:cNvGraphicFramePr>
            <a:graphicFrameLocks noGrp="1"/>
          </p:cNvGraphicFramePr>
          <p:nvPr>
            <p:extLst>
              <p:ext uri="{D42A27DB-BD31-4B8C-83A1-F6EECF244321}">
                <p14:modId xmlns:p14="http://schemas.microsoft.com/office/powerpoint/2010/main" xmlns="" val="291360997"/>
              </p:ext>
            </p:extLst>
          </p:nvPr>
        </p:nvGraphicFramePr>
        <p:xfrm>
          <a:off x="5132569" y="2067269"/>
          <a:ext cx="3692933" cy="1463040"/>
        </p:xfrm>
        <a:graphic>
          <a:graphicData uri="http://schemas.openxmlformats.org/drawingml/2006/table">
            <a:tbl>
              <a:tblPr firstRow="1" bandRow="1">
                <a:tableStyleId>{5C22544A-7EE6-4342-B048-85BDC9FD1C3A}</a:tableStyleId>
              </a:tblPr>
              <a:tblGrid>
                <a:gridCol w="919642"/>
                <a:gridCol w="985587"/>
                <a:gridCol w="746895"/>
                <a:gridCol w="1040809"/>
              </a:tblGrid>
              <a:tr h="370840">
                <a:tc>
                  <a:txBody>
                    <a:bodyPr/>
                    <a:lstStyle/>
                    <a:p>
                      <a:pPr algn="ctr"/>
                      <a:r>
                        <a:rPr lang="en-US" sz="1200" dirty="0" smtClean="0"/>
                        <a:t>Specialty</a:t>
                      </a:r>
                      <a:endParaRPr lang="en-US" sz="1200" dirty="0"/>
                    </a:p>
                  </a:txBody>
                  <a:tcPr anchor="ctr"/>
                </a:tc>
                <a:tc>
                  <a:txBody>
                    <a:bodyPr/>
                    <a:lstStyle/>
                    <a:p>
                      <a:pPr algn="ctr"/>
                      <a:r>
                        <a:rPr lang="en-US" sz="1200" dirty="0" smtClean="0"/>
                        <a:t>Animal Signal Concerning</a:t>
                      </a:r>
                      <a:endParaRPr lang="en-US" sz="1200" dirty="0"/>
                    </a:p>
                  </a:txBody>
                  <a:tcPr anchor="ctr"/>
                </a:tc>
                <a:tc>
                  <a:txBody>
                    <a:bodyPr/>
                    <a:lstStyle/>
                    <a:p>
                      <a:pPr algn="ctr"/>
                      <a:r>
                        <a:rPr lang="en-US" sz="1200" dirty="0" smtClean="0"/>
                        <a:t>Wait 5 Years</a:t>
                      </a:r>
                      <a:endParaRPr lang="en-US" sz="1200" dirty="0"/>
                    </a:p>
                  </a:txBody>
                  <a:tcPr anchor="ctr"/>
                </a:tc>
                <a:tc>
                  <a:txBody>
                    <a:bodyPr/>
                    <a:lstStyle/>
                    <a:p>
                      <a:pPr algn="ctr"/>
                      <a:r>
                        <a:rPr lang="en-US" sz="1200" dirty="0" smtClean="0"/>
                        <a:t>Animal Signal</a:t>
                      </a:r>
                      <a:r>
                        <a:rPr lang="en-US" sz="1200" baseline="0" dirty="0" smtClean="0"/>
                        <a:t> Not Concerning</a:t>
                      </a:r>
                      <a:endParaRPr lang="en-US" sz="1200" dirty="0"/>
                    </a:p>
                  </a:txBody>
                  <a:tcPr anchor="ctr"/>
                </a:tc>
              </a:tr>
              <a:tr h="0">
                <a:tc>
                  <a:txBody>
                    <a:bodyPr/>
                    <a:lstStyle/>
                    <a:p>
                      <a:r>
                        <a:rPr lang="en-US" sz="1200" dirty="0" smtClean="0"/>
                        <a:t>PCP</a:t>
                      </a:r>
                      <a:endParaRPr lang="en-US" sz="1200" dirty="0"/>
                    </a:p>
                  </a:txBody>
                  <a:tcPr/>
                </a:tc>
                <a:tc>
                  <a:txBody>
                    <a:bodyPr/>
                    <a:lstStyle/>
                    <a:p>
                      <a:pPr algn="ctr"/>
                      <a:r>
                        <a:rPr lang="en-US" sz="1200" dirty="0" smtClean="0"/>
                        <a:t>31.1%</a:t>
                      </a:r>
                      <a:endParaRPr lang="en-US" sz="1200" dirty="0"/>
                    </a:p>
                  </a:txBody>
                  <a:tcPr/>
                </a:tc>
                <a:tc>
                  <a:txBody>
                    <a:bodyPr/>
                    <a:lstStyle/>
                    <a:p>
                      <a:pPr algn="ctr"/>
                      <a:r>
                        <a:rPr lang="en-US" sz="1200" dirty="0" smtClean="0"/>
                        <a:t>33.8%</a:t>
                      </a:r>
                      <a:endParaRPr lang="en-US" sz="1200" dirty="0"/>
                    </a:p>
                  </a:txBody>
                  <a:tcPr/>
                </a:tc>
                <a:tc>
                  <a:txBody>
                    <a:bodyPr/>
                    <a:lstStyle/>
                    <a:p>
                      <a:pPr algn="ctr"/>
                      <a:r>
                        <a:rPr lang="en-US" sz="1200" dirty="0" smtClean="0"/>
                        <a:t>21.6%</a:t>
                      </a:r>
                      <a:endParaRPr lang="en-US" sz="1200" dirty="0"/>
                    </a:p>
                  </a:txBody>
                  <a:tcPr/>
                </a:tc>
              </a:tr>
              <a:tr h="139409">
                <a:tc>
                  <a:txBody>
                    <a:bodyPr/>
                    <a:lstStyle/>
                    <a:p>
                      <a:r>
                        <a:rPr lang="en-US" sz="1200" dirty="0" smtClean="0"/>
                        <a:t>Surgeons</a:t>
                      </a:r>
                      <a:endParaRPr lang="en-US" sz="1200" dirty="0"/>
                    </a:p>
                  </a:txBody>
                  <a:tcPr/>
                </a:tc>
                <a:tc>
                  <a:txBody>
                    <a:bodyPr/>
                    <a:lstStyle/>
                    <a:p>
                      <a:pPr algn="ctr"/>
                      <a:r>
                        <a:rPr lang="en-US" sz="1200" dirty="0" smtClean="0"/>
                        <a:t>33.3%</a:t>
                      </a:r>
                      <a:endParaRPr lang="en-US" sz="1200" dirty="0"/>
                    </a:p>
                  </a:txBody>
                  <a:tcPr/>
                </a:tc>
                <a:tc>
                  <a:txBody>
                    <a:bodyPr/>
                    <a:lstStyle/>
                    <a:p>
                      <a:pPr algn="ctr"/>
                      <a:r>
                        <a:rPr lang="en-US" sz="1200" dirty="0" smtClean="0"/>
                        <a:t>34.3%</a:t>
                      </a:r>
                      <a:endParaRPr lang="en-US" sz="1200" dirty="0"/>
                    </a:p>
                  </a:txBody>
                  <a:tcPr/>
                </a:tc>
                <a:tc>
                  <a:txBody>
                    <a:bodyPr/>
                    <a:lstStyle/>
                    <a:p>
                      <a:pPr algn="ctr"/>
                      <a:r>
                        <a:rPr lang="en-US" sz="1200" dirty="0" smtClean="0"/>
                        <a:t>13.5%</a:t>
                      </a:r>
                      <a:endParaRPr lang="en-US" sz="1200" dirty="0"/>
                    </a:p>
                  </a:txBody>
                  <a:tcPr/>
                </a:tc>
              </a:tr>
              <a:tr h="0">
                <a:tc>
                  <a:txBody>
                    <a:bodyPr/>
                    <a:lstStyle/>
                    <a:p>
                      <a:r>
                        <a:rPr lang="en-US" sz="1200" dirty="0" smtClean="0"/>
                        <a:t>Endo</a:t>
                      </a:r>
                      <a:endParaRPr lang="en-US" sz="1200" dirty="0"/>
                    </a:p>
                  </a:txBody>
                  <a:tcPr/>
                </a:tc>
                <a:tc>
                  <a:txBody>
                    <a:bodyPr/>
                    <a:lstStyle/>
                    <a:p>
                      <a:pPr algn="ctr"/>
                      <a:r>
                        <a:rPr lang="en-US" sz="1200" dirty="0" smtClean="0"/>
                        <a:t>25.0%</a:t>
                      </a:r>
                      <a:endParaRPr lang="en-US" sz="1200" dirty="0"/>
                    </a:p>
                  </a:txBody>
                  <a:tcPr/>
                </a:tc>
                <a:tc>
                  <a:txBody>
                    <a:bodyPr/>
                    <a:lstStyle/>
                    <a:p>
                      <a:pPr algn="ctr"/>
                      <a:r>
                        <a:rPr lang="en-US" sz="1200" dirty="0" smtClean="0"/>
                        <a:t>25.0%</a:t>
                      </a:r>
                      <a:endParaRPr lang="en-US" sz="1200" dirty="0"/>
                    </a:p>
                  </a:txBody>
                  <a:tcPr/>
                </a:tc>
                <a:tc>
                  <a:txBody>
                    <a:bodyPr/>
                    <a:lstStyle/>
                    <a:p>
                      <a:pPr algn="ctr"/>
                      <a:r>
                        <a:rPr lang="en-US" sz="1200" dirty="0" smtClean="0"/>
                        <a:t>72.7%</a:t>
                      </a:r>
                      <a:endParaRPr lang="en-US" sz="1200" dirty="0"/>
                    </a:p>
                  </a:txBody>
                  <a:tcPr/>
                </a:tc>
              </a:tr>
            </a:tbl>
          </a:graphicData>
        </a:graphic>
      </p:graphicFrame>
      <p:sp>
        <p:nvSpPr>
          <p:cNvPr id="9" name="TextBox 7"/>
          <p:cNvSpPr txBox="1"/>
          <p:nvPr/>
        </p:nvSpPr>
        <p:spPr>
          <a:xfrm>
            <a:off x="6008985" y="3647253"/>
            <a:ext cx="2879378" cy="95410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u="sng" dirty="0" smtClean="0"/>
              <a:t>There is agreement between PCP/Surgeon on the need for caution re: animal signal; not so for endocrinologists</a:t>
            </a:r>
            <a:endParaRPr lang="en-US" sz="1400" dirty="0"/>
          </a:p>
        </p:txBody>
      </p:sp>
    </p:spTree>
    <p:extLst>
      <p:ext uri="{BB962C8B-B14F-4D97-AF65-F5344CB8AC3E}">
        <p14:creationId xmlns:p14="http://schemas.microsoft.com/office/powerpoint/2010/main" xmlns="" val="327283370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153955"/>
            <a:ext cx="8509519" cy="952500"/>
          </a:xfrm>
        </p:spPr>
        <p:txBody>
          <a:bodyPr/>
          <a:lstStyle/>
          <a:p>
            <a:r>
              <a:rPr lang="en-US" dirty="0" smtClean="0"/>
              <a:t>Deciphering </a:t>
            </a:r>
            <a:r>
              <a:rPr lang="en-US" dirty="0"/>
              <a:t>the Crystal Ball in </a:t>
            </a:r>
            <a:r>
              <a:rPr lang="en-US" dirty="0" smtClean="0"/>
              <a:t>Obesity</a:t>
            </a:r>
            <a:br>
              <a:rPr lang="en-US" dirty="0" smtClean="0"/>
            </a:br>
            <a:r>
              <a:rPr lang="en-US" dirty="0" smtClean="0"/>
              <a:t>Assessing </a:t>
            </a:r>
            <a:r>
              <a:rPr lang="en-US" u="sng" dirty="0" smtClean="0"/>
              <a:t>Clinical Trial Subject Cohort </a:t>
            </a:r>
            <a:endParaRPr lang="en-US" u="sng" dirty="0"/>
          </a:p>
        </p:txBody>
      </p:sp>
      <p:sp>
        <p:nvSpPr>
          <p:cNvPr id="6" name="Content Placeholder 2"/>
          <p:cNvSpPr>
            <a:spLocks noGrp="1"/>
          </p:cNvSpPr>
          <p:nvPr>
            <p:ph idx="1"/>
          </p:nvPr>
        </p:nvSpPr>
        <p:spPr>
          <a:xfrm>
            <a:off x="473723" y="1594780"/>
            <a:ext cx="8229600" cy="1260410"/>
          </a:xfrm>
        </p:spPr>
        <p:txBody>
          <a:bodyPr/>
          <a:lstStyle/>
          <a:p>
            <a:r>
              <a:rPr lang="en-US" sz="1400" b="1" dirty="0" smtClean="0"/>
              <a:t>Case Summary</a:t>
            </a:r>
            <a:endParaRPr lang="en-US" sz="1400" b="1" dirty="0"/>
          </a:p>
          <a:p>
            <a:pPr lvl="1"/>
            <a:r>
              <a:rPr lang="en-US" sz="1200" dirty="0" smtClean="0"/>
              <a:t>Ms</a:t>
            </a:r>
            <a:r>
              <a:rPr lang="en-US" sz="1200" dirty="0"/>
              <a:t>. Lawrence doesn’t want to wait 5 years and is eager to do something as soon as possible. You discuss the data available in both product </a:t>
            </a:r>
            <a:r>
              <a:rPr lang="en-US" sz="1200" dirty="0" smtClean="0"/>
              <a:t>labels and </a:t>
            </a:r>
            <a:r>
              <a:rPr lang="en-US" sz="1200" dirty="0"/>
              <a:t>show her that the </a:t>
            </a:r>
            <a:r>
              <a:rPr lang="en-US" sz="1200" dirty="0" smtClean="0"/>
              <a:t>non-combination product </a:t>
            </a:r>
            <a:r>
              <a:rPr lang="en-US" sz="1200" dirty="0"/>
              <a:t>had more data on women in her BMI category, as well as in her age range, than the other </a:t>
            </a:r>
            <a:r>
              <a:rPr lang="en-US" sz="1200" dirty="0" smtClean="0"/>
              <a:t>product label </a:t>
            </a:r>
            <a:r>
              <a:rPr lang="en-US" sz="1200" dirty="0"/>
              <a:t>did (albeit with slightly lower efficacy).</a:t>
            </a:r>
            <a:endParaRPr lang="en-US" sz="1600" dirty="0"/>
          </a:p>
          <a:p>
            <a:pPr lvl="1"/>
            <a:endParaRPr lang="en-US" dirty="0"/>
          </a:p>
        </p:txBody>
      </p:sp>
      <p:sp>
        <p:nvSpPr>
          <p:cNvPr id="5" name="Rounded Rectangle 4"/>
          <p:cNvSpPr/>
          <p:nvPr/>
        </p:nvSpPr>
        <p:spPr>
          <a:xfrm>
            <a:off x="326571" y="1558235"/>
            <a:ext cx="8571530" cy="1334278"/>
          </a:xfrm>
          <a:prstGeom prst="round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6571" y="3362849"/>
            <a:ext cx="8571530" cy="13336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4541579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86696" y="1048372"/>
            <a:ext cx="8229600" cy="3771900"/>
          </a:xfrm>
        </p:spPr>
        <p:txBody>
          <a:bodyPr/>
          <a:lstStyle/>
          <a:p>
            <a:r>
              <a:rPr lang="en-US" dirty="0" smtClean="0"/>
              <a:t> Crowdsourcing and online clinician content consumption</a:t>
            </a:r>
          </a:p>
          <a:p>
            <a:endParaRPr lang="en-US" dirty="0" smtClean="0"/>
          </a:p>
          <a:p>
            <a:r>
              <a:rPr lang="en-US" dirty="0"/>
              <a:t> </a:t>
            </a:r>
            <a:r>
              <a:rPr lang="en-US" dirty="0" smtClean="0"/>
              <a:t>Stakeholder disparity in health technologies</a:t>
            </a:r>
          </a:p>
          <a:p>
            <a:endParaRPr lang="en-US" dirty="0" smtClean="0"/>
          </a:p>
          <a:p>
            <a:r>
              <a:rPr lang="en-US" dirty="0"/>
              <a:t> </a:t>
            </a:r>
            <a:r>
              <a:rPr lang="en-US" dirty="0" smtClean="0"/>
              <a:t>Case Study: Obesity</a:t>
            </a:r>
          </a:p>
        </p:txBody>
      </p:sp>
    </p:spTree>
    <p:extLst>
      <p:ext uri="{BB962C8B-B14F-4D97-AF65-F5344CB8AC3E}">
        <p14:creationId xmlns:p14="http://schemas.microsoft.com/office/powerpoint/2010/main" xmlns="" val="237769657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Trial Subject Cohort: Recommended Therapy</a:t>
            </a:r>
            <a:br>
              <a:rPr lang="en-US" dirty="0" smtClean="0"/>
            </a:br>
            <a:r>
              <a:rPr lang="en-US" dirty="0" smtClean="0"/>
              <a:t>Percent of Respondents Answering 4 or 5 </a:t>
            </a:r>
            <a:endParaRPr lang="en-US" dirty="0"/>
          </a:p>
        </p:txBody>
      </p:sp>
      <p:graphicFrame>
        <p:nvGraphicFramePr>
          <p:cNvPr id="4" name="Chart 3"/>
          <p:cNvGraphicFramePr/>
          <p:nvPr>
            <p:extLst>
              <p:ext uri="{D42A27DB-BD31-4B8C-83A1-F6EECF244321}">
                <p14:modId xmlns:p14="http://schemas.microsoft.com/office/powerpoint/2010/main" xmlns="" val="4252227211"/>
              </p:ext>
            </p:extLst>
          </p:nvPr>
        </p:nvGraphicFramePr>
        <p:xfrm>
          <a:off x="-308329" y="1150184"/>
          <a:ext cx="9041363" cy="46935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1710687141"/>
              </p:ext>
            </p:extLst>
          </p:nvPr>
        </p:nvGraphicFramePr>
        <p:xfrm>
          <a:off x="5307229" y="1296707"/>
          <a:ext cx="3692933" cy="1463040"/>
        </p:xfrm>
        <a:graphic>
          <a:graphicData uri="http://schemas.openxmlformats.org/drawingml/2006/table">
            <a:tbl>
              <a:tblPr firstRow="1" bandRow="1">
                <a:tableStyleId>{5C22544A-7EE6-4342-B048-85BDC9FD1C3A}</a:tableStyleId>
              </a:tblPr>
              <a:tblGrid>
                <a:gridCol w="919642"/>
                <a:gridCol w="985587"/>
                <a:gridCol w="873304"/>
                <a:gridCol w="914400"/>
              </a:tblGrid>
              <a:tr h="370840">
                <a:tc>
                  <a:txBody>
                    <a:bodyPr/>
                    <a:lstStyle/>
                    <a:p>
                      <a:pPr algn="ctr"/>
                      <a:r>
                        <a:rPr lang="en-US" sz="1200" dirty="0" smtClean="0"/>
                        <a:t>Specialty</a:t>
                      </a:r>
                      <a:endParaRPr lang="en-US" sz="1200" dirty="0"/>
                    </a:p>
                  </a:txBody>
                  <a:tcPr anchor="ctr"/>
                </a:tc>
                <a:tc>
                  <a:txBody>
                    <a:bodyPr/>
                    <a:lstStyle/>
                    <a:p>
                      <a:pPr algn="ctr"/>
                      <a:r>
                        <a:rPr lang="en-US" sz="1200" dirty="0" smtClean="0"/>
                        <a:t>Trial </a:t>
                      </a:r>
                      <a:r>
                        <a:rPr lang="en-US" sz="1200" dirty="0" err="1" smtClean="0"/>
                        <a:t>Subj</a:t>
                      </a:r>
                      <a:r>
                        <a:rPr lang="en-US" sz="1200" dirty="0" smtClean="0"/>
                        <a:t> Cohort Important</a:t>
                      </a:r>
                      <a:endParaRPr lang="en-US" sz="1200" dirty="0"/>
                    </a:p>
                  </a:txBody>
                  <a:tcPr anchor="ctr"/>
                </a:tc>
                <a:tc>
                  <a:txBody>
                    <a:bodyPr/>
                    <a:lstStyle/>
                    <a:p>
                      <a:pPr algn="ctr"/>
                      <a:r>
                        <a:rPr lang="en-US" sz="1200" dirty="0" smtClean="0"/>
                        <a:t>About</a:t>
                      </a:r>
                      <a:r>
                        <a:rPr lang="en-US" sz="1200" baseline="0" dirty="0" smtClean="0"/>
                        <a:t> Lifestyle Change</a:t>
                      </a:r>
                      <a:endParaRPr lang="en-US" sz="1200" dirty="0"/>
                    </a:p>
                  </a:txBody>
                  <a:tcPr anchor="ctr"/>
                </a:tc>
                <a:tc>
                  <a:txBody>
                    <a:bodyPr/>
                    <a:lstStyle/>
                    <a:p>
                      <a:pPr algn="ctr"/>
                      <a:r>
                        <a:rPr lang="en-US" sz="1200" dirty="0" smtClean="0"/>
                        <a:t>Trial </a:t>
                      </a:r>
                      <a:r>
                        <a:rPr lang="en-US" sz="1200" dirty="0" err="1" smtClean="0"/>
                        <a:t>Subj</a:t>
                      </a:r>
                      <a:r>
                        <a:rPr lang="en-US" sz="1200" baseline="0" dirty="0" smtClean="0"/>
                        <a:t> Cohort Not Important</a:t>
                      </a:r>
                      <a:endParaRPr lang="en-US" sz="1200" dirty="0"/>
                    </a:p>
                  </a:txBody>
                  <a:tcPr anchor="ctr"/>
                </a:tc>
              </a:tr>
              <a:tr h="0">
                <a:tc>
                  <a:txBody>
                    <a:bodyPr/>
                    <a:lstStyle/>
                    <a:p>
                      <a:r>
                        <a:rPr lang="en-US" sz="1200" dirty="0" smtClean="0"/>
                        <a:t>PCP</a:t>
                      </a:r>
                      <a:endParaRPr lang="en-US" sz="1200" dirty="0"/>
                    </a:p>
                  </a:txBody>
                  <a:tcPr/>
                </a:tc>
                <a:tc>
                  <a:txBody>
                    <a:bodyPr/>
                    <a:lstStyle/>
                    <a:p>
                      <a:pPr algn="ctr"/>
                      <a:r>
                        <a:rPr lang="en-US" sz="1200" dirty="0" smtClean="0"/>
                        <a:t>44.4%</a:t>
                      </a:r>
                      <a:endParaRPr lang="en-US" sz="1200" dirty="0"/>
                    </a:p>
                  </a:txBody>
                  <a:tcPr/>
                </a:tc>
                <a:tc>
                  <a:txBody>
                    <a:bodyPr/>
                    <a:lstStyle/>
                    <a:p>
                      <a:pPr algn="ctr"/>
                      <a:r>
                        <a:rPr lang="en-US" sz="1200" dirty="0" smtClean="0"/>
                        <a:t>59.7%</a:t>
                      </a:r>
                      <a:endParaRPr lang="en-US" sz="1200" dirty="0"/>
                    </a:p>
                  </a:txBody>
                  <a:tcPr/>
                </a:tc>
                <a:tc>
                  <a:txBody>
                    <a:bodyPr/>
                    <a:lstStyle/>
                    <a:p>
                      <a:pPr algn="ctr"/>
                      <a:r>
                        <a:rPr lang="en-US" sz="1200" dirty="0" smtClean="0"/>
                        <a:t>24.2%</a:t>
                      </a:r>
                      <a:endParaRPr lang="en-US" sz="1200" dirty="0"/>
                    </a:p>
                  </a:txBody>
                  <a:tcPr/>
                </a:tc>
              </a:tr>
              <a:tr h="139409">
                <a:tc>
                  <a:txBody>
                    <a:bodyPr/>
                    <a:lstStyle/>
                    <a:p>
                      <a:r>
                        <a:rPr lang="en-US" sz="1200" dirty="0" smtClean="0"/>
                        <a:t>Surgeons</a:t>
                      </a:r>
                      <a:endParaRPr lang="en-US" sz="1200" dirty="0"/>
                    </a:p>
                  </a:txBody>
                  <a:tcPr/>
                </a:tc>
                <a:tc>
                  <a:txBody>
                    <a:bodyPr/>
                    <a:lstStyle/>
                    <a:p>
                      <a:pPr algn="ctr"/>
                      <a:r>
                        <a:rPr lang="en-US" sz="1200" dirty="0" smtClean="0"/>
                        <a:t>26.9%</a:t>
                      </a:r>
                      <a:endParaRPr lang="en-US" sz="1200" dirty="0"/>
                    </a:p>
                  </a:txBody>
                  <a:tcPr/>
                </a:tc>
                <a:tc>
                  <a:txBody>
                    <a:bodyPr/>
                    <a:lstStyle/>
                    <a:p>
                      <a:pPr algn="ctr"/>
                      <a:r>
                        <a:rPr lang="en-US" sz="1200" dirty="0" smtClean="0"/>
                        <a:t>48.1%</a:t>
                      </a:r>
                      <a:endParaRPr lang="en-US" sz="1200" dirty="0"/>
                    </a:p>
                  </a:txBody>
                  <a:tcPr/>
                </a:tc>
                <a:tc>
                  <a:txBody>
                    <a:bodyPr/>
                    <a:lstStyle/>
                    <a:p>
                      <a:pPr algn="ctr"/>
                      <a:r>
                        <a:rPr lang="en-US" sz="1200" dirty="0" smtClean="0"/>
                        <a:t>26.9%</a:t>
                      </a:r>
                      <a:endParaRPr lang="en-US" sz="1200" dirty="0"/>
                    </a:p>
                  </a:txBody>
                  <a:tcPr/>
                </a:tc>
              </a:tr>
              <a:tr h="0">
                <a:tc>
                  <a:txBody>
                    <a:bodyPr/>
                    <a:lstStyle/>
                    <a:p>
                      <a:r>
                        <a:rPr lang="en-US" sz="1200" dirty="0" smtClean="0"/>
                        <a:t>Endo</a:t>
                      </a:r>
                      <a:endParaRPr lang="en-US" sz="1200" dirty="0"/>
                    </a:p>
                  </a:txBody>
                  <a:tcPr/>
                </a:tc>
                <a:tc>
                  <a:txBody>
                    <a:bodyPr/>
                    <a:lstStyle/>
                    <a:p>
                      <a:pPr algn="ctr"/>
                      <a:r>
                        <a:rPr lang="en-US" sz="1200" dirty="0" smtClean="0"/>
                        <a:t>60.0%</a:t>
                      </a:r>
                      <a:endParaRPr lang="en-US" sz="1200" dirty="0"/>
                    </a:p>
                  </a:txBody>
                  <a:tcPr/>
                </a:tc>
                <a:tc>
                  <a:txBody>
                    <a:bodyPr/>
                    <a:lstStyle/>
                    <a:p>
                      <a:pPr algn="ctr"/>
                      <a:r>
                        <a:rPr lang="en-US" sz="1200" dirty="0" smtClean="0"/>
                        <a:t>60.0%</a:t>
                      </a:r>
                      <a:endParaRPr lang="en-US" sz="1200" dirty="0"/>
                    </a:p>
                  </a:txBody>
                  <a:tcPr/>
                </a:tc>
                <a:tc>
                  <a:txBody>
                    <a:bodyPr/>
                    <a:lstStyle/>
                    <a:p>
                      <a:pPr algn="ctr"/>
                      <a:r>
                        <a:rPr lang="en-US" sz="1200" dirty="0" smtClean="0"/>
                        <a:t>40.0%</a:t>
                      </a:r>
                      <a:endParaRPr lang="en-US" sz="1200" dirty="0"/>
                    </a:p>
                  </a:txBody>
                  <a:tcPr/>
                </a:tc>
              </a:tr>
            </a:tbl>
          </a:graphicData>
        </a:graphic>
      </p:graphicFrame>
      <p:sp>
        <p:nvSpPr>
          <p:cNvPr id="6" name="TextBox 7"/>
          <p:cNvSpPr txBox="1"/>
          <p:nvPr/>
        </p:nvSpPr>
        <p:spPr>
          <a:xfrm>
            <a:off x="6008985" y="3247103"/>
            <a:ext cx="2879378"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u="sng" dirty="0" smtClean="0"/>
              <a:t>Endo&gt; PCP &gt; Surgeon consider trial subject cohort important</a:t>
            </a:r>
            <a:endParaRPr lang="en-US" sz="1400" dirty="0"/>
          </a:p>
        </p:txBody>
      </p:sp>
    </p:spTree>
    <p:extLst>
      <p:ext uri="{BB962C8B-B14F-4D97-AF65-F5344CB8AC3E}">
        <p14:creationId xmlns:p14="http://schemas.microsoft.com/office/powerpoint/2010/main" xmlns="" val="118605727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67032" y="812398"/>
            <a:ext cx="8229600" cy="4546183"/>
          </a:xfrm>
        </p:spPr>
        <p:txBody>
          <a:bodyPr/>
          <a:lstStyle/>
          <a:p>
            <a:r>
              <a:rPr lang="en-US" dirty="0" smtClean="0"/>
              <a:t> Different “crowds” have different responses to the same data</a:t>
            </a:r>
          </a:p>
          <a:p>
            <a:endParaRPr lang="en-US" dirty="0" smtClean="0"/>
          </a:p>
          <a:p>
            <a:r>
              <a:rPr lang="en-US" dirty="0"/>
              <a:t> </a:t>
            </a:r>
            <a:r>
              <a:rPr lang="en-US" dirty="0" smtClean="0"/>
              <a:t>This disparity in opinion regarding anti-obesity interventions is present and can be characterized – sources are not here assessed (e.g., variable information burden by specialty)</a:t>
            </a:r>
          </a:p>
          <a:p>
            <a:endParaRPr lang="en-US" dirty="0" smtClean="0"/>
          </a:p>
          <a:p>
            <a:r>
              <a:rPr lang="en-US" dirty="0"/>
              <a:t> </a:t>
            </a:r>
            <a:r>
              <a:rPr lang="en-US" dirty="0" smtClean="0"/>
              <a:t>“Horizon scanning,” using a group of experts, could be augmented with larger technology user groups.  </a:t>
            </a:r>
          </a:p>
          <a:p>
            <a:endParaRPr lang="en-US" dirty="0" smtClean="0"/>
          </a:p>
          <a:p>
            <a:r>
              <a:rPr lang="en-US" dirty="0"/>
              <a:t> </a:t>
            </a:r>
            <a:r>
              <a:rPr lang="en-US" dirty="0" smtClean="0"/>
              <a:t>Similarly, “safety scanning” might be a useful, proactive means of assessing a technology’s market risk if the user community does not understand how to best use such a technology</a:t>
            </a:r>
          </a:p>
          <a:p>
            <a:endParaRPr lang="en-US" dirty="0" smtClean="0"/>
          </a:p>
          <a:p>
            <a:pPr marL="0" indent="0">
              <a:buNone/>
            </a:pPr>
            <a:r>
              <a:rPr lang="en-US" dirty="0"/>
              <a:t>	</a:t>
            </a:r>
            <a:r>
              <a:rPr lang="en-US" dirty="0" smtClean="0"/>
              <a:t>	</a:t>
            </a:r>
            <a:endParaRPr lang="en-US" i="1" u="sng" dirty="0" smtClean="0"/>
          </a:p>
        </p:txBody>
      </p:sp>
    </p:spTree>
    <p:extLst>
      <p:ext uri="{BB962C8B-B14F-4D97-AF65-F5344CB8AC3E}">
        <p14:creationId xmlns:p14="http://schemas.microsoft.com/office/powerpoint/2010/main" xmlns="" val="122769369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Medscape Team: Acknowledgements</a:t>
            </a:r>
            <a:endParaRPr lang="en-US" dirty="0"/>
          </a:p>
        </p:txBody>
      </p:sp>
      <p:sp>
        <p:nvSpPr>
          <p:cNvPr id="3" name="Content Placeholder 2"/>
          <p:cNvSpPr>
            <a:spLocks noGrp="1"/>
          </p:cNvSpPr>
          <p:nvPr>
            <p:ph idx="1"/>
          </p:nvPr>
        </p:nvSpPr>
        <p:spPr>
          <a:xfrm>
            <a:off x="537023" y="953729"/>
            <a:ext cx="8095700" cy="4286865"/>
          </a:xfrm>
        </p:spPr>
        <p:txBody>
          <a:bodyPr/>
          <a:lstStyle/>
          <a:p>
            <a:pPr marL="0" indent="0">
              <a:buNone/>
            </a:pPr>
            <a:r>
              <a:rPr lang="en-US" dirty="0" smtClean="0"/>
              <a:t>This is new – using an education platform for a different purpose.  Can this…</a:t>
            </a:r>
          </a:p>
          <a:p>
            <a:pPr marL="0" indent="0">
              <a:buNone/>
            </a:pPr>
            <a:r>
              <a:rPr lang="en-US" dirty="0"/>
              <a:t>	</a:t>
            </a:r>
            <a:r>
              <a:rPr lang="en-US" dirty="0" smtClean="0"/>
              <a:t>1. better assess tolerability of harm? </a:t>
            </a:r>
          </a:p>
          <a:p>
            <a:pPr marL="0" indent="0">
              <a:buNone/>
            </a:pPr>
            <a:r>
              <a:rPr lang="en-US" dirty="0"/>
              <a:t>	</a:t>
            </a:r>
            <a:r>
              <a:rPr lang="en-US" dirty="0" smtClean="0"/>
              <a:t>2. Inform benefit/risk communications? </a:t>
            </a:r>
          </a:p>
          <a:p>
            <a:pPr marL="0" indent="0">
              <a:buNone/>
            </a:pPr>
            <a:r>
              <a:rPr lang="en-US" dirty="0"/>
              <a:t>	</a:t>
            </a:r>
            <a:r>
              <a:rPr lang="en-US" dirty="0" smtClean="0"/>
              <a:t>3. Improve REMS development?  </a:t>
            </a:r>
          </a:p>
          <a:p>
            <a:pPr marL="0" indent="0">
              <a:buNone/>
            </a:pPr>
            <a:r>
              <a:rPr lang="en-US" dirty="0"/>
              <a:t>	</a:t>
            </a:r>
            <a:r>
              <a:rPr lang="en-US" u="sng" dirty="0" smtClean="0"/>
              <a:t>Collaboration welcome!</a:t>
            </a:r>
          </a:p>
          <a:p>
            <a:endParaRPr lang="en-US" dirty="0"/>
          </a:p>
          <a:p>
            <a:pPr marL="0" indent="0" algn="ctr">
              <a:buNone/>
            </a:pPr>
            <a:r>
              <a:rPr lang="en-US" u="sng" dirty="0" smtClean="0"/>
              <a:t>Thanks to the Medscape Team</a:t>
            </a:r>
            <a:endParaRPr lang="en-US" u="sng" dirty="0"/>
          </a:p>
          <a:p>
            <a:pPr algn="ctr"/>
            <a:r>
              <a:rPr lang="en-US" dirty="0" smtClean="0"/>
              <a:t>Alan Baldwin</a:t>
            </a:r>
          </a:p>
          <a:p>
            <a:pPr algn="ctr"/>
            <a:r>
              <a:rPr lang="en-US" dirty="0" smtClean="0"/>
              <a:t> Karen Overstreet</a:t>
            </a:r>
          </a:p>
          <a:p>
            <a:pPr algn="ctr"/>
            <a:r>
              <a:rPr lang="en-US" dirty="0" smtClean="0"/>
              <a:t> Cyndi Grimes</a:t>
            </a:r>
          </a:p>
          <a:p>
            <a:pPr algn="ctr"/>
            <a:r>
              <a:rPr lang="en-US" dirty="0"/>
              <a:t> </a:t>
            </a:r>
            <a:r>
              <a:rPr lang="en-US" dirty="0" smtClean="0"/>
              <a:t>Linda </a:t>
            </a:r>
            <a:r>
              <a:rPr lang="en-US" dirty="0" err="1" smtClean="0"/>
              <a:t>Giering</a:t>
            </a:r>
            <a:endParaRPr lang="en-US" dirty="0" smtClean="0"/>
          </a:p>
          <a:p>
            <a:pPr algn="ctr"/>
            <a:r>
              <a:rPr lang="en-US" dirty="0"/>
              <a:t> </a:t>
            </a:r>
            <a:r>
              <a:rPr lang="en-US" dirty="0" smtClean="0"/>
              <a:t>Lisa </a:t>
            </a:r>
            <a:r>
              <a:rPr lang="en-US" dirty="0" err="1" smtClean="0"/>
              <a:t>Miele</a:t>
            </a:r>
            <a:endParaRPr lang="en-US" dirty="0" smtClean="0"/>
          </a:p>
          <a:p>
            <a:pPr algn="ctr"/>
            <a:r>
              <a:rPr lang="en-US" dirty="0"/>
              <a:t> </a:t>
            </a:r>
            <a:r>
              <a:rPr lang="en-US" dirty="0" smtClean="0"/>
              <a:t>Victoria Anderson</a:t>
            </a:r>
            <a:endParaRPr lang="en-US" dirty="0"/>
          </a:p>
        </p:txBody>
      </p:sp>
    </p:spTree>
    <p:extLst>
      <p:ext uri="{BB962C8B-B14F-4D97-AF65-F5344CB8AC3E}">
        <p14:creationId xmlns:p14="http://schemas.microsoft.com/office/powerpoint/2010/main" xmlns="" val="160692956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032" y="1437966"/>
            <a:ext cx="8229600" cy="3173361"/>
          </a:xfrm>
        </p:spPr>
        <p:txBody>
          <a:bodyPr/>
          <a:lstStyle/>
          <a:p>
            <a:r>
              <a:rPr lang="en-US" dirty="0" smtClean="0"/>
              <a:t>Thank You</a:t>
            </a:r>
            <a:br>
              <a:rPr lang="en-US" dirty="0" smtClean="0"/>
            </a:br>
            <a:r>
              <a:rPr lang="en-US" dirty="0"/>
              <a:t/>
            </a:r>
            <a:br>
              <a:rPr lang="en-US" dirty="0"/>
            </a:br>
            <a:r>
              <a:rPr lang="en-US" dirty="0" smtClean="0"/>
              <a:t>Carl N. Kraus, M.D.</a:t>
            </a:r>
            <a:br>
              <a:rPr lang="en-US" dirty="0" smtClean="0"/>
            </a:br>
            <a:r>
              <a:rPr lang="en-US" dirty="0" smtClean="0"/>
              <a:t/>
            </a:r>
            <a:br>
              <a:rPr lang="en-US" dirty="0" smtClean="0"/>
            </a:br>
            <a:r>
              <a:rPr lang="en-US" dirty="0" smtClean="0"/>
              <a:t>ckraus@medscape.net</a:t>
            </a:r>
            <a:endParaRPr lang="en-US" dirty="0"/>
          </a:p>
        </p:txBody>
      </p:sp>
    </p:spTree>
    <p:extLst>
      <p:ext uri="{BB962C8B-B14F-4D97-AF65-F5344CB8AC3E}">
        <p14:creationId xmlns:p14="http://schemas.microsoft.com/office/powerpoint/2010/main" xmlns="" val="104515465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3336967" y="953490"/>
            <a:ext cx="5409210" cy="3771900"/>
          </a:xfrm>
          <a:ln>
            <a:solidFill>
              <a:schemeClr val="tx1"/>
            </a:solidFill>
          </a:ln>
        </p:spPr>
        <p:txBody>
          <a:bodyPr/>
          <a:lstStyle/>
          <a:p>
            <a:r>
              <a:rPr lang="en-US" dirty="0"/>
              <a:t>2004: James </a:t>
            </a:r>
            <a:r>
              <a:rPr lang="en-US" dirty="0" err="1" smtClean="0"/>
              <a:t>Surowiecki</a:t>
            </a:r>
            <a:r>
              <a:rPr lang="en-US" dirty="0" smtClean="0"/>
              <a:t> – thesis is that independently </a:t>
            </a:r>
            <a:r>
              <a:rPr lang="en-US" dirty="0"/>
              <a:t>deciding </a:t>
            </a:r>
            <a:r>
              <a:rPr lang="en-US" dirty="0" smtClean="0"/>
              <a:t>individuals (groups) can make better decisions </a:t>
            </a:r>
            <a:r>
              <a:rPr lang="en-US" dirty="0"/>
              <a:t>and </a:t>
            </a:r>
            <a:r>
              <a:rPr lang="en-US" dirty="0" smtClean="0"/>
              <a:t>predictions </a:t>
            </a:r>
            <a:r>
              <a:rPr lang="en-US" dirty="0"/>
              <a:t>than </a:t>
            </a:r>
            <a:r>
              <a:rPr lang="en-US" dirty="0" smtClean="0"/>
              <a:t>individuals/experts.  </a:t>
            </a:r>
          </a:p>
          <a:p>
            <a:r>
              <a:rPr lang="en-US" dirty="0" smtClean="0"/>
              <a:t> There are differences between “wise” crowds and “irrational” crowds:</a:t>
            </a:r>
          </a:p>
          <a:p>
            <a:endParaRPr lang="en-US" dirty="0" smtClean="0"/>
          </a:p>
          <a:p>
            <a:pPr lvl="1"/>
            <a:r>
              <a:rPr lang="en-US" dirty="0" smtClean="0"/>
              <a:t>Diversity of opinion</a:t>
            </a:r>
          </a:p>
          <a:p>
            <a:pPr lvl="1"/>
            <a:r>
              <a:rPr lang="en-US" dirty="0" smtClean="0"/>
              <a:t>Independence of opinion</a:t>
            </a:r>
          </a:p>
          <a:p>
            <a:pPr lvl="1"/>
            <a:r>
              <a:rPr lang="en-US" dirty="0" smtClean="0"/>
              <a:t>Decentralization</a:t>
            </a:r>
          </a:p>
          <a:p>
            <a:pPr lvl="1"/>
            <a:r>
              <a:rPr lang="en-US" dirty="0" smtClean="0"/>
              <a:t>Ability to aggregate opinion</a:t>
            </a:r>
            <a:endParaRPr lang="en-US" dirty="0"/>
          </a:p>
        </p:txBody>
      </p:sp>
      <p:sp>
        <p:nvSpPr>
          <p:cNvPr id="3" name="Title 2"/>
          <p:cNvSpPr>
            <a:spLocks noGrp="1"/>
          </p:cNvSpPr>
          <p:nvPr>
            <p:ph type="title"/>
          </p:nvPr>
        </p:nvSpPr>
        <p:spPr>
          <a:xfrm>
            <a:off x="457200" y="228600"/>
            <a:ext cx="8229600" cy="567047"/>
          </a:xfrm>
        </p:spPr>
        <p:txBody>
          <a:bodyPr/>
          <a:lstStyle/>
          <a:p>
            <a:r>
              <a:rPr lang="en-US" smtClean="0"/>
              <a:t>Background</a:t>
            </a:r>
            <a:endParaRPr lang="en-US" dirty="0"/>
          </a:p>
        </p:txBody>
      </p:sp>
      <p:pic>
        <p:nvPicPr>
          <p:cNvPr id="4" name="Picture 2" descr="http://upload.wikimedia.org/wikipedia/en/9/95/Wisecrowd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0113" y="1068779"/>
            <a:ext cx="1362885" cy="2102739"/>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9419" y="2770278"/>
            <a:ext cx="1449656" cy="220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6564284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21081" y="1205655"/>
            <a:ext cx="3532909" cy="3771900"/>
          </a:xfrm>
        </p:spPr>
        <p:txBody>
          <a:bodyPr/>
          <a:lstStyle/>
          <a:p>
            <a:r>
              <a:rPr lang="en-US" dirty="0"/>
              <a:t> 2.6 million U.S. physician visits per </a:t>
            </a:r>
            <a:r>
              <a:rPr lang="en-US" dirty="0" smtClean="0"/>
              <a:t>month</a:t>
            </a:r>
          </a:p>
          <a:p>
            <a:endParaRPr lang="en-US" dirty="0"/>
          </a:p>
          <a:p>
            <a:r>
              <a:rPr lang="en-US" dirty="0" smtClean="0"/>
              <a:t> 33 </a:t>
            </a:r>
            <a:r>
              <a:rPr lang="en-US" dirty="0"/>
              <a:t>distinct specialty </a:t>
            </a:r>
            <a:r>
              <a:rPr lang="en-US" dirty="0" smtClean="0"/>
              <a:t>sites</a:t>
            </a:r>
          </a:p>
          <a:p>
            <a:endParaRPr lang="en-US" dirty="0"/>
          </a:p>
          <a:p>
            <a:r>
              <a:rPr lang="en-US" dirty="0" smtClean="0"/>
              <a:t> 539,000 </a:t>
            </a:r>
            <a:r>
              <a:rPr lang="en-US" dirty="0"/>
              <a:t>12-month active U.S. physicians </a:t>
            </a:r>
            <a:endParaRPr lang="en-US" dirty="0" smtClean="0"/>
          </a:p>
          <a:p>
            <a:endParaRPr lang="en-US" dirty="0"/>
          </a:p>
          <a:p>
            <a:r>
              <a:rPr lang="en-US" dirty="0" smtClean="0"/>
              <a:t> 312,000 </a:t>
            </a:r>
            <a:r>
              <a:rPr lang="en-US" dirty="0"/>
              <a:t>U.S. Physicians using Medscape via Mobile</a:t>
            </a:r>
          </a:p>
        </p:txBody>
      </p:sp>
      <p:sp>
        <p:nvSpPr>
          <p:cNvPr id="3" name="Title 2"/>
          <p:cNvSpPr>
            <a:spLocks noGrp="1"/>
          </p:cNvSpPr>
          <p:nvPr>
            <p:ph type="title"/>
          </p:nvPr>
        </p:nvSpPr>
        <p:spPr>
          <a:xfrm>
            <a:off x="457200" y="228600"/>
            <a:ext cx="8229600" cy="602673"/>
          </a:xfrm>
        </p:spPr>
        <p:txBody>
          <a:bodyPr/>
          <a:lstStyle/>
          <a:p>
            <a:r>
              <a:rPr lang="en-US" dirty="0" smtClean="0"/>
              <a:t>Medscape’s Role in Content Consumption</a:t>
            </a:r>
            <a:endParaRPr lang="en-US" dirty="0"/>
          </a:p>
        </p:txBody>
      </p:sp>
      <p:grpSp>
        <p:nvGrpSpPr>
          <p:cNvPr id="4" name="Group 3"/>
          <p:cNvGrpSpPr/>
          <p:nvPr/>
        </p:nvGrpSpPr>
        <p:grpSpPr>
          <a:xfrm>
            <a:off x="256191" y="1369786"/>
            <a:ext cx="5028328" cy="2917206"/>
            <a:chOff x="319393" y="1423859"/>
            <a:chExt cx="7874691" cy="4379749"/>
          </a:xfrm>
        </p:grpSpPr>
        <p:sp>
          <p:nvSpPr>
            <p:cNvPr id="5" name="TextBox 4"/>
            <p:cNvSpPr txBox="1"/>
            <p:nvPr/>
          </p:nvSpPr>
          <p:spPr>
            <a:xfrm>
              <a:off x="3112838" y="4978499"/>
              <a:ext cx="2198451" cy="349062"/>
            </a:xfrm>
            <a:prstGeom prst="rect">
              <a:avLst/>
            </a:prstGeom>
            <a:noFill/>
          </p:spPr>
          <p:txBody>
            <a:bodyPr wrap="square" rtlCol="0">
              <a:spAutoFit/>
            </a:bodyPr>
            <a:lstStyle/>
            <a:p>
              <a:pPr algn="ctr"/>
              <a:endParaRPr lang="en-US" sz="800" dirty="0"/>
            </a:p>
          </p:txBody>
        </p:sp>
        <p:sp>
          <p:nvSpPr>
            <p:cNvPr id="6" name="Rounded Rectangle 5"/>
            <p:cNvSpPr/>
            <p:nvPr/>
          </p:nvSpPr>
          <p:spPr>
            <a:xfrm>
              <a:off x="3116085" y="3283844"/>
              <a:ext cx="2104422" cy="435493"/>
            </a:xfrm>
            <a:prstGeom prst="roundRect">
              <a:avLst/>
            </a:prstGeom>
            <a:solidFill>
              <a:srgbClr val="00B05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pic>
          <p:nvPicPr>
            <p:cNvPr id="7" name="Picture 6"/>
            <p:cNvPicPr>
              <a:picLocks noChangeAspect="1"/>
            </p:cNvPicPr>
            <p:nvPr/>
          </p:nvPicPr>
          <p:blipFill>
            <a:blip r:embed="rId3" cstate="print"/>
            <a:stretch>
              <a:fillRect/>
            </a:stretch>
          </p:blipFill>
          <p:spPr>
            <a:xfrm>
              <a:off x="6755355" y="1519992"/>
              <a:ext cx="695217" cy="1038324"/>
            </a:xfrm>
            <a:prstGeom prst="rect">
              <a:avLst/>
            </a:prstGeom>
          </p:spPr>
        </p:pic>
        <p:pic>
          <p:nvPicPr>
            <p:cNvPr id="8" name="Picture 7"/>
            <p:cNvPicPr>
              <a:picLocks noChangeAspect="1"/>
            </p:cNvPicPr>
            <p:nvPr/>
          </p:nvPicPr>
          <p:blipFill>
            <a:blip r:embed="rId4" cstate="print"/>
            <a:stretch>
              <a:fillRect/>
            </a:stretch>
          </p:blipFill>
          <p:spPr>
            <a:xfrm>
              <a:off x="7652319" y="1519992"/>
              <a:ext cx="541765" cy="1029833"/>
            </a:xfrm>
            <a:prstGeom prst="rect">
              <a:avLst/>
            </a:prstGeom>
          </p:spPr>
        </p:pic>
        <p:pic>
          <p:nvPicPr>
            <p:cNvPr id="9" name="Picture 8"/>
            <p:cNvPicPr>
              <a:picLocks noChangeAspect="1"/>
            </p:cNvPicPr>
            <p:nvPr/>
          </p:nvPicPr>
          <p:blipFill>
            <a:blip r:embed="rId5" cstate="print"/>
            <a:stretch>
              <a:fillRect/>
            </a:stretch>
          </p:blipFill>
          <p:spPr>
            <a:xfrm>
              <a:off x="7224242" y="4827881"/>
              <a:ext cx="856153" cy="975727"/>
            </a:xfrm>
            <a:prstGeom prst="rect">
              <a:avLst/>
            </a:prstGeom>
          </p:spPr>
        </p:pic>
        <p:pic>
          <p:nvPicPr>
            <p:cNvPr id="10"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423765" y="3065808"/>
              <a:ext cx="900852" cy="6616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2" descr="http://www.medinfonowblog.com/wordpress/wp-content/uploads/2010/08/MP90042213011.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332950" y="1467238"/>
              <a:ext cx="981787" cy="785123"/>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p:cNvPicPr>
              <a:picLocks noChangeAspect="1" noChangeArrowheads="1"/>
            </p:cNvPicPr>
            <p:nvPr/>
          </p:nvPicPr>
          <p:blipFill>
            <a:blip r:embed="rId8" cstate="print"/>
            <a:srcRect/>
            <a:stretch>
              <a:fillRect/>
            </a:stretch>
          </p:blipFill>
          <p:spPr bwMode="auto">
            <a:xfrm>
              <a:off x="5550229" y="4592450"/>
              <a:ext cx="679918" cy="108973"/>
            </a:xfrm>
            <a:prstGeom prst="rect">
              <a:avLst/>
            </a:prstGeom>
            <a:noFill/>
            <a:ln w="9525">
              <a:noFill/>
              <a:miter lim="800000"/>
              <a:headEnd/>
              <a:tailEnd/>
            </a:ln>
          </p:spPr>
        </p:pic>
        <p:pic>
          <p:nvPicPr>
            <p:cNvPr id="13" name="Picture 3"/>
            <p:cNvPicPr>
              <a:picLocks noChangeAspect="1" noChangeArrowheads="1"/>
            </p:cNvPicPr>
            <p:nvPr/>
          </p:nvPicPr>
          <p:blipFill>
            <a:blip r:embed="rId9" cstate="print"/>
            <a:srcRect/>
            <a:stretch>
              <a:fillRect/>
            </a:stretch>
          </p:blipFill>
          <p:spPr bwMode="auto">
            <a:xfrm>
              <a:off x="5544821" y="4759791"/>
              <a:ext cx="798677" cy="606414"/>
            </a:xfrm>
            <a:prstGeom prst="rect">
              <a:avLst/>
            </a:prstGeom>
            <a:noFill/>
            <a:ln w="9525">
              <a:noFill/>
              <a:miter lim="800000"/>
              <a:headEnd/>
              <a:tailEnd/>
            </a:ln>
          </p:spPr>
        </p:pic>
        <p:pic>
          <p:nvPicPr>
            <p:cNvPr id="14" name="Picture 13"/>
            <p:cNvPicPr>
              <a:picLocks noChangeAspect="1"/>
            </p:cNvPicPr>
            <p:nvPr/>
          </p:nvPicPr>
          <p:blipFill>
            <a:blip r:embed="rId10" cstate="print"/>
            <a:stretch>
              <a:fillRect/>
            </a:stretch>
          </p:blipFill>
          <p:spPr>
            <a:xfrm>
              <a:off x="319393" y="2714836"/>
              <a:ext cx="1149485" cy="2185038"/>
            </a:xfrm>
            <a:prstGeom prst="rect">
              <a:avLst/>
            </a:prstGeom>
          </p:spPr>
        </p:pic>
        <p:cxnSp>
          <p:nvCxnSpPr>
            <p:cNvPr id="15" name="Straight Arrow Connector 14"/>
            <p:cNvCxnSpPr/>
            <p:nvPr/>
          </p:nvCxnSpPr>
          <p:spPr>
            <a:xfrm>
              <a:off x="3064214" y="2393006"/>
              <a:ext cx="3463047"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060966" y="3789941"/>
              <a:ext cx="3463047"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060966" y="5447592"/>
              <a:ext cx="3463047"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3109605" y="1805194"/>
              <a:ext cx="2104422" cy="435493"/>
            </a:xfrm>
            <a:prstGeom prst="roundRect">
              <a:avLst/>
            </a:prstGeom>
            <a:solidFill>
              <a:srgbClr val="00B05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 name="TextBox 18"/>
            <p:cNvSpPr txBox="1"/>
            <p:nvPr/>
          </p:nvSpPr>
          <p:spPr>
            <a:xfrm>
              <a:off x="3060966" y="1816867"/>
              <a:ext cx="2198451" cy="349062"/>
            </a:xfrm>
            <a:prstGeom prst="rect">
              <a:avLst/>
            </a:prstGeom>
            <a:noFill/>
          </p:spPr>
          <p:txBody>
            <a:bodyPr wrap="square" rtlCol="0">
              <a:spAutoFit/>
            </a:bodyPr>
            <a:lstStyle/>
            <a:p>
              <a:pPr algn="ctr"/>
              <a:r>
                <a:rPr lang="en-US" sz="800" dirty="0" smtClean="0"/>
                <a:t>Improve patient care</a:t>
              </a:r>
              <a:endParaRPr lang="en-US" sz="800" dirty="0"/>
            </a:p>
          </p:txBody>
        </p:sp>
        <p:sp>
          <p:nvSpPr>
            <p:cNvPr id="20" name="TextBox 19"/>
            <p:cNvSpPr txBox="1"/>
            <p:nvPr/>
          </p:nvSpPr>
          <p:spPr>
            <a:xfrm>
              <a:off x="3086902" y="3291101"/>
              <a:ext cx="2198451" cy="349062"/>
            </a:xfrm>
            <a:prstGeom prst="rect">
              <a:avLst/>
            </a:prstGeom>
            <a:noFill/>
          </p:spPr>
          <p:txBody>
            <a:bodyPr wrap="square" rtlCol="0">
              <a:spAutoFit/>
            </a:bodyPr>
            <a:lstStyle/>
            <a:p>
              <a:pPr algn="ctr"/>
              <a:r>
                <a:rPr lang="en-US" sz="800" dirty="0" smtClean="0"/>
                <a:t>Access to therapies</a:t>
              </a:r>
              <a:endParaRPr lang="en-US" sz="800" dirty="0"/>
            </a:p>
          </p:txBody>
        </p:sp>
        <p:sp>
          <p:nvSpPr>
            <p:cNvPr id="21" name="Rounded Rectangle 20"/>
            <p:cNvSpPr/>
            <p:nvPr/>
          </p:nvSpPr>
          <p:spPr>
            <a:xfrm>
              <a:off x="3112837" y="4949271"/>
              <a:ext cx="2104422" cy="435493"/>
            </a:xfrm>
            <a:prstGeom prst="roundRect">
              <a:avLst/>
            </a:prstGeom>
            <a:solidFill>
              <a:srgbClr val="00B05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cxnSp>
          <p:nvCxnSpPr>
            <p:cNvPr id="22" name="Straight Connector 21"/>
            <p:cNvCxnSpPr/>
            <p:nvPr/>
          </p:nvCxnSpPr>
          <p:spPr>
            <a:xfrm flipH="1">
              <a:off x="1575882" y="3789941"/>
              <a:ext cx="1579115"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575883" y="2393007"/>
              <a:ext cx="1485083" cy="141434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575883" y="3807355"/>
              <a:ext cx="1491563" cy="1640238"/>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718392" y="2828589"/>
              <a:ext cx="899808" cy="349062"/>
            </a:xfrm>
            <a:prstGeom prst="rect">
              <a:avLst/>
            </a:prstGeom>
            <a:noFill/>
          </p:spPr>
          <p:txBody>
            <a:bodyPr wrap="square" rtlCol="0">
              <a:spAutoFit/>
            </a:bodyPr>
            <a:lstStyle/>
            <a:p>
              <a:pPr algn="ctr"/>
              <a:r>
                <a:rPr lang="en-US" sz="800" dirty="0" smtClean="0"/>
                <a:t>REMS</a:t>
              </a:r>
              <a:endParaRPr lang="en-US" sz="800" dirty="0"/>
            </a:p>
          </p:txBody>
        </p:sp>
        <p:sp>
          <p:nvSpPr>
            <p:cNvPr id="26" name="TextBox 25"/>
            <p:cNvSpPr txBox="1"/>
            <p:nvPr/>
          </p:nvSpPr>
          <p:spPr>
            <a:xfrm>
              <a:off x="3471944" y="4552384"/>
              <a:ext cx="1489155" cy="349062"/>
            </a:xfrm>
            <a:prstGeom prst="rect">
              <a:avLst/>
            </a:prstGeom>
            <a:noFill/>
          </p:spPr>
          <p:txBody>
            <a:bodyPr wrap="square" rtlCol="0">
              <a:spAutoFit/>
            </a:bodyPr>
            <a:lstStyle/>
            <a:p>
              <a:pPr algn="ctr"/>
              <a:r>
                <a:rPr lang="en-US" sz="800" dirty="0" smtClean="0"/>
                <a:t>MoL, MoC</a:t>
              </a:r>
              <a:endParaRPr lang="en-US" sz="800" dirty="0"/>
            </a:p>
          </p:txBody>
        </p:sp>
        <p:sp>
          <p:nvSpPr>
            <p:cNvPr id="27" name="TextBox 26"/>
            <p:cNvSpPr txBox="1"/>
            <p:nvPr/>
          </p:nvSpPr>
          <p:spPr>
            <a:xfrm>
              <a:off x="3496271" y="1423859"/>
              <a:ext cx="1380529" cy="349062"/>
            </a:xfrm>
            <a:prstGeom prst="rect">
              <a:avLst/>
            </a:prstGeom>
            <a:noFill/>
          </p:spPr>
          <p:txBody>
            <a:bodyPr wrap="square" rtlCol="0">
              <a:spAutoFit/>
            </a:bodyPr>
            <a:lstStyle/>
            <a:p>
              <a:pPr algn="ctr"/>
              <a:r>
                <a:rPr lang="en-US" sz="800" dirty="0" smtClean="0"/>
                <a:t>Oath of care</a:t>
              </a:r>
              <a:endParaRPr lang="en-US" sz="800" dirty="0"/>
            </a:p>
          </p:txBody>
        </p:sp>
        <p:sp>
          <p:nvSpPr>
            <p:cNvPr id="28" name="TextBox 27"/>
            <p:cNvSpPr txBox="1"/>
            <p:nvPr/>
          </p:nvSpPr>
          <p:spPr>
            <a:xfrm>
              <a:off x="3112838" y="4978499"/>
              <a:ext cx="2198451" cy="349062"/>
            </a:xfrm>
            <a:prstGeom prst="rect">
              <a:avLst/>
            </a:prstGeom>
            <a:noFill/>
          </p:spPr>
          <p:txBody>
            <a:bodyPr wrap="square" rtlCol="0">
              <a:spAutoFit/>
            </a:bodyPr>
            <a:lstStyle/>
            <a:p>
              <a:pPr algn="ctr"/>
              <a:r>
                <a:rPr lang="en-US" sz="800" dirty="0" smtClean="0"/>
                <a:t>Ability to practice</a:t>
              </a:r>
              <a:endParaRPr lang="en-US" sz="800" dirty="0"/>
            </a:p>
          </p:txBody>
        </p:sp>
        <p:pic>
          <p:nvPicPr>
            <p:cNvPr id="29" name="Picture 2"/>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7146476" y="3065809"/>
              <a:ext cx="1011684" cy="9431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0" name="Arc 29"/>
            <p:cNvSpPr/>
            <p:nvPr/>
          </p:nvSpPr>
          <p:spPr>
            <a:xfrm>
              <a:off x="1966605" y="2422533"/>
              <a:ext cx="428019" cy="2836585"/>
            </a:xfrm>
            <a:prstGeom prst="arc">
              <a:avLst>
                <a:gd name="adj1" fmla="val 14787849"/>
                <a:gd name="adj2" fmla="val 6427656"/>
              </a:avLst>
            </a:prstGeom>
            <a:ln w="25400">
              <a:solidFill>
                <a:srgbClr val="C00E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grpSp>
      <p:sp>
        <p:nvSpPr>
          <p:cNvPr id="31" name="Rounded Rectangle 30"/>
          <p:cNvSpPr/>
          <p:nvPr/>
        </p:nvSpPr>
        <p:spPr>
          <a:xfrm>
            <a:off x="5403274" y="1104406"/>
            <a:ext cx="3562597" cy="3455720"/>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0494401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67250"/>
            <a:ext cx="8229600" cy="4093520"/>
          </a:xfrm>
        </p:spPr>
        <p:txBody>
          <a:bodyPr/>
          <a:lstStyle/>
          <a:p>
            <a:r>
              <a:rPr lang="en-US" dirty="0"/>
              <a:t>Diversity of </a:t>
            </a:r>
            <a:r>
              <a:rPr lang="en-US" dirty="0" smtClean="0"/>
              <a:t>opinion</a:t>
            </a:r>
          </a:p>
          <a:p>
            <a:pPr lvl="1"/>
            <a:r>
              <a:rPr lang="en-US" dirty="0" smtClean="0"/>
              <a:t>Multiple specialties</a:t>
            </a:r>
          </a:p>
          <a:p>
            <a:pPr lvl="1"/>
            <a:r>
              <a:rPr lang="en-US" dirty="0" smtClean="0"/>
              <a:t>Multiple professions</a:t>
            </a:r>
          </a:p>
          <a:p>
            <a:pPr lvl="1"/>
            <a:r>
              <a:rPr lang="en-US" dirty="0" smtClean="0"/>
              <a:t>Multiple geographic locales</a:t>
            </a:r>
            <a:endParaRPr lang="en-US" dirty="0"/>
          </a:p>
          <a:p>
            <a:r>
              <a:rPr lang="en-US" dirty="0"/>
              <a:t>Independence of </a:t>
            </a:r>
            <a:r>
              <a:rPr lang="en-US" dirty="0" smtClean="0"/>
              <a:t>opinion</a:t>
            </a:r>
          </a:p>
          <a:p>
            <a:pPr lvl="1"/>
            <a:r>
              <a:rPr lang="en-US" dirty="0" smtClean="0"/>
              <a:t>Response of one participant does not impact that of another</a:t>
            </a:r>
            <a:endParaRPr lang="en-US" dirty="0"/>
          </a:p>
          <a:p>
            <a:r>
              <a:rPr lang="en-US" dirty="0" smtClean="0"/>
              <a:t>Decentralization</a:t>
            </a:r>
          </a:p>
          <a:p>
            <a:pPr lvl="1"/>
            <a:r>
              <a:rPr lang="en-US" dirty="0" smtClean="0"/>
              <a:t>Experience of each individual influences responses locally</a:t>
            </a:r>
            <a:endParaRPr lang="en-US" dirty="0"/>
          </a:p>
          <a:p>
            <a:r>
              <a:rPr lang="en-US" dirty="0"/>
              <a:t>Ability to aggregate </a:t>
            </a:r>
            <a:r>
              <a:rPr lang="en-US" dirty="0" smtClean="0"/>
              <a:t>opinion</a:t>
            </a:r>
          </a:p>
          <a:p>
            <a:pPr lvl="1"/>
            <a:r>
              <a:rPr lang="en-US" dirty="0" smtClean="0"/>
              <a:t>Data capture is electronically structured and can be subsequently analyzed</a:t>
            </a:r>
          </a:p>
          <a:p>
            <a:pPr lvl="1"/>
            <a:endParaRPr lang="en-US" dirty="0" smtClean="0"/>
          </a:p>
          <a:p>
            <a:pPr marL="0" indent="0">
              <a:buNone/>
            </a:pPr>
            <a:r>
              <a:rPr lang="en-US" i="1" dirty="0" smtClean="0"/>
              <a:t>Conclusion:  leveraging the opinion of clinicians “may” provide insight into the future value of health technologies</a:t>
            </a:r>
            <a:endParaRPr lang="en-US" i="1" dirty="0"/>
          </a:p>
          <a:p>
            <a:pPr marL="0" indent="0">
              <a:buNone/>
            </a:pPr>
            <a:endParaRPr lang="en-US" dirty="0"/>
          </a:p>
        </p:txBody>
      </p:sp>
      <p:sp>
        <p:nvSpPr>
          <p:cNvPr id="3" name="Title 2"/>
          <p:cNvSpPr>
            <a:spLocks noGrp="1"/>
          </p:cNvSpPr>
          <p:nvPr>
            <p:ph type="title"/>
          </p:nvPr>
        </p:nvSpPr>
        <p:spPr/>
        <p:txBody>
          <a:bodyPr/>
          <a:lstStyle/>
          <a:p>
            <a:r>
              <a:rPr lang="en-US" dirty="0" smtClean="0"/>
              <a:t>Medscape Environment as a Platform for “Crowdsourcing?”</a:t>
            </a:r>
            <a:endParaRPr lang="en-US" dirty="0"/>
          </a:p>
        </p:txBody>
      </p:sp>
    </p:spTree>
    <p:extLst>
      <p:ext uri="{BB962C8B-B14F-4D97-AF65-F5344CB8AC3E}">
        <p14:creationId xmlns:p14="http://schemas.microsoft.com/office/powerpoint/2010/main" xmlns="" val="234010173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ounded Rectangle 38"/>
          <p:cNvSpPr/>
          <p:nvPr/>
        </p:nvSpPr>
        <p:spPr>
          <a:xfrm>
            <a:off x="1386350" y="653845"/>
            <a:ext cx="535138" cy="176982"/>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p:nvSpPr>
        <p:spPr>
          <a:xfrm>
            <a:off x="5766619" y="644011"/>
            <a:ext cx="778041" cy="299885"/>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219700" y="1147203"/>
            <a:ext cx="2867891" cy="2789206"/>
          </a:xfrm>
          <a:ln>
            <a:solidFill>
              <a:schemeClr val="tx1"/>
            </a:solidFill>
          </a:ln>
        </p:spPr>
        <p:txBody>
          <a:bodyPr/>
          <a:lstStyle/>
          <a:p>
            <a:r>
              <a:rPr lang="en-US" dirty="0" smtClean="0"/>
              <a:t>Technology developers</a:t>
            </a:r>
          </a:p>
          <a:p>
            <a:pPr lvl="1"/>
            <a:r>
              <a:rPr lang="en-US" dirty="0" smtClean="0"/>
              <a:t>Biotech</a:t>
            </a:r>
          </a:p>
          <a:p>
            <a:pPr lvl="1"/>
            <a:r>
              <a:rPr lang="en-US" dirty="0" err="1" smtClean="0"/>
              <a:t>Pharma</a:t>
            </a:r>
            <a:endParaRPr lang="en-US" dirty="0" smtClean="0"/>
          </a:p>
          <a:p>
            <a:pPr lvl="1"/>
            <a:r>
              <a:rPr lang="en-US" dirty="0" smtClean="0"/>
              <a:t>Device manufacturers</a:t>
            </a:r>
          </a:p>
          <a:p>
            <a:pPr lvl="1"/>
            <a:r>
              <a:rPr lang="en-US" dirty="0" smtClean="0"/>
              <a:t>Application developers</a:t>
            </a:r>
          </a:p>
          <a:p>
            <a:pPr lvl="1"/>
            <a:endParaRPr lang="en-US" dirty="0"/>
          </a:p>
        </p:txBody>
      </p:sp>
      <p:sp>
        <p:nvSpPr>
          <p:cNvPr id="3" name="Title 2"/>
          <p:cNvSpPr>
            <a:spLocks noGrp="1"/>
          </p:cNvSpPr>
          <p:nvPr>
            <p:ph type="title"/>
          </p:nvPr>
        </p:nvSpPr>
        <p:spPr>
          <a:xfrm>
            <a:off x="457200" y="110616"/>
            <a:ext cx="8229600" cy="650174"/>
          </a:xfrm>
        </p:spPr>
        <p:txBody>
          <a:bodyPr/>
          <a:lstStyle/>
          <a:p>
            <a:r>
              <a:rPr lang="en-US" dirty="0" smtClean="0"/>
              <a:t>Primary Stakeholders in Health Technology Adoption</a:t>
            </a:r>
            <a:endParaRPr lang="en-US" dirty="0"/>
          </a:p>
        </p:txBody>
      </p:sp>
      <p:sp>
        <p:nvSpPr>
          <p:cNvPr id="4" name="Content Placeholder 1"/>
          <p:cNvSpPr txBox="1">
            <a:spLocks/>
          </p:cNvSpPr>
          <p:nvPr/>
        </p:nvSpPr>
        <p:spPr bwMode="auto">
          <a:xfrm>
            <a:off x="3162725" y="1145228"/>
            <a:ext cx="2867891" cy="2789206"/>
          </a:xfrm>
          <a:prstGeom prst="rect">
            <a:avLst/>
          </a:prstGeom>
          <a:noFill/>
          <a:ln w="9525">
            <a:solidFill>
              <a:schemeClr val="tx1"/>
            </a:solidFill>
            <a:miter lim="800000"/>
            <a:headEnd/>
            <a:tailEnd/>
          </a:ln>
        </p:spPr>
        <p:txBody>
          <a:bodyPr vert="horz" wrap="square" lIns="81628" tIns="40818" rIns="81628" bIns="40818" numCol="1" anchor="t" anchorCtr="0" compatLnSpc="1">
            <a:prstTxWarp prst="textNoShape">
              <a:avLst/>
            </a:prstTxWarp>
          </a:bodyPr>
          <a:lstStyle>
            <a:lvl1pPr marL="119064" indent="-119064" algn="l" defTabSz="814388" rtl="0" eaLnBrk="0" fontAlgn="base" hangingPunct="0">
              <a:spcBef>
                <a:spcPts val="400"/>
              </a:spcBef>
              <a:spcAft>
                <a:spcPct val="0"/>
              </a:spcAft>
              <a:buSzPct val="100000"/>
              <a:buFont typeface="Arial" charset="0"/>
              <a:buChar char="•"/>
              <a:defRPr lang="en-US" sz="1800" kern="1200" baseline="0">
                <a:solidFill>
                  <a:srgbClr val="000000"/>
                </a:solidFill>
                <a:latin typeface="Arial" pitchFamily="34" charset="0"/>
                <a:cs typeface="Arial" pitchFamily="34"/>
              </a:defRPr>
            </a:lvl1pPr>
            <a:lvl2pPr marL="661988" lvl="1" indent="-254000" algn="l" defTabSz="814388" rtl="0" eaLnBrk="0" fontAlgn="base" hangingPunct="0">
              <a:spcBef>
                <a:spcPts val="400"/>
              </a:spcBef>
              <a:spcAft>
                <a:spcPct val="0"/>
              </a:spcAft>
              <a:buSzPct val="100000"/>
              <a:buFont typeface="Arial" charset="0"/>
              <a:buChar char="–"/>
              <a:defRPr lang="en-US" sz="1600" kern="1200" baseline="0">
                <a:solidFill>
                  <a:srgbClr val="000000"/>
                </a:solidFill>
                <a:latin typeface="Arial" pitchFamily="34" charset="0"/>
                <a:cs typeface="Arial" pitchFamily="34"/>
              </a:defRPr>
            </a:lvl2pPr>
            <a:lvl3pPr marL="1017588" lvl="2" indent="-201613" algn="l" defTabSz="814388" rtl="0" eaLnBrk="0" fontAlgn="base" hangingPunct="0">
              <a:spcBef>
                <a:spcPts val="300"/>
              </a:spcBef>
              <a:spcAft>
                <a:spcPct val="0"/>
              </a:spcAft>
              <a:buSzPct val="100000"/>
              <a:buFont typeface="Arial" charset="0"/>
              <a:buChar char="•"/>
              <a:defRPr lang="en-US" sz="1400" kern="1200" baseline="0">
                <a:solidFill>
                  <a:srgbClr val="000000"/>
                </a:solidFill>
                <a:latin typeface="Arial" pitchFamily="34" charset="0"/>
                <a:cs typeface="Arial" pitchFamily="34"/>
              </a:defRPr>
            </a:lvl3pPr>
            <a:lvl4pPr marL="1425575" lvl="3"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4pPr>
            <a:lvl5pPr marL="1833563" lvl="4"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r>
              <a:rPr lang="en-US" dirty="0" smtClean="0"/>
              <a:t>Technology assessors</a:t>
            </a:r>
          </a:p>
          <a:p>
            <a:pPr lvl="1"/>
            <a:r>
              <a:rPr lang="en-US" dirty="0" smtClean="0">
                <a:solidFill>
                  <a:srgbClr val="00B050"/>
                </a:solidFill>
              </a:rPr>
              <a:t>CDER</a:t>
            </a:r>
          </a:p>
          <a:p>
            <a:pPr lvl="1"/>
            <a:r>
              <a:rPr lang="en-US" dirty="0" smtClean="0"/>
              <a:t>CBER</a:t>
            </a:r>
          </a:p>
          <a:p>
            <a:pPr lvl="1"/>
            <a:r>
              <a:rPr lang="en-US" dirty="0" smtClean="0"/>
              <a:t>CDRH</a:t>
            </a:r>
          </a:p>
          <a:p>
            <a:pPr lvl="1"/>
            <a:r>
              <a:rPr lang="en-US" dirty="0" smtClean="0"/>
              <a:t>CMS</a:t>
            </a:r>
          </a:p>
          <a:p>
            <a:pPr lvl="1"/>
            <a:r>
              <a:rPr lang="en-US" dirty="0" smtClean="0"/>
              <a:t>AHRQ/NICE</a:t>
            </a:r>
          </a:p>
          <a:p>
            <a:pPr lvl="1"/>
            <a:r>
              <a:rPr lang="en-US" dirty="0" smtClean="0"/>
              <a:t>Insurers</a:t>
            </a:r>
          </a:p>
          <a:p>
            <a:pPr lvl="1"/>
            <a:r>
              <a:rPr lang="en-US" dirty="0" smtClean="0"/>
              <a:t>Venture Capital</a:t>
            </a:r>
          </a:p>
          <a:p>
            <a:pPr lvl="1"/>
            <a:r>
              <a:rPr lang="en-US" dirty="0" smtClean="0"/>
              <a:t>CROs (risk sharing)	</a:t>
            </a:r>
            <a:endParaRPr lang="en-US" dirty="0"/>
          </a:p>
        </p:txBody>
      </p:sp>
      <p:sp>
        <p:nvSpPr>
          <p:cNvPr id="5" name="Content Placeholder 1"/>
          <p:cNvSpPr txBox="1">
            <a:spLocks/>
          </p:cNvSpPr>
          <p:nvPr/>
        </p:nvSpPr>
        <p:spPr bwMode="auto">
          <a:xfrm>
            <a:off x="6093875" y="1155128"/>
            <a:ext cx="2867891" cy="2789206"/>
          </a:xfrm>
          <a:prstGeom prst="rect">
            <a:avLst/>
          </a:prstGeom>
          <a:noFill/>
          <a:ln w="9525">
            <a:solidFill>
              <a:schemeClr val="tx1"/>
            </a:solidFill>
            <a:miter lim="800000"/>
            <a:headEnd/>
            <a:tailEnd/>
          </a:ln>
        </p:spPr>
        <p:txBody>
          <a:bodyPr vert="horz" wrap="square" lIns="81628" tIns="40818" rIns="81628" bIns="40818" numCol="1" anchor="t" anchorCtr="0" compatLnSpc="1">
            <a:prstTxWarp prst="textNoShape">
              <a:avLst/>
            </a:prstTxWarp>
          </a:bodyPr>
          <a:lstStyle>
            <a:lvl1pPr marL="119064" indent="-119064" algn="l" defTabSz="814388" rtl="0" eaLnBrk="0" fontAlgn="base" hangingPunct="0">
              <a:spcBef>
                <a:spcPts val="400"/>
              </a:spcBef>
              <a:spcAft>
                <a:spcPct val="0"/>
              </a:spcAft>
              <a:buSzPct val="100000"/>
              <a:buFont typeface="Arial" charset="0"/>
              <a:buChar char="•"/>
              <a:defRPr lang="en-US" sz="1800" kern="1200" baseline="0">
                <a:solidFill>
                  <a:srgbClr val="000000"/>
                </a:solidFill>
                <a:latin typeface="Arial" pitchFamily="34" charset="0"/>
                <a:cs typeface="Arial" pitchFamily="34"/>
              </a:defRPr>
            </a:lvl1pPr>
            <a:lvl2pPr marL="661988" lvl="1" indent="-254000" algn="l" defTabSz="814388" rtl="0" eaLnBrk="0" fontAlgn="base" hangingPunct="0">
              <a:spcBef>
                <a:spcPts val="400"/>
              </a:spcBef>
              <a:spcAft>
                <a:spcPct val="0"/>
              </a:spcAft>
              <a:buSzPct val="100000"/>
              <a:buFont typeface="Arial" charset="0"/>
              <a:buChar char="–"/>
              <a:defRPr lang="en-US" sz="1600" kern="1200" baseline="0">
                <a:solidFill>
                  <a:srgbClr val="000000"/>
                </a:solidFill>
                <a:latin typeface="Arial" pitchFamily="34" charset="0"/>
                <a:cs typeface="Arial" pitchFamily="34"/>
              </a:defRPr>
            </a:lvl2pPr>
            <a:lvl3pPr marL="1017588" lvl="2" indent="-201613" algn="l" defTabSz="814388" rtl="0" eaLnBrk="0" fontAlgn="base" hangingPunct="0">
              <a:spcBef>
                <a:spcPts val="300"/>
              </a:spcBef>
              <a:spcAft>
                <a:spcPct val="0"/>
              </a:spcAft>
              <a:buSzPct val="100000"/>
              <a:buFont typeface="Arial" charset="0"/>
              <a:buChar char="•"/>
              <a:defRPr lang="en-US" sz="1400" kern="1200" baseline="0">
                <a:solidFill>
                  <a:srgbClr val="000000"/>
                </a:solidFill>
                <a:latin typeface="Arial" pitchFamily="34" charset="0"/>
                <a:cs typeface="Arial" pitchFamily="34"/>
              </a:defRPr>
            </a:lvl3pPr>
            <a:lvl4pPr marL="1425575" lvl="3"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4pPr>
            <a:lvl5pPr marL="1833563" lvl="4"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r>
              <a:rPr lang="en-US" dirty="0" smtClean="0"/>
              <a:t>Technology users</a:t>
            </a:r>
          </a:p>
          <a:p>
            <a:pPr lvl="1"/>
            <a:r>
              <a:rPr lang="en-US" dirty="0" smtClean="0"/>
              <a:t>Physicians</a:t>
            </a:r>
          </a:p>
          <a:p>
            <a:pPr lvl="1"/>
            <a:r>
              <a:rPr lang="en-US" dirty="0" smtClean="0"/>
              <a:t>Patients</a:t>
            </a:r>
          </a:p>
          <a:p>
            <a:pPr lvl="1"/>
            <a:r>
              <a:rPr lang="en-US" dirty="0" smtClean="0"/>
              <a:t>Caregivers</a:t>
            </a:r>
          </a:p>
          <a:p>
            <a:pPr lvl="1"/>
            <a:r>
              <a:rPr lang="en-US" dirty="0" smtClean="0"/>
              <a:t>Nurse practitioners</a:t>
            </a:r>
          </a:p>
          <a:p>
            <a:pPr lvl="1"/>
            <a:r>
              <a:rPr lang="en-US" dirty="0" smtClean="0"/>
              <a:t>Physician assistants</a:t>
            </a:r>
          </a:p>
          <a:p>
            <a:pPr lvl="1"/>
            <a:r>
              <a:rPr lang="en-US" dirty="0" smtClean="0"/>
              <a:t>pharmacists</a:t>
            </a:r>
            <a:endParaRPr lang="en-US" dirty="0"/>
          </a:p>
        </p:txBody>
      </p:sp>
      <p:sp>
        <p:nvSpPr>
          <p:cNvPr id="6" name="TextBox 5"/>
          <p:cNvSpPr txBox="1"/>
          <p:nvPr/>
        </p:nvSpPr>
        <p:spPr>
          <a:xfrm>
            <a:off x="961897" y="4405746"/>
            <a:ext cx="7243955" cy="646331"/>
          </a:xfrm>
          <a:prstGeom prst="rect">
            <a:avLst/>
          </a:prstGeom>
          <a:noFill/>
          <a:ln>
            <a:solidFill>
              <a:schemeClr val="tx1"/>
            </a:solidFill>
          </a:ln>
        </p:spPr>
        <p:txBody>
          <a:bodyPr wrap="square" rtlCol="0">
            <a:spAutoFit/>
          </a:bodyPr>
          <a:lstStyle/>
          <a:p>
            <a:pPr algn="ctr"/>
            <a:r>
              <a:rPr lang="en-US" dirty="0" smtClean="0"/>
              <a:t>What “developer/assessor” variables might be of impact to the user community?</a:t>
            </a:r>
            <a:endParaRPr lang="en-US" dirty="0"/>
          </a:p>
        </p:txBody>
      </p:sp>
      <p:sp>
        <p:nvSpPr>
          <p:cNvPr id="7" name="Down Arrow 6"/>
          <p:cNvSpPr/>
          <p:nvPr/>
        </p:nvSpPr>
        <p:spPr>
          <a:xfrm>
            <a:off x="4429517" y="3964381"/>
            <a:ext cx="261257" cy="39386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10800000">
            <a:off x="7148945" y="3955969"/>
            <a:ext cx="261256" cy="410685"/>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1601292" y="3962406"/>
            <a:ext cx="261257" cy="39386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a:off x="511277" y="953729"/>
            <a:ext cx="826892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715065" y="879987"/>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91613" y="879987"/>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451122" y="884903"/>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70089" y="796413"/>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8337755" y="884903"/>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175523" y="732503"/>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132110" y="978310"/>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984626" y="801329"/>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817477" y="948813"/>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714238" y="737419"/>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397909" y="997744"/>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545393" y="766916"/>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677264" y="766916"/>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3809999" y="943897"/>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692877" y="958645"/>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877297" y="766916"/>
            <a:ext cx="147484" cy="1474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2907086" y="643805"/>
            <a:ext cx="511277" cy="246221"/>
            <a:chOff x="2907086" y="643805"/>
            <a:chExt cx="511277" cy="246221"/>
          </a:xfrm>
        </p:grpSpPr>
        <p:sp>
          <p:nvSpPr>
            <p:cNvPr id="28" name="TextBox 27"/>
            <p:cNvSpPr txBox="1"/>
            <p:nvPr/>
          </p:nvSpPr>
          <p:spPr>
            <a:xfrm>
              <a:off x="2907086" y="643805"/>
              <a:ext cx="511277" cy="246221"/>
            </a:xfrm>
            <a:prstGeom prst="rect">
              <a:avLst/>
            </a:prstGeom>
            <a:noFill/>
          </p:spPr>
          <p:txBody>
            <a:bodyPr wrap="square" rtlCol="0">
              <a:spAutoFit/>
            </a:bodyPr>
            <a:lstStyle/>
            <a:p>
              <a:pPr algn="ctr"/>
              <a:r>
                <a:rPr lang="en-US" sz="1000" dirty="0" smtClean="0"/>
                <a:t>FIH</a:t>
              </a:r>
              <a:endParaRPr lang="en-US" sz="1000" dirty="0"/>
            </a:p>
          </p:txBody>
        </p:sp>
        <p:sp>
          <p:nvSpPr>
            <p:cNvPr id="29" name="Rounded Rectangle 28"/>
            <p:cNvSpPr/>
            <p:nvPr/>
          </p:nvSpPr>
          <p:spPr>
            <a:xfrm>
              <a:off x="2998839" y="643805"/>
              <a:ext cx="304800" cy="231266"/>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255639" y="609392"/>
            <a:ext cx="619432" cy="246221"/>
          </a:xfrm>
          <a:prstGeom prst="rect">
            <a:avLst/>
          </a:prstGeom>
          <a:noFill/>
        </p:spPr>
        <p:txBody>
          <a:bodyPr wrap="square" rtlCol="0">
            <a:spAutoFit/>
          </a:bodyPr>
          <a:lstStyle/>
          <a:p>
            <a:pPr algn="ctr"/>
            <a:r>
              <a:rPr lang="en-US" sz="1000" dirty="0" smtClean="0"/>
              <a:t>ex vivo</a:t>
            </a:r>
            <a:endParaRPr lang="en-US" sz="1000" dirty="0"/>
          </a:p>
        </p:txBody>
      </p:sp>
      <p:sp>
        <p:nvSpPr>
          <p:cNvPr id="34" name="TextBox 33"/>
          <p:cNvSpPr txBox="1"/>
          <p:nvPr/>
        </p:nvSpPr>
        <p:spPr>
          <a:xfrm>
            <a:off x="1331607" y="614308"/>
            <a:ext cx="619432" cy="246221"/>
          </a:xfrm>
          <a:prstGeom prst="rect">
            <a:avLst/>
          </a:prstGeom>
          <a:noFill/>
        </p:spPr>
        <p:txBody>
          <a:bodyPr wrap="square" rtlCol="0">
            <a:spAutoFit/>
          </a:bodyPr>
          <a:lstStyle/>
          <a:p>
            <a:pPr algn="ctr"/>
            <a:r>
              <a:rPr lang="en-US" sz="1000" dirty="0" smtClean="0"/>
              <a:t>-omics</a:t>
            </a:r>
            <a:endParaRPr lang="en-US" sz="1000" dirty="0"/>
          </a:p>
        </p:txBody>
      </p:sp>
      <p:sp>
        <p:nvSpPr>
          <p:cNvPr id="35" name="TextBox 34"/>
          <p:cNvSpPr txBox="1"/>
          <p:nvPr/>
        </p:nvSpPr>
        <p:spPr>
          <a:xfrm>
            <a:off x="4429517" y="644012"/>
            <a:ext cx="778041" cy="246221"/>
          </a:xfrm>
          <a:prstGeom prst="rect">
            <a:avLst/>
          </a:prstGeom>
          <a:noFill/>
        </p:spPr>
        <p:txBody>
          <a:bodyPr wrap="square" rtlCol="0">
            <a:spAutoFit/>
          </a:bodyPr>
          <a:lstStyle/>
          <a:p>
            <a:pPr algn="ctr"/>
            <a:r>
              <a:rPr lang="en-US" sz="1000" dirty="0" smtClean="0"/>
              <a:t>PP </a:t>
            </a:r>
            <a:r>
              <a:rPr lang="en-US" sz="1000" dirty="0" err="1" smtClean="0"/>
              <a:t>vs</a:t>
            </a:r>
            <a:r>
              <a:rPr lang="en-US" sz="1000" dirty="0" smtClean="0"/>
              <a:t> ITT</a:t>
            </a:r>
            <a:endParaRPr lang="en-US" sz="1000" dirty="0"/>
          </a:p>
        </p:txBody>
      </p:sp>
      <p:sp>
        <p:nvSpPr>
          <p:cNvPr id="36" name="TextBox 35"/>
          <p:cNvSpPr txBox="1"/>
          <p:nvPr/>
        </p:nvSpPr>
        <p:spPr>
          <a:xfrm>
            <a:off x="5594557" y="596358"/>
            <a:ext cx="1096298" cy="400110"/>
          </a:xfrm>
          <a:prstGeom prst="rect">
            <a:avLst/>
          </a:prstGeom>
          <a:noFill/>
        </p:spPr>
        <p:txBody>
          <a:bodyPr wrap="square" rtlCol="0">
            <a:spAutoFit/>
          </a:bodyPr>
          <a:lstStyle/>
          <a:p>
            <a:pPr algn="ctr"/>
            <a:r>
              <a:rPr lang="en-US" sz="1000" dirty="0" smtClean="0"/>
              <a:t>Superiority</a:t>
            </a:r>
          </a:p>
          <a:p>
            <a:pPr algn="ctr"/>
            <a:r>
              <a:rPr lang="en-US" sz="1000" dirty="0" err="1"/>
              <a:t>v</a:t>
            </a:r>
            <a:r>
              <a:rPr lang="en-US" sz="1000" dirty="0" err="1" smtClean="0"/>
              <a:t>s</a:t>
            </a:r>
            <a:r>
              <a:rPr lang="en-US" sz="1000" dirty="0" smtClean="0"/>
              <a:t> NI</a:t>
            </a:r>
            <a:endParaRPr lang="en-US" sz="1000" dirty="0"/>
          </a:p>
        </p:txBody>
      </p:sp>
      <p:sp>
        <p:nvSpPr>
          <p:cNvPr id="37" name="Rounded Rectangle 36"/>
          <p:cNvSpPr/>
          <p:nvPr/>
        </p:nvSpPr>
        <p:spPr>
          <a:xfrm>
            <a:off x="4429517" y="663677"/>
            <a:ext cx="778041" cy="201562"/>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p:nvSpPr>
        <p:spPr>
          <a:xfrm>
            <a:off x="297786" y="643805"/>
            <a:ext cx="535138" cy="176982"/>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7094806" y="614308"/>
            <a:ext cx="619432" cy="400110"/>
          </a:xfrm>
          <a:prstGeom prst="rect">
            <a:avLst/>
          </a:prstGeom>
          <a:noFill/>
        </p:spPr>
        <p:txBody>
          <a:bodyPr wrap="square" rtlCol="0">
            <a:spAutoFit/>
          </a:bodyPr>
          <a:lstStyle/>
          <a:p>
            <a:pPr algn="ctr"/>
            <a:r>
              <a:rPr lang="en-US" sz="1000" dirty="0" smtClean="0"/>
              <a:t>BR </a:t>
            </a:r>
            <a:r>
              <a:rPr lang="en-US" sz="1000" dirty="0" err="1" smtClean="0"/>
              <a:t>Comm</a:t>
            </a:r>
            <a:endParaRPr lang="en-US" sz="1000" dirty="0"/>
          </a:p>
        </p:txBody>
      </p:sp>
      <p:sp>
        <p:nvSpPr>
          <p:cNvPr id="43" name="Rounded Rectangle 42"/>
          <p:cNvSpPr/>
          <p:nvPr/>
        </p:nvSpPr>
        <p:spPr>
          <a:xfrm>
            <a:off x="7143966" y="639095"/>
            <a:ext cx="535138" cy="324466"/>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9620743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528484"/>
          </a:xfrm>
        </p:spPr>
        <p:txBody>
          <a:bodyPr/>
          <a:lstStyle/>
          <a:p>
            <a:r>
              <a:rPr lang="en-US" dirty="0" smtClean="0"/>
              <a:t>Why Opinions Vary</a:t>
            </a:r>
            <a:endParaRPr lang="en-US" dirty="0"/>
          </a:p>
        </p:txBody>
      </p:sp>
      <p:sp>
        <p:nvSpPr>
          <p:cNvPr id="4" name="Content Placeholder 2"/>
          <p:cNvSpPr>
            <a:spLocks noGrp="1"/>
          </p:cNvSpPr>
          <p:nvPr>
            <p:ph idx="1"/>
          </p:nvPr>
        </p:nvSpPr>
        <p:spPr>
          <a:xfrm>
            <a:off x="223269" y="1106335"/>
            <a:ext cx="4240577" cy="3721312"/>
          </a:xfrm>
          <a:ln>
            <a:solidFill>
              <a:schemeClr val="accent1"/>
            </a:solidFill>
          </a:ln>
        </p:spPr>
        <p:txBody>
          <a:bodyPr/>
          <a:lstStyle/>
          <a:p>
            <a:pPr marL="0" indent="0" eaLnBrk="1" hangingPunct="1">
              <a:buNone/>
            </a:pPr>
            <a:r>
              <a:rPr lang="en-US" sz="1400" dirty="0" smtClean="0"/>
              <a:t>21CFR314.126 (new drug regulations):</a:t>
            </a:r>
          </a:p>
          <a:p>
            <a:pPr lvl="1" eaLnBrk="1" hangingPunct="1"/>
            <a:r>
              <a:rPr lang="en-US" sz="1400" dirty="0" smtClean="0"/>
              <a:t>FDA’s </a:t>
            </a:r>
            <a:r>
              <a:rPr lang="en-US" sz="1400" dirty="0"/>
              <a:t>role is to determine whether “</a:t>
            </a:r>
            <a:r>
              <a:rPr lang="en-US" sz="1400" i="1" dirty="0"/>
              <a:t>an investigation is adequate and well-controlled…. the primary basis for determining whether there is ``substantial evidence'' to support the claims of effectiveness for new drugs</a:t>
            </a:r>
            <a:r>
              <a:rPr lang="en-US" sz="1400" dirty="0" smtClean="0"/>
              <a:t>.”</a:t>
            </a:r>
          </a:p>
          <a:p>
            <a:pPr lvl="1" eaLnBrk="1" hangingPunct="1"/>
            <a:endParaRPr lang="en-US" sz="1400" dirty="0" smtClean="0"/>
          </a:p>
          <a:p>
            <a:pPr eaLnBrk="1" hangingPunct="1"/>
            <a:r>
              <a:rPr lang="en-US" sz="1400" dirty="0"/>
              <a:t> </a:t>
            </a:r>
            <a:r>
              <a:rPr lang="en-US" sz="1400" dirty="0" smtClean="0"/>
              <a:t>Credible accessible data for analysis:</a:t>
            </a:r>
          </a:p>
          <a:p>
            <a:pPr lvl="1" eaLnBrk="1" hangingPunct="1"/>
            <a:r>
              <a:rPr lang="en-US" sz="1400" dirty="0" smtClean="0"/>
              <a:t>Pharm/</a:t>
            </a:r>
            <a:r>
              <a:rPr lang="en-US" sz="1400" dirty="0" err="1" smtClean="0"/>
              <a:t>tox</a:t>
            </a:r>
            <a:endParaRPr lang="en-US" sz="1400" dirty="0" smtClean="0"/>
          </a:p>
          <a:p>
            <a:pPr lvl="1" eaLnBrk="1" hangingPunct="1"/>
            <a:r>
              <a:rPr lang="en-US" sz="1400" dirty="0" err="1" smtClean="0"/>
              <a:t>Clin</a:t>
            </a:r>
            <a:r>
              <a:rPr lang="en-US" sz="1400" dirty="0" smtClean="0"/>
              <a:t>/pharm</a:t>
            </a:r>
          </a:p>
          <a:p>
            <a:pPr lvl="1" eaLnBrk="1" hangingPunct="1"/>
            <a:r>
              <a:rPr lang="en-US" sz="1400" dirty="0" smtClean="0"/>
              <a:t>Efficacy </a:t>
            </a:r>
          </a:p>
          <a:p>
            <a:pPr lvl="1" eaLnBrk="1" hangingPunct="1"/>
            <a:r>
              <a:rPr lang="en-US" sz="1400" dirty="0" smtClean="0"/>
              <a:t>safety</a:t>
            </a:r>
          </a:p>
          <a:p>
            <a:pPr eaLnBrk="1" hangingPunct="1"/>
            <a:endParaRPr lang="en-US" sz="1400" dirty="0"/>
          </a:p>
          <a:p>
            <a:endParaRPr lang="en-US" sz="1400" dirty="0"/>
          </a:p>
        </p:txBody>
      </p:sp>
      <p:sp>
        <p:nvSpPr>
          <p:cNvPr id="5" name="Content Placeholder 2"/>
          <p:cNvSpPr txBox="1">
            <a:spLocks/>
          </p:cNvSpPr>
          <p:nvPr/>
        </p:nvSpPr>
        <p:spPr bwMode="auto">
          <a:xfrm>
            <a:off x="4672253" y="1111255"/>
            <a:ext cx="4240577" cy="3716392"/>
          </a:xfrm>
          <a:prstGeom prst="rect">
            <a:avLst/>
          </a:prstGeom>
          <a:noFill/>
          <a:ln w="9525">
            <a:solidFill>
              <a:schemeClr val="accent1"/>
            </a:solidFill>
            <a:miter lim="800000"/>
            <a:headEnd/>
            <a:tailEnd/>
          </a:ln>
        </p:spPr>
        <p:txBody>
          <a:bodyPr vert="horz" wrap="square" lIns="81628" tIns="40818" rIns="81628" bIns="40818" numCol="1" anchor="t" anchorCtr="0" compatLnSpc="1">
            <a:prstTxWarp prst="textNoShape">
              <a:avLst/>
            </a:prstTxWarp>
          </a:bodyPr>
          <a:lstStyle>
            <a:lvl1pPr marL="119064" indent="-119064" algn="l" defTabSz="814388" rtl="0" eaLnBrk="0" fontAlgn="base" hangingPunct="0">
              <a:spcBef>
                <a:spcPts val="400"/>
              </a:spcBef>
              <a:spcAft>
                <a:spcPct val="0"/>
              </a:spcAft>
              <a:buSzPct val="100000"/>
              <a:buFont typeface="Arial" charset="0"/>
              <a:buChar char="•"/>
              <a:defRPr lang="en-US" sz="1800" kern="1200">
                <a:solidFill>
                  <a:srgbClr val="000000"/>
                </a:solidFill>
                <a:latin typeface="Futura Lt" pitchFamily="34"/>
                <a:cs typeface="Arial" pitchFamily="34"/>
              </a:defRPr>
            </a:lvl1pPr>
            <a:lvl2pPr marL="661988" lvl="1" indent="-254000" algn="l" defTabSz="814388" rtl="0" eaLnBrk="0" fontAlgn="base" hangingPunct="0">
              <a:spcBef>
                <a:spcPts val="400"/>
              </a:spcBef>
              <a:spcAft>
                <a:spcPct val="0"/>
              </a:spcAft>
              <a:buSzPct val="100000"/>
              <a:buFont typeface="Arial" charset="0"/>
              <a:buChar char="–"/>
              <a:defRPr lang="en-US" sz="1600" kern="1200">
                <a:solidFill>
                  <a:srgbClr val="000000"/>
                </a:solidFill>
                <a:latin typeface="Futura Lt" pitchFamily="34"/>
                <a:cs typeface="Arial" pitchFamily="34"/>
              </a:defRPr>
            </a:lvl2pPr>
            <a:lvl3pPr marL="1017588" lvl="2" indent="-201613" algn="l" defTabSz="814388" rtl="0" eaLnBrk="0" fontAlgn="base" hangingPunct="0">
              <a:spcBef>
                <a:spcPts val="300"/>
              </a:spcBef>
              <a:spcAft>
                <a:spcPct val="0"/>
              </a:spcAft>
              <a:buSzPct val="100000"/>
              <a:buFont typeface="Arial" charset="0"/>
              <a:buChar char="•"/>
              <a:defRPr lang="en-US" sz="1400" kern="1200">
                <a:solidFill>
                  <a:srgbClr val="000000"/>
                </a:solidFill>
                <a:latin typeface="Futura Lt" pitchFamily="34"/>
                <a:cs typeface="Arial" pitchFamily="34"/>
              </a:defRPr>
            </a:lvl3pPr>
            <a:lvl4pPr marL="1425575" lvl="3" indent="-201613" algn="l" defTabSz="814388" rtl="0" eaLnBrk="0" fontAlgn="base" hangingPunct="0">
              <a:spcBef>
                <a:spcPts val="300"/>
              </a:spcBef>
              <a:spcAft>
                <a:spcPct val="0"/>
              </a:spcAft>
              <a:buSzPct val="100000"/>
              <a:buFont typeface="Arial" charset="0"/>
              <a:buChar char="–"/>
              <a:defRPr lang="en-US" sz="1100" kern="1200">
                <a:solidFill>
                  <a:srgbClr val="000000"/>
                </a:solidFill>
                <a:latin typeface="Futura Lt" pitchFamily="34"/>
                <a:cs typeface="Arial" pitchFamily="34"/>
              </a:defRPr>
            </a:lvl4pPr>
            <a:lvl5pPr marL="1833563" lvl="4" indent="-201613" algn="l" defTabSz="814388" rtl="0" eaLnBrk="0" fontAlgn="base" hangingPunct="0">
              <a:spcBef>
                <a:spcPts val="300"/>
              </a:spcBef>
              <a:spcAft>
                <a:spcPct val="0"/>
              </a:spcAft>
              <a:buSzPct val="100000"/>
              <a:buFont typeface="Arial" charset="0"/>
              <a:buChar char="»"/>
              <a:defRPr lang="en-US" sz="1100" kern="1200">
                <a:solidFill>
                  <a:srgbClr val="000000"/>
                </a:solidFill>
                <a:latin typeface="Futura Lt" pitchFamily="34"/>
                <a:cs typeface="Arial"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pPr marL="0" indent="0" eaLnBrk="1" hangingPunct="1">
              <a:buFont typeface="Arial" charset="0"/>
              <a:buNone/>
            </a:pPr>
            <a:r>
              <a:rPr lang="en-US" sz="1400" dirty="0" smtClean="0"/>
              <a:t>Modified Oath of Geneva:</a:t>
            </a:r>
          </a:p>
          <a:p>
            <a:pPr lvl="1" eaLnBrk="1" hangingPunct="1"/>
            <a:r>
              <a:rPr lang="en-US" sz="1400" dirty="0" smtClean="0"/>
              <a:t>“</a:t>
            </a:r>
            <a:r>
              <a:rPr lang="en-US" sz="1400" i="1" dirty="0" smtClean="0"/>
              <a:t>The </a:t>
            </a:r>
            <a:r>
              <a:rPr lang="en-US" sz="1400" i="1" dirty="0"/>
              <a:t>health and life of my patient will be my first </a:t>
            </a:r>
            <a:r>
              <a:rPr lang="en-US" sz="1400" i="1" dirty="0" smtClean="0"/>
              <a:t>consideration; </a:t>
            </a:r>
            <a:r>
              <a:rPr lang="en-US" sz="1400" i="1" dirty="0"/>
              <a:t>I will maintain by all means in my power, the honor and the noble traditions of the medical </a:t>
            </a:r>
            <a:r>
              <a:rPr lang="en-US" sz="1400" i="1" dirty="0" smtClean="0"/>
              <a:t>profession</a:t>
            </a:r>
            <a:r>
              <a:rPr lang="en-US" sz="1400" dirty="0" smtClean="0"/>
              <a:t>”</a:t>
            </a:r>
          </a:p>
          <a:p>
            <a:pPr marL="407988" lvl="1" indent="0" eaLnBrk="1" hangingPunct="1">
              <a:buNone/>
            </a:pPr>
            <a:endParaRPr lang="en-US" sz="1400" dirty="0"/>
          </a:p>
          <a:p>
            <a:pPr marL="407988" lvl="1" indent="0" eaLnBrk="1" hangingPunct="1">
              <a:buNone/>
            </a:pPr>
            <a:endParaRPr lang="en-US" sz="1400" dirty="0"/>
          </a:p>
          <a:p>
            <a:pPr marL="407988" lvl="1" indent="0" eaLnBrk="1" hangingPunct="1">
              <a:buNone/>
            </a:pPr>
            <a:endParaRPr lang="en-US" sz="1400" dirty="0" smtClean="0"/>
          </a:p>
          <a:p>
            <a:pPr eaLnBrk="1" hangingPunct="1"/>
            <a:r>
              <a:rPr lang="en-US" sz="1400" dirty="0" smtClean="0"/>
              <a:t> Credible accessible data for analysis:</a:t>
            </a:r>
          </a:p>
          <a:p>
            <a:pPr lvl="1" eaLnBrk="1" hangingPunct="1"/>
            <a:r>
              <a:rPr lang="en-US" sz="1400" dirty="0" smtClean="0"/>
              <a:t>Curbside information</a:t>
            </a:r>
          </a:p>
          <a:p>
            <a:pPr lvl="1" eaLnBrk="1" hangingPunct="1"/>
            <a:r>
              <a:rPr lang="en-US" sz="1400" dirty="0" smtClean="0"/>
              <a:t>Product label</a:t>
            </a:r>
          </a:p>
          <a:p>
            <a:pPr lvl="1" eaLnBrk="1" hangingPunct="1"/>
            <a:r>
              <a:rPr lang="en-US" sz="1400" dirty="0" smtClean="0"/>
              <a:t>Peer reviewed clinical studies</a:t>
            </a:r>
          </a:p>
          <a:p>
            <a:pPr lvl="1" eaLnBrk="1" hangingPunct="1"/>
            <a:r>
              <a:rPr lang="en-US" sz="1400" dirty="0" smtClean="0"/>
              <a:t>CME</a:t>
            </a:r>
          </a:p>
          <a:p>
            <a:pPr lvl="1" eaLnBrk="1" hangingPunct="1"/>
            <a:r>
              <a:rPr lang="en-US" sz="1400" dirty="0" smtClean="0"/>
              <a:t>Promotional education</a:t>
            </a:r>
          </a:p>
          <a:p>
            <a:pPr lvl="1" eaLnBrk="1" hangingPunct="1"/>
            <a:endParaRPr lang="en-US" sz="1400" dirty="0" smtClean="0"/>
          </a:p>
          <a:p>
            <a:pPr eaLnBrk="1" hangingPunct="1"/>
            <a:endParaRPr lang="en-US" sz="1400" dirty="0" smtClean="0"/>
          </a:p>
          <a:p>
            <a:endParaRPr lang="en-US" sz="1400" dirty="0"/>
          </a:p>
        </p:txBody>
      </p:sp>
    </p:spTree>
    <p:extLst>
      <p:ext uri="{BB962C8B-B14F-4D97-AF65-F5344CB8AC3E}">
        <p14:creationId xmlns:p14="http://schemas.microsoft.com/office/powerpoint/2010/main" xmlns="" val="5728710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85800" y="728125"/>
            <a:ext cx="7924800" cy="2095500"/>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Follow-up from last visit (lab results, films, consults)</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Interval changes</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Stratify diagnostic/therapeutic interventions based on CC/PMH/HPI</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Use of scoring tools with documentation (e.g., CHADS2, Depression scales)</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Monitor for any drug toxicity or futility</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Preventive health (US Preventive Services Task Force) – age, gender specific.</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What to expect next</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Questions and education on critical topics</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19800" y="3152000"/>
            <a:ext cx="1066800" cy="369332"/>
          </a:xfrm>
          <a:prstGeom prst="rect">
            <a:avLst/>
          </a:prstGeom>
          <a:solidFill>
            <a:schemeClr val="bg1"/>
          </a:solidFill>
        </p:spPr>
        <p:txBody>
          <a:bodyPr wrap="square" rtlCol="0">
            <a:spAutoFit/>
          </a:bodyPr>
          <a:lstStyle/>
          <a:p>
            <a:pPr algn="ctr"/>
            <a:r>
              <a:rPr lang="en-US" dirty="0" smtClean="0"/>
              <a:t>Triage</a:t>
            </a:r>
            <a:endParaRPr lang="en-US" dirty="0"/>
          </a:p>
        </p:txBody>
      </p:sp>
      <p:grpSp>
        <p:nvGrpSpPr>
          <p:cNvPr id="7" name="Group 6"/>
          <p:cNvGrpSpPr/>
          <p:nvPr/>
        </p:nvGrpSpPr>
        <p:grpSpPr>
          <a:xfrm>
            <a:off x="876300" y="2834500"/>
            <a:ext cx="7581900" cy="889000"/>
            <a:chOff x="1333500" y="4038600"/>
            <a:chExt cx="7581900" cy="1066800"/>
          </a:xfrm>
        </p:grpSpPr>
        <p:sp>
          <p:nvSpPr>
            <p:cNvPr id="8" name="Line 30"/>
            <p:cNvSpPr>
              <a:spLocks noChangeShapeType="1"/>
            </p:cNvSpPr>
            <p:nvPr/>
          </p:nvSpPr>
          <p:spPr bwMode="auto">
            <a:xfrm>
              <a:off x="1333500" y="4038600"/>
              <a:ext cx="0" cy="1066800"/>
            </a:xfrm>
            <a:prstGeom prst="line">
              <a:avLst/>
            </a:prstGeom>
            <a:noFill/>
            <a:ln w="28575">
              <a:solidFill>
                <a:schemeClr val="tx1"/>
              </a:solidFill>
              <a:round/>
              <a:headEnd/>
              <a:tailEnd/>
            </a:ln>
          </p:spPr>
          <p:txBody>
            <a:bodyPr/>
            <a:lstStyle/>
            <a:p>
              <a:endParaRPr lang="en-US"/>
            </a:p>
          </p:txBody>
        </p:sp>
        <p:sp>
          <p:nvSpPr>
            <p:cNvPr id="9" name="Rectangle 8"/>
            <p:cNvSpPr/>
            <p:nvPr/>
          </p:nvSpPr>
          <p:spPr>
            <a:xfrm>
              <a:off x="1362075" y="4191000"/>
              <a:ext cx="1066800" cy="762000"/>
            </a:xfrm>
            <a:prstGeom prst="rect">
              <a:avLst/>
            </a:prstGeom>
            <a:solidFill>
              <a:srgbClr val="FC7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28874" y="4191000"/>
              <a:ext cx="600075" cy="762000"/>
            </a:xfrm>
            <a:prstGeom prst="rect">
              <a:avLst/>
            </a:prstGeom>
            <a:solidFill>
              <a:srgbClr val="00AD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048000" y="4191000"/>
              <a:ext cx="1752600" cy="762000"/>
            </a:xfrm>
            <a:prstGeom prst="rect">
              <a:avLst/>
            </a:prstGeom>
            <a:solidFill>
              <a:srgbClr val="B0B0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2" name="Rectangle 11"/>
            <p:cNvSpPr/>
            <p:nvPr/>
          </p:nvSpPr>
          <p:spPr>
            <a:xfrm>
              <a:off x="4810125" y="4191000"/>
              <a:ext cx="1285875" cy="762000"/>
            </a:xfrm>
            <a:prstGeom prst="rect">
              <a:avLst/>
            </a:prstGeom>
            <a:solidFill>
              <a:srgbClr val="B072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096000" y="4191000"/>
              <a:ext cx="762000" cy="762000"/>
            </a:xfrm>
            <a:prstGeom prst="rect">
              <a:avLst/>
            </a:prstGeom>
            <a:solidFill>
              <a:srgbClr val="FC7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858000" y="4191000"/>
              <a:ext cx="1295400" cy="762000"/>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153400" y="4191000"/>
              <a:ext cx="762000" cy="762000"/>
            </a:xfrm>
            <a:prstGeom prst="rect">
              <a:avLst/>
            </a:prstGeom>
            <a:solidFill>
              <a:srgbClr val="00AD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495425" y="4400550"/>
              <a:ext cx="838200" cy="480132"/>
            </a:xfrm>
            <a:prstGeom prst="rect">
              <a:avLst/>
            </a:prstGeom>
            <a:noFill/>
          </p:spPr>
          <p:txBody>
            <a:bodyPr wrap="square" rtlCol="0">
              <a:spAutoFit/>
            </a:bodyPr>
            <a:lstStyle/>
            <a:p>
              <a:pPr algn="ctr"/>
              <a:r>
                <a:rPr lang="en-US" sz="1000" dirty="0" smtClean="0"/>
                <a:t>Follow up</a:t>
              </a:r>
            </a:p>
            <a:p>
              <a:pPr algn="ctr"/>
              <a:r>
                <a:rPr lang="en-US" sz="1000" dirty="0" smtClean="0"/>
                <a:t>1 min</a:t>
              </a:r>
              <a:endParaRPr lang="en-US" sz="1000" dirty="0"/>
            </a:p>
          </p:txBody>
        </p:sp>
        <p:sp>
          <p:nvSpPr>
            <p:cNvPr id="17" name="TextBox 16"/>
            <p:cNvSpPr txBox="1"/>
            <p:nvPr/>
          </p:nvSpPr>
          <p:spPr>
            <a:xfrm>
              <a:off x="2400300" y="4419600"/>
              <a:ext cx="685800" cy="480132"/>
            </a:xfrm>
            <a:prstGeom prst="rect">
              <a:avLst/>
            </a:prstGeom>
            <a:noFill/>
          </p:spPr>
          <p:txBody>
            <a:bodyPr wrap="square" rtlCol="0">
              <a:spAutoFit/>
            </a:bodyPr>
            <a:lstStyle/>
            <a:p>
              <a:pPr algn="ctr"/>
              <a:r>
                <a:rPr lang="en-US" sz="1000" dirty="0" smtClean="0"/>
                <a:t>Change</a:t>
              </a:r>
            </a:p>
            <a:p>
              <a:pPr algn="ctr"/>
              <a:r>
                <a:rPr lang="en-US" sz="1000" dirty="0" smtClean="0"/>
                <a:t>1 min</a:t>
              </a:r>
              <a:endParaRPr lang="en-US" sz="1000" dirty="0"/>
            </a:p>
          </p:txBody>
        </p:sp>
        <p:sp>
          <p:nvSpPr>
            <p:cNvPr id="18" name="TextBox 17"/>
            <p:cNvSpPr txBox="1"/>
            <p:nvPr/>
          </p:nvSpPr>
          <p:spPr>
            <a:xfrm>
              <a:off x="3124200" y="4381500"/>
              <a:ext cx="1600200" cy="480132"/>
            </a:xfrm>
            <a:prstGeom prst="rect">
              <a:avLst/>
            </a:prstGeom>
            <a:noFill/>
          </p:spPr>
          <p:txBody>
            <a:bodyPr wrap="square" rtlCol="0">
              <a:spAutoFit/>
            </a:bodyPr>
            <a:lstStyle/>
            <a:p>
              <a:pPr algn="ctr"/>
              <a:r>
                <a:rPr lang="en-US" sz="1000" dirty="0" smtClean="0"/>
                <a:t>History/exam/</a:t>
              </a:r>
              <a:r>
                <a:rPr lang="en-US" sz="1000" dirty="0" err="1" smtClean="0"/>
                <a:t>Dx</a:t>
              </a:r>
              <a:r>
                <a:rPr lang="en-US" sz="1000" dirty="0" smtClean="0"/>
                <a:t>/Rx Plan</a:t>
              </a:r>
            </a:p>
            <a:p>
              <a:pPr algn="ctr"/>
              <a:r>
                <a:rPr lang="en-US" sz="1000" dirty="0" smtClean="0"/>
                <a:t>3 min</a:t>
              </a:r>
              <a:endParaRPr lang="en-US" sz="1000" dirty="0"/>
            </a:p>
          </p:txBody>
        </p:sp>
        <p:sp>
          <p:nvSpPr>
            <p:cNvPr id="19" name="TextBox 18"/>
            <p:cNvSpPr txBox="1"/>
            <p:nvPr/>
          </p:nvSpPr>
          <p:spPr>
            <a:xfrm>
              <a:off x="5086350" y="4419600"/>
              <a:ext cx="685800" cy="480132"/>
            </a:xfrm>
            <a:prstGeom prst="rect">
              <a:avLst/>
            </a:prstGeom>
            <a:noFill/>
          </p:spPr>
          <p:txBody>
            <a:bodyPr wrap="square" rtlCol="0">
              <a:spAutoFit/>
            </a:bodyPr>
            <a:lstStyle/>
            <a:p>
              <a:pPr algn="ctr"/>
              <a:r>
                <a:rPr lang="en-US" sz="1000" dirty="0" smtClean="0"/>
                <a:t>Scoring</a:t>
              </a:r>
            </a:p>
            <a:p>
              <a:pPr algn="ctr"/>
              <a:r>
                <a:rPr lang="en-US" sz="1000" dirty="0" smtClean="0"/>
                <a:t>2 min</a:t>
              </a:r>
              <a:endParaRPr lang="en-US" sz="1000" dirty="0"/>
            </a:p>
          </p:txBody>
        </p:sp>
        <p:sp>
          <p:nvSpPr>
            <p:cNvPr id="20" name="TextBox 19"/>
            <p:cNvSpPr txBox="1"/>
            <p:nvPr/>
          </p:nvSpPr>
          <p:spPr>
            <a:xfrm>
              <a:off x="6219825" y="4362450"/>
              <a:ext cx="533400" cy="480132"/>
            </a:xfrm>
            <a:prstGeom prst="rect">
              <a:avLst/>
            </a:prstGeom>
            <a:noFill/>
          </p:spPr>
          <p:txBody>
            <a:bodyPr wrap="square" rtlCol="0">
              <a:spAutoFit/>
            </a:bodyPr>
            <a:lstStyle/>
            <a:p>
              <a:pPr algn="ctr"/>
              <a:r>
                <a:rPr lang="en-US" sz="1000" dirty="0" err="1" smtClean="0"/>
                <a:t>Tox</a:t>
              </a:r>
              <a:endParaRPr lang="en-US" sz="1000" dirty="0" smtClean="0"/>
            </a:p>
            <a:p>
              <a:pPr algn="ctr"/>
              <a:r>
                <a:rPr lang="en-US" sz="1000" dirty="0" smtClean="0"/>
                <a:t>1 min</a:t>
              </a:r>
              <a:endParaRPr lang="en-US" sz="1000" dirty="0"/>
            </a:p>
          </p:txBody>
        </p:sp>
        <p:sp>
          <p:nvSpPr>
            <p:cNvPr id="21" name="TextBox 20"/>
            <p:cNvSpPr txBox="1"/>
            <p:nvPr/>
          </p:nvSpPr>
          <p:spPr>
            <a:xfrm>
              <a:off x="7162800" y="4276726"/>
              <a:ext cx="685800" cy="664798"/>
            </a:xfrm>
            <a:prstGeom prst="rect">
              <a:avLst/>
            </a:prstGeom>
            <a:noFill/>
          </p:spPr>
          <p:txBody>
            <a:bodyPr wrap="square" rtlCol="0">
              <a:spAutoFit/>
            </a:bodyPr>
            <a:lstStyle/>
            <a:p>
              <a:pPr algn="ctr"/>
              <a:r>
                <a:rPr lang="en-US" sz="1000" dirty="0" smtClean="0"/>
                <a:t>Prevent Health</a:t>
              </a:r>
            </a:p>
            <a:p>
              <a:pPr algn="ctr"/>
              <a:r>
                <a:rPr lang="en-US" sz="1000" dirty="0" smtClean="0"/>
                <a:t>2 min</a:t>
              </a:r>
              <a:endParaRPr lang="en-US" sz="1000" dirty="0"/>
            </a:p>
          </p:txBody>
        </p:sp>
        <p:sp>
          <p:nvSpPr>
            <p:cNvPr id="22" name="TextBox 21"/>
            <p:cNvSpPr txBox="1"/>
            <p:nvPr/>
          </p:nvSpPr>
          <p:spPr>
            <a:xfrm>
              <a:off x="8229600" y="4419600"/>
              <a:ext cx="609600" cy="480132"/>
            </a:xfrm>
            <a:prstGeom prst="rect">
              <a:avLst/>
            </a:prstGeom>
            <a:noFill/>
          </p:spPr>
          <p:txBody>
            <a:bodyPr wrap="square" rtlCol="0">
              <a:spAutoFit/>
            </a:bodyPr>
            <a:lstStyle/>
            <a:p>
              <a:pPr algn="ctr"/>
              <a:r>
                <a:rPr lang="en-US" sz="1000" dirty="0" err="1" smtClean="0"/>
                <a:t>Edu</a:t>
              </a:r>
              <a:endParaRPr lang="en-US" sz="1000" dirty="0" smtClean="0"/>
            </a:p>
            <a:p>
              <a:pPr algn="ctr"/>
              <a:r>
                <a:rPr lang="en-US" sz="1000" dirty="0" smtClean="0"/>
                <a:t>1 min</a:t>
              </a:r>
            </a:p>
          </p:txBody>
        </p:sp>
      </p:grpSp>
      <p:cxnSp>
        <p:nvCxnSpPr>
          <p:cNvPr id="23" name="Straight Arrow Connector 22"/>
          <p:cNvCxnSpPr/>
          <p:nvPr/>
        </p:nvCxnSpPr>
        <p:spPr>
          <a:xfrm>
            <a:off x="914400" y="4104500"/>
            <a:ext cx="7467600" cy="13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914400" y="4611177"/>
            <a:ext cx="7467600" cy="13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5400" y="3819470"/>
            <a:ext cx="6324600" cy="369332"/>
          </a:xfrm>
          <a:prstGeom prst="rect">
            <a:avLst/>
          </a:prstGeom>
          <a:noFill/>
        </p:spPr>
        <p:txBody>
          <a:bodyPr wrap="square" rtlCol="0">
            <a:spAutoFit/>
          </a:bodyPr>
          <a:lstStyle/>
          <a:p>
            <a:r>
              <a:rPr lang="en-US" i="1" dirty="0" smtClean="0"/>
              <a:t>Average length of encounter (adult medicine:  11 minutes)</a:t>
            </a:r>
            <a:endParaRPr lang="en-US" i="1" dirty="0"/>
          </a:p>
        </p:txBody>
      </p:sp>
      <p:sp>
        <p:nvSpPr>
          <p:cNvPr id="26" name="TextBox 25"/>
          <p:cNvSpPr txBox="1"/>
          <p:nvPr/>
        </p:nvSpPr>
        <p:spPr>
          <a:xfrm>
            <a:off x="1295400" y="4334103"/>
            <a:ext cx="6705600" cy="369332"/>
          </a:xfrm>
          <a:prstGeom prst="rect">
            <a:avLst/>
          </a:prstGeom>
          <a:noFill/>
        </p:spPr>
        <p:txBody>
          <a:bodyPr wrap="square" rtlCol="0">
            <a:spAutoFit/>
          </a:bodyPr>
          <a:lstStyle/>
          <a:p>
            <a:r>
              <a:rPr lang="en-US" i="1" dirty="0" smtClean="0"/>
              <a:t>Average length of encounter (pediatric medicine:  14 minutes)</a:t>
            </a:r>
            <a:endParaRPr lang="en-US" i="1" dirty="0"/>
          </a:p>
        </p:txBody>
      </p:sp>
      <p:pic>
        <p:nvPicPr>
          <p:cNvPr id="27" name="Picture 2"/>
          <p:cNvPicPr>
            <a:picLocks noChangeAspect="1" noChangeArrowheads="1"/>
          </p:cNvPicPr>
          <p:nvPr/>
        </p:nvPicPr>
        <p:blipFill>
          <a:blip r:embed="rId2" cstate="print"/>
          <a:srcRect/>
          <a:stretch>
            <a:fillRect/>
          </a:stretch>
        </p:blipFill>
        <p:spPr bwMode="auto">
          <a:xfrm>
            <a:off x="7003450" y="4739500"/>
            <a:ext cx="623888" cy="414875"/>
          </a:xfrm>
          <a:prstGeom prst="rect">
            <a:avLst/>
          </a:prstGeom>
          <a:noFill/>
          <a:ln w="9525">
            <a:noFill/>
            <a:miter lim="800000"/>
            <a:headEnd/>
            <a:tailEnd/>
          </a:ln>
        </p:spPr>
      </p:pic>
      <p:sp>
        <p:nvSpPr>
          <p:cNvPr id="28" name="TextBox 27"/>
          <p:cNvSpPr txBox="1"/>
          <p:nvPr/>
        </p:nvSpPr>
        <p:spPr>
          <a:xfrm>
            <a:off x="984675" y="4737515"/>
            <a:ext cx="6705600" cy="369332"/>
          </a:xfrm>
          <a:prstGeom prst="rect">
            <a:avLst/>
          </a:prstGeom>
          <a:noFill/>
        </p:spPr>
        <p:txBody>
          <a:bodyPr wrap="square" rtlCol="0">
            <a:spAutoFit/>
          </a:bodyPr>
          <a:lstStyle/>
          <a:p>
            <a:r>
              <a:rPr lang="en-US" b="1" i="1" dirty="0" smtClean="0"/>
              <a:t>Average time spent on staying current/week:  35 min)</a:t>
            </a:r>
            <a:endParaRPr lang="en-US" b="1" i="1" dirty="0"/>
          </a:p>
        </p:txBody>
      </p:sp>
      <p:sp>
        <p:nvSpPr>
          <p:cNvPr id="29" name="TextBox 28"/>
          <p:cNvSpPr txBox="1"/>
          <p:nvPr/>
        </p:nvSpPr>
        <p:spPr>
          <a:xfrm>
            <a:off x="403120" y="210125"/>
            <a:ext cx="8391832" cy="400110"/>
          </a:xfrm>
          <a:prstGeom prst="rect">
            <a:avLst/>
          </a:prstGeom>
          <a:noFill/>
        </p:spPr>
        <p:txBody>
          <a:bodyPr wrap="square" rtlCol="0">
            <a:spAutoFit/>
          </a:bodyPr>
          <a:lstStyle/>
          <a:p>
            <a:pPr algn="ctr" defTabSz="814388" eaLnBrk="0" hangingPunct="0"/>
            <a:r>
              <a:rPr lang="en-US" sz="2000" dirty="0" smtClean="0">
                <a:solidFill>
                  <a:srgbClr val="0070C0"/>
                </a:solidFill>
                <a:latin typeface="Futura Bk" pitchFamily="34" charset="0"/>
              </a:rPr>
              <a:t>Why Clinicians Face Learning Curve Constraints on New Technologies</a:t>
            </a:r>
            <a:endParaRPr lang="en-US" sz="2000" dirty="0">
              <a:solidFill>
                <a:srgbClr val="0070C0"/>
              </a:solidFill>
              <a:latin typeface="Futura Bk" pitchFamily="34" charset="0"/>
            </a:endParaRPr>
          </a:p>
        </p:txBody>
      </p:sp>
    </p:spTree>
    <p:extLst>
      <p:ext uri="{BB962C8B-B14F-4D97-AF65-F5344CB8AC3E}">
        <p14:creationId xmlns:p14="http://schemas.microsoft.com/office/powerpoint/2010/main" xmlns="" val="280011357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95747" y="1816924"/>
            <a:ext cx="4667006" cy="3288475"/>
          </a:xfrm>
        </p:spPr>
        <p:txBody>
          <a:bodyPr/>
          <a:lstStyle/>
          <a:p>
            <a:pPr marL="0" indent="0">
              <a:buNone/>
            </a:pPr>
            <a:r>
              <a:rPr lang="en-US" b="1" u="sng" dirty="0" smtClean="0"/>
              <a:t>Marketplace Parameters</a:t>
            </a:r>
          </a:p>
          <a:p>
            <a:pPr marL="0" indent="0">
              <a:buNone/>
            </a:pPr>
            <a:r>
              <a:rPr lang="en-US" dirty="0" smtClean="0"/>
              <a:t> </a:t>
            </a:r>
          </a:p>
          <a:p>
            <a:r>
              <a:rPr lang="en-US" dirty="0" smtClean="0"/>
              <a:t> Need in the marketplace</a:t>
            </a:r>
          </a:p>
          <a:p>
            <a:r>
              <a:rPr lang="en-US" dirty="0" smtClean="0"/>
              <a:t> Individual benefit</a:t>
            </a:r>
          </a:p>
          <a:p>
            <a:r>
              <a:rPr lang="en-US" dirty="0" smtClean="0"/>
              <a:t> Route of delivery</a:t>
            </a:r>
          </a:p>
          <a:p>
            <a:r>
              <a:rPr lang="en-US" dirty="0" smtClean="0"/>
              <a:t> History of safe utilization</a:t>
            </a:r>
          </a:p>
          <a:p>
            <a:r>
              <a:rPr lang="en-US" dirty="0"/>
              <a:t> L</a:t>
            </a:r>
            <a:r>
              <a:rPr lang="en-US" dirty="0" smtClean="0"/>
              <a:t>imits of tolerance (society </a:t>
            </a:r>
            <a:r>
              <a:rPr lang="en-US" dirty="0" err="1" smtClean="0"/>
              <a:t>vs</a:t>
            </a:r>
            <a:r>
              <a:rPr lang="en-US" dirty="0" smtClean="0"/>
              <a:t> individual)</a:t>
            </a:r>
          </a:p>
          <a:p>
            <a:r>
              <a:rPr lang="en-US" dirty="0"/>
              <a:t> P</a:t>
            </a:r>
            <a:r>
              <a:rPr lang="en-US" dirty="0" smtClean="0"/>
              <a:t>rojected utilization </a:t>
            </a:r>
          </a:p>
        </p:txBody>
      </p:sp>
      <p:sp>
        <p:nvSpPr>
          <p:cNvPr id="3" name="Title 2"/>
          <p:cNvSpPr>
            <a:spLocks noGrp="1"/>
          </p:cNvSpPr>
          <p:nvPr>
            <p:ph type="title"/>
          </p:nvPr>
        </p:nvSpPr>
        <p:spPr>
          <a:xfrm>
            <a:off x="457200" y="228600"/>
            <a:ext cx="8229600" cy="1216742"/>
          </a:xfrm>
        </p:spPr>
        <p:txBody>
          <a:bodyPr/>
          <a:lstStyle/>
          <a:p>
            <a:r>
              <a:rPr lang="en-US" dirty="0" smtClean="0"/>
              <a:t>To be clear:  factor that impact an FDA  decision and expert opinion may not necessarily equal a clinician’s decision to prescribe</a:t>
            </a:r>
            <a:endParaRPr lang="en-US" dirty="0"/>
          </a:p>
        </p:txBody>
      </p:sp>
      <p:sp>
        <p:nvSpPr>
          <p:cNvPr id="9" name="Content Placeholder 7"/>
          <p:cNvSpPr txBox="1">
            <a:spLocks/>
          </p:cNvSpPr>
          <p:nvPr/>
        </p:nvSpPr>
        <p:spPr bwMode="auto">
          <a:xfrm>
            <a:off x="271272" y="1814949"/>
            <a:ext cx="4393871" cy="3288475"/>
          </a:xfrm>
          <a:prstGeom prst="rect">
            <a:avLst/>
          </a:prstGeom>
          <a:noFill/>
          <a:ln w="9525">
            <a:noFill/>
            <a:miter lim="800000"/>
            <a:headEnd/>
            <a:tailEnd/>
          </a:ln>
        </p:spPr>
        <p:txBody>
          <a:bodyPr vert="horz" wrap="square" lIns="81628" tIns="40818" rIns="81628" bIns="40818" numCol="1" anchor="t" anchorCtr="0" compatLnSpc="1">
            <a:prstTxWarp prst="textNoShape">
              <a:avLst/>
            </a:prstTxWarp>
          </a:bodyPr>
          <a:lstStyle>
            <a:lvl1pPr marL="119064" indent="-119064" algn="l" defTabSz="814388" rtl="0" eaLnBrk="0" fontAlgn="base" hangingPunct="0">
              <a:spcBef>
                <a:spcPts val="400"/>
              </a:spcBef>
              <a:spcAft>
                <a:spcPct val="0"/>
              </a:spcAft>
              <a:buSzPct val="100000"/>
              <a:buFont typeface="Arial" charset="0"/>
              <a:buChar char="•"/>
              <a:defRPr lang="en-US" sz="1800" kern="1200" baseline="0">
                <a:solidFill>
                  <a:srgbClr val="000000"/>
                </a:solidFill>
                <a:latin typeface="Arial" pitchFamily="34" charset="0"/>
                <a:cs typeface="Arial" pitchFamily="34"/>
              </a:defRPr>
            </a:lvl1pPr>
            <a:lvl2pPr marL="661988" lvl="1" indent="-254000" algn="l" defTabSz="814388" rtl="0" eaLnBrk="0" fontAlgn="base" hangingPunct="0">
              <a:spcBef>
                <a:spcPts val="400"/>
              </a:spcBef>
              <a:spcAft>
                <a:spcPct val="0"/>
              </a:spcAft>
              <a:buSzPct val="100000"/>
              <a:buFont typeface="Arial" charset="0"/>
              <a:buChar char="–"/>
              <a:defRPr lang="en-US" sz="1600" kern="1200" baseline="0">
                <a:solidFill>
                  <a:srgbClr val="000000"/>
                </a:solidFill>
                <a:latin typeface="Arial" pitchFamily="34" charset="0"/>
                <a:cs typeface="Arial" pitchFamily="34"/>
              </a:defRPr>
            </a:lvl2pPr>
            <a:lvl3pPr marL="1017588" lvl="2" indent="-201613" algn="l" defTabSz="814388" rtl="0" eaLnBrk="0" fontAlgn="base" hangingPunct="0">
              <a:spcBef>
                <a:spcPts val="300"/>
              </a:spcBef>
              <a:spcAft>
                <a:spcPct val="0"/>
              </a:spcAft>
              <a:buSzPct val="100000"/>
              <a:buFont typeface="Arial" charset="0"/>
              <a:buChar char="•"/>
              <a:defRPr lang="en-US" sz="1400" kern="1200" baseline="0">
                <a:solidFill>
                  <a:srgbClr val="000000"/>
                </a:solidFill>
                <a:latin typeface="Arial" pitchFamily="34" charset="0"/>
                <a:cs typeface="Arial" pitchFamily="34"/>
              </a:defRPr>
            </a:lvl3pPr>
            <a:lvl4pPr marL="1425575" lvl="3"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4pPr>
            <a:lvl5pPr marL="1833563" lvl="4" indent="-201613" algn="l" defTabSz="814388" rtl="0" eaLnBrk="0" fontAlgn="base" hangingPunct="0">
              <a:spcBef>
                <a:spcPts val="300"/>
              </a:spcBef>
              <a:spcAft>
                <a:spcPct val="0"/>
              </a:spcAft>
              <a:buSzPct val="100000"/>
              <a:buFont typeface="Arial" charset="0"/>
              <a:buChar char="»"/>
              <a:defRPr lang="en-US" sz="1100" kern="1200" baseline="0">
                <a:solidFill>
                  <a:srgbClr val="000000"/>
                </a:solidFill>
                <a:latin typeface="Arial" pitchFamily="34" charset="0"/>
                <a:cs typeface="Arial" pitchFamily="34"/>
              </a:defRPr>
            </a:lvl5pPr>
            <a:lvl6pPr marL="22907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6pPr>
            <a:lvl7pPr marL="27479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7pPr>
            <a:lvl8pPr marL="32051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8pPr>
            <a:lvl9pPr marL="3662363" indent="-201613" algn="l" defTabSz="814388" rtl="0" eaLnBrk="0" fontAlgn="base" hangingPunct="0">
              <a:spcBef>
                <a:spcPct val="0"/>
              </a:spcBef>
              <a:spcAft>
                <a:spcPct val="0"/>
              </a:spcAft>
              <a:buSzPct val="100000"/>
              <a:buFont typeface="Arial" charset="0"/>
              <a:buChar char="»"/>
              <a:defRPr lang="en-US" sz="1200" kern="1200">
                <a:solidFill>
                  <a:srgbClr val="000000"/>
                </a:solidFill>
                <a:latin typeface="Futura Lt" pitchFamily="34"/>
              </a:defRPr>
            </a:lvl9pPr>
          </a:lstStyle>
          <a:p>
            <a:pPr marL="0" indent="0">
              <a:buFont typeface="Arial" charset="0"/>
              <a:buNone/>
            </a:pPr>
            <a:r>
              <a:rPr lang="en-US" b="1" u="sng" dirty="0" smtClean="0"/>
              <a:t>Adverse Event Signal</a:t>
            </a:r>
          </a:p>
          <a:p>
            <a:pPr marL="0" indent="0">
              <a:buFont typeface="Arial" charset="0"/>
              <a:buNone/>
            </a:pPr>
            <a:r>
              <a:rPr lang="en-US" dirty="0" smtClean="0"/>
              <a:t> </a:t>
            </a:r>
          </a:p>
          <a:p>
            <a:r>
              <a:rPr lang="en-US" dirty="0" smtClean="0"/>
              <a:t>Bench/ex vivo</a:t>
            </a:r>
          </a:p>
          <a:p>
            <a:r>
              <a:rPr lang="en-US" dirty="0" smtClean="0"/>
              <a:t>Animal</a:t>
            </a:r>
          </a:p>
          <a:p>
            <a:r>
              <a:rPr lang="en-US" dirty="0" smtClean="0"/>
              <a:t>Frequency/severity/character of AE</a:t>
            </a:r>
          </a:p>
          <a:p>
            <a:r>
              <a:rPr lang="en-US" dirty="0" smtClean="0"/>
              <a:t>Duration of effect</a:t>
            </a:r>
          </a:p>
          <a:p>
            <a:r>
              <a:rPr lang="en-US" dirty="0" smtClean="0"/>
              <a:t>Magnitude of effect</a:t>
            </a:r>
          </a:p>
          <a:p>
            <a:r>
              <a:rPr lang="en-US" dirty="0" smtClean="0"/>
              <a:t>Presence of prolonged </a:t>
            </a:r>
            <a:r>
              <a:rPr lang="en-US" dirty="0" err="1" smtClean="0"/>
              <a:t>prodrome</a:t>
            </a:r>
            <a:endParaRPr lang="en-US" dirty="0" smtClean="0"/>
          </a:p>
          <a:p>
            <a:r>
              <a:rPr lang="en-US" dirty="0" smtClean="0"/>
              <a:t>Confidence of attribution</a:t>
            </a:r>
          </a:p>
        </p:txBody>
      </p:sp>
    </p:spTree>
    <p:extLst>
      <p:ext uri="{BB962C8B-B14F-4D97-AF65-F5344CB8AC3E}">
        <p14:creationId xmlns:p14="http://schemas.microsoft.com/office/powerpoint/2010/main" xmlns="" val="341680272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9895</TotalTime>
  <Words>1955</Words>
  <Application>Microsoft Office PowerPoint</Application>
  <PresentationFormat>On-screen Show (16:10)</PresentationFormat>
  <Paragraphs>394</Paragraphs>
  <Slides>23</Slides>
  <Notes>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1_Office Theme</vt:lpstr>
      <vt:lpstr>The Wisdom of Crowds:  Can Online Clinician Engagement Impact Health Technology Assessment?</vt:lpstr>
      <vt:lpstr>Outline</vt:lpstr>
      <vt:lpstr>Background</vt:lpstr>
      <vt:lpstr>Medscape’s Role in Content Consumption</vt:lpstr>
      <vt:lpstr>Medscape Environment as a Platform for “Crowdsourcing?”</vt:lpstr>
      <vt:lpstr>Primary Stakeholders in Health Technology Adoption</vt:lpstr>
      <vt:lpstr>Why Opinions Vary</vt:lpstr>
      <vt:lpstr>Slide 8</vt:lpstr>
      <vt:lpstr>To be clear:  factor that impact an FDA  decision and expert opinion may not necessarily equal a clinician’s decision to prescribe</vt:lpstr>
      <vt:lpstr>Are there Developer/Assessor Variables that Can be Evaluated by Users? - Obesity</vt:lpstr>
      <vt:lpstr>Method</vt:lpstr>
      <vt:lpstr>Deciphering the Crystal Ball in Obesity: Can you predict the future of care?</vt:lpstr>
      <vt:lpstr>Who Provides Care to Ms. Lawrence?</vt:lpstr>
      <vt:lpstr>Who is Ms. Lawrence?</vt:lpstr>
      <vt:lpstr>Deciphering the Crystal Ball in Obesity Assessing Time on Market</vt:lpstr>
      <vt:lpstr>Time on Market: Recommended Therapy Percent of Respondents Answering 4 or 5 (Recommend) </vt:lpstr>
      <vt:lpstr>Deciphering the Crystal Ball in Obesity Impact of Nonclinical Data </vt:lpstr>
      <vt:lpstr>Non-clinical: Recommended Therapy Percent of Respondents Answering 4 or 5 (Recommend)</vt:lpstr>
      <vt:lpstr>Deciphering the Crystal Ball in Obesity Assessing Clinical Trial Subject Cohort </vt:lpstr>
      <vt:lpstr>Clinical Trial Subject Cohort: Recommended Therapy Percent of Respondents Answering 4 or 5 </vt:lpstr>
      <vt:lpstr>Conclusions</vt:lpstr>
      <vt:lpstr>Medscape Team: Acknowledgements</vt:lpstr>
      <vt:lpstr>Thank You  Carl N. Kraus, M.D.  ckraus@medscape.net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 A</dc:title>
  <dc:creator>Jason</dc:creator>
  <cp:lastModifiedBy>DHHS</cp:lastModifiedBy>
  <cp:revision>241</cp:revision>
  <dcterms:created xsi:type="dcterms:W3CDTF">2011-05-31T13:17:38Z</dcterms:created>
  <dcterms:modified xsi:type="dcterms:W3CDTF">2012-10-18T13:37:59Z</dcterms:modified>
</cp:coreProperties>
</file>