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0"/>
  </p:notesMasterIdLst>
  <p:sldIdLst>
    <p:sldId id="258" r:id="rId5"/>
    <p:sldId id="259" r:id="rId6"/>
    <p:sldId id="301" r:id="rId7"/>
    <p:sldId id="302" r:id="rId8"/>
    <p:sldId id="303" r:id="rId9"/>
    <p:sldId id="304" r:id="rId10"/>
    <p:sldId id="313" r:id="rId11"/>
    <p:sldId id="306" r:id="rId12"/>
    <p:sldId id="317" r:id="rId13"/>
    <p:sldId id="318" r:id="rId14"/>
    <p:sldId id="294" r:id="rId15"/>
    <p:sldId id="314" r:id="rId16"/>
    <p:sldId id="315" r:id="rId17"/>
    <p:sldId id="297" r:id="rId18"/>
    <p:sldId id="277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eslie Foster" initials="LF" lastIdx="8" clrIdx="0"/>
  <p:cmAuthor id="1" name="Henry Ireys" initials="h" lastIdx="4" clrIdx="1"/>
  <p:cmAuthor id="2" name="Computer and Network Services" initials="CaNS" lastIdx="3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90" d="100"/>
          <a:sy n="90" d="100"/>
        </p:scale>
        <p:origin x="-960" y="-52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1FC917-C472-47E0-878D-368B944D3816}" type="datetimeFigureOut">
              <a:rPr lang="en-US" smtClean="0"/>
              <a:pPr/>
              <a:t>11/8/2012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EBB2E9-3CAD-4FFC-950F-F7318E3EF88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327458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120DF07-A71A-4A35-B33B-32CE5B15BAFF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EBB2E9-3CAD-4FFC-950F-F7318E3EF88F}" type="slidenum">
              <a:rPr lang="en-US" smtClean="0">
                <a:solidFill>
                  <a:prstClr val="black"/>
                </a:solidFill>
              </a:rPr>
              <a:pPr/>
              <a:t>13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EBB2E9-3CAD-4FFC-950F-F7318E3EF88F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EBB2E9-3CAD-4FFC-950F-F7318E3EF88F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EBB2E9-3CAD-4FFC-950F-F7318E3EF88F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9241700-1CF8-45C7-8793-710FAAD9B5AE}" type="slidenum">
              <a:rPr lang="en-US" smtClean="0">
                <a:solidFill>
                  <a:prstClr val="black"/>
                </a:solidFill>
                <a:cs typeface="Arial" charset="0"/>
              </a:rPr>
              <a:pPr/>
              <a:t>4</a:t>
            </a:fld>
            <a:endParaRPr lang="en-US" smtClean="0">
              <a:solidFill>
                <a:prstClr val="black"/>
              </a:solidFill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CD470C3-B242-46FA-A01D-9FFA70066EC2}" type="slidenum">
              <a:rPr lang="en-US" smtClean="0">
                <a:solidFill>
                  <a:prstClr val="black"/>
                </a:solidFill>
                <a:cs typeface="Arial" charset="0"/>
              </a:rPr>
              <a:pPr/>
              <a:t>5</a:t>
            </a:fld>
            <a:endParaRPr lang="en-US" smtClean="0">
              <a:solidFill>
                <a:prstClr val="black"/>
              </a:solidFill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A5B9EB8-A812-4B89-9B2D-D9BCF36D9448}" type="slidenum">
              <a:rPr lang="en-US" smtClean="0">
                <a:solidFill>
                  <a:prstClr val="black"/>
                </a:solidFill>
                <a:cs typeface="Arial" charset="0"/>
              </a:rPr>
              <a:pPr/>
              <a:t>6</a:t>
            </a:fld>
            <a:endParaRPr lang="en-US" smtClean="0">
              <a:solidFill>
                <a:prstClr val="black"/>
              </a:solidFill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4820" name="Slide Number Placeholder 3"/>
          <p:cNvSpPr txBox="1">
            <a:spLocks noGrp="1"/>
          </p:cNvSpPr>
          <p:nvPr/>
        </p:nvSpPr>
        <p:spPr bwMode="auto">
          <a:xfrm>
            <a:off x="3884852" y="8685235"/>
            <a:ext cx="297159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51" tIns="45726" rIns="91451" bIns="45726" anchor="b"/>
          <a:lstStyle/>
          <a:p>
            <a:pPr algn="r"/>
            <a:fld id="{8FE250A1-830A-41FD-AD78-AF9AA09342E4}" type="slidenum">
              <a:rPr lang="en-US" sz="1200"/>
              <a:pPr algn="r"/>
              <a:t>7</a:t>
            </a:fld>
            <a:endParaRPr lang="en-US" sz="1200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9241700-1CF8-45C7-8793-710FAAD9B5AE}" type="slidenum">
              <a:rPr lang="en-US" smtClean="0">
                <a:solidFill>
                  <a:prstClr val="black"/>
                </a:solidFill>
                <a:cs typeface="Arial" charset="0"/>
              </a:rPr>
              <a:pPr/>
              <a:t>10</a:t>
            </a:fld>
            <a:endParaRPr lang="en-US" smtClean="0">
              <a:solidFill>
                <a:prstClr val="black"/>
              </a:solidFill>
              <a:cs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9241700-1CF8-45C7-8793-710FAAD9B5AE}" type="slidenum">
              <a:rPr lang="en-US" smtClean="0">
                <a:solidFill>
                  <a:prstClr val="black"/>
                </a:solidFill>
                <a:cs typeface="Arial" charset="0"/>
              </a:rPr>
              <a:pPr/>
              <a:t>11</a:t>
            </a:fld>
            <a:endParaRPr lang="en-US" smtClean="0">
              <a:solidFill>
                <a:prstClr val="black"/>
              </a:solidFill>
              <a:cs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9241700-1CF8-45C7-8793-710FAAD9B5AE}" type="slidenum">
              <a:rPr lang="en-US" smtClean="0">
                <a:solidFill>
                  <a:prstClr val="black"/>
                </a:solidFill>
                <a:cs typeface="Arial" charset="0"/>
              </a:rPr>
              <a:pPr/>
              <a:t>12</a:t>
            </a:fld>
            <a:endParaRPr lang="en-US" smtClean="0">
              <a:solidFill>
                <a:prstClr val="black"/>
              </a:solidFill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Front 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updated-gradient.jpg"/>
          <p:cNvPicPr>
            <a:picLocks noChangeAspect="1"/>
          </p:cNvPicPr>
          <p:nvPr userDrawn="1"/>
        </p:nvPicPr>
        <p:blipFill>
          <a:blip r:embed="rId2" cstate="print"/>
          <a:srcRect l="317" t="745" r="635" b="2138"/>
          <a:stretch>
            <a:fillRect/>
          </a:stretch>
        </p:blipFill>
        <p:spPr bwMode="auto">
          <a:xfrm>
            <a:off x="0" y="4275138"/>
            <a:ext cx="9144000" cy="258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2" descr="logo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50" y="5319713"/>
            <a:ext cx="17145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Connector 5"/>
          <p:cNvCxnSpPr/>
          <p:nvPr userDrawn="1"/>
        </p:nvCxnSpPr>
        <p:spPr>
          <a:xfrm>
            <a:off x="0" y="742950"/>
            <a:ext cx="9144000" cy="1588"/>
          </a:xfrm>
          <a:prstGeom prst="line">
            <a:avLst/>
          </a:prstGeom>
          <a:ln w="25400">
            <a:solidFill>
              <a:srgbClr val="B308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2920" y="1106424"/>
            <a:ext cx="7772400" cy="1470025"/>
          </a:xfrm>
        </p:spPr>
        <p:txBody>
          <a:bodyPr>
            <a:normAutofit/>
          </a:bodyPr>
          <a:lstStyle>
            <a:lvl1pPr>
              <a:defRPr sz="32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2920" y="2812188"/>
            <a:ext cx="7794172" cy="482556"/>
          </a:xfrm>
        </p:spPr>
        <p:txBody>
          <a:bodyPr>
            <a:normAutofit/>
          </a:bodyPr>
          <a:lstStyle>
            <a:lvl1pPr marL="0" indent="0" algn="ctr">
              <a:buNone/>
              <a:defRPr sz="1800" b="1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114177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Title and Bullets --no banner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4a_blue-green_300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91263"/>
            <a:ext cx="914400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Connector 5"/>
          <p:cNvCxnSpPr/>
          <p:nvPr userDrawn="1"/>
        </p:nvCxnSpPr>
        <p:spPr>
          <a:xfrm>
            <a:off x="0" y="987425"/>
            <a:ext cx="9144000" cy="1588"/>
          </a:xfrm>
          <a:prstGeom prst="line">
            <a:avLst/>
          </a:prstGeom>
          <a:ln w="25400">
            <a:solidFill>
              <a:srgbClr val="B308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996696" y="1325880"/>
            <a:ext cx="7368988" cy="4102474"/>
          </a:xfrm>
        </p:spPr>
        <p:txBody>
          <a:bodyPr/>
          <a:lstStyle>
            <a:lvl1pPr>
              <a:buClr>
                <a:srgbClr val="B30838"/>
              </a:buClr>
              <a:buSzPct val="125000"/>
              <a:buFont typeface="Wingdings" pitchFamily="2" charset="2"/>
              <a:buChar char="§"/>
              <a:defRPr lang="en-US" sz="2400" b="1" kern="1200" dirty="0" smtClean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>
              <a:buClr>
                <a:srgbClr val="B30838"/>
              </a:buClr>
              <a:defRPr sz="20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>
              <a:buClr>
                <a:srgbClr val="B30838"/>
              </a:buClr>
              <a:defRPr sz="2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>
              <a:buClr>
                <a:srgbClr val="B30838"/>
              </a:buClr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>
              <a:buClr>
                <a:srgbClr val="B30838"/>
              </a:buClr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27432"/>
            <a:ext cx="7395881" cy="667512"/>
          </a:xfrm>
        </p:spPr>
        <p:txBody>
          <a:bodyPr/>
          <a:lstStyle>
            <a:lvl1pPr>
              <a:defRPr sz="28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4"/>
          </p:nvPr>
        </p:nvSpPr>
        <p:spPr>
          <a:xfrm>
            <a:off x="3657600" y="6378575"/>
            <a:ext cx="2133600" cy="365125"/>
          </a:xfrm>
        </p:spPr>
        <p:txBody>
          <a:bodyPr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64F636AB-7E96-4DD2-A960-43ADA9C43C4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4975676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st slide-author na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4a_blue-green_300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91263"/>
            <a:ext cx="914400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Connector 5"/>
          <p:cNvCxnSpPr/>
          <p:nvPr/>
        </p:nvCxnSpPr>
        <p:spPr>
          <a:xfrm>
            <a:off x="0" y="742950"/>
            <a:ext cx="9144000" cy="1588"/>
          </a:xfrm>
          <a:prstGeom prst="line">
            <a:avLst/>
          </a:prstGeom>
          <a:ln w="25400">
            <a:solidFill>
              <a:srgbClr val="B308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0" y="742950"/>
            <a:ext cx="9144000" cy="1588"/>
          </a:xfrm>
          <a:prstGeom prst="line">
            <a:avLst/>
          </a:prstGeom>
          <a:ln w="25400">
            <a:solidFill>
              <a:srgbClr val="B308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996696" y="1325880"/>
            <a:ext cx="7368988" cy="4102474"/>
          </a:xfrm>
        </p:spPr>
        <p:txBody>
          <a:bodyPr/>
          <a:lstStyle>
            <a:lvl1pPr>
              <a:buClr>
                <a:srgbClr val="B30838"/>
              </a:buClr>
              <a:buSzPct val="125000"/>
              <a:buFont typeface="Wingdings" pitchFamily="2" charset="2"/>
              <a:buChar char="§"/>
              <a:defRPr lang="en-US" sz="2400" b="1" kern="1200" dirty="0" smtClean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>
              <a:buClr>
                <a:srgbClr val="B30838"/>
              </a:buClr>
              <a:defRPr sz="20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>
              <a:buClr>
                <a:srgbClr val="B30838"/>
              </a:buClr>
              <a:defRPr sz="2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>
              <a:buClr>
                <a:srgbClr val="B30838"/>
              </a:buClr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>
              <a:buClr>
                <a:srgbClr val="B30838"/>
              </a:buClr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27432"/>
            <a:ext cx="7395881" cy="667512"/>
          </a:xfrm>
        </p:spPr>
        <p:txBody>
          <a:bodyPr/>
          <a:lstStyle>
            <a:lvl1pPr>
              <a:defRPr sz="28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4"/>
          </p:nvPr>
        </p:nvSpPr>
        <p:spPr>
          <a:xfrm>
            <a:off x="3429000" y="6359525"/>
            <a:ext cx="2133600" cy="365125"/>
          </a:xfrm>
        </p:spPr>
        <p:txBody>
          <a:bodyPr/>
          <a:lstStyle>
            <a:lvl1pPr algn="ctr">
              <a:defRPr b="1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fld id="{0148FD54-3C30-4764-A4BC-08921A42DD2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598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A03D67-CB0B-46FD-9FFC-35AAD47F4E36}" type="slidenum">
              <a:rPr lang="en-US">
                <a:solidFill>
                  <a:prstClr val="black">
                    <a:tint val="75000"/>
                  </a:prst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09313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rban.org/index.cf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hrq.gov/chipra/demoeval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National Evaluation of the CHIPRA Quality Demonstration Grant Program: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 Early Observations</a:t>
            </a:r>
            <a:endParaRPr lang="en-US" dirty="0"/>
          </a:p>
        </p:txBody>
      </p:sp>
      <p:sp>
        <p:nvSpPr>
          <p:cNvPr id="10243" name="Subtitle 2"/>
          <p:cNvSpPr>
            <a:spLocks noGrp="1"/>
          </p:cNvSpPr>
          <p:nvPr>
            <p:ph type="subTitle" idx="1"/>
          </p:nvPr>
        </p:nvSpPr>
        <p:spPr>
          <a:xfrm>
            <a:off x="502920" y="2514600"/>
            <a:ext cx="7794172" cy="1676400"/>
          </a:xfrm>
        </p:spPr>
        <p:txBody>
          <a:bodyPr>
            <a:normAutofit fontScale="92500" lnSpcReduction="10000"/>
          </a:bodyPr>
          <a:lstStyle/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AHRQ 2012 Annual Conference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Moving Ahead: Leveraging Knowledge and Action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 to Improve Health Care Quality</a:t>
            </a:r>
            <a:br>
              <a:rPr lang="en-US" dirty="0" smtClean="0">
                <a:solidFill>
                  <a:schemeClr val="tx1"/>
                </a:solidFill>
              </a:rPr>
            </a:b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Tuesday, September 11, 2012</a:t>
            </a:r>
          </a:p>
        </p:txBody>
      </p:sp>
      <p:pic>
        <p:nvPicPr>
          <p:cNvPr id="10244" name="Picture 2" descr="Urban Institute nonprofit social and economic policy research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t="1021" r="71622"/>
          <a:stretch>
            <a:fillRect/>
          </a:stretch>
        </p:blipFill>
        <p:spPr bwMode="auto">
          <a:xfrm>
            <a:off x="7315200" y="63500"/>
            <a:ext cx="1676400" cy="645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316" t="12425" r="7068"/>
          <a:stretch/>
        </p:blipFill>
        <p:spPr>
          <a:xfrm>
            <a:off x="114301" y="76200"/>
            <a:ext cx="1028700" cy="62834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46514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3"/>
          </p:nvPr>
        </p:nvSpPr>
        <p:spPr>
          <a:xfrm>
            <a:off x="533400" y="1143000"/>
            <a:ext cx="8229600" cy="3276600"/>
          </a:xfrm>
        </p:spPr>
        <p:txBody>
          <a:bodyPr/>
          <a:lstStyle/>
          <a:p>
            <a:pPr>
              <a:spcBef>
                <a:spcPts val="0"/>
              </a:spcBef>
              <a:defRPr/>
            </a:pPr>
            <a:endParaRPr lang="en-US" dirty="0" smtClean="0"/>
          </a:p>
          <a:p>
            <a:pPr>
              <a:spcBef>
                <a:spcPts val="0"/>
              </a:spcBef>
              <a:defRPr/>
            </a:pPr>
            <a:r>
              <a:rPr lang="en-US" dirty="0" smtClean="0"/>
              <a:t>Used information from 4 states: Maine, Massachusetts, North Carolina, Pennsylvania</a:t>
            </a:r>
          </a:p>
          <a:p>
            <a:pPr>
              <a:spcBef>
                <a:spcPts val="0"/>
              </a:spcBef>
              <a:defRPr/>
            </a:pPr>
            <a:endParaRPr lang="en-US" dirty="0" smtClean="0"/>
          </a:p>
          <a:p>
            <a:pPr>
              <a:spcBef>
                <a:spcPts val="0"/>
              </a:spcBef>
              <a:defRPr/>
            </a:pPr>
            <a:r>
              <a:rPr lang="en-US" dirty="0" smtClean="0"/>
              <a:t>Site visits conducted: March – August 2012</a:t>
            </a:r>
          </a:p>
          <a:p>
            <a:pPr>
              <a:spcBef>
                <a:spcPts val="0"/>
              </a:spcBef>
              <a:defRPr/>
            </a:pPr>
            <a:endParaRPr lang="en-US" dirty="0"/>
          </a:p>
          <a:p>
            <a:pPr>
              <a:spcBef>
                <a:spcPts val="0"/>
              </a:spcBef>
              <a:defRPr/>
            </a:pPr>
            <a:r>
              <a:rPr lang="en-US" dirty="0" smtClean="0"/>
              <a:t>Results to be published in October issue brief</a:t>
            </a:r>
          </a:p>
          <a:p>
            <a:pPr>
              <a:spcBef>
                <a:spcPts val="0"/>
              </a:spcBef>
              <a:defRPr/>
            </a:pPr>
            <a:endParaRPr lang="en-US" dirty="0" smtClean="0"/>
          </a:p>
        </p:txBody>
      </p:sp>
      <p:sp>
        <p:nvSpPr>
          <p:cNvPr id="13315" name="Title 2"/>
          <p:cNvSpPr>
            <a:spLocks noGrp="1"/>
          </p:cNvSpPr>
          <p:nvPr>
            <p:ph type="title"/>
          </p:nvPr>
        </p:nvSpPr>
        <p:spPr>
          <a:xfrm>
            <a:off x="76200" y="228600"/>
            <a:ext cx="9067800" cy="668337"/>
          </a:xfrm>
        </p:spPr>
        <p:txBody>
          <a:bodyPr/>
          <a:lstStyle/>
          <a:p>
            <a:pPr algn="l" eaLnBrk="1" hangingPunct="1"/>
            <a:r>
              <a:rPr lang="en-US" dirty="0" smtClean="0">
                <a:latin typeface="Arial" charset="0"/>
                <a:cs typeface="Arial" charset="0"/>
              </a:rPr>
              <a:t>Early Observations About Practice-Level Reporting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01EBAE9C-CBF7-4B64-AC4B-2D815A276FDD}" type="slidenum">
              <a:rPr lang="en-US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4270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3"/>
          </p:nvPr>
        </p:nvSpPr>
        <p:spPr>
          <a:xfrm>
            <a:off x="533400" y="914400"/>
            <a:ext cx="8229600" cy="5486400"/>
          </a:xfrm>
        </p:spPr>
        <p:txBody>
          <a:bodyPr/>
          <a:lstStyle/>
          <a:p>
            <a:pPr>
              <a:spcBef>
                <a:spcPts val="0"/>
              </a:spcBef>
              <a:defRPr/>
            </a:pPr>
            <a:endParaRPr lang="en-US" dirty="0" smtClean="0"/>
          </a:p>
          <a:p>
            <a:pPr>
              <a:spcBef>
                <a:spcPts val="0"/>
              </a:spcBef>
              <a:defRPr/>
            </a:pPr>
            <a:r>
              <a:rPr lang="en-US" dirty="0" smtClean="0"/>
              <a:t>Practice-level reporting: Very</a:t>
            </a:r>
            <a:r>
              <a:rPr lang="en-US" i="1" dirty="0" smtClean="0"/>
              <a:t> </a:t>
            </a:r>
            <a:r>
              <a:rPr lang="en-US" dirty="0"/>
              <a:t>different </a:t>
            </a:r>
            <a:r>
              <a:rPr lang="en-US" dirty="0" smtClean="0"/>
              <a:t>from state-level reporting</a:t>
            </a:r>
          </a:p>
          <a:p>
            <a:pPr>
              <a:spcBef>
                <a:spcPts val="0"/>
              </a:spcBef>
              <a:defRPr/>
            </a:pPr>
            <a:endParaRPr lang="en-US" dirty="0" smtClean="0"/>
          </a:p>
          <a:p>
            <a:pPr lvl="1">
              <a:spcBef>
                <a:spcPts val="0"/>
              </a:spcBef>
              <a:defRPr/>
            </a:pPr>
            <a:r>
              <a:rPr lang="en-US" dirty="0" smtClean="0"/>
              <a:t>Technical challenges re: accessing data sources from multiple systems, defining quality measure denominators</a:t>
            </a:r>
          </a:p>
          <a:p>
            <a:pPr lvl="1">
              <a:spcBef>
                <a:spcPts val="0"/>
              </a:spcBef>
              <a:defRPr/>
            </a:pPr>
            <a:endParaRPr lang="en-US" dirty="0" smtClean="0"/>
          </a:p>
          <a:p>
            <a:pPr lvl="1">
              <a:spcBef>
                <a:spcPts val="0"/>
              </a:spcBef>
              <a:defRPr/>
            </a:pPr>
            <a:r>
              <a:rPr lang="en-US" dirty="0" smtClean="0"/>
              <a:t>Data collection via providers: Managing burden, expectations</a:t>
            </a:r>
          </a:p>
          <a:p>
            <a:pPr>
              <a:spcBef>
                <a:spcPts val="0"/>
              </a:spcBef>
              <a:defRPr/>
            </a:pPr>
            <a:endParaRPr lang="en-US" dirty="0" smtClean="0"/>
          </a:p>
          <a:p>
            <a:pPr>
              <a:spcBef>
                <a:spcPts val="0"/>
              </a:spcBef>
              <a:defRPr/>
            </a:pPr>
            <a:r>
              <a:rPr lang="en-US" dirty="0" smtClean="0"/>
              <a:t>Two questions particularly important to practices</a:t>
            </a:r>
          </a:p>
          <a:p>
            <a:pPr lvl="1">
              <a:spcBef>
                <a:spcPts val="0"/>
              </a:spcBef>
              <a:defRPr/>
            </a:pPr>
            <a:endParaRPr lang="en-US" dirty="0" smtClean="0"/>
          </a:p>
          <a:p>
            <a:pPr lvl="1">
              <a:spcBef>
                <a:spcPts val="0"/>
              </a:spcBef>
              <a:defRPr/>
            </a:pPr>
            <a:r>
              <a:rPr lang="en-US" dirty="0" smtClean="0"/>
              <a:t>Can my practice influence these measures?</a:t>
            </a:r>
          </a:p>
          <a:p>
            <a:pPr lvl="1">
              <a:spcBef>
                <a:spcPts val="0"/>
              </a:spcBef>
              <a:defRPr/>
            </a:pPr>
            <a:endParaRPr lang="en-US" dirty="0" smtClean="0"/>
          </a:p>
          <a:p>
            <a:pPr lvl="1">
              <a:spcBef>
                <a:spcPts val="0"/>
              </a:spcBef>
              <a:defRPr/>
            </a:pPr>
            <a:r>
              <a:rPr lang="en-US" dirty="0" smtClean="0"/>
              <a:t>Are these measures useful for our </a:t>
            </a:r>
            <a:r>
              <a:rPr lang="en-US" dirty="0" err="1" smtClean="0"/>
              <a:t>QI</a:t>
            </a:r>
            <a:r>
              <a:rPr lang="en-US" dirty="0" smtClean="0"/>
              <a:t> efforts?</a:t>
            </a:r>
          </a:p>
          <a:p>
            <a:pPr>
              <a:spcBef>
                <a:spcPts val="0"/>
              </a:spcBef>
              <a:defRPr/>
            </a:pPr>
            <a:endParaRPr lang="en-US" dirty="0" smtClean="0"/>
          </a:p>
        </p:txBody>
      </p:sp>
      <p:sp>
        <p:nvSpPr>
          <p:cNvPr id="13315" name="Title 2"/>
          <p:cNvSpPr>
            <a:spLocks noGrp="1"/>
          </p:cNvSpPr>
          <p:nvPr>
            <p:ph type="title"/>
          </p:nvPr>
        </p:nvSpPr>
        <p:spPr>
          <a:xfrm>
            <a:off x="76200" y="152400"/>
            <a:ext cx="9067800" cy="838200"/>
          </a:xfrm>
        </p:spPr>
        <p:txBody>
          <a:bodyPr/>
          <a:lstStyle/>
          <a:p>
            <a:pPr algn="l" eaLnBrk="1" hangingPunct="1"/>
            <a:r>
              <a:rPr lang="en-US" sz="2600" dirty="0" smtClean="0">
                <a:latin typeface="Arial" charset="0"/>
                <a:cs typeface="Arial" charset="0"/>
              </a:rPr>
              <a:t>What are States Learning About</a:t>
            </a:r>
            <a:br>
              <a:rPr lang="en-US" sz="2600" dirty="0" smtClean="0">
                <a:latin typeface="Arial" charset="0"/>
                <a:cs typeface="Arial" charset="0"/>
              </a:rPr>
            </a:br>
            <a:r>
              <a:rPr lang="en-US" sz="2600" dirty="0" smtClean="0">
                <a:latin typeface="Arial" charset="0"/>
                <a:cs typeface="Arial" charset="0"/>
              </a:rPr>
              <a:t>Practice-Level Reporting?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01EBAE9C-CBF7-4B64-AC4B-2D815A276FDD}" type="slidenum">
              <a:rPr lang="en-US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4270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3"/>
          </p:nvPr>
        </p:nvSpPr>
        <p:spPr>
          <a:xfrm>
            <a:off x="533400" y="1219200"/>
            <a:ext cx="8229600" cy="4495800"/>
          </a:xfrm>
        </p:spPr>
        <p:txBody>
          <a:bodyPr/>
          <a:lstStyle/>
          <a:p>
            <a:pPr lvl="0"/>
            <a:r>
              <a:rPr lang="en-US" dirty="0" smtClean="0"/>
              <a:t>An essential step: Involving </a:t>
            </a:r>
            <a:r>
              <a:rPr lang="en-US" dirty="0"/>
              <a:t>physician practices in selecting measures for quality-improvement </a:t>
            </a:r>
            <a:r>
              <a:rPr lang="en-US" dirty="0" smtClean="0"/>
              <a:t>projects</a:t>
            </a:r>
          </a:p>
          <a:p>
            <a:pPr lvl="0"/>
            <a:endParaRPr lang="en-US" dirty="0"/>
          </a:p>
          <a:p>
            <a:pPr lvl="0"/>
            <a:r>
              <a:rPr lang="en-US" dirty="0" smtClean="0"/>
              <a:t>Adapting </a:t>
            </a:r>
            <a:r>
              <a:rPr lang="en-US" dirty="0"/>
              <a:t>measures originally designed for </a:t>
            </a:r>
            <a:r>
              <a:rPr lang="en-US" dirty="0" smtClean="0"/>
              <a:t>state-level: An </a:t>
            </a:r>
            <a:r>
              <a:rPr lang="en-US" dirty="0"/>
              <a:t>unexpectedly </a:t>
            </a:r>
            <a:r>
              <a:rPr lang="en-US" dirty="0" smtClean="0"/>
              <a:t>resource-intensive task </a:t>
            </a:r>
            <a:endParaRPr lang="en-US" dirty="0"/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States are actively turning to </a:t>
            </a:r>
            <a:r>
              <a:rPr lang="en-US" dirty="0" err="1" smtClean="0"/>
              <a:t>EHRs</a:t>
            </a:r>
            <a:r>
              <a:rPr lang="en-US" dirty="0" smtClean="0"/>
              <a:t> and </a:t>
            </a:r>
            <a:r>
              <a:rPr lang="en-US" dirty="0" err="1" smtClean="0"/>
              <a:t>HIEs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Barriers: Outdated</a:t>
            </a:r>
            <a:r>
              <a:rPr lang="en-US" dirty="0"/>
              <a:t>, undeveloped, or unsophisticated health </a:t>
            </a:r>
            <a:r>
              <a:rPr lang="en-US" dirty="0" smtClean="0"/>
              <a:t>IT, data infrastructures</a:t>
            </a:r>
          </a:p>
        </p:txBody>
      </p:sp>
      <p:sp>
        <p:nvSpPr>
          <p:cNvPr id="13315" name="Title 2"/>
          <p:cNvSpPr>
            <a:spLocks noGrp="1"/>
          </p:cNvSpPr>
          <p:nvPr>
            <p:ph type="title"/>
          </p:nvPr>
        </p:nvSpPr>
        <p:spPr>
          <a:xfrm>
            <a:off x="76200" y="228600"/>
            <a:ext cx="9067800" cy="668337"/>
          </a:xfrm>
        </p:spPr>
        <p:txBody>
          <a:bodyPr/>
          <a:lstStyle/>
          <a:p>
            <a:pPr algn="l" eaLnBrk="1" hangingPunct="1"/>
            <a:r>
              <a:rPr lang="en-US" dirty="0" smtClean="0">
                <a:latin typeface="Arial" charset="0"/>
                <a:cs typeface="Arial" charset="0"/>
              </a:rPr>
              <a:t>Practice-level Reporting: Take Away Messages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01EBAE9C-CBF7-4B64-AC4B-2D815A276FDD}" type="slidenum">
              <a:rPr lang="en-US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4270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0148FD54-3C30-4764-A4BC-08921A42DD24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1" y="177225"/>
            <a:ext cx="77723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National Evaluation Web Page</a:t>
            </a:r>
            <a:endParaRPr lang="en-US" sz="32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5799" y="914400"/>
            <a:ext cx="7696201" cy="5269753"/>
          </a:xfrm>
        </p:spPr>
      </p:pic>
    </p:spTree>
    <p:extLst>
      <p:ext uri="{BB962C8B-B14F-4D97-AF65-F5344CB8AC3E}">
        <p14:creationId xmlns:p14="http://schemas.microsoft.com/office/powerpoint/2010/main" xmlns="" val="3577828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3"/>
          </p:nvPr>
        </p:nvSpPr>
        <p:spPr>
          <a:xfrm>
            <a:off x="457200" y="1371600"/>
            <a:ext cx="8382000" cy="4038600"/>
          </a:xfrm>
        </p:spPr>
        <p:txBody>
          <a:bodyPr/>
          <a:lstStyle/>
          <a:p>
            <a:pPr>
              <a:spcBef>
                <a:spcPts val="0"/>
              </a:spcBef>
              <a:defRPr/>
            </a:pPr>
            <a:r>
              <a:rPr lang="en-US" dirty="0">
                <a:hlinkClick r:id="rId3"/>
              </a:rPr>
              <a:t>http://www.ahrq.gov/chipra/demoeval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pPr>
              <a:spcBef>
                <a:spcPts val="0"/>
              </a:spcBef>
              <a:defRPr/>
            </a:pPr>
            <a:endParaRPr lang="en-US" dirty="0">
              <a:solidFill>
                <a:prstClr val="white"/>
              </a:solidFill>
            </a:endParaRPr>
          </a:p>
          <a:p>
            <a:pPr>
              <a:spcBef>
                <a:spcPts val="0"/>
              </a:spcBef>
              <a:defRPr/>
            </a:pPr>
            <a:r>
              <a:rPr lang="en-US" dirty="0" smtClean="0">
                <a:solidFill>
                  <a:prstClr val="white"/>
                </a:solidFill>
              </a:rPr>
              <a:t>Features</a:t>
            </a:r>
          </a:p>
          <a:p>
            <a:pPr lvl="1">
              <a:defRPr/>
            </a:pPr>
            <a:endParaRPr lang="en-US" dirty="0" smtClean="0"/>
          </a:p>
          <a:p>
            <a:pPr lvl="1">
              <a:spcBef>
                <a:spcPts val="0"/>
              </a:spcBef>
              <a:buSzPct val="125000"/>
              <a:defRPr/>
            </a:pPr>
            <a:r>
              <a:rPr lang="en-US" sz="2200" b="0" dirty="0" smtClean="0"/>
              <a:t>Clickable map of the demonstration states</a:t>
            </a:r>
          </a:p>
          <a:p>
            <a:pPr lvl="1">
              <a:spcBef>
                <a:spcPts val="0"/>
              </a:spcBef>
              <a:buSzPct val="125000"/>
              <a:defRPr/>
            </a:pPr>
            <a:r>
              <a:rPr lang="en-US" sz="2200" b="0" dirty="0" smtClean="0"/>
              <a:t>State-at-a-Glance descriptions </a:t>
            </a:r>
          </a:p>
          <a:p>
            <a:pPr lvl="1">
              <a:buSzPct val="125000"/>
              <a:defRPr/>
            </a:pPr>
            <a:r>
              <a:rPr lang="en-US" sz="2200" b="0" dirty="0" smtClean="0"/>
              <a:t>Category descriptions</a:t>
            </a:r>
          </a:p>
          <a:p>
            <a:pPr lvl="1">
              <a:buSzPct val="125000"/>
              <a:defRPr/>
            </a:pPr>
            <a:r>
              <a:rPr lang="en-US" sz="2200" b="0" dirty="0" smtClean="0"/>
              <a:t>More about the national evaluation</a:t>
            </a:r>
          </a:p>
          <a:p>
            <a:pPr lvl="1">
              <a:spcBef>
                <a:spcPts val="0"/>
              </a:spcBef>
              <a:buSzPct val="125000"/>
              <a:defRPr/>
            </a:pPr>
            <a:r>
              <a:rPr lang="en-US" sz="2200" b="0" dirty="0" smtClean="0"/>
              <a:t>Reports &amp; Resources: Findings, issue briefs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457200"/>
            <a:ext cx="4572000" cy="542544"/>
          </a:xfrm>
        </p:spPr>
        <p:txBody>
          <a:bodyPr/>
          <a:lstStyle/>
          <a:p>
            <a:pPr lvl="0" algn="l"/>
            <a:r>
              <a:rPr lang="en-US" dirty="0" smtClean="0">
                <a:solidFill>
                  <a:prstClr val="white"/>
                </a:solidFill>
              </a:rPr>
              <a:t/>
            </a:r>
            <a:br>
              <a:rPr lang="en-US" dirty="0" smtClean="0">
                <a:solidFill>
                  <a:prstClr val="white"/>
                </a:solidFill>
              </a:rPr>
            </a:br>
            <a:r>
              <a:rPr lang="en-US" sz="3200" dirty="0" smtClean="0">
                <a:solidFill>
                  <a:prstClr val="white"/>
                </a:solidFill>
              </a:rPr>
              <a:t>Web Page </a:t>
            </a:r>
            <a:r>
              <a:rPr lang="en-US" dirty="0">
                <a:solidFill>
                  <a:prstClr val="white"/>
                </a:solidFill>
              </a:rPr>
              <a:t/>
            </a:r>
            <a:br>
              <a:rPr lang="en-US" dirty="0">
                <a:solidFill>
                  <a:prstClr val="white"/>
                </a:solidFill>
              </a:rPr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64F636AB-7E96-4DD2-A960-43ADA9C43C4D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18665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3"/>
          </p:nvPr>
        </p:nvSpPr>
        <p:spPr>
          <a:xfrm>
            <a:off x="641350" y="1541463"/>
            <a:ext cx="7861300" cy="4040187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dirty="0" smtClean="0"/>
              <a:t>	For </a:t>
            </a:r>
            <a:r>
              <a:rPr dirty="0"/>
              <a:t>more </a:t>
            </a:r>
            <a:r>
              <a:rPr dirty="0" smtClean="0"/>
              <a:t>information </a:t>
            </a:r>
            <a:r>
              <a:rPr dirty="0"/>
              <a:t>or to share your good ideas, contact:</a:t>
            </a:r>
          </a:p>
          <a:p>
            <a:pPr lvl="1">
              <a:defRPr/>
            </a:pPr>
            <a:endParaRPr lang="en-US" dirty="0" smtClean="0"/>
          </a:p>
          <a:p>
            <a:pPr lvl="1">
              <a:buFont typeface="Arial" charset="0"/>
              <a:buNone/>
              <a:defRPr/>
            </a:pPr>
            <a:r>
              <a:rPr lang="en-US" dirty="0" smtClean="0"/>
              <a:t>Henry T. Ireys, PhD</a:t>
            </a:r>
          </a:p>
          <a:p>
            <a:pPr lvl="1">
              <a:buFont typeface="Arial" charset="0"/>
              <a:buNone/>
              <a:defRPr/>
            </a:pPr>
            <a:r>
              <a:rPr lang="en-US" dirty="0" smtClean="0"/>
              <a:t>Senior Fellow, Mathematica Policy Research</a:t>
            </a:r>
          </a:p>
          <a:p>
            <a:pPr lvl="1">
              <a:buFont typeface="Arial" charset="0"/>
              <a:buNone/>
              <a:defRPr/>
            </a:pPr>
            <a:r>
              <a:rPr lang="en-US" dirty="0" smtClean="0"/>
              <a:t>202-554-7536</a:t>
            </a:r>
          </a:p>
          <a:p>
            <a:pPr lvl="1">
              <a:buFont typeface="Arial" charset="0"/>
              <a:buNone/>
              <a:defRPr/>
            </a:pPr>
            <a:r>
              <a:rPr lang="en-US" dirty="0" smtClean="0"/>
              <a:t>hireys@mathematica-mpr.com</a:t>
            </a:r>
          </a:p>
          <a:p>
            <a:pPr lvl="1">
              <a:buFont typeface="Arial" charset="0"/>
              <a:buNone/>
              <a:defRPr/>
            </a:pPr>
            <a:endParaRPr dirty="0"/>
          </a:p>
          <a:p>
            <a:pPr lvl="1">
              <a:buFont typeface="Arial" charset="0"/>
              <a:buNone/>
              <a:defRPr/>
            </a:pPr>
            <a:endParaRPr lang="en-US" dirty="0"/>
          </a:p>
        </p:txBody>
      </p:sp>
      <p:sp>
        <p:nvSpPr>
          <p:cNvPr id="25603" name="Title 2"/>
          <p:cNvSpPr>
            <a:spLocks noGrp="1"/>
          </p:cNvSpPr>
          <p:nvPr>
            <p:ph type="title"/>
          </p:nvPr>
        </p:nvSpPr>
        <p:spPr>
          <a:xfrm>
            <a:off x="381000" y="399288"/>
            <a:ext cx="5257800" cy="667512"/>
          </a:xfrm>
        </p:spPr>
        <p:txBody>
          <a:bodyPr/>
          <a:lstStyle/>
          <a:p>
            <a:r>
              <a:rPr lang="en-US" sz="3200" dirty="0" smtClean="0">
                <a:latin typeface="Arial" charset="0"/>
                <a:cs typeface="Arial" charset="0"/>
              </a:rPr>
              <a:t>Contact Information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C06EAA26-68CB-427C-A2A9-06B68AEAEA3B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3"/>
          </p:nvPr>
        </p:nvSpPr>
        <p:spPr>
          <a:xfrm>
            <a:off x="641350" y="1447800"/>
            <a:ext cx="7861300" cy="4648200"/>
          </a:xfrm>
        </p:spPr>
        <p:txBody>
          <a:bodyPr/>
          <a:lstStyle/>
          <a:p>
            <a:pPr>
              <a:spcBef>
                <a:spcPts val="0"/>
              </a:spcBef>
              <a:defRPr/>
            </a:pPr>
            <a:r>
              <a:rPr dirty="0" err="1"/>
              <a:t>Mathematica</a:t>
            </a:r>
            <a:r>
              <a:rPr dirty="0"/>
              <a:t>: H. </a:t>
            </a:r>
            <a:r>
              <a:rPr dirty="0" err="1"/>
              <a:t>Ireys</a:t>
            </a:r>
            <a:r>
              <a:rPr dirty="0"/>
              <a:t>, L. Foster, C. McLaughlin</a:t>
            </a:r>
            <a:r>
              <a:rPr dirty="0" smtClean="0"/>
              <a:t>, </a:t>
            </a:r>
            <a:r>
              <a:rPr dirty="0"/>
              <a:t>A. </a:t>
            </a:r>
            <a:r>
              <a:rPr dirty="0" smtClean="0"/>
              <a:t>Christensen, G.  Ferry, B. Natzke, others </a:t>
            </a:r>
          </a:p>
          <a:p>
            <a:pPr>
              <a:spcBef>
                <a:spcPts val="0"/>
              </a:spcBef>
              <a:defRPr/>
            </a:pPr>
            <a:endParaRPr dirty="0"/>
          </a:p>
          <a:p>
            <a:pPr>
              <a:spcBef>
                <a:spcPts val="0"/>
              </a:spcBef>
              <a:defRPr/>
            </a:pPr>
            <a:r>
              <a:rPr dirty="0"/>
              <a:t>Urban: K. Devers, J. </a:t>
            </a:r>
            <a:r>
              <a:rPr dirty="0" smtClean="0"/>
              <a:t>Kenney</a:t>
            </a:r>
            <a:r>
              <a:rPr dirty="0"/>
              <a:t>, I. Hill, R. Burton, </a:t>
            </a:r>
            <a:r>
              <a:rPr dirty="0" smtClean="0"/>
              <a:t>       S</a:t>
            </a:r>
            <a:r>
              <a:rPr dirty="0"/>
              <a:t>. </a:t>
            </a:r>
            <a:r>
              <a:rPr dirty="0" smtClean="0"/>
              <a:t>McMorrow, others</a:t>
            </a:r>
            <a:endParaRPr dirty="0"/>
          </a:p>
          <a:p>
            <a:pPr>
              <a:spcBef>
                <a:spcPts val="0"/>
              </a:spcBef>
              <a:defRPr/>
            </a:pPr>
            <a:endParaRPr dirty="0" smtClean="0"/>
          </a:p>
          <a:p>
            <a:pPr>
              <a:spcBef>
                <a:spcPts val="0"/>
              </a:spcBef>
              <a:defRPr/>
            </a:pPr>
            <a:r>
              <a:rPr dirty="0" err="1" smtClean="0"/>
              <a:t>AcademyHealth</a:t>
            </a:r>
            <a:r>
              <a:rPr dirty="0"/>
              <a:t>: L. </a:t>
            </a:r>
            <a:r>
              <a:rPr dirty="0" smtClean="0"/>
              <a:t>Simpson, V. Thomas</a:t>
            </a:r>
            <a:endParaRPr dirty="0"/>
          </a:p>
          <a:p>
            <a:pPr>
              <a:spcBef>
                <a:spcPts val="0"/>
              </a:spcBef>
              <a:defRPr/>
            </a:pPr>
            <a:endParaRPr dirty="0" smtClean="0"/>
          </a:p>
          <a:p>
            <a:pPr>
              <a:spcBef>
                <a:spcPts val="0"/>
              </a:spcBef>
              <a:defRPr/>
            </a:pPr>
            <a:r>
              <a:rPr dirty="0" smtClean="0"/>
              <a:t>AHRQ</a:t>
            </a:r>
            <a:r>
              <a:rPr dirty="0"/>
              <a:t>: C. </a:t>
            </a:r>
            <a:r>
              <a:rPr dirty="0" smtClean="0"/>
              <a:t>Brach, S. Farr</a:t>
            </a:r>
            <a:endParaRPr dirty="0"/>
          </a:p>
          <a:p>
            <a:pPr>
              <a:spcBef>
                <a:spcPts val="0"/>
              </a:spcBef>
              <a:defRPr/>
            </a:pPr>
            <a:endParaRPr dirty="0" smtClean="0"/>
          </a:p>
          <a:p>
            <a:pPr>
              <a:spcBef>
                <a:spcPts val="0"/>
              </a:spcBef>
              <a:defRPr/>
            </a:pPr>
            <a:r>
              <a:rPr dirty="0" smtClean="0"/>
              <a:t>CMS</a:t>
            </a:r>
            <a:r>
              <a:rPr dirty="0"/>
              <a:t>: K. Llanos, </a:t>
            </a:r>
            <a:r>
              <a:rPr dirty="0" smtClean="0"/>
              <a:t>E. Hill</a:t>
            </a:r>
            <a:endParaRPr lang="en-US" dirty="0"/>
          </a:p>
        </p:txBody>
      </p:sp>
      <p:sp>
        <p:nvSpPr>
          <p:cNvPr id="11267" name="Title 2"/>
          <p:cNvSpPr>
            <a:spLocks noGrp="1"/>
          </p:cNvSpPr>
          <p:nvPr>
            <p:ph type="title"/>
          </p:nvPr>
        </p:nvSpPr>
        <p:spPr>
          <a:xfrm>
            <a:off x="571501" y="170688"/>
            <a:ext cx="6134099" cy="667512"/>
          </a:xfrm>
        </p:spPr>
        <p:txBody>
          <a:bodyPr/>
          <a:lstStyle/>
          <a:p>
            <a:pPr algn="l"/>
            <a:r>
              <a:rPr lang="en-US" sz="3200" dirty="0" smtClean="0">
                <a:latin typeface="Arial" charset="0"/>
                <a:cs typeface="Arial" charset="0"/>
              </a:rPr>
              <a:t>The National Evaluation Team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88430DF1-EA27-403A-B65F-63ECC3E2F7CD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720784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3"/>
          </p:nvPr>
        </p:nvSpPr>
        <p:spPr>
          <a:xfrm>
            <a:off x="641350" y="1295400"/>
            <a:ext cx="7861300" cy="4038600"/>
          </a:xfrm>
        </p:spPr>
        <p:txBody>
          <a:bodyPr/>
          <a:lstStyle/>
          <a:p>
            <a:pPr>
              <a:defRPr/>
            </a:pPr>
            <a:r>
              <a:rPr sz="2800" dirty="0" smtClean="0"/>
              <a:t>Overview of the </a:t>
            </a:r>
            <a:r>
              <a:rPr sz="2800" dirty="0" err="1" smtClean="0"/>
              <a:t>CHIPRA</a:t>
            </a:r>
            <a:r>
              <a:rPr sz="2800" dirty="0" smtClean="0"/>
              <a:t> Quality Demonstration Grant Program</a:t>
            </a:r>
          </a:p>
          <a:p>
            <a:pPr>
              <a:defRPr/>
            </a:pPr>
            <a:endParaRPr sz="2800" dirty="0"/>
          </a:p>
          <a:p>
            <a:pPr>
              <a:defRPr/>
            </a:pPr>
            <a:r>
              <a:rPr sz="2800" dirty="0" smtClean="0"/>
              <a:t>Goals and methods of the national evaluation </a:t>
            </a:r>
          </a:p>
          <a:p>
            <a:pPr>
              <a:defRPr/>
            </a:pPr>
            <a:endParaRPr lang="en-US" sz="2800" dirty="0"/>
          </a:p>
          <a:p>
            <a:pPr>
              <a:defRPr/>
            </a:pPr>
            <a:r>
              <a:rPr sz="2800" dirty="0" smtClean="0"/>
              <a:t>Early observations about practice-level reporting of quality measures</a:t>
            </a:r>
          </a:p>
          <a:p>
            <a:pPr>
              <a:defRPr/>
            </a:pPr>
            <a:endParaRPr dirty="0" smtClean="0"/>
          </a:p>
          <a:p>
            <a:pPr>
              <a:defRPr/>
            </a:pPr>
            <a:endParaRPr dirty="0" smtClean="0"/>
          </a:p>
          <a:p>
            <a:pPr lvl="1">
              <a:buFont typeface="Arial" charset="0"/>
              <a:buNone/>
              <a:defRPr/>
            </a:pPr>
            <a:endParaRPr lang="en-US" dirty="0"/>
          </a:p>
        </p:txBody>
      </p:sp>
      <p:sp>
        <p:nvSpPr>
          <p:cNvPr id="11267" name="Title 2"/>
          <p:cNvSpPr>
            <a:spLocks noGrp="1"/>
          </p:cNvSpPr>
          <p:nvPr>
            <p:ph type="title"/>
          </p:nvPr>
        </p:nvSpPr>
        <p:spPr>
          <a:xfrm>
            <a:off x="457200" y="170688"/>
            <a:ext cx="7395881" cy="667512"/>
          </a:xfrm>
        </p:spPr>
        <p:txBody>
          <a:bodyPr/>
          <a:lstStyle/>
          <a:p>
            <a:pPr algn="l"/>
            <a:r>
              <a:rPr lang="en-US" sz="3200" dirty="0" smtClean="0">
                <a:latin typeface="Arial" charset="0"/>
                <a:cs typeface="Arial" charset="0"/>
              </a:rPr>
              <a:t>Today’s Presentation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88430DF1-EA27-403A-B65F-63ECC3E2F7CD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720784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3"/>
          </p:nvPr>
        </p:nvSpPr>
        <p:spPr>
          <a:xfrm>
            <a:off x="627063" y="1295400"/>
            <a:ext cx="7662862" cy="4737100"/>
          </a:xfrm>
        </p:spPr>
        <p:txBody>
          <a:bodyPr/>
          <a:lstStyle/>
          <a:p>
            <a:pPr>
              <a:defRPr/>
            </a:pPr>
            <a:r>
              <a:rPr lang="en-US" dirty="0"/>
              <a:t>Congressionally </a:t>
            </a:r>
            <a:r>
              <a:rPr lang="en-US" dirty="0" smtClean="0"/>
              <a:t>mandated</a:t>
            </a:r>
            <a:endParaRPr dirty="0" smtClean="0"/>
          </a:p>
          <a:p>
            <a:pPr>
              <a:defRPr/>
            </a:pPr>
            <a:endParaRPr dirty="0" smtClean="0"/>
          </a:p>
          <a:p>
            <a:pPr>
              <a:defRPr/>
            </a:pPr>
            <a:r>
              <a:rPr lang="en-US" dirty="0"/>
              <a:t>$100 million dollar </a:t>
            </a:r>
            <a:r>
              <a:rPr lang="en-US" dirty="0" smtClean="0"/>
              <a:t>program</a:t>
            </a:r>
          </a:p>
          <a:p>
            <a:pPr lvl="1">
              <a:defRPr/>
            </a:pPr>
            <a:r>
              <a:rPr lang="en-US" dirty="0" smtClean="0"/>
              <a:t>Large federally-funded efforts specifically focused on improving quality of child health care</a:t>
            </a:r>
          </a:p>
          <a:p>
            <a:pPr marL="0" indent="0">
              <a:buNone/>
              <a:defRPr/>
            </a:pPr>
            <a:endParaRPr dirty="0" smtClean="0"/>
          </a:p>
          <a:p>
            <a:pPr>
              <a:defRPr/>
            </a:pPr>
            <a:r>
              <a:rPr lang="en-US" dirty="0" smtClean="0"/>
              <a:t>Five-year </a:t>
            </a:r>
            <a:r>
              <a:rPr lang="en-US" dirty="0"/>
              <a:t>grants awarded by </a:t>
            </a:r>
            <a:r>
              <a:rPr lang="en-US" dirty="0" smtClean="0"/>
              <a:t>CMS to 10 grantees, involving 18 </a:t>
            </a:r>
            <a:r>
              <a:rPr lang="en-US" dirty="0"/>
              <a:t>states, Feb. 2010 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National evaluation overseen by AHRQ,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Aug</a:t>
            </a:r>
            <a:r>
              <a:rPr lang="en-US" dirty="0"/>
              <a:t>. 2010 – Sept. 2015</a:t>
            </a:r>
          </a:p>
          <a:p>
            <a:pPr lvl="1">
              <a:defRPr/>
            </a:pPr>
            <a:endParaRPr lang="en-US" dirty="0" smtClean="0"/>
          </a:p>
          <a:p>
            <a:pPr lvl="1">
              <a:defRPr/>
            </a:pPr>
            <a:endParaRPr lang="en-US" dirty="0" smtClean="0"/>
          </a:p>
          <a:p>
            <a:pPr lvl="1">
              <a:buFont typeface="Arial" charset="0"/>
              <a:buNone/>
              <a:defRPr/>
            </a:pPr>
            <a:endParaRPr dirty="0"/>
          </a:p>
          <a:p>
            <a:pPr eaLnBrk="1" hangingPunct="1">
              <a:buFont typeface="Wingdings" pitchFamily="2" charset="2"/>
              <a:buNone/>
              <a:defRPr/>
            </a:pPr>
            <a:endParaRPr dirty="0"/>
          </a:p>
        </p:txBody>
      </p:sp>
      <p:sp>
        <p:nvSpPr>
          <p:cNvPr id="13315" name="Title 2"/>
          <p:cNvSpPr>
            <a:spLocks noGrp="1"/>
          </p:cNvSpPr>
          <p:nvPr>
            <p:ph type="title"/>
          </p:nvPr>
        </p:nvSpPr>
        <p:spPr>
          <a:xfrm>
            <a:off x="381000" y="228600"/>
            <a:ext cx="7885113" cy="668337"/>
          </a:xfrm>
        </p:spPr>
        <p:txBody>
          <a:bodyPr/>
          <a:lstStyle/>
          <a:p>
            <a:pPr algn="l" eaLnBrk="1" hangingPunct="1"/>
            <a:r>
              <a:rPr lang="en-US" dirty="0" smtClean="0">
                <a:latin typeface="Arial" charset="0"/>
                <a:cs typeface="Arial" charset="0"/>
              </a:rPr>
              <a:t>The </a:t>
            </a:r>
            <a:r>
              <a:rPr lang="en-US" dirty="0" err="1" smtClean="0">
                <a:latin typeface="Arial" charset="0"/>
                <a:cs typeface="Arial" charset="0"/>
              </a:rPr>
              <a:t>CHIPRA</a:t>
            </a:r>
            <a:r>
              <a:rPr lang="en-US" dirty="0" smtClean="0">
                <a:latin typeface="Arial" charset="0"/>
                <a:cs typeface="Arial" charset="0"/>
              </a:rPr>
              <a:t> Quality Demonstration Program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01EBAE9C-CBF7-4B64-AC4B-2D815A276FDD}" type="slidenum">
              <a:rPr lang="en-US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4270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3"/>
          </p:nvPr>
        </p:nvSpPr>
        <p:spPr>
          <a:xfrm>
            <a:off x="627063" y="1128973"/>
            <a:ext cx="7662862" cy="4972050"/>
          </a:xfrm>
        </p:spPr>
        <p:txBody>
          <a:bodyPr/>
          <a:lstStyle/>
          <a:p>
            <a:pPr lvl="1">
              <a:buFont typeface="Arial" charset="0"/>
              <a:buNone/>
              <a:defRPr/>
            </a:pPr>
            <a:endParaRPr dirty="0"/>
          </a:p>
          <a:p>
            <a:pPr eaLnBrk="1" hangingPunct="1">
              <a:buFont typeface="Wingdings" pitchFamily="2" charset="2"/>
              <a:buNone/>
              <a:defRPr/>
            </a:pPr>
            <a:endParaRPr dirty="0"/>
          </a:p>
        </p:txBody>
      </p:sp>
      <p:sp>
        <p:nvSpPr>
          <p:cNvPr id="14339" name="Title 2"/>
          <p:cNvSpPr>
            <a:spLocks noGrp="1"/>
          </p:cNvSpPr>
          <p:nvPr>
            <p:ph type="title"/>
          </p:nvPr>
        </p:nvSpPr>
        <p:spPr>
          <a:xfrm>
            <a:off x="228600" y="169863"/>
            <a:ext cx="8489073" cy="668337"/>
          </a:xfrm>
        </p:spPr>
        <p:txBody>
          <a:bodyPr/>
          <a:lstStyle/>
          <a:p>
            <a:pPr algn="l" eaLnBrk="1" hangingPunct="1"/>
            <a:r>
              <a:rPr lang="en-US" dirty="0" smtClean="0">
                <a:latin typeface="Arial" charset="0"/>
                <a:cs typeface="Arial" charset="0"/>
              </a:rPr>
              <a:t>CHIPRA Quality Demonstration Program (cont’d)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6D8AA0A1-763F-4859-89CB-FCC681911F33}" type="slidenum">
              <a:rPr lang="en-US"/>
              <a:pPr>
                <a:defRPr/>
              </a:pPr>
              <a:t>5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28600" y="1099840"/>
            <a:ext cx="8458200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30838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24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Focus on five strategies to improve </a:t>
            </a:r>
            <a:r>
              <a:rPr lang="en-US" sz="24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quality</a:t>
            </a:r>
          </a:p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30838"/>
              </a:buClr>
              <a:buSzPct val="125000"/>
              <a:buFont typeface="Wingdings" pitchFamily="2" charset="2"/>
              <a:buChar char="§"/>
              <a:defRPr/>
            </a:pPr>
            <a:endParaRPr lang="en-US" sz="20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  <a:p>
            <a:pPr marL="742950" lvl="1" indent="-2857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30838"/>
              </a:buClr>
              <a:buFont typeface="Arial" charset="0"/>
              <a:buChar char="–"/>
              <a:defRPr/>
            </a:pPr>
            <a:r>
              <a:rPr lang="en-US" sz="20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Show how quality measures can be used to improve quality  of care for children </a:t>
            </a:r>
            <a:r>
              <a:rPr lang="en-US" sz="2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(Category A)</a:t>
            </a:r>
          </a:p>
          <a:p>
            <a:pPr marL="742950" lvl="1" indent="-2857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30838"/>
              </a:buClr>
              <a:buFont typeface="Arial" charset="0"/>
              <a:buChar char="–"/>
              <a:defRPr/>
            </a:pPr>
            <a:endParaRPr lang="en-US" sz="2000" b="1" dirty="0" smtClea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  <a:p>
            <a:pPr marL="742950" lvl="1" indent="-2857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30838"/>
              </a:buClr>
              <a:buFont typeface="Arial" charset="0"/>
              <a:buChar char="–"/>
              <a:defRPr/>
            </a:pPr>
            <a:r>
              <a:rPr lang="en-US" sz="20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Demonstrate utility of HIT/</a:t>
            </a:r>
            <a:r>
              <a:rPr lang="en-US" sz="2000" b="1" dirty="0" err="1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EHR</a:t>
            </a:r>
            <a:r>
              <a:rPr lang="en-US" sz="20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 applications (Category </a:t>
            </a:r>
            <a:r>
              <a:rPr lang="en-US" sz="2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B)</a:t>
            </a:r>
          </a:p>
          <a:p>
            <a:pPr marL="742950" lvl="1" indent="-2857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30838"/>
              </a:buClr>
              <a:buFont typeface="Arial" charset="0"/>
              <a:buChar char="–"/>
              <a:defRPr/>
            </a:pPr>
            <a:endParaRPr lang="en-US" sz="2000" b="1" dirty="0" smtClea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  <a:p>
            <a:pPr marL="742950" lvl="1" indent="-2857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30838"/>
              </a:buClr>
              <a:buFont typeface="Arial" charset="0"/>
              <a:buChar char="–"/>
              <a:defRPr/>
            </a:pPr>
            <a:r>
              <a:rPr lang="en-US" sz="20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Implement </a:t>
            </a:r>
            <a:r>
              <a:rPr lang="en-US" sz="2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provider-based models (Category C)</a:t>
            </a:r>
          </a:p>
          <a:p>
            <a:pPr marL="742950" lvl="1" indent="-2857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30838"/>
              </a:buClr>
              <a:buFont typeface="Arial" charset="0"/>
              <a:buChar char="–"/>
              <a:defRPr/>
            </a:pPr>
            <a:endParaRPr lang="en-US" sz="2000" b="1" dirty="0" smtClea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  <a:p>
            <a:pPr marL="742950" lvl="1" indent="-2857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30838"/>
              </a:buClr>
              <a:buFont typeface="Arial" charset="0"/>
              <a:buChar char="–"/>
              <a:defRPr/>
            </a:pPr>
            <a:r>
              <a:rPr lang="en-US" sz="20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Apply </a:t>
            </a:r>
            <a:r>
              <a:rPr lang="en-US" sz="2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model </a:t>
            </a:r>
            <a:r>
              <a:rPr lang="en-US" sz="20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format for </a:t>
            </a:r>
            <a:r>
              <a:rPr lang="en-US" sz="2000" b="1" dirty="0" err="1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EHRs</a:t>
            </a:r>
            <a:r>
              <a:rPr lang="en-US" sz="20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 for children (Category </a:t>
            </a:r>
            <a:r>
              <a:rPr lang="en-US" sz="2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D)</a:t>
            </a:r>
          </a:p>
          <a:p>
            <a:pPr marL="742950" lvl="1" indent="-2857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30838"/>
              </a:buClr>
              <a:buFont typeface="Arial" charset="0"/>
              <a:buChar char="–"/>
              <a:defRPr/>
            </a:pPr>
            <a:endParaRPr lang="en-US" sz="2000" b="1" dirty="0" smtClea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  <a:p>
            <a:pPr marL="742950" lvl="1" indent="-2857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30838"/>
              </a:buClr>
              <a:buFont typeface="Arial" charset="0"/>
              <a:buChar char="–"/>
              <a:defRPr/>
            </a:pPr>
            <a:r>
              <a:rPr lang="en-US" sz="20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Other </a:t>
            </a:r>
            <a:r>
              <a:rPr lang="en-US" sz="2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innovative approaches </a:t>
            </a:r>
            <a:r>
              <a:rPr lang="en-US" sz="20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 to improve quality (Category </a:t>
            </a:r>
            <a:r>
              <a:rPr lang="en-US" sz="2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E)</a:t>
            </a:r>
          </a:p>
        </p:txBody>
      </p:sp>
    </p:spTree>
    <p:extLst>
      <p:ext uri="{BB962C8B-B14F-4D97-AF65-F5344CB8AC3E}">
        <p14:creationId xmlns="" xmlns:p14="http://schemas.microsoft.com/office/powerpoint/2010/main" val="1805066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3"/>
          </p:nvPr>
        </p:nvGraphicFramePr>
        <p:xfrm>
          <a:off x="1011238" y="1058863"/>
          <a:ext cx="7369176" cy="52567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7246"/>
                <a:gridCol w="1255594"/>
                <a:gridCol w="1269241"/>
                <a:gridCol w="1078174"/>
                <a:gridCol w="1201003"/>
                <a:gridCol w="1037918"/>
              </a:tblGrid>
              <a:tr h="31899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States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E</a:t>
                      </a:r>
                    </a:p>
                  </a:txBody>
                  <a:tcPr/>
                </a:tc>
              </a:tr>
              <a:tr h="255151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000000"/>
                          </a:solidFill>
                        </a:rPr>
                        <a:t>Oregon*</a:t>
                      </a:r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0000"/>
                          </a:solidFill>
                          <a:sym typeface="Wingdings"/>
                        </a:rPr>
                        <a:t></a:t>
                      </a:r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sym typeface="Wingdings"/>
                        </a:rPr>
                        <a:t></a:t>
                      </a:r>
                      <a:endParaRPr lang="en-US" sz="1200" dirty="0" smtClean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sym typeface="Wingdings"/>
                        </a:rPr>
                        <a:t></a:t>
                      </a:r>
                      <a:endParaRPr lang="en-US" sz="1200" dirty="0" smtClean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 smtClean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 smtClean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55151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000000"/>
                          </a:solidFill>
                        </a:rPr>
                        <a:t>Alaska</a:t>
                      </a:r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sym typeface="Wingdings"/>
                        </a:rPr>
                        <a:t></a:t>
                      </a:r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sym typeface="Wingdings"/>
                        </a:rPr>
                        <a:t></a:t>
                      </a:r>
                      <a:endParaRPr lang="en-US" sz="1200" dirty="0" smtClean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sym typeface="Wingdings"/>
                        </a:rPr>
                        <a:t></a:t>
                      </a:r>
                      <a:endParaRPr lang="en-US" sz="1200" dirty="0" smtClean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 smtClean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 smtClean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55151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000000"/>
                          </a:solidFill>
                        </a:rPr>
                        <a:t>West Virginia</a:t>
                      </a:r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sym typeface="Wingdings"/>
                        </a:rPr>
                        <a:t></a:t>
                      </a:r>
                      <a:endParaRPr lang="en-US" sz="1200" dirty="0" smtClean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sym typeface="Wingdings"/>
                        </a:rPr>
                        <a:t></a:t>
                      </a:r>
                      <a:endParaRPr lang="en-US" sz="1200" dirty="0" smtClean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sym typeface="Wingdings"/>
                        </a:rPr>
                        <a:t></a:t>
                      </a:r>
                      <a:endParaRPr lang="en-US" sz="1200" dirty="0" smtClean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 smtClean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 smtClean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55151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Maryland*</a:t>
                      </a:r>
                      <a:endParaRPr lang="en-US" sz="12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ym typeface="Wingdings"/>
                        </a:rPr>
                        <a:t></a:t>
                      </a:r>
                      <a:endParaRPr lang="en-US" sz="1200" dirty="0" smtClean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 smtClean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 smtClean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55151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Georgia</a:t>
                      </a:r>
                      <a:endParaRPr lang="en-US" sz="12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ym typeface="Wingdings"/>
                        </a:rPr>
                        <a:t></a:t>
                      </a:r>
                      <a:endParaRPr lang="en-US" sz="1200" dirty="0" smtClean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 smtClean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 smtClean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55151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Wyoming</a:t>
                      </a:r>
                      <a:endParaRPr lang="en-US" sz="12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ym typeface="Wingdings"/>
                        </a:rPr>
                        <a:t></a:t>
                      </a:r>
                      <a:endParaRPr lang="en-US" sz="1200" dirty="0" smtClean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ym typeface="Wingdings"/>
                        </a:rPr>
                        <a:t></a:t>
                      </a:r>
                      <a:endParaRPr lang="en-US" sz="1200" dirty="0" smtClean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 smtClean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sym typeface="Wingdings"/>
                        </a:rPr>
                        <a:t></a:t>
                      </a:r>
                      <a:endParaRPr lang="en-US" sz="1200" dirty="0" smtClean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55151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000000"/>
                          </a:solidFill>
                        </a:rPr>
                        <a:t>Utah*</a:t>
                      </a:r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sym typeface="Wingdings"/>
                        </a:rPr>
                        <a:t></a:t>
                      </a:r>
                      <a:endParaRPr lang="en-US" sz="1200" dirty="0" smtClean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sym typeface="Wingdings"/>
                        </a:rPr>
                        <a:t></a:t>
                      </a:r>
                      <a:endParaRPr lang="en-US" sz="1200" dirty="0" smtClean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 smtClean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sym typeface="Wingdings"/>
                        </a:rPr>
                        <a:t></a:t>
                      </a:r>
                      <a:endParaRPr lang="en-US" sz="1200" dirty="0" smtClean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55151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000000"/>
                          </a:solidFill>
                        </a:rPr>
                        <a:t>Idaho</a:t>
                      </a:r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sym typeface="Wingdings"/>
                        </a:rPr>
                        <a:t></a:t>
                      </a:r>
                      <a:endParaRPr lang="en-US" sz="1200" dirty="0" smtClean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sym typeface="Wingdings"/>
                        </a:rPr>
                        <a:t></a:t>
                      </a:r>
                      <a:endParaRPr lang="en-US" sz="1200" dirty="0" smtClean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 smtClean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sym typeface="Wingdings"/>
                        </a:rPr>
                        <a:t></a:t>
                      </a:r>
                      <a:endParaRPr lang="en-US" sz="1200" dirty="0" smtClean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55151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Florida*</a:t>
                      </a:r>
                      <a:endParaRPr lang="en-US" sz="12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ym typeface="Wingdings"/>
                        </a:rPr>
                        <a:t></a:t>
                      </a:r>
                      <a:endParaRPr lang="en-US" sz="1200" dirty="0" smtClean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ym typeface="Wingdings"/>
                        </a:rPr>
                        <a:t></a:t>
                      </a:r>
                      <a:endParaRPr lang="en-US" sz="1200" dirty="0" smtClean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ym typeface="Wingdings"/>
                        </a:rPr>
                        <a:t></a:t>
                      </a:r>
                      <a:endParaRPr lang="en-US" sz="1200" dirty="0" smtClean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 smtClean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sym typeface="Wingdings"/>
                        </a:rPr>
                        <a:t></a:t>
                      </a:r>
                      <a:endParaRPr lang="en-US" sz="1200" dirty="0" smtClean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55151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Illinois</a:t>
                      </a:r>
                      <a:endParaRPr lang="en-US" sz="12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ym typeface="Wingdings"/>
                        </a:rPr>
                        <a:t></a:t>
                      </a:r>
                      <a:endParaRPr lang="en-US" sz="1200" dirty="0" smtClean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ym typeface="Wingdings"/>
                        </a:rPr>
                        <a:t></a:t>
                      </a:r>
                      <a:endParaRPr lang="en-US" sz="1200" dirty="0" smtClean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ym typeface="Wingdings"/>
                        </a:rPr>
                        <a:t></a:t>
                      </a:r>
                      <a:endParaRPr lang="en-US" sz="1200" dirty="0" smtClean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 smtClean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sym typeface="Wingdings"/>
                        </a:rPr>
                        <a:t></a:t>
                      </a:r>
                      <a:endParaRPr lang="en-US" sz="1200" dirty="0" smtClean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55151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000000"/>
                          </a:solidFill>
                        </a:rPr>
                        <a:t>Maine*</a:t>
                      </a:r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sym typeface="Wingdings"/>
                        </a:rPr>
                        <a:t></a:t>
                      </a:r>
                      <a:endParaRPr lang="en-US" sz="1200" dirty="0" smtClean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sym typeface="Wingdings"/>
                        </a:rPr>
                        <a:t>, </a:t>
                      </a:r>
                      <a:endParaRPr lang="en-US" sz="1200" dirty="0" smtClean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sym typeface="Wingdings"/>
                        </a:rPr>
                        <a:t></a:t>
                      </a:r>
                      <a:endParaRPr lang="en-US" sz="1200" dirty="0" smtClean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 smtClean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 smtClean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55151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000000"/>
                          </a:solidFill>
                        </a:rPr>
                        <a:t>Vermont</a:t>
                      </a:r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sym typeface="Wingdings"/>
                        </a:rPr>
                        <a:t></a:t>
                      </a:r>
                      <a:endParaRPr lang="en-US" sz="1200" dirty="0" smtClean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sym typeface="Wingdings"/>
                        </a:rPr>
                        <a:t></a:t>
                      </a:r>
                      <a:endParaRPr lang="en-US" sz="1200" dirty="0" smtClean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 smtClean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sym typeface="Wingdings"/>
                        </a:rPr>
                        <a:t></a:t>
                      </a:r>
                      <a:endParaRPr lang="en-US" sz="1200" dirty="0" smtClean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55151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Colorado*</a:t>
                      </a:r>
                      <a:endParaRPr lang="en-US" sz="12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ym typeface="Wingdings"/>
                        </a:rPr>
                        <a:t></a:t>
                      </a:r>
                      <a:endParaRPr lang="en-US" sz="1200" dirty="0" smtClean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 smtClean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sym typeface="Wingdings"/>
                        </a:rPr>
                        <a:t></a:t>
                      </a:r>
                      <a:endParaRPr lang="en-US" sz="1200" dirty="0" smtClean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55151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New Mexico</a:t>
                      </a:r>
                      <a:endParaRPr lang="en-US" sz="12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ym typeface="Wingdings"/>
                        </a:rPr>
                        <a:t></a:t>
                      </a:r>
                      <a:endParaRPr lang="en-US" sz="1200" dirty="0" smtClean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 smtClean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 smtClean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55151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000000"/>
                          </a:solidFill>
                        </a:rPr>
                        <a:t>Massachusetts*</a:t>
                      </a:r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sym typeface="Wingdings"/>
                        </a:rPr>
                        <a:t></a:t>
                      </a:r>
                      <a:endParaRPr lang="en-US" sz="1200" dirty="0" smtClean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sym typeface="Wingdings"/>
                        </a:rPr>
                        <a:t></a:t>
                      </a:r>
                      <a:endParaRPr lang="en-US" sz="1200" dirty="0" smtClean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 smtClean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sym typeface="Wingdings"/>
                        </a:rPr>
                        <a:t></a:t>
                      </a:r>
                      <a:endParaRPr lang="en-US" sz="1200" dirty="0" smtClean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55151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South Carolina*</a:t>
                      </a:r>
                      <a:endParaRPr lang="en-US" sz="12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ym typeface="Wingdings"/>
                        </a:rPr>
                        <a:t></a:t>
                      </a:r>
                      <a:endParaRPr lang="en-US" sz="1200" dirty="0" smtClean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ym typeface="Wingdings"/>
                        </a:rPr>
                        <a:t></a:t>
                      </a:r>
                      <a:endParaRPr lang="en-US" sz="1200" dirty="0" smtClean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ym typeface="Wingdings"/>
                        </a:rPr>
                        <a:t></a:t>
                      </a:r>
                      <a:endParaRPr lang="en-US" sz="1200" dirty="0" smtClean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 smtClean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 smtClean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55151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000000"/>
                          </a:solidFill>
                        </a:rPr>
                        <a:t>Pennsylvania*</a:t>
                      </a:r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sym typeface="Wingdings"/>
                        </a:rPr>
                        <a:t></a:t>
                      </a:r>
                      <a:endParaRPr lang="en-US" sz="1200" dirty="0" smtClean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sym typeface="Wingdings"/>
                        </a:rPr>
                        <a:t></a:t>
                      </a:r>
                      <a:endParaRPr lang="en-US" sz="1200" dirty="0" smtClean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sym typeface="Wingdings"/>
                        </a:rPr>
                        <a:t></a:t>
                      </a:r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55151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North Carolina*</a:t>
                      </a:r>
                      <a:endParaRPr lang="en-US" sz="12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ym typeface="Wingdings"/>
                        </a:rPr>
                        <a:t></a:t>
                      </a:r>
                      <a:endParaRPr lang="en-US" sz="1200" dirty="0" smtClean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sym typeface="Wingdings"/>
                        </a:rPr>
                        <a:t></a:t>
                      </a:r>
                      <a:endParaRPr lang="en-US" sz="12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sym typeface="Wingdings"/>
                        </a:rPr>
                        <a:t></a:t>
                      </a:r>
                      <a:endParaRPr lang="en-US" sz="12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7410" name="Title 2"/>
          <p:cNvSpPr>
            <a:spLocks noGrp="1"/>
          </p:cNvSpPr>
          <p:nvPr>
            <p:ph type="title"/>
          </p:nvPr>
        </p:nvSpPr>
        <p:spPr>
          <a:xfrm>
            <a:off x="509327" y="245707"/>
            <a:ext cx="8006876" cy="668338"/>
          </a:xfrm>
        </p:spPr>
        <p:txBody>
          <a:bodyPr/>
          <a:lstStyle/>
          <a:p>
            <a:pPr algn="l" eaLnBrk="1" hangingPunct="1"/>
            <a:r>
              <a:rPr lang="en-US" sz="2400" dirty="0" smtClean="0">
                <a:latin typeface="Arial" charset="0"/>
                <a:cs typeface="Arial" charset="0"/>
              </a:rPr>
              <a:t>Demonstration Grantees* and States, by Grant Category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EA6A4DDD-9378-4E06-9A09-B91844B13A51}" type="slidenum">
              <a:rPr lang="en-US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59633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Content Placeholder 1"/>
          <p:cNvSpPr>
            <a:spLocks noGrp="1"/>
          </p:cNvSpPr>
          <p:nvPr>
            <p:ph idx="13"/>
          </p:nvPr>
        </p:nvSpPr>
        <p:spPr>
          <a:xfrm>
            <a:off x="518165" y="1340066"/>
            <a:ext cx="8256587" cy="4637087"/>
          </a:xfrm>
        </p:spPr>
        <p:txBody>
          <a:bodyPr/>
          <a:lstStyle/>
          <a:p>
            <a:pPr eaLnBrk="1" hangingPunct="1"/>
            <a:r>
              <a:rPr lang="en-US" dirty="0" smtClean="0">
                <a:cs typeface="Arial" charset="0"/>
              </a:rPr>
              <a:t>Expand, build on existing data and reporting infrastructure, such as warehouses, linked datasets</a:t>
            </a:r>
          </a:p>
          <a:p>
            <a:pPr eaLnBrk="1" hangingPunct="1"/>
            <a:endParaRPr lang="en-US" dirty="0" smtClean="0">
              <a:cs typeface="Arial" charset="0"/>
            </a:endParaRPr>
          </a:p>
          <a:p>
            <a:pPr eaLnBrk="1" hangingPunct="1"/>
            <a:r>
              <a:rPr lang="en-US" dirty="0" smtClean="0">
                <a:cs typeface="Arial" charset="0"/>
              </a:rPr>
              <a:t>Apply measures at practice, system, and state levels</a:t>
            </a:r>
          </a:p>
          <a:p>
            <a:pPr eaLnBrk="1" hangingPunct="1"/>
            <a:endParaRPr lang="en-US" dirty="0" smtClean="0">
              <a:cs typeface="Arial" charset="0"/>
            </a:endParaRPr>
          </a:p>
          <a:p>
            <a:pPr eaLnBrk="1" hangingPunct="1"/>
            <a:r>
              <a:rPr lang="en-US" dirty="0" smtClean="0">
                <a:cs typeface="Arial" charset="0"/>
              </a:rPr>
              <a:t>Develop new measures, beyond core measure set</a:t>
            </a:r>
          </a:p>
          <a:p>
            <a:pPr eaLnBrk="1" hangingPunct="1"/>
            <a:endParaRPr lang="en-US" dirty="0" smtClean="0">
              <a:cs typeface="Arial" charset="0"/>
            </a:endParaRPr>
          </a:p>
          <a:p>
            <a:pPr eaLnBrk="1" hangingPunct="1"/>
            <a:r>
              <a:rPr lang="en-US" dirty="0" smtClean="0">
                <a:cs typeface="Arial" charset="0"/>
              </a:rPr>
              <a:t>Report performance to various audiences: providers, health plans, families/public, policymakers </a:t>
            </a:r>
          </a:p>
          <a:p>
            <a:pPr eaLnBrk="1" hangingPunct="1"/>
            <a:endParaRPr lang="en-US" dirty="0" smtClean="0">
              <a:cs typeface="Arial" charset="0"/>
            </a:endParaRPr>
          </a:p>
          <a:p>
            <a:pPr eaLnBrk="1" hangingPunct="1"/>
            <a:r>
              <a:rPr lang="en-US" dirty="0" smtClean="0">
                <a:cs typeface="Arial" charset="0"/>
              </a:rPr>
              <a:t>Link performance on measures to incentives </a:t>
            </a:r>
            <a:endParaRPr lang="en-US" sz="2800" dirty="0" smtClean="0">
              <a:cs typeface="Arial" charset="0"/>
            </a:endParaRPr>
          </a:p>
          <a:p>
            <a:pPr eaLnBrk="1" hangingPunct="1"/>
            <a:endParaRPr lang="en-US" dirty="0" smtClean="0">
              <a:cs typeface="Arial" charset="0"/>
            </a:endParaRPr>
          </a:p>
        </p:txBody>
      </p:sp>
      <p:sp>
        <p:nvSpPr>
          <p:cNvPr id="18435" name="Title 2"/>
          <p:cNvSpPr>
            <a:spLocks noGrp="1"/>
          </p:cNvSpPr>
          <p:nvPr>
            <p:ph type="title"/>
          </p:nvPr>
        </p:nvSpPr>
        <p:spPr>
          <a:xfrm>
            <a:off x="609600" y="0"/>
            <a:ext cx="8001000" cy="990600"/>
          </a:xfrm>
        </p:spPr>
        <p:txBody>
          <a:bodyPr/>
          <a:lstStyle/>
          <a:p>
            <a:pPr algn="l" eaLnBrk="1" hangingPunct="1"/>
            <a:r>
              <a:rPr lang="en-US" sz="2600" dirty="0" smtClean="0">
                <a:latin typeface="Arial" charset="0"/>
                <a:cs typeface="Arial" charset="0"/>
              </a:rPr>
              <a:t>Example of Within Category Variation: </a:t>
            </a:r>
            <a:br>
              <a:rPr lang="en-US" sz="2600" dirty="0" smtClean="0">
                <a:latin typeface="Arial" charset="0"/>
                <a:cs typeface="Arial" charset="0"/>
              </a:rPr>
            </a:br>
            <a:r>
              <a:rPr lang="en-US" sz="2600" dirty="0" smtClean="0">
                <a:latin typeface="Arial" charset="0"/>
                <a:cs typeface="Arial" charset="0"/>
              </a:rPr>
              <a:t>States’ Activities Related to Quality Measures</a:t>
            </a:r>
          </a:p>
        </p:txBody>
      </p:sp>
      <p:sp>
        <p:nvSpPr>
          <p:cNvPr id="4" name="Slide Number Placeholder 3"/>
          <p:cNvSpPr txBox="1">
            <a:spLocks noGrp="1"/>
          </p:cNvSpPr>
          <p:nvPr/>
        </p:nvSpPr>
        <p:spPr>
          <a:xfrm>
            <a:off x="4351338" y="6492875"/>
            <a:ext cx="441325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5DB6EEF9-2522-4585-8175-0FB44D1651F2}" type="slidenum">
              <a:rPr lang="en-US" sz="1200" b="1">
                <a:solidFill>
                  <a:srgbClr val="002060"/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7</a:t>
            </a:fld>
            <a:endParaRPr lang="en-US" sz="1200" b="1" dirty="0">
              <a:solidFill>
                <a:srgbClr val="00206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3"/>
          </p:nvPr>
        </p:nvSpPr>
        <p:spPr>
          <a:xfrm>
            <a:off x="457200" y="1307726"/>
            <a:ext cx="8382000" cy="4559674"/>
          </a:xfrm>
        </p:spPr>
        <p:txBody>
          <a:bodyPr/>
          <a:lstStyle/>
          <a:p>
            <a:pPr>
              <a:defRPr/>
            </a:pPr>
            <a:r>
              <a:rPr lang="en-US" sz="2800" dirty="0" smtClean="0">
                <a:solidFill>
                  <a:prstClr val="white"/>
                </a:solidFill>
              </a:rPr>
              <a:t>Goals</a:t>
            </a:r>
          </a:p>
          <a:p>
            <a:pPr lvl="1">
              <a:defRPr/>
            </a:pPr>
            <a:endParaRPr lang="en-US" sz="2400" dirty="0" smtClean="0">
              <a:solidFill>
                <a:prstClr val="white"/>
              </a:solidFill>
            </a:endParaRPr>
          </a:p>
          <a:p>
            <a:pPr lvl="1">
              <a:defRPr/>
            </a:pPr>
            <a:r>
              <a:rPr lang="en-US" sz="2400" dirty="0" smtClean="0">
                <a:solidFill>
                  <a:prstClr val="white"/>
                </a:solidFill>
              </a:rPr>
              <a:t>Identify </a:t>
            </a:r>
            <a:r>
              <a:rPr lang="en-US" sz="2400" dirty="0">
                <a:solidFill>
                  <a:prstClr val="white"/>
                </a:solidFill>
              </a:rPr>
              <a:t>effective strategies to improve quality of children’s health and health </a:t>
            </a:r>
            <a:r>
              <a:rPr lang="en-US" sz="2400" dirty="0" smtClean="0">
                <a:solidFill>
                  <a:prstClr val="white"/>
                </a:solidFill>
              </a:rPr>
              <a:t>care</a:t>
            </a:r>
          </a:p>
          <a:p>
            <a:pPr lvl="1">
              <a:defRPr/>
            </a:pPr>
            <a:endParaRPr lang="en-US" sz="2400" dirty="0" smtClean="0">
              <a:solidFill>
                <a:prstClr val="white"/>
              </a:solidFill>
            </a:endParaRPr>
          </a:p>
          <a:p>
            <a:pPr lvl="1">
              <a:defRPr/>
            </a:pPr>
            <a:r>
              <a:rPr lang="en-US" sz="2400" dirty="0" smtClean="0">
                <a:solidFill>
                  <a:prstClr val="white"/>
                </a:solidFill>
              </a:rPr>
              <a:t>Disseminate </a:t>
            </a:r>
            <a:r>
              <a:rPr lang="en-US" sz="2400" dirty="0">
                <a:solidFill>
                  <a:prstClr val="white"/>
                </a:solidFill>
              </a:rPr>
              <a:t>information about </a:t>
            </a:r>
            <a:r>
              <a:rPr lang="en-US" sz="2400" dirty="0" smtClean="0">
                <a:solidFill>
                  <a:prstClr val="white"/>
                </a:solidFill>
              </a:rPr>
              <a:t>what </a:t>
            </a:r>
            <a:r>
              <a:rPr lang="en-US" sz="2400" dirty="0">
                <a:solidFill>
                  <a:prstClr val="white"/>
                </a:solidFill>
              </a:rPr>
              <a:t>works</a:t>
            </a:r>
            <a:r>
              <a:rPr lang="en-US" sz="2400" dirty="0" smtClean="0">
                <a:solidFill>
                  <a:prstClr val="white"/>
                </a:solidFill>
              </a:rPr>
              <a:t>, why it works, and what’s worth replicating</a:t>
            </a:r>
          </a:p>
          <a:p>
            <a:pPr>
              <a:defRPr/>
            </a:pPr>
            <a:endParaRPr lang="en-US" dirty="0" smtClean="0"/>
          </a:p>
          <a:p>
            <a:pPr lvl="1">
              <a:defRPr/>
            </a:pPr>
            <a:r>
              <a:rPr lang="en-US" sz="2400" b="1" dirty="0" smtClean="0"/>
              <a:t>“Tell the stories” of projects, categories, states, grantees</a:t>
            </a: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228600"/>
            <a:ext cx="8077200" cy="542544"/>
          </a:xfrm>
        </p:spPr>
        <p:txBody>
          <a:bodyPr/>
          <a:lstStyle/>
          <a:p>
            <a:pPr lvl="0" algn="l"/>
            <a:r>
              <a:rPr lang="en-US" dirty="0" smtClean="0">
                <a:solidFill>
                  <a:prstClr val="white"/>
                </a:solidFill>
              </a:rPr>
              <a:t/>
            </a:r>
            <a:br>
              <a:rPr lang="en-US" dirty="0" smtClean="0">
                <a:solidFill>
                  <a:prstClr val="white"/>
                </a:solidFill>
              </a:rPr>
            </a:br>
            <a:r>
              <a:rPr lang="en-US" sz="3200" dirty="0" smtClean="0">
                <a:solidFill>
                  <a:prstClr val="white"/>
                </a:solidFill>
              </a:rPr>
              <a:t>National Evaluation: Goals </a:t>
            </a:r>
            <a:r>
              <a:rPr lang="en-US" dirty="0">
                <a:solidFill>
                  <a:prstClr val="white"/>
                </a:solidFill>
              </a:rPr>
              <a:t/>
            </a:r>
            <a:br>
              <a:rPr lang="en-US" dirty="0">
                <a:solidFill>
                  <a:prstClr val="white"/>
                </a:solidFill>
              </a:rPr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64F636AB-7E96-4DD2-A960-43ADA9C43C4D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518665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3"/>
          </p:nvPr>
        </p:nvSpPr>
        <p:spPr>
          <a:xfrm>
            <a:off x="457200" y="1155326"/>
            <a:ext cx="8382000" cy="4864474"/>
          </a:xfrm>
        </p:spPr>
        <p:txBody>
          <a:bodyPr/>
          <a:lstStyle/>
          <a:p>
            <a:pPr>
              <a:defRPr/>
            </a:pPr>
            <a:r>
              <a:rPr lang="en-US" sz="2200" dirty="0" smtClean="0"/>
              <a:t>Mixed-Methods Design</a:t>
            </a:r>
          </a:p>
          <a:p>
            <a:pPr>
              <a:defRPr/>
            </a:pPr>
            <a:endParaRPr lang="en-US" sz="2200" dirty="0" smtClean="0"/>
          </a:p>
          <a:p>
            <a:pPr lvl="1">
              <a:defRPr/>
            </a:pPr>
            <a:r>
              <a:rPr lang="en-US" sz="1800" dirty="0" smtClean="0"/>
              <a:t>Quantitative (claims/administrative files) &amp; qualitative (site visits, document review)</a:t>
            </a:r>
          </a:p>
          <a:p>
            <a:pPr lvl="1">
              <a:defRPr/>
            </a:pPr>
            <a:endParaRPr lang="en-US" sz="1800" dirty="0" smtClean="0"/>
          </a:p>
          <a:p>
            <a:pPr lvl="1">
              <a:defRPr/>
            </a:pPr>
            <a:r>
              <a:rPr lang="en-US" sz="1800" dirty="0" smtClean="0"/>
              <a:t>Descriptive/compare-and-contrast </a:t>
            </a:r>
            <a:r>
              <a:rPr lang="en-US" sz="1800" dirty="0"/>
              <a:t>analysis of program </a:t>
            </a:r>
            <a:r>
              <a:rPr lang="en-US" sz="1800" dirty="0" smtClean="0"/>
              <a:t>implementation</a:t>
            </a:r>
          </a:p>
          <a:p>
            <a:pPr lvl="1">
              <a:defRPr/>
            </a:pPr>
            <a:endParaRPr lang="en-US" sz="1800" dirty="0" smtClean="0"/>
          </a:p>
          <a:p>
            <a:pPr lvl="1">
              <a:defRPr/>
            </a:pPr>
            <a:r>
              <a:rPr lang="en-US" sz="1800" dirty="0" smtClean="0"/>
              <a:t>Comparative </a:t>
            </a:r>
            <a:r>
              <a:rPr lang="en-US" sz="1800" dirty="0"/>
              <a:t>analysis of </a:t>
            </a:r>
            <a:r>
              <a:rPr lang="en-US" sz="1800" dirty="0" smtClean="0"/>
              <a:t>trends/outcomes</a:t>
            </a:r>
          </a:p>
          <a:p>
            <a:pPr lvl="1">
              <a:defRPr/>
            </a:pPr>
            <a:endParaRPr lang="en-US" sz="1800" dirty="0" smtClean="0"/>
          </a:p>
          <a:p>
            <a:pPr lvl="1">
              <a:defRPr/>
            </a:pPr>
            <a:r>
              <a:rPr lang="en-US" sz="1800" dirty="0" smtClean="0"/>
              <a:t>Impact </a:t>
            </a:r>
            <a:r>
              <a:rPr lang="en-US" sz="1800" dirty="0"/>
              <a:t>analyses for selected medical home </a:t>
            </a:r>
            <a:r>
              <a:rPr lang="en-US" sz="1800" dirty="0" smtClean="0"/>
              <a:t>projects</a:t>
            </a:r>
          </a:p>
          <a:p>
            <a:pPr lvl="1">
              <a:defRPr/>
            </a:pPr>
            <a:endParaRPr lang="en-US" sz="1800" b="1" dirty="0" smtClean="0"/>
          </a:p>
          <a:p>
            <a:pPr lvl="1">
              <a:defRPr/>
            </a:pPr>
            <a:r>
              <a:rPr lang="en-US" sz="1800" b="1" dirty="0" smtClean="0"/>
              <a:t>Multiple levels of analyses: patient, provider, practice, network, regional, state, grantee, groups of grantees</a:t>
            </a:r>
          </a:p>
          <a:p>
            <a:pPr>
              <a:defRPr/>
            </a:pPr>
            <a:endParaRPr lang="en-US" sz="2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228600"/>
            <a:ext cx="8077200" cy="542544"/>
          </a:xfrm>
        </p:spPr>
        <p:txBody>
          <a:bodyPr/>
          <a:lstStyle/>
          <a:p>
            <a:pPr lvl="0" algn="l"/>
            <a:r>
              <a:rPr lang="en-US" dirty="0" smtClean="0">
                <a:solidFill>
                  <a:prstClr val="white"/>
                </a:solidFill>
              </a:rPr>
              <a:t/>
            </a:r>
            <a:br>
              <a:rPr lang="en-US" dirty="0" smtClean="0">
                <a:solidFill>
                  <a:prstClr val="white"/>
                </a:solidFill>
              </a:rPr>
            </a:br>
            <a:r>
              <a:rPr lang="en-US" sz="3200" dirty="0" smtClean="0">
                <a:solidFill>
                  <a:prstClr val="white"/>
                </a:solidFill>
              </a:rPr>
              <a:t>National Evaluation: Methods</a:t>
            </a:r>
            <a:r>
              <a:rPr lang="en-US" dirty="0">
                <a:solidFill>
                  <a:prstClr val="white"/>
                </a:solidFill>
              </a:rPr>
              <a:t/>
            </a:r>
            <a:br>
              <a:rPr lang="en-US" dirty="0">
                <a:solidFill>
                  <a:prstClr val="white"/>
                </a:solidFill>
              </a:rPr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64F636AB-7E96-4DD2-A960-43ADA9C43C4D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518665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ront Cover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7073FB8CD4FC144AFA2267D20F944D8" ma:contentTypeVersion="0" ma:contentTypeDescription="Create a new document." ma:contentTypeScope="" ma:versionID="1fdc3fbf743c8387a631268b58254fe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B79F347-AC25-470D-BCC2-2717A4ED227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9D544024-FF01-4D71-9189-A7A08509871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41D99A1-E983-47F2-8ADB-C03EDC99ACD3}">
  <ds:schemaRefs>
    <ds:schemaRef ds:uri="http://schemas.microsoft.com/office/2006/documentManagement/types"/>
    <ds:schemaRef ds:uri="http://purl.org/dc/elements/1.1/"/>
    <ds:schemaRef ds:uri="http://purl.org/dc/terms/"/>
    <ds:schemaRef ds:uri="http://purl.org/dc/dcmitype/"/>
    <ds:schemaRef ds:uri="http://www.w3.org/XML/1998/namespace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6636</TotalTime>
  <Words>699</Words>
  <Application>Microsoft Office PowerPoint</Application>
  <PresentationFormat>On-screen Show (4:3)</PresentationFormat>
  <Paragraphs>221</Paragraphs>
  <Slides>15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Front Cover</vt:lpstr>
      <vt:lpstr>National Evaluation of the CHIPRA Quality Demonstration Grant Program:  Early Observations</vt:lpstr>
      <vt:lpstr>The National Evaluation Team</vt:lpstr>
      <vt:lpstr>Today’s Presentation</vt:lpstr>
      <vt:lpstr>The CHIPRA Quality Demonstration Program</vt:lpstr>
      <vt:lpstr>CHIPRA Quality Demonstration Program (cont’d)</vt:lpstr>
      <vt:lpstr>Demonstration Grantees* and States, by Grant Category</vt:lpstr>
      <vt:lpstr>Example of Within Category Variation:  States’ Activities Related to Quality Measures</vt:lpstr>
      <vt:lpstr> National Evaluation: Goals  </vt:lpstr>
      <vt:lpstr> National Evaluation: Methods </vt:lpstr>
      <vt:lpstr>Early Observations About Practice-Level Reporting</vt:lpstr>
      <vt:lpstr>What are States Learning About Practice-Level Reporting?</vt:lpstr>
      <vt:lpstr>Practice-level Reporting: Take Away Messages</vt:lpstr>
      <vt:lpstr>Slide 13</vt:lpstr>
      <vt:lpstr> Web Page  </vt:lpstr>
      <vt:lpstr>Contact Information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Thomas, Veronica</dc:creator>
  <cp:lastModifiedBy>DHHS</cp:lastModifiedBy>
  <cp:revision>513</cp:revision>
  <dcterms:created xsi:type="dcterms:W3CDTF">2012-01-12T16:46:13Z</dcterms:created>
  <dcterms:modified xsi:type="dcterms:W3CDTF">2012-11-08T14:47:52Z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0x01010047073FB8CD4FC144AFA2267D20F944D8</vt:lpwstr>
  </property>
</Properties>
</file>