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10" r:id="rId2"/>
    <p:sldMasterId id="2147483723" r:id="rId3"/>
  </p:sldMasterIdLst>
  <p:notesMasterIdLst>
    <p:notesMasterId r:id="rId27"/>
  </p:notesMasterIdLst>
  <p:handoutMasterIdLst>
    <p:handoutMasterId r:id="rId28"/>
  </p:handoutMasterIdLst>
  <p:sldIdLst>
    <p:sldId id="257" r:id="rId4"/>
    <p:sldId id="258" r:id="rId5"/>
    <p:sldId id="262" r:id="rId6"/>
    <p:sldId id="306" r:id="rId7"/>
    <p:sldId id="282" r:id="rId8"/>
    <p:sldId id="265" r:id="rId9"/>
    <p:sldId id="270" r:id="rId10"/>
    <p:sldId id="283" r:id="rId11"/>
    <p:sldId id="284" r:id="rId12"/>
    <p:sldId id="260" r:id="rId13"/>
    <p:sldId id="281" r:id="rId14"/>
    <p:sldId id="307" r:id="rId15"/>
    <p:sldId id="308" r:id="rId16"/>
    <p:sldId id="309" r:id="rId17"/>
    <p:sldId id="310" r:id="rId18"/>
    <p:sldId id="311" r:id="rId19"/>
    <p:sldId id="312" r:id="rId20"/>
    <p:sldId id="313" r:id="rId21"/>
    <p:sldId id="314" r:id="rId22"/>
    <p:sldId id="315" r:id="rId23"/>
    <p:sldId id="316" r:id="rId24"/>
    <p:sldId id="259" r:id="rId25"/>
    <p:sldId id="264" r:id="rId26"/>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egal, Courtney" initials="CS" lastIdx="6" clrIdx="0"/>
  <p:cmAuthor id="1" name="Erin Holve" initials="" lastIdx="3"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3AE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0" autoAdjust="0"/>
    <p:restoredTop sz="91697" autoAdjust="0"/>
  </p:normalViewPr>
  <p:slideViewPr>
    <p:cSldViewPr>
      <p:cViewPr varScale="1">
        <p:scale>
          <a:sx n="78" d="100"/>
          <a:sy n="78" d="100"/>
        </p:scale>
        <p:origin x="-1493" y="-62"/>
      </p:cViewPr>
      <p:guideLst>
        <p:guide orient="horz" pos="2160"/>
        <p:guide pos="2880"/>
      </p:guideLst>
    </p:cSldViewPr>
  </p:slideViewPr>
  <p:outlineViewPr>
    <p:cViewPr>
      <p:scale>
        <a:sx n="33" d="100"/>
        <a:sy n="33" d="100"/>
      </p:scale>
      <p:origin x="48" y="22674"/>
    </p:cViewPr>
  </p:outlineViewPr>
  <p:notesTextViewPr>
    <p:cViewPr>
      <p:scale>
        <a:sx n="1" d="1"/>
        <a:sy n="1" d="1"/>
      </p:scale>
      <p:origin x="0" y="0"/>
    </p:cViewPr>
  </p:notesTextViewPr>
  <p:notesViewPr>
    <p:cSldViewPr>
      <p:cViewPr>
        <p:scale>
          <a:sx n="100" d="100"/>
          <a:sy n="100" d="100"/>
        </p:scale>
        <p:origin x="-2358" y="834"/>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46DF75-DB7A-4495-AB40-7BCDCC86AFA7}" type="doc">
      <dgm:prSet loTypeId="urn:microsoft.com/office/officeart/2005/8/layout/process4" loCatId="process" qsTypeId="urn:microsoft.com/office/officeart/2005/8/quickstyle/simple1" qsCatId="simple" csTypeId="urn:microsoft.com/office/officeart/2005/8/colors/colorful5" csCatId="colorful" phldr="1"/>
      <dgm:spPr/>
      <dgm:t>
        <a:bodyPr/>
        <a:lstStyle/>
        <a:p>
          <a:endParaRPr lang="en-US"/>
        </a:p>
      </dgm:t>
    </dgm:pt>
    <dgm:pt modelId="{E99D240F-0DA5-4F6B-BE3A-53B66A4BB849}">
      <dgm:prSet phldrT="[Text]" custT="1"/>
      <dgm:spPr/>
      <dgm:t>
        <a:bodyPr/>
        <a:lstStyle/>
        <a:p>
          <a:r>
            <a:rPr lang="en-US" sz="1300" b="1" dirty="0" smtClean="0"/>
            <a:t>Total ARRA-CER Funding </a:t>
          </a:r>
        </a:p>
        <a:p>
          <a:r>
            <a:rPr lang="en-US" sz="1300" b="1" dirty="0" smtClean="0"/>
            <a:t>$1.1 billion</a:t>
          </a:r>
          <a:endParaRPr lang="en-US" sz="1300" b="1" dirty="0"/>
        </a:p>
      </dgm:t>
    </dgm:pt>
    <dgm:pt modelId="{7AEFFB30-5776-43C8-B941-B25134ACD359}" type="parTrans" cxnId="{A0D7D4F1-A60D-4C2A-A2D7-96C1DF566465}">
      <dgm:prSet/>
      <dgm:spPr/>
      <dgm:t>
        <a:bodyPr/>
        <a:lstStyle/>
        <a:p>
          <a:endParaRPr lang="en-US"/>
        </a:p>
      </dgm:t>
    </dgm:pt>
    <dgm:pt modelId="{8963EA21-E81C-413D-BF20-30C49122ED2F}" type="sibTrans" cxnId="{A0D7D4F1-A60D-4C2A-A2D7-96C1DF566465}">
      <dgm:prSet/>
      <dgm:spPr/>
      <dgm:t>
        <a:bodyPr/>
        <a:lstStyle/>
        <a:p>
          <a:endParaRPr lang="en-US"/>
        </a:p>
      </dgm:t>
    </dgm:pt>
    <dgm:pt modelId="{A05FC0B4-5717-4C0A-AA99-1974CAE4146C}">
      <dgm:prSet custT="1"/>
      <dgm:spPr/>
      <dgm:t>
        <a:bodyPr/>
        <a:lstStyle/>
        <a:p>
          <a:r>
            <a:rPr lang="en-US" sz="1200" dirty="0" smtClean="0"/>
            <a:t> Evidence development and synthesis</a:t>
          </a:r>
          <a:endParaRPr lang="en-US" sz="1200" dirty="0"/>
        </a:p>
      </dgm:t>
    </dgm:pt>
    <dgm:pt modelId="{7D147BD0-E5A8-4FAF-94A3-4861FFC2C5C8}" type="parTrans" cxnId="{1B60BF4D-0E7F-4DED-80E0-0DA78AF91B4D}">
      <dgm:prSet/>
      <dgm:spPr/>
      <dgm:t>
        <a:bodyPr/>
        <a:lstStyle/>
        <a:p>
          <a:endParaRPr lang="en-US"/>
        </a:p>
      </dgm:t>
    </dgm:pt>
    <dgm:pt modelId="{6A991BD5-5344-443F-BA9E-5063940454AF}" type="sibTrans" cxnId="{1B60BF4D-0E7F-4DED-80E0-0DA78AF91B4D}">
      <dgm:prSet/>
      <dgm:spPr/>
      <dgm:t>
        <a:bodyPr/>
        <a:lstStyle/>
        <a:p>
          <a:endParaRPr lang="en-US"/>
        </a:p>
      </dgm:t>
    </dgm:pt>
    <dgm:pt modelId="{4B5D29B9-7449-4766-9C3E-B8C4A0FF490D}">
      <dgm:prSet custT="1"/>
      <dgm:spPr/>
      <dgm:t>
        <a:bodyPr/>
        <a:lstStyle/>
        <a:p>
          <a:r>
            <a:rPr lang="en-US" sz="1200" dirty="0" smtClean="0"/>
            <a:t>Translation and dissemination</a:t>
          </a:r>
          <a:endParaRPr lang="en-US" sz="1200" dirty="0"/>
        </a:p>
      </dgm:t>
    </dgm:pt>
    <dgm:pt modelId="{2476C980-9448-4AB5-99CE-5F865AABCD20}" type="parTrans" cxnId="{6F1E9EB9-A4B7-4CB3-9184-191198916DDE}">
      <dgm:prSet/>
      <dgm:spPr/>
      <dgm:t>
        <a:bodyPr/>
        <a:lstStyle/>
        <a:p>
          <a:endParaRPr lang="en-US"/>
        </a:p>
      </dgm:t>
    </dgm:pt>
    <dgm:pt modelId="{E7383FE6-2C33-41D9-ACB1-4E43FF88A8B7}" type="sibTrans" cxnId="{6F1E9EB9-A4B7-4CB3-9184-191198916DDE}">
      <dgm:prSet/>
      <dgm:spPr/>
      <dgm:t>
        <a:bodyPr/>
        <a:lstStyle/>
        <a:p>
          <a:endParaRPr lang="en-US"/>
        </a:p>
      </dgm:t>
    </dgm:pt>
    <dgm:pt modelId="{360CBE43-771B-4511-9726-A5AECD95BF92}">
      <dgm:prSet custT="1"/>
      <dgm:spPr/>
      <dgm:t>
        <a:bodyPr/>
        <a:lstStyle/>
        <a:p>
          <a:r>
            <a:rPr lang="en-US" sz="1200" dirty="0" smtClean="0"/>
            <a:t> Infrastructure and methods development</a:t>
          </a:r>
          <a:endParaRPr lang="en-US" sz="1200" dirty="0"/>
        </a:p>
      </dgm:t>
    </dgm:pt>
    <dgm:pt modelId="{5E487367-5789-4C7D-B778-4E8258B0A106}" type="parTrans" cxnId="{11AA6A61-8BBF-4361-8EB3-25F9F9276C56}">
      <dgm:prSet/>
      <dgm:spPr/>
      <dgm:t>
        <a:bodyPr/>
        <a:lstStyle/>
        <a:p>
          <a:endParaRPr lang="en-US"/>
        </a:p>
      </dgm:t>
    </dgm:pt>
    <dgm:pt modelId="{E87760EA-C7F1-4B5B-B220-1612A609E3C3}" type="sibTrans" cxnId="{11AA6A61-8BBF-4361-8EB3-25F9F9276C56}">
      <dgm:prSet/>
      <dgm:spPr/>
      <dgm:t>
        <a:bodyPr/>
        <a:lstStyle/>
        <a:p>
          <a:endParaRPr lang="en-US"/>
        </a:p>
      </dgm:t>
    </dgm:pt>
    <dgm:pt modelId="{B6B31C48-B496-4F84-8821-6A8793659252}">
      <dgm:prSet custT="1"/>
      <dgm:spPr/>
      <dgm:t>
        <a:bodyPr/>
        <a:lstStyle/>
        <a:p>
          <a:r>
            <a:rPr lang="en-US" sz="1200" smtClean="0"/>
            <a:t>Priority Setting</a:t>
          </a:r>
          <a:endParaRPr lang="en-US" sz="1200"/>
        </a:p>
      </dgm:t>
    </dgm:pt>
    <dgm:pt modelId="{140BC948-77EF-4524-9F61-7A9E47470340}" type="parTrans" cxnId="{DF064967-F194-4354-BD41-F04B8047E4C7}">
      <dgm:prSet/>
      <dgm:spPr/>
      <dgm:t>
        <a:bodyPr/>
        <a:lstStyle/>
        <a:p>
          <a:endParaRPr lang="en-US"/>
        </a:p>
      </dgm:t>
    </dgm:pt>
    <dgm:pt modelId="{8D180D13-E60B-4FDD-9EF1-520A4029E322}" type="sibTrans" cxnId="{DF064967-F194-4354-BD41-F04B8047E4C7}">
      <dgm:prSet/>
      <dgm:spPr/>
      <dgm:t>
        <a:bodyPr/>
        <a:lstStyle/>
        <a:p>
          <a:endParaRPr lang="en-US"/>
        </a:p>
      </dgm:t>
    </dgm:pt>
    <dgm:pt modelId="{E58A567C-6A6A-483E-BAB3-70CC2993F52E}">
      <dgm:prSet custT="1"/>
      <dgm:spPr/>
      <dgm:t>
        <a:bodyPr/>
        <a:lstStyle/>
        <a:p>
          <a:r>
            <a:rPr lang="en-US" sz="1200" dirty="0" smtClean="0"/>
            <a:t>Stakeholder Engagement</a:t>
          </a:r>
          <a:endParaRPr lang="en-US" sz="1200" dirty="0"/>
        </a:p>
      </dgm:t>
    </dgm:pt>
    <dgm:pt modelId="{A77A6440-EC3C-4F6E-AE6E-65CC9F6B410D}" type="parTrans" cxnId="{E4F494E8-B4DD-420A-8E74-56ACB9501441}">
      <dgm:prSet/>
      <dgm:spPr/>
      <dgm:t>
        <a:bodyPr/>
        <a:lstStyle/>
        <a:p>
          <a:endParaRPr lang="en-US"/>
        </a:p>
      </dgm:t>
    </dgm:pt>
    <dgm:pt modelId="{309612DA-5217-4093-8D3A-7B7B48A741E2}" type="sibTrans" cxnId="{E4F494E8-B4DD-420A-8E74-56ACB9501441}">
      <dgm:prSet/>
      <dgm:spPr/>
      <dgm:t>
        <a:bodyPr/>
        <a:lstStyle/>
        <a:p>
          <a:endParaRPr lang="en-US"/>
        </a:p>
      </dgm:t>
    </dgm:pt>
    <dgm:pt modelId="{EA75ADF2-AD48-4EB5-8B2D-4F29029352AF}">
      <dgm:prSet custT="1"/>
      <dgm:spPr/>
      <dgm:t>
        <a:bodyPr/>
        <a:lstStyle/>
        <a:p>
          <a:r>
            <a:rPr lang="en-US" sz="1300" b="1" dirty="0" smtClean="0"/>
            <a:t>Infrastructure &amp; Methods Development</a:t>
          </a:r>
        </a:p>
        <a:p>
          <a:r>
            <a:rPr lang="en-US" sz="1300" b="1" dirty="0" smtClean="0"/>
            <a:t>$417.2 million (37.9% of ARRA-CER Funding)</a:t>
          </a:r>
          <a:endParaRPr lang="en-US" sz="1300" b="1" dirty="0"/>
        </a:p>
      </dgm:t>
    </dgm:pt>
    <dgm:pt modelId="{A785026D-85E5-4E49-96F4-963E93A034E7}" type="parTrans" cxnId="{28D62D1B-0F99-4915-A2FF-F903D41D1E4F}">
      <dgm:prSet/>
      <dgm:spPr/>
      <dgm:t>
        <a:bodyPr/>
        <a:lstStyle/>
        <a:p>
          <a:endParaRPr lang="en-US"/>
        </a:p>
      </dgm:t>
    </dgm:pt>
    <dgm:pt modelId="{291A77F9-FF6B-4DDE-88F3-246319252AFF}" type="sibTrans" cxnId="{28D62D1B-0F99-4915-A2FF-F903D41D1E4F}">
      <dgm:prSet/>
      <dgm:spPr/>
      <dgm:t>
        <a:bodyPr/>
        <a:lstStyle/>
        <a:p>
          <a:endParaRPr lang="en-US"/>
        </a:p>
      </dgm:t>
    </dgm:pt>
    <dgm:pt modelId="{C9AAFAEF-52A6-4326-8460-BEE085E4BD7E}">
      <dgm:prSet custT="1"/>
      <dgm:spPr/>
      <dgm:t>
        <a:bodyPr/>
        <a:lstStyle/>
        <a:p>
          <a:r>
            <a:rPr lang="en-US" sz="1300" smtClean="0"/>
            <a:t>Governance</a:t>
          </a:r>
          <a:endParaRPr lang="en-US" sz="1300"/>
        </a:p>
      </dgm:t>
    </dgm:pt>
    <dgm:pt modelId="{F62E834A-6176-4A5C-ADD1-462F1C339C6B}" type="parTrans" cxnId="{8172F21E-4B7C-4C41-ADAF-90DAFB5E4009}">
      <dgm:prSet/>
      <dgm:spPr/>
      <dgm:t>
        <a:bodyPr/>
        <a:lstStyle/>
        <a:p>
          <a:endParaRPr lang="en-US"/>
        </a:p>
      </dgm:t>
    </dgm:pt>
    <dgm:pt modelId="{8AE317EF-FAF5-4336-B7B7-9D5254C844EF}" type="sibTrans" cxnId="{8172F21E-4B7C-4C41-ADAF-90DAFB5E4009}">
      <dgm:prSet/>
      <dgm:spPr/>
      <dgm:t>
        <a:bodyPr/>
        <a:lstStyle/>
        <a:p>
          <a:endParaRPr lang="en-US"/>
        </a:p>
      </dgm:t>
    </dgm:pt>
    <dgm:pt modelId="{0F104614-C93E-41EB-9362-FD2BE97D9647}">
      <dgm:prSet custT="1"/>
      <dgm:spPr/>
      <dgm:t>
        <a:bodyPr/>
        <a:lstStyle/>
        <a:p>
          <a:r>
            <a:rPr lang="en-US" sz="1300" smtClean="0"/>
            <a:t>Data</a:t>
          </a:r>
          <a:endParaRPr lang="en-US" sz="1300"/>
        </a:p>
      </dgm:t>
    </dgm:pt>
    <dgm:pt modelId="{E37FA436-D39B-4990-B60F-9CFF2C86FFCA}" type="parTrans" cxnId="{B6700425-3D54-4F19-9EA9-168552CADA48}">
      <dgm:prSet/>
      <dgm:spPr/>
      <dgm:t>
        <a:bodyPr/>
        <a:lstStyle/>
        <a:p>
          <a:endParaRPr lang="en-US"/>
        </a:p>
      </dgm:t>
    </dgm:pt>
    <dgm:pt modelId="{9D6F3A78-3D7C-464F-AE7E-99D399258418}" type="sibTrans" cxnId="{B6700425-3D54-4F19-9EA9-168552CADA48}">
      <dgm:prSet/>
      <dgm:spPr/>
      <dgm:t>
        <a:bodyPr/>
        <a:lstStyle/>
        <a:p>
          <a:endParaRPr lang="en-US"/>
        </a:p>
      </dgm:t>
    </dgm:pt>
    <dgm:pt modelId="{C1083071-642F-4660-AD1C-663D4954D750}">
      <dgm:prSet custT="1"/>
      <dgm:spPr/>
      <dgm:t>
        <a:bodyPr/>
        <a:lstStyle/>
        <a:p>
          <a:r>
            <a:rPr lang="en-US" sz="1300" smtClean="0"/>
            <a:t>Methods</a:t>
          </a:r>
          <a:endParaRPr lang="en-US" sz="1300"/>
        </a:p>
      </dgm:t>
    </dgm:pt>
    <dgm:pt modelId="{7AA1F2B3-3032-4EA8-A80F-298BD602586E}" type="parTrans" cxnId="{E6B4A42F-809B-41D6-8F08-5AC6BF67CF40}">
      <dgm:prSet/>
      <dgm:spPr/>
      <dgm:t>
        <a:bodyPr/>
        <a:lstStyle/>
        <a:p>
          <a:endParaRPr lang="en-US"/>
        </a:p>
      </dgm:t>
    </dgm:pt>
    <dgm:pt modelId="{35C33857-D5BB-4C14-9AD8-B418572C92FE}" type="sibTrans" cxnId="{E6B4A42F-809B-41D6-8F08-5AC6BF67CF40}">
      <dgm:prSet/>
      <dgm:spPr/>
      <dgm:t>
        <a:bodyPr/>
        <a:lstStyle/>
        <a:p>
          <a:endParaRPr lang="en-US"/>
        </a:p>
      </dgm:t>
    </dgm:pt>
    <dgm:pt modelId="{78C0DBD0-293D-48F7-89B1-CD6CE5FC1E04}">
      <dgm:prSet custT="1"/>
      <dgm:spPr/>
      <dgm:t>
        <a:bodyPr/>
        <a:lstStyle/>
        <a:p>
          <a:r>
            <a:rPr lang="en-US" sz="1300" smtClean="0"/>
            <a:t>Training</a:t>
          </a:r>
          <a:endParaRPr lang="en-US" sz="1300"/>
        </a:p>
      </dgm:t>
    </dgm:pt>
    <dgm:pt modelId="{28634ADA-9CED-469D-9B13-94D52AC06E30}" type="parTrans" cxnId="{8052B7FF-A9AE-486C-806C-8ACBE6C972C1}">
      <dgm:prSet/>
      <dgm:spPr/>
      <dgm:t>
        <a:bodyPr/>
        <a:lstStyle/>
        <a:p>
          <a:endParaRPr lang="en-US"/>
        </a:p>
      </dgm:t>
    </dgm:pt>
    <dgm:pt modelId="{90E0EE79-23A5-47AB-854B-444D372EF4A6}" type="sibTrans" cxnId="{8052B7FF-A9AE-486C-806C-8ACBE6C972C1}">
      <dgm:prSet/>
      <dgm:spPr/>
      <dgm:t>
        <a:bodyPr/>
        <a:lstStyle/>
        <a:p>
          <a:endParaRPr lang="en-US"/>
        </a:p>
      </dgm:t>
    </dgm:pt>
    <dgm:pt modelId="{1724BF06-ACF2-43CE-9A94-885B3DFAFC1B}">
      <dgm:prSet custT="1"/>
      <dgm:spPr/>
      <dgm:t>
        <a:bodyPr/>
        <a:lstStyle/>
        <a:p>
          <a:r>
            <a:rPr lang="en-US" sz="1300" b="1" dirty="0" smtClean="0">
              <a:solidFill>
                <a:schemeClr val="tx1"/>
              </a:solidFill>
            </a:rPr>
            <a:t>Electronic Clinical Data Infrastructure</a:t>
          </a:r>
        </a:p>
        <a:p>
          <a:r>
            <a:rPr lang="en-US" sz="1300" b="1" dirty="0" smtClean="0">
              <a:solidFill>
                <a:schemeClr val="tx1"/>
              </a:solidFill>
            </a:rPr>
            <a:t>$276 million (25.1% of ARRA-CER Funding)</a:t>
          </a:r>
          <a:endParaRPr lang="en-US" sz="1300" b="1" dirty="0">
            <a:solidFill>
              <a:schemeClr val="tx1"/>
            </a:solidFill>
          </a:endParaRPr>
        </a:p>
      </dgm:t>
    </dgm:pt>
    <dgm:pt modelId="{917F108B-090F-48E1-A693-10C75F35FCD6}" type="parTrans" cxnId="{E0DE31A8-DDC0-4CF8-855E-9DE533367257}">
      <dgm:prSet/>
      <dgm:spPr/>
      <dgm:t>
        <a:bodyPr/>
        <a:lstStyle/>
        <a:p>
          <a:endParaRPr lang="en-US"/>
        </a:p>
      </dgm:t>
    </dgm:pt>
    <dgm:pt modelId="{594513B3-3448-470F-8C4B-78D95F7307CB}" type="sibTrans" cxnId="{E0DE31A8-DDC0-4CF8-855E-9DE533367257}">
      <dgm:prSet/>
      <dgm:spPr/>
      <dgm:t>
        <a:bodyPr/>
        <a:lstStyle/>
        <a:p>
          <a:endParaRPr lang="en-US"/>
        </a:p>
      </dgm:t>
    </dgm:pt>
    <dgm:pt modelId="{2FAF0C46-0F2E-4133-8DA7-03A5AE251CBB}">
      <dgm:prSet custT="1"/>
      <dgm:spPr/>
      <dgm:t>
        <a:bodyPr/>
        <a:lstStyle/>
        <a:p>
          <a:r>
            <a:rPr lang="en-US" sz="1100" dirty="0" smtClean="0"/>
            <a:t>Clinical  and claims databases, electronic health records,  and data warehouses</a:t>
          </a:r>
          <a:endParaRPr lang="en-US" sz="1100" dirty="0"/>
        </a:p>
      </dgm:t>
    </dgm:pt>
    <dgm:pt modelId="{785A6BA4-930B-44F1-8DD5-624E4B435DD7}" type="parTrans" cxnId="{BE3AC6B7-137B-4B41-A61B-30DE93963A0F}">
      <dgm:prSet/>
      <dgm:spPr/>
      <dgm:t>
        <a:bodyPr/>
        <a:lstStyle/>
        <a:p>
          <a:endParaRPr lang="en-US"/>
        </a:p>
      </dgm:t>
    </dgm:pt>
    <dgm:pt modelId="{A2DE2B0F-BF80-40ED-A6F0-61C753897FD8}" type="sibTrans" cxnId="{BE3AC6B7-137B-4B41-A61B-30DE93963A0F}">
      <dgm:prSet/>
      <dgm:spPr/>
      <dgm:t>
        <a:bodyPr/>
        <a:lstStyle/>
        <a:p>
          <a:endParaRPr lang="en-US"/>
        </a:p>
      </dgm:t>
    </dgm:pt>
    <dgm:pt modelId="{4BE30AA8-4051-4B7D-AB7A-DD6FE5A697C1}">
      <dgm:prSet custT="1"/>
      <dgm:spPr/>
      <dgm:t>
        <a:bodyPr/>
        <a:lstStyle/>
        <a:p>
          <a:r>
            <a:rPr lang="en-US" sz="1200" smtClean="0"/>
            <a:t>Patient Registries</a:t>
          </a:r>
          <a:endParaRPr lang="en-US" sz="1200"/>
        </a:p>
      </dgm:t>
    </dgm:pt>
    <dgm:pt modelId="{D52D3386-F0D9-4E47-847C-E5B9B98598C7}" type="parTrans" cxnId="{B6F40D6F-4B67-4CC2-91DA-E02C7662148B}">
      <dgm:prSet/>
      <dgm:spPr/>
      <dgm:t>
        <a:bodyPr/>
        <a:lstStyle/>
        <a:p>
          <a:endParaRPr lang="en-US"/>
        </a:p>
      </dgm:t>
    </dgm:pt>
    <dgm:pt modelId="{97E75721-0F75-4166-8B3E-E19D79740FB0}" type="sibTrans" cxnId="{B6F40D6F-4B67-4CC2-91DA-E02C7662148B}">
      <dgm:prSet/>
      <dgm:spPr/>
      <dgm:t>
        <a:bodyPr/>
        <a:lstStyle/>
        <a:p>
          <a:endParaRPr lang="en-US"/>
        </a:p>
      </dgm:t>
    </dgm:pt>
    <dgm:pt modelId="{58D701BF-898A-4699-8FD2-43689A1F6242}">
      <dgm:prSet custT="1"/>
      <dgm:spPr/>
      <dgm:t>
        <a:bodyPr/>
        <a:lstStyle/>
        <a:p>
          <a:r>
            <a:rPr lang="en-US" sz="1200" dirty="0" smtClean="0"/>
            <a:t>Distributed and federated data networks</a:t>
          </a:r>
          <a:endParaRPr lang="en-US" sz="1200" dirty="0"/>
        </a:p>
      </dgm:t>
    </dgm:pt>
    <dgm:pt modelId="{6F78DFCB-A789-4975-8724-CCF4AC123A74}" type="parTrans" cxnId="{DBDAF581-C85A-414D-970E-E07BDB281FCD}">
      <dgm:prSet/>
      <dgm:spPr/>
      <dgm:t>
        <a:bodyPr/>
        <a:lstStyle/>
        <a:p>
          <a:endParaRPr lang="en-US"/>
        </a:p>
      </dgm:t>
    </dgm:pt>
    <dgm:pt modelId="{844F590F-F106-4213-AB5F-914EF8B08119}" type="sibTrans" cxnId="{DBDAF581-C85A-414D-970E-E07BDB281FCD}">
      <dgm:prSet/>
      <dgm:spPr/>
      <dgm:t>
        <a:bodyPr/>
        <a:lstStyle/>
        <a:p>
          <a:endParaRPr lang="en-US"/>
        </a:p>
      </dgm:t>
    </dgm:pt>
    <dgm:pt modelId="{64369A0C-EBAB-45A0-B37F-EE1F38998D16}">
      <dgm:prSet custT="1"/>
      <dgm:spPr/>
      <dgm:t>
        <a:bodyPr/>
        <a:lstStyle/>
        <a:p>
          <a:r>
            <a:rPr lang="en-US" sz="1100" dirty="0" smtClean="0"/>
            <a:t>Informatics platforms, systems and models to collect, link and exchange data</a:t>
          </a:r>
          <a:endParaRPr lang="en-US" sz="1100" dirty="0"/>
        </a:p>
      </dgm:t>
    </dgm:pt>
    <dgm:pt modelId="{19398E0F-46F8-4862-ADA1-50E1E4F70253}" type="parTrans" cxnId="{3B5AB809-1426-4700-B593-AF6DAD8580D8}">
      <dgm:prSet/>
      <dgm:spPr/>
      <dgm:t>
        <a:bodyPr/>
        <a:lstStyle/>
        <a:p>
          <a:endParaRPr lang="en-US"/>
        </a:p>
      </dgm:t>
    </dgm:pt>
    <dgm:pt modelId="{CA8A9BE8-271A-4F41-BAE1-7DF4144F29A4}" type="sibTrans" cxnId="{3B5AB809-1426-4700-B593-AF6DAD8580D8}">
      <dgm:prSet/>
      <dgm:spPr/>
      <dgm:t>
        <a:bodyPr/>
        <a:lstStyle/>
        <a:p>
          <a:endParaRPr lang="en-US"/>
        </a:p>
      </dgm:t>
    </dgm:pt>
    <dgm:pt modelId="{8E196F36-3B23-4624-A776-DBD2D1F5D188}">
      <dgm:prSet custT="1"/>
      <dgm:spPr/>
      <dgm:t>
        <a:bodyPr/>
        <a:lstStyle/>
        <a:p>
          <a:r>
            <a:rPr lang="en-US" sz="1300" b="1" dirty="0" smtClean="0">
              <a:solidFill>
                <a:schemeClr val="tx1"/>
              </a:solidFill>
            </a:rPr>
            <a:t>AHRQ Awards to Build Infrastructure Using Prospective Electronic Clinical Data for CER, PCOR, and QI</a:t>
          </a:r>
        </a:p>
        <a:p>
          <a:r>
            <a:rPr lang="en-US" sz="1300" b="1" dirty="0" smtClean="0">
              <a:solidFill>
                <a:schemeClr val="tx1"/>
              </a:solidFill>
            </a:rPr>
            <a:t>$100 million (9% of ARRA-CER Funding)</a:t>
          </a:r>
          <a:endParaRPr lang="en-US" sz="1300" b="1" dirty="0">
            <a:solidFill>
              <a:schemeClr val="tx1"/>
            </a:solidFill>
          </a:endParaRPr>
        </a:p>
      </dgm:t>
    </dgm:pt>
    <dgm:pt modelId="{22714FE7-15C6-4C4D-9A75-6727A029BDFC}" type="parTrans" cxnId="{15E918AC-353F-418D-AF4F-A7C1E34E7BE5}">
      <dgm:prSet/>
      <dgm:spPr/>
      <dgm:t>
        <a:bodyPr/>
        <a:lstStyle/>
        <a:p>
          <a:endParaRPr lang="en-US"/>
        </a:p>
      </dgm:t>
    </dgm:pt>
    <dgm:pt modelId="{3B630199-7DEF-43DB-952D-3F8A8C34B9C8}" type="sibTrans" cxnId="{15E918AC-353F-418D-AF4F-A7C1E34E7BE5}">
      <dgm:prSet/>
      <dgm:spPr/>
      <dgm:t>
        <a:bodyPr/>
        <a:lstStyle/>
        <a:p>
          <a:endParaRPr lang="en-US"/>
        </a:p>
      </dgm:t>
    </dgm:pt>
    <dgm:pt modelId="{EA9E1802-BFB3-4B46-A31B-F257A30DA54D}">
      <dgm:prSet custT="1"/>
      <dgm:spPr/>
      <dgm:t>
        <a:bodyPr/>
        <a:lstStyle/>
        <a:p>
          <a:r>
            <a:rPr lang="en-US" sz="1300" smtClean="0"/>
            <a:t>PROSPECT</a:t>
          </a:r>
          <a:endParaRPr lang="en-US" sz="1300"/>
        </a:p>
      </dgm:t>
    </dgm:pt>
    <dgm:pt modelId="{EA6F597B-B949-44F7-9023-06D16BFBF773}" type="parTrans" cxnId="{8C291896-205D-4DB7-AE14-6CE3C306FD21}">
      <dgm:prSet/>
      <dgm:spPr/>
      <dgm:t>
        <a:bodyPr/>
        <a:lstStyle/>
        <a:p>
          <a:endParaRPr lang="en-US"/>
        </a:p>
      </dgm:t>
    </dgm:pt>
    <dgm:pt modelId="{C9F86889-AED6-463B-94FE-F719C86003DC}" type="sibTrans" cxnId="{8C291896-205D-4DB7-AE14-6CE3C306FD21}">
      <dgm:prSet/>
      <dgm:spPr/>
      <dgm:t>
        <a:bodyPr/>
        <a:lstStyle/>
        <a:p>
          <a:endParaRPr lang="en-US"/>
        </a:p>
      </dgm:t>
    </dgm:pt>
    <dgm:pt modelId="{6EAC4A33-30EF-4410-892D-1FA681B4722A}">
      <dgm:prSet custT="1"/>
      <dgm:spPr/>
      <dgm:t>
        <a:bodyPr/>
        <a:lstStyle/>
        <a:p>
          <a:r>
            <a:rPr lang="en-US" sz="1300" smtClean="0"/>
            <a:t>Enhanced Registries</a:t>
          </a:r>
          <a:endParaRPr lang="en-US" sz="1300"/>
        </a:p>
      </dgm:t>
    </dgm:pt>
    <dgm:pt modelId="{4A120B21-BDFB-4D4D-B1B7-0997596B370A}" type="parTrans" cxnId="{7488B5CB-1FDC-41C5-8CED-94EB400191BB}">
      <dgm:prSet/>
      <dgm:spPr/>
      <dgm:t>
        <a:bodyPr/>
        <a:lstStyle/>
        <a:p>
          <a:endParaRPr lang="en-US"/>
        </a:p>
      </dgm:t>
    </dgm:pt>
    <dgm:pt modelId="{0D451266-3113-47A7-A2FF-DF38C36C95FF}" type="sibTrans" cxnId="{7488B5CB-1FDC-41C5-8CED-94EB400191BB}">
      <dgm:prSet/>
      <dgm:spPr/>
      <dgm:t>
        <a:bodyPr/>
        <a:lstStyle/>
        <a:p>
          <a:endParaRPr lang="en-US"/>
        </a:p>
      </dgm:t>
    </dgm:pt>
    <dgm:pt modelId="{3DAB9487-6696-4FEB-A998-B0BC7CC034E6}">
      <dgm:prSet custT="1"/>
      <dgm:spPr/>
      <dgm:t>
        <a:bodyPr/>
        <a:lstStyle/>
        <a:p>
          <a:r>
            <a:rPr lang="en-US" sz="1300" smtClean="0"/>
            <a:t>Scalable Distributed Research Networks</a:t>
          </a:r>
          <a:endParaRPr lang="en-US" sz="1300"/>
        </a:p>
      </dgm:t>
    </dgm:pt>
    <dgm:pt modelId="{9B0582A7-50ED-41B7-A753-27B6146B78B4}" type="parTrans" cxnId="{0DFDA8E9-2D91-40D0-9D8F-A4FDC05BD40A}">
      <dgm:prSet/>
      <dgm:spPr/>
      <dgm:t>
        <a:bodyPr/>
        <a:lstStyle/>
        <a:p>
          <a:endParaRPr lang="en-US"/>
        </a:p>
      </dgm:t>
    </dgm:pt>
    <dgm:pt modelId="{2008944C-6023-44EE-B7E2-F033850E0312}" type="sibTrans" cxnId="{0DFDA8E9-2D91-40D0-9D8F-A4FDC05BD40A}">
      <dgm:prSet/>
      <dgm:spPr/>
      <dgm:t>
        <a:bodyPr/>
        <a:lstStyle/>
        <a:p>
          <a:endParaRPr lang="en-US"/>
        </a:p>
      </dgm:t>
    </dgm:pt>
    <dgm:pt modelId="{5004B7DA-A20D-4CC6-B351-0F783EAAEB72}">
      <dgm:prSet custT="1"/>
      <dgm:spPr/>
      <dgm:t>
        <a:bodyPr/>
        <a:lstStyle/>
        <a:p>
          <a:r>
            <a:rPr lang="en-US" sz="1300" dirty="0" smtClean="0"/>
            <a:t>EDM Forum</a:t>
          </a:r>
          <a:endParaRPr lang="en-US" sz="1300" dirty="0"/>
        </a:p>
      </dgm:t>
    </dgm:pt>
    <dgm:pt modelId="{474ECD7D-D8AC-4C24-9686-DC87BE29B534}" type="parTrans" cxnId="{21D0838C-DB60-4E65-B78D-35CE9A7D31B0}">
      <dgm:prSet/>
      <dgm:spPr/>
      <dgm:t>
        <a:bodyPr/>
        <a:lstStyle/>
        <a:p>
          <a:endParaRPr lang="en-US"/>
        </a:p>
      </dgm:t>
    </dgm:pt>
    <dgm:pt modelId="{63D0FFA4-6832-4546-8D78-B602A26DC98A}" type="sibTrans" cxnId="{21D0838C-DB60-4E65-B78D-35CE9A7D31B0}">
      <dgm:prSet/>
      <dgm:spPr/>
      <dgm:t>
        <a:bodyPr/>
        <a:lstStyle/>
        <a:p>
          <a:endParaRPr lang="en-US"/>
        </a:p>
      </dgm:t>
    </dgm:pt>
    <dgm:pt modelId="{5E0A0322-D4F0-44BE-8EDF-809D7A5B2C29}" type="pres">
      <dgm:prSet presAssocID="{7246DF75-DB7A-4495-AB40-7BCDCC86AFA7}" presName="Name0" presStyleCnt="0">
        <dgm:presLayoutVars>
          <dgm:dir/>
          <dgm:animLvl val="lvl"/>
          <dgm:resizeHandles val="exact"/>
        </dgm:presLayoutVars>
      </dgm:prSet>
      <dgm:spPr/>
      <dgm:t>
        <a:bodyPr/>
        <a:lstStyle/>
        <a:p>
          <a:endParaRPr lang="en-US"/>
        </a:p>
      </dgm:t>
    </dgm:pt>
    <dgm:pt modelId="{A0DCB800-0C66-4A0C-9E13-97548A26281C}" type="pres">
      <dgm:prSet presAssocID="{8E196F36-3B23-4624-A776-DBD2D1F5D188}" presName="boxAndChildren" presStyleCnt="0"/>
      <dgm:spPr/>
    </dgm:pt>
    <dgm:pt modelId="{384474A0-1E41-4F49-AEA0-CFB4D3F9D75D}" type="pres">
      <dgm:prSet presAssocID="{8E196F36-3B23-4624-A776-DBD2D1F5D188}" presName="parentTextBox" presStyleLbl="node1" presStyleIdx="0" presStyleCnt="4"/>
      <dgm:spPr/>
      <dgm:t>
        <a:bodyPr/>
        <a:lstStyle/>
        <a:p>
          <a:endParaRPr lang="en-US"/>
        </a:p>
      </dgm:t>
    </dgm:pt>
    <dgm:pt modelId="{1452B213-8183-47C4-A903-329AB5C7B73F}" type="pres">
      <dgm:prSet presAssocID="{8E196F36-3B23-4624-A776-DBD2D1F5D188}" presName="entireBox" presStyleLbl="node1" presStyleIdx="0" presStyleCnt="4"/>
      <dgm:spPr/>
      <dgm:t>
        <a:bodyPr/>
        <a:lstStyle/>
        <a:p>
          <a:endParaRPr lang="en-US"/>
        </a:p>
      </dgm:t>
    </dgm:pt>
    <dgm:pt modelId="{EA360183-32D7-4C4B-9208-A6321AC52F6D}" type="pres">
      <dgm:prSet presAssocID="{8E196F36-3B23-4624-A776-DBD2D1F5D188}" presName="descendantBox" presStyleCnt="0"/>
      <dgm:spPr/>
    </dgm:pt>
    <dgm:pt modelId="{67086231-1473-4415-BB37-2388CE8AE1A8}" type="pres">
      <dgm:prSet presAssocID="{EA9E1802-BFB3-4B46-A31B-F257A30DA54D}" presName="childTextBox" presStyleLbl="fgAccFollowNode1" presStyleIdx="0" presStyleCnt="17">
        <dgm:presLayoutVars>
          <dgm:bulletEnabled val="1"/>
        </dgm:presLayoutVars>
      </dgm:prSet>
      <dgm:spPr/>
      <dgm:t>
        <a:bodyPr/>
        <a:lstStyle/>
        <a:p>
          <a:endParaRPr lang="en-US"/>
        </a:p>
      </dgm:t>
    </dgm:pt>
    <dgm:pt modelId="{DB605545-97E9-4DE4-8302-62B6EA129B16}" type="pres">
      <dgm:prSet presAssocID="{6EAC4A33-30EF-4410-892D-1FA681B4722A}" presName="childTextBox" presStyleLbl="fgAccFollowNode1" presStyleIdx="1" presStyleCnt="17">
        <dgm:presLayoutVars>
          <dgm:bulletEnabled val="1"/>
        </dgm:presLayoutVars>
      </dgm:prSet>
      <dgm:spPr/>
      <dgm:t>
        <a:bodyPr/>
        <a:lstStyle/>
        <a:p>
          <a:endParaRPr lang="en-US"/>
        </a:p>
      </dgm:t>
    </dgm:pt>
    <dgm:pt modelId="{BA205E79-42C0-4FC2-9186-48FAFA33E676}" type="pres">
      <dgm:prSet presAssocID="{3DAB9487-6696-4FEB-A998-B0BC7CC034E6}" presName="childTextBox" presStyleLbl="fgAccFollowNode1" presStyleIdx="2" presStyleCnt="17">
        <dgm:presLayoutVars>
          <dgm:bulletEnabled val="1"/>
        </dgm:presLayoutVars>
      </dgm:prSet>
      <dgm:spPr/>
      <dgm:t>
        <a:bodyPr/>
        <a:lstStyle/>
        <a:p>
          <a:endParaRPr lang="en-US"/>
        </a:p>
      </dgm:t>
    </dgm:pt>
    <dgm:pt modelId="{F90784E2-580A-44A5-9B26-F119240F339C}" type="pres">
      <dgm:prSet presAssocID="{5004B7DA-A20D-4CC6-B351-0F783EAAEB72}" presName="childTextBox" presStyleLbl="fgAccFollowNode1" presStyleIdx="3" presStyleCnt="17">
        <dgm:presLayoutVars>
          <dgm:bulletEnabled val="1"/>
        </dgm:presLayoutVars>
      </dgm:prSet>
      <dgm:spPr/>
      <dgm:t>
        <a:bodyPr/>
        <a:lstStyle/>
        <a:p>
          <a:endParaRPr lang="en-US"/>
        </a:p>
      </dgm:t>
    </dgm:pt>
    <dgm:pt modelId="{FDF66BEC-2034-40D0-81E8-FAD79C821153}" type="pres">
      <dgm:prSet presAssocID="{594513B3-3448-470F-8C4B-78D95F7307CB}" presName="sp" presStyleCnt="0"/>
      <dgm:spPr/>
    </dgm:pt>
    <dgm:pt modelId="{AB8E2CED-AAAC-4447-8C56-4539250499BE}" type="pres">
      <dgm:prSet presAssocID="{1724BF06-ACF2-43CE-9A94-885B3DFAFC1B}" presName="arrowAndChildren" presStyleCnt="0"/>
      <dgm:spPr/>
    </dgm:pt>
    <dgm:pt modelId="{CA3ABC3F-C331-440E-9685-8667F375734D}" type="pres">
      <dgm:prSet presAssocID="{1724BF06-ACF2-43CE-9A94-885B3DFAFC1B}" presName="parentTextArrow" presStyleLbl="node1" presStyleIdx="0" presStyleCnt="4"/>
      <dgm:spPr/>
      <dgm:t>
        <a:bodyPr/>
        <a:lstStyle/>
        <a:p>
          <a:endParaRPr lang="en-US"/>
        </a:p>
      </dgm:t>
    </dgm:pt>
    <dgm:pt modelId="{C90DC186-2E3F-4EF9-8AAB-1D64ADC9DBA7}" type="pres">
      <dgm:prSet presAssocID="{1724BF06-ACF2-43CE-9A94-885B3DFAFC1B}" presName="arrow" presStyleLbl="node1" presStyleIdx="1" presStyleCnt="4"/>
      <dgm:spPr/>
      <dgm:t>
        <a:bodyPr/>
        <a:lstStyle/>
        <a:p>
          <a:endParaRPr lang="en-US"/>
        </a:p>
      </dgm:t>
    </dgm:pt>
    <dgm:pt modelId="{82206367-68D9-4A02-8CE3-E1FEB0326D21}" type="pres">
      <dgm:prSet presAssocID="{1724BF06-ACF2-43CE-9A94-885B3DFAFC1B}" presName="descendantArrow" presStyleCnt="0"/>
      <dgm:spPr/>
    </dgm:pt>
    <dgm:pt modelId="{B6F25713-9F02-4E6E-8C68-609CC6773DCE}" type="pres">
      <dgm:prSet presAssocID="{2FAF0C46-0F2E-4133-8DA7-03A5AE251CBB}" presName="childTextArrow" presStyleLbl="fgAccFollowNode1" presStyleIdx="4" presStyleCnt="17">
        <dgm:presLayoutVars>
          <dgm:bulletEnabled val="1"/>
        </dgm:presLayoutVars>
      </dgm:prSet>
      <dgm:spPr/>
      <dgm:t>
        <a:bodyPr/>
        <a:lstStyle/>
        <a:p>
          <a:endParaRPr lang="en-US"/>
        </a:p>
      </dgm:t>
    </dgm:pt>
    <dgm:pt modelId="{BDFB5E71-A826-42B5-A28D-B2DC905D67CC}" type="pres">
      <dgm:prSet presAssocID="{4BE30AA8-4051-4B7D-AB7A-DD6FE5A697C1}" presName="childTextArrow" presStyleLbl="fgAccFollowNode1" presStyleIdx="5" presStyleCnt="17">
        <dgm:presLayoutVars>
          <dgm:bulletEnabled val="1"/>
        </dgm:presLayoutVars>
      </dgm:prSet>
      <dgm:spPr/>
      <dgm:t>
        <a:bodyPr/>
        <a:lstStyle/>
        <a:p>
          <a:endParaRPr lang="en-US"/>
        </a:p>
      </dgm:t>
    </dgm:pt>
    <dgm:pt modelId="{AD8DCE02-18A6-4A34-B981-63396801A467}" type="pres">
      <dgm:prSet presAssocID="{58D701BF-898A-4699-8FD2-43689A1F6242}" presName="childTextArrow" presStyleLbl="fgAccFollowNode1" presStyleIdx="6" presStyleCnt="17">
        <dgm:presLayoutVars>
          <dgm:bulletEnabled val="1"/>
        </dgm:presLayoutVars>
      </dgm:prSet>
      <dgm:spPr/>
      <dgm:t>
        <a:bodyPr/>
        <a:lstStyle/>
        <a:p>
          <a:endParaRPr lang="en-US"/>
        </a:p>
      </dgm:t>
    </dgm:pt>
    <dgm:pt modelId="{D2859274-DE41-4A26-B781-448F780B577A}" type="pres">
      <dgm:prSet presAssocID="{64369A0C-EBAB-45A0-B37F-EE1F38998D16}" presName="childTextArrow" presStyleLbl="fgAccFollowNode1" presStyleIdx="7" presStyleCnt="17">
        <dgm:presLayoutVars>
          <dgm:bulletEnabled val="1"/>
        </dgm:presLayoutVars>
      </dgm:prSet>
      <dgm:spPr/>
      <dgm:t>
        <a:bodyPr/>
        <a:lstStyle/>
        <a:p>
          <a:endParaRPr lang="en-US"/>
        </a:p>
      </dgm:t>
    </dgm:pt>
    <dgm:pt modelId="{F927C688-EABF-425A-BB32-A6F09AD0F042}" type="pres">
      <dgm:prSet presAssocID="{291A77F9-FF6B-4DDE-88F3-246319252AFF}" presName="sp" presStyleCnt="0"/>
      <dgm:spPr/>
    </dgm:pt>
    <dgm:pt modelId="{4DDF0780-186E-477A-BA36-BE044D178E60}" type="pres">
      <dgm:prSet presAssocID="{EA75ADF2-AD48-4EB5-8B2D-4F29029352AF}" presName="arrowAndChildren" presStyleCnt="0"/>
      <dgm:spPr/>
    </dgm:pt>
    <dgm:pt modelId="{FED59BF8-CFD4-4502-9012-B2739EDEB400}" type="pres">
      <dgm:prSet presAssocID="{EA75ADF2-AD48-4EB5-8B2D-4F29029352AF}" presName="parentTextArrow" presStyleLbl="node1" presStyleIdx="1" presStyleCnt="4"/>
      <dgm:spPr/>
      <dgm:t>
        <a:bodyPr/>
        <a:lstStyle/>
        <a:p>
          <a:endParaRPr lang="en-US"/>
        </a:p>
      </dgm:t>
    </dgm:pt>
    <dgm:pt modelId="{709550D4-8F74-44A1-BAE6-88E4B2C3664B}" type="pres">
      <dgm:prSet presAssocID="{EA75ADF2-AD48-4EB5-8B2D-4F29029352AF}" presName="arrow" presStyleLbl="node1" presStyleIdx="2" presStyleCnt="4"/>
      <dgm:spPr/>
      <dgm:t>
        <a:bodyPr/>
        <a:lstStyle/>
        <a:p>
          <a:endParaRPr lang="en-US"/>
        </a:p>
      </dgm:t>
    </dgm:pt>
    <dgm:pt modelId="{CEBA4C81-4536-492A-A02C-B6FF2CDB0567}" type="pres">
      <dgm:prSet presAssocID="{EA75ADF2-AD48-4EB5-8B2D-4F29029352AF}" presName="descendantArrow" presStyleCnt="0"/>
      <dgm:spPr/>
    </dgm:pt>
    <dgm:pt modelId="{09FE1302-05D0-4D10-A38E-EC261DA89F23}" type="pres">
      <dgm:prSet presAssocID="{C9AAFAEF-52A6-4326-8460-BEE085E4BD7E}" presName="childTextArrow" presStyleLbl="fgAccFollowNode1" presStyleIdx="8" presStyleCnt="17">
        <dgm:presLayoutVars>
          <dgm:bulletEnabled val="1"/>
        </dgm:presLayoutVars>
      </dgm:prSet>
      <dgm:spPr/>
      <dgm:t>
        <a:bodyPr/>
        <a:lstStyle/>
        <a:p>
          <a:endParaRPr lang="en-US"/>
        </a:p>
      </dgm:t>
    </dgm:pt>
    <dgm:pt modelId="{12963627-BFEE-4B79-BE11-DC92B2A75A98}" type="pres">
      <dgm:prSet presAssocID="{0F104614-C93E-41EB-9362-FD2BE97D9647}" presName="childTextArrow" presStyleLbl="fgAccFollowNode1" presStyleIdx="9" presStyleCnt="17">
        <dgm:presLayoutVars>
          <dgm:bulletEnabled val="1"/>
        </dgm:presLayoutVars>
      </dgm:prSet>
      <dgm:spPr/>
      <dgm:t>
        <a:bodyPr/>
        <a:lstStyle/>
        <a:p>
          <a:endParaRPr lang="en-US"/>
        </a:p>
      </dgm:t>
    </dgm:pt>
    <dgm:pt modelId="{AA57509B-DE50-4EBB-8DE2-82C1F6D779DF}" type="pres">
      <dgm:prSet presAssocID="{C1083071-642F-4660-AD1C-663D4954D750}" presName="childTextArrow" presStyleLbl="fgAccFollowNode1" presStyleIdx="10" presStyleCnt="17">
        <dgm:presLayoutVars>
          <dgm:bulletEnabled val="1"/>
        </dgm:presLayoutVars>
      </dgm:prSet>
      <dgm:spPr/>
      <dgm:t>
        <a:bodyPr/>
        <a:lstStyle/>
        <a:p>
          <a:endParaRPr lang="en-US"/>
        </a:p>
      </dgm:t>
    </dgm:pt>
    <dgm:pt modelId="{89C0B457-DC1C-4756-B42D-2CA084253939}" type="pres">
      <dgm:prSet presAssocID="{78C0DBD0-293D-48F7-89B1-CD6CE5FC1E04}" presName="childTextArrow" presStyleLbl="fgAccFollowNode1" presStyleIdx="11" presStyleCnt="17">
        <dgm:presLayoutVars>
          <dgm:bulletEnabled val="1"/>
        </dgm:presLayoutVars>
      </dgm:prSet>
      <dgm:spPr/>
      <dgm:t>
        <a:bodyPr/>
        <a:lstStyle/>
        <a:p>
          <a:endParaRPr lang="en-US"/>
        </a:p>
      </dgm:t>
    </dgm:pt>
    <dgm:pt modelId="{BCB5F63F-74EB-4CCB-885B-288CC4641D5E}" type="pres">
      <dgm:prSet presAssocID="{8963EA21-E81C-413D-BF20-30C49122ED2F}" presName="sp" presStyleCnt="0"/>
      <dgm:spPr/>
    </dgm:pt>
    <dgm:pt modelId="{593793DE-BB77-4879-9DB9-2596C25E3CDF}" type="pres">
      <dgm:prSet presAssocID="{E99D240F-0DA5-4F6B-BE3A-53B66A4BB849}" presName="arrowAndChildren" presStyleCnt="0"/>
      <dgm:spPr/>
    </dgm:pt>
    <dgm:pt modelId="{852C6CE8-1DAA-4CF0-A96E-8EF7240EEE65}" type="pres">
      <dgm:prSet presAssocID="{E99D240F-0DA5-4F6B-BE3A-53B66A4BB849}" presName="parentTextArrow" presStyleLbl="node1" presStyleIdx="2" presStyleCnt="4"/>
      <dgm:spPr/>
      <dgm:t>
        <a:bodyPr/>
        <a:lstStyle/>
        <a:p>
          <a:endParaRPr lang="en-US"/>
        </a:p>
      </dgm:t>
    </dgm:pt>
    <dgm:pt modelId="{7320BF1E-7ADA-4928-8695-9EFDFD1F0BDF}" type="pres">
      <dgm:prSet presAssocID="{E99D240F-0DA5-4F6B-BE3A-53B66A4BB849}" presName="arrow" presStyleLbl="node1" presStyleIdx="3" presStyleCnt="4"/>
      <dgm:spPr/>
      <dgm:t>
        <a:bodyPr/>
        <a:lstStyle/>
        <a:p>
          <a:endParaRPr lang="en-US"/>
        </a:p>
      </dgm:t>
    </dgm:pt>
    <dgm:pt modelId="{9ACD9805-48F2-4310-BF68-9B3023C4F5EB}" type="pres">
      <dgm:prSet presAssocID="{E99D240F-0DA5-4F6B-BE3A-53B66A4BB849}" presName="descendantArrow" presStyleCnt="0"/>
      <dgm:spPr/>
    </dgm:pt>
    <dgm:pt modelId="{95615C84-66CE-4A6E-B626-AFD61501B30C}" type="pres">
      <dgm:prSet presAssocID="{A05FC0B4-5717-4C0A-AA99-1974CAE4146C}" presName="childTextArrow" presStyleLbl="fgAccFollowNode1" presStyleIdx="12" presStyleCnt="17">
        <dgm:presLayoutVars>
          <dgm:bulletEnabled val="1"/>
        </dgm:presLayoutVars>
      </dgm:prSet>
      <dgm:spPr/>
      <dgm:t>
        <a:bodyPr/>
        <a:lstStyle/>
        <a:p>
          <a:endParaRPr lang="en-US"/>
        </a:p>
      </dgm:t>
    </dgm:pt>
    <dgm:pt modelId="{74D7A81B-9B5C-490C-962D-26B53F6271CF}" type="pres">
      <dgm:prSet presAssocID="{4B5D29B9-7449-4766-9C3E-B8C4A0FF490D}" presName="childTextArrow" presStyleLbl="fgAccFollowNode1" presStyleIdx="13" presStyleCnt="17">
        <dgm:presLayoutVars>
          <dgm:bulletEnabled val="1"/>
        </dgm:presLayoutVars>
      </dgm:prSet>
      <dgm:spPr/>
      <dgm:t>
        <a:bodyPr/>
        <a:lstStyle/>
        <a:p>
          <a:endParaRPr lang="en-US"/>
        </a:p>
      </dgm:t>
    </dgm:pt>
    <dgm:pt modelId="{8700D6A5-1C25-4FC9-AC56-E44BC0B29755}" type="pres">
      <dgm:prSet presAssocID="{360CBE43-771B-4511-9726-A5AECD95BF92}" presName="childTextArrow" presStyleLbl="fgAccFollowNode1" presStyleIdx="14" presStyleCnt="17">
        <dgm:presLayoutVars>
          <dgm:bulletEnabled val="1"/>
        </dgm:presLayoutVars>
      </dgm:prSet>
      <dgm:spPr/>
      <dgm:t>
        <a:bodyPr/>
        <a:lstStyle/>
        <a:p>
          <a:endParaRPr lang="en-US"/>
        </a:p>
      </dgm:t>
    </dgm:pt>
    <dgm:pt modelId="{490FEACC-FCF7-440E-A016-98DA2DD62E4C}" type="pres">
      <dgm:prSet presAssocID="{B6B31C48-B496-4F84-8821-6A8793659252}" presName="childTextArrow" presStyleLbl="fgAccFollowNode1" presStyleIdx="15" presStyleCnt="17">
        <dgm:presLayoutVars>
          <dgm:bulletEnabled val="1"/>
        </dgm:presLayoutVars>
      </dgm:prSet>
      <dgm:spPr/>
      <dgm:t>
        <a:bodyPr/>
        <a:lstStyle/>
        <a:p>
          <a:endParaRPr lang="en-US"/>
        </a:p>
      </dgm:t>
    </dgm:pt>
    <dgm:pt modelId="{634094CA-9E5F-4AC6-8D3C-9AFB3D70AD55}" type="pres">
      <dgm:prSet presAssocID="{E58A567C-6A6A-483E-BAB3-70CC2993F52E}" presName="childTextArrow" presStyleLbl="fgAccFollowNode1" presStyleIdx="16" presStyleCnt="17">
        <dgm:presLayoutVars>
          <dgm:bulletEnabled val="1"/>
        </dgm:presLayoutVars>
      </dgm:prSet>
      <dgm:spPr/>
      <dgm:t>
        <a:bodyPr/>
        <a:lstStyle/>
        <a:p>
          <a:endParaRPr lang="en-US"/>
        </a:p>
      </dgm:t>
    </dgm:pt>
  </dgm:ptLst>
  <dgm:cxnLst>
    <dgm:cxn modelId="{4FD3CDA5-972E-4C94-9996-A90B6AFFE11A}" type="presOf" srcId="{8E196F36-3B23-4624-A776-DBD2D1F5D188}" destId="{384474A0-1E41-4F49-AEA0-CFB4D3F9D75D}" srcOrd="0" destOrd="0" presId="urn:microsoft.com/office/officeart/2005/8/layout/process4"/>
    <dgm:cxn modelId="{310FA0C5-B6EF-4EDC-8974-C948DC22DC12}" type="presOf" srcId="{7246DF75-DB7A-4495-AB40-7BCDCC86AFA7}" destId="{5E0A0322-D4F0-44BE-8EDF-809D7A5B2C29}" srcOrd="0" destOrd="0" presId="urn:microsoft.com/office/officeart/2005/8/layout/process4"/>
    <dgm:cxn modelId="{74672A5D-B14A-44D0-BF32-A85D15941D84}" type="presOf" srcId="{4B5D29B9-7449-4766-9C3E-B8C4A0FF490D}" destId="{74D7A81B-9B5C-490C-962D-26B53F6271CF}" srcOrd="0" destOrd="0" presId="urn:microsoft.com/office/officeart/2005/8/layout/process4"/>
    <dgm:cxn modelId="{11AA6A61-8BBF-4361-8EB3-25F9F9276C56}" srcId="{E99D240F-0DA5-4F6B-BE3A-53B66A4BB849}" destId="{360CBE43-771B-4511-9726-A5AECD95BF92}" srcOrd="2" destOrd="0" parTransId="{5E487367-5789-4C7D-B778-4E8258B0A106}" sibTransId="{E87760EA-C7F1-4B5B-B220-1612A609E3C3}"/>
    <dgm:cxn modelId="{E1057D0B-5FE4-4BC0-93E5-176E7A9073D6}" type="presOf" srcId="{EA9E1802-BFB3-4B46-A31B-F257A30DA54D}" destId="{67086231-1473-4415-BB37-2388CE8AE1A8}" srcOrd="0" destOrd="0" presId="urn:microsoft.com/office/officeart/2005/8/layout/process4"/>
    <dgm:cxn modelId="{47B36526-C36E-4BAA-905B-A26DD2B3B9A2}" type="presOf" srcId="{5004B7DA-A20D-4CC6-B351-0F783EAAEB72}" destId="{F90784E2-580A-44A5-9B26-F119240F339C}" srcOrd="0" destOrd="0" presId="urn:microsoft.com/office/officeart/2005/8/layout/process4"/>
    <dgm:cxn modelId="{B6700425-3D54-4F19-9EA9-168552CADA48}" srcId="{EA75ADF2-AD48-4EB5-8B2D-4F29029352AF}" destId="{0F104614-C93E-41EB-9362-FD2BE97D9647}" srcOrd="1" destOrd="0" parTransId="{E37FA436-D39B-4990-B60F-9CFF2C86FFCA}" sibTransId="{9D6F3A78-3D7C-464F-AE7E-99D399258418}"/>
    <dgm:cxn modelId="{E82D3866-E06E-490D-B14E-2C5154CFB29C}" type="presOf" srcId="{E99D240F-0DA5-4F6B-BE3A-53B66A4BB849}" destId="{7320BF1E-7ADA-4928-8695-9EFDFD1F0BDF}" srcOrd="1" destOrd="0" presId="urn:microsoft.com/office/officeart/2005/8/layout/process4"/>
    <dgm:cxn modelId="{FB9278D0-F7E9-43BB-8E6F-7C062F9B082C}" type="presOf" srcId="{4BE30AA8-4051-4B7D-AB7A-DD6FE5A697C1}" destId="{BDFB5E71-A826-42B5-A28D-B2DC905D67CC}" srcOrd="0" destOrd="0" presId="urn:microsoft.com/office/officeart/2005/8/layout/process4"/>
    <dgm:cxn modelId="{DF064967-F194-4354-BD41-F04B8047E4C7}" srcId="{E99D240F-0DA5-4F6B-BE3A-53B66A4BB849}" destId="{B6B31C48-B496-4F84-8821-6A8793659252}" srcOrd="3" destOrd="0" parTransId="{140BC948-77EF-4524-9F61-7A9E47470340}" sibTransId="{8D180D13-E60B-4FDD-9EF1-520A4029E322}"/>
    <dgm:cxn modelId="{E82DEF7D-793A-404B-93BA-4F3CECA6B7DE}" type="presOf" srcId="{EA75ADF2-AD48-4EB5-8B2D-4F29029352AF}" destId="{FED59BF8-CFD4-4502-9012-B2739EDEB400}" srcOrd="0" destOrd="0" presId="urn:microsoft.com/office/officeart/2005/8/layout/process4"/>
    <dgm:cxn modelId="{3B5AB809-1426-4700-B593-AF6DAD8580D8}" srcId="{1724BF06-ACF2-43CE-9A94-885B3DFAFC1B}" destId="{64369A0C-EBAB-45A0-B37F-EE1F38998D16}" srcOrd="3" destOrd="0" parTransId="{19398E0F-46F8-4862-ADA1-50E1E4F70253}" sibTransId="{CA8A9BE8-271A-4F41-BAE1-7DF4144F29A4}"/>
    <dgm:cxn modelId="{8C291896-205D-4DB7-AE14-6CE3C306FD21}" srcId="{8E196F36-3B23-4624-A776-DBD2D1F5D188}" destId="{EA9E1802-BFB3-4B46-A31B-F257A30DA54D}" srcOrd="0" destOrd="0" parTransId="{EA6F597B-B949-44F7-9023-06D16BFBF773}" sibTransId="{C9F86889-AED6-463B-94FE-F719C86003DC}"/>
    <dgm:cxn modelId="{04158306-D831-4F76-900C-C50387831EFD}" type="presOf" srcId="{0F104614-C93E-41EB-9362-FD2BE97D9647}" destId="{12963627-BFEE-4B79-BE11-DC92B2A75A98}" srcOrd="0" destOrd="0" presId="urn:microsoft.com/office/officeart/2005/8/layout/process4"/>
    <dgm:cxn modelId="{06E3402D-8CA7-46E5-8A1A-FD4BA7925BAC}" type="presOf" srcId="{E99D240F-0DA5-4F6B-BE3A-53B66A4BB849}" destId="{852C6CE8-1DAA-4CF0-A96E-8EF7240EEE65}" srcOrd="0" destOrd="0" presId="urn:microsoft.com/office/officeart/2005/8/layout/process4"/>
    <dgm:cxn modelId="{28D62D1B-0F99-4915-A2FF-F903D41D1E4F}" srcId="{7246DF75-DB7A-4495-AB40-7BCDCC86AFA7}" destId="{EA75ADF2-AD48-4EB5-8B2D-4F29029352AF}" srcOrd="1" destOrd="0" parTransId="{A785026D-85E5-4E49-96F4-963E93A034E7}" sibTransId="{291A77F9-FF6B-4DDE-88F3-246319252AFF}"/>
    <dgm:cxn modelId="{DBDAF581-C85A-414D-970E-E07BDB281FCD}" srcId="{1724BF06-ACF2-43CE-9A94-885B3DFAFC1B}" destId="{58D701BF-898A-4699-8FD2-43689A1F6242}" srcOrd="2" destOrd="0" parTransId="{6F78DFCB-A789-4975-8724-CCF4AC123A74}" sibTransId="{844F590F-F106-4213-AB5F-914EF8B08119}"/>
    <dgm:cxn modelId="{B570A550-7E18-430A-B1CE-505FA00FA927}" type="presOf" srcId="{EA75ADF2-AD48-4EB5-8B2D-4F29029352AF}" destId="{709550D4-8F74-44A1-BAE6-88E4B2C3664B}" srcOrd="1" destOrd="0" presId="urn:microsoft.com/office/officeart/2005/8/layout/process4"/>
    <dgm:cxn modelId="{5BA598E1-F0E6-4CF7-9197-8B34BCF5DF77}" type="presOf" srcId="{B6B31C48-B496-4F84-8821-6A8793659252}" destId="{490FEACC-FCF7-440E-A016-98DA2DD62E4C}" srcOrd="0" destOrd="0" presId="urn:microsoft.com/office/officeart/2005/8/layout/process4"/>
    <dgm:cxn modelId="{21D0838C-DB60-4E65-B78D-35CE9A7D31B0}" srcId="{8E196F36-3B23-4624-A776-DBD2D1F5D188}" destId="{5004B7DA-A20D-4CC6-B351-0F783EAAEB72}" srcOrd="3" destOrd="0" parTransId="{474ECD7D-D8AC-4C24-9686-DC87BE29B534}" sibTransId="{63D0FFA4-6832-4546-8D78-B602A26DC98A}"/>
    <dgm:cxn modelId="{0BABB622-54C1-437C-B4B6-653D97B10489}" type="presOf" srcId="{360CBE43-771B-4511-9726-A5AECD95BF92}" destId="{8700D6A5-1C25-4FC9-AC56-E44BC0B29755}" srcOrd="0" destOrd="0" presId="urn:microsoft.com/office/officeart/2005/8/layout/process4"/>
    <dgm:cxn modelId="{A85955B7-2E6C-46B1-B9EC-F80EAB6DF14B}" type="presOf" srcId="{C1083071-642F-4660-AD1C-663D4954D750}" destId="{AA57509B-DE50-4EBB-8DE2-82C1F6D779DF}" srcOrd="0" destOrd="0" presId="urn:microsoft.com/office/officeart/2005/8/layout/process4"/>
    <dgm:cxn modelId="{0DFDA8E9-2D91-40D0-9D8F-A4FDC05BD40A}" srcId="{8E196F36-3B23-4624-A776-DBD2D1F5D188}" destId="{3DAB9487-6696-4FEB-A998-B0BC7CC034E6}" srcOrd="2" destOrd="0" parTransId="{9B0582A7-50ED-41B7-A753-27B6146B78B4}" sibTransId="{2008944C-6023-44EE-B7E2-F033850E0312}"/>
    <dgm:cxn modelId="{EB093543-84CC-4524-B86D-0AE717DB07A8}" type="presOf" srcId="{64369A0C-EBAB-45A0-B37F-EE1F38998D16}" destId="{D2859274-DE41-4A26-B781-448F780B577A}" srcOrd="0" destOrd="0" presId="urn:microsoft.com/office/officeart/2005/8/layout/process4"/>
    <dgm:cxn modelId="{7A7C071D-8052-42B9-956C-7381F0534B82}" type="presOf" srcId="{78C0DBD0-293D-48F7-89B1-CD6CE5FC1E04}" destId="{89C0B457-DC1C-4756-B42D-2CA084253939}" srcOrd="0" destOrd="0" presId="urn:microsoft.com/office/officeart/2005/8/layout/process4"/>
    <dgm:cxn modelId="{1B60BF4D-0E7F-4DED-80E0-0DA78AF91B4D}" srcId="{E99D240F-0DA5-4F6B-BE3A-53B66A4BB849}" destId="{A05FC0B4-5717-4C0A-AA99-1974CAE4146C}" srcOrd="0" destOrd="0" parTransId="{7D147BD0-E5A8-4FAF-94A3-4861FFC2C5C8}" sibTransId="{6A991BD5-5344-443F-BA9E-5063940454AF}"/>
    <dgm:cxn modelId="{15D37958-F0E8-4FD9-8F9A-3EE98ADEE3D5}" type="presOf" srcId="{2FAF0C46-0F2E-4133-8DA7-03A5AE251CBB}" destId="{B6F25713-9F02-4E6E-8C68-609CC6773DCE}" srcOrd="0" destOrd="0" presId="urn:microsoft.com/office/officeart/2005/8/layout/process4"/>
    <dgm:cxn modelId="{884A718C-B5EC-40E4-A9E8-4CC35E57118A}" type="presOf" srcId="{3DAB9487-6696-4FEB-A998-B0BC7CC034E6}" destId="{BA205E79-42C0-4FC2-9186-48FAFA33E676}" srcOrd="0" destOrd="0" presId="urn:microsoft.com/office/officeart/2005/8/layout/process4"/>
    <dgm:cxn modelId="{B6F40D6F-4B67-4CC2-91DA-E02C7662148B}" srcId="{1724BF06-ACF2-43CE-9A94-885B3DFAFC1B}" destId="{4BE30AA8-4051-4B7D-AB7A-DD6FE5A697C1}" srcOrd="1" destOrd="0" parTransId="{D52D3386-F0D9-4E47-847C-E5B9B98598C7}" sibTransId="{97E75721-0F75-4166-8B3E-E19D79740FB0}"/>
    <dgm:cxn modelId="{DBCDC756-730F-4FDB-8783-B02E458949D8}" type="presOf" srcId="{A05FC0B4-5717-4C0A-AA99-1974CAE4146C}" destId="{95615C84-66CE-4A6E-B626-AFD61501B30C}" srcOrd="0" destOrd="0" presId="urn:microsoft.com/office/officeart/2005/8/layout/process4"/>
    <dgm:cxn modelId="{E4F494E8-B4DD-420A-8E74-56ACB9501441}" srcId="{E99D240F-0DA5-4F6B-BE3A-53B66A4BB849}" destId="{E58A567C-6A6A-483E-BAB3-70CC2993F52E}" srcOrd="4" destOrd="0" parTransId="{A77A6440-EC3C-4F6E-AE6E-65CC9F6B410D}" sibTransId="{309612DA-5217-4093-8D3A-7B7B48A741E2}"/>
    <dgm:cxn modelId="{123C0C26-8E26-43F2-B60A-453C9F357526}" type="presOf" srcId="{8E196F36-3B23-4624-A776-DBD2D1F5D188}" destId="{1452B213-8183-47C4-A903-329AB5C7B73F}" srcOrd="1" destOrd="0" presId="urn:microsoft.com/office/officeart/2005/8/layout/process4"/>
    <dgm:cxn modelId="{36A0B5AE-F815-42FC-B6EF-508931CA45B0}" type="presOf" srcId="{C9AAFAEF-52A6-4326-8460-BEE085E4BD7E}" destId="{09FE1302-05D0-4D10-A38E-EC261DA89F23}" srcOrd="0" destOrd="0" presId="urn:microsoft.com/office/officeart/2005/8/layout/process4"/>
    <dgm:cxn modelId="{A41834E6-3440-45E9-90A6-62B30E4BDF55}" type="presOf" srcId="{1724BF06-ACF2-43CE-9A94-885B3DFAFC1B}" destId="{CA3ABC3F-C331-440E-9685-8667F375734D}" srcOrd="0" destOrd="0" presId="urn:microsoft.com/office/officeart/2005/8/layout/process4"/>
    <dgm:cxn modelId="{EF6BA685-43F7-43B2-83FC-B8C2EB0C864B}" type="presOf" srcId="{E58A567C-6A6A-483E-BAB3-70CC2993F52E}" destId="{634094CA-9E5F-4AC6-8D3C-9AFB3D70AD55}" srcOrd="0" destOrd="0" presId="urn:microsoft.com/office/officeart/2005/8/layout/process4"/>
    <dgm:cxn modelId="{8052B7FF-A9AE-486C-806C-8ACBE6C972C1}" srcId="{EA75ADF2-AD48-4EB5-8B2D-4F29029352AF}" destId="{78C0DBD0-293D-48F7-89B1-CD6CE5FC1E04}" srcOrd="3" destOrd="0" parTransId="{28634ADA-9CED-469D-9B13-94D52AC06E30}" sibTransId="{90E0EE79-23A5-47AB-854B-444D372EF4A6}"/>
    <dgm:cxn modelId="{8172F21E-4B7C-4C41-ADAF-90DAFB5E4009}" srcId="{EA75ADF2-AD48-4EB5-8B2D-4F29029352AF}" destId="{C9AAFAEF-52A6-4326-8460-BEE085E4BD7E}" srcOrd="0" destOrd="0" parTransId="{F62E834A-6176-4A5C-ADD1-462F1C339C6B}" sibTransId="{8AE317EF-FAF5-4336-B7B7-9D5254C844EF}"/>
    <dgm:cxn modelId="{7488B5CB-1FDC-41C5-8CED-94EB400191BB}" srcId="{8E196F36-3B23-4624-A776-DBD2D1F5D188}" destId="{6EAC4A33-30EF-4410-892D-1FA681B4722A}" srcOrd="1" destOrd="0" parTransId="{4A120B21-BDFB-4D4D-B1B7-0997596B370A}" sibTransId="{0D451266-3113-47A7-A2FF-DF38C36C95FF}"/>
    <dgm:cxn modelId="{BE3AC6B7-137B-4B41-A61B-30DE93963A0F}" srcId="{1724BF06-ACF2-43CE-9A94-885B3DFAFC1B}" destId="{2FAF0C46-0F2E-4133-8DA7-03A5AE251CBB}" srcOrd="0" destOrd="0" parTransId="{785A6BA4-930B-44F1-8DD5-624E4B435DD7}" sibTransId="{A2DE2B0F-BF80-40ED-A6F0-61C753897FD8}"/>
    <dgm:cxn modelId="{A0D7D4F1-A60D-4C2A-A2D7-96C1DF566465}" srcId="{7246DF75-DB7A-4495-AB40-7BCDCC86AFA7}" destId="{E99D240F-0DA5-4F6B-BE3A-53B66A4BB849}" srcOrd="0" destOrd="0" parTransId="{7AEFFB30-5776-43C8-B941-B25134ACD359}" sibTransId="{8963EA21-E81C-413D-BF20-30C49122ED2F}"/>
    <dgm:cxn modelId="{FCB289C9-2D88-42E8-8900-27C55C53612B}" type="presOf" srcId="{58D701BF-898A-4699-8FD2-43689A1F6242}" destId="{AD8DCE02-18A6-4A34-B981-63396801A467}" srcOrd="0" destOrd="0" presId="urn:microsoft.com/office/officeart/2005/8/layout/process4"/>
    <dgm:cxn modelId="{E0DE31A8-DDC0-4CF8-855E-9DE533367257}" srcId="{7246DF75-DB7A-4495-AB40-7BCDCC86AFA7}" destId="{1724BF06-ACF2-43CE-9A94-885B3DFAFC1B}" srcOrd="2" destOrd="0" parTransId="{917F108B-090F-48E1-A693-10C75F35FCD6}" sibTransId="{594513B3-3448-470F-8C4B-78D95F7307CB}"/>
    <dgm:cxn modelId="{E6B4A42F-809B-41D6-8F08-5AC6BF67CF40}" srcId="{EA75ADF2-AD48-4EB5-8B2D-4F29029352AF}" destId="{C1083071-642F-4660-AD1C-663D4954D750}" srcOrd="2" destOrd="0" parTransId="{7AA1F2B3-3032-4EA8-A80F-298BD602586E}" sibTransId="{35C33857-D5BB-4C14-9AD8-B418572C92FE}"/>
    <dgm:cxn modelId="{3979D0D5-1018-45B8-A3A3-4036E385F218}" type="presOf" srcId="{1724BF06-ACF2-43CE-9A94-885B3DFAFC1B}" destId="{C90DC186-2E3F-4EF9-8AAB-1D64ADC9DBA7}" srcOrd="1" destOrd="0" presId="urn:microsoft.com/office/officeart/2005/8/layout/process4"/>
    <dgm:cxn modelId="{15E918AC-353F-418D-AF4F-A7C1E34E7BE5}" srcId="{7246DF75-DB7A-4495-AB40-7BCDCC86AFA7}" destId="{8E196F36-3B23-4624-A776-DBD2D1F5D188}" srcOrd="3" destOrd="0" parTransId="{22714FE7-15C6-4C4D-9A75-6727A029BDFC}" sibTransId="{3B630199-7DEF-43DB-952D-3F8A8C34B9C8}"/>
    <dgm:cxn modelId="{0092A656-1F4F-45B4-A755-C5F8D7038BC0}" type="presOf" srcId="{6EAC4A33-30EF-4410-892D-1FA681B4722A}" destId="{DB605545-97E9-4DE4-8302-62B6EA129B16}" srcOrd="0" destOrd="0" presId="urn:microsoft.com/office/officeart/2005/8/layout/process4"/>
    <dgm:cxn modelId="{6F1E9EB9-A4B7-4CB3-9184-191198916DDE}" srcId="{E99D240F-0DA5-4F6B-BE3A-53B66A4BB849}" destId="{4B5D29B9-7449-4766-9C3E-B8C4A0FF490D}" srcOrd="1" destOrd="0" parTransId="{2476C980-9448-4AB5-99CE-5F865AABCD20}" sibTransId="{E7383FE6-2C33-41D9-ACB1-4E43FF88A8B7}"/>
    <dgm:cxn modelId="{C9BB8364-5A7F-4D81-9F73-C92E65E38552}" type="presParOf" srcId="{5E0A0322-D4F0-44BE-8EDF-809D7A5B2C29}" destId="{A0DCB800-0C66-4A0C-9E13-97548A26281C}" srcOrd="0" destOrd="0" presId="urn:microsoft.com/office/officeart/2005/8/layout/process4"/>
    <dgm:cxn modelId="{61A4BFDC-95F0-4392-8D47-377EA6B01118}" type="presParOf" srcId="{A0DCB800-0C66-4A0C-9E13-97548A26281C}" destId="{384474A0-1E41-4F49-AEA0-CFB4D3F9D75D}" srcOrd="0" destOrd="0" presId="urn:microsoft.com/office/officeart/2005/8/layout/process4"/>
    <dgm:cxn modelId="{45EAA26B-78F8-4B84-AB91-68FA725E65B7}" type="presParOf" srcId="{A0DCB800-0C66-4A0C-9E13-97548A26281C}" destId="{1452B213-8183-47C4-A903-329AB5C7B73F}" srcOrd="1" destOrd="0" presId="urn:microsoft.com/office/officeart/2005/8/layout/process4"/>
    <dgm:cxn modelId="{7D461B62-4D3E-4830-AB07-2CDD71B54079}" type="presParOf" srcId="{A0DCB800-0C66-4A0C-9E13-97548A26281C}" destId="{EA360183-32D7-4C4B-9208-A6321AC52F6D}" srcOrd="2" destOrd="0" presId="urn:microsoft.com/office/officeart/2005/8/layout/process4"/>
    <dgm:cxn modelId="{7AAE1E2C-5A0B-48ED-930D-B6E91ACF88EE}" type="presParOf" srcId="{EA360183-32D7-4C4B-9208-A6321AC52F6D}" destId="{67086231-1473-4415-BB37-2388CE8AE1A8}" srcOrd="0" destOrd="0" presId="urn:microsoft.com/office/officeart/2005/8/layout/process4"/>
    <dgm:cxn modelId="{79429C80-CB8A-4511-AAB7-8B9BF8E457D0}" type="presParOf" srcId="{EA360183-32D7-4C4B-9208-A6321AC52F6D}" destId="{DB605545-97E9-4DE4-8302-62B6EA129B16}" srcOrd="1" destOrd="0" presId="urn:microsoft.com/office/officeart/2005/8/layout/process4"/>
    <dgm:cxn modelId="{6B5EB4C9-F58E-4970-90CD-296327163736}" type="presParOf" srcId="{EA360183-32D7-4C4B-9208-A6321AC52F6D}" destId="{BA205E79-42C0-4FC2-9186-48FAFA33E676}" srcOrd="2" destOrd="0" presId="urn:microsoft.com/office/officeart/2005/8/layout/process4"/>
    <dgm:cxn modelId="{B8E62ED3-1C02-4B4B-A70D-7EF90F31DA85}" type="presParOf" srcId="{EA360183-32D7-4C4B-9208-A6321AC52F6D}" destId="{F90784E2-580A-44A5-9B26-F119240F339C}" srcOrd="3" destOrd="0" presId="urn:microsoft.com/office/officeart/2005/8/layout/process4"/>
    <dgm:cxn modelId="{AC07BB57-876D-4311-9ECA-BE0C69C26E8F}" type="presParOf" srcId="{5E0A0322-D4F0-44BE-8EDF-809D7A5B2C29}" destId="{FDF66BEC-2034-40D0-81E8-FAD79C821153}" srcOrd="1" destOrd="0" presId="urn:microsoft.com/office/officeart/2005/8/layout/process4"/>
    <dgm:cxn modelId="{FDDA5E19-C208-4823-97EE-9D084B41C3A8}" type="presParOf" srcId="{5E0A0322-D4F0-44BE-8EDF-809D7A5B2C29}" destId="{AB8E2CED-AAAC-4447-8C56-4539250499BE}" srcOrd="2" destOrd="0" presId="urn:microsoft.com/office/officeart/2005/8/layout/process4"/>
    <dgm:cxn modelId="{97B9B1B8-0851-4A1D-A542-D26CA5514416}" type="presParOf" srcId="{AB8E2CED-AAAC-4447-8C56-4539250499BE}" destId="{CA3ABC3F-C331-440E-9685-8667F375734D}" srcOrd="0" destOrd="0" presId="urn:microsoft.com/office/officeart/2005/8/layout/process4"/>
    <dgm:cxn modelId="{54A684D8-7998-412D-A7B3-179F98D4DBB9}" type="presParOf" srcId="{AB8E2CED-AAAC-4447-8C56-4539250499BE}" destId="{C90DC186-2E3F-4EF9-8AAB-1D64ADC9DBA7}" srcOrd="1" destOrd="0" presId="urn:microsoft.com/office/officeart/2005/8/layout/process4"/>
    <dgm:cxn modelId="{5EE229CA-0F53-4DBA-B2D5-3B0F4443C143}" type="presParOf" srcId="{AB8E2CED-AAAC-4447-8C56-4539250499BE}" destId="{82206367-68D9-4A02-8CE3-E1FEB0326D21}" srcOrd="2" destOrd="0" presId="urn:microsoft.com/office/officeart/2005/8/layout/process4"/>
    <dgm:cxn modelId="{F874A9FD-70C5-422D-A01B-524C8FDC7DAC}" type="presParOf" srcId="{82206367-68D9-4A02-8CE3-E1FEB0326D21}" destId="{B6F25713-9F02-4E6E-8C68-609CC6773DCE}" srcOrd="0" destOrd="0" presId="urn:microsoft.com/office/officeart/2005/8/layout/process4"/>
    <dgm:cxn modelId="{E35CFC66-27FF-4DE4-AFBF-0383D521E36C}" type="presParOf" srcId="{82206367-68D9-4A02-8CE3-E1FEB0326D21}" destId="{BDFB5E71-A826-42B5-A28D-B2DC905D67CC}" srcOrd="1" destOrd="0" presId="urn:microsoft.com/office/officeart/2005/8/layout/process4"/>
    <dgm:cxn modelId="{A75B93FA-4B59-44D6-A106-8B0A6AC6097F}" type="presParOf" srcId="{82206367-68D9-4A02-8CE3-E1FEB0326D21}" destId="{AD8DCE02-18A6-4A34-B981-63396801A467}" srcOrd="2" destOrd="0" presId="urn:microsoft.com/office/officeart/2005/8/layout/process4"/>
    <dgm:cxn modelId="{959EB1CB-AD48-4E11-92B7-0768919AE395}" type="presParOf" srcId="{82206367-68D9-4A02-8CE3-E1FEB0326D21}" destId="{D2859274-DE41-4A26-B781-448F780B577A}" srcOrd="3" destOrd="0" presId="urn:microsoft.com/office/officeart/2005/8/layout/process4"/>
    <dgm:cxn modelId="{410CF0D7-BDDB-49FD-8C13-813065AB9B39}" type="presParOf" srcId="{5E0A0322-D4F0-44BE-8EDF-809D7A5B2C29}" destId="{F927C688-EABF-425A-BB32-A6F09AD0F042}" srcOrd="3" destOrd="0" presId="urn:microsoft.com/office/officeart/2005/8/layout/process4"/>
    <dgm:cxn modelId="{B208EBB6-E9B9-4AAD-9DB3-A63B2A041708}" type="presParOf" srcId="{5E0A0322-D4F0-44BE-8EDF-809D7A5B2C29}" destId="{4DDF0780-186E-477A-BA36-BE044D178E60}" srcOrd="4" destOrd="0" presId="urn:microsoft.com/office/officeart/2005/8/layout/process4"/>
    <dgm:cxn modelId="{19B303AC-9297-487F-8092-F472DA9D9A6B}" type="presParOf" srcId="{4DDF0780-186E-477A-BA36-BE044D178E60}" destId="{FED59BF8-CFD4-4502-9012-B2739EDEB400}" srcOrd="0" destOrd="0" presId="urn:microsoft.com/office/officeart/2005/8/layout/process4"/>
    <dgm:cxn modelId="{799AA746-3DDC-414C-BB8F-60A9285F0804}" type="presParOf" srcId="{4DDF0780-186E-477A-BA36-BE044D178E60}" destId="{709550D4-8F74-44A1-BAE6-88E4B2C3664B}" srcOrd="1" destOrd="0" presId="urn:microsoft.com/office/officeart/2005/8/layout/process4"/>
    <dgm:cxn modelId="{1ADFD5FB-F838-4521-B9A0-4CC06F0FB821}" type="presParOf" srcId="{4DDF0780-186E-477A-BA36-BE044D178E60}" destId="{CEBA4C81-4536-492A-A02C-B6FF2CDB0567}" srcOrd="2" destOrd="0" presId="urn:microsoft.com/office/officeart/2005/8/layout/process4"/>
    <dgm:cxn modelId="{E3197AA5-9E17-46BA-86B2-769FEB46DB4C}" type="presParOf" srcId="{CEBA4C81-4536-492A-A02C-B6FF2CDB0567}" destId="{09FE1302-05D0-4D10-A38E-EC261DA89F23}" srcOrd="0" destOrd="0" presId="urn:microsoft.com/office/officeart/2005/8/layout/process4"/>
    <dgm:cxn modelId="{29E710F9-E8B2-42B0-BF33-164C7AE6FAC7}" type="presParOf" srcId="{CEBA4C81-4536-492A-A02C-B6FF2CDB0567}" destId="{12963627-BFEE-4B79-BE11-DC92B2A75A98}" srcOrd="1" destOrd="0" presId="urn:microsoft.com/office/officeart/2005/8/layout/process4"/>
    <dgm:cxn modelId="{91354A12-F28A-4967-A5E7-504E8F068313}" type="presParOf" srcId="{CEBA4C81-4536-492A-A02C-B6FF2CDB0567}" destId="{AA57509B-DE50-4EBB-8DE2-82C1F6D779DF}" srcOrd="2" destOrd="0" presId="urn:microsoft.com/office/officeart/2005/8/layout/process4"/>
    <dgm:cxn modelId="{84CBE7D5-1CC2-48A2-8667-FA5B89E3B52A}" type="presParOf" srcId="{CEBA4C81-4536-492A-A02C-B6FF2CDB0567}" destId="{89C0B457-DC1C-4756-B42D-2CA084253939}" srcOrd="3" destOrd="0" presId="urn:microsoft.com/office/officeart/2005/8/layout/process4"/>
    <dgm:cxn modelId="{38B69B29-2E45-4EA3-8CB8-C2433EFA16E1}" type="presParOf" srcId="{5E0A0322-D4F0-44BE-8EDF-809D7A5B2C29}" destId="{BCB5F63F-74EB-4CCB-885B-288CC4641D5E}" srcOrd="5" destOrd="0" presId="urn:microsoft.com/office/officeart/2005/8/layout/process4"/>
    <dgm:cxn modelId="{E51D482D-4796-4369-800A-67C1A2F0D77F}" type="presParOf" srcId="{5E0A0322-D4F0-44BE-8EDF-809D7A5B2C29}" destId="{593793DE-BB77-4879-9DB9-2596C25E3CDF}" srcOrd="6" destOrd="0" presId="urn:microsoft.com/office/officeart/2005/8/layout/process4"/>
    <dgm:cxn modelId="{2C5B9D94-CD83-4633-81D9-678358A209CE}" type="presParOf" srcId="{593793DE-BB77-4879-9DB9-2596C25E3CDF}" destId="{852C6CE8-1DAA-4CF0-A96E-8EF7240EEE65}" srcOrd="0" destOrd="0" presId="urn:microsoft.com/office/officeart/2005/8/layout/process4"/>
    <dgm:cxn modelId="{54E28DDF-0BCC-44D7-B037-AB638CDF4302}" type="presParOf" srcId="{593793DE-BB77-4879-9DB9-2596C25E3CDF}" destId="{7320BF1E-7ADA-4928-8695-9EFDFD1F0BDF}" srcOrd="1" destOrd="0" presId="urn:microsoft.com/office/officeart/2005/8/layout/process4"/>
    <dgm:cxn modelId="{995C6D67-F129-47A8-8D78-EBF962E17B71}" type="presParOf" srcId="{593793DE-BB77-4879-9DB9-2596C25E3CDF}" destId="{9ACD9805-48F2-4310-BF68-9B3023C4F5EB}" srcOrd="2" destOrd="0" presId="urn:microsoft.com/office/officeart/2005/8/layout/process4"/>
    <dgm:cxn modelId="{12061110-1069-4DB3-B6AD-3EA8C46272FF}" type="presParOf" srcId="{9ACD9805-48F2-4310-BF68-9B3023C4F5EB}" destId="{95615C84-66CE-4A6E-B626-AFD61501B30C}" srcOrd="0" destOrd="0" presId="urn:microsoft.com/office/officeart/2005/8/layout/process4"/>
    <dgm:cxn modelId="{9B366D70-B7EE-4F82-A312-2BA7A0D15524}" type="presParOf" srcId="{9ACD9805-48F2-4310-BF68-9B3023C4F5EB}" destId="{74D7A81B-9B5C-490C-962D-26B53F6271CF}" srcOrd="1" destOrd="0" presId="urn:microsoft.com/office/officeart/2005/8/layout/process4"/>
    <dgm:cxn modelId="{1B9F60CB-B45B-43BA-BA54-8EE6BE6F616E}" type="presParOf" srcId="{9ACD9805-48F2-4310-BF68-9B3023C4F5EB}" destId="{8700D6A5-1C25-4FC9-AC56-E44BC0B29755}" srcOrd="2" destOrd="0" presId="urn:microsoft.com/office/officeart/2005/8/layout/process4"/>
    <dgm:cxn modelId="{D685F711-326B-4C58-97EC-9AC34EF8861B}" type="presParOf" srcId="{9ACD9805-48F2-4310-BF68-9B3023C4F5EB}" destId="{490FEACC-FCF7-440E-A016-98DA2DD62E4C}" srcOrd="3" destOrd="0" presId="urn:microsoft.com/office/officeart/2005/8/layout/process4"/>
    <dgm:cxn modelId="{55A03D1A-F6B9-405A-8E87-3BBB574C4FC1}" type="presParOf" srcId="{9ACD9805-48F2-4310-BF68-9B3023C4F5EB}" destId="{634094CA-9E5F-4AC6-8D3C-9AFB3D70AD55}" srcOrd="4"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52B213-8183-47C4-A903-329AB5C7B73F}">
      <dsp:nvSpPr>
        <dsp:cNvPr id="0" name=""/>
        <dsp:cNvSpPr/>
      </dsp:nvSpPr>
      <dsp:spPr>
        <a:xfrm>
          <a:off x="0" y="4437536"/>
          <a:ext cx="8305800" cy="970824"/>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tx1"/>
              </a:solidFill>
            </a:rPr>
            <a:t>AHRQ Awards to Build Infrastructure Using Prospective Electronic Clinical Data for CER, PCOR, and QI</a:t>
          </a:r>
        </a:p>
        <a:p>
          <a:pPr lvl="0" algn="ctr" defTabSz="577850">
            <a:lnSpc>
              <a:spcPct val="90000"/>
            </a:lnSpc>
            <a:spcBef>
              <a:spcPct val="0"/>
            </a:spcBef>
            <a:spcAft>
              <a:spcPct val="35000"/>
            </a:spcAft>
          </a:pPr>
          <a:r>
            <a:rPr lang="en-US" sz="1300" b="1" kern="1200" dirty="0" smtClean="0">
              <a:solidFill>
                <a:schemeClr val="tx1"/>
              </a:solidFill>
            </a:rPr>
            <a:t>$100 million (9% of ARRA-CER Funding)</a:t>
          </a:r>
          <a:endParaRPr lang="en-US" sz="1300" b="1" kern="1200" dirty="0">
            <a:solidFill>
              <a:schemeClr val="tx1"/>
            </a:solidFill>
          </a:endParaRPr>
        </a:p>
      </dsp:txBody>
      <dsp:txXfrm>
        <a:off x="0" y="4437536"/>
        <a:ext cx="8305800" cy="524245"/>
      </dsp:txXfrm>
    </dsp:sp>
    <dsp:sp modelId="{67086231-1473-4415-BB37-2388CE8AE1A8}">
      <dsp:nvSpPr>
        <dsp:cNvPr id="0" name=""/>
        <dsp:cNvSpPr/>
      </dsp:nvSpPr>
      <dsp:spPr>
        <a:xfrm>
          <a:off x="0" y="4942364"/>
          <a:ext cx="2076449" cy="446579"/>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en-US" sz="1300" kern="1200" smtClean="0"/>
            <a:t>PROSPECT</a:t>
          </a:r>
          <a:endParaRPr lang="en-US" sz="1300" kern="1200"/>
        </a:p>
      </dsp:txBody>
      <dsp:txXfrm>
        <a:off x="0" y="4942364"/>
        <a:ext cx="2076449" cy="446579"/>
      </dsp:txXfrm>
    </dsp:sp>
    <dsp:sp modelId="{DB605545-97E9-4DE4-8302-62B6EA129B16}">
      <dsp:nvSpPr>
        <dsp:cNvPr id="0" name=""/>
        <dsp:cNvSpPr/>
      </dsp:nvSpPr>
      <dsp:spPr>
        <a:xfrm>
          <a:off x="2076450" y="4942364"/>
          <a:ext cx="2076449" cy="446579"/>
        </a:xfrm>
        <a:prstGeom prst="rect">
          <a:avLst/>
        </a:prstGeom>
        <a:solidFill>
          <a:schemeClr val="accent5">
            <a:tint val="40000"/>
            <a:alpha val="90000"/>
            <a:hueOff val="202818"/>
            <a:satOff val="-1438"/>
            <a:lumOff val="-818"/>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en-US" sz="1300" kern="1200" smtClean="0"/>
            <a:t>Enhanced Registries</a:t>
          </a:r>
          <a:endParaRPr lang="en-US" sz="1300" kern="1200"/>
        </a:p>
      </dsp:txBody>
      <dsp:txXfrm>
        <a:off x="2076450" y="4942364"/>
        <a:ext cx="2076449" cy="446579"/>
      </dsp:txXfrm>
    </dsp:sp>
    <dsp:sp modelId="{BA205E79-42C0-4FC2-9186-48FAFA33E676}">
      <dsp:nvSpPr>
        <dsp:cNvPr id="0" name=""/>
        <dsp:cNvSpPr/>
      </dsp:nvSpPr>
      <dsp:spPr>
        <a:xfrm>
          <a:off x="4152900" y="4942364"/>
          <a:ext cx="2076449" cy="446579"/>
        </a:xfrm>
        <a:prstGeom prst="rect">
          <a:avLst/>
        </a:prstGeom>
        <a:solidFill>
          <a:schemeClr val="accent5">
            <a:tint val="40000"/>
            <a:alpha val="90000"/>
            <a:hueOff val="405635"/>
            <a:satOff val="-2877"/>
            <a:lumOff val="-1637"/>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en-US" sz="1300" kern="1200" smtClean="0"/>
            <a:t>Scalable Distributed Research Networks</a:t>
          </a:r>
          <a:endParaRPr lang="en-US" sz="1300" kern="1200"/>
        </a:p>
      </dsp:txBody>
      <dsp:txXfrm>
        <a:off x="4152900" y="4942364"/>
        <a:ext cx="2076449" cy="446579"/>
      </dsp:txXfrm>
    </dsp:sp>
    <dsp:sp modelId="{F90784E2-580A-44A5-9B26-F119240F339C}">
      <dsp:nvSpPr>
        <dsp:cNvPr id="0" name=""/>
        <dsp:cNvSpPr/>
      </dsp:nvSpPr>
      <dsp:spPr>
        <a:xfrm>
          <a:off x="6229349" y="4942364"/>
          <a:ext cx="2076449" cy="446579"/>
        </a:xfrm>
        <a:prstGeom prst="rect">
          <a:avLst/>
        </a:prstGeom>
        <a:solidFill>
          <a:schemeClr val="accent5">
            <a:tint val="40000"/>
            <a:alpha val="90000"/>
            <a:hueOff val="608453"/>
            <a:satOff val="-4315"/>
            <a:lumOff val="-2455"/>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en-US" sz="1300" kern="1200" dirty="0" smtClean="0"/>
            <a:t>EDM Forum</a:t>
          </a:r>
          <a:endParaRPr lang="en-US" sz="1300" kern="1200" dirty="0"/>
        </a:p>
      </dsp:txBody>
      <dsp:txXfrm>
        <a:off x="6229349" y="4942364"/>
        <a:ext cx="2076449" cy="446579"/>
      </dsp:txXfrm>
    </dsp:sp>
    <dsp:sp modelId="{C90DC186-2E3F-4EF9-8AAB-1D64ADC9DBA7}">
      <dsp:nvSpPr>
        <dsp:cNvPr id="0" name=""/>
        <dsp:cNvSpPr/>
      </dsp:nvSpPr>
      <dsp:spPr>
        <a:xfrm rot="10800000">
          <a:off x="0" y="2958970"/>
          <a:ext cx="8305800" cy="1493128"/>
        </a:xfrm>
        <a:prstGeom prst="upArrowCallout">
          <a:avLst/>
        </a:prstGeom>
        <a:solidFill>
          <a:schemeClr val="accent5">
            <a:hueOff val="1085675"/>
            <a:satOff val="3732"/>
            <a:lumOff val="-1790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tx1"/>
              </a:solidFill>
            </a:rPr>
            <a:t>Electronic Clinical Data Infrastructure</a:t>
          </a:r>
        </a:p>
        <a:p>
          <a:pPr lvl="0" algn="ctr" defTabSz="577850">
            <a:lnSpc>
              <a:spcPct val="90000"/>
            </a:lnSpc>
            <a:spcBef>
              <a:spcPct val="0"/>
            </a:spcBef>
            <a:spcAft>
              <a:spcPct val="35000"/>
            </a:spcAft>
          </a:pPr>
          <a:r>
            <a:rPr lang="en-US" sz="1300" b="1" kern="1200" dirty="0" smtClean="0">
              <a:solidFill>
                <a:schemeClr val="tx1"/>
              </a:solidFill>
            </a:rPr>
            <a:t>$276 million (25.1% of ARRA-CER Funding)</a:t>
          </a:r>
          <a:endParaRPr lang="en-US" sz="1300" b="1" kern="1200" dirty="0">
            <a:solidFill>
              <a:schemeClr val="tx1"/>
            </a:solidFill>
          </a:endParaRPr>
        </a:p>
      </dsp:txBody>
      <dsp:txXfrm rot="-10800000">
        <a:off x="0" y="2958970"/>
        <a:ext cx="8305800" cy="524087"/>
      </dsp:txXfrm>
    </dsp:sp>
    <dsp:sp modelId="{B6F25713-9F02-4E6E-8C68-609CC6773DCE}">
      <dsp:nvSpPr>
        <dsp:cNvPr id="0" name=""/>
        <dsp:cNvSpPr/>
      </dsp:nvSpPr>
      <dsp:spPr>
        <a:xfrm>
          <a:off x="0" y="3483058"/>
          <a:ext cx="2076449" cy="446445"/>
        </a:xfrm>
        <a:prstGeom prst="rect">
          <a:avLst/>
        </a:prstGeom>
        <a:solidFill>
          <a:schemeClr val="accent5">
            <a:tint val="40000"/>
            <a:alpha val="90000"/>
            <a:hueOff val="811271"/>
            <a:satOff val="-5754"/>
            <a:lumOff val="-3274"/>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Clinical  and claims databases, electronic health records,  and data warehouses</a:t>
          </a:r>
          <a:endParaRPr lang="en-US" sz="1100" kern="1200" dirty="0"/>
        </a:p>
      </dsp:txBody>
      <dsp:txXfrm>
        <a:off x="0" y="3483058"/>
        <a:ext cx="2076449" cy="446445"/>
      </dsp:txXfrm>
    </dsp:sp>
    <dsp:sp modelId="{BDFB5E71-A826-42B5-A28D-B2DC905D67CC}">
      <dsp:nvSpPr>
        <dsp:cNvPr id="0" name=""/>
        <dsp:cNvSpPr/>
      </dsp:nvSpPr>
      <dsp:spPr>
        <a:xfrm>
          <a:off x="2076450" y="3483058"/>
          <a:ext cx="2076449" cy="446445"/>
        </a:xfrm>
        <a:prstGeom prst="rect">
          <a:avLst/>
        </a:prstGeom>
        <a:solidFill>
          <a:schemeClr val="accent5">
            <a:tint val="40000"/>
            <a:alpha val="90000"/>
            <a:hueOff val="1014088"/>
            <a:satOff val="-7192"/>
            <a:lumOff val="-4092"/>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US" sz="1200" kern="1200" smtClean="0"/>
            <a:t>Patient Registries</a:t>
          </a:r>
          <a:endParaRPr lang="en-US" sz="1200" kern="1200"/>
        </a:p>
      </dsp:txBody>
      <dsp:txXfrm>
        <a:off x="2076450" y="3483058"/>
        <a:ext cx="2076449" cy="446445"/>
      </dsp:txXfrm>
    </dsp:sp>
    <dsp:sp modelId="{AD8DCE02-18A6-4A34-B981-63396801A467}">
      <dsp:nvSpPr>
        <dsp:cNvPr id="0" name=""/>
        <dsp:cNvSpPr/>
      </dsp:nvSpPr>
      <dsp:spPr>
        <a:xfrm>
          <a:off x="4152900" y="3483058"/>
          <a:ext cx="2076449" cy="446445"/>
        </a:xfrm>
        <a:prstGeom prst="rect">
          <a:avLst/>
        </a:prstGeom>
        <a:solidFill>
          <a:schemeClr val="accent5">
            <a:tint val="40000"/>
            <a:alpha val="90000"/>
            <a:hueOff val="1216906"/>
            <a:satOff val="-8631"/>
            <a:lumOff val="-4911"/>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US" sz="1200" kern="1200" dirty="0" smtClean="0"/>
            <a:t>Distributed and federated data networks</a:t>
          </a:r>
          <a:endParaRPr lang="en-US" sz="1200" kern="1200" dirty="0"/>
        </a:p>
      </dsp:txBody>
      <dsp:txXfrm>
        <a:off x="4152900" y="3483058"/>
        <a:ext cx="2076449" cy="446445"/>
      </dsp:txXfrm>
    </dsp:sp>
    <dsp:sp modelId="{D2859274-DE41-4A26-B781-448F780B577A}">
      <dsp:nvSpPr>
        <dsp:cNvPr id="0" name=""/>
        <dsp:cNvSpPr/>
      </dsp:nvSpPr>
      <dsp:spPr>
        <a:xfrm>
          <a:off x="6229349" y="3483058"/>
          <a:ext cx="2076449" cy="446445"/>
        </a:xfrm>
        <a:prstGeom prst="rect">
          <a:avLst/>
        </a:prstGeom>
        <a:solidFill>
          <a:schemeClr val="accent5">
            <a:tint val="40000"/>
            <a:alpha val="90000"/>
            <a:hueOff val="1419724"/>
            <a:satOff val="-10069"/>
            <a:lumOff val="-5729"/>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Informatics platforms, systems and models to collect, link and exchange data</a:t>
          </a:r>
          <a:endParaRPr lang="en-US" sz="1100" kern="1200" dirty="0"/>
        </a:p>
      </dsp:txBody>
      <dsp:txXfrm>
        <a:off x="6229349" y="3483058"/>
        <a:ext cx="2076449" cy="446445"/>
      </dsp:txXfrm>
    </dsp:sp>
    <dsp:sp modelId="{709550D4-8F74-44A1-BAE6-88E4B2C3664B}">
      <dsp:nvSpPr>
        <dsp:cNvPr id="0" name=""/>
        <dsp:cNvSpPr/>
      </dsp:nvSpPr>
      <dsp:spPr>
        <a:xfrm rot="10800000">
          <a:off x="0" y="1480404"/>
          <a:ext cx="8305800" cy="1493128"/>
        </a:xfrm>
        <a:prstGeom prst="upArrowCallout">
          <a:avLst/>
        </a:prstGeom>
        <a:solidFill>
          <a:schemeClr val="accent5">
            <a:hueOff val="2171350"/>
            <a:satOff val="7464"/>
            <a:lumOff val="-358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b="1" kern="1200" dirty="0" smtClean="0"/>
            <a:t>Infrastructure &amp; Methods Development</a:t>
          </a:r>
        </a:p>
        <a:p>
          <a:pPr lvl="0" algn="ctr" defTabSz="577850">
            <a:lnSpc>
              <a:spcPct val="90000"/>
            </a:lnSpc>
            <a:spcBef>
              <a:spcPct val="0"/>
            </a:spcBef>
            <a:spcAft>
              <a:spcPct val="35000"/>
            </a:spcAft>
          </a:pPr>
          <a:r>
            <a:rPr lang="en-US" sz="1300" b="1" kern="1200" dirty="0" smtClean="0"/>
            <a:t>$417.2 million (37.9% of ARRA-CER Funding)</a:t>
          </a:r>
          <a:endParaRPr lang="en-US" sz="1300" b="1" kern="1200" dirty="0"/>
        </a:p>
      </dsp:txBody>
      <dsp:txXfrm rot="-10800000">
        <a:off x="0" y="1480404"/>
        <a:ext cx="8305800" cy="524087"/>
      </dsp:txXfrm>
    </dsp:sp>
    <dsp:sp modelId="{09FE1302-05D0-4D10-A38E-EC261DA89F23}">
      <dsp:nvSpPr>
        <dsp:cNvPr id="0" name=""/>
        <dsp:cNvSpPr/>
      </dsp:nvSpPr>
      <dsp:spPr>
        <a:xfrm>
          <a:off x="0" y="2004492"/>
          <a:ext cx="2076449" cy="446445"/>
        </a:xfrm>
        <a:prstGeom prst="rect">
          <a:avLst/>
        </a:prstGeom>
        <a:solidFill>
          <a:schemeClr val="accent5">
            <a:tint val="40000"/>
            <a:alpha val="90000"/>
            <a:hueOff val="1622542"/>
            <a:satOff val="-11507"/>
            <a:lumOff val="-6548"/>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en-US" sz="1300" kern="1200" smtClean="0"/>
            <a:t>Governance</a:t>
          </a:r>
          <a:endParaRPr lang="en-US" sz="1300" kern="1200"/>
        </a:p>
      </dsp:txBody>
      <dsp:txXfrm>
        <a:off x="0" y="2004492"/>
        <a:ext cx="2076449" cy="446445"/>
      </dsp:txXfrm>
    </dsp:sp>
    <dsp:sp modelId="{12963627-BFEE-4B79-BE11-DC92B2A75A98}">
      <dsp:nvSpPr>
        <dsp:cNvPr id="0" name=""/>
        <dsp:cNvSpPr/>
      </dsp:nvSpPr>
      <dsp:spPr>
        <a:xfrm>
          <a:off x="2076450" y="2004492"/>
          <a:ext cx="2076449" cy="446445"/>
        </a:xfrm>
        <a:prstGeom prst="rect">
          <a:avLst/>
        </a:prstGeom>
        <a:solidFill>
          <a:schemeClr val="accent5">
            <a:tint val="40000"/>
            <a:alpha val="90000"/>
            <a:hueOff val="1825359"/>
            <a:satOff val="-12946"/>
            <a:lumOff val="-7366"/>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en-US" sz="1300" kern="1200" smtClean="0"/>
            <a:t>Data</a:t>
          </a:r>
          <a:endParaRPr lang="en-US" sz="1300" kern="1200"/>
        </a:p>
      </dsp:txBody>
      <dsp:txXfrm>
        <a:off x="2076450" y="2004492"/>
        <a:ext cx="2076449" cy="446445"/>
      </dsp:txXfrm>
    </dsp:sp>
    <dsp:sp modelId="{AA57509B-DE50-4EBB-8DE2-82C1F6D779DF}">
      <dsp:nvSpPr>
        <dsp:cNvPr id="0" name=""/>
        <dsp:cNvSpPr/>
      </dsp:nvSpPr>
      <dsp:spPr>
        <a:xfrm>
          <a:off x="4152900" y="2004492"/>
          <a:ext cx="2076449" cy="446445"/>
        </a:xfrm>
        <a:prstGeom prst="rect">
          <a:avLst/>
        </a:prstGeom>
        <a:solidFill>
          <a:schemeClr val="accent5">
            <a:tint val="40000"/>
            <a:alpha val="90000"/>
            <a:hueOff val="2028177"/>
            <a:satOff val="-14384"/>
            <a:lumOff val="-8184"/>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en-US" sz="1300" kern="1200" smtClean="0"/>
            <a:t>Methods</a:t>
          </a:r>
          <a:endParaRPr lang="en-US" sz="1300" kern="1200"/>
        </a:p>
      </dsp:txBody>
      <dsp:txXfrm>
        <a:off x="4152900" y="2004492"/>
        <a:ext cx="2076449" cy="446445"/>
      </dsp:txXfrm>
    </dsp:sp>
    <dsp:sp modelId="{89C0B457-DC1C-4756-B42D-2CA084253939}">
      <dsp:nvSpPr>
        <dsp:cNvPr id="0" name=""/>
        <dsp:cNvSpPr/>
      </dsp:nvSpPr>
      <dsp:spPr>
        <a:xfrm>
          <a:off x="6229349" y="2004492"/>
          <a:ext cx="2076449" cy="446445"/>
        </a:xfrm>
        <a:prstGeom prst="rect">
          <a:avLst/>
        </a:prstGeom>
        <a:solidFill>
          <a:schemeClr val="accent5">
            <a:tint val="40000"/>
            <a:alpha val="90000"/>
            <a:hueOff val="2230995"/>
            <a:satOff val="-15823"/>
            <a:lumOff val="-9003"/>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en-US" sz="1300" kern="1200" smtClean="0"/>
            <a:t>Training</a:t>
          </a:r>
          <a:endParaRPr lang="en-US" sz="1300" kern="1200"/>
        </a:p>
      </dsp:txBody>
      <dsp:txXfrm>
        <a:off x="6229349" y="2004492"/>
        <a:ext cx="2076449" cy="446445"/>
      </dsp:txXfrm>
    </dsp:sp>
    <dsp:sp modelId="{7320BF1E-7ADA-4928-8695-9EFDFD1F0BDF}">
      <dsp:nvSpPr>
        <dsp:cNvPr id="0" name=""/>
        <dsp:cNvSpPr/>
      </dsp:nvSpPr>
      <dsp:spPr>
        <a:xfrm rot="10800000">
          <a:off x="0" y="1839"/>
          <a:ext cx="8305800" cy="1493128"/>
        </a:xfrm>
        <a:prstGeom prst="upArrowCallout">
          <a:avLst/>
        </a:prstGeom>
        <a:solidFill>
          <a:schemeClr val="accent5">
            <a:hueOff val="3257024"/>
            <a:satOff val="11196"/>
            <a:lumOff val="-53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b="1" kern="1200" dirty="0" smtClean="0"/>
            <a:t>Total ARRA-CER Funding </a:t>
          </a:r>
        </a:p>
        <a:p>
          <a:pPr lvl="0" algn="ctr" defTabSz="577850">
            <a:lnSpc>
              <a:spcPct val="90000"/>
            </a:lnSpc>
            <a:spcBef>
              <a:spcPct val="0"/>
            </a:spcBef>
            <a:spcAft>
              <a:spcPct val="35000"/>
            </a:spcAft>
          </a:pPr>
          <a:r>
            <a:rPr lang="en-US" sz="1300" b="1" kern="1200" dirty="0" smtClean="0"/>
            <a:t>$1.1 billion</a:t>
          </a:r>
          <a:endParaRPr lang="en-US" sz="1300" b="1" kern="1200" dirty="0"/>
        </a:p>
      </dsp:txBody>
      <dsp:txXfrm rot="-10800000">
        <a:off x="0" y="1839"/>
        <a:ext cx="8305800" cy="524087"/>
      </dsp:txXfrm>
    </dsp:sp>
    <dsp:sp modelId="{95615C84-66CE-4A6E-B626-AFD61501B30C}">
      <dsp:nvSpPr>
        <dsp:cNvPr id="0" name=""/>
        <dsp:cNvSpPr/>
      </dsp:nvSpPr>
      <dsp:spPr>
        <a:xfrm>
          <a:off x="1013" y="525927"/>
          <a:ext cx="1660754" cy="446445"/>
        </a:xfrm>
        <a:prstGeom prst="rect">
          <a:avLst/>
        </a:prstGeom>
        <a:solidFill>
          <a:schemeClr val="accent5">
            <a:tint val="40000"/>
            <a:alpha val="90000"/>
            <a:hueOff val="2433812"/>
            <a:satOff val="-17261"/>
            <a:lumOff val="-9821"/>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US" sz="1200" kern="1200" dirty="0" smtClean="0"/>
            <a:t> Evidence development and synthesis</a:t>
          </a:r>
          <a:endParaRPr lang="en-US" sz="1200" kern="1200" dirty="0"/>
        </a:p>
      </dsp:txBody>
      <dsp:txXfrm>
        <a:off x="1013" y="525927"/>
        <a:ext cx="1660754" cy="446445"/>
      </dsp:txXfrm>
    </dsp:sp>
    <dsp:sp modelId="{74D7A81B-9B5C-490C-962D-26B53F6271CF}">
      <dsp:nvSpPr>
        <dsp:cNvPr id="0" name=""/>
        <dsp:cNvSpPr/>
      </dsp:nvSpPr>
      <dsp:spPr>
        <a:xfrm>
          <a:off x="1661768" y="525927"/>
          <a:ext cx="1660754" cy="446445"/>
        </a:xfrm>
        <a:prstGeom prst="rect">
          <a:avLst/>
        </a:prstGeom>
        <a:solidFill>
          <a:schemeClr val="accent5">
            <a:tint val="40000"/>
            <a:alpha val="90000"/>
            <a:hueOff val="2636630"/>
            <a:satOff val="-18700"/>
            <a:lumOff val="-1064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US" sz="1200" kern="1200" dirty="0" smtClean="0"/>
            <a:t>Translation and dissemination</a:t>
          </a:r>
          <a:endParaRPr lang="en-US" sz="1200" kern="1200" dirty="0"/>
        </a:p>
      </dsp:txBody>
      <dsp:txXfrm>
        <a:off x="1661768" y="525927"/>
        <a:ext cx="1660754" cy="446445"/>
      </dsp:txXfrm>
    </dsp:sp>
    <dsp:sp modelId="{8700D6A5-1C25-4FC9-AC56-E44BC0B29755}">
      <dsp:nvSpPr>
        <dsp:cNvPr id="0" name=""/>
        <dsp:cNvSpPr/>
      </dsp:nvSpPr>
      <dsp:spPr>
        <a:xfrm>
          <a:off x="3322522" y="525927"/>
          <a:ext cx="1660754" cy="446445"/>
        </a:xfrm>
        <a:prstGeom prst="rect">
          <a:avLst/>
        </a:prstGeom>
        <a:solidFill>
          <a:schemeClr val="accent5">
            <a:tint val="40000"/>
            <a:alpha val="90000"/>
            <a:hueOff val="2839448"/>
            <a:satOff val="-20138"/>
            <a:lumOff val="-11458"/>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US" sz="1200" kern="1200" dirty="0" smtClean="0"/>
            <a:t> Infrastructure and methods development</a:t>
          </a:r>
          <a:endParaRPr lang="en-US" sz="1200" kern="1200" dirty="0"/>
        </a:p>
      </dsp:txBody>
      <dsp:txXfrm>
        <a:off x="3322522" y="525927"/>
        <a:ext cx="1660754" cy="446445"/>
      </dsp:txXfrm>
    </dsp:sp>
    <dsp:sp modelId="{490FEACC-FCF7-440E-A016-98DA2DD62E4C}">
      <dsp:nvSpPr>
        <dsp:cNvPr id="0" name=""/>
        <dsp:cNvSpPr/>
      </dsp:nvSpPr>
      <dsp:spPr>
        <a:xfrm>
          <a:off x="4983277" y="525927"/>
          <a:ext cx="1660754" cy="446445"/>
        </a:xfrm>
        <a:prstGeom prst="rect">
          <a:avLst/>
        </a:prstGeom>
        <a:solidFill>
          <a:schemeClr val="accent5">
            <a:tint val="40000"/>
            <a:alpha val="90000"/>
            <a:hueOff val="3042265"/>
            <a:satOff val="-21577"/>
            <a:lumOff val="-12277"/>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US" sz="1200" kern="1200" smtClean="0"/>
            <a:t>Priority Setting</a:t>
          </a:r>
          <a:endParaRPr lang="en-US" sz="1200" kern="1200"/>
        </a:p>
      </dsp:txBody>
      <dsp:txXfrm>
        <a:off x="4983277" y="525927"/>
        <a:ext cx="1660754" cy="446445"/>
      </dsp:txXfrm>
    </dsp:sp>
    <dsp:sp modelId="{634094CA-9E5F-4AC6-8D3C-9AFB3D70AD55}">
      <dsp:nvSpPr>
        <dsp:cNvPr id="0" name=""/>
        <dsp:cNvSpPr/>
      </dsp:nvSpPr>
      <dsp:spPr>
        <a:xfrm>
          <a:off x="6644031" y="525927"/>
          <a:ext cx="1660754" cy="446445"/>
        </a:xfrm>
        <a:prstGeom prst="rect">
          <a:avLst/>
        </a:prstGeom>
        <a:solidFill>
          <a:schemeClr val="accent5">
            <a:tint val="40000"/>
            <a:alpha val="90000"/>
            <a:hueOff val="3245083"/>
            <a:satOff val="-23015"/>
            <a:lumOff val="-13095"/>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US" sz="1200" kern="1200" dirty="0" smtClean="0"/>
            <a:t>Stakeholder Engagement</a:t>
          </a:r>
          <a:endParaRPr lang="en-US" sz="1200" kern="1200" dirty="0"/>
        </a:p>
      </dsp:txBody>
      <dsp:txXfrm>
        <a:off x="6644031" y="525927"/>
        <a:ext cx="1660754" cy="446445"/>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3" y="1"/>
            <a:ext cx="2982119" cy="464820"/>
          </a:xfrm>
          <a:prstGeom prst="rect">
            <a:avLst/>
          </a:prstGeom>
        </p:spPr>
        <p:txBody>
          <a:bodyPr vert="horz" lIns="92446" tIns="46223" rIns="92446" bIns="46223" rtlCol="0"/>
          <a:lstStyle>
            <a:lvl1pPr algn="r">
              <a:defRPr sz="1200"/>
            </a:lvl1pPr>
          </a:lstStyle>
          <a:p>
            <a:fld id="{D83F876E-3567-4535-A603-FF5055FB8258}" type="datetimeFigureOut">
              <a:rPr lang="en-US" smtClean="0"/>
              <a:t>9/6/2012</a:t>
            </a:fld>
            <a:endParaRPr lang="en-US"/>
          </a:p>
        </p:txBody>
      </p:sp>
      <p:sp>
        <p:nvSpPr>
          <p:cNvPr id="4" name="Footer Placeholder 3"/>
          <p:cNvSpPr>
            <a:spLocks noGrp="1"/>
          </p:cNvSpPr>
          <p:nvPr>
            <p:ph type="ftr" sz="quarter" idx="2"/>
          </p:nvPr>
        </p:nvSpPr>
        <p:spPr>
          <a:xfrm>
            <a:off x="1"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3" y="8829967"/>
            <a:ext cx="2982119" cy="464820"/>
          </a:xfrm>
          <a:prstGeom prst="rect">
            <a:avLst/>
          </a:prstGeom>
        </p:spPr>
        <p:txBody>
          <a:bodyPr vert="horz" lIns="92446" tIns="46223" rIns="92446" bIns="46223" rtlCol="0" anchor="b"/>
          <a:lstStyle>
            <a:lvl1pPr algn="r">
              <a:defRPr sz="1200"/>
            </a:lvl1pPr>
          </a:lstStyle>
          <a:p>
            <a:fld id="{B72A8D87-CDBA-4A22-BB64-15B6FA8899F5}" type="slidenum">
              <a:rPr lang="en-US" smtClean="0"/>
              <a:t>‹#›</a:t>
            </a:fld>
            <a:endParaRPr lang="en-US"/>
          </a:p>
        </p:txBody>
      </p:sp>
    </p:spTree>
    <p:extLst>
      <p:ext uri="{BB962C8B-B14F-4D97-AF65-F5344CB8AC3E}">
        <p14:creationId xmlns:p14="http://schemas.microsoft.com/office/powerpoint/2010/main" val="664257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3" y="1"/>
            <a:ext cx="2982119" cy="464820"/>
          </a:xfrm>
          <a:prstGeom prst="rect">
            <a:avLst/>
          </a:prstGeom>
        </p:spPr>
        <p:txBody>
          <a:bodyPr vert="horz" lIns="92446" tIns="46223" rIns="92446" bIns="46223" rtlCol="0"/>
          <a:lstStyle>
            <a:lvl1pPr algn="r">
              <a:defRPr sz="1200"/>
            </a:lvl1pPr>
          </a:lstStyle>
          <a:p>
            <a:fld id="{0EC53D24-6F0C-4B05-848D-52F31C4C430C}" type="datetimeFigureOut">
              <a:rPr lang="en-US" smtClean="0"/>
              <a:t>9/6/2012</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15791"/>
            <a:ext cx="5505450" cy="4183380"/>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3" y="8829967"/>
            <a:ext cx="2982119" cy="464820"/>
          </a:xfrm>
          <a:prstGeom prst="rect">
            <a:avLst/>
          </a:prstGeom>
        </p:spPr>
        <p:txBody>
          <a:bodyPr vert="horz" lIns="92446" tIns="46223" rIns="92446" bIns="46223" rtlCol="0" anchor="b"/>
          <a:lstStyle>
            <a:lvl1pPr algn="r">
              <a:defRPr sz="1200"/>
            </a:lvl1pPr>
          </a:lstStyle>
          <a:p>
            <a:fld id="{AE7A7908-8E40-448D-B180-812750553BE5}" type="slidenum">
              <a:rPr lang="en-US" smtClean="0"/>
              <a:t>‹#›</a:t>
            </a:fld>
            <a:endParaRPr lang="en-US"/>
          </a:p>
        </p:txBody>
      </p:sp>
    </p:spTree>
    <p:extLst>
      <p:ext uri="{BB962C8B-B14F-4D97-AF65-F5344CB8AC3E}">
        <p14:creationId xmlns:p14="http://schemas.microsoft.com/office/powerpoint/2010/main" val="41232865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www.edm-forum.org/"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defRPr/>
            </a:pPr>
            <a:endParaRPr lang="en-US" sz="1000" dirty="0"/>
          </a:p>
        </p:txBody>
      </p:sp>
      <p:sp>
        <p:nvSpPr>
          <p:cNvPr id="419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55E21E79-59A7-41A4-92C6-BB9AC6CD9463}" type="slidenum">
              <a:rPr lang="en-US">
                <a:solidFill>
                  <a:srgbClr val="000000"/>
                </a:solidFill>
                <a:ea typeface="ＭＳ Ｐゴシック" pitchFamily="34" charset="-128"/>
              </a:rPr>
              <a:pPr>
                <a:defRPr/>
              </a:pPr>
              <a:t>1</a:t>
            </a:fld>
            <a:endParaRPr lang="en-US">
              <a:solidFill>
                <a:srgbClr val="000000"/>
              </a:solidFill>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8182" y="4415790"/>
            <a:ext cx="5505450" cy="4652009"/>
          </a:xfrm>
        </p:spPr>
        <p:txBody>
          <a:bodyPr/>
          <a:lstStyle/>
          <a:p>
            <a:pPr marL="171450" indent="-171450">
              <a:buFont typeface="Arial" pitchFamily="34" charset="0"/>
              <a:buChar char="•"/>
              <a:defRPr/>
            </a:pPr>
            <a:r>
              <a:rPr lang="en-US" sz="900" dirty="0" smtClean="0"/>
              <a:t>With a relatively tight timeline, there is a need to build infrastructure and demonstrate relevant, actionable research and QI to improve patient outcomes</a:t>
            </a:r>
          </a:p>
          <a:p>
            <a:pPr marL="171450" indent="-171450">
              <a:buFont typeface="Arial" pitchFamily="34" charset="0"/>
              <a:buChar char="•"/>
              <a:defRPr/>
            </a:pPr>
            <a:r>
              <a:rPr lang="en-US" sz="900" dirty="0" smtClean="0"/>
              <a:t>A high level of multidisciplinary collaboration is necessary; which may require greater project management &amp; a culture shift among researchers</a:t>
            </a:r>
          </a:p>
          <a:p>
            <a:pPr marL="171450" indent="-171450">
              <a:buFont typeface="Arial" pitchFamily="34" charset="0"/>
              <a:buChar char="•"/>
              <a:defRPr/>
            </a:pPr>
            <a:r>
              <a:rPr lang="en-US" sz="900" dirty="0" smtClean="0"/>
              <a:t>There is a substantial effort to establish governance structures that facilitate trust among partners </a:t>
            </a:r>
          </a:p>
          <a:p>
            <a:pPr marL="171450" indent="-171450">
              <a:buFont typeface="Arial" pitchFamily="34" charset="0"/>
              <a:buChar char="•"/>
              <a:defRPr/>
            </a:pPr>
            <a:r>
              <a:rPr lang="en-US" sz="900" dirty="0" smtClean="0"/>
              <a:t>A range of informatics tools, platforms, and models have been developed, but there is a need to understand the strengths and limitations of each </a:t>
            </a:r>
          </a:p>
          <a:p>
            <a:pPr marL="171450" indent="-171450">
              <a:buFont typeface="Arial" pitchFamily="34" charset="0"/>
              <a:buChar char="•"/>
              <a:defRPr/>
            </a:pPr>
            <a:r>
              <a:rPr lang="en-US" sz="900" dirty="0" smtClean="0"/>
              <a:t>A need for rigorous methods to assess data validity, quality, and context for multi-site studies</a:t>
            </a:r>
          </a:p>
          <a:p>
            <a:pPr marL="171450" indent="-171450">
              <a:buFont typeface="Arial" pitchFamily="34" charset="0"/>
              <a:buChar char="•"/>
              <a:defRPr/>
            </a:pPr>
            <a:r>
              <a:rPr lang="en-US" sz="900" dirty="0" smtClean="0"/>
              <a:t>A need to define and achieve meaningful engagement and patient-centeredness</a:t>
            </a:r>
          </a:p>
          <a:p>
            <a:pPr marL="171450" indent="-171450">
              <a:buFont typeface="Arial" pitchFamily="34" charset="0"/>
              <a:buChar char="•"/>
              <a:defRPr/>
            </a:pPr>
            <a:endParaRPr lang="en-US" sz="900" dirty="0" smtClean="0">
              <a:latin typeface="Arial" charset="0"/>
              <a:cs typeface="Arial" charset="0"/>
            </a:endParaRP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900" dirty="0" smtClean="0">
                <a:latin typeface="Arial" charset="0"/>
                <a:cs typeface="Arial" charset="0"/>
              </a:rPr>
              <a:t>And as a result….</a:t>
            </a:r>
            <a:r>
              <a:rPr lang="en-US" sz="900" i="1" dirty="0" smtClean="0"/>
              <a:t> Building infrastructure and generating relevant, actionable research and QI to improve patient outcomes is a lot to do in 3 years</a:t>
            </a:r>
          </a:p>
          <a:p>
            <a:pPr marL="171450" indent="-171450">
              <a:buFont typeface="Arial" pitchFamily="34" charset="0"/>
              <a:buChar char="•"/>
              <a:defRPr/>
            </a:pPr>
            <a:endParaRPr lang="en-US" sz="900" dirty="0" smtClean="0">
              <a:latin typeface="Arial" charset="0"/>
              <a:cs typeface="Arial" charset="0"/>
            </a:endParaRPr>
          </a:p>
          <a:p>
            <a:pPr marL="171450" indent="-171450">
              <a:buFont typeface="Arial" pitchFamily="34" charset="0"/>
              <a:buChar char="•"/>
              <a:defRPr/>
            </a:pPr>
            <a:r>
              <a:rPr lang="en-US" sz="900" dirty="0" smtClean="0">
                <a:latin typeface="Arial" charset="0"/>
                <a:cs typeface="Arial" charset="0"/>
              </a:rPr>
              <a:t>The infrastructure the PROSPECT, DRN, and Enhanced Registry projects are building must:</a:t>
            </a:r>
          </a:p>
          <a:p>
            <a:pPr marL="628650" lvl="1" indent="-171450">
              <a:buFont typeface="Arial" pitchFamily="34" charset="0"/>
              <a:buChar char="•"/>
              <a:defRPr/>
            </a:pPr>
            <a:r>
              <a:rPr lang="en-US" sz="900" dirty="0" smtClean="0">
                <a:latin typeface="Arial" charset="0"/>
                <a:cs typeface="Arial" charset="0"/>
              </a:rPr>
              <a:t>be </a:t>
            </a:r>
            <a:r>
              <a:rPr lang="en-US" sz="900" b="1" i="1" dirty="0" smtClean="0">
                <a:latin typeface="Arial" charset="0"/>
                <a:cs typeface="Arial" charset="0"/>
              </a:rPr>
              <a:t>flexible </a:t>
            </a:r>
            <a:r>
              <a:rPr lang="en-US" sz="900" dirty="0" smtClean="0">
                <a:latin typeface="Arial" charset="0"/>
                <a:cs typeface="Arial" charset="0"/>
              </a:rPr>
              <a:t>to serve a diverse set of potential users, and</a:t>
            </a:r>
          </a:p>
          <a:p>
            <a:pPr marL="628650" lvl="1" indent="-171450">
              <a:buFont typeface="Arial" pitchFamily="34" charset="0"/>
              <a:buChar char="•"/>
              <a:defRPr/>
            </a:pPr>
            <a:r>
              <a:rPr lang="en-US" sz="900" dirty="0" smtClean="0">
                <a:latin typeface="Arial" charset="0"/>
                <a:cs typeface="Arial" charset="0"/>
              </a:rPr>
              <a:t>be able to </a:t>
            </a:r>
            <a:r>
              <a:rPr lang="en-US" sz="900" b="1" i="1" dirty="0" smtClean="0">
                <a:latin typeface="Arial" charset="0"/>
                <a:cs typeface="Arial" charset="0"/>
              </a:rPr>
              <a:t>scale</a:t>
            </a:r>
            <a:r>
              <a:rPr lang="en-US" sz="900" dirty="0" smtClean="0">
                <a:latin typeface="Arial" charset="0"/>
                <a:cs typeface="Arial" charset="0"/>
              </a:rPr>
              <a:t> to address a range of CER or PCOR questions.</a:t>
            </a:r>
          </a:p>
          <a:p>
            <a:pPr defTabSz="2024023">
              <a:spcBef>
                <a:spcPct val="0"/>
              </a:spcBef>
            </a:pPr>
            <a:endParaRPr lang="en-US" sz="900" b="1" dirty="0" smtClean="0">
              <a:latin typeface="Arial" charset="0"/>
              <a:cs typeface="Arial" charset="0"/>
            </a:endParaRPr>
          </a:p>
          <a:p>
            <a:pPr defTabSz="2024023">
              <a:spcBef>
                <a:spcPct val="0"/>
              </a:spcBef>
            </a:pPr>
            <a:r>
              <a:rPr lang="en-US" sz="900" b="1" dirty="0" smtClean="0">
                <a:latin typeface="Arial" charset="0"/>
                <a:cs typeface="Arial" charset="0"/>
              </a:rPr>
              <a:t>In </a:t>
            </a:r>
            <a:r>
              <a:rPr lang="en-US" sz="900" b="1" dirty="0">
                <a:latin typeface="Arial" charset="0"/>
                <a:cs typeface="Arial" charset="0"/>
              </a:rPr>
              <a:t>sum – plumbing is relatively easy; politics, including partnerships, is hard</a:t>
            </a:r>
            <a:r>
              <a:rPr lang="en-US" sz="900" b="1" dirty="0" smtClean="0">
                <a:latin typeface="Arial" charset="0"/>
                <a:cs typeface="Arial" charset="0"/>
              </a:rPr>
              <a:t>.</a:t>
            </a:r>
          </a:p>
        </p:txBody>
      </p:sp>
      <p:sp>
        <p:nvSpPr>
          <p:cNvPr id="4" name="Slide Number Placeholder 3"/>
          <p:cNvSpPr>
            <a:spLocks noGrp="1"/>
          </p:cNvSpPr>
          <p:nvPr>
            <p:ph type="sldNum" sz="quarter" idx="10"/>
          </p:nvPr>
        </p:nvSpPr>
        <p:spPr/>
        <p:txBody>
          <a:bodyPr/>
          <a:lstStyle/>
          <a:p>
            <a:fld id="{AE7A7908-8E40-448D-B180-812750553BE5}" type="slidenum">
              <a:rPr lang="en-US" smtClean="0"/>
              <a:t>10</a:t>
            </a:fld>
            <a:endParaRPr lang="en-US" dirty="0"/>
          </a:p>
        </p:txBody>
      </p:sp>
    </p:spTree>
    <p:extLst>
      <p:ext uri="{BB962C8B-B14F-4D97-AF65-F5344CB8AC3E}">
        <p14:creationId xmlns:p14="http://schemas.microsoft.com/office/powerpoint/2010/main" val="7753081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2" defTabSz="924458"/>
            <a:r>
              <a:rPr lang="en-US" dirty="0"/>
              <a:t>Innovative informatics approaches enable evidence generation and ability to answer patient-centered questions</a:t>
            </a:r>
          </a:p>
          <a:p>
            <a:pPr marL="0" lvl="2"/>
            <a:endParaRPr lang="en-US" dirty="0"/>
          </a:p>
          <a:p>
            <a:pPr marL="0" lvl="2"/>
            <a:r>
              <a:rPr lang="en-US" dirty="0" smtClean="0"/>
              <a:t>Moving away from centralized data repositories:</a:t>
            </a:r>
          </a:p>
          <a:p>
            <a:pPr marL="171450" marR="0" lvl="2"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t>Sharing or pulling together raw, identifiable data from various sites might facilitate research, but would not be acceptable to data partners who want to manage the security and privacy of their own data and limit access to proprietary data</a:t>
            </a:r>
          </a:p>
          <a:p>
            <a:pPr marL="171450" marR="0" lvl="2"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Many </a:t>
            </a:r>
            <a:r>
              <a:rPr lang="en-US" dirty="0"/>
              <a:t>“asking questions and sending answers” across the network rather than extracting raw </a:t>
            </a:r>
            <a:r>
              <a:rPr lang="en-US" dirty="0" smtClean="0"/>
              <a:t>data</a:t>
            </a:r>
          </a:p>
          <a:p>
            <a:pPr marL="171450" marR="0" lvl="2"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Share </a:t>
            </a:r>
            <a:r>
              <a:rPr lang="en-US" dirty="0"/>
              <a:t>info not data!</a:t>
            </a:r>
          </a:p>
          <a:p>
            <a:endParaRPr lang="en-US" dirty="0"/>
          </a:p>
          <a:p>
            <a:r>
              <a:rPr lang="en-US" dirty="0" smtClean="0"/>
              <a:t>Need infrastructure and Governance to provide </a:t>
            </a:r>
            <a:r>
              <a:rPr lang="en-US" dirty="0"/>
              <a:t>access to </a:t>
            </a:r>
            <a:r>
              <a:rPr lang="en-US" dirty="0" smtClean="0"/>
              <a:t>ECD to facilitate research and QI</a:t>
            </a:r>
            <a:endParaRPr lang="en-US" dirty="0"/>
          </a:p>
        </p:txBody>
      </p:sp>
      <p:sp>
        <p:nvSpPr>
          <p:cNvPr id="4" name="Slide Number Placeholder 3"/>
          <p:cNvSpPr txBox="1">
            <a:spLocks noGrp="1"/>
          </p:cNvSpPr>
          <p:nvPr/>
        </p:nvSpPr>
        <p:spPr bwMode="auto">
          <a:xfrm>
            <a:off x="3898343" y="8829989"/>
            <a:ext cx="2981911" cy="4648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929" tIns="45465" rIns="90929" bIns="45465" anchor="b"/>
          <a:lstStyle/>
          <a:p>
            <a:pPr algn="r">
              <a:defRPr/>
            </a:pPr>
            <a:fld id="{C53E735F-6041-440B-A3AF-91E093393C86}" type="slidenum">
              <a:rPr lang="en-US" sz="1200">
                <a:cs typeface="Arial" charset="0"/>
              </a:rPr>
              <a:pPr algn="r">
                <a:defRPr/>
              </a:pPr>
              <a:t>11</a:t>
            </a:fld>
            <a:endParaRPr lang="en-US" sz="1200" dirty="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1. </a:t>
            </a:r>
            <a:r>
              <a:rPr lang="en-US" sz="1000" b="1" dirty="0" smtClean="0"/>
              <a:t>CER arguably requires a </a:t>
            </a:r>
            <a:r>
              <a:rPr lang="en-US" sz="1000" b="1" dirty="0" err="1" smtClean="0"/>
              <a:t>transdisciplinary</a:t>
            </a:r>
            <a:r>
              <a:rPr lang="en-US" sz="1000" b="1" dirty="0" smtClean="0"/>
              <a:t> approach to evidence generation that integrates the perspectives of highly multi-disciplinary teams</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u="sng" dirty="0" smtClean="0"/>
              <a:t>Solution:</a:t>
            </a:r>
            <a:r>
              <a:rPr lang="en-US" sz="1000" u="sng" baseline="0" dirty="0" smtClean="0"/>
              <a:t> </a:t>
            </a:r>
            <a:r>
              <a:rPr lang="en-US" sz="1000" b="1" u="none" baseline="0" dirty="0" smtClean="0"/>
              <a:t> </a:t>
            </a:r>
            <a:r>
              <a:rPr lang="en-US" sz="1000" b="0" u="none" baseline="0" dirty="0" smtClean="0"/>
              <a:t>All projects are b</a:t>
            </a:r>
            <a:r>
              <a:rPr lang="en-US" sz="1000" dirty="0" smtClean="0"/>
              <a:t>uilding teams that include multiple disciplines such as outcomes research, biomedical informatics, statistics, and specialized clinical perspectives, among others. </a:t>
            </a:r>
          </a:p>
          <a:p>
            <a:endParaRPr lang="en-US" sz="1000" u="sng"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000" u="none" dirty="0" smtClean="0"/>
              <a:t>2.</a:t>
            </a:r>
            <a:r>
              <a:rPr lang="en-US" sz="1000" u="none" baseline="0" dirty="0" smtClean="0"/>
              <a:t> </a:t>
            </a:r>
            <a:r>
              <a:rPr lang="en-US" sz="1000" b="1" dirty="0" smtClean="0"/>
              <a:t>Substantial level of effort is needed to establish and sustain data sharing partnerships </a:t>
            </a:r>
          </a:p>
          <a:p>
            <a:r>
              <a:rPr lang="en-US" sz="1000" u="sng" dirty="0" smtClean="0"/>
              <a:t>Solution:</a:t>
            </a:r>
            <a:r>
              <a:rPr lang="en-US" sz="1000" u="none" dirty="0" smtClean="0"/>
              <a:t> </a:t>
            </a:r>
            <a:r>
              <a:rPr lang="en-US" sz="1000" b="0" dirty="0" smtClean="0"/>
              <a:t>A high level of staff support allocated to develop governance and relationships enables intensive project management to convene data partners to build a culture of trust, including efforts to educate the participating sites about the infrastructure and approaches to achieve network security and privacy </a:t>
            </a:r>
          </a:p>
          <a:p>
            <a:r>
              <a:rPr lang="en-US" sz="1000" b="0" u="none" dirty="0" smtClean="0"/>
              <a:t>(All</a:t>
            </a:r>
            <a:r>
              <a:rPr lang="en-US" sz="1000" b="0" u="none" baseline="0" dirty="0" smtClean="0"/>
              <a:t> projects)</a:t>
            </a:r>
            <a:endParaRPr lang="en-US" sz="1000" b="0" u="none" dirty="0" smtClean="0"/>
          </a:p>
          <a:p>
            <a:endParaRPr lang="en-US" sz="1000" baseline="0" dirty="0" smtClean="0"/>
          </a:p>
          <a:p>
            <a:r>
              <a:rPr lang="en-US" sz="1000" b="1" baseline="0" dirty="0" smtClean="0"/>
              <a:t>3. A culture shift among researchers is needed to facilitate collaborative science and new ways of conducting biomedical and outcomes research</a:t>
            </a:r>
          </a:p>
          <a:p>
            <a:pPr marL="0" indent="0">
              <a:buNone/>
            </a:pPr>
            <a:r>
              <a:rPr lang="en-US" sz="1000" b="0" u="sng" baseline="0" dirty="0" smtClean="0"/>
              <a:t>Solution: </a:t>
            </a:r>
            <a:r>
              <a:rPr lang="en-US" sz="1000" dirty="0" smtClean="0"/>
              <a:t>Internally working with advisory groups, and externally working with the EDM Forum, provides the opportunity to share lessons learned and facilitate scientific collaboration</a:t>
            </a:r>
          </a:p>
          <a:p>
            <a:pPr marL="0" indent="0">
              <a:buNone/>
            </a:pPr>
            <a:r>
              <a:rPr lang="en-US" sz="1000" i="1" dirty="0" smtClean="0"/>
              <a:t>(All projects)</a:t>
            </a:r>
            <a:endParaRPr lang="en-US" sz="1000" b="0" u="sng" baseline="0" dirty="0" smtClean="0"/>
          </a:p>
          <a:p>
            <a:endParaRPr lang="en-US" sz="1000" baseline="0" dirty="0" smtClean="0"/>
          </a:p>
        </p:txBody>
      </p:sp>
      <p:sp>
        <p:nvSpPr>
          <p:cNvPr id="4" name="Slide Number Placeholder 3"/>
          <p:cNvSpPr>
            <a:spLocks noGrp="1"/>
          </p:cNvSpPr>
          <p:nvPr>
            <p:ph type="sldNum" sz="quarter" idx="10"/>
          </p:nvPr>
        </p:nvSpPr>
        <p:spPr/>
        <p:txBody>
          <a:bodyPr/>
          <a:lstStyle/>
          <a:p>
            <a:fld id="{AE7A7908-8E40-448D-B180-812750553BE5}" type="slidenum">
              <a:rPr lang="en-US">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31292992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smtClean="0"/>
          </a:p>
          <a:p>
            <a:r>
              <a:rPr lang="en-US" sz="1000" b="1" u="sng" dirty="0" smtClean="0"/>
              <a:t>SAFTINet</a:t>
            </a:r>
            <a:r>
              <a:rPr lang="en-US" sz="1000" b="1" u="sng" baseline="0" dirty="0" smtClean="0"/>
              <a:t> </a:t>
            </a:r>
            <a:r>
              <a:rPr lang="en-US" sz="1000" b="1" u="sng" dirty="0" smtClean="0"/>
              <a:t>Case Example: </a:t>
            </a:r>
          </a:p>
          <a:p>
            <a:r>
              <a:rPr lang="en-US" sz="1000" baseline="0" dirty="0" smtClean="0"/>
              <a:t>Engages:</a:t>
            </a:r>
          </a:p>
          <a:p>
            <a:r>
              <a:rPr lang="en-US" sz="1000" baseline="0" dirty="0" err="1" smtClean="0"/>
              <a:t>DARTNet</a:t>
            </a:r>
            <a:endParaRPr lang="en-US" sz="1000" baseline="0" dirty="0" smtClean="0"/>
          </a:p>
          <a:p>
            <a:r>
              <a:rPr lang="en-US" sz="1000" baseline="0" dirty="0" smtClean="0"/>
              <a:t>AAFP</a:t>
            </a:r>
          </a:p>
          <a:p>
            <a:r>
              <a:rPr lang="en-US" sz="1000" baseline="0" dirty="0" smtClean="0"/>
              <a:t>Clinical Expertise</a:t>
            </a:r>
          </a:p>
          <a:p>
            <a:r>
              <a:rPr lang="en-US" sz="1000" baseline="0" dirty="0" smtClean="0"/>
              <a:t>Informatics – broadly involving informatics experts at state and local level</a:t>
            </a:r>
          </a:p>
          <a:p>
            <a:r>
              <a:rPr lang="en-US" sz="1000" baseline="0" dirty="0" smtClean="0"/>
              <a:t>OMOP</a:t>
            </a:r>
          </a:p>
          <a:p>
            <a:r>
              <a:rPr lang="en-US" sz="1000" baseline="0" dirty="0" smtClean="0"/>
              <a:t>CINA (Private sector)</a:t>
            </a:r>
          </a:p>
          <a:p>
            <a:r>
              <a:rPr lang="en-US" sz="1000" baseline="0" dirty="0" smtClean="0"/>
              <a:t>Active efforts to collaborate with other DRN, Enhanced Registry, and PROSPECT projects on DQA</a:t>
            </a:r>
          </a:p>
          <a:p>
            <a:endParaRPr lang="en-US" sz="1000" baseline="0" dirty="0" smtClean="0"/>
          </a:p>
          <a:p>
            <a:pPr marL="0" indent="0" algn="l">
              <a:spcBef>
                <a:spcPct val="0"/>
              </a:spcBef>
              <a:buNone/>
            </a:pPr>
            <a:r>
              <a:rPr lang="en-US" sz="1000" b="1" i="1" dirty="0" smtClean="0">
                <a:solidFill>
                  <a:srgbClr val="000000"/>
                </a:solidFill>
              </a:rPr>
              <a:t>Explicit Process to Convene and Manage Collaborators</a:t>
            </a:r>
          </a:p>
          <a:p>
            <a:pPr marL="0" indent="0" algn="l">
              <a:spcBef>
                <a:spcPct val="0"/>
              </a:spcBef>
              <a:buNone/>
            </a:pPr>
            <a:r>
              <a:rPr lang="en-US" sz="1000" dirty="0" smtClean="0">
                <a:solidFill>
                  <a:srgbClr val="000000"/>
                </a:solidFill>
              </a:rPr>
              <a:t>The </a:t>
            </a:r>
            <a:r>
              <a:rPr lang="en-US" sz="1000" i="1" dirty="0" smtClean="0">
                <a:solidFill>
                  <a:srgbClr val="000000"/>
                </a:solidFill>
              </a:rPr>
              <a:t>SAFTINet</a:t>
            </a:r>
            <a:r>
              <a:rPr lang="en-US" sz="1000" dirty="0" smtClean="0">
                <a:solidFill>
                  <a:srgbClr val="000000"/>
                </a:solidFill>
              </a:rPr>
              <a:t> project engages IT personnel; national informatics and research experts; state and clinical policy leaders; and, clinical professionals and clinical professional societies through a variety of mechanisms, including regular internal meetings and an annual convocation.  These opportunities for exchange are crucial to solicit input on research and QI topics, and to understand implementation issues users and sites may face.</a:t>
            </a:r>
          </a:p>
          <a:p>
            <a:endParaRPr lang="en-US" sz="1000" baseline="0" dirty="0" smtClean="0"/>
          </a:p>
        </p:txBody>
      </p:sp>
      <p:sp>
        <p:nvSpPr>
          <p:cNvPr id="4" name="Slide Number Placeholder 3"/>
          <p:cNvSpPr>
            <a:spLocks noGrp="1"/>
          </p:cNvSpPr>
          <p:nvPr>
            <p:ph type="sldNum" sz="quarter" idx="10"/>
          </p:nvPr>
        </p:nvSpPr>
        <p:spPr/>
        <p:txBody>
          <a:bodyPr/>
          <a:lstStyle/>
          <a:p>
            <a:fld id="{AE7A7908-8E40-448D-B180-812750553BE5}" type="slidenum">
              <a:rPr lang="en-US">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18069633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kern="1200" dirty="0" smtClean="0">
                <a:solidFill>
                  <a:schemeClr val="tx1"/>
                </a:solidFill>
                <a:effectLst/>
                <a:latin typeface="+mn-lt"/>
                <a:ea typeface="+mn-ea"/>
                <a:cs typeface="+mn-cs"/>
              </a:rPr>
              <a:t>Governance Challenges</a:t>
            </a:r>
            <a:endParaRPr lang="en-US" sz="1200" kern="1200" dirty="0" smtClean="0">
              <a:solidFill>
                <a:schemeClr val="tx1"/>
              </a:solidFill>
              <a:effectLst/>
              <a:latin typeface="+mn-lt"/>
              <a:ea typeface="+mn-ea"/>
              <a:cs typeface="+mn-cs"/>
            </a:endParaRPr>
          </a:p>
          <a:p>
            <a:pPr lvl="0"/>
            <a:endParaRPr lang="en-US" sz="1200" b="1"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1. There is a high time and cost burden to navigating privacy and data sharing across multiple sites and institutions. In addition, a common issue in multi-site projects is the degree of variation in way IRBs interpret regulations and conducted their review</a:t>
            </a:r>
            <a:endParaRPr lang="en-US" sz="1200" kern="1200" dirty="0" smtClean="0">
              <a:solidFill>
                <a:schemeClr val="tx1"/>
              </a:solidFill>
              <a:effectLst/>
              <a:latin typeface="+mn-lt"/>
              <a:ea typeface="+mn-ea"/>
              <a:cs typeface="+mn-cs"/>
            </a:endParaRPr>
          </a:p>
          <a:p>
            <a:r>
              <a:rPr lang="en-US" sz="1200" u="sng" kern="1200" dirty="0" smtClean="0">
                <a:solidFill>
                  <a:schemeClr val="tx1"/>
                </a:solidFill>
                <a:effectLst/>
                <a:latin typeface="+mn-lt"/>
                <a:ea typeface="+mn-ea"/>
                <a:cs typeface="+mn-cs"/>
              </a:rPr>
              <a:t>Solution: </a:t>
            </a:r>
            <a:r>
              <a:rPr lang="en-US" sz="1200" kern="1200" dirty="0" smtClean="0">
                <a:solidFill>
                  <a:schemeClr val="tx1"/>
                </a:solidFill>
                <a:effectLst/>
                <a:latin typeface="+mn-lt"/>
                <a:ea typeface="+mn-ea"/>
                <a:cs typeface="+mn-cs"/>
              </a:rPr>
              <a:t>Using strategies to facilitate IRB approval for multicenter research studies, including working with IRBs before submission, the use of central and/or federated IRBs, and the establishment of an umbrella protocol. </a:t>
            </a:r>
            <a:r>
              <a:rPr lang="en-US" sz="1200" i="1" kern="1200" dirty="0" smtClean="0">
                <a:solidFill>
                  <a:schemeClr val="tx1"/>
                </a:solidFill>
                <a:effectLst/>
                <a:latin typeface="+mn-lt"/>
                <a:ea typeface="+mn-ea"/>
                <a:cs typeface="+mn-cs"/>
              </a:rPr>
              <a:t>(All Projects)</a:t>
            </a:r>
            <a:endParaRPr lang="en-US" sz="1200" kern="1200" dirty="0" smtClean="0">
              <a:solidFill>
                <a:schemeClr val="tx1"/>
              </a:solidFill>
              <a:effectLst/>
              <a:latin typeface="+mn-lt"/>
              <a:ea typeface="+mn-ea"/>
              <a:cs typeface="+mn-cs"/>
            </a:endParaRPr>
          </a:p>
          <a:p>
            <a:pPr lvl="0"/>
            <a:endParaRPr lang="en-US" sz="1200" b="1"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2. Transparency and clear guidelines are important because data partners are cautious when sharing patient-level data</a:t>
            </a:r>
            <a:endParaRPr lang="en-US" sz="1200" kern="1200" dirty="0" smtClean="0">
              <a:solidFill>
                <a:schemeClr val="tx1"/>
              </a:solidFill>
              <a:effectLst/>
              <a:latin typeface="+mn-lt"/>
              <a:ea typeface="+mn-ea"/>
              <a:cs typeface="+mn-cs"/>
            </a:endParaRPr>
          </a:p>
          <a:p>
            <a:r>
              <a:rPr lang="en-US" sz="1200" u="sng" kern="1200" dirty="0" smtClean="0">
                <a:solidFill>
                  <a:schemeClr val="tx1"/>
                </a:solidFill>
                <a:effectLst/>
                <a:latin typeface="+mn-lt"/>
                <a:ea typeface="+mn-ea"/>
                <a:cs typeface="+mn-cs"/>
              </a:rPr>
              <a:t>Solution: </a:t>
            </a:r>
            <a:r>
              <a:rPr lang="en-US" sz="1200" kern="1200" dirty="0" smtClean="0">
                <a:solidFill>
                  <a:schemeClr val="tx1"/>
                </a:solidFill>
                <a:effectLst/>
                <a:latin typeface="+mn-lt"/>
                <a:ea typeface="+mn-ea"/>
                <a:cs typeface="+mn-cs"/>
              </a:rPr>
              <a:t>Developing published guidance to outline expected conduct for organizations and investigators in their data sharing network. </a:t>
            </a:r>
            <a:r>
              <a:rPr lang="en-US" sz="1200" i="1" kern="1200" dirty="0" smtClean="0">
                <a:solidFill>
                  <a:schemeClr val="tx1"/>
                </a:solidFill>
                <a:effectLst/>
                <a:latin typeface="+mn-lt"/>
                <a:ea typeface="+mn-ea"/>
                <a:cs typeface="+mn-cs"/>
              </a:rPr>
              <a:t>(SPAN, Cincinnati Enhanced Registry)</a:t>
            </a:r>
            <a:endParaRPr lang="en-US" sz="1200" kern="1200" dirty="0" smtClean="0">
              <a:solidFill>
                <a:schemeClr val="tx1"/>
              </a:solidFill>
              <a:effectLst/>
              <a:latin typeface="+mn-lt"/>
              <a:ea typeface="+mn-ea"/>
              <a:cs typeface="+mn-cs"/>
            </a:endParaRPr>
          </a:p>
          <a:p>
            <a:pPr lvl="0"/>
            <a:endParaRPr lang="en-US" sz="1200" b="1"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3. Sharing or pulling together raw, identifiable data from various sites might facilitate research, but would not be acceptable to data partners who want to manage the security and privacy of their own data and limit access to proprietary data</a:t>
            </a:r>
            <a:endParaRPr lang="en-US" sz="1200" kern="1200" dirty="0" smtClean="0">
              <a:solidFill>
                <a:schemeClr val="tx1"/>
              </a:solidFill>
              <a:effectLst/>
              <a:latin typeface="+mn-lt"/>
              <a:ea typeface="+mn-ea"/>
              <a:cs typeface="+mn-cs"/>
            </a:endParaRPr>
          </a:p>
          <a:p>
            <a:r>
              <a:rPr lang="en-US" sz="1200" u="sng" kern="1200" dirty="0" smtClean="0">
                <a:solidFill>
                  <a:schemeClr val="tx1"/>
                </a:solidFill>
                <a:effectLst/>
                <a:latin typeface="+mn-lt"/>
                <a:ea typeface="+mn-ea"/>
                <a:cs typeface="+mn-cs"/>
              </a:rPr>
              <a:t>Solutions: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 Privacy preserving strategies for hard-coded data have been utilized, including de-identification and </a:t>
            </a:r>
            <a:r>
              <a:rPr lang="en-US" sz="1200" kern="1200" dirty="0" err="1" smtClean="0">
                <a:solidFill>
                  <a:schemeClr val="tx1"/>
                </a:solidFill>
                <a:effectLst/>
                <a:latin typeface="+mn-lt"/>
                <a:ea typeface="+mn-ea"/>
                <a:cs typeface="+mn-cs"/>
              </a:rPr>
              <a:t>anonymization</a:t>
            </a:r>
            <a:r>
              <a:rPr lang="en-US" sz="1200" kern="1200" dirty="0" smtClean="0">
                <a:solidFill>
                  <a:schemeClr val="tx1"/>
                </a:solidFill>
                <a:effectLst/>
                <a:latin typeface="+mn-lt"/>
                <a:ea typeface="+mn-ea"/>
                <a:cs typeface="+mn-cs"/>
              </a:rPr>
              <a:t> of EHR data</a:t>
            </a:r>
          </a:p>
          <a:p>
            <a:r>
              <a:rPr lang="en-US" sz="1200" kern="1200" dirty="0" smtClean="0">
                <a:solidFill>
                  <a:schemeClr val="tx1"/>
                </a:solidFill>
                <a:effectLst/>
                <a:latin typeface="+mn-lt"/>
                <a:ea typeface="+mn-ea"/>
                <a:cs typeface="+mn-cs"/>
              </a:rPr>
              <a:t>2) Distributed research networks can automate and regulate data access and stewardship, often providing aggregated results or limited datasets rather than sharing or collecting raw data</a:t>
            </a:r>
            <a:endParaRPr lang="en-US" dirty="0" smtClean="0"/>
          </a:p>
          <a:p>
            <a:endParaRPr lang="en-US" dirty="0"/>
          </a:p>
        </p:txBody>
      </p:sp>
      <p:sp>
        <p:nvSpPr>
          <p:cNvPr id="4" name="Slide Number Placeholder 3"/>
          <p:cNvSpPr>
            <a:spLocks noGrp="1"/>
          </p:cNvSpPr>
          <p:nvPr>
            <p:ph type="sldNum" sz="quarter" idx="10"/>
          </p:nvPr>
        </p:nvSpPr>
        <p:spPr/>
        <p:txBody>
          <a:bodyPr/>
          <a:lstStyle/>
          <a:p>
            <a:fld id="{AE7A7908-8E40-448D-B180-812750553BE5}" type="slidenum">
              <a:rPr lang="en-US">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31292992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Case Example: </a:t>
            </a:r>
          </a:p>
          <a:p>
            <a:r>
              <a:rPr lang="en-US" b="1" dirty="0" smtClean="0"/>
              <a:t>Establishing Research User Interface Principles and Requirements </a:t>
            </a:r>
          </a:p>
          <a:p>
            <a:r>
              <a:rPr lang="en-US" dirty="0" smtClean="0"/>
              <a:t>The SPAN project has developed guidance that outlines roles and responsibilities for data partners, and provides guidance for using research user interface query modules and navigating workflow via the network.  The documents include a process for ‘ceding’ IRB and Privacy Board review to facilitate multi-site research.</a:t>
            </a:r>
          </a:p>
        </p:txBody>
      </p:sp>
      <p:sp>
        <p:nvSpPr>
          <p:cNvPr id="4" name="Slide Number Placeholder 3"/>
          <p:cNvSpPr>
            <a:spLocks noGrp="1"/>
          </p:cNvSpPr>
          <p:nvPr>
            <p:ph type="sldNum" sz="quarter" idx="10"/>
          </p:nvPr>
        </p:nvSpPr>
        <p:spPr/>
        <p:txBody>
          <a:bodyPr/>
          <a:lstStyle/>
          <a:p>
            <a:fld id="{AE7A7908-8E40-448D-B180-812750553BE5}" type="slidenum">
              <a:rPr lang="en-US">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29457090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1. The full set of potential uses of infrastructure and data resources is complex; determining who to involve, and at what level, is not always obvious. </a:t>
            </a:r>
            <a:endParaRPr lang="en-US" sz="1200" kern="1200" dirty="0" smtClean="0">
              <a:solidFill>
                <a:schemeClr val="tx1"/>
              </a:solidFill>
              <a:effectLst/>
              <a:latin typeface="+mn-lt"/>
              <a:ea typeface="+mn-ea"/>
              <a:cs typeface="+mn-cs"/>
            </a:endParaRPr>
          </a:p>
          <a:p>
            <a:r>
              <a:rPr lang="en-US" sz="1200" u="sng" kern="1200" dirty="0" smtClean="0">
                <a:solidFill>
                  <a:schemeClr val="tx1"/>
                </a:solidFill>
                <a:effectLst/>
                <a:latin typeface="+mn-lt"/>
                <a:ea typeface="+mn-ea"/>
                <a:cs typeface="+mn-cs"/>
              </a:rPr>
              <a:t>Solutions: </a:t>
            </a:r>
            <a:r>
              <a:rPr lang="en-US" sz="1200" kern="1200" dirty="0" smtClean="0">
                <a:solidFill>
                  <a:schemeClr val="tx1"/>
                </a:solidFill>
                <a:effectLst/>
                <a:latin typeface="+mn-lt"/>
                <a:ea typeface="+mn-ea"/>
                <a:cs typeface="+mn-cs"/>
              </a:rPr>
              <a:t>Establish stakeholder advisory workgroups or ‘Cores’  that are involved throughout the infrastructure development process to provide input on the measures, instruments, methods, and conduct of PRO analyses.</a:t>
            </a:r>
          </a:p>
          <a:p>
            <a:r>
              <a:rPr lang="en-US" sz="1200" i="1" kern="1200" dirty="0" smtClean="0">
                <a:solidFill>
                  <a:schemeClr val="tx1"/>
                </a:solidFill>
                <a:effectLst/>
                <a:latin typeface="+mn-lt"/>
                <a:ea typeface="+mn-ea"/>
                <a:cs typeface="+mn-cs"/>
              </a:rPr>
              <a:t>(SCOAP CERTAIN; WICER)</a:t>
            </a:r>
            <a:endParaRPr lang="en-US" sz="1200" kern="1200" dirty="0" smtClean="0">
              <a:solidFill>
                <a:schemeClr val="tx1"/>
              </a:solidFill>
              <a:effectLst/>
              <a:latin typeface="+mn-lt"/>
              <a:ea typeface="+mn-ea"/>
              <a:cs typeface="+mn-cs"/>
            </a:endParaRPr>
          </a:p>
          <a:p>
            <a:r>
              <a:rPr lang="en-US" sz="1200" u="none" strike="noStrike"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Not meeting patients “where they are” with familiar/relevant resources.</a:t>
            </a:r>
            <a:endParaRPr lang="en-US" sz="1200" kern="1200" dirty="0" smtClean="0">
              <a:solidFill>
                <a:schemeClr val="tx1"/>
              </a:solidFill>
              <a:effectLst/>
              <a:latin typeface="+mn-lt"/>
              <a:ea typeface="+mn-ea"/>
              <a:cs typeface="+mn-cs"/>
            </a:endParaRPr>
          </a:p>
          <a:p>
            <a:r>
              <a:rPr lang="en-US" sz="1200" u="sng" kern="1200" dirty="0" smtClean="0">
                <a:solidFill>
                  <a:schemeClr val="tx1"/>
                </a:solidFill>
                <a:effectLst/>
                <a:latin typeface="+mn-lt"/>
                <a:ea typeface="+mn-ea"/>
                <a:cs typeface="+mn-cs"/>
              </a:rPr>
              <a:t>Solution: </a:t>
            </a:r>
            <a:r>
              <a:rPr lang="en-US" sz="1200" kern="1200" dirty="0" smtClean="0">
                <a:solidFill>
                  <a:schemeClr val="tx1"/>
                </a:solidFill>
                <a:effectLst/>
                <a:latin typeface="+mn-lt"/>
                <a:ea typeface="+mn-ea"/>
                <a:cs typeface="+mn-cs"/>
              </a:rPr>
              <a:t>Using tools or settings that patients/consumers are familiar with or are easily accessible to facilitate engagement. For example social networking tools, mobile devices, or leveraging community centers, liaisons, and local leadership organizations.</a:t>
            </a:r>
          </a:p>
          <a:p>
            <a:r>
              <a:rPr lang="en-US" sz="1200" i="1" kern="1200" dirty="0" smtClean="0">
                <a:solidFill>
                  <a:schemeClr val="tx1"/>
                </a:solidFill>
                <a:effectLst/>
                <a:latin typeface="+mn-lt"/>
                <a:ea typeface="+mn-ea"/>
                <a:cs typeface="+mn-cs"/>
              </a:rPr>
              <a:t>(WICER; Pediatric Enhanced Registry)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Limited opportunities for collaboration between researchers and end-users, and a lack of a clear pathway for engaging interested patients and consumers </a:t>
            </a:r>
            <a:endParaRPr lang="en-US" sz="1200" kern="1200" dirty="0" smtClean="0">
              <a:solidFill>
                <a:schemeClr val="tx1"/>
              </a:solidFill>
              <a:effectLst/>
              <a:latin typeface="+mn-lt"/>
              <a:ea typeface="+mn-ea"/>
              <a:cs typeface="+mn-cs"/>
            </a:endParaRPr>
          </a:p>
          <a:p>
            <a:r>
              <a:rPr lang="en-US" sz="1200" u="sng" kern="1200" dirty="0" smtClean="0">
                <a:solidFill>
                  <a:schemeClr val="tx1"/>
                </a:solidFill>
                <a:effectLst/>
                <a:latin typeface="+mn-lt"/>
                <a:ea typeface="+mn-ea"/>
                <a:cs typeface="+mn-cs"/>
              </a:rPr>
              <a:t>Solution: </a:t>
            </a:r>
            <a:r>
              <a:rPr lang="en-US" sz="1200" kern="1200" dirty="0" smtClean="0">
                <a:solidFill>
                  <a:schemeClr val="tx1"/>
                </a:solidFill>
                <a:effectLst/>
                <a:latin typeface="+mn-lt"/>
                <a:ea typeface="+mn-ea"/>
                <a:cs typeface="+mn-cs"/>
              </a:rPr>
              <a:t>Working with providers directly to develop and test patient-activation tools (e.g., reminders, checklists, and prompts to improve patient management).</a:t>
            </a:r>
            <a:br>
              <a:rPr lang="en-US" sz="1200" kern="1200" dirty="0" smtClean="0">
                <a:solidFill>
                  <a:schemeClr val="tx1"/>
                </a:solidFill>
                <a:effectLst/>
                <a:latin typeface="+mn-lt"/>
                <a:ea typeface="+mn-ea"/>
                <a:cs typeface="+mn-cs"/>
              </a:rPr>
            </a:br>
            <a:r>
              <a:rPr lang="en-US" sz="1200" i="1" kern="1200" dirty="0" smtClean="0">
                <a:solidFill>
                  <a:schemeClr val="tx1"/>
                </a:solidFill>
                <a:effectLst/>
                <a:latin typeface="+mn-lt"/>
                <a:ea typeface="+mn-ea"/>
                <a:cs typeface="+mn-cs"/>
              </a:rPr>
              <a:t>(Pediatric Enhanced Registry)</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7A7908-8E40-448D-B180-812750553BE5}" type="slidenum">
              <a:rPr lang="en-US">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31292992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Case</a:t>
            </a:r>
            <a:r>
              <a:rPr lang="en-US" b="1" u="sng" baseline="0" dirty="0" smtClean="0"/>
              <a:t> Example:</a:t>
            </a:r>
          </a:p>
          <a:p>
            <a:endParaRPr lang="en-US" b="1" u="sng" baseline="0" dirty="0" smtClean="0"/>
          </a:p>
          <a:p>
            <a:pPr marL="0" indent="0" algn="l">
              <a:spcBef>
                <a:spcPct val="0"/>
              </a:spcBef>
              <a:buClrTx/>
              <a:buSzTx/>
              <a:buNone/>
            </a:pPr>
            <a:r>
              <a:rPr lang="en-US" b="1" i="1" dirty="0" smtClean="0">
                <a:latin typeface="Arial" pitchFamily="34" charset="0"/>
                <a:ea typeface="MS PGothic" pitchFamily="34" charset="-128"/>
              </a:rPr>
              <a:t>Building a “Framingham </a:t>
            </a:r>
            <a:r>
              <a:rPr lang="en-US" b="1" i="1" baseline="0" dirty="0" smtClean="0">
                <a:latin typeface="Arial" pitchFamily="34" charset="0"/>
                <a:ea typeface="MS PGothic" pitchFamily="34" charset="-128"/>
              </a:rPr>
              <a:t> </a:t>
            </a:r>
            <a:r>
              <a:rPr lang="en-US" b="1" i="1" dirty="0" smtClean="0">
                <a:latin typeface="Arial" pitchFamily="34" charset="0"/>
                <a:ea typeface="MS PGothic" pitchFamily="34" charset="-128"/>
              </a:rPr>
              <a:t>for the 21</a:t>
            </a:r>
            <a:r>
              <a:rPr lang="en-US" b="1" i="1" baseline="30000" dirty="0" smtClean="0">
                <a:latin typeface="Arial" pitchFamily="34" charset="0"/>
                <a:ea typeface="MS PGothic" pitchFamily="34" charset="-128"/>
              </a:rPr>
              <a:t>st</a:t>
            </a:r>
            <a:r>
              <a:rPr lang="en-US" b="1" i="1" dirty="0" smtClean="0">
                <a:latin typeface="Arial" pitchFamily="34" charset="0"/>
                <a:ea typeface="MS PGothic" pitchFamily="34" charset="-128"/>
              </a:rPr>
              <a:t> Century”</a:t>
            </a:r>
            <a:endParaRPr lang="en-US" i="1" dirty="0" smtClean="0">
              <a:latin typeface="Arial" pitchFamily="34" charset="0"/>
              <a:ea typeface="MS PGothic" pitchFamily="34" charset="-128"/>
            </a:endParaRPr>
          </a:p>
          <a:p>
            <a:pPr marL="0" indent="0" algn="l">
              <a:spcBef>
                <a:spcPct val="0"/>
              </a:spcBef>
              <a:buClrTx/>
              <a:buSzTx/>
              <a:buNone/>
            </a:pPr>
            <a:r>
              <a:rPr lang="en-US" dirty="0" smtClean="0">
                <a:latin typeface="Arial" pitchFamily="34" charset="0"/>
                <a:ea typeface="MS PGothic" pitchFamily="34" charset="-128"/>
              </a:rPr>
              <a:t>The WICER study is building a community-based, EHR-linked cohort to understand factors impacting hypertension in a diverse, lower SES neighborhood. The WICER project works with community organizations and leaders to ensure questions are culturally and linguistically appropriate, and that the research is of interest to the community and provides valuable evidence-based information and resources to participants and the community.</a:t>
            </a:r>
          </a:p>
          <a:p>
            <a:endParaRPr lang="en-US" b="0" u="none" dirty="0"/>
          </a:p>
        </p:txBody>
      </p:sp>
      <p:sp>
        <p:nvSpPr>
          <p:cNvPr id="4" name="Slide Number Placeholder 3"/>
          <p:cNvSpPr>
            <a:spLocks noGrp="1"/>
          </p:cNvSpPr>
          <p:nvPr>
            <p:ph type="sldNum" sz="quarter" idx="10"/>
          </p:nvPr>
        </p:nvSpPr>
        <p:spPr/>
        <p:txBody>
          <a:bodyPr/>
          <a:lstStyle/>
          <a:p>
            <a:fld id="{AE7A7908-8E40-448D-B180-812750553BE5}" type="slidenum">
              <a:rPr lang="en-US">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29457090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Methodological Challenges</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1. Non-standard definitions to define cohorts and prognostic factors</a:t>
            </a:r>
            <a:endParaRPr lang="en-US" sz="1200" kern="1200" dirty="0" smtClean="0">
              <a:solidFill>
                <a:schemeClr val="tx1"/>
              </a:solidFill>
              <a:effectLst/>
              <a:latin typeface="+mn-lt"/>
              <a:ea typeface="+mn-ea"/>
              <a:cs typeface="+mn-cs"/>
            </a:endParaRPr>
          </a:p>
          <a:p>
            <a:r>
              <a:rPr lang="en-US" sz="1200" u="sng" kern="1200" dirty="0" smtClean="0">
                <a:solidFill>
                  <a:schemeClr val="tx1"/>
                </a:solidFill>
                <a:effectLst/>
                <a:latin typeface="+mn-lt"/>
                <a:ea typeface="+mn-ea"/>
                <a:cs typeface="+mn-cs"/>
              </a:rPr>
              <a:t>Solution: </a:t>
            </a:r>
            <a:r>
              <a:rPr lang="en-US" sz="1200" kern="1200" dirty="0" smtClean="0">
                <a:solidFill>
                  <a:schemeClr val="tx1"/>
                </a:solidFill>
                <a:effectLst/>
                <a:latin typeface="+mn-lt"/>
                <a:ea typeface="+mn-ea"/>
                <a:cs typeface="+mn-cs"/>
              </a:rPr>
              <a:t>Using diagnostic, laboratory or prescription codes to monitor management and adherence in large cohorts</a:t>
            </a:r>
          </a:p>
          <a:p>
            <a:r>
              <a:rPr lang="en-US" sz="1200" i="1" kern="1200" dirty="0" smtClean="0">
                <a:solidFill>
                  <a:schemeClr val="tx1"/>
                </a:solidFill>
                <a:effectLst/>
                <a:latin typeface="+mn-lt"/>
                <a:ea typeface="+mn-ea"/>
                <a:cs typeface="+mn-cs"/>
              </a:rPr>
              <a:t>(PEAL Network; SUPREME-DM)</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In RCTs, highly selected populations and limited generalizability, especially for population sub-groups (such as rare diseases or traditionally underrepresented populations)</a:t>
            </a:r>
            <a:endParaRPr lang="en-US" sz="1200" kern="1200" dirty="0" smtClean="0">
              <a:solidFill>
                <a:schemeClr val="tx1"/>
              </a:solidFill>
              <a:effectLst/>
              <a:latin typeface="+mn-lt"/>
              <a:ea typeface="+mn-ea"/>
              <a:cs typeface="+mn-cs"/>
            </a:endParaRPr>
          </a:p>
          <a:p>
            <a:r>
              <a:rPr lang="en-US" sz="1200" u="sng" kern="1200" dirty="0" smtClean="0">
                <a:solidFill>
                  <a:schemeClr val="tx1"/>
                </a:solidFill>
                <a:effectLst/>
                <a:latin typeface="+mn-lt"/>
                <a:ea typeface="+mn-ea"/>
                <a:cs typeface="+mn-cs"/>
              </a:rPr>
              <a:t>Solution: </a:t>
            </a:r>
            <a:r>
              <a:rPr lang="en-US" sz="1200" kern="1200" dirty="0" smtClean="0">
                <a:solidFill>
                  <a:schemeClr val="tx1"/>
                </a:solidFill>
                <a:effectLst/>
                <a:latin typeface="+mn-lt"/>
                <a:ea typeface="+mn-ea"/>
                <a:cs typeface="+mn-cs"/>
              </a:rPr>
              <a:t>Using EHRs to build registries for rare diseases and/or vulnerable populations in order to conduct surveillance on relevant subgroups and capture rare outcomes</a:t>
            </a:r>
          </a:p>
          <a:p>
            <a:r>
              <a:rPr lang="en-US" sz="1200" i="1" kern="1200" dirty="0" smtClean="0">
                <a:solidFill>
                  <a:schemeClr val="tx1"/>
                </a:solidFill>
                <a:effectLst/>
                <a:latin typeface="+mn-lt"/>
                <a:ea typeface="+mn-ea"/>
                <a:cs typeface="+mn-cs"/>
              </a:rPr>
              <a:t>(Pediatric Enhanced Registry; SUPREME-DM)</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In observational studies, there is a lack of validity in the results, and a lack of randomization results in selection bias</a:t>
            </a:r>
            <a:endParaRPr lang="en-US" sz="1200" kern="1200" dirty="0" smtClean="0">
              <a:solidFill>
                <a:schemeClr val="tx1"/>
              </a:solidFill>
              <a:effectLst/>
              <a:latin typeface="+mn-lt"/>
              <a:ea typeface="+mn-ea"/>
              <a:cs typeface="+mn-cs"/>
            </a:endParaRPr>
          </a:p>
          <a:p>
            <a:r>
              <a:rPr lang="en-US" sz="1200" u="sng" kern="1200" dirty="0" smtClean="0">
                <a:solidFill>
                  <a:schemeClr val="tx1"/>
                </a:solidFill>
                <a:effectLst/>
                <a:latin typeface="+mn-lt"/>
                <a:ea typeface="+mn-ea"/>
                <a:cs typeface="+mn-cs"/>
              </a:rPr>
              <a:t>Solution: </a:t>
            </a:r>
            <a:r>
              <a:rPr lang="en-US" sz="1200" kern="1200" dirty="0" smtClean="0">
                <a:solidFill>
                  <a:schemeClr val="tx1"/>
                </a:solidFill>
                <a:effectLst/>
                <a:latin typeface="+mn-lt"/>
                <a:ea typeface="+mn-ea"/>
                <a:cs typeface="+mn-cs"/>
              </a:rPr>
              <a:t>Developing rigorous data quality assessment methods and frameworks for multi-site observational studies</a:t>
            </a:r>
          </a:p>
          <a:p>
            <a:r>
              <a:rPr lang="en-US" sz="1200" i="1" kern="1200" dirty="0" smtClean="0">
                <a:solidFill>
                  <a:schemeClr val="tx1"/>
                </a:solidFill>
                <a:effectLst/>
                <a:latin typeface="+mn-lt"/>
                <a:ea typeface="+mn-ea"/>
                <a:cs typeface="+mn-cs"/>
              </a:rPr>
              <a:t>(SAFTINet, SPAN, SCANNER)</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7A7908-8E40-448D-B180-812750553BE5}" type="slidenum">
              <a:rPr lang="en-US">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31292992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Methodological Case Example:</a:t>
            </a:r>
            <a:endParaRPr lang="en-US" b="0" u="none" dirty="0" smtClean="0"/>
          </a:p>
          <a:p>
            <a:endParaRPr lang="en-US" b="0" u="none" dirty="0" smtClean="0"/>
          </a:p>
          <a:p>
            <a:pPr marL="0" indent="0" algn="l">
              <a:spcBef>
                <a:spcPct val="0"/>
              </a:spcBef>
              <a:buNone/>
            </a:pPr>
            <a:r>
              <a:rPr lang="en-US" sz="1400" b="1" i="1" dirty="0" smtClean="0">
                <a:latin typeface="Arial" pitchFamily="34" charset="0"/>
                <a:ea typeface="MS PGothic" pitchFamily="34" charset="-128"/>
              </a:rPr>
              <a:t>Learning as a collaboration among patients and specialists to build a rare disease registry </a:t>
            </a:r>
          </a:p>
          <a:p>
            <a:pPr marL="0" indent="0" algn="l">
              <a:spcBef>
                <a:spcPct val="0"/>
              </a:spcBef>
              <a:buNone/>
            </a:pPr>
            <a:r>
              <a:rPr lang="en-US" dirty="0" smtClean="0">
                <a:latin typeface="Arial" pitchFamily="34" charset="0"/>
                <a:ea typeface="MS PGothic" pitchFamily="34" charset="-128"/>
              </a:rPr>
              <a:t>The </a:t>
            </a:r>
            <a:r>
              <a:rPr lang="en-US" i="1" dirty="0" smtClean="0">
                <a:latin typeface="Arial" pitchFamily="34" charset="0"/>
                <a:ea typeface="MS PGothic" pitchFamily="34" charset="-128"/>
              </a:rPr>
              <a:t>Pediatric Enhanced Registry</a:t>
            </a:r>
            <a:r>
              <a:rPr lang="en-US" dirty="0" smtClean="0">
                <a:latin typeface="Arial" pitchFamily="34" charset="0"/>
                <a:ea typeface="MS PGothic" pitchFamily="34" charset="-128"/>
              </a:rPr>
              <a:t>, led by CCHMU, engages specialty clinicians to design and implement ‘smart forms’ in the EHR that capture the information clinicians find most meaningful and actionable, improving the efficiency and quality of data (“data in once”).  These innovations make it feasible to study special populations and rare diseases (e.g. </a:t>
            </a:r>
            <a:r>
              <a:rPr lang="en-US" dirty="0" err="1" smtClean="0">
                <a:latin typeface="Arial" pitchFamily="34" charset="0"/>
                <a:ea typeface="MS PGothic" pitchFamily="34" charset="-128"/>
              </a:rPr>
              <a:t>Crohn’s</a:t>
            </a:r>
            <a:r>
              <a:rPr lang="en-US" dirty="0" smtClean="0">
                <a:latin typeface="Arial" pitchFamily="34" charset="0"/>
                <a:ea typeface="MS PGothic" pitchFamily="34" charset="-128"/>
              </a:rPr>
              <a:t> disease).</a:t>
            </a:r>
          </a:p>
          <a:p>
            <a:endParaRPr lang="en-US" b="1" u="sng" dirty="0"/>
          </a:p>
        </p:txBody>
      </p:sp>
      <p:sp>
        <p:nvSpPr>
          <p:cNvPr id="4" name="Slide Number Placeholder 3"/>
          <p:cNvSpPr>
            <a:spLocks noGrp="1"/>
          </p:cNvSpPr>
          <p:nvPr>
            <p:ph type="sldNum" sz="quarter" idx="10"/>
          </p:nvPr>
        </p:nvSpPr>
        <p:spPr/>
        <p:txBody>
          <a:bodyPr/>
          <a:lstStyle/>
          <a:p>
            <a:fld id="{AE7A7908-8E40-448D-B180-812750553BE5}" type="slidenum">
              <a:rPr lang="en-US">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29457090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Presentation Objectives: </a:t>
            </a:r>
            <a:endParaRPr lang="en-US" sz="1200" kern="1200" dirty="0" smtClean="0">
              <a:solidFill>
                <a:schemeClr val="tx1"/>
              </a:solidFill>
              <a:effectLst/>
              <a:latin typeface="+mn-lt"/>
              <a:ea typeface="+mn-ea"/>
              <a:cs typeface="+mn-cs"/>
            </a:endParaRPr>
          </a:p>
          <a:p>
            <a:pPr marL="228600" indent="-228600" rtl="0" fontAlgn="ctr">
              <a:buFont typeface="+mj-lt"/>
              <a:buAutoNum type="arabicPeriod"/>
            </a:pPr>
            <a:r>
              <a:rPr lang="en-US" sz="1200" b="0" i="0" kern="1200" dirty="0" smtClean="0">
                <a:solidFill>
                  <a:schemeClr val="tx1"/>
                </a:solidFill>
                <a:effectLst/>
                <a:latin typeface="+mn-lt"/>
                <a:ea typeface="+mn-ea"/>
                <a:cs typeface="+mn-cs"/>
              </a:rPr>
              <a:t>Describe the EDM Forum and provide an overview of its activities to support and engage the PROSPECT, DRN, Enhanced Registry projects, and external stakeholders;</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pPr marL="228600" indent="-228600" rtl="0" fontAlgn="ctr">
              <a:buFont typeface="+mj-lt"/>
              <a:buAutoNum type="arabicPeriod"/>
            </a:pPr>
            <a:r>
              <a:rPr lang="en-US" sz="1200" b="0" i="0" kern="1200" dirty="0" smtClean="0">
                <a:solidFill>
                  <a:schemeClr val="tx1"/>
                </a:solidFill>
                <a:effectLst/>
                <a:latin typeface="+mn-lt"/>
                <a:ea typeface="+mn-ea"/>
                <a:cs typeface="+mn-cs"/>
              </a:rPr>
              <a:t>Discuss the four cross-cutting challenges the research projects face for building electronic clinical data infrastructure to support QI, CER, PCOR, and clinical decision support.</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pPr marL="228600" indent="-228600" rtl="0" fontAlgn="ctr">
              <a:buFont typeface="+mj-lt"/>
              <a:buAutoNum type="arabicPeriod"/>
            </a:pPr>
            <a:r>
              <a:rPr lang="en-US" sz="1200" b="0" i="0" kern="1200" dirty="0" smtClean="0">
                <a:solidFill>
                  <a:schemeClr val="tx1"/>
                </a:solidFill>
                <a:effectLst/>
                <a:latin typeface="+mn-lt"/>
                <a:ea typeface="+mn-ea"/>
                <a:cs typeface="+mn-cs"/>
              </a:rPr>
              <a:t>Discuss the innovative approaches and solutions the research teams have developed to address the challenges and the opportunities that arise for analytic methods, clinical informatics, and governance.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pPr marL="228600" indent="-228600" rtl="0" fontAlgn="ctr">
              <a:buFont typeface="+mj-lt"/>
              <a:buAutoNum type="arabicPeriod"/>
            </a:pPr>
            <a:r>
              <a:rPr lang="en-US" sz="1200" b="0" i="0" kern="1200" dirty="0" smtClean="0">
                <a:solidFill>
                  <a:schemeClr val="tx1"/>
                </a:solidFill>
                <a:effectLst/>
                <a:latin typeface="+mn-lt"/>
                <a:ea typeface="+mn-ea"/>
                <a:cs typeface="+mn-cs"/>
              </a:rPr>
              <a:t>Identify ways in which the audience and other members in the community can engage and interact with the future EDM Forum activities. </a:t>
            </a:r>
          </a:p>
          <a:p>
            <a:endParaRPr lang="en-US" dirty="0"/>
          </a:p>
        </p:txBody>
      </p:sp>
      <p:sp>
        <p:nvSpPr>
          <p:cNvPr id="4" name="Slide Number Placeholder 3"/>
          <p:cNvSpPr>
            <a:spLocks noGrp="1"/>
          </p:cNvSpPr>
          <p:nvPr>
            <p:ph type="sldNum" sz="quarter" idx="10"/>
          </p:nvPr>
        </p:nvSpPr>
        <p:spPr/>
        <p:txBody>
          <a:bodyPr/>
          <a:lstStyle/>
          <a:p>
            <a:fld id="{AE7A7908-8E40-448D-B180-812750553BE5}" type="slidenum">
              <a:rPr lang="en-US" smtClean="0"/>
              <a:t>2</a:t>
            </a:fld>
            <a:endParaRPr lang="en-US"/>
          </a:p>
        </p:txBody>
      </p:sp>
    </p:spTree>
    <p:extLst>
      <p:ext uri="{BB962C8B-B14F-4D97-AF65-F5344CB8AC3E}">
        <p14:creationId xmlns:p14="http://schemas.microsoft.com/office/powerpoint/2010/main" val="37862176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Informatics Challenges</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1. Unstructured data capture/entry in EHRs </a:t>
            </a:r>
            <a:endParaRPr lang="en-US" sz="1200" kern="1200" dirty="0" smtClean="0">
              <a:solidFill>
                <a:schemeClr val="tx1"/>
              </a:solidFill>
              <a:effectLst/>
              <a:latin typeface="+mn-lt"/>
              <a:ea typeface="+mn-ea"/>
              <a:cs typeface="+mn-cs"/>
            </a:endParaRPr>
          </a:p>
          <a:p>
            <a:r>
              <a:rPr lang="en-US" sz="1200" u="sng" kern="1200" dirty="0" smtClean="0">
                <a:solidFill>
                  <a:schemeClr val="tx1"/>
                </a:solidFill>
                <a:effectLst/>
                <a:latin typeface="+mn-lt"/>
                <a:ea typeface="+mn-ea"/>
                <a:cs typeface="+mn-cs"/>
              </a:rPr>
              <a:t>Solution:</a:t>
            </a:r>
            <a:r>
              <a:rPr lang="en-US" sz="1200" kern="1200" dirty="0" smtClean="0">
                <a:solidFill>
                  <a:schemeClr val="tx1"/>
                </a:solidFill>
                <a:effectLst/>
                <a:latin typeface="+mn-lt"/>
                <a:ea typeface="+mn-ea"/>
                <a:cs typeface="+mn-cs"/>
              </a:rPr>
              <a:t> Natural language processing (NLP) with clinical notes to extract research grade information</a:t>
            </a:r>
          </a:p>
          <a:p>
            <a:r>
              <a:rPr lang="en-US" sz="1200" i="1" kern="1200" dirty="0" smtClean="0">
                <a:solidFill>
                  <a:schemeClr val="tx1"/>
                </a:solidFill>
                <a:effectLst/>
                <a:latin typeface="+mn-lt"/>
                <a:ea typeface="+mn-ea"/>
                <a:cs typeface="+mn-cs"/>
              </a:rPr>
              <a:t>(CER Hub; SUPREME-DM; SCOAP CERTAIN; WICER)</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Current systems not optimized to identify potential enrollees for trials </a:t>
            </a:r>
            <a:endParaRPr lang="en-US" sz="1200" kern="1200" dirty="0" smtClean="0">
              <a:solidFill>
                <a:schemeClr val="tx1"/>
              </a:solidFill>
              <a:effectLst/>
              <a:latin typeface="+mn-lt"/>
              <a:ea typeface="+mn-ea"/>
              <a:cs typeface="+mn-cs"/>
            </a:endParaRPr>
          </a:p>
          <a:p>
            <a:r>
              <a:rPr lang="en-US" sz="1200" u="sng" kern="1200" dirty="0" smtClean="0">
                <a:solidFill>
                  <a:schemeClr val="tx1"/>
                </a:solidFill>
                <a:effectLst/>
                <a:latin typeface="+mn-lt"/>
                <a:ea typeface="+mn-ea"/>
                <a:cs typeface="+mn-cs"/>
              </a:rPr>
              <a:t>Solution:</a:t>
            </a:r>
            <a:r>
              <a:rPr lang="en-US" sz="1200" kern="1200" dirty="0" smtClean="0">
                <a:solidFill>
                  <a:schemeClr val="tx1"/>
                </a:solidFill>
                <a:effectLst/>
                <a:latin typeface="+mn-lt"/>
                <a:ea typeface="+mn-ea"/>
                <a:cs typeface="+mn-cs"/>
              </a:rPr>
              <a:t> Integrating prospective study recruitment tools at the point-of-care</a:t>
            </a:r>
          </a:p>
          <a:p>
            <a:r>
              <a:rPr lang="en-US" sz="1200" i="1" kern="1200" dirty="0" smtClean="0">
                <a:solidFill>
                  <a:schemeClr val="tx1"/>
                </a:solidFill>
                <a:effectLst/>
                <a:latin typeface="+mn-lt"/>
                <a:ea typeface="+mn-ea"/>
                <a:cs typeface="+mn-cs"/>
              </a:rPr>
              <a:t>(Indiana PROSPECT; WICER; COMET)</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Limited ability to link streams of data, especially in EHRs</a:t>
            </a:r>
            <a:endParaRPr lang="en-US" sz="1200" kern="1200" dirty="0" smtClean="0">
              <a:solidFill>
                <a:schemeClr val="tx1"/>
              </a:solidFill>
              <a:effectLst/>
              <a:latin typeface="+mn-lt"/>
              <a:ea typeface="+mn-ea"/>
              <a:cs typeface="+mn-cs"/>
            </a:endParaRPr>
          </a:p>
          <a:p>
            <a:r>
              <a:rPr lang="en-US" sz="1200" u="sng" kern="1200" dirty="0" smtClean="0">
                <a:solidFill>
                  <a:schemeClr val="tx1"/>
                </a:solidFill>
                <a:effectLst/>
                <a:latin typeface="+mn-lt"/>
                <a:ea typeface="+mn-ea"/>
                <a:cs typeface="+mn-cs"/>
              </a:rPr>
              <a:t>Solution:</a:t>
            </a:r>
            <a:r>
              <a:rPr lang="en-US" sz="1200" kern="1200" dirty="0" smtClean="0">
                <a:solidFill>
                  <a:schemeClr val="tx1"/>
                </a:solidFill>
                <a:effectLst/>
                <a:latin typeface="+mn-lt"/>
                <a:ea typeface="+mn-ea"/>
                <a:cs typeface="+mn-cs"/>
              </a:rPr>
              <a:t> Common data models are employed in all of the projects (including the OMOP CDM, HMORN VDW) to map data to common concepts, in order to standardize and harmonize the various structures and data elements</a:t>
            </a:r>
          </a:p>
          <a:p>
            <a:r>
              <a:rPr lang="en-US" sz="1200" i="1" kern="1200" dirty="0" smtClean="0">
                <a:solidFill>
                  <a:schemeClr val="tx1"/>
                </a:solidFill>
                <a:effectLst/>
                <a:latin typeface="+mn-lt"/>
                <a:ea typeface="+mn-ea"/>
                <a:cs typeface="+mn-cs"/>
              </a:rPr>
              <a:t>(All Projects)</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7A7908-8E40-448D-B180-812750553BE5}" type="slidenum">
              <a:rPr lang="en-US">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31292992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4458">
              <a:defRPr/>
            </a:pPr>
            <a:r>
              <a:rPr lang="en-US" b="1" u="sng" dirty="0" smtClean="0"/>
              <a:t>Informatics</a:t>
            </a:r>
            <a:r>
              <a:rPr lang="en-US" b="1" u="sng" baseline="0" dirty="0" smtClean="0"/>
              <a:t> Case Example:</a:t>
            </a:r>
            <a:endParaRPr lang="en-US" b="0" u="none" baseline="0" dirty="0" smtClean="0"/>
          </a:p>
          <a:p>
            <a:pPr defTabSz="924458">
              <a:defRPr/>
            </a:pPr>
            <a:endParaRPr lang="en-US" b="0" u="none" baseline="0" dirty="0" smtClean="0"/>
          </a:p>
          <a:p>
            <a:pPr marL="0" indent="0" algn="l">
              <a:spcBef>
                <a:spcPct val="0"/>
              </a:spcBef>
              <a:buClrTx/>
              <a:buSzTx/>
              <a:buNone/>
            </a:pPr>
            <a:r>
              <a:rPr lang="en-US" sz="1200" b="1" i="1" dirty="0" smtClean="0">
                <a:latin typeface="Arial" pitchFamily="34" charset="0"/>
                <a:ea typeface="MS PGothic" pitchFamily="34" charset="-128"/>
              </a:rPr>
              <a:t>Streamlining Patient Enrollment at the Point-of-Care</a:t>
            </a:r>
            <a:endParaRPr lang="en-US" sz="1200" b="1" dirty="0" smtClean="0">
              <a:latin typeface="Arial" pitchFamily="34" charset="0"/>
              <a:ea typeface="MS PGothic" pitchFamily="34" charset="-128"/>
            </a:endParaRPr>
          </a:p>
          <a:p>
            <a:pPr marL="0" indent="0" algn="l">
              <a:spcBef>
                <a:spcPct val="0"/>
              </a:spcBef>
              <a:buNone/>
            </a:pPr>
            <a:r>
              <a:rPr lang="en-US" sz="1200" dirty="0" smtClean="0">
                <a:latin typeface="Arial" pitchFamily="34" charset="0"/>
                <a:ea typeface="MS PGothic" pitchFamily="34" charset="-128"/>
              </a:rPr>
              <a:t>The </a:t>
            </a:r>
            <a:r>
              <a:rPr lang="en-US" sz="1200" i="1" dirty="0" smtClean="0">
                <a:latin typeface="Arial" pitchFamily="34" charset="0"/>
                <a:ea typeface="MS PGothic" pitchFamily="34" charset="-128"/>
              </a:rPr>
              <a:t>Indiana PROSPECT </a:t>
            </a:r>
            <a:r>
              <a:rPr lang="en-US" sz="1200" dirty="0" smtClean="0">
                <a:latin typeface="Arial" pitchFamily="34" charset="0"/>
                <a:ea typeface="MS PGothic" pitchFamily="34" charset="-128"/>
              </a:rPr>
              <a:t>leverages characteristics of the INPC network, including unique patient identifiers, to integrate prospective study recruitment tools into the </a:t>
            </a:r>
            <a:r>
              <a:rPr lang="en-US" sz="1200" dirty="0" err="1" smtClean="0"/>
              <a:t>eMR</a:t>
            </a:r>
            <a:r>
              <a:rPr lang="en-US" sz="1200" dirty="0" smtClean="0"/>
              <a:t>-ABC software, provide clinical decision-support, and enable enrollment </a:t>
            </a:r>
            <a:r>
              <a:rPr lang="en-US" sz="1200" dirty="0" smtClean="0">
                <a:latin typeface="Arial" pitchFamily="34" charset="0"/>
                <a:ea typeface="MS PGothic" pitchFamily="34" charset="-128"/>
              </a:rPr>
              <a:t>at the point-of-care</a:t>
            </a:r>
          </a:p>
        </p:txBody>
      </p:sp>
      <p:sp>
        <p:nvSpPr>
          <p:cNvPr id="4" name="Slide Number Placeholder 3"/>
          <p:cNvSpPr>
            <a:spLocks noGrp="1"/>
          </p:cNvSpPr>
          <p:nvPr>
            <p:ph type="sldNum" sz="quarter" idx="10"/>
          </p:nvPr>
        </p:nvSpPr>
        <p:spPr/>
        <p:txBody>
          <a:bodyPr/>
          <a:lstStyle/>
          <a:p>
            <a:fld id="{AE7A7908-8E40-448D-B180-812750553BE5}" type="slidenum">
              <a:rPr lang="en-US">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29457090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E7A7908-8E40-448D-B180-812750553BE5}" type="slidenum">
              <a:rPr lang="en-US" smtClean="0"/>
              <a:t>22</a:t>
            </a:fld>
            <a:endParaRPr lang="en-US"/>
          </a:p>
        </p:txBody>
      </p:sp>
    </p:spTree>
    <p:extLst>
      <p:ext uri="{BB962C8B-B14F-4D97-AF65-F5344CB8AC3E}">
        <p14:creationId xmlns:p14="http://schemas.microsoft.com/office/powerpoint/2010/main" val="359383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noTextEdit="1"/>
          </p:cNvSpPr>
          <p:nvPr>
            <p:ph type="sldImg"/>
          </p:nvPr>
        </p:nvSpPr>
        <p:spPr bwMode="auto">
          <a:noFill/>
          <a:ln>
            <a:solidFill>
              <a:srgbClr val="000000"/>
            </a:solidFill>
            <a:miter lim="800000"/>
            <a:headEnd/>
            <a:tailEnd/>
          </a:ln>
        </p:spPr>
      </p:sp>
      <p:sp>
        <p:nvSpPr>
          <p:cNvPr id="727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200" dirty="0" smtClean="0">
                <a:hlinkClick r:id="rId3"/>
              </a:rPr>
              <a:t>http://www.edm-forum.org/</a:t>
            </a:r>
            <a:r>
              <a:rPr lang="en-US" sz="1200" dirty="0" smtClean="0"/>
              <a:t> </a:t>
            </a:r>
            <a:endParaRPr lang="en-US" dirty="0" smtClean="0">
              <a:latin typeface="Arial" charset="0"/>
              <a:cs typeface="Arial" charset="0"/>
            </a:endParaRPr>
          </a:p>
          <a:p>
            <a:pPr eaLnBrk="1" hangingPunct="1">
              <a:spcBef>
                <a:spcPct val="0"/>
              </a:spcBef>
            </a:pPr>
            <a:r>
              <a:rPr lang="en-US" dirty="0" smtClean="0">
                <a:latin typeface="Arial" charset="0"/>
                <a:cs typeface="Arial" charset="0"/>
              </a:rPr>
              <a:t>this site is intended to be a hub of information of current efforts and events to use electronic clinical data for CER/PCOR/QI</a:t>
            </a:r>
          </a:p>
          <a:p>
            <a:pPr eaLnBrk="1" hangingPunct="1">
              <a:spcBef>
                <a:spcPct val="0"/>
              </a:spcBef>
            </a:pPr>
            <a:endParaRPr lang="en-US" dirty="0" smtClean="0">
              <a:latin typeface="Arial" charset="0"/>
              <a:cs typeface="Arial" charset="0"/>
            </a:endParaRPr>
          </a:p>
          <a:p>
            <a:pPr eaLnBrk="1" hangingPunct="1">
              <a:spcBef>
                <a:spcPct val="0"/>
              </a:spcBef>
            </a:pPr>
            <a:endParaRPr lang="en-US" dirty="0" smtClean="0">
              <a:latin typeface="Arial" charset="0"/>
              <a:cs typeface="Arial" charset="0"/>
            </a:endParaRPr>
          </a:p>
        </p:txBody>
      </p:sp>
      <p:sp>
        <p:nvSpPr>
          <p:cNvPr id="727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F65CC53-A538-4019-9CE7-1EB52B6F035D}" type="slidenum">
              <a:rPr lang="en-US" smtClean="0">
                <a:solidFill>
                  <a:srgbClr val="000000"/>
                </a:solidFill>
                <a:latin typeface="Arial" charset="0"/>
                <a:ea typeface="ＭＳ Ｐゴシック"/>
                <a:cs typeface="ＭＳ Ｐゴシック"/>
              </a:rPr>
              <a:pPr fontAlgn="base">
                <a:spcBef>
                  <a:spcPct val="0"/>
                </a:spcBef>
                <a:spcAft>
                  <a:spcPct val="0"/>
                </a:spcAft>
              </a:pPr>
              <a:t>23</a:t>
            </a:fld>
            <a:endParaRPr lang="en-US" smtClean="0">
              <a:solidFill>
                <a:srgbClr val="000000"/>
              </a:solidFill>
              <a:latin typeface="Arial" charset="0"/>
              <a:ea typeface="ＭＳ Ｐゴシック"/>
              <a:cs typeface="ＭＳ Ｐゴシック"/>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xfrm>
            <a:off x="689746" y="4416110"/>
            <a:ext cx="5505450" cy="1006263"/>
          </a:xfrm>
          <a:noFill/>
        </p:spPr>
        <p:txBody>
          <a:bodyPr wrap="square" numCol="1" anchor="t" anchorCtr="0" compatLnSpc="1">
            <a:prstTxWarp prst="textNoShape">
              <a:avLst/>
            </a:prstTxWarp>
          </a:bodyPr>
          <a:lstStyle/>
          <a:p>
            <a:pPr eaLnBrk="1" hangingPunct="1"/>
            <a:r>
              <a:rPr lang="en-US" dirty="0" smtClean="0"/>
              <a:t>The EDM Forum advances the national dialogue on the use of electronic clinical data (ECD) to generate evidence that improves patient outcomes,</a:t>
            </a:r>
            <a:r>
              <a:rPr lang="en-US" baseline="0" dirty="0" smtClean="0"/>
              <a:t> through:</a:t>
            </a:r>
            <a:endParaRPr lang="en-US" dirty="0" smtClean="0"/>
          </a:p>
          <a:p>
            <a:pPr marL="628650" lvl="1" indent="-171450" eaLnBrk="1" hangingPunct="1">
              <a:buFont typeface="Arial" pitchFamily="34" charset="0"/>
              <a:buChar char="•"/>
            </a:pPr>
            <a:r>
              <a:rPr lang="en-US" dirty="0" smtClean="0"/>
              <a:t>Comparative Effectiveness Research (CER)</a:t>
            </a:r>
          </a:p>
          <a:p>
            <a:pPr marL="628650" lvl="1" indent="-171450" eaLnBrk="1" hangingPunct="1">
              <a:buFont typeface="Arial" pitchFamily="34" charset="0"/>
              <a:buChar char="•"/>
            </a:pPr>
            <a:r>
              <a:rPr lang="en-US" dirty="0" smtClean="0"/>
              <a:t>Patient-Centered Outcomes Research (PCOR)</a:t>
            </a:r>
          </a:p>
          <a:p>
            <a:pPr marL="628650" lvl="1" indent="-171450" eaLnBrk="1" hangingPunct="1">
              <a:buFont typeface="Arial" pitchFamily="34" charset="0"/>
              <a:buChar char="•"/>
            </a:pPr>
            <a:r>
              <a:rPr lang="en-US" dirty="0" smtClean="0"/>
              <a:t>Quality Improvement (QI)</a:t>
            </a:r>
          </a:p>
          <a:p>
            <a:pPr marL="0" lvl="1">
              <a:spcBef>
                <a:spcPct val="0"/>
              </a:spcBef>
            </a:pPr>
            <a:endParaRPr lang="en-US" sz="1200" b="1" dirty="0" smtClean="0">
              <a:latin typeface="Arial" charset="0"/>
              <a:cs typeface="Arial" charset="0"/>
            </a:endParaRPr>
          </a:p>
          <a:p>
            <a:pPr marL="0" lvl="1">
              <a:spcBef>
                <a:spcPct val="0"/>
              </a:spcBef>
            </a:pPr>
            <a:r>
              <a:rPr lang="en-US" sz="1200" b="1" dirty="0" smtClean="0">
                <a:latin typeface="Arial" charset="0"/>
                <a:cs typeface="Arial" charset="0"/>
              </a:rPr>
              <a:t>Four </a:t>
            </a:r>
            <a:r>
              <a:rPr lang="en-US" sz="1200" b="1" dirty="0">
                <a:latin typeface="Arial" charset="0"/>
                <a:cs typeface="Arial" charset="0"/>
              </a:rPr>
              <a:t>practical reasons to invest in collaboration</a:t>
            </a:r>
            <a:r>
              <a:rPr lang="en-US" sz="1200" dirty="0">
                <a:latin typeface="Arial" charset="0"/>
                <a:cs typeface="Arial" charset="0"/>
              </a:rPr>
              <a:t> </a:t>
            </a:r>
          </a:p>
          <a:p>
            <a:pPr marL="0" lvl="1">
              <a:spcBef>
                <a:spcPct val="0"/>
              </a:spcBef>
              <a:buFontTx/>
              <a:buAutoNum type="arabicPeriod"/>
            </a:pPr>
            <a:r>
              <a:rPr lang="en-US" sz="1200" b="1" dirty="0">
                <a:latin typeface="Arial" charset="0"/>
                <a:cs typeface="Arial" charset="0"/>
              </a:rPr>
              <a:t>This is </a:t>
            </a:r>
            <a:r>
              <a:rPr lang="en-US" sz="1200" b="1" u="sng" dirty="0">
                <a:latin typeface="Arial" charset="0"/>
                <a:cs typeface="Arial" charset="0"/>
              </a:rPr>
              <a:t>big, complex, systems science</a:t>
            </a:r>
            <a:r>
              <a:rPr lang="en-US" sz="1200" b="1" dirty="0">
                <a:latin typeface="Arial" charset="0"/>
                <a:cs typeface="Arial" charset="0"/>
              </a:rPr>
              <a:t> </a:t>
            </a:r>
            <a:r>
              <a:rPr lang="en-US" sz="1200" b="1" dirty="0" smtClean="0">
                <a:latin typeface="Arial" charset="0"/>
                <a:cs typeface="Arial" charset="0"/>
              </a:rPr>
              <a:t>that ideally contribute to building a learning health system– </a:t>
            </a:r>
            <a:r>
              <a:rPr lang="en-US" sz="1200" b="1" dirty="0">
                <a:latin typeface="Arial" charset="0"/>
                <a:cs typeface="Arial" charset="0"/>
              </a:rPr>
              <a:t>there is a need for meta-learning to grapple with the “politics” as well as the “plumbing”.</a:t>
            </a:r>
          </a:p>
          <a:p>
            <a:pPr marL="0" lvl="1">
              <a:spcBef>
                <a:spcPct val="0"/>
              </a:spcBef>
            </a:pPr>
            <a:endParaRPr lang="en-US" sz="1200" b="1" dirty="0">
              <a:latin typeface="Arial" charset="0"/>
              <a:cs typeface="Arial" charset="0"/>
            </a:endParaRPr>
          </a:p>
          <a:p>
            <a:pPr marL="0" lvl="1">
              <a:spcBef>
                <a:spcPct val="0"/>
              </a:spcBef>
              <a:buFontTx/>
              <a:buChar char="•"/>
            </a:pPr>
            <a:r>
              <a:rPr lang="en-US" sz="1200" baseline="0" dirty="0" smtClean="0">
                <a:latin typeface="Arial" charset="0"/>
                <a:cs typeface="Arial" charset="0"/>
              </a:rPr>
              <a:t> T</a:t>
            </a:r>
            <a:r>
              <a:rPr lang="en-US" sz="1200" dirty="0" smtClean="0">
                <a:latin typeface="Arial" charset="0"/>
                <a:cs typeface="Arial" charset="0"/>
              </a:rPr>
              <a:t>he estimated total population covered by the eleven ARRA-funded projects affiliated with EDM Forum is estimated to be over 25 million</a:t>
            </a:r>
          </a:p>
          <a:p>
            <a:pPr marL="0" lvl="1">
              <a:spcBef>
                <a:spcPct val="0"/>
              </a:spcBef>
              <a:buFontTx/>
              <a:buChar char="•"/>
            </a:pPr>
            <a:endParaRPr lang="en-US" sz="1200" dirty="0" smtClean="0">
              <a:latin typeface="Arial" charset="0"/>
              <a:cs typeface="Arial" charset="0"/>
            </a:endParaRPr>
          </a:p>
          <a:p>
            <a:pPr marL="0" lvl="1">
              <a:spcBef>
                <a:spcPct val="0"/>
              </a:spcBef>
              <a:buFontTx/>
              <a:buChar char="•"/>
            </a:pPr>
            <a:r>
              <a:rPr lang="en-US" sz="1200" baseline="0" dirty="0" smtClean="0">
                <a:latin typeface="Arial" charset="0"/>
                <a:cs typeface="Arial" charset="0"/>
              </a:rPr>
              <a:t> M</a:t>
            </a:r>
            <a:r>
              <a:rPr lang="en-US" sz="1200" dirty="0" smtClean="0">
                <a:latin typeface="Arial" charset="0"/>
                <a:cs typeface="Arial" charset="0"/>
              </a:rPr>
              <a:t>any of these projects belong to a larger network such as the HMO Research Network (HMORN), Indiana Network for Patient Care (INPC), </a:t>
            </a:r>
            <a:r>
              <a:rPr lang="en-US" sz="1200" dirty="0" err="1" smtClean="0">
                <a:latin typeface="Arial" charset="0"/>
                <a:cs typeface="Arial" charset="0"/>
              </a:rPr>
              <a:t>DARTNet</a:t>
            </a:r>
            <a:r>
              <a:rPr lang="en-US" sz="1200" dirty="0" smtClean="0">
                <a:latin typeface="Arial" charset="0"/>
                <a:cs typeface="Arial" charset="0"/>
              </a:rPr>
              <a:t> Institute etc. The estimated total population of all of these networks is 51 million patients</a:t>
            </a:r>
          </a:p>
          <a:p>
            <a:pPr marL="0" lvl="1">
              <a:spcBef>
                <a:spcPct val="0"/>
              </a:spcBef>
              <a:buFontTx/>
              <a:buChar char="•"/>
            </a:pPr>
            <a:endParaRPr lang="en-US" sz="1200" dirty="0" smtClean="0">
              <a:latin typeface="Arial" charset="0"/>
              <a:cs typeface="Arial" charset="0"/>
            </a:endParaRPr>
          </a:p>
          <a:p>
            <a:pPr marL="0" lvl="1">
              <a:spcBef>
                <a:spcPct val="0"/>
              </a:spcBef>
              <a:buFontTx/>
              <a:buChar char="•"/>
            </a:pPr>
            <a:r>
              <a:rPr lang="en-US" sz="1200" dirty="0" smtClean="0">
                <a:latin typeface="Arial" charset="0"/>
                <a:cs typeface="Arial" charset="0"/>
              </a:rPr>
              <a:t> Over </a:t>
            </a:r>
            <a:r>
              <a:rPr lang="en-US" sz="1200" dirty="0">
                <a:latin typeface="Arial" charset="0"/>
                <a:cs typeface="Arial" charset="0"/>
              </a:rPr>
              <a:t>300,000 Participants in the CER studies Total across the </a:t>
            </a:r>
            <a:r>
              <a:rPr lang="en-US" sz="1200" dirty="0" smtClean="0">
                <a:latin typeface="Arial" charset="0"/>
                <a:cs typeface="Arial" charset="0"/>
              </a:rPr>
              <a:t>network</a:t>
            </a:r>
          </a:p>
          <a:p>
            <a:pPr marL="0" lvl="1">
              <a:spcBef>
                <a:spcPct val="0"/>
              </a:spcBef>
              <a:buFontTx/>
              <a:buNone/>
            </a:pPr>
            <a:endParaRPr lang="en-US" sz="1200" dirty="0">
              <a:latin typeface="Arial" charset="0"/>
              <a:cs typeface="Arial" charset="0"/>
            </a:endParaRPr>
          </a:p>
          <a:p>
            <a:pPr marL="0" lvl="1">
              <a:spcBef>
                <a:spcPct val="0"/>
              </a:spcBef>
              <a:buFontTx/>
              <a:buChar char="•"/>
            </a:pPr>
            <a:r>
              <a:rPr lang="en-US" sz="1200" dirty="0" smtClean="0">
                <a:latin typeface="Arial" charset="0"/>
                <a:cs typeface="Arial" charset="0"/>
              </a:rPr>
              <a:t> CER </a:t>
            </a:r>
            <a:r>
              <a:rPr lang="en-US" sz="1200" dirty="0">
                <a:latin typeface="Arial" charset="0"/>
                <a:cs typeface="Arial" charset="0"/>
              </a:rPr>
              <a:t>Studies Address nearly all of AHRQ Priority Pops and </a:t>
            </a:r>
            <a:r>
              <a:rPr lang="en-US" sz="1200" dirty="0" smtClean="0">
                <a:latin typeface="Arial" charset="0"/>
                <a:cs typeface="Arial" charset="0"/>
              </a:rPr>
              <a:t>Conditions</a:t>
            </a:r>
          </a:p>
          <a:p>
            <a:pPr marL="0" lvl="1">
              <a:spcBef>
                <a:spcPct val="0"/>
              </a:spcBef>
              <a:buFontTx/>
              <a:buChar char="•"/>
            </a:pPr>
            <a:endParaRPr lang="en-US" sz="1200" dirty="0" smtClean="0">
              <a:latin typeface="Arial" charset="0"/>
              <a:cs typeface="Arial" charset="0"/>
            </a:endParaRPr>
          </a:p>
          <a:p>
            <a:pPr marL="0" lvl="1">
              <a:spcBef>
                <a:spcPct val="0"/>
              </a:spcBef>
              <a:buFontTx/>
              <a:buNone/>
            </a:pPr>
            <a:r>
              <a:rPr lang="en-US" sz="1200" dirty="0" smtClean="0">
                <a:latin typeface="Arial" charset="0"/>
                <a:cs typeface="Arial" charset="0"/>
              </a:rPr>
              <a:t>[Image = map of the United States, representing</a:t>
            </a:r>
            <a:r>
              <a:rPr lang="en-US" sz="1200" baseline="0" dirty="0" smtClean="0">
                <a:latin typeface="Arial" charset="0"/>
                <a:cs typeface="Arial" charset="0"/>
              </a:rPr>
              <a:t> the geographic scope of the networks]</a:t>
            </a:r>
            <a:endParaRPr lang="en-US" sz="1200" dirty="0">
              <a:latin typeface="Arial" charset="0"/>
              <a:cs typeface="Arial" charset="0"/>
            </a:endParaRPr>
          </a:p>
        </p:txBody>
      </p:sp>
      <p:sp>
        <p:nvSpPr>
          <p:cNvPr id="460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49688F7-9220-4C98-87F7-6466222D061B}" type="slidenum">
              <a:rPr lang="en-US">
                <a:solidFill>
                  <a:srgbClr val="000000"/>
                </a:solidFill>
                <a:ea typeface="ＭＳ Ｐゴシック" pitchFamily="34" charset="-128"/>
              </a:rPr>
              <a:pPr>
                <a:defRPr/>
              </a:pPr>
              <a:t>3</a:t>
            </a:fld>
            <a:endParaRPr lang="en-US">
              <a:solidFill>
                <a:srgbClr val="000000"/>
              </a:solidFill>
              <a:ea typeface="ＭＳ Ｐゴシック" pitchFamily="34" charset="-128"/>
            </a:endParaRPr>
          </a:p>
        </p:txBody>
      </p:sp>
      <p:sp>
        <p:nvSpPr>
          <p:cNvPr id="5" name="Notes Placeholder 2"/>
          <p:cNvSpPr txBox="1">
            <a:spLocks/>
          </p:cNvSpPr>
          <p:nvPr/>
        </p:nvSpPr>
        <p:spPr>
          <a:xfrm>
            <a:off x="697705" y="5716460"/>
            <a:ext cx="5505450" cy="2479040"/>
          </a:xfrm>
          <a:prstGeom prst="rect">
            <a:avLst/>
          </a:prstGeom>
          <a:noFill/>
          <a:extLst/>
        </p:spPr>
        <p:txBody>
          <a:bodyPr lIns="91930" tIns="45965" rIns="91930" bIns="45965" numCol="2"/>
          <a:lstStyle>
            <a:lvl1pPr marL="0" algn="l" defTabSz="914400" rtl="0" eaLnBrk="1" latinLnBrk="0" hangingPunct="1">
              <a:defRPr sz="1100" kern="1200">
                <a:solidFill>
                  <a:schemeClr val="tx1"/>
                </a:solidFill>
                <a:latin typeface="Arial" pitchFamily="34" charset="0"/>
                <a:ea typeface="+mn-ea"/>
                <a:cs typeface="Arial" pitchFamily="34" charset="0"/>
              </a:defRPr>
            </a:lvl1pPr>
            <a:lvl2pPr marL="457200" algn="l" defTabSz="914400" rtl="0" eaLnBrk="1" latinLnBrk="0" hangingPunct="1">
              <a:defRPr sz="1100" kern="1200">
                <a:solidFill>
                  <a:schemeClr val="tx1"/>
                </a:solidFill>
                <a:latin typeface="Arial" pitchFamily="34" charset="0"/>
                <a:ea typeface="+mn-ea"/>
                <a:cs typeface="Arial" pitchFamily="34" charset="0"/>
              </a:defRPr>
            </a:lvl2pPr>
            <a:lvl3pPr marL="914400" algn="l" defTabSz="914400" rtl="0" eaLnBrk="1" latinLnBrk="0" hangingPunct="1">
              <a:defRPr sz="1100" kern="1200">
                <a:solidFill>
                  <a:schemeClr val="tx1"/>
                </a:solidFill>
                <a:latin typeface="Arial" pitchFamily="34" charset="0"/>
                <a:ea typeface="+mn-ea"/>
                <a:cs typeface="Arial" pitchFamily="34" charset="0"/>
              </a:defRPr>
            </a:lvl3pPr>
            <a:lvl4pPr marL="1371600" algn="l" defTabSz="914400" rtl="0" eaLnBrk="1" latinLnBrk="0" hangingPunct="1">
              <a:defRPr sz="1100" kern="1200">
                <a:solidFill>
                  <a:schemeClr val="tx1"/>
                </a:solidFill>
                <a:latin typeface="Arial" pitchFamily="34" charset="0"/>
                <a:ea typeface="+mn-ea"/>
                <a:cs typeface="Arial" pitchFamily="34" charset="0"/>
              </a:defRPr>
            </a:lvl4pPr>
            <a:lvl5pPr marL="1828800" algn="l" defTabSz="914400" rtl="0" eaLnBrk="1" latinLnBrk="0" hangingPunct="1">
              <a:defRPr sz="11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pPr marL="344738" indent="-344738">
              <a:buFont typeface="Arial"/>
              <a:buChar char="•"/>
              <a:tabLst>
                <a:tab pos="459649" algn="l"/>
              </a:tabLst>
              <a:defRPr/>
            </a:pPr>
            <a:r>
              <a:rPr lang="en-US" sz="1000" dirty="0">
                <a:solidFill>
                  <a:srgbClr val="0B333C"/>
                </a:solidFill>
                <a:ea typeface="Times New Roman"/>
              </a:rPr>
              <a:t>Priority Populations</a:t>
            </a:r>
            <a:endParaRPr lang="en-US" sz="1000" dirty="0">
              <a:solidFill>
                <a:prstClr val="black"/>
              </a:solidFill>
              <a:ea typeface="Times New Roman"/>
            </a:endParaRPr>
          </a:p>
          <a:p>
            <a:pPr marL="746931" lvl="1" indent="-287281">
              <a:buFont typeface="Courier New"/>
              <a:buChar char="o"/>
              <a:tabLst>
                <a:tab pos="919299" algn="l"/>
              </a:tabLst>
              <a:defRPr/>
            </a:pPr>
            <a:r>
              <a:rPr lang="en-US" sz="1000" dirty="0">
                <a:solidFill>
                  <a:srgbClr val="0B333C"/>
                </a:solidFill>
                <a:ea typeface="Times New Roman"/>
              </a:rPr>
              <a:t>Racial and ethnic minorities</a:t>
            </a:r>
            <a:endParaRPr lang="en-US" sz="1000" dirty="0">
              <a:solidFill>
                <a:prstClr val="black"/>
              </a:solidFill>
              <a:ea typeface="Times New Roman"/>
            </a:endParaRPr>
          </a:p>
          <a:p>
            <a:pPr marL="1149125" lvl="2" indent="-229826">
              <a:buFont typeface="Wingdings"/>
              <a:buChar char=""/>
              <a:tabLst>
                <a:tab pos="1378949" algn="l"/>
              </a:tabLst>
              <a:defRPr/>
            </a:pPr>
            <a:r>
              <a:rPr lang="en-US" sz="1000" dirty="0">
                <a:solidFill>
                  <a:srgbClr val="0B333C"/>
                </a:solidFill>
                <a:ea typeface="Times New Roman"/>
              </a:rPr>
              <a:t>African American</a:t>
            </a:r>
            <a:endParaRPr lang="en-US" sz="1000" dirty="0">
              <a:solidFill>
                <a:prstClr val="black"/>
              </a:solidFill>
              <a:ea typeface="Times New Roman"/>
            </a:endParaRPr>
          </a:p>
          <a:p>
            <a:pPr marL="1149125" lvl="2" indent="-229826">
              <a:buFont typeface="Wingdings"/>
              <a:buChar char=""/>
              <a:tabLst>
                <a:tab pos="1378949" algn="l"/>
              </a:tabLst>
              <a:defRPr/>
            </a:pPr>
            <a:r>
              <a:rPr lang="en-US" sz="1000" dirty="0">
                <a:solidFill>
                  <a:srgbClr val="0B333C"/>
                </a:solidFill>
                <a:ea typeface="Times New Roman"/>
              </a:rPr>
              <a:t>Hispanic</a:t>
            </a:r>
            <a:endParaRPr lang="en-US" sz="1000" dirty="0">
              <a:solidFill>
                <a:prstClr val="black"/>
              </a:solidFill>
              <a:ea typeface="Times New Roman"/>
            </a:endParaRPr>
          </a:p>
          <a:p>
            <a:pPr marL="746931" lvl="1" indent="-287281">
              <a:buFont typeface="Courier New"/>
              <a:buChar char="o"/>
              <a:tabLst>
                <a:tab pos="919299" algn="l"/>
              </a:tabLst>
              <a:defRPr/>
            </a:pPr>
            <a:r>
              <a:rPr lang="en-US" sz="1000" dirty="0">
                <a:solidFill>
                  <a:srgbClr val="0B333C"/>
                </a:solidFill>
                <a:ea typeface="Times New Roman"/>
              </a:rPr>
              <a:t>Low-income</a:t>
            </a:r>
            <a:endParaRPr lang="en-US" sz="1000" dirty="0">
              <a:solidFill>
                <a:prstClr val="black"/>
              </a:solidFill>
              <a:ea typeface="Times New Roman"/>
            </a:endParaRPr>
          </a:p>
          <a:p>
            <a:pPr marL="746931" lvl="1" indent="-287281">
              <a:buFont typeface="Courier New"/>
              <a:buChar char="o"/>
              <a:tabLst>
                <a:tab pos="919299" algn="l"/>
              </a:tabLst>
              <a:defRPr/>
            </a:pPr>
            <a:r>
              <a:rPr lang="en-US" sz="1000" dirty="0">
                <a:solidFill>
                  <a:srgbClr val="0B333C"/>
                </a:solidFill>
                <a:ea typeface="Times New Roman"/>
              </a:rPr>
              <a:t>Inner-city</a:t>
            </a:r>
            <a:endParaRPr lang="en-US" sz="1000" dirty="0">
              <a:solidFill>
                <a:prstClr val="black"/>
              </a:solidFill>
              <a:ea typeface="Times New Roman"/>
            </a:endParaRPr>
          </a:p>
          <a:p>
            <a:pPr marL="746931" lvl="1" indent="-287281">
              <a:buFont typeface="Courier New"/>
              <a:buChar char="o"/>
              <a:tabLst>
                <a:tab pos="919299" algn="l"/>
              </a:tabLst>
              <a:defRPr/>
            </a:pPr>
            <a:r>
              <a:rPr lang="en-US" sz="1000" dirty="0">
                <a:solidFill>
                  <a:srgbClr val="0B333C"/>
                </a:solidFill>
                <a:ea typeface="Times New Roman"/>
              </a:rPr>
              <a:t>Rural</a:t>
            </a:r>
            <a:endParaRPr lang="en-US" sz="1000" dirty="0">
              <a:solidFill>
                <a:prstClr val="black"/>
              </a:solidFill>
              <a:ea typeface="Times New Roman"/>
            </a:endParaRPr>
          </a:p>
          <a:p>
            <a:pPr marL="746931" lvl="1" indent="-287281">
              <a:buFont typeface="Courier New"/>
              <a:buChar char="o"/>
              <a:tabLst>
                <a:tab pos="919299" algn="l"/>
              </a:tabLst>
              <a:defRPr/>
            </a:pPr>
            <a:r>
              <a:rPr lang="en-US" sz="1000" dirty="0">
                <a:solidFill>
                  <a:srgbClr val="0B333C"/>
                </a:solidFill>
                <a:ea typeface="Times New Roman"/>
              </a:rPr>
              <a:t>Children</a:t>
            </a:r>
            <a:endParaRPr lang="en-US" sz="1000" dirty="0">
              <a:solidFill>
                <a:prstClr val="black"/>
              </a:solidFill>
              <a:ea typeface="Times New Roman"/>
            </a:endParaRPr>
          </a:p>
          <a:p>
            <a:pPr marL="746931" lvl="1" indent="-287281">
              <a:buFont typeface="Courier New"/>
              <a:buChar char="o"/>
              <a:tabLst>
                <a:tab pos="919299" algn="l"/>
              </a:tabLst>
              <a:defRPr/>
            </a:pPr>
            <a:r>
              <a:rPr lang="en-US" sz="1000" dirty="0">
                <a:solidFill>
                  <a:srgbClr val="0B333C"/>
                </a:solidFill>
                <a:ea typeface="Times New Roman"/>
              </a:rPr>
              <a:t>Elderly</a:t>
            </a:r>
            <a:endParaRPr lang="en-US" sz="1000" dirty="0">
              <a:solidFill>
                <a:prstClr val="black"/>
              </a:solidFill>
              <a:ea typeface="Times New Roman"/>
            </a:endParaRPr>
          </a:p>
          <a:p>
            <a:pPr marL="746931" lvl="1" indent="-287281">
              <a:buFont typeface="Courier New"/>
              <a:buChar char="o"/>
              <a:tabLst>
                <a:tab pos="919299" algn="l"/>
              </a:tabLst>
              <a:defRPr/>
            </a:pPr>
            <a:r>
              <a:rPr lang="en-US" sz="1000" dirty="0">
                <a:solidFill>
                  <a:srgbClr val="0B333C"/>
                </a:solidFill>
                <a:ea typeface="Times New Roman"/>
              </a:rPr>
              <a:t>Women</a:t>
            </a:r>
            <a:endParaRPr lang="en-US" sz="1000" dirty="0">
              <a:solidFill>
                <a:prstClr val="black"/>
              </a:solidFill>
              <a:ea typeface="Times New Roman"/>
            </a:endParaRPr>
          </a:p>
          <a:p>
            <a:pPr marL="746931" lvl="1" indent="-287281">
              <a:buFont typeface="Courier New"/>
              <a:buChar char="o"/>
              <a:tabLst>
                <a:tab pos="919299" algn="l"/>
              </a:tabLst>
              <a:defRPr/>
            </a:pPr>
            <a:r>
              <a:rPr lang="en-US" sz="1000" dirty="0">
                <a:solidFill>
                  <a:srgbClr val="0B333C"/>
                </a:solidFill>
                <a:ea typeface="Times New Roman"/>
              </a:rPr>
              <a:t>People with chronic conditions</a:t>
            </a:r>
            <a:endParaRPr lang="en-US" sz="1000" dirty="0">
              <a:solidFill>
                <a:prstClr val="black"/>
              </a:solidFill>
              <a:ea typeface="Times New Roman"/>
            </a:endParaRPr>
          </a:p>
          <a:p>
            <a:pPr marL="344738" indent="-344738">
              <a:buFont typeface="Arial"/>
              <a:buChar char="•"/>
              <a:tabLst>
                <a:tab pos="459649" algn="l"/>
              </a:tabLst>
              <a:defRPr/>
            </a:pPr>
            <a:endParaRPr lang="en-US" sz="1000" dirty="0">
              <a:solidFill>
                <a:srgbClr val="0B333C"/>
              </a:solidFill>
              <a:ea typeface="Times New Roman"/>
            </a:endParaRPr>
          </a:p>
          <a:p>
            <a:pPr marL="344738" indent="-344738">
              <a:buFont typeface="Arial"/>
              <a:buChar char="•"/>
              <a:tabLst>
                <a:tab pos="459649" algn="l"/>
              </a:tabLst>
              <a:defRPr/>
            </a:pPr>
            <a:endParaRPr lang="en-US" sz="1000" dirty="0">
              <a:solidFill>
                <a:srgbClr val="0B333C"/>
              </a:solidFill>
              <a:ea typeface="Times New Roman"/>
            </a:endParaRPr>
          </a:p>
          <a:p>
            <a:pPr marL="344738" indent="-344738">
              <a:buFont typeface="Arial"/>
              <a:buChar char="•"/>
              <a:tabLst>
                <a:tab pos="459649" algn="l"/>
              </a:tabLst>
              <a:defRPr/>
            </a:pPr>
            <a:endParaRPr lang="en-US" sz="1000" dirty="0">
              <a:solidFill>
                <a:srgbClr val="0B333C"/>
              </a:solidFill>
              <a:ea typeface="Times New Roman"/>
            </a:endParaRPr>
          </a:p>
          <a:p>
            <a:pPr marL="344738" indent="-344738">
              <a:buFont typeface="Arial"/>
              <a:buChar char="•"/>
              <a:tabLst>
                <a:tab pos="459649" algn="l"/>
              </a:tabLst>
              <a:defRPr/>
            </a:pPr>
            <a:endParaRPr lang="en-US" sz="1000" dirty="0">
              <a:solidFill>
                <a:srgbClr val="0B333C"/>
              </a:solidFill>
              <a:ea typeface="Times New Roman"/>
            </a:endParaRPr>
          </a:p>
          <a:p>
            <a:pPr marL="344738" indent="-344738">
              <a:buFont typeface="Arial"/>
              <a:buChar char="•"/>
              <a:tabLst>
                <a:tab pos="459649" algn="l"/>
              </a:tabLst>
              <a:defRPr/>
            </a:pPr>
            <a:r>
              <a:rPr lang="en-US" sz="1000" dirty="0">
                <a:solidFill>
                  <a:srgbClr val="0B333C"/>
                </a:solidFill>
                <a:ea typeface="Times New Roman"/>
              </a:rPr>
              <a:t>Priority Conditions</a:t>
            </a:r>
            <a:endParaRPr lang="en-US" sz="1000" dirty="0">
              <a:solidFill>
                <a:prstClr val="black"/>
              </a:solidFill>
              <a:ea typeface="Times New Roman"/>
            </a:endParaRPr>
          </a:p>
          <a:p>
            <a:pPr marL="746931" lvl="1" indent="-287281">
              <a:buFont typeface="Courier New"/>
              <a:buChar char="o"/>
              <a:tabLst>
                <a:tab pos="919299" algn="l"/>
              </a:tabLst>
              <a:defRPr/>
            </a:pPr>
            <a:r>
              <a:rPr lang="en-US" sz="1000" dirty="0">
                <a:solidFill>
                  <a:srgbClr val="0B333C"/>
                </a:solidFill>
                <a:ea typeface="Times New Roman"/>
              </a:rPr>
              <a:t>ADHD</a:t>
            </a:r>
            <a:endParaRPr lang="en-US" sz="1000" dirty="0">
              <a:solidFill>
                <a:prstClr val="black"/>
              </a:solidFill>
              <a:ea typeface="Times New Roman"/>
            </a:endParaRPr>
          </a:p>
          <a:p>
            <a:pPr marL="746931" lvl="1" indent="-287281">
              <a:buFont typeface="Courier New"/>
              <a:buChar char="o"/>
              <a:tabLst>
                <a:tab pos="919299" algn="l"/>
              </a:tabLst>
              <a:defRPr/>
            </a:pPr>
            <a:r>
              <a:rPr lang="en-US" sz="1000" dirty="0">
                <a:solidFill>
                  <a:srgbClr val="0B333C"/>
                </a:solidFill>
                <a:ea typeface="Times New Roman"/>
              </a:rPr>
              <a:t>Asthma</a:t>
            </a:r>
            <a:endParaRPr lang="en-US" sz="1000" dirty="0">
              <a:solidFill>
                <a:prstClr val="black"/>
              </a:solidFill>
              <a:ea typeface="Times New Roman"/>
            </a:endParaRPr>
          </a:p>
          <a:p>
            <a:pPr marL="746931" lvl="1" indent="-287281">
              <a:buFont typeface="Courier New"/>
              <a:buChar char="o"/>
              <a:tabLst>
                <a:tab pos="919299" algn="l"/>
              </a:tabLst>
              <a:defRPr/>
            </a:pPr>
            <a:r>
              <a:rPr lang="en-US" sz="1000" dirty="0">
                <a:solidFill>
                  <a:srgbClr val="0B333C"/>
                </a:solidFill>
                <a:ea typeface="Times New Roman"/>
              </a:rPr>
              <a:t>Alzheimer’s</a:t>
            </a:r>
            <a:endParaRPr lang="en-US" sz="1000" dirty="0">
              <a:solidFill>
                <a:prstClr val="black"/>
              </a:solidFill>
              <a:ea typeface="Times New Roman"/>
            </a:endParaRPr>
          </a:p>
          <a:p>
            <a:pPr marL="746931" lvl="1" indent="-287281">
              <a:buFont typeface="Courier New"/>
              <a:buChar char="o"/>
              <a:tabLst>
                <a:tab pos="919299" algn="l"/>
              </a:tabLst>
              <a:defRPr/>
            </a:pPr>
            <a:r>
              <a:rPr lang="en-US" sz="1000" dirty="0">
                <a:solidFill>
                  <a:srgbClr val="0B333C"/>
                </a:solidFill>
                <a:ea typeface="Times New Roman"/>
              </a:rPr>
              <a:t>Cardiovascular Disease (Peripheral Vascular Disease)</a:t>
            </a:r>
            <a:endParaRPr lang="en-US" sz="1000" dirty="0">
              <a:solidFill>
                <a:prstClr val="black"/>
              </a:solidFill>
              <a:ea typeface="Times New Roman"/>
            </a:endParaRPr>
          </a:p>
          <a:p>
            <a:pPr marL="746931" lvl="1" indent="-287281">
              <a:buFont typeface="Courier New"/>
              <a:buChar char="o"/>
              <a:tabLst>
                <a:tab pos="919299" algn="l"/>
              </a:tabLst>
              <a:defRPr/>
            </a:pPr>
            <a:r>
              <a:rPr lang="en-US" sz="1000" dirty="0">
                <a:solidFill>
                  <a:srgbClr val="0B333C"/>
                </a:solidFill>
                <a:ea typeface="Times New Roman"/>
              </a:rPr>
              <a:t>Chronic Obstructive Sleep Apnea</a:t>
            </a:r>
            <a:endParaRPr lang="en-US" sz="1000" dirty="0">
              <a:solidFill>
                <a:prstClr val="black"/>
              </a:solidFill>
              <a:ea typeface="Times New Roman"/>
            </a:endParaRPr>
          </a:p>
          <a:p>
            <a:pPr marL="746931" lvl="1" indent="-287281">
              <a:buFont typeface="Courier New"/>
              <a:buChar char="o"/>
              <a:tabLst>
                <a:tab pos="919299" algn="l"/>
              </a:tabLst>
              <a:defRPr/>
            </a:pPr>
            <a:r>
              <a:rPr lang="en-US" sz="1000" dirty="0">
                <a:solidFill>
                  <a:srgbClr val="0B333C"/>
                </a:solidFill>
                <a:ea typeface="Times New Roman"/>
              </a:rPr>
              <a:t>Hypertension</a:t>
            </a:r>
            <a:endParaRPr lang="en-US" sz="1000" dirty="0">
              <a:solidFill>
                <a:prstClr val="black"/>
              </a:solidFill>
              <a:ea typeface="Times New Roman"/>
            </a:endParaRPr>
          </a:p>
          <a:p>
            <a:pPr marL="746931" lvl="1" indent="-287281">
              <a:buFont typeface="Courier New"/>
              <a:buChar char="o"/>
              <a:tabLst>
                <a:tab pos="919299" algn="l"/>
              </a:tabLst>
              <a:defRPr/>
            </a:pPr>
            <a:r>
              <a:rPr lang="en-US" sz="1000" dirty="0">
                <a:solidFill>
                  <a:srgbClr val="0B333C"/>
                </a:solidFill>
                <a:ea typeface="Times New Roman"/>
              </a:rPr>
              <a:t>Hypercholesterolemia</a:t>
            </a:r>
            <a:endParaRPr lang="en-US" sz="1000" dirty="0">
              <a:solidFill>
                <a:prstClr val="black"/>
              </a:solidFill>
              <a:ea typeface="Times New Roman"/>
            </a:endParaRPr>
          </a:p>
          <a:p>
            <a:pPr marL="746931" lvl="1" indent="-287281">
              <a:buFont typeface="Courier New"/>
              <a:buChar char="o"/>
              <a:tabLst>
                <a:tab pos="919299" algn="l"/>
              </a:tabLst>
              <a:defRPr/>
            </a:pPr>
            <a:r>
              <a:rPr lang="en-US" sz="1000" dirty="0">
                <a:solidFill>
                  <a:srgbClr val="0B333C"/>
                </a:solidFill>
                <a:ea typeface="Times New Roman"/>
              </a:rPr>
              <a:t>Obesity</a:t>
            </a:r>
            <a:endParaRPr lang="en-US" sz="1000" dirty="0">
              <a:solidFill>
                <a:prstClr val="black"/>
              </a:solidFill>
              <a:ea typeface="Times New Roman"/>
            </a:endParaRPr>
          </a:p>
          <a:p>
            <a:pPr marL="746931" lvl="1" indent="-287281">
              <a:buFont typeface="Courier New"/>
              <a:buChar char="o"/>
              <a:tabLst>
                <a:tab pos="919299" algn="l"/>
              </a:tabLst>
              <a:defRPr/>
            </a:pPr>
            <a:r>
              <a:rPr lang="en-US" sz="1000" dirty="0">
                <a:solidFill>
                  <a:srgbClr val="0B333C"/>
                </a:solidFill>
                <a:ea typeface="Times New Roman"/>
              </a:rPr>
              <a:t>Pediatric Inflammatory Bowell Disease</a:t>
            </a:r>
            <a:endParaRPr lang="en-US" sz="1000" dirty="0">
              <a:solidFill>
                <a:prstClr val="black"/>
              </a:solidFill>
              <a:ea typeface="Times New Roman"/>
            </a:endParaRPr>
          </a:p>
          <a:p>
            <a:pPr marL="746931" lvl="1" indent="-287281">
              <a:buFont typeface="Courier New"/>
              <a:buChar char="o"/>
              <a:tabLst>
                <a:tab pos="919299" algn="l"/>
              </a:tabLst>
              <a:defRPr/>
            </a:pPr>
            <a:r>
              <a:rPr lang="en-US" sz="1000" dirty="0">
                <a:solidFill>
                  <a:srgbClr val="0B333C"/>
                </a:solidFill>
                <a:ea typeface="Times New Roman"/>
              </a:rPr>
              <a:t>Substance Abuse (Smoking Cessation)</a:t>
            </a:r>
            <a:endParaRPr lang="en-US" sz="1000" dirty="0">
              <a:solidFill>
                <a:prstClr val="black"/>
              </a:solidFill>
              <a:ea typeface="Times New Roman"/>
            </a:endParaRPr>
          </a:p>
          <a:p>
            <a:pPr>
              <a:defRPr/>
            </a:pPr>
            <a:endParaRPr lang="en-US" sz="1000" dirty="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sz="1000" b="1" dirty="0" smtClean="0">
                <a:latin typeface="Arial" pitchFamily="34" charset="0"/>
                <a:cs typeface="Arial" pitchFamily="34" charset="0"/>
              </a:rPr>
              <a:t>1. It’s a big investment </a:t>
            </a:r>
            <a:endParaRPr lang="en-US" sz="1000" dirty="0" smtClean="0">
              <a:latin typeface="Arial" pitchFamily="34" charset="0"/>
              <a:cs typeface="Arial" pitchFamily="34" charset="0"/>
            </a:endParaRPr>
          </a:p>
          <a:p>
            <a:pPr marL="171450" indent="-171450" eaLnBrk="1" hangingPunct="1">
              <a:spcBef>
                <a:spcPct val="0"/>
              </a:spcBef>
              <a:buFont typeface="Arial" pitchFamily="34" charset="0"/>
              <a:buChar char="•"/>
            </a:pPr>
            <a:r>
              <a:rPr lang="en-US" sz="1000" dirty="0" smtClean="0">
                <a:latin typeface="Arial" pitchFamily="34" charset="0"/>
                <a:cs typeface="Arial" pitchFamily="34" charset="0"/>
              </a:rPr>
              <a:t>Infrastructure for CER/PCOR/QI is expensive and has benefited from a substantial, one-time investment</a:t>
            </a:r>
          </a:p>
          <a:p>
            <a:pPr marL="171450" indent="-171450" eaLnBrk="1" hangingPunct="1">
              <a:spcBef>
                <a:spcPct val="0"/>
              </a:spcBef>
              <a:buFont typeface="Arial" pitchFamily="34" charset="0"/>
              <a:buChar char="•"/>
            </a:pPr>
            <a:r>
              <a:rPr lang="en-US" sz="1000" dirty="0" smtClean="0">
                <a:latin typeface="Arial" pitchFamily="34" charset="0"/>
                <a:cs typeface="Arial" pitchFamily="34" charset="0"/>
              </a:rPr>
              <a:t>I think we’ll all agree that the scientific, policy, and patient/consumer communities (not to mention taxpayers) are encouraging of efforts to accelerate progress on these issues </a:t>
            </a:r>
            <a:endParaRPr lang="en-US" sz="1000" b="1" dirty="0" smtClean="0">
              <a:latin typeface="Arial" pitchFamily="34" charset="0"/>
              <a:cs typeface="Arial" pitchFamily="34" charset="0"/>
            </a:endParaRPr>
          </a:p>
          <a:p>
            <a:pPr marL="0" indent="0" eaLnBrk="1" hangingPunct="1">
              <a:spcBef>
                <a:spcPct val="0"/>
              </a:spcBef>
              <a:buFont typeface="Arial" pitchFamily="34" charset="0"/>
              <a:buNone/>
            </a:pPr>
            <a:r>
              <a:rPr lang="en-US" sz="1000" b="1" dirty="0" smtClean="0">
                <a:latin typeface="Arial" pitchFamily="34" charset="0"/>
                <a:cs typeface="Arial" pitchFamily="34" charset="0"/>
              </a:rPr>
              <a:t>2. Defining infrastructure and clarifying why it is needed</a:t>
            </a:r>
            <a:endParaRPr lang="en-US" sz="1000" b="0" dirty="0" smtClean="0">
              <a:latin typeface="Arial" pitchFamily="34" charset="0"/>
              <a:cs typeface="Arial" pitchFamily="34" charset="0"/>
            </a:endParaRPr>
          </a:p>
          <a:p>
            <a:pPr marL="0" indent="0" eaLnBrk="1" hangingPunct="1">
              <a:spcBef>
                <a:spcPct val="0"/>
              </a:spcBef>
              <a:buFont typeface="Arial" pitchFamily="34" charset="0"/>
              <a:buNone/>
            </a:pPr>
            <a:r>
              <a:rPr lang="en-US" sz="1000" b="1" dirty="0" smtClean="0">
                <a:latin typeface="Arial" pitchFamily="34" charset="0"/>
                <a:cs typeface="Arial" pitchFamily="34" charset="0"/>
              </a:rPr>
              <a:t>3. How</a:t>
            </a:r>
            <a:r>
              <a:rPr lang="en-US" sz="1000" b="1" baseline="0" dirty="0" smtClean="0">
                <a:latin typeface="Arial" pitchFamily="34" charset="0"/>
                <a:cs typeface="Arial" pitchFamily="34" charset="0"/>
              </a:rPr>
              <a:t> to build capacity and continually improve? </a:t>
            </a:r>
            <a:endParaRPr lang="en-US" sz="1000" b="1" dirty="0" smtClean="0">
              <a:latin typeface="Arial" pitchFamily="34" charset="0"/>
              <a:cs typeface="Arial" pitchFamily="34" charset="0"/>
            </a:endParaRPr>
          </a:p>
          <a:p>
            <a:endParaRPr lang="en-US" sz="1000" dirty="0" smtClean="0">
              <a:latin typeface="Arial" pitchFamily="34" charset="0"/>
              <a:cs typeface="Arial" pitchFamily="34" charset="0"/>
            </a:endParaRPr>
          </a:p>
          <a:p>
            <a:r>
              <a:rPr lang="en-US" sz="1000" b="1" u="sng" dirty="0" smtClean="0">
                <a:latin typeface="Arial" pitchFamily="34" charset="0"/>
                <a:cs typeface="Arial" pitchFamily="34" charset="0"/>
              </a:rPr>
              <a:t>Figure: Flow Chart of Electronic Clinical Data Infrastructure Funds from the Total ARRA-CER Funding</a:t>
            </a:r>
          </a:p>
          <a:p>
            <a:pPr marL="171450" lvl="0" indent="-171450">
              <a:buFont typeface="Arial" pitchFamily="34" charset="0"/>
              <a:buChar char="•"/>
            </a:pPr>
            <a:r>
              <a:rPr lang="en-US" sz="1000" b="1" dirty="0">
                <a:latin typeface="Arial" pitchFamily="34" charset="0"/>
                <a:cs typeface="Arial" pitchFamily="34" charset="0"/>
              </a:rPr>
              <a:t>Total ARRA-CER Funding: $1.1 billion</a:t>
            </a:r>
            <a:endParaRPr lang="en-US" sz="1000" dirty="0">
              <a:latin typeface="Arial" pitchFamily="34" charset="0"/>
              <a:cs typeface="Arial" pitchFamily="34" charset="0"/>
            </a:endParaRPr>
          </a:p>
          <a:p>
            <a:pPr marL="628650" lvl="1" indent="-171450">
              <a:buFont typeface="Arial" pitchFamily="34" charset="0"/>
              <a:buChar char="•"/>
            </a:pPr>
            <a:r>
              <a:rPr lang="en-US" sz="1000" dirty="0">
                <a:latin typeface="Arial" pitchFamily="34" charset="0"/>
                <a:cs typeface="Arial" pitchFamily="34" charset="0"/>
              </a:rPr>
              <a:t> Evidence development and synthesis</a:t>
            </a:r>
          </a:p>
          <a:p>
            <a:pPr marL="628650" lvl="1" indent="-171450">
              <a:buFont typeface="Arial" pitchFamily="34" charset="0"/>
              <a:buChar char="•"/>
            </a:pPr>
            <a:r>
              <a:rPr lang="en-US" sz="1000" dirty="0">
                <a:latin typeface="Arial" pitchFamily="34" charset="0"/>
                <a:cs typeface="Arial" pitchFamily="34" charset="0"/>
              </a:rPr>
              <a:t>Translation and dissemination</a:t>
            </a:r>
          </a:p>
          <a:p>
            <a:pPr marL="628650" lvl="1" indent="-171450">
              <a:buFont typeface="Arial" pitchFamily="34" charset="0"/>
              <a:buChar char="•"/>
            </a:pPr>
            <a:r>
              <a:rPr lang="en-US" sz="1000" dirty="0">
                <a:latin typeface="Arial" pitchFamily="34" charset="0"/>
                <a:cs typeface="Arial" pitchFamily="34" charset="0"/>
              </a:rPr>
              <a:t> Infrastructure and methods development</a:t>
            </a:r>
          </a:p>
          <a:p>
            <a:pPr marL="628650" lvl="1" indent="-171450">
              <a:buFont typeface="Arial" pitchFamily="34" charset="0"/>
              <a:buChar char="•"/>
            </a:pPr>
            <a:r>
              <a:rPr lang="en-US" sz="1000" dirty="0">
                <a:latin typeface="Arial" pitchFamily="34" charset="0"/>
                <a:cs typeface="Arial" pitchFamily="34" charset="0"/>
              </a:rPr>
              <a:t>Priority Setting</a:t>
            </a:r>
          </a:p>
          <a:p>
            <a:pPr marL="628650" lvl="1" indent="-171450">
              <a:buFont typeface="Arial" pitchFamily="34" charset="0"/>
              <a:buChar char="•"/>
            </a:pPr>
            <a:r>
              <a:rPr lang="en-US" sz="1000" dirty="0">
                <a:latin typeface="Arial" pitchFamily="34" charset="0"/>
                <a:cs typeface="Arial" pitchFamily="34" charset="0"/>
              </a:rPr>
              <a:t>Stakeholder Engagement</a:t>
            </a:r>
          </a:p>
          <a:p>
            <a:pPr marL="171450" lvl="0" indent="-171450">
              <a:buFont typeface="Arial" pitchFamily="34" charset="0"/>
              <a:buChar char="•"/>
            </a:pPr>
            <a:r>
              <a:rPr lang="en-US" sz="1000" b="1" dirty="0">
                <a:latin typeface="Arial" pitchFamily="34" charset="0"/>
                <a:cs typeface="Arial" pitchFamily="34" charset="0"/>
              </a:rPr>
              <a:t>Infrastructure &amp; Methods Development</a:t>
            </a:r>
            <a:r>
              <a:rPr lang="en-US" sz="1000" dirty="0">
                <a:latin typeface="Arial" pitchFamily="34" charset="0"/>
                <a:cs typeface="Arial" pitchFamily="34" charset="0"/>
              </a:rPr>
              <a:t>: </a:t>
            </a:r>
            <a:r>
              <a:rPr lang="en-US" sz="1000" b="1" dirty="0">
                <a:latin typeface="Arial" pitchFamily="34" charset="0"/>
                <a:cs typeface="Arial" pitchFamily="34" charset="0"/>
              </a:rPr>
              <a:t>$417.2 million (37.9% of ARRA-CER Funding)</a:t>
            </a:r>
            <a:endParaRPr lang="en-US" sz="1000" dirty="0">
              <a:latin typeface="Arial" pitchFamily="34" charset="0"/>
              <a:cs typeface="Arial" pitchFamily="34" charset="0"/>
            </a:endParaRPr>
          </a:p>
          <a:p>
            <a:pPr marL="628650" lvl="1" indent="-171450">
              <a:buFont typeface="Arial" pitchFamily="34" charset="0"/>
              <a:buChar char="•"/>
            </a:pPr>
            <a:r>
              <a:rPr lang="en-US" sz="1000" dirty="0">
                <a:latin typeface="Arial" pitchFamily="34" charset="0"/>
                <a:cs typeface="Arial" pitchFamily="34" charset="0"/>
              </a:rPr>
              <a:t>Governance</a:t>
            </a:r>
          </a:p>
          <a:p>
            <a:pPr marL="628650" lvl="1" indent="-171450">
              <a:buFont typeface="Arial" pitchFamily="34" charset="0"/>
              <a:buChar char="•"/>
            </a:pPr>
            <a:r>
              <a:rPr lang="en-US" sz="1000" dirty="0">
                <a:latin typeface="Arial" pitchFamily="34" charset="0"/>
                <a:cs typeface="Arial" pitchFamily="34" charset="0"/>
              </a:rPr>
              <a:t>Data</a:t>
            </a:r>
          </a:p>
          <a:p>
            <a:pPr marL="628650" lvl="1" indent="-171450">
              <a:buFont typeface="Arial" pitchFamily="34" charset="0"/>
              <a:buChar char="•"/>
            </a:pPr>
            <a:r>
              <a:rPr lang="en-US" sz="1000" dirty="0">
                <a:latin typeface="Arial" pitchFamily="34" charset="0"/>
                <a:cs typeface="Arial" pitchFamily="34" charset="0"/>
              </a:rPr>
              <a:t>Methods</a:t>
            </a:r>
          </a:p>
          <a:p>
            <a:pPr marL="628650" lvl="1" indent="-171450">
              <a:buFont typeface="Arial" pitchFamily="34" charset="0"/>
              <a:buChar char="•"/>
            </a:pPr>
            <a:r>
              <a:rPr lang="en-US" sz="1000" dirty="0">
                <a:latin typeface="Arial" pitchFamily="34" charset="0"/>
                <a:cs typeface="Arial" pitchFamily="34" charset="0"/>
              </a:rPr>
              <a:t>Training</a:t>
            </a:r>
          </a:p>
          <a:p>
            <a:pPr marL="171450" lvl="0" indent="-171450">
              <a:buFont typeface="Arial" pitchFamily="34" charset="0"/>
              <a:buChar char="•"/>
            </a:pPr>
            <a:r>
              <a:rPr lang="en-US" sz="1000" b="1" dirty="0">
                <a:latin typeface="Arial" pitchFamily="34" charset="0"/>
                <a:cs typeface="Arial" pitchFamily="34" charset="0"/>
              </a:rPr>
              <a:t>Electronic Clinical Data Infrastructure</a:t>
            </a:r>
            <a:r>
              <a:rPr lang="en-US" sz="1000" dirty="0">
                <a:latin typeface="Arial" pitchFamily="34" charset="0"/>
                <a:cs typeface="Arial" pitchFamily="34" charset="0"/>
              </a:rPr>
              <a:t>: </a:t>
            </a:r>
            <a:r>
              <a:rPr lang="en-US" sz="1000" b="1" dirty="0">
                <a:latin typeface="Arial" pitchFamily="34" charset="0"/>
                <a:cs typeface="Arial" pitchFamily="34" charset="0"/>
              </a:rPr>
              <a:t>$276 million (25.1% of ARRA-CER Funding)</a:t>
            </a:r>
            <a:endParaRPr lang="en-US" sz="1000" dirty="0">
              <a:latin typeface="Arial" pitchFamily="34" charset="0"/>
              <a:cs typeface="Arial" pitchFamily="34" charset="0"/>
            </a:endParaRPr>
          </a:p>
          <a:p>
            <a:pPr marL="628650" lvl="1" indent="-171450">
              <a:buFont typeface="Arial" pitchFamily="34" charset="0"/>
              <a:buChar char="•"/>
            </a:pPr>
            <a:r>
              <a:rPr lang="en-US" sz="1000" dirty="0">
                <a:latin typeface="Arial" pitchFamily="34" charset="0"/>
                <a:cs typeface="Arial" pitchFamily="34" charset="0"/>
              </a:rPr>
              <a:t>Clinical  and claims databases, electronic health records,  and data warehouses</a:t>
            </a:r>
          </a:p>
          <a:p>
            <a:pPr marL="628650" lvl="1" indent="-171450">
              <a:buFont typeface="Arial" pitchFamily="34" charset="0"/>
              <a:buChar char="•"/>
            </a:pPr>
            <a:r>
              <a:rPr lang="en-US" sz="1000" dirty="0">
                <a:latin typeface="Arial" pitchFamily="34" charset="0"/>
                <a:cs typeface="Arial" pitchFamily="34" charset="0"/>
              </a:rPr>
              <a:t>Patient Registries</a:t>
            </a:r>
          </a:p>
          <a:p>
            <a:pPr marL="628650" lvl="1" indent="-171450">
              <a:buFont typeface="Arial" pitchFamily="34" charset="0"/>
              <a:buChar char="•"/>
            </a:pPr>
            <a:r>
              <a:rPr lang="en-US" sz="1000" dirty="0">
                <a:latin typeface="Arial" pitchFamily="34" charset="0"/>
                <a:cs typeface="Arial" pitchFamily="34" charset="0"/>
              </a:rPr>
              <a:t>Distributed and federated data networks</a:t>
            </a:r>
          </a:p>
          <a:p>
            <a:pPr marL="628650" lvl="1" indent="-171450">
              <a:buFont typeface="Arial" pitchFamily="34" charset="0"/>
              <a:buChar char="•"/>
            </a:pPr>
            <a:r>
              <a:rPr lang="en-US" sz="1000" dirty="0">
                <a:latin typeface="Arial" pitchFamily="34" charset="0"/>
                <a:cs typeface="Arial" pitchFamily="34" charset="0"/>
              </a:rPr>
              <a:t>Informatics platforms, systems and models to collect, link and exchange data</a:t>
            </a:r>
          </a:p>
          <a:p>
            <a:pPr marL="171450" lvl="0" indent="-171450">
              <a:buFont typeface="Arial" pitchFamily="34" charset="0"/>
              <a:buChar char="•"/>
            </a:pPr>
            <a:r>
              <a:rPr lang="en-US" sz="1000" b="1" dirty="0" smtClean="0">
                <a:latin typeface="Arial" pitchFamily="34" charset="0"/>
                <a:cs typeface="Arial" pitchFamily="34" charset="0"/>
              </a:rPr>
              <a:t>AHRQ </a:t>
            </a:r>
            <a:r>
              <a:rPr lang="en-US" sz="1000" b="1" dirty="0">
                <a:latin typeface="Arial" pitchFamily="34" charset="0"/>
                <a:cs typeface="Arial" pitchFamily="34" charset="0"/>
              </a:rPr>
              <a:t>Awards to Build Infrastructure Using Prospective Electronic Clinical Data for CER, PCOR, and QI</a:t>
            </a:r>
            <a:r>
              <a:rPr lang="en-US" sz="1000" dirty="0">
                <a:latin typeface="Arial" pitchFamily="34" charset="0"/>
                <a:cs typeface="Arial" pitchFamily="34" charset="0"/>
              </a:rPr>
              <a:t>: </a:t>
            </a:r>
            <a:r>
              <a:rPr lang="en-US" sz="1000" b="1" dirty="0">
                <a:latin typeface="Arial" pitchFamily="34" charset="0"/>
                <a:cs typeface="Arial" pitchFamily="34" charset="0"/>
              </a:rPr>
              <a:t>$100 million (9% of ARRA-CER Funding)</a:t>
            </a:r>
            <a:endParaRPr lang="en-US" sz="1000" dirty="0">
              <a:latin typeface="Arial" pitchFamily="34" charset="0"/>
              <a:cs typeface="Arial" pitchFamily="34" charset="0"/>
            </a:endParaRPr>
          </a:p>
          <a:p>
            <a:pPr marL="628650" lvl="1" indent="-171450">
              <a:buFont typeface="Arial" pitchFamily="34" charset="0"/>
              <a:buChar char="•"/>
            </a:pPr>
            <a:r>
              <a:rPr lang="en-US" sz="1000" dirty="0">
                <a:latin typeface="Arial" pitchFamily="34" charset="0"/>
                <a:cs typeface="Arial" pitchFamily="34" charset="0"/>
              </a:rPr>
              <a:t>PROSPECT</a:t>
            </a:r>
          </a:p>
          <a:p>
            <a:pPr marL="628650" lvl="1" indent="-171450">
              <a:buFont typeface="Arial" pitchFamily="34" charset="0"/>
              <a:buChar char="•"/>
            </a:pPr>
            <a:r>
              <a:rPr lang="en-US" sz="1000" dirty="0">
                <a:latin typeface="Arial" pitchFamily="34" charset="0"/>
                <a:cs typeface="Arial" pitchFamily="34" charset="0"/>
              </a:rPr>
              <a:t>Enhanced Registries</a:t>
            </a:r>
          </a:p>
          <a:p>
            <a:pPr marL="628650" lvl="1" indent="-171450">
              <a:buFont typeface="Arial" pitchFamily="34" charset="0"/>
              <a:buChar char="•"/>
            </a:pPr>
            <a:r>
              <a:rPr lang="en-US" sz="1000" dirty="0">
                <a:latin typeface="Arial" pitchFamily="34" charset="0"/>
                <a:cs typeface="Arial" pitchFamily="34" charset="0"/>
              </a:rPr>
              <a:t>Scalable Distributed Research Networks</a:t>
            </a:r>
          </a:p>
          <a:p>
            <a:pPr marL="628650" lvl="1" indent="-171450">
              <a:buFont typeface="Arial" pitchFamily="34" charset="0"/>
              <a:buChar char="•"/>
            </a:pPr>
            <a:r>
              <a:rPr lang="en-US" sz="1000" dirty="0">
                <a:latin typeface="Arial" pitchFamily="34" charset="0"/>
                <a:cs typeface="Arial" pitchFamily="34" charset="0"/>
              </a:rPr>
              <a:t>EDM </a:t>
            </a:r>
            <a:r>
              <a:rPr lang="en-US" sz="1000" dirty="0" smtClean="0">
                <a:latin typeface="Arial" pitchFamily="34" charset="0"/>
                <a:cs typeface="Arial" pitchFamily="34" charset="0"/>
              </a:rPr>
              <a:t>Forum</a:t>
            </a:r>
            <a:endParaRPr lang="en-US" sz="10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AE7A7908-8E40-448D-B180-812750553BE5}"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23797027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200000"/>
              </a:lnSpc>
              <a:defRPr/>
            </a:pPr>
            <a:r>
              <a:rPr lang="en-US" b="1" dirty="0" smtClean="0"/>
              <a:t>3. Beyond CER, there is an even bigger, ongoing investment in HIT</a:t>
            </a:r>
            <a:endParaRPr lang="en-US" dirty="0" smtClean="0"/>
          </a:p>
          <a:p>
            <a:pPr marL="173333" indent="-173333">
              <a:lnSpc>
                <a:spcPct val="200000"/>
              </a:lnSpc>
              <a:buFont typeface="Arial" pitchFamily="34" charset="0"/>
              <a:buChar char="•"/>
              <a:defRPr/>
            </a:pPr>
            <a:r>
              <a:rPr lang="en-US" dirty="0" smtClean="0"/>
              <a:t>An even broader set of collaborators represent other efforts to harness electronic clinical data for CER/PCOR/QI.</a:t>
            </a:r>
          </a:p>
          <a:p>
            <a:pPr marL="173333" indent="-173333">
              <a:lnSpc>
                <a:spcPct val="200000"/>
              </a:lnSpc>
              <a:buFont typeface="Arial" pitchFamily="34" charset="0"/>
              <a:buChar char="•"/>
              <a:defRPr/>
            </a:pPr>
            <a:r>
              <a:rPr lang="en-US" dirty="0" smtClean="0"/>
              <a:t>Lessons learned from these efforts, and coordination with these groups, is important</a:t>
            </a:r>
          </a:p>
          <a:p>
            <a:pPr marL="173333" indent="-173333">
              <a:lnSpc>
                <a:spcPct val="200000"/>
              </a:lnSpc>
              <a:buFont typeface="Arial" pitchFamily="34" charset="0"/>
              <a:buChar char="•"/>
              <a:defRPr/>
            </a:pPr>
            <a:r>
              <a:rPr lang="en-US" dirty="0" smtClean="0"/>
              <a:t>In the interest of time I won’t stop here, but encourage you to check out the edm-forum.org </a:t>
            </a:r>
          </a:p>
          <a:p>
            <a:pPr marL="173333" indent="-173333">
              <a:lnSpc>
                <a:spcPct val="200000"/>
              </a:lnSpc>
              <a:buFont typeface="Arial" pitchFamily="34" charset="0"/>
              <a:buChar char="•"/>
              <a:defRPr/>
            </a:pPr>
            <a:endParaRPr lang="en-US" dirty="0" smtClean="0"/>
          </a:p>
          <a:p>
            <a:pPr marL="0" indent="0">
              <a:lnSpc>
                <a:spcPct val="200000"/>
              </a:lnSpc>
              <a:buFont typeface="Arial" pitchFamily="34" charset="0"/>
              <a:buNone/>
              <a:defRPr/>
            </a:pPr>
            <a:r>
              <a:rPr lang="en-US" b="1" dirty="0" smtClean="0"/>
              <a:t>Figure: Landscape of Electronic</a:t>
            </a:r>
            <a:r>
              <a:rPr lang="en-US" b="1" baseline="0" dirty="0" smtClean="0"/>
              <a:t> Health Data Initiatives for Research </a:t>
            </a:r>
            <a:endParaRPr lang="en-US" b="1" dirty="0" smtClean="0"/>
          </a:p>
          <a:p>
            <a:pPr marL="0" indent="0">
              <a:lnSpc>
                <a:spcPct val="200000"/>
              </a:lnSpc>
              <a:buFont typeface="Arial" pitchFamily="34" charset="0"/>
              <a:buNone/>
              <a:defRPr/>
            </a:pPr>
            <a:r>
              <a:rPr lang="en-US" b="0" dirty="0" smtClean="0"/>
              <a:t>Landscape</a:t>
            </a:r>
            <a:r>
              <a:rPr lang="en-US" b="0" baseline="0" dirty="0" smtClean="0"/>
              <a:t> of electronic health data initiatives for research, displayed on a plane with 4 quadrants. The x-axis ranges from clinical and community care (delivery) to research. The y-axis ranges from implementation and application to discovery (cutting edge). The origin includes convening networks and initiatives. </a:t>
            </a:r>
          </a:p>
          <a:p>
            <a:pPr marL="0" indent="0">
              <a:lnSpc>
                <a:spcPct val="200000"/>
              </a:lnSpc>
              <a:buFont typeface="Arial" pitchFamily="34" charset="0"/>
              <a:buNone/>
              <a:defRPr/>
            </a:pPr>
            <a:endParaRPr lang="en-US" b="0" baseline="0" dirty="0" smtClean="0"/>
          </a:p>
          <a:p>
            <a:pPr marL="0" indent="0">
              <a:lnSpc>
                <a:spcPct val="200000"/>
              </a:lnSpc>
              <a:buFont typeface="Arial" pitchFamily="34" charset="0"/>
              <a:buNone/>
              <a:defRPr/>
            </a:pPr>
            <a:r>
              <a:rPr lang="en-US" b="1" baseline="0" dirty="0" smtClean="0"/>
              <a:t>Quadrant one:</a:t>
            </a:r>
          </a:p>
          <a:p>
            <a:pPr marL="171450" indent="-171450">
              <a:lnSpc>
                <a:spcPct val="200000"/>
              </a:lnSpc>
              <a:buFont typeface="Arial" pitchFamily="34" charset="0"/>
              <a:buChar char="•"/>
              <a:defRPr/>
            </a:pPr>
            <a:r>
              <a:rPr lang="en-US" b="0" baseline="0" dirty="0" smtClean="0"/>
              <a:t>I2b2</a:t>
            </a:r>
          </a:p>
          <a:p>
            <a:pPr marL="171450" indent="-171450">
              <a:lnSpc>
                <a:spcPct val="200000"/>
              </a:lnSpc>
              <a:buFont typeface="Arial" pitchFamily="34" charset="0"/>
              <a:buChar char="•"/>
              <a:defRPr/>
            </a:pPr>
            <a:r>
              <a:rPr lang="en-US" b="0" baseline="0" dirty="0" smtClean="0"/>
              <a:t>VINCI (VA)</a:t>
            </a:r>
          </a:p>
          <a:p>
            <a:pPr marL="171450" indent="-171450">
              <a:lnSpc>
                <a:spcPct val="200000"/>
              </a:lnSpc>
              <a:buFont typeface="Arial" pitchFamily="34" charset="0"/>
              <a:buChar char="•"/>
              <a:defRPr/>
            </a:pPr>
            <a:r>
              <a:rPr lang="en-US" b="0" baseline="0" dirty="0" smtClean="0"/>
              <a:t>Sentinel Network (FDA)</a:t>
            </a:r>
          </a:p>
          <a:p>
            <a:pPr marL="171450" indent="-171450">
              <a:lnSpc>
                <a:spcPct val="200000"/>
              </a:lnSpc>
              <a:buFont typeface="Arial" pitchFamily="34" charset="0"/>
              <a:buChar char="•"/>
              <a:defRPr/>
            </a:pPr>
            <a:r>
              <a:rPr lang="en-US" b="0" baseline="0" dirty="0" smtClean="0"/>
              <a:t>CER Pilots: Enhanced Registry, DRN, and PROSPECT grants</a:t>
            </a:r>
          </a:p>
          <a:p>
            <a:pPr marL="171450" indent="-171450">
              <a:lnSpc>
                <a:spcPct val="200000"/>
              </a:lnSpc>
              <a:buFont typeface="Arial" pitchFamily="34" charset="0"/>
              <a:buChar char="•"/>
              <a:defRPr/>
            </a:pPr>
            <a:r>
              <a:rPr lang="en-US" b="0" baseline="0" dirty="0" smtClean="0"/>
              <a:t>HMORN</a:t>
            </a:r>
          </a:p>
          <a:p>
            <a:pPr marL="171450" indent="-171450">
              <a:lnSpc>
                <a:spcPct val="200000"/>
              </a:lnSpc>
              <a:buFont typeface="Arial" pitchFamily="34" charset="0"/>
              <a:buChar char="•"/>
              <a:defRPr/>
            </a:pPr>
            <a:r>
              <a:rPr lang="en-US" b="0" baseline="0" dirty="0" err="1" smtClean="0"/>
              <a:t>DARTNet</a:t>
            </a:r>
            <a:endParaRPr lang="en-US" b="0" baseline="0" dirty="0" smtClean="0"/>
          </a:p>
          <a:p>
            <a:pPr marL="171450" indent="-171450">
              <a:lnSpc>
                <a:spcPct val="200000"/>
              </a:lnSpc>
              <a:buFont typeface="Arial" pitchFamily="34" charset="0"/>
              <a:buChar char="•"/>
              <a:defRPr/>
            </a:pPr>
            <a:r>
              <a:rPr lang="en-US" b="0" baseline="0" dirty="0" smtClean="0"/>
              <a:t>MPCD</a:t>
            </a:r>
          </a:p>
          <a:p>
            <a:pPr marL="171450" indent="-171450">
              <a:lnSpc>
                <a:spcPct val="200000"/>
              </a:lnSpc>
              <a:buFont typeface="Arial" pitchFamily="34" charset="0"/>
              <a:buChar char="•"/>
              <a:defRPr/>
            </a:pPr>
            <a:endParaRPr lang="en-US" b="0" baseline="0" dirty="0" smtClean="0"/>
          </a:p>
          <a:p>
            <a:pPr marL="0" indent="0">
              <a:lnSpc>
                <a:spcPct val="200000"/>
              </a:lnSpc>
              <a:buFont typeface="Arial" pitchFamily="34" charset="0"/>
              <a:buNone/>
              <a:defRPr/>
            </a:pPr>
            <a:r>
              <a:rPr lang="en-US" b="1" baseline="0" dirty="0" smtClean="0"/>
              <a:t>Quadrant two:</a:t>
            </a:r>
          </a:p>
          <a:p>
            <a:pPr marL="171450" indent="-171450">
              <a:lnSpc>
                <a:spcPct val="200000"/>
              </a:lnSpc>
              <a:buFont typeface="Arial" pitchFamily="34" charset="0"/>
              <a:buChar char="•"/>
              <a:defRPr/>
            </a:pPr>
            <a:r>
              <a:rPr lang="en-US" b="0" dirty="0" smtClean="0"/>
              <a:t>High</a:t>
            </a:r>
            <a:r>
              <a:rPr lang="en-US" b="0" baseline="0" dirty="0" smtClean="0"/>
              <a:t> Value Healthcare Collaborative</a:t>
            </a:r>
          </a:p>
          <a:p>
            <a:pPr marL="171450" indent="-171450">
              <a:lnSpc>
                <a:spcPct val="200000"/>
              </a:lnSpc>
              <a:buFont typeface="Arial" pitchFamily="34" charset="0"/>
              <a:buChar char="•"/>
              <a:defRPr/>
            </a:pPr>
            <a:r>
              <a:rPr lang="en-US" b="0" baseline="0" dirty="0" smtClean="0"/>
              <a:t>QI Pilots: Enhanced Registries</a:t>
            </a:r>
          </a:p>
          <a:p>
            <a:pPr marL="171450" indent="-171450">
              <a:lnSpc>
                <a:spcPct val="200000"/>
              </a:lnSpc>
              <a:buFont typeface="Arial" pitchFamily="34" charset="0"/>
              <a:buChar char="•"/>
              <a:defRPr/>
            </a:pPr>
            <a:r>
              <a:rPr lang="en-US" b="0" baseline="0" dirty="0" smtClean="0"/>
              <a:t>Beacon Communities</a:t>
            </a:r>
          </a:p>
          <a:p>
            <a:pPr marL="171450" indent="-171450">
              <a:lnSpc>
                <a:spcPct val="200000"/>
              </a:lnSpc>
              <a:buFont typeface="Arial" pitchFamily="34" charset="0"/>
              <a:buChar char="•"/>
              <a:defRPr/>
            </a:pPr>
            <a:r>
              <a:rPr lang="en-US" b="0" baseline="0" dirty="0" smtClean="0"/>
              <a:t>Query Health (ONC)</a:t>
            </a:r>
          </a:p>
          <a:p>
            <a:pPr marL="171450" indent="-171450">
              <a:lnSpc>
                <a:spcPct val="200000"/>
              </a:lnSpc>
              <a:buFont typeface="Arial" pitchFamily="34" charset="0"/>
              <a:buChar char="•"/>
              <a:defRPr/>
            </a:pPr>
            <a:r>
              <a:rPr lang="en-US" b="0" baseline="0" dirty="0" err="1" smtClean="0"/>
              <a:t>eMerge</a:t>
            </a:r>
            <a:endParaRPr lang="en-US" b="0" baseline="0" dirty="0" smtClean="0"/>
          </a:p>
          <a:p>
            <a:pPr marL="0" indent="0">
              <a:lnSpc>
                <a:spcPct val="200000"/>
              </a:lnSpc>
              <a:buFont typeface="Arial" pitchFamily="34" charset="0"/>
              <a:buNone/>
              <a:defRPr/>
            </a:pPr>
            <a:endParaRPr lang="en-US" b="0" baseline="0" dirty="0" smtClean="0"/>
          </a:p>
          <a:p>
            <a:pPr marL="0" indent="0">
              <a:lnSpc>
                <a:spcPct val="200000"/>
              </a:lnSpc>
              <a:buFont typeface="Arial" pitchFamily="34" charset="0"/>
              <a:buNone/>
              <a:defRPr/>
            </a:pPr>
            <a:r>
              <a:rPr lang="en-US" b="1" baseline="0" dirty="0" smtClean="0"/>
              <a:t>Quadrant three:</a:t>
            </a:r>
          </a:p>
          <a:p>
            <a:pPr marL="171450" indent="-171450">
              <a:lnSpc>
                <a:spcPct val="200000"/>
              </a:lnSpc>
              <a:buFont typeface="Arial" pitchFamily="34" charset="0"/>
              <a:buChar char="•"/>
              <a:defRPr/>
            </a:pPr>
            <a:r>
              <a:rPr lang="en-US" b="0" baseline="0" dirty="0" err="1" smtClean="0"/>
              <a:t>SHARPn</a:t>
            </a:r>
            <a:r>
              <a:rPr lang="en-US" b="0" baseline="0" dirty="0" smtClean="0"/>
              <a:t> (ONC)</a:t>
            </a:r>
          </a:p>
          <a:p>
            <a:pPr marL="171450" indent="-171450">
              <a:lnSpc>
                <a:spcPct val="200000"/>
              </a:lnSpc>
              <a:buFont typeface="Arial" pitchFamily="34" charset="0"/>
              <a:buChar char="•"/>
              <a:defRPr/>
            </a:pPr>
            <a:r>
              <a:rPr lang="en-US" b="0" baseline="0" dirty="0" smtClean="0"/>
              <a:t>HITIDE (VA)</a:t>
            </a:r>
          </a:p>
          <a:p>
            <a:pPr marL="171450" indent="-171450">
              <a:lnSpc>
                <a:spcPct val="200000"/>
              </a:lnSpc>
              <a:buFont typeface="Arial" pitchFamily="34" charset="0"/>
              <a:buChar char="•"/>
              <a:defRPr/>
            </a:pPr>
            <a:endParaRPr lang="en-US" b="0" baseline="0" dirty="0" smtClean="0"/>
          </a:p>
          <a:p>
            <a:pPr marL="0" indent="0">
              <a:lnSpc>
                <a:spcPct val="200000"/>
              </a:lnSpc>
              <a:buFont typeface="Arial" pitchFamily="34" charset="0"/>
              <a:buNone/>
              <a:defRPr/>
            </a:pPr>
            <a:r>
              <a:rPr lang="en-US" b="1" baseline="0" dirty="0" smtClean="0"/>
              <a:t>Quadrant four:</a:t>
            </a:r>
          </a:p>
          <a:p>
            <a:pPr marL="171450" indent="-171450">
              <a:lnSpc>
                <a:spcPct val="200000"/>
              </a:lnSpc>
              <a:buFont typeface="Arial" pitchFamily="34" charset="0"/>
              <a:buChar char="•"/>
              <a:defRPr/>
            </a:pPr>
            <a:r>
              <a:rPr lang="en-US" b="0" baseline="0" dirty="0" err="1" smtClean="0"/>
              <a:t>REDCap</a:t>
            </a:r>
            <a:endParaRPr lang="en-US" b="0" baseline="0" dirty="0" smtClean="0"/>
          </a:p>
          <a:p>
            <a:pPr marL="171450" indent="-171450">
              <a:lnSpc>
                <a:spcPct val="200000"/>
              </a:lnSpc>
              <a:buFont typeface="Arial" pitchFamily="34" charset="0"/>
              <a:buChar char="•"/>
              <a:defRPr/>
            </a:pPr>
            <a:r>
              <a:rPr lang="en-US" b="0" baseline="0" dirty="0" smtClean="0"/>
              <a:t>PACES &amp; JANUS (FDA)</a:t>
            </a:r>
          </a:p>
          <a:p>
            <a:pPr marL="171450" indent="-171450">
              <a:lnSpc>
                <a:spcPct val="200000"/>
              </a:lnSpc>
              <a:buFont typeface="Arial" pitchFamily="34" charset="0"/>
              <a:buChar char="•"/>
              <a:defRPr/>
            </a:pPr>
            <a:r>
              <a:rPr lang="en-US" b="0" baseline="0" dirty="0" err="1" smtClean="0"/>
              <a:t>DEcIDE</a:t>
            </a:r>
            <a:r>
              <a:rPr lang="en-US" b="0" baseline="0" dirty="0" smtClean="0"/>
              <a:t> (AHRQ)</a:t>
            </a:r>
          </a:p>
          <a:p>
            <a:pPr marL="171450" indent="-171450">
              <a:lnSpc>
                <a:spcPct val="200000"/>
              </a:lnSpc>
              <a:buFont typeface="Arial" pitchFamily="34" charset="0"/>
              <a:buChar char="•"/>
              <a:defRPr/>
            </a:pPr>
            <a:r>
              <a:rPr lang="en-US" b="0" baseline="0" dirty="0" smtClean="0"/>
              <a:t>OMOP (FNIH)</a:t>
            </a:r>
          </a:p>
          <a:p>
            <a:pPr marL="171450" indent="-171450">
              <a:lnSpc>
                <a:spcPct val="200000"/>
              </a:lnSpc>
              <a:buFont typeface="Arial" pitchFamily="34" charset="0"/>
              <a:buChar char="•"/>
              <a:defRPr/>
            </a:pPr>
            <a:r>
              <a:rPr lang="en-US" b="0" baseline="0" dirty="0" err="1" smtClean="0"/>
              <a:t>caBIG</a:t>
            </a:r>
            <a:endParaRPr lang="en-US" b="0" baseline="0" dirty="0" smtClean="0"/>
          </a:p>
          <a:p>
            <a:pPr marL="171450" indent="-171450">
              <a:lnSpc>
                <a:spcPct val="200000"/>
              </a:lnSpc>
              <a:buFont typeface="Arial" pitchFamily="34" charset="0"/>
              <a:buChar char="•"/>
              <a:defRPr/>
            </a:pPr>
            <a:r>
              <a:rPr lang="en-US" b="0" baseline="0" dirty="0" err="1" smtClean="0"/>
              <a:t>iDASH</a:t>
            </a:r>
            <a:endParaRPr lang="en-US" b="0" dirty="0" smtClean="0"/>
          </a:p>
        </p:txBody>
      </p:sp>
      <p:sp>
        <p:nvSpPr>
          <p:cNvPr id="4" name="Slide Number Placeholder 3"/>
          <p:cNvSpPr>
            <a:spLocks noGrp="1"/>
          </p:cNvSpPr>
          <p:nvPr>
            <p:ph type="sldNum" sz="quarter" idx="10"/>
          </p:nvPr>
        </p:nvSpPr>
        <p:spPr/>
        <p:txBody>
          <a:bodyPr/>
          <a:lstStyle/>
          <a:p>
            <a:fld id="{AE7A7908-8E40-448D-B180-812750553BE5}" type="slidenum">
              <a:rPr lang="en-US" smtClean="0"/>
              <a:t>5</a:t>
            </a:fld>
            <a:endParaRPr lang="en-US"/>
          </a:p>
        </p:txBody>
      </p:sp>
    </p:spTree>
    <p:extLst>
      <p:ext uri="{BB962C8B-B14F-4D97-AF65-F5344CB8AC3E}">
        <p14:creationId xmlns:p14="http://schemas.microsoft.com/office/powerpoint/2010/main" val="5826242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xfrm>
            <a:off x="738231" y="4419288"/>
            <a:ext cx="5505450" cy="4183380"/>
          </a:xfrm>
        </p:spPr>
        <p:txBody>
          <a:bodyPr wrap="square" numCol="1" anchor="t" anchorCtr="0" compatLnSpc="1">
            <a:prstTxWarp prst="textNoShape">
              <a:avLst/>
            </a:prstTxWarp>
          </a:bodyPr>
          <a:lstStyle/>
          <a:p>
            <a:pPr eaLnBrk="1" hangingPunct="1">
              <a:lnSpc>
                <a:spcPct val="200000"/>
              </a:lnSpc>
              <a:spcBef>
                <a:spcPct val="0"/>
              </a:spcBef>
              <a:buFont typeface="Calibri" pitchFamily="34" charset="0"/>
              <a:buNone/>
            </a:pPr>
            <a:r>
              <a:rPr lang="en-US" sz="1000" b="1" dirty="0">
                <a:latin typeface="Arial" charset="0"/>
                <a:cs typeface="Arial" charset="0"/>
              </a:rPr>
              <a:t>The combination of efforts in this convening, technical assistance, and dissemination effort has helped make the EDM Forum useful to those participating.  </a:t>
            </a:r>
            <a:endParaRPr lang="en-US" sz="1000" b="1" dirty="0" smtClean="0">
              <a:latin typeface="Arial" charset="0"/>
              <a:cs typeface="Arial" charset="0"/>
            </a:endParaRPr>
          </a:p>
          <a:p>
            <a:pPr eaLnBrk="1" hangingPunct="1">
              <a:lnSpc>
                <a:spcPct val="200000"/>
              </a:lnSpc>
              <a:spcBef>
                <a:spcPct val="0"/>
              </a:spcBef>
              <a:buFont typeface="Calibri" pitchFamily="34" charset="0"/>
              <a:buNone/>
            </a:pPr>
            <a:endParaRPr lang="en-US" sz="1000" b="1" dirty="0" smtClean="0">
              <a:latin typeface="Arial" charset="0"/>
              <a:cs typeface="Arial" charset="0"/>
            </a:endParaRPr>
          </a:p>
          <a:p>
            <a:pPr eaLnBrk="1" hangingPunct="1">
              <a:lnSpc>
                <a:spcPct val="200000"/>
              </a:lnSpc>
              <a:spcBef>
                <a:spcPct val="0"/>
              </a:spcBef>
              <a:buFont typeface="Calibri" pitchFamily="34" charset="0"/>
              <a:buNone/>
            </a:pPr>
            <a:r>
              <a:rPr lang="en-US" sz="1000" b="0" dirty="0" smtClean="0">
                <a:latin typeface="Arial" charset="0"/>
                <a:cs typeface="Arial" charset="0"/>
              </a:rPr>
              <a:t>Our </a:t>
            </a:r>
            <a:r>
              <a:rPr lang="en-US" sz="1000" b="0" dirty="0">
                <a:latin typeface="Arial" charset="0"/>
                <a:cs typeface="Arial" charset="0"/>
              </a:rPr>
              <a:t>primary data collection efforts have provided:</a:t>
            </a:r>
          </a:p>
          <a:p>
            <a:pPr marL="171450" indent="-171450" eaLnBrk="1" hangingPunct="1">
              <a:lnSpc>
                <a:spcPct val="200000"/>
              </a:lnSpc>
              <a:spcBef>
                <a:spcPct val="0"/>
              </a:spcBef>
              <a:buFont typeface="Arial" pitchFamily="34" charset="0"/>
              <a:buChar char="•"/>
            </a:pPr>
            <a:r>
              <a:rPr lang="en-US" sz="1000" b="0" dirty="0">
                <a:latin typeface="Arial" charset="0"/>
                <a:cs typeface="Arial" charset="0"/>
              </a:rPr>
              <a:t>in-depth knowledge of emerging efforts; </a:t>
            </a:r>
          </a:p>
          <a:p>
            <a:pPr marL="171450" indent="-171450" eaLnBrk="1" hangingPunct="1">
              <a:lnSpc>
                <a:spcPct val="200000"/>
              </a:lnSpc>
              <a:spcBef>
                <a:spcPct val="0"/>
              </a:spcBef>
              <a:buFont typeface="Arial" pitchFamily="34" charset="0"/>
              <a:buChar char="•"/>
            </a:pPr>
            <a:r>
              <a:rPr lang="en-US" sz="1000" b="0" dirty="0">
                <a:latin typeface="Arial" charset="0"/>
                <a:cs typeface="Arial" charset="0"/>
              </a:rPr>
              <a:t>reviews and interviews provide outside perspective that adds value to grantees;</a:t>
            </a:r>
          </a:p>
          <a:p>
            <a:pPr marL="171450" indent="-171450" eaLnBrk="1" hangingPunct="1">
              <a:lnSpc>
                <a:spcPct val="200000"/>
              </a:lnSpc>
              <a:spcBef>
                <a:spcPct val="0"/>
              </a:spcBef>
              <a:buFont typeface="Arial" pitchFamily="34" charset="0"/>
              <a:buChar char="•"/>
            </a:pPr>
            <a:r>
              <a:rPr lang="en-US" sz="1000" b="0" dirty="0">
                <a:latin typeface="Arial" charset="0"/>
                <a:cs typeface="Arial" charset="0"/>
              </a:rPr>
              <a:t>Convening efforts help to speed social diffusion of innovation and establish trusting networks, and</a:t>
            </a:r>
          </a:p>
          <a:p>
            <a:pPr marL="171450" indent="-171450" eaLnBrk="1" hangingPunct="1">
              <a:lnSpc>
                <a:spcPct val="200000"/>
              </a:lnSpc>
              <a:spcBef>
                <a:spcPct val="0"/>
              </a:spcBef>
              <a:buFont typeface="Arial" pitchFamily="34" charset="0"/>
              <a:buChar char="•"/>
            </a:pPr>
            <a:r>
              <a:rPr lang="en-US" sz="1000" b="0" dirty="0">
                <a:latin typeface="Arial" charset="0"/>
                <a:cs typeface="Arial" charset="0"/>
              </a:rPr>
              <a:t>Support for non-traditional publications (</a:t>
            </a:r>
            <a:r>
              <a:rPr lang="en-US" sz="1000" b="0" dirty="0" err="1">
                <a:latin typeface="Arial" charset="0"/>
                <a:cs typeface="Arial" charset="0"/>
              </a:rPr>
              <a:t>eg</a:t>
            </a:r>
            <a:r>
              <a:rPr lang="en-US" sz="1000" b="0" dirty="0">
                <a:latin typeface="Arial" charset="0"/>
                <a:cs typeface="Arial" charset="0"/>
              </a:rPr>
              <a:t>. Supplement) provides focus and spurs productivity </a:t>
            </a:r>
          </a:p>
          <a:p>
            <a:pPr eaLnBrk="1" hangingPunct="1">
              <a:lnSpc>
                <a:spcPct val="200000"/>
              </a:lnSpc>
              <a:spcBef>
                <a:spcPct val="0"/>
              </a:spcBef>
              <a:buFont typeface="Calibri" pitchFamily="34" charset="0"/>
              <a:buNone/>
            </a:pPr>
            <a:endParaRPr lang="en-US" sz="1000" b="1" dirty="0">
              <a:latin typeface="Arial" charset="0"/>
              <a:cs typeface="Arial" charset="0"/>
            </a:endParaRPr>
          </a:p>
        </p:txBody>
      </p:sp>
      <p:sp>
        <p:nvSpPr>
          <p:cNvPr id="5632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F2AB0A3-78EF-47C2-A5D7-87271EDE041F}" type="slidenum">
              <a:rPr lang="en-US">
                <a:solidFill>
                  <a:prstClr val="black"/>
                </a:solidFill>
                <a:ea typeface="ＭＳ Ｐゴシック" pitchFamily="34" charset="-128"/>
              </a:rPr>
              <a:pPr>
                <a:defRPr/>
              </a:pPr>
              <a:t>6</a:t>
            </a:fld>
            <a:endParaRPr lang="en-US">
              <a:solidFill>
                <a:prstClr val="black"/>
              </a:solidFill>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latin typeface="Arial" charset="0"/>
                <a:cs typeface="Arial" charset="0"/>
              </a:rPr>
              <a:t>Topics included in the commissioned papers were highly selected by steering committee to address critical gaps </a:t>
            </a:r>
          </a:p>
          <a:p>
            <a:pPr eaLnBrk="1" hangingPunct="1">
              <a:spcBef>
                <a:spcPct val="0"/>
              </a:spcBef>
            </a:pPr>
            <a:endParaRPr lang="en-US" dirty="0" smtClean="0">
              <a:latin typeface="Arial" charset="0"/>
              <a:cs typeface="Arial" charset="0"/>
            </a:endParaRPr>
          </a:p>
          <a:p>
            <a:pPr>
              <a:lnSpc>
                <a:spcPct val="90000"/>
              </a:lnSpc>
            </a:pPr>
            <a:r>
              <a:rPr lang="en-US" dirty="0" smtClean="0">
                <a:latin typeface="Arial" charset="0"/>
                <a:cs typeface="Arial" charset="0"/>
              </a:rPr>
              <a:t>Papers include</a:t>
            </a:r>
            <a:r>
              <a:rPr lang="en-US" baseline="0" dirty="0" smtClean="0">
                <a:latin typeface="Arial" charset="0"/>
                <a:cs typeface="Arial" charset="0"/>
              </a:rPr>
              <a:t> </a:t>
            </a:r>
            <a:r>
              <a:rPr lang="en-US" dirty="0" smtClean="0">
                <a:latin typeface="Arial" charset="0"/>
                <a:cs typeface="Arial" charset="0"/>
              </a:rPr>
              <a:t>a summary of informatics platforms, data quality assessment, cohort identification, among many other topics </a:t>
            </a:r>
          </a:p>
          <a:p>
            <a:pPr eaLnBrk="1" hangingPunct="1">
              <a:spcBef>
                <a:spcPct val="0"/>
              </a:spcBef>
            </a:pPr>
            <a:endParaRPr lang="en-US" dirty="0" smtClean="0">
              <a:latin typeface="Arial" charset="0"/>
              <a:cs typeface="Arial" charset="0"/>
            </a:endParaRPr>
          </a:p>
          <a:p>
            <a:pPr eaLnBrk="1" hangingPunct="1">
              <a:spcBef>
                <a:spcPct val="0"/>
              </a:spcBef>
            </a:pPr>
            <a:r>
              <a:rPr lang="en-US" dirty="0" smtClean="0">
                <a:latin typeface="Arial" charset="0"/>
                <a:cs typeface="Arial" charset="0"/>
              </a:rPr>
              <a:t>[Image = Picture of the </a:t>
            </a:r>
            <a:r>
              <a:rPr lang="en-US" i="1" dirty="0" smtClean="0">
                <a:latin typeface="Arial" charset="0"/>
                <a:cs typeface="Arial" charset="0"/>
              </a:rPr>
              <a:t>Medical Care </a:t>
            </a:r>
            <a:r>
              <a:rPr lang="en-US" i="0" dirty="0" smtClean="0">
                <a:latin typeface="Arial" charset="0"/>
                <a:cs typeface="Arial" charset="0"/>
              </a:rPr>
              <a:t>special</a:t>
            </a:r>
            <a:r>
              <a:rPr lang="en-US" i="0" baseline="0" dirty="0" smtClean="0">
                <a:latin typeface="Arial" charset="0"/>
                <a:cs typeface="Arial" charset="0"/>
              </a:rPr>
              <a:t> supplement cover page]</a:t>
            </a:r>
            <a:endParaRPr lang="en-US" dirty="0" smtClean="0">
              <a:latin typeface="Arial" charset="0"/>
              <a:cs typeface="Arial" charset="0"/>
            </a:endParaRPr>
          </a:p>
        </p:txBody>
      </p:sp>
      <p:sp>
        <p:nvSpPr>
          <p:cNvPr id="686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459574F-4727-4989-8DF9-5FEDF829E36F}" type="slidenum">
              <a:rPr lang="en-US">
                <a:ea typeface="ＭＳ Ｐゴシック" pitchFamily="34" charset="-128"/>
              </a:rPr>
              <a:pPr fontAlgn="base">
                <a:spcBef>
                  <a:spcPct val="0"/>
                </a:spcBef>
                <a:spcAft>
                  <a:spcPct val="0"/>
                </a:spcAft>
                <a:defRPr/>
              </a:pPr>
              <a:t>7</a:t>
            </a:fld>
            <a:endParaRPr lang="en-US">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the general</a:t>
            </a:r>
            <a:r>
              <a:rPr lang="en-US" baseline="0" dirty="0" smtClean="0"/>
              <a:t> concepts of the papers included in the </a:t>
            </a:r>
            <a:r>
              <a:rPr lang="en-US" i="1" baseline="0" dirty="0" smtClean="0"/>
              <a:t>Medical Care</a:t>
            </a:r>
            <a:r>
              <a:rPr lang="en-US" i="0" baseline="0" dirty="0" smtClean="0"/>
              <a:t> special supplement: Analytic Methods, Clinical Informatics, and Data Governance.</a:t>
            </a:r>
          </a:p>
          <a:p>
            <a:endParaRPr lang="en-US" i="0" baseline="0" dirty="0" smtClean="0"/>
          </a:p>
          <a:p>
            <a:r>
              <a:rPr lang="en-US" i="0" baseline="0" dirty="0" smtClean="0"/>
              <a:t>Highlighted are the three papers from the clinical informatics section. These papers discuss topics on the diversity of informatics approaches for conducting CER, desirable attributes of common data models, and issues related to data collection and analysis from mobile devices. </a:t>
            </a:r>
            <a:endParaRPr lang="en-US" dirty="0"/>
          </a:p>
        </p:txBody>
      </p:sp>
      <p:sp>
        <p:nvSpPr>
          <p:cNvPr id="4" name="Slide Number Placeholder 3"/>
          <p:cNvSpPr>
            <a:spLocks noGrp="1"/>
          </p:cNvSpPr>
          <p:nvPr>
            <p:ph type="sldNum" sz="quarter" idx="10"/>
          </p:nvPr>
        </p:nvSpPr>
        <p:spPr/>
        <p:txBody>
          <a:bodyPr/>
          <a:lstStyle/>
          <a:p>
            <a:pPr>
              <a:defRPr/>
            </a:pPr>
            <a:fld id="{AD1DE1D0-E0C8-43C1-933E-C59D7EE9002B}" type="slidenum">
              <a:rPr lang="en-US" smtClean="0"/>
              <a:pPr>
                <a:defRPr/>
              </a:pPr>
              <a:t>8</a:t>
            </a:fld>
            <a:endParaRPr lang="en-US"/>
          </a:p>
        </p:txBody>
      </p:sp>
    </p:spTree>
    <p:extLst>
      <p:ext uri="{BB962C8B-B14F-4D97-AF65-F5344CB8AC3E}">
        <p14:creationId xmlns:p14="http://schemas.microsoft.com/office/powerpoint/2010/main" val="6957385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Table: Framework of the Challenges of Traditional Research Studies and Electronic Clinical Data for Specific Attributes Necessary to Conduct CER</a:t>
            </a:r>
          </a:p>
          <a:p>
            <a:endParaRPr lang="en-US" dirty="0" smtClean="0"/>
          </a:p>
        </p:txBody>
      </p:sp>
      <p:sp>
        <p:nvSpPr>
          <p:cNvPr id="4" name="Slide Number Placeholder 3"/>
          <p:cNvSpPr>
            <a:spLocks noGrp="1"/>
          </p:cNvSpPr>
          <p:nvPr>
            <p:ph type="sldNum" sz="quarter" idx="10"/>
          </p:nvPr>
        </p:nvSpPr>
        <p:spPr/>
        <p:txBody>
          <a:bodyPr/>
          <a:lstStyle/>
          <a:p>
            <a:fld id="{AE7A7908-8E40-448D-B180-812750553BE5}" type="slidenum">
              <a:rPr lang="en-US" smtClean="0"/>
              <a:t>9</a:t>
            </a:fld>
            <a:endParaRPr lang="en-US"/>
          </a:p>
        </p:txBody>
      </p:sp>
    </p:spTree>
    <p:extLst>
      <p:ext uri="{BB962C8B-B14F-4D97-AF65-F5344CB8AC3E}">
        <p14:creationId xmlns:p14="http://schemas.microsoft.com/office/powerpoint/2010/main" val="14780900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AHpptnew2title2"/>
          <p:cNvPicPr>
            <a:picLocks noChangeAspect="1" noChangeArrowheads="1"/>
          </p:cNvPicPr>
          <p:nvPr userDrawn="1"/>
        </p:nvPicPr>
        <p:blipFill>
          <a:blip r:embed="rId2"/>
          <a:srcRect/>
          <a:stretch>
            <a:fillRect/>
          </a:stretch>
        </p:blipFill>
        <p:spPr bwMode="auto">
          <a:xfrm>
            <a:off x="0" y="0"/>
            <a:ext cx="9145588" cy="6859588"/>
          </a:xfrm>
          <a:prstGeom prst="rect">
            <a:avLst/>
          </a:prstGeom>
          <a:noFill/>
          <a:ln w="9525">
            <a:noFill/>
            <a:miter lim="800000"/>
            <a:headEnd/>
            <a:tailEnd/>
          </a:ln>
        </p:spPr>
      </p:pic>
      <p:sp>
        <p:nvSpPr>
          <p:cNvPr id="3075" name="Rectangle 3"/>
          <p:cNvSpPr>
            <a:spLocks noGrp="1" noChangeArrowheads="1"/>
          </p:cNvSpPr>
          <p:nvPr>
            <p:ph type="ctrTitle"/>
          </p:nvPr>
        </p:nvSpPr>
        <p:spPr>
          <a:xfrm>
            <a:off x="685800" y="2286000"/>
            <a:ext cx="7772400" cy="1143000"/>
          </a:xfrm>
        </p:spPr>
        <p:txBody>
          <a:bodyPr/>
          <a:lstStyle>
            <a:lvl1pPr>
              <a:defRPr>
                <a:solidFill>
                  <a:schemeClr val="bg1"/>
                </a:solidFill>
                <a:latin typeface="Helvetica Neue" charset="0"/>
              </a:defRPr>
            </a:lvl1pPr>
          </a:lstStyle>
          <a:p>
            <a:pPr lvl="0"/>
            <a:r>
              <a:rPr lang="en-US" noProof="0" smtClean="0"/>
              <a:t>Click to edit Master title style</a:t>
            </a:r>
          </a:p>
        </p:txBody>
      </p:sp>
      <p:sp>
        <p:nvSpPr>
          <p:cNvPr id="3076" name="Rectangle 4"/>
          <p:cNvSpPr>
            <a:spLocks noGrp="1" noChangeArrowheads="1"/>
          </p:cNvSpPr>
          <p:nvPr>
            <p:ph type="subTitle" idx="1"/>
          </p:nvPr>
        </p:nvSpPr>
        <p:spPr>
          <a:xfrm>
            <a:off x="4267200" y="4191000"/>
            <a:ext cx="4724400" cy="1752600"/>
          </a:xfrm>
        </p:spPr>
        <p:txBody>
          <a:bodyPr/>
          <a:lstStyle>
            <a:lvl1pPr marL="0" indent="0" algn="ctr">
              <a:buFont typeface="Wingdings" pitchFamily="2" charset="2"/>
              <a:buNone/>
              <a:defRPr sz="2400">
                <a:solidFill>
                  <a:srgbClr val="009CC8"/>
                </a:solidFill>
              </a:defRPr>
            </a:lvl1pPr>
          </a:lstStyle>
          <a:p>
            <a:pPr lvl="0"/>
            <a:r>
              <a:rPr lang="en-US" noProof="0" smtClean="0"/>
              <a:t>Click to edit Master subtitle style</a:t>
            </a:r>
          </a:p>
        </p:txBody>
      </p:sp>
    </p:spTree>
    <p:extLst>
      <p:ext uri="{BB962C8B-B14F-4D97-AF65-F5344CB8AC3E}">
        <p14:creationId xmlns:p14="http://schemas.microsoft.com/office/powerpoint/2010/main" val="513224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76644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228600"/>
            <a:ext cx="56769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21087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76400"/>
            <a:ext cx="38100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76400"/>
            <a:ext cx="38100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186580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01DA823-CFCD-4714-973B-D2778CB75B9B}" type="datetimeFigureOut">
              <a:rPr lang="en-US" smtClean="0"/>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88D395-1011-43B5-B9F4-464E15BA21D4}" type="slidenum">
              <a:rPr lang="en-US" smtClean="0"/>
              <a:t>‹#›</a:t>
            </a:fld>
            <a:endParaRPr lang="en-US"/>
          </a:p>
        </p:txBody>
      </p:sp>
      <p:pic>
        <p:nvPicPr>
          <p:cNvPr id="7" name="Picture 7" descr="AHpptnew2title2"/>
          <p:cNvPicPr>
            <a:picLocks noChangeAspect="1" noChangeArrowheads="1"/>
          </p:cNvPicPr>
          <p:nvPr userDrawn="1"/>
        </p:nvPicPr>
        <p:blipFill>
          <a:blip r:embed="rId2"/>
          <a:srcRect/>
          <a:stretch>
            <a:fillRect/>
          </a:stretch>
        </p:blipFill>
        <p:spPr bwMode="auto">
          <a:xfrm>
            <a:off x="0" y="0"/>
            <a:ext cx="9145588" cy="6859588"/>
          </a:xfrm>
          <a:prstGeom prst="rect">
            <a:avLst/>
          </a:prstGeom>
          <a:noFill/>
          <a:ln w="9525">
            <a:noFill/>
            <a:miter lim="800000"/>
            <a:headEnd/>
            <a:tailEnd/>
          </a:ln>
        </p:spPr>
      </p:pic>
    </p:spTree>
    <p:extLst>
      <p:ext uri="{BB962C8B-B14F-4D97-AF65-F5344CB8AC3E}">
        <p14:creationId xmlns:p14="http://schemas.microsoft.com/office/powerpoint/2010/main" val="10275736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1DA823-CFCD-4714-973B-D2778CB75B9B}" type="datetimeFigureOut">
              <a:rPr lang="en-US" smtClean="0"/>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88D395-1011-43B5-B9F4-464E15BA21D4}" type="slidenum">
              <a:rPr lang="en-US" smtClean="0"/>
              <a:t>‹#›</a:t>
            </a:fld>
            <a:endParaRPr lang="en-US"/>
          </a:p>
        </p:txBody>
      </p:sp>
    </p:spTree>
    <p:extLst>
      <p:ext uri="{BB962C8B-B14F-4D97-AF65-F5344CB8AC3E}">
        <p14:creationId xmlns:p14="http://schemas.microsoft.com/office/powerpoint/2010/main" val="18479082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1DA823-CFCD-4714-973B-D2778CB75B9B}" type="datetimeFigureOut">
              <a:rPr lang="en-US" smtClean="0"/>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88D395-1011-43B5-B9F4-464E15BA21D4}" type="slidenum">
              <a:rPr lang="en-US" smtClean="0"/>
              <a:t>‹#›</a:t>
            </a:fld>
            <a:endParaRPr lang="en-US"/>
          </a:p>
        </p:txBody>
      </p:sp>
    </p:spTree>
    <p:extLst>
      <p:ext uri="{BB962C8B-B14F-4D97-AF65-F5344CB8AC3E}">
        <p14:creationId xmlns:p14="http://schemas.microsoft.com/office/powerpoint/2010/main" val="42710410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01DA823-CFCD-4714-973B-D2778CB75B9B}" type="datetimeFigureOut">
              <a:rPr lang="en-US" smtClean="0"/>
              <a:t>9/6/2012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88D395-1011-43B5-B9F4-464E15BA21D4}" type="slidenum">
              <a:rPr lang="en-US" smtClean="0"/>
              <a:t>‹#›</a:t>
            </a:fld>
            <a:endParaRPr lang="en-US"/>
          </a:p>
        </p:txBody>
      </p:sp>
    </p:spTree>
    <p:extLst>
      <p:ext uri="{BB962C8B-B14F-4D97-AF65-F5344CB8AC3E}">
        <p14:creationId xmlns:p14="http://schemas.microsoft.com/office/powerpoint/2010/main" val="31666732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01DA823-CFCD-4714-973B-D2778CB75B9B}" type="datetimeFigureOut">
              <a:rPr lang="en-US" smtClean="0"/>
              <a:t>9/6/2012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688D395-1011-43B5-B9F4-464E15BA21D4}" type="slidenum">
              <a:rPr lang="en-US" smtClean="0"/>
              <a:t>‹#›</a:t>
            </a:fld>
            <a:endParaRPr lang="en-US"/>
          </a:p>
        </p:txBody>
      </p:sp>
    </p:spTree>
    <p:extLst>
      <p:ext uri="{BB962C8B-B14F-4D97-AF65-F5344CB8AC3E}">
        <p14:creationId xmlns:p14="http://schemas.microsoft.com/office/powerpoint/2010/main" val="28716881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01DA823-CFCD-4714-973B-D2778CB75B9B}" type="datetimeFigureOut">
              <a:rPr lang="en-US" smtClean="0"/>
              <a:t>9/6/2012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688D395-1011-43B5-B9F4-464E15BA21D4}" type="slidenum">
              <a:rPr lang="en-US" smtClean="0"/>
              <a:t>‹#›</a:t>
            </a:fld>
            <a:endParaRPr lang="en-US"/>
          </a:p>
        </p:txBody>
      </p:sp>
    </p:spTree>
    <p:extLst>
      <p:ext uri="{BB962C8B-B14F-4D97-AF65-F5344CB8AC3E}">
        <p14:creationId xmlns:p14="http://schemas.microsoft.com/office/powerpoint/2010/main" val="30017577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1DA823-CFCD-4714-973B-D2778CB75B9B}" type="datetimeFigureOut">
              <a:rPr lang="en-US" smtClean="0"/>
              <a:t>9/6/2012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688D395-1011-43B5-B9F4-464E15BA21D4}" type="slidenum">
              <a:rPr lang="en-US" smtClean="0"/>
              <a:t>‹#›</a:t>
            </a:fld>
            <a:endParaRPr lang="en-US"/>
          </a:p>
        </p:txBody>
      </p:sp>
    </p:spTree>
    <p:extLst>
      <p:ext uri="{BB962C8B-B14F-4D97-AF65-F5344CB8AC3E}">
        <p14:creationId xmlns:p14="http://schemas.microsoft.com/office/powerpoint/2010/main" val="839288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491080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1DA823-CFCD-4714-973B-D2778CB75B9B}" type="datetimeFigureOut">
              <a:rPr lang="en-US" smtClean="0"/>
              <a:t>9/6/2012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88D395-1011-43B5-B9F4-464E15BA21D4}" type="slidenum">
              <a:rPr lang="en-US" smtClean="0"/>
              <a:t>‹#›</a:t>
            </a:fld>
            <a:endParaRPr lang="en-US"/>
          </a:p>
        </p:txBody>
      </p:sp>
    </p:spTree>
    <p:extLst>
      <p:ext uri="{BB962C8B-B14F-4D97-AF65-F5344CB8AC3E}">
        <p14:creationId xmlns:p14="http://schemas.microsoft.com/office/powerpoint/2010/main" val="20472093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1DA823-CFCD-4714-973B-D2778CB75B9B}" type="datetimeFigureOut">
              <a:rPr lang="en-US" smtClean="0"/>
              <a:t>9/6/2012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88D395-1011-43B5-B9F4-464E15BA21D4}" type="slidenum">
              <a:rPr lang="en-US" smtClean="0"/>
              <a:t>‹#›</a:t>
            </a:fld>
            <a:endParaRPr lang="en-US"/>
          </a:p>
        </p:txBody>
      </p:sp>
    </p:spTree>
    <p:extLst>
      <p:ext uri="{BB962C8B-B14F-4D97-AF65-F5344CB8AC3E}">
        <p14:creationId xmlns:p14="http://schemas.microsoft.com/office/powerpoint/2010/main" val="37200026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1DA823-CFCD-4714-973B-D2778CB75B9B}" type="datetimeFigureOut">
              <a:rPr lang="en-US" smtClean="0"/>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88D395-1011-43B5-B9F4-464E15BA21D4}" type="slidenum">
              <a:rPr lang="en-US" smtClean="0"/>
              <a:t>‹#›</a:t>
            </a:fld>
            <a:endParaRPr lang="en-US"/>
          </a:p>
        </p:txBody>
      </p:sp>
    </p:spTree>
    <p:extLst>
      <p:ext uri="{BB962C8B-B14F-4D97-AF65-F5344CB8AC3E}">
        <p14:creationId xmlns:p14="http://schemas.microsoft.com/office/powerpoint/2010/main" val="41668732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1DA823-CFCD-4714-973B-D2778CB75B9B}" type="datetimeFigureOut">
              <a:rPr lang="en-US" smtClean="0"/>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88D395-1011-43B5-B9F4-464E15BA21D4}" type="slidenum">
              <a:rPr lang="en-US" smtClean="0"/>
              <a:t>‹#›</a:t>
            </a:fld>
            <a:endParaRPr lang="en-US"/>
          </a:p>
        </p:txBody>
      </p:sp>
    </p:spTree>
    <p:extLst>
      <p:ext uri="{BB962C8B-B14F-4D97-AF65-F5344CB8AC3E}">
        <p14:creationId xmlns:p14="http://schemas.microsoft.com/office/powerpoint/2010/main" val="14278445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76400"/>
            <a:ext cx="38100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76400"/>
            <a:ext cx="38100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07908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79" name="Picture 7" descr="AHpptnew2title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9588"/>
          </a:xfrm>
          <a:prstGeom prst="rect">
            <a:avLst/>
          </a:prstGeom>
          <a:noFill/>
          <a:extLst>
            <a:ext uri="{909E8E84-426E-40DD-AFC4-6F175D3DCCD1}">
              <a14:hiddenFill xmlns:a14="http://schemas.microsoft.com/office/drawing/2010/main">
                <a:solidFill>
                  <a:srgbClr val="FFFFFF"/>
                </a:solidFill>
              </a14:hiddenFill>
            </a:ext>
          </a:extLst>
        </p:spPr>
      </p:pic>
      <p:sp>
        <p:nvSpPr>
          <p:cNvPr id="3075" name="Rectangle 3"/>
          <p:cNvSpPr>
            <a:spLocks noGrp="1" noChangeArrowheads="1"/>
          </p:cNvSpPr>
          <p:nvPr>
            <p:ph type="ctrTitle"/>
          </p:nvPr>
        </p:nvSpPr>
        <p:spPr>
          <a:xfrm>
            <a:off x="685800" y="2286000"/>
            <a:ext cx="7772400" cy="1143000"/>
          </a:xfrm>
        </p:spPr>
        <p:txBody>
          <a:bodyPr/>
          <a:lstStyle>
            <a:lvl1pPr>
              <a:defRPr>
                <a:solidFill>
                  <a:schemeClr val="bg1"/>
                </a:solidFill>
                <a:latin typeface="Helvetica Neue" pitchFamily="-128" charset="0"/>
              </a:defRPr>
            </a:lvl1pPr>
          </a:lstStyle>
          <a:p>
            <a:pPr lvl="0"/>
            <a:r>
              <a:rPr lang="en-US" noProof="0" smtClean="0"/>
              <a:t>Click to edit Master title style</a:t>
            </a:r>
          </a:p>
        </p:txBody>
      </p:sp>
      <p:sp>
        <p:nvSpPr>
          <p:cNvPr id="3076" name="Rectangle 4"/>
          <p:cNvSpPr>
            <a:spLocks noGrp="1" noChangeArrowheads="1"/>
          </p:cNvSpPr>
          <p:nvPr>
            <p:ph type="subTitle" idx="1"/>
          </p:nvPr>
        </p:nvSpPr>
        <p:spPr>
          <a:xfrm>
            <a:off x="4267200" y="4191000"/>
            <a:ext cx="4724400" cy="1752600"/>
          </a:xfrm>
        </p:spPr>
        <p:txBody>
          <a:bodyPr/>
          <a:lstStyle>
            <a:lvl1pPr marL="0" indent="0" algn="ctr">
              <a:buFont typeface="Wingdings" pitchFamily="-128" charset="2"/>
              <a:buNone/>
              <a:defRPr sz="2400">
                <a:solidFill>
                  <a:srgbClr val="009CC8"/>
                </a:solidFill>
              </a:defRPr>
            </a:lvl1pPr>
          </a:lstStyle>
          <a:p>
            <a:pPr lvl="0"/>
            <a:r>
              <a:rPr lang="en-US" noProof="0" smtClean="0"/>
              <a:t>Click to edit Master subtitle style</a:t>
            </a:r>
          </a:p>
        </p:txBody>
      </p:sp>
      <p:pic>
        <p:nvPicPr>
          <p:cNvPr id="5" name="Picture 7" descr="AHpptnew2title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5588" cy="6859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86187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062848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472768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764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58670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97127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418438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2741206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04675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744601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586949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288353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228600"/>
            <a:ext cx="56769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6229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764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18672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98896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10096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0533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31736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410281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1.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314" name="Picture 9" descr="AHpptnew2"/>
          <p:cNvPicPr>
            <a:picLocks noChangeAspect="1" noChangeArrowheads="1"/>
          </p:cNvPicPr>
          <p:nvPr/>
        </p:nvPicPr>
        <p:blipFill>
          <a:blip r:embed="rId14"/>
          <a:srcRect/>
          <a:stretch>
            <a:fillRect/>
          </a:stretch>
        </p:blipFill>
        <p:spPr bwMode="auto">
          <a:xfrm>
            <a:off x="0" y="0"/>
            <a:ext cx="9145588" cy="6859588"/>
          </a:xfrm>
          <a:prstGeom prst="rect">
            <a:avLst/>
          </a:prstGeom>
          <a:noFill/>
          <a:ln w="9525">
            <a:noFill/>
            <a:miter lim="800000"/>
            <a:headEnd/>
            <a:tailEnd/>
          </a:ln>
        </p:spPr>
      </p:pic>
      <p:sp>
        <p:nvSpPr>
          <p:cNvPr id="13315" name="Rectangle 2"/>
          <p:cNvSpPr>
            <a:spLocks noGrp="1" noChangeArrowheads="1"/>
          </p:cNvSpPr>
          <p:nvPr>
            <p:ph type="title"/>
          </p:nvPr>
        </p:nvSpPr>
        <p:spPr bwMode="auto">
          <a:xfrm>
            <a:off x="685800" y="228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6" name="Rectangle 3"/>
          <p:cNvSpPr>
            <a:spLocks noGrp="1" noChangeArrowheads="1"/>
          </p:cNvSpPr>
          <p:nvPr>
            <p:ph type="body" idx="1"/>
          </p:nvPr>
        </p:nvSpPr>
        <p:spPr bwMode="auto">
          <a:xfrm>
            <a:off x="685800" y="1676400"/>
            <a:ext cx="77724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5133446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hf hdr="0" ftr="0" dt="0"/>
  <p:txStyles>
    <p:titleStyle>
      <a:lvl1pPr algn="ctr" rtl="0" eaLnBrk="0" fontAlgn="base" hangingPunct="0">
        <a:spcBef>
          <a:spcPct val="0"/>
        </a:spcBef>
        <a:spcAft>
          <a:spcPct val="0"/>
        </a:spcAft>
        <a:defRPr sz="4400">
          <a:solidFill>
            <a:srgbClr val="004080"/>
          </a:solidFill>
          <a:latin typeface="+mj-lt"/>
          <a:ea typeface="ＭＳ Ｐゴシック"/>
          <a:cs typeface="ＭＳ Ｐゴシック"/>
        </a:defRPr>
      </a:lvl1pPr>
      <a:lvl2pPr algn="ctr" rtl="0" eaLnBrk="0" fontAlgn="base" hangingPunct="0">
        <a:spcBef>
          <a:spcPct val="0"/>
        </a:spcBef>
        <a:spcAft>
          <a:spcPct val="0"/>
        </a:spcAft>
        <a:defRPr sz="4400">
          <a:solidFill>
            <a:srgbClr val="004080"/>
          </a:solidFill>
          <a:latin typeface="Arial" pitchFamily="34" charset="0"/>
          <a:ea typeface="ＭＳ Ｐゴシック"/>
          <a:cs typeface="ＭＳ Ｐゴシック"/>
        </a:defRPr>
      </a:lvl2pPr>
      <a:lvl3pPr algn="ctr" rtl="0" eaLnBrk="0" fontAlgn="base" hangingPunct="0">
        <a:spcBef>
          <a:spcPct val="0"/>
        </a:spcBef>
        <a:spcAft>
          <a:spcPct val="0"/>
        </a:spcAft>
        <a:defRPr sz="4400">
          <a:solidFill>
            <a:srgbClr val="004080"/>
          </a:solidFill>
          <a:latin typeface="Arial" pitchFamily="34" charset="0"/>
          <a:ea typeface="ＭＳ Ｐゴシック"/>
          <a:cs typeface="ＭＳ Ｐゴシック"/>
        </a:defRPr>
      </a:lvl3pPr>
      <a:lvl4pPr algn="ctr" rtl="0" eaLnBrk="0" fontAlgn="base" hangingPunct="0">
        <a:spcBef>
          <a:spcPct val="0"/>
        </a:spcBef>
        <a:spcAft>
          <a:spcPct val="0"/>
        </a:spcAft>
        <a:defRPr sz="4400">
          <a:solidFill>
            <a:srgbClr val="004080"/>
          </a:solidFill>
          <a:latin typeface="Arial" pitchFamily="34" charset="0"/>
          <a:ea typeface="ＭＳ Ｐゴシック"/>
          <a:cs typeface="ＭＳ Ｐゴシック"/>
        </a:defRPr>
      </a:lvl4pPr>
      <a:lvl5pPr algn="ctr" rtl="0" eaLnBrk="0" fontAlgn="base" hangingPunct="0">
        <a:spcBef>
          <a:spcPct val="0"/>
        </a:spcBef>
        <a:spcAft>
          <a:spcPct val="0"/>
        </a:spcAft>
        <a:defRPr sz="4400">
          <a:solidFill>
            <a:srgbClr val="004080"/>
          </a:solidFill>
          <a:latin typeface="Arial" pitchFamily="34" charset="0"/>
          <a:ea typeface="ＭＳ Ｐゴシック"/>
          <a:cs typeface="ＭＳ Ｐゴシック"/>
        </a:defRPr>
      </a:lvl5pPr>
      <a:lvl6pPr marL="457200" algn="ctr" rtl="0" fontAlgn="base">
        <a:spcBef>
          <a:spcPct val="0"/>
        </a:spcBef>
        <a:spcAft>
          <a:spcPct val="0"/>
        </a:spcAft>
        <a:defRPr sz="4400">
          <a:solidFill>
            <a:srgbClr val="004080"/>
          </a:solidFill>
          <a:latin typeface="Arial" pitchFamily="34" charset="0"/>
          <a:ea typeface="MS PGothic" pitchFamily="34" charset="-128"/>
        </a:defRPr>
      </a:lvl6pPr>
      <a:lvl7pPr marL="914400" algn="ctr" rtl="0" fontAlgn="base">
        <a:spcBef>
          <a:spcPct val="0"/>
        </a:spcBef>
        <a:spcAft>
          <a:spcPct val="0"/>
        </a:spcAft>
        <a:defRPr sz="4400">
          <a:solidFill>
            <a:srgbClr val="004080"/>
          </a:solidFill>
          <a:latin typeface="Arial" pitchFamily="34" charset="0"/>
          <a:ea typeface="MS PGothic" pitchFamily="34" charset="-128"/>
        </a:defRPr>
      </a:lvl7pPr>
      <a:lvl8pPr marL="1371600" algn="ctr" rtl="0" fontAlgn="base">
        <a:spcBef>
          <a:spcPct val="0"/>
        </a:spcBef>
        <a:spcAft>
          <a:spcPct val="0"/>
        </a:spcAft>
        <a:defRPr sz="4400">
          <a:solidFill>
            <a:srgbClr val="004080"/>
          </a:solidFill>
          <a:latin typeface="Arial" pitchFamily="34" charset="0"/>
          <a:ea typeface="MS PGothic" pitchFamily="34" charset="-128"/>
        </a:defRPr>
      </a:lvl8pPr>
      <a:lvl9pPr marL="1828800" algn="ctr" rtl="0" fontAlgn="base">
        <a:spcBef>
          <a:spcPct val="0"/>
        </a:spcBef>
        <a:spcAft>
          <a:spcPct val="0"/>
        </a:spcAft>
        <a:defRPr sz="4400">
          <a:solidFill>
            <a:srgbClr val="004080"/>
          </a:solidFill>
          <a:latin typeface="Arial" pitchFamily="34" charset="0"/>
          <a:ea typeface="MS PGothic" pitchFamily="34" charset="-128"/>
        </a:defRPr>
      </a:lvl9pPr>
    </p:titleStyle>
    <p:bodyStyle>
      <a:lvl1pPr marL="342900" indent="-342900" algn="l" rtl="0" eaLnBrk="0" fontAlgn="base" hangingPunct="0">
        <a:spcBef>
          <a:spcPct val="20000"/>
        </a:spcBef>
        <a:spcAft>
          <a:spcPct val="0"/>
        </a:spcAft>
        <a:buClr>
          <a:srgbClr val="DDA800"/>
        </a:buClr>
        <a:buSzPct val="60000"/>
        <a:buFont typeface="Wingdings" pitchFamily="2" charset="2"/>
        <a:buChar char=""/>
        <a:defRPr sz="3200">
          <a:solidFill>
            <a:schemeClr val="tx1"/>
          </a:solidFill>
          <a:latin typeface="+mn-lt"/>
          <a:ea typeface="ＭＳ Ｐゴシック"/>
          <a:cs typeface="ＭＳ Ｐゴシック"/>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a:cs typeface="ＭＳ Ｐゴシック"/>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a:cs typeface="ＭＳ Ｐゴシック"/>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a:cs typeface="ＭＳ Ｐゴシック"/>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a:cs typeface="ＭＳ Ｐゴシック"/>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1DA823-CFCD-4714-973B-D2778CB75B9B}" type="datetimeFigureOut">
              <a:rPr lang="en-US" smtClean="0"/>
              <a:t>9/6/2012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88D395-1011-43B5-B9F4-464E15BA21D4}" type="slidenum">
              <a:rPr lang="en-US" smtClean="0"/>
              <a:t>‹#›</a:t>
            </a:fld>
            <a:endParaRPr lang="en-US"/>
          </a:p>
        </p:txBody>
      </p:sp>
      <p:pic>
        <p:nvPicPr>
          <p:cNvPr id="7" name="Picture 9" descr="AHpptnew2"/>
          <p:cNvPicPr>
            <a:picLocks noChangeAspect="1" noChangeArrowheads="1"/>
          </p:cNvPicPr>
          <p:nvPr userDrawn="1"/>
        </p:nvPicPr>
        <p:blipFill>
          <a:blip r:embed="rId14"/>
          <a:srcRect/>
          <a:stretch>
            <a:fillRect/>
          </a:stretch>
        </p:blipFill>
        <p:spPr bwMode="auto">
          <a:xfrm>
            <a:off x="0" y="0"/>
            <a:ext cx="9145588" cy="6859588"/>
          </a:xfrm>
          <a:prstGeom prst="rect">
            <a:avLst/>
          </a:prstGeom>
          <a:noFill/>
          <a:ln w="9525">
            <a:noFill/>
            <a:miter lim="800000"/>
            <a:headEnd/>
            <a:tailEnd/>
          </a:ln>
        </p:spPr>
      </p:pic>
    </p:spTree>
    <p:extLst>
      <p:ext uri="{BB962C8B-B14F-4D97-AF65-F5344CB8AC3E}">
        <p14:creationId xmlns:p14="http://schemas.microsoft.com/office/powerpoint/2010/main" val="2138194664"/>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33" name="Picture 9" descr="AHpptnew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5588" cy="6859588"/>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685800" y="2286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676400"/>
            <a:ext cx="7772400" cy="441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9" descr="AHpptnew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5588" cy="6859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8480854"/>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xStyles>
    <p:titleStyle>
      <a:lvl1pPr algn="ctr" rtl="0" eaLnBrk="1" fontAlgn="base" hangingPunct="1">
        <a:spcBef>
          <a:spcPct val="0"/>
        </a:spcBef>
        <a:spcAft>
          <a:spcPct val="0"/>
        </a:spcAft>
        <a:defRPr sz="4400">
          <a:solidFill>
            <a:srgbClr val="004080"/>
          </a:solidFill>
          <a:latin typeface="+mj-lt"/>
          <a:ea typeface="+mj-ea"/>
          <a:cs typeface="+mj-cs"/>
        </a:defRPr>
      </a:lvl1pPr>
      <a:lvl2pPr algn="ctr" rtl="0" eaLnBrk="1" fontAlgn="base" hangingPunct="1">
        <a:spcBef>
          <a:spcPct val="0"/>
        </a:spcBef>
        <a:spcAft>
          <a:spcPct val="0"/>
        </a:spcAft>
        <a:defRPr sz="4400">
          <a:solidFill>
            <a:srgbClr val="004080"/>
          </a:solidFill>
          <a:latin typeface="Arial" charset="0"/>
          <a:ea typeface="ＭＳ Ｐゴシック" pitchFamily="-128" charset="-128"/>
        </a:defRPr>
      </a:lvl2pPr>
      <a:lvl3pPr algn="ctr" rtl="0" eaLnBrk="1" fontAlgn="base" hangingPunct="1">
        <a:spcBef>
          <a:spcPct val="0"/>
        </a:spcBef>
        <a:spcAft>
          <a:spcPct val="0"/>
        </a:spcAft>
        <a:defRPr sz="4400">
          <a:solidFill>
            <a:srgbClr val="004080"/>
          </a:solidFill>
          <a:latin typeface="Arial" charset="0"/>
          <a:ea typeface="ＭＳ Ｐゴシック" pitchFamily="-128" charset="-128"/>
        </a:defRPr>
      </a:lvl3pPr>
      <a:lvl4pPr algn="ctr" rtl="0" eaLnBrk="1" fontAlgn="base" hangingPunct="1">
        <a:spcBef>
          <a:spcPct val="0"/>
        </a:spcBef>
        <a:spcAft>
          <a:spcPct val="0"/>
        </a:spcAft>
        <a:defRPr sz="4400">
          <a:solidFill>
            <a:srgbClr val="004080"/>
          </a:solidFill>
          <a:latin typeface="Arial" charset="0"/>
          <a:ea typeface="ＭＳ Ｐゴシック" pitchFamily="-128" charset="-128"/>
        </a:defRPr>
      </a:lvl4pPr>
      <a:lvl5pPr algn="ctr" rtl="0" eaLnBrk="1" fontAlgn="base" hangingPunct="1">
        <a:spcBef>
          <a:spcPct val="0"/>
        </a:spcBef>
        <a:spcAft>
          <a:spcPct val="0"/>
        </a:spcAft>
        <a:defRPr sz="4400">
          <a:solidFill>
            <a:srgbClr val="004080"/>
          </a:solidFill>
          <a:latin typeface="Arial" charset="0"/>
          <a:ea typeface="ＭＳ Ｐゴシック" pitchFamily="-128" charset="-128"/>
        </a:defRPr>
      </a:lvl5pPr>
      <a:lvl6pPr marL="457200" algn="ctr" rtl="0" eaLnBrk="1" fontAlgn="base" hangingPunct="1">
        <a:spcBef>
          <a:spcPct val="0"/>
        </a:spcBef>
        <a:spcAft>
          <a:spcPct val="0"/>
        </a:spcAft>
        <a:defRPr sz="4400">
          <a:solidFill>
            <a:srgbClr val="004080"/>
          </a:solidFill>
          <a:latin typeface="Arial" charset="0"/>
          <a:ea typeface="ＭＳ Ｐゴシック" pitchFamily="-128" charset="-128"/>
        </a:defRPr>
      </a:lvl6pPr>
      <a:lvl7pPr marL="914400" algn="ctr" rtl="0" eaLnBrk="1" fontAlgn="base" hangingPunct="1">
        <a:spcBef>
          <a:spcPct val="0"/>
        </a:spcBef>
        <a:spcAft>
          <a:spcPct val="0"/>
        </a:spcAft>
        <a:defRPr sz="4400">
          <a:solidFill>
            <a:srgbClr val="004080"/>
          </a:solidFill>
          <a:latin typeface="Arial" charset="0"/>
          <a:ea typeface="ＭＳ Ｐゴシック" pitchFamily="-128" charset="-128"/>
        </a:defRPr>
      </a:lvl7pPr>
      <a:lvl8pPr marL="1371600" algn="ctr" rtl="0" eaLnBrk="1" fontAlgn="base" hangingPunct="1">
        <a:spcBef>
          <a:spcPct val="0"/>
        </a:spcBef>
        <a:spcAft>
          <a:spcPct val="0"/>
        </a:spcAft>
        <a:defRPr sz="4400">
          <a:solidFill>
            <a:srgbClr val="004080"/>
          </a:solidFill>
          <a:latin typeface="Arial" charset="0"/>
          <a:ea typeface="ＭＳ Ｐゴシック" pitchFamily="-128" charset="-128"/>
        </a:defRPr>
      </a:lvl8pPr>
      <a:lvl9pPr marL="1828800" algn="ctr" rtl="0" eaLnBrk="1" fontAlgn="base" hangingPunct="1">
        <a:spcBef>
          <a:spcPct val="0"/>
        </a:spcBef>
        <a:spcAft>
          <a:spcPct val="0"/>
        </a:spcAft>
        <a:defRPr sz="4400">
          <a:solidFill>
            <a:srgbClr val="004080"/>
          </a:solidFill>
          <a:latin typeface="Arial" charset="0"/>
          <a:ea typeface="ＭＳ Ｐゴシック" pitchFamily="-128" charset="-128"/>
        </a:defRPr>
      </a:lvl9pPr>
    </p:titleStyle>
    <p:bodyStyle>
      <a:lvl1pPr marL="342900" indent="-342900" algn="l" rtl="0" eaLnBrk="1" fontAlgn="base" hangingPunct="1">
        <a:spcBef>
          <a:spcPct val="20000"/>
        </a:spcBef>
        <a:spcAft>
          <a:spcPct val="0"/>
        </a:spcAft>
        <a:buClr>
          <a:srgbClr val="DDA800"/>
        </a:buClr>
        <a:buSzPct val="60000"/>
        <a:buFont typeface="Wingdings" pitchFamily="-128" charset="2"/>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edm-forum.org/"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mailto:edmforum@academyhealth.org"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www.edm-forum.org/"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normAutofit fontScale="90000"/>
          </a:bodyPr>
          <a:lstStyle/>
          <a:p>
            <a:pPr algn="l" eaLnBrk="1" hangingPunct="1">
              <a:defRPr/>
            </a:pPr>
            <a:r>
              <a:rPr lang="en-US" sz="3600" dirty="0">
                <a:latin typeface="Helvetica Neue"/>
              </a:rPr>
              <a:t>Building the Electronic Data Infrastructure: Lessons Learned from the EDM Forum</a:t>
            </a:r>
            <a:endParaRPr lang="en-US" sz="2800" dirty="0" smtClean="0">
              <a:latin typeface="Helvetica Neue"/>
            </a:endParaRPr>
          </a:p>
        </p:txBody>
      </p:sp>
      <p:sp>
        <p:nvSpPr>
          <p:cNvPr id="40962" name="Rectangle 7"/>
          <p:cNvSpPr>
            <a:spLocks noChangeArrowheads="1"/>
          </p:cNvSpPr>
          <p:nvPr/>
        </p:nvSpPr>
        <p:spPr bwMode="auto">
          <a:xfrm>
            <a:off x="152401" y="4267200"/>
            <a:ext cx="6705600" cy="1828800"/>
          </a:xfrm>
          <a:prstGeom prst="rect">
            <a:avLst/>
          </a:prstGeom>
          <a:noFill/>
          <a:ln w="9525">
            <a:noFill/>
            <a:miter lim="800000"/>
            <a:headEnd/>
            <a:tailEnd/>
          </a:ln>
        </p:spPr>
        <p:txBody>
          <a:bodyPr/>
          <a:lstStyle/>
          <a:p>
            <a:pPr marL="342900" indent="-342900" fontAlgn="base">
              <a:spcBef>
                <a:spcPct val="20000"/>
              </a:spcBef>
              <a:spcAft>
                <a:spcPct val="0"/>
              </a:spcAft>
              <a:buClr>
                <a:srgbClr val="DDA800"/>
              </a:buClr>
              <a:buSzPct val="60000"/>
              <a:buFont typeface="Wingdings" pitchFamily="2" charset="2"/>
              <a:buNone/>
            </a:pPr>
            <a:r>
              <a:rPr lang="en-US" dirty="0" smtClean="0">
                <a:solidFill>
                  <a:srgbClr val="FFCC00"/>
                </a:solidFill>
              </a:rPr>
              <a:t>September 10, 2012</a:t>
            </a:r>
            <a:endParaRPr lang="en-US" dirty="0">
              <a:solidFill>
                <a:srgbClr val="FFCC00"/>
              </a:solidFill>
            </a:endParaRPr>
          </a:p>
          <a:p>
            <a:pPr marL="342900" indent="-342900" fontAlgn="base">
              <a:spcBef>
                <a:spcPct val="20000"/>
              </a:spcBef>
              <a:spcAft>
                <a:spcPct val="0"/>
              </a:spcAft>
              <a:buClr>
                <a:srgbClr val="DDA800"/>
              </a:buClr>
              <a:buSzPct val="60000"/>
              <a:buFont typeface="Wingdings" pitchFamily="2" charset="2"/>
              <a:buNone/>
            </a:pPr>
            <a:r>
              <a:rPr lang="en-US" dirty="0" smtClean="0">
                <a:solidFill>
                  <a:srgbClr val="FFCC00"/>
                </a:solidFill>
              </a:rPr>
              <a:t>Erin </a:t>
            </a:r>
            <a:r>
              <a:rPr lang="en-US" dirty="0">
                <a:solidFill>
                  <a:srgbClr val="FFCC00"/>
                </a:solidFill>
              </a:rPr>
              <a:t>Holve, PhD, MPH, </a:t>
            </a:r>
            <a:r>
              <a:rPr lang="en-US" dirty="0" smtClean="0">
                <a:solidFill>
                  <a:srgbClr val="FFCC00"/>
                </a:solidFill>
              </a:rPr>
              <a:t>MPP</a:t>
            </a:r>
          </a:p>
          <a:p>
            <a:pPr marL="342900" indent="-342900" fontAlgn="base">
              <a:spcBef>
                <a:spcPct val="20000"/>
              </a:spcBef>
              <a:spcAft>
                <a:spcPct val="0"/>
              </a:spcAft>
              <a:buClr>
                <a:srgbClr val="DDA800"/>
              </a:buClr>
              <a:buSzPct val="60000"/>
              <a:buFont typeface="Wingdings" pitchFamily="2" charset="2"/>
              <a:buNone/>
            </a:pPr>
            <a:r>
              <a:rPr lang="en-US" dirty="0" smtClean="0">
                <a:solidFill>
                  <a:srgbClr val="FFCC00"/>
                </a:solidFill>
              </a:rPr>
              <a:t>Director, Research &amp; Education in HSR</a:t>
            </a:r>
          </a:p>
          <a:p>
            <a:pPr marL="342900" indent="-342900" fontAlgn="base">
              <a:spcBef>
                <a:spcPct val="20000"/>
              </a:spcBef>
              <a:spcAft>
                <a:spcPct val="0"/>
              </a:spcAft>
              <a:buClr>
                <a:srgbClr val="DDA800"/>
              </a:buClr>
              <a:buSzPct val="60000"/>
              <a:buFont typeface="Wingdings" pitchFamily="2" charset="2"/>
              <a:buNone/>
            </a:pPr>
            <a:r>
              <a:rPr lang="en-US" dirty="0" smtClean="0">
                <a:solidFill>
                  <a:srgbClr val="FFCC00"/>
                </a:solidFill>
              </a:rPr>
              <a:t>AcademyHealth</a:t>
            </a:r>
            <a:endParaRPr lang="en-US" dirty="0">
              <a:solidFill>
                <a:srgbClr val="FFCC00"/>
              </a:solidFill>
            </a:endParaRPr>
          </a:p>
        </p:txBody>
      </p:sp>
      <p:sp>
        <p:nvSpPr>
          <p:cNvPr id="40963" name="Rectangle 1"/>
          <p:cNvSpPr>
            <a:spLocks noChangeArrowheads="1"/>
          </p:cNvSpPr>
          <p:nvPr/>
        </p:nvSpPr>
        <p:spPr bwMode="auto">
          <a:xfrm>
            <a:off x="467360" y="6096000"/>
            <a:ext cx="8382000" cy="584775"/>
          </a:xfrm>
          <a:prstGeom prst="rect">
            <a:avLst/>
          </a:prstGeom>
          <a:noFill/>
          <a:ln w="9525">
            <a:noFill/>
            <a:miter lim="800000"/>
            <a:headEnd/>
            <a:tailEnd/>
          </a:ln>
        </p:spPr>
        <p:txBody>
          <a:bodyPr wrap="square">
            <a:spAutoFit/>
          </a:bodyPr>
          <a:lstStyle/>
          <a:p>
            <a:pPr fontAlgn="base">
              <a:spcBef>
                <a:spcPct val="0"/>
              </a:spcBef>
              <a:spcAft>
                <a:spcPct val="0"/>
              </a:spcAft>
            </a:pPr>
            <a:r>
              <a:rPr lang="en-US" sz="1600" i="1" dirty="0">
                <a:solidFill>
                  <a:srgbClr val="FFFFFF"/>
                </a:solidFill>
              </a:rPr>
              <a:t>The EDM Forum is supported by the Agency for Healthcare Research and Quality (AHRQ) through the American Recovery &amp; Reinvestment Act of 2009, Grant U13 HS19564-01.</a:t>
            </a:r>
          </a:p>
        </p:txBody>
      </p:sp>
    </p:spTree>
    <p:extLst>
      <p:ext uri="{BB962C8B-B14F-4D97-AF65-F5344CB8AC3E}">
        <p14:creationId xmlns:p14="http://schemas.microsoft.com/office/powerpoint/2010/main" val="28559981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“Non-technical” Challenges Are Important</a:t>
            </a:r>
            <a:endParaRPr lang="en-US" sz="3600" dirty="0"/>
          </a:p>
        </p:txBody>
      </p:sp>
      <p:sp>
        <p:nvSpPr>
          <p:cNvPr id="3" name="Content Placeholder 2"/>
          <p:cNvSpPr>
            <a:spLocks noGrp="1"/>
          </p:cNvSpPr>
          <p:nvPr>
            <p:ph idx="1"/>
          </p:nvPr>
        </p:nvSpPr>
        <p:spPr/>
        <p:txBody>
          <a:bodyPr>
            <a:normAutofit fontScale="77500" lnSpcReduction="20000"/>
          </a:bodyPr>
          <a:lstStyle/>
          <a:p>
            <a:pPr>
              <a:defRPr/>
            </a:pPr>
            <a:r>
              <a:rPr lang="en-US" dirty="0" smtClean="0"/>
              <a:t>Collaborative science is key, but requires extensive management and effort among investigators</a:t>
            </a:r>
          </a:p>
          <a:p>
            <a:pPr lvl="1">
              <a:defRPr/>
            </a:pPr>
            <a:r>
              <a:rPr lang="en-US" dirty="0" smtClean="0"/>
              <a:t>Navigating </a:t>
            </a:r>
            <a:r>
              <a:rPr lang="en-US" dirty="0" err="1" smtClean="0"/>
              <a:t>transdisciplinary</a:t>
            </a:r>
            <a:r>
              <a:rPr lang="en-US" dirty="0" smtClean="0"/>
              <a:t> approaches</a:t>
            </a:r>
          </a:p>
          <a:p>
            <a:pPr lvl="1">
              <a:defRPr/>
            </a:pPr>
            <a:r>
              <a:rPr lang="en-US" dirty="0" smtClean="0"/>
              <a:t>Explicit staff allocations needed to support </a:t>
            </a:r>
            <a:r>
              <a:rPr lang="en-US" dirty="0"/>
              <a:t>i</a:t>
            </a:r>
            <a:r>
              <a:rPr lang="en-US" dirty="0" smtClean="0"/>
              <a:t>ntensive project management </a:t>
            </a:r>
          </a:p>
          <a:p>
            <a:pPr lvl="1">
              <a:defRPr/>
            </a:pPr>
            <a:r>
              <a:rPr lang="en-US" dirty="0" smtClean="0"/>
              <a:t>Requires a culture shift among researchers</a:t>
            </a:r>
          </a:p>
          <a:p>
            <a:pPr>
              <a:defRPr/>
            </a:pPr>
            <a:r>
              <a:rPr lang="en-US" dirty="0" smtClean="0"/>
              <a:t>Establish governance to facilitate trust</a:t>
            </a:r>
          </a:p>
          <a:p>
            <a:pPr lvl="1">
              <a:defRPr/>
            </a:pPr>
            <a:r>
              <a:rPr lang="en-US" dirty="0" smtClean="0"/>
              <a:t>IRB and regulatory issues</a:t>
            </a:r>
          </a:p>
          <a:p>
            <a:pPr lvl="1">
              <a:defRPr/>
            </a:pPr>
            <a:r>
              <a:rPr lang="en-US" dirty="0" smtClean="0"/>
              <a:t>Need for transparency and guidelines</a:t>
            </a:r>
          </a:p>
          <a:p>
            <a:pPr lvl="1">
              <a:defRPr/>
            </a:pPr>
            <a:r>
              <a:rPr lang="en-US" dirty="0" smtClean="0"/>
              <a:t>Significant effort to establish trust and protect privacy</a:t>
            </a:r>
          </a:p>
          <a:p>
            <a:pPr>
              <a:defRPr/>
            </a:pPr>
            <a:r>
              <a:rPr lang="en-US" dirty="0" smtClean="0"/>
              <a:t>A need to define and achieve meaningful engagement with key stakeholders, especially patient-centeredness</a:t>
            </a:r>
          </a:p>
        </p:txBody>
      </p:sp>
      <p:sp>
        <p:nvSpPr>
          <p:cNvPr id="4" name="Rectangle 5"/>
          <p:cNvSpPr txBox="1">
            <a:spLocks noGrp="1" noChangeArrowheads="1"/>
          </p:cNvSpPr>
          <p:nvPr/>
        </p:nvSpPr>
        <p:spPr bwMode="auto">
          <a:xfrm>
            <a:off x="685800" y="6248400"/>
            <a:ext cx="2133600" cy="476250"/>
          </a:xfrm>
          <a:prstGeom prst="rect">
            <a:avLst/>
          </a:prstGeom>
          <a:noFill/>
          <a:ln w="9525">
            <a:noFill/>
            <a:miter lim="800000"/>
            <a:headEnd/>
            <a:tailEnd/>
          </a:ln>
        </p:spPr>
        <p:txBody>
          <a:bodyPr lIns="91421" tIns="45711" rIns="91421" bIns="45711"/>
          <a:lstStyle/>
          <a:p>
            <a:pPr eaLnBrk="0" fontAlgn="base" hangingPunct="0">
              <a:spcBef>
                <a:spcPct val="0"/>
              </a:spcBef>
              <a:spcAft>
                <a:spcPct val="0"/>
              </a:spcAft>
            </a:pPr>
            <a:fld id="{6146C1BD-4758-42D6-89CD-068EBD9229B8}" type="slidenum">
              <a:rPr lang="en-US" sz="1400">
                <a:solidFill>
                  <a:srgbClr val="FFFFFF"/>
                </a:solidFill>
              </a:rPr>
              <a:pPr eaLnBrk="0" fontAlgn="base" hangingPunct="0">
                <a:spcBef>
                  <a:spcPct val="0"/>
                </a:spcBef>
                <a:spcAft>
                  <a:spcPct val="0"/>
                </a:spcAft>
              </a:pPr>
              <a:t>10</a:t>
            </a:fld>
            <a:endParaRPr lang="en-US" sz="1400">
              <a:solidFill>
                <a:srgbClr val="FFFFFF"/>
              </a:solidFill>
            </a:endParaRPr>
          </a:p>
        </p:txBody>
      </p:sp>
    </p:spTree>
    <p:extLst>
      <p:ext uri="{BB962C8B-B14F-4D97-AF65-F5344CB8AC3E}">
        <p14:creationId xmlns:p14="http://schemas.microsoft.com/office/powerpoint/2010/main" val="24183754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idx="4294967295"/>
          </p:nvPr>
        </p:nvSpPr>
        <p:spPr>
          <a:xfrm>
            <a:off x="685800" y="228600"/>
            <a:ext cx="7772400" cy="1143000"/>
          </a:xfrm>
        </p:spPr>
        <p:txBody>
          <a:bodyPr>
            <a:noAutofit/>
          </a:bodyPr>
          <a:lstStyle/>
          <a:p>
            <a:pPr eaLnBrk="1" hangingPunct="1"/>
            <a:r>
              <a:rPr lang="en-US" sz="3600" dirty="0" smtClean="0"/>
              <a:t>IV. Innovative Approaches and Solutions for CER</a:t>
            </a:r>
          </a:p>
        </p:txBody>
      </p:sp>
      <p:sp>
        <p:nvSpPr>
          <p:cNvPr id="22531" name="Content Placeholder 2"/>
          <p:cNvSpPr>
            <a:spLocks noGrp="1"/>
          </p:cNvSpPr>
          <p:nvPr>
            <p:ph idx="4294967295"/>
          </p:nvPr>
        </p:nvSpPr>
        <p:spPr>
          <a:xfrm>
            <a:off x="685800" y="1447800"/>
            <a:ext cx="7924800" cy="4419600"/>
          </a:xfrm>
        </p:spPr>
        <p:txBody>
          <a:bodyPr>
            <a:normAutofit lnSpcReduction="10000"/>
          </a:bodyPr>
          <a:lstStyle/>
          <a:p>
            <a:pPr eaLnBrk="1" hangingPunct="1"/>
            <a:r>
              <a:rPr lang="en-US" sz="2700" dirty="0" smtClean="0"/>
              <a:t>Distributed &amp; Federated Research Networks</a:t>
            </a:r>
          </a:p>
          <a:p>
            <a:pPr lvl="1" eaLnBrk="1" hangingPunct="1"/>
            <a:r>
              <a:rPr lang="en-US" sz="2400" dirty="0" smtClean="0"/>
              <a:t>Moving away from centralized data repositories</a:t>
            </a:r>
          </a:p>
          <a:p>
            <a:pPr eaLnBrk="1" hangingPunct="1"/>
            <a:r>
              <a:rPr lang="en-US" sz="2700" dirty="0" smtClean="0"/>
              <a:t>Platforms enable:</a:t>
            </a:r>
          </a:p>
          <a:p>
            <a:pPr lvl="1" eaLnBrk="1" hangingPunct="1"/>
            <a:r>
              <a:rPr lang="en-US" sz="2400" dirty="0" smtClean="0"/>
              <a:t>Application development</a:t>
            </a:r>
          </a:p>
          <a:p>
            <a:pPr lvl="1" eaLnBrk="1" hangingPunct="1"/>
            <a:r>
              <a:rPr lang="en-US" sz="2400" dirty="0" smtClean="0"/>
              <a:t>Use of new tools</a:t>
            </a:r>
          </a:p>
          <a:p>
            <a:pPr lvl="2" eaLnBrk="1" hangingPunct="1"/>
            <a:r>
              <a:rPr lang="en-US" sz="2000" dirty="0" smtClean="0"/>
              <a:t>Data harmonization</a:t>
            </a:r>
          </a:p>
          <a:p>
            <a:pPr lvl="2" eaLnBrk="1" hangingPunct="1"/>
            <a:r>
              <a:rPr lang="en-US" sz="2000" dirty="0" smtClean="0"/>
              <a:t>Data extraction (e.g., Limited Data Sets)</a:t>
            </a:r>
          </a:p>
          <a:p>
            <a:pPr lvl="1" eaLnBrk="1" hangingPunct="1"/>
            <a:r>
              <a:rPr lang="en-US" sz="2400" dirty="0" smtClean="0"/>
              <a:t>End-user interface for research</a:t>
            </a:r>
          </a:p>
          <a:p>
            <a:pPr lvl="2" eaLnBrk="1" hangingPunct="1"/>
            <a:r>
              <a:rPr lang="en-US" sz="2000" dirty="0" smtClean="0"/>
              <a:t>Ability to aggregate data across settings and systems </a:t>
            </a:r>
          </a:p>
          <a:p>
            <a:pPr lvl="2" eaLnBrk="1" hangingPunct="1"/>
            <a:r>
              <a:rPr lang="en-US" sz="2000" dirty="0" smtClean="0"/>
              <a:t>Analytic tools for researchers (e.g., cohort development)</a:t>
            </a:r>
          </a:p>
          <a:p>
            <a:pPr lvl="2" eaLnBrk="1" hangingPunct="1"/>
            <a:r>
              <a:rPr lang="en-US" sz="2000" dirty="0" smtClean="0"/>
              <a:t>Data visualization and statistical tools</a:t>
            </a:r>
          </a:p>
        </p:txBody>
      </p:sp>
    </p:spTree>
    <p:extLst>
      <p:ext uri="{BB962C8B-B14F-4D97-AF65-F5344CB8AC3E}">
        <p14:creationId xmlns:p14="http://schemas.microsoft.com/office/powerpoint/2010/main" val="30055331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Rectangle 11"/>
          <p:cNvSpPr/>
          <p:nvPr/>
        </p:nvSpPr>
        <p:spPr bwMode="auto">
          <a:xfrm>
            <a:off x="457200" y="3124200"/>
            <a:ext cx="8305800" cy="2057400"/>
          </a:xfrm>
          <a:prstGeom prst="rect">
            <a:avLst/>
          </a:prstGeom>
          <a:solidFill>
            <a:schemeClr val="bg1">
              <a:lumMod val="9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smtClean="0">
              <a:solidFill>
                <a:srgbClr val="000000"/>
              </a:solidFill>
            </a:endParaRPr>
          </a:p>
        </p:txBody>
      </p:sp>
      <p:sp>
        <p:nvSpPr>
          <p:cNvPr id="4" name="Title 3"/>
          <p:cNvSpPr>
            <a:spLocks noGrp="1"/>
          </p:cNvSpPr>
          <p:nvPr>
            <p:ph type="title"/>
          </p:nvPr>
        </p:nvSpPr>
        <p:spPr>
          <a:xfrm>
            <a:off x="457200" y="152400"/>
            <a:ext cx="8229600" cy="1143000"/>
          </a:xfrm>
        </p:spPr>
        <p:txBody>
          <a:bodyPr>
            <a:normAutofit/>
          </a:bodyPr>
          <a:lstStyle/>
          <a:p>
            <a:r>
              <a:rPr lang="en-US" sz="2800" dirty="0"/>
              <a:t>Approaches to Accelerate Collaboration</a:t>
            </a:r>
          </a:p>
        </p:txBody>
      </p:sp>
      <p:sp>
        <p:nvSpPr>
          <p:cNvPr id="5" name="Text Placeholder 4"/>
          <p:cNvSpPr>
            <a:spLocks noGrp="1"/>
          </p:cNvSpPr>
          <p:nvPr>
            <p:ph type="body" idx="1"/>
          </p:nvPr>
        </p:nvSpPr>
        <p:spPr>
          <a:xfrm>
            <a:off x="457199" y="990600"/>
            <a:ext cx="4152901" cy="639762"/>
          </a:xfrm>
        </p:spPr>
        <p:txBody>
          <a:bodyPr>
            <a:normAutofit/>
          </a:bodyPr>
          <a:lstStyle/>
          <a:p>
            <a:pPr algn="ctr"/>
            <a:r>
              <a:rPr lang="en-US" sz="1600" u="sng" dirty="0"/>
              <a:t>Limitations to Facilitate Multi-Site Research</a:t>
            </a:r>
          </a:p>
        </p:txBody>
      </p:sp>
      <p:sp>
        <p:nvSpPr>
          <p:cNvPr id="6" name="Content Placeholder 5"/>
          <p:cNvSpPr>
            <a:spLocks noGrp="1"/>
          </p:cNvSpPr>
          <p:nvPr>
            <p:ph sz="half" idx="2"/>
          </p:nvPr>
        </p:nvSpPr>
        <p:spPr>
          <a:xfrm>
            <a:off x="460375" y="1630362"/>
            <a:ext cx="4040188" cy="3951288"/>
          </a:xfrm>
        </p:spPr>
        <p:txBody>
          <a:bodyPr/>
          <a:lstStyle/>
          <a:p>
            <a:pPr marL="0" indent="0">
              <a:buNone/>
            </a:pPr>
            <a:r>
              <a:rPr lang="en-US" sz="1400" dirty="0"/>
              <a:t>CER arguably requires a </a:t>
            </a:r>
            <a:r>
              <a:rPr lang="en-US" sz="1400" dirty="0" err="1"/>
              <a:t>transdisciplinary</a:t>
            </a:r>
            <a:r>
              <a:rPr lang="en-US" sz="1400" dirty="0"/>
              <a:t> approach to evidence generation that integrates the perspectives of highly multi-disciplinary </a:t>
            </a:r>
            <a:r>
              <a:rPr lang="en-US" sz="1400" dirty="0" smtClean="0"/>
              <a:t>teams</a:t>
            </a:r>
            <a:endParaRPr lang="en-US" sz="1400" b="1" dirty="0"/>
          </a:p>
          <a:p>
            <a:pPr marL="0" indent="0">
              <a:buNone/>
              <a:defRPr/>
            </a:pPr>
            <a:endParaRPr lang="en-US" sz="1400" b="1" dirty="0"/>
          </a:p>
          <a:p>
            <a:pPr marL="0" indent="0">
              <a:buNone/>
              <a:defRPr/>
            </a:pPr>
            <a:endParaRPr lang="en-US" sz="1400" b="1" dirty="0"/>
          </a:p>
          <a:p>
            <a:pPr marL="0" indent="0">
              <a:buNone/>
              <a:defRPr/>
            </a:pPr>
            <a:r>
              <a:rPr lang="en-US" sz="1400" b="1" dirty="0"/>
              <a:t/>
            </a:r>
            <a:br>
              <a:rPr lang="en-US" sz="1400" b="1" dirty="0"/>
            </a:br>
            <a:r>
              <a:rPr lang="en-US" sz="1400" b="1" dirty="0"/>
              <a:t>Substantial level of effort is needed to establish and sustain data sharing partnerships </a:t>
            </a:r>
          </a:p>
          <a:p>
            <a:pPr marL="0" indent="0">
              <a:buNone/>
              <a:defRPr/>
            </a:pPr>
            <a:endParaRPr lang="en-US" sz="1400" b="1" dirty="0"/>
          </a:p>
          <a:p>
            <a:pPr marL="0" indent="0">
              <a:buNone/>
              <a:defRPr/>
            </a:pPr>
            <a:endParaRPr lang="en-US" sz="1400" dirty="0"/>
          </a:p>
          <a:p>
            <a:pPr marL="0" indent="0">
              <a:buNone/>
              <a:defRPr/>
            </a:pPr>
            <a:endParaRPr lang="en-US" sz="1400" dirty="0"/>
          </a:p>
          <a:p>
            <a:pPr marL="0" indent="0">
              <a:buNone/>
              <a:defRPr/>
            </a:pPr>
            <a:endParaRPr lang="en-US" sz="1400" dirty="0" smtClean="0"/>
          </a:p>
          <a:p>
            <a:pPr marL="0" indent="0">
              <a:buNone/>
              <a:defRPr/>
            </a:pPr>
            <a:endParaRPr lang="en-US" sz="1400" dirty="0" smtClean="0"/>
          </a:p>
          <a:p>
            <a:pPr marL="0" indent="0">
              <a:buNone/>
              <a:defRPr/>
            </a:pPr>
            <a:r>
              <a:rPr lang="en-US" sz="1400" dirty="0" smtClean="0"/>
              <a:t>A </a:t>
            </a:r>
            <a:r>
              <a:rPr lang="en-US" sz="1400" dirty="0"/>
              <a:t>culture shift among researchers is needed to facilitate collaborative science and new ways of conducting biomedical and outcomes </a:t>
            </a:r>
            <a:r>
              <a:rPr lang="en-US" sz="1400" dirty="0" smtClean="0"/>
              <a:t>research</a:t>
            </a:r>
            <a:endParaRPr lang="en-US" sz="1400" dirty="0"/>
          </a:p>
          <a:p>
            <a:pPr marL="0" indent="0">
              <a:buNone/>
            </a:pPr>
            <a:endParaRPr lang="en-US" sz="1400" dirty="0"/>
          </a:p>
        </p:txBody>
      </p:sp>
      <p:sp>
        <p:nvSpPr>
          <p:cNvPr id="7" name="Text Placeholder 6"/>
          <p:cNvSpPr>
            <a:spLocks noGrp="1"/>
          </p:cNvSpPr>
          <p:nvPr>
            <p:ph type="body" sz="quarter" idx="3"/>
          </p:nvPr>
        </p:nvSpPr>
        <p:spPr>
          <a:xfrm>
            <a:off x="4648200" y="990600"/>
            <a:ext cx="4041775" cy="639762"/>
          </a:xfrm>
        </p:spPr>
        <p:txBody>
          <a:bodyPr/>
          <a:lstStyle/>
          <a:p>
            <a:pPr algn="ctr"/>
            <a:r>
              <a:rPr lang="en-US" sz="1600" u="sng" dirty="0" smtClean="0"/>
              <a:t>Approaches/Solutions</a:t>
            </a:r>
            <a:endParaRPr lang="en-US" sz="1600" u="sng" dirty="0"/>
          </a:p>
        </p:txBody>
      </p:sp>
      <p:sp>
        <p:nvSpPr>
          <p:cNvPr id="8" name="Content Placeholder 7"/>
          <p:cNvSpPr>
            <a:spLocks noGrp="1"/>
          </p:cNvSpPr>
          <p:nvPr>
            <p:ph sz="quarter" idx="4"/>
          </p:nvPr>
        </p:nvSpPr>
        <p:spPr>
          <a:xfrm>
            <a:off x="4648200" y="1630362"/>
            <a:ext cx="4041775" cy="3951288"/>
          </a:xfrm>
        </p:spPr>
        <p:txBody>
          <a:bodyPr>
            <a:noAutofit/>
          </a:bodyPr>
          <a:lstStyle/>
          <a:p>
            <a:pPr marL="0" indent="0">
              <a:buNone/>
            </a:pPr>
            <a:r>
              <a:rPr lang="en-US" sz="1400" dirty="0"/>
              <a:t>Building teams that include multiple disciplines such as outcomes research, biomedical informatics, statistics, and specialized clinical perspectives, among others. </a:t>
            </a:r>
          </a:p>
          <a:p>
            <a:pPr marL="0" indent="0">
              <a:buNone/>
            </a:pPr>
            <a:r>
              <a:rPr lang="en-US" sz="1400" i="1" dirty="0" smtClean="0"/>
              <a:t>(</a:t>
            </a:r>
            <a:r>
              <a:rPr lang="en-US" sz="1400" i="1" dirty="0"/>
              <a:t>All projects</a:t>
            </a:r>
            <a:r>
              <a:rPr lang="en-US" sz="1400" i="1" dirty="0" smtClean="0"/>
              <a:t>)</a:t>
            </a:r>
          </a:p>
          <a:p>
            <a:pPr marL="0" indent="0">
              <a:buNone/>
            </a:pPr>
            <a:r>
              <a:rPr lang="en-US" sz="1400" dirty="0" smtClean="0"/>
              <a:t/>
            </a:r>
            <a:br>
              <a:rPr lang="en-US" sz="1400" dirty="0" smtClean="0"/>
            </a:br>
            <a:r>
              <a:rPr lang="en-US" sz="1400" dirty="0" smtClean="0"/>
              <a:t/>
            </a:r>
            <a:br>
              <a:rPr lang="en-US" sz="1400" dirty="0" smtClean="0"/>
            </a:br>
            <a:r>
              <a:rPr lang="en-US" sz="1400" b="1" dirty="0"/>
              <a:t>A high level of staff support allocated to develop governance and relationships enables intensive project management to convene data partners to build a culture of trust, including efforts to educate the participating sites about the infrastructure and approaches to achieve network security and privacy </a:t>
            </a:r>
            <a:r>
              <a:rPr lang="en-US" sz="1400" b="1" dirty="0" smtClean="0"/>
              <a:t/>
            </a:r>
            <a:br>
              <a:rPr lang="en-US" sz="1400" b="1" dirty="0" smtClean="0"/>
            </a:br>
            <a:r>
              <a:rPr lang="en-US" sz="1400" b="1" i="1" dirty="0" smtClean="0"/>
              <a:t>(</a:t>
            </a:r>
            <a:r>
              <a:rPr lang="en-US" sz="1400" b="1" i="1" dirty="0"/>
              <a:t>All projects</a:t>
            </a:r>
            <a:r>
              <a:rPr lang="en-US" sz="1400" b="1" i="1" dirty="0" smtClean="0"/>
              <a:t>)</a:t>
            </a:r>
            <a:endParaRPr lang="en-US" sz="1400" i="1" dirty="0" smtClean="0"/>
          </a:p>
          <a:p>
            <a:pPr marL="0" indent="0">
              <a:buNone/>
            </a:pPr>
            <a:r>
              <a:rPr lang="en-US" sz="1400" dirty="0"/>
              <a:t>Internally working with advisory groups, and externally working with the EDM Forum, provides the opportunity to share lessons learned and facilitate scientific </a:t>
            </a:r>
            <a:r>
              <a:rPr lang="en-US" sz="1400" dirty="0" smtClean="0"/>
              <a:t>collaboration</a:t>
            </a:r>
          </a:p>
          <a:p>
            <a:pPr marL="0" indent="0">
              <a:buNone/>
            </a:pPr>
            <a:r>
              <a:rPr lang="en-US" sz="1400" i="1" dirty="0" smtClean="0"/>
              <a:t>(All </a:t>
            </a:r>
            <a:r>
              <a:rPr lang="en-US" sz="1400" i="1" dirty="0"/>
              <a:t>projects)</a:t>
            </a:r>
          </a:p>
        </p:txBody>
      </p:sp>
      <p:cxnSp>
        <p:nvCxnSpPr>
          <p:cNvPr id="10" name="Straight Connector 9"/>
          <p:cNvCxnSpPr/>
          <p:nvPr/>
        </p:nvCxnSpPr>
        <p:spPr bwMode="auto">
          <a:xfrm>
            <a:off x="457200" y="3124200"/>
            <a:ext cx="830580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Connector 10"/>
          <p:cNvCxnSpPr/>
          <p:nvPr/>
        </p:nvCxnSpPr>
        <p:spPr bwMode="auto">
          <a:xfrm>
            <a:off x="457200" y="5181600"/>
            <a:ext cx="830580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Connector 12"/>
          <p:cNvCxnSpPr/>
          <p:nvPr/>
        </p:nvCxnSpPr>
        <p:spPr bwMode="auto">
          <a:xfrm>
            <a:off x="4572000" y="1295400"/>
            <a:ext cx="0" cy="51054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9658311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quot; &quot;" title="&quot; &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163" y="1175657"/>
            <a:ext cx="8321675" cy="543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12-Point Star 4" descr="&quot; &quot;" title="&quot; &quot;"/>
          <p:cNvSpPr/>
          <p:nvPr/>
        </p:nvSpPr>
        <p:spPr bwMode="auto">
          <a:xfrm>
            <a:off x="457200" y="1143000"/>
            <a:ext cx="8458200" cy="5410200"/>
          </a:xfrm>
          <a:prstGeom prst="star12">
            <a:avLst/>
          </a:prstGeom>
          <a:solidFill>
            <a:srgbClr val="73AE57"/>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US" sz="1600" dirty="0" smtClean="0">
              <a:solidFill>
                <a:srgbClr val="000000"/>
              </a:solidFill>
            </a:endParaRPr>
          </a:p>
        </p:txBody>
      </p:sp>
      <p:sp>
        <p:nvSpPr>
          <p:cNvPr id="2" name="Title 1"/>
          <p:cNvSpPr>
            <a:spLocks noGrp="1"/>
          </p:cNvSpPr>
          <p:nvPr>
            <p:ph type="title"/>
          </p:nvPr>
        </p:nvSpPr>
        <p:spPr/>
        <p:txBody>
          <a:bodyPr>
            <a:normAutofit/>
          </a:bodyPr>
          <a:lstStyle/>
          <a:p>
            <a:r>
              <a:rPr lang="en-US" sz="2700" dirty="0"/>
              <a:t>Approaches to Accelerate Collaboration</a:t>
            </a:r>
          </a:p>
        </p:txBody>
      </p:sp>
      <p:sp>
        <p:nvSpPr>
          <p:cNvPr id="3" name="Content Placeholder 2"/>
          <p:cNvSpPr>
            <a:spLocks noGrp="1"/>
          </p:cNvSpPr>
          <p:nvPr>
            <p:ph idx="1"/>
          </p:nvPr>
        </p:nvSpPr>
        <p:spPr>
          <a:xfrm>
            <a:off x="1905000" y="2438400"/>
            <a:ext cx="5791200" cy="3276600"/>
          </a:xfrm>
        </p:spPr>
        <p:txBody>
          <a:bodyPr>
            <a:normAutofit fontScale="62500" lnSpcReduction="20000"/>
          </a:bodyPr>
          <a:lstStyle/>
          <a:p>
            <a:pPr marL="0" indent="0" algn="ctr">
              <a:spcBef>
                <a:spcPct val="0"/>
              </a:spcBef>
              <a:buNone/>
            </a:pPr>
            <a:r>
              <a:rPr lang="en-US" b="1" i="1" dirty="0">
                <a:solidFill>
                  <a:srgbClr val="000000"/>
                </a:solidFill>
              </a:rPr>
              <a:t>Explicit Process to Convene and Manage Collaborators</a:t>
            </a:r>
          </a:p>
          <a:p>
            <a:pPr marL="0" indent="0" algn="ctr">
              <a:spcBef>
                <a:spcPct val="0"/>
              </a:spcBef>
              <a:buNone/>
            </a:pPr>
            <a:r>
              <a:rPr lang="en-US" dirty="0">
                <a:solidFill>
                  <a:srgbClr val="000000"/>
                </a:solidFill>
              </a:rPr>
              <a:t>The </a:t>
            </a:r>
            <a:r>
              <a:rPr lang="en-US" i="1" dirty="0">
                <a:solidFill>
                  <a:srgbClr val="000000"/>
                </a:solidFill>
              </a:rPr>
              <a:t>SAFTINet</a:t>
            </a:r>
            <a:r>
              <a:rPr lang="en-US" dirty="0">
                <a:solidFill>
                  <a:srgbClr val="000000"/>
                </a:solidFill>
              </a:rPr>
              <a:t> project engages IT personnel; national informatics and research experts; state and clinical policy leaders; and, clinical professionals and clinical professional societies through a variety of mechanisms, including regular internal meetings and an annual convocation.  These opportunities for exchange are crucial to solicit input on research and QI topics, and to understand implementation issues users and sites may face</a:t>
            </a:r>
            <a:r>
              <a:rPr lang="en-US" dirty="0" smtClean="0">
                <a:solidFill>
                  <a:srgbClr val="000000"/>
                </a:solidFill>
              </a:rPr>
              <a:t>.</a:t>
            </a:r>
            <a:endParaRPr lang="en-US" dirty="0">
              <a:solidFill>
                <a:srgbClr val="000000"/>
              </a:solidFill>
            </a:endParaRPr>
          </a:p>
        </p:txBody>
      </p:sp>
    </p:spTree>
    <p:extLst>
      <p:ext uri="{BB962C8B-B14F-4D97-AF65-F5344CB8AC3E}">
        <p14:creationId xmlns:p14="http://schemas.microsoft.com/office/powerpoint/2010/main" val="16960960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Rectangle 11"/>
          <p:cNvSpPr/>
          <p:nvPr/>
        </p:nvSpPr>
        <p:spPr bwMode="auto">
          <a:xfrm>
            <a:off x="457200" y="3124200"/>
            <a:ext cx="8305800" cy="1447800"/>
          </a:xfrm>
          <a:prstGeom prst="rect">
            <a:avLst/>
          </a:prstGeom>
          <a:solidFill>
            <a:schemeClr val="bg1">
              <a:lumMod val="9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smtClean="0">
              <a:solidFill>
                <a:srgbClr val="000000"/>
              </a:solidFill>
            </a:endParaRPr>
          </a:p>
        </p:txBody>
      </p:sp>
      <p:sp>
        <p:nvSpPr>
          <p:cNvPr id="4" name="Title 3"/>
          <p:cNvSpPr>
            <a:spLocks noGrp="1"/>
          </p:cNvSpPr>
          <p:nvPr>
            <p:ph type="title"/>
          </p:nvPr>
        </p:nvSpPr>
        <p:spPr>
          <a:xfrm>
            <a:off x="457200" y="152400"/>
            <a:ext cx="8229600" cy="1143000"/>
          </a:xfrm>
        </p:spPr>
        <p:txBody>
          <a:bodyPr>
            <a:normAutofit/>
          </a:bodyPr>
          <a:lstStyle/>
          <a:p>
            <a:r>
              <a:rPr lang="en-US" sz="2800" dirty="0"/>
              <a:t>Governance Approaches to Facilitate Trust</a:t>
            </a:r>
          </a:p>
        </p:txBody>
      </p:sp>
      <p:sp>
        <p:nvSpPr>
          <p:cNvPr id="5" name="Text Placeholder 4"/>
          <p:cNvSpPr>
            <a:spLocks noGrp="1"/>
          </p:cNvSpPr>
          <p:nvPr>
            <p:ph type="body" idx="1"/>
          </p:nvPr>
        </p:nvSpPr>
        <p:spPr>
          <a:xfrm>
            <a:off x="460375" y="990600"/>
            <a:ext cx="4040188" cy="639762"/>
          </a:xfrm>
        </p:spPr>
        <p:txBody>
          <a:bodyPr>
            <a:normAutofit/>
          </a:bodyPr>
          <a:lstStyle/>
          <a:p>
            <a:pPr algn="ctr"/>
            <a:r>
              <a:rPr lang="en-US" sz="1600" u="sng" dirty="0"/>
              <a:t>Governance Challenges</a:t>
            </a:r>
          </a:p>
        </p:txBody>
      </p:sp>
      <p:sp>
        <p:nvSpPr>
          <p:cNvPr id="6" name="Content Placeholder 5"/>
          <p:cNvSpPr>
            <a:spLocks noGrp="1"/>
          </p:cNvSpPr>
          <p:nvPr>
            <p:ph sz="half" idx="2"/>
          </p:nvPr>
        </p:nvSpPr>
        <p:spPr>
          <a:xfrm>
            <a:off x="460375" y="1630362"/>
            <a:ext cx="4040188" cy="3951288"/>
          </a:xfrm>
        </p:spPr>
        <p:txBody>
          <a:bodyPr/>
          <a:lstStyle/>
          <a:p>
            <a:pPr marL="0" indent="0">
              <a:buNone/>
            </a:pPr>
            <a:r>
              <a:rPr lang="en-US" sz="1400" dirty="0"/>
              <a:t>There is a high time and cost burden to navigating privacy and data sharing across multiple sites and institutions. In addition, a common issue in multi-site projects is the degree of variation in way IRBs interpret regulations and conducted their </a:t>
            </a:r>
            <a:r>
              <a:rPr lang="en-US" sz="1400" dirty="0" smtClean="0"/>
              <a:t>review</a:t>
            </a:r>
            <a:endParaRPr lang="en-US" sz="1400" b="1" dirty="0"/>
          </a:p>
          <a:p>
            <a:pPr marL="0" indent="0">
              <a:buNone/>
              <a:defRPr/>
            </a:pPr>
            <a:endParaRPr lang="en-US" sz="1400" b="1" dirty="0"/>
          </a:p>
          <a:p>
            <a:pPr marL="0" indent="0">
              <a:buNone/>
              <a:defRPr/>
            </a:pPr>
            <a:endParaRPr lang="en-US" sz="1400" b="1" dirty="0"/>
          </a:p>
          <a:p>
            <a:pPr marL="0" indent="0" eaLnBrk="1" fontAlgn="auto" hangingPunct="1">
              <a:spcBef>
                <a:spcPts val="0"/>
              </a:spcBef>
              <a:spcAft>
                <a:spcPts val="0"/>
              </a:spcAft>
              <a:buClrTx/>
              <a:buSzTx/>
              <a:buNone/>
              <a:defRPr/>
            </a:pPr>
            <a:r>
              <a:rPr lang="en-US" sz="1400" b="1" dirty="0"/>
              <a:t>Transparency and clear guidelines are important because data partners are cautious when sharing patient-level </a:t>
            </a:r>
            <a:r>
              <a:rPr lang="en-US" sz="1400" b="1" dirty="0" smtClean="0"/>
              <a:t>data</a:t>
            </a:r>
            <a:endParaRPr lang="en-US" sz="1400" b="1" dirty="0"/>
          </a:p>
          <a:p>
            <a:pPr marL="0" indent="0">
              <a:buNone/>
              <a:defRPr/>
            </a:pPr>
            <a:endParaRPr lang="en-US" sz="1400" dirty="0"/>
          </a:p>
          <a:p>
            <a:pPr marL="0" indent="0">
              <a:buNone/>
              <a:defRPr/>
            </a:pPr>
            <a:endParaRPr lang="en-US" sz="1400" dirty="0"/>
          </a:p>
          <a:p>
            <a:pPr marL="0" indent="0">
              <a:buNone/>
              <a:defRPr/>
            </a:pPr>
            <a:endParaRPr lang="en-US" sz="1400" dirty="0" smtClean="0"/>
          </a:p>
          <a:p>
            <a:pPr marL="0" indent="0" eaLnBrk="1" fontAlgn="auto" hangingPunct="1">
              <a:spcBef>
                <a:spcPts val="0"/>
              </a:spcBef>
              <a:spcAft>
                <a:spcPts val="0"/>
              </a:spcAft>
              <a:buClrTx/>
              <a:buSzTx/>
              <a:buNone/>
              <a:defRPr/>
            </a:pPr>
            <a:r>
              <a:rPr lang="en-US" sz="1400" kern="1200" dirty="0" smtClean="0"/>
              <a:t>Sharing </a:t>
            </a:r>
            <a:r>
              <a:rPr lang="en-US" sz="1400" kern="1200" dirty="0"/>
              <a:t>or pulling together raw, identifiable data from various sites might facilitate research, but would not be acceptable to data partners who want to manage the security and privacy of their own data and limit access to proprietary </a:t>
            </a:r>
            <a:r>
              <a:rPr lang="en-US" sz="1400" kern="1200" dirty="0" smtClean="0"/>
              <a:t>data</a:t>
            </a:r>
            <a:endParaRPr lang="en-US" sz="1400" dirty="0" smtClean="0"/>
          </a:p>
          <a:p>
            <a:pPr marL="0" indent="0">
              <a:buNone/>
            </a:pPr>
            <a:endParaRPr lang="en-US" sz="1400" dirty="0"/>
          </a:p>
        </p:txBody>
      </p:sp>
      <p:sp>
        <p:nvSpPr>
          <p:cNvPr id="7" name="Text Placeholder 6"/>
          <p:cNvSpPr>
            <a:spLocks noGrp="1"/>
          </p:cNvSpPr>
          <p:nvPr>
            <p:ph type="body" sz="quarter" idx="3"/>
          </p:nvPr>
        </p:nvSpPr>
        <p:spPr>
          <a:xfrm>
            <a:off x="4648200" y="990600"/>
            <a:ext cx="4041775" cy="639762"/>
          </a:xfrm>
        </p:spPr>
        <p:txBody>
          <a:bodyPr/>
          <a:lstStyle/>
          <a:p>
            <a:pPr algn="ctr"/>
            <a:r>
              <a:rPr lang="en-US" sz="1600" u="sng" dirty="0" smtClean="0"/>
              <a:t>Approaches/Solutions</a:t>
            </a:r>
            <a:endParaRPr lang="en-US" sz="1600" u="sng" dirty="0"/>
          </a:p>
        </p:txBody>
      </p:sp>
      <p:sp>
        <p:nvSpPr>
          <p:cNvPr id="8" name="Content Placeholder 7"/>
          <p:cNvSpPr>
            <a:spLocks noGrp="1"/>
          </p:cNvSpPr>
          <p:nvPr>
            <p:ph sz="quarter" idx="4"/>
          </p:nvPr>
        </p:nvSpPr>
        <p:spPr>
          <a:xfrm>
            <a:off x="4648200" y="1630362"/>
            <a:ext cx="4041775" cy="3951288"/>
          </a:xfrm>
        </p:spPr>
        <p:txBody>
          <a:bodyPr>
            <a:noAutofit/>
          </a:bodyPr>
          <a:lstStyle/>
          <a:p>
            <a:pPr marL="0" indent="0">
              <a:buFont typeface="Arial" pitchFamily="34" charset="0"/>
              <a:buNone/>
            </a:pPr>
            <a:r>
              <a:rPr lang="en-US" sz="1400" dirty="0"/>
              <a:t>Using strategies to facilitate IRB approval for multicenter research studies, including working with IRBs before submission, the use of central and/or federated IRBs, and the establishment of an umbrella protocol.</a:t>
            </a:r>
          </a:p>
          <a:p>
            <a:pPr marL="0" indent="0">
              <a:buNone/>
            </a:pPr>
            <a:r>
              <a:rPr lang="en-US" sz="1400" i="1" dirty="0" smtClean="0"/>
              <a:t>(All Projects)</a:t>
            </a:r>
            <a:endParaRPr lang="en-US" sz="1400" i="1" dirty="0"/>
          </a:p>
          <a:p>
            <a:pPr marL="0" indent="0" eaLnBrk="1" fontAlgn="auto" hangingPunct="1">
              <a:spcBef>
                <a:spcPts val="0"/>
              </a:spcBef>
              <a:spcAft>
                <a:spcPts val="0"/>
              </a:spcAft>
              <a:buClrTx/>
              <a:buSzTx/>
              <a:buNone/>
              <a:defRPr/>
            </a:pPr>
            <a:r>
              <a:rPr lang="en-US" sz="1400" dirty="0" smtClean="0"/>
              <a:t/>
            </a:r>
            <a:br>
              <a:rPr lang="en-US" sz="1400" dirty="0" smtClean="0"/>
            </a:br>
            <a:endParaRPr lang="en-US" sz="1400" dirty="0" smtClean="0"/>
          </a:p>
          <a:p>
            <a:pPr marL="0" indent="0" eaLnBrk="1" fontAlgn="auto" hangingPunct="1">
              <a:spcBef>
                <a:spcPts val="0"/>
              </a:spcBef>
              <a:spcAft>
                <a:spcPts val="0"/>
              </a:spcAft>
              <a:buClrTx/>
              <a:buSzTx/>
              <a:buNone/>
              <a:defRPr/>
            </a:pPr>
            <a:r>
              <a:rPr lang="en-US" sz="1400" b="1" dirty="0" smtClean="0"/>
              <a:t>Developing </a:t>
            </a:r>
            <a:r>
              <a:rPr lang="en-US" sz="1400" b="1" dirty="0"/>
              <a:t>published guidance to outline expected conduct for organizations and investigators in their data sharing network. </a:t>
            </a:r>
          </a:p>
          <a:p>
            <a:pPr marL="0" indent="0" eaLnBrk="1" fontAlgn="auto" hangingPunct="1">
              <a:spcBef>
                <a:spcPts val="0"/>
              </a:spcBef>
              <a:spcAft>
                <a:spcPts val="0"/>
              </a:spcAft>
              <a:buClrTx/>
              <a:buSzTx/>
              <a:buNone/>
              <a:defRPr/>
            </a:pPr>
            <a:endParaRPr lang="en-US" sz="1400" b="1" dirty="0"/>
          </a:p>
          <a:p>
            <a:pPr marL="0" indent="0" eaLnBrk="1" fontAlgn="auto" hangingPunct="1">
              <a:spcBef>
                <a:spcPts val="0"/>
              </a:spcBef>
              <a:spcAft>
                <a:spcPts val="0"/>
              </a:spcAft>
              <a:buClrTx/>
              <a:buSzTx/>
              <a:buNone/>
              <a:defRPr/>
            </a:pPr>
            <a:r>
              <a:rPr lang="en-US" sz="1400" b="1" i="1" dirty="0"/>
              <a:t>(SPAN, Cincinnati Enhanced Registry)</a:t>
            </a:r>
          </a:p>
          <a:p>
            <a:pPr marL="0" indent="0">
              <a:buNone/>
            </a:pPr>
            <a:endParaRPr lang="en-US" sz="1400" dirty="0" smtClean="0"/>
          </a:p>
          <a:p>
            <a:pPr marL="0" indent="0" eaLnBrk="1" fontAlgn="auto" hangingPunct="1">
              <a:spcBef>
                <a:spcPts val="0"/>
              </a:spcBef>
              <a:spcAft>
                <a:spcPts val="0"/>
              </a:spcAft>
              <a:buClrTx/>
              <a:buSzTx/>
              <a:buNone/>
              <a:defRPr/>
            </a:pPr>
            <a:r>
              <a:rPr lang="en-US" sz="1400" kern="1200" dirty="0"/>
              <a:t>1) Privacy preserving strategies for hard-coded data have been utilized, including de-identification and </a:t>
            </a:r>
            <a:r>
              <a:rPr lang="en-US" sz="1400" kern="1200" dirty="0" err="1"/>
              <a:t>anonymization</a:t>
            </a:r>
            <a:r>
              <a:rPr lang="en-US" sz="1400" kern="1200" dirty="0"/>
              <a:t> of EHR data</a:t>
            </a:r>
          </a:p>
          <a:p>
            <a:pPr marL="0" indent="0" eaLnBrk="1" fontAlgn="auto" hangingPunct="1">
              <a:spcBef>
                <a:spcPts val="0"/>
              </a:spcBef>
              <a:spcAft>
                <a:spcPts val="0"/>
              </a:spcAft>
              <a:buClrTx/>
              <a:buSzTx/>
              <a:buNone/>
              <a:defRPr/>
            </a:pPr>
            <a:endParaRPr lang="en-US" sz="1400" kern="1200" dirty="0"/>
          </a:p>
          <a:p>
            <a:pPr marL="0" indent="0" eaLnBrk="1" fontAlgn="auto" hangingPunct="1">
              <a:spcBef>
                <a:spcPts val="0"/>
              </a:spcBef>
              <a:spcAft>
                <a:spcPts val="0"/>
              </a:spcAft>
              <a:buClrTx/>
              <a:buSzTx/>
              <a:buNone/>
              <a:defRPr/>
            </a:pPr>
            <a:r>
              <a:rPr lang="en-US" sz="1400" kern="1200" dirty="0"/>
              <a:t>2) Distributed research networks can automate and regulate data access and stewardship, often providing aggregated results or limited datasets rather than sharing or collecting raw data</a:t>
            </a:r>
          </a:p>
        </p:txBody>
      </p:sp>
      <p:cxnSp>
        <p:nvCxnSpPr>
          <p:cNvPr id="10" name="Straight Connector 9"/>
          <p:cNvCxnSpPr/>
          <p:nvPr/>
        </p:nvCxnSpPr>
        <p:spPr bwMode="auto">
          <a:xfrm>
            <a:off x="457200" y="3124200"/>
            <a:ext cx="830580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Connector 10"/>
          <p:cNvCxnSpPr/>
          <p:nvPr/>
        </p:nvCxnSpPr>
        <p:spPr bwMode="auto">
          <a:xfrm>
            <a:off x="457200" y="4572000"/>
            <a:ext cx="830580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 name="Straight Connector 2"/>
          <p:cNvCxnSpPr>
            <a:stCxn id="4" idx="2"/>
          </p:cNvCxnSpPr>
          <p:nvPr/>
        </p:nvCxnSpPr>
        <p:spPr bwMode="auto">
          <a:xfrm>
            <a:off x="4572000" y="1295400"/>
            <a:ext cx="0" cy="51054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8675964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Picture 2" descr="&quot; &quot;" title="&quot; &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163" y="1141412"/>
            <a:ext cx="8321675" cy="556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2800" dirty="0"/>
              <a:t>Governance Approaches to Facilitate Trust</a:t>
            </a:r>
            <a:endParaRPr lang="en-US" sz="2700" dirty="0"/>
          </a:p>
        </p:txBody>
      </p:sp>
      <p:sp>
        <p:nvSpPr>
          <p:cNvPr id="5" name="12-Point Star 4" descr="&quot; &quot;" title="&quot; &quot;"/>
          <p:cNvSpPr/>
          <p:nvPr/>
        </p:nvSpPr>
        <p:spPr bwMode="auto">
          <a:xfrm>
            <a:off x="381000" y="1295400"/>
            <a:ext cx="8534400" cy="5257800"/>
          </a:xfrm>
          <a:prstGeom prst="star12">
            <a:avLst/>
          </a:prstGeom>
          <a:solidFill>
            <a:srgbClr val="73AE57"/>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US" sz="1700" dirty="0" smtClean="0">
              <a:solidFill>
                <a:srgbClr val="000000"/>
              </a:solidFill>
            </a:endParaRPr>
          </a:p>
        </p:txBody>
      </p:sp>
      <p:sp>
        <p:nvSpPr>
          <p:cNvPr id="7" name="Text Placeholder 6"/>
          <p:cNvSpPr>
            <a:spLocks noGrp="1"/>
          </p:cNvSpPr>
          <p:nvPr>
            <p:ph type="body" idx="4294967295"/>
          </p:nvPr>
        </p:nvSpPr>
        <p:spPr>
          <a:xfrm>
            <a:off x="1638300" y="2590800"/>
            <a:ext cx="6019800" cy="3200400"/>
          </a:xfrm>
        </p:spPr>
        <p:txBody>
          <a:bodyPr>
            <a:normAutofit fontScale="70000" lnSpcReduction="20000"/>
          </a:bodyPr>
          <a:lstStyle/>
          <a:p>
            <a:pPr marL="0" indent="0" algn="ctr">
              <a:spcBef>
                <a:spcPct val="0"/>
              </a:spcBef>
              <a:buClrTx/>
              <a:buSzTx/>
              <a:buNone/>
            </a:pPr>
            <a:r>
              <a:rPr lang="en-US" b="1" i="1" dirty="0" smtClean="0">
                <a:latin typeface="Arial" pitchFamily="34" charset="0"/>
                <a:ea typeface="MS PGothic" pitchFamily="34" charset="-128"/>
              </a:rPr>
              <a:t>Establishing Research User Interface Principles and Requirements </a:t>
            </a:r>
          </a:p>
          <a:p>
            <a:pPr marL="0" indent="0" algn="ctr">
              <a:spcBef>
                <a:spcPct val="0"/>
              </a:spcBef>
              <a:buClrTx/>
              <a:buSzTx/>
              <a:buNone/>
            </a:pPr>
            <a:r>
              <a:rPr lang="en-US" b="0" i="0" dirty="0" smtClean="0">
                <a:latin typeface="Arial" pitchFamily="34" charset="0"/>
                <a:ea typeface="MS PGothic" pitchFamily="34" charset="-128"/>
              </a:rPr>
              <a:t>The </a:t>
            </a:r>
            <a:r>
              <a:rPr lang="en-US" b="0" i="1" dirty="0" smtClean="0">
                <a:latin typeface="Arial" pitchFamily="34" charset="0"/>
                <a:ea typeface="MS PGothic" pitchFamily="34" charset="-128"/>
              </a:rPr>
              <a:t>SPAN</a:t>
            </a:r>
            <a:r>
              <a:rPr lang="en-US" b="0" i="0" dirty="0" smtClean="0">
                <a:latin typeface="Arial" pitchFamily="34" charset="0"/>
                <a:ea typeface="MS PGothic" pitchFamily="34" charset="-128"/>
              </a:rPr>
              <a:t> project has developed guidance that outlines roles and responsibilities for data partners, and provides guidance for using research user interface query modules and navigating workflow via the network.  The documents include a process for ‘ceding’ IRB and Privacy Board review to facilitate multi-site research.</a:t>
            </a:r>
          </a:p>
        </p:txBody>
      </p:sp>
    </p:spTree>
    <p:extLst>
      <p:ext uri="{BB962C8B-B14F-4D97-AF65-F5344CB8AC3E}">
        <p14:creationId xmlns:p14="http://schemas.microsoft.com/office/powerpoint/2010/main" val="8350950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Rectangle 11"/>
          <p:cNvSpPr/>
          <p:nvPr/>
        </p:nvSpPr>
        <p:spPr bwMode="auto">
          <a:xfrm>
            <a:off x="457200" y="3124200"/>
            <a:ext cx="8305800" cy="1828800"/>
          </a:xfrm>
          <a:prstGeom prst="rect">
            <a:avLst/>
          </a:prstGeom>
          <a:solidFill>
            <a:schemeClr val="bg1">
              <a:lumMod val="9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smtClean="0">
              <a:solidFill>
                <a:srgbClr val="000000"/>
              </a:solidFill>
            </a:endParaRPr>
          </a:p>
        </p:txBody>
      </p:sp>
      <p:sp>
        <p:nvSpPr>
          <p:cNvPr id="4" name="Title 3"/>
          <p:cNvSpPr>
            <a:spLocks noGrp="1"/>
          </p:cNvSpPr>
          <p:nvPr>
            <p:ph type="title"/>
          </p:nvPr>
        </p:nvSpPr>
        <p:spPr>
          <a:xfrm>
            <a:off x="457200" y="152400"/>
            <a:ext cx="8229600" cy="1143000"/>
          </a:xfrm>
        </p:spPr>
        <p:txBody>
          <a:bodyPr>
            <a:normAutofit/>
          </a:bodyPr>
          <a:lstStyle/>
          <a:p>
            <a:r>
              <a:rPr lang="en-US" sz="2800" dirty="0"/>
              <a:t>Efforts to </a:t>
            </a:r>
            <a:r>
              <a:rPr lang="en-US" sz="2800" dirty="0" smtClean="0"/>
              <a:t>Achieve</a:t>
            </a:r>
            <a:br>
              <a:rPr lang="en-US" sz="2800" dirty="0" smtClean="0"/>
            </a:br>
            <a:r>
              <a:rPr lang="en-US" sz="2800" dirty="0" smtClean="0"/>
              <a:t>Meaningful </a:t>
            </a:r>
            <a:r>
              <a:rPr lang="en-US" sz="2800" dirty="0"/>
              <a:t>Engagement</a:t>
            </a:r>
          </a:p>
        </p:txBody>
      </p:sp>
      <p:sp>
        <p:nvSpPr>
          <p:cNvPr id="5" name="Text Placeholder 4"/>
          <p:cNvSpPr>
            <a:spLocks noGrp="1"/>
          </p:cNvSpPr>
          <p:nvPr>
            <p:ph type="body" idx="1"/>
          </p:nvPr>
        </p:nvSpPr>
        <p:spPr>
          <a:xfrm>
            <a:off x="460375" y="990600"/>
            <a:ext cx="4040188" cy="639762"/>
          </a:xfrm>
        </p:spPr>
        <p:txBody>
          <a:bodyPr>
            <a:normAutofit/>
          </a:bodyPr>
          <a:lstStyle/>
          <a:p>
            <a:pPr algn="ctr"/>
            <a:r>
              <a:rPr lang="en-US" sz="1600" u="sng" dirty="0"/>
              <a:t>Challenges to Achieve </a:t>
            </a:r>
            <a:r>
              <a:rPr lang="en-US" sz="1600" u="sng" dirty="0" smtClean="0"/>
              <a:t>Engagement</a:t>
            </a:r>
            <a:endParaRPr lang="en-US" sz="1600" u="sng" dirty="0"/>
          </a:p>
        </p:txBody>
      </p:sp>
      <p:sp>
        <p:nvSpPr>
          <p:cNvPr id="6" name="Content Placeholder 5"/>
          <p:cNvSpPr>
            <a:spLocks noGrp="1"/>
          </p:cNvSpPr>
          <p:nvPr>
            <p:ph sz="half" idx="2"/>
          </p:nvPr>
        </p:nvSpPr>
        <p:spPr>
          <a:xfrm>
            <a:off x="460375" y="1630362"/>
            <a:ext cx="4040188" cy="3951288"/>
          </a:xfrm>
        </p:spPr>
        <p:txBody>
          <a:bodyPr/>
          <a:lstStyle/>
          <a:p>
            <a:pPr marL="0" indent="0">
              <a:buNone/>
            </a:pPr>
            <a:r>
              <a:rPr lang="en-US" sz="1400" dirty="0"/>
              <a:t>The full set of potential uses of infrastructure and data resources is complex; determining who to involve, and at what level, is not always obvious. </a:t>
            </a:r>
          </a:p>
          <a:p>
            <a:pPr marL="0" indent="0">
              <a:buNone/>
              <a:defRPr/>
            </a:pPr>
            <a:endParaRPr lang="en-US" sz="1400" b="1" dirty="0"/>
          </a:p>
          <a:p>
            <a:pPr marL="0" indent="0">
              <a:buNone/>
              <a:defRPr/>
            </a:pPr>
            <a:endParaRPr lang="en-US" sz="1400" b="1" dirty="0"/>
          </a:p>
          <a:p>
            <a:pPr marL="0" indent="0">
              <a:buNone/>
              <a:defRPr/>
            </a:pPr>
            <a:endParaRPr lang="en-US" sz="1400" b="1" dirty="0"/>
          </a:p>
          <a:p>
            <a:pPr marL="0" indent="0">
              <a:buNone/>
              <a:defRPr/>
            </a:pPr>
            <a:r>
              <a:rPr lang="en-US" sz="1400" b="1" dirty="0" smtClean="0"/>
              <a:t/>
            </a:r>
            <a:br>
              <a:rPr lang="en-US" sz="1400" b="1" dirty="0" smtClean="0"/>
            </a:br>
            <a:r>
              <a:rPr lang="en-US" sz="1400" b="1" dirty="0" smtClean="0"/>
              <a:t>Not </a:t>
            </a:r>
            <a:r>
              <a:rPr lang="en-US" sz="1400" b="1" dirty="0"/>
              <a:t>meeting patients “where they are” with familiar/relevant resources.</a:t>
            </a:r>
          </a:p>
          <a:p>
            <a:pPr marL="0" indent="0">
              <a:buNone/>
              <a:defRPr/>
            </a:pPr>
            <a:endParaRPr lang="en-US" sz="1400" b="1" dirty="0"/>
          </a:p>
          <a:p>
            <a:pPr marL="0" indent="0">
              <a:buNone/>
              <a:defRPr/>
            </a:pPr>
            <a:endParaRPr lang="en-US" sz="1400" dirty="0"/>
          </a:p>
          <a:p>
            <a:pPr marL="0" indent="0">
              <a:buNone/>
              <a:defRPr/>
            </a:pPr>
            <a:endParaRPr lang="en-US" sz="1400" dirty="0"/>
          </a:p>
          <a:p>
            <a:pPr marL="0" indent="0">
              <a:buNone/>
              <a:defRPr/>
            </a:pPr>
            <a:endParaRPr lang="en-US" sz="1400" dirty="0" smtClean="0"/>
          </a:p>
          <a:p>
            <a:pPr marL="0" indent="0">
              <a:buNone/>
              <a:defRPr/>
            </a:pPr>
            <a:endParaRPr lang="en-US" sz="1400" dirty="0"/>
          </a:p>
          <a:p>
            <a:pPr marL="0" indent="0">
              <a:buNone/>
              <a:defRPr/>
            </a:pPr>
            <a:r>
              <a:rPr lang="en-US" sz="1400" dirty="0" smtClean="0"/>
              <a:t>Limited </a:t>
            </a:r>
            <a:r>
              <a:rPr lang="en-US" sz="1400" dirty="0"/>
              <a:t>opportunities for collaboration between researchers and end-users, and a lack of a clear pathway for engaging interested patients and consumers </a:t>
            </a:r>
          </a:p>
          <a:p>
            <a:pPr marL="0" indent="0">
              <a:buNone/>
            </a:pPr>
            <a:endParaRPr lang="en-US" sz="1400" dirty="0"/>
          </a:p>
          <a:p>
            <a:pPr marL="0" indent="0">
              <a:buNone/>
            </a:pPr>
            <a:endParaRPr lang="en-US" sz="1400" dirty="0"/>
          </a:p>
        </p:txBody>
      </p:sp>
      <p:sp>
        <p:nvSpPr>
          <p:cNvPr id="7" name="Text Placeholder 6"/>
          <p:cNvSpPr>
            <a:spLocks noGrp="1"/>
          </p:cNvSpPr>
          <p:nvPr>
            <p:ph type="body" sz="quarter" idx="3"/>
          </p:nvPr>
        </p:nvSpPr>
        <p:spPr>
          <a:xfrm>
            <a:off x="4648200" y="990600"/>
            <a:ext cx="4041775" cy="639762"/>
          </a:xfrm>
        </p:spPr>
        <p:txBody>
          <a:bodyPr/>
          <a:lstStyle/>
          <a:p>
            <a:pPr algn="ctr"/>
            <a:r>
              <a:rPr lang="en-US" sz="1600" u="sng" dirty="0" smtClean="0"/>
              <a:t>Approaches/Solutions</a:t>
            </a:r>
            <a:endParaRPr lang="en-US" sz="1600" u="sng" dirty="0"/>
          </a:p>
        </p:txBody>
      </p:sp>
      <p:sp>
        <p:nvSpPr>
          <p:cNvPr id="8" name="Content Placeholder 7"/>
          <p:cNvSpPr>
            <a:spLocks noGrp="1"/>
          </p:cNvSpPr>
          <p:nvPr>
            <p:ph sz="quarter" idx="4"/>
          </p:nvPr>
        </p:nvSpPr>
        <p:spPr>
          <a:xfrm>
            <a:off x="4648200" y="1630362"/>
            <a:ext cx="4041775" cy="3951288"/>
          </a:xfrm>
        </p:spPr>
        <p:txBody>
          <a:bodyPr>
            <a:noAutofit/>
          </a:bodyPr>
          <a:lstStyle/>
          <a:p>
            <a:pPr marL="0" indent="0">
              <a:buNone/>
            </a:pPr>
            <a:r>
              <a:rPr lang="en-US" sz="1400" dirty="0"/>
              <a:t>Establish stakeholder advisory workgroups or ‘Cores’  that are involved throughout the infrastructure development process to provide input on the measures, instruments, methods, and conduct of PRO analyses.</a:t>
            </a:r>
          </a:p>
          <a:p>
            <a:pPr marL="0" indent="0">
              <a:buNone/>
            </a:pPr>
            <a:r>
              <a:rPr lang="en-US" sz="1400" i="1" dirty="0" smtClean="0"/>
              <a:t>(</a:t>
            </a:r>
            <a:r>
              <a:rPr lang="en-US" sz="1400" i="1" dirty="0"/>
              <a:t>SCOAP CERTAIN; WICER)</a:t>
            </a:r>
          </a:p>
          <a:p>
            <a:pPr marL="0" indent="0">
              <a:buNone/>
            </a:pPr>
            <a:r>
              <a:rPr lang="en-US" sz="1400" dirty="0" smtClean="0"/>
              <a:t/>
            </a:r>
            <a:br>
              <a:rPr lang="en-US" sz="1400" dirty="0" smtClean="0"/>
            </a:br>
            <a:r>
              <a:rPr lang="en-US" sz="1400" b="1" dirty="0" smtClean="0"/>
              <a:t>Using </a:t>
            </a:r>
            <a:r>
              <a:rPr lang="en-US" sz="1400" b="1" dirty="0"/>
              <a:t>tools or settings that patients/consumers are familiar with or are easily accessible to facilitate engagement. For example social networking tools, mobile devices, or leveraging community centers, liaisons, and local leadership organizations.</a:t>
            </a:r>
          </a:p>
          <a:p>
            <a:pPr marL="0" indent="0">
              <a:buNone/>
            </a:pPr>
            <a:r>
              <a:rPr lang="en-US" sz="1400" b="1" i="1" dirty="0" smtClean="0"/>
              <a:t>(</a:t>
            </a:r>
            <a:r>
              <a:rPr lang="en-US" sz="1400" b="1" i="1" dirty="0"/>
              <a:t>WICER; </a:t>
            </a:r>
            <a:r>
              <a:rPr lang="en-US" sz="1400" i="1" dirty="0"/>
              <a:t>Pediatric Enhanced Registry</a:t>
            </a:r>
            <a:r>
              <a:rPr lang="en-US" sz="1400" b="1" i="1" dirty="0"/>
              <a:t>)</a:t>
            </a:r>
          </a:p>
          <a:p>
            <a:pPr marL="0" indent="0">
              <a:buNone/>
            </a:pPr>
            <a:endParaRPr lang="en-US" sz="1400" dirty="0" smtClean="0"/>
          </a:p>
          <a:p>
            <a:pPr marL="0" indent="0">
              <a:buNone/>
            </a:pPr>
            <a:r>
              <a:rPr lang="en-US" sz="1400" dirty="0" smtClean="0"/>
              <a:t>Working </a:t>
            </a:r>
            <a:r>
              <a:rPr lang="en-US" sz="1400" dirty="0"/>
              <a:t>with providers directly to develop and test patient-activation tools (e.g., reminders, checklists, and prompts to improve patient management</a:t>
            </a:r>
            <a:r>
              <a:rPr lang="en-US" sz="1400" dirty="0" smtClean="0"/>
              <a:t>).</a:t>
            </a:r>
            <a:br>
              <a:rPr lang="en-US" sz="1400" dirty="0" smtClean="0"/>
            </a:br>
            <a:r>
              <a:rPr lang="en-US" sz="1400" i="1" dirty="0" smtClean="0"/>
              <a:t>(</a:t>
            </a:r>
            <a:r>
              <a:rPr lang="en-US" sz="1400" i="1" dirty="0"/>
              <a:t>Pediatric Enhanced Registry)</a:t>
            </a:r>
          </a:p>
        </p:txBody>
      </p:sp>
      <p:cxnSp>
        <p:nvCxnSpPr>
          <p:cNvPr id="10" name="Straight Connector 9"/>
          <p:cNvCxnSpPr/>
          <p:nvPr/>
        </p:nvCxnSpPr>
        <p:spPr bwMode="auto">
          <a:xfrm>
            <a:off x="457200" y="3124200"/>
            <a:ext cx="830580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Connector 10"/>
          <p:cNvCxnSpPr/>
          <p:nvPr/>
        </p:nvCxnSpPr>
        <p:spPr bwMode="auto">
          <a:xfrm>
            <a:off x="457200" y="4953000"/>
            <a:ext cx="830580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Connector 12"/>
          <p:cNvCxnSpPr/>
          <p:nvPr/>
        </p:nvCxnSpPr>
        <p:spPr bwMode="auto">
          <a:xfrm>
            <a:off x="4572000" y="1295400"/>
            <a:ext cx="0" cy="51054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6221141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quot; &quot;" title="&quot; &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163" y="1066800"/>
            <a:ext cx="8321675" cy="526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2800" dirty="0"/>
              <a:t>Efforts to Achieve</a:t>
            </a:r>
            <a:br>
              <a:rPr lang="en-US" sz="2800" dirty="0"/>
            </a:br>
            <a:r>
              <a:rPr lang="en-US" sz="2800" dirty="0"/>
              <a:t>Meaningful Engagement</a:t>
            </a:r>
            <a:endParaRPr lang="en-US" sz="2700" dirty="0"/>
          </a:p>
        </p:txBody>
      </p:sp>
      <p:sp>
        <p:nvSpPr>
          <p:cNvPr id="5" name="12-Point Star 4" descr="&quot; &quot;" title="&quot; &quot;"/>
          <p:cNvSpPr/>
          <p:nvPr/>
        </p:nvSpPr>
        <p:spPr bwMode="auto">
          <a:xfrm>
            <a:off x="381000" y="1295400"/>
            <a:ext cx="8534400" cy="5257800"/>
          </a:xfrm>
          <a:prstGeom prst="star12">
            <a:avLst/>
          </a:prstGeom>
          <a:solidFill>
            <a:srgbClr val="73AE57"/>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US" sz="1700" dirty="0" smtClean="0">
              <a:solidFill>
                <a:srgbClr val="000000"/>
              </a:solidFill>
            </a:endParaRPr>
          </a:p>
        </p:txBody>
      </p:sp>
      <p:sp>
        <p:nvSpPr>
          <p:cNvPr id="7" name="Text Placeholder 6"/>
          <p:cNvSpPr>
            <a:spLocks noGrp="1"/>
          </p:cNvSpPr>
          <p:nvPr>
            <p:ph type="body" idx="4294967295"/>
          </p:nvPr>
        </p:nvSpPr>
        <p:spPr>
          <a:xfrm>
            <a:off x="1752600" y="2247900"/>
            <a:ext cx="6019800" cy="3200400"/>
          </a:xfrm>
        </p:spPr>
        <p:txBody>
          <a:bodyPr>
            <a:normAutofit fontScale="62500" lnSpcReduction="20000"/>
          </a:bodyPr>
          <a:lstStyle/>
          <a:p>
            <a:pPr marL="0" indent="0" algn="ctr">
              <a:spcBef>
                <a:spcPct val="0"/>
              </a:spcBef>
              <a:buClrTx/>
              <a:buSzTx/>
              <a:buNone/>
            </a:pPr>
            <a:r>
              <a:rPr lang="en-US" b="1" i="1" dirty="0">
                <a:latin typeface="Arial" pitchFamily="34" charset="0"/>
                <a:ea typeface="MS PGothic" pitchFamily="34" charset="-128"/>
              </a:rPr>
              <a:t>Building a “Framingham </a:t>
            </a:r>
          </a:p>
          <a:p>
            <a:pPr marL="0" indent="0" algn="ctr">
              <a:spcBef>
                <a:spcPct val="0"/>
              </a:spcBef>
              <a:buClrTx/>
              <a:buSzTx/>
              <a:buNone/>
            </a:pPr>
            <a:r>
              <a:rPr lang="en-US" b="1" i="1" dirty="0">
                <a:latin typeface="Arial" pitchFamily="34" charset="0"/>
                <a:ea typeface="MS PGothic" pitchFamily="34" charset="-128"/>
              </a:rPr>
              <a:t>for the 21</a:t>
            </a:r>
            <a:r>
              <a:rPr lang="en-US" b="1" i="1" baseline="30000" dirty="0">
                <a:latin typeface="Arial" pitchFamily="34" charset="0"/>
                <a:ea typeface="MS PGothic" pitchFamily="34" charset="-128"/>
              </a:rPr>
              <a:t>st</a:t>
            </a:r>
            <a:r>
              <a:rPr lang="en-US" b="1" i="1" dirty="0">
                <a:latin typeface="Arial" pitchFamily="34" charset="0"/>
                <a:ea typeface="MS PGothic" pitchFamily="34" charset="-128"/>
              </a:rPr>
              <a:t> Century”</a:t>
            </a:r>
            <a:endParaRPr lang="en-US" i="1" dirty="0">
              <a:latin typeface="Arial" pitchFamily="34" charset="0"/>
              <a:ea typeface="MS PGothic" pitchFamily="34" charset="-128"/>
            </a:endParaRPr>
          </a:p>
          <a:p>
            <a:pPr marL="0" indent="0" algn="ctr">
              <a:spcBef>
                <a:spcPct val="0"/>
              </a:spcBef>
              <a:buClrTx/>
              <a:buSzTx/>
              <a:buNone/>
            </a:pPr>
            <a:r>
              <a:rPr lang="en-US" dirty="0">
                <a:latin typeface="Arial" pitchFamily="34" charset="0"/>
                <a:ea typeface="MS PGothic" pitchFamily="34" charset="-128"/>
              </a:rPr>
              <a:t>The WICER study is building a community-based, EHR-linked cohort to understand factors impacting hypertension in a diverse, lower SES neighborhood. The WICER project works with community organizations and leaders to ensure questions are culturally and linguistically appropriate, and that the research is of interest to the community and provides valuable evidence-based information and resources to participants and the community</a:t>
            </a:r>
            <a:r>
              <a:rPr lang="en-US" dirty="0" smtClean="0">
                <a:latin typeface="Arial" pitchFamily="34" charset="0"/>
                <a:ea typeface="MS PGothic" pitchFamily="34" charset="-128"/>
              </a:rPr>
              <a:t>.</a:t>
            </a:r>
            <a:endParaRPr lang="en-US" dirty="0">
              <a:latin typeface="Arial" pitchFamily="34" charset="0"/>
              <a:ea typeface="MS PGothic" pitchFamily="34" charset="-128"/>
            </a:endParaRPr>
          </a:p>
        </p:txBody>
      </p:sp>
    </p:spTree>
    <p:extLst>
      <p:ext uri="{BB962C8B-B14F-4D97-AF65-F5344CB8AC3E}">
        <p14:creationId xmlns:p14="http://schemas.microsoft.com/office/powerpoint/2010/main" val="27669437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Rectangle 11"/>
          <p:cNvSpPr/>
          <p:nvPr/>
        </p:nvSpPr>
        <p:spPr bwMode="auto">
          <a:xfrm>
            <a:off x="457200" y="2743200"/>
            <a:ext cx="8305800" cy="1981200"/>
          </a:xfrm>
          <a:prstGeom prst="rect">
            <a:avLst/>
          </a:prstGeom>
          <a:solidFill>
            <a:schemeClr val="bg1">
              <a:lumMod val="9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smtClean="0">
              <a:solidFill>
                <a:srgbClr val="000000"/>
              </a:solidFill>
            </a:endParaRPr>
          </a:p>
        </p:txBody>
      </p:sp>
      <p:sp>
        <p:nvSpPr>
          <p:cNvPr id="4" name="Title 3"/>
          <p:cNvSpPr>
            <a:spLocks noGrp="1"/>
          </p:cNvSpPr>
          <p:nvPr>
            <p:ph type="title"/>
          </p:nvPr>
        </p:nvSpPr>
        <p:spPr>
          <a:xfrm>
            <a:off x="457200" y="152400"/>
            <a:ext cx="8229600" cy="1143000"/>
          </a:xfrm>
        </p:spPr>
        <p:txBody>
          <a:bodyPr>
            <a:normAutofit/>
          </a:bodyPr>
          <a:lstStyle/>
          <a:p>
            <a:r>
              <a:rPr lang="en-US" sz="2800" dirty="0"/>
              <a:t>Approaches to Address Methodological Issues</a:t>
            </a:r>
          </a:p>
        </p:txBody>
      </p:sp>
      <p:sp>
        <p:nvSpPr>
          <p:cNvPr id="5" name="Text Placeholder 4"/>
          <p:cNvSpPr>
            <a:spLocks noGrp="1"/>
          </p:cNvSpPr>
          <p:nvPr>
            <p:ph type="body" idx="1"/>
          </p:nvPr>
        </p:nvSpPr>
        <p:spPr>
          <a:xfrm>
            <a:off x="460375" y="990600"/>
            <a:ext cx="4040188" cy="639762"/>
          </a:xfrm>
        </p:spPr>
        <p:txBody>
          <a:bodyPr>
            <a:normAutofit/>
          </a:bodyPr>
          <a:lstStyle/>
          <a:p>
            <a:pPr algn="ctr"/>
            <a:r>
              <a:rPr lang="en-US" sz="1800" u="sng" dirty="0"/>
              <a:t>Methodological Challenges</a:t>
            </a:r>
          </a:p>
        </p:txBody>
      </p:sp>
      <p:sp>
        <p:nvSpPr>
          <p:cNvPr id="6" name="Content Placeholder 5"/>
          <p:cNvSpPr>
            <a:spLocks noGrp="1"/>
          </p:cNvSpPr>
          <p:nvPr>
            <p:ph sz="half" idx="2"/>
          </p:nvPr>
        </p:nvSpPr>
        <p:spPr>
          <a:xfrm>
            <a:off x="460375" y="1630362"/>
            <a:ext cx="4040188" cy="3951288"/>
          </a:xfrm>
        </p:spPr>
        <p:txBody>
          <a:bodyPr/>
          <a:lstStyle/>
          <a:p>
            <a:pPr marL="0" indent="0">
              <a:buNone/>
            </a:pPr>
            <a:endParaRPr lang="en-US" sz="1600" dirty="0" smtClean="0"/>
          </a:p>
          <a:p>
            <a:pPr marL="0" indent="0">
              <a:buNone/>
            </a:pPr>
            <a:r>
              <a:rPr lang="en-US" sz="1600" dirty="0" smtClean="0"/>
              <a:t>Non-standard </a:t>
            </a:r>
            <a:r>
              <a:rPr lang="en-US" sz="1600" dirty="0"/>
              <a:t>definitions to define cohorts and prognostic factors</a:t>
            </a:r>
          </a:p>
          <a:p>
            <a:pPr marL="0" indent="0">
              <a:buNone/>
              <a:defRPr/>
            </a:pPr>
            <a:endParaRPr lang="en-US" sz="1600" b="1" dirty="0"/>
          </a:p>
          <a:p>
            <a:pPr marL="0" indent="0">
              <a:buNone/>
              <a:defRPr/>
            </a:pPr>
            <a:endParaRPr lang="en-US" sz="1600" b="1" dirty="0"/>
          </a:p>
          <a:p>
            <a:pPr marL="0" indent="0" eaLnBrk="1" fontAlgn="auto" hangingPunct="1">
              <a:spcBef>
                <a:spcPts val="0"/>
              </a:spcBef>
              <a:spcAft>
                <a:spcPts val="0"/>
              </a:spcAft>
              <a:buClrTx/>
              <a:buSzTx/>
              <a:buNone/>
              <a:defRPr/>
            </a:pPr>
            <a:r>
              <a:rPr lang="en-US" sz="1600" b="1" dirty="0"/>
              <a:t>In RCTs, highly selected populations and limited generalizability, especially for population sub-groups (such as rare diseases or traditionally underrepresented populations)</a:t>
            </a:r>
          </a:p>
          <a:p>
            <a:pPr marL="0" indent="0">
              <a:buNone/>
              <a:defRPr/>
            </a:pPr>
            <a:endParaRPr lang="en-US" sz="1600" b="1" dirty="0"/>
          </a:p>
          <a:p>
            <a:pPr marL="0" indent="0">
              <a:buNone/>
              <a:defRPr/>
            </a:pPr>
            <a:endParaRPr lang="en-US" sz="1600" dirty="0"/>
          </a:p>
          <a:p>
            <a:pPr marL="0" indent="0" eaLnBrk="1" fontAlgn="auto" hangingPunct="1">
              <a:spcBef>
                <a:spcPts val="0"/>
              </a:spcBef>
              <a:spcAft>
                <a:spcPts val="0"/>
              </a:spcAft>
              <a:buClrTx/>
              <a:buSzTx/>
              <a:buNone/>
              <a:defRPr/>
            </a:pPr>
            <a:r>
              <a:rPr lang="en-US" sz="1600" dirty="0" smtClean="0"/>
              <a:t>In </a:t>
            </a:r>
            <a:r>
              <a:rPr lang="en-US" sz="1600" dirty="0"/>
              <a:t>observational studies, there is a lack of validity in the results, and a lack of randomization results in selection bias</a:t>
            </a:r>
          </a:p>
          <a:p>
            <a:pPr marL="0" indent="0">
              <a:buNone/>
            </a:pPr>
            <a:endParaRPr lang="en-US" sz="1600" dirty="0"/>
          </a:p>
          <a:p>
            <a:pPr marL="0" indent="0">
              <a:buNone/>
            </a:pPr>
            <a:endParaRPr lang="en-US" sz="1600" dirty="0"/>
          </a:p>
        </p:txBody>
      </p:sp>
      <p:sp>
        <p:nvSpPr>
          <p:cNvPr id="7" name="Text Placeholder 6"/>
          <p:cNvSpPr>
            <a:spLocks noGrp="1"/>
          </p:cNvSpPr>
          <p:nvPr>
            <p:ph type="body" sz="quarter" idx="3"/>
          </p:nvPr>
        </p:nvSpPr>
        <p:spPr>
          <a:xfrm>
            <a:off x="4648200" y="990600"/>
            <a:ext cx="4041775" cy="639762"/>
          </a:xfrm>
        </p:spPr>
        <p:txBody>
          <a:bodyPr/>
          <a:lstStyle/>
          <a:p>
            <a:pPr algn="ctr"/>
            <a:r>
              <a:rPr lang="en-US" sz="1800" u="sng" dirty="0" smtClean="0"/>
              <a:t>Approaches/Solutions</a:t>
            </a:r>
            <a:endParaRPr lang="en-US" sz="1800" u="sng" dirty="0"/>
          </a:p>
        </p:txBody>
      </p:sp>
      <p:sp>
        <p:nvSpPr>
          <p:cNvPr id="8" name="Content Placeholder 7"/>
          <p:cNvSpPr>
            <a:spLocks noGrp="1"/>
          </p:cNvSpPr>
          <p:nvPr>
            <p:ph sz="quarter" idx="4"/>
          </p:nvPr>
        </p:nvSpPr>
        <p:spPr>
          <a:xfrm>
            <a:off x="4648200" y="1630362"/>
            <a:ext cx="4041775" cy="3951288"/>
          </a:xfrm>
        </p:spPr>
        <p:txBody>
          <a:bodyPr>
            <a:noAutofit/>
          </a:bodyPr>
          <a:lstStyle/>
          <a:p>
            <a:pPr marL="0" indent="0">
              <a:buNone/>
            </a:pPr>
            <a:r>
              <a:rPr lang="en-US" sz="1600" dirty="0"/>
              <a:t>Using diagnostic, laboratory or prescription codes to monitor management and adherence in large </a:t>
            </a:r>
            <a:r>
              <a:rPr lang="en-US" sz="1600" dirty="0" smtClean="0"/>
              <a:t>cohorts</a:t>
            </a:r>
          </a:p>
          <a:p>
            <a:pPr marL="0" indent="0">
              <a:buNone/>
            </a:pPr>
            <a:r>
              <a:rPr lang="en-US" sz="1600" i="1" dirty="0" smtClean="0"/>
              <a:t>(PEAL </a:t>
            </a:r>
            <a:r>
              <a:rPr lang="en-US" sz="1600" i="1" dirty="0"/>
              <a:t>Network; SUPREME-DM</a:t>
            </a:r>
            <a:r>
              <a:rPr lang="en-US" sz="1600" i="1" dirty="0" smtClean="0"/>
              <a:t>)</a:t>
            </a:r>
            <a:r>
              <a:rPr lang="en-US" sz="1600" dirty="0" smtClean="0"/>
              <a:t/>
            </a:r>
            <a:br>
              <a:rPr lang="en-US" sz="1600" dirty="0" smtClean="0"/>
            </a:br>
            <a:endParaRPr lang="en-US" sz="1600" dirty="0" smtClean="0"/>
          </a:p>
          <a:p>
            <a:pPr marL="0" indent="0" eaLnBrk="1" fontAlgn="auto" hangingPunct="1">
              <a:spcBef>
                <a:spcPts val="0"/>
              </a:spcBef>
              <a:spcAft>
                <a:spcPts val="0"/>
              </a:spcAft>
              <a:buClrTx/>
              <a:buSzTx/>
              <a:buNone/>
              <a:defRPr/>
            </a:pPr>
            <a:r>
              <a:rPr lang="en-US" sz="1600" b="1" dirty="0"/>
              <a:t>Using EHRs to build registries for rare diseases and/or vulnerable populations in order to conduct surveillance on relevant subgroups and capture rare outcomes</a:t>
            </a:r>
          </a:p>
          <a:p>
            <a:pPr marL="0" indent="0" eaLnBrk="1" fontAlgn="auto" hangingPunct="1">
              <a:spcBef>
                <a:spcPts val="0"/>
              </a:spcBef>
              <a:spcAft>
                <a:spcPts val="0"/>
              </a:spcAft>
              <a:buClrTx/>
              <a:buSzTx/>
              <a:buNone/>
              <a:defRPr/>
            </a:pPr>
            <a:r>
              <a:rPr lang="en-US" sz="1600" i="1" dirty="0" smtClean="0"/>
              <a:t>(</a:t>
            </a:r>
            <a:r>
              <a:rPr lang="en-US" sz="1600" b="1" i="1" dirty="0"/>
              <a:t>Pediatric Enhanced Registry</a:t>
            </a:r>
            <a:r>
              <a:rPr lang="en-US" sz="1600" i="1" dirty="0"/>
              <a:t>; SUPREME-DM</a:t>
            </a:r>
            <a:r>
              <a:rPr lang="en-US" sz="1600" i="1" dirty="0" smtClean="0"/>
              <a:t>)</a:t>
            </a:r>
            <a:br>
              <a:rPr lang="en-US" sz="1600" i="1" dirty="0" smtClean="0"/>
            </a:br>
            <a:endParaRPr lang="en-US" sz="1600" dirty="0" smtClean="0"/>
          </a:p>
          <a:p>
            <a:pPr marL="0" indent="0" eaLnBrk="1" fontAlgn="auto" hangingPunct="1">
              <a:spcBef>
                <a:spcPts val="0"/>
              </a:spcBef>
              <a:spcAft>
                <a:spcPts val="0"/>
              </a:spcAft>
              <a:buClrTx/>
              <a:buSzTx/>
              <a:buNone/>
              <a:defRPr/>
            </a:pPr>
            <a:r>
              <a:rPr lang="en-US" sz="1600" dirty="0"/>
              <a:t>Developing rigorous data quality assessment methods and frameworks for multi-site observational studies</a:t>
            </a:r>
          </a:p>
          <a:p>
            <a:pPr marL="0" indent="0" eaLnBrk="1" fontAlgn="auto" hangingPunct="1">
              <a:spcBef>
                <a:spcPts val="0"/>
              </a:spcBef>
              <a:spcAft>
                <a:spcPts val="0"/>
              </a:spcAft>
              <a:buClrTx/>
              <a:buSzTx/>
              <a:buNone/>
              <a:defRPr/>
            </a:pPr>
            <a:r>
              <a:rPr lang="en-US" sz="1600" i="1" dirty="0" smtClean="0"/>
              <a:t>(</a:t>
            </a:r>
            <a:r>
              <a:rPr lang="en-US" sz="1600" i="1" dirty="0"/>
              <a:t>SAFTINet, SPAN, SCANNER)</a:t>
            </a:r>
            <a:endParaRPr lang="en-US" sz="1600" b="1" dirty="0"/>
          </a:p>
        </p:txBody>
      </p:sp>
      <p:cxnSp>
        <p:nvCxnSpPr>
          <p:cNvPr id="10" name="Straight Connector 9"/>
          <p:cNvCxnSpPr/>
          <p:nvPr/>
        </p:nvCxnSpPr>
        <p:spPr bwMode="auto">
          <a:xfrm>
            <a:off x="457200" y="2743200"/>
            <a:ext cx="830580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Connector 10"/>
          <p:cNvCxnSpPr/>
          <p:nvPr/>
        </p:nvCxnSpPr>
        <p:spPr bwMode="auto">
          <a:xfrm>
            <a:off x="457200" y="4724400"/>
            <a:ext cx="830580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Connector 12"/>
          <p:cNvCxnSpPr/>
          <p:nvPr/>
        </p:nvCxnSpPr>
        <p:spPr bwMode="auto">
          <a:xfrm>
            <a:off x="4572000" y="1295400"/>
            <a:ext cx="0" cy="51054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1873432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4" name="Picture 2" descr="&quot; &quot;" title="&quot; &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463" y="1273629"/>
            <a:ext cx="8345487" cy="541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2800" dirty="0"/>
              <a:t>Approaches to Address Methodological Issues</a:t>
            </a:r>
            <a:endParaRPr lang="en-US" sz="2700" dirty="0"/>
          </a:p>
        </p:txBody>
      </p:sp>
      <p:sp>
        <p:nvSpPr>
          <p:cNvPr id="5" name="12-Point Star 4" descr="&quot; &quot;" title="&quot; &quot;"/>
          <p:cNvSpPr/>
          <p:nvPr/>
        </p:nvSpPr>
        <p:spPr bwMode="auto">
          <a:xfrm>
            <a:off x="381000" y="1295400"/>
            <a:ext cx="8534400" cy="5257800"/>
          </a:xfrm>
          <a:prstGeom prst="star12">
            <a:avLst/>
          </a:prstGeom>
          <a:solidFill>
            <a:srgbClr val="73AE57"/>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US" sz="1700" dirty="0" smtClean="0">
              <a:solidFill>
                <a:srgbClr val="000000"/>
              </a:solidFill>
            </a:endParaRPr>
          </a:p>
        </p:txBody>
      </p:sp>
      <p:sp>
        <p:nvSpPr>
          <p:cNvPr id="7" name="Text Placeholder 6"/>
          <p:cNvSpPr>
            <a:spLocks noGrp="1"/>
          </p:cNvSpPr>
          <p:nvPr>
            <p:ph type="body" idx="4294967295"/>
          </p:nvPr>
        </p:nvSpPr>
        <p:spPr>
          <a:xfrm>
            <a:off x="1638300" y="2590800"/>
            <a:ext cx="6019800" cy="3200400"/>
          </a:xfrm>
        </p:spPr>
        <p:txBody>
          <a:bodyPr>
            <a:normAutofit fontScale="62500" lnSpcReduction="20000"/>
          </a:bodyPr>
          <a:lstStyle/>
          <a:p>
            <a:pPr marL="0" indent="0" algn="ctr">
              <a:spcBef>
                <a:spcPct val="0"/>
              </a:spcBef>
              <a:buNone/>
            </a:pPr>
            <a:r>
              <a:rPr lang="en-US" sz="3600" b="1" i="1" dirty="0">
                <a:latin typeface="Arial" pitchFamily="34" charset="0"/>
                <a:ea typeface="MS PGothic" pitchFamily="34" charset="-128"/>
              </a:rPr>
              <a:t>Learning as a collaboration among patients and specialists to build a rare disease registry </a:t>
            </a:r>
          </a:p>
          <a:p>
            <a:pPr marL="0" indent="0" algn="ctr">
              <a:spcBef>
                <a:spcPct val="0"/>
              </a:spcBef>
              <a:buNone/>
            </a:pPr>
            <a:r>
              <a:rPr lang="en-US" dirty="0">
                <a:latin typeface="Arial" pitchFamily="34" charset="0"/>
                <a:ea typeface="MS PGothic" pitchFamily="34" charset="-128"/>
              </a:rPr>
              <a:t>The </a:t>
            </a:r>
            <a:r>
              <a:rPr lang="en-US" i="1" dirty="0">
                <a:latin typeface="Arial" pitchFamily="34" charset="0"/>
                <a:ea typeface="MS PGothic" pitchFamily="34" charset="-128"/>
              </a:rPr>
              <a:t>Pediatric Enhanced Registry</a:t>
            </a:r>
            <a:r>
              <a:rPr lang="en-US" dirty="0">
                <a:latin typeface="Arial" pitchFamily="34" charset="0"/>
                <a:ea typeface="MS PGothic" pitchFamily="34" charset="-128"/>
              </a:rPr>
              <a:t>, led by CCHMU, engages specialty clinicians to design and implement ‘smart forms’ in the EHR that capture the information clinicians find most meaningful and actionable, improving the efficiency and quality of data (“data in once”).  These innovations make it feasible to study special populations and rare diseases (e.g. </a:t>
            </a:r>
            <a:r>
              <a:rPr lang="en-US" dirty="0" err="1">
                <a:latin typeface="Arial" pitchFamily="34" charset="0"/>
                <a:ea typeface="MS PGothic" pitchFamily="34" charset="-128"/>
              </a:rPr>
              <a:t>Crohn’s</a:t>
            </a:r>
            <a:r>
              <a:rPr lang="en-US" dirty="0">
                <a:latin typeface="Arial" pitchFamily="34" charset="0"/>
                <a:ea typeface="MS PGothic" pitchFamily="34" charset="-128"/>
              </a:rPr>
              <a:t> disease).</a:t>
            </a:r>
          </a:p>
        </p:txBody>
      </p:sp>
    </p:spTree>
    <p:extLst>
      <p:ext uri="{BB962C8B-B14F-4D97-AF65-F5344CB8AC3E}">
        <p14:creationId xmlns:p14="http://schemas.microsoft.com/office/powerpoint/2010/main" val="38419481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pPr marL="571500" indent="-571500">
              <a:buFont typeface="+mj-lt"/>
              <a:buAutoNum type="romanUcPeriod"/>
            </a:pPr>
            <a:r>
              <a:rPr lang="en-US" dirty="0" smtClean="0"/>
              <a:t>Overview of the EDM Forum</a:t>
            </a:r>
          </a:p>
          <a:p>
            <a:pPr marL="571500" indent="-571500">
              <a:buFont typeface="+mj-lt"/>
              <a:buAutoNum type="romanUcPeriod"/>
            </a:pPr>
            <a:r>
              <a:rPr lang="en-US" dirty="0" smtClean="0"/>
              <a:t>Challenges for Building Electronic Clinical Data Infrastructure </a:t>
            </a:r>
          </a:p>
          <a:p>
            <a:pPr marL="571500" indent="-571500">
              <a:buFont typeface="+mj-lt"/>
              <a:buAutoNum type="romanUcPeriod"/>
            </a:pPr>
            <a:r>
              <a:rPr lang="en-US" dirty="0" smtClean="0"/>
              <a:t>Innovative Approaches and Solutions</a:t>
            </a:r>
          </a:p>
          <a:p>
            <a:pPr marL="571500" indent="-571500">
              <a:buFont typeface="+mj-lt"/>
              <a:buAutoNum type="romanUcPeriod"/>
            </a:pPr>
            <a:r>
              <a:rPr lang="en-US" dirty="0" smtClean="0"/>
              <a:t>Opportunities to Engage and Interact with the EDM Forum</a:t>
            </a:r>
            <a:endParaRPr lang="en-US" dirty="0"/>
          </a:p>
        </p:txBody>
      </p:sp>
      <p:sp>
        <p:nvSpPr>
          <p:cNvPr id="4" name="Rectangle 5"/>
          <p:cNvSpPr txBox="1">
            <a:spLocks noGrp="1" noChangeArrowheads="1"/>
          </p:cNvSpPr>
          <p:nvPr/>
        </p:nvSpPr>
        <p:spPr bwMode="auto">
          <a:xfrm>
            <a:off x="685800" y="6248400"/>
            <a:ext cx="2133600" cy="476250"/>
          </a:xfrm>
          <a:prstGeom prst="rect">
            <a:avLst/>
          </a:prstGeom>
          <a:noFill/>
          <a:ln w="9525">
            <a:noFill/>
            <a:miter lim="800000"/>
            <a:headEnd/>
            <a:tailEnd/>
          </a:ln>
        </p:spPr>
        <p:txBody>
          <a:bodyPr lIns="91421" tIns="45711" rIns="91421" bIns="45711"/>
          <a:lstStyle/>
          <a:p>
            <a:pPr eaLnBrk="0" fontAlgn="base" hangingPunct="0">
              <a:spcBef>
                <a:spcPct val="0"/>
              </a:spcBef>
              <a:spcAft>
                <a:spcPct val="0"/>
              </a:spcAft>
            </a:pPr>
            <a:fld id="{6146C1BD-4758-42D6-89CD-068EBD9229B8}" type="slidenum">
              <a:rPr lang="en-US" sz="1400">
                <a:solidFill>
                  <a:srgbClr val="FFFFFF"/>
                </a:solidFill>
              </a:rPr>
              <a:pPr eaLnBrk="0" fontAlgn="base" hangingPunct="0">
                <a:spcBef>
                  <a:spcPct val="0"/>
                </a:spcBef>
                <a:spcAft>
                  <a:spcPct val="0"/>
                </a:spcAft>
              </a:pPr>
              <a:t>2</a:t>
            </a:fld>
            <a:endParaRPr lang="en-US" sz="1400">
              <a:solidFill>
                <a:srgbClr val="FFFFFF"/>
              </a:solidFill>
            </a:endParaRPr>
          </a:p>
        </p:txBody>
      </p:sp>
    </p:spTree>
    <p:extLst>
      <p:ext uri="{BB962C8B-B14F-4D97-AF65-F5344CB8AC3E}">
        <p14:creationId xmlns:p14="http://schemas.microsoft.com/office/powerpoint/2010/main" val="10084056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Rectangle 11"/>
          <p:cNvSpPr/>
          <p:nvPr/>
        </p:nvSpPr>
        <p:spPr bwMode="auto">
          <a:xfrm>
            <a:off x="457200" y="3200400"/>
            <a:ext cx="8305800" cy="1295400"/>
          </a:xfrm>
          <a:prstGeom prst="rect">
            <a:avLst/>
          </a:prstGeom>
          <a:solidFill>
            <a:schemeClr val="bg1">
              <a:lumMod val="9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smtClean="0">
              <a:solidFill>
                <a:srgbClr val="000000"/>
              </a:solidFill>
            </a:endParaRPr>
          </a:p>
        </p:txBody>
      </p:sp>
      <p:sp>
        <p:nvSpPr>
          <p:cNvPr id="4" name="Title 3"/>
          <p:cNvSpPr>
            <a:spLocks noGrp="1"/>
          </p:cNvSpPr>
          <p:nvPr>
            <p:ph type="title"/>
          </p:nvPr>
        </p:nvSpPr>
        <p:spPr>
          <a:xfrm>
            <a:off x="457200" y="152400"/>
            <a:ext cx="8229600" cy="1143000"/>
          </a:xfrm>
        </p:spPr>
        <p:txBody>
          <a:bodyPr>
            <a:normAutofit/>
          </a:bodyPr>
          <a:lstStyle/>
          <a:p>
            <a:r>
              <a:rPr lang="en-US" sz="2800" dirty="0"/>
              <a:t>Approaches to Address Data &amp; Informatics Issues</a:t>
            </a:r>
          </a:p>
        </p:txBody>
      </p:sp>
      <p:sp>
        <p:nvSpPr>
          <p:cNvPr id="5" name="Text Placeholder 4"/>
          <p:cNvSpPr>
            <a:spLocks noGrp="1"/>
          </p:cNvSpPr>
          <p:nvPr>
            <p:ph type="body" idx="1"/>
          </p:nvPr>
        </p:nvSpPr>
        <p:spPr>
          <a:xfrm>
            <a:off x="460375" y="990600"/>
            <a:ext cx="4040188" cy="639762"/>
          </a:xfrm>
        </p:spPr>
        <p:txBody>
          <a:bodyPr>
            <a:normAutofit/>
          </a:bodyPr>
          <a:lstStyle/>
          <a:p>
            <a:pPr algn="ctr"/>
            <a:r>
              <a:rPr lang="en-US" sz="1800" u="sng" dirty="0"/>
              <a:t>Data &amp; Informatics Challenges</a:t>
            </a:r>
          </a:p>
        </p:txBody>
      </p:sp>
      <p:sp>
        <p:nvSpPr>
          <p:cNvPr id="6" name="Content Placeholder 5"/>
          <p:cNvSpPr>
            <a:spLocks noGrp="1"/>
          </p:cNvSpPr>
          <p:nvPr>
            <p:ph sz="half" idx="2"/>
          </p:nvPr>
        </p:nvSpPr>
        <p:spPr>
          <a:xfrm>
            <a:off x="460375" y="1630362"/>
            <a:ext cx="4040188" cy="3951288"/>
          </a:xfrm>
        </p:spPr>
        <p:txBody>
          <a:bodyPr/>
          <a:lstStyle/>
          <a:p>
            <a:pPr marL="0" indent="0">
              <a:buNone/>
            </a:pPr>
            <a:endParaRPr lang="en-US" sz="1600" dirty="0" smtClean="0"/>
          </a:p>
          <a:p>
            <a:pPr marL="0" indent="0" eaLnBrk="1" fontAlgn="auto" hangingPunct="1">
              <a:spcBef>
                <a:spcPts val="0"/>
              </a:spcBef>
              <a:spcAft>
                <a:spcPts val="0"/>
              </a:spcAft>
              <a:buClrTx/>
              <a:buSzTx/>
              <a:buNone/>
              <a:defRPr/>
            </a:pPr>
            <a:endParaRPr lang="en-US" sz="1600" dirty="0" smtClean="0"/>
          </a:p>
          <a:p>
            <a:pPr marL="0" indent="0" eaLnBrk="1" fontAlgn="auto" hangingPunct="1">
              <a:spcBef>
                <a:spcPts val="0"/>
              </a:spcBef>
              <a:spcAft>
                <a:spcPts val="0"/>
              </a:spcAft>
              <a:buClrTx/>
              <a:buSzTx/>
              <a:buNone/>
              <a:defRPr/>
            </a:pPr>
            <a:r>
              <a:rPr lang="en-US" sz="1600" dirty="0" smtClean="0"/>
              <a:t>Unstructured </a:t>
            </a:r>
            <a:r>
              <a:rPr lang="en-US" sz="1600" dirty="0"/>
              <a:t>data capture/entry in EHRs </a:t>
            </a:r>
          </a:p>
          <a:p>
            <a:pPr marL="0" indent="0">
              <a:buNone/>
              <a:defRPr/>
            </a:pPr>
            <a:endParaRPr lang="en-US" sz="1600" b="1" dirty="0"/>
          </a:p>
          <a:p>
            <a:pPr marL="0" indent="0">
              <a:buNone/>
              <a:defRPr/>
            </a:pPr>
            <a:endParaRPr lang="en-US" sz="1600" b="1" dirty="0"/>
          </a:p>
          <a:p>
            <a:pPr marL="0" indent="0">
              <a:buNone/>
            </a:pPr>
            <a:endParaRPr lang="en-US" sz="1600" b="1" dirty="0" smtClean="0"/>
          </a:p>
          <a:p>
            <a:pPr marL="0" indent="0">
              <a:buNone/>
            </a:pPr>
            <a:r>
              <a:rPr lang="en-US" sz="1600" b="1" dirty="0" smtClean="0"/>
              <a:t>Current </a:t>
            </a:r>
            <a:r>
              <a:rPr lang="en-US" sz="1600" b="1" dirty="0"/>
              <a:t>systems not optimized to identify potential enrollees for trials </a:t>
            </a:r>
          </a:p>
          <a:p>
            <a:pPr marL="0" indent="0">
              <a:buNone/>
              <a:defRPr/>
            </a:pPr>
            <a:endParaRPr lang="en-US" sz="1600" b="1" dirty="0"/>
          </a:p>
          <a:p>
            <a:pPr marL="0" indent="0">
              <a:buNone/>
              <a:defRPr/>
            </a:pPr>
            <a:endParaRPr lang="en-US" sz="1600" dirty="0" smtClean="0"/>
          </a:p>
          <a:p>
            <a:pPr marL="0" indent="0">
              <a:buNone/>
              <a:defRPr/>
            </a:pPr>
            <a:endParaRPr lang="en-US" sz="1600" dirty="0"/>
          </a:p>
          <a:p>
            <a:pPr marL="0" indent="0" eaLnBrk="1" fontAlgn="auto" hangingPunct="1">
              <a:spcBef>
                <a:spcPts val="0"/>
              </a:spcBef>
              <a:spcAft>
                <a:spcPts val="0"/>
              </a:spcAft>
              <a:buClrTx/>
              <a:buSzTx/>
              <a:buNone/>
              <a:defRPr/>
            </a:pPr>
            <a:r>
              <a:rPr lang="en-US" sz="1600" dirty="0"/>
              <a:t>Limited ability to link streams of data, especially in EHRs</a:t>
            </a:r>
          </a:p>
          <a:p>
            <a:pPr marL="0" indent="0">
              <a:buNone/>
            </a:pPr>
            <a:endParaRPr lang="en-US" sz="1600" dirty="0"/>
          </a:p>
          <a:p>
            <a:pPr marL="0" indent="0">
              <a:buNone/>
            </a:pPr>
            <a:endParaRPr lang="en-US" sz="1600" dirty="0"/>
          </a:p>
        </p:txBody>
      </p:sp>
      <p:sp>
        <p:nvSpPr>
          <p:cNvPr id="7" name="Text Placeholder 6"/>
          <p:cNvSpPr>
            <a:spLocks noGrp="1"/>
          </p:cNvSpPr>
          <p:nvPr>
            <p:ph type="body" sz="quarter" idx="3"/>
          </p:nvPr>
        </p:nvSpPr>
        <p:spPr>
          <a:xfrm>
            <a:off x="4648200" y="990600"/>
            <a:ext cx="4041775" cy="639762"/>
          </a:xfrm>
        </p:spPr>
        <p:txBody>
          <a:bodyPr/>
          <a:lstStyle/>
          <a:p>
            <a:pPr algn="ctr"/>
            <a:r>
              <a:rPr lang="en-US" sz="1800" u="sng" dirty="0" smtClean="0"/>
              <a:t>Approaches/Solutions</a:t>
            </a:r>
            <a:endParaRPr lang="en-US" sz="1800" u="sng" dirty="0"/>
          </a:p>
        </p:txBody>
      </p:sp>
      <p:sp>
        <p:nvSpPr>
          <p:cNvPr id="8" name="Content Placeholder 7"/>
          <p:cNvSpPr>
            <a:spLocks noGrp="1"/>
          </p:cNvSpPr>
          <p:nvPr>
            <p:ph sz="quarter" idx="4"/>
          </p:nvPr>
        </p:nvSpPr>
        <p:spPr>
          <a:xfrm>
            <a:off x="4648200" y="1630362"/>
            <a:ext cx="4041775" cy="3951288"/>
          </a:xfrm>
        </p:spPr>
        <p:txBody>
          <a:bodyPr>
            <a:noAutofit/>
          </a:bodyPr>
          <a:lstStyle/>
          <a:p>
            <a:pPr marL="0" indent="0" eaLnBrk="1" fontAlgn="auto" hangingPunct="1">
              <a:spcBef>
                <a:spcPts val="0"/>
              </a:spcBef>
              <a:spcAft>
                <a:spcPts val="0"/>
              </a:spcAft>
              <a:buClrTx/>
              <a:buSzTx/>
              <a:buNone/>
              <a:defRPr/>
            </a:pPr>
            <a:endParaRPr lang="en-US" sz="1600" dirty="0" smtClean="0"/>
          </a:p>
          <a:p>
            <a:pPr marL="0" indent="0" eaLnBrk="1" fontAlgn="auto" hangingPunct="1">
              <a:spcBef>
                <a:spcPts val="0"/>
              </a:spcBef>
              <a:spcAft>
                <a:spcPts val="0"/>
              </a:spcAft>
              <a:buClrTx/>
              <a:buSzTx/>
              <a:buNone/>
              <a:defRPr/>
            </a:pPr>
            <a:r>
              <a:rPr lang="en-US" sz="1600" dirty="0" smtClean="0"/>
              <a:t>Natural </a:t>
            </a:r>
            <a:r>
              <a:rPr lang="en-US" sz="1600" dirty="0"/>
              <a:t>language processing (NLP) with clinical notes to extract research grade information</a:t>
            </a:r>
          </a:p>
          <a:p>
            <a:pPr marL="0" indent="0" eaLnBrk="1" fontAlgn="auto" hangingPunct="1">
              <a:spcBef>
                <a:spcPts val="0"/>
              </a:spcBef>
              <a:spcAft>
                <a:spcPts val="0"/>
              </a:spcAft>
              <a:buClrTx/>
              <a:buSzTx/>
              <a:buNone/>
              <a:defRPr/>
            </a:pPr>
            <a:r>
              <a:rPr lang="en-US" sz="1600" i="1" dirty="0" smtClean="0"/>
              <a:t>(CER </a:t>
            </a:r>
            <a:r>
              <a:rPr lang="en-US" sz="1600" i="1" dirty="0"/>
              <a:t>Hub; SUPREME-DM; SCOAP CERTAIN; WICER</a:t>
            </a:r>
            <a:r>
              <a:rPr lang="en-US" sz="1600" i="1" dirty="0" smtClean="0"/>
              <a:t>)</a:t>
            </a:r>
            <a:r>
              <a:rPr lang="en-US" sz="1600" dirty="0" smtClean="0"/>
              <a:t/>
            </a:r>
            <a:br>
              <a:rPr lang="en-US" sz="1600" dirty="0" smtClean="0"/>
            </a:br>
            <a:endParaRPr lang="en-US" sz="1600" dirty="0" smtClean="0"/>
          </a:p>
          <a:p>
            <a:pPr marL="0" indent="0" eaLnBrk="1" fontAlgn="auto" hangingPunct="1">
              <a:spcBef>
                <a:spcPts val="0"/>
              </a:spcBef>
              <a:spcAft>
                <a:spcPts val="0"/>
              </a:spcAft>
              <a:buClrTx/>
              <a:buSzTx/>
              <a:buNone/>
              <a:defRPr/>
            </a:pPr>
            <a:r>
              <a:rPr lang="en-US" sz="1600" b="1" dirty="0" smtClean="0"/>
              <a:t>Integrating </a:t>
            </a:r>
            <a:r>
              <a:rPr lang="en-US" sz="1600" b="1" dirty="0"/>
              <a:t>prospective study recruitment tools at the point-of-care</a:t>
            </a:r>
          </a:p>
          <a:p>
            <a:pPr marL="0" indent="0" eaLnBrk="1" fontAlgn="auto" hangingPunct="1">
              <a:spcBef>
                <a:spcPts val="0"/>
              </a:spcBef>
              <a:spcAft>
                <a:spcPts val="0"/>
              </a:spcAft>
              <a:buClrTx/>
              <a:buSzTx/>
              <a:buNone/>
              <a:defRPr/>
            </a:pPr>
            <a:r>
              <a:rPr lang="en-US" sz="1600" b="1" i="1" dirty="0" smtClean="0"/>
              <a:t>(</a:t>
            </a:r>
            <a:r>
              <a:rPr lang="en-US" sz="1600" b="1" i="1" dirty="0"/>
              <a:t>Indiana PROSPECT; </a:t>
            </a:r>
            <a:r>
              <a:rPr lang="en-US" sz="1600" i="1" dirty="0"/>
              <a:t>WICER; COMET)</a:t>
            </a:r>
          </a:p>
          <a:p>
            <a:pPr marL="0" indent="0" eaLnBrk="1" fontAlgn="auto" hangingPunct="1">
              <a:spcBef>
                <a:spcPts val="0"/>
              </a:spcBef>
              <a:spcAft>
                <a:spcPts val="0"/>
              </a:spcAft>
              <a:buClrTx/>
              <a:buSzTx/>
              <a:buNone/>
              <a:defRPr/>
            </a:pPr>
            <a:endParaRPr lang="en-US" sz="1600" i="1" dirty="0" smtClean="0"/>
          </a:p>
          <a:p>
            <a:pPr marL="0" indent="0" eaLnBrk="1" fontAlgn="auto" hangingPunct="1">
              <a:spcBef>
                <a:spcPts val="0"/>
              </a:spcBef>
              <a:spcAft>
                <a:spcPts val="0"/>
              </a:spcAft>
              <a:buClrTx/>
              <a:buSzTx/>
              <a:buNone/>
              <a:defRPr/>
            </a:pPr>
            <a:r>
              <a:rPr lang="en-US" sz="1600" i="1" dirty="0" smtClean="0"/>
              <a:t/>
            </a:r>
            <a:br>
              <a:rPr lang="en-US" sz="1600" i="1" dirty="0" smtClean="0"/>
            </a:br>
            <a:r>
              <a:rPr lang="en-US" sz="1600" dirty="0" smtClean="0"/>
              <a:t>Common </a:t>
            </a:r>
            <a:r>
              <a:rPr lang="en-US" sz="1600" dirty="0"/>
              <a:t>data models are employed in all of the projects (including the OMOP CDM, HMORN VDW) to map data to common concepts, in order to standardize and harmonize the various structures and data elements</a:t>
            </a:r>
          </a:p>
          <a:p>
            <a:pPr marL="0" indent="0" eaLnBrk="1" fontAlgn="auto" hangingPunct="1">
              <a:spcBef>
                <a:spcPts val="0"/>
              </a:spcBef>
              <a:spcAft>
                <a:spcPts val="0"/>
              </a:spcAft>
              <a:buClrTx/>
              <a:buSzTx/>
              <a:buNone/>
              <a:defRPr/>
            </a:pPr>
            <a:r>
              <a:rPr lang="en-US" sz="1600" i="1" dirty="0"/>
              <a:t>(All Projects</a:t>
            </a:r>
            <a:r>
              <a:rPr lang="en-US" sz="1600" i="1" dirty="0" smtClean="0"/>
              <a:t>)</a:t>
            </a:r>
            <a:endParaRPr lang="en-US" sz="1600" i="1" dirty="0"/>
          </a:p>
        </p:txBody>
      </p:sp>
      <p:cxnSp>
        <p:nvCxnSpPr>
          <p:cNvPr id="10" name="Straight Connector 9"/>
          <p:cNvCxnSpPr/>
          <p:nvPr/>
        </p:nvCxnSpPr>
        <p:spPr bwMode="auto">
          <a:xfrm>
            <a:off x="457200" y="3200400"/>
            <a:ext cx="830580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Connector 10"/>
          <p:cNvCxnSpPr/>
          <p:nvPr/>
        </p:nvCxnSpPr>
        <p:spPr bwMode="auto">
          <a:xfrm>
            <a:off x="457200" y="4495800"/>
            <a:ext cx="830580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Connector 12"/>
          <p:cNvCxnSpPr/>
          <p:nvPr/>
        </p:nvCxnSpPr>
        <p:spPr bwMode="auto">
          <a:xfrm>
            <a:off x="4572000" y="1295400"/>
            <a:ext cx="0" cy="51054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6732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9" name="Picture 3" descr="&quot; &quot;" title="&quot; &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638" y="1204912"/>
            <a:ext cx="8340725" cy="543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sz="2700" dirty="0"/>
              <a:t>Approaches to Address Data &amp; Informatics Issues</a:t>
            </a:r>
          </a:p>
        </p:txBody>
      </p:sp>
      <p:sp>
        <p:nvSpPr>
          <p:cNvPr id="5" name="12-Point Star 4" descr="&quot; &quot;" title="&quot; &quot;"/>
          <p:cNvSpPr/>
          <p:nvPr/>
        </p:nvSpPr>
        <p:spPr bwMode="auto">
          <a:xfrm>
            <a:off x="381000" y="1295400"/>
            <a:ext cx="8534400" cy="5257800"/>
          </a:xfrm>
          <a:prstGeom prst="star12">
            <a:avLst/>
          </a:prstGeom>
          <a:solidFill>
            <a:srgbClr val="73AE57"/>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US" sz="1700" dirty="0" smtClean="0">
              <a:solidFill>
                <a:srgbClr val="000000"/>
              </a:solidFill>
            </a:endParaRPr>
          </a:p>
        </p:txBody>
      </p:sp>
      <p:sp>
        <p:nvSpPr>
          <p:cNvPr id="7" name="Text Placeholder 6"/>
          <p:cNvSpPr>
            <a:spLocks noGrp="1"/>
          </p:cNvSpPr>
          <p:nvPr>
            <p:ph type="body" idx="4294967295"/>
          </p:nvPr>
        </p:nvSpPr>
        <p:spPr>
          <a:xfrm>
            <a:off x="1638300" y="2590800"/>
            <a:ext cx="6019800" cy="3200400"/>
          </a:xfrm>
        </p:spPr>
        <p:txBody>
          <a:bodyPr>
            <a:normAutofit lnSpcReduction="10000"/>
          </a:bodyPr>
          <a:lstStyle/>
          <a:p>
            <a:pPr marL="0" indent="0" algn="ctr">
              <a:spcBef>
                <a:spcPct val="0"/>
              </a:spcBef>
              <a:buClrTx/>
              <a:buSzTx/>
              <a:buNone/>
            </a:pPr>
            <a:r>
              <a:rPr lang="en-US" sz="2400" b="1" i="1" dirty="0">
                <a:latin typeface="Arial" pitchFamily="34" charset="0"/>
                <a:ea typeface="MS PGothic" pitchFamily="34" charset="-128"/>
              </a:rPr>
              <a:t>Streamlining Patient Enrollment at the Point-of-Care</a:t>
            </a:r>
            <a:endParaRPr lang="en-US" sz="2400" b="1" dirty="0">
              <a:latin typeface="Arial" pitchFamily="34" charset="0"/>
              <a:ea typeface="MS PGothic" pitchFamily="34" charset="-128"/>
            </a:endParaRPr>
          </a:p>
          <a:p>
            <a:pPr marL="0" indent="0" algn="ctr">
              <a:spcBef>
                <a:spcPct val="0"/>
              </a:spcBef>
              <a:buNone/>
            </a:pPr>
            <a:r>
              <a:rPr lang="en-US" sz="2400" dirty="0">
                <a:latin typeface="Arial" pitchFamily="34" charset="0"/>
                <a:ea typeface="MS PGothic" pitchFamily="34" charset="-128"/>
              </a:rPr>
              <a:t>The </a:t>
            </a:r>
            <a:r>
              <a:rPr lang="en-US" sz="2400" i="1" dirty="0">
                <a:latin typeface="Arial" pitchFamily="34" charset="0"/>
                <a:ea typeface="MS PGothic" pitchFamily="34" charset="-128"/>
              </a:rPr>
              <a:t>Indiana PROSPECT </a:t>
            </a:r>
            <a:r>
              <a:rPr lang="en-US" sz="2400" dirty="0">
                <a:latin typeface="Arial" pitchFamily="34" charset="0"/>
                <a:ea typeface="MS PGothic" pitchFamily="34" charset="-128"/>
              </a:rPr>
              <a:t>leverages characteristics of the INPC network, including unique patient identifiers, to integrate prospective study recruitment tools into the </a:t>
            </a:r>
            <a:r>
              <a:rPr lang="en-US" sz="2400" dirty="0" err="1"/>
              <a:t>eMR</a:t>
            </a:r>
            <a:r>
              <a:rPr lang="en-US" sz="2400" dirty="0"/>
              <a:t>-ABC software, provide clinical decision-support, and enable enrollment </a:t>
            </a:r>
            <a:r>
              <a:rPr lang="en-US" sz="2400" dirty="0">
                <a:latin typeface="Arial" pitchFamily="34" charset="0"/>
                <a:ea typeface="MS PGothic" pitchFamily="34" charset="-128"/>
              </a:rPr>
              <a:t>at the point-of-care</a:t>
            </a:r>
          </a:p>
        </p:txBody>
      </p:sp>
    </p:spTree>
    <p:extLst>
      <p:ext uri="{BB962C8B-B14F-4D97-AF65-F5344CB8AC3E}">
        <p14:creationId xmlns:p14="http://schemas.microsoft.com/office/powerpoint/2010/main" val="14494558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 Opportunities </a:t>
            </a:r>
            <a:r>
              <a:rPr lang="en-US" dirty="0"/>
              <a:t>to Engage and Interact with the EDM Forum</a:t>
            </a:r>
          </a:p>
        </p:txBody>
      </p:sp>
      <p:sp>
        <p:nvSpPr>
          <p:cNvPr id="3" name="Content Placeholder 2"/>
          <p:cNvSpPr>
            <a:spLocks noGrp="1"/>
          </p:cNvSpPr>
          <p:nvPr>
            <p:ph idx="1"/>
          </p:nvPr>
        </p:nvSpPr>
        <p:spPr/>
        <p:txBody>
          <a:bodyPr>
            <a:normAutofit fontScale="77500" lnSpcReduction="20000"/>
          </a:bodyPr>
          <a:lstStyle/>
          <a:p>
            <a:r>
              <a:rPr lang="en-US" dirty="0"/>
              <a:t>Visit the EDM Forum website </a:t>
            </a:r>
            <a:r>
              <a:rPr lang="en-US" dirty="0" smtClean="0">
                <a:hlinkClick r:id="rId3"/>
              </a:rPr>
              <a:t>http</a:t>
            </a:r>
            <a:r>
              <a:rPr lang="en-US" dirty="0">
                <a:hlinkClick r:id="rId3"/>
              </a:rPr>
              <a:t>://www.edm-forum.org/</a:t>
            </a:r>
            <a:r>
              <a:rPr lang="en-US" dirty="0"/>
              <a:t> </a:t>
            </a:r>
            <a:r>
              <a:rPr lang="en-US" dirty="0" smtClean="0"/>
              <a:t> for</a:t>
            </a:r>
            <a:r>
              <a:rPr lang="en-US" dirty="0"/>
              <a:t>:</a:t>
            </a:r>
          </a:p>
          <a:p>
            <a:pPr lvl="1"/>
            <a:r>
              <a:rPr lang="en-US" dirty="0" smtClean="0"/>
              <a:t>Announcements </a:t>
            </a:r>
          </a:p>
          <a:p>
            <a:pPr lvl="1"/>
            <a:r>
              <a:rPr lang="en-US" dirty="0" smtClean="0"/>
              <a:t>New papers</a:t>
            </a:r>
          </a:p>
          <a:p>
            <a:pPr lvl="1"/>
            <a:r>
              <a:rPr lang="en-US" dirty="0" smtClean="0"/>
              <a:t>New presentations</a:t>
            </a:r>
          </a:p>
          <a:p>
            <a:pPr lvl="1"/>
            <a:r>
              <a:rPr lang="en-US" dirty="0" smtClean="0"/>
              <a:t>New resources (data, software, etc.) </a:t>
            </a:r>
            <a:endParaRPr lang="en-US" dirty="0"/>
          </a:p>
          <a:p>
            <a:r>
              <a:rPr lang="en-US" dirty="0"/>
              <a:t>Sign </a:t>
            </a:r>
            <a:r>
              <a:rPr lang="en-US" dirty="0" smtClean="0"/>
              <a:t>up!</a:t>
            </a:r>
          </a:p>
          <a:p>
            <a:pPr lvl="1"/>
            <a:r>
              <a:rPr lang="en-US" dirty="0" smtClean="0"/>
              <a:t>Updates </a:t>
            </a:r>
            <a:r>
              <a:rPr lang="en-US" dirty="0"/>
              <a:t>on EDM Forum </a:t>
            </a:r>
            <a:r>
              <a:rPr lang="en-US" dirty="0" smtClean="0"/>
              <a:t>activities</a:t>
            </a:r>
          </a:p>
          <a:p>
            <a:pPr lvl="2"/>
            <a:r>
              <a:rPr lang="en-US" dirty="0" smtClean="0"/>
              <a:t> send request to </a:t>
            </a:r>
            <a:r>
              <a:rPr lang="en-US" dirty="0">
                <a:hlinkClick r:id="rId4"/>
              </a:rPr>
              <a:t>edmforum@academyhealth.org</a:t>
            </a:r>
            <a:r>
              <a:rPr lang="en-US" dirty="0" smtClean="0"/>
              <a:t>)</a:t>
            </a:r>
          </a:p>
          <a:p>
            <a:pPr lvl="1"/>
            <a:r>
              <a:rPr lang="en-US" dirty="0" smtClean="0"/>
              <a:t>EDM </a:t>
            </a:r>
            <a:r>
              <a:rPr lang="en-US" dirty="0"/>
              <a:t>Forum on Twitter, @</a:t>
            </a:r>
            <a:r>
              <a:rPr lang="en-US" dirty="0" err="1"/>
              <a:t>edm_ah</a:t>
            </a:r>
            <a:r>
              <a:rPr lang="en-US" dirty="0"/>
              <a:t> </a:t>
            </a:r>
          </a:p>
          <a:p>
            <a:r>
              <a:rPr lang="en-US" dirty="0"/>
              <a:t>Register to participate in </a:t>
            </a:r>
            <a:r>
              <a:rPr lang="en-US" dirty="0" smtClean="0"/>
              <a:t>events</a:t>
            </a:r>
            <a:endParaRPr lang="en-US" dirty="0"/>
          </a:p>
          <a:p>
            <a:r>
              <a:rPr lang="en-US" dirty="0"/>
              <a:t>Contribute </a:t>
            </a:r>
            <a:r>
              <a:rPr lang="en-US" dirty="0" smtClean="0"/>
              <a:t>comments</a:t>
            </a:r>
            <a:endParaRPr lang="en-US" dirty="0"/>
          </a:p>
        </p:txBody>
      </p:sp>
      <p:sp>
        <p:nvSpPr>
          <p:cNvPr id="4" name="Rectangle 5"/>
          <p:cNvSpPr txBox="1">
            <a:spLocks noGrp="1" noChangeArrowheads="1"/>
          </p:cNvSpPr>
          <p:nvPr/>
        </p:nvSpPr>
        <p:spPr bwMode="auto">
          <a:xfrm>
            <a:off x="685800" y="6248400"/>
            <a:ext cx="2133600" cy="476250"/>
          </a:xfrm>
          <a:prstGeom prst="rect">
            <a:avLst/>
          </a:prstGeom>
          <a:noFill/>
          <a:ln w="9525">
            <a:noFill/>
            <a:miter lim="800000"/>
            <a:headEnd/>
            <a:tailEnd/>
          </a:ln>
        </p:spPr>
        <p:txBody>
          <a:bodyPr lIns="91421" tIns="45711" rIns="91421" bIns="45711"/>
          <a:lstStyle/>
          <a:p>
            <a:pPr eaLnBrk="0" fontAlgn="base" hangingPunct="0">
              <a:spcBef>
                <a:spcPct val="0"/>
              </a:spcBef>
              <a:spcAft>
                <a:spcPct val="0"/>
              </a:spcAft>
            </a:pPr>
            <a:fld id="{6146C1BD-4758-42D6-89CD-068EBD9229B8}" type="slidenum">
              <a:rPr lang="en-US" sz="1400">
                <a:solidFill>
                  <a:srgbClr val="FFFFFF"/>
                </a:solidFill>
              </a:rPr>
              <a:pPr eaLnBrk="0" fontAlgn="base" hangingPunct="0">
                <a:spcBef>
                  <a:spcPct val="0"/>
                </a:spcBef>
                <a:spcAft>
                  <a:spcPct val="0"/>
                </a:spcAft>
              </a:pPr>
              <a:t>22</a:t>
            </a:fld>
            <a:endParaRPr lang="en-US" sz="1400">
              <a:solidFill>
                <a:srgbClr val="FFFFFF"/>
              </a:solidFill>
            </a:endParaRPr>
          </a:p>
        </p:txBody>
      </p:sp>
    </p:spTree>
    <p:extLst>
      <p:ext uri="{BB962C8B-B14F-4D97-AF65-F5344CB8AC3E}">
        <p14:creationId xmlns:p14="http://schemas.microsoft.com/office/powerpoint/2010/main" val="929261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ChangeArrowheads="1"/>
          </p:cNvSpPr>
          <p:nvPr>
            <p:ph type="title"/>
          </p:nvPr>
        </p:nvSpPr>
        <p:spPr>
          <a:xfrm>
            <a:off x="152400" y="76200"/>
            <a:ext cx="8991600" cy="1143000"/>
          </a:xfrm>
        </p:spPr>
        <p:txBody>
          <a:bodyPr/>
          <a:lstStyle/>
          <a:p>
            <a:pPr eaLnBrk="1" hangingPunct="1"/>
            <a:r>
              <a:rPr lang="en-US" sz="3200" dirty="0" smtClean="0"/>
              <a:t>Join the discussion!</a:t>
            </a:r>
            <a:br>
              <a:rPr lang="en-US" sz="3200" dirty="0" smtClean="0"/>
            </a:br>
            <a:r>
              <a:rPr lang="en-US" sz="3200" dirty="0" smtClean="0">
                <a:hlinkClick r:id="rId3"/>
              </a:rPr>
              <a:t>http</a:t>
            </a:r>
            <a:r>
              <a:rPr lang="en-US" sz="3200" dirty="0">
                <a:hlinkClick r:id="rId3"/>
              </a:rPr>
              <a:t>://www.edm-forum.org/</a:t>
            </a:r>
            <a:r>
              <a:rPr lang="en-US" sz="3200" dirty="0"/>
              <a:t> </a:t>
            </a:r>
            <a:endParaRPr lang="en-US" sz="3200" dirty="0" smtClean="0"/>
          </a:p>
        </p:txBody>
      </p:sp>
      <p:sp>
        <p:nvSpPr>
          <p:cNvPr id="71682" name="Rectangle 3"/>
          <p:cNvSpPr>
            <a:spLocks noGrp="1" noChangeArrowheads="1"/>
          </p:cNvSpPr>
          <p:nvPr>
            <p:ph idx="1"/>
          </p:nvPr>
        </p:nvSpPr>
        <p:spPr>
          <a:xfrm>
            <a:off x="142875" y="1219200"/>
            <a:ext cx="4191000" cy="4311650"/>
          </a:xfrm>
        </p:spPr>
        <p:txBody>
          <a:bodyPr/>
          <a:lstStyle/>
          <a:p>
            <a:pPr eaLnBrk="1" hangingPunct="1">
              <a:lnSpc>
                <a:spcPct val="90000"/>
              </a:lnSpc>
              <a:buFont typeface="Wingdings" pitchFamily="2" charset="2"/>
              <a:buNone/>
            </a:pPr>
            <a:r>
              <a:rPr lang="en-US" sz="2100" b="1" dirty="0" smtClean="0"/>
              <a:t>Current Resources:</a:t>
            </a:r>
            <a:endParaRPr lang="en-US" sz="2100" dirty="0" smtClean="0"/>
          </a:p>
          <a:p>
            <a:pPr eaLnBrk="1" hangingPunct="1">
              <a:lnSpc>
                <a:spcPct val="90000"/>
              </a:lnSpc>
            </a:pPr>
            <a:r>
              <a:rPr lang="en-US" sz="2100" i="1" dirty="0" smtClean="0"/>
              <a:t>Medical Care</a:t>
            </a:r>
            <a:r>
              <a:rPr lang="en-US" sz="2100" dirty="0" smtClean="0"/>
              <a:t> supplement </a:t>
            </a:r>
            <a:endParaRPr lang="en-US" sz="2100" i="1" dirty="0" smtClean="0"/>
          </a:p>
          <a:p>
            <a:pPr eaLnBrk="1" hangingPunct="1">
              <a:lnSpc>
                <a:spcPct val="90000"/>
              </a:lnSpc>
            </a:pPr>
            <a:r>
              <a:rPr lang="en-US" sz="2100" dirty="0" smtClean="0"/>
              <a:t>Issue Briefs:</a:t>
            </a:r>
          </a:p>
          <a:p>
            <a:pPr lvl="1" eaLnBrk="1" hangingPunct="1">
              <a:lnSpc>
                <a:spcPct val="90000"/>
              </a:lnSpc>
            </a:pPr>
            <a:r>
              <a:rPr lang="en-US" sz="1700" dirty="0" smtClean="0"/>
              <a:t>Meaningful Engagement</a:t>
            </a:r>
          </a:p>
          <a:p>
            <a:pPr lvl="1" eaLnBrk="1" hangingPunct="1">
              <a:lnSpc>
                <a:spcPct val="90000"/>
              </a:lnSpc>
            </a:pPr>
            <a:r>
              <a:rPr lang="en-US" sz="1700" dirty="0" smtClean="0"/>
              <a:t>ARRA Infrastructure Investments</a:t>
            </a:r>
          </a:p>
          <a:p>
            <a:pPr eaLnBrk="1" hangingPunct="1">
              <a:lnSpc>
                <a:spcPct val="90000"/>
              </a:lnSpc>
            </a:pPr>
            <a:r>
              <a:rPr lang="en-US" sz="2100" dirty="0" smtClean="0"/>
              <a:t>CER Project Profiles</a:t>
            </a:r>
          </a:p>
          <a:p>
            <a:pPr eaLnBrk="1" hangingPunct="1">
              <a:lnSpc>
                <a:spcPct val="90000"/>
              </a:lnSpc>
            </a:pPr>
            <a:r>
              <a:rPr lang="en-US" sz="2100" dirty="0" err="1" smtClean="0"/>
              <a:t>eHealth</a:t>
            </a:r>
            <a:r>
              <a:rPr lang="en-US" sz="2100" dirty="0" smtClean="0"/>
              <a:t> data initiatives for research &amp; QI</a:t>
            </a:r>
          </a:p>
          <a:p>
            <a:pPr eaLnBrk="1" hangingPunct="1">
              <a:lnSpc>
                <a:spcPct val="90000"/>
              </a:lnSpc>
            </a:pPr>
            <a:r>
              <a:rPr lang="en-US" sz="2100" dirty="0"/>
              <a:t>Event archives</a:t>
            </a:r>
          </a:p>
          <a:p>
            <a:pPr marL="0" indent="0" eaLnBrk="1" hangingPunct="1">
              <a:lnSpc>
                <a:spcPct val="90000"/>
              </a:lnSpc>
              <a:buNone/>
            </a:pPr>
            <a:r>
              <a:rPr lang="en-US" sz="2100" b="1" dirty="0" smtClean="0"/>
              <a:t>Interactive Channels &amp; Events:</a:t>
            </a:r>
          </a:p>
          <a:p>
            <a:pPr eaLnBrk="1" hangingPunct="1">
              <a:lnSpc>
                <a:spcPct val="90000"/>
              </a:lnSpc>
            </a:pPr>
            <a:r>
              <a:rPr lang="en-US" sz="2100" dirty="0" err="1"/>
              <a:t>eGEMS</a:t>
            </a:r>
            <a:r>
              <a:rPr lang="en-US" sz="2100" dirty="0"/>
              <a:t> publication</a:t>
            </a:r>
          </a:p>
          <a:p>
            <a:pPr eaLnBrk="1" hangingPunct="1">
              <a:lnSpc>
                <a:spcPct val="90000"/>
              </a:lnSpc>
            </a:pPr>
            <a:r>
              <a:rPr lang="en-US" sz="2100" dirty="0" smtClean="0"/>
              <a:t>Wiki glossary</a:t>
            </a:r>
          </a:p>
          <a:p>
            <a:pPr eaLnBrk="1" hangingPunct="1">
              <a:lnSpc>
                <a:spcPct val="90000"/>
              </a:lnSpc>
            </a:pPr>
            <a:r>
              <a:rPr lang="en-US" sz="2100" dirty="0" smtClean="0"/>
              <a:t>Webinars</a:t>
            </a:r>
          </a:p>
          <a:p>
            <a:pPr lvl="1" eaLnBrk="1" hangingPunct="1">
              <a:lnSpc>
                <a:spcPct val="90000"/>
              </a:lnSpc>
            </a:pPr>
            <a:r>
              <a:rPr lang="en-US" sz="1700" dirty="0" smtClean="0"/>
              <a:t>October 31</a:t>
            </a:r>
            <a:r>
              <a:rPr lang="en-US" sz="1700" baseline="30000" dirty="0" smtClean="0"/>
              <a:t>st</a:t>
            </a:r>
            <a:r>
              <a:rPr lang="en-US" sz="1700" dirty="0" smtClean="0"/>
              <a:t>: Innovations </a:t>
            </a:r>
            <a:r>
              <a:rPr lang="en-US" sz="1700" dirty="0"/>
              <a:t>in HIT for CER &amp; PCOR </a:t>
            </a:r>
            <a:endParaRPr lang="en-US" sz="1700" dirty="0" smtClean="0"/>
          </a:p>
        </p:txBody>
      </p:sp>
      <p:sp>
        <p:nvSpPr>
          <p:cNvPr id="71684" name="TextBox 1"/>
          <p:cNvSpPr txBox="1">
            <a:spLocks noChangeArrowheads="1"/>
          </p:cNvSpPr>
          <p:nvPr/>
        </p:nvSpPr>
        <p:spPr bwMode="auto">
          <a:xfrm>
            <a:off x="142875" y="6192837"/>
            <a:ext cx="3952875" cy="479425"/>
          </a:xfrm>
          <a:prstGeom prst="rect">
            <a:avLst/>
          </a:prstGeom>
          <a:noFill/>
          <a:ln w="9525">
            <a:noFill/>
            <a:miter lim="800000"/>
            <a:headEnd/>
            <a:tailEnd/>
          </a:ln>
        </p:spPr>
        <p:txBody>
          <a:bodyPr>
            <a:spAutoFit/>
          </a:bodyPr>
          <a:lstStyle/>
          <a:p>
            <a:pPr>
              <a:lnSpc>
                <a:spcPct val="90000"/>
              </a:lnSpc>
            </a:pPr>
            <a:r>
              <a:rPr lang="en-US" sz="1400" b="1" dirty="0">
                <a:solidFill>
                  <a:srgbClr val="FFC000"/>
                </a:solidFill>
              </a:rPr>
              <a:t>Join the Discussion</a:t>
            </a:r>
          </a:p>
          <a:p>
            <a:pPr>
              <a:lnSpc>
                <a:spcPct val="90000"/>
              </a:lnSpc>
            </a:pPr>
            <a:r>
              <a:rPr lang="en-US" sz="1400" dirty="0">
                <a:solidFill>
                  <a:srgbClr val="FFC000"/>
                </a:solidFill>
              </a:rPr>
              <a:t>Sign up at  edmforum@academyhealth.org </a:t>
            </a:r>
          </a:p>
        </p:txBody>
      </p:sp>
      <p:pic>
        <p:nvPicPr>
          <p:cNvPr id="2051" name="Picture 3" descr="Screen shot of the home page of www.edm-forum.org" title="Screen shot of www.edm-forum.org"/>
          <p:cNvPicPr>
            <a:picLocks noChangeAspect="1" noChangeArrowheads="1"/>
          </p:cNvPicPr>
          <p:nvPr/>
        </p:nvPicPr>
        <p:blipFill>
          <a:blip r:embed="rId4"/>
          <a:srcRect/>
          <a:stretch>
            <a:fillRect/>
          </a:stretch>
        </p:blipFill>
        <p:spPr bwMode="auto">
          <a:xfrm>
            <a:off x="4191000" y="1352550"/>
            <a:ext cx="4411663" cy="4670425"/>
          </a:xfrm>
          <a:prstGeom prst="rect">
            <a:avLst/>
          </a:prstGeom>
          <a:ln>
            <a:noFill/>
          </a:ln>
          <a:effectLst>
            <a:outerShdw blurRad="292100" dist="139700" dir="2700000" algn="tl" rotWithShape="0">
              <a:srgbClr val="333333">
                <a:alpha val="65000"/>
              </a:srgbClr>
            </a:outerShdw>
          </a:effectLst>
          <a:extLst/>
        </p:spPr>
      </p:pic>
    </p:spTree>
    <p:extLst>
      <p:ext uri="{BB962C8B-B14F-4D97-AF65-F5344CB8AC3E}">
        <p14:creationId xmlns:p14="http://schemas.microsoft.com/office/powerpoint/2010/main" val="13135573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p:txBody>
          <a:bodyPr>
            <a:normAutofit fontScale="90000"/>
          </a:bodyPr>
          <a:lstStyle/>
          <a:p>
            <a:pPr eaLnBrk="1" hangingPunct="1">
              <a:defRPr/>
            </a:pPr>
            <a:r>
              <a:rPr lang="en-US" sz="3600" dirty="0" smtClean="0"/>
              <a:t>EDM Forum: Research Networks </a:t>
            </a:r>
            <a:br>
              <a:rPr lang="en-US" sz="3600" dirty="0" smtClean="0"/>
            </a:br>
            <a:r>
              <a:rPr lang="en-US" sz="3600" dirty="0" smtClean="0"/>
              <a:t>in CER and QI</a:t>
            </a:r>
          </a:p>
        </p:txBody>
      </p:sp>
      <p:sp>
        <p:nvSpPr>
          <p:cNvPr id="45058" name="Rectangle 4"/>
          <p:cNvSpPr>
            <a:spLocks noGrp="1" noChangeArrowheads="1"/>
          </p:cNvSpPr>
          <p:nvPr>
            <p:ph type="body" sz="half" idx="2"/>
          </p:nvPr>
        </p:nvSpPr>
        <p:spPr>
          <a:xfrm>
            <a:off x="5257800" y="1752600"/>
            <a:ext cx="3581400" cy="4257675"/>
          </a:xfrm>
        </p:spPr>
        <p:txBody>
          <a:bodyPr/>
          <a:lstStyle/>
          <a:p>
            <a:pPr eaLnBrk="1" hangingPunct="1">
              <a:lnSpc>
                <a:spcPct val="80000"/>
              </a:lnSpc>
            </a:pPr>
            <a:r>
              <a:rPr lang="en-US" sz="2000" dirty="0" smtClean="0"/>
              <a:t>Networks include between </a:t>
            </a:r>
            <a:r>
              <a:rPr lang="en-US" sz="2000" b="1" dirty="0" smtClean="0"/>
              <a:t>12,000</a:t>
            </a:r>
            <a:r>
              <a:rPr lang="en-US" sz="2000" dirty="0" smtClean="0"/>
              <a:t> and </a:t>
            </a:r>
            <a:r>
              <a:rPr lang="en-US" sz="2000" b="1" dirty="0" smtClean="0"/>
              <a:t>7.5 million</a:t>
            </a:r>
            <a:r>
              <a:rPr lang="en-US" sz="2000" dirty="0" smtClean="0"/>
              <a:t> patients each; more than </a:t>
            </a:r>
            <a:r>
              <a:rPr lang="en-US" sz="2000" b="1" dirty="0" smtClean="0"/>
              <a:t>25 million</a:t>
            </a:r>
            <a:r>
              <a:rPr lang="en-US" sz="2000" dirty="0" smtClean="0"/>
              <a:t> in total</a:t>
            </a:r>
          </a:p>
          <a:p>
            <a:pPr eaLnBrk="1" hangingPunct="1">
              <a:lnSpc>
                <a:spcPct val="80000"/>
              </a:lnSpc>
              <a:buFont typeface="Wingdings" pitchFamily="2" charset="2"/>
              <a:buNone/>
            </a:pPr>
            <a:endParaRPr lang="en-US" sz="2000" dirty="0" smtClean="0"/>
          </a:p>
          <a:p>
            <a:pPr eaLnBrk="1" hangingPunct="1">
              <a:lnSpc>
                <a:spcPct val="80000"/>
              </a:lnSpc>
            </a:pPr>
            <a:r>
              <a:rPr lang="en-US" sz="2000" b="1" dirty="0" smtClean="0"/>
              <a:t>38</a:t>
            </a:r>
            <a:r>
              <a:rPr lang="en-US" sz="2000" dirty="0" smtClean="0"/>
              <a:t> CER studies are underway or will be conducted</a:t>
            </a:r>
          </a:p>
          <a:p>
            <a:pPr lvl="1">
              <a:lnSpc>
                <a:spcPct val="80000"/>
              </a:lnSpc>
              <a:spcBef>
                <a:spcPct val="0"/>
              </a:spcBef>
            </a:pPr>
            <a:r>
              <a:rPr lang="en-US" sz="1600" dirty="0" smtClean="0">
                <a:cs typeface="Arial" charset="0"/>
              </a:rPr>
              <a:t>Address most of AHRQ’s priority populations &amp; Conditions</a:t>
            </a:r>
            <a:r>
              <a:rPr lang="en-US" sz="1800" dirty="0" smtClean="0"/>
              <a:t> </a:t>
            </a:r>
          </a:p>
          <a:p>
            <a:pPr eaLnBrk="1" hangingPunct="1">
              <a:lnSpc>
                <a:spcPct val="80000"/>
              </a:lnSpc>
              <a:buFont typeface="Wingdings" pitchFamily="2" charset="2"/>
              <a:buNone/>
            </a:pPr>
            <a:endParaRPr lang="en-US" sz="2000" dirty="0" smtClean="0"/>
          </a:p>
          <a:p>
            <a:pPr eaLnBrk="1" hangingPunct="1">
              <a:lnSpc>
                <a:spcPct val="80000"/>
              </a:lnSpc>
            </a:pPr>
            <a:r>
              <a:rPr lang="en-US" sz="2000" dirty="0" smtClean="0">
                <a:cs typeface="Arial" charset="0"/>
              </a:rPr>
              <a:t>Over </a:t>
            </a:r>
            <a:r>
              <a:rPr lang="en-US" sz="2000" b="1" dirty="0" smtClean="0">
                <a:cs typeface="Arial" charset="0"/>
              </a:rPr>
              <a:t>300,000</a:t>
            </a:r>
            <a:r>
              <a:rPr lang="en-US" sz="2000" dirty="0" smtClean="0">
                <a:cs typeface="Arial" charset="0"/>
              </a:rPr>
              <a:t> participants in the CER studies</a:t>
            </a:r>
            <a:endParaRPr lang="en-US" sz="2000" dirty="0" smtClean="0"/>
          </a:p>
        </p:txBody>
      </p:sp>
      <p:sp>
        <p:nvSpPr>
          <p:cNvPr id="45059" name="Rectangle 5"/>
          <p:cNvSpPr txBox="1">
            <a:spLocks noGrp="1" noChangeArrowheads="1"/>
          </p:cNvSpPr>
          <p:nvPr/>
        </p:nvSpPr>
        <p:spPr bwMode="auto">
          <a:xfrm>
            <a:off x="685800" y="6248400"/>
            <a:ext cx="2133600" cy="476250"/>
          </a:xfrm>
          <a:prstGeom prst="rect">
            <a:avLst/>
          </a:prstGeom>
          <a:noFill/>
          <a:ln w="9525">
            <a:noFill/>
            <a:miter lim="800000"/>
            <a:headEnd/>
            <a:tailEnd/>
          </a:ln>
        </p:spPr>
        <p:txBody>
          <a:bodyPr lIns="91421" tIns="45711" rIns="91421" bIns="45711"/>
          <a:lstStyle/>
          <a:p>
            <a:pPr eaLnBrk="0" fontAlgn="base" hangingPunct="0">
              <a:spcBef>
                <a:spcPct val="0"/>
              </a:spcBef>
              <a:spcAft>
                <a:spcPct val="0"/>
              </a:spcAft>
            </a:pPr>
            <a:fld id="{6146C1BD-4758-42D6-89CD-068EBD9229B8}" type="slidenum">
              <a:rPr lang="en-US" sz="1400">
                <a:solidFill>
                  <a:srgbClr val="FFFFFF"/>
                </a:solidFill>
              </a:rPr>
              <a:pPr eaLnBrk="0" fontAlgn="base" hangingPunct="0">
                <a:spcBef>
                  <a:spcPct val="0"/>
                </a:spcBef>
                <a:spcAft>
                  <a:spcPct val="0"/>
                </a:spcAft>
              </a:pPr>
              <a:t>3</a:t>
            </a:fld>
            <a:endParaRPr lang="en-US" sz="1400">
              <a:solidFill>
                <a:srgbClr val="FFFFFF"/>
              </a:solidFill>
            </a:endParaRPr>
          </a:p>
        </p:txBody>
      </p:sp>
      <p:pic>
        <p:nvPicPr>
          <p:cNvPr id="2050" name="Picture 2" descr="This is a map of the United States, indicating there are 34 states included in the networks and health systems working with the EDM Forum.  Managing centers or the eleven grants are located in California, Colorado, Washington, Oregon, Indiana, New York, and  Massachussetts. " title="EDM Forum Network Map"/>
          <p:cNvPicPr>
            <a:picLocks noChangeAspect="1" noChangeArrowheads="1"/>
          </p:cNvPicPr>
          <p:nvPr/>
        </p:nvPicPr>
        <p:blipFill>
          <a:blip r:embed="rId3"/>
          <a:srcRect/>
          <a:stretch>
            <a:fillRect/>
          </a:stretch>
        </p:blipFill>
        <p:spPr bwMode="auto">
          <a:xfrm>
            <a:off x="76200" y="2057400"/>
            <a:ext cx="5026025" cy="3048000"/>
          </a:xfrm>
          <a:prstGeom prst="rect">
            <a:avLst/>
          </a:prstGeom>
          <a:ln>
            <a:noFill/>
          </a:ln>
          <a:effectLst>
            <a:outerShdw blurRad="292100" dist="139700" dir="2700000" algn="tl" rotWithShape="0">
              <a:srgbClr val="333333">
                <a:alpha val="65000"/>
              </a:srgbClr>
            </a:outerShdw>
          </a:effectLst>
          <a:extLst/>
        </p:spPr>
      </p:pic>
    </p:spTree>
    <p:extLst>
      <p:ext uri="{BB962C8B-B14F-4D97-AF65-F5344CB8AC3E}">
        <p14:creationId xmlns:p14="http://schemas.microsoft.com/office/powerpoint/2010/main" val="5280598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0" y="76200"/>
            <a:ext cx="9105900" cy="762000"/>
          </a:xfrm>
        </p:spPr>
        <p:txBody>
          <a:bodyPr>
            <a:noAutofit/>
          </a:bodyPr>
          <a:lstStyle/>
          <a:p>
            <a:pPr>
              <a:defRPr/>
            </a:pPr>
            <a:r>
              <a:rPr lang="en-US" sz="2600" dirty="0" smtClean="0"/>
              <a:t>ARRA-CER Funding Electronic </a:t>
            </a:r>
            <a:r>
              <a:rPr lang="en-US" sz="2600" dirty="0"/>
              <a:t>Clinical Data </a:t>
            </a:r>
            <a:r>
              <a:rPr lang="en-US" sz="2600" dirty="0" smtClean="0"/>
              <a:t>Infrastructure</a:t>
            </a:r>
            <a:endParaRPr lang="en-US" sz="2600" dirty="0"/>
          </a:p>
        </p:txBody>
      </p:sp>
      <p:graphicFrame>
        <p:nvGraphicFramePr>
          <p:cNvPr id="4" name="Diagram 3" descr="Total ARRA-CER Funding: $1.1 billion&#10;– Evidence development and synthesis&#10;– Translation and dissemination&#10;– Infrastructure and methods development&#10;– Priority Setting&#10;– Stakeholder Engagement&#10;Infrastructure &amp; Methods Development: $417.2 million (37.9% of ARRA-CER Funding)&#10;– Governance&#10;– Data&#10;– Methods&#10;– Training&#10;Electronic Clinical Data Infrastructure: $276 million (25.1% of ARRA-CER Funding)&#10;– Clinical  and claims databases, electronic health records,  and data warehouses&#10;– Patient Registries&#10;– Distributed and federated data networks&#10;– Informatics platforms, systems and models to collect, link and exchange data&#10;AHRQ Awards to Build Infrastructure Using Prospective Electronic Clinical Data for CER, PCOR, and QI: $100 million (9% of ARRA-CER Funding)&#10;– PROSPECT&#10;– Enhanced Registries&#10;– Scalable Distributed Research Networks&#10;– EDM Forum&#10;" title="Figure: Flow Chart of Electronic Clinical Data Infrastructure Funds from the Total ARRA-CER Funding"/>
          <p:cNvGraphicFramePr/>
          <p:nvPr>
            <p:extLst>
              <p:ext uri="{D42A27DB-BD31-4B8C-83A1-F6EECF244321}">
                <p14:modId xmlns:p14="http://schemas.microsoft.com/office/powerpoint/2010/main" val="2046320349"/>
              </p:ext>
            </p:extLst>
          </p:nvPr>
        </p:nvGraphicFramePr>
        <p:xfrm>
          <a:off x="381000" y="990600"/>
          <a:ext cx="8305800" cy="541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373676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53976"/>
            <a:ext cx="9144000" cy="1143000"/>
          </a:xfrm>
        </p:spPr>
        <p:txBody>
          <a:bodyPr>
            <a:normAutofit/>
          </a:bodyPr>
          <a:lstStyle/>
          <a:p>
            <a:r>
              <a:rPr lang="en-US" sz="2400" b="1" dirty="0"/>
              <a:t>Landscape of Electronic Health Data Initiatives for </a:t>
            </a:r>
            <a:r>
              <a:rPr lang="en-US" sz="2400" b="1" dirty="0" smtClean="0"/>
              <a:t>Research</a:t>
            </a:r>
            <a:endParaRPr lang="en-US" sz="2400" b="1" dirty="0"/>
          </a:p>
        </p:txBody>
      </p:sp>
      <p:grpSp>
        <p:nvGrpSpPr>
          <p:cNvPr id="4" name="Group 3" descr="Landscape of electronic health data initiatives for research is displayed on a plane with 4 quadrants. The x-axis ranges from clinical and community care (delivery) to research. The y-axis ranges from implementation and application to discovery (cutting edge). The origin includes convening networks and initiatives. &#10;&#10;Quadrant one:&#10;I2b2&#10;VINCI (VA)&#10;Sentinel Network (FDA)&#10;CER Pilots: Enhanced Registry, DRN, and PROSPECT grants&#10;HMORN&#10;DARTNet&#10;MPCD&#10;&#10;Quadrant two:&#10;High Value Healthcare Collaborative&#10;QI Pilots: Enhanced Registries&#10;Beacon Communities&#10;Query Health (ONC)&#10;eMerge&#10;&#10;Quadrant three:&#10;SHARPn (ONC)&#10;HITIDE (VA)&#10;&#10;Quadrant four:&#10;REDCap&#10;PACES &amp; JANUS (FDA)&#10;DEcIDE (AHRQ)&#10;OMOP (FNIH)&#10;caBIG&#10;iDASH" title="Figure: Landscape of Electronic Health Data Initiatives for Research "/>
          <p:cNvGrpSpPr/>
          <p:nvPr/>
        </p:nvGrpSpPr>
        <p:grpSpPr>
          <a:xfrm>
            <a:off x="-69850" y="959644"/>
            <a:ext cx="9009063" cy="5630863"/>
            <a:chOff x="-76200" y="892175"/>
            <a:chExt cx="9009063" cy="5630863"/>
          </a:xfrm>
        </p:grpSpPr>
        <p:grpSp>
          <p:nvGrpSpPr>
            <p:cNvPr id="5" name="Group 3"/>
            <p:cNvGrpSpPr>
              <a:grpSpLocks/>
            </p:cNvGrpSpPr>
            <p:nvPr/>
          </p:nvGrpSpPr>
          <p:grpSpPr bwMode="auto">
            <a:xfrm>
              <a:off x="1590675" y="1403350"/>
              <a:ext cx="6227763" cy="4454525"/>
              <a:chOff x="1448768" y="824111"/>
              <a:chExt cx="6154769" cy="5410200"/>
            </a:xfrm>
          </p:grpSpPr>
          <p:sp>
            <p:nvSpPr>
              <p:cNvPr id="32" name="Quad Arrow 4"/>
              <p:cNvSpPr>
                <a:spLocks/>
              </p:cNvSpPr>
              <p:nvPr/>
            </p:nvSpPr>
            <p:spPr bwMode="auto">
              <a:xfrm>
                <a:off x="1448768" y="824111"/>
                <a:ext cx="6154769" cy="5410200"/>
              </a:xfrm>
              <a:custGeom>
                <a:avLst/>
                <a:gdLst>
                  <a:gd name="T0" fmla="*/ 3077385 w 6154769"/>
                  <a:gd name="T1" fmla="*/ 0 h 5410200"/>
                  <a:gd name="T2" fmla="*/ 0 w 6154769"/>
                  <a:gd name="T3" fmla="*/ 2705100 h 5410200"/>
                  <a:gd name="T4" fmla="*/ 3077385 w 6154769"/>
                  <a:gd name="T5" fmla="*/ 5410200 h 5410200"/>
                  <a:gd name="T6" fmla="*/ 6154769 w 6154769"/>
                  <a:gd name="T7" fmla="*/ 2705100 h 5410200"/>
                  <a:gd name="T8" fmla="*/ 17694720 60000 65536"/>
                  <a:gd name="T9" fmla="*/ 11796480 60000 65536"/>
                  <a:gd name="T10" fmla="*/ 5898240 60000 65536"/>
                  <a:gd name="T11" fmla="*/ 0 60000 65536"/>
                  <a:gd name="T12" fmla="*/ 54646 w 6154769"/>
                  <a:gd name="T13" fmla="*/ 2677372 h 5410200"/>
                  <a:gd name="T14" fmla="*/ 6100121 w 6154769"/>
                  <a:gd name="T15" fmla="*/ 2732826 h 5410200"/>
                </a:gdLst>
                <a:ahLst/>
                <a:cxnLst>
                  <a:cxn ang="T8">
                    <a:pos x="T0" y="T1"/>
                  </a:cxn>
                  <a:cxn ang="T9">
                    <a:pos x="T2" y="T3"/>
                  </a:cxn>
                  <a:cxn ang="T10">
                    <a:pos x="T4" y="T5"/>
                  </a:cxn>
                  <a:cxn ang="T11">
                    <a:pos x="T6" y="T7"/>
                  </a:cxn>
                </a:cxnLst>
                <a:rect l="T12" t="T13" r="T14" b="T15"/>
                <a:pathLst>
                  <a:path w="6154769" h="5410200">
                    <a:moveTo>
                      <a:pt x="0" y="2705100"/>
                    </a:moveTo>
                    <a:lnTo>
                      <a:pt x="270510" y="2567843"/>
                    </a:lnTo>
                    <a:lnTo>
                      <a:pt x="270510" y="2677373"/>
                    </a:lnTo>
                    <a:lnTo>
                      <a:pt x="3049657" y="2677373"/>
                    </a:lnTo>
                    <a:lnTo>
                      <a:pt x="3049657" y="270510"/>
                    </a:lnTo>
                    <a:lnTo>
                      <a:pt x="2940128" y="270510"/>
                    </a:lnTo>
                    <a:lnTo>
                      <a:pt x="3077385" y="0"/>
                    </a:lnTo>
                    <a:lnTo>
                      <a:pt x="3214641" y="270510"/>
                    </a:lnTo>
                    <a:lnTo>
                      <a:pt x="3105112" y="270510"/>
                    </a:lnTo>
                    <a:lnTo>
                      <a:pt x="3105112" y="2677373"/>
                    </a:lnTo>
                    <a:lnTo>
                      <a:pt x="5884259" y="2677373"/>
                    </a:lnTo>
                    <a:lnTo>
                      <a:pt x="5884259" y="2567843"/>
                    </a:lnTo>
                    <a:lnTo>
                      <a:pt x="6154769" y="2705100"/>
                    </a:lnTo>
                    <a:lnTo>
                      <a:pt x="5884259" y="2842357"/>
                    </a:lnTo>
                    <a:lnTo>
                      <a:pt x="5884259" y="2732827"/>
                    </a:lnTo>
                    <a:lnTo>
                      <a:pt x="3105112" y="2732827"/>
                    </a:lnTo>
                    <a:lnTo>
                      <a:pt x="3105112" y="5139690"/>
                    </a:lnTo>
                    <a:lnTo>
                      <a:pt x="3214641" y="5139690"/>
                    </a:lnTo>
                    <a:lnTo>
                      <a:pt x="3077385" y="5410200"/>
                    </a:lnTo>
                    <a:lnTo>
                      <a:pt x="2940128" y="5139690"/>
                    </a:lnTo>
                    <a:lnTo>
                      <a:pt x="3049657" y="5139690"/>
                    </a:lnTo>
                    <a:lnTo>
                      <a:pt x="3049657" y="2732827"/>
                    </a:lnTo>
                    <a:lnTo>
                      <a:pt x="270510" y="2732827"/>
                    </a:lnTo>
                    <a:lnTo>
                      <a:pt x="270510" y="2842357"/>
                    </a:lnTo>
                    <a:close/>
                  </a:path>
                </a:pathLst>
              </a:custGeom>
              <a:solidFill>
                <a:srgbClr val="DBDBDB"/>
              </a:solidFill>
              <a:ln w="9525">
                <a:noFill/>
                <a:round/>
                <a:headEnd/>
                <a:tailEnd/>
              </a:ln>
            </p:spPr>
            <p:txBody>
              <a:bodyPr/>
              <a:lstStyle/>
              <a:p>
                <a:pPr fontAlgn="base">
                  <a:spcBef>
                    <a:spcPct val="0"/>
                  </a:spcBef>
                  <a:spcAft>
                    <a:spcPct val="0"/>
                  </a:spcAft>
                </a:pPr>
                <a:endParaRPr lang="en-US">
                  <a:solidFill>
                    <a:srgbClr val="000000"/>
                  </a:solidFill>
                </a:endParaRPr>
              </a:p>
            </p:txBody>
          </p:sp>
          <p:sp>
            <p:nvSpPr>
              <p:cNvPr id="33" name="Freeform 32"/>
              <p:cNvSpPr/>
              <p:nvPr/>
            </p:nvSpPr>
            <p:spPr>
              <a:xfrm>
                <a:off x="3711112" y="2613372"/>
                <a:ext cx="1630081" cy="1629230"/>
              </a:xfrm>
              <a:custGeom>
                <a:avLst/>
                <a:gdLst>
                  <a:gd name="connsiteX0" fmla="*/ 0 w 1114804"/>
                  <a:gd name="connsiteY0" fmla="*/ 185804 h 1114804"/>
                  <a:gd name="connsiteX1" fmla="*/ 185804 w 1114804"/>
                  <a:gd name="connsiteY1" fmla="*/ 0 h 1114804"/>
                  <a:gd name="connsiteX2" fmla="*/ 929000 w 1114804"/>
                  <a:gd name="connsiteY2" fmla="*/ 0 h 1114804"/>
                  <a:gd name="connsiteX3" fmla="*/ 1114804 w 1114804"/>
                  <a:gd name="connsiteY3" fmla="*/ 185804 h 1114804"/>
                  <a:gd name="connsiteX4" fmla="*/ 1114804 w 1114804"/>
                  <a:gd name="connsiteY4" fmla="*/ 929000 h 1114804"/>
                  <a:gd name="connsiteX5" fmla="*/ 929000 w 1114804"/>
                  <a:gd name="connsiteY5" fmla="*/ 1114804 h 1114804"/>
                  <a:gd name="connsiteX6" fmla="*/ 185804 w 1114804"/>
                  <a:gd name="connsiteY6" fmla="*/ 1114804 h 1114804"/>
                  <a:gd name="connsiteX7" fmla="*/ 0 w 1114804"/>
                  <a:gd name="connsiteY7" fmla="*/ 929000 h 1114804"/>
                  <a:gd name="connsiteX8" fmla="*/ 0 w 1114804"/>
                  <a:gd name="connsiteY8" fmla="*/ 185804 h 1114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4804" h="1114804">
                    <a:moveTo>
                      <a:pt x="0" y="185804"/>
                    </a:moveTo>
                    <a:cubicBezTo>
                      <a:pt x="0" y="83187"/>
                      <a:pt x="83187" y="0"/>
                      <a:pt x="185804" y="0"/>
                    </a:cubicBezTo>
                    <a:lnTo>
                      <a:pt x="929000" y="0"/>
                    </a:lnTo>
                    <a:cubicBezTo>
                      <a:pt x="1031617" y="0"/>
                      <a:pt x="1114804" y="83187"/>
                      <a:pt x="1114804" y="185804"/>
                    </a:cubicBezTo>
                    <a:lnTo>
                      <a:pt x="1114804" y="929000"/>
                    </a:lnTo>
                    <a:cubicBezTo>
                      <a:pt x="1114804" y="1031617"/>
                      <a:pt x="1031617" y="1114804"/>
                      <a:pt x="929000" y="1114804"/>
                    </a:cubicBezTo>
                    <a:lnTo>
                      <a:pt x="185804" y="1114804"/>
                    </a:lnTo>
                    <a:cubicBezTo>
                      <a:pt x="83187" y="1114804"/>
                      <a:pt x="0" y="1031617"/>
                      <a:pt x="0" y="929000"/>
                    </a:cubicBezTo>
                    <a:lnTo>
                      <a:pt x="0" y="185804"/>
                    </a:lnTo>
                    <a:close/>
                  </a:path>
                </a:pathLst>
              </a:custGeom>
              <a:solidFill>
                <a:srgbClr val="73AE57"/>
              </a:solidFill>
            </p:spPr>
            <p:style>
              <a:lnRef idx="2">
                <a:schemeClr val="lt1">
                  <a:hueOff val="0"/>
                  <a:satOff val="0"/>
                  <a:lumOff val="0"/>
                  <a:alphaOff val="0"/>
                </a:schemeClr>
              </a:lnRef>
              <a:fillRef idx="1">
                <a:schemeClr val="accent2">
                  <a:hueOff val="-4800000"/>
                  <a:satOff val="-16668"/>
                  <a:lumOff val="20000"/>
                  <a:alphaOff val="0"/>
                </a:schemeClr>
              </a:fillRef>
              <a:effectRef idx="0">
                <a:schemeClr val="accent2">
                  <a:hueOff val="-4800000"/>
                  <a:satOff val="-16668"/>
                  <a:lumOff val="20000"/>
                  <a:alphaOff val="0"/>
                </a:schemeClr>
              </a:effectRef>
              <a:fontRef idx="minor">
                <a:schemeClr val="lt1"/>
              </a:fontRef>
            </p:style>
            <p:txBody>
              <a:bodyPr lIns="81090" tIns="81090" rIns="81090" bIns="81090" spcCol="1270" anchor="ctr"/>
              <a:lstStyle/>
              <a:p>
                <a:pPr algn="ctr" defTabSz="311150">
                  <a:lnSpc>
                    <a:spcPct val="70000"/>
                  </a:lnSpc>
                  <a:spcBef>
                    <a:spcPct val="0"/>
                  </a:spcBef>
                  <a:spcAft>
                    <a:spcPct val="35000"/>
                  </a:spcAft>
                  <a:defRPr/>
                </a:pPr>
                <a:r>
                  <a:rPr lang="en-US" sz="1200" b="1" dirty="0">
                    <a:solidFill>
                      <a:srgbClr val="FFFFFF"/>
                    </a:solidFill>
                  </a:rPr>
                  <a:t>Convening Bodies:</a:t>
                </a:r>
              </a:p>
              <a:p>
                <a:pPr algn="ctr" defTabSz="311150">
                  <a:lnSpc>
                    <a:spcPct val="70000"/>
                  </a:lnSpc>
                  <a:spcBef>
                    <a:spcPct val="0"/>
                  </a:spcBef>
                  <a:spcAft>
                    <a:spcPct val="35000"/>
                  </a:spcAft>
                  <a:defRPr/>
                </a:pPr>
                <a:r>
                  <a:rPr lang="en-US" sz="1000" b="1" dirty="0">
                    <a:solidFill>
                      <a:srgbClr val="FFFFFF"/>
                    </a:solidFill>
                  </a:rPr>
                  <a:t>EDM Forum</a:t>
                </a:r>
              </a:p>
              <a:p>
                <a:pPr algn="ctr" defTabSz="311150">
                  <a:lnSpc>
                    <a:spcPct val="70000"/>
                  </a:lnSpc>
                  <a:spcBef>
                    <a:spcPct val="0"/>
                  </a:spcBef>
                  <a:spcAft>
                    <a:spcPct val="35000"/>
                  </a:spcAft>
                  <a:defRPr/>
                </a:pPr>
                <a:r>
                  <a:rPr lang="en-US" sz="1000" b="1" dirty="0">
                    <a:solidFill>
                      <a:srgbClr val="FFFFFF"/>
                    </a:solidFill>
                  </a:rPr>
                  <a:t>BEIN</a:t>
                </a:r>
              </a:p>
              <a:p>
                <a:pPr algn="ctr" defTabSz="311150">
                  <a:lnSpc>
                    <a:spcPct val="70000"/>
                  </a:lnSpc>
                  <a:spcBef>
                    <a:spcPct val="0"/>
                  </a:spcBef>
                  <a:spcAft>
                    <a:spcPct val="35000"/>
                  </a:spcAft>
                  <a:defRPr/>
                </a:pPr>
                <a:r>
                  <a:rPr lang="en-US" sz="1000" b="1" dirty="0">
                    <a:solidFill>
                      <a:srgbClr val="FFFFFF"/>
                    </a:solidFill>
                  </a:rPr>
                  <a:t>CTSA CER KFC</a:t>
                </a:r>
              </a:p>
              <a:p>
                <a:pPr algn="ctr" defTabSz="311150">
                  <a:lnSpc>
                    <a:spcPct val="70000"/>
                  </a:lnSpc>
                  <a:spcBef>
                    <a:spcPct val="0"/>
                  </a:spcBef>
                  <a:spcAft>
                    <a:spcPct val="35000"/>
                  </a:spcAft>
                  <a:defRPr/>
                </a:pPr>
                <a:r>
                  <a:rPr lang="en-US" sz="1000" b="1" dirty="0">
                    <a:solidFill>
                      <a:srgbClr val="FFFFFF"/>
                    </a:solidFill>
                  </a:rPr>
                  <a:t>HIT Taskforce (ONC)</a:t>
                </a:r>
              </a:p>
              <a:p>
                <a:pPr algn="ctr" defTabSz="311150">
                  <a:lnSpc>
                    <a:spcPct val="70000"/>
                  </a:lnSpc>
                  <a:spcBef>
                    <a:spcPct val="0"/>
                  </a:spcBef>
                  <a:spcAft>
                    <a:spcPct val="35000"/>
                  </a:spcAft>
                  <a:defRPr/>
                </a:pPr>
                <a:r>
                  <a:rPr lang="en-US" sz="1000" b="1" dirty="0" err="1">
                    <a:solidFill>
                      <a:srgbClr val="FFFFFF"/>
                    </a:solidFill>
                  </a:rPr>
                  <a:t>RoPR</a:t>
                </a:r>
                <a:endParaRPr lang="en-US" sz="1000" b="1" dirty="0">
                  <a:solidFill>
                    <a:srgbClr val="FFFFFF"/>
                  </a:solidFill>
                </a:endParaRPr>
              </a:p>
            </p:txBody>
          </p:sp>
        </p:grpSp>
        <p:sp>
          <p:nvSpPr>
            <p:cNvPr id="6" name="TextBox 9"/>
            <p:cNvSpPr>
              <a:spLocks noChangeArrowheads="1"/>
            </p:cNvSpPr>
            <p:nvPr/>
          </p:nvSpPr>
          <p:spPr bwMode="auto">
            <a:xfrm>
              <a:off x="3879850" y="892175"/>
              <a:ext cx="1649413" cy="579438"/>
            </a:xfrm>
            <a:prstGeom prst="roundRect">
              <a:avLst>
                <a:gd name="adj" fmla="val 16667"/>
              </a:avLst>
            </a:prstGeom>
            <a:noFill/>
            <a:ln w="9525">
              <a:noFill/>
              <a:round/>
              <a:headEnd/>
              <a:tailEnd/>
            </a:ln>
          </p:spPr>
          <p:txBody>
            <a:bodyPr>
              <a:spAutoFit/>
            </a:bodyPr>
            <a:lstStyle/>
            <a:p>
              <a:pPr algn="ctr" fontAlgn="base">
                <a:spcBef>
                  <a:spcPct val="0"/>
                </a:spcBef>
                <a:spcAft>
                  <a:spcPct val="0"/>
                </a:spcAft>
              </a:pPr>
              <a:r>
                <a:rPr lang="en-US" sz="1400" b="1">
                  <a:solidFill>
                    <a:srgbClr val="73AE57"/>
                  </a:solidFill>
                </a:rPr>
                <a:t>Implementation &amp; Application</a:t>
              </a:r>
            </a:p>
          </p:txBody>
        </p:sp>
        <p:sp>
          <p:nvSpPr>
            <p:cNvPr id="7" name="TextBox 10"/>
            <p:cNvSpPr>
              <a:spLocks noChangeArrowheads="1"/>
            </p:cNvSpPr>
            <p:nvPr/>
          </p:nvSpPr>
          <p:spPr bwMode="auto">
            <a:xfrm>
              <a:off x="-76200" y="3271838"/>
              <a:ext cx="1752600" cy="817562"/>
            </a:xfrm>
            <a:prstGeom prst="roundRect">
              <a:avLst>
                <a:gd name="adj" fmla="val 16667"/>
              </a:avLst>
            </a:prstGeom>
            <a:noFill/>
            <a:ln w="9525">
              <a:noFill/>
              <a:round/>
              <a:headEnd/>
              <a:tailEnd/>
            </a:ln>
          </p:spPr>
          <p:txBody>
            <a:bodyPr>
              <a:spAutoFit/>
            </a:bodyPr>
            <a:lstStyle/>
            <a:p>
              <a:pPr algn="ctr" fontAlgn="base">
                <a:spcBef>
                  <a:spcPct val="0"/>
                </a:spcBef>
                <a:spcAft>
                  <a:spcPct val="0"/>
                </a:spcAft>
              </a:pPr>
              <a:r>
                <a:rPr lang="en-US" sz="1400" b="1" dirty="0">
                  <a:solidFill>
                    <a:srgbClr val="73AE57"/>
                  </a:solidFill>
                </a:rPr>
                <a:t>Clinical &amp; Community Care </a:t>
              </a:r>
              <a:r>
                <a:rPr lang="en-US" sz="1400" b="1" i="1" dirty="0">
                  <a:solidFill>
                    <a:srgbClr val="73AE57"/>
                  </a:solidFill>
                </a:rPr>
                <a:t>(Delivery)</a:t>
              </a:r>
              <a:endParaRPr lang="en-US" sz="1400" b="1" dirty="0">
                <a:solidFill>
                  <a:srgbClr val="73AE57"/>
                </a:solidFill>
              </a:endParaRPr>
            </a:p>
          </p:txBody>
        </p:sp>
        <p:sp>
          <p:nvSpPr>
            <p:cNvPr id="8" name="TextBox 11"/>
            <p:cNvSpPr>
              <a:spLocks noChangeArrowheads="1"/>
            </p:cNvSpPr>
            <p:nvPr/>
          </p:nvSpPr>
          <p:spPr bwMode="auto">
            <a:xfrm>
              <a:off x="7713663" y="3271838"/>
              <a:ext cx="1219200" cy="749300"/>
            </a:xfrm>
            <a:prstGeom prst="roundRect">
              <a:avLst>
                <a:gd name="adj" fmla="val 16667"/>
              </a:avLst>
            </a:prstGeom>
            <a:noFill/>
            <a:ln w="9525">
              <a:noFill/>
              <a:round/>
              <a:headEnd/>
              <a:tailEnd/>
            </a:ln>
          </p:spPr>
          <p:txBody>
            <a:bodyPr>
              <a:spAutoFit/>
            </a:bodyPr>
            <a:lstStyle/>
            <a:p>
              <a:pPr algn="ctr" fontAlgn="base">
                <a:spcBef>
                  <a:spcPct val="0"/>
                </a:spcBef>
                <a:spcAft>
                  <a:spcPct val="0"/>
                </a:spcAft>
              </a:pPr>
              <a:endParaRPr lang="en-US" sz="1200" b="1">
                <a:solidFill>
                  <a:srgbClr val="73AE57"/>
                </a:solidFill>
              </a:endParaRPr>
            </a:p>
            <a:p>
              <a:pPr algn="ctr" fontAlgn="base">
                <a:spcBef>
                  <a:spcPct val="0"/>
                </a:spcBef>
                <a:spcAft>
                  <a:spcPct val="0"/>
                </a:spcAft>
              </a:pPr>
              <a:r>
                <a:rPr lang="en-US" sz="1400" b="1">
                  <a:solidFill>
                    <a:srgbClr val="73AE57"/>
                  </a:solidFill>
                </a:rPr>
                <a:t>Research</a:t>
              </a:r>
            </a:p>
            <a:p>
              <a:pPr algn="ctr" fontAlgn="base">
                <a:spcBef>
                  <a:spcPct val="0"/>
                </a:spcBef>
                <a:spcAft>
                  <a:spcPct val="0"/>
                </a:spcAft>
              </a:pPr>
              <a:endParaRPr lang="en-US" sz="1200" b="1">
                <a:solidFill>
                  <a:srgbClr val="73AE57"/>
                </a:solidFill>
              </a:endParaRPr>
            </a:p>
          </p:txBody>
        </p:sp>
        <p:sp>
          <p:nvSpPr>
            <p:cNvPr id="9" name="TextBox 12"/>
            <p:cNvSpPr>
              <a:spLocks noChangeArrowheads="1"/>
            </p:cNvSpPr>
            <p:nvPr/>
          </p:nvSpPr>
          <p:spPr bwMode="auto">
            <a:xfrm>
              <a:off x="3941763" y="5943600"/>
              <a:ext cx="1524000" cy="579438"/>
            </a:xfrm>
            <a:prstGeom prst="roundRect">
              <a:avLst>
                <a:gd name="adj" fmla="val 16667"/>
              </a:avLst>
            </a:prstGeom>
            <a:noFill/>
            <a:ln w="9525">
              <a:noFill/>
              <a:round/>
              <a:headEnd/>
              <a:tailEnd/>
            </a:ln>
          </p:spPr>
          <p:txBody>
            <a:bodyPr>
              <a:spAutoFit/>
            </a:bodyPr>
            <a:lstStyle/>
            <a:p>
              <a:pPr algn="ctr" fontAlgn="base">
                <a:spcBef>
                  <a:spcPct val="0"/>
                </a:spcBef>
                <a:spcAft>
                  <a:spcPct val="0"/>
                </a:spcAft>
              </a:pPr>
              <a:r>
                <a:rPr lang="en-US" sz="1400" b="1">
                  <a:solidFill>
                    <a:srgbClr val="73AE57"/>
                  </a:solidFill>
                </a:rPr>
                <a:t>Discovery </a:t>
              </a:r>
              <a:r>
                <a:rPr lang="en-US" sz="1400" b="1" i="1">
                  <a:solidFill>
                    <a:srgbClr val="73AE57"/>
                  </a:solidFill>
                </a:rPr>
                <a:t>(Cutting Edge)</a:t>
              </a:r>
            </a:p>
          </p:txBody>
        </p:sp>
        <p:sp>
          <p:nvSpPr>
            <p:cNvPr id="10" name="Flowchart: Terminator 9"/>
            <p:cNvSpPr/>
            <p:nvPr/>
          </p:nvSpPr>
          <p:spPr>
            <a:xfrm>
              <a:off x="5391150" y="1868488"/>
              <a:ext cx="2590800" cy="581025"/>
            </a:xfrm>
            <a:prstGeom prst="flowChartTerminator">
              <a:avLst/>
            </a:prstGeom>
            <a:noFill/>
            <a:ln>
              <a:solidFill>
                <a:srgbClr val="562E60"/>
              </a:solidFill>
            </a:ln>
          </p:spPr>
          <p:style>
            <a:lnRef idx="2">
              <a:schemeClr val="lt1">
                <a:hueOff val="0"/>
                <a:satOff val="0"/>
                <a:lumOff val="0"/>
                <a:alphaOff val="0"/>
              </a:schemeClr>
            </a:lnRef>
            <a:fillRef idx="1">
              <a:schemeClr val="accent5">
                <a:hueOff val="2171350"/>
                <a:satOff val="7464"/>
                <a:lumOff val="-35817"/>
                <a:alphaOff val="0"/>
              </a:schemeClr>
            </a:fillRef>
            <a:effectRef idx="0">
              <a:schemeClr val="accent5">
                <a:hueOff val="2171350"/>
                <a:satOff val="7464"/>
                <a:lumOff val="-35817"/>
                <a:alphaOff val="0"/>
              </a:schemeClr>
            </a:effectRef>
            <a:fontRef idx="minor">
              <a:schemeClr val="lt1"/>
            </a:fontRef>
          </p:style>
          <p:txBody>
            <a:bodyPr lIns="55052" tIns="55052" rIns="55052" bIns="55052" spcCol="1270" anchor="ctr"/>
            <a:lstStyle/>
            <a:p>
              <a:pPr algn="ctr" defTabSz="311150">
                <a:lnSpc>
                  <a:spcPct val="90000"/>
                </a:lnSpc>
                <a:spcBef>
                  <a:spcPct val="0"/>
                </a:spcBef>
                <a:spcAft>
                  <a:spcPct val="35000"/>
                </a:spcAft>
                <a:defRPr/>
              </a:pPr>
              <a:r>
                <a:rPr lang="en-US" sz="1000" b="1" dirty="0">
                  <a:solidFill>
                    <a:srgbClr val="2D2D8A"/>
                  </a:solidFill>
                </a:rPr>
                <a:t>CER PILOTS</a:t>
              </a:r>
              <a:endParaRPr lang="en-US" sz="1000" dirty="0">
                <a:solidFill>
                  <a:srgbClr val="2D2D8A"/>
                </a:solidFill>
              </a:endParaRPr>
            </a:p>
            <a:p>
              <a:pPr algn="ctr" defTabSz="311150">
                <a:lnSpc>
                  <a:spcPct val="90000"/>
                </a:lnSpc>
                <a:spcBef>
                  <a:spcPct val="0"/>
                </a:spcBef>
                <a:spcAft>
                  <a:spcPct val="35000"/>
                </a:spcAft>
                <a:defRPr/>
              </a:pPr>
              <a:r>
                <a:rPr lang="en-US" sz="900" dirty="0">
                  <a:solidFill>
                    <a:srgbClr val="2D2D8A"/>
                  </a:solidFill>
                </a:rPr>
                <a:t>Enhanced Registry – DRN – PROSPECT</a:t>
              </a:r>
            </a:p>
          </p:txBody>
        </p:sp>
        <p:sp>
          <p:nvSpPr>
            <p:cNvPr id="11" name="Flowchart: Terminator 10"/>
            <p:cNvSpPr/>
            <p:nvPr/>
          </p:nvSpPr>
          <p:spPr>
            <a:xfrm>
              <a:off x="1954213" y="4044950"/>
              <a:ext cx="1422400" cy="582613"/>
            </a:xfrm>
            <a:prstGeom prst="flowChartTerminator">
              <a:avLst/>
            </a:prstGeom>
            <a:noFill/>
            <a:ln>
              <a:noFill/>
            </a:ln>
          </p:spPr>
          <p:style>
            <a:lnRef idx="2">
              <a:schemeClr val="lt1">
                <a:hueOff val="0"/>
                <a:satOff val="0"/>
                <a:lumOff val="0"/>
                <a:alphaOff val="0"/>
              </a:schemeClr>
            </a:lnRef>
            <a:fillRef idx="1">
              <a:schemeClr val="accent5">
                <a:hueOff val="2171350"/>
                <a:satOff val="7464"/>
                <a:lumOff val="-35817"/>
                <a:alphaOff val="0"/>
              </a:schemeClr>
            </a:fillRef>
            <a:effectRef idx="0">
              <a:schemeClr val="accent5">
                <a:hueOff val="2171350"/>
                <a:satOff val="7464"/>
                <a:lumOff val="-35817"/>
                <a:alphaOff val="0"/>
              </a:schemeClr>
            </a:effectRef>
            <a:fontRef idx="minor">
              <a:schemeClr val="lt1"/>
            </a:fontRef>
          </p:style>
          <p:txBody>
            <a:bodyPr lIns="55052" tIns="55052" rIns="55052" bIns="55052" spcCol="1270" anchor="ctr"/>
            <a:lstStyle/>
            <a:p>
              <a:pPr algn="ctr" defTabSz="311150">
                <a:lnSpc>
                  <a:spcPct val="90000"/>
                </a:lnSpc>
                <a:spcBef>
                  <a:spcPct val="0"/>
                </a:spcBef>
                <a:spcAft>
                  <a:spcPct val="35000"/>
                </a:spcAft>
                <a:defRPr/>
              </a:pPr>
              <a:r>
                <a:rPr lang="en-US" sz="1200" dirty="0" err="1">
                  <a:solidFill>
                    <a:srgbClr val="2D2D8A"/>
                  </a:solidFill>
                </a:rPr>
                <a:t>SHARPn</a:t>
              </a:r>
              <a:r>
                <a:rPr lang="en-US" sz="1200" dirty="0">
                  <a:solidFill>
                    <a:srgbClr val="2D2D8A"/>
                  </a:solidFill>
                </a:rPr>
                <a:t> (ONC)</a:t>
              </a:r>
            </a:p>
          </p:txBody>
        </p:sp>
        <p:sp>
          <p:nvSpPr>
            <p:cNvPr id="12" name="Flowchart: Terminator 11"/>
            <p:cNvSpPr/>
            <p:nvPr/>
          </p:nvSpPr>
          <p:spPr>
            <a:xfrm>
              <a:off x="6076950" y="2719388"/>
              <a:ext cx="1219200" cy="581025"/>
            </a:xfrm>
            <a:prstGeom prst="flowChartTerminator">
              <a:avLst/>
            </a:prstGeom>
            <a:noFill/>
            <a:ln>
              <a:noFill/>
            </a:ln>
          </p:spPr>
          <p:style>
            <a:lnRef idx="2">
              <a:schemeClr val="lt1">
                <a:hueOff val="0"/>
                <a:satOff val="0"/>
                <a:lumOff val="0"/>
                <a:alphaOff val="0"/>
              </a:schemeClr>
            </a:lnRef>
            <a:fillRef idx="1">
              <a:schemeClr val="accent5">
                <a:hueOff val="2171350"/>
                <a:satOff val="7464"/>
                <a:lumOff val="-35817"/>
                <a:alphaOff val="0"/>
              </a:schemeClr>
            </a:fillRef>
            <a:effectRef idx="0">
              <a:schemeClr val="accent5">
                <a:hueOff val="2171350"/>
                <a:satOff val="7464"/>
                <a:lumOff val="-35817"/>
                <a:alphaOff val="0"/>
              </a:schemeClr>
            </a:effectRef>
            <a:fontRef idx="minor">
              <a:schemeClr val="lt1"/>
            </a:fontRef>
          </p:style>
          <p:txBody>
            <a:bodyPr lIns="55052" tIns="55052" rIns="55052" bIns="55052" spcCol="1270" anchor="ctr"/>
            <a:lstStyle/>
            <a:p>
              <a:pPr algn="ctr" defTabSz="311150">
                <a:lnSpc>
                  <a:spcPct val="90000"/>
                </a:lnSpc>
                <a:spcBef>
                  <a:spcPct val="0"/>
                </a:spcBef>
                <a:spcAft>
                  <a:spcPct val="35000"/>
                </a:spcAft>
                <a:defRPr/>
              </a:pPr>
              <a:r>
                <a:rPr lang="en-US" sz="1200" dirty="0" err="1" smtClean="0">
                  <a:solidFill>
                    <a:srgbClr val="2D2D8A"/>
                  </a:solidFill>
                </a:rPr>
                <a:t>DARTNet</a:t>
              </a:r>
              <a:endParaRPr lang="en-US" sz="1200" dirty="0">
                <a:solidFill>
                  <a:srgbClr val="2D2D8A"/>
                </a:solidFill>
              </a:endParaRPr>
            </a:p>
          </p:txBody>
        </p:sp>
        <p:sp>
          <p:nvSpPr>
            <p:cNvPr id="13" name="Flowchart: Terminator 12"/>
            <p:cNvSpPr/>
            <p:nvPr/>
          </p:nvSpPr>
          <p:spPr>
            <a:xfrm>
              <a:off x="6096000" y="3656013"/>
              <a:ext cx="1219200" cy="582612"/>
            </a:xfrm>
            <a:prstGeom prst="flowChartTerminator">
              <a:avLst/>
            </a:prstGeom>
            <a:noFill/>
            <a:ln>
              <a:noFill/>
            </a:ln>
          </p:spPr>
          <p:style>
            <a:lnRef idx="2">
              <a:schemeClr val="lt1">
                <a:hueOff val="0"/>
                <a:satOff val="0"/>
                <a:lumOff val="0"/>
                <a:alphaOff val="0"/>
              </a:schemeClr>
            </a:lnRef>
            <a:fillRef idx="1">
              <a:schemeClr val="accent5">
                <a:hueOff val="2171350"/>
                <a:satOff val="7464"/>
                <a:lumOff val="-35817"/>
                <a:alphaOff val="0"/>
              </a:schemeClr>
            </a:fillRef>
            <a:effectRef idx="0">
              <a:schemeClr val="accent5">
                <a:hueOff val="2171350"/>
                <a:satOff val="7464"/>
                <a:lumOff val="-35817"/>
                <a:alphaOff val="0"/>
              </a:schemeClr>
            </a:effectRef>
            <a:fontRef idx="minor">
              <a:schemeClr val="lt1"/>
            </a:fontRef>
          </p:style>
          <p:txBody>
            <a:bodyPr lIns="55052" tIns="55052" rIns="55052" bIns="55052" spcCol="1270" anchor="ctr"/>
            <a:lstStyle/>
            <a:p>
              <a:pPr algn="ctr" defTabSz="311150">
                <a:lnSpc>
                  <a:spcPct val="90000"/>
                </a:lnSpc>
                <a:spcBef>
                  <a:spcPct val="0"/>
                </a:spcBef>
                <a:spcAft>
                  <a:spcPct val="35000"/>
                </a:spcAft>
                <a:defRPr/>
              </a:pPr>
              <a:r>
                <a:rPr lang="en-US" sz="1200" dirty="0" err="1">
                  <a:solidFill>
                    <a:srgbClr val="2D2D8A"/>
                  </a:solidFill>
                </a:rPr>
                <a:t>REDCap</a:t>
              </a:r>
              <a:endParaRPr lang="en-US" sz="1200" dirty="0">
                <a:solidFill>
                  <a:srgbClr val="2D2D8A"/>
                </a:solidFill>
              </a:endParaRPr>
            </a:p>
          </p:txBody>
        </p:sp>
        <p:sp>
          <p:nvSpPr>
            <p:cNvPr id="14" name="Flowchart: Terminator 13"/>
            <p:cNvSpPr/>
            <p:nvPr/>
          </p:nvSpPr>
          <p:spPr>
            <a:xfrm>
              <a:off x="6034088" y="4067175"/>
              <a:ext cx="1219200" cy="581025"/>
            </a:xfrm>
            <a:prstGeom prst="flowChartTerminator">
              <a:avLst/>
            </a:prstGeom>
            <a:noFill/>
            <a:ln>
              <a:noFill/>
            </a:ln>
          </p:spPr>
          <p:style>
            <a:lnRef idx="2">
              <a:schemeClr val="lt1">
                <a:hueOff val="0"/>
                <a:satOff val="0"/>
                <a:lumOff val="0"/>
                <a:alphaOff val="0"/>
              </a:schemeClr>
            </a:lnRef>
            <a:fillRef idx="1">
              <a:schemeClr val="accent5">
                <a:hueOff val="2171350"/>
                <a:satOff val="7464"/>
                <a:lumOff val="-35817"/>
                <a:alphaOff val="0"/>
              </a:schemeClr>
            </a:fillRef>
            <a:effectRef idx="0">
              <a:schemeClr val="accent5">
                <a:hueOff val="2171350"/>
                <a:satOff val="7464"/>
                <a:lumOff val="-35817"/>
                <a:alphaOff val="0"/>
              </a:schemeClr>
            </a:effectRef>
            <a:fontRef idx="minor">
              <a:schemeClr val="lt1"/>
            </a:fontRef>
          </p:style>
          <p:txBody>
            <a:bodyPr lIns="55052" tIns="55052" rIns="55052" bIns="55052" spcCol="1270" anchor="ctr"/>
            <a:lstStyle/>
            <a:p>
              <a:pPr algn="ctr" defTabSz="311150">
                <a:lnSpc>
                  <a:spcPct val="90000"/>
                </a:lnSpc>
                <a:spcBef>
                  <a:spcPct val="0"/>
                </a:spcBef>
                <a:spcAft>
                  <a:spcPct val="35000"/>
                </a:spcAft>
                <a:defRPr/>
              </a:pPr>
              <a:r>
                <a:rPr lang="en-US" sz="1200" dirty="0">
                  <a:solidFill>
                    <a:srgbClr val="2D2D8A"/>
                  </a:solidFill>
                </a:rPr>
                <a:t>PACES &amp; JANUS (FDA)</a:t>
              </a:r>
            </a:p>
          </p:txBody>
        </p:sp>
        <p:sp>
          <p:nvSpPr>
            <p:cNvPr id="15" name="Flowchart: Terminator 14"/>
            <p:cNvSpPr/>
            <p:nvPr/>
          </p:nvSpPr>
          <p:spPr>
            <a:xfrm>
              <a:off x="6029325" y="4618038"/>
              <a:ext cx="1285875" cy="581025"/>
            </a:xfrm>
            <a:prstGeom prst="flowChartTerminator">
              <a:avLst/>
            </a:prstGeom>
            <a:noFill/>
            <a:ln>
              <a:noFill/>
            </a:ln>
          </p:spPr>
          <p:style>
            <a:lnRef idx="2">
              <a:schemeClr val="lt1">
                <a:hueOff val="0"/>
                <a:satOff val="0"/>
                <a:lumOff val="0"/>
                <a:alphaOff val="0"/>
              </a:schemeClr>
            </a:lnRef>
            <a:fillRef idx="1">
              <a:schemeClr val="accent5">
                <a:hueOff val="2171350"/>
                <a:satOff val="7464"/>
                <a:lumOff val="-35817"/>
                <a:alphaOff val="0"/>
              </a:schemeClr>
            </a:fillRef>
            <a:effectRef idx="0">
              <a:schemeClr val="accent5">
                <a:hueOff val="2171350"/>
                <a:satOff val="7464"/>
                <a:lumOff val="-35817"/>
                <a:alphaOff val="0"/>
              </a:schemeClr>
            </a:effectRef>
            <a:fontRef idx="minor">
              <a:schemeClr val="lt1"/>
            </a:fontRef>
          </p:style>
          <p:txBody>
            <a:bodyPr lIns="55052" tIns="55052" rIns="55052" bIns="55052" spcCol="1270" anchor="ctr"/>
            <a:lstStyle/>
            <a:p>
              <a:pPr algn="ctr" defTabSz="311150">
                <a:lnSpc>
                  <a:spcPct val="90000"/>
                </a:lnSpc>
                <a:spcBef>
                  <a:spcPct val="0"/>
                </a:spcBef>
                <a:spcAft>
                  <a:spcPct val="35000"/>
                </a:spcAft>
                <a:defRPr/>
              </a:pPr>
              <a:r>
                <a:rPr lang="en-US" sz="1200" dirty="0" err="1">
                  <a:solidFill>
                    <a:srgbClr val="2D2D8A"/>
                  </a:solidFill>
                </a:rPr>
                <a:t>DEcIDE</a:t>
              </a:r>
              <a:r>
                <a:rPr lang="en-US" sz="1200" dirty="0">
                  <a:solidFill>
                    <a:srgbClr val="2D2D8A"/>
                  </a:solidFill>
                </a:rPr>
                <a:t> (AHRQ)</a:t>
              </a:r>
            </a:p>
          </p:txBody>
        </p:sp>
        <p:sp>
          <p:nvSpPr>
            <p:cNvPr id="16" name="Flowchart: Terminator 15"/>
            <p:cNvSpPr/>
            <p:nvPr/>
          </p:nvSpPr>
          <p:spPr>
            <a:xfrm>
              <a:off x="6053138" y="1268413"/>
              <a:ext cx="1266825" cy="581025"/>
            </a:xfrm>
            <a:prstGeom prst="flowChartTerminator">
              <a:avLst/>
            </a:prstGeom>
            <a:noFill/>
            <a:ln>
              <a:noFill/>
            </a:ln>
          </p:spPr>
          <p:style>
            <a:lnRef idx="2">
              <a:schemeClr val="lt1">
                <a:hueOff val="0"/>
                <a:satOff val="0"/>
                <a:lumOff val="0"/>
                <a:alphaOff val="0"/>
              </a:schemeClr>
            </a:lnRef>
            <a:fillRef idx="1">
              <a:schemeClr val="accent5">
                <a:hueOff val="2171350"/>
                <a:satOff val="7464"/>
                <a:lumOff val="-35817"/>
                <a:alphaOff val="0"/>
              </a:schemeClr>
            </a:fillRef>
            <a:effectRef idx="0">
              <a:schemeClr val="accent5">
                <a:hueOff val="2171350"/>
                <a:satOff val="7464"/>
                <a:lumOff val="-35817"/>
                <a:alphaOff val="0"/>
              </a:schemeClr>
            </a:effectRef>
            <a:fontRef idx="minor">
              <a:schemeClr val="lt1"/>
            </a:fontRef>
          </p:style>
          <p:txBody>
            <a:bodyPr lIns="55052" tIns="55052" rIns="55052" bIns="55052" spcCol="1270" anchor="ctr"/>
            <a:lstStyle/>
            <a:p>
              <a:pPr algn="ctr" defTabSz="311150">
                <a:lnSpc>
                  <a:spcPct val="90000"/>
                </a:lnSpc>
                <a:spcBef>
                  <a:spcPct val="0"/>
                </a:spcBef>
                <a:spcAft>
                  <a:spcPct val="35000"/>
                </a:spcAft>
                <a:defRPr/>
              </a:pPr>
              <a:r>
                <a:rPr lang="en-US" sz="1200" dirty="0">
                  <a:solidFill>
                    <a:srgbClr val="2D2D8A"/>
                  </a:solidFill>
                </a:rPr>
                <a:t>Sentinel Network (FDA)</a:t>
              </a:r>
            </a:p>
          </p:txBody>
        </p:sp>
        <p:sp>
          <p:nvSpPr>
            <p:cNvPr id="17" name="Flowchart: Terminator 16"/>
            <p:cNvSpPr/>
            <p:nvPr/>
          </p:nvSpPr>
          <p:spPr>
            <a:xfrm>
              <a:off x="6096000" y="947738"/>
              <a:ext cx="1219200" cy="581025"/>
            </a:xfrm>
            <a:prstGeom prst="flowChartTerminator">
              <a:avLst/>
            </a:prstGeom>
            <a:noFill/>
            <a:ln>
              <a:noFill/>
            </a:ln>
          </p:spPr>
          <p:style>
            <a:lnRef idx="2">
              <a:schemeClr val="lt1">
                <a:hueOff val="0"/>
                <a:satOff val="0"/>
                <a:lumOff val="0"/>
                <a:alphaOff val="0"/>
              </a:schemeClr>
            </a:lnRef>
            <a:fillRef idx="1">
              <a:schemeClr val="accent5">
                <a:hueOff val="2171350"/>
                <a:satOff val="7464"/>
                <a:lumOff val="-35817"/>
                <a:alphaOff val="0"/>
              </a:schemeClr>
            </a:fillRef>
            <a:effectRef idx="0">
              <a:schemeClr val="accent5">
                <a:hueOff val="2171350"/>
                <a:satOff val="7464"/>
                <a:lumOff val="-35817"/>
                <a:alphaOff val="0"/>
              </a:schemeClr>
            </a:effectRef>
            <a:fontRef idx="minor">
              <a:schemeClr val="lt1"/>
            </a:fontRef>
          </p:style>
          <p:txBody>
            <a:bodyPr lIns="55052" tIns="55052" rIns="55052" bIns="55052" spcCol="1270" anchor="ctr"/>
            <a:lstStyle/>
            <a:p>
              <a:pPr algn="ctr" defTabSz="311150">
                <a:lnSpc>
                  <a:spcPct val="90000"/>
                </a:lnSpc>
                <a:spcBef>
                  <a:spcPct val="0"/>
                </a:spcBef>
                <a:spcAft>
                  <a:spcPct val="35000"/>
                </a:spcAft>
                <a:defRPr/>
              </a:pPr>
              <a:r>
                <a:rPr lang="en-US" sz="1200" dirty="0">
                  <a:solidFill>
                    <a:srgbClr val="2D2D8A"/>
                  </a:solidFill>
                </a:rPr>
                <a:t>VINCI (VA)</a:t>
              </a:r>
            </a:p>
          </p:txBody>
        </p:sp>
        <p:sp>
          <p:nvSpPr>
            <p:cNvPr id="18" name="Flowchart: Terminator 17"/>
            <p:cNvSpPr/>
            <p:nvPr/>
          </p:nvSpPr>
          <p:spPr>
            <a:xfrm>
              <a:off x="6062663" y="3048000"/>
              <a:ext cx="1219200" cy="582613"/>
            </a:xfrm>
            <a:prstGeom prst="flowChartTerminator">
              <a:avLst/>
            </a:prstGeom>
            <a:noFill/>
            <a:ln>
              <a:noFill/>
            </a:ln>
          </p:spPr>
          <p:style>
            <a:lnRef idx="2">
              <a:schemeClr val="lt1">
                <a:hueOff val="0"/>
                <a:satOff val="0"/>
                <a:lumOff val="0"/>
                <a:alphaOff val="0"/>
              </a:schemeClr>
            </a:lnRef>
            <a:fillRef idx="1">
              <a:schemeClr val="accent5">
                <a:hueOff val="2171350"/>
                <a:satOff val="7464"/>
                <a:lumOff val="-35817"/>
                <a:alphaOff val="0"/>
              </a:schemeClr>
            </a:fillRef>
            <a:effectRef idx="0">
              <a:schemeClr val="accent5">
                <a:hueOff val="2171350"/>
                <a:satOff val="7464"/>
                <a:lumOff val="-35817"/>
                <a:alphaOff val="0"/>
              </a:schemeClr>
            </a:effectRef>
            <a:fontRef idx="minor">
              <a:schemeClr val="lt1"/>
            </a:fontRef>
          </p:style>
          <p:txBody>
            <a:bodyPr lIns="55052" tIns="55052" rIns="55052" bIns="55052" spcCol="1270" anchor="ctr"/>
            <a:lstStyle/>
            <a:p>
              <a:pPr algn="ctr" defTabSz="311150">
                <a:lnSpc>
                  <a:spcPct val="90000"/>
                </a:lnSpc>
                <a:spcBef>
                  <a:spcPct val="0"/>
                </a:spcBef>
                <a:spcAft>
                  <a:spcPct val="35000"/>
                </a:spcAft>
                <a:defRPr/>
              </a:pPr>
              <a:r>
                <a:rPr lang="en-US" sz="1200" dirty="0">
                  <a:solidFill>
                    <a:srgbClr val="2D2D8A"/>
                  </a:solidFill>
                </a:rPr>
                <a:t>MPCD</a:t>
              </a:r>
            </a:p>
          </p:txBody>
        </p:sp>
        <p:sp>
          <p:nvSpPr>
            <p:cNvPr id="19" name="Flowchart: Terminator 18"/>
            <p:cNvSpPr/>
            <p:nvPr/>
          </p:nvSpPr>
          <p:spPr>
            <a:xfrm>
              <a:off x="6062663" y="2424113"/>
              <a:ext cx="1219200" cy="582612"/>
            </a:xfrm>
            <a:prstGeom prst="flowChartTerminator">
              <a:avLst/>
            </a:prstGeom>
            <a:noFill/>
            <a:ln>
              <a:noFill/>
            </a:ln>
          </p:spPr>
          <p:style>
            <a:lnRef idx="2">
              <a:schemeClr val="lt1">
                <a:hueOff val="0"/>
                <a:satOff val="0"/>
                <a:lumOff val="0"/>
                <a:alphaOff val="0"/>
              </a:schemeClr>
            </a:lnRef>
            <a:fillRef idx="1">
              <a:schemeClr val="accent5">
                <a:hueOff val="2171350"/>
                <a:satOff val="7464"/>
                <a:lumOff val="-35817"/>
                <a:alphaOff val="0"/>
              </a:schemeClr>
            </a:fillRef>
            <a:effectRef idx="0">
              <a:schemeClr val="accent5">
                <a:hueOff val="2171350"/>
                <a:satOff val="7464"/>
                <a:lumOff val="-35817"/>
                <a:alphaOff val="0"/>
              </a:schemeClr>
            </a:effectRef>
            <a:fontRef idx="minor">
              <a:schemeClr val="lt1"/>
            </a:fontRef>
          </p:style>
          <p:txBody>
            <a:bodyPr lIns="55052" tIns="55052" rIns="55052" bIns="55052" spcCol="1270" anchor="ctr"/>
            <a:lstStyle/>
            <a:p>
              <a:pPr algn="ctr" defTabSz="311150">
                <a:lnSpc>
                  <a:spcPct val="90000"/>
                </a:lnSpc>
                <a:spcBef>
                  <a:spcPct val="0"/>
                </a:spcBef>
                <a:spcAft>
                  <a:spcPct val="35000"/>
                </a:spcAft>
                <a:defRPr/>
              </a:pPr>
              <a:r>
                <a:rPr lang="en-US" sz="1200" dirty="0">
                  <a:solidFill>
                    <a:srgbClr val="2D2D8A"/>
                  </a:solidFill>
                </a:rPr>
                <a:t>HMORN</a:t>
              </a:r>
            </a:p>
          </p:txBody>
        </p:sp>
        <p:sp>
          <p:nvSpPr>
            <p:cNvPr id="20" name="Flowchart: Terminator 19"/>
            <p:cNvSpPr/>
            <p:nvPr/>
          </p:nvSpPr>
          <p:spPr>
            <a:xfrm>
              <a:off x="3424238" y="4705350"/>
              <a:ext cx="2590800" cy="581025"/>
            </a:xfrm>
            <a:prstGeom prst="flowChartTerminator">
              <a:avLst/>
            </a:prstGeom>
            <a:solidFill>
              <a:schemeClr val="bg1">
                <a:alpha val="75000"/>
              </a:schemeClr>
            </a:solidFill>
            <a:ln>
              <a:solidFill>
                <a:srgbClr val="562E60"/>
              </a:solidFill>
            </a:ln>
          </p:spPr>
          <p:style>
            <a:lnRef idx="2">
              <a:schemeClr val="lt1">
                <a:hueOff val="0"/>
                <a:satOff val="0"/>
                <a:lumOff val="0"/>
                <a:alphaOff val="0"/>
              </a:schemeClr>
            </a:lnRef>
            <a:fillRef idx="1">
              <a:schemeClr val="accent5">
                <a:hueOff val="2171350"/>
                <a:satOff val="7464"/>
                <a:lumOff val="-35817"/>
                <a:alphaOff val="0"/>
              </a:schemeClr>
            </a:fillRef>
            <a:effectRef idx="0">
              <a:schemeClr val="accent5">
                <a:hueOff val="2171350"/>
                <a:satOff val="7464"/>
                <a:lumOff val="-35817"/>
                <a:alphaOff val="0"/>
              </a:schemeClr>
            </a:effectRef>
            <a:fontRef idx="minor">
              <a:schemeClr val="lt1"/>
            </a:fontRef>
          </p:style>
          <p:txBody>
            <a:bodyPr lIns="55052" tIns="55052" rIns="55052" bIns="55052" spcCol="1270" anchor="ctr"/>
            <a:lstStyle/>
            <a:p>
              <a:pPr algn="ctr" defTabSz="311150">
                <a:lnSpc>
                  <a:spcPct val="90000"/>
                </a:lnSpc>
                <a:spcBef>
                  <a:spcPct val="0"/>
                </a:spcBef>
                <a:spcAft>
                  <a:spcPct val="35000"/>
                </a:spcAft>
                <a:defRPr/>
              </a:pPr>
              <a:r>
                <a:rPr lang="en-US" sz="1000" b="1" dirty="0">
                  <a:solidFill>
                    <a:srgbClr val="2D2D8A"/>
                  </a:solidFill>
                </a:rPr>
                <a:t>INFRASTRUCTURE BUILDING</a:t>
              </a:r>
            </a:p>
            <a:p>
              <a:pPr algn="ctr" defTabSz="311150">
                <a:lnSpc>
                  <a:spcPct val="90000"/>
                </a:lnSpc>
                <a:spcBef>
                  <a:spcPct val="0"/>
                </a:spcBef>
                <a:spcAft>
                  <a:spcPct val="35000"/>
                </a:spcAft>
                <a:defRPr/>
              </a:pPr>
              <a:r>
                <a:rPr lang="en-US" sz="900" dirty="0">
                  <a:solidFill>
                    <a:srgbClr val="2D2D8A"/>
                  </a:solidFill>
                </a:rPr>
                <a:t>Enhanced Registry – DRN – PROSPECT</a:t>
              </a:r>
            </a:p>
          </p:txBody>
        </p:sp>
        <p:sp>
          <p:nvSpPr>
            <p:cNvPr id="21" name="Flowchart: Terminator 20"/>
            <p:cNvSpPr/>
            <p:nvPr/>
          </p:nvSpPr>
          <p:spPr>
            <a:xfrm>
              <a:off x="1973263" y="4516438"/>
              <a:ext cx="1219200" cy="581025"/>
            </a:xfrm>
            <a:prstGeom prst="flowChartTerminator">
              <a:avLst/>
            </a:prstGeom>
            <a:noFill/>
            <a:ln>
              <a:noFill/>
            </a:ln>
          </p:spPr>
          <p:style>
            <a:lnRef idx="2">
              <a:schemeClr val="lt1">
                <a:hueOff val="0"/>
                <a:satOff val="0"/>
                <a:lumOff val="0"/>
                <a:alphaOff val="0"/>
              </a:schemeClr>
            </a:lnRef>
            <a:fillRef idx="1">
              <a:schemeClr val="accent5">
                <a:hueOff val="2171350"/>
                <a:satOff val="7464"/>
                <a:lumOff val="-35817"/>
                <a:alphaOff val="0"/>
              </a:schemeClr>
            </a:fillRef>
            <a:effectRef idx="0">
              <a:schemeClr val="accent5">
                <a:hueOff val="2171350"/>
                <a:satOff val="7464"/>
                <a:lumOff val="-35817"/>
                <a:alphaOff val="0"/>
              </a:schemeClr>
            </a:effectRef>
            <a:fontRef idx="minor">
              <a:schemeClr val="lt1"/>
            </a:fontRef>
          </p:style>
          <p:txBody>
            <a:bodyPr lIns="55052" tIns="55052" rIns="55052" bIns="55052" spcCol="1270" anchor="ctr"/>
            <a:lstStyle/>
            <a:p>
              <a:pPr algn="ctr" defTabSz="311150">
                <a:lnSpc>
                  <a:spcPct val="90000"/>
                </a:lnSpc>
                <a:spcBef>
                  <a:spcPct val="0"/>
                </a:spcBef>
                <a:spcAft>
                  <a:spcPct val="35000"/>
                </a:spcAft>
                <a:defRPr/>
              </a:pPr>
              <a:r>
                <a:rPr lang="en-US" sz="1200" dirty="0">
                  <a:solidFill>
                    <a:srgbClr val="2D2D8A"/>
                  </a:solidFill>
                </a:rPr>
                <a:t>HITIDE (VA)</a:t>
              </a:r>
            </a:p>
          </p:txBody>
        </p:sp>
        <p:sp>
          <p:nvSpPr>
            <p:cNvPr id="22" name="Flowchart: Terminator 21"/>
            <p:cNvSpPr/>
            <p:nvPr/>
          </p:nvSpPr>
          <p:spPr>
            <a:xfrm>
              <a:off x="1973263" y="2870200"/>
              <a:ext cx="1219200" cy="582613"/>
            </a:xfrm>
            <a:prstGeom prst="flowChartTerminator">
              <a:avLst/>
            </a:prstGeom>
            <a:noFill/>
            <a:ln>
              <a:noFill/>
            </a:ln>
          </p:spPr>
          <p:style>
            <a:lnRef idx="2">
              <a:schemeClr val="lt1">
                <a:hueOff val="0"/>
                <a:satOff val="0"/>
                <a:lumOff val="0"/>
                <a:alphaOff val="0"/>
              </a:schemeClr>
            </a:lnRef>
            <a:fillRef idx="1">
              <a:schemeClr val="accent5">
                <a:hueOff val="2171350"/>
                <a:satOff val="7464"/>
                <a:lumOff val="-35817"/>
                <a:alphaOff val="0"/>
              </a:schemeClr>
            </a:fillRef>
            <a:effectRef idx="0">
              <a:schemeClr val="accent5">
                <a:hueOff val="2171350"/>
                <a:satOff val="7464"/>
                <a:lumOff val="-35817"/>
                <a:alphaOff val="0"/>
              </a:schemeClr>
            </a:effectRef>
            <a:fontRef idx="minor">
              <a:schemeClr val="lt1"/>
            </a:fontRef>
          </p:style>
          <p:txBody>
            <a:bodyPr lIns="55052" tIns="55052" rIns="55052" bIns="55052" spcCol="1270" anchor="ctr"/>
            <a:lstStyle/>
            <a:p>
              <a:pPr algn="ctr" defTabSz="311150">
                <a:lnSpc>
                  <a:spcPct val="90000"/>
                </a:lnSpc>
                <a:spcBef>
                  <a:spcPct val="0"/>
                </a:spcBef>
                <a:spcAft>
                  <a:spcPct val="35000"/>
                </a:spcAft>
                <a:defRPr/>
              </a:pPr>
              <a:r>
                <a:rPr lang="en-US" sz="1200" dirty="0">
                  <a:solidFill>
                    <a:srgbClr val="2D2D8A"/>
                  </a:solidFill>
                </a:rPr>
                <a:t>Query Health (ONC)</a:t>
              </a:r>
            </a:p>
          </p:txBody>
        </p:sp>
        <p:sp>
          <p:nvSpPr>
            <p:cNvPr id="23" name="Flowchart: Terminator 22"/>
            <p:cNvSpPr/>
            <p:nvPr/>
          </p:nvSpPr>
          <p:spPr>
            <a:xfrm>
              <a:off x="1954213" y="2465388"/>
              <a:ext cx="1219200" cy="582612"/>
            </a:xfrm>
            <a:prstGeom prst="flowChartTerminator">
              <a:avLst/>
            </a:prstGeom>
            <a:noFill/>
            <a:ln>
              <a:noFill/>
            </a:ln>
          </p:spPr>
          <p:style>
            <a:lnRef idx="2">
              <a:schemeClr val="lt1">
                <a:hueOff val="0"/>
                <a:satOff val="0"/>
                <a:lumOff val="0"/>
                <a:alphaOff val="0"/>
              </a:schemeClr>
            </a:lnRef>
            <a:fillRef idx="1">
              <a:schemeClr val="accent5">
                <a:hueOff val="2171350"/>
                <a:satOff val="7464"/>
                <a:lumOff val="-35817"/>
                <a:alphaOff val="0"/>
              </a:schemeClr>
            </a:fillRef>
            <a:effectRef idx="0">
              <a:schemeClr val="accent5">
                <a:hueOff val="2171350"/>
                <a:satOff val="7464"/>
                <a:lumOff val="-35817"/>
                <a:alphaOff val="0"/>
              </a:schemeClr>
            </a:effectRef>
            <a:fontRef idx="minor">
              <a:schemeClr val="lt1"/>
            </a:fontRef>
          </p:style>
          <p:txBody>
            <a:bodyPr lIns="55052" tIns="55052" rIns="55052" bIns="55052" spcCol="1270" anchor="ctr"/>
            <a:lstStyle/>
            <a:p>
              <a:pPr algn="ctr" defTabSz="311150">
                <a:lnSpc>
                  <a:spcPct val="90000"/>
                </a:lnSpc>
                <a:spcBef>
                  <a:spcPct val="0"/>
                </a:spcBef>
                <a:spcAft>
                  <a:spcPct val="35000"/>
                </a:spcAft>
                <a:defRPr/>
              </a:pPr>
              <a:r>
                <a:rPr lang="en-US" sz="1200" dirty="0">
                  <a:solidFill>
                    <a:srgbClr val="2D2D8A"/>
                  </a:solidFill>
                </a:rPr>
                <a:t>Beacon Communities</a:t>
              </a:r>
            </a:p>
          </p:txBody>
        </p:sp>
        <p:sp>
          <p:nvSpPr>
            <p:cNvPr id="24" name="Flowchart: Terminator 23"/>
            <p:cNvSpPr/>
            <p:nvPr/>
          </p:nvSpPr>
          <p:spPr>
            <a:xfrm>
              <a:off x="1905000" y="1066800"/>
              <a:ext cx="1354138" cy="581025"/>
            </a:xfrm>
            <a:prstGeom prst="flowChartTerminator">
              <a:avLst/>
            </a:prstGeom>
            <a:noFill/>
            <a:ln>
              <a:noFill/>
            </a:ln>
          </p:spPr>
          <p:style>
            <a:lnRef idx="2">
              <a:schemeClr val="lt1">
                <a:hueOff val="0"/>
                <a:satOff val="0"/>
                <a:lumOff val="0"/>
                <a:alphaOff val="0"/>
              </a:schemeClr>
            </a:lnRef>
            <a:fillRef idx="1">
              <a:schemeClr val="accent5">
                <a:hueOff val="2171350"/>
                <a:satOff val="7464"/>
                <a:lumOff val="-35817"/>
                <a:alphaOff val="0"/>
              </a:schemeClr>
            </a:fillRef>
            <a:effectRef idx="0">
              <a:schemeClr val="accent5">
                <a:hueOff val="2171350"/>
                <a:satOff val="7464"/>
                <a:lumOff val="-35817"/>
                <a:alphaOff val="0"/>
              </a:schemeClr>
            </a:effectRef>
            <a:fontRef idx="minor">
              <a:schemeClr val="lt1"/>
            </a:fontRef>
          </p:style>
          <p:txBody>
            <a:bodyPr lIns="55052" tIns="55052" rIns="55052" bIns="55052" spcCol="1270" anchor="ctr"/>
            <a:lstStyle/>
            <a:p>
              <a:pPr algn="ctr" defTabSz="311150">
                <a:lnSpc>
                  <a:spcPct val="90000"/>
                </a:lnSpc>
                <a:spcBef>
                  <a:spcPct val="0"/>
                </a:spcBef>
                <a:spcAft>
                  <a:spcPct val="35000"/>
                </a:spcAft>
                <a:defRPr/>
              </a:pPr>
              <a:r>
                <a:rPr lang="en-US" sz="1200" dirty="0">
                  <a:solidFill>
                    <a:srgbClr val="2D2D8A"/>
                  </a:solidFill>
                </a:rPr>
                <a:t>High Value Healthcare Collaborative </a:t>
              </a:r>
            </a:p>
          </p:txBody>
        </p:sp>
        <p:sp>
          <p:nvSpPr>
            <p:cNvPr id="25" name="Flowchart: Terminator 24"/>
            <p:cNvSpPr/>
            <p:nvPr/>
          </p:nvSpPr>
          <p:spPr>
            <a:xfrm>
              <a:off x="1746250" y="1868488"/>
              <a:ext cx="1752600" cy="581025"/>
            </a:xfrm>
            <a:prstGeom prst="flowChartTerminator">
              <a:avLst/>
            </a:prstGeom>
            <a:noFill/>
            <a:ln>
              <a:solidFill>
                <a:srgbClr val="562E60"/>
              </a:solidFill>
            </a:ln>
          </p:spPr>
          <p:style>
            <a:lnRef idx="2">
              <a:schemeClr val="lt1">
                <a:hueOff val="0"/>
                <a:satOff val="0"/>
                <a:lumOff val="0"/>
                <a:alphaOff val="0"/>
              </a:schemeClr>
            </a:lnRef>
            <a:fillRef idx="1">
              <a:schemeClr val="accent5">
                <a:hueOff val="2171350"/>
                <a:satOff val="7464"/>
                <a:lumOff val="-35817"/>
                <a:alphaOff val="0"/>
              </a:schemeClr>
            </a:fillRef>
            <a:effectRef idx="0">
              <a:schemeClr val="accent5">
                <a:hueOff val="2171350"/>
                <a:satOff val="7464"/>
                <a:lumOff val="-35817"/>
                <a:alphaOff val="0"/>
              </a:schemeClr>
            </a:effectRef>
            <a:fontRef idx="minor">
              <a:schemeClr val="lt1"/>
            </a:fontRef>
          </p:style>
          <p:txBody>
            <a:bodyPr lIns="55052" tIns="55052" rIns="55052" bIns="55052" spcCol="1270" anchor="ctr"/>
            <a:lstStyle/>
            <a:p>
              <a:pPr algn="ctr" defTabSz="311150">
                <a:lnSpc>
                  <a:spcPct val="90000"/>
                </a:lnSpc>
                <a:spcBef>
                  <a:spcPct val="0"/>
                </a:spcBef>
                <a:spcAft>
                  <a:spcPct val="35000"/>
                </a:spcAft>
                <a:defRPr/>
              </a:pPr>
              <a:r>
                <a:rPr lang="en-US" sz="1000" b="1" dirty="0">
                  <a:solidFill>
                    <a:srgbClr val="2D2D8A"/>
                  </a:solidFill>
                </a:rPr>
                <a:t>QI PILOTS</a:t>
              </a:r>
              <a:endParaRPr lang="en-US" sz="1000" dirty="0">
                <a:solidFill>
                  <a:srgbClr val="2D2D8A"/>
                </a:solidFill>
              </a:endParaRPr>
            </a:p>
            <a:p>
              <a:pPr algn="ctr" defTabSz="311150">
                <a:lnSpc>
                  <a:spcPct val="90000"/>
                </a:lnSpc>
                <a:spcBef>
                  <a:spcPct val="0"/>
                </a:spcBef>
                <a:spcAft>
                  <a:spcPct val="35000"/>
                </a:spcAft>
                <a:defRPr/>
              </a:pPr>
              <a:r>
                <a:rPr lang="en-US" sz="900" dirty="0">
                  <a:solidFill>
                    <a:srgbClr val="2D2D8A"/>
                  </a:solidFill>
                </a:rPr>
                <a:t>Enhanced Registry</a:t>
              </a:r>
            </a:p>
          </p:txBody>
        </p:sp>
        <p:sp>
          <p:nvSpPr>
            <p:cNvPr id="26" name="Flowchart: Terminator 25"/>
            <p:cNvSpPr/>
            <p:nvPr/>
          </p:nvSpPr>
          <p:spPr>
            <a:xfrm>
              <a:off x="139700" y="977900"/>
              <a:ext cx="1536700" cy="581025"/>
            </a:xfrm>
            <a:prstGeom prst="flowChartTerminator">
              <a:avLst/>
            </a:prstGeom>
            <a:noFill/>
            <a:ln>
              <a:solidFill>
                <a:srgbClr val="562E60"/>
              </a:solidFill>
            </a:ln>
          </p:spPr>
          <p:style>
            <a:lnRef idx="2">
              <a:schemeClr val="lt1">
                <a:hueOff val="0"/>
                <a:satOff val="0"/>
                <a:lumOff val="0"/>
                <a:alphaOff val="0"/>
              </a:schemeClr>
            </a:lnRef>
            <a:fillRef idx="1">
              <a:schemeClr val="accent5">
                <a:hueOff val="2171350"/>
                <a:satOff val="7464"/>
                <a:lumOff val="-35817"/>
                <a:alphaOff val="0"/>
              </a:schemeClr>
            </a:fillRef>
            <a:effectRef idx="0">
              <a:schemeClr val="accent5">
                <a:hueOff val="2171350"/>
                <a:satOff val="7464"/>
                <a:lumOff val="-35817"/>
                <a:alphaOff val="0"/>
              </a:schemeClr>
            </a:effectRef>
            <a:fontRef idx="minor">
              <a:schemeClr val="lt1"/>
            </a:fontRef>
          </p:style>
          <p:txBody>
            <a:bodyPr lIns="55052" tIns="55052" rIns="55052" bIns="55052" spcCol="1270" anchor="ctr"/>
            <a:lstStyle/>
            <a:p>
              <a:pPr algn="ctr" defTabSz="311150">
                <a:lnSpc>
                  <a:spcPct val="90000"/>
                </a:lnSpc>
                <a:spcBef>
                  <a:spcPct val="0"/>
                </a:spcBef>
                <a:spcAft>
                  <a:spcPct val="35000"/>
                </a:spcAft>
                <a:defRPr/>
              </a:pPr>
              <a:r>
                <a:rPr lang="en-US" sz="1000" b="1" dirty="0">
                  <a:solidFill>
                    <a:srgbClr val="2D2D8A"/>
                  </a:solidFill>
                </a:rPr>
                <a:t>State HIEs</a:t>
              </a:r>
              <a:endParaRPr lang="en-US" sz="1000" dirty="0">
                <a:solidFill>
                  <a:srgbClr val="2D2D8A"/>
                </a:solidFill>
              </a:endParaRPr>
            </a:p>
          </p:txBody>
        </p:sp>
        <p:sp>
          <p:nvSpPr>
            <p:cNvPr id="27" name="Flowchart: Terminator 26"/>
            <p:cNvSpPr/>
            <p:nvPr/>
          </p:nvSpPr>
          <p:spPr>
            <a:xfrm>
              <a:off x="6100763" y="5249863"/>
              <a:ext cx="1219200" cy="582612"/>
            </a:xfrm>
            <a:prstGeom prst="flowChartTerminator">
              <a:avLst/>
            </a:prstGeom>
            <a:noFill/>
            <a:ln>
              <a:noFill/>
            </a:ln>
          </p:spPr>
          <p:style>
            <a:lnRef idx="2">
              <a:schemeClr val="lt1">
                <a:hueOff val="0"/>
                <a:satOff val="0"/>
                <a:lumOff val="0"/>
                <a:alphaOff val="0"/>
              </a:schemeClr>
            </a:lnRef>
            <a:fillRef idx="1">
              <a:schemeClr val="accent5">
                <a:hueOff val="2171350"/>
                <a:satOff val="7464"/>
                <a:lumOff val="-35817"/>
                <a:alphaOff val="0"/>
              </a:schemeClr>
            </a:fillRef>
            <a:effectRef idx="0">
              <a:schemeClr val="accent5">
                <a:hueOff val="2171350"/>
                <a:satOff val="7464"/>
                <a:lumOff val="-35817"/>
                <a:alphaOff val="0"/>
              </a:schemeClr>
            </a:effectRef>
            <a:fontRef idx="minor">
              <a:schemeClr val="lt1"/>
            </a:fontRef>
          </p:style>
          <p:txBody>
            <a:bodyPr lIns="55052" tIns="55052" rIns="55052" bIns="55052" spcCol="1270" anchor="ctr"/>
            <a:lstStyle/>
            <a:p>
              <a:pPr algn="ctr" defTabSz="311150">
                <a:lnSpc>
                  <a:spcPct val="90000"/>
                </a:lnSpc>
                <a:spcBef>
                  <a:spcPct val="0"/>
                </a:spcBef>
                <a:spcAft>
                  <a:spcPct val="35000"/>
                </a:spcAft>
                <a:defRPr/>
              </a:pPr>
              <a:r>
                <a:rPr lang="en-US" sz="1200" dirty="0">
                  <a:solidFill>
                    <a:srgbClr val="2D2D8A"/>
                  </a:solidFill>
                </a:rPr>
                <a:t>OMOP (FNIH)</a:t>
              </a:r>
            </a:p>
          </p:txBody>
        </p:sp>
        <p:sp>
          <p:nvSpPr>
            <p:cNvPr id="28" name="Flowchart: Terminator 27"/>
            <p:cNvSpPr/>
            <p:nvPr/>
          </p:nvSpPr>
          <p:spPr>
            <a:xfrm>
              <a:off x="298450" y="2578100"/>
              <a:ext cx="1219200" cy="582613"/>
            </a:xfrm>
            <a:prstGeom prst="flowChartTerminator">
              <a:avLst/>
            </a:prstGeom>
            <a:noFill/>
            <a:ln>
              <a:noFill/>
            </a:ln>
          </p:spPr>
          <p:style>
            <a:lnRef idx="2">
              <a:schemeClr val="lt1">
                <a:hueOff val="0"/>
                <a:satOff val="0"/>
                <a:lumOff val="0"/>
                <a:alphaOff val="0"/>
              </a:schemeClr>
            </a:lnRef>
            <a:fillRef idx="1">
              <a:schemeClr val="accent5">
                <a:hueOff val="2171350"/>
                <a:satOff val="7464"/>
                <a:lumOff val="-35817"/>
                <a:alphaOff val="0"/>
              </a:schemeClr>
            </a:fillRef>
            <a:effectRef idx="0">
              <a:schemeClr val="accent5">
                <a:hueOff val="2171350"/>
                <a:satOff val="7464"/>
                <a:lumOff val="-35817"/>
                <a:alphaOff val="0"/>
              </a:schemeClr>
            </a:effectRef>
            <a:fontRef idx="minor">
              <a:schemeClr val="lt1"/>
            </a:fontRef>
          </p:style>
          <p:txBody>
            <a:bodyPr lIns="55052" tIns="55052" rIns="55052" bIns="55052" spcCol="1270" anchor="ctr"/>
            <a:lstStyle/>
            <a:p>
              <a:pPr algn="ctr" defTabSz="311150">
                <a:lnSpc>
                  <a:spcPct val="90000"/>
                </a:lnSpc>
                <a:spcBef>
                  <a:spcPct val="0"/>
                </a:spcBef>
                <a:spcAft>
                  <a:spcPct val="35000"/>
                </a:spcAft>
                <a:defRPr/>
              </a:pPr>
              <a:r>
                <a:rPr lang="en-US" sz="1200" dirty="0" err="1">
                  <a:solidFill>
                    <a:srgbClr val="2D2D8A"/>
                  </a:solidFill>
                </a:rPr>
                <a:t>eMerge</a:t>
              </a:r>
              <a:endParaRPr lang="en-US" sz="1200" dirty="0">
                <a:solidFill>
                  <a:srgbClr val="2D2D8A"/>
                </a:solidFill>
              </a:endParaRPr>
            </a:p>
          </p:txBody>
        </p:sp>
        <p:sp>
          <p:nvSpPr>
            <p:cNvPr id="29" name="Flowchart: Terminator 28"/>
            <p:cNvSpPr/>
            <p:nvPr/>
          </p:nvSpPr>
          <p:spPr>
            <a:xfrm>
              <a:off x="6121400" y="5857875"/>
              <a:ext cx="1219200" cy="582613"/>
            </a:xfrm>
            <a:prstGeom prst="flowChartTerminator">
              <a:avLst/>
            </a:prstGeom>
            <a:noFill/>
            <a:ln>
              <a:noFill/>
            </a:ln>
          </p:spPr>
          <p:style>
            <a:lnRef idx="2">
              <a:schemeClr val="lt1">
                <a:hueOff val="0"/>
                <a:satOff val="0"/>
                <a:lumOff val="0"/>
                <a:alphaOff val="0"/>
              </a:schemeClr>
            </a:lnRef>
            <a:fillRef idx="1">
              <a:schemeClr val="accent5">
                <a:hueOff val="2171350"/>
                <a:satOff val="7464"/>
                <a:lumOff val="-35817"/>
                <a:alphaOff val="0"/>
              </a:schemeClr>
            </a:fillRef>
            <a:effectRef idx="0">
              <a:schemeClr val="accent5">
                <a:hueOff val="2171350"/>
                <a:satOff val="7464"/>
                <a:lumOff val="-35817"/>
                <a:alphaOff val="0"/>
              </a:schemeClr>
            </a:effectRef>
            <a:fontRef idx="minor">
              <a:schemeClr val="lt1"/>
            </a:fontRef>
          </p:style>
          <p:txBody>
            <a:bodyPr lIns="55052" tIns="55052" rIns="55052" bIns="55052" spcCol="1270" anchor="ctr"/>
            <a:lstStyle/>
            <a:p>
              <a:pPr algn="ctr" defTabSz="311150">
                <a:lnSpc>
                  <a:spcPct val="90000"/>
                </a:lnSpc>
                <a:spcBef>
                  <a:spcPct val="0"/>
                </a:spcBef>
                <a:spcAft>
                  <a:spcPct val="35000"/>
                </a:spcAft>
                <a:defRPr/>
              </a:pPr>
              <a:r>
                <a:rPr lang="en-US" sz="1200" dirty="0" err="1">
                  <a:solidFill>
                    <a:srgbClr val="2D2D8A"/>
                  </a:solidFill>
                </a:rPr>
                <a:t>caBIG</a:t>
              </a:r>
              <a:endParaRPr lang="en-US" sz="1200" dirty="0">
                <a:solidFill>
                  <a:srgbClr val="2D2D8A"/>
                </a:solidFill>
              </a:endParaRPr>
            </a:p>
          </p:txBody>
        </p:sp>
        <p:sp>
          <p:nvSpPr>
            <p:cNvPr id="30" name="Flowchart: Terminator 29"/>
            <p:cNvSpPr/>
            <p:nvPr/>
          </p:nvSpPr>
          <p:spPr>
            <a:xfrm>
              <a:off x="5257800" y="946150"/>
              <a:ext cx="1219200" cy="582613"/>
            </a:xfrm>
            <a:prstGeom prst="flowChartTerminator">
              <a:avLst/>
            </a:prstGeom>
            <a:noFill/>
            <a:ln>
              <a:noFill/>
            </a:ln>
          </p:spPr>
          <p:style>
            <a:lnRef idx="2">
              <a:schemeClr val="lt1">
                <a:hueOff val="0"/>
                <a:satOff val="0"/>
                <a:lumOff val="0"/>
                <a:alphaOff val="0"/>
              </a:schemeClr>
            </a:lnRef>
            <a:fillRef idx="1">
              <a:schemeClr val="accent5">
                <a:hueOff val="2171350"/>
                <a:satOff val="7464"/>
                <a:lumOff val="-35817"/>
                <a:alphaOff val="0"/>
              </a:schemeClr>
            </a:fillRef>
            <a:effectRef idx="0">
              <a:schemeClr val="accent5">
                <a:hueOff val="2171350"/>
                <a:satOff val="7464"/>
                <a:lumOff val="-35817"/>
                <a:alphaOff val="0"/>
              </a:schemeClr>
            </a:effectRef>
            <a:fontRef idx="minor">
              <a:schemeClr val="lt1"/>
            </a:fontRef>
          </p:style>
          <p:txBody>
            <a:bodyPr lIns="55052" tIns="55052" rIns="55052" bIns="55052" spcCol="1270" anchor="ctr"/>
            <a:lstStyle/>
            <a:p>
              <a:pPr algn="ctr" defTabSz="311150">
                <a:lnSpc>
                  <a:spcPct val="90000"/>
                </a:lnSpc>
                <a:spcBef>
                  <a:spcPct val="0"/>
                </a:spcBef>
                <a:spcAft>
                  <a:spcPct val="35000"/>
                </a:spcAft>
                <a:defRPr/>
              </a:pPr>
              <a:r>
                <a:rPr lang="en-US" sz="1200" dirty="0">
                  <a:solidFill>
                    <a:srgbClr val="2D2D8A"/>
                  </a:solidFill>
                </a:rPr>
                <a:t>i2b2</a:t>
              </a:r>
            </a:p>
          </p:txBody>
        </p:sp>
        <p:sp>
          <p:nvSpPr>
            <p:cNvPr id="31" name="Flowchart: Terminator 30"/>
            <p:cNvSpPr/>
            <p:nvPr/>
          </p:nvSpPr>
          <p:spPr>
            <a:xfrm>
              <a:off x="7372350" y="5857875"/>
              <a:ext cx="1219200" cy="582613"/>
            </a:xfrm>
            <a:prstGeom prst="flowChartTerminator">
              <a:avLst/>
            </a:prstGeom>
            <a:noFill/>
            <a:ln>
              <a:noFill/>
            </a:ln>
          </p:spPr>
          <p:style>
            <a:lnRef idx="2">
              <a:schemeClr val="lt1">
                <a:hueOff val="0"/>
                <a:satOff val="0"/>
                <a:lumOff val="0"/>
                <a:alphaOff val="0"/>
              </a:schemeClr>
            </a:lnRef>
            <a:fillRef idx="1">
              <a:schemeClr val="accent5">
                <a:hueOff val="2171350"/>
                <a:satOff val="7464"/>
                <a:lumOff val="-35817"/>
                <a:alphaOff val="0"/>
              </a:schemeClr>
            </a:fillRef>
            <a:effectRef idx="0">
              <a:schemeClr val="accent5">
                <a:hueOff val="2171350"/>
                <a:satOff val="7464"/>
                <a:lumOff val="-35817"/>
                <a:alphaOff val="0"/>
              </a:schemeClr>
            </a:effectRef>
            <a:fontRef idx="minor">
              <a:schemeClr val="lt1"/>
            </a:fontRef>
          </p:style>
          <p:txBody>
            <a:bodyPr lIns="55052" tIns="55052" rIns="55052" bIns="55052" spcCol="1270" anchor="ctr"/>
            <a:lstStyle/>
            <a:p>
              <a:pPr algn="ctr" defTabSz="311150">
                <a:lnSpc>
                  <a:spcPct val="90000"/>
                </a:lnSpc>
                <a:spcBef>
                  <a:spcPct val="0"/>
                </a:spcBef>
                <a:spcAft>
                  <a:spcPct val="35000"/>
                </a:spcAft>
                <a:defRPr/>
              </a:pPr>
              <a:r>
                <a:rPr lang="en-US" sz="1200">
                  <a:solidFill>
                    <a:srgbClr val="2D2D8A"/>
                  </a:solidFill>
                </a:rPr>
                <a:t>iDASH</a:t>
              </a:r>
              <a:endParaRPr lang="en-US" sz="1200" dirty="0">
                <a:solidFill>
                  <a:srgbClr val="2D2D8A"/>
                </a:solidFill>
              </a:endParaRPr>
            </a:p>
          </p:txBody>
        </p:sp>
      </p:grpSp>
    </p:spTree>
    <p:extLst>
      <p:ext uri="{BB962C8B-B14F-4D97-AF65-F5344CB8AC3E}">
        <p14:creationId xmlns:p14="http://schemas.microsoft.com/office/powerpoint/2010/main" val="9882303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6" descr="&quot; &quot;" title="&quot; &quot;"/>
          <p:cNvPicPr>
            <a:picLocks noChangeAspect="1" noChangeArrowheads="1"/>
          </p:cNvPicPr>
          <p:nvPr/>
        </p:nvPicPr>
        <p:blipFill>
          <a:blip r:embed="rId3">
            <a:lum bright="30000" contrast="8000"/>
            <a:grayscl/>
          </a:blip>
          <a:srcRect l="36389" t="12968" b="6128"/>
          <a:stretch>
            <a:fillRect/>
          </a:stretch>
        </p:blipFill>
        <p:spPr bwMode="auto">
          <a:xfrm rot="328919">
            <a:off x="2660650" y="373063"/>
            <a:ext cx="6032500" cy="5106987"/>
          </a:xfrm>
          <a:prstGeom prst="rect">
            <a:avLst/>
          </a:prstGeom>
          <a:noFill/>
          <a:ln w="9525">
            <a:noFill/>
            <a:miter lim="800000"/>
            <a:headEnd/>
            <a:tailEnd/>
          </a:ln>
        </p:spPr>
      </p:pic>
      <p:sp>
        <p:nvSpPr>
          <p:cNvPr id="53250" name="Title 1"/>
          <p:cNvSpPr>
            <a:spLocks noGrp="1"/>
          </p:cNvSpPr>
          <p:nvPr>
            <p:ph type="title"/>
          </p:nvPr>
        </p:nvSpPr>
        <p:spPr/>
        <p:txBody>
          <a:bodyPr/>
          <a:lstStyle/>
          <a:p>
            <a:pPr eaLnBrk="1" hangingPunct="1"/>
            <a:r>
              <a:rPr lang="en-US" dirty="0" smtClean="0"/>
              <a:t>Many Perspectives on the Landscape</a:t>
            </a:r>
            <a:endParaRPr lang="en-US" sz="3000" b="1" dirty="0" smtClean="0">
              <a:solidFill>
                <a:srgbClr val="FF0000"/>
              </a:solidFill>
            </a:endParaRPr>
          </a:p>
        </p:txBody>
      </p:sp>
      <p:sp>
        <p:nvSpPr>
          <p:cNvPr id="53251" name="Content Placeholder 2"/>
          <p:cNvSpPr>
            <a:spLocks noGrp="1"/>
          </p:cNvSpPr>
          <p:nvPr>
            <p:ph sz="half" idx="1"/>
          </p:nvPr>
        </p:nvSpPr>
        <p:spPr>
          <a:xfrm>
            <a:off x="533400" y="1676400"/>
            <a:ext cx="4114800" cy="4419600"/>
          </a:xfrm>
        </p:spPr>
        <p:txBody>
          <a:bodyPr/>
          <a:lstStyle/>
          <a:p>
            <a:pPr eaLnBrk="1" hangingPunct="1">
              <a:lnSpc>
                <a:spcPct val="90000"/>
              </a:lnSpc>
            </a:pPr>
            <a:r>
              <a:rPr lang="en-US" sz="2200" b="1" dirty="0" smtClean="0"/>
              <a:t>Discussions to identify priorities and challenges</a:t>
            </a:r>
          </a:p>
          <a:p>
            <a:pPr lvl="1" eaLnBrk="1" hangingPunct="1">
              <a:lnSpc>
                <a:spcPct val="90000"/>
              </a:lnSpc>
            </a:pPr>
            <a:r>
              <a:rPr lang="en-US" sz="1800" b="1" dirty="0" smtClean="0"/>
              <a:t>Steering Committee</a:t>
            </a:r>
          </a:p>
          <a:p>
            <a:pPr lvl="1" eaLnBrk="1" hangingPunct="1">
              <a:lnSpc>
                <a:spcPct val="90000"/>
              </a:lnSpc>
            </a:pPr>
            <a:r>
              <a:rPr lang="en-US" sz="1800" b="1" dirty="0" smtClean="0"/>
              <a:t>Stakeholder Symposium</a:t>
            </a:r>
          </a:p>
          <a:p>
            <a:pPr eaLnBrk="1" hangingPunct="1">
              <a:lnSpc>
                <a:spcPct val="90000"/>
              </a:lnSpc>
            </a:pPr>
            <a:r>
              <a:rPr lang="en-US" sz="2100" b="1" dirty="0" smtClean="0"/>
              <a:t>Connections/collaboration with</a:t>
            </a:r>
          </a:p>
          <a:p>
            <a:pPr lvl="1" eaLnBrk="1" hangingPunct="1">
              <a:lnSpc>
                <a:spcPct val="90000"/>
              </a:lnSpc>
            </a:pPr>
            <a:r>
              <a:rPr lang="en-US" sz="1800" b="1" dirty="0" smtClean="0"/>
              <a:t>Relevant e-Health initiatives</a:t>
            </a:r>
          </a:p>
          <a:p>
            <a:pPr lvl="1" eaLnBrk="1" hangingPunct="1">
              <a:lnSpc>
                <a:spcPct val="90000"/>
              </a:lnSpc>
            </a:pPr>
            <a:r>
              <a:rPr lang="en-US" sz="1800" b="1" dirty="0" smtClean="0"/>
              <a:t>Stakeholder groups </a:t>
            </a:r>
          </a:p>
          <a:p>
            <a:pPr>
              <a:lnSpc>
                <a:spcPct val="90000"/>
              </a:lnSpc>
            </a:pPr>
            <a:r>
              <a:rPr lang="en-US" sz="2200" b="1" dirty="0" smtClean="0"/>
              <a:t>Site Visits (n=6)</a:t>
            </a:r>
          </a:p>
          <a:p>
            <a:pPr eaLnBrk="1" hangingPunct="1">
              <a:lnSpc>
                <a:spcPct val="90000"/>
              </a:lnSpc>
            </a:pPr>
            <a:r>
              <a:rPr lang="en-US" sz="2200" b="1" dirty="0" smtClean="0"/>
              <a:t>Stakeholder Interviews (n=50)</a:t>
            </a:r>
          </a:p>
          <a:p>
            <a:pPr eaLnBrk="1" hangingPunct="1"/>
            <a:endParaRPr lang="en-US" sz="2000" b="1" dirty="0" smtClean="0"/>
          </a:p>
        </p:txBody>
      </p:sp>
      <p:sp>
        <p:nvSpPr>
          <p:cNvPr id="53252" name="Content Placeholder 3"/>
          <p:cNvSpPr>
            <a:spLocks noGrp="1"/>
          </p:cNvSpPr>
          <p:nvPr>
            <p:ph sz="half" idx="2"/>
          </p:nvPr>
        </p:nvSpPr>
        <p:spPr>
          <a:xfrm>
            <a:off x="4800600" y="1600200"/>
            <a:ext cx="3810000" cy="4419600"/>
          </a:xfrm>
        </p:spPr>
        <p:txBody>
          <a:bodyPr/>
          <a:lstStyle/>
          <a:p>
            <a:pPr eaLnBrk="1" hangingPunct="1"/>
            <a:r>
              <a:rPr lang="en-US" sz="2200" b="1" dirty="0" smtClean="0"/>
              <a:t>Literature Reviews</a:t>
            </a:r>
          </a:p>
          <a:p>
            <a:pPr lvl="1" eaLnBrk="1" hangingPunct="1"/>
            <a:r>
              <a:rPr lang="en-US" sz="1800" b="1" dirty="0" smtClean="0"/>
              <a:t>Peer-reviewed Literature</a:t>
            </a:r>
          </a:p>
          <a:p>
            <a:pPr lvl="1" eaLnBrk="1" hangingPunct="1"/>
            <a:r>
              <a:rPr lang="en-US" sz="1800" b="1" dirty="0" smtClean="0"/>
              <a:t>Grey Literature</a:t>
            </a:r>
            <a:r>
              <a:rPr lang="en-US" sz="2000" b="1" dirty="0" smtClean="0"/>
              <a:t> </a:t>
            </a:r>
          </a:p>
          <a:p>
            <a:pPr lvl="2" eaLnBrk="1" hangingPunct="1"/>
            <a:r>
              <a:rPr lang="en-US" sz="1600" b="1" dirty="0" smtClean="0"/>
              <a:t> Social media</a:t>
            </a:r>
          </a:p>
          <a:p>
            <a:pPr lvl="1" eaLnBrk="1" hangingPunct="1"/>
            <a:r>
              <a:rPr lang="en-US" sz="1800" b="1" dirty="0" smtClean="0"/>
              <a:t>Translation and dissemination opportunities</a:t>
            </a:r>
          </a:p>
          <a:p>
            <a:pPr eaLnBrk="1" hangingPunct="1"/>
            <a:r>
              <a:rPr lang="en-US" sz="2200" b="1" dirty="0" smtClean="0"/>
              <a:t>Issue briefs</a:t>
            </a:r>
          </a:p>
          <a:p>
            <a:pPr eaLnBrk="1" hangingPunct="1"/>
            <a:r>
              <a:rPr lang="en-US" sz="2200" b="1" dirty="0" smtClean="0"/>
              <a:t>Commissioned papers</a:t>
            </a:r>
          </a:p>
          <a:p>
            <a:pPr eaLnBrk="1" hangingPunct="1"/>
            <a:r>
              <a:rPr lang="en-US" sz="2200" b="1" dirty="0" smtClean="0"/>
              <a:t>Collaborative Methods Projects</a:t>
            </a:r>
          </a:p>
        </p:txBody>
      </p:sp>
      <p:sp>
        <p:nvSpPr>
          <p:cNvPr id="2" name="Rectangle 1" descr="&quot; &quot;" title="&quot; &quot;"/>
          <p:cNvSpPr/>
          <p:nvPr/>
        </p:nvSpPr>
        <p:spPr bwMode="auto">
          <a:xfrm>
            <a:off x="0" y="457199"/>
            <a:ext cx="9144000" cy="5756275"/>
          </a:xfrm>
          <a:prstGeom prst="rect">
            <a:avLst/>
          </a:prstGeom>
          <a:solidFill>
            <a:schemeClr val="bg1">
              <a:lumMod val="95000"/>
              <a:alpha val="30000"/>
            </a:schemeClr>
          </a:solidFill>
          <a:ln w="9525" cap="flat" cmpd="sng" algn="ctr">
            <a:noFill/>
            <a:prstDash val="solid"/>
            <a:round/>
            <a:headEnd type="none" w="med" len="med"/>
            <a:tailEnd type="none" w="med" len="med"/>
          </a:ln>
          <a:effectLst/>
          <a:extLst/>
        </p:spPr>
        <p:txBody>
          <a:bodyPr/>
          <a:lstStyle/>
          <a:p>
            <a:pPr eaLnBrk="0" fontAlgn="base" hangingPunct="0">
              <a:spcBef>
                <a:spcPct val="0"/>
              </a:spcBef>
              <a:spcAft>
                <a:spcPct val="0"/>
              </a:spcAft>
              <a:defRPr/>
            </a:pPr>
            <a:endParaRPr lang="en-US" sz="2400">
              <a:solidFill>
                <a:srgbClr val="000000"/>
              </a:solidFill>
            </a:endParaRPr>
          </a:p>
        </p:txBody>
      </p:sp>
    </p:spTree>
    <p:extLst>
      <p:ext uri="{BB962C8B-B14F-4D97-AF65-F5344CB8AC3E}">
        <p14:creationId xmlns:p14="http://schemas.microsoft.com/office/powerpoint/2010/main" val="8514384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r>
              <a:rPr lang="en-US" sz="4000" dirty="0" smtClean="0"/>
              <a:t>Lessons from Experts at the Frontier</a:t>
            </a:r>
          </a:p>
        </p:txBody>
      </p:sp>
      <p:sp>
        <p:nvSpPr>
          <p:cNvPr id="55298" name="Content Placeholder 3"/>
          <p:cNvSpPr>
            <a:spLocks noGrp="1"/>
          </p:cNvSpPr>
          <p:nvPr>
            <p:ph sz="half" idx="1"/>
          </p:nvPr>
        </p:nvSpPr>
        <p:spPr>
          <a:xfrm>
            <a:off x="685800" y="1676400"/>
            <a:ext cx="4800600" cy="4419600"/>
          </a:xfrm>
        </p:spPr>
        <p:txBody>
          <a:bodyPr>
            <a:normAutofit lnSpcReduction="10000"/>
          </a:bodyPr>
          <a:lstStyle/>
          <a:p>
            <a:pPr>
              <a:lnSpc>
                <a:spcPct val="90000"/>
              </a:lnSpc>
            </a:pPr>
            <a:r>
              <a:rPr lang="en-US" sz="2900" dirty="0" smtClean="0"/>
              <a:t>24 commissioned and invited papers on governance, informatics, analytic methods, and the learning healthcare system</a:t>
            </a:r>
          </a:p>
          <a:p>
            <a:pPr>
              <a:lnSpc>
                <a:spcPct val="90000"/>
              </a:lnSpc>
            </a:pPr>
            <a:r>
              <a:rPr lang="en-US" sz="2900" dirty="0" smtClean="0"/>
              <a:t>&gt; 90 collaborators; &gt;40 institutions</a:t>
            </a:r>
          </a:p>
          <a:p>
            <a:pPr>
              <a:lnSpc>
                <a:spcPct val="90000"/>
              </a:lnSpc>
            </a:pPr>
            <a:r>
              <a:rPr lang="en-US" sz="2900" dirty="0" smtClean="0"/>
              <a:t>First half of these published in Medical Care June 22, 2012 </a:t>
            </a:r>
          </a:p>
        </p:txBody>
      </p:sp>
      <p:pic>
        <p:nvPicPr>
          <p:cNvPr id="1026" name="Picture 2" descr="Image of the Medical Care supplement cover page" title="Medical Care cover page"/>
          <p:cNvPicPr>
            <a:picLocks noChangeAspect="1" noChangeArrowheads="1"/>
          </p:cNvPicPr>
          <p:nvPr/>
        </p:nvPicPr>
        <p:blipFill>
          <a:blip r:embed="rId3"/>
          <a:srcRect/>
          <a:stretch>
            <a:fillRect/>
          </a:stretch>
        </p:blipFill>
        <p:spPr bwMode="auto">
          <a:xfrm>
            <a:off x="5867400" y="1752600"/>
            <a:ext cx="2519363" cy="3429000"/>
          </a:xfrm>
          <a:prstGeom prst="rect">
            <a:avLst/>
          </a:prstGeom>
          <a:ln>
            <a:noFill/>
          </a:ln>
          <a:effectLst>
            <a:outerShdw blurRad="292100" dist="139700" dir="2700000" algn="tl" rotWithShape="0">
              <a:srgbClr val="333333">
                <a:alpha val="65000"/>
              </a:srgbClr>
            </a:outerShdw>
          </a:effectLst>
          <a:extLst/>
        </p:spPr>
      </p:pic>
    </p:spTree>
    <p:extLst>
      <p:ext uri="{BB962C8B-B14F-4D97-AF65-F5344CB8AC3E}">
        <p14:creationId xmlns:p14="http://schemas.microsoft.com/office/powerpoint/2010/main" val="26505499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ChangeArrowheads="1"/>
          </p:cNvSpPr>
          <p:nvPr>
            <p:ph type="title"/>
          </p:nvPr>
        </p:nvSpPr>
        <p:spPr/>
        <p:txBody>
          <a:bodyPr>
            <a:normAutofit fontScale="90000"/>
          </a:bodyPr>
          <a:lstStyle/>
          <a:p>
            <a:r>
              <a:rPr lang="en-US" sz="4000" smtClean="0"/>
              <a:t>By Design, Papers Address Current Gaps in the Literature</a:t>
            </a:r>
          </a:p>
        </p:txBody>
      </p:sp>
      <p:sp>
        <p:nvSpPr>
          <p:cNvPr id="57346" name="Rectangle 3"/>
          <p:cNvSpPr>
            <a:spLocks noGrp="1" noChangeArrowheads="1"/>
          </p:cNvSpPr>
          <p:nvPr>
            <p:ph idx="1"/>
          </p:nvPr>
        </p:nvSpPr>
        <p:spPr>
          <a:xfrm>
            <a:off x="685800" y="1447800"/>
            <a:ext cx="7772400" cy="4648200"/>
          </a:xfrm>
          <a:ln>
            <a:noFill/>
          </a:ln>
        </p:spPr>
        <p:txBody>
          <a:bodyPr>
            <a:noAutofit/>
          </a:bodyPr>
          <a:lstStyle/>
          <a:p>
            <a:pPr>
              <a:lnSpc>
                <a:spcPct val="80000"/>
              </a:lnSpc>
            </a:pPr>
            <a:r>
              <a:rPr lang="en-US" sz="2000" dirty="0" smtClean="0"/>
              <a:t>A review of challenges of traditional research designs and data that can potentially be addressed using electronic clinical data (Holve et.al)</a:t>
            </a:r>
          </a:p>
          <a:p>
            <a:pPr>
              <a:lnSpc>
                <a:spcPct val="80000"/>
              </a:lnSpc>
            </a:pPr>
            <a:r>
              <a:rPr lang="en-US" sz="2000" dirty="0" smtClean="0"/>
              <a:t>A framework for comprehensive data quality assessment (Kahn et.al)</a:t>
            </a:r>
          </a:p>
          <a:p>
            <a:pPr>
              <a:lnSpc>
                <a:spcPct val="80000"/>
              </a:lnSpc>
            </a:pPr>
            <a:r>
              <a:rPr lang="en-US" sz="2000" dirty="0" smtClean="0"/>
              <a:t>Cohort identification strategies for diabetes and asthma (Desai, et. al.)</a:t>
            </a:r>
          </a:p>
          <a:p>
            <a:pPr>
              <a:lnSpc>
                <a:spcPct val="80000"/>
              </a:lnSpc>
            </a:pPr>
            <a:r>
              <a:rPr lang="en-US" sz="2000" b="1" dirty="0" smtClean="0"/>
              <a:t>A review of informatics platforms for research, including i2b2, </a:t>
            </a:r>
            <a:r>
              <a:rPr lang="en-US" sz="2000" b="1" dirty="0" err="1" smtClean="0"/>
              <a:t>RedX</a:t>
            </a:r>
            <a:r>
              <a:rPr lang="en-US" sz="2000" b="1" dirty="0" smtClean="0"/>
              <a:t>, HMORN VDW, INPC, SCOAP, CER Hub (</a:t>
            </a:r>
            <a:r>
              <a:rPr lang="en-US" sz="2000" b="1" dirty="0" err="1" smtClean="0"/>
              <a:t>Sittig</a:t>
            </a:r>
            <a:r>
              <a:rPr lang="en-US" sz="2000" b="1" dirty="0" smtClean="0"/>
              <a:t> et.al.)</a:t>
            </a:r>
          </a:p>
          <a:p>
            <a:pPr>
              <a:lnSpc>
                <a:spcPct val="80000"/>
              </a:lnSpc>
            </a:pPr>
            <a:r>
              <a:rPr lang="en-US" sz="2000" b="1" dirty="0" smtClean="0"/>
              <a:t>Desirable attributes of common data models (Kahn, et.al)</a:t>
            </a:r>
          </a:p>
          <a:p>
            <a:pPr>
              <a:lnSpc>
                <a:spcPct val="80000"/>
              </a:lnSpc>
            </a:pPr>
            <a:r>
              <a:rPr lang="en-US" sz="2000" b="1" dirty="0" smtClean="0"/>
              <a:t>Comparison of data collection methods including paper, websites, tablet computers (Wilcox et.al.)</a:t>
            </a:r>
          </a:p>
          <a:p>
            <a:pPr>
              <a:lnSpc>
                <a:spcPct val="80000"/>
              </a:lnSpc>
            </a:pPr>
            <a:r>
              <a:rPr lang="en-US" sz="2000" dirty="0" smtClean="0"/>
              <a:t>Privacy-preserving strategies for hard-coded data (</a:t>
            </a:r>
            <a:r>
              <a:rPr lang="en-US" sz="2000" dirty="0" err="1" smtClean="0"/>
              <a:t>Kushida</a:t>
            </a:r>
            <a:r>
              <a:rPr lang="en-US" sz="2000" dirty="0" smtClean="0"/>
              <a:t> et. al.) </a:t>
            </a:r>
          </a:p>
          <a:p>
            <a:pPr>
              <a:lnSpc>
                <a:spcPct val="80000"/>
              </a:lnSpc>
            </a:pPr>
            <a:r>
              <a:rPr lang="en-US" sz="2000" dirty="0" smtClean="0"/>
              <a:t>Comparison of processes to facilitate multi-site IRB review (</a:t>
            </a:r>
            <a:r>
              <a:rPr lang="en-US" sz="2000" dirty="0" err="1" smtClean="0"/>
              <a:t>Marsolo</a:t>
            </a:r>
            <a:r>
              <a:rPr lang="en-US" sz="2000" dirty="0" smtClean="0"/>
              <a:t>)</a:t>
            </a:r>
          </a:p>
          <a:p>
            <a:pPr>
              <a:lnSpc>
                <a:spcPct val="80000"/>
              </a:lnSpc>
            </a:pPr>
            <a:endParaRPr lang="en-US" sz="2000" dirty="0" smtClean="0"/>
          </a:p>
        </p:txBody>
      </p:sp>
      <p:sp>
        <p:nvSpPr>
          <p:cNvPr id="2" name="Rectangle 1" descr="&quot; &quot;" title="&quot; &quot;"/>
          <p:cNvSpPr/>
          <p:nvPr/>
        </p:nvSpPr>
        <p:spPr bwMode="auto">
          <a:xfrm>
            <a:off x="685800" y="3200400"/>
            <a:ext cx="7848600" cy="1752600"/>
          </a:xfrm>
          <a:prstGeom prst="rect">
            <a:avLst/>
          </a:prstGeom>
          <a:solidFill>
            <a:srgbClr val="FFFF00">
              <a:alpha val="37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pitchFamily="34" charset="0"/>
              <a:ea typeface="MS PGothic" pitchFamily="34" charset="-128"/>
            </a:endParaRPr>
          </a:p>
        </p:txBody>
      </p:sp>
    </p:spTree>
    <p:extLst>
      <p:ext uri="{BB962C8B-B14F-4D97-AF65-F5344CB8AC3E}">
        <p14:creationId xmlns:p14="http://schemas.microsoft.com/office/powerpoint/2010/main" val="42468676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72400" cy="1143000"/>
          </a:xfrm>
        </p:spPr>
        <p:txBody>
          <a:bodyPr>
            <a:normAutofit/>
          </a:bodyPr>
          <a:lstStyle/>
          <a:p>
            <a:r>
              <a:rPr lang="en-US" sz="3000" dirty="0" smtClean="0"/>
              <a:t>III. Challenges </a:t>
            </a:r>
            <a:r>
              <a:rPr lang="en-US" sz="3000" dirty="0"/>
              <a:t>of </a:t>
            </a:r>
            <a:r>
              <a:rPr lang="en-US" sz="3000" dirty="0" smtClean="0"/>
              <a:t>Traditional Studies </a:t>
            </a:r>
            <a:r>
              <a:rPr lang="en-US" sz="3000" dirty="0"/>
              <a:t>and </a:t>
            </a:r>
            <a:r>
              <a:rPr lang="en-US" sz="3000" dirty="0" smtClean="0"/>
              <a:t>Electronic Data </a:t>
            </a:r>
            <a:r>
              <a:rPr lang="en-US" sz="3000" dirty="0"/>
              <a:t>for CER</a:t>
            </a:r>
          </a:p>
        </p:txBody>
      </p:sp>
      <p:pic>
        <p:nvPicPr>
          <p:cNvPr id="4" name="Picture Placeholder 1" descr="Screenshot of the Framework of the Challenges of Traditional Research Studies and Electronic Clinical Data for Specific Attributes Necessary to Conduct CER&#10;&#10;The full image is available at: &#10;http://journals.lww.com/lww-medicalcare/_layouts/oaks.journals/ImageView.aspx?k=lww-medicalcare:2012:07001:00005&amp;i=TT1&amp;year=2012&amp;issue=07001&amp;article=00005  and can be resized and viewed as plain text.  " title="Framework of the Challenges of Traditional Research Studies and Electronic Clinical Data for Specific Attributes Necessary to Conduct CER"/>
          <p:cNvPicPr>
            <a:picLocks noChangeAspect="1"/>
          </p:cNvPicPr>
          <p:nvPr/>
        </p:nvPicPr>
        <p:blipFill>
          <a:blip r:embed="rId3"/>
          <a:stretch>
            <a:fillRect/>
          </a:stretch>
        </p:blipFill>
        <p:spPr bwMode="auto">
          <a:xfrm>
            <a:off x="914400" y="1066800"/>
            <a:ext cx="7467600" cy="5257800"/>
          </a:xfrm>
          <a:prstGeom prst="rect">
            <a:avLst/>
          </a:prstGeom>
          <a:noFill/>
          <a:ln w="9525">
            <a:noFill/>
            <a:miter lim="800000"/>
            <a:headEnd/>
            <a:tailEnd/>
          </a:ln>
        </p:spPr>
      </p:pic>
    </p:spTree>
    <p:extLst>
      <p:ext uri="{BB962C8B-B14F-4D97-AF65-F5344CB8AC3E}">
        <p14:creationId xmlns:p14="http://schemas.microsoft.com/office/powerpoint/2010/main" val="1133361759"/>
      </p:ext>
    </p:extLst>
  </p:cSld>
  <p:clrMapOvr>
    <a:masterClrMapping/>
  </p:clrMapOvr>
  <p:timing>
    <p:tnLst>
      <p:par>
        <p:cTn id="1" dur="indefinite" restart="never" nodeType="tmRoot"/>
      </p:par>
    </p:tnLst>
  </p:timing>
</p:sld>
</file>

<file path=ppt/theme/theme1.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MS PGothic"/>
        <a:cs typeface=""/>
      </a:majorFont>
      <a:minorFont>
        <a:latin typeface="Arial"/>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ea typeface="MS PGothic"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cademyHealth content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AcademyHealth">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2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28"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8550</TotalTime>
  <Words>3749</Words>
  <Application>Microsoft Office PowerPoint</Application>
  <PresentationFormat>On-screen Show (4:3)</PresentationFormat>
  <Paragraphs>540</Paragraphs>
  <Slides>23</Slides>
  <Notes>23</Notes>
  <HiddenSlides>0</HiddenSlides>
  <MMClips>0</MMClips>
  <ScaleCrop>false</ScaleCrop>
  <HeadingPairs>
    <vt:vector size="4" baseType="variant">
      <vt:variant>
        <vt:lpstr>Theme</vt:lpstr>
      </vt:variant>
      <vt:variant>
        <vt:i4>3</vt:i4>
      </vt:variant>
      <vt:variant>
        <vt:lpstr>Slide Titles</vt:lpstr>
      </vt:variant>
      <vt:variant>
        <vt:i4>23</vt:i4>
      </vt:variant>
    </vt:vector>
  </HeadingPairs>
  <TitlesOfParts>
    <vt:vector size="26" baseType="lpstr">
      <vt:lpstr>1_Blank Presentation</vt:lpstr>
      <vt:lpstr>AcademyHealth content slide</vt:lpstr>
      <vt:lpstr>AcademyHealth</vt:lpstr>
      <vt:lpstr>Building the Electronic Data Infrastructure: Lessons Learned from the EDM Forum</vt:lpstr>
      <vt:lpstr>Outline</vt:lpstr>
      <vt:lpstr>EDM Forum: Research Networks  in CER and QI</vt:lpstr>
      <vt:lpstr>ARRA-CER Funding Electronic Clinical Data Infrastructure</vt:lpstr>
      <vt:lpstr>Landscape of Electronic Health Data Initiatives for Research</vt:lpstr>
      <vt:lpstr>Many Perspectives on the Landscape</vt:lpstr>
      <vt:lpstr>Lessons from Experts at the Frontier</vt:lpstr>
      <vt:lpstr>By Design, Papers Address Current Gaps in the Literature</vt:lpstr>
      <vt:lpstr>III. Challenges of Traditional Studies and Electronic Data for CER</vt:lpstr>
      <vt:lpstr>“Non-technical” Challenges Are Important</vt:lpstr>
      <vt:lpstr>IV. Innovative Approaches and Solutions for CER</vt:lpstr>
      <vt:lpstr>Approaches to Accelerate Collaboration</vt:lpstr>
      <vt:lpstr>Approaches to Accelerate Collaboration</vt:lpstr>
      <vt:lpstr>Governance Approaches to Facilitate Trust</vt:lpstr>
      <vt:lpstr>Governance Approaches to Facilitate Trust</vt:lpstr>
      <vt:lpstr>Efforts to Achieve Meaningful Engagement</vt:lpstr>
      <vt:lpstr>Efforts to Achieve Meaningful Engagement</vt:lpstr>
      <vt:lpstr>Approaches to Address Methodological Issues</vt:lpstr>
      <vt:lpstr>Approaches to Address Methodological Issues</vt:lpstr>
      <vt:lpstr>Approaches to Address Data &amp; Informatics Issues</vt:lpstr>
      <vt:lpstr>Approaches to Address Data &amp; Informatics Issues</vt:lpstr>
      <vt:lpstr>V. Opportunities to Engage and Interact with the EDM Forum</vt:lpstr>
      <vt:lpstr>Join the discussion! http://www.edm-forum.org/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the Electronic Data Infrastructure: Lessons Learned from the EDM Forum</dc:title>
  <dc:creator>Segal, Courtney</dc:creator>
  <cp:lastModifiedBy>Holve, Erin</cp:lastModifiedBy>
  <cp:revision>191</cp:revision>
  <cp:lastPrinted>2012-08-27T15:55:57Z</cp:lastPrinted>
  <dcterms:created xsi:type="dcterms:W3CDTF">2012-08-07T14:21:58Z</dcterms:created>
  <dcterms:modified xsi:type="dcterms:W3CDTF">2012-09-06T20:37:33Z</dcterms:modified>
</cp:coreProperties>
</file>