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tiff" ContentType="image/tif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3" r:id="rId2"/>
  </p:sldMasterIdLst>
  <p:notesMasterIdLst>
    <p:notesMasterId r:id="rId30"/>
  </p:notesMasterIdLst>
  <p:handoutMasterIdLst>
    <p:handoutMasterId r:id="rId31"/>
  </p:handoutMasterIdLst>
  <p:sldIdLst>
    <p:sldId id="839" r:id="rId3"/>
    <p:sldId id="870" r:id="rId4"/>
    <p:sldId id="868" r:id="rId5"/>
    <p:sldId id="867" r:id="rId6"/>
    <p:sldId id="841" r:id="rId7"/>
    <p:sldId id="842" r:id="rId8"/>
    <p:sldId id="843" r:id="rId9"/>
    <p:sldId id="844" r:id="rId10"/>
    <p:sldId id="845" r:id="rId11"/>
    <p:sldId id="846" r:id="rId12"/>
    <p:sldId id="847" r:id="rId13"/>
    <p:sldId id="848" r:id="rId14"/>
    <p:sldId id="857" r:id="rId15"/>
    <p:sldId id="866" r:id="rId16"/>
    <p:sldId id="849" r:id="rId17"/>
    <p:sldId id="864" r:id="rId18"/>
    <p:sldId id="871" r:id="rId19"/>
    <p:sldId id="853" r:id="rId20"/>
    <p:sldId id="854" r:id="rId21"/>
    <p:sldId id="855" r:id="rId22"/>
    <p:sldId id="856" r:id="rId23"/>
    <p:sldId id="858" r:id="rId24"/>
    <p:sldId id="859" r:id="rId25"/>
    <p:sldId id="861" r:id="rId26"/>
    <p:sldId id="862" r:id="rId27"/>
    <p:sldId id="869" r:id="rId28"/>
    <p:sldId id="863" r:id="rId29"/>
  </p:sldIdLst>
  <p:sldSz cx="9144000" cy="6858000" type="screen4x3"/>
  <p:notesSz cx="6950075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c Overhage" initials="jmo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CE43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605" autoAdjust="0"/>
    <p:restoredTop sz="80285" autoAdjust="0"/>
  </p:normalViewPr>
  <p:slideViewPr>
    <p:cSldViewPr>
      <p:cViewPr>
        <p:scale>
          <a:sx n="82" d="100"/>
          <a:sy n="82" d="100"/>
        </p:scale>
        <p:origin x="-300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200" d="100"/>
        <a:sy n="200" d="100"/>
      </p:scale>
      <p:origin x="0" y="8868"/>
    </p:cViewPr>
  </p:sorterViewPr>
  <p:notesViewPr>
    <p:cSldViewPr>
      <p:cViewPr>
        <p:scale>
          <a:sx n="100" d="100"/>
          <a:sy n="100" d="100"/>
        </p:scale>
        <p:origin x="-3522" y="378"/>
      </p:cViewPr>
      <p:guideLst>
        <p:guide orient="horz" pos="2909"/>
        <p:guide pos="2189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7000" y="0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982DB7-96C2-4EE4-AAA8-7D3F638090C0}" type="datetimeFigureOut">
              <a:rPr lang="en-US" smtClean="0"/>
              <a:pPr/>
              <a:t>10/17/2012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525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3EA281-EACE-4BDA-94CB-F51B4E3FE9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9175601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87" tIns="46244" rIns="92487" bIns="4624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lIns="92487" tIns="46244" rIns="92487" bIns="4624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D23E1BA-6205-40CD-A00C-C7274A137B0F}" type="datetimeFigureOut">
              <a:rPr lang="en-US"/>
              <a:pPr>
                <a:defRPr/>
              </a:pPr>
              <a:t>10/17/2012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692150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87" tIns="46244" rIns="92487" bIns="46244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87" tIns="46244" rIns="92487" bIns="46244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1804"/>
          </a:xfrm>
          <a:prstGeom prst="rect">
            <a:avLst/>
          </a:prstGeom>
        </p:spPr>
        <p:txBody>
          <a:bodyPr vert="horz" lIns="92487" tIns="46244" rIns="92487" bIns="4624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1804"/>
          </a:xfrm>
          <a:prstGeom prst="rect">
            <a:avLst/>
          </a:prstGeom>
        </p:spPr>
        <p:txBody>
          <a:bodyPr vert="horz" lIns="92487" tIns="46244" rIns="92487" bIns="4624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174E519-E2BF-4499-B57C-16B8755AE3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0421526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268657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8400" y="692150"/>
            <a:ext cx="4614863" cy="34623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7101" y="4387851"/>
            <a:ext cx="5095875" cy="415607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8400" y="692150"/>
            <a:ext cx="4614863" cy="34623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7101" y="4387851"/>
            <a:ext cx="5095875" cy="415607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>
              <a:latin typeface="Arial" pitchFamily="34" charset="0"/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5603" name="Slide Number Placeholder 3"/>
          <p:cNvSpPr txBox="1">
            <a:spLocks noGrp="1"/>
          </p:cNvSpPr>
          <p:nvPr/>
        </p:nvSpPr>
        <p:spPr bwMode="auto">
          <a:xfrm>
            <a:off x="3936173" y="8772378"/>
            <a:ext cx="3012329" cy="46212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487" tIns="46244" rIns="92487" bIns="46244" anchor="b"/>
          <a:lstStyle/>
          <a:p>
            <a:pPr algn="r">
              <a:defRPr/>
            </a:pPr>
            <a:fld id="{2E5DD1D6-12B7-4FDB-820F-1F492C5966D7}" type="slidenum">
              <a:rPr lang="en-US" sz="1200">
                <a:latin typeface="+mn-lt"/>
                <a:cs typeface="Arial" charset="0"/>
              </a:rPr>
              <a:pPr algn="r">
                <a:defRPr/>
              </a:pPr>
              <a:t>14</a:t>
            </a:fld>
            <a:endParaRPr lang="en-US" sz="1200">
              <a:latin typeface="+mn-lt"/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318142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31951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080203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268657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530445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547683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66813" y="692150"/>
            <a:ext cx="4616450" cy="3463925"/>
          </a:xfrm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defTabSz="907583" eaLnBrk="1" hangingPunct="1">
              <a:spcBef>
                <a:spcPct val="0"/>
              </a:spcBef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652110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8400" y="692150"/>
            <a:ext cx="4614863" cy="34623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7101" y="4387851"/>
            <a:ext cx="5095875" cy="4156075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endParaRPr lang="en-US" dirty="0" smtClean="0">
              <a:latin typeface="Arial" charset="0"/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1999 IHE Symposium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12/02/1999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J. Marc Overhage, MD, PhD</a:t>
            </a:r>
          </a:p>
        </p:txBody>
      </p:sp>
      <p:sp>
        <p:nvSpPr>
          <p:cNvPr id="161689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5068" y="4387136"/>
            <a:ext cx="5099940" cy="4156234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730" tIns="44958" rIns="94730" bIns="44958"/>
          <a:lstStyle/>
          <a:p>
            <a:pPr defTabSz="892764"/>
            <a:endParaRPr lang="en-US" baseline="0" dirty="0" smtClean="0"/>
          </a:p>
        </p:txBody>
      </p:sp>
      <p:sp>
        <p:nvSpPr>
          <p:cNvPr id="1616899" name="Rectangle 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76338" y="698500"/>
            <a:ext cx="4598987" cy="3451225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28472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E4F2A9C-D6EF-4806-AC4D-48500674291F}" type="datetime1">
              <a:rPr lang="en-US" smtClean="0"/>
              <a:pPr>
                <a:defRPr/>
              </a:pPr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D3BC6DC-26E3-4A8E-97F0-B5F4877577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35C49CB-29B0-4B15-A2ED-63DDD0CE78E6}" type="datetime1">
              <a:rPr lang="en-US" smtClean="0"/>
              <a:pPr>
                <a:defRPr/>
              </a:pPr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746927E-3A0E-43E4-97B3-2EB648495C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0"/>
            <a:ext cx="20002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8483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D44892F-AC69-4B9D-8E7E-235380AB0F11}" type="datetime1">
              <a:rPr lang="en-US" smtClean="0"/>
              <a:pPr>
                <a:defRPr/>
              </a:pPr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CF12D72-7F95-45F3-904A-F0C8CC255A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711C77D-7130-47E1-8563-5D7BEA3922BE}" type="datetime1">
              <a:rPr lang="en-US" smtClean="0"/>
              <a:pPr>
                <a:defRPr/>
              </a:pPr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108A1C3-A1CA-4606-B7A4-9F0CDE88F6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7187118-CF56-454C-93EF-A473421B26D5}" type="datetime1">
              <a:rPr lang="en-US" smtClean="0"/>
              <a:pPr>
                <a:defRPr/>
              </a:pPr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1EC5001-813E-4E93-BF1B-B71F006CE5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B06444A-F2CE-4019-A12F-1ACC4895CA79}" type="datetime1">
              <a:rPr lang="en-US" smtClean="0"/>
              <a:pPr>
                <a:defRPr/>
              </a:pPr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724A9D3-7A45-4096-8938-ED9CCA707B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914400" y="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A6985CE-6483-42B9-AED8-F07D40FD9854}" type="datetime1">
              <a:rPr lang="en-US" smtClean="0"/>
              <a:pPr>
                <a:defRPr/>
              </a:pPr>
              <a:t>10/17/2012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F498398-CC65-45B5-9155-39B0AF30C2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259D605-B0BB-46AC-BCEA-CDAA921FE486}" type="datetime1">
              <a:rPr lang="en-US" smtClean="0"/>
              <a:pPr>
                <a:defRPr/>
              </a:pPr>
              <a:t>10/17/2012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5BD2238-F391-4893-8C3A-6E7CDF94A0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30D7-3681-45B8-BA3D-28A229765AB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10/17/2012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BA2DC-51BF-4143-9A68-092216EC596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205247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90C78-81B5-40F4-B408-7F734F4377D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10/17/2012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BA2DC-51BF-4143-9A68-092216EC596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684572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990D5-9237-4393-B013-6727B9FB653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10/17/2012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BA2DC-51BF-4143-9A68-092216EC596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86940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7DDB5AC-5DE5-42F6-932C-814D66B3A353}" type="datetime1">
              <a:rPr lang="en-US" smtClean="0"/>
              <a:pPr>
                <a:defRPr/>
              </a:pPr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E565F6F-A547-4885-987E-74948FA74D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C5733-B6E4-4AA6-9C06-D50ED0FE691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10/17/2012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BA2DC-51BF-4143-9A68-092216EC596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994990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033D-2E90-4A44-B347-D9641FB39A4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10/17/2012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BA2DC-51BF-4143-9A68-092216EC596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606291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37504-346E-41F4-BFC6-68BCF9AC5EB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10/17/2012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BA2DC-51BF-4143-9A68-092216EC596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635824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94B73-BE48-46A6-ACA2-FF5FC4BC13A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10/17/2012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BA2DC-51BF-4143-9A68-092216EC596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116489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FE0A8-7277-43AD-B8D1-62E3011BEBE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10/17/2012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BA2DC-51BF-4143-9A68-092216EC596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825905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781BB-597C-41C4-B965-41F4A45F8A4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10/17/2012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BA2DC-51BF-4143-9A68-092216EC596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588840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B7B40-D0A6-4D26-8C94-E3EF33AFF02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10/17/2012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BA2DC-51BF-4143-9A68-092216EC596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23845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EFD06-E3FD-4E33-A4B7-E75961373ED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10/17/2012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BA2DC-51BF-4143-9A68-092216EC596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3165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AEE2F56-3190-4F98-B633-8F9AC9B02F84}" type="datetime1">
              <a:rPr lang="en-US" smtClean="0"/>
              <a:pPr>
                <a:defRPr/>
              </a:pPr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32D7834-2267-4919-BAA2-27E64226EF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7471F9F-004E-412F-9153-BF22E8019B1D}" type="datetime1">
              <a:rPr lang="en-US" smtClean="0"/>
              <a:pPr>
                <a:defRPr/>
              </a:pPr>
              <a:t>10/17/2012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462BFEF-733E-401D-922E-7ACFB7F0B1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A0833A1-F4E4-44AE-8E2B-2F5606FD17CE}" type="datetime1">
              <a:rPr lang="en-US" smtClean="0"/>
              <a:pPr>
                <a:defRPr/>
              </a:pPr>
              <a:t>10/17/2012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57C2C6C-0461-4C32-A78F-3937E1774D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9A27392-EC7A-43E9-937B-9AFC3DCFDB0E}" type="datetime1">
              <a:rPr lang="en-US" smtClean="0"/>
              <a:pPr>
                <a:defRPr/>
              </a:pPr>
              <a:t>10/17/2012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ABDED20-3CD5-47E6-9380-9915FF33E4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C623B35-ECD3-4909-942E-0CBCD1F8923F}" type="datetime1">
              <a:rPr lang="en-US" smtClean="0"/>
              <a:pPr>
                <a:defRPr/>
              </a:pPr>
              <a:t>10/17/2012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30D2C54-181D-4637-A95E-09A16D1F68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2C0B301-DF72-4E64-8C37-5F36F30AEF16}" type="datetime1">
              <a:rPr lang="en-US" smtClean="0"/>
              <a:pPr>
                <a:defRPr/>
              </a:pPr>
              <a:t>10/17/2012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63E5EF2-1591-4741-979F-91CEEBCBE6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58796DE-46FB-4FE3-BE8B-377FE92FD95D}" type="datetime1">
              <a:rPr lang="en-US" smtClean="0"/>
              <a:pPr>
                <a:defRPr/>
              </a:pPr>
              <a:t>10/17/2012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F3DACCB-5D4C-4393-AB25-DCCCD5D80E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7E"/>
            </a:gs>
            <a:gs pos="100000">
              <a:srgbClr val="00003A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7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8EFB1B16-6DC6-423A-8A7B-C7574928105D}" type="datetime1">
              <a:rPr lang="en-US" smtClean="0"/>
              <a:pPr>
                <a:defRPr/>
              </a:pPr>
              <a:t>10/17/2012</a:t>
            </a:fld>
            <a:endParaRPr lang="en-US"/>
          </a:p>
        </p:txBody>
      </p:sp>
      <p:sp>
        <p:nvSpPr>
          <p:cNvPr id="267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7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B38D69C1-E4F8-4EFA-95C8-46620A5032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1" name="Group 10"/>
          <p:cNvGrpSpPr>
            <a:grpSpLocks/>
          </p:cNvGrpSpPr>
          <p:nvPr/>
        </p:nvGrpSpPr>
        <p:grpSpPr bwMode="auto">
          <a:xfrm>
            <a:off x="8534400" y="6172200"/>
            <a:ext cx="471488" cy="498475"/>
            <a:chOff x="223" y="410"/>
            <a:chExt cx="623" cy="554"/>
          </a:xfrm>
        </p:grpSpPr>
        <p:sp>
          <p:nvSpPr>
            <p:cNvPr id="267275" name="Freeform 11"/>
            <p:cNvSpPr>
              <a:spLocks/>
            </p:cNvSpPr>
            <p:nvPr/>
          </p:nvSpPr>
          <p:spPr bwMode="auto">
            <a:xfrm>
              <a:off x="223" y="410"/>
              <a:ext cx="623" cy="554"/>
            </a:xfrm>
            <a:custGeom>
              <a:avLst/>
              <a:gdLst>
                <a:gd name="T0" fmla="*/ 378 w 623"/>
                <a:gd name="T1" fmla="*/ 550 h 554"/>
                <a:gd name="T2" fmla="*/ 622 w 623"/>
                <a:gd name="T3" fmla="*/ 552 h 554"/>
                <a:gd name="T4" fmla="*/ 622 w 623"/>
                <a:gd name="T5" fmla="*/ 1 h 554"/>
                <a:gd name="T6" fmla="*/ 486 w 623"/>
                <a:gd name="T7" fmla="*/ 1 h 554"/>
                <a:gd name="T8" fmla="*/ 486 w 623"/>
                <a:gd name="T9" fmla="*/ 435 h 554"/>
                <a:gd name="T10" fmla="*/ 411 w 623"/>
                <a:gd name="T11" fmla="*/ 435 h 554"/>
                <a:gd name="T12" fmla="*/ 373 w 623"/>
                <a:gd name="T13" fmla="*/ 429 h 554"/>
                <a:gd name="T14" fmla="*/ 343 w 623"/>
                <a:gd name="T15" fmla="*/ 420 h 554"/>
                <a:gd name="T16" fmla="*/ 323 w 623"/>
                <a:gd name="T17" fmla="*/ 404 h 554"/>
                <a:gd name="T18" fmla="*/ 314 w 623"/>
                <a:gd name="T19" fmla="*/ 379 h 554"/>
                <a:gd name="T20" fmla="*/ 321 w 623"/>
                <a:gd name="T21" fmla="*/ 356 h 554"/>
                <a:gd name="T22" fmla="*/ 335 w 623"/>
                <a:gd name="T23" fmla="*/ 337 h 554"/>
                <a:gd name="T24" fmla="*/ 379 w 623"/>
                <a:gd name="T25" fmla="*/ 301 h 554"/>
                <a:gd name="T26" fmla="*/ 404 w 623"/>
                <a:gd name="T27" fmla="*/ 279 h 554"/>
                <a:gd name="T28" fmla="*/ 424 w 623"/>
                <a:gd name="T29" fmla="*/ 253 h 554"/>
                <a:gd name="T30" fmla="*/ 434 w 623"/>
                <a:gd name="T31" fmla="*/ 237 h 554"/>
                <a:gd name="T32" fmla="*/ 439 w 623"/>
                <a:gd name="T33" fmla="*/ 220 h 554"/>
                <a:gd name="T34" fmla="*/ 445 w 623"/>
                <a:gd name="T35" fmla="*/ 198 h 554"/>
                <a:gd name="T36" fmla="*/ 446 w 623"/>
                <a:gd name="T37" fmla="*/ 175 h 554"/>
                <a:gd name="T38" fmla="*/ 445 w 623"/>
                <a:gd name="T39" fmla="*/ 142 h 554"/>
                <a:gd name="T40" fmla="*/ 433 w 623"/>
                <a:gd name="T41" fmla="*/ 110 h 554"/>
                <a:gd name="T42" fmla="*/ 416 w 623"/>
                <a:gd name="T43" fmla="*/ 80 h 554"/>
                <a:gd name="T44" fmla="*/ 393 w 623"/>
                <a:gd name="T45" fmla="*/ 55 h 554"/>
                <a:gd name="T46" fmla="*/ 367 w 623"/>
                <a:gd name="T47" fmla="*/ 32 h 554"/>
                <a:gd name="T48" fmla="*/ 338 w 623"/>
                <a:gd name="T49" fmla="*/ 16 h 554"/>
                <a:gd name="T50" fmla="*/ 308 w 623"/>
                <a:gd name="T51" fmla="*/ 5 h 554"/>
                <a:gd name="T52" fmla="*/ 276 w 623"/>
                <a:gd name="T53" fmla="*/ 0 h 554"/>
                <a:gd name="T54" fmla="*/ 0 w 623"/>
                <a:gd name="T55" fmla="*/ 1 h 554"/>
                <a:gd name="T56" fmla="*/ 0 w 623"/>
                <a:gd name="T57" fmla="*/ 552 h 554"/>
                <a:gd name="T58" fmla="*/ 139 w 623"/>
                <a:gd name="T59" fmla="*/ 553 h 554"/>
                <a:gd name="T60" fmla="*/ 139 w 623"/>
                <a:gd name="T61" fmla="*/ 119 h 554"/>
                <a:gd name="T62" fmla="*/ 258 w 623"/>
                <a:gd name="T63" fmla="*/ 116 h 554"/>
                <a:gd name="T64" fmla="*/ 281 w 623"/>
                <a:gd name="T65" fmla="*/ 124 h 554"/>
                <a:gd name="T66" fmla="*/ 297 w 623"/>
                <a:gd name="T67" fmla="*/ 137 h 554"/>
                <a:gd name="T68" fmla="*/ 308 w 623"/>
                <a:gd name="T69" fmla="*/ 153 h 554"/>
                <a:gd name="T70" fmla="*/ 312 w 623"/>
                <a:gd name="T71" fmla="*/ 172 h 554"/>
                <a:gd name="T72" fmla="*/ 309 w 623"/>
                <a:gd name="T73" fmla="*/ 185 h 554"/>
                <a:gd name="T74" fmla="*/ 303 w 623"/>
                <a:gd name="T75" fmla="*/ 198 h 554"/>
                <a:gd name="T76" fmla="*/ 287 w 623"/>
                <a:gd name="T77" fmla="*/ 219 h 554"/>
                <a:gd name="T78" fmla="*/ 242 w 623"/>
                <a:gd name="T79" fmla="*/ 254 h 554"/>
                <a:gd name="T80" fmla="*/ 218 w 623"/>
                <a:gd name="T81" fmla="*/ 275 h 554"/>
                <a:gd name="T82" fmla="*/ 198 w 623"/>
                <a:gd name="T83" fmla="*/ 302 h 554"/>
                <a:gd name="T84" fmla="*/ 183 w 623"/>
                <a:gd name="T85" fmla="*/ 338 h 554"/>
                <a:gd name="T86" fmla="*/ 176 w 623"/>
                <a:gd name="T87" fmla="*/ 387 h 554"/>
                <a:gd name="T88" fmla="*/ 181 w 623"/>
                <a:gd name="T89" fmla="*/ 419 h 554"/>
                <a:gd name="T90" fmla="*/ 194 w 623"/>
                <a:gd name="T91" fmla="*/ 449 h 554"/>
                <a:gd name="T92" fmla="*/ 213 w 623"/>
                <a:gd name="T93" fmla="*/ 476 h 554"/>
                <a:gd name="T94" fmla="*/ 235 w 623"/>
                <a:gd name="T95" fmla="*/ 500 h 554"/>
                <a:gd name="T96" fmla="*/ 265 w 623"/>
                <a:gd name="T97" fmla="*/ 520 h 554"/>
                <a:gd name="T98" fmla="*/ 298 w 623"/>
                <a:gd name="T99" fmla="*/ 536 h 554"/>
                <a:gd name="T100" fmla="*/ 336 w 623"/>
                <a:gd name="T101" fmla="*/ 546 h 554"/>
                <a:gd name="T102" fmla="*/ 378 w 623"/>
                <a:gd name="T103" fmla="*/ 550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23" h="554">
                  <a:moveTo>
                    <a:pt x="378" y="550"/>
                  </a:moveTo>
                  <a:lnTo>
                    <a:pt x="622" y="552"/>
                  </a:lnTo>
                  <a:lnTo>
                    <a:pt x="622" y="1"/>
                  </a:lnTo>
                  <a:lnTo>
                    <a:pt x="486" y="1"/>
                  </a:lnTo>
                  <a:lnTo>
                    <a:pt x="486" y="435"/>
                  </a:lnTo>
                  <a:lnTo>
                    <a:pt x="411" y="435"/>
                  </a:lnTo>
                  <a:lnTo>
                    <a:pt x="373" y="429"/>
                  </a:lnTo>
                  <a:lnTo>
                    <a:pt x="343" y="420"/>
                  </a:lnTo>
                  <a:lnTo>
                    <a:pt x="323" y="404"/>
                  </a:lnTo>
                  <a:lnTo>
                    <a:pt x="314" y="379"/>
                  </a:lnTo>
                  <a:lnTo>
                    <a:pt x="321" y="356"/>
                  </a:lnTo>
                  <a:lnTo>
                    <a:pt x="335" y="337"/>
                  </a:lnTo>
                  <a:lnTo>
                    <a:pt x="379" y="301"/>
                  </a:lnTo>
                  <a:lnTo>
                    <a:pt x="404" y="279"/>
                  </a:lnTo>
                  <a:lnTo>
                    <a:pt x="424" y="253"/>
                  </a:lnTo>
                  <a:lnTo>
                    <a:pt x="434" y="237"/>
                  </a:lnTo>
                  <a:lnTo>
                    <a:pt x="439" y="220"/>
                  </a:lnTo>
                  <a:lnTo>
                    <a:pt x="445" y="198"/>
                  </a:lnTo>
                  <a:lnTo>
                    <a:pt x="446" y="175"/>
                  </a:lnTo>
                  <a:lnTo>
                    <a:pt x="445" y="142"/>
                  </a:lnTo>
                  <a:lnTo>
                    <a:pt x="433" y="110"/>
                  </a:lnTo>
                  <a:lnTo>
                    <a:pt x="416" y="80"/>
                  </a:lnTo>
                  <a:lnTo>
                    <a:pt x="393" y="55"/>
                  </a:lnTo>
                  <a:lnTo>
                    <a:pt x="367" y="32"/>
                  </a:lnTo>
                  <a:lnTo>
                    <a:pt x="338" y="16"/>
                  </a:lnTo>
                  <a:lnTo>
                    <a:pt x="308" y="5"/>
                  </a:lnTo>
                  <a:lnTo>
                    <a:pt x="276" y="0"/>
                  </a:lnTo>
                  <a:lnTo>
                    <a:pt x="0" y="1"/>
                  </a:lnTo>
                  <a:lnTo>
                    <a:pt x="0" y="552"/>
                  </a:lnTo>
                  <a:lnTo>
                    <a:pt x="139" y="553"/>
                  </a:lnTo>
                  <a:lnTo>
                    <a:pt x="139" y="119"/>
                  </a:lnTo>
                  <a:lnTo>
                    <a:pt x="258" y="116"/>
                  </a:lnTo>
                  <a:lnTo>
                    <a:pt x="281" y="124"/>
                  </a:lnTo>
                  <a:lnTo>
                    <a:pt x="297" y="137"/>
                  </a:lnTo>
                  <a:lnTo>
                    <a:pt x="308" y="153"/>
                  </a:lnTo>
                  <a:lnTo>
                    <a:pt x="312" y="172"/>
                  </a:lnTo>
                  <a:lnTo>
                    <a:pt x="309" y="185"/>
                  </a:lnTo>
                  <a:lnTo>
                    <a:pt x="303" y="198"/>
                  </a:lnTo>
                  <a:lnTo>
                    <a:pt x="287" y="219"/>
                  </a:lnTo>
                  <a:lnTo>
                    <a:pt x="242" y="254"/>
                  </a:lnTo>
                  <a:lnTo>
                    <a:pt x="218" y="275"/>
                  </a:lnTo>
                  <a:lnTo>
                    <a:pt x="198" y="302"/>
                  </a:lnTo>
                  <a:lnTo>
                    <a:pt x="183" y="338"/>
                  </a:lnTo>
                  <a:lnTo>
                    <a:pt x="176" y="387"/>
                  </a:lnTo>
                  <a:lnTo>
                    <a:pt x="181" y="419"/>
                  </a:lnTo>
                  <a:lnTo>
                    <a:pt x="194" y="449"/>
                  </a:lnTo>
                  <a:lnTo>
                    <a:pt x="213" y="476"/>
                  </a:lnTo>
                  <a:lnTo>
                    <a:pt x="235" y="500"/>
                  </a:lnTo>
                  <a:lnTo>
                    <a:pt x="265" y="520"/>
                  </a:lnTo>
                  <a:lnTo>
                    <a:pt x="298" y="536"/>
                  </a:lnTo>
                  <a:lnTo>
                    <a:pt x="336" y="546"/>
                  </a:lnTo>
                  <a:lnTo>
                    <a:pt x="378" y="550"/>
                  </a:lnTo>
                </a:path>
              </a:pathLst>
            </a:custGeom>
            <a:gradFill rotWithShape="0">
              <a:gsLst>
                <a:gs pos="0">
                  <a:srgbClr val="001452"/>
                </a:gs>
                <a:gs pos="50000">
                  <a:srgbClr val="3D1E96"/>
                </a:gs>
                <a:gs pos="100000">
                  <a:srgbClr val="001452"/>
                </a:gs>
              </a:gsLst>
              <a:lin ang="5400000" scaled="1"/>
            </a:gradFill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>
              <a:prstShdw prst="shdw17" dist="17961" dir="2700000">
                <a:schemeClr val="bg1">
                  <a:gamma/>
                  <a:shade val="60000"/>
                  <a:invGamma/>
                </a:schemeClr>
              </a:prstShdw>
            </a:effectLst>
          </p:spPr>
          <p:txBody>
            <a:bodyPr/>
            <a:lstStyle/>
            <a:p>
              <a:pPr algn="ctr" eaLnBrk="0" hangingPunct="0">
                <a:defRPr/>
              </a:pPr>
              <a:endParaRPr lang="en-US" sz="2400">
                <a:solidFill>
                  <a:srgbClr val="FFFFFF"/>
                </a:solidFill>
                <a:latin typeface="+mn-lt"/>
              </a:endParaRPr>
            </a:p>
          </p:txBody>
        </p:sp>
        <p:sp>
          <p:nvSpPr>
            <p:cNvPr id="267276" name="Freeform 12"/>
            <p:cNvSpPr>
              <a:spLocks/>
            </p:cNvSpPr>
            <p:nvPr/>
          </p:nvSpPr>
          <p:spPr bwMode="auto">
            <a:xfrm>
              <a:off x="223" y="410"/>
              <a:ext cx="615" cy="545"/>
            </a:xfrm>
            <a:custGeom>
              <a:avLst/>
              <a:gdLst>
                <a:gd name="T0" fmla="*/ 373 w 615"/>
                <a:gd name="T1" fmla="*/ 542 h 546"/>
                <a:gd name="T2" fmla="*/ 614 w 615"/>
                <a:gd name="T3" fmla="*/ 544 h 546"/>
                <a:gd name="T4" fmla="*/ 614 w 615"/>
                <a:gd name="T5" fmla="*/ 1 h 546"/>
                <a:gd name="T6" fmla="*/ 480 w 615"/>
                <a:gd name="T7" fmla="*/ 1 h 546"/>
                <a:gd name="T8" fmla="*/ 480 w 615"/>
                <a:gd name="T9" fmla="*/ 429 h 546"/>
                <a:gd name="T10" fmla="*/ 405 w 615"/>
                <a:gd name="T11" fmla="*/ 429 h 546"/>
                <a:gd name="T12" fmla="*/ 369 w 615"/>
                <a:gd name="T13" fmla="*/ 423 h 546"/>
                <a:gd name="T14" fmla="*/ 339 w 615"/>
                <a:gd name="T15" fmla="*/ 414 h 546"/>
                <a:gd name="T16" fmla="*/ 319 w 615"/>
                <a:gd name="T17" fmla="*/ 398 h 546"/>
                <a:gd name="T18" fmla="*/ 310 w 615"/>
                <a:gd name="T19" fmla="*/ 373 h 546"/>
                <a:gd name="T20" fmla="*/ 317 w 615"/>
                <a:gd name="T21" fmla="*/ 351 h 546"/>
                <a:gd name="T22" fmla="*/ 331 w 615"/>
                <a:gd name="T23" fmla="*/ 332 h 546"/>
                <a:gd name="T24" fmla="*/ 374 w 615"/>
                <a:gd name="T25" fmla="*/ 297 h 546"/>
                <a:gd name="T26" fmla="*/ 398 w 615"/>
                <a:gd name="T27" fmla="*/ 275 h 546"/>
                <a:gd name="T28" fmla="*/ 419 w 615"/>
                <a:gd name="T29" fmla="*/ 249 h 546"/>
                <a:gd name="T30" fmla="*/ 428 w 615"/>
                <a:gd name="T31" fmla="*/ 234 h 546"/>
                <a:gd name="T32" fmla="*/ 434 w 615"/>
                <a:gd name="T33" fmla="*/ 217 h 546"/>
                <a:gd name="T34" fmla="*/ 439 w 615"/>
                <a:gd name="T35" fmla="*/ 195 h 546"/>
                <a:gd name="T36" fmla="*/ 441 w 615"/>
                <a:gd name="T37" fmla="*/ 173 h 546"/>
                <a:gd name="T38" fmla="*/ 439 w 615"/>
                <a:gd name="T39" fmla="*/ 140 h 546"/>
                <a:gd name="T40" fmla="*/ 427 w 615"/>
                <a:gd name="T41" fmla="*/ 108 h 546"/>
                <a:gd name="T42" fmla="*/ 411 w 615"/>
                <a:gd name="T43" fmla="*/ 79 h 546"/>
                <a:gd name="T44" fmla="*/ 388 w 615"/>
                <a:gd name="T45" fmla="*/ 54 h 546"/>
                <a:gd name="T46" fmla="*/ 362 w 615"/>
                <a:gd name="T47" fmla="*/ 32 h 546"/>
                <a:gd name="T48" fmla="*/ 333 w 615"/>
                <a:gd name="T49" fmla="*/ 16 h 546"/>
                <a:gd name="T50" fmla="*/ 304 w 615"/>
                <a:gd name="T51" fmla="*/ 5 h 546"/>
                <a:gd name="T52" fmla="*/ 272 w 615"/>
                <a:gd name="T53" fmla="*/ 0 h 546"/>
                <a:gd name="T54" fmla="*/ 0 w 615"/>
                <a:gd name="T55" fmla="*/ 1 h 546"/>
                <a:gd name="T56" fmla="*/ 0 w 615"/>
                <a:gd name="T57" fmla="*/ 544 h 546"/>
                <a:gd name="T58" fmla="*/ 137 w 615"/>
                <a:gd name="T59" fmla="*/ 545 h 546"/>
                <a:gd name="T60" fmla="*/ 137 w 615"/>
                <a:gd name="T61" fmla="*/ 117 h 546"/>
                <a:gd name="T62" fmla="*/ 255 w 615"/>
                <a:gd name="T63" fmla="*/ 114 h 546"/>
                <a:gd name="T64" fmla="*/ 278 w 615"/>
                <a:gd name="T65" fmla="*/ 122 h 546"/>
                <a:gd name="T66" fmla="*/ 293 w 615"/>
                <a:gd name="T67" fmla="*/ 135 h 546"/>
                <a:gd name="T68" fmla="*/ 304 w 615"/>
                <a:gd name="T69" fmla="*/ 151 h 546"/>
                <a:gd name="T70" fmla="*/ 308 w 615"/>
                <a:gd name="T71" fmla="*/ 169 h 546"/>
                <a:gd name="T72" fmla="*/ 305 w 615"/>
                <a:gd name="T73" fmla="*/ 183 h 546"/>
                <a:gd name="T74" fmla="*/ 300 w 615"/>
                <a:gd name="T75" fmla="*/ 195 h 546"/>
                <a:gd name="T76" fmla="*/ 283 w 615"/>
                <a:gd name="T77" fmla="*/ 216 h 546"/>
                <a:gd name="T78" fmla="*/ 239 w 615"/>
                <a:gd name="T79" fmla="*/ 250 h 546"/>
                <a:gd name="T80" fmla="*/ 216 w 615"/>
                <a:gd name="T81" fmla="*/ 271 h 546"/>
                <a:gd name="T82" fmla="*/ 195 w 615"/>
                <a:gd name="T83" fmla="*/ 298 h 546"/>
                <a:gd name="T84" fmla="*/ 180 w 615"/>
                <a:gd name="T85" fmla="*/ 333 h 546"/>
                <a:gd name="T86" fmla="*/ 173 w 615"/>
                <a:gd name="T87" fmla="*/ 381 h 546"/>
                <a:gd name="T88" fmla="*/ 179 w 615"/>
                <a:gd name="T89" fmla="*/ 413 h 546"/>
                <a:gd name="T90" fmla="*/ 191 w 615"/>
                <a:gd name="T91" fmla="*/ 442 h 546"/>
                <a:gd name="T92" fmla="*/ 210 w 615"/>
                <a:gd name="T93" fmla="*/ 469 h 546"/>
                <a:gd name="T94" fmla="*/ 232 w 615"/>
                <a:gd name="T95" fmla="*/ 493 h 546"/>
                <a:gd name="T96" fmla="*/ 262 w 615"/>
                <a:gd name="T97" fmla="*/ 512 h 546"/>
                <a:gd name="T98" fmla="*/ 294 w 615"/>
                <a:gd name="T99" fmla="*/ 528 h 546"/>
                <a:gd name="T100" fmla="*/ 332 w 615"/>
                <a:gd name="T101" fmla="*/ 538 h 546"/>
                <a:gd name="T102" fmla="*/ 373 w 615"/>
                <a:gd name="T103" fmla="*/ 542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15" h="546">
                  <a:moveTo>
                    <a:pt x="373" y="542"/>
                  </a:moveTo>
                  <a:lnTo>
                    <a:pt x="614" y="544"/>
                  </a:lnTo>
                  <a:lnTo>
                    <a:pt x="614" y="1"/>
                  </a:lnTo>
                  <a:lnTo>
                    <a:pt x="480" y="1"/>
                  </a:lnTo>
                  <a:lnTo>
                    <a:pt x="480" y="429"/>
                  </a:lnTo>
                  <a:lnTo>
                    <a:pt x="405" y="429"/>
                  </a:lnTo>
                  <a:lnTo>
                    <a:pt x="369" y="423"/>
                  </a:lnTo>
                  <a:lnTo>
                    <a:pt x="339" y="414"/>
                  </a:lnTo>
                  <a:lnTo>
                    <a:pt x="319" y="398"/>
                  </a:lnTo>
                  <a:lnTo>
                    <a:pt x="310" y="373"/>
                  </a:lnTo>
                  <a:lnTo>
                    <a:pt x="317" y="351"/>
                  </a:lnTo>
                  <a:lnTo>
                    <a:pt x="331" y="332"/>
                  </a:lnTo>
                  <a:lnTo>
                    <a:pt x="374" y="297"/>
                  </a:lnTo>
                  <a:lnTo>
                    <a:pt x="398" y="275"/>
                  </a:lnTo>
                  <a:lnTo>
                    <a:pt x="419" y="249"/>
                  </a:lnTo>
                  <a:lnTo>
                    <a:pt x="428" y="234"/>
                  </a:lnTo>
                  <a:lnTo>
                    <a:pt x="434" y="217"/>
                  </a:lnTo>
                  <a:lnTo>
                    <a:pt x="439" y="195"/>
                  </a:lnTo>
                  <a:lnTo>
                    <a:pt x="441" y="173"/>
                  </a:lnTo>
                  <a:lnTo>
                    <a:pt x="439" y="140"/>
                  </a:lnTo>
                  <a:lnTo>
                    <a:pt x="427" y="108"/>
                  </a:lnTo>
                  <a:lnTo>
                    <a:pt x="411" y="79"/>
                  </a:lnTo>
                  <a:lnTo>
                    <a:pt x="388" y="54"/>
                  </a:lnTo>
                  <a:lnTo>
                    <a:pt x="362" y="32"/>
                  </a:lnTo>
                  <a:lnTo>
                    <a:pt x="333" y="16"/>
                  </a:lnTo>
                  <a:lnTo>
                    <a:pt x="304" y="5"/>
                  </a:lnTo>
                  <a:lnTo>
                    <a:pt x="272" y="0"/>
                  </a:lnTo>
                  <a:lnTo>
                    <a:pt x="0" y="1"/>
                  </a:lnTo>
                  <a:lnTo>
                    <a:pt x="0" y="544"/>
                  </a:lnTo>
                  <a:lnTo>
                    <a:pt x="137" y="545"/>
                  </a:lnTo>
                  <a:lnTo>
                    <a:pt x="137" y="117"/>
                  </a:lnTo>
                  <a:lnTo>
                    <a:pt x="255" y="114"/>
                  </a:lnTo>
                  <a:lnTo>
                    <a:pt x="278" y="122"/>
                  </a:lnTo>
                  <a:lnTo>
                    <a:pt x="293" y="135"/>
                  </a:lnTo>
                  <a:lnTo>
                    <a:pt x="304" y="151"/>
                  </a:lnTo>
                  <a:lnTo>
                    <a:pt x="308" y="169"/>
                  </a:lnTo>
                  <a:lnTo>
                    <a:pt x="305" y="183"/>
                  </a:lnTo>
                  <a:lnTo>
                    <a:pt x="300" y="195"/>
                  </a:lnTo>
                  <a:lnTo>
                    <a:pt x="283" y="216"/>
                  </a:lnTo>
                  <a:lnTo>
                    <a:pt x="239" y="250"/>
                  </a:lnTo>
                  <a:lnTo>
                    <a:pt x="216" y="271"/>
                  </a:lnTo>
                  <a:lnTo>
                    <a:pt x="195" y="298"/>
                  </a:lnTo>
                  <a:lnTo>
                    <a:pt x="180" y="333"/>
                  </a:lnTo>
                  <a:lnTo>
                    <a:pt x="173" y="381"/>
                  </a:lnTo>
                  <a:lnTo>
                    <a:pt x="179" y="413"/>
                  </a:lnTo>
                  <a:lnTo>
                    <a:pt x="191" y="442"/>
                  </a:lnTo>
                  <a:lnTo>
                    <a:pt x="210" y="469"/>
                  </a:lnTo>
                  <a:lnTo>
                    <a:pt x="232" y="493"/>
                  </a:lnTo>
                  <a:lnTo>
                    <a:pt x="262" y="512"/>
                  </a:lnTo>
                  <a:lnTo>
                    <a:pt x="294" y="528"/>
                  </a:lnTo>
                  <a:lnTo>
                    <a:pt x="332" y="538"/>
                  </a:lnTo>
                  <a:lnTo>
                    <a:pt x="373" y="542"/>
                  </a:lnTo>
                </a:path>
              </a:pathLst>
            </a:custGeom>
            <a:gradFill rotWithShape="0">
              <a:gsLst>
                <a:gs pos="0">
                  <a:srgbClr val="001452"/>
                </a:gs>
                <a:gs pos="50000">
                  <a:srgbClr val="3D1E96"/>
                </a:gs>
                <a:gs pos="100000">
                  <a:srgbClr val="001452"/>
                </a:gs>
              </a:gsLst>
              <a:lin ang="5400000" scaled="1"/>
            </a:gradFill>
            <a:ln>
              <a:noFill/>
            </a:ln>
            <a:effectLst>
              <a:prstShdw prst="shdw17" dist="17961" dir="2700000">
                <a:srgbClr val="001452">
                  <a:gamma/>
                  <a:shade val="60000"/>
                  <a:invGamma/>
                </a:srgbClr>
              </a:prstShdw>
            </a:effectLst>
            <a:extLst/>
          </p:spPr>
          <p:txBody>
            <a:bodyPr/>
            <a:lstStyle/>
            <a:p>
              <a:pPr algn="ctr" eaLnBrk="0" hangingPunct="0">
                <a:defRPr/>
              </a:pPr>
              <a:endParaRPr lang="en-US" sz="2400">
                <a:solidFill>
                  <a:srgbClr val="FFFFFF"/>
                </a:solidFill>
                <a:latin typeface="+mn-lt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  <p:sldLayoutId id="2147483691" r:id="rId15"/>
    <p:sldLayoutId id="2147483692" r:id="rId16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7E"/>
            </a:gs>
            <a:gs pos="100000">
              <a:srgbClr val="00003A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9AC9D393-F367-4BCA-B436-3C7588425602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10/17/2012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93BA2DC-51BF-4143-9A68-092216EC596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8116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1752600"/>
            <a:ext cx="9067800" cy="1143000"/>
          </a:xfrm>
        </p:spPr>
        <p:txBody>
          <a:bodyPr/>
          <a:lstStyle/>
          <a:p>
            <a:r>
              <a:rPr lang="en-US" sz="3600" dirty="0" smtClean="0"/>
              <a:t>Building </a:t>
            </a:r>
            <a:r>
              <a:rPr lang="en-US" sz="3600" dirty="0"/>
              <a:t>the Electronic Data Infrastructure:  </a:t>
            </a:r>
            <a:br>
              <a:rPr lang="en-US" sz="3600" dirty="0"/>
            </a:br>
            <a:r>
              <a:rPr lang="en-US" sz="3600" dirty="0"/>
              <a:t>Lessons from Indiana PROSPECT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3200400"/>
            <a:ext cx="80772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Paul Dexter, MD</a:t>
            </a:r>
          </a:p>
          <a:p>
            <a:pPr marL="0" indent="0">
              <a:buNone/>
            </a:pPr>
            <a:r>
              <a:rPr lang="en-US" sz="2400" dirty="0"/>
              <a:t>Chief Medical Information Officer, Wishard Health Services</a:t>
            </a:r>
          </a:p>
          <a:p>
            <a:pPr marL="0" indent="0">
              <a:buNone/>
            </a:pPr>
            <a:r>
              <a:rPr lang="en-US" sz="2400" dirty="0"/>
              <a:t>Regenstrief Institute </a:t>
            </a:r>
            <a:r>
              <a:rPr lang="en-US" sz="2400" dirty="0" smtClean="0"/>
              <a:t>Scientist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Supported </a:t>
            </a:r>
            <a:r>
              <a:rPr lang="en-US" sz="2400" dirty="0"/>
              <a:t>by AHRQ Grant R01 HS19818-01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Dr Dexter has no conflict of interest.</a:t>
            </a:r>
          </a:p>
          <a:p>
            <a:endParaRPr lang="en-US" dirty="0"/>
          </a:p>
        </p:txBody>
      </p:sp>
      <p:pic>
        <p:nvPicPr>
          <p:cNvPr id="4" name="Picture 3" descr="ri-tx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228600"/>
            <a:ext cx="1198709" cy="1219200"/>
          </a:xfrm>
          <a:prstGeom prst="rect">
            <a:avLst/>
          </a:prstGeom>
        </p:spPr>
      </p:pic>
      <p:pic>
        <p:nvPicPr>
          <p:cNvPr id="5" name="Picture 4" descr="wishar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53400" y="76200"/>
            <a:ext cx="838273" cy="17375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33512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This is a screenshot of an computer reminder directed to physicians that displays the patient's diabetic medication adherence and associated recommendation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32" y="1485900"/>
            <a:ext cx="8910168" cy="499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52400"/>
            <a:ext cx="7772400" cy="1143000"/>
          </a:xfrm>
        </p:spPr>
        <p:txBody>
          <a:bodyPr/>
          <a:lstStyle/>
          <a:p>
            <a:r>
              <a:rPr lang="en-US" dirty="0" smtClean="0"/>
              <a:t>Informatics decision support research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32719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10"/>
          <p:cNvSpPr txBox="1">
            <a:spLocks noChangeArrowheads="1"/>
          </p:cNvSpPr>
          <p:nvPr/>
        </p:nvSpPr>
        <p:spPr bwMode="auto">
          <a:xfrm>
            <a:off x="2205038" y="5194300"/>
            <a:ext cx="1590675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381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sz="1600">
                <a:solidFill>
                  <a:srgbClr val="000000"/>
                </a:solidFill>
                <a:latin typeface="Book Antiqua" pitchFamily="18" charset="0"/>
              </a:rPr>
              <a:t>Record Count</a:t>
            </a:r>
          </a:p>
          <a:p>
            <a:r>
              <a:rPr lang="en-US" sz="1600">
                <a:solidFill>
                  <a:srgbClr val="000000"/>
                </a:solidFill>
                <a:latin typeface="Book Antiqua" pitchFamily="18" charset="0"/>
              </a:rPr>
              <a:t>as denominator</a:t>
            </a:r>
          </a:p>
          <a:p>
            <a:endParaRPr lang="en-US" sz="1600">
              <a:solidFill>
                <a:srgbClr val="000000"/>
              </a:solidFill>
              <a:latin typeface="Book Antiqua" pitchFamily="18" charset="0"/>
            </a:endParaRPr>
          </a:p>
        </p:txBody>
      </p:sp>
      <p:sp>
        <p:nvSpPr>
          <p:cNvPr id="29699" name="Text Box 13"/>
          <p:cNvSpPr txBox="1">
            <a:spLocks noChangeArrowheads="1"/>
          </p:cNvSpPr>
          <p:nvPr/>
        </p:nvSpPr>
        <p:spPr bwMode="auto">
          <a:xfrm>
            <a:off x="365125" y="2425700"/>
            <a:ext cx="9794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381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n-US" sz="1600">
                <a:solidFill>
                  <a:srgbClr val="000000"/>
                </a:solidFill>
                <a:latin typeface="Book Antiqua" pitchFamily="18" charset="0"/>
              </a:rPr>
              <a:t>Realtime</a:t>
            </a:r>
          </a:p>
        </p:txBody>
      </p:sp>
      <p:pic>
        <p:nvPicPr>
          <p:cNvPr id="63490" name="Picture 2" descr="This slide depicts our study design tool.  This tool allows a programmer to work with an investigator to configure an Informatics-based study.  Directly using this interface, the programmer can set parameters that for example, dictate how patients are randomized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96975"/>
            <a:ext cx="9372600" cy="52800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772400" cy="1143000"/>
          </a:xfrm>
        </p:spPr>
        <p:txBody>
          <a:bodyPr/>
          <a:lstStyle/>
          <a:p>
            <a:r>
              <a:rPr lang="en-US" dirty="0" smtClean="0"/>
              <a:t>Study design tool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2596474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10"/>
          <p:cNvSpPr txBox="1">
            <a:spLocks noChangeArrowheads="1"/>
          </p:cNvSpPr>
          <p:nvPr/>
        </p:nvSpPr>
        <p:spPr bwMode="auto">
          <a:xfrm>
            <a:off x="2205038" y="5194300"/>
            <a:ext cx="1590675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381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sz="1600">
                <a:solidFill>
                  <a:srgbClr val="000000"/>
                </a:solidFill>
                <a:latin typeface="Book Antiqua" pitchFamily="18" charset="0"/>
              </a:rPr>
              <a:t>Record Count</a:t>
            </a:r>
          </a:p>
          <a:p>
            <a:r>
              <a:rPr lang="en-US" sz="1600">
                <a:solidFill>
                  <a:srgbClr val="000000"/>
                </a:solidFill>
                <a:latin typeface="Book Antiqua" pitchFamily="18" charset="0"/>
              </a:rPr>
              <a:t>as denominator</a:t>
            </a:r>
          </a:p>
          <a:p>
            <a:endParaRPr lang="en-US" sz="1600">
              <a:solidFill>
                <a:srgbClr val="000000"/>
              </a:solidFill>
              <a:latin typeface="Book Antiqua" pitchFamily="18" charset="0"/>
            </a:endParaRPr>
          </a:p>
        </p:txBody>
      </p:sp>
      <p:sp>
        <p:nvSpPr>
          <p:cNvPr id="31747" name="Text Box 13"/>
          <p:cNvSpPr txBox="1">
            <a:spLocks noChangeArrowheads="1"/>
          </p:cNvSpPr>
          <p:nvPr/>
        </p:nvSpPr>
        <p:spPr bwMode="auto">
          <a:xfrm>
            <a:off x="365125" y="2425700"/>
            <a:ext cx="9794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381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n-US" sz="1600">
                <a:solidFill>
                  <a:srgbClr val="000000"/>
                </a:solidFill>
                <a:latin typeface="Book Antiqua" pitchFamily="18" charset="0"/>
              </a:rPr>
              <a:t>Realtime</a:t>
            </a:r>
          </a:p>
        </p:txBody>
      </p:sp>
      <p:pic>
        <p:nvPicPr>
          <p:cNvPr id="29701" name="Picture 5" descr="This slide depicts the logic embedded in a &quot;Drools&quot; rule that is directly accessible within our study design tool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1255712"/>
            <a:ext cx="8912225" cy="499268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772400" cy="1143000"/>
          </a:xfrm>
        </p:spPr>
        <p:txBody>
          <a:bodyPr/>
          <a:lstStyle/>
          <a:p>
            <a:r>
              <a:rPr lang="en-US" dirty="0" smtClean="0"/>
              <a:t>Study design tool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6805833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Integration and enhancements to </a:t>
            </a:r>
            <a:r>
              <a:rPr lang="en-US" dirty="0" err="1" smtClean="0"/>
              <a:t>eMR</a:t>
            </a:r>
            <a:r>
              <a:rPr lang="en-US" dirty="0" smtClean="0"/>
              <a:t>-ABC</a:t>
            </a:r>
          </a:p>
        </p:txBody>
      </p:sp>
      <p:pic>
        <p:nvPicPr>
          <p:cNvPr id="33795" name="Picture 1" descr="This slide displays the eMR-ABC case management software used by the Senior Health clinic.  Such software helps case managers track the clinical status of patients with dementia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49" y="1295400"/>
            <a:ext cx="8685107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50788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 idx="4294967295"/>
          </p:nvPr>
        </p:nvSpPr>
        <p:spPr>
          <a:xfrm>
            <a:off x="152400" y="152400"/>
            <a:ext cx="9372600" cy="762000"/>
          </a:xfrm>
        </p:spPr>
        <p:txBody>
          <a:bodyPr/>
          <a:lstStyle/>
          <a:p>
            <a:pPr eaLnBrk="1" hangingPunct="1"/>
            <a:r>
              <a:rPr lang="en-US" dirty="0" smtClean="0"/>
              <a:t>Automated </a:t>
            </a:r>
            <a:r>
              <a:rPr lang="en-US" dirty="0" err="1" smtClean="0"/>
              <a:t>biospecimen</a:t>
            </a:r>
            <a:r>
              <a:rPr lang="en-US" dirty="0" smtClean="0"/>
              <a:t> tracking </a:t>
            </a:r>
          </a:p>
        </p:txBody>
      </p:sp>
      <p:sp>
        <p:nvSpPr>
          <p:cNvPr id="49155" name="TextBox 28"/>
          <p:cNvSpPr txBox="1">
            <a:spLocks noChangeArrowheads="1"/>
          </p:cNvSpPr>
          <p:nvPr/>
        </p:nvSpPr>
        <p:spPr bwMode="auto">
          <a:xfrm>
            <a:off x="152400" y="5867400"/>
            <a:ext cx="1676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Lab Technician</a:t>
            </a:r>
          </a:p>
        </p:txBody>
      </p:sp>
      <p:sp>
        <p:nvSpPr>
          <p:cNvPr id="49156" name="TextBox 36"/>
          <p:cNvSpPr txBox="1">
            <a:spLocks noChangeArrowheads="1"/>
          </p:cNvSpPr>
          <p:nvPr/>
        </p:nvSpPr>
        <p:spPr bwMode="auto">
          <a:xfrm>
            <a:off x="4724400" y="1676400"/>
            <a:ext cx="2133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b="1">
                <a:latin typeface="Calibri" pitchFamily="34" charset="0"/>
              </a:rPr>
              <a:t>      </a:t>
            </a:r>
            <a:r>
              <a:rPr lang="en-US" sz="2800" b="1">
                <a:latin typeface="Calibri" pitchFamily="34" charset="0"/>
              </a:rPr>
              <a:t>caTrack</a:t>
            </a:r>
            <a:r>
              <a:rPr lang="en-US" sz="2400" b="1">
                <a:latin typeface="Calibri" pitchFamily="34" charset="0"/>
              </a:rPr>
              <a:t> </a:t>
            </a:r>
            <a:endParaRPr lang="en-US" b="1">
              <a:latin typeface="Calibri" pitchFamily="34" charset="0"/>
            </a:endParaRPr>
          </a:p>
        </p:txBody>
      </p:sp>
      <p:cxnSp>
        <p:nvCxnSpPr>
          <p:cNvPr id="49160" name="Straight Arrow Connector 42"/>
          <p:cNvCxnSpPr>
            <a:cxnSpLocks noChangeShapeType="1"/>
          </p:cNvCxnSpPr>
          <p:nvPr/>
        </p:nvCxnSpPr>
        <p:spPr bwMode="auto">
          <a:xfrm flipH="1">
            <a:off x="8153400" y="4192588"/>
            <a:ext cx="1588" cy="531812"/>
          </a:xfrm>
          <a:prstGeom prst="straightConnector1">
            <a:avLst/>
          </a:prstGeom>
          <a:noFill/>
          <a:ln w="38100" algn="ctr">
            <a:solidFill>
              <a:srgbClr val="0000FF"/>
            </a:solidFill>
            <a:round/>
            <a:headEnd type="arrow" w="med" len="med"/>
            <a:tailEnd type="arrow" w="med" len="med"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87" name="Straight Arrow Connector 86"/>
          <p:cNvCxnSpPr/>
          <p:nvPr/>
        </p:nvCxnSpPr>
        <p:spPr>
          <a:xfrm>
            <a:off x="5562600" y="3351213"/>
            <a:ext cx="457200" cy="1587"/>
          </a:xfrm>
          <a:prstGeom prst="straightConnector1">
            <a:avLst/>
          </a:prstGeom>
          <a:ln>
            <a:solidFill>
              <a:schemeClr val="accent5">
                <a:lumMod val="40000"/>
                <a:lumOff val="60000"/>
              </a:schemeClr>
            </a:solidFill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9165" name="TextBox 95"/>
          <p:cNvSpPr txBox="1">
            <a:spLocks noChangeArrowheads="1"/>
          </p:cNvSpPr>
          <p:nvPr/>
        </p:nvSpPr>
        <p:spPr bwMode="auto">
          <a:xfrm>
            <a:off x="4800600" y="4419600"/>
            <a:ext cx="1219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PDA with Scanner</a:t>
            </a:r>
          </a:p>
        </p:txBody>
      </p:sp>
      <p:sp>
        <p:nvSpPr>
          <p:cNvPr id="49171" name="TextBox 24"/>
          <p:cNvSpPr txBox="1">
            <a:spLocks noChangeArrowheads="1"/>
          </p:cNvSpPr>
          <p:nvPr/>
        </p:nvSpPr>
        <p:spPr bwMode="auto">
          <a:xfrm>
            <a:off x="5943600" y="4419600"/>
            <a:ext cx="1371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Web Service</a:t>
            </a:r>
          </a:p>
        </p:txBody>
      </p:sp>
      <p:sp>
        <p:nvSpPr>
          <p:cNvPr id="49176" name="TextBox 28"/>
          <p:cNvSpPr txBox="1">
            <a:spLocks noChangeArrowheads="1"/>
          </p:cNvSpPr>
          <p:nvPr/>
        </p:nvSpPr>
        <p:spPr bwMode="auto">
          <a:xfrm>
            <a:off x="152400" y="3048000"/>
            <a:ext cx="1676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Phlebotomist</a:t>
            </a:r>
          </a:p>
        </p:txBody>
      </p:sp>
      <p:grpSp>
        <p:nvGrpSpPr>
          <p:cNvPr id="3" name="Group 2" descr="This slide depicts the caTissue based automated biospecimen tracking created by Dr Ragg.  This has been used to capture specimens for the Alzheimer comparative effectiveness trial."/>
          <p:cNvGrpSpPr/>
          <p:nvPr/>
        </p:nvGrpSpPr>
        <p:grpSpPr>
          <a:xfrm>
            <a:off x="381000" y="1219200"/>
            <a:ext cx="8534400" cy="5486400"/>
            <a:chOff x="381000" y="1219200"/>
            <a:chExt cx="8534400" cy="5486400"/>
          </a:xfrm>
        </p:grpSpPr>
        <p:sp>
          <p:nvSpPr>
            <p:cNvPr id="38" name="Rectangle 37"/>
            <p:cNvSpPr>
              <a:spLocks noChangeArrowheads="1"/>
            </p:cNvSpPr>
            <p:nvPr/>
          </p:nvSpPr>
          <p:spPr bwMode="auto">
            <a:xfrm>
              <a:off x="7620000" y="2514600"/>
              <a:ext cx="1295400" cy="1676400"/>
            </a:xfrm>
            <a:prstGeom prst="rect">
              <a:avLst/>
            </a:prstGeom>
            <a:solidFill>
              <a:srgbClr val="C3D69B"/>
            </a:solidFill>
            <a:ln w="25400" algn="ctr">
              <a:solidFill>
                <a:srgbClr val="3333CC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n-lt"/>
                </a:rPr>
                <a:t>caTissue  Application</a:t>
              </a:r>
            </a:p>
          </p:txBody>
        </p:sp>
        <p:sp>
          <p:nvSpPr>
            <p:cNvPr id="39" name="Flowchart: Magnetic Disk 38"/>
            <p:cNvSpPr>
              <a:spLocks noChangeArrowheads="1"/>
            </p:cNvSpPr>
            <p:nvPr/>
          </p:nvSpPr>
          <p:spPr bwMode="auto">
            <a:xfrm>
              <a:off x="7467600" y="4724400"/>
              <a:ext cx="1447800" cy="1676400"/>
            </a:xfrm>
            <a:prstGeom prst="flowChartMagneticDisk">
              <a:avLst/>
            </a:prstGeom>
            <a:solidFill>
              <a:srgbClr val="C3D69B"/>
            </a:solidFill>
            <a:ln w="25400" algn="ctr">
              <a:solidFill>
                <a:srgbClr val="3333CC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 err="1">
                  <a:latin typeface="+mn-lt"/>
                </a:rPr>
                <a:t>BioSpecimen</a:t>
              </a:r>
              <a:r>
                <a:rPr lang="en-US" dirty="0">
                  <a:latin typeface="+mn-lt"/>
                </a:rPr>
                <a:t> Database</a:t>
              </a:r>
            </a:p>
          </p:txBody>
        </p:sp>
        <p:cxnSp>
          <p:nvCxnSpPr>
            <p:cNvPr id="49159" name="Straight Arrow Connector 40"/>
            <p:cNvCxnSpPr>
              <a:cxnSpLocks noChangeShapeType="1"/>
            </p:cNvCxnSpPr>
            <p:nvPr/>
          </p:nvCxnSpPr>
          <p:spPr bwMode="auto">
            <a:xfrm>
              <a:off x="7086600" y="3352800"/>
              <a:ext cx="533400" cy="1588"/>
            </a:xfrm>
            <a:prstGeom prst="straightConnector1">
              <a:avLst/>
            </a:prstGeom>
            <a:noFill/>
            <a:ln w="38100" algn="ctr">
              <a:solidFill>
                <a:srgbClr val="0000FF"/>
              </a:solidFill>
              <a:round/>
              <a:headEnd type="arrow" w="med" len="med"/>
              <a:tailEnd type="arrow" w="med" len="med"/>
            </a:ln>
            <a:effectLst>
              <a:outerShdw dist="23000" dir="5400000" rotWithShape="0">
                <a:srgbClr val="000000">
                  <a:alpha val="34998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4" name="Rectangle 53"/>
            <p:cNvSpPr>
              <a:spLocks noChangeArrowheads="1"/>
            </p:cNvSpPr>
            <p:nvPr/>
          </p:nvSpPr>
          <p:spPr bwMode="auto">
            <a:xfrm>
              <a:off x="4724400" y="2438400"/>
              <a:ext cx="2362200" cy="1905000"/>
            </a:xfrm>
            <a:prstGeom prst="rect">
              <a:avLst/>
            </a:prstGeom>
            <a:solidFill>
              <a:srgbClr val="3333CC"/>
            </a:solidFill>
            <a:ln w="25400" algn="ctr">
              <a:solidFill>
                <a:srgbClr val="385D8A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pic>
          <p:nvPicPr>
            <p:cNvPr id="49162" name="Picture 55" descr="\\IU-IUSM-VC1.ADS.IU.EDU\C1$\fecarnev\My Documents\CTSI\pictures\DSC00677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7287" r="11816"/>
            <a:stretch>
              <a:fillRect/>
            </a:stretch>
          </p:blipFill>
          <p:spPr bwMode="auto">
            <a:xfrm>
              <a:off x="4819650" y="2590800"/>
              <a:ext cx="819150" cy="1616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9" name="Rectangle 58"/>
            <p:cNvSpPr/>
            <p:nvPr/>
          </p:nvSpPr>
          <p:spPr>
            <a:xfrm>
              <a:off x="5943600" y="2514600"/>
              <a:ext cx="1066800" cy="167640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 err="1">
                  <a:solidFill>
                    <a:schemeClr val="tx1"/>
                  </a:solidFill>
                </a:rPr>
                <a:t>caTrack</a:t>
              </a:r>
              <a:r>
                <a:rPr lang="en-US" dirty="0">
                  <a:solidFill>
                    <a:schemeClr val="tx1"/>
                  </a:solidFill>
                </a:rPr>
                <a:t> Business Logic</a:t>
              </a:r>
            </a:p>
          </p:txBody>
        </p:sp>
        <p:cxnSp>
          <p:nvCxnSpPr>
            <p:cNvPr id="49166" name="Straight Arrow Connector 110"/>
            <p:cNvCxnSpPr>
              <a:cxnSpLocks noChangeShapeType="1"/>
            </p:cNvCxnSpPr>
            <p:nvPr/>
          </p:nvCxnSpPr>
          <p:spPr bwMode="auto">
            <a:xfrm>
              <a:off x="3810000" y="1981200"/>
              <a:ext cx="838200" cy="457200"/>
            </a:xfrm>
            <a:prstGeom prst="straightConnector1">
              <a:avLst/>
            </a:prstGeom>
            <a:noFill/>
            <a:ln w="25400" algn="ctr">
              <a:solidFill>
                <a:srgbClr val="3333CC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167" name="Straight Arrow Connector 112"/>
            <p:cNvCxnSpPr>
              <a:cxnSpLocks noChangeShapeType="1"/>
            </p:cNvCxnSpPr>
            <p:nvPr/>
          </p:nvCxnSpPr>
          <p:spPr bwMode="auto">
            <a:xfrm>
              <a:off x="3962400" y="2667000"/>
              <a:ext cx="685800" cy="77788"/>
            </a:xfrm>
            <a:prstGeom prst="straightConnector1">
              <a:avLst/>
            </a:prstGeom>
            <a:noFill/>
            <a:ln w="25400" algn="ctr">
              <a:solidFill>
                <a:srgbClr val="3333CC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168" name="Straight Arrow Connector 114"/>
            <p:cNvCxnSpPr>
              <a:cxnSpLocks noChangeShapeType="1"/>
            </p:cNvCxnSpPr>
            <p:nvPr/>
          </p:nvCxnSpPr>
          <p:spPr bwMode="auto">
            <a:xfrm>
              <a:off x="3962400" y="3505200"/>
              <a:ext cx="609600" cy="1588"/>
            </a:xfrm>
            <a:prstGeom prst="straightConnector1">
              <a:avLst/>
            </a:prstGeom>
            <a:noFill/>
            <a:ln w="25400" algn="ctr">
              <a:solidFill>
                <a:srgbClr val="3333CC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169" name="Straight Arrow Connector 118"/>
            <p:cNvCxnSpPr>
              <a:cxnSpLocks noChangeShapeType="1"/>
            </p:cNvCxnSpPr>
            <p:nvPr/>
          </p:nvCxnSpPr>
          <p:spPr bwMode="auto">
            <a:xfrm flipV="1">
              <a:off x="1676400" y="2743200"/>
              <a:ext cx="990600" cy="76200"/>
            </a:xfrm>
            <a:prstGeom prst="straightConnector1">
              <a:avLst/>
            </a:prstGeom>
            <a:noFill/>
            <a:ln w="25400" algn="ctr">
              <a:solidFill>
                <a:srgbClr val="3333CC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170" name="Straight Arrow Connector 122"/>
            <p:cNvCxnSpPr>
              <a:cxnSpLocks noChangeShapeType="1"/>
            </p:cNvCxnSpPr>
            <p:nvPr/>
          </p:nvCxnSpPr>
          <p:spPr bwMode="auto">
            <a:xfrm flipV="1">
              <a:off x="1676400" y="1828800"/>
              <a:ext cx="914400" cy="381000"/>
            </a:xfrm>
            <a:prstGeom prst="straightConnector1">
              <a:avLst/>
            </a:prstGeom>
            <a:noFill/>
            <a:ln w="25400" algn="ctr">
              <a:solidFill>
                <a:srgbClr val="3333CC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172" name="Straight Arrow Connector 45"/>
            <p:cNvCxnSpPr>
              <a:cxnSpLocks noChangeShapeType="1"/>
            </p:cNvCxnSpPr>
            <p:nvPr/>
          </p:nvCxnSpPr>
          <p:spPr bwMode="auto">
            <a:xfrm flipV="1">
              <a:off x="1447800" y="3657600"/>
              <a:ext cx="1149350" cy="838200"/>
            </a:xfrm>
            <a:prstGeom prst="straightConnector1">
              <a:avLst/>
            </a:prstGeom>
            <a:noFill/>
            <a:ln w="25400" algn="ctr">
              <a:solidFill>
                <a:srgbClr val="3333CC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pic>
          <p:nvPicPr>
            <p:cNvPr id="49173" name="Picture 24" descr="labtechnician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4343400"/>
              <a:ext cx="1054100" cy="1517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74" name="Picture 28" descr="Phlebotomist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1600200"/>
              <a:ext cx="1106488" cy="144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9175" name="Oval 31"/>
            <p:cNvSpPr>
              <a:spLocks noChangeArrowheads="1"/>
            </p:cNvSpPr>
            <p:nvPr/>
          </p:nvSpPr>
          <p:spPr bwMode="auto">
            <a:xfrm>
              <a:off x="2667000" y="1219200"/>
              <a:ext cx="1219200" cy="838200"/>
            </a:xfrm>
            <a:prstGeom prst="ellipse">
              <a:avLst/>
            </a:prstGeom>
            <a:solidFill>
              <a:srgbClr val="3333CC"/>
            </a:solidFill>
            <a:ln>
              <a:noFill/>
            </a:ln>
            <a:effectLst>
              <a:prstShdw prst="shdw17" dist="17961" dir="2700000">
                <a:srgbClr val="1F1F7A"/>
              </a:prst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n-US" sz="1200" b="1" dirty="0">
                  <a:solidFill>
                    <a:srgbClr val="F8F8F8"/>
                  </a:solidFill>
                </a:rPr>
                <a:t>Scan</a:t>
              </a:r>
            </a:p>
            <a:p>
              <a:pPr algn="ctr"/>
              <a:r>
                <a:rPr lang="en-US" sz="1200" b="1" dirty="0">
                  <a:solidFill>
                    <a:srgbClr val="F8F8F8"/>
                  </a:solidFill>
                </a:rPr>
                <a:t> patient </a:t>
              </a:r>
            </a:p>
            <a:p>
              <a:pPr algn="ctr"/>
              <a:r>
                <a:rPr lang="en-US" sz="1200" b="1" dirty="0">
                  <a:solidFill>
                    <a:srgbClr val="F8F8F8"/>
                  </a:solidFill>
                </a:rPr>
                <a:t>barcode</a:t>
              </a:r>
            </a:p>
          </p:txBody>
        </p:sp>
        <p:cxnSp>
          <p:nvCxnSpPr>
            <p:cNvPr id="49177" name="Straight Arrow Connector 114"/>
            <p:cNvCxnSpPr>
              <a:cxnSpLocks noChangeShapeType="1"/>
            </p:cNvCxnSpPr>
            <p:nvPr/>
          </p:nvCxnSpPr>
          <p:spPr bwMode="auto">
            <a:xfrm flipV="1">
              <a:off x="3962400" y="4114800"/>
              <a:ext cx="685800" cy="152400"/>
            </a:xfrm>
            <a:prstGeom prst="straightConnector1">
              <a:avLst/>
            </a:prstGeom>
            <a:noFill/>
            <a:ln w="25400" algn="ctr">
              <a:solidFill>
                <a:srgbClr val="3333CC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178" name="Straight Arrow Connector 114"/>
            <p:cNvCxnSpPr>
              <a:cxnSpLocks noChangeShapeType="1"/>
            </p:cNvCxnSpPr>
            <p:nvPr/>
          </p:nvCxnSpPr>
          <p:spPr bwMode="auto">
            <a:xfrm flipV="1">
              <a:off x="3962400" y="4419600"/>
              <a:ext cx="685800" cy="838200"/>
            </a:xfrm>
            <a:prstGeom prst="straightConnector1">
              <a:avLst/>
            </a:prstGeom>
            <a:noFill/>
            <a:ln w="25400" algn="ctr">
              <a:solidFill>
                <a:srgbClr val="3333CC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179" name="Straight Arrow Connector 114"/>
            <p:cNvCxnSpPr>
              <a:cxnSpLocks noChangeShapeType="1"/>
            </p:cNvCxnSpPr>
            <p:nvPr/>
          </p:nvCxnSpPr>
          <p:spPr bwMode="auto">
            <a:xfrm flipV="1">
              <a:off x="3962400" y="4648200"/>
              <a:ext cx="685800" cy="1524000"/>
            </a:xfrm>
            <a:prstGeom prst="straightConnector1">
              <a:avLst/>
            </a:prstGeom>
            <a:noFill/>
            <a:ln w="25400" algn="ctr">
              <a:solidFill>
                <a:srgbClr val="3333CC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180" name="Straight Arrow Connector 45"/>
            <p:cNvCxnSpPr>
              <a:cxnSpLocks noChangeShapeType="1"/>
            </p:cNvCxnSpPr>
            <p:nvPr/>
          </p:nvCxnSpPr>
          <p:spPr bwMode="auto">
            <a:xfrm flipV="1">
              <a:off x="1600200" y="4419600"/>
              <a:ext cx="914400" cy="228600"/>
            </a:xfrm>
            <a:prstGeom prst="straightConnector1">
              <a:avLst/>
            </a:prstGeom>
            <a:noFill/>
            <a:ln w="25400" algn="ctr">
              <a:solidFill>
                <a:srgbClr val="3333CC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181" name="Straight Arrow Connector 45"/>
            <p:cNvCxnSpPr>
              <a:cxnSpLocks noChangeShapeType="1"/>
            </p:cNvCxnSpPr>
            <p:nvPr/>
          </p:nvCxnSpPr>
          <p:spPr bwMode="auto">
            <a:xfrm>
              <a:off x="1600200" y="4953000"/>
              <a:ext cx="914400" cy="228600"/>
            </a:xfrm>
            <a:prstGeom prst="straightConnector1">
              <a:avLst/>
            </a:prstGeom>
            <a:noFill/>
            <a:ln w="25400" algn="ctr">
              <a:solidFill>
                <a:srgbClr val="3333CC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182" name="Straight Arrow Connector 45"/>
            <p:cNvCxnSpPr>
              <a:cxnSpLocks noChangeShapeType="1"/>
            </p:cNvCxnSpPr>
            <p:nvPr/>
          </p:nvCxnSpPr>
          <p:spPr bwMode="auto">
            <a:xfrm>
              <a:off x="1524000" y="5410200"/>
              <a:ext cx="1066800" cy="685800"/>
            </a:xfrm>
            <a:prstGeom prst="straightConnector1">
              <a:avLst/>
            </a:prstGeom>
            <a:noFill/>
            <a:ln w="25400" algn="ctr">
              <a:solidFill>
                <a:srgbClr val="3333CC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9183" name="Oval 46"/>
            <p:cNvSpPr>
              <a:spLocks noChangeArrowheads="1"/>
            </p:cNvSpPr>
            <p:nvPr/>
          </p:nvSpPr>
          <p:spPr bwMode="auto">
            <a:xfrm>
              <a:off x="2667000" y="2133600"/>
              <a:ext cx="1219200" cy="838200"/>
            </a:xfrm>
            <a:prstGeom prst="ellipse">
              <a:avLst/>
            </a:prstGeom>
            <a:solidFill>
              <a:srgbClr val="3333CC"/>
            </a:solidFill>
            <a:ln>
              <a:noFill/>
            </a:ln>
            <a:effectLst>
              <a:prstShdw prst="shdw17" dist="17961" dir="2700000">
                <a:srgbClr val="1F1F7A"/>
              </a:prst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n-US" sz="1200" b="1">
                  <a:solidFill>
                    <a:srgbClr val="F8F8F8"/>
                  </a:solidFill>
                </a:rPr>
                <a:t>Scan</a:t>
              </a:r>
            </a:p>
            <a:p>
              <a:pPr algn="ctr"/>
              <a:r>
                <a:rPr lang="en-US" sz="1200" b="1">
                  <a:solidFill>
                    <a:srgbClr val="F8F8F8"/>
                  </a:solidFill>
                </a:rPr>
                <a:t> blood tube</a:t>
              </a:r>
            </a:p>
            <a:p>
              <a:pPr algn="ctr"/>
              <a:r>
                <a:rPr lang="en-US" sz="1200" b="1">
                  <a:solidFill>
                    <a:srgbClr val="F8F8F8"/>
                  </a:solidFill>
                </a:rPr>
                <a:t>barcode </a:t>
              </a:r>
            </a:p>
          </p:txBody>
        </p:sp>
        <p:sp>
          <p:nvSpPr>
            <p:cNvPr id="49184" name="Oval 47"/>
            <p:cNvSpPr>
              <a:spLocks noChangeArrowheads="1"/>
            </p:cNvSpPr>
            <p:nvPr/>
          </p:nvSpPr>
          <p:spPr bwMode="auto">
            <a:xfrm>
              <a:off x="2667000" y="3048000"/>
              <a:ext cx="1219200" cy="838200"/>
            </a:xfrm>
            <a:prstGeom prst="ellipse">
              <a:avLst/>
            </a:prstGeom>
            <a:solidFill>
              <a:srgbClr val="3333CC"/>
            </a:solidFill>
            <a:ln>
              <a:noFill/>
            </a:ln>
            <a:effectLst>
              <a:prstShdw prst="shdw17" dist="17961" dir="2700000">
                <a:srgbClr val="1F1F7A"/>
              </a:prst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n-US" sz="1200" b="1" dirty="0">
                  <a:solidFill>
                    <a:srgbClr val="F8F8F8"/>
                  </a:solidFill>
                </a:rPr>
                <a:t>Scan</a:t>
              </a:r>
            </a:p>
            <a:p>
              <a:pPr algn="ctr"/>
              <a:r>
                <a:rPr lang="en-US" sz="1200" b="1" dirty="0">
                  <a:solidFill>
                    <a:srgbClr val="F8F8F8"/>
                  </a:solidFill>
                </a:rPr>
                <a:t> centrifuge </a:t>
              </a:r>
            </a:p>
            <a:p>
              <a:pPr algn="ctr"/>
              <a:r>
                <a:rPr lang="en-US" sz="1200" b="1" dirty="0">
                  <a:solidFill>
                    <a:srgbClr val="F8F8F8"/>
                  </a:solidFill>
                </a:rPr>
                <a:t>barcode </a:t>
              </a:r>
            </a:p>
          </p:txBody>
        </p:sp>
        <p:sp>
          <p:nvSpPr>
            <p:cNvPr id="49185" name="Oval 48"/>
            <p:cNvSpPr>
              <a:spLocks noChangeArrowheads="1"/>
            </p:cNvSpPr>
            <p:nvPr/>
          </p:nvSpPr>
          <p:spPr bwMode="auto">
            <a:xfrm>
              <a:off x="2590800" y="3962400"/>
              <a:ext cx="1219200" cy="838200"/>
            </a:xfrm>
            <a:prstGeom prst="ellipse">
              <a:avLst/>
            </a:prstGeom>
            <a:solidFill>
              <a:srgbClr val="3333CC"/>
            </a:solidFill>
            <a:ln>
              <a:noFill/>
            </a:ln>
            <a:effectLst>
              <a:prstShdw prst="shdw17" dist="17961" dir="2700000">
                <a:srgbClr val="1F1F7A"/>
              </a:prst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n-US" sz="1200" b="1" dirty="0">
                  <a:solidFill>
                    <a:srgbClr val="F8F8F8"/>
                  </a:solidFill>
                </a:rPr>
                <a:t>Scan</a:t>
              </a:r>
            </a:p>
            <a:p>
              <a:pPr algn="ctr"/>
              <a:r>
                <a:rPr lang="en-US" sz="1200" b="1" dirty="0">
                  <a:solidFill>
                    <a:srgbClr val="F8F8F8"/>
                  </a:solidFill>
                </a:rPr>
                <a:t> blood tube</a:t>
              </a:r>
            </a:p>
            <a:p>
              <a:pPr algn="ctr"/>
              <a:r>
                <a:rPr lang="en-US" sz="1200" b="1" dirty="0">
                  <a:solidFill>
                    <a:srgbClr val="F8F8F8"/>
                  </a:solidFill>
                </a:rPr>
                <a:t>barcode </a:t>
              </a:r>
            </a:p>
          </p:txBody>
        </p:sp>
        <p:sp>
          <p:nvSpPr>
            <p:cNvPr id="49186" name="Oval 49"/>
            <p:cNvSpPr>
              <a:spLocks noChangeArrowheads="1"/>
            </p:cNvSpPr>
            <p:nvPr/>
          </p:nvSpPr>
          <p:spPr bwMode="auto">
            <a:xfrm>
              <a:off x="2590800" y="4876800"/>
              <a:ext cx="1219200" cy="838200"/>
            </a:xfrm>
            <a:prstGeom prst="ellipse">
              <a:avLst/>
            </a:prstGeom>
            <a:solidFill>
              <a:srgbClr val="3333CC"/>
            </a:solidFill>
            <a:ln>
              <a:noFill/>
            </a:ln>
            <a:effectLst>
              <a:prstShdw prst="shdw17" dist="17961" dir="2700000">
                <a:srgbClr val="1F1F7A"/>
              </a:prst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n-US" sz="1200" b="1">
                  <a:solidFill>
                    <a:srgbClr val="F8F8F8"/>
                  </a:solidFill>
                </a:rPr>
                <a:t>Scan</a:t>
              </a:r>
            </a:p>
            <a:p>
              <a:pPr algn="ctr"/>
              <a:r>
                <a:rPr lang="en-US" sz="1200" b="1">
                  <a:solidFill>
                    <a:srgbClr val="F8F8F8"/>
                  </a:solidFill>
                </a:rPr>
                <a:t> box</a:t>
              </a:r>
            </a:p>
            <a:p>
              <a:pPr algn="ctr"/>
              <a:r>
                <a:rPr lang="en-US" sz="1200" b="1">
                  <a:solidFill>
                    <a:srgbClr val="F8F8F8"/>
                  </a:solidFill>
                </a:rPr>
                <a:t>barcode </a:t>
              </a:r>
            </a:p>
          </p:txBody>
        </p:sp>
        <p:sp>
          <p:nvSpPr>
            <p:cNvPr id="49187" name="Oval 50"/>
            <p:cNvSpPr>
              <a:spLocks noChangeArrowheads="1"/>
            </p:cNvSpPr>
            <p:nvPr/>
          </p:nvSpPr>
          <p:spPr bwMode="auto">
            <a:xfrm>
              <a:off x="2590800" y="5867400"/>
              <a:ext cx="1219200" cy="838200"/>
            </a:xfrm>
            <a:prstGeom prst="ellipse">
              <a:avLst/>
            </a:prstGeom>
            <a:solidFill>
              <a:srgbClr val="3333CC"/>
            </a:solidFill>
            <a:ln>
              <a:noFill/>
            </a:ln>
            <a:effectLst>
              <a:prstShdw prst="shdw17" dist="17961" dir="2700000">
                <a:srgbClr val="1F1F7A"/>
              </a:prst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n-US" sz="1200" b="1">
                  <a:solidFill>
                    <a:srgbClr val="F8F8F8"/>
                  </a:solidFill>
                </a:rPr>
                <a:t>Scan</a:t>
              </a:r>
            </a:p>
            <a:p>
              <a:pPr algn="ctr"/>
              <a:r>
                <a:rPr lang="en-US" sz="1200" b="1">
                  <a:solidFill>
                    <a:srgbClr val="F8F8F8"/>
                  </a:solidFill>
                </a:rPr>
                <a:t> aliquot</a:t>
              </a:r>
            </a:p>
            <a:p>
              <a:pPr algn="ctr"/>
              <a:r>
                <a:rPr lang="en-US" sz="1200" b="1">
                  <a:solidFill>
                    <a:srgbClr val="F8F8F8"/>
                  </a:solidFill>
                </a:rPr>
                <a:t>barcode 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70970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De-identified I2b2 queries</a:t>
            </a:r>
            <a:endParaRPr lang="en-US" dirty="0"/>
          </a:p>
        </p:txBody>
      </p:sp>
      <p:pic>
        <p:nvPicPr>
          <p:cNvPr id="56324" name="Picture 4" descr="This slide depicts the i2b2-based query tool used to access the Indiana Network for Patient Care health information exchange.  All queries are de-identified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192099"/>
            <a:ext cx="8915400" cy="5589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19458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 descr="This slide depicts the inclusion of biospecimen, biomolecular, and clinical data into the i2b2 database.  The &quot;INPC&quot; represents the Indiana Network for Patient Care health information exchange."/>
          <p:cNvGrpSpPr/>
          <p:nvPr/>
        </p:nvGrpSpPr>
        <p:grpSpPr>
          <a:xfrm>
            <a:off x="336843" y="609600"/>
            <a:ext cx="8578557" cy="5867400"/>
            <a:chOff x="336843" y="609600"/>
            <a:chExt cx="8578557" cy="5867400"/>
          </a:xfrm>
        </p:grpSpPr>
        <p:cxnSp>
          <p:nvCxnSpPr>
            <p:cNvPr id="33" name="Straight Arrow Connector 32"/>
            <p:cNvCxnSpPr/>
            <p:nvPr/>
          </p:nvCxnSpPr>
          <p:spPr>
            <a:xfrm>
              <a:off x="4419600" y="2133600"/>
              <a:ext cx="26889" cy="814864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ounded Rectangle 30"/>
            <p:cNvSpPr/>
            <p:nvPr/>
          </p:nvSpPr>
          <p:spPr>
            <a:xfrm>
              <a:off x="3810000" y="4800599"/>
              <a:ext cx="1295400" cy="1676401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dirty="0" smtClean="0">
                  <a:solidFill>
                    <a:schemeClr val="tx1"/>
                  </a:solidFill>
                </a:rPr>
                <a:t>I2B2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dirty="0" smtClean="0">
                  <a:solidFill>
                    <a:schemeClr val="tx1"/>
                  </a:solidFill>
                </a:rPr>
                <a:t>Database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555926" y="1371600"/>
              <a:ext cx="11496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dirty="0" smtClean="0">
                  <a:solidFill>
                    <a:schemeClr val="bg1"/>
                  </a:solidFill>
                  <a:latin typeface="Calibri"/>
                </a:rPr>
                <a:t>Global   ID</a:t>
              </a:r>
              <a:endParaRPr lang="en-US" dirty="0">
                <a:solidFill>
                  <a:schemeClr val="bg1"/>
                </a:solidFill>
                <a:latin typeface="Calibri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2362200" y="1371600"/>
              <a:ext cx="1043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dirty="0" smtClean="0">
                  <a:solidFill>
                    <a:schemeClr val="bg1"/>
                  </a:solidFill>
                  <a:latin typeface="Calibri"/>
                </a:rPr>
                <a:t>Global ID</a:t>
              </a:r>
              <a:endParaRPr lang="en-US" dirty="0">
                <a:solidFill>
                  <a:schemeClr val="bg1"/>
                </a:solidFill>
                <a:latin typeface="Calibri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4722737" y="4114800"/>
              <a:ext cx="17542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dirty="0" smtClean="0">
                  <a:solidFill>
                    <a:schemeClr val="bg1"/>
                  </a:solidFill>
                  <a:latin typeface="Calibri"/>
                </a:rPr>
                <a:t>De-identification</a:t>
              </a:r>
              <a:endParaRPr lang="en-US" dirty="0">
                <a:solidFill>
                  <a:schemeClr val="bg1"/>
                </a:solidFill>
                <a:latin typeface="Calibri"/>
              </a:endParaRP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3048000" y="3124200"/>
              <a:ext cx="2762645" cy="674952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solidFill>
                    <a:schemeClr val="tx1"/>
                  </a:solidFill>
                </a:rPr>
                <a:t>Staging Server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3429000" y="609600"/>
              <a:ext cx="1981200" cy="1295400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prstClr val="white"/>
                  </a:solidFill>
                </a:rPr>
                <a:t>INPC</a:t>
              </a:r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336843" y="609600"/>
              <a:ext cx="1981200" cy="1295400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>
                  <a:solidFill>
                    <a:prstClr val="white"/>
                  </a:solidFill>
                </a:rPr>
                <a:t>Biospecimen</a:t>
              </a:r>
              <a:endParaRPr lang="en-US" dirty="0">
                <a:solidFill>
                  <a:prstClr val="white"/>
                </a:solidFill>
              </a:endParaRPr>
            </a:p>
            <a:p>
              <a:pPr algn="ctr"/>
              <a:r>
                <a:rPr lang="en-US" dirty="0" smtClean="0">
                  <a:solidFill>
                    <a:prstClr val="white"/>
                  </a:solidFill>
                </a:rPr>
                <a:t>Tissue </a:t>
              </a:r>
            </a:p>
            <a:p>
              <a:pPr algn="ctr"/>
              <a:r>
                <a:rPr lang="en-US" dirty="0" smtClean="0">
                  <a:solidFill>
                    <a:prstClr val="white"/>
                  </a:solidFill>
                </a:rPr>
                <a:t>Tracking</a:t>
              </a:r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42" name="Oval 41"/>
            <p:cNvSpPr/>
            <p:nvPr/>
          </p:nvSpPr>
          <p:spPr>
            <a:xfrm>
              <a:off x="6934200" y="685800"/>
              <a:ext cx="1981200" cy="1295400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>
                  <a:solidFill>
                    <a:schemeClr val="tx1"/>
                  </a:solidFill>
                </a:rPr>
                <a:t>myTrack</a:t>
              </a:r>
              <a:endParaRPr lang="en-US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Molecular </a:t>
              </a: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Data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63" name="Straight Arrow Connector 62"/>
            <p:cNvCxnSpPr/>
            <p:nvPr/>
          </p:nvCxnSpPr>
          <p:spPr>
            <a:xfrm>
              <a:off x="1327443" y="1805464"/>
              <a:ext cx="1568157" cy="114300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 flipH="1">
              <a:off x="5979252" y="1958189"/>
              <a:ext cx="1640748" cy="1179743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/>
            <p:cNvCxnSpPr/>
            <p:nvPr/>
          </p:nvCxnSpPr>
          <p:spPr>
            <a:xfrm>
              <a:off x="4418111" y="4019034"/>
              <a:ext cx="1489" cy="666234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/>
            <p:cNvSpPr/>
            <p:nvPr/>
          </p:nvSpPr>
          <p:spPr>
            <a:xfrm>
              <a:off x="3429000" y="609600"/>
              <a:ext cx="1981200" cy="1295400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INPC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336843" y="609600"/>
              <a:ext cx="1981200" cy="1295400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>
                  <a:solidFill>
                    <a:schemeClr val="tx1"/>
                  </a:solidFill>
                </a:rPr>
                <a:t>Biospecimen</a:t>
              </a:r>
              <a:endParaRPr lang="en-US" dirty="0">
                <a:solidFill>
                  <a:schemeClr val="tx1"/>
                </a:solidFill>
              </a:endParaRP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Tissue </a:t>
              </a: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Tracking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210094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“Vending machine” 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concepts</a:t>
            </a:r>
            <a:endParaRPr lang="en-US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Times New Roman" pitchFamily="18" charset="0"/>
              </a:rPr>
              <a:t>Diabetes mellitus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Times New Roman" pitchFamily="18" charset="0"/>
              </a:rPr>
              <a:t>Coronary artery disease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Times New Roman" pitchFamily="18" charset="0"/>
              </a:rPr>
              <a:t>Myocardial infarction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Times New Roman" pitchFamily="18" charset="0"/>
              </a:rPr>
              <a:t>Heart failure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Times New Roman" pitchFamily="18" charset="0"/>
              </a:rPr>
              <a:t>COPD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Times New Roman" pitchFamily="18" charset="0"/>
              </a:rPr>
              <a:t>Asthma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Times New Roman" pitchFamily="18" charset="0"/>
              </a:rPr>
              <a:t>Hypertension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Times New Roman" pitchFamily="18" charset="0"/>
              </a:rPr>
              <a:t>Breast cancer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Times New Roman" pitchFamily="18" charset="0"/>
              </a:rPr>
              <a:t>Prostate cancer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Times New Roman" pitchFamily="18" charset="0"/>
              </a:rPr>
              <a:t>Lung cancer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Times New Roman" pitchFamily="18" charset="0"/>
              </a:rPr>
              <a:t>Colorectal cancer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Times New Roman" pitchFamily="18" charset="0"/>
              </a:rPr>
              <a:t>Ovarian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</a:rPr>
              <a:t>cancer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Times New Roman" pitchFamily="18" charset="0"/>
              </a:rPr>
              <a:t>Esophageal cancer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Times New Roman" pitchFamily="18" charset="0"/>
              </a:rPr>
              <a:t>Stroke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Times New Roman" pitchFamily="18" charset="0"/>
              </a:rPr>
              <a:t>Chronic kidney disease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Times New Roman" pitchFamily="18" charset="0"/>
              </a:rPr>
              <a:t>GI bleeding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Times New Roman" pitchFamily="18" charset="0"/>
              </a:rPr>
              <a:t>HIV/AIDS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Times New Roman" pitchFamily="18" charset="0"/>
              </a:rPr>
              <a:t>Schizophrenia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Times New Roman" pitchFamily="18" charset="0"/>
              </a:rPr>
              <a:t>Hyperlipidemia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Times New Roman" pitchFamily="18" charset="0"/>
              </a:rPr>
              <a:t>Osteoarthritis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Times New Roman" pitchFamily="18" charset="0"/>
              </a:rPr>
              <a:t>Rheumatoid arthritis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Times New Roman" pitchFamily="18" charset="0"/>
              </a:rPr>
              <a:t>Falls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Times New Roman" pitchFamily="18" charset="0"/>
              </a:rPr>
              <a:t>ADHD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Times New Roman" pitchFamily="18" charset="0"/>
              </a:rPr>
              <a:t>Etc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</a:rPr>
              <a:t>….</a:t>
            </a: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3166763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349612" cy="1143000"/>
          </a:xfrm>
        </p:spPr>
        <p:txBody>
          <a:bodyPr/>
          <a:lstStyle/>
          <a:p>
            <a:r>
              <a:rPr lang="en-US" dirty="0" smtClean="0"/>
              <a:t>UIMA/</a:t>
            </a:r>
            <a:r>
              <a:rPr lang="en-US" dirty="0" err="1" smtClean="0"/>
              <a:t>cTAKES</a:t>
            </a:r>
            <a:r>
              <a:rPr lang="en-US" dirty="0" smtClean="0"/>
              <a:t> open source NLP</a:t>
            </a:r>
          </a:p>
        </p:txBody>
      </p:sp>
      <p:pic>
        <p:nvPicPr>
          <p:cNvPr id="73731" name="Picture 3" descr="This slide depicts the architecture of the UIMA/cTAKES open source natural language processing software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3" y="1200150"/>
            <a:ext cx="8448675" cy="520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21296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This slide depicts real-time natural language processing (NLP) during a physician's note-writing session.  As the physician types their note, the system monitors for entry of potential adverse drug events that correspond to the patient's active medication list. 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1395413"/>
            <a:ext cx="8705850" cy="4929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1143000"/>
          </a:xfrm>
        </p:spPr>
        <p:txBody>
          <a:bodyPr/>
          <a:lstStyle/>
          <a:p>
            <a:r>
              <a:rPr lang="en-US" dirty="0" smtClean="0"/>
              <a:t>Real-time NLP</a:t>
            </a:r>
          </a:p>
        </p:txBody>
      </p:sp>
    </p:spTree>
    <p:extLst>
      <p:ext uri="{BB962C8B-B14F-4D97-AF65-F5344CB8AC3E}">
        <p14:creationId xmlns="" xmlns:p14="http://schemas.microsoft.com/office/powerpoint/2010/main" val="306383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067800" cy="1143000"/>
          </a:xfrm>
        </p:spPr>
        <p:txBody>
          <a:bodyPr/>
          <a:lstStyle/>
          <a:p>
            <a:r>
              <a:rPr lang="en-US" sz="4000" dirty="0" smtClean="0"/>
              <a:t>Enhancing health care IT infrastructure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077200" cy="4114800"/>
          </a:xfrm>
        </p:spPr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 learning </a:t>
            </a:r>
            <a:r>
              <a:rPr lang="en-US" dirty="0"/>
              <a:t>health </a:t>
            </a:r>
            <a:r>
              <a:rPr lang="en-US" dirty="0" smtClean="0"/>
              <a:t>system</a:t>
            </a:r>
          </a:p>
          <a:p>
            <a:r>
              <a:rPr lang="en-US" dirty="0" smtClean="0"/>
              <a:t>Coordinated clinical, research, and quality improvement efforts</a:t>
            </a:r>
          </a:p>
          <a:p>
            <a:r>
              <a:rPr lang="en-US" dirty="0" smtClean="0"/>
              <a:t>Outcomes important to patients</a:t>
            </a:r>
          </a:p>
          <a:p>
            <a:r>
              <a:rPr lang="en-US" dirty="0" smtClean="0"/>
              <a:t>CER, PCOR</a:t>
            </a:r>
          </a:p>
          <a:p>
            <a:r>
              <a:rPr lang="en-US" dirty="0" smtClean="0"/>
              <a:t>Leveraging </a:t>
            </a:r>
            <a:r>
              <a:rPr lang="en-US" dirty="0"/>
              <a:t>EHRs </a:t>
            </a:r>
            <a:r>
              <a:rPr lang="en-US" dirty="0" smtClean="0"/>
              <a:t>and other data sources</a:t>
            </a:r>
          </a:p>
          <a:p>
            <a:r>
              <a:rPr lang="en-US" dirty="0" smtClean="0"/>
              <a:t>Rapid, comprehensive, hypothesis-generating results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0635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98308" name="Picture 4" descr="This slide depicts a screenshot of our observation (questionnaire) entry software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71942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2"/>
          <p:cNvSpPr>
            <a:spLocks noGrp="1"/>
          </p:cNvSpPr>
          <p:nvPr>
            <p:ph type="ctrTitle"/>
          </p:nvPr>
        </p:nvSpPr>
        <p:spPr>
          <a:xfrm>
            <a:off x="685800" y="-228600"/>
            <a:ext cx="7772400" cy="1470025"/>
          </a:xfrm>
        </p:spPr>
        <p:txBody>
          <a:bodyPr/>
          <a:lstStyle/>
          <a:p>
            <a:r>
              <a:rPr lang="en-US" sz="3200" dirty="0" smtClean="0"/>
              <a:t>Integration of LOINC survey instruments</a:t>
            </a:r>
          </a:p>
        </p:txBody>
      </p:sp>
      <p:sp>
        <p:nvSpPr>
          <p:cNvPr id="37891" name="Subtitle 3"/>
          <p:cNvSpPr>
            <a:spLocks noGrp="1"/>
          </p:cNvSpPr>
          <p:nvPr>
            <p:ph type="subTitle" idx="1"/>
          </p:nvPr>
        </p:nvSpPr>
        <p:spPr>
          <a:xfrm>
            <a:off x="457200" y="1524000"/>
            <a:ext cx="8305800" cy="1752600"/>
          </a:xfrm>
        </p:spPr>
        <p:txBody>
          <a:bodyPr/>
          <a:lstStyle/>
          <a:p>
            <a:pPr algn="l"/>
            <a:endParaRPr lang="en-US" sz="2800" smtClean="0"/>
          </a:p>
        </p:txBody>
      </p:sp>
      <p:pic>
        <p:nvPicPr>
          <p:cNvPr id="37893" name="Picture 1" descr="This slide represents some of the patient assessments availalble in the medical standard &quot;LOINC.&quot;  We load these surveys into Regenstrief's electronic medical record, where they can be completed electronically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14400"/>
            <a:ext cx="83566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069177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his slide represents a patient-specific customized questionnaire that is completed by the patient and then scanned with optical character recognition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219075"/>
            <a:ext cx="7239000" cy="648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42604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4" descr="This slide depicts a screenshot of recruitment software built for research assistants.  With it, a research assistant can determine patients who fit certain criteria and when they will be available in clinic for approach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9470"/>
          <a:stretch>
            <a:fillRect/>
          </a:stretch>
        </p:blipFill>
        <p:spPr bwMode="auto">
          <a:xfrm>
            <a:off x="0" y="0"/>
            <a:ext cx="9144000" cy="7166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250659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7586" name="Picture 2" descr="This slide depicts one view of Regenstrief's interface monitoring portal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229850" cy="719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38105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This slide depicts the future plans for a data mining platform at Regenstrief, which will include Hadoop parallel processing and Mahout machine learni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399"/>
            <a:ext cx="8839200" cy="6661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22487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This slide depicts the planned &quot;cores&quot; of Informatics expertise that will be organized within the Indiana Clinical Translational Science Institute (CTSI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143000"/>
            <a:ext cx="7467600" cy="5543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914400" y="76200"/>
            <a:ext cx="7772400" cy="1143000"/>
          </a:xfrm>
        </p:spPr>
        <p:txBody>
          <a:bodyPr/>
          <a:lstStyle/>
          <a:p>
            <a:r>
              <a:rPr lang="en-US" kern="1200" dirty="0" smtClean="0">
                <a:effectLst/>
                <a:ea typeface="+mn-ea"/>
                <a:cs typeface="+mn-cs"/>
              </a:rPr>
              <a:t>Striving for sustainability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5293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>
            <a:off x="609600" y="1905000"/>
            <a:ext cx="77724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endParaRPr lang="en-US" sz="4000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9600" y="1828800"/>
            <a:ext cx="77724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667000"/>
            <a:ext cx="7772400" cy="1143000"/>
          </a:xfrm>
        </p:spPr>
        <p:txBody>
          <a:bodyPr/>
          <a:lstStyle/>
          <a:p>
            <a:r>
              <a:rPr lang="en-US" dirty="0"/>
              <a:t>Thank you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63430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Local opportunities and challenges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114800"/>
          </a:xfrm>
        </p:spPr>
        <p:txBody>
          <a:bodyPr/>
          <a:lstStyle/>
          <a:p>
            <a:r>
              <a:rPr lang="en-US" dirty="0" smtClean="0"/>
              <a:t>A large health information exchange</a:t>
            </a:r>
          </a:p>
          <a:p>
            <a:r>
              <a:rPr lang="en-US" dirty="0" smtClean="0"/>
              <a:t>Creation of new </a:t>
            </a:r>
            <a:r>
              <a:rPr lang="en-US" dirty="0"/>
              <a:t>software</a:t>
            </a:r>
            <a:endParaRPr lang="en-US" dirty="0" smtClean="0"/>
          </a:p>
          <a:p>
            <a:r>
              <a:rPr lang="en-US" dirty="0" smtClean="0"/>
              <a:t>Study enrollment challenges, PBRN</a:t>
            </a:r>
            <a:endParaRPr lang="en-US" dirty="0"/>
          </a:p>
          <a:p>
            <a:r>
              <a:rPr lang="en-US" dirty="0"/>
              <a:t>Investigator access to preliminary data</a:t>
            </a:r>
          </a:p>
          <a:p>
            <a:r>
              <a:rPr lang="en-US" dirty="0" smtClean="0"/>
              <a:t>Integration of clinical and genetic research</a:t>
            </a:r>
          </a:p>
          <a:p>
            <a:r>
              <a:rPr lang="en-US" dirty="0" smtClean="0"/>
              <a:t>Capture of patient reported outcomes</a:t>
            </a:r>
          </a:p>
          <a:p>
            <a:r>
              <a:rPr lang="en-US" dirty="0" smtClean="0"/>
              <a:t>Improved support of standards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3618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 aims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85800" y="1066800"/>
            <a:ext cx="7772400" cy="4114800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US" sz="2400" dirty="0"/>
              <a:t>Enhance </a:t>
            </a:r>
            <a:r>
              <a:rPr lang="en-US" sz="2400" dirty="0" smtClean="0"/>
              <a:t>existing information </a:t>
            </a:r>
            <a:r>
              <a:rPr lang="en-US" sz="2400" dirty="0"/>
              <a:t>technology </a:t>
            </a:r>
            <a:r>
              <a:rPr lang="en-US" sz="2400" dirty="0" smtClean="0"/>
              <a:t>infrastructure:</a:t>
            </a:r>
          </a:p>
          <a:p>
            <a:pPr marL="800100" lvl="1">
              <a:defRPr/>
            </a:pPr>
            <a:endParaRPr lang="en-US" sz="2200" dirty="0" smtClean="0"/>
          </a:p>
          <a:p>
            <a:pPr marL="857250" lvl="1" indent="-342900">
              <a:buFont typeface="Arial" pitchFamily="34" charset="0"/>
              <a:buChar char="•"/>
              <a:defRPr/>
            </a:pPr>
            <a:r>
              <a:rPr lang="en-US" sz="2200" dirty="0"/>
              <a:t>Support </a:t>
            </a:r>
            <a:r>
              <a:rPr lang="en-US" sz="2200" dirty="0" smtClean="0"/>
              <a:t>providers, caregivers, and researchers by </a:t>
            </a:r>
            <a:r>
              <a:rPr lang="en-US" sz="2200" dirty="0"/>
              <a:t>providing new tools for communication and </a:t>
            </a:r>
            <a:r>
              <a:rPr lang="en-US" sz="2200" dirty="0" smtClean="0"/>
              <a:t>co-management</a:t>
            </a:r>
            <a:endParaRPr lang="en-US" sz="2200" dirty="0"/>
          </a:p>
          <a:p>
            <a:pPr marL="857250" lvl="1" indent="-342900">
              <a:buFont typeface="Arial" pitchFamily="34" charset="0"/>
              <a:buChar char="•"/>
              <a:defRPr/>
            </a:pPr>
            <a:endParaRPr lang="en-US" sz="2200" dirty="0" smtClean="0"/>
          </a:p>
          <a:p>
            <a:pPr marL="857250" lvl="1" indent="-342900">
              <a:buFont typeface="Arial" pitchFamily="34" charset="0"/>
              <a:buChar char="•"/>
              <a:defRPr/>
            </a:pPr>
            <a:r>
              <a:rPr lang="en-US" sz="2200" dirty="0" smtClean="0"/>
              <a:t>Provide </a:t>
            </a:r>
            <a:r>
              <a:rPr lang="en-US" sz="2200" dirty="0"/>
              <a:t>de-identified access to the INPC database for CER </a:t>
            </a:r>
            <a:r>
              <a:rPr lang="en-US" sz="2200" dirty="0" smtClean="0"/>
              <a:t>work</a:t>
            </a:r>
          </a:p>
          <a:p>
            <a:pPr marL="857250" lvl="1" indent="-342900">
              <a:buFont typeface="Arial" pitchFamily="34" charset="0"/>
              <a:buChar char="•"/>
              <a:defRPr/>
            </a:pPr>
            <a:endParaRPr lang="en-US" sz="2200" dirty="0" smtClean="0"/>
          </a:p>
          <a:p>
            <a:pPr marL="857250" lvl="1" indent="-342900">
              <a:buFont typeface="Arial" pitchFamily="34" charset="0"/>
              <a:buChar char="•"/>
              <a:defRPr/>
            </a:pPr>
            <a:r>
              <a:rPr lang="en-US" sz="2200" dirty="0" smtClean="0"/>
              <a:t>Capture and store health </a:t>
            </a:r>
            <a:r>
              <a:rPr lang="en-US" sz="2200" dirty="0"/>
              <a:t>care outcomes important to patients and their caregivers </a:t>
            </a:r>
            <a:endParaRPr lang="en-US" sz="2200" dirty="0" smtClean="0"/>
          </a:p>
          <a:p>
            <a:pPr marL="0" indent="0">
              <a:buNone/>
              <a:defRPr/>
            </a:pPr>
            <a:endParaRPr lang="en-US" sz="2200" dirty="0" smtClean="0"/>
          </a:p>
          <a:p>
            <a:pPr marL="0" indent="0">
              <a:buFontTx/>
              <a:buNone/>
              <a:defRPr/>
            </a:pPr>
            <a:r>
              <a:rPr lang="en-US" sz="2400" dirty="0" smtClean="0"/>
              <a:t>Comparative effectiveness clinical trial of medication treatment for behavioral symptoms of Alzheimer’s disease</a:t>
            </a:r>
          </a:p>
          <a:p>
            <a:pPr>
              <a:defRPr/>
            </a:pPr>
            <a:endParaRPr lang="en-US" sz="2400" dirty="0" smtClean="0"/>
          </a:p>
          <a:p>
            <a:pPr marL="0" indent="0">
              <a:buFontTx/>
              <a:buNone/>
              <a:defRPr/>
            </a:pPr>
            <a:endParaRPr lang="en-US" sz="2400" dirty="0" smtClean="0"/>
          </a:p>
        </p:txBody>
      </p:sp>
    </p:spTree>
    <p:extLst>
      <p:ext uri="{BB962C8B-B14F-4D97-AF65-F5344CB8AC3E}">
        <p14:creationId xmlns="" xmlns:p14="http://schemas.microsoft.com/office/powerpoint/2010/main" val="263403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A graphic that depicts Indiana and the &quot;Indiana Network for Patient Care&quot; (INPC) sites.  INPC is the health information exchange in Indiana."/>
          <p:cNvPicPr>
            <a:picLocks noChangeAspect="1" noChangeArrowheads="1"/>
          </p:cNvPicPr>
          <p:nvPr/>
        </p:nvPicPr>
        <p:blipFill>
          <a:blip r:embed="rId3" cstate="print">
            <a:lum bright="-2000" contrast="12000"/>
          </a:blip>
          <a:srcRect l="17143" t="2359" r="27227" b="5897"/>
          <a:stretch>
            <a:fillRect/>
          </a:stretch>
        </p:blipFill>
        <p:spPr bwMode="auto">
          <a:xfrm>
            <a:off x="413030" y="227600"/>
            <a:ext cx="4539975" cy="640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029205" y="609600"/>
            <a:ext cx="4114795" cy="1143000"/>
          </a:xfrm>
        </p:spPr>
        <p:txBody>
          <a:bodyPr/>
          <a:lstStyle/>
          <a:p>
            <a:r>
              <a:rPr lang="en-US" sz="3600" dirty="0" smtClean="0"/>
              <a:t>INPC Data</a:t>
            </a:r>
            <a:br>
              <a:rPr lang="en-US" sz="3600" dirty="0" smtClean="0"/>
            </a:br>
            <a:endParaRPr lang="en-US" sz="3600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410200" y="1600200"/>
            <a:ext cx="3886200" cy="4114800"/>
          </a:xfrm>
        </p:spPr>
        <p:txBody>
          <a:bodyPr/>
          <a:lstStyle/>
          <a:p>
            <a:pPr>
              <a:buFont typeface="Symbol"/>
              <a:buChar char="»"/>
            </a:pPr>
            <a:r>
              <a:rPr lang="en-US" sz="2200" dirty="0">
                <a:sym typeface="Symbol"/>
              </a:rPr>
              <a:t>80 hospitals signed up</a:t>
            </a:r>
          </a:p>
          <a:p>
            <a:pPr>
              <a:buFont typeface="Symbol"/>
              <a:buChar char="»"/>
            </a:pPr>
            <a:r>
              <a:rPr lang="en-US" sz="2200" dirty="0">
                <a:sym typeface="Symbol"/>
              </a:rPr>
              <a:t>46 hospitals “live”</a:t>
            </a:r>
          </a:p>
          <a:p>
            <a:r>
              <a:rPr lang="en-US" sz="2200" dirty="0">
                <a:sym typeface="Symbol"/>
              </a:rPr>
              <a:t> 1,400 interfaces</a:t>
            </a:r>
          </a:p>
          <a:p>
            <a:r>
              <a:rPr lang="en-US" sz="2200" dirty="0">
                <a:sym typeface="Symbol"/>
              </a:rPr>
              <a:t> 12 million individuals</a:t>
            </a:r>
          </a:p>
          <a:p>
            <a:r>
              <a:rPr lang="en-US" sz="2200" dirty="0">
                <a:sym typeface="Symbol"/>
              </a:rPr>
              <a:t> 4 billion structured results</a:t>
            </a:r>
          </a:p>
          <a:p>
            <a:endParaRPr lang="en-US" sz="2200" dirty="0">
              <a:sym typeface="Symbol"/>
            </a:endParaRPr>
          </a:p>
          <a:p>
            <a:r>
              <a:rPr lang="en-US" sz="2200" dirty="0">
                <a:sym typeface="Symbol"/>
              </a:rPr>
              <a:t>Also includes: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>
                <a:sym typeface="Symbol"/>
              </a:rPr>
              <a:t>Laboratories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>
                <a:sym typeface="Symbol"/>
              </a:rPr>
              <a:t>Radiology centers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>
                <a:sym typeface="Symbol"/>
              </a:rPr>
              <a:t>Public health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>
                <a:sym typeface="Symbol"/>
              </a:rPr>
              <a:t>5 large </a:t>
            </a:r>
            <a:r>
              <a:rPr lang="en-US" sz="2200" dirty="0" err="1">
                <a:sym typeface="Symbol"/>
              </a:rPr>
              <a:t>payors</a:t>
            </a:r>
            <a:endParaRPr lang="en-US" sz="2200" dirty="0"/>
          </a:p>
        </p:txBody>
      </p:sp>
    </p:spTree>
    <p:extLst>
      <p:ext uri="{BB962C8B-B14F-4D97-AF65-F5344CB8AC3E}">
        <p14:creationId xmlns="" xmlns:p14="http://schemas.microsoft.com/office/powerpoint/2010/main" val="149825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Subtitle 3"/>
          <p:cNvSpPr>
            <a:spLocks noGrp="1"/>
          </p:cNvSpPr>
          <p:nvPr>
            <p:ph type="subTitle" idx="1"/>
          </p:nvPr>
        </p:nvSpPr>
        <p:spPr>
          <a:xfrm>
            <a:off x="1371600" y="1828800"/>
            <a:ext cx="6400800" cy="1752600"/>
          </a:xfrm>
        </p:spPr>
        <p:txBody>
          <a:bodyPr/>
          <a:lstStyle/>
          <a:p>
            <a:endParaRPr lang="en-US" smtClean="0"/>
          </a:p>
        </p:txBody>
      </p:sp>
      <p:pic>
        <p:nvPicPr>
          <p:cNvPr id="31749" name="Picture 2" descr="This is a screenshot of Regenstrief's results retrieval software, typically used by clinicians to look up electronic medical records for their patients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0"/>
            <a:ext cx="906780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7503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2" descr="This is a screenshot of Regenstrief's physician order entry software, typically used by clinicians to order medications and diagnostic tests for their patients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981185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0"/>
          <p:cNvSpPr txBox="1">
            <a:spLocks noChangeArrowheads="1"/>
          </p:cNvSpPr>
          <p:nvPr/>
        </p:nvSpPr>
        <p:spPr bwMode="auto">
          <a:xfrm>
            <a:off x="2205038" y="5194300"/>
            <a:ext cx="1590675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381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sz="1600">
                <a:solidFill>
                  <a:srgbClr val="000000"/>
                </a:solidFill>
                <a:latin typeface="Book Antiqua" pitchFamily="18" charset="0"/>
              </a:rPr>
              <a:t>Record Count</a:t>
            </a:r>
          </a:p>
          <a:p>
            <a:r>
              <a:rPr lang="en-US" sz="1600">
                <a:solidFill>
                  <a:srgbClr val="000000"/>
                </a:solidFill>
                <a:latin typeface="Book Antiqua" pitchFamily="18" charset="0"/>
              </a:rPr>
              <a:t>as denominator</a:t>
            </a:r>
          </a:p>
          <a:p>
            <a:endParaRPr lang="en-US" sz="1600">
              <a:solidFill>
                <a:srgbClr val="000000"/>
              </a:solidFill>
              <a:latin typeface="Book Antiqua" pitchFamily="18" charset="0"/>
            </a:endParaRPr>
          </a:p>
        </p:txBody>
      </p:sp>
      <p:sp>
        <p:nvSpPr>
          <p:cNvPr id="28675" name="Text Box 13"/>
          <p:cNvSpPr txBox="1">
            <a:spLocks noChangeArrowheads="1"/>
          </p:cNvSpPr>
          <p:nvPr/>
        </p:nvSpPr>
        <p:spPr bwMode="auto">
          <a:xfrm>
            <a:off x="365125" y="2425700"/>
            <a:ext cx="9794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381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n-US" sz="1600">
                <a:solidFill>
                  <a:srgbClr val="000000"/>
                </a:solidFill>
                <a:latin typeface="Book Antiqua" pitchFamily="18" charset="0"/>
              </a:rPr>
              <a:t>Realtime</a:t>
            </a:r>
          </a:p>
        </p:txBody>
      </p:sp>
      <p:sp>
        <p:nvSpPr>
          <p:cNvPr id="2867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 smtClean="0"/>
          </a:p>
        </p:txBody>
      </p:sp>
      <p:pic>
        <p:nvPicPr>
          <p:cNvPr id="28677" name="Picture 2" descr="This slides shows the clinical decision support software architecture implemented at Regenstrief.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821" b="821"/>
          <a:stretch/>
        </p:blipFill>
        <p:spPr bwMode="auto">
          <a:xfrm>
            <a:off x="114300" y="-91440"/>
            <a:ext cx="8915400" cy="7040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46376232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587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52400"/>
            <a:ext cx="7772400" cy="1143000"/>
          </a:xfrm>
        </p:spPr>
        <p:txBody>
          <a:bodyPr/>
          <a:lstStyle/>
          <a:p>
            <a:r>
              <a:rPr lang="en-US" dirty="0" smtClean="0"/>
              <a:t>Automated study recruitment</a:t>
            </a:r>
            <a:endParaRPr lang="en-US" dirty="0"/>
          </a:p>
        </p:txBody>
      </p:sp>
      <p:pic>
        <p:nvPicPr>
          <p:cNvPr id="53453" name="Picture 205" descr="This is a screenshot of an automated study recruitment computer reminder directed to physicians and triggered by entry of a medication ord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" y="1600200"/>
            <a:ext cx="8934450" cy="415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2333350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MRSTour_1-00">
  <a:themeElements>
    <a:clrScheme name="RMRSTour_1-00 2">
      <a:dk1>
        <a:srgbClr val="000000"/>
      </a:dk1>
      <a:lt1>
        <a:srgbClr val="FFFFFF"/>
      </a:lt1>
      <a:dk2>
        <a:srgbClr val="0000F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RMRSTour_1-00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57150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  <a:extLst>
          <a:ext uri="{909E8E84-426E-40DD-AFC4-6F175D3DCCD1}">
            <a14:hiddenFill xmlns=""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57150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  <a:extLst>
          <a:ext uri="{909E8E84-426E-40DD-AFC4-6F175D3DCCD1}">
            <a14:hiddenFill xmlns=""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RMRSTour_1-0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MRSTour_1-00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MRSTour_1-00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MRSTour_1-00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MRSTour_1-00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MRSTour_1-00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MRSTour_1-00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9089</TotalTime>
  <Words>378</Words>
  <Application>Microsoft Office PowerPoint</Application>
  <PresentationFormat>On-screen Show (4:3)</PresentationFormat>
  <Paragraphs>139</Paragraphs>
  <Slides>27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RMRSTour_1-00</vt:lpstr>
      <vt:lpstr>1_Office Theme</vt:lpstr>
      <vt:lpstr>Building the Electronic Data Infrastructure:   Lessons from Indiana PROSPECT</vt:lpstr>
      <vt:lpstr>Enhancing health care IT infrastructure</vt:lpstr>
      <vt:lpstr>Local opportunities and challenges</vt:lpstr>
      <vt:lpstr>Specific aims</vt:lpstr>
      <vt:lpstr>INPC Data </vt:lpstr>
      <vt:lpstr>Slide 6</vt:lpstr>
      <vt:lpstr>Slide 7</vt:lpstr>
      <vt:lpstr>Slide 8</vt:lpstr>
      <vt:lpstr>Automated study recruitment</vt:lpstr>
      <vt:lpstr>Informatics decision support research</vt:lpstr>
      <vt:lpstr>Study design tool</vt:lpstr>
      <vt:lpstr>Study design tool</vt:lpstr>
      <vt:lpstr>Integration and enhancements to eMR-ABC</vt:lpstr>
      <vt:lpstr>Automated biospecimen tracking </vt:lpstr>
      <vt:lpstr>De-identified I2b2 queries</vt:lpstr>
      <vt:lpstr>Slide 16</vt:lpstr>
      <vt:lpstr>“Vending machine” concepts</vt:lpstr>
      <vt:lpstr>UIMA/cTAKES open source NLP</vt:lpstr>
      <vt:lpstr>Real-time NLP</vt:lpstr>
      <vt:lpstr>Slide 20</vt:lpstr>
      <vt:lpstr>Integration of LOINC survey instruments</vt:lpstr>
      <vt:lpstr>Slide 22</vt:lpstr>
      <vt:lpstr>Slide 23</vt:lpstr>
      <vt:lpstr>Slide 24</vt:lpstr>
      <vt:lpstr>Slide 25</vt:lpstr>
      <vt:lpstr>Striving for sustainability</vt:lpstr>
      <vt:lpstr>Thank you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ways of organizing data</dc:title>
  <dc:creator>Paul Dexter</dc:creator>
  <cp:lastModifiedBy>DHHS</cp:lastModifiedBy>
  <cp:revision>461</cp:revision>
  <cp:lastPrinted>2012-04-25T16:46:06Z</cp:lastPrinted>
  <dcterms:created xsi:type="dcterms:W3CDTF">2010-07-14T16:18:08Z</dcterms:created>
  <dcterms:modified xsi:type="dcterms:W3CDTF">2012-10-17T15:40:02Z</dcterms:modified>
</cp:coreProperties>
</file>