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40"/>
  </p:notesMasterIdLst>
  <p:sldIdLst>
    <p:sldId id="256" r:id="rId2"/>
    <p:sldId id="258" r:id="rId3"/>
    <p:sldId id="304" r:id="rId4"/>
    <p:sldId id="259" r:id="rId5"/>
    <p:sldId id="257" r:id="rId6"/>
    <p:sldId id="271" r:id="rId7"/>
    <p:sldId id="272" r:id="rId8"/>
    <p:sldId id="274" r:id="rId9"/>
    <p:sldId id="276" r:id="rId10"/>
    <p:sldId id="275" r:id="rId11"/>
    <p:sldId id="277" r:id="rId12"/>
    <p:sldId id="278" r:id="rId13"/>
    <p:sldId id="273" r:id="rId14"/>
    <p:sldId id="298" r:id="rId15"/>
    <p:sldId id="279" r:id="rId16"/>
    <p:sldId id="280" r:id="rId17"/>
    <p:sldId id="299" r:id="rId18"/>
    <p:sldId id="282" r:id="rId19"/>
    <p:sldId id="281" r:id="rId20"/>
    <p:sldId id="283" r:id="rId21"/>
    <p:sldId id="286" r:id="rId22"/>
    <p:sldId id="284" r:id="rId23"/>
    <p:sldId id="300" r:id="rId24"/>
    <p:sldId id="285" r:id="rId25"/>
    <p:sldId id="287" r:id="rId26"/>
    <p:sldId id="301" r:id="rId27"/>
    <p:sldId id="296" r:id="rId28"/>
    <p:sldId id="302" r:id="rId29"/>
    <p:sldId id="289" r:id="rId30"/>
    <p:sldId id="263" r:id="rId31"/>
    <p:sldId id="265" r:id="rId32"/>
    <p:sldId id="266" r:id="rId33"/>
    <p:sldId id="267" r:id="rId34"/>
    <p:sldId id="297" r:id="rId35"/>
    <p:sldId id="291" r:id="rId36"/>
    <p:sldId id="295" r:id="rId37"/>
    <p:sldId id="290" r:id="rId38"/>
    <p:sldId id="30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27" autoAdjust="0"/>
    <p:restoredTop sz="86619" autoAdjust="0"/>
  </p:normalViewPr>
  <p:slideViewPr>
    <p:cSldViewPr>
      <p:cViewPr>
        <p:scale>
          <a:sx n="78" d="100"/>
          <a:sy n="78" d="100"/>
        </p:scale>
        <p:origin x="-660" y="-2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esse\AppData\Local\Temp\NIS%20ED%20Severity%202002%20-%202010.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Jesse\AppData\Local\Temp\SID-SEDD%20ED%20Adm%20Rate,%202002%20-%202009.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Jesse\AppData\Local\Temp\AHA%20Survey%20ED%20Volume%20v2,%201995%20-%202010.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Jesse\AppData\Local\Temp\AHA%20Survey%20ED%20Volume%20v2,%201995%20-%202010.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Jesse\AppData\Local\Temp\AHA%20Survey%20ED%20Volume%20v2,%201995%20-%202010.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Jesse\AppData\Local\Temp\AHA%20Survey%20ED%20Volume%20v2,%201995%20-%202010.xls"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Jesse\AppData\Local\Temp\NIS%20ED%20Cost,%201995%20-%202010.xls"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Jesse\AppData\Local\Temp\NIS%20ED%20Cost,%201995%20-%202010.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1200" b="1" i="0" u="none" strike="noStrike" baseline="0">
                <a:solidFill>
                  <a:srgbClr val="000000"/>
                </a:solidFill>
                <a:latin typeface="Arial"/>
                <a:ea typeface="Arial"/>
                <a:cs typeface="Arial"/>
              </a:defRPr>
            </a:pPr>
            <a:r>
              <a:rPr lang="en-US" dirty="0"/>
              <a:t>APR-DRG Severity by ED Status</a:t>
            </a:r>
          </a:p>
        </c:rich>
      </c:tx>
      <c:layout>
        <c:manualLayout>
          <c:xMode val="edge"/>
          <c:yMode val="edge"/>
          <c:x val="0.36071032186459512"/>
          <c:y val="1.9575856443719421E-2"/>
        </c:manualLayout>
      </c:layout>
      <c:spPr>
        <a:noFill/>
        <a:ln w="25400">
          <a:noFill/>
        </a:ln>
      </c:spPr>
    </c:title>
    <c:plotArea>
      <c:layout>
        <c:manualLayout>
          <c:layoutTarget val="inner"/>
          <c:xMode val="edge"/>
          <c:yMode val="edge"/>
          <c:x val="7.1032186459489499E-2"/>
          <c:y val="0.12234910277324638"/>
          <c:w val="0.9178690344062157"/>
          <c:h val="0.76508972267536746"/>
        </c:manualLayout>
      </c:layout>
      <c:lineChart>
        <c:grouping val="standard"/>
        <c:ser>
          <c:idx val="0"/>
          <c:order val="0"/>
          <c:tx>
            <c:strRef>
              <c:f>'NIS ED'!$B$4</c:f>
              <c:strCache>
                <c:ptCount val="1"/>
                <c:pt idx="0">
                  <c:v>ED Admission</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cat>
            <c:numRef>
              <c:f>'NIS ED'!$C$3:$K$3</c:f>
              <c:numCache>
                <c:formatCode>General</c:formatCode>
                <c:ptCount val="9"/>
                <c:pt idx="0">
                  <c:v>2002</c:v>
                </c:pt>
                <c:pt idx="1">
                  <c:v>2003</c:v>
                </c:pt>
                <c:pt idx="2">
                  <c:v>2004</c:v>
                </c:pt>
                <c:pt idx="3">
                  <c:v>2005</c:v>
                </c:pt>
                <c:pt idx="4">
                  <c:v>2006</c:v>
                </c:pt>
                <c:pt idx="5">
                  <c:v>2007</c:v>
                </c:pt>
                <c:pt idx="6">
                  <c:v>2008</c:v>
                </c:pt>
                <c:pt idx="7">
                  <c:v>2009</c:v>
                </c:pt>
                <c:pt idx="8">
                  <c:v>2010</c:v>
                </c:pt>
              </c:numCache>
            </c:numRef>
          </c:cat>
          <c:val>
            <c:numRef>
              <c:f>'NIS ED'!$C$4:$K$4</c:f>
              <c:numCache>
                <c:formatCode>* #,##0.00;* \(#,##0.00\)</c:formatCode>
                <c:ptCount val="9"/>
                <c:pt idx="0">
                  <c:v>1.98</c:v>
                </c:pt>
                <c:pt idx="1">
                  <c:v>2</c:v>
                </c:pt>
                <c:pt idx="2">
                  <c:v>2.04</c:v>
                </c:pt>
                <c:pt idx="3">
                  <c:v>2.0699999999999998</c:v>
                </c:pt>
                <c:pt idx="4">
                  <c:v>2.09</c:v>
                </c:pt>
                <c:pt idx="5">
                  <c:v>2.14</c:v>
                </c:pt>
                <c:pt idx="6">
                  <c:v>2.21</c:v>
                </c:pt>
                <c:pt idx="7">
                  <c:v>2.2400000000000002</c:v>
                </c:pt>
                <c:pt idx="8">
                  <c:v>2.27</c:v>
                </c:pt>
              </c:numCache>
            </c:numRef>
          </c:val>
        </c:ser>
        <c:ser>
          <c:idx val="1"/>
          <c:order val="1"/>
          <c:tx>
            <c:strRef>
              <c:f>'NIS ED'!$B$5</c:f>
              <c:strCache>
                <c:ptCount val="1"/>
                <c:pt idx="0">
                  <c:v>Non-ED Admission</c:v>
                </c:pt>
              </c:strCache>
            </c:strRef>
          </c:tx>
          <c:spPr>
            <a:ln w="12700">
              <a:solidFill>
                <a:srgbClr val="FF00FF"/>
              </a:solidFill>
              <a:prstDash val="solid"/>
            </a:ln>
          </c:spPr>
          <c:marker>
            <c:symbol val="square"/>
            <c:size val="5"/>
            <c:spPr>
              <a:solidFill>
                <a:srgbClr val="FF00FF"/>
              </a:solidFill>
              <a:ln>
                <a:solidFill>
                  <a:srgbClr val="FF00FF"/>
                </a:solidFill>
                <a:prstDash val="solid"/>
              </a:ln>
            </c:spPr>
          </c:marker>
          <c:cat>
            <c:numRef>
              <c:f>'NIS ED'!$C$3:$K$3</c:f>
              <c:numCache>
                <c:formatCode>General</c:formatCode>
                <c:ptCount val="9"/>
                <c:pt idx="0">
                  <c:v>2002</c:v>
                </c:pt>
                <c:pt idx="1">
                  <c:v>2003</c:v>
                </c:pt>
                <c:pt idx="2">
                  <c:v>2004</c:v>
                </c:pt>
                <c:pt idx="3">
                  <c:v>2005</c:v>
                </c:pt>
                <c:pt idx="4">
                  <c:v>2006</c:v>
                </c:pt>
                <c:pt idx="5">
                  <c:v>2007</c:v>
                </c:pt>
                <c:pt idx="6">
                  <c:v>2008</c:v>
                </c:pt>
                <c:pt idx="7">
                  <c:v>2009</c:v>
                </c:pt>
                <c:pt idx="8">
                  <c:v>2010</c:v>
                </c:pt>
              </c:numCache>
            </c:numRef>
          </c:cat>
          <c:val>
            <c:numRef>
              <c:f>'NIS ED'!$C$5:$K$5</c:f>
              <c:numCache>
                <c:formatCode>* #,##0.00;* \(#,##0.00\)</c:formatCode>
                <c:ptCount val="9"/>
                <c:pt idx="0">
                  <c:v>1.61</c:v>
                </c:pt>
                <c:pt idx="1">
                  <c:v>1.6300000000000001</c:v>
                </c:pt>
                <c:pt idx="2">
                  <c:v>1.6600000000000001</c:v>
                </c:pt>
                <c:pt idx="3">
                  <c:v>1.6900000000000004</c:v>
                </c:pt>
                <c:pt idx="4">
                  <c:v>1.6900000000000004</c:v>
                </c:pt>
                <c:pt idx="5">
                  <c:v>1.6500000000000001</c:v>
                </c:pt>
                <c:pt idx="6">
                  <c:v>1.6900000000000004</c:v>
                </c:pt>
                <c:pt idx="7">
                  <c:v>1.7100000000000004</c:v>
                </c:pt>
                <c:pt idx="8">
                  <c:v>1.7800000000000005</c:v>
                </c:pt>
              </c:numCache>
            </c:numRef>
          </c:val>
        </c:ser>
        <c:dLbls/>
        <c:marker val="1"/>
        <c:axId val="84960768"/>
        <c:axId val="84962304"/>
      </c:lineChart>
      <c:catAx>
        <c:axId val="84960768"/>
        <c:scaling>
          <c:orientation val="minMax"/>
        </c:scaling>
        <c:axPos val="b"/>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4962304"/>
        <c:crosses val="autoZero"/>
        <c:auto val="1"/>
        <c:lblAlgn val="ctr"/>
        <c:lblOffset val="100"/>
        <c:tickLblSkip val="1"/>
        <c:tickMarkSkip val="1"/>
      </c:catAx>
      <c:valAx>
        <c:axId val="84962304"/>
        <c:scaling>
          <c:orientation val="minMax"/>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dirty="0"/>
                  <a:t>Severity</a:t>
                </a:r>
              </a:p>
            </c:rich>
          </c:tx>
          <c:layout>
            <c:manualLayout>
              <c:xMode val="edge"/>
              <c:yMode val="edge"/>
              <c:x val="1.2208657047724751E-2"/>
              <c:y val="0.45840130505709631"/>
            </c:manualLayout>
          </c:layout>
          <c:spPr>
            <a:noFill/>
            <a:ln w="25400">
              <a:noFill/>
            </a:ln>
          </c:spPr>
        </c:title>
        <c:numFmt formatCode="0.0" sourceLinked="0"/>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4960768"/>
        <c:crosses val="autoZero"/>
        <c:crossBetween val="between"/>
      </c:valAx>
      <c:spPr>
        <a:solidFill>
          <a:srgbClr val="C0C0C0"/>
        </a:solidFill>
        <a:ln w="12700">
          <a:solidFill>
            <a:srgbClr val="808080"/>
          </a:solidFill>
          <a:prstDash val="solid"/>
        </a:ln>
      </c:spPr>
    </c:plotArea>
    <c:legend>
      <c:legendPos val="b"/>
      <c:layout>
        <c:manualLayout>
          <c:xMode val="edge"/>
          <c:yMode val="edge"/>
          <c:x val="0.37957824639289722"/>
          <c:y val="0.9559543230016313"/>
          <c:w val="0.29966703662597111"/>
          <c:h val="3.9151712887438815E-2"/>
        </c:manualLayout>
      </c:layout>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99112097669257E-2"/>
          <c:y val="3.4257748776509001E-2"/>
          <c:w val="0.90899001109877986"/>
          <c:h val="0.89885807504078352"/>
        </c:manualLayout>
      </c:layout>
      <c:lineChart>
        <c:grouping val="standard"/>
        <c:ser>
          <c:idx val="0"/>
          <c:order val="0"/>
          <c:spPr>
            <a:ln w="12700">
              <a:solidFill>
                <a:srgbClr val="000080"/>
              </a:solidFill>
              <a:prstDash val="solid"/>
            </a:ln>
          </c:spPr>
          <c:marker>
            <c:symbol val="diamond"/>
            <c:size val="5"/>
            <c:spPr>
              <a:solidFill>
                <a:srgbClr val="000080"/>
              </a:solidFill>
              <a:ln>
                <a:solidFill>
                  <a:srgbClr val="000080"/>
                </a:solidFill>
                <a:prstDash val="solid"/>
              </a:ln>
            </c:spPr>
          </c:marker>
          <c:cat>
            <c:numRef>
              <c:f>'ED Adm Rate'!$C$4:$J$4</c:f>
              <c:numCache>
                <c:formatCode>General</c:formatCode>
                <c:ptCount val="8"/>
                <c:pt idx="0">
                  <c:v>2002</c:v>
                </c:pt>
                <c:pt idx="1">
                  <c:v>2003</c:v>
                </c:pt>
                <c:pt idx="2">
                  <c:v>2004</c:v>
                </c:pt>
                <c:pt idx="3">
                  <c:v>2005</c:v>
                </c:pt>
                <c:pt idx="4">
                  <c:v>2006</c:v>
                </c:pt>
                <c:pt idx="5">
                  <c:v>2007</c:v>
                </c:pt>
                <c:pt idx="6">
                  <c:v>2008</c:v>
                </c:pt>
                <c:pt idx="7">
                  <c:v>2009</c:v>
                </c:pt>
              </c:numCache>
            </c:numRef>
          </c:cat>
          <c:val>
            <c:numRef>
              <c:f>'ED Adm Rate'!$C$5:$J$5</c:f>
              <c:numCache>
                <c:formatCode>0.00%</c:formatCode>
                <c:ptCount val="8"/>
                <c:pt idx="0">
                  <c:v>0.13980000000000001</c:v>
                </c:pt>
                <c:pt idx="1">
                  <c:v>0.13769999999999999</c:v>
                </c:pt>
                <c:pt idx="2">
                  <c:v>0.1421</c:v>
                </c:pt>
                <c:pt idx="3">
                  <c:v>0.15670000000000006</c:v>
                </c:pt>
                <c:pt idx="4">
                  <c:v>0.15520000000000006</c:v>
                </c:pt>
                <c:pt idx="5">
                  <c:v>0.15720000000000006</c:v>
                </c:pt>
                <c:pt idx="6">
                  <c:v>0.16059999999999999</c:v>
                </c:pt>
                <c:pt idx="7">
                  <c:v>0.15760000000000005</c:v>
                </c:pt>
              </c:numCache>
            </c:numRef>
          </c:val>
        </c:ser>
        <c:dLbls/>
        <c:marker val="1"/>
        <c:axId val="85086208"/>
        <c:axId val="85087744"/>
      </c:lineChart>
      <c:catAx>
        <c:axId val="85086208"/>
        <c:scaling>
          <c:orientation val="minMax"/>
        </c:scaling>
        <c:axPos val="b"/>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087744"/>
        <c:crosses val="autoZero"/>
        <c:auto val="1"/>
        <c:lblAlgn val="ctr"/>
        <c:lblOffset val="100"/>
        <c:tickLblSkip val="1"/>
        <c:tickMarkSkip val="1"/>
      </c:catAx>
      <c:valAx>
        <c:axId val="85087744"/>
        <c:scaling>
          <c:orientation val="minMax"/>
          <c:min val="0"/>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dirty="0"/>
                  <a:t>Percent Admitted from ED</a:t>
                </a:r>
              </a:p>
            </c:rich>
          </c:tx>
          <c:layout>
            <c:manualLayout>
              <c:xMode val="edge"/>
              <c:yMode val="edge"/>
              <c:x val="1.2208657047724751E-2"/>
              <c:y val="0.34584013050570961"/>
            </c:manualLayout>
          </c:layout>
          <c:spPr>
            <a:noFill/>
            <a:ln w="25400">
              <a:noFill/>
            </a:ln>
          </c:spPr>
        </c:title>
        <c:numFmt formatCode="0%" sourceLinked="0"/>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086208"/>
        <c:crosses val="autoZero"/>
        <c:crossBetween val="between"/>
      </c:valAx>
      <c:spPr>
        <a:solidFill>
          <a:srgbClr val="C0C0C0"/>
        </a:solidFill>
        <a:ln w="12700">
          <a:solidFill>
            <a:srgbClr val="808080"/>
          </a:solidFill>
          <a:prstDash val="solid"/>
        </a:ln>
      </c:spPr>
    </c:plotArea>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4610244988864163E-2"/>
          <c:y val="3.4257748776509001E-2"/>
          <c:w val="0.8663697104677065"/>
          <c:h val="0.89885807504078352"/>
        </c:manualLayout>
      </c:layout>
      <c:lineChart>
        <c:grouping val="standard"/>
        <c:ser>
          <c:idx val="0"/>
          <c:order val="0"/>
          <c:spPr>
            <a:ln w="12700">
              <a:solidFill>
                <a:srgbClr val="000080"/>
              </a:solidFill>
              <a:prstDash val="solid"/>
            </a:ln>
          </c:spPr>
          <c:marker>
            <c:symbol val="diamond"/>
            <c:size val="5"/>
            <c:spPr>
              <a:solidFill>
                <a:srgbClr val="000080"/>
              </a:solidFill>
              <a:ln>
                <a:solidFill>
                  <a:srgbClr val="000080"/>
                </a:solidFill>
                <a:prstDash val="solid"/>
              </a:ln>
            </c:spPr>
          </c:marker>
          <c:cat>
            <c:numRef>
              <c:f>Volume!$C$3:$R$3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Volume!$C$4:$R$4</c:f>
              <c:numCache>
                <c:formatCode>* #,##0;* \(#,##0\)</c:formatCode>
                <c:ptCount val="16"/>
                <c:pt idx="0">
                  <c:v>92543708</c:v>
                </c:pt>
                <c:pt idx="1">
                  <c:v>91113146</c:v>
                </c:pt>
                <c:pt idx="2">
                  <c:v>90880190</c:v>
                </c:pt>
                <c:pt idx="3">
                  <c:v>92769023</c:v>
                </c:pt>
                <c:pt idx="4">
                  <c:v>97497782</c:v>
                </c:pt>
                <c:pt idx="5">
                  <c:v>101009306</c:v>
                </c:pt>
                <c:pt idx="6">
                  <c:v>103694361</c:v>
                </c:pt>
                <c:pt idx="7">
                  <c:v>107311787</c:v>
                </c:pt>
                <c:pt idx="8">
                  <c:v>108280011</c:v>
                </c:pt>
                <c:pt idx="9">
                  <c:v>109985109</c:v>
                </c:pt>
                <c:pt idx="10">
                  <c:v>112364118</c:v>
                </c:pt>
                <c:pt idx="11">
                  <c:v>116206476</c:v>
                </c:pt>
                <c:pt idx="12">
                  <c:v>118566500</c:v>
                </c:pt>
                <c:pt idx="13">
                  <c:v>120915494</c:v>
                </c:pt>
                <c:pt idx="14">
                  <c:v>124662974</c:v>
                </c:pt>
                <c:pt idx="15">
                  <c:v>124899811</c:v>
                </c:pt>
              </c:numCache>
            </c:numRef>
          </c:val>
        </c:ser>
        <c:dLbls/>
        <c:marker val="1"/>
        <c:axId val="85356544"/>
        <c:axId val="85358080"/>
      </c:lineChart>
      <c:lineChart>
        <c:grouping val="standard"/>
        <c:ser>
          <c:idx val="1"/>
          <c:order val="1"/>
          <c:tx>
            <c:v>Number of Discrete EDs</c:v>
          </c:tx>
          <c:spPr>
            <a:ln w="12700">
              <a:solidFill>
                <a:srgbClr val="000080"/>
              </a:solidFill>
              <a:prstDash val="sysDash"/>
            </a:ln>
          </c:spPr>
          <c:marker>
            <c:symbol val="none"/>
          </c:marker>
          <c:val>
            <c:numRef>
              <c:f>'ED Count'!$C$6:$R$6</c:f>
              <c:numCache>
                <c:formatCode>* #,##0;* \(#,##0\)</c:formatCode>
                <c:ptCount val="16"/>
                <c:pt idx="0">
                  <c:v>4841</c:v>
                </c:pt>
                <c:pt idx="1">
                  <c:v>4797</c:v>
                </c:pt>
                <c:pt idx="2">
                  <c:v>4719</c:v>
                </c:pt>
                <c:pt idx="3">
                  <c:v>4693</c:v>
                </c:pt>
                <c:pt idx="4">
                  <c:v>4606</c:v>
                </c:pt>
                <c:pt idx="5">
                  <c:v>4565</c:v>
                </c:pt>
                <c:pt idx="6">
                  <c:v>4516</c:v>
                </c:pt>
                <c:pt idx="7">
                  <c:v>4518</c:v>
                </c:pt>
                <c:pt idx="8">
                  <c:v>4474</c:v>
                </c:pt>
                <c:pt idx="9">
                  <c:v>4506</c:v>
                </c:pt>
                <c:pt idx="10">
                  <c:v>4521</c:v>
                </c:pt>
                <c:pt idx="11">
                  <c:v>4509</c:v>
                </c:pt>
                <c:pt idx="12">
                  <c:v>4531</c:v>
                </c:pt>
                <c:pt idx="13">
                  <c:v>4530</c:v>
                </c:pt>
                <c:pt idx="14">
                  <c:v>4522</c:v>
                </c:pt>
                <c:pt idx="15">
                  <c:v>4499</c:v>
                </c:pt>
              </c:numCache>
            </c:numRef>
          </c:val>
        </c:ser>
        <c:dLbls/>
        <c:marker val="1"/>
        <c:axId val="85364736"/>
        <c:axId val="85366272"/>
      </c:lineChart>
      <c:catAx>
        <c:axId val="85356544"/>
        <c:scaling>
          <c:orientation val="minMax"/>
        </c:scaling>
        <c:axPos val="b"/>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358080"/>
        <c:crosses val="autoZero"/>
        <c:auto val="1"/>
        <c:lblAlgn val="ctr"/>
        <c:lblOffset val="100"/>
        <c:tickLblSkip val="1"/>
        <c:tickMarkSkip val="1"/>
      </c:catAx>
      <c:valAx>
        <c:axId val="85358080"/>
        <c:scaling>
          <c:orientation val="minMax"/>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dirty="0"/>
                  <a:t>ED Volume (millions)</a:t>
                </a:r>
              </a:p>
            </c:rich>
          </c:tx>
          <c:layout>
            <c:manualLayout>
              <c:xMode val="edge"/>
              <c:yMode val="edge"/>
              <c:x val="1.2249443207126948E-2"/>
              <c:y val="0.37194127243066882"/>
            </c:manualLayout>
          </c:layout>
          <c:spPr>
            <a:noFill/>
            <a:ln w="25400">
              <a:noFill/>
            </a:ln>
          </c:spPr>
        </c:title>
        <c:numFmt formatCode="* #,##0;* \(#,##0\)"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356544"/>
        <c:crosses val="autoZero"/>
        <c:crossBetween val="between"/>
        <c:dispUnits>
          <c:builtInUnit val="millions"/>
        </c:dispUnits>
      </c:valAx>
      <c:catAx>
        <c:axId val="85364736"/>
        <c:scaling>
          <c:orientation val="minMax"/>
        </c:scaling>
        <c:delete val="1"/>
        <c:axPos val="b"/>
        <c:tickLblPos val="none"/>
        <c:crossAx val="85366272"/>
        <c:crosses val="autoZero"/>
        <c:auto val="1"/>
        <c:lblAlgn val="ctr"/>
        <c:lblOffset val="100"/>
      </c:catAx>
      <c:valAx>
        <c:axId val="85366272"/>
        <c:scaling>
          <c:orientation val="minMax"/>
          <c:max val="5000"/>
          <c:min val="0"/>
        </c:scaling>
        <c:axPos val="r"/>
        <c:title>
          <c:tx>
            <c:rich>
              <a:bodyPr/>
              <a:lstStyle/>
              <a:p>
                <a:pPr>
                  <a:defRPr sz="1000" b="1" i="0" u="none" strike="noStrike" baseline="0">
                    <a:solidFill>
                      <a:srgbClr val="000000"/>
                    </a:solidFill>
                    <a:latin typeface="Arial"/>
                    <a:ea typeface="Arial"/>
                    <a:cs typeface="Arial"/>
                  </a:defRPr>
                </a:pPr>
                <a:r>
                  <a:rPr lang="en-US" dirty="0"/>
                  <a:t>Discrete EDs (thousands)</a:t>
                </a:r>
              </a:p>
            </c:rich>
          </c:tx>
          <c:layout>
            <c:manualLayout>
              <c:xMode val="edge"/>
              <c:yMode val="edge"/>
              <c:x val="0.96213808463251671"/>
              <c:y val="0.35399673735725989"/>
            </c:manualLayout>
          </c:layout>
          <c:spPr>
            <a:noFill/>
            <a:ln w="25400">
              <a:noFill/>
            </a:ln>
          </c:spPr>
        </c:title>
        <c:numFmt formatCode="* #,##0;* \(#,##0\)" sourceLinked="1"/>
        <c:majorTickMark val="cross"/>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364736"/>
        <c:crosses val="max"/>
        <c:crossBetween val="between"/>
        <c:majorUnit val="1000"/>
        <c:dispUnits>
          <c:builtInUnit val="thousands"/>
        </c:dispUnits>
      </c:valAx>
      <c:spPr>
        <a:solidFill>
          <a:srgbClr val="C0C0C0"/>
        </a:solidFill>
        <a:ln w="12700">
          <a:solidFill>
            <a:srgbClr val="808080"/>
          </a:solidFill>
          <a:prstDash val="solid"/>
        </a:ln>
      </c:spPr>
    </c:plotArea>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4610244988864163E-2"/>
          <c:y val="3.4257748776509001E-2"/>
          <c:w val="0.8663697104677065"/>
          <c:h val="0.85318107667210497"/>
        </c:manualLayout>
      </c:layout>
      <c:lineChart>
        <c:grouping val="standard"/>
        <c:ser>
          <c:idx val="0"/>
          <c:order val="0"/>
          <c:tx>
            <c:strRef>
              <c:f>Volume!$B$7</c:f>
              <c:strCache>
                <c:ptCount val="1"/>
                <c:pt idx="0">
                  <c:v>For Profit</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cat>
            <c:numRef>
              <c:f>Volume!$C$3:$R$3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Volume!$C$7:$R$7</c:f>
              <c:numCache>
                <c:formatCode>* #,##0;* \(#,##0\)</c:formatCode>
                <c:ptCount val="16"/>
                <c:pt idx="0">
                  <c:v>9745990</c:v>
                </c:pt>
                <c:pt idx="1">
                  <c:v>10214049</c:v>
                </c:pt>
                <c:pt idx="2">
                  <c:v>10695394</c:v>
                </c:pt>
                <c:pt idx="3">
                  <c:v>11293387</c:v>
                </c:pt>
                <c:pt idx="4">
                  <c:v>11314317</c:v>
                </c:pt>
                <c:pt idx="5">
                  <c:v>12562938</c:v>
                </c:pt>
                <c:pt idx="6">
                  <c:v>12590336</c:v>
                </c:pt>
                <c:pt idx="7">
                  <c:v>13374156</c:v>
                </c:pt>
                <c:pt idx="8">
                  <c:v>14157364</c:v>
                </c:pt>
                <c:pt idx="9">
                  <c:v>14484638</c:v>
                </c:pt>
                <c:pt idx="10">
                  <c:v>15091823</c:v>
                </c:pt>
                <c:pt idx="11">
                  <c:v>15612010</c:v>
                </c:pt>
                <c:pt idx="12">
                  <c:v>16000053</c:v>
                </c:pt>
                <c:pt idx="13">
                  <c:v>16227582</c:v>
                </c:pt>
                <c:pt idx="14">
                  <c:v>16954402</c:v>
                </c:pt>
                <c:pt idx="15">
                  <c:v>17227355</c:v>
                </c:pt>
              </c:numCache>
            </c:numRef>
          </c:val>
        </c:ser>
        <c:ser>
          <c:idx val="1"/>
          <c:order val="1"/>
          <c:tx>
            <c:strRef>
              <c:f>Volume!$B$8</c:f>
              <c:strCache>
                <c:ptCount val="1"/>
                <c:pt idx="0">
                  <c:v>Non profit</c:v>
                </c:pt>
              </c:strCache>
            </c:strRef>
          </c:tx>
          <c:spPr>
            <a:ln w="12700">
              <a:solidFill>
                <a:srgbClr val="FF00FF"/>
              </a:solidFill>
              <a:prstDash val="solid"/>
            </a:ln>
          </c:spPr>
          <c:marker>
            <c:symbol val="square"/>
            <c:size val="5"/>
            <c:spPr>
              <a:solidFill>
                <a:srgbClr val="FF00FF"/>
              </a:solidFill>
              <a:ln>
                <a:solidFill>
                  <a:srgbClr val="FF00FF"/>
                </a:solidFill>
                <a:prstDash val="solid"/>
              </a:ln>
            </c:spPr>
          </c:marker>
          <c:cat>
            <c:numRef>
              <c:f>Volume!$C$3:$R$3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Volume!$C$8:$R$8</c:f>
              <c:numCache>
                <c:formatCode>* #,##0;* \(#,##0\)</c:formatCode>
                <c:ptCount val="16"/>
                <c:pt idx="0">
                  <c:v>64311619</c:v>
                </c:pt>
                <c:pt idx="1">
                  <c:v>62910097</c:v>
                </c:pt>
                <c:pt idx="2">
                  <c:v>63044166</c:v>
                </c:pt>
                <c:pt idx="3">
                  <c:v>64595524</c:v>
                </c:pt>
                <c:pt idx="4">
                  <c:v>68881324</c:v>
                </c:pt>
                <c:pt idx="5">
                  <c:v>71477135</c:v>
                </c:pt>
                <c:pt idx="6">
                  <c:v>73940156</c:v>
                </c:pt>
                <c:pt idx="7">
                  <c:v>75833830</c:v>
                </c:pt>
                <c:pt idx="8">
                  <c:v>76037849</c:v>
                </c:pt>
                <c:pt idx="9">
                  <c:v>77460899</c:v>
                </c:pt>
                <c:pt idx="10">
                  <c:v>78939380</c:v>
                </c:pt>
                <c:pt idx="11">
                  <c:v>81324268</c:v>
                </c:pt>
                <c:pt idx="12">
                  <c:v>82798074</c:v>
                </c:pt>
                <c:pt idx="13">
                  <c:v>84357411</c:v>
                </c:pt>
                <c:pt idx="14">
                  <c:v>87325740</c:v>
                </c:pt>
                <c:pt idx="15">
                  <c:v>87618586</c:v>
                </c:pt>
              </c:numCache>
            </c:numRef>
          </c:val>
        </c:ser>
        <c:ser>
          <c:idx val="2"/>
          <c:order val="2"/>
          <c:tx>
            <c:strRef>
              <c:f>Volume!$B$9</c:f>
              <c:strCache>
                <c:ptCount val="1"/>
                <c:pt idx="0">
                  <c:v>Public</c:v>
                </c:pt>
              </c:strCache>
            </c:strRef>
          </c:tx>
          <c:spPr>
            <a:ln w="12700">
              <a:solidFill>
                <a:srgbClr val="FFFF00"/>
              </a:solidFill>
              <a:prstDash val="solid"/>
            </a:ln>
          </c:spPr>
          <c:marker>
            <c:symbol val="triangle"/>
            <c:size val="5"/>
            <c:spPr>
              <a:solidFill>
                <a:srgbClr val="FFFF00"/>
              </a:solidFill>
              <a:ln>
                <a:solidFill>
                  <a:srgbClr val="FFFF00"/>
                </a:solidFill>
                <a:prstDash val="solid"/>
              </a:ln>
            </c:spPr>
          </c:marker>
          <c:cat>
            <c:numRef>
              <c:f>Volume!$C$3:$R$3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Volume!$C$9:$R$9</c:f>
              <c:numCache>
                <c:formatCode>* #,##0;* \(#,##0\)</c:formatCode>
                <c:ptCount val="16"/>
                <c:pt idx="0">
                  <c:v>18486099</c:v>
                </c:pt>
                <c:pt idx="1">
                  <c:v>17989000</c:v>
                </c:pt>
                <c:pt idx="2">
                  <c:v>17140630</c:v>
                </c:pt>
                <c:pt idx="3">
                  <c:v>16880112</c:v>
                </c:pt>
                <c:pt idx="4">
                  <c:v>17302141</c:v>
                </c:pt>
                <c:pt idx="5">
                  <c:v>16969233</c:v>
                </c:pt>
                <c:pt idx="6">
                  <c:v>17163869</c:v>
                </c:pt>
                <c:pt idx="7">
                  <c:v>18103801</c:v>
                </c:pt>
                <c:pt idx="8">
                  <c:v>18084798</c:v>
                </c:pt>
                <c:pt idx="9">
                  <c:v>18039572</c:v>
                </c:pt>
                <c:pt idx="10">
                  <c:v>18332915</c:v>
                </c:pt>
                <c:pt idx="11">
                  <c:v>19270198</c:v>
                </c:pt>
                <c:pt idx="12">
                  <c:v>19768373</c:v>
                </c:pt>
                <c:pt idx="13">
                  <c:v>20330501</c:v>
                </c:pt>
                <c:pt idx="14">
                  <c:v>20382832</c:v>
                </c:pt>
                <c:pt idx="15">
                  <c:v>20053870</c:v>
                </c:pt>
              </c:numCache>
            </c:numRef>
          </c:val>
        </c:ser>
        <c:dLbls/>
        <c:marker val="1"/>
        <c:axId val="85054592"/>
        <c:axId val="85056128"/>
      </c:lineChart>
      <c:lineChart>
        <c:grouping val="standard"/>
        <c:ser>
          <c:idx val="3"/>
          <c:order val="3"/>
          <c:spPr>
            <a:ln w="12700">
              <a:solidFill>
                <a:srgbClr val="000080"/>
              </a:solidFill>
              <a:prstDash val="sysDash"/>
            </a:ln>
          </c:spPr>
          <c:marker>
            <c:symbol val="none"/>
          </c:marker>
          <c:val>
            <c:numRef>
              <c:f>'ED Count'!$C$9:$R$9</c:f>
              <c:numCache>
                <c:formatCode>* #,##0;* \(#,##0\)</c:formatCode>
                <c:ptCount val="16"/>
                <c:pt idx="0">
                  <c:v>650</c:v>
                </c:pt>
                <c:pt idx="1">
                  <c:v>654</c:v>
                </c:pt>
                <c:pt idx="2">
                  <c:v>683</c:v>
                </c:pt>
                <c:pt idx="3">
                  <c:v>663</c:v>
                </c:pt>
                <c:pt idx="4">
                  <c:v>624</c:v>
                </c:pt>
                <c:pt idx="5">
                  <c:v>623</c:v>
                </c:pt>
                <c:pt idx="6">
                  <c:v>604</c:v>
                </c:pt>
                <c:pt idx="7">
                  <c:v>606</c:v>
                </c:pt>
                <c:pt idx="8">
                  <c:v>622</c:v>
                </c:pt>
                <c:pt idx="9">
                  <c:v>660</c:v>
                </c:pt>
                <c:pt idx="10">
                  <c:v>674</c:v>
                </c:pt>
                <c:pt idx="11">
                  <c:v>682</c:v>
                </c:pt>
                <c:pt idx="12">
                  <c:v>702</c:v>
                </c:pt>
                <c:pt idx="13">
                  <c:v>714</c:v>
                </c:pt>
                <c:pt idx="14">
                  <c:v>725</c:v>
                </c:pt>
                <c:pt idx="15">
                  <c:v>737</c:v>
                </c:pt>
              </c:numCache>
            </c:numRef>
          </c:val>
        </c:ser>
        <c:ser>
          <c:idx val="4"/>
          <c:order val="4"/>
          <c:spPr>
            <a:ln w="12700">
              <a:solidFill>
                <a:srgbClr val="FF00FF"/>
              </a:solidFill>
              <a:prstDash val="sysDash"/>
            </a:ln>
          </c:spPr>
          <c:marker>
            <c:symbol val="none"/>
          </c:marker>
          <c:val>
            <c:numRef>
              <c:f>'ED Count'!$C$10:$R$10</c:f>
              <c:numCache>
                <c:formatCode>* #,##0;* \(#,##0\)</c:formatCode>
                <c:ptCount val="16"/>
                <c:pt idx="0">
                  <c:v>2881</c:v>
                </c:pt>
                <c:pt idx="1">
                  <c:v>2847</c:v>
                </c:pt>
                <c:pt idx="2">
                  <c:v>2805</c:v>
                </c:pt>
                <c:pt idx="3">
                  <c:v>2835</c:v>
                </c:pt>
                <c:pt idx="4">
                  <c:v>2811</c:v>
                </c:pt>
                <c:pt idx="5">
                  <c:v>2810</c:v>
                </c:pt>
                <c:pt idx="6">
                  <c:v>2797</c:v>
                </c:pt>
                <c:pt idx="7">
                  <c:v>2808</c:v>
                </c:pt>
                <c:pt idx="8">
                  <c:v>2763</c:v>
                </c:pt>
                <c:pt idx="9">
                  <c:v>2754</c:v>
                </c:pt>
                <c:pt idx="10">
                  <c:v>2754</c:v>
                </c:pt>
                <c:pt idx="11">
                  <c:v>2723</c:v>
                </c:pt>
                <c:pt idx="12">
                  <c:v>2733</c:v>
                </c:pt>
                <c:pt idx="13">
                  <c:v>2728</c:v>
                </c:pt>
                <c:pt idx="14">
                  <c:v>2714</c:v>
                </c:pt>
                <c:pt idx="15">
                  <c:v>2711</c:v>
                </c:pt>
              </c:numCache>
            </c:numRef>
          </c:val>
        </c:ser>
        <c:ser>
          <c:idx val="5"/>
          <c:order val="5"/>
          <c:spPr>
            <a:ln w="12700">
              <a:solidFill>
                <a:srgbClr val="FFFF00"/>
              </a:solidFill>
              <a:prstDash val="sysDash"/>
            </a:ln>
          </c:spPr>
          <c:marker>
            <c:symbol val="none"/>
          </c:marker>
          <c:val>
            <c:numRef>
              <c:f>'ED Count'!$C$11:$R$11</c:f>
              <c:numCache>
                <c:formatCode>* #,##0;* \(#,##0\)</c:formatCode>
                <c:ptCount val="16"/>
                <c:pt idx="0">
                  <c:v>1310</c:v>
                </c:pt>
                <c:pt idx="1">
                  <c:v>1296</c:v>
                </c:pt>
                <c:pt idx="2">
                  <c:v>1231</c:v>
                </c:pt>
                <c:pt idx="3">
                  <c:v>1195</c:v>
                </c:pt>
                <c:pt idx="4">
                  <c:v>1171</c:v>
                </c:pt>
                <c:pt idx="5">
                  <c:v>1132</c:v>
                </c:pt>
                <c:pt idx="6">
                  <c:v>1115</c:v>
                </c:pt>
                <c:pt idx="7">
                  <c:v>1104</c:v>
                </c:pt>
                <c:pt idx="8">
                  <c:v>1089</c:v>
                </c:pt>
                <c:pt idx="9">
                  <c:v>1092</c:v>
                </c:pt>
                <c:pt idx="10">
                  <c:v>1093</c:v>
                </c:pt>
                <c:pt idx="11">
                  <c:v>1104</c:v>
                </c:pt>
                <c:pt idx="12">
                  <c:v>1096</c:v>
                </c:pt>
                <c:pt idx="13">
                  <c:v>1088</c:v>
                </c:pt>
                <c:pt idx="14">
                  <c:v>1083</c:v>
                </c:pt>
                <c:pt idx="15">
                  <c:v>1051</c:v>
                </c:pt>
              </c:numCache>
            </c:numRef>
          </c:val>
        </c:ser>
        <c:dLbls/>
        <c:marker val="1"/>
        <c:axId val="85271680"/>
        <c:axId val="85273216"/>
      </c:lineChart>
      <c:catAx>
        <c:axId val="85054592"/>
        <c:scaling>
          <c:orientation val="minMax"/>
        </c:scaling>
        <c:axPos val="b"/>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056128"/>
        <c:crosses val="autoZero"/>
        <c:auto val="1"/>
        <c:lblAlgn val="ctr"/>
        <c:lblOffset val="100"/>
        <c:tickLblSkip val="1"/>
        <c:tickMarkSkip val="1"/>
      </c:catAx>
      <c:valAx>
        <c:axId val="85056128"/>
        <c:scaling>
          <c:orientation val="minMax"/>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dirty="0"/>
                  <a:t>ED Volume (millions)</a:t>
                </a:r>
              </a:p>
            </c:rich>
          </c:tx>
          <c:layout>
            <c:manualLayout>
              <c:xMode val="edge"/>
              <c:yMode val="edge"/>
              <c:x val="1.2249443207126948E-2"/>
              <c:y val="0.34910277324632977"/>
            </c:manualLayout>
          </c:layout>
          <c:spPr>
            <a:noFill/>
            <a:ln w="25400">
              <a:noFill/>
            </a:ln>
          </c:spPr>
        </c:title>
        <c:numFmt formatCode="* #,##0;* \(#,##0\)"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054592"/>
        <c:crosses val="autoZero"/>
        <c:crossBetween val="between"/>
        <c:dispUnits>
          <c:builtInUnit val="millions"/>
        </c:dispUnits>
      </c:valAx>
      <c:catAx>
        <c:axId val="85271680"/>
        <c:scaling>
          <c:orientation val="minMax"/>
        </c:scaling>
        <c:delete val="1"/>
        <c:axPos val="b"/>
        <c:tickLblPos val="none"/>
        <c:crossAx val="85273216"/>
        <c:crosses val="autoZero"/>
        <c:auto val="1"/>
        <c:lblAlgn val="ctr"/>
        <c:lblOffset val="100"/>
      </c:catAx>
      <c:valAx>
        <c:axId val="85273216"/>
        <c:scaling>
          <c:orientation val="minMax"/>
          <c:max val="3000"/>
        </c:scaling>
        <c:axPos val="r"/>
        <c:title>
          <c:tx>
            <c:rich>
              <a:bodyPr/>
              <a:lstStyle/>
              <a:p>
                <a:pPr>
                  <a:defRPr sz="1000" b="1" i="0" u="none" strike="noStrike" baseline="0">
                    <a:solidFill>
                      <a:srgbClr val="000000"/>
                    </a:solidFill>
                    <a:latin typeface="Arial"/>
                    <a:ea typeface="Arial"/>
                    <a:cs typeface="Arial"/>
                  </a:defRPr>
                </a:pPr>
                <a:r>
                  <a:rPr lang="en-US" dirty="0"/>
                  <a:t>Discrete EDs (thousands)</a:t>
                </a:r>
              </a:p>
            </c:rich>
          </c:tx>
          <c:layout>
            <c:manualLayout>
              <c:xMode val="edge"/>
              <c:yMode val="edge"/>
              <c:x val="0.96213808463251671"/>
              <c:y val="0.33115823817292034"/>
            </c:manualLayout>
          </c:layout>
          <c:spPr>
            <a:noFill/>
            <a:ln w="25400">
              <a:noFill/>
            </a:ln>
          </c:spPr>
        </c:title>
        <c:numFmt formatCode="* #,##0;* \(#,##0\)" sourceLinked="1"/>
        <c:majorTickMark val="cross"/>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271680"/>
        <c:crosses val="max"/>
        <c:crossBetween val="between"/>
        <c:majorUnit val="1000"/>
        <c:minorUnit val="100"/>
        <c:dispUnits>
          <c:builtInUnit val="thousands"/>
        </c:dispUnits>
      </c:valAx>
      <c:spPr>
        <a:solidFill>
          <a:srgbClr val="C0C0C0"/>
        </a:solidFill>
        <a:ln w="12700">
          <a:solidFill>
            <a:srgbClr val="808080"/>
          </a:solidFill>
          <a:prstDash val="solid"/>
        </a:ln>
      </c:spPr>
    </c:plotArea>
    <c:legend>
      <c:legendPos val="b"/>
      <c:legendEntry>
        <c:idx val="3"/>
        <c:delete val="1"/>
      </c:legendEntry>
      <c:legendEntry>
        <c:idx val="4"/>
        <c:delete val="1"/>
      </c:legendEntry>
      <c:legendEntry>
        <c:idx val="5"/>
        <c:delete val="1"/>
      </c:legendEntry>
      <c:layout>
        <c:manualLayout>
          <c:xMode val="edge"/>
          <c:yMode val="edge"/>
          <c:x val="0.36414253897550131"/>
          <c:y val="0.9559543230016313"/>
          <c:w val="0.28619153674832937"/>
          <c:h val="3.9151712887438822E-2"/>
        </c:manualLayout>
      </c:layout>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4610244988864163E-2"/>
          <c:y val="3.4257748776509001E-2"/>
          <c:w val="0.8663697104677065"/>
          <c:h val="0.85318107667210497"/>
        </c:manualLayout>
      </c:layout>
      <c:lineChart>
        <c:grouping val="standard"/>
        <c:ser>
          <c:idx val="0"/>
          <c:order val="0"/>
          <c:tx>
            <c:strRef>
              <c:f>Volume!$B$12</c:f>
              <c:strCache>
                <c:ptCount val="1"/>
                <c:pt idx="0">
                  <c:v>Rural</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cat>
            <c:numRef>
              <c:f>Volume!$C$3:$R$3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Volume!$C$12:$R$12</c:f>
              <c:numCache>
                <c:formatCode>* #,##0;* \(#,##0\)</c:formatCode>
                <c:ptCount val="16"/>
                <c:pt idx="0">
                  <c:v>20403577</c:v>
                </c:pt>
                <c:pt idx="1">
                  <c:v>20198620</c:v>
                </c:pt>
                <c:pt idx="2">
                  <c:v>19942948</c:v>
                </c:pt>
                <c:pt idx="3">
                  <c:v>20409720</c:v>
                </c:pt>
                <c:pt idx="4">
                  <c:v>21205825</c:v>
                </c:pt>
                <c:pt idx="5">
                  <c:v>21625747</c:v>
                </c:pt>
                <c:pt idx="6">
                  <c:v>22160006</c:v>
                </c:pt>
                <c:pt idx="7">
                  <c:v>23048045</c:v>
                </c:pt>
                <c:pt idx="8">
                  <c:v>23768593</c:v>
                </c:pt>
                <c:pt idx="9">
                  <c:v>21517333</c:v>
                </c:pt>
                <c:pt idx="10">
                  <c:v>22188569</c:v>
                </c:pt>
                <c:pt idx="11">
                  <c:v>22701138</c:v>
                </c:pt>
                <c:pt idx="12">
                  <c:v>23191115</c:v>
                </c:pt>
                <c:pt idx="13">
                  <c:v>23581461</c:v>
                </c:pt>
                <c:pt idx="14">
                  <c:v>23993292</c:v>
                </c:pt>
                <c:pt idx="15">
                  <c:v>23552340</c:v>
                </c:pt>
              </c:numCache>
            </c:numRef>
          </c:val>
        </c:ser>
        <c:ser>
          <c:idx val="1"/>
          <c:order val="1"/>
          <c:tx>
            <c:strRef>
              <c:f>Volume!$B$13</c:f>
              <c:strCache>
                <c:ptCount val="1"/>
                <c:pt idx="0">
                  <c:v>Urban</c:v>
                </c:pt>
              </c:strCache>
            </c:strRef>
          </c:tx>
          <c:spPr>
            <a:ln w="12700">
              <a:solidFill>
                <a:srgbClr val="FF00FF"/>
              </a:solidFill>
              <a:prstDash val="solid"/>
            </a:ln>
          </c:spPr>
          <c:marker>
            <c:symbol val="square"/>
            <c:size val="5"/>
            <c:spPr>
              <a:solidFill>
                <a:srgbClr val="FF00FF"/>
              </a:solidFill>
              <a:ln>
                <a:solidFill>
                  <a:srgbClr val="FF00FF"/>
                </a:solidFill>
                <a:prstDash val="solid"/>
              </a:ln>
            </c:spPr>
          </c:marker>
          <c:cat>
            <c:numRef>
              <c:f>Volume!$C$3:$R$3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Volume!$C$13:$R$13</c:f>
              <c:numCache>
                <c:formatCode>* #,##0;* \(#,##0\)</c:formatCode>
                <c:ptCount val="16"/>
                <c:pt idx="0">
                  <c:v>72140131</c:v>
                </c:pt>
                <c:pt idx="1">
                  <c:v>70914526</c:v>
                </c:pt>
                <c:pt idx="2">
                  <c:v>70937242</c:v>
                </c:pt>
                <c:pt idx="3">
                  <c:v>72359303</c:v>
                </c:pt>
                <c:pt idx="4">
                  <c:v>76291957</c:v>
                </c:pt>
                <c:pt idx="5">
                  <c:v>79383559</c:v>
                </c:pt>
                <c:pt idx="6">
                  <c:v>81534355</c:v>
                </c:pt>
                <c:pt idx="7">
                  <c:v>84263742</c:v>
                </c:pt>
                <c:pt idx="8">
                  <c:v>84511418</c:v>
                </c:pt>
                <c:pt idx="9">
                  <c:v>88467776</c:v>
                </c:pt>
                <c:pt idx="10">
                  <c:v>90175549</c:v>
                </c:pt>
                <c:pt idx="11">
                  <c:v>93505338</c:v>
                </c:pt>
                <c:pt idx="12">
                  <c:v>95375385</c:v>
                </c:pt>
                <c:pt idx="13">
                  <c:v>97334033</c:v>
                </c:pt>
                <c:pt idx="14">
                  <c:v>100669682</c:v>
                </c:pt>
                <c:pt idx="15">
                  <c:v>101347471</c:v>
                </c:pt>
              </c:numCache>
            </c:numRef>
          </c:val>
        </c:ser>
        <c:dLbls/>
        <c:marker val="1"/>
        <c:axId val="85403136"/>
        <c:axId val="85404672"/>
      </c:lineChart>
      <c:lineChart>
        <c:grouping val="standard"/>
        <c:ser>
          <c:idx val="2"/>
          <c:order val="2"/>
          <c:spPr>
            <a:ln w="12700">
              <a:solidFill>
                <a:srgbClr val="000080"/>
              </a:solidFill>
              <a:prstDash val="sysDash"/>
            </a:ln>
          </c:spPr>
          <c:marker>
            <c:symbol val="none"/>
          </c:marker>
          <c:val>
            <c:numRef>
              <c:f>'ED Count'!$C$14:$R$14</c:f>
              <c:numCache>
                <c:formatCode>* #,##0;* \(#,##0\)</c:formatCode>
                <c:ptCount val="16"/>
                <c:pt idx="0">
                  <c:v>2212</c:v>
                </c:pt>
                <c:pt idx="1">
                  <c:v>2205</c:v>
                </c:pt>
                <c:pt idx="2">
                  <c:v>2177</c:v>
                </c:pt>
                <c:pt idx="3">
                  <c:v>2182</c:v>
                </c:pt>
                <c:pt idx="4">
                  <c:v>2163</c:v>
                </c:pt>
                <c:pt idx="5">
                  <c:v>2146</c:v>
                </c:pt>
                <c:pt idx="6">
                  <c:v>2131</c:v>
                </c:pt>
                <c:pt idx="7">
                  <c:v>2142</c:v>
                </c:pt>
                <c:pt idx="8">
                  <c:v>2138</c:v>
                </c:pt>
                <c:pt idx="9">
                  <c:v>1981</c:v>
                </c:pt>
                <c:pt idx="10">
                  <c:v>1994</c:v>
                </c:pt>
                <c:pt idx="11">
                  <c:v>1994</c:v>
                </c:pt>
                <c:pt idx="12">
                  <c:v>1992</c:v>
                </c:pt>
                <c:pt idx="13">
                  <c:v>1987</c:v>
                </c:pt>
                <c:pt idx="14">
                  <c:v>1994</c:v>
                </c:pt>
                <c:pt idx="15">
                  <c:v>1976</c:v>
                </c:pt>
              </c:numCache>
            </c:numRef>
          </c:val>
        </c:ser>
        <c:ser>
          <c:idx val="3"/>
          <c:order val="3"/>
          <c:spPr>
            <a:ln w="12700">
              <a:solidFill>
                <a:srgbClr val="FF00FF"/>
              </a:solidFill>
              <a:prstDash val="sysDash"/>
            </a:ln>
          </c:spPr>
          <c:marker>
            <c:symbol val="none"/>
          </c:marker>
          <c:val>
            <c:numRef>
              <c:f>'ED Count'!$C$15:$R$15</c:f>
              <c:numCache>
                <c:formatCode>* #,##0;* \(#,##0\)</c:formatCode>
                <c:ptCount val="16"/>
                <c:pt idx="0">
                  <c:v>2629</c:v>
                </c:pt>
                <c:pt idx="1">
                  <c:v>2592</c:v>
                </c:pt>
                <c:pt idx="2">
                  <c:v>2542</c:v>
                </c:pt>
                <c:pt idx="3">
                  <c:v>2511</c:v>
                </c:pt>
                <c:pt idx="4">
                  <c:v>2443</c:v>
                </c:pt>
                <c:pt idx="5">
                  <c:v>2419</c:v>
                </c:pt>
                <c:pt idx="6">
                  <c:v>2385</c:v>
                </c:pt>
                <c:pt idx="7">
                  <c:v>2376</c:v>
                </c:pt>
                <c:pt idx="8">
                  <c:v>2336</c:v>
                </c:pt>
                <c:pt idx="9">
                  <c:v>2525</c:v>
                </c:pt>
                <c:pt idx="10">
                  <c:v>2527</c:v>
                </c:pt>
                <c:pt idx="11">
                  <c:v>2515</c:v>
                </c:pt>
                <c:pt idx="12">
                  <c:v>2539</c:v>
                </c:pt>
                <c:pt idx="13">
                  <c:v>2543</c:v>
                </c:pt>
                <c:pt idx="14">
                  <c:v>2528</c:v>
                </c:pt>
                <c:pt idx="15">
                  <c:v>2523</c:v>
                </c:pt>
              </c:numCache>
            </c:numRef>
          </c:val>
        </c:ser>
        <c:dLbls/>
        <c:marker val="1"/>
        <c:axId val="85440000"/>
        <c:axId val="85441536"/>
      </c:lineChart>
      <c:catAx>
        <c:axId val="85403136"/>
        <c:scaling>
          <c:orientation val="minMax"/>
        </c:scaling>
        <c:axPos val="b"/>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404672"/>
        <c:crosses val="autoZero"/>
        <c:auto val="1"/>
        <c:lblAlgn val="ctr"/>
        <c:lblOffset val="100"/>
        <c:tickLblSkip val="1"/>
        <c:tickMarkSkip val="1"/>
      </c:catAx>
      <c:valAx>
        <c:axId val="85404672"/>
        <c:scaling>
          <c:orientation val="minMax"/>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dirty="0"/>
                  <a:t>ED Volume (millions)</a:t>
                </a:r>
              </a:p>
            </c:rich>
          </c:tx>
          <c:layout>
            <c:manualLayout>
              <c:xMode val="edge"/>
              <c:yMode val="edge"/>
              <c:x val="1.2249443207126948E-2"/>
              <c:y val="0.34910277324632977"/>
            </c:manualLayout>
          </c:layout>
          <c:spPr>
            <a:noFill/>
            <a:ln w="25400">
              <a:noFill/>
            </a:ln>
          </c:spPr>
        </c:title>
        <c:numFmt formatCode="* #,##0;* \(#,##0\)"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403136"/>
        <c:crosses val="autoZero"/>
        <c:crossBetween val="between"/>
        <c:dispUnits>
          <c:builtInUnit val="millions"/>
        </c:dispUnits>
      </c:valAx>
      <c:catAx>
        <c:axId val="85440000"/>
        <c:scaling>
          <c:orientation val="minMax"/>
        </c:scaling>
        <c:delete val="1"/>
        <c:axPos val="b"/>
        <c:tickLblPos val="none"/>
        <c:crossAx val="85441536"/>
        <c:crosses val="autoZero"/>
        <c:auto val="1"/>
        <c:lblAlgn val="ctr"/>
        <c:lblOffset val="100"/>
      </c:catAx>
      <c:valAx>
        <c:axId val="85441536"/>
        <c:scaling>
          <c:orientation val="minMax"/>
        </c:scaling>
        <c:axPos val="r"/>
        <c:title>
          <c:tx>
            <c:rich>
              <a:bodyPr/>
              <a:lstStyle/>
              <a:p>
                <a:pPr>
                  <a:defRPr sz="1000" b="1" i="0" u="none" strike="noStrike" baseline="0">
                    <a:solidFill>
                      <a:srgbClr val="000000"/>
                    </a:solidFill>
                    <a:latin typeface="Arial"/>
                    <a:ea typeface="Arial"/>
                    <a:cs typeface="Arial"/>
                  </a:defRPr>
                </a:pPr>
                <a:r>
                  <a:rPr lang="en-US" dirty="0"/>
                  <a:t>Discrete EDs (thousands)</a:t>
                </a:r>
              </a:p>
            </c:rich>
          </c:tx>
          <c:layout>
            <c:manualLayout>
              <c:xMode val="edge"/>
              <c:yMode val="edge"/>
              <c:x val="0.96213808463251671"/>
              <c:y val="0.33115823817292034"/>
            </c:manualLayout>
          </c:layout>
          <c:spPr>
            <a:noFill/>
            <a:ln w="25400">
              <a:noFill/>
            </a:ln>
          </c:spPr>
        </c:title>
        <c:numFmt formatCode="* #,##0;* \(#,##0\)" sourceLinked="1"/>
        <c:majorTickMark val="cross"/>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440000"/>
        <c:crosses val="max"/>
        <c:crossBetween val="between"/>
        <c:majorUnit val="1000"/>
        <c:dispUnits>
          <c:builtInUnit val="thousands"/>
        </c:dispUnits>
      </c:valAx>
      <c:spPr>
        <a:solidFill>
          <a:srgbClr val="C0C0C0"/>
        </a:solidFill>
        <a:ln w="12700">
          <a:solidFill>
            <a:srgbClr val="808080"/>
          </a:solidFill>
          <a:prstDash val="solid"/>
        </a:ln>
      </c:spPr>
    </c:plotArea>
    <c:legend>
      <c:legendPos val="b"/>
      <c:legendEntry>
        <c:idx val="2"/>
        <c:delete val="1"/>
      </c:legendEntry>
      <c:legendEntry>
        <c:idx val="3"/>
        <c:delete val="1"/>
      </c:legendEntry>
      <c:layout>
        <c:manualLayout>
          <c:xMode val="edge"/>
          <c:yMode val="edge"/>
          <c:x val="0.42873051224944347"/>
          <c:y val="0.9559543230016313"/>
          <c:w val="0.15701559020044553"/>
          <c:h val="3.9151712887438822E-2"/>
        </c:manualLayout>
      </c:layout>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6.6815144766147E-2"/>
          <c:y val="3.4257748776509001E-2"/>
          <c:w val="0.87416481069042384"/>
          <c:h val="0.89885807504078352"/>
        </c:manualLayout>
      </c:layout>
      <c:lineChart>
        <c:grouping val="standard"/>
        <c:ser>
          <c:idx val="0"/>
          <c:order val="0"/>
          <c:spPr>
            <a:ln w="12700">
              <a:solidFill>
                <a:srgbClr val="000080"/>
              </a:solidFill>
              <a:prstDash val="solid"/>
            </a:ln>
          </c:spPr>
          <c:marker>
            <c:symbol val="diamond"/>
            <c:size val="5"/>
            <c:spPr>
              <a:solidFill>
                <a:srgbClr val="000080"/>
              </a:solidFill>
              <a:ln>
                <a:solidFill>
                  <a:srgbClr val="000080"/>
                </a:solidFill>
                <a:prstDash val="solid"/>
              </a:ln>
            </c:spPr>
          </c:marker>
          <c:cat>
            <c:numRef>
              <c:f>Average!$C$3:$R$3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Average!$C$4:$R$4</c:f>
              <c:numCache>
                <c:formatCode>* #,##0.00;* \(#,##0.00\)</c:formatCode>
                <c:ptCount val="16"/>
                <c:pt idx="0">
                  <c:v>19116.649999999994</c:v>
                </c:pt>
                <c:pt idx="1">
                  <c:v>18993.780000000006</c:v>
                </c:pt>
                <c:pt idx="2">
                  <c:v>19258.36</c:v>
                </c:pt>
                <c:pt idx="3">
                  <c:v>19767.53</c:v>
                </c:pt>
                <c:pt idx="4">
                  <c:v>21167.56</c:v>
                </c:pt>
                <c:pt idx="5">
                  <c:v>22126.9</c:v>
                </c:pt>
                <c:pt idx="6">
                  <c:v>22961.55</c:v>
                </c:pt>
                <c:pt idx="7">
                  <c:v>23752.06</c:v>
                </c:pt>
                <c:pt idx="8">
                  <c:v>24202.06</c:v>
                </c:pt>
                <c:pt idx="9">
                  <c:v>24408.59</c:v>
                </c:pt>
                <c:pt idx="10">
                  <c:v>24853.82</c:v>
                </c:pt>
                <c:pt idx="11">
                  <c:v>25772.12</c:v>
                </c:pt>
                <c:pt idx="12">
                  <c:v>26167.84</c:v>
                </c:pt>
                <c:pt idx="13">
                  <c:v>26692.16</c:v>
                </c:pt>
                <c:pt idx="14">
                  <c:v>27568.109999999993</c:v>
                </c:pt>
                <c:pt idx="15">
                  <c:v>27761.68</c:v>
                </c:pt>
              </c:numCache>
            </c:numRef>
          </c:val>
        </c:ser>
        <c:dLbls/>
        <c:marker val="1"/>
        <c:axId val="85482496"/>
        <c:axId val="85517056"/>
      </c:lineChart>
      <c:lineChart>
        <c:grouping val="standard"/>
        <c:ser>
          <c:idx val="1"/>
          <c:order val="1"/>
          <c:spPr>
            <a:ln w="12700">
              <a:solidFill>
                <a:srgbClr val="000080"/>
              </a:solidFill>
              <a:prstDash val="sysDash"/>
            </a:ln>
          </c:spPr>
          <c:marker>
            <c:symbol val="none"/>
          </c:marker>
          <c:val>
            <c:numRef>
              <c:f>'ED Count'!$C$6:$R$6</c:f>
              <c:numCache>
                <c:formatCode>* #,##0;* \(#,##0\)</c:formatCode>
                <c:ptCount val="16"/>
                <c:pt idx="0">
                  <c:v>4841</c:v>
                </c:pt>
                <c:pt idx="1">
                  <c:v>4797</c:v>
                </c:pt>
                <c:pt idx="2">
                  <c:v>4719</c:v>
                </c:pt>
                <c:pt idx="3">
                  <c:v>4693</c:v>
                </c:pt>
                <c:pt idx="4">
                  <c:v>4606</c:v>
                </c:pt>
                <c:pt idx="5">
                  <c:v>4565</c:v>
                </c:pt>
                <c:pt idx="6">
                  <c:v>4516</c:v>
                </c:pt>
                <c:pt idx="7">
                  <c:v>4518</c:v>
                </c:pt>
                <c:pt idx="8">
                  <c:v>4474</c:v>
                </c:pt>
                <c:pt idx="9">
                  <c:v>4506</c:v>
                </c:pt>
                <c:pt idx="10">
                  <c:v>4521</c:v>
                </c:pt>
                <c:pt idx="11">
                  <c:v>4509</c:v>
                </c:pt>
                <c:pt idx="12">
                  <c:v>4531</c:v>
                </c:pt>
                <c:pt idx="13">
                  <c:v>4530</c:v>
                </c:pt>
                <c:pt idx="14">
                  <c:v>4522</c:v>
                </c:pt>
                <c:pt idx="15">
                  <c:v>4499</c:v>
                </c:pt>
              </c:numCache>
            </c:numRef>
          </c:val>
        </c:ser>
        <c:dLbls/>
        <c:marker val="1"/>
        <c:axId val="85519360"/>
        <c:axId val="85529344"/>
      </c:lineChart>
      <c:catAx>
        <c:axId val="85482496"/>
        <c:scaling>
          <c:orientation val="minMax"/>
        </c:scaling>
        <c:axPos val="b"/>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517056"/>
        <c:crosses val="autoZero"/>
        <c:auto val="1"/>
        <c:lblAlgn val="ctr"/>
        <c:lblOffset val="100"/>
        <c:tickLblSkip val="1"/>
        <c:tickMarkSkip val="1"/>
      </c:catAx>
      <c:valAx>
        <c:axId val="85517056"/>
        <c:scaling>
          <c:orientation val="minMax"/>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dirty="0"/>
                  <a:t>Hospital Average ED Volume (thousands)</a:t>
                </a:r>
              </a:p>
            </c:rich>
          </c:tx>
          <c:layout>
            <c:manualLayout>
              <c:xMode val="edge"/>
              <c:yMode val="edge"/>
              <c:x val="1.2249443207126948E-2"/>
              <c:y val="0.26916802610114193"/>
            </c:manualLayout>
          </c:layout>
          <c:spPr>
            <a:noFill/>
            <a:ln w="25400">
              <a:noFill/>
            </a:ln>
          </c:spPr>
        </c:title>
        <c:numFmt formatCode="0" sourceLinked="0"/>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482496"/>
        <c:crosses val="autoZero"/>
        <c:crossBetween val="between"/>
        <c:dispUnits>
          <c:builtInUnit val="thousands"/>
        </c:dispUnits>
      </c:valAx>
      <c:catAx>
        <c:axId val="85519360"/>
        <c:scaling>
          <c:orientation val="minMax"/>
        </c:scaling>
        <c:delete val="1"/>
        <c:axPos val="b"/>
        <c:tickLblPos val="none"/>
        <c:crossAx val="85529344"/>
        <c:crosses val="autoZero"/>
        <c:auto val="1"/>
        <c:lblAlgn val="ctr"/>
        <c:lblOffset val="100"/>
      </c:catAx>
      <c:valAx>
        <c:axId val="85529344"/>
        <c:scaling>
          <c:orientation val="minMax"/>
          <c:max val="5000"/>
          <c:min val="0"/>
        </c:scaling>
        <c:axPos val="r"/>
        <c:title>
          <c:tx>
            <c:rich>
              <a:bodyPr/>
              <a:lstStyle/>
              <a:p>
                <a:pPr>
                  <a:defRPr sz="1000" b="1" i="0" u="none" strike="noStrike" baseline="0">
                    <a:solidFill>
                      <a:srgbClr val="000000"/>
                    </a:solidFill>
                    <a:latin typeface="Arial"/>
                    <a:ea typeface="Arial"/>
                    <a:cs typeface="Arial"/>
                  </a:defRPr>
                </a:pPr>
                <a:r>
                  <a:rPr lang="en-US" dirty="0"/>
                  <a:t>Discrete EDs (thousands)</a:t>
                </a:r>
              </a:p>
            </c:rich>
          </c:tx>
          <c:layout>
            <c:manualLayout>
              <c:xMode val="edge"/>
              <c:yMode val="edge"/>
              <c:x val="0.96213808463251671"/>
              <c:y val="0.35399673735725989"/>
            </c:manualLayout>
          </c:layout>
          <c:spPr>
            <a:noFill/>
            <a:ln w="25400">
              <a:noFill/>
            </a:ln>
          </c:spPr>
        </c:title>
        <c:numFmt formatCode="* #,##0;* \(#,##0\)" sourceLinked="1"/>
        <c:majorTickMark val="cross"/>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519360"/>
        <c:crosses val="max"/>
        <c:crossBetween val="between"/>
        <c:majorUnit val="1000"/>
        <c:dispUnits>
          <c:builtInUnit val="thousands"/>
        </c:dispUnits>
      </c:valAx>
      <c:spPr>
        <a:solidFill>
          <a:srgbClr val="C0C0C0"/>
        </a:solidFill>
        <a:ln w="12700">
          <a:solidFill>
            <a:srgbClr val="808080"/>
          </a:solidFill>
          <a:prstDash val="solid"/>
        </a:ln>
      </c:spPr>
    </c:plotArea>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6.6815144766147E-2"/>
          <c:y val="3.4257748776509014E-2"/>
          <c:w val="0.92204899777282867"/>
          <c:h val="0.85318107667210541"/>
        </c:manualLayout>
      </c:layout>
      <c:lineChart>
        <c:grouping val="standard"/>
        <c:ser>
          <c:idx val="1"/>
          <c:order val="0"/>
          <c:tx>
            <c:strRef>
              <c:f>'Average Cost'!$A$4</c:f>
              <c:strCache>
                <c:ptCount val="1"/>
                <c:pt idx="0">
                  <c:v>ED Admissions</c:v>
                </c:pt>
              </c:strCache>
            </c:strRef>
          </c:tx>
          <c:spPr>
            <a:ln w="12700">
              <a:solidFill>
                <a:srgbClr val="FF00FF"/>
              </a:solidFill>
              <a:prstDash val="solid"/>
            </a:ln>
          </c:spPr>
          <c:marker>
            <c:symbol val="square"/>
            <c:size val="5"/>
            <c:spPr>
              <a:solidFill>
                <a:srgbClr val="FF00FF"/>
              </a:solidFill>
              <a:ln>
                <a:solidFill>
                  <a:srgbClr val="FF00FF"/>
                </a:solidFill>
                <a:prstDash val="solid"/>
              </a:ln>
            </c:spPr>
          </c:marker>
          <c:cat>
            <c:numRef>
              <c:f>'Average Cost'!$B$3:$Q$3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'Average Cost'!$B$4:$Q$4</c:f>
              <c:numCache>
                <c:formatCode>* #,##0.00;* \(#,##0.00\)</c:formatCode>
                <c:ptCount val="16"/>
                <c:pt idx="0">
                  <c:v>7249.37</c:v>
                </c:pt>
                <c:pt idx="1">
                  <c:v>7189.67</c:v>
                </c:pt>
                <c:pt idx="2">
                  <c:v>7386.45</c:v>
                </c:pt>
                <c:pt idx="3">
                  <c:v>7819.43</c:v>
                </c:pt>
                <c:pt idx="4">
                  <c:v>8330.4599999999919</c:v>
                </c:pt>
                <c:pt idx="5">
                  <c:v>8514.2900000000009</c:v>
                </c:pt>
                <c:pt idx="6">
                  <c:v>8435.26</c:v>
                </c:pt>
                <c:pt idx="7">
                  <c:v>9260.92</c:v>
                </c:pt>
                <c:pt idx="8">
                  <c:v>9379.07</c:v>
                </c:pt>
                <c:pt idx="9">
                  <c:v>9552.7199999999957</c:v>
                </c:pt>
                <c:pt idx="10">
                  <c:v>9643.25</c:v>
                </c:pt>
                <c:pt idx="11">
                  <c:v>9675.89</c:v>
                </c:pt>
                <c:pt idx="12">
                  <c:v>9741.68</c:v>
                </c:pt>
                <c:pt idx="13">
                  <c:v>9688.8799999999919</c:v>
                </c:pt>
                <c:pt idx="14">
                  <c:v>9584.2400000000034</c:v>
                </c:pt>
                <c:pt idx="15">
                  <c:v>10216</c:v>
                </c:pt>
              </c:numCache>
            </c:numRef>
          </c:val>
        </c:ser>
        <c:ser>
          <c:idx val="0"/>
          <c:order val="1"/>
          <c:tx>
            <c:strRef>
              <c:f>'Average Cost'!$A$5</c:f>
              <c:strCache>
                <c:ptCount val="1"/>
                <c:pt idx="0">
                  <c:v>Non-ED Admissions</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cat>
            <c:numRef>
              <c:f>'Average Cost'!$B$3:$Q$3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'Average Cost'!$B$5:$Q$5</c:f>
              <c:numCache>
                <c:formatCode>* #,##0.00;* \(#,##0.00\)</c:formatCode>
                <c:ptCount val="16"/>
                <c:pt idx="0">
                  <c:v>6119.46</c:v>
                </c:pt>
                <c:pt idx="1">
                  <c:v>6176.01</c:v>
                </c:pt>
                <c:pt idx="2">
                  <c:v>6471.63</c:v>
                </c:pt>
                <c:pt idx="3">
                  <c:v>6714.25</c:v>
                </c:pt>
                <c:pt idx="4">
                  <c:v>6942.43</c:v>
                </c:pt>
                <c:pt idx="5">
                  <c:v>7228.14</c:v>
                </c:pt>
                <c:pt idx="6">
                  <c:v>7367.8600000000015</c:v>
                </c:pt>
                <c:pt idx="7">
                  <c:v>7665.67</c:v>
                </c:pt>
                <c:pt idx="8">
                  <c:v>8136.37</c:v>
                </c:pt>
                <c:pt idx="9">
                  <c:v>8186.35</c:v>
                </c:pt>
                <c:pt idx="10">
                  <c:v>8605.7199999999957</c:v>
                </c:pt>
                <c:pt idx="11">
                  <c:v>8522.1200000000008</c:v>
                </c:pt>
                <c:pt idx="12">
                  <c:v>8565.09</c:v>
                </c:pt>
                <c:pt idx="13">
                  <c:v>8836.91</c:v>
                </c:pt>
                <c:pt idx="14">
                  <c:v>9119.9599999999919</c:v>
                </c:pt>
                <c:pt idx="15">
                  <c:v>9943.84</c:v>
                </c:pt>
              </c:numCache>
            </c:numRef>
          </c:val>
        </c:ser>
        <c:dLbls/>
        <c:marker val="1"/>
        <c:axId val="85567744"/>
        <c:axId val="85594112"/>
      </c:lineChart>
      <c:catAx>
        <c:axId val="85567744"/>
        <c:scaling>
          <c:orientation val="minMax"/>
        </c:scaling>
        <c:axPos val="b"/>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594112"/>
        <c:crosses val="autoZero"/>
        <c:auto val="1"/>
        <c:lblAlgn val="ctr"/>
        <c:lblOffset val="100"/>
        <c:tickLblSkip val="1"/>
        <c:tickMarkSkip val="1"/>
      </c:catAx>
      <c:valAx>
        <c:axId val="85594112"/>
        <c:scaling>
          <c:orientation val="minMax"/>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dirty="0"/>
                  <a:t>Average Cost of Admissions (in thousands 2010 Dollars)</a:t>
                </a:r>
              </a:p>
            </c:rich>
          </c:tx>
          <c:layout>
            <c:manualLayout>
              <c:xMode val="edge"/>
              <c:yMode val="edge"/>
              <c:x val="1.2249443207126948E-2"/>
              <c:y val="0.17455138662316491"/>
            </c:manualLayout>
          </c:layout>
          <c:spPr>
            <a:noFill/>
            <a:ln w="25400">
              <a:noFill/>
            </a:ln>
          </c:spPr>
        </c:title>
        <c:numFmt formatCode="0" sourceLinked="0"/>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567744"/>
        <c:crosses val="autoZero"/>
        <c:crossBetween val="between"/>
        <c:minorUnit val="1000"/>
        <c:dispUnits>
          <c:builtInUnit val="thousands"/>
        </c:dispUnits>
      </c:valAx>
      <c:spPr>
        <a:solidFill>
          <a:srgbClr val="C0C0C0"/>
        </a:solidFill>
        <a:ln w="12700">
          <a:solidFill>
            <a:srgbClr val="808080"/>
          </a:solidFill>
          <a:prstDash val="solid"/>
        </a:ln>
      </c:spPr>
    </c:plotArea>
    <c:legend>
      <c:legendPos val="b"/>
      <c:layout>
        <c:manualLayout>
          <c:xMode val="edge"/>
          <c:yMode val="edge"/>
          <c:x val="0.36971046770601368"/>
          <c:y val="0.9559543230016313"/>
          <c:w val="0.31625835189309581"/>
          <c:h val="3.9151712887438822E-2"/>
        </c:manualLayout>
      </c:layout>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4610244988864191E-2"/>
          <c:y val="3.4257748776509014E-2"/>
          <c:w val="0.91425389755011199"/>
          <c:h val="0.85318107667210541"/>
        </c:manualLayout>
      </c:layout>
      <c:lineChart>
        <c:grouping val="standard"/>
        <c:ser>
          <c:idx val="1"/>
          <c:order val="0"/>
          <c:tx>
            <c:strRef>
              <c:f>'Total Cost'!$A$4</c:f>
              <c:strCache>
                <c:ptCount val="1"/>
                <c:pt idx="0">
                  <c:v>ED Admissions</c:v>
                </c:pt>
              </c:strCache>
            </c:strRef>
          </c:tx>
          <c:spPr>
            <a:ln w="12700">
              <a:solidFill>
                <a:srgbClr val="FF00FF"/>
              </a:solidFill>
              <a:prstDash val="solid"/>
            </a:ln>
          </c:spPr>
          <c:marker>
            <c:symbol val="square"/>
            <c:size val="5"/>
            <c:spPr>
              <a:solidFill>
                <a:srgbClr val="FF00FF"/>
              </a:solidFill>
              <a:ln>
                <a:solidFill>
                  <a:srgbClr val="FF00FF"/>
                </a:solidFill>
                <a:prstDash val="solid"/>
              </a:ln>
            </c:spPr>
          </c:marker>
          <c:cat>
            <c:numRef>
              <c:f>'Total Cost'!$B$3:$Q$3</c:f>
              <c:numCache>
                <c:formatCode>General</c:formatCode>
                <c:ptCount val="16"/>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numCache>
            </c:numRef>
          </c:cat>
          <c:val>
            <c:numRef>
              <c:f>'Total Cost'!$B$4:$Q$4</c:f>
              <c:numCache>
                <c:formatCode>* #,##0;* \(#,##0\)</c:formatCode>
                <c:ptCount val="16"/>
                <c:pt idx="0">
                  <c:v>77560069209</c:v>
                </c:pt>
                <c:pt idx="1">
                  <c:v>80761926794</c:v>
                </c:pt>
                <c:pt idx="2">
                  <c:v>85289980980</c:v>
                </c:pt>
                <c:pt idx="3">
                  <c:v>96307034934</c:v>
                </c:pt>
                <c:pt idx="4">
                  <c:v>104709430405</c:v>
                </c:pt>
                <c:pt idx="5">
                  <c:v>106084222055</c:v>
                </c:pt>
                <c:pt idx="6">
                  <c:v>124168738799</c:v>
                </c:pt>
                <c:pt idx="7">
                  <c:v>147819358380</c:v>
                </c:pt>
                <c:pt idx="8">
                  <c:v>153053602604</c:v>
                </c:pt>
                <c:pt idx="9">
                  <c:v>156732998228</c:v>
                </c:pt>
                <c:pt idx="10">
                  <c:v>158408465886</c:v>
                </c:pt>
                <c:pt idx="11">
                  <c:v>165407813560</c:v>
                </c:pt>
                <c:pt idx="12">
                  <c:v>181032488428</c:v>
                </c:pt>
                <c:pt idx="13">
                  <c:v>188765872008</c:v>
                </c:pt>
                <c:pt idx="14">
                  <c:v>189471790894</c:v>
                </c:pt>
                <c:pt idx="15">
                  <c:v>193975533478</c:v>
                </c:pt>
              </c:numCache>
            </c:numRef>
          </c:val>
        </c:ser>
        <c:ser>
          <c:idx val="0"/>
          <c:order val="1"/>
          <c:tx>
            <c:strRef>
              <c:f>'Total Cost'!$A$5</c:f>
              <c:strCache>
                <c:ptCount val="1"/>
                <c:pt idx="0">
                  <c:v>Non-ED Admissions</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val>
            <c:numRef>
              <c:f>'Total Cost'!$B$5:$Q$5</c:f>
              <c:numCache>
                <c:formatCode>* #,##0;* \(#,##0\)</c:formatCode>
                <c:ptCount val="16"/>
                <c:pt idx="0">
                  <c:v>114857269797</c:v>
                </c:pt>
                <c:pt idx="1">
                  <c:v>117537150936</c:v>
                </c:pt>
                <c:pt idx="2">
                  <c:v>127534829352</c:v>
                </c:pt>
                <c:pt idx="3">
                  <c:v>132652308782</c:v>
                </c:pt>
                <c:pt idx="4">
                  <c:v>135789337105</c:v>
                </c:pt>
                <c:pt idx="5">
                  <c:v>141554274046</c:v>
                </c:pt>
                <c:pt idx="6">
                  <c:v>161904702987</c:v>
                </c:pt>
                <c:pt idx="7">
                  <c:v>160370955708</c:v>
                </c:pt>
                <c:pt idx="8">
                  <c:v>170445965222</c:v>
                </c:pt>
                <c:pt idx="9">
                  <c:v>175619114301</c:v>
                </c:pt>
                <c:pt idx="10">
                  <c:v>190094816306</c:v>
                </c:pt>
                <c:pt idx="11">
                  <c:v>185482753924</c:v>
                </c:pt>
                <c:pt idx="12">
                  <c:v>173145279130</c:v>
                </c:pt>
                <c:pt idx="13">
                  <c:v>172560407914</c:v>
                </c:pt>
                <c:pt idx="14">
                  <c:v>175201997424</c:v>
                </c:pt>
                <c:pt idx="15">
                  <c:v>192217285042</c:v>
                </c:pt>
              </c:numCache>
            </c:numRef>
          </c:val>
        </c:ser>
        <c:dLbls/>
        <c:marker val="1"/>
        <c:axId val="85723008"/>
        <c:axId val="85724544"/>
      </c:lineChart>
      <c:catAx>
        <c:axId val="85723008"/>
        <c:scaling>
          <c:orientation val="minMax"/>
        </c:scaling>
        <c:axPos val="b"/>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724544"/>
        <c:crosses val="autoZero"/>
        <c:auto val="1"/>
        <c:lblAlgn val="ctr"/>
        <c:lblOffset val="100"/>
        <c:tickLblSkip val="1"/>
        <c:tickMarkSkip val="1"/>
      </c:catAx>
      <c:valAx>
        <c:axId val="85724544"/>
        <c:scaling>
          <c:orientation val="minMax"/>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dirty="0"/>
                  <a:t>Total Cost of Admissions (in billions, 2010 Dollars)</a:t>
                </a:r>
              </a:p>
            </c:rich>
          </c:tx>
          <c:layout>
            <c:manualLayout>
              <c:xMode val="edge"/>
              <c:yMode val="edge"/>
              <c:x val="1.224944320712695E-2"/>
              <c:y val="0.20228384991843393"/>
            </c:manualLayout>
          </c:layout>
          <c:spPr>
            <a:noFill/>
            <a:ln w="25400">
              <a:noFill/>
            </a:ln>
          </c:spPr>
        </c:title>
        <c:numFmt formatCode="* #,##0;* \(#,##0\)"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85723008"/>
        <c:crosses val="autoZero"/>
        <c:crossBetween val="between"/>
        <c:dispUnits>
          <c:builtInUnit val="billions"/>
        </c:dispUnits>
      </c:valAx>
      <c:spPr>
        <a:solidFill>
          <a:srgbClr val="C0C0C0"/>
        </a:solidFill>
        <a:ln w="12700">
          <a:solidFill>
            <a:srgbClr val="808080"/>
          </a:solidFill>
          <a:prstDash val="solid"/>
        </a:ln>
      </c:spPr>
    </c:plotArea>
    <c:legend>
      <c:legendPos val="b"/>
      <c:layout>
        <c:manualLayout>
          <c:xMode val="edge"/>
          <c:yMode val="edge"/>
          <c:x val="0.3730512249443208"/>
          <c:y val="0.9559543230016313"/>
          <c:w val="0.31625835189309581"/>
          <c:h val="3.9151712887438836E-2"/>
        </c:manualLayout>
      </c:layout>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0.11275</cdr:x>
      <cdr:y>0.85425</cdr:y>
    </cdr:from>
    <cdr:to>
      <cdr:x>0.3465</cdr:x>
      <cdr:y>0.88525</cdr:y>
    </cdr:to>
    <cdr:sp macro="" textlink="">
      <cdr:nvSpPr>
        <cdr:cNvPr id="2049" name="Text Box 1"/>
        <cdr:cNvSpPr txBox="1">
          <a:spLocks xmlns:a="http://schemas.openxmlformats.org/drawingml/2006/main" noChangeArrowheads="1"/>
        </cdr:cNvSpPr>
      </cdr:nvSpPr>
      <cdr:spPr bwMode="auto">
        <a:xfrm xmlns:a="http://schemas.openxmlformats.org/drawingml/2006/main">
          <a:off x="964401" y="4987816"/>
          <a:ext cx="1999369" cy="181004"/>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9144" tIns="18288" rIns="9144" bIns="18288" anchor="t" upright="1"/>
        <a:lstStyle xmlns:a="http://schemas.openxmlformats.org/drawingml/2006/main"/>
        <a:p xmlns:a="http://schemas.openxmlformats.org/drawingml/2006/main">
          <a:pPr algn="r" rtl="0">
            <a:defRPr sz="1000"/>
          </a:pPr>
          <a:r>
            <a:rPr lang="en-US" sz="700" b="0" i="0" u="none" strike="noStrike" baseline="0" dirty="0">
              <a:solidFill>
                <a:srgbClr val="000000"/>
              </a:solidFill>
              <a:latin typeface="Arial"/>
              <a:cs typeface="Arial"/>
            </a:rPr>
            <a:t>Pre-2000 costs are based on 2000 ratios. </a:t>
          </a:r>
        </a:p>
      </cdr:txBody>
    </cdr:sp>
  </cdr:relSizeAnchor>
  <cdr:relSizeAnchor xmlns:cdr="http://schemas.openxmlformats.org/drawingml/2006/chartDrawing">
    <cdr:from>
      <cdr:x>0.35525</cdr:x>
      <cdr:y>0.0335</cdr:y>
    </cdr:from>
    <cdr:to>
      <cdr:x>0.35525</cdr:x>
      <cdr:y>0.884</cdr:y>
    </cdr:to>
    <cdr:sp macro="" textlink="">
      <cdr:nvSpPr>
        <cdr:cNvPr id="2051" name="Line 3"/>
        <cdr:cNvSpPr>
          <a:spLocks xmlns:a="http://schemas.openxmlformats.org/drawingml/2006/main" noChangeShapeType="1"/>
        </cdr:cNvSpPr>
      </cdr:nvSpPr>
      <cdr:spPr bwMode="auto">
        <a:xfrm xmlns:a="http://schemas.openxmlformats.org/drawingml/2006/main" flipV="1">
          <a:off x="3038613" y="195601"/>
          <a:ext cx="0" cy="4965920"/>
        </a:xfrm>
        <a:prstGeom xmlns:a="http://schemas.openxmlformats.org/drawingml/2006/main" prst="line">
          <a:avLst/>
        </a:prstGeom>
        <a:noFill xmlns:a="http://schemas.openxmlformats.org/drawingml/2006/main"/>
        <a:ln xmlns:a="http://schemas.openxmlformats.org/drawingml/2006/main" w="9525">
          <a:solidFill>
            <a:srgbClr val="000000"/>
          </a:solidFill>
          <a:prstDash val="dash"/>
          <a:round/>
          <a:headEnd/>
          <a:tailEnd/>
        </a:ln>
      </cdr:spPr>
    </cdr:sp>
  </cdr:relSizeAnchor>
</c:userShapes>
</file>

<file path=ppt/drawings/drawing2.xml><?xml version="1.0" encoding="utf-8"?>
<c:userShapes xmlns:c="http://schemas.openxmlformats.org/drawingml/2006/chart">
  <cdr:relSizeAnchor xmlns:cdr="http://schemas.openxmlformats.org/drawingml/2006/chartDrawing">
    <cdr:from>
      <cdr:x>0.36075</cdr:x>
      <cdr:y>0.03425</cdr:y>
    </cdr:from>
    <cdr:to>
      <cdr:x>0.36075</cdr:x>
      <cdr:y>0.88575</cdr:y>
    </cdr:to>
    <cdr:sp macro="" textlink="">
      <cdr:nvSpPr>
        <cdr:cNvPr id="1025" name="Line 1"/>
        <cdr:cNvSpPr>
          <a:spLocks xmlns:a="http://schemas.openxmlformats.org/drawingml/2006/main" noChangeShapeType="1"/>
        </cdr:cNvSpPr>
      </cdr:nvSpPr>
      <cdr:spPr bwMode="auto">
        <a:xfrm xmlns:a="http://schemas.openxmlformats.org/drawingml/2006/main" flipV="1">
          <a:off x="3085657" y="199980"/>
          <a:ext cx="0" cy="4971759"/>
        </a:xfrm>
        <a:prstGeom xmlns:a="http://schemas.openxmlformats.org/drawingml/2006/main" prst="line">
          <a:avLst/>
        </a:prstGeom>
        <a:noFill xmlns:a="http://schemas.openxmlformats.org/drawingml/2006/main"/>
        <a:ln xmlns:a="http://schemas.openxmlformats.org/drawingml/2006/main" w="9525">
          <a:solidFill>
            <a:srgbClr val="000000"/>
          </a:solidFill>
          <a:prstDash val="dash"/>
          <a:round/>
          <a:headEnd/>
          <a:tailEnd/>
        </a:ln>
      </cdr:spPr>
    </cdr:sp>
  </cdr:relSizeAnchor>
  <cdr:relSizeAnchor xmlns:cdr="http://schemas.openxmlformats.org/drawingml/2006/chartDrawing">
    <cdr:from>
      <cdr:x>0.0755</cdr:x>
      <cdr:y>0.83025</cdr:y>
    </cdr:from>
    <cdr:to>
      <cdr:x>0.355</cdr:x>
      <cdr:y>0.88575</cdr:y>
    </cdr:to>
    <cdr:sp macro="" textlink="">
      <cdr:nvSpPr>
        <cdr:cNvPr id="1026" name="Text Box 2"/>
        <cdr:cNvSpPr txBox="1">
          <a:spLocks xmlns:a="http://schemas.openxmlformats.org/drawingml/2006/main" noChangeArrowheads="1"/>
        </cdr:cNvSpPr>
      </cdr:nvSpPr>
      <cdr:spPr bwMode="auto">
        <a:xfrm xmlns:a="http://schemas.openxmlformats.org/drawingml/2006/main">
          <a:off x="645785" y="4847684"/>
          <a:ext cx="2390690" cy="324055"/>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9144" tIns="18288" rIns="9144" bIns="18288" anchor="ctr" upright="1"/>
        <a:lstStyle xmlns:a="http://schemas.openxmlformats.org/drawingml/2006/main"/>
        <a:p xmlns:a="http://schemas.openxmlformats.org/drawingml/2006/main">
          <a:pPr algn="r" rtl="0">
            <a:defRPr sz="1000"/>
          </a:pPr>
          <a:r>
            <a:rPr lang="en-US" sz="700" b="0" i="0" u="none" strike="noStrike" baseline="0" dirty="0">
              <a:solidFill>
                <a:srgbClr val="000000"/>
              </a:solidFill>
              <a:latin typeface="Arial"/>
              <a:cs typeface="Arial"/>
            </a:rPr>
            <a:t>Pre-2000 costs are based on 2000 ratios. Total pre-2000 costs may be </a:t>
          </a:r>
          <a:r>
            <a:rPr lang="en-US" sz="700" b="0" i="0" u="none" strike="noStrike" baseline="0" dirty="0" smtClean="0">
              <a:solidFill>
                <a:srgbClr val="000000"/>
              </a:solidFill>
              <a:latin typeface="Arial"/>
              <a:cs typeface="Arial"/>
            </a:rPr>
            <a:t>underestimated </a:t>
          </a:r>
          <a:r>
            <a:rPr lang="en-US" sz="700" b="0" i="0" u="none" strike="noStrike" baseline="0" dirty="0">
              <a:solidFill>
                <a:srgbClr val="000000"/>
              </a:solidFill>
              <a:latin typeface="Arial"/>
              <a:cs typeface="Arial"/>
            </a:rPr>
            <a:t>due to missing data.</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B97F43-D014-49AD-8A8A-034875A96DE5}" type="datetimeFigureOut">
              <a:rPr lang="en-US" smtClean="0"/>
              <a:pPr/>
              <a:t>10/17/2012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0FFD17-5DC8-486E-81C4-37BC4124EAAA}" type="slidenum">
              <a:rPr lang="en-US" smtClean="0"/>
              <a:pPr/>
              <a:t>‹#›</a:t>
            </a:fld>
            <a:endParaRPr lang="en-US" dirty="0"/>
          </a:p>
        </p:txBody>
      </p:sp>
    </p:spTree>
    <p:extLst>
      <p:ext uri="{BB962C8B-B14F-4D97-AF65-F5344CB8AC3E}">
        <p14:creationId xmlns:p14="http://schemas.microsoft.com/office/powerpoint/2010/main" xmlns="" val="285904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MZ</a:t>
            </a:r>
            <a:r>
              <a:rPr lang="en-US" baseline="0" dirty="0" smtClean="0"/>
              <a:t> – how is ED changing over time.</a:t>
            </a:r>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18</a:t>
            </a:fld>
            <a:endParaRPr lang="en-US" dirty="0"/>
          </a:p>
        </p:txBody>
      </p:sp>
    </p:spTree>
    <p:extLst>
      <p:ext uri="{BB962C8B-B14F-4D97-AF65-F5344CB8AC3E}">
        <p14:creationId xmlns:p14="http://schemas.microsoft.com/office/powerpoint/2010/main" xmlns="" val="1974087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 costs</a:t>
            </a:r>
            <a:r>
              <a:rPr lang="en-US" baseline="0" dirty="0" smtClean="0"/>
              <a:t> are going up b/c a higher proportion of people coming to the ED. EDs now at the same spot in 2010. In 1995, direct admissions had a much bigger role in overall costs.</a:t>
            </a:r>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36</a:t>
            </a:fld>
            <a:endParaRPr lang="en-US" dirty="0"/>
          </a:p>
        </p:txBody>
      </p:sp>
    </p:spTree>
    <p:extLst>
      <p:ext uri="{BB962C8B-B14F-4D97-AF65-F5344CB8AC3E}">
        <p14:creationId xmlns:p14="http://schemas.microsoft.com/office/powerpoint/2010/main" xmlns="" val="3832078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25</a:t>
            </a:fld>
            <a:endParaRPr lang="en-US" dirty="0"/>
          </a:p>
        </p:txBody>
      </p:sp>
    </p:spTree>
    <p:extLst>
      <p:ext uri="{BB962C8B-B14F-4D97-AF65-F5344CB8AC3E}">
        <p14:creationId xmlns:p14="http://schemas.microsoft.com/office/powerpoint/2010/main" xmlns="" val="1877772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Artificial</a:t>
            </a:r>
            <a:r>
              <a:rPr lang="en-US" baseline="0" dirty="0" smtClean="0"/>
              <a:t> increase in 04-05</a:t>
            </a:r>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27</a:t>
            </a:fld>
            <a:endParaRPr lang="en-US" dirty="0"/>
          </a:p>
        </p:txBody>
      </p:sp>
    </p:spTree>
    <p:extLst>
      <p:ext uri="{BB962C8B-B14F-4D97-AF65-F5344CB8AC3E}">
        <p14:creationId xmlns:p14="http://schemas.microsoft.com/office/powerpoint/2010/main" xmlns="" val="2788816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29</a:t>
            </a:fld>
            <a:endParaRPr lang="en-US" dirty="0"/>
          </a:p>
        </p:txBody>
      </p:sp>
    </p:spTree>
    <p:extLst>
      <p:ext uri="{BB962C8B-B14F-4D97-AF65-F5344CB8AC3E}">
        <p14:creationId xmlns:p14="http://schemas.microsoft.com/office/powerpoint/2010/main" xmlns="" val="3746356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Volume</a:t>
            </a:r>
            <a:r>
              <a:rPr lang="en-US" baseline="0" dirty="0" smtClean="0"/>
              <a:t> increasing at the not-for-profits</a:t>
            </a:r>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31</a:t>
            </a:fld>
            <a:endParaRPr lang="en-US" dirty="0"/>
          </a:p>
        </p:txBody>
      </p:sp>
    </p:spTree>
    <p:extLst>
      <p:ext uri="{BB962C8B-B14F-4D97-AF65-F5344CB8AC3E}">
        <p14:creationId xmlns:p14="http://schemas.microsoft.com/office/powerpoint/2010/main" xmlns="" val="1749552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Increase at</a:t>
            </a:r>
            <a:r>
              <a:rPr lang="en-US" baseline="0" dirty="0" smtClean="0"/>
              <a:t> urban hospitals, not-for-profit hospitals </a:t>
            </a:r>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32</a:t>
            </a:fld>
            <a:endParaRPr lang="en-US" dirty="0"/>
          </a:p>
        </p:txBody>
      </p:sp>
    </p:spTree>
    <p:extLst>
      <p:ext uri="{BB962C8B-B14F-4D97-AF65-F5344CB8AC3E}">
        <p14:creationId xmlns:p14="http://schemas.microsoft.com/office/powerpoint/2010/main" xmlns="" val="776931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Story of consolidation.</a:t>
            </a:r>
            <a:r>
              <a:rPr lang="en-US" baseline="0" dirty="0" smtClean="0"/>
              <a:t> Broader question is what is going on with overall ED bed capacity? </a:t>
            </a:r>
          </a:p>
          <a:p>
            <a:r>
              <a:rPr lang="en-US" baseline="0" dirty="0" smtClean="0"/>
              <a:t>18,000 to 28,000 per ED… Unclear if treatment stations going up or down?</a:t>
            </a:r>
          </a:p>
          <a:p>
            <a:r>
              <a:rPr lang="en-US" baseline="0" dirty="0" smtClean="0"/>
              <a:t>The average ED seeing much more patients – increased capacity to treat patients at the average ED.</a:t>
            </a:r>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33</a:t>
            </a:fld>
            <a:endParaRPr lang="en-US" dirty="0"/>
          </a:p>
        </p:txBody>
      </p:sp>
    </p:spTree>
    <p:extLst>
      <p:ext uri="{BB962C8B-B14F-4D97-AF65-F5344CB8AC3E}">
        <p14:creationId xmlns:p14="http://schemas.microsoft.com/office/powerpoint/2010/main" xmlns="" val="2721077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Shift focus from the average ED, to comparing</a:t>
            </a:r>
            <a:r>
              <a:rPr lang="en-US" baseline="0" dirty="0" smtClean="0"/>
              <a:t> EDs to Non-EDs. This study found that EDs are increasing becoming source of admissions, CHF and Pneumonia. AMI going down, but might be because many AMI patients are being transferred – going to ED w/o cath lab. Being transferred to facility with a cath lab as a direct admission.</a:t>
            </a:r>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34</a:t>
            </a:fld>
            <a:endParaRPr lang="en-US" dirty="0"/>
          </a:p>
        </p:txBody>
      </p:sp>
    </p:spTree>
    <p:extLst>
      <p:ext uri="{BB962C8B-B14F-4D97-AF65-F5344CB8AC3E}">
        <p14:creationId xmlns:p14="http://schemas.microsoft.com/office/powerpoint/2010/main" xmlns="" val="3412521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Could be because</a:t>
            </a:r>
            <a:r>
              <a:rPr lang="en-US" baseline="0" dirty="0" smtClean="0"/>
              <a:t> severity is going up , cost of care up for both ed and non-ed admits. All values adjusted for inflation – shown in 2010 dollars.</a:t>
            </a:r>
            <a:endParaRPr lang="en-US" dirty="0"/>
          </a:p>
        </p:txBody>
      </p:sp>
      <p:sp>
        <p:nvSpPr>
          <p:cNvPr id="4" name="Slide Number Placeholder 3"/>
          <p:cNvSpPr>
            <a:spLocks noGrp="1"/>
          </p:cNvSpPr>
          <p:nvPr>
            <p:ph type="sldNum" sz="quarter" idx="10"/>
          </p:nvPr>
        </p:nvSpPr>
        <p:spPr/>
        <p:txBody>
          <a:bodyPr/>
          <a:lstStyle/>
          <a:p>
            <a:fld id="{5B0FFD17-5DC8-486E-81C4-37BC4124EAAA}" type="slidenum">
              <a:rPr lang="en-US" smtClean="0"/>
              <a:pPr/>
              <a:t>35</a:t>
            </a:fld>
            <a:endParaRPr lang="en-US" dirty="0"/>
          </a:p>
        </p:txBody>
      </p:sp>
    </p:spTree>
    <p:extLst>
      <p:ext uri="{BB962C8B-B14F-4D97-AF65-F5344CB8AC3E}">
        <p14:creationId xmlns:p14="http://schemas.microsoft.com/office/powerpoint/2010/main" xmlns="" val="3944060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36494C98-930E-4BA7-8F39-1FFE9ECB6B8D}" type="datetimeFigureOut">
              <a:rPr lang="en-US" smtClean="0"/>
              <a:pPr/>
              <a:t>10/17/2012</a:t>
            </a:fld>
            <a:endParaRPr lang="en-US" dirty="0"/>
          </a:p>
        </p:txBody>
      </p:sp>
      <p:sp>
        <p:nvSpPr>
          <p:cNvPr id="17" name="Footer Placeholder 16"/>
          <p:cNvSpPr>
            <a:spLocks noGrp="1"/>
          </p:cNvSpPr>
          <p:nvPr>
            <p:ph type="ftr" sz="quarter" idx="11"/>
          </p:nvPr>
        </p:nvSpPr>
        <p:spPr>
          <a:xfrm>
            <a:off x="2898648" y="6355080"/>
            <a:ext cx="3474720" cy="365760"/>
          </a:xfrm>
        </p:spPr>
        <p:txBody>
          <a:bodyPr/>
          <a:lstStyle/>
          <a:p>
            <a:endParaRPr lang="en-US" dirty="0"/>
          </a:p>
        </p:txBody>
      </p:sp>
      <p:sp>
        <p:nvSpPr>
          <p:cNvPr id="29" name="Slide Number Placeholder 28"/>
          <p:cNvSpPr>
            <a:spLocks noGrp="1"/>
          </p:cNvSpPr>
          <p:nvPr>
            <p:ph type="sldNum" sz="quarter" idx="12"/>
          </p:nvPr>
        </p:nvSpPr>
        <p:spPr>
          <a:xfrm>
            <a:off x="1216152" y="6355080"/>
            <a:ext cx="1219200" cy="365760"/>
          </a:xfrm>
        </p:spPr>
        <p:txBody>
          <a:bodyPr/>
          <a:lstStyle/>
          <a:p>
            <a:fld id="{01A09587-98C1-4975-9CF9-3829593F52F5}" type="slidenum">
              <a:rPr lang="en-US" smtClean="0"/>
              <a:pPr/>
              <a:t>‹#›</a:t>
            </a:fld>
            <a:endParaRPr lang="en-US"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A09587-98C1-4975-9CF9-3829593F52F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A09587-98C1-4975-9CF9-3829593F52F5}" type="slidenum">
              <a:rPr lang="en-US" smtClean="0"/>
              <a:pPr/>
              <a:t>‹#›</a:t>
            </a:fld>
            <a:endParaRPr lang="en-US" dirty="0"/>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A09587-98C1-4975-9CF9-3829593F52F5}" type="slidenum">
              <a:rPr lang="en-US" smtClean="0"/>
              <a:pPr/>
              <a:t>‹#›</a:t>
            </a:fld>
            <a:endParaRPr lang="en-US" dirty="0"/>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36494C98-930E-4BA7-8F39-1FFE9ECB6B8D}" type="datetimeFigureOut">
              <a:rPr lang="en-US" smtClean="0"/>
              <a:pPr/>
              <a:t>10/17/2012</a:t>
            </a:fld>
            <a:endParaRPr lang="en-US" dirty="0"/>
          </a:p>
        </p:txBody>
      </p:sp>
      <p:sp>
        <p:nvSpPr>
          <p:cNvPr id="5" name="Footer Placeholder 4"/>
          <p:cNvSpPr>
            <a:spLocks noGrp="1"/>
          </p:cNvSpPr>
          <p:nvPr>
            <p:ph type="ftr" sz="quarter" idx="11"/>
          </p:nvPr>
        </p:nvSpPr>
        <p:spPr>
          <a:xfrm>
            <a:off x="2898648" y="6355080"/>
            <a:ext cx="3474720" cy="365760"/>
          </a:xfrm>
        </p:spPr>
        <p:txBody>
          <a:bodyPr/>
          <a:lstStyle/>
          <a:p>
            <a:endParaRPr lang="en-US" dirty="0"/>
          </a:p>
        </p:txBody>
      </p:sp>
      <p:sp>
        <p:nvSpPr>
          <p:cNvPr id="6" name="Slide Number Placeholder 5"/>
          <p:cNvSpPr>
            <a:spLocks noGrp="1"/>
          </p:cNvSpPr>
          <p:nvPr>
            <p:ph type="sldNum" sz="quarter" idx="12"/>
          </p:nvPr>
        </p:nvSpPr>
        <p:spPr>
          <a:xfrm>
            <a:off x="1069848" y="6355080"/>
            <a:ext cx="1520952" cy="365760"/>
          </a:xfrm>
        </p:spPr>
        <p:txBody>
          <a:bodyPr/>
          <a:lstStyle/>
          <a:p>
            <a:fld id="{01A09587-98C1-4975-9CF9-3829593F52F5}" type="slidenum">
              <a:rPr lang="en-US" smtClean="0"/>
              <a:pPr/>
              <a:t>‹#›</a:t>
            </a:fld>
            <a:endParaRPr lang="en-US" dirty="0"/>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A09587-98C1-4975-9CF9-3829593F52F5}" type="slidenum">
              <a:rPr lang="en-US" smtClean="0"/>
              <a:pPr/>
              <a:t>‹#›</a:t>
            </a:fld>
            <a:endParaRPr lang="en-US" dirty="0"/>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1A09587-98C1-4975-9CF9-3829593F52F5}" type="slidenum">
              <a:rPr lang="en-US" smtClean="0"/>
              <a:pPr/>
              <a:t>‹#›</a:t>
            </a:fld>
            <a:endParaRPr lang="en-US" dirty="0"/>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1A09587-98C1-4975-9CF9-3829593F52F5}" type="slidenum">
              <a:rPr lang="en-US" smtClean="0"/>
              <a:pPr/>
              <a:t>‹#›</a:t>
            </a:fld>
            <a:endParaRPr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1A09587-98C1-4975-9CF9-3829593F52F5}" type="slidenum">
              <a:rPr lang="en-US" smtClean="0"/>
              <a:pPr/>
              <a:t>‹#›</a:t>
            </a:fld>
            <a:endParaRPr lang="en-US" dirty="0"/>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A09587-98C1-4975-9CF9-3829593F52F5}" type="slidenum">
              <a:rPr lang="en-US" smtClean="0"/>
              <a:pPr/>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6494C98-930E-4BA7-8F39-1FFE9ECB6B8D}" type="datetimeFigureOut">
              <a:rPr lang="en-US" smtClean="0"/>
              <a:pPr/>
              <a:t>10/17/2012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A09587-98C1-4975-9CF9-3829593F52F5}" type="slidenum">
              <a:rPr lang="en-US" smtClean="0"/>
              <a:pPr/>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6494C98-930E-4BA7-8F39-1FFE9ECB6B8D}" type="datetimeFigureOut">
              <a:rPr lang="en-US" smtClean="0"/>
              <a:pPr/>
              <a:t>10/17/2012</a:t>
            </a:fld>
            <a:endParaRPr lang="en-US" dirty="0"/>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01A09587-98C1-4975-9CF9-3829593F52F5}" type="slidenum">
              <a:rPr lang="en-US" smtClean="0"/>
              <a:pPr/>
              <a:t>‹#›</a:t>
            </a:fld>
            <a:endParaRPr lang="en-US"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733800"/>
            <a:ext cx="6934200" cy="1143000"/>
          </a:xfrm>
        </p:spPr>
        <p:txBody>
          <a:bodyPr>
            <a:normAutofit fontScale="90000"/>
          </a:bodyPr>
          <a:lstStyle/>
          <a:p>
            <a:r>
              <a:rPr lang="en-US" dirty="0" smtClean="0"/>
              <a:t>2012 Update on U.S. emergency care and longitudinal trends (1995-2010)</a:t>
            </a:r>
            <a:endParaRPr lang="en-US" dirty="0"/>
          </a:p>
        </p:txBody>
      </p:sp>
      <p:sp>
        <p:nvSpPr>
          <p:cNvPr id="3" name="Subtitle 2"/>
          <p:cNvSpPr>
            <a:spLocks noGrp="1"/>
          </p:cNvSpPr>
          <p:nvPr>
            <p:ph type="subTitle" idx="1"/>
          </p:nvPr>
        </p:nvSpPr>
        <p:spPr>
          <a:xfrm>
            <a:off x="1219200" y="5124450"/>
            <a:ext cx="6934200" cy="514350"/>
          </a:xfrm>
        </p:spPr>
        <p:txBody>
          <a:bodyPr>
            <a:normAutofit fontScale="92500"/>
          </a:bodyPr>
          <a:lstStyle/>
          <a:p>
            <a:pPr algn="ctr"/>
            <a:r>
              <a:rPr lang="en-US" dirty="0" smtClean="0"/>
              <a:t>Jesse M. Pines, MD, MBA, MSCE and Mark Zocchi, MPH</a:t>
            </a:r>
          </a:p>
          <a:p>
            <a:endParaRPr lang="en-US" dirty="0"/>
          </a:p>
        </p:txBody>
      </p:sp>
      <p:pic>
        <p:nvPicPr>
          <p:cNvPr id="19457" name="Picture 1"/>
          <p:cNvPicPr>
            <a:picLocks noChangeAspect="1" noChangeArrowheads="1"/>
          </p:cNvPicPr>
          <p:nvPr/>
        </p:nvPicPr>
        <p:blipFill>
          <a:blip r:embed="rId2" cstate="print"/>
          <a:srcRect/>
          <a:stretch>
            <a:fillRect/>
          </a:stretch>
        </p:blipFill>
        <p:spPr bwMode="auto">
          <a:xfrm>
            <a:off x="6934200" y="533400"/>
            <a:ext cx="1376363" cy="2713213"/>
          </a:xfrm>
          <a:prstGeom prst="rect">
            <a:avLst/>
          </a:prstGeom>
          <a:noFill/>
          <a:ln w="9525">
            <a:noFill/>
            <a:miter lim="800000"/>
            <a:headEnd/>
            <a:tailEnd/>
          </a:ln>
        </p:spPr>
      </p:pic>
      <p:pic>
        <p:nvPicPr>
          <p:cNvPr id="19459" name="Picture 3" descr="http://www.healthsecuritysolutions.com/files/2012/08/ahrq-logo.jpg"/>
          <p:cNvPicPr>
            <a:picLocks noChangeAspect="1" noChangeArrowheads="1"/>
          </p:cNvPicPr>
          <p:nvPr/>
        </p:nvPicPr>
        <p:blipFill>
          <a:blip r:embed="rId3" cstate="print"/>
          <a:srcRect/>
          <a:stretch>
            <a:fillRect/>
          </a:stretch>
        </p:blipFill>
        <p:spPr bwMode="auto">
          <a:xfrm>
            <a:off x="5562600" y="457200"/>
            <a:ext cx="1323975" cy="647700"/>
          </a:xfrm>
          <a:prstGeom prst="rect">
            <a:avLst/>
          </a:prstGeom>
          <a:noFill/>
        </p:spPr>
      </p:pic>
      <p:sp>
        <p:nvSpPr>
          <p:cNvPr id="6" name="TextBox 5"/>
          <p:cNvSpPr txBox="1"/>
          <p:nvPr/>
        </p:nvSpPr>
        <p:spPr>
          <a:xfrm>
            <a:off x="2209800" y="5943600"/>
            <a:ext cx="4800600" cy="369332"/>
          </a:xfrm>
          <a:prstGeom prst="rect">
            <a:avLst/>
          </a:prstGeom>
          <a:noFill/>
        </p:spPr>
        <p:txBody>
          <a:bodyPr wrap="square" rtlCol="0">
            <a:spAutoFit/>
          </a:bodyPr>
          <a:lstStyle/>
          <a:p>
            <a:r>
              <a:rPr lang="en-US" dirty="0" smtClean="0"/>
              <a:t>AHRQ National Meeting	September 10, 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causing crowding?</a:t>
            </a:r>
            <a:endParaRPr lang="en-US" dirty="0"/>
          </a:p>
        </p:txBody>
      </p:sp>
      <p:sp>
        <p:nvSpPr>
          <p:cNvPr id="3" name="Content Placeholder 2"/>
          <p:cNvSpPr>
            <a:spLocks noGrp="1"/>
          </p:cNvSpPr>
          <p:nvPr>
            <p:ph sz="quarter" idx="1"/>
          </p:nvPr>
        </p:nvSpPr>
        <p:spPr/>
        <p:txBody>
          <a:bodyPr/>
          <a:lstStyle/>
          <a:p>
            <a:endParaRPr lang="en-US" dirty="0"/>
          </a:p>
        </p:txBody>
      </p:sp>
      <p:pic>
        <p:nvPicPr>
          <p:cNvPr id="24578" name="Picture 2"/>
          <p:cNvPicPr>
            <a:picLocks noChangeAspect="1" noChangeArrowheads="1"/>
          </p:cNvPicPr>
          <p:nvPr/>
        </p:nvPicPr>
        <p:blipFill>
          <a:blip r:embed="rId2" cstate="print"/>
          <a:srcRect/>
          <a:stretch>
            <a:fillRect/>
          </a:stretch>
        </p:blipFill>
        <p:spPr bwMode="auto">
          <a:xfrm>
            <a:off x="457201" y="1295400"/>
            <a:ext cx="8229600" cy="645134"/>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381000" y="1905000"/>
            <a:ext cx="8153400" cy="1162399"/>
          </a:xfrm>
          <a:prstGeom prst="rect">
            <a:avLst/>
          </a:prstGeom>
          <a:noFill/>
          <a:ln w="9525">
            <a:noFill/>
            <a:miter lim="800000"/>
            <a:headEnd/>
            <a:tailEnd/>
          </a:ln>
        </p:spPr>
      </p:pic>
      <p:pic>
        <p:nvPicPr>
          <p:cNvPr id="24581" name="Picture 5"/>
          <p:cNvPicPr>
            <a:picLocks noChangeAspect="1" noChangeArrowheads="1"/>
          </p:cNvPicPr>
          <p:nvPr/>
        </p:nvPicPr>
        <p:blipFill>
          <a:blip r:embed="rId4" cstate="print"/>
          <a:srcRect/>
          <a:stretch>
            <a:fillRect/>
          </a:stretch>
        </p:blipFill>
        <p:spPr bwMode="auto">
          <a:xfrm>
            <a:off x="228600" y="3124200"/>
            <a:ext cx="8305800" cy="3070075"/>
          </a:xfrm>
          <a:prstGeom prst="rect">
            <a:avLst/>
          </a:prstGeom>
          <a:noFill/>
          <a:ln w="9525">
            <a:noFill/>
            <a:miter lim="800000"/>
            <a:headEnd/>
            <a:tailEnd/>
          </a:ln>
        </p:spPr>
      </p:pic>
      <p:sp>
        <p:nvSpPr>
          <p:cNvPr id="8" name="TextBox 7"/>
          <p:cNvSpPr txBox="1"/>
          <p:nvPr/>
        </p:nvSpPr>
        <p:spPr>
          <a:xfrm>
            <a:off x="762000" y="6324600"/>
            <a:ext cx="5943600" cy="369332"/>
          </a:xfrm>
          <a:prstGeom prst="rect">
            <a:avLst/>
          </a:prstGeom>
          <a:noFill/>
        </p:spPr>
        <p:txBody>
          <a:bodyPr wrap="square" rtlCol="0">
            <a:spAutoFit/>
          </a:bodyPr>
          <a:lstStyle/>
          <a:p>
            <a:r>
              <a:rPr lang="en-US" dirty="0" smtClean="0"/>
              <a:t>Pitts Pines </a:t>
            </a:r>
            <a:r>
              <a:rPr lang="en-US" i="1" dirty="0" smtClean="0"/>
              <a:t>Ann Emerg Med </a:t>
            </a:r>
            <a:r>
              <a:rPr lang="en-US" dirty="0" smtClean="0"/>
              <a:t>2012</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causing crowding?</a:t>
            </a:r>
            <a:endParaRPr lang="en-US" dirty="0"/>
          </a:p>
        </p:txBody>
      </p:sp>
      <p:sp>
        <p:nvSpPr>
          <p:cNvPr id="3" name="Content Placeholder 2"/>
          <p:cNvSpPr>
            <a:spLocks noGrp="1"/>
          </p:cNvSpPr>
          <p:nvPr>
            <p:ph sz="quarter" idx="1"/>
          </p:nvPr>
        </p:nvSpPr>
        <p:spPr/>
        <p:txBody>
          <a:bodyPr/>
          <a:lstStyle/>
          <a:p>
            <a:endParaRPr lang="en-US" dirty="0"/>
          </a:p>
        </p:txBody>
      </p:sp>
      <p:pic>
        <p:nvPicPr>
          <p:cNvPr id="24578" name="Picture 2"/>
          <p:cNvPicPr>
            <a:picLocks noChangeAspect="1" noChangeArrowheads="1"/>
          </p:cNvPicPr>
          <p:nvPr/>
        </p:nvPicPr>
        <p:blipFill>
          <a:blip r:embed="rId2" cstate="print"/>
          <a:srcRect/>
          <a:stretch>
            <a:fillRect/>
          </a:stretch>
        </p:blipFill>
        <p:spPr bwMode="auto">
          <a:xfrm>
            <a:off x="457201" y="1295400"/>
            <a:ext cx="8229600" cy="645134"/>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381000" y="1905000"/>
            <a:ext cx="8153400" cy="1162399"/>
          </a:xfrm>
          <a:prstGeom prst="rect">
            <a:avLst/>
          </a:prstGeom>
          <a:noFill/>
          <a:ln w="9525">
            <a:noFill/>
            <a:miter lim="800000"/>
            <a:headEnd/>
            <a:tailEnd/>
          </a:ln>
        </p:spPr>
      </p:pic>
      <p:pic>
        <p:nvPicPr>
          <p:cNvPr id="24581" name="Picture 5"/>
          <p:cNvPicPr>
            <a:picLocks noChangeAspect="1" noChangeArrowheads="1"/>
          </p:cNvPicPr>
          <p:nvPr/>
        </p:nvPicPr>
        <p:blipFill>
          <a:blip r:embed="rId4" cstate="print"/>
          <a:srcRect/>
          <a:stretch>
            <a:fillRect/>
          </a:stretch>
        </p:blipFill>
        <p:spPr bwMode="auto">
          <a:xfrm>
            <a:off x="228600" y="3124200"/>
            <a:ext cx="8305800" cy="3070075"/>
          </a:xfrm>
          <a:prstGeom prst="rect">
            <a:avLst/>
          </a:prstGeom>
          <a:noFill/>
          <a:ln w="9525">
            <a:noFill/>
            <a:miter lim="800000"/>
            <a:headEnd/>
            <a:tailEnd/>
          </a:ln>
        </p:spPr>
      </p:pic>
      <p:sp>
        <p:nvSpPr>
          <p:cNvPr id="8" name="TextBox 7"/>
          <p:cNvSpPr txBox="1"/>
          <p:nvPr/>
        </p:nvSpPr>
        <p:spPr>
          <a:xfrm>
            <a:off x="762000" y="6324600"/>
            <a:ext cx="5943600" cy="369332"/>
          </a:xfrm>
          <a:prstGeom prst="rect">
            <a:avLst/>
          </a:prstGeom>
          <a:noFill/>
        </p:spPr>
        <p:txBody>
          <a:bodyPr wrap="square" rtlCol="0">
            <a:spAutoFit/>
          </a:bodyPr>
          <a:lstStyle/>
          <a:p>
            <a:r>
              <a:rPr lang="en-US" dirty="0" smtClean="0"/>
              <a:t>Pitts Pines </a:t>
            </a:r>
            <a:r>
              <a:rPr lang="en-US" i="1" dirty="0" smtClean="0"/>
              <a:t>Ann Emerg Med </a:t>
            </a:r>
            <a:r>
              <a:rPr lang="en-US" dirty="0" smtClean="0"/>
              <a:t>2012</a:t>
            </a:r>
            <a:endParaRPr lang="en-US" dirty="0"/>
          </a:p>
        </p:txBody>
      </p:sp>
      <p:sp>
        <p:nvSpPr>
          <p:cNvPr id="15" name="Oval 14"/>
          <p:cNvSpPr/>
          <p:nvPr/>
        </p:nvSpPr>
        <p:spPr>
          <a:xfrm>
            <a:off x="7696200" y="2514600"/>
            <a:ext cx="762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7696200" y="3352800"/>
            <a:ext cx="7620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7696200" y="4191000"/>
            <a:ext cx="762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p:cNvSpPr/>
          <p:nvPr/>
        </p:nvSpPr>
        <p:spPr>
          <a:xfrm>
            <a:off x="7696200" y="4495800"/>
            <a:ext cx="7620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p:cNvSpPr/>
          <p:nvPr/>
        </p:nvSpPr>
        <p:spPr>
          <a:xfrm>
            <a:off x="7696200" y="5410200"/>
            <a:ext cx="762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p:cNvSpPr/>
          <p:nvPr/>
        </p:nvSpPr>
        <p:spPr>
          <a:xfrm>
            <a:off x="7696200" y="5715000"/>
            <a:ext cx="762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Expanded literature on ED crowding</a:t>
            </a:r>
            <a:endParaRPr lang="en-US" dirty="0"/>
          </a:p>
        </p:txBody>
      </p:sp>
      <p:sp>
        <p:nvSpPr>
          <p:cNvPr id="3" name="Content Placeholder 2"/>
          <p:cNvSpPr>
            <a:spLocks noGrp="1"/>
          </p:cNvSpPr>
          <p:nvPr>
            <p:ph sz="quarter" idx="1"/>
          </p:nvPr>
        </p:nvSpPr>
        <p:spPr/>
        <p:txBody>
          <a:bodyPr/>
          <a:lstStyle/>
          <a:p>
            <a:r>
              <a:rPr lang="en-US" dirty="0" smtClean="0"/>
              <a:t>ED crowding is associated with:</a:t>
            </a:r>
          </a:p>
          <a:p>
            <a:pPr lvl="1"/>
            <a:r>
              <a:rPr lang="en-US" dirty="0" smtClean="0"/>
              <a:t>Poorer quality pain care</a:t>
            </a:r>
          </a:p>
          <a:p>
            <a:pPr lvl="1"/>
            <a:r>
              <a:rPr lang="en-US" dirty="0" smtClean="0"/>
              <a:t>Delays in medications</a:t>
            </a:r>
          </a:p>
          <a:p>
            <a:pPr lvl="1"/>
            <a:r>
              <a:rPr lang="en-US" dirty="0" smtClean="0"/>
              <a:t>Delays in critical tests</a:t>
            </a:r>
          </a:p>
          <a:p>
            <a:pPr lvl="1"/>
            <a:r>
              <a:rPr lang="en-US" dirty="0" smtClean="0"/>
              <a:t>Higher medication errors</a:t>
            </a:r>
          </a:p>
          <a:p>
            <a:pPr lvl="1"/>
            <a:r>
              <a:rPr lang="en-US" dirty="0" smtClean="0"/>
              <a:t>Higher rates of complications</a:t>
            </a:r>
          </a:p>
          <a:p>
            <a:pPr lvl="1"/>
            <a:r>
              <a:rPr lang="en-US" dirty="0" smtClean="0"/>
              <a:t>Lower quality care in pediatric asthma</a:t>
            </a:r>
          </a:p>
          <a:p>
            <a:pPr lvl="1"/>
            <a:endParaRPr lang="en-US" dirty="0" smtClean="0"/>
          </a:p>
          <a:p>
            <a:r>
              <a:rPr lang="en-US" dirty="0" smtClean="0"/>
              <a:t>ED boarding is associated with:</a:t>
            </a:r>
          </a:p>
          <a:p>
            <a:pPr lvl="1"/>
            <a:r>
              <a:rPr lang="en-US" dirty="0" smtClean="0"/>
              <a:t>Higher medical errors</a:t>
            </a:r>
          </a:p>
          <a:p>
            <a:pPr lvl="1"/>
            <a:r>
              <a:rPr lang="en-US" dirty="0" smtClean="0"/>
              <a:t>Higher mortality rates</a:t>
            </a:r>
          </a:p>
        </p:txBody>
      </p:sp>
      <p:pic>
        <p:nvPicPr>
          <p:cNvPr id="4" name="Picture 1"/>
          <p:cNvPicPr>
            <a:picLocks noChangeAspect="1" noChangeArrowheads="1"/>
          </p:cNvPicPr>
          <p:nvPr/>
        </p:nvPicPr>
        <p:blipFill>
          <a:blip r:embed="rId2" cstate="print"/>
          <a:srcRect/>
          <a:stretch>
            <a:fillRect/>
          </a:stretch>
        </p:blipFill>
        <p:spPr bwMode="auto">
          <a:xfrm>
            <a:off x="8153400" y="228600"/>
            <a:ext cx="619587" cy="122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in 2012?</a:t>
            </a:r>
            <a:endParaRPr lang="en-US" dirty="0"/>
          </a:p>
        </p:txBody>
      </p:sp>
      <p:sp>
        <p:nvSpPr>
          <p:cNvPr id="5" name="Content Placeholder 4"/>
          <p:cNvSpPr>
            <a:spLocks noGrp="1"/>
          </p:cNvSpPr>
          <p:nvPr>
            <p:ph sz="quarter" idx="1"/>
          </p:nvPr>
        </p:nvSpPr>
        <p:spPr/>
        <p:txBody>
          <a:bodyPr>
            <a:normAutofit/>
          </a:bodyPr>
          <a:lstStyle/>
          <a:p>
            <a:r>
              <a:rPr lang="en-US" b="1" dirty="0" smtClean="0"/>
              <a:t>What has happened from a policy perspective?</a:t>
            </a:r>
          </a:p>
          <a:p>
            <a:pPr lvl="1">
              <a:buNone/>
            </a:pPr>
            <a:endParaRPr lang="en-US" dirty="0" smtClean="0"/>
          </a:p>
          <a:p>
            <a:pPr lvl="1"/>
            <a:r>
              <a:rPr lang="en-US" dirty="0" smtClean="0"/>
              <a:t>2008 ED National Quality Forum ED crowding measures</a:t>
            </a:r>
          </a:p>
          <a:p>
            <a:pPr lvl="2"/>
            <a:r>
              <a:rPr lang="en-US" dirty="0" smtClean="0"/>
              <a:t>ED LOS discharged, admitted, overall</a:t>
            </a:r>
          </a:p>
          <a:p>
            <a:pPr lvl="2"/>
            <a:r>
              <a:rPr lang="en-US" dirty="0" smtClean="0"/>
              <a:t>Left without being seen rate</a:t>
            </a:r>
          </a:p>
          <a:p>
            <a:pPr lvl="2"/>
            <a:endParaRPr lang="en-US" dirty="0" smtClean="0"/>
          </a:p>
          <a:p>
            <a:pPr lvl="1"/>
            <a:r>
              <a:rPr lang="en-US" dirty="0" smtClean="0"/>
              <a:t>2009 Diversion ban in Massachusetts</a:t>
            </a:r>
          </a:p>
          <a:p>
            <a:pPr lvl="1"/>
            <a:endParaRPr lang="en-US" dirty="0" smtClean="0"/>
          </a:p>
          <a:p>
            <a:pPr lvl="1"/>
            <a:r>
              <a:rPr lang="en-US" dirty="0" smtClean="0"/>
              <a:t>2011 – ED LOS measures released on Hospital Compare</a:t>
            </a:r>
          </a:p>
          <a:p>
            <a:pPr lvl="1">
              <a:buNone/>
            </a:pPr>
            <a:endParaRPr lang="en-US" dirty="0" smtClean="0"/>
          </a:p>
          <a:p>
            <a:pPr lvl="2"/>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in 2012?</a:t>
            </a:r>
            <a:endParaRPr lang="en-US" dirty="0"/>
          </a:p>
        </p:txBody>
      </p:sp>
      <p:sp>
        <p:nvSpPr>
          <p:cNvPr id="5" name="Content Placeholder 4"/>
          <p:cNvSpPr>
            <a:spLocks noGrp="1"/>
          </p:cNvSpPr>
          <p:nvPr>
            <p:ph sz="quarter" idx="1"/>
          </p:nvPr>
        </p:nvSpPr>
        <p:spPr/>
        <p:txBody>
          <a:bodyPr>
            <a:normAutofit/>
          </a:bodyPr>
          <a:lstStyle/>
          <a:p>
            <a:r>
              <a:rPr lang="en-US" b="1" dirty="0" smtClean="0"/>
              <a:t>What may happen in the future?</a:t>
            </a:r>
          </a:p>
          <a:p>
            <a:pPr lvl="1">
              <a:buNone/>
            </a:pPr>
            <a:endParaRPr lang="en-US" dirty="0" smtClean="0"/>
          </a:p>
          <a:p>
            <a:pPr lvl="1"/>
            <a:r>
              <a:rPr lang="en-US" dirty="0" smtClean="0"/>
              <a:t>2012 – ASPR-funded ED crowding/preparedness measurement concepts</a:t>
            </a:r>
          </a:p>
          <a:p>
            <a:pPr lvl="1"/>
            <a:endParaRPr lang="en-US" dirty="0" smtClean="0"/>
          </a:p>
          <a:p>
            <a:pPr lvl="1"/>
            <a:r>
              <a:rPr lang="en-US" dirty="0" smtClean="0"/>
              <a:t>2012 &amp; beyond – ED LOS measures part of Value-Based Purchasing?</a:t>
            </a:r>
          </a:p>
          <a:p>
            <a:pPr lvl="2"/>
            <a:endParaRPr lang="en-US" dirty="0"/>
          </a:p>
        </p:txBody>
      </p:sp>
      <p:pic>
        <p:nvPicPr>
          <p:cNvPr id="4" name="Picture 1"/>
          <p:cNvPicPr>
            <a:picLocks noChangeAspect="1" noChangeArrowheads="1"/>
          </p:cNvPicPr>
          <p:nvPr/>
        </p:nvPicPr>
        <p:blipFill>
          <a:blip r:embed="rId2" cstate="print"/>
          <a:srcRect/>
          <a:stretch>
            <a:fillRect/>
          </a:stretch>
        </p:blipFill>
        <p:spPr bwMode="auto">
          <a:xfrm>
            <a:off x="8153400" y="228600"/>
            <a:ext cx="619587" cy="122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in 2012?</a:t>
            </a:r>
            <a:endParaRPr lang="en-US" dirty="0"/>
          </a:p>
        </p:txBody>
      </p:sp>
      <p:sp>
        <p:nvSpPr>
          <p:cNvPr id="3" name="Content Placeholder 2"/>
          <p:cNvSpPr>
            <a:spLocks noGrp="1"/>
          </p:cNvSpPr>
          <p:nvPr>
            <p:ph sz="quarter" idx="1"/>
          </p:nvPr>
        </p:nvSpPr>
        <p:spPr/>
        <p:txBody>
          <a:bodyPr>
            <a:normAutofit fontScale="85000" lnSpcReduction="10000"/>
          </a:bodyPr>
          <a:lstStyle/>
          <a:p>
            <a:r>
              <a:rPr lang="en-US" sz="2800" u="sng" dirty="0" smtClean="0"/>
              <a:t>2012 – Joint Commission Flow Standard (82% of hospitals)</a:t>
            </a:r>
          </a:p>
          <a:p>
            <a:pPr lvl="1">
              <a:buNone/>
            </a:pPr>
            <a:endParaRPr lang="en-US" dirty="0" smtClean="0"/>
          </a:p>
          <a:p>
            <a:r>
              <a:rPr lang="en-US" sz="2800" dirty="0" smtClean="0"/>
              <a:t>EP1: Hospital has a process that supports the flow of patients throughout the hospital. </a:t>
            </a:r>
          </a:p>
          <a:p>
            <a:pPr>
              <a:buNone/>
            </a:pPr>
            <a:endParaRPr lang="en-US" sz="2000" dirty="0" smtClean="0"/>
          </a:p>
          <a:p>
            <a:r>
              <a:rPr lang="en-US" sz="2800" dirty="0" smtClean="0"/>
              <a:t>EP2: Hospital must plan and care for the patients who are admitted and whose bed is not ready or a bed is unavailable.</a:t>
            </a:r>
          </a:p>
          <a:p>
            <a:pPr>
              <a:buNone/>
            </a:pPr>
            <a:endParaRPr lang="en-US" sz="2000" dirty="0" smtClean="0"/>
          </a:p>
          <a:p>
            <a:r>
              <a:rPr lang="en-US" sz="2800" dirty="0" smtClean="0"/>
              <a:t>EP3: Hospital must plan for the care for patients who are placed in an overflow location. (Appropriate care regardless of location)</a:t>
            </a:r>
          </a:p>
          <a:p>
            <a:pPr>
              <a:buNone/>
            </a:pPr>
            <a:endParaRPr lang="en-US" sz="2000" dirty="0" smtClean="0"/>
          </a:p>
          <a:p>
            <a:r>
              <a:rPr lang="en-US" sz="2800" dirty="0" smtClean="0"/>
              <a:t>EP4: Hospital should have a policy and procedure on diversion.</a:t>
            </a:r>
            <a:endParaRPr lang="en-US" sz="2000"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in 2012?</a:t>
            </a:r>
            <a:endParaRPr lang="en-US" dirty="0"/>
          </a:p>
        </p:txBody>
      </p:sp>
      <p:sp>
        <p:nvSpPr>
          <p:cNvPr id="3" name="Content Placeholder 2"/>
          <p:cNvSpPr>
            <a:spLocks noGrp="1"/>
          </p:cNvSpPr>
          <p:nvPr>
            <p:ph sz="quarter" idx="1"/>
          </p:nvPr>
        </p:nvSpPr>
        <p:spPr/>
        <p:txBody>
          <a:bodyPr>
            <a:normAutofit fontScale="70000" lnSpcReduction="20000"/>
          </a:bodyPr>
          <a:lstStyle/>
          <a:p>
            <a:r>
              <a:rPr lang="en-US" sz="2800" dirty="0" smtClean="0"/>
              <a:t>EP5: Hospitals must measure and set goals for the components of the patient flow process.</a:t>
            </a:r>
          </a:p>
          <a:p>
            <a:endParaRPr lang="en-US" sz="2000" dirty="0" smtClean="0"/>
          </a:p>
          <a:p>
            <a:r>
              <a:rPr lang="en-US" sz="2800" dirty="0" smtClean="0"/>
              <a:t>EP 6: (2014): Hospital must measure and set goals for mitigating and managing the boarding of emergency department patients.</a:t>
            </a:r>
          </a:p>
          <a:p>
            <a:endParaRPr lang="en-US" sz="2000" dirty="0" smtClean="0"/>
          </a:p>
          <a:p>
            <a:r>
              <a:rPr lang="en-US" sz="2800" dirty="0" smtClean="0"/>
              <a:t>EP 7 (2014): Hospital staffs or individuals who manage the patient flow processes must review the measurement results. </a:t>
            </a:r>
          </a:p>
          <a:p>
            <a:endParaRPr lang="en-US" sz="2000" dirty="0" smtClean="0"/>
          </a:p>
          <a:p>
            <a:r>
              <a:rPr lang="en-US" sz="2800" dirty="0" smtClean="0"/>
              <a:t>EP8 (2014):  Hospital leaders must act to improve patient flow when the goals were not achieved. Leaders who must take action involve the board, medical staff, along with the CEO and senior leadership staff. </a:t>
            </a:r>
          </a:p>
          <a:p>
            <a:endParaRPr lang="en-US" sz="2000" dirty="0" smtClean="0"/>
          </a:p>
          <a:p>
            <a:r>
              <a:rPr lang="en-US" sz="2800" dirty="0" smtClean="0"/>
              <a:t>EP9 (2014): Hospital must determine if the population at risk for boarding due to behavioral health emergencies. Hospital leaders must communicate with the behavioral health providers to improve coordination.</a:t>
            </a:r>
            <a:endParaRPr lang="en-US" sz="2000" dirty="0" smtClean="0"/>
          </a:p>
          <a:p>
            <a:pPr lvl="1">
              <a:buNone/>
            </a:pPr>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in 2012?</a:t>
            </a:r>
            <a:endParaRPr lang="en-US" dirty="0"/>
          </a:p>
        </p:txBody>
      </p:sp>
      <p:sp>
        <p:nvSpPr>
          <p:cNvPr id="3" name="Content Placeholder 2"/>
          <p:cNvSpPr>
            <a:spLocks noGrp="1"/>
          </p:cNvSpPr>
          <p:nvPr>
            <p:ph sz="quarter" idx="1"/>
          </p:nvPr>
        </p:nvSpPr>
        <p:spPr/>
        <p:txBody>
          <a:bodyPr>
            <a:normAutofit fontScale="70000" lnSpcReduction="20000"/>
          </a:bodyPr>
          <a:lstStyle/>
          <a:p>
            <a:r>
              <a:rPr lang="en-US" sz="2800" dirty="0" smtClean="0"/>
              <a:t>EP5: Hospitals must measure and set goals for the components of the patient flow process.</a:t>
            </a:r>
          </a:p>
          <a:p>
            <a:endParaRPr lang="en-US" sz="2000" dirty="0" smtClean="0"/>
          </a:p>
          <a:p>
            <a:r>
              <a:rPr lang="en-US" sz="2800" dirty="0" smtClean="0"/>
              <a:t>EP 6: (2014): Hospital must measure and set goals for mitigating and managing the boarding of emergency department patients.</a:t>
            </a:r>
          </a:p>
          <a:p>
            <a:endParaRPr lang="en-US" sz="2000" dirty="0" smtClean="0"/>
          </a:p>
          <a:p>
            <a:r>
              <a:rPr lang="en-US" sz="2800" dirty="0" smtClean="0"/>
              <a:t>EP 7 (2014): Hospital staffs or individuals who manage the patient flow processes must review the measurement results. </a:t>
            </a:r>
          </a:p>
          <a:p>
            <a:endParaRPr lang="en-US" sz="2000" dirty="0" smtClean="0"/>
          </a:p>
          <a:p>
            <a:r>
              <a:rPr lang="en-US" sz="2800" dirty="0" smtClean="0"/>
              <a:t>EP8 (2014):  Hospital leaders must act to improve patient flow when the goals were not achieved. Leaders who must take action involve the board, medical staff, along with the CEO and senior leadership staff. </a:t>
            </a:r>
          </a:p>
          <a:p>
            <a:endParaRPr lang="en-US" sz="2000" dirty="0" smtClean="0"/>
          </a:p>
          <a:p>
            <a:r>
              <a:rPr lang="en-US" sz="2800" dirty="0" smtClean="0"/>
              <a:t>EP9 (2014): Hospital must determine if the population at risk for boarding due to behavioral health emergencies. Hospital leaders must communicate with the behavioral health providers to improve coordination.</a:t>
            </a:r>
            <a:endParaRPr lang="en-US" sz="2000" dirty="0" smtClean="0"/>
          </a:p>
          <a:p>
            <a:pPr lvl="1">
              <a:buNone/>
            </a:pPr>
            <a:endParaRPr lang="en-US" dirty="0" smtClean="0"/>
          </a:p>
          <a:p>
            <a:endParaRPr lang="en-US" dirty="0"/>
          </a:p>
        </p:txBody>
      </p:sp>
      <p:sp>
        <p:nvSpPr>
          <p:cNvPr id="4" name="Oval 3"/>
          <p:cNvSpPr/>
          <p:nvPr/>
        </p:nvSpPr>
        <p:spPr>
          <a:xfrm>
            <a:off x="-76200" y="1905000"/>
            <a:ext cx="91440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76200" y="2743200"/>
            <a:ext cx="91440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0" y="3581400"/>
            <a:ext cx="91440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Next policy questions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Why do people come to the ED?</a:t>
            </a:r>
          </a:p>
          <a:p>
            <a:pPr lvl="1"/>
            <a:r>
              <a:rPr lang="en-US" dirty="0" smtClean="0"/>
              <a:t>Beyond the critically ill</a:t>
            </a:r>
          </a:p>
          <a:p>
            <a:pPr lvl="1"/>
            <a:r>
              <a:rPr lang="en-US" dirty="0" smtClean="0"/>
              <a:t>What are alternatives?</a:t>
            </a:r>
          </a:p>
          <a:p>
            <a:pPr lvl="1"/>
            <a:r>
              <a:rPr lang="en-US" dirty="0" smtClean="0"/>
              <a:t>How will new policy changes impact these trends?</a:t>
            </a:r>
          </a:p>
          <a:p>
            <a:pPr lvl="1"/>
            <a:endParaRPr lang="en-US" dirty="0" smtClean="0"/>
          </a:p>
          <a:p>
            <a:r>
              <a:rPr lang="en-US" dirty="0" smtClean="0"/>
              <a:t>What care are people receiving?</a:t>
            </a:r>
          </a:p>
          <a:p>
            <a:pPr lvl="1"/>
            <a:r>
              <a:rPr lang="en-US" dirty="0" smtClean="0"/>
              <a:t>Higher intensity care</a:t>
            </a:r>
          </a:p>
          <a:p>
            <a:pPr lvl="2"/>
            <a:r>
              <a:rPr lang="en-US" dirty="0" smtClean="0"/>
              <a:t>Advanced radiography, laboratory tests, IVs</a:t>
            </a:r>
          </a:p>
          <a:p>
            <a:pPr lvl="1"/>
            <a:r>
              <a:rPr lang="en-US" dirty="0" smtClean="0"/>
              <a:t>Sicker patients</a:t>
            </a:r>
          </a:p>
          <a:p>
            <a:pPr lvl="1"/>
            <a:r>
              <a:rPr lang="en-US" dirty="0" smtClean="0"/>
              <a:t>Admissions</a:t>
            </a:r>
          </a:p>
          <a:p>
            <a:pPr lvl="1"/>
            <a:endParaRPr lang="en-US" dirty="0" smtClean="0"/>
          </a:p>
          <a:p>
            <a:r>
              <a:rPr lang="en-US" dirty="0" smtClean="0"/>
              <a:t>How is the ED changing over time, compared to other parts of the system</a:t>
            </a:r>
          </a:p>
          <a:p>
            <a:pPr lvl="1"/>
            <a:r>
              <a:rPr lang="en-US" dirty="0" smtClean="0"/>
              <a:t>At what cost?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so many people come to the ED?</a:t>
            </a:r>
            <a:endParaRPr lang="en-US" dirty="0"/>
          </a:p>
        </p:txBody>
      </p:sp>
      <p:pic>
        <p:nvPicPr>
          <p:cNvPr id="34818" name="Picture 2"/>
          <p:cNvPicPr>
            <a:picLocks noGrp="1" noChangeAspect="1" noChangeArrowheads="1"/>
          </p:cNvPicPr>
          <p:nvPr>
            <p:ph sz="quarter" idx="1"/>
          </p:nvPr>
        </p:nvPicPr>
        <p:blipFill>
          <a:blip r:embed="rId2" cstate="print"/>
          <a:srcRect/>
          <a:stretch>
            <a:fillRect/>
          </a:stretch>
        </p:blipFill>
        <p:spPr bwMode="auto">
          <a:xfrm>
            <a:off x="457200" y="1506841"/>
            <a:ext cx="8229600" cy="4361842"/>
          </a:xfrm>
          <a:prstGeom prst="rect">
            <a:avLst/>
          </a:prstGeom>
          <a:noFill/>
          <a:ln w="9525">
            <a:noFill/>
            <a:miter lim="800000"/>
            <a:headEnd/>
            <a:tailEnd/>
          </a:ln>
        </p:spPr>
      </p:pic>
      <p:sp>
        <p:nvSpPr>
          <p:cNvPr id="5" name="TextBox 4"/>
          <p:cNvSpPr txBox="1"/>
          <p:nvPr/>
        </p:nvSpPr>
        <p:spPr>
          <a:xfrm>
            <a:off x="762000" y="6324600"/>
            <a:ext cx="3886200" cy="369332"/>
          </a:xfrm>
          <a:prstGeom prst="rect">
            <a:avLst/>
          </a:prstGeom>
          <a:noFill/>
        </p:spPr>
        <p:txBody>
          <a:bodyPr wrap="square" rtlCol="0">
            <a:spAutoFit/>
          </a:bodyPr>
          <a:lstStyle/>
          <a:p>
            <a:r>
              <a:rPr lang="en-US" dirty="0" smtClean="0"/>
              <a:t>Ragin </a:t>
            </a:r>
            <a:r>
              <a:rPr lang="en-US" i="1" dirty="0" smtClean="0"/>
              <a:t>Acad Emerg Med </a:t>
            </a:r>
            <a:r>
              <a:rPr lang="en-US" dirty="0" smtClean="0"/>
              <a:t>2005</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Disclosures</a:t>
            </a:r>
            <a:endParaRPr lang="en-US" dirty="0"/>
          </a:p>
        </p:txBody>
      </p:sp>
      <p:sp>
        <p:nvSpPr>
          <p:cNvPr id="3" name="Content Placeholder 2"/>
          <p:cNvSpPr>
            <a:spLocks noGrp="1"/>
          </p:cNvSpPr>
          <p:nvPr>
            <p:ph sz="quarter" idx="1"/>
          </p:nvPr>
        </p:nvSpPr>
        <p:spPr/>
        <p:txBody>
          <a:bodyPr/>
          <a:lstStyle/>
          <a:p>
            <a:r>
              <a:rPr lang="en-US" dirty="0" smtClean="0"/>
              <a:t>Funding and support</a:t>
            </a:r>
          </a:p>
          <a:p>
            <a:pPr lvl="1"/>
            <a:r>
              <a:rPr lang="en-US" dirty="0" smtClean="0"/>
              <a:t>Centers for Medicare and Medicaid Services</a:t>
            </a:r>
          </a:p>
          <a:p>
            <a:pPr lvl="1"/>
            <a:r>
              <a:rPr lang="en-US" dirty="0" smtClean="0"/>
              <a:t>National Quality Forum</a:t>
            </a:r>
          </a:p>
          <a:p>
            <a:pPr lvl="1"/>
            <a:r>
              <a:rPr lang="en-US" dirty="0" smtClean="0"/>
              <a:t>Agency for Healthcare Research and Quality</a:t>
            </a:r>
          </a:p>
          <a:p>
            <a:pPr lvl="1"/>
            <a:r>
              <a:rPr lang="en-US" dirty="0" smtClean="0"/>
              <a:t>Robert Wood Johnson Foundation</a:t>
            </a:r>
          </a:p>
          <a:p>
            <a:pPr lvl="1"/>
            <a:r>
              <a:rPr lang="en-US" dirty="0" smtClean="0"/>
              <a:t>Saudi Arabian Cultural Mission</a:t>
            </a:r>
          </a:p>
          <a:p>
            <a:pPr lvl="1"/>
            <a:r>
              <a:rPr lang="en-US" dirty="0" smtClean="0"/>
              <a:t>University of Cincinnati</a:t>
            </a:r>
          </a:p>
          <a:p>
            <a:pPr lvl="1"/>
            <a:endParaRPr lang="en-US" dirty="0"/>
          </a:p>
        </p:txBody>
      </p:sp>
      <p:pic>
        <p:nvPicPr>
          <p:cNvPr id="4" name="Picture 1"/>
          <p:cNvPicPr>
            <a:picLocks noChangeAspect="1" noChangeArrowheads="1"/>
          </p:cNvPicPr>
          <p:nvPr/>
        </p:nvPicPr>
        <p:blipFill>
          <a:blip r:embed="rId2" cstate="print"/>
          <a:srcRect/>
          <a:stretch>
            <a:fillRect/>
          </a:stretch>
        </p:blipFill>
        <p:spPr bwMode="auto">
          <a:xfrm>
            <a:off x="8153400" y="228600"/>
            <a:ext cx="619587" cy="122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the ED compare to alternatives?</a:t>
            </a:r>
            <a:endParaRPr lang="en-US" dirty="0"/>
          </a:p>
        </p:txBody>
      </p:sp>
      <p:sp>
        <p:nvSpPr>
          <p:cNvPr id="3" name="Content Placeholder 2"/>
          <p:cNvSpPr>
            <a:spLocks noGrp="1"/>
          </p:cNvSpPr>
          <p:nvPr>
            <p:ph sz="quarter" idx="1"/>
          </p:nvPr>
        </p:nvSpPr>
        <p:spPr/>
        <p:txBody>
          <a:bodyPr/>
          <a:lstStyle/>
          <a:p>
            <a:endParaRPr lang="en-US" dirty="0"/>
          </a:p>
        </p:txBody>
      </p:sp>
      <p:pic>
        <p:nvPicPr>
          <p:cNvPr id="35842" name="Picture 2"/>
          <p:cNvPicPr>
            <a:picLocks noChangeAspect="1" noChangeArrowheads="1"/>
          </p:cNvPicPr>
          <p:nvPr/>
        </p:nvPicPr>
        <p:blipFill>
          <a:blip r:embed="rId2" cstate="print"/>
          <a:srcRect/>
          <a:stretch>
            <a:fillRect/>
          </a:stretch>
        </p:blipFill>
        <p:spPr bwMode="auto">
          <a:xfrm>
            <a:off x="685800" y="1143000"/>
            <a:ext cx="7467600" cy="5043690"/>
          </a:xfrm>
          <a:prstGeom prst="rect">
            <a:avLst/>
          </a:prstGeom>
          <a:noFill/>
          <a:ln w="9525">
            <a:noFill/>
            <a:miter lim="800000"/>
            <a:headEnd/>
            <a:tailEnd/>
          </a:ln>
        </p:spPr>
      </p:pic>
      <p:sp>
        <p:nvSpPr>
          <p:cNvPr id="5" name="TextBox 4"/>
          <p:cNvSpPr txBox="1"/>
          <p:nvPr/>
        </p:nvSpPr>
        <p:spPr>
          <a:xfrm>
            <a:off x="914400" y="6324600"/>
            <a:ext cx="4495800" cy="369332"/>
          </a:xfrm>
          <a:prstGeom prst="rect">
            <a:avLst/>
          </a:prstGeom>
          <a:noFill/>
        </p:spPr>
        <p:txBody>
          <a:bodyPr wrap="square" rtlCol="0">
            <a:spAutoFit/>
          </a:bodyPr>
          <a:lstStyle/>
          <a:p>
            <a:r>
              <a:rPr lang="en-US" dirty="0" smtClean="0"/>
              <a:t>Morgan Pines </a:t>
            </a:r>
            <a:r>
              <a:rPr lang="en-US" i="1" dirty="0" smtClean="0"/>
              <a:t>Am J Manag Care </a:t>
            </a:r>
            <a:r>
              <a:rPr lang="en-US" dirty="0" smtClean="0"/>
              <a:t>2012</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changes and the ED</a:t>
            </a:r>
            <a:endParaRPr lang="en-US" dirty="0"/>
          </a:p>
        </p:txBody>
      </p:sp>
      <p:sp>
        <p:nvSpPr>
          <p:cNvPr id="3" name="Content Placeholder 2"/>
          <p:cNvSpPr>
            <a:spLocks noGrp="1"/>
          </p:cNvSpPr>
          <p:nvPr>
            <p:ph sz="quarter" idx="1"/>
          </p:nvPr>
        </p:nvSpPr>
        <p:spPr/>
        <p:txBody>
          <a:bodyPr/>
          <a:lstStyle/>
          <a:p>
            <a:r>
              <a:rPr lang="en-US" dirty="0" smtClean="0"/>
              <a:t>Payment bundling, accountable care organizations</a:t>
            </a:r>
          </a:p>
          <a:p>
            <a:pPr lvl="1"/>
            <a:r>
              <a:rPr lang="en-US" dirty="0" smtClean="0"/>
              <a:t>Will this impact the ED</a:t>
            </a:r>
          </a:p>
          <a:p>
            <a:pPr lvl="2"/>
            <a:r>
              <a:rPr lang="en-US" dirty="0" smtClean="0"/>
              <a:t>How? Depends…..</a:t>
            </a:r>
          </a:p>
          <a:p>
            <a:pPr lvl="2"/>
            <a:endParaRPr lang="en-US" dirty="0" smtClean="0"/>
          </a:p>
          <a:p>
            <a:r>
              <a:rPr lang="en-US" dirty="0" smtClean="0"/>
              <a:t>Medical home model</a:t>
            </a:r>
          </a:p>
          <a:p>
            <a:pPr lvl="1"/>
            <a:r>
              <a:rPr lang="en-US" dirty="0" smtClean="0"/>
              <a:t>Early results that becoming a medical home is associated with lower ED visits</a:t>
            </a:r>
          </a:p>
          <a:p>
            <a:pPr lvl="1"/>
            <a:endParaRPr lang="en-US" dirty="0" smtClean="0"/>
          </a:p>
          <a:p>
            <a:r>
              <a:rPr lang="en-US" dirty="0" smtClean="0"/>
              <a:t>Diversion of low-acuity patients to alternative settings</a:t>
            </a:r>
          </a:p>
          <a:p>
            <a:pPr lvl="1"/>
            <a:r>
              <a:rPr lang="en-US" dirty="0" smtClean="0"/>
              <a:t>Wellpoint; others</a:t>
            </a:r>
          </a:p>
          <a:p>
            <a:pPr lvl="2"/>
            <a:r>
              <a:rPr lang="en-US" dirty="0" smtClean="0"/>
              <a:t>Has been somewhat effective, but may not reduce overall costs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do people come to the ED?</a:t>
            </a:r>
            <a:endParaRPr lang="en-US" dirty="0"/>
          </a:p>
        </p:txBody>
      </p:sp>
      <p:pic>
        <p:nvPicPr>
          <p:cNvPr id="36866" name="Picture 2"/>
          <p:cNvPicPr>
            <a:picLocks noGrp="1" noChangeAspect="1" noChangeArrowheads="1"/>
          </p:cNvPicPr>
          <p:nvPr>
            <p:ph sz="quarter" idx="1"/>
          </p:nvPr>
        </p:nvPicPr>
        <p:blipFill>
          <a:blip r:embed="rId2" cstate="print"/>
          <a:srcRect/>
          <a:stretch>
            <a:fillRect/>
          </a:stretch>
        </p:blipFill>
        <p:spPr bwMode="auto">
          <a:xfrm>
            <a:off x="457200" y="1603209"/>
            <a:ext cx="8229600" cy="4169107"/>
          </a:xfrm>
          <a:prstGeom prst="rect">
            <a:avLst/>
          </a:prstGeom>
          <a:noFill/>
          <a:ln w="9525">
            <a:noFill/>
            <a:miter lim="800000"/>
            <a:headEnd/>
            <a:tailEnd/>
          </a:ln>
        </p:spPr>
      </p:pic>
      <p:sp>
        <p:nvSpPr>
          <p:cNvPr id="5" name="TextBox 4"/>
          <p:cNvSpPr txBox="1"/>
          <p:nvPr/>
        </p:nvSpPr>
        <p:spPr>
          <a:xfrm>
            <a:off x="838200" y="6400800"/>
            <a:ext cx="3886200" cy="369332"/>
          </a:xfrm>
          <a:prstGeom prst="rect">
            <a:avLst/>
          </a:prstGeom>
          <a:noFill/>
        </p:spPr>
        <p:txBody>
          <a:bodyPr wrap="square" rtlCol="0">
            <a:spAutoFit/>
          </a:bodyPr>
          <a:lstStyle/>
          <a:p>
            <a:r>
              <a:rPr lang="en-US" dirty="0" smtClean="0"/>
              <a:t>2009 NHAMCS data, CDC</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people come to the ED</a:t>
            </a:r>
            <a:endParaRPr lang="en-US" dirty="0"/>
          </a:p>
        </p:txBody>
      </p:sp>
      <p:sp>
        <p:nvSpPr>
          <p:cNvPr id="3" name="Content Placeholder 2"/>
          <p:cNvSpPr>
            <a:spLocks noGrp="1"/>
          </p:cNvSpPr>
          <p:nvPr>
            <p:ph sz="quarter" idx="1"/>
          </p:nvPr>
        </p:nvSpPr>
        <p:spPr>
          <a:xfrm>
            <a:off x="457200" y="1219200"/>
            <a:ext cx="4114800" cy="4937760"/>
          </a:xfrm>
        </p:spPr>
        <p:txBody>
          <a:bodyPr/>
          <a:lstStyle/>
          <a:p>
            <a:r>
              <a:rPr lang="en-US" dirty="0" smtClean="0"/>
              <a:t>The reasons people come to the ED (and get admitted to the hospital are not changing)</a:t>
            </a:r>
          </a:p>
          <a:p>
            <a:endParaRPr lang="en-US" dirty="0" smtClean="0"/>
          </a:p>
          <a:p>
            <a:r>
              <a:rPr lang="en-US" dirty="0" smtClean="0"/>
              <a:t>There are just more and more people, and the growth is outpacing population expansion</a:t>
            </a:r>
            <a:endParaRPr lang="en-US" dirty="0"/>
          </a:p>
        </p:txBody>
      </p:sp>
      <p:pic>
        <p:nvPicPr>
          <p:cNvPr id="52226" name="Picture 2" descr="http://www.dreamstime.com/stomach-pain-thumb13722703.jpg"/>
          <p:cNvPicPr>
            <a:picLocks noChangeAspect="1" noChangeArrowheads="1"/>
          </p:cNvPicPr>
          <p:nvPr/>
        </p:nvPicPr>
        <p:blipFill>
          <a:blip r:embed="rId2" cstate="print"/>
          <a:srcRect/>
          <a:stretch>
            <a:fillRect/>
          </a:stretch>
        </p:blipFill>
        <p:spPr bwMode="auto">
          <a:xfrm>
            <a:off x="4724400" y="1371600"/>
            <a:ext cx="3648075" cy="428625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the intensity of care changing?</a:t>
            </a:r>
            <a:endParaRPr lang="en-US" dirty="0"/>
          </a:p>
        </p:txBody>
      </p:sp>
      <p:sp>
        <p:nvSpPr>
          <p:cNvPr id="3" name="Content Placeholder 2"/>
          <p:cNvSpPr>
            <a:spLocks noGrp="1"/>
          </p:cNvSpPr>
          <p:nvPr>
            <p:ph sz="quarter" idx="1"/>
          </p:nvPr>
        </p:nvSpPr>
        <p:spPr/>
        <p:txBody>
          <a:bodyPr/>
          <a:lstStyle/>
          <a:p>
            <a:r>
              <a:rPr lang="en-US" dirty="0" smtClean="0"/>
              <a:t>More intense care, higher complexity care</a:t>
            </a:r>
            <a:endParaRPr lang="en-US" dirty="0"/>
          </a:p>
        </p:txBody>
      </p:sp>
      <p:graphicFrame>
        <p:nvGraphicFramePr>
          <p:cNvPr id="4" name="Table 3"/>
          <p:cNvGraphicFramePr>
            <a:graphicFrameLocks noGrp="1"/>
          </p:cNvGraphicFramePr>
          <p:nvPr/>
        </p:nvGraphicFramePr>
        <p:xfrm>
          <a:off x="762000" y="1752600"/>
          <a:ext cx="5486397" cy="1981200"/>
        </p:xfrm>
        <a:graphic>
          <a:graphicData uri="http://schemas.openxmlformats.org/drawingml/2006/table">
            <a:tbl>
              <a:tblPr/>
              <a:tblGrid>
                <a:gridCol w="851222"/>
                <a:gridCol w="558614"/>
                <a:gridCol w="339159"/>
                <a:gridCol w="339159"/>
                <a:gridCol w="339159"/>
                <a:gridCol w="339159"/>
                <a:gridCol w="339159"/>
                <a:gridCol w="339159"/>
                <a:gridCol w="339159"/>
                <a:gridCol w="425612"/>
                <a:gridCol w="425612"/>
                <a:gridCol w="425612"/>
                <a:gridCol w="425612"/>
              </a:tblGrid>
              <a:tr h="211893">
                <a:tc gridSpan="12">
                  <a:txBody>
                    <a:bodyPr/>
                    <a:lstStyle/>
                    <a:p>
                      <a:pPr algn="l" fontAlgn="t"/>
                      <a:r>
                        <a:rPr lang="it-IT" sz="800" b="1" i="1" u="none" strike="noStrike" dirty="0">
                          <a:solidFill>
                            <a:srgbClr val="000000"/>
                          </a:solidFill>
                          <a:latin typeface="Arial"/>
                        </a:rPr>
                        <a:t>SEDD 2004-2010: GA, HI, MA, MD, MO, NE, VT, WI</a:t>
                      </a:r>
                    </a:p>
                  </a:txBody>
                  <a:tcPr marL="0" marR="0" marT="0" marB="0">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r>
              <a:tr h="264866">
                <a:tc gridSpan="13">
                  <a:txBody>
                    <a:bodyPr/>
                    <a:lstStyle/>
                    <a:p>
                      <a:pPr algn="l" fontAlgn="t"/>
                      <a:r>
                        <a:rPr lang="en-US" sz="800" b="1" i="1" u="none" strike="noStrike" dirty="0">
                          <a:solidFill>
                            <a:srgbClr val="000000"/>
                          </a:solidFill>
                          <a:latin typeface="Arial"/>
                        </a:rPr>
                        <a:t>Emergency Department Visits: Percentage of Services (denominator = all ED records)</a:t>
                      </a:r>
                    </a:p>
                  </a:txBody>
                  <a:tcPr marL="0" marR="0" marT="0" marB="0">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2488">
                <a:tc>
                  <a:txBody>
                    <a:bodyPr/>
                    <a:lstStyle/>
                    <a:p>
                      <a:pPr algn="ctr" fontAlgn="b"/>
                      <a:endParaRPr lang="en-US" sz="9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r>
              <a:tr h="211893">
                <a:tc>
                  <a:txBody>
                    <a:bodyPr/>
                    <a:lstStyle/>
                    <a:p>
                      <a:pPr algn="ctr" fontAlgn="t"/>
                      <a:r>
                        <a:rPr lang="en-US" sz="900" b="1" i="0" u="none" strike="noStrike" dirty="0">
                          <a:solidFill>
                            <a:srgbClr val="000000"/>
                          </a:solidFill>
                          <a:latin typeface="Calibri"/>
                        </a:rPr>
                        <a:t>CPT Code</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900" b="1" i="0" u="none" strike="noStrike" dirty="0">
                          <a:solidFill>
                            <a:srgbClr val="000000"/>
                          </a:solidFill>
                          <a:latin typeface="Calibri"/>
                        </a:rPr>
                        <a:t>2004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900" b="1" i="0" u="none" strike="noStrike" dirty="0">
                          <a:solidFill>
                            <a:srgbClr val="000000"/>
                          </a:solidFill>
                          <a:latin typeface="Calibri"/>
                        </a:rPr>
                        <a:t>2005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900" b="1" i="0" u="none" strike="noStrike" dirty="0">
                          <a:solidFill>
                            <a:srgbClr val="000000"/>
                          </a:solidFill>
                          <a:latin typeface="Calibri"/>
                        </a:rPr>
                        <a:t>2006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900" b="1" i="0" u="none" strike="noStrike" dirty="0">
                          <a:solidFill>
                            <a:srgbClr val="000000"/>
                          </a:solidFill>
                          <a:latin typeface="Calibri"/>
                        </a:rPr>
                        <a:t>2007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900" b="1" i="0" u="none" strike="noStrike" dirty="0">
                          <a:solidFill>
                            <a:srgbClr val="000000"/>
                          </a:solidFill>
                          <a:latin typeface="Calibri"/>
                        </a:rPr>
                        <a:t>2008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900" b="1" i="0" u="none" strike="noStrike" dirty="0">
                          <a:solidFill>
                            <a:srgbClr val="000000"/>
                          </a:solidFill>
                          <a:latin typeface="Calibri"/>
                        </a:rPr>
                        <a:t>2009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900" b="1" i="0" u="none" strike="noStrike" dirty="0">
                          <a:solidFill>
                            <a:srgbClr val="000000"/>
                          </a:solidFill>
                          <a:latin typeface="Calibri"/>
                        </a:rPr>
                        <a:t>2010</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9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r>
              <a:tr h="211893">
                <a:tc>
                  <a:txBody>
                    <a:bodyPr/>
                    <a:lstStyle/>
                    <a:p>
                      <a:pPr algn="ctr" fontAlgn="t"/>
                      <a:r>
                        <a:rPr lang="en-US" sz="900" b="0" i="0" u="none" strike="noStrike" dirty="0">
                          <a:solidFill>
                            <a:srgbClr val="000000"/>
                          </a:solidFill>
                          <a:latin typeface="Calibri"/>
                        </a:rPr>
                        <a:t>99281</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16%</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9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r>
              <a:tr h="211893">
                <a:tc>
                  <a:txBody>
                    <a:bodyPr/>
                    <a:lstStyle/>
                    <a:p>
                      <a:pPr algn="ctr" fontAlgn="t"/>
                      <a:r>
                        <a:rPr lang="en-US" sz="900" b="0" i="0" u="none" strike="noStrike" dirty="0">
                          <a:solidFill>
                            <a:srgbClr val="000000"/>
                          </a:solidFill>
                          <a:latin typeface="Calibri"/>
                        </a:rPr>
                        <a:t>99282</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14%</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9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r>
              <a:tr h="211893">
                <a:tc>
                  <a:txBody>
                    <a:bodyPr/>
                    <a:lstStyle/>
                    <a:p>
                      <a:pPr algn="ctr" fontAlgn="t"/>
                      <a:r>
                        <a:rPr lang="en-US" sz="900" b="0" i="0" u="none" strike="noStrike" dirty="0">
                          <a:solidFill>
                            <a:srgbClr val="000000"/>
                          </a:solidFill>
                          <a:latin typeface="Calibri"/>
                        </a:rPr>
                        <a:t>99283</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34%</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9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r>
              <a:tr h="211893">
                <a:tc>
                  <a:txBody>
                    <a:bodyPr/>
                    <a:lstStyle/>
                    <a:p>
                      <a:pPr algn="ctr" fontAlgn="t"/>
                      <a:r>
                        <a:rPr lang="en-US" sz="900" b="0" i="0" u="none" strike="noStrike" dirty="0">
                          <a:solidFill>
                            <a:srgbClr val="000000"/>
                          </a:solidFill>
                          <a:latin typeface="Calibri"/>
                        </a:rPr>
                        <a:t>99284</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19%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22%</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9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r>
              <a:tr h="222488">
                <a:tc>
                  <a:txBody>
                    <a:bodyPr/>
                    <a:lstStyle/>
                    <a:p>
                      <a:pPr algn="ctr" fontAlgn="t"/>
                      <a:r>
                        <a:rPr lang="en-US" sz="900" b="0" i="0" u="none" strike="noStrike" dirty="0">
                          <a:solidFill>
                            <a:srgbClr val="000000"/>
                          </a:solidFill>
                          <a:latin typeface="Calibri"/>
                        </a:rPr>
                        <a:t>99285</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a:solidFill>
                            <a:srgbClr val="000000"/>
                          </a:solidFill>
                          <a:latin typeface="Calibri"/>
                        </a:rPr>
                        <a:t>8%</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9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900" b="0" i="0" u="none" strike="noStrike" dirty="0">
                        <a:solidFill>
                          <a:srgbClr val="000000"/>
                        </a:solidFill>
                        <a:latin typeface="Calibri"/>
                      </a:endParaRPr>
                    </a:p>
                  </a:txBody>
                  <a:tcPr marL="0" marR="0" marT="0" marB="0" anchor="b">
                    <a:lnL>
                      <a:noFill/>
                    </a:lnL>
                    <a:lnR>
                      <a:noFill/>
                    </a:lnR>
                    <a:lnT>
                      <a:noFill/>
                    </a:lnT>
                    <a:lnB>
                      <a:noFill/>
                    </a:lnB>
                  </a:tcPr>
                </a:tc>
              </a:tr>
            </a:tbl>
          </a:graphicData>
        </a:graphic>
      </p:graphicFrame>
      <p:pic>
        <p:nvPicPr>
          <p:cNvPr id="37890" name="Picture 2"/>
          <p:cNvPicPr>
            <a:picLocks noChangeAspect="1" noChangeArrowheads="1"/>
          </p:cNvPicPr>
          <p:nvPr/>
        </p:nvPicPr>
        <p:blipFill>
          <a:blip r:embed="rId2" cstate="print"/>
          <a:srcRect/>
          <a:stretch>
            <a:fillRect/>
          </a:stretch>
        </p:blipFill>
        <p:spPr bwMode="auto">
          <a:xfrm>
            <a:off x="4343400" y="3670074"/>
            <a:ext cx="4300230" cy="250212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about hospital admissions?</a:t>
            </a:r>
            <a:endParaRPr lang="en-US" dirty="0"/>
          </a:p>
        </p:txBody>
      </p:sp>
      <p:graphicFrame>
        <p:nvGraphicFramePr>
          <p:cNvPr id="4" name="Content Placeholder 3"/>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38200" y="6336268"/>
            <a:ext cx="4343400" cy="369332"/>
          </a:xfrm>
          <a:prstGeom prst="rect">
            <a:avLst/>
          </a:prstGeom>
          <a:noFill/>
        </p:spPr>
        <p:txBody>
          <a:bodyPr wrap="square" rtlCol="0">
            <a:spAutoFit/>
          </a:bodyPr>
          <a:lstStyle/>
          <a:p>
            <a:r>
              <a:rPr lang="en-US" dirty="0" smtClean="0"/>
              <a:t>HCUP data, AHRQ</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about admission rates?</a:t>
            </a:r>
            <a:endParaRPr lang="en-US" dirty="0"/>
          </a:p>
        </p:txBody>
      </p:sp>
      <p:sp>
        <p:nvSpPr>
          <p:cNvPr id="3" name="Content Placeholder 2"/>
          <p:cNvSpPr>
            <a:spLocks noGrp="1"/>
          </p:cNvSpPr>
          <p:nvPr>
            <p:ph sz="quarter" idx="1"/>
          </p:nvPr>
        </p:nvSpPr>
        <p:spPr/>
        <p:txBody>
          <a:bodyPr/>
          <a:lstStyle/>
          <a:p>
            <a:r>
              <a:rPr lang="en-US" dirty="0" smtClean="0"/>
              <a:t>Is the likelihood of admission increasing?</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 admission rates over time</a:t>
            </a:r>
            <a:endParaRPr lang="en-US" dirty="0"/>
          </a:p>
        </p:txBody>
      </p:sp>
      <p:graphicFrame>
        <p:nvGraphicFramePr>
          <p:cNvPr id="4" name="Content Placeholder 3"/>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38200" y="6336268"/>
            <a:ext cx="4343400" cy="369332"/>
          </a:xfrm>
          <a:prstGeom prst="rect">
            <a:avLst/>
          </a:prstGeom>
          <a:noFill/>
        </p:spPr>
        <p:txBody>
          <a:bodyPr wrap="square" rtlCol="0">
            <a:spAutoFit/>
          </a:bodyPr>
          <a:lstStyle/>
          <a:p>
            <a:r>
              <a:rPr lang="en-US" dirty="0" smtClean="0"/>
              <a:t>HCUP data, AHRQ</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about specific populations?</a:t>
            </a:r>
            <a:endParaRPr lang="en-US" dirty="0"/>
          </a:p>
        </p:txBody>
      </p:sp>
      <p:sp>
        <p:nvSpPr>
          <p:cNvPr id="3" name="Content Placeholder 2"/>
          <p:cNvSpPr>
            <a:spLocks noGrp="1"/>
          </p:cNvSpPr>
          <p:nvPr>
            <p:ph sz="quarter" idx="1"/>
          </p:nvPr>
        </p:nvSpPr>
        <p:spPr/>
        <p:txBody>
          <a:bodyPr/>
          <a:lstStyle/>
          <a:p>
            <a:r>
              <a:rPr lang="en-US" dirty="0" smtClean="0"/>
              <a:t>ED admission rates are increasing for older adults</a:t>
            </a:r>
          </a:p>
          <a:p>
            <a:pPr lvl="1"/>
            <a:r>
              <a:rPr lang="en-US" dirty="0" smtClean="0"/>
              <a:t>CDC data</a:t>
            </a:r>
          </a:p>
          <a:p>
            <a:pPr lvl="1"/>
            <a:r>
              <a:rPr lang="en-US" dirty="0" smtClean="0"/>
              <a:t>36.2% in 2001;  38.7% in 2009</a:t>
            </a:r>
          </a:p>
          <a:p>
            <a:r>
              <a:rPr lang="en-US" dirty="0" smtClean="0"/>
              <a:t>Numbers of ICU admissions are increasing dramatically</a:t>
            </a:r>
          </a:p>
          <a:p>
            <a:pPr lvl="1"/>
            <a:r>
              <a:rPr lang="en-US" dirty="0" smtClean="0"/>
              <a:t>CDC data</a:t>
            </a:r>
          </a:p>
          <a:p>
            <a:pPr lvl="1"/>
            <a:r>
              <a:rPr lang="en-US" dirty="0" smtClean="0"/>
              <a:t>2.76 million in 2002-2003</a:t>
            </a:r>
          </a:p>
          <a:p>
            <a:pPr lvl="1"/>
            <a:r>
              <a:rPr lang="en-US" dirty="0" smtClean="0"/>
              <a:t>4.14 million in 2008-2009</a:t>
            </a:r>
            <a:endParaRPr lang="en-US" dirty="0"/>
          </a:p>
        </p:txBody>
      </p:sp>
      <p:sp>
        <p:nvSpPr>
          <p:cNvPr id="4" name="TextBox 3"/>
          <p:cNvSpPr txBox="1"/>
          <p:nvPr/>
        </p:nvSpPr>
        <p:spPr>
          <a:xfrm>
            <a:off x="762000" y="6400800"/>
            <a:ext cx="8229600" cy="369332"/>
          </a:xfrm>
          <a:prstGeom prst="rect">
            <a:avLst/>
          </a:prstGeom>
          <a:noFill/>
        </p:spPr>
        <p:txBody>
          <a:bodyPr wrap="square" rtlCol="0">
            <a:spAutoFit/>
          </a:bodyPr>
          <a:lstStyle/>
          <a:p>
            <a:r>
              <a:rPr lang="en-US" dirty="0" smtClean="0"/>
              <a:t>Pines </a:t>
            </a:r>
            <a:r>
              <a:rPr lang="en-US" i="1" dirty="0" smtClean="0"/>
              <a:t>J Am Geriatric Soc</a:t>
            </a:r>
            <a:r>
              <a:rPr lang="en-US" dirty="0" smtClean="0"/>
              <a:t> 2012 (in press) ; Mullins Pines </a:t>
            </a:r>
            <a:r>
              <a:rPr lang="en-US" i="1" dirty="0" smtClean="0"/>
              <a:t>Crit Care Med </a:t>
            </a:r>
            <a:r>
              <a:rPr lang="en-US" dirty="0" smtClean="0"/>
              <a:t>(under review)</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questions</a:t>
            </a:r>
            <a:endParaRPr lang="en-US" dirty="0"/>
          </a:p>
        </p:txBody>
      </p:sp>
      <p:sp>
        <p:nvSpPr>
          <p:cNvPr id="3" name="Content Placeholder 2"/>
          <p:cNvSpPr>
            <a:spLocks noGrp="1"/>
          </p:cNvSpPr>
          <p:nvPr>
            <p:ph sz="quarter" idx="1"/>
          </p:nvPr>
        </p:nvSpPr>
        <p:spPr/>
        <p:txBody>
          <a:bodyPr/>
          <a:lstStyle/>
          <a:p>
            <a:r>
              <a:rPr lang="en-US" dirty="0" smtClean="0"/>
              <a:t>ED visits increasing</a:t>
            </a:r>
          </a:p>
          <a:p>
            <a:r>
              <a:rPr lang="en-US" dirty="0" smtClean="0"/>
              <a:t>Patients are sicker, more ICU-bounds</a:t>
            </a:r>
          </a:p>
          <a:p>
            <a:r>
              <a:rPr lang="en-US" dirty="0" smtClean="0"/>
              <a:t>Staying for more prolonged work-ups</a:t>
            </a:r>
          </a:p>
          <a:p>
            <a:r>
              <a:rPr lang="en-US" dirty="0" smtClean="0"/>
              <a:t>Admission rates are unchanged on average</a:t>
            </a:r>
          </a:p>
          <a:p>
            <a:pPr lvl="1"/>
            <a:r>
              <a:rPr lang="en-US" dirty="0" smtClean="0"/>
              <a:t>Perhaps preventing some hospital admissions in younger patients?</a:t>
            </a:r>
          </a:p>
          <a:p>
            <a:endParaRPr lang="en-US" dirty="0" smtClean="0"/>
          </a:p>
          <a:p>
            <a:r>
              <a:rPr lang="en-US" dirty="0" smtClean="0"/>
              <a:t>Next questions:</a:t>
            </a:r>
          </a:p>
          <a:p>
            <a:pPr lvl="1"/>
            <a:r>
              <a:rPr lang="en-US" dirty="0" smtClean="0"/>
              <a:t>Where are ED visits increasing more?</a:t>
            </a:r>
          </a:p>
          <a:p>
            <a:pPr lvl="1"/>
            <a:r>
              <a:rPr lang="en-US" dirty="0" smtClean="0"/>
              <a:t>What is happening to the supply of EDs?</a:t>
            </a:r>
          </a:p>
          <a:p>
            <a:pPr lvl="1"/>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co-authors / collaborators</a:t>
            </a:r>
            <a:endParaRPr lang="en-US" dirty="0"/>
          </a:p>
        </p:txBody>
      </p:sp>
      <p:sp>
        <p:nvSpPr>
          <p:cNvPr id="3" name="Content Placeholder 2"/>
          <p:cNvSpPr>
            <a:spLocks noGrp="1"/>
          </p:cNvSpPr>
          <p:nvPr>
            <p:ph sz="quarter" idx="1"/>
          </p:nvPr>
        </p:nvSpPr>
        <p:spPr/>
        <p:txBody>
          <a:bodyPr/>
          <a:lstStyle/>
          <a:p>
            <a:r>
              <a:rPr lang="en-US" dirty="0" smtClean="0"/>
              <a:t>Ryan Mutter, PhD,  AHRQ</a:t>
            </a:r>
          </a:p>
          <a:p>
            <a:r>
              <a:rPr lang="en-US" dirty="0" smtClean="0"/>
              <a:t>Lan Zhao, PhD, Social and Scientific Systems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U.S. ED volume v. # of EDs</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xmlns="" val="3631376475"/>
              </p:ext>
            </p:extLst>
          </p:nvPr>
        </p:nvGraphicFramePr>
        <p:xfrm>
          <a:off x="457200" y="1219200"/>
          <a:ext cx="8229600" cy="511706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838200" y="6336268"/>
            <a:ext cx="4343400" cy="369332"/>
          </a:xfrm>
          <a:prstGeom prst="rect">
            <a:avLst/>
          </a:prstGeom>
          <a:noFill/>
        </p:spPr>
        <p:txBody>
          <a:bodyPr wrap="square" rtlCol="0">
            <a:spAutoFit/>
          </a:bodyPr>
          <a:lstStyle/>
          <a:p>
            <a:r>
              <a:rPr lang="en-US" dirty="0" smtClean="0"/>
              <a:t>HCUP data, AHRQ</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Profit v. non-profit v. public</a:t>
            </a:r>
            <a:endParaRPr lang="en-US" dirty="0"/>
          </a:p>
        </p:txBody>
      </p:sp>
      <p:graphicFrame>
        <p:nvGraphicFramePr>
          <p:cNvPr id="4" name="Content Placeholder 3"/>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38200" y="6336268"/>
            <a:ext cx="4343400" cy="369332"/>
          </a:xfrm>
          <a:prstGeom prst="rect">
            <a:avLst/>
          </a:prstGeom>
          <a:noFill/>
        </p:spPr>
        <p:txBody>
          <a:bodyPr wrap="square" rtlCol="0">
            <a:spAutoFit/>
          </a:bodyPr>
          <a:lstStyle/>
          <a:p>
            <a:r>
              <a:rPr lang="en-US" dirty="0" smtClean="0"/>
              <a:t>HCUP data, AHRQ</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Urban v. rural location</a:t>
            </a:r>
            <a:endParaRPr lang="en-US" dirty="0"/>
          </a:p>
        </p:txBody>
      </p:sp>
      <p:graphicFrame>
        <p:nvGraphicFramePr>
          <p:cNvPr id="4" name="Content Placeholder 3"/>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38200" y="6336268"/>
            <a:ext cx="4343400" cy="369332"/>
          </a:xfrm>
          <a:prstGeom prst="rect">
            <a:avLst/>
          </a:prstGeom>
          <a:noFill/>
        </p:spPr>
        <p:txBody>
          <a:bodyPr wrap="square" rtlCol="0">
            <a:spAutoFit/>
          </a:bodyPr>
          <a:lstStyle/>
          <a:p>
            <a:r>
              <a:rPr lang="en-US" dirty="0" smtClean="0"/>
              <a:t>HCUP data, AHRQ</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Hospital average ED volume v. # EDs</a:t>
            </a:r>
            <a:endParaRPr lang="en-US" dirty="0"/>
          </a:p>
        </p:txBody>
      </p:sp>
      <p:graphicFrame>
        <p:nvGraphicFramePr>
          <p:cNvPr id="4" name="Content Placeholder 3"/>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38200" y="6336268"/>
            <a:ext cx="4343400" cy="369332"/>
          </a:xfrm>
          <a:prstGeom prst="rect">
            <a:avLst/>
          </a:prstGeom>
          <a:noFill/>
        </p:spPr>
        <p:txBody>
          <a:bodyPr wrap="square" rtlCol="0">
            <a:spAutoFit/>
          </a:bodyPr>
          <a:lstStyle/>
          <a:p>
            <a:r>
              <a:rPr lang="en-US" dirty="0" smtClean="0"/>
              <a:t>HCUP data, AHRQ</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Growing role of ED admissions</a:t>
            </a:r>
            <a:endParaRPr lang="en-US" dirty="0"/>
          </a:p>
        </p:txBody>
      </p:sp>
      <p:pic>
        <p:nvPicPr>
          <p:cNvPr id="38914" name="Picture 2"/>
          <p:cNvPicPr>
            <a:picLocks noGrp="1" noChangeAspect="1" noChangeArrowheads="1"/>
          </p:cNvPicPr>
          <p:nvPr>
            <p:ph sz="quarter" idx="1"/>
          </p:nvPr>
        </p:nvPicPr>
        <p:blipFill>
          <a:blip r:embed="rId3" cstate="print"/>
          <a:srcRect/>
          <a:stretch>
            <a:fillRect/>
          </a:stretch>
        </p:blipFill>
        <p:spPr bwMode="auto">
          <a:xfrm>
            <a:off x="1752600" y="1235075"/>
            <a:ext cx="5901277" cy="4937125"/>
          </a:xfrm>
          <a:prstGeom prst="rect">
            <a:avLst/>
          </a:prstGeom>
          <a:noFill/>
          <a:ln w="9525">
            <a:noFill/>
            <a:miter lim="800000"/>
            <a:headEnd/>
            <a:tailEnd/>
          </a:ln>
        </p:spPr>
      </p:pic>
      <p:sp>
        <p:nvSpPr>
          <p:cNvPr id="5" name="TextBox 4"/>
          <p:cNvSpPr txBox="1"/>
          <p:nvPr/>
        </p:nvSpPr>
        <p:spPr>
          <a:xfrm>
            <a:off x="762000" y="6477000"/>
            <a:ext cx="4191000" cy="369332"/>
          </a:xfrm>
          <a:prstGeom prst="rect">
            <a:avLst/>
          </a:prstGeom>
          <a:noFill/>
        </p:spPr>
        <p:txBody>
          <a:bodyPr wrap="square" rtlCol="0">
            <a:spAutoFit/>
          </a:bodyPr>
          <a:lstStyle/>
          <a:p>
            <a:r>
              <a:rPr lang="en-US" dirty="0" smtClean="0"/>
              <a:t>Schuur Venkatesh </a:t>
            </a:r>
            <a:r>
              <a:rPr lang="en-US" i="1" dirty="0" smtClean="0"/>
              <a:t>New Engl J Med </a:t>
            </a:r>
            <a:r>
              <a:rPr lang="en-US" dirty="0" smtClean="0"/>
              <a:t>2012</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cost per admission</a:t>
            </a:r>
            <a:endParaRPr lang="en-US" dirty="0"/>
          </a:p>
        </p:txBody>
      </p:sp>
      <p:graphicFrame>
        <p:nvGraphicFramePr>
          <p:cNvPr id="4" name="Content Placeholder 3"/>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38200" y="6336268"/>
            <a:ext cx="4343400" cy="369332"/>
          </a:xfrm>
          <a:prstGeom prst="rect">
            <a:avLst/>
          </a:prstGeom>
          <a:noFill/>
        </p:spPr>
        <p:txBody>
          <a:bodyPr wrap="square" rtlCol="0">
            <a:spAutoFit/>
          </a:bodyPr>
          <a:lstStyle/>
          <a:p>
            <a:r>
              <a:rPr lang="en-US" dirty="0" smtClean="0"/>
              <a:t>HCUP data, AHRQ</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 admissions as a cost driver</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840919461"/>
              </p:ext>
            </p:extLst>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38200" y="6336268"/>
            <a:ext cx="4343400" cy="369332"/>
          </a:xfrm>
          <a:prstGeom prst="rect">
            <a:avLst/>
          </a:prstGeom>
          <a:noFill/>
        </p:spPr>
        <p:txBody>
          <a:bodyPr wrap="square" rtlCol="0">
            <a:spAutoFit/>
          </a:bodyPr>
          <a:lstStyle/>
          <a:p>
            <a:r>
              <a:rPr lang="en-US" dirty="0" smtClean="0"/>
              <a:t>HCUP data, AHRQ</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a:t>
            </a:r>
            <a:endParaRPr lang="en-US" dirty="0"/>
          </a:p>
        </p:txBody>
      </p:sp>
      <p:sp>
        <p:nvSpPr>
          <p:cNvPr id="3" name="Content Placeholder 2"/>
          <p:cNvSpPr>
            <a:spLocks noGrp="1"/>
          </p:cNvSpPr>
          <p:nvPr>
            <p:ph sz="quarter" idx="1"/>
          </p:nvPr>
        </p:nvSpPr>
        <p:spPr/>
        <p:txBody>
          <a:bodyPr/>
          <a:lstStyle/>
          <a:p>
            <a:r>
              <a:rPr lang="en-US" dirty="0" smtClean="0"/>
              <a:t>ED crowding and boarding</a:t>
            </a:r>
          </a:p>
          <a:p>
            <a:pPr lvl="1"/>
            <a:r>
              <a:rPr lang="en-US" dirty="0" smtClean="0"/>
              <a:t>How far have we come since the 2006 IOM Report</a:t>
            </a:r>
          </a:p>
          <a:p>
            <a:pPr lvl="1"/>
            <a:endParaRPr lang="en-US" dirty="0" smtClean="0"/>
          </a:p>
          <a:p>
            <a:r>
              <a:rPr lang="en-US" dirty="0" smtClean="0"/>
              <a:t>Trends in demand for emergency care in the U.S.</a:t>
            </a:r>
          </a:p>
          <a:p>
            <a:pPr lvl="1"/>
            <a:r>
              <a:rPr lang="en-US" dirty="0" smtClean="0"/>
              <a:t>Will this go unabated?</a:t>
            </a:r>
          </a:p>
          <a:p>
            <a:pPr lvl="1"/>
            <a:r>
              <a:rPr lang="en-US" dirty="0" smtClean="0"/>
              <a:t>What does this mean for U.S. healthcare costs?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sz="quarter" idx="1"/>
          </p:nvPr>
        </p:nvSpPr>
        <p:spPr/>
        <p:txBody>
          <a:bodyPr/>
          <a:lstStyle/>
          <a:p>
            <a:r>
              <a:rPr lang="en-US" dirty="0" smtClean="0"/>
              <a:t>Provide a update on emergency care for 2012</a:t>
            </a:r>
          </a:p>
          <a:p>
            <a:pPr lvl="1"/>
            <a:r>
              <a:rPr lang="en-US" dirty="0" smtClean="0"/>
              <a:t>Where are we since the IOM report?</a:t>
            </a:r>
          </a:p>
          <a:p>
            <a:endParaRPr lang="en-US" dirty="0" smtClean="0"/>
          </a:p>
          <a:p>
            <a:r>
              <a:rPr lang="en-US" dirty="0" smtClean="0"/>
              <a:t>Describe emergency care policy issues and longitudinal trends in emergency care in the U.S. </a:t>
            </a:r>
          </a:p>
          <a:p>
            <a:pPr>
              <a:buNone/>
            </a:pPr>
            <a:endParaRPr lang="en-US" dirty="0" smtClean="0"/>
          </a:p>
        </p:txBody>
      </p:sp>
      <p:pic>
        <p:nvPicPr>
          <p:cNvPr id="5" name="Picture 1"/>
          <p:cNvPicPr>
            <a:picLocks noChangeAspect="1" noChangeArrowheads="1"/>
          </p:cNvPicPr>
          <p:nvPr/>
        </p:nvPicPr>
        <p:blipFill>
          <a:blip r:embed="rId2" cstate="print"/>
          <a:srcRect/>
          <a:stretch>
            <a:fillRect/>
          </a:stretch>
        </p:blipFill>
        <p:spPr bwMode="auto">
          <a:xfrm>
            <a:off x="8153400" y="228600"/>
            <a:ext cx="619587" cy="122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457200" y="1219200"/>
            <a:ext cx="8229600" cy="5334000"/>
          </a:xfrm>
        </p:spPr>
        <p:txBody>
          <a:bodyPr>
            <a:normAutofit fontScale="92500" lnSpcReduction="20000"/>
          </a:bodyPr>
          <a:lstStyle/>
          <a:p>
            <a:r>
              <a:rPr lang="en-US" dirty="0" smtClean="0"/>
              <a:t>Why does emergency care matter?</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a:buNone/>
            </a:pPr>
            <a:endParaRPr lang="en-US" dirty="0" smtClean="0"/>
          </a:p>
          <a:p>
            <a:pPr>
              <a:buNone/>
            </a:pPr>
            <a:endParaRPr lang="en-US" dirty="0" smtClean="0"/>
          </a:p>
          <a:p>
            <a:pPr>
              <a:buNone/>
            </a:pPr>
            <a:r>
              <a:rPr lang="en-US" sz="2200" dirty="0" smtClean="0"/>
              <a:t>Asplin </a:t>
            </a:r>
            <a:r>
              <a:rPr lang="en-US" sz="2200" i="1" dirty="0" smtClean="0"/>
              <a:t>Ann Emerg Med </a:t>
            </a:r>
            <a:r>
              <a:rPr lang="en-US" sz="2200" dirty="0" smtClean="0"/>
              <a:t>2003</a:t>
            </a:r>
          </a:p>
          <a:p>
            <a:pPr lvl="1"/>
            <a:endParaRPr lang="en-US" dirty="0" smtClean="0"/>
          </a:p>
          <a:p>
            <a:endParaRPr lang="en-US" dirty="0" smtClean="0"/>
          </a:p>
        </p:txBody>
      </p:sp>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914400" y="1676400"/>
            <a:ext cx="7162800" cy="4191000"/>
          </a:xfrm>
          <a:prstGeom prst="rect">
            <a:avLst/>
          </a:prstGeom>
        </p:spPr>
      </p:pic>
      <p:pic>
        <p:nvPicPr>
          <p:cNvPr id="5" name="Picture 1"/>
          <p:cNvPicPr>
            <a:picLocks noChangeAspect="1" noChangeArrowheads="1"/>
          </p:cNvPicPr>
          <p:nvPr/>
        </p:nvPicPr>
        <p:blipFill>
          <a:blip r:embed="rId3" cstate="print"/>
          <a:srcRect/>
          <a:stretch>
            <a:fillRect/>
          </a:stretch>
        </p:blipFill>
        <p:spPr bwMode="auto">
          <a:xfrm>
            <a:off x="8153400" y="228600"/>
            <a:ext cx="619587" cy="122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Institute of Medicine</a:t>
            </a:r>
            <a:endParaRPr lang="en-US" dirty="0"/>
          </a:p>
        </p:txBody>
      </p:sp>
      <p:sp>
        <p:nvSpPr>
          <p:cNvPr id="3" name="Content Placeholder 2"/>
          <p:cNvSpPr>
            <a:spLocks noGrp="1"/>
          </p:cNvSpPr>
          <p:nvPr>
            <p:ph sz="quarter" idx="1"/>
          </p:nvPr>
        </p:nvSpPr>
        <p:spPr>
          <a:xfrm>
            <a:off x="457200" y="1219200"/>
            <a:ext cx="5867400" cy="4937760"/>
          </a:xfrm>
        </p:spPr>
        <p:txBody>
          <a:bodyPr>
            <a:normAutofit fontScale="92500" lnSpcReduction="20000"/>
          </a:bodyPr>
          <a:lstStyle/>
          <a:p>
            <a:r>
              <a:rPr lang="en-US" b="1" dirty="0" smtClean="0"/>
              <a:t>Future of Emergency Care Series (2006)</a:t>
            </a:r>
          </a:p>
          <a:p>
            <a:pPr lvl="1"/>
            <a:r>
              <a:rPr lang="en-US" b="1" dirty="0" smtClean="0"/>
              <a:t>Hospital-Based Emergency Care: At the Breaking Point</a:t>
            </a:r>
          </a:p>
          <a:p>
            <a:pPr lvl="2"/>
            <a:r>
              <a:rPr lang="en-US" dirty="0" smtClean="0"/>
              <a:t>ED crowding, ambulance diversion, ED boarding very common</a:t>
            </a:r>
          </a:p>
          <a:p>
            <a:pPr lvl="3"/>
            <a:r>
              <a:rPr lang="en-US" dirty="0" smtClean="0"/>
              <a:t>Call to end boarding, except under “extreme” circumstances</a:t>
            </a:r>
          </a:p>
          <a:p>
            <a:pPr lvl="2"/>
            <a:r>
              <a:rPr lang="en-US" dirty="0" smtClean="0"/>
              <a:t>Emergency departments not prepared for mass-casualty events</a:t>
            </a:r>
          </a:p>
          <a:p>
            <a:pPr lvl="2"/>
            <a:r>
              <a:rPr lang="en-US" dirty="0" smtClean="0"/>
              <a:t>Call for greater health information technology, information-sharing</a:t>
            </a:r>
          </a:p>
          <a:p>
            <a:pPr lvl="2"/>
            <a:endParaRPr lang="en-US" dirty="0" smtClean="0"/>
          </a:p>
          <a:p>
            <a:r>
              <a:rPr lang="en-US" b="1" dirty="0" smtClean="0"/>
              <a:t>Emergency Medical Services: At the Crossroads</a:t>
            </a:r>
            <a:endParaRPr lang="en-US" dirty="0" smtClean="0"/>
          </a:p>
          <a:p>
            <a:r>
              <a:rPr lang="en-US" b="1" dirty="0" smtClean="0"/>
              <a:t>Emergency Care for Children: Growing Pains</a:t>
            </a:r>
            <a:endParaRPr lang="en-US" dirty="0" smtClean="0"/>
          </a:p>
          <a:p>
            <a:endParaRPr lang="en-US" dirty="0"/>
          </a:p>
        </p:txBody>
      </p:sp>
      <p:pic>
        <p:nvPicPr>
          <p:cNvPr id="26626" name="Picture 2" descr="http://images.nap.edu/images/cover.php?id=11621"/>
          <p:cNvPicPr>
            <a:picLocks noChangeAspect="1" noChangeArrowheads="1"/>
          </p:cNvPicPr>
          <p:nvPr/>
        </p:nvPicPr>
        <p:blipFill>
          <a:blip r:embed="rId2" cstate="print"/>
          <a:srcRect/>
          <a:stretch>
            <a:fillRect/>
          </a:stretch>
        </p:blipFill>
        <p:spPr bwMode="auto">
          <a:xfrm>
            <a:off x="6400800" y="1371600"/>
            <a:ext cx="952500" cy="1543051"/>
          </a:xfrm>
          <a:prstGeom prst="rect">
            <a:avLst/>
          </a:prstGeom>
          <a:noFill/>
        </p:spPr>
      </p:pic>
      <p:pic>
        <p:nvPicPr>
          <p:cNvPr id="26628" name="Picture 4" descr="http://images.nap.edu/images/cover.php?id=11629"/>
          <p:cNvPicPr>
            <a:picLocks noChangeAspect="1" noChangeArrowheads="1"/>
          </p:cNvPicPr>
          <p:nvPr/>
        </p:nvPicPr>
        <p:blipFill>
          <a:blip r:embed="rId3" cstate="print"/>
          <a:srcRect/>
          <a:stretch>
            <a:fillRect/>
          </a:stretch>
        </p:blipFill>
        <p:spPr bwMode="auto">
          <a:xfrm>
            <a:off x="7086600" y="2590800"/>
            <a:ext cx="952500" cy="1428750"/>
          </a:xfrm>
          <a:prstGeom prst="rect">
            <a:avLst/>
          </a:prstGeom>
          <a:noFill/>
        </p:spPr>
      </p:pic>
      <p:pic>
        <p:nvPicPr>
          <p:cNvPr id="26630" name="Picture 6" descr="http://images.nap.edu/images/cover.php?id=11655"/>
          <p:cNvPicPr>
            <a:picLocks noChangeAspect="1" noChangeArrowheads="1"/>
          </p:cNvPicPr>
          <p:nvPr/>
        </p:nvPicPr>
        <p:blipFill>
          <a:blip r:embed="rId4" cstate="print"/>
          <a:srcRect/>
          <a:stretch>
            <a:fillRect/>
          </a:stretch>
        </p:blipFill>
        <p:spPr bwMode="auto">
          <a:xfrm>
            <a:off x="7620000" y="3810000"/>
            <a:ext cx="952500" cy="157162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in 2012?</a:t>
            </a:r>
            <a:endParaRPr lang="en-US" dirty="0"/>
          </a:p>
        </p:txBody>
      </p:sp>
      <p:sp>
        <p:nvSpPr>
          <p:cNvPr id="3" name="Content Placeholder 2"/>
          <p:cNvSpPr>
            <a:spLocks noGrp="1"/>
          </p:cNvSpPr>
          <p:nvPr>
            <p:ph sz="quarter" idx="1"/>
          </p:nvPr>
        </p:nvSpPr>
        <p:spPr>
          <a:xfrm>
            <a:off x="457200" y="1219200"/>
            <a:ext cx="8229600" cy="5638800"/>
          </a:xfrm>
        </p:spPr>
        <p:txBody>
          <a:bodyPr>
            <a:normAutofit/>
          </a:bodyPr>
          <a:lstStyle/>
          <a:p>
            <a:r>
              <a:rPr lang="en-US" dirty="0" smtClean="0"/>
              <a:t>ED crowding, diversion, ED boarding very common</a:t>
            </a:r>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buNone/>
            </a:pPr>
            <a:endParaRPr lang="en-US" dirty="0" smtClean="0"/>
          </a:p>
          <a:p>
            <a:pPr lvl="3">
              <a:buNone/>
            </a:pPr>
            <a:endParaRPr lang="en-US" dirty="0" smtClean="0"/>
          </a:p>
          <a:p>
            <a:pPr lvl="3">
              <a:buNone/>
            </a:pPr>
            <a:r>
              <a:rPr lang="en-US" dirty="0" smtClean="0"/>
              <a:t>Pitts Pines Ann Emerg Med 2012</a:t>
            </a:r>
          </a:p>
          <a:p>
            <a:pPr lvl="3">
              <a:buNone/>
            </a:pPr>
            <a:endParaRPr lang="en-US" dirty="0" smtClean="0"/>
          </a:p>
          <a:p>
            <a:endParaRPr lang="en-US" dirty="0"/>
          </a:p>
        </p:txBody>
      </p:sp>
      <p:pic>
        <p:nvPicPr>
          <p:cNvPr id="21508" name="Picture 4"/>
          <p:cNvPicPr>
            <a:picLocks noChangeAspect="1" noChangeArrowheads="1"/>
          </p:cNvPicPr>
          <p:nvPr/>
        </p:nvPicPr>
        <p:blipFill>
          <a:blip r:embed="rId2" cstate="print"/>
          <a:srcRect/>
          <a:stretch>
            <a:fillRect/>
          </a:stretch>
        </p:blipFill>
        <p:spPr bwMode="auto">
          <a:xfrm>
            <a:off x="1396288" y="1752600"/>
            <a:ext cx="5614112" cy="4195879"/>
          </a:xfrm>
          <a:prstGeom prst="rect">
            <a:avLst/>
          </a:prstGeom>
          <a:noFill/>
          <a:ln w="9525">
            <a:noFill/>
            <a:miter lim="800000"/>
            <a:headEnd/>
            <a:tailEnd/>
          </a:ln>
        </p:spPr>
      </p:pic>
      <p:pic>
        <p:nvPicPr>
          <p:cNvPr id="7" name="Picture 1"/>
          <p:cNvPicPr>
            <a:picLocks noChangeAspect="1" noChangeArrowheads="1"/>
          </p:cNvPicPr>
          <p:nvPr/>
        </p:nvPicPr>
        <p:blipFill>
          <a:blip r:embed="rId3" cstate="print"/>
          <a:srcRect/>
          <a:stretch>
            <a:fillRect/>
          </a:stretch>
        </p:blipFill>
        <p:spPr bwMode="auto">
          <a:xfrm>
            <a:off x="8153400" y="302613"/>
            <a:ext cx="619587" cy="122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in 2012?</a:t>
            </a:r>
            <a:endParaRPr lang="en-US" dirty="0"/>
          </a:p>
        </p:txBody>
      </p:sp>
      <p:sp>
        <p:nvSpPr>
          <p:cNvPr id="3" name="Content Placeholder 2"/>
          <p:cNvSpPr>
            <a:spLocks noGrp="1"/>
          </p:cNvSpPr>
          <p:nvPr>
            <p:ph sz="quarter" idx="1"/>
          </p:nvPr>
        </p:nvSpPr>
        <p:spPr>
          <a:xfrm>
            <a:off x="457200" y="1219200"/>
            <a:ext cx="8229600" cy="5638800"/>
          </a:xfrm>
        </p:spPr>
        <p:txBody>
          <a:bodyPr>
            <a:normAutofit/>
          </a:bodyPr>
          <a:lstStyle/>
          <a:p>
            <a:r>
              <a:rPr lang="en-US" dirty="0" smtClean="0"/>
              <a:t>ED crowding, diversion, ED boarding very common</a:t>
            </a:r>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buNone/>
            </a:pPr>
            <a:endParaRPr lang="en-US" dirty="0" smtClean="0"/>
          </a:p>
          <a:p>
            <a:pPr lvl="3">
              <a:buNone/>
            </a:pPr>
            <a:endParaRPr lang="en-US" dirty="0" smtClean="0"/>
          </a:p>
          <a:p>
            <a:pPr lvl="3">
              <a:buNone/>
            </a:pPr>
            <a:r>
              <a:rPr lang="en-US" dirty="0" smtClean="0"/>
              <a:t>Pitts Pines Ann Emerg Med 2012</a:t>
            </a:r>
          </a:p>
          <a:p>
            <a:pPr lvl="3">
              <a:buNone/>
            </a:pPr>
            <a:endParaRPr lang="en-US" dirty="0" smtClean="0"/>
          </a:p>
          <a:p>
            <a:endParaRPr lang="en-US" dirty="0"/>
          </a:p>
        </p:txBody>
      </p:sp>
      <p:pic>
        <p:nvPicPr>
          <p:cNvPr id="23554" name="Picture 2"/>
          <p:cNvPicPr>
            <a:picLocks noChangeAspect="1" noChangeArrowheads="1"/>
          </p:cNvPicPr>
          <p:nvPr/>
        </p:nvPicPr>
        <p:blipFill>
          <a:blip r:embed="rId2" cstate="print"/>
          <a:srcRect/>
          <a:stretch>
            <a:fillRect/>
          </a:stretch>
        </p:blipFill>
        <p:spPr bwMode="auto">
          <a:xfrm>
            <a:off x="1676400" y="1752600"/>
            <a:ext cx="4833937" cy="4115914"/>
          </a:xfrm>
          <a:prstGeom prst="rect">
            <a:avLst/>
          </a:prstGeom>
          <a:noFill/>
          <a:ln w="9525">
            <a:noFill/>
            <a:miter lim="800000"/>
            <a:headEnd/>
            <a:tailEnd/>
          </a:ln>
        </p:spPr>
      </p:pic>
      <p:pic>
        <p:nvPicPr>
          <p:cNvPr id="6" name="Picture 1"/>
          <p:cNvPicPr>
            <a:picLocks noChangeAspect="1" noChangeArrowheads="1"/>
          </p:cNvPicPr>
          <p:nvPr/>
        </p:nvPicPr>
        <p:blipFill>
          <a:blip r:embed="rId3" cstate="print"/>
          <a:srcRect/>
          <a:stretch>
            <a:fillRect/>
          </a:stretch>
        </p:blipFill>
        <p:spPr bwMode="auto">
          <a:xfrm>
            <a:off x="8153400" y="228600"/>
            <a:ext cx="619587" cy="122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causing crowding?</a:t>
            </a:r>
            <a:endParaRPr lang="en-US" dirty="0"/>
          </a:p>
        </p:txBody>
      </p:sp>
      <p:sp>
        <p:nvSpPr>
          <p:cNvPr id="3" name="Content Placeholder 2"/>
          <p:cNvSpPr>
            <a:spLocks noGrp="1"/>
          </p:cNvSpPr>
          <p:nvPr>
            <p:ph sz="quarter" idx="1"/>
          </p:nvPr>
        </p:nvSpPr>
        <p:spPr>
          <a:xfrm>
            <a:off x="457200" y="1219200"/>
            <a:ext cx="3657600" cy="4937760"/>
          </a:xfrm>
        </p:spPr>
        <p:txBody>
          <a:bodyPr/>
          <a:lstStyle/>
          <a:p>
            <a:r>
              <a:rPr lang="en-US" dirty="0" smtClean="0"/>
              <a:t>Visits are going up</a:t>
            </a:r>
          </a:p>
          <a:p>
            <a:endParaRPr lang="en-US" dirty="0" smtClean="0"/>
          </a:p>
          <a:p>
            <a:r>
              <a:rPr lang="en-US" dirty="0" smtClean="0"/>
              <a:t>The total time spent in the ED is rising faster</a:t>
            </a:r>
          </a:p>
          <a:p>
            <a:endParaRPr lang="en-US" dirty="0" smtClean="0"/>
          </a:p>
          <a:p>
            <a:endParaRPr lang="en-US" dirty="0" smtClean="0"/>
          </a:p>
        </p:txBody>
      </p:sp>
      <p:pic>
        <p:nvPicPr>
          <p:cNvPr id="25602" name="Picture 2" descr="http://www.astro.ucla.edu/%7Ewright/balloons.gif"/>
          <p:cNvPicPr>
            <a:picLocks noChangeAspect="1" noChangeArrowheads="1" noCrop="1"/>
          </p:cNvPicPr>
          <p:nvPr/>
        </p:nvPicPr>
        <p:blipFill>
          <a:blip r:embed="rId2" cstate="print"/>
          <a:srcRect/>
          <a:stretch>
            <a:fillRect/>
          </a:stretch>
        </p:blipFill>
        <p:spPr bwMode="auto">
          <a:xfrm>
            <a:off x="4572000" y="1676400"/>
            <a:ext cx="3733800" cy="3733800"/>
          </a:xfrm>
          <a:prstGeom prst="rect">
            <a:avLst/>
          </a:prstGeom>
          <a:noFill/>
        </p:spPr>
      </p:pic>
      <p:pic>
        <p:nvPicPr>
          <p:cNvPr id="5" name="Picture 1"/>
          <p:cNvPicPr>
            <a:picLocks noChangeAspect="1" noChangeArrowheads="1"/>
          </p:cNvPicPr>
          <p:nvPr/>
        </p:nvPicPr>
        <p:blipFill>
          <a:blip r:embed="rId3" cstate="print"/>
          <a:srcRect/>
          <a:stretch>
            <a:fillRect/>
          </a:stretch>
        </p:blipFill>
        <p:spPr bwMode="auto">
          <a:xfrm>
            <a:off x="8153400" y="228600"/>
            <a:ext cx="619587" cy="122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2290</TotalTime>
  <Words>1693</Words>
  <Application>Microsoft Office PowerPoint</Application>
  <PresentationFormat>On-screen Show (4:3)</PresentationFormat>
  <Paragraphs>311</Paragraphs>
  <Slides>38</Slides>
  <Notes>10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Origin</vt:lpstr>
      <vt:lpstr>2012 Update on U.S. emergency care and longitudinal trends (1995-2010)</vt:lpstr>
      <vt:lpstr>Disclosures</vt:lpstr>
      <vt:lpstr>Project co-authors / collaborators</vt:lpstr>
      <vt:lpstr>Objectives</vt:lpstr>
      <vt:lpstr>Introduction</vt:lpstr>
      <vt:lpstr>Institute of Medicine</vt:lpstr>
      <vt:lpstr>Where are we in 2012?</vt:lpstr>
      <vt:lpstr>Where are we in 2012?</vt:lpstr>
      <vt:lpstr>What is causing crowding?</vt:lpstr>
      <vt:lpstr>What is causing crowding?</vt:lpstr>
      <vt:lpstr>What is causing crowding?</vt:lpstr>
      <vt:lpstr>Expanded literature on ED crowding</vt:lpstr>
      <vt:lpstr>Where are we in 2012?</vt:lpstr>
      <vt:lpstr>Where are we in 2012?</vt:lpstr>
      <vt:lpstr>Where are we in 2012?</vt:lpstr>
      <vt:lpstr>Where are we in 2012?</vt:lpstr>
      <vt:lpstr>Where are we in 2012?</vt:lpstr>
      <vt:lpstr>Next policy questions</vt:lpstr>
      <vt:lpstr>Why do so many people come to the ED?</vt:lpstr>
      <vt:lpstr>How does the ED compare to alternatives?</vt:lpstr>
      <vt:lpstr>Policy changes and the ED</vt:lpstr>
      <vt:lpstr>Why do people come to the ED?</vt:lpstr>
      <vt:lpstr>Why do people come to the ED</vt:lpstr>
      <vt:lpstr>How is the intensity of care changing?</vt:lpstr>
      <vt:lpstr>How about hospital admissions?</vt:lpstr>
      <vt:lpstr>How about admission rates?</vt:lpstr>
      <vt:lpstr>ED admission rates over time</vt:lpstr>
      <vt:lpstr>How about specific populations?</vt:lpstr>
      <vt:lpstr>Policy questions</vt:lpstr>
      <vt:lpstr>Total U.S. ED volume v. # of EDs</vt:lpstr>
      <vt:lpstr>Profit v. non-profit v. public</vt:lpstr>
      <vt:lpstr>Urban v. rural location</vt:lpstr>
      <vt:lpstr>Hospital average ED volume v. # EDs</vt:lpstr>
      <vt:lpstr>Growing role of ED admissions</vt:lpstr>
      <vt:lpstr>Average cost per admission</vt:lpstr>
      <vt:lpstr>ED admissions as a cost driver</vt:lpstr>
      <vt:lpstr>Recap</vt:lpstr>
      <vt:lpstr>Questions?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2012 Update on U.S. emergency care and longitudinal trends (1995-2010)</dc:title>
  <dc:creator>Jesse</dc:creator>
  <cp:lastModifiedBy>DHHS</cp:lastModifiedBy>
  <cp:revision>6</cp:revision>
  <dcterms:created xsi:type="dcterms:W3CDTF">2012-09-09T00:52:59Z</dcterms:created>
  <dcterms:modified xsi:type="dcterms:W3CDTF">2012-10-17T12:32:57Z</dcterms:modified>
</cp:coreProperties>
</file>