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slideLayouts/slideLayout29.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80" r:id="rId2"/>
    <p:sldMasterId id="2147483692" r:id="rId3"/>
  </p:sldMasterIdLst>
  <p:notesMasterIdLst>
    <p:notesMasterId r:id="rId57"/>
  </p:notesMasterIdLst>
  <p:handoutMasterIdLst>
    <p:handoutMasterId r:id="rId58"/>
  </p:handoutMasterIdLst>
  <p:sldIdLst>
    <p:sldId id="318" r:id="rId4"/>
    <p:sldId id="434" r:id="rId5"/>
    <p:sldId id="377" r:id="rId6"/>
    <p:sldId id="360" r:id="rId7"/>
    <p:sldId id="460" r:id="rId8"/>
    <p:sldId id="380" r:id="rId9"/>
    <p:sldId id="381" r:id="rId10"/>
    <p:sldId id="382" r:id="rId11"/>
    <p:sldId id="383" r:id="rId12"/>
    <p:sldId id="384" r:id="rId13"/>
    <p:sldId id="385" r:id="rId14"/>
    <p:sldId id="386" r:id="rId15"/>
    <p:sldId id="387" r:id="rId16"/>
    <p:sldId id="461" r:id="rId17"/>
    <p:sldId id="399" r:id="rId18"/>
    <p:sldId id="400" r:id="rId19"/>
    <p:sldId id="401" r:id="rId20"/>
    <p:sldId id="402" r:id="rId21"/>
    <p:sldId id="403" r:id="rId22"/>
    <p:sldId id="404" r:id="rId23"/>
    <p:sldId id="405" r:id="rId24"/>
    <p:sldId id="406" r:id="rId25"/>
    <p:sldId id="388" r:id="rId26"/>
    <p:sldId id="379" r:id="rId27"/>
    <p:sldId id="389" r:id="rId28"/>
    <p:sldId id="391" r:id="rId29"/>
    <p:sldId id="430" r:id="rId30"/>
    <p:sldId id="392" r:id="rId31"/>
    <p:sldId id="393" r:id="rId32"/>
    <p:sldId id="394" r:id="rId33"/>
    <p:sldId id="398" r:id="rId34"/>
    <p:sldId id="361" r:id="rId35"/>
    <p:sldId id="447" r:id="rId36"/>
    <p:sldId id="418" r:id="rId37"/>
    <p:sldId id="437" r:id="rId38"/>
    <p:sldId id="419" r:id="rId39"/>
    <p:sldId id="420" r:id="rId40"/>
    <p:sldId id="427" r:id="rId41"/>
    <p:sldId id="431" r:id="rId42"/>
    <p:sldId id="366" r:id="rId43"/>
    <p:sldId id="368" r:id="rId44"/>
    <p:sldId id="432" r:id="rId45"/>
    <p:sldId id="433" r:id="rId46"/>
    <p:sldId id="462" r:id="rId47"/>
    <p:sldId id="439" r:id="rId48"/>
    <p:sldId id="441" r:id="rId49"/>
    <p:sldId id="443" r:id="rId50"/>
    <p:sldId id="408" r:id="rId51"/>
    <p:sldId id="409" r:id="rId52"/>
    <p:sldId id="410" r:id="rId53"/>
    <p:sldId id="459" r:id="rId54"/>
    <p:sldId id="448" r:id="rId55"/>
    <p:sldId id="429" r:id="rId56"/>
  </p:sldIdLst>
  <p:sldSz cx="9144000" cy="6858000" type="screen4x3"/>
  <p:notesSz cx="7053263"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6" autoAdjust="0"/>
    <p:restoredTop sz="86430" autoAdjust="0"/>
  </p:normalViewPr>
  <p:slideViewPr>
    <p:cSldViewPr snapToGrid="0" snapToObjects="1">
      <p:cViewPr varScale="1">
        <p:scale>
          <a:sx n="76" d="100"/>
          <a:sy n="76" d="100"/>
        </p:scale>
        <p:origin x="-108" y="-474"/>
      </p:cViewPr>
      <p:guideLst>
        <p:guide orient="horz" pos="2160"/>
        <p:guide pos="2880"/>
      </p:guideLst>
    </p:cSldViewPr>
  </p:slideViewPr>
  <p:outlineViewPr>
    <p:cViewPr>
      <p:scale>
        <a:sx n="33" d="100"/>
        <a:sy n="33" d="100"/>
      </p:scale>
      <p:origin x="0" y="11490"/>
    </p:cViewPr>
  </p:outlineViewPr>
  <p:notesTextViewPr>
    <p:cViewPr>
      <p:scale>
        <a:sx n="100" d="100"/>
        <a:sy n="100" d="100"/>
      </p:scale>
      <p:origin x="0" y="0"/>
    </p:cViewPr>
  </p:notesTextViewPr>
  <p:sorterViewPr>
    <p:cViewPr>
      <p:scale>
        <a:sx n="66" d="100"/>
        <a:sy n="66" d="100"/>
      </p:scale>
      <p:origin x="0" y="208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5455"/>
          </a:xfrm>
          <a:prstGeom prst="rect">
            <a:avLst/>
          </a:prstGeom>
        </p:spPr>
        <p:txBody>
          <a:bodyPr vert="horz" lIns="93497" tIns="46749" rIns="93497" bIns="46749" rtlCol="0"/>
          <a:lstStyle>
            <a:lvl1pPr algn="l">
              <a:defRPr sz="1200"/>
            </a:lvl1pPr>
          </a:lstStyle>
          <a:p>
            <a:endParaRPr lang="en-US"/>
          </a:p>
        </p:txBody>
      </p:sp>
      <p:sp>
        <p:nvSpPr>
          <p:cNvPr id="3" name="Date Placeholder 2"/>
          <p:cNvSpPr>
            <a:spLocks noGrp="1"/>
          </p:cNvSpPr>
          <p:nvPr>
            <p:ph type="dt" sz="quarter" idx="1"/>
          </p:nvPr>
        </p:nvSpPr>
        <p:spPr>
          <a:xfrm>
            <a:off x="3995217" y="0"/>
            <a:ext cx="3056414" cy="465455"/>
          </a:xfrm>
          <a:prstGeom prst="rect">
            <a:avLst/>
          </a:prstGeom>
        </p:spPr>
        <p:txBody>
          <a:bodyPr vert="horz" lIns="93497" tIns="46749" rIns="93497" bIns="46749" rtlCol="0"/>
          <a:lstStyle>
            <a:lvl1pPr algn="r">
              <a:defRPr sz="1200"/>
            </a:lvl1pPr>
          </a:lstStyle>
          <a:p>
            <a:fld id="{6810C546-AE7B-41E2-9367-4E37973A9460}" type="datetimeFigureOut">
              <a:rPr lang="en-US" smtClean="0"/>
              <a:pPr/>
              <a:t>11/14/2012</a:t>
            </a:fld>
            <a:endParaRPr lang="en-US"/>
          </a:p>
        </p:txBody>
      </p:sp>
      <p:sp>
        <p:nvSpPr>
          <p:cNvPr id="4" name="Footer Placeholder 3"/>
          <p:cNvSpPr>
            <a:spLocks noGrp="1"/>
          </p:cNvSpPr>
          <p:nvPr>
            <p:ph type="ftr" sz="quarter" idx="2"/>
          </p:nvPr>
        </p:nvSpPr>
        <p:spPr>
          <a:xfrm>
            <a:off x="0" y="8842029"/>
            <a:ext cx="3056414" cy="465455"/>
          </a:xfrm>
          <a:prstGeom prst="rect">
            <a:avLst/>
          </a:prstGeom>
        </p:spPr>
        <p:txBody>
          <a:bodyPr vert="horz" lIns="93497" tIns="46749" rIns="93497" bIns="46749" rtlCol="0" anchor="b"/>
          <a:lstStyle>
            <a:lvl1pPr algn="l">
              <a:defRPr sz="1200"/>
            </a:lvl1pPr>
          </a:lstStyle>
          <a:p>
            <a:endParaRPr lang="en-US"/>
          </a:p>
        </p:txBody>
      </p:sp>
      <p:sp>
        <p:nvSpPr>
          <p:cNvPr id="5" name="Slide Number Placeholder 4"/>
          <p:cNvSpPr>
            <a:spLocks noGrp="1"/>
          </p:cNvSpPr>
          <p:nvPr>
            <p:ph type="sldNum" sz="quarter" idx="3"/>
          </p:nvPr>
        </p:nvSpPr>
        <p:spPr>
          <a:xfrm>
            <a:off x="3995217" y="8842029"/>
            <a:ext cx="3056414" cy="465455"/>
          </a:xfrm>
          <a:prstGeom prst="rect">
            <a:avLst/>
          </a:prstGeom>
        </p:spPr>
        <p:txBody>
          <a:bodyPr vert="horz" lIns="93497" tIns="46749" rIns="93497" bIns="46749" rtlCol="0" anchor="b"/>
          <a:lstStyle>
            <a:lvl1pPr algn="r">
              <a:defRPr sz="1200"/>
            </a:lvl1pPr>
          </a:lstStyle>
          <a:p>
            <a:fld id="{A8D8C2B5-5C62-4F9D-A0BF-184C00D192CA}" type="slidenum">
              <a:rPr lang="en-US" smtClean="0"/>
              <a:pPr/>
              <a:t>‹#›</a:t>
            </a:fld>
            <a:endParaRPr lang="en-US"/>
          </a:p>
        </p:txBody>
      </p:sp>
    </p:spTree>
    <p:extLst>
      <p:ext uri="{BB962C8B-B14F-4D97-AF65-F5344CB8AC3E}">
        <p14:creationId xmlns:p14="http://schemas.microsoft.com/office/powerpoint/2010/main" xmlns="" val="3366249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5455"/>
          </a:xfrm>
          <a:prstGeom prst="rect">
            <a:avLst/>
          </a:prstGeom>
        </p:spPr>
        <p:txBody>
          <a:bodyPr vert="horz" lIns="93497" tIns="46749" rIns="93497" bIns="46749" rtlCol="0"/>
          <a:lstStyle>
            <a:lvl1pPr algn="l">
              <a:defRPr sz="1200"/>
            </a:lvl1pPr>
          </a:lstStyle>
          <a:p>
            <a:endParaRPr lang="en-US"/>
          </a:p>
        </p:txBody>
      </p:sp>
      <p:sp>
        <p:nvSpPr>
          <p:cNvPr id="3" name="Date Placeholder 2"/>
          <p:cNvSpPr>
            <a:spLocks noGrp="1"/>
          </p:cNvSpPr>
          <p:nvPr>
            <p:ph type="dt" idx="1"/>
          </p:nvPr>
        </p:nvSpPr>
        <p:spPr>
          <a:xfrm>
            <a:off x="3995217" y="0"/>
            <a:ext cx="3056414" cy="465455"/>
          </a:xfrm>
          <a:prstGeom prst="rect">
            <a:avLst/>
          </a:prstGeom>
        </p:spPr>
        <p:txBody>
          <a:bodyPr vert="horz" lIns="93497" tIns="46749" rIns="93497" bIns="46749" rtlCol="0"/>
          <a:lstStyle>
            <a:lvl1pPr algn="r">
              <a:defRPr sz="1200"/>
            </a:lvl1pPr>
          </a:lstStyle>
          <a:p>
            <a:fld id="{6C43DC39-CB00-204D-9FBE-68B1C7078528}" type="datetimeFigureOut">
              <a:rPr lang="en-US" smtClean="0"/>
              <a:pPr/>
              <a:t>11/14/2012</a:t>
            </a:fld>
            <a:endParaRPr lang="en-US"/>
          </a:p>
        </p:txBody>
      </p:sp>
      <p:sp>
        <p:nvSpPr>
          <p:cNvPr id="4" name="Slide Image Placeholder 3"/>
          <p:cNvSpPr>
            <a:spLocks noGrp="1" noRot="1" noChangeAspect="1"/>
          </p:cNvSpPr>
          <p:nvPr>
            <p:ph type="sldImg" idx="2"/>
          </p:nvPr>
        </p:nvSpPr>
        <p:spPr>
          <a:xfrm>
            <a:off x="1200150" y="698500"/>
            <a:ext cx="4654550" cy="3490913"/>
          </a:xfrm>
          <a:prstGeom prst="rect">
            <a:avLst/>
          </a:prstGeom>
          <a:noFill/>
          <a:ln w="12700">
            <a:solidFill>
              <a:prstClr val="black"/>
            </a:solidFill>
          </a:ln>
        </p:spPr>
        <p:txBody>
          <a:bodyPr vert="horz" lIns="93497" tIns="46749" rIns="93497" bIns="46749" rtlCol="0" anchor="ctr"/>
          <a:lstStyle/>
          <a:p>
            <a:endParaRPr lang="en-US"/>
          </a:p>
        </p:txBody>
      </p:sp>
      <p:sp>
        <p:nvSpPr>
          <p:cNvPr id="5" name="Notes Placeholder 4"/>
          <p:cNvSpPr>
            <a:spLocks noGrp="1"/>
          </p:cNvSpPr>
          <p:nvPr>
            <p:ph type="body" sz="quarter" idx="3"/>
          </p:nvPr>
        </p:nvSpPr>
        <p:spPr>
          <a:xfrm>
            <a:off x="705327" y="4421823"/>
            <a:ext cx="5642610" cy="4189095"/>
          </a:xfrm>
          <a:prstGeom prst="rect">
            <a:avLst/>
          </a:prstGeom>
        </p:spPr>
        <p:txBody>
          <a:bodyPr vert="horz" lIns="93497" tIns="46749" rIns="93497" bIns="4674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29"/>
            <a:ext cx="3056414" cy="465455"/>
          </a:xfrm>
          <a:prstGeom prst="rect">
            <a:avLst/>
          </a:prstGeom>
        </p:spPr>
        <p:txBody>
          <a:bodyPr vert="horz" lIns="93497" tIns="46749" rIns="93497" bIns="46749" rtlCol="0" anchor="b"/>
          <a:lstStyle>
            <a:lvl1pPr algn="l">
              <a:defRPr sz="1200"/>
            </a:lvl1pPr>
          </a:lstStyle>
          <a:p>
            <a:endParaRPr lang="en-US"/>
          </a:p>
        </p:txBody>
      </p:sp>
      <p:sp>
        <p:nvSpPr>
          <p:cNvPr id="7" name="Slide Number Placeholder 6"/>
          <p:cNvSpPr>
            <a:spLocks noGrp="1"/>
          </p:cNvSpPr>
          <p:nvPr>
            <p:ph type="sldNum" sz="quarter" idx="5"/>
          </p:nvPr>
        </p:nvSpPr>
        <p:spPr>
          <a:xfrm>
            <a:off x="3995217" y="8842029"/>
            <a:ext cx="3056414" cy="465455"/>
          </a:xfrm>
          <a:prstGeom prst="rect">
            <a:avLst/>
          </a:prstGeom>
        </p:spPr>
        <p:txBody>
          <a:bodyPr vert="horz" lIns="93497" tIns="46749" rIns="93497" bIns="46749" rtlCol="0" anchor="b"/>
          <a:lstStyle>
            <a:lvl1pPr algn="r">
              <a:defRPr sz="1200"/>
            </a:lvl1pPr>
          </a:lstStyle>
          <a:p>
            <a:fld id="{220AD7AC-BE62-7949-9187-D31A74431701}" type="slidenum">
              <a:rPr lang="en-US" smtClean="0"/>
              <a:pPr/>
              <a:t>‹#›</a:t>
            </a:fld>
            <a:endParaRPr lang="en-US"/>
          </a:p>
        </p:txBody>
      </p:sp>
    </p:spTree>
    <p:extLst>
      <p:ext uri="{BB962C8B-B14F-4D97-AF65-F5344CB8AC3E}">
        <p14:creationId xmlns:p14="http://schemas.microsoft.com/office/powerpoint/2010/main" xmlns="" val="340372542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0AD7AC-BE62-7949-9187-D31A74431701}" type="slidenum">
              <a:rPr lang="en-US" smtClean="0"/>
              <a:pPr/>
              <a:t>1</a:t>
            </a:fld>
            <a:endParaRPr lang="en-US"/>
          </a:p>
        </p:txBody>
      </p:sp>
    </p:spTree>
    <p:extLst>
      <p:ext uri="{BB962C8B-B14F-4D97-AF65-F5344CB8AC3E}">
        <p14:creationId xmlns:p14="http://schemas.microsoft.com/office/powerpoint/2010/main" xmlns="" val="11444718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1031"/>
          <p:cNvSpPr>
            <a:spLocks noGrp="1" noChangeArrowheads="1"/>
          </p:cNvSpPr>
          <p:nvPr>
            <p:ph type="sldNum" sz="quarter" idx="5"/>
          </p:nvPr>
        </p:nvSpPr>
        <p:spPr>
          <a:noFill/>
        </p:spPr>
        <p:txBody>
          <a:bodyPr/>
          <a:lstStyle/>
          <a:p>
            <a:fld id="{B8FB80B3-788D-48BF-B478-D3FE35AF5373}" type="slidenum">
              <a:rPr lang="en-US">
                <a:solidFill>
                  <a:prstClr val="black"/>
                </a:solidFill>
              </a:rPr>
              <a:pPr/>
              <a:t>10</a:t>
            </a:fld>
            <a:endParaRPr lang="en-US">
              <a:solidFill>
                <a:prstClr val="black"/>
              </a:solidFill>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w="9525"/>
        </p:spPr>
        <p:txBody>
          <a:bodyPr/>
          <a:lstStyle/>
          <a:p>
            <a:r>
              <a:rPr lang="en-US" dirty="0" smtClean="0">
                <a:latin typeface="Times New Roman" charset="0"/>
              </a:rPr>
              <a:t>Cannon et al.  Relationship of symptom-onset-to-balloon time and door-to-balloon time with mortality in patients undergoing angioplasty for acute myocardial infarction.  JAMA 2000.</a:t>
            </a:r>
          </a:p>
          <a:p>
            <a:endParaRPr lang="en-US" dirty="0" smtClean="0">
              <a:latin typeface="Times New Roman" charset="0"/>
            </a:endParaRPr>
          </a:p>
          <a:p>
            <a:r>
              <a:rPr lang="en-US" dirty="0" smtClean="0">
                <a:latin typeface="Times New Roman" charset="0"/>
              </a:rPr>
              <a:t>Prospective observational study </a:t>
            </a:r>
            <a:r>
              <a:rPr lang="en-US" smtClean="0">
                <a:latin typeface="Times New Roman" charset="0"/>
              </a:rPr>
              <a:t>of data </a:t>
            </a:r>
            <a:r>
              <a:rPr lang="en-US" dirty="0" smtClean="0">
                <a:latin typeface="Times New Roman" charset="0"/>
              </a:rPr>
              <a:t>from the Second National Registry of Myocardial Infarction</a:t>
            </a:r>
          </a:p>
          <a:p>
            <a:endParaRPr lang="en-US" dirty="0" smtClean="0">
              <a:latin typeface="Times New Roman" charset="0"/>
            </a:endParaRPr>
          </a:p>
          <a:p>
            <a:r>
              <a:rPr lang="en-US" dirty="0" smtClean="0">
                <a:latin typeface="Times New Roman" charset="0"/>
              </a:rPr>
              <a:t>661 community and tertiary care hospitals in the US</a:t>
            </a:r>
          </a:p>
          <a:p>
            <a:r>
              <a:rPr lang="en-US" dirty="0" smtClean="0">
                <a:latin typeface="Times New Roman" charset="0"/>
              </a:rPr>
              <a:t>27,080 consecutive patients STEMI or LBBB</a:t>
            </a:r>
          </a:p>
          <a:p>
            <a:endParaRPr lang="en-US" dirty="0" smtClean="0">
              <a:latin typeface="Times New Roman" charset="0"/>
            </a:endParaRPr>
          </a:p>
          <a:p>
            <a:r>
              <a:rPr lang="en-US" dirty="0" err="1" smtClean="0">
                <a:latin typeface="Times New Roman" charset="0"/>
              </a:rPr>
              <a:t>Lytics</a:t>
            </a:r>
            <a:r>
              <a:rPr lang="en-US" dirty="0" smtClean="0">
                <a:latin typeface="Times New Roman" charset="0"/>
              </a:rPr>
              <a:t> reported in 1979 (Clinical Cardiology), angioplasty in 1986 (NEJM)</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8306" name="Rectangle 1031"/>
          <p:cNvSpPr>
            <a:spLocks noGrp="1" noChangeArrowheads="1"/>
          </p:cNvSpPr>
          <p:nvPr>
            <p:ph type="sldNum" sz="quarter" idx="5"/>
          </p:nvPr>
        </p:nvSpPr>
        <p:spPr>
          <a:noFill/>
        </p:spPr>
        <p:txBody>
          <a:bodyPr/>
          <a:lstStyle/>
          <a:p>
            <a:fld id="{8DFB7227-AED1-45C3-B843-0FEB980A33E4}" type="slidenum">
              <a:rPr lang="en-US">
                <a:solidFill>
                  <a:prstClr val="black"/>
                </a:solidFill>
              </a:rPr>
              <a:pPr/>
              <a:t>11</a:t>
            </a:fld>
            <a:endParaRPr lang="en-US">
              <a:solidFill>
                <a:prstClr val="black"/>
              </a:solidFill>
            </a:endParaRPr>
          </a:p>
        </p:txBody>
      </p:sp>
      <p:sp>
        <p:nvSpPr>
          <p:cNvPr id="98307" name="Rectangle 2"/>
          <p:cNvSpPr>
            <a:spLocks noGrp="1" noRot="1" noChangeAspect="1" noChangeArrowheads="1" noTextEdit="1"/>
          </p:cNvSpPr>
          <p:nvPr>
            <p:ph type="sldImg"/>
          </p:nvPr>
        </p:nvSpPr>
        <p:spPr>
          <a:xfrm>
            <a:off x="0" y="309563"/>
            <a:ext cx="1588" cy="1587"/>
          </a:xfrm>
          <a:solidFill>
            <a:srgbClr val="FFFFFF"/>
          </a:solidFill>
          <a:ln/>
        </p:spPr>
      </p:sp>
      <p:sp>
        <p:nvSpPr>
          <p:cNvPr id="98308" name="Text Box 3"/>
          <p:cNvSpPr>
            <a:spLocks noGrp="1" noChangeArrowheads="1"/>
          </p:cNvSpPr>
          <p:nvPr>
            <p:ph type="body" idx="1"/>
          </p:nvPr>
        </p:nvSpPr>
        <p:spPr>
          <a:xfrm>
            <a:off x="517568" y="4394578"/>
            <a:ext cx="6023029" cy="4133800"/>
          </a:xfrm>
          <a:noFill/>
          <a:ln w="9525"/>
        </p:spPr>
        <p:txBody>
          <a:bodyPr wrap="none" anchor="ctr"/>
          <a:lstStyle/>
          <a:p>
            <a:pPr>
              <a:lnSpc>
                <a:spcPct val="97000"/>
              </a:lnSpc>
              <a:spcBef>
                <a:spcPct val="0"/>
              </a:spcBef>
              <a:buClr>
                <a:srgbClr val="000000"/>
              </a:buClr>
            </a:pPr>
            <a:r>
              <a:rPr lang="en-GB" b="1" smtClean="0">
                <a:solidFill>
                  <a:srgbClr val="FFFF00"/>
                </a:solidFill>
                <a:latin typeface="Times New Roman" charset="0"/>
              </a:rPr>
              <a:t>Marler, J. R. et al. Neurology 2000;55:1649-1655</a:t>
            </a:r>
          </a:p>
          <a:p>
            <a:pPr>
              <a:lnSpc>
                <a:spcPct val="97000"/>
              </a:lnSpc>
              <a:spcBef>
                <a:spcPct val="0"/>
              </a:spcBef>
              <a:buClr>
                <a:srgbClr val="000000"/>
              </a:buClr>
            </a:pPr>
            <a:endParaRPr lang="en-GB" b="1" smtClean="0">
              <a:solidFill>
                <a:srgbClr val="FFFF00"/>
              </a:solidFill>
              <a:latin typeface="Times New Roman" charset="0"/>
            </a:endParaRPr>
          </a:p>
          <a:p>
            <a:pPr>
              <a:lnSpc>
                <a:spcPct val="97000"/>
              </a:lnSpc>
              <a:spcBef>
                <a:spcPct val="0"/>
              </a:spcBef>
              <a:buClr>
                <a:srgbClr val="000000"/>
              </a:buClr>
            </a:pPr>
            <a:r>
              <a:rPr lang="en-GB" b="1" smtClean="0">
                <a:solidFill>
                  <a:srgbClr val="FFFF00"/>
                </a:solidFill>
                <a:latin typeface="Times New Roman" charset="0"/>
              </a:rPr>
              <a:t>NINDS trial 8 centers using over 40 hospitals</a:t>
            </a:r>
          </a:p>
          <a:p>
            <a:pPr>
              <a:lnSpc>
                <a:spcPct val="97000"/>
              </a:lnSpc>
              <a:spcBef>
                <a:spcPct val="0"/>
              </a:spcBef>
              <a:buClr>
                <a:srgbClr val="000000"/>
              </a:buClr>
            </a:pPr>
            <a:r>
              <a:rPr lang="en-GB" b="1" smtClean="0">
                <a:solidFill>
                  <a:srgbClr val="FFFF00"/>
                </a:solidFill>
                <a:latin typeface="Times New Roman" charset="0"/>
              </a:rPr>
              <a:t>Enrolled 1991 -1994, 624 patients</a:t>
            </a:r>
          </a:p>
          <a:p>
            <a:pPr>
              <a:lnSpc>
                <a:spcPct val="97000"/>
              </a:lnSpc>
              <a:spcBef>
                <a:spcPct val="0"/>
              </a:spcBef>
              <a:buClr>
                <a:srgbClr val="000000"/>
              </a:buClr>
            </a:pPr>
            <a:endParaRPr lang="en-GB" b="1" smtClean="0">
              <a:solidFill>
                <a:srgbClr val="FFFF00"/>
              </a:solidFill>
              <a:latin typeface="Times New Roman" charset="0"/>
            </a:endParaRPr>
          </a:p>
          <a:p>
            <a:pPr>
              <a:lnSpc>
                <a:spcPct val="97000"/>
              </a:lnSpc>
              <a:spcBef>
                <a:spcPct val="0"/>
              </a:spcBef>
              <a:buClr>
                <a:srgbClr val="000000"/>
              </a:buClr>
            </a:pPr>
            <a:r>
              <a:rPr lang="en-GB" b="1" smtClean="0">
                <a:solidFill>
                  <a:srgbClr val="FFFF00"/>
                </a:solidFill>
                <a:latin typeface="Times New Roman" charset="0"/>
              </a:rPr>
              <a:t>Other article</a:t>
            </a:r>
          </a:p>
          <a:p>
            <a:pPr>
              <a:lnSpc>
                <a:spcPct val="97000"/>
              </a:lnSpc>
              <a:spcBef>
                <a:spcPct val="0"/>
              </a:spcBef>
              <a:buClr>
                <a:srgbClr val="000000"/>
              </a:buClr>
            </a:pPr>
            <a:r>
              <a:rPr lang="en-GB" b="1" smtClean="0">
                <a:solidFill>
                  <a:srgbClr val="FFFF00"/>
                </a:solidFill>
                <a:latin typeface="Times New Roman" charset="0"/>
              </a:rPr>
              <a:t>TPA for Acute Ischemic Stroke, the National Institute of Neurological Disorders and Stroke rt-PA Stroke Study Group, nejm 1995</a:t>
            </a:r>
          </a:p>
          <a:p>
            <a:pPr>
              <a:lnSpc>
                <a:spcPct val="97000"/>
              </a:lnSpc>
              <a:spcBef>
                <a:spcPct val="0"/>
              </a:spcBef>
              <a:buClr>
                <a:srgbClr val="000000"/>
              </a:buClr>
            </a:pPr>
            <a:r>
              <a:rPr lang="en-GB" b="1" smtClean="0">
                <a:solidFill>
                  <a:srgbClr val="FFFF00"/>
                </a:solidFill>
                <a:latin typeface="Times New Roman" charset="0"/>
              </a:rPr>
              <a:t>Odds ratio of favorable outcome 1.7 (1.2 -2.6), 30% more likely to have minimal or no disability at three months.  Mortality at three months was 17 vs. 21% (p = 0.3)</a:t>
            </a:r>
          </a:p>
          <a:p>
            <a:endParaRPr lang="en-US" smtClean="0">
              <a:latin typeface="Times New Roman"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1031"/>
          <p:cNvSpPr>
            <a:spLocks noGrp="1" noChangeArrowheads="1"/>
          </p:cNvSpPr>
          <p:nvPr>
            <p:ph type="sldNum" sz="quarter" idx="5"/>
          </p:nvPr>
        </p:nvSpPr>
        <p:spPr>
          <a:noFill/>
        </p:spPr>
        <p:txBody>
          <a:bodyPr/>
          <a:lstStyle/>
          <a:p>
            <a:fld id="{75BD0F16-619D-4311-87FF-CBD2E8B15ACB}" type="slidenum">
              <a:rPr lang="en-US">
                <a:solidFill>
                  <a:prstClr val="black"/>
                </a:solidFill>
              </a:rPr>
              <a:pPr/>
              <a:t>12</a:t>
            </a:fld>
            <a:endParaRPr lang="en-US">
              <a:solidFill>
                <a:prstClr val="black"/>
              </a:solidFill>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w="9525"/>
        </p:spPr>
        <p:txBody>
          <a:bodyPr/>
          <a:lstStyle/>
          <a:p>
            <a:r>
              <a:rPr lang="en-US" smtClean="0">
                <a:latin typeface="Times New Roman" charset="0"/>
              </a:rPr>
              <a:t>Dr. Rivers – NEJM -- 2001</a:t>
            </a:r>
          </a:p>
          <a:p>
            <a:endParaRPr lang="en-US" smtClean="0">
              <a:latin typeface="Times New Roman" charset="0"/>
            </a:endParaRPr>
          </a:p>
          <a:p>
            <a:r>
              <a:rPr lang="en-US" smtClean="0">
                <a:latin typeface="Times New Roman" charset="0"/>
              </a:rPr>
              <a:t>At least 6 hours in the emergency department </a:t>
            </a:r>
            <a:r>
              <a:rPr lang="en-US" smtClean="0">
                <a:latin typeface="Times New Roman" charset="0"/>
                <a:sym typeface="Wingdings" charset="2"/>
              </a:rPr>
              <a:t>and then transferred to the ICU where standard treatment was assumed (the intensivists were blinded)</a:t>
            </a:r>
          </a:p>
          <a:p>
            <a:endParaRPr lang="en-US" smtClean="0">
              <a:latin typeface="Times New Roman" charset="0"/>
              <a:sym typeface="Wingdings" charset="2"/>
            </a:endParaRPr>
          </a:p>
          <a:p>
            <a:r>
              <a:rPr lang="en-US" smtClean="0">
                <a:latin typeface="Times New Roman" charset="0"/>
                <a:sym typeface="Wingdings" charset="2"/>
              </a:rPr>
              <a:t>Immediate screening followed by placement of central venous line and arterial line</a:t>
            </a:r>
          </a:p>
          <a:p>
            <a:r>
              <a:rPr lang="en-US" smtClean="0">
                <a:latin typeface="Times New Roman" charset="0"/>
                <a:sym typeface="Wingdings" charset="2"/>
              </a:rPr>
              <a:t>500 cc fluid bolus every 30 minutes</a:t>
            </a:r>
          </a:p>
          <a:p>
            <a:endParaRPr lang="en-US" smtClean="0">
              <a:latin typeface="Times New Roman" charset="0"/>
              <a:sym typeface="Wingdings" charset="2"/>
            </a:endParaRPr>
          </a:p>
          <a:p>
            <a:r>
              <a:rPr lang="en-US" smtClean="0">
                <a:latin typeface="Times New Roman" charset="0"/>
                <a:sym typeface="Wingdings" charset="2"/>
              </a:rPr>
              <a:t>Relative risk of in-hospital, 28 day, and 60 day mortality was substantially reduced (roughly a third)</a:t>
            </a:r>
            <a:endParaRPr lang="en-US" smtClean="0">
              <a:latin typeface="Times New Roman" charset="0"/>
            </a:endParaRPr>
          </a:p>
          <a:p>
            <a:endParaRPr lang="en-US" smtClean="0">
              <a:latin typeface="Times New Roman"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p:cNvSpPr>
          <p:nvPr>
            <p:ph type="sldImg"/>
          </p:nvPr>
        </p:nvSpPr>
        <p:spPr>
          <a:ln/>
        </p:spPr>
      </p:sp>
      <p:sp>
        <p:nvSpPr>
          <p:cNvPr id="102403" name="Notes Placeholder 2"/>
          <p:cNvSpPr>
            <a:spLocks noGrp="1"/>
          </p:cNvSpPr>
          <p:nvPr>
            <p:ph type="body" idx="1"/>
          </p:nvPr>
        </p:nvSpPr>
        <p:spPr>
          <a:noFill/>
          <a:ln w="9525"/>
        </p:spPr>
        <p:txBody>
          <a:bodyPr/>
          <a:lstStyle/>
          <a:p>
            <a:r>
              <a:rPr lang="en-US" smtClean="0">
                <a:latin typeface="Times New Roman" charset="0"/>
              </a:rPr>
              <a:t>NEJM 2002</a:t>
            </a:r>
          </a:p>
        </p:txBody>
      </p:sp>
      <p:sp>
        <p:nvSpPr>
          <p:cNvPr id="102404" name="Slide Number Placeholder 3"/>
          <p:cNvSpPr>
            <a:spLocks noGrp="1"/>
          </p:cNvSpPr>
          <p:nvPr>
            <p:ph type="sldNum" sz="quarter" idx="5"/>
          </p:nvPr>
        </p:nvSpPr>
        <p:spPr>
          <a:noFill/>
        </p:spPr>
        <p:txBody>
          <a:bodyPr/>
          <a:lstStyle/>
          <a:p>
            <a:fld id="{54B15C5E-9333-4B54-8CC8-CCD7F486CE4C}" type="slidenum">
              <a:rPr lang="en-US">
                <a:solidFill>
                  <a:prstClr val="black"/>
                </a:solidFill>
              </a:rPr>
              <a:pPr/>
              <a:t>13</a:t>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Slide Image Placeholder 1"/>
          <p:cNvSpPr>
            <a:spLocks noGrp="1" noRot="1" noChangeAspect="1"/>
          </p:cNvSpPr>
          <p:nvPr>
            <p:ph type="sldImg"/>
          </p:nvPr>
        </p:nvSpPr>
        <p:spPr>
          <a:ln/>
        </p:spPr>
      </p:sp>
      <p:sp>
        <p:nvSpPr>
          <p:cNvPr id="177154" name="Notes Placeholder 2"/>
          <p:cNvSpPr>
            <a:spLocks noGrp="1"/>
          </p:cNvSpPr>
          <p:nvPr>
            <p:ph type="body" idx="1"/>
          </p:nvPr>
        </p:nvSpPr>
        <p:spPr>
          <a:noFill/>
          <a:ln w="9525"/>
        </p:spPr>
        <p:txBody>
          <a:bodyPr/>
          <a:lstStyle/>
          <a:p>
            <a:r>
              <a:rPr lang="en-US" dirty="0" smtClean="0">
                <a:ea typeface="ＭＳ Ｐゴシック"/>
                <a:cs typeface="ＭＳ Ｐゴシック"/>
              </a:rPr>
              <a:t>Carolyn Clancy last week encouraged forward thinking research not only identifying problems, but modeling a means by which to take solutions to scale.</a:t>
            </a:r>
          </a:p>
          <a:p>
            <a:endParaRPr lang="en-US" dirty="0" smtClean="0">
              <a:ea typeface="ＭＳ Ｐゴシック"/>
              <a:cs typeface="ＭＳ Ｐゴシック"/>
            </a:endParaRPr>
          </a:p>
          <a:p>
            <a:r>
              <a:rPr lang="en-US" dirty="0" smtClean="0">
                <a:ea typeface="ＭＳ Ｐゴシック"/>
                <a:cs typeface="ＭＳ Ｐゴシック"/>
              </a:rPr>
              <a:t>Just as there is a dissemination component built into </a:t>
            </a:r>
            <a:r>
              <a:rPr lang="en-US" smtClean="0">
                <a:ea typeface="ＭＳ Ｐゴシック"/>
                <a:cs typeface="ＭＳ Ｐゴシック"/>
              </a:rPr>
              <a:t>the significance</a:t>
            </a:r>
            <a:r>
              <a:rPr lang="en-US" dirty="0" smtClean="0">
                <a:ea typeface="ＭＳ Ｐゴシック"/>
                <a:cs typeface="ＭＳ Ｐゴシック"/>
              </a:rPr>
              <a:t>? (check new sections) many large research grant proposals, could a section on scalability be included?</a:t>
            </a:r>
          </a:p>
          <a:p>
            <a:endParaRPr lang="en-US" dirty="0" smtClean="0">
              <a:ea typeface="ＭＳ Ｐゴシック"/>
              <a:cs typeface="ＭＳ Ｐゴシック"/>
            </a:endParaRPr>
          </a:p>
          <a:p>
            <a:r>
              <a:rPr lang="en-US" dirty="0" smtClean="0">
                <a:ea typeface="ＭＳ Ｐゴシック"/>
                <a:cs typeface="ＭＳ Ｐゴシック"/>
              </a:rPr>
              <a:t>Cross institute and cross discipline thinking </a:t>
            </a:r>
          </a:p>
        </p:txBody>
      </p:sp>
      <p:sp>
        <p:nvSpPr>
          <p:cNvPr id="177155" name="Slide Number Placeholder 3"/>
          <p:cNvSpPr>
            <a:spLocks noGrp="1"/>
          </p:cNvSpPr>
          <p:nvPr>
            <p:ph type="sldNum" sz="quarter" idx="5"/>
          </p:nvPr>
        </p:nvSpPr>
        <p:spPr>
          <a:noFill/>
        </p:spPr>
        <p:txBody>
          <a:bodyPr/>
          <a:lstStyle/>
          <a:p>
            <a:fld id="{65CAC9AA-DF40-40FE-821B-865B536B8DA5}" type="slidenum">
              <a:rPr lang="en-US" smtClean="0">
                <a:latin typeface="Times New Roman" pitchFamily="18" charset="0"/>
                <a:ea typeface="ＭＳ Ｐゴシック"/>
                <a:cs typeface="ＭＳ Ｐゴシック"/>
              </a:rPr>
              <a:pPr/>
              <a:t>14</a:t>
            </a:fld>
            <a:endParaRPr lang="en-US" smtClean="0">
              <a:latin typeface="Times New Roman" pitchFamily="18" charset="0"/>
              <a:ea typeface="ＭＳ Ｐゴシック"/>
              <a:cs typeface="ＭＳ Ｐゴシック"/>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1031"/>
          <p:cNvSpPr>
            <a:spLocks noGrp="1" noChangeArrowheads="1"/>
          </p:cNvSpPr>
          <p:nvPr>
            <p:ph type="sldNum" sz="quarter" idx="5"/>
          </p:nvPr>
        </p:nvSpPr>
        <p:spPr>
          <a:noFill/>
        </p:spPr>
        <p:txBody>
          <a:bodyPr/>
          <a:lstStyle/>
          <a:p>
            <a:fld id="{B8FB80B3-788D-48BF-B478-D3FE35AF5373}" type="slidenum">
              <a:rPr lang="en-US"/>
              <a:pPr/>
              <a:t>15</a:t>
            </a:fld>
            <a:endParaRPr lang="en-US"/>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w="9525"/>
        </p:spPr>
        <p:txBody>
          <a:bodyPr/>
          <a:lstStyle/>
          <a:p>
            <a:r>
              <a:rPr lang="en-US" smtClean="0">
                <a:latin typeface="Times New Roman" charset="0"/>
              </a:rPr>
              <a:t>Cannon et al.  Relationship of symptom-onset-to-balloon time and door-to-balloon time with mortality in patients undergoing angioplasty for acute myocardial infarction.  JAMA 2000.</a:t>
            </a:r>
          </a:p>
          <a:p>
            <a:endParaRPr lang="en-US" smtClean="0">
              <a:latin typeface="Times New Roman" charset="0"/>
            </a:endParaRPr>
          </a:p>
          <a:p>
            <a:r>
              <a:rPr lang="en-US" smtClean="0">
                <a:latin typeface="Times New Roman" charset="0"/>
              </a:rPr>
              <a:t>Prospective observational study of dat from the Second National Registry of Myocardial Infarction</a:t>
            </a:r>
          </a:p>
          <a:p>
            <a:endParaRPr lang="en-US" smtClean="0">
              <a:latin typeface="Times New Roman" charset="0"/>
            </a:endParaRPr>
          </a:p>
          <a:p>
            <a:r>
              <a:rPr lang="en-US" smtClean="0">
                <a:latin typeface="Times New Roman" charset="0"/>
              </a:rPr>
              <a:t>661 community and tertiary care hospitals in the US</a:t>
            </a:r>
          </a:p>
          <a:p>
            <a:r>
              <a:rPr lang="en-US" smtClean="0">
                <a:latin typeface="Times New Roman" charset="0"/>
              </a:rPr>
              <a:t>27,080 consecutive patients STEMI or LBBB</a:t>
            </a:r>
          </a:p>
          <a:p>
            <a:endParaRPr lang="en-US" smtClean="0">
              <a:latin typeface="Times New Roman" charset="0"/>
            </a:endParaRPr>
          </a:p>
          <a:p>
            <a:r>
              <a:rPr lang="en-US" smtClean="0">
                <a:latin typeface="Times New Roman" charset="0"/>
              </a:rPr>
              <a:t>Lytics reported in 1979 (Clinical Cardiology), angioplasty in 1986 (NEJM)</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1031"/>
          <p:cNvSpPr>
            <a:spLocks noGrp="1" noChangeArrowheads="1"/>
          </p:cNvSpPr>
          <p:nvPr>
            <p:ph type="sldNum" sz="quarter" idx="5"/>
          </p:nvPr>
        </p:nvSpPr>
        <p:spPr>
          <a:noFill/>
        </p:spPr>
        <p:txBody>
          <a:bodyPr/>
          <a:lstStyle/>
          <a:p>
            <a:fld id="{493090FF-B008-46BE-A09A-B16601786F81}" type="slidenum">
              <a:rPr lang="en-US"/>
              <a:pPr/>
              <a:t>16</a:t>
            </a:fld>
            <a:endParaRPr lang="en-US"/>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w="9525"/>
        </p:spPr>
        <p:txBody>
          <a:bodyPr/>
          <a:lstStyle/>
          <a:p>
            <a:r>
              <a:rPr lang="en-US" smtClean="0">
                <a:latin typeface="Times New Roman" charset="0"/>
              </a:rPr>
              <a:t>Cannon et al.  Relationship of symptom-onset-to-balloon time and door-to-balloon time with mortality in patients undergoing angioplasty for acute myocardial infarction.  JAMA 2000.</a:t>
            </a:r>
          </a:p>
          <a:p>
            <a:endParaRPr lang="en-US" smtClean="0">
              <a:latin typeface="Times New Roman" charset="0"/>
            </a:endParaRPr>
          </a:p>
          <a:p>
            <a:r>
              <a:rPr lang="en-US" smtClean="0">
                <a:latin typeface="Times New Roman" charset="0"/>
              </a:rPr>
              <a:t>Prospective observational study of dat from the Second National Registry of Myocardial Infarction</a:t>
            </a:r>
          </a:p>
          <a:p>
            <a:endParaRPr lang="en-US" smtClean="0">
              <a:latin typeface="Times New Roman" charset="0"/>
            </a:endParaRPr>
          </a:p>
          <a:p>
            <a:r>
              <a:rPr lang="en-US" smtClean="0">
                <a:latin typeface="Times New Roman" charset="0"/>
              </a:rPr>
              <a:t>661 community and tertiary care hospitals in the US</a:t>
            </a:r>
          </a:p>
          <a:p>
            <a:r>
              <a:rPr lang="en-US" smtClean="0">
                <a:latin typeface="Times New Roman" charset="0"/>
              </a:rPr>
              <a:t>27,080 consecutive patients STEMI or LBBB</a:t>
            </a:r>
          </a:p>
          <a:p>
            <a:endParaRPr lang="en-US" smtClean="0">
              <a:latin typeface="Times New Roman" charset="0"/>
            </a:endParaRPr>
          </a:p>
          <a:p>
            <a:r>
              <a:rPr lang="en-US" smtClean="0">
                <a:latin typeface="Times New Roman" charset="0"/>
              </a:rPr>
              <a:t>Lytics reported in 1979 (Clinical Cardiology), angioplasty in 1986 (NEJM)</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8306" name="Rectangle 1031"/>
          <p:cNvSpPr>
            <a:spLocks noGrp="1" noChangeArrowheads="1"/>
          </p:cNvSpPr>
          <p:nvPr>
            <p:ph type="sldNum" sz="quarter" idx="5"/>
          </p:nvPr>
        </p:nvSpPr>
        <p:spPr>
          <a:noFill/>
        </p:spPr>
        <p:txBody>
          <a:bodyPr/>
          <a:lstStyle/>
          <a:p>
            <a:fld id="{8DFB7227-AED1-45C3-B843-0FEB980A33E4}" type="slidenum">
              <a:rPr lang="en-US"/>
              <a:pPr/>
              <a:t>17</a:t>
            </a:fld>
            <a:endParaRPr lang="en-US"/>
          </a:p>
        </p:txBody>
      </p:sp>
      <p:sp>
        <p:nvSpPr>
          <p:cNvPr id="98307" name="Rectangle 2"/>
          <p:cNvSpPr>
            <a:spLocks noGrp="1" noRot="1" noChangeAspect="1" noChangeArrowheads="1" noTextEdit="1"/>
          </p:cNvSpPr>
          <p:nvPr>
            <p:ph type="sldImg"/>
          </p:nvPr>
        </p:nvSpPr>
        <p:spPr>
          <a:xfrm>
            <a:off x="0" y="309563"/>
            <a:ext cx="1588" cy="1587"/>
          </a:xfrm>
          <a:solidFill>
            <a:srgbClr val="FFFFFF"/>
          </a:solidFill>
          <a:ln/>
        </p:spPr>
      </p:sp>
      <p:sp>
        <p:nvSpPr>
          <p:cNvPr id="98308" name="Text Box 3"/>
          <p:cNvSpPr>
            <a:spLocks noGrp="1" noChangeArrowheads="1"/>
          </p:cNvSpPr>
          <p:nvPr>
            <p:ph type="body" idx="1"/>
          </p:nvPr>
        </p:nvSpPr>
        <p:spPr>
          <a:xfrm>
            <a:off x="517568" y="4394578"/>
            <a:ext cx="6023029" cy="4133800"/>
          </a:xfrm>
          <a:noFill/>
          <a:ln w="9525"/>
        </p:spPr>
        <p:txBody>
          <a:bodyPr wrap="none" anchor="ctr"/>
          <a:lstStyle/>
          <a:p>
            <a:pPr>
              <a:lnSpc>
                <a:spcPct val="97000"/>
              </a:lnSpc>
              <a:spcBef>
                <a:spcPct val="0"/>
              </a:spcBef>
              <a:buClr>
                <a:srgbClr val="000000"/>
              </a:buClr>
            </a:pPr>
            <a:r>
              <a:rPr lang="en-GB" b="1" smtClean="0">
                <a:solidFill>
                  <a:srgbClr val="FFFF00"/>
                </a:solidFill>
                <a:latin typeface="Times New Roman" charset="0"/>
              </a:rPr>
              <a:t>Marler, J. R. et al. Neurology 2000;55:1649-1655</a:t>
            </a:r>
          </a:p>
          <a:p>
            <a:pPr>
              <a:lnSpc>
                <a:spcPct val="97000"/>
              </a:lnSpc>
              <a:spcBef>
                <a:spcPct val="0"/>
              </a:spcBef>
              <a:buClr>
                <a:srgbClr val="000000"/>
              </a:buClr>
            </a:pPr>
            <a:endParaRPr lang="en-GB" b="1" smtClean="0">
              <a:solidFill>
                <a:srgbClr val="FFFF00"/>
              </a:solidFill>
              <a:latin typeface="Times New Roman" charset="0"/>
            </a:endParaRPr>
          </a:p>
          <a:p>
            <a:pPr>
              <a:lnSpc>
                <a:spcPct val="97000"/>
              </a:lnSpc>
              <a:spcBef>
                <a:spcPct val="0"/>
              </a:spcBef>
              <a:buClr>
                <a:srgbClr val="000000"/>
              </a:buClr>
            </a:pPr>
            <a:r>
              <a:rPr lang="en-GB" b="1" smtClean="0">
                <a:solidFill>
                  <a:srgbClr val="FFFF00"/>
                </a:solidFill>
                <a:latin typeface="Times New Roman" charset="0"/>
              </a:rPr>
              <a:t>NINDS trial 8 centers using over 40 hospitals</a:t>
            </a:r>
          </a:p>
          <a:p>
            <a:pPr>
              <a:lnSpc>
                <a:spcPct val="97000"/>
              </a:lnSpc>
              <a:spcBef>
                <a:spcPct val="0"/>
              </a:spcBef>
              <a:buClr>
                <a:srgbClr val="000000"/>
              </a:buClr>
            </a:pPr>
            <a:r>
              <a:rPr lang="en-GB" b="1" smtClean="0">
                <a:solidFill>
                  <a:srgbClr val="FFFF00"/>
                </a:solidFill>
                <a:latin typeface="Times New Roman" charset="0"/>
              </a:rPr>
              <a:t>Enrolled 1991 -1994, 624 patients</a:t>
            </a:r>
          </a:p>
          <a:p>
            <a:pPr>
              <a:lnSpc>
                <a:spcPct val="97000"/>
              </a:lnSpc>
              <a:spcBef>
                <a:spcPct val="0"/>
              </a:spcBef>
              <a:buClr>
                <a:srgbClr val="000000"/>
              </a:buClr>
            </a:pPr>
            <a:endParaRPr lang="en-GB" b="1" smtClean="0">
              <a:solidFill>
                <a:srgbClr val="FFFF00"/>
              </a:solidFill>
              <a:latin typeface="Times New Roman" charset="0"/>
            </a:endParaRPr>
          </a:p>
          <a:p>
            <a:pPr>
              <a:lnSpc>
                <a:spcPct val="97000"/>
              </a:lnSpc>
              <a:spcBef>
                <a:spcPct val="0"/>
              </a:spcBef>
              <a:buClr>
                <a:srgbClr val="000000"/>
              </a:buClr>
            </a:pPr>
            <a:r>
              <a:rPr lang="en-GB" b="1" smtClean="0">
                <a:solidFill>
                  <a:srgbClr val="FFFF00"/>
                </a:solidFill>
                <a:latin typeface="Times New Roman" charset="0"/>
              </a:rPr>
              <a:t>Other article</a:t>
            </a:r>
          </a:p>
          <a:p>
            <a:pPr>
              <a:lnSpc>
                <a:spcPct val="97000"/>
              </a:lnSpc>
              <a:spcBef>
                <a:spcPct val="0"/>
              </a:spcBef>
              <a:buClr>
                <a:srgbClr val="000000"/>
              </a:buClr>
            </a:pPr>
            <a:r>
              <a:rPr lang="en-GB" b="1" smtClean="0">
                <a:solidFill>
                  <a:srgbClr val="FFFF00"/>
                </a:solidFill>
                <a:latin typeface="Times New Roman" charset="0"/>
              </a:rPr>
              <a:t>TPA for Acute Ischemic Stroke, the National Institute of Neurological Disorders and Stroke rt-PA Stroke Study Group, nejm 1995</a:t>
            </a:r>
          </a:p>
          <a:p>
            <a:pPr>
              <a:lnSpc>
                <a:spcPct val="97000"/>
              </a:lnSpc>
              <a:spcBef>
                <a:spcPct val="0"/>
              </a:spcBef>
              <a:buClr>
                <a:srgbClr val="000000"/>
              </a:buClr>
            </a:pPr>
            <a:r>
              <a:rPr lang="en-GB" b="1" smtClean="0">
                <a:solidFill>
                  <a:srgbClr val="FFFF00"/>
                </a:solidFill>
                <a:latin typeface="Times New Roman" charset="0"/>
              </a:rPr>
              <a:t>Odds ratio of favorable outcome 1.7 (1.2 -2.6), 30% more likely to have minimal or no disability at three months.  Mortality at three months was 17 vs. 21% (p = 0.3)</a:t>
            </a:r>
          </a:p>
          <a:p>
            <a:endParaRPr lang="en-US" smtClean="0">
              <a:latin typeface="Times New Roman"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6498" name="Rectangle 1031"/>
          <p:cNvSpPr>
            <a:spLocks noGrp="1" noChangeArrowheads="1"/>
          </p:cNvSpPr>
          <p:nvPr>
            <p:ph type="sldNum" sz="quarter" idx="5"/>
          </p:nvPr>
        </p:nvSpPr>
        <p:spPr>
          <a:noFill/>
        </p:spPr>
        <p:txBody>
          <a:bodyPr/>
          <a:lstStyle/>
          <a:p>
            <a:fld id="{69144C5F-4B93-4046-AAC6-3E2EAB2C3B92}" type="slidenum">
              <a:rPr lang="en-US"/>
              <a:pPr/>
              <a:t>18</a:t>
            </a:fld>
            <a:endParaRPr lang="en-US"/>
          </a:p>
        </p:txBody>
      </p:sp>
      <p:sp>
        <p:nvSpPr>
          <p:cNvPr id="106499" name="Rectangle 2"/>
          <p:cNvSpPr>
            <a:spLocks noGrp="1" noRot="1" noChangeAspect="1" noChangeArrowheads="1" noTextEdit="1"/>
          </p:cNvSpPr>
          <p:nvPr>
            <p:ph type="sldImg"/>
          </p:nvPr>
        </p:nvSpPr>
        <p:spPr>
          <a:xfrm>
            <a:off x="0" y="309563"/>
            <a:ext cx="1588" cy="1587"/>
          </a:xfrm>
          <a:solidFill>
            <a:srgbClr val="FFFFFF"/>
          </a:solidFill>
          <a:ln/>
        </p:spPr>
      </p:sp>
      <p:sp>
        <p:nvSpPr>
          <p:cNvPr id="106500" name="Text Box 3"/>
          <p:cNvSpPr>
            <a:spLocks noGrp="1" noChangeArrowheads="1"/>
          </p:cNvSpPr>
          <p:nvPr>
            <p:ph type="body" idx="1"/>
          </p:nvPr>
        </p:nvSpPr>
        <p:spPr>
          <a:xfrm>
            <a:off x="517568" y="4394578"/>
            <a:ext cx="6023029" cy="4133800"/>
          </a:xfrm>
          <a:noFill/>
          <a:ln w="9525"/>
        </p:spPr>
        <p:txBody>
          <a:bodyPr wrap="none" anchor="ctr"/>
          <a:lstStyle/>
          <a:p>
            <a:pPr>
              <a:lnSpc>
                <a:spcPct val="97000"/>
              </a:lnSpc>
              <a:spcBef>
                <a:spcPct val="0"/>
              </a:spcBef>
              <a:buClr>
                <a:srgbClr val="000000"/>
              </a:buClr>
            </a:pPr>
            <a:r>
              <a:rPr lang="en-GB" b="1" smtClean="0">
                <a:solidFill>
                  <a:srgbClr val="FFFF00"/>
                </a:solidFill>
                <a:latin typeface="Times New Roman" charset="0"/>
              </a:rPr>
              <a:t>Marler, J. R. et al. Neurology 2000;55:1649-1655</a:t>
            </a:r>
          </a:p>
          <a:p>
            <a:pPr>
              <a:lnSpc>
                <a:spcPct val="97000"/>
              </a:lnSpc>
              <a:spcBef>
                <a:spcPct val="0"/>
              </a:spcBef>
              <a:buClr>
                <a:srgbClr val="000000"/>
              </a:buClr>
            </a:pPr>
            <a:endParaRPr lang="en-GB" b="1" smtClean="0">
              <a:solidFill>
                <a:srgbClr val="FFFF00"/>
              </a:solidFill>
              <a:latin typeface="Times New Roman" charset="0"/>
            </a:endParaRPr>
          </a:p>
          <a:p>
            <a:pPr>
              <a:lnSpc>
                <a:spcPct val="97000"/>
              </a:lnSpc>
              <a:spcBef>
                <a:spcPct val="0"/>
              </a:spcBef>
              <a:buClr>
                <a:srgbClr val="000000"/>
              </a:buClr>
            </a:pPr>
            <a:r>
              <a:rPr lang="en-GB" b="1" smtClean="0">
                <a:solidFill>
                  <a:srgbClr val="FFFF00"/>
                </a:solidFill>
                <a:latin typeface="Times New Roman" charset="0"/>
              </a:rPr>
              <a:t>NINDS trial 8 centers using over 40 hospitals</a:t>
            </a:r>
          </a:p>
          <a:p>
            <a:pPr>
              <a:lnSpc>
                <a:spcPct val="97000"/>
              </a:lnSpc>
              <a:spcBef>
                <a:spcPct val="0"/>
              </a:spcBef>
              <a:buClr>
                <a:srgbClr val="000000"/>
              </a:buClr>
            </a:pPr>
            <a:r>
              <a:rPr lang="en-GB" b="1" smtClean="0">
                <a:solidFill>
                  <a:srgbClr val="FFFF00"/>
                </a:solidFill>
                <a:latin typeface="Times New Roman" charset="0"/>
              </a:rPr>
              <a:t>Enrolled 1991 -1994, 624 patients</a:t>
            </a:r>
          </a:p>
          <a:p>
            <a:pPr>
              <a:lnSpc>
                <a:spcPct val="97000"/>
              </a:lnSpc>
              <a:spcBef>
                <a:spcPct val="0"/>
              </a:spcBef>
              <a:buClr>
                <a:srgbClr val="000000"/>
              </a:buClr>
            </a:pPr>
            <a:endParaRPr lang="en-GB" b="1" smtClean="0">
              <a:solidFill>
                <a:srgbClr val="FFFF00"/>
              </a:solidFill>
              <a:latin typeface="Times New Roman" charset="0"/>
            </a:endParaRPr>
          </a:p>
          <a:p>
            <a:pPr>
              <a:lnSpc>
                <a:spcPct val="97000"/>
              </a:lnSpc>
              <a:spcBef>
                <a:spcPct val="0"/>
              </a:spcBef>
              <a:buClr>
                <a:srgbClr val="000000"/>
              </a:buClr>
            </a:pPr>
            <a:r>
              <a:rPr lang="en-GB" b="1" smtClean="0">
                <a:solidFill>
                  <a:srgbClr val="FFFF00"/>
                </a:solidFill>
                <a:latin typeface="Times New Roman" charset="0"/>
              </a:rPr>
              <a:t>Other article</a:t>
            </a:r>
          </a:p>
          <a:p>
            <a:pPr>
              <a:lnSpc>
                <a:spcPct val="97000"/>
              </a:lnSpc>
              <a:spcBef>
                <a:spcPct val="0"/>
              </a:spcBef>
              <a:buClr>
                <a:srgbClr val="000000"/>
              </a:buClr>
            </a:pPr>
            <a:r>
              <a:rPr lang="en-GB" b="1" smtClean="0">
                <a:solidFill>
                  <a:srgbClr val="FFFF00"/>
                </a:solidFill>
                <a:latin typeface="Times New Roman" charset="0"/>
              </a:rPr>
              <a:t>TPA for Acute Ischemic Stroke, the National Institute of Neurological Disorders and Stroke rt-PA Stroke Study Group, nejm 1995</a:t>
            </a:r>
          </a:p>
          <a:p>
            <a:pPr>
              <a:lnSpc>
                <a:spcPct val="97000"/>
              </a:lnSpc>
              <a:spcBef>
                <a:spcPct val="0"/>
              </a:spcBef>
              <a:buClr>
                <a:srgbClr val="000000"/>
              </a:buClr>
            </a:pPr>
            <a:r>
              <a:rPr lang="en-GB" b="1" smtClean="0">
                <a:solidFill>
                  <a:srgbClr val="FFFF00"/>
                </a:solidFill>
                <a:latin typeface="Times New Roman" charset="0"/>
              </a:rPr>
              <a:t>Odds ratio of favorable outcome 1.7 (1.2 -2.6), 30% more likely to have minimal or no disability at three months.  Mortality at three months was 17 vs. 21% (p = 0.3)</a:t>
            </a:r>
          </a:p>
          <a:p>
            <a:endParaRPr lang="en-US" smtClean="0">
              <a:latin typeface="Times New Roman"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1031"/>
          <p:cNvSpPr>
            <a:spLocks noGrp="1" noChangeArrowheads="1"/>
          </p:cNvSpPr>
          <p:nvPr>
            <p:ph type="sldNum" sz="quarter" idx="5"/>
          </p:nvPr>
        </p:nvSpPr>
        <p:spPr>
          <a:noFill/>
        </p:spPr>
        <p:txBody>
          <a:bodyPr/>
          <a:lstStyle/>
          <a:p>
            <a:fld id="{75BD0F16-619D-4311-87FF-CBD2E8B15ACB}" type="slidenum">
              <a:rPr lang="en-US"/>
              <a:pPr/>
              <a:t>19</a:t>
            </a:fld>
            <a:endParaRPr lang="en-US"/>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w="9525"/>
        </p:spPr>
        <p:txBody>
          <a:bodyPr/>
          <a:lstStyle/>
          <a:p>
            <a:r>
              <a:rPr lang="en-US" smtClean="0">
                <a:latin typeface="Times New Roman" charset="0"/>
              </a:rPr>
              <a:t>Dr. Rivers – NEJM -- 2001</a:t>
            </a:r>
          </a:p>
          <a:p>
            <a:endParaRPr lang="en-US" smtClean="0">
              <a:latin typeface="Times New Roman" charset="0"/>
            </a:endParaRPr>
          </a:p>
          <a:p>
            <a:r>
              <a:rPr lang="en-US" smtClean="0">
                <a:latin typeface="Times New Roman" charset="0"/>
              </a:rPr>
              <a:t>At least 6 hours in the emergency department </a:t>
            </a:r>
            <a:r>
              <a:rPr lang="en-US" smtClean="0">
                <a:latin typeface="Times New Roman" charset="0"/>
                <a:sym typeface="Wingdings" charset="2"/>
              </a:rPr>
              <a:t>and then transferred to the ICU where standard treatment was assumed (the intensivists were blinded)</a:t>
            </a:r>
          </a:p>
          <a:p>
            <a:endParaRPr lang="en-US" smtClean="0">
              <a:latin typeface="Times New Roman" charset="0"/>
              <a:sym typeface="Wingdings" charset="2"/>
            </a:endParaRPr>
          </a:p>
          <a:p>
            <a:r>
              <a:rPr lang="en-US" smtClean="0">
                <a:latin typeface="Times New Roman" charset="0"/>
                <a:sym typeface="Wingdings" charset="2"/>
              </a:rPr>
              <a:t>Immediate screening followed by placement of central venous line and arterial line</a:t>
            </a:r>
          </a:p>
          <a:p>
            <a:r>
              <a:rPr lang="en-US" smtClean="0">
                <a:latin typeface="Times New Roman" charset="0"/>
                <a:sym typeface="Wingdings" charset="2"/>
              </a:rPr>
              <a:t>500 cc fluid bolus every 30 minutes</a:t>
            </a:r>
          </a:p>
          <a:p>
            <a:endParaRPr lang="en-US" smtClean="0">
              <a:latin typeface="Times New Roman" charset="0"/>
              <a:sym typeface="Wingdings" charset="2"/>
            </a:endParaRPr>
          </a:p>
          <a:p>
            <a:r>
              <a:rPr lang="en-US" smtClean="0">
                <a:latin typeface="Times New Roman" charset="0"/>
                <a:sym typeface="Wingdings" charset="2"/>
              </a:rPr>
              <a:t>Relative risk of in-hospital, 28 day, and 60 day mortality was substantially reduced (roughly a third)</a:t>
            </a:r>
            <a:endParaRPr lang="en-US" smtClean="0">
              <a:latin typeface="Times New Roman" charset="0"/>
            </a:endParaRPr>
          </a:p>
          <a:p>
            <a:endParaRPr lang="en-US" smtClean="0">
              <a:latin typeface="Times New Roman"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0AD7AC-BE62-7949-9187-D31A74431701}" type="slidenum">
              <a:rPr lang="en-US" smtClean="0"/>
              <a:pPr/>
              <a:t>2</a:t>
            </a:fld>
            <a:endParaRPr lang="en-US"/>
          </a:p>
        </p:txBody>
      </p:sp>
    </p:spTree>
    <p:extLst>
      <p:ext uri="{BB962C8B-B14F-4D97-AF65-F5344CB8AC3E}">
        <p14:creationId xmlns:p14="http://schemas.microsoft.com/office/powerpoint/2010/main" xmlns="" val="11444718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1031"/>
          <p:cNvSpPr>
            <a:spLocks noGrp="1" noChangeArrowheads="1"/>
          </p:cNvSpPr>
          <p:nvPr>
            <p:ph type="sldNum" sz="quarter" idx="5"/>
          </p:nvPr>
        </p:nvSpPr>
        <p:spPr>
          <a:noFill/>
        </p:spPr>
        <p:txBody>
          <a:bodyPr/>
          <a:lstStyle/>
          <a:p>
            <a:fld id="{313641FB-CF7F-4232-8441-F6C4D89B6E39}" type="slidenum">
              <a:rPr lang="en-US"/>
              <a:pPr/>
              <a:t>20</a:t>
            </a:fld>
            <a:endParaRPr lang="en-US"/>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w="9525"/>
        </p:spPr>
        <p:txBody>
          <a:bodyPr/>
          <a:lstStyle/>
          <a:p>
            <a:r>
              <a:rPr lang="en-US" smtClean="0">
                <a:latin typeface="Times New Roman" charset="0"/>
              </a:rPr>
              <a:t>Dr. Rivers – NEJM -- 2001</a:t>
            </a:r>
          </a:p>
          <a:p>
            <a:endParaRPr lang="en-US" smtClean="0">
              <a:latin typeface="Times New Roman" charset="0"/>
            </a:endParaRPr>
          </a:p>
          <a:p>
            <a:r>
              <a:rPr lang="en-US" smtClean="0">
                <a:latin typeface="Times New Roman" charset="0"/>
              </a:rPr>
              <a:t>At least 6 hours in the emergency department </a:t>
            </a:r>
            <a:r>
              <a:rPr lang="en-US" smtClean="0">
                <a:latin typeface="Times New Roman" charset="0"/>
                <a:sym typeface="Wingdings" charset="2"/>
              </a:rPr>
              <a:t>and then transferred to the ICU where standard treatment was assumed (the intensivists were blinded)</a:t>
            </a:r>
          </a:p>
          <a:p>
            <a:endParaRPr lang="en-US" smtClean="0">
              <a:latin typeface="Times New Roman" charset="0"/>
              <a:sym typeface="Wingdings" charset="2"/>
            </a:endParaRPr>
          </a:p>
          <a:p>
            <a:r>
              <a:rPr lang="en-US" smtClean="0">
                <a:latin typeface="Times New Roman" charset="0"/>
                <a:sym typeface="Wingdings" charset="2"/>
              </a:rPr>
              <a:t>Immediate screening followed by placement of central venous line and arterial line</a:t>
            </a:r>
          </a:p>
          <a:p>
            <a:r>
              <a:rPr lang="en-US" smtClean="0">
                <a:latin typeface="Times New Roman" charset="0"/>
                <a:sym typeface="Wingdings" charset="2"/>
              </a:rPr>
              <a:t>500 cc fluid bolus every 30 minutes</a:t>
            </a:r>
          </a:p>
          <a:p>
            <a:endParaRPr lang="en-US" smtClean="0">
              <a:latin typeface="Times New Roman" charset="0"/>
              <a:sym typeface="Wingdings" charset="2"/>
            </a:endParaRPr>
          </a:p>
          <a:p>
            <a:r>
              <a:rPr lang="en-US" smtClean="0">
                <a:latin typeface="Times New Roman" charset="0"/>
                <a:sym typeface="Wingdings" charset="2"/>
              </a:rPr>
              <a:t>Relative risk of in-hospital, 28 day, and 60 day mortality was substantially reduced (roughly a third)</a:t>
            </a:r>
            <a:endParaRPr lang="en-US" smtClean="0">
              <a:latin typeface="Times New Roman" charset="0"/>
            </a:endParaRPr>
          </a:p>
          <a:p>
            <a:endParaRPr lang="en-US" smtClean="0">
              <a:latin typeface="Times New Roman"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p:cNvSpPr>
          <p:nvPr>
            <p:ph type="sldImg"/>
          </p:nvPr>
        </p:nvSpPr>
        <p:spPr>
          <a:ln/>
        </p:spPr>
      </p:sp>
      <p:sp>
        <p:nvSpPr>
          <p:cNvPr id="102403" name="Notes Placeholder 2"/>
          <p:cNvSpPr>
            <a:spLocks noGrp="1"/>
          </p:cNvSpPr>
          <p:nvPr>
            <p:ph type="body" idx="1"/>
          </p:nvPr>
        </p:nvSpPr>
        <p:spPr>
          <a:noFill/>
          <a:ln w="9525"/>
        </p:spPr>
        <p:txBody>
          <a:bodyPr/>
          <a:lstStyle/>
          <a:p>
            <a:r>
              <a:rPr lang="en-US" smtClean="0">
                <a:latin typeface="Times New Roman" charset="0"/>
              </a:rPr>
              <a:t>NEJM 2002</a:t>
            </a:r>
          </a:p>
        </p:txBody>
      </p:sp>
      <p:sp>
        <p:nvSpPr>
          <p:cNvPr id="102404" name="Slide Number Placeholder 3"/>
          <p:cNvSpPr>
            <a:spLocks noGrp="1"/>
          </p:cNvSpPr>
          <p:nvPr>
            <p:ph type="sldNum" sz="quarter" idx="5"/>
          </p:nvPr>
        </p:nvSpPr>
        <p:spPr>
          <a:noFill/>
        </p:spPr>
        <p:txBody>
          <a:bodyPr/>
          <a:lstStyle/>
          <a:p>
            <a:fld id="{54B15C5E-9333-4B54-8CC8-CCD7F486CE4C}" type="slidenum">
              <a:rPr lang="en-US"/>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p:cNvSpPr>
          <p:nvPr>
            <p:ph type="sldImg"/>
          </p:nvPr>
        </p:nvSpPr>
        <p:spPr>
          <a:ln/>
        </p:spPr>
      </p:sp>
      <p:sp>
        <p:nvSpPr>
          <p:cNvPr id="110595" name="Notes Placeholder 2"/>
          <p:cNvSpPr>
            <a:spLocks noGrp="1"/>
          </p:cNvSpPr>
          <p:nvPr>
            <p:ph type="body" idx="1"/>
          </p:nvPr>
        </p:nvSpPr>
        <p:spPr>
          <a:noFill/>
          <a:ln w="9525"/>
        </p:spPr>
        <p:txBody>
          <a:bodyPr/>
          <a:lstStyle/>
          <a:p>
            <a:endParaRPr lang="en-US" smtClean="0">
              <a:latin typeface="Times New Roman" charset="0"/>
            </a:endParaRPr>
          </a:p>
        </p:txBody>
      </p:sp>
      <p:sp>
        <p:nvSpPr>
          <p:cNvPr id="110596" name="Slide Number Placeholder 3"/>
          <p:cNvSpPr>
            <a:spLocks noGrp="1"/>
          </p:cNvSpPr>
          <p:nvPr>
            <p:ph type="sldNum" sz="quarter" idx="5"/>
          </p:nvPr>
        </p:nvSpPr>
        <p:spPr>
          <a:noFill/>
        </p:spPr>
        <p:txBody>
          <a:bodyPr/>
          <a:lstStyle/>
          <a:p>
            <a:fld id="{AA4AEDDE-E0EE-41FC-B928-AE2CF6CEDB2A}" type="slidenum">
              <a:rPr lang="en-US"/>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a:ln/>
        </p:spPr>
      </p:sp>
      <p:sp>
        <p:nvSpPr>
          <p:cNvPr id="135171" name="Rectangle 3"/>
          <p:cNvSpPr>
            <a:spLocks noGrp="1" noChangeArrowheads="1"/>
          </p:cNvSpPr>
          <p:nvPr>
            <p:ph type="body" idx="1"/>
          </p:nvPr>
        </p:nvSpPr>
        <p:spPr>
          <a:noFill/>
          <a:ln w="9525"/>
        </p:spPr>
        <p:txBody>
          <a:bodyPr/>
          <a:lstStyle/>
          <a:p>
            <a:r>
              <a:rPr lang="en-US">
                <a:latin typeface="Times New Roman" pitchFamily="1" charset="0"/>
                <a:ea typeface="ＭＳ Ｐゴシック" pitchFamily="1" charset="-128"/>
                <a:cs typeface="ＭＳ Ｐゴシック" pitchFamily="1" charset="-128"/>
              </a:rPr>
              <a:t>How to balance the importance of time with the importance of a busy scheduled medical practice creates administrative problems.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Slide Image Placeholder 1"/>
          <p:cNvSpPr>
            <a:spLocks noGrp="1" noRot="1" noChangeAspect="1"/>
          </p:cNvSpPr>
          <p:nvPr>
            <p:ph type="sldImg"/>
          </p:nvPr>
        </p:nvSpPr>
        <p:spPr>
          <a:ln/>
        </p:spPr>
      </p:sp>
      <p:sp>
        <p:nvSpPr>
          <p:cNvPr id="177154" name="Notes Placeholder 2"/>
          <p:cNvSpPr>
            <a:spLocks noGrp="1"/>
          </p:cNvSpPr>
          <p:nvPr>
            <p:ph type="body" idx="1"/>
          </p:nvPr>
        </p:nvSpPr>
        <p:spPr>
          <a:noFill/>
          <a:ln w="9525"/>
        </p:spPr>
        <p:txBody>
          <a:bodyPr/>
          <a:lstStyle/>
          <a:p>
            <a:r>
              <a:rPr lang="en-US" dirty="0" smtClean="0">
                <a:ea typeface="ＭＳ Ｐゴシック"/>
                <a:cs typeface="ＭＳ Ｐゴシック"/>
              </a:rPr>
              <a:t>Carolyn </a:t>
            </a:r>
            <a:r>
              <a:rPr lang="en-US" dirty="0" err="1" smtClean="0">
                <a:ea typeface="ＭＳ Ｐゴシック"/>
                <a:cs typeface="ＭＳ Ｐゴシック"/>
              </a:rPr>
              <a:t>clancy</a:t>
            </a:r>
            <a:r>
              <a:rPr lang="en-US" dirty="0" smtClean="0">
                <a:ea typeface="ＭＳ Ｐゴシック"/>
                <a:cs typeface="ＭＳ Ｐゴシック"/>
              </a:rPr>
              <a:t> last week encouraged forward thinking research not only identifying problems, but modeling a means by which to take solutions to scale.</a:t>
            </a:r>
          </a:p>
          <a:p>
            <a:endParaRPr lang="en-US" dirty="0" smtClean="0">
              <a:ea typeface="ＭＳ Ｐゴシック"/>
              <a:cs typeface="ＭＳ Ｐゴシック"/>
            </a:endParaRPr>
          </a:p>
          <a:p>
            <a:r>
              <a:rPr lang="en-US" dirty="0" smtClean="0">
                <a:ea typeface="ＭＳ Ｐゴシック"/>
                <a:cs typeface="ＭＳ Ｐゴシック"/>
              </a:rPr>
              <a:t>Just as there is a dissemination component built into the </a:t>
            </a:r>
            <a:r>
              <a:rPr lang="en-US" dirty="0" err="1" smtClean="0">
                <a:ea typeface="ＭＳ Ｐゴシック"/>
                <a:cs typeface="ＭＳ Ｐゴシック"/>
              </a:rPr>
              <a:t>signifiance</a:t>
            </a:r>
            <a:r>
              <a:rPr lang="en-US" dirty="0" smtClean="0">
                <a:ea typeface="ＭＳ Ｐゴシック"/>
                <a:cs typeface="ＭＳ Ｐゴシック"/>
              </a:rPr>
              <a:t>? (check new sections) many large research grant proposals, could a section on scalability be included?</a:t>
            </a:r>
          </a:p>
          <a:p>
            <a:endParaRPr lang="en-US" dirty="0" smtClean="0">
              <a:ea typeface="ＭＳ Ｐゴシック"/>
              <a:cs typeface="ＭＳ Ｐゴシック"/>
            </a:endParaRPr>
          </a:p>
          <a:p>
            <a:r>
              <a:rPr lang="en-US" dirty="0" smtClean="0">
                <a:ea typeface="ＭＳ Ｐゴシック"/>
                <a:cs typeface="ＭＳ Ｐゴシック"/>
              </a:rPr>
              <a:t>Cross institute and cross discipline thinking </a:t>
            </a:r>
          </a:p>
        </p:txBody>
      </p:sp>
      <p:sp>
        <p:nvSpPr>
          <p:cNvPr id="177155" name="Slide Number Placeholder 3"/>
          <p:cNvSpPr>
            <a:spLocks noGrp="1"/>
          </p:cNvSpPr>
          <p:nvPr>
            <p:ph type="sldNum" sz="quarter" idx="5"/>
          </p:nvPr>
        </p:nvSpPr>
        <p:spPr>
          <a:noFill/>
        </p:spPr>
        <p:txBody>
          <a:bodyPr/>
          <a:lstStyle/>
          <a:p>
            <a:fld id="{65CAC9AA-DF40-40FE-821B-865B536B8DA5}" type="slidenum">
              <a:rPr lang="en-US" smtClean="0">
                <a:latin typeface="Times New Roman" pitchFamily="18" charset="0"/>
                <a:ea typeface="ＭＳ Ｐゴシック"/>
                <a:cs typeface="ＭＳ Ｐゴシック"/>
              </a:rPr>
              <a:pPr/>
              <a:t>24</a:t>
            </a:fld>
            <a:endParaRPr lang="en-US" smtClean="0">
              <a:latin typeface="Times New Roman" pitchFamily="18" charset="0"/>
              <a:ea typeface="ＭＳ Ｐゴシック"/>
              <a:cs typeface="ＭＳ Ｐゴシック"/>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5A4D508-25CF-48D4-B514-4DFFFADECBE0}" type="slidenum">
              <a:rPr lang="en-US" smtClean="0">
                <a:solidFill>
                  <a:prstClr val="black"/>
                </a:solidFill>
              </a:rPr>
              <a:pPr/>
              <a:t>25</a:t>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1031"/>
          <p:cNvSpPr>
            <a:spLocks noGrp="1" noChangeArrowheads="1"/>
          </p:cNvSpPr>
          <p:nvPr>
            <p:ph type="sldNum" sz="quarter" idx="5"/>
          </p:nvPr>
        </p:nvSpPr>
        <p:spPr>
          <a:noFill/>
        </p:spPr>
        <p:txBody>
          <a:bodyPr/>
          <a:lstStyle/>
          <a:p>
            <a:fld id="{AE8AE2F3-49E4-4128-9189-0C2D7D75D683}" type="slidenum">
              <a:rPr lang="en-US">
                <a:solidFill>
                  <a:prstClr val="black"/>
                </a:solidFill>
              </a:rPr>
              <a:pPr/>
              <a:t>26</a:t>
            </a:fld>
            <a:endParaRPr lang="en-US">
              <a:solidFill>
                <a:prstClr val="black"/>
              </a:solidFill>
            </a:endParaRPr>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w="9525"/>
        </p:spPr>
        <p:txBody>
          <a:bodyPr/>
          <a:lstStyle/>
          <a:p>
            <a:r>
              <a:rPr lang="en-US" dirty="0" smtClean="0"/>
              <a:t>The trauma systems approach</a:t>
            </a:r>
          </a:p>
          <a:p>
            <a:endParaRPr lang="en-US" dirty="0" smtClean="0"/>
          </a:p>
          <a:p>
            <a:r>
              <a:rPr lang="en-US" dirty="0" smtClean="0"/>
              <a:t>Grew from the 1966 IOM report</a:t>
            </a:r>
          </a:p>
          <a:p>
            <a:r>
              <a:rPr lang="en-US" dirty="0" smtClean="0"/>
              <a:t>	- Accidental Death and Disability: The Neglected Disease of 	Modern Society </a:t>
            </a:r>
          </a:p>
          <a:p>
            <a:endParaRPr lang="en-US" dirty="0" smtClean="0"/>
          </a:p>
          <a:p>
            <a:r>
              <a:rPr lang="en-US" dirty="0" smtClean="0"/>
              <a:t>The American College of Surgeons – Committee on Trauma</a:t>
            </a:r>
          </a:p>
          <a:p>
            <a:r>
              <a:rPr lang="en-US" dirty="0" smtClean="0"/>
              <a:t>First published 1976</a:t>
            </a:r>
          </a:p>
          <a:p>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1031"/>
          <p:cNvSpPr>
            <a:spLocks noGrp="1" noChangeArrowheads="1"/>
          </p:cNvSpPr>
          <p:nvPr>
            <p:ph type="sldNum" sz="quarter" idx="5"/>
          </p:nvPr>
        </p:nvSpPr>
        <p:spPr>
          <a:noFill/>
        </p:spPr>
        <p:txBody>
          <a:bodyPr/>
          <a:lstStyle/>
          <a:p>
            <a:fld id="{93ECE4A4-DB9F-4B89-B985-16C4CE9A966E}" type="slidenum">
              <a:rPr lang="en-US"/>
              <a:pPr/>
              <a:t>27</a:t>
            </a:fld>
            <a:endParaRPr lang="en-US"/>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w="9525"/>
        </p:spPr>
        <p:txBody>
          <a:bodyPr/>
          <a:lstStyle/>
          <a:p>
            <a:r>
              <a:rPr lang="en-US" dirty="0" smtClean="0">
                <a:latin typeface="Times New Roman" charset="0"/>
              </a:rPr>
              <a:t>The trauma systems approach</a:t>
            </a:r>
          </a:p>
          <a:p>
            <a:endParaRPr lang="en-US" dirty="0" smtClean="0">
              <a:latin typeface="Times New Roman" charset="0"/>
            </a:endParaRPr>
          </a:p>
          <a:p>
            <a:r>
              <a:rPr lang="en-US" dirty="0" smtClean="0">
                <a:latin typeface="Times New Roman" charset="0"/>
              </a:rPr>
              <a:t>Grew from the 1966 IOM report</a:t>
            </a:r>
          </a:p>
          <a:p>
            <a:r>
              <a:rPr lang="en-US" dirty="0" smtClean="0">
                <a:latin typeface="Times New Roman" charset="0"/>
              </a:rPr>
              <a:t>	- Accidental Death and Disability: The Neglected Disease of 	Modern Society </a:t>
            </a:r>
          </a:p>
          <a:p>
            <a:endParaRPr lang="en-US" dirty="0" smtClean="0">
              <a:latin typeface="Times New Roman" charset="0"/>
            </a:endParaRPr>
          </a:p>
          <a:p>
            <a:r>
              <a:rPr lang="en-US" dirty="0" smtClean="0">
                <a:latin typeface="Times New Roman" charset="0"/>
              </a:rPr>
              <a:t>The American College of Surgeons – Committee on Trauma</a:t>
            </a:r>
          </a:p>
          <a:p>
            <a:r>
              <a:rPr lang="en-US" dirty="0" smtClean="0">
                <a:latin typeface="Times New Roman" charset="0"/>
              </a:rPr>
              <a:t>First published 1976</a:t>
            </a:r>
          </a:p>
          <a:p>
            <a:endParaRPr lang="en-US" dirty="0" smtClean="0">
              <a:latin typeface="Times New Roman"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126979" name="Notes Placeholder 2"/>
          <p:cNvSpPr>
            <a:spLocks noGrp="1"/>
          </p:cNvSpPr>
          <p:nvPr>
            <p:ph type="body" idx="1"/>
          </p:nvPr>
        </p:nvSpPr>
        <p:spPr>
          <a:noFill/>
          <a:ln w="9525"/>
        </p:spPr>
        <p:txBody>
          <a:bodyPr/>
          <a:lstStyle/>
          <a:p>
            <a:r>
              <a:rPr lang="en-US" dirty="0" smtClean="0">
                <a:latin typeface="Times New Roman" charset="0"/>
              </a:rPr>
              <a:t>JAMA 2003 – National Inventory of Hospital Trauma Centers</a:t>
            </a:r>
          </a:p>
          <a:p>
            <a:endParaRPr lang="en-US" dirty="0" smtClean="0">
              <a:latin typeface="Times New Roman" charset="0"/>
            </a:endParaRPr>
          </a:p>
          <a:p>
            <a:r>
              <a:rPr lang="en-US" dirty="0" smtClean="0">
                <a:latin typeface="Times New Roman" charset="0"/>
              </a:rPr>
              <a:t>Levels of trauma center</a:t>
            </a:r>
          </a:p>
          <a:p>
            <a:r>
              <a:rPr lang="en-US" dirty="0" smtClean="0">
                <a:latin typeface="Times New Roman" charset="0"/>
              </a:rPr>
              <a:t>Who verifies</a:t>
            </a:r>
          </a:p>
          <a:p>
            <a:r>
              <a:rPr lang="en-US" dirty="0" smtClean="0">
                <a:latin typeface="Times New Roman" charset="0"/>
              </a:rPr>
              <a:t>Inclusive vs. exclusive</a:t>
            </a:r>
          </a:p>
          <a:p>
            <a:endParaRPr lang="en-US" dirty="0" smtClean="0">
              <a:latin typeface="Times New Roman" charset="0"/>
            </a:endParaRPr>
          </a:p>
          <a:p>
            <a:r>
              <a:rPr lang="en-US" dirty="0" smtClean="0">
                <a:latin typeface="Times New Roman" charset="0"/>
              </a:rPr>
              <a:t>1,154 trauma centers</a:t>
            </a:r>
          </a:p>
        </p:txBody>
      </p:sp>
      <p:sp>
        <p:nvSpPr>
          <p:cNvPr id="126980" name="Slide Number Placeholder 3"/>
          <p:cNvSpPr>
            <a:spLocks noGrp="1"/>
          </p:cNvSpPr>
          <p:nvPr>
            <p:ph type="sldNum" sz="quarter" idx="5"/>
          </p:nvPr>
        </p:nvSpPr>
        <p:spPr>
          <a:noFill/>
        </p:spPr>
        <p:txBody>
          <a:bodyPr/>
          <a:lstStyle/>
          <a:p>
            <a:fld id="{3C1F4503-F2FB-437B-9CA6-0547CE894762}" type="slidenum">
              <a:rPr lang="en-US">
                <a:solidFill>
                  <a:prstClr val="black"/>
                </a:solidFill>
              </a:rPr>
              <a:pPr/>
              <a:t>28</a:t>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1031"/>
          <p:cNvSpPr>
            <a:spLocks noGrp="1" noChangeArrowheads="1"/>
          </p:cNvSpPr>
          <p:nvPr>
            <p:ph type="sldNum" sz="quarter" idx="5"/>
          </p:nvPr>
        </p:nvSpPr>
        <p:spPr>
          <a:noFill/>
        </p:spPr>
        <p:txBody>
          <a:bodyPr/>
          <a:lstStyle/>
          <a:p>
            <a:fld id="{6F2E1151-C696-4F78-8DDE-4ED139139575}" type="slidenum">
              <a:rPr lang="en-US">
                <a:solidFill>
                  <a:prstClr val="black"/>
                </a:solidFill>
              </a:rPr>
              <a:pPr/>
              <a:t>29</a:t>
            </a:fld>
            <a:endParaRPr lang="en-US">
              <a:solidFill>
                <a:prstClr val="black"/>
              </a:solidFill>
            </a:endParaRPr>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w="9525"/>
        </p:spPr>
        <p:txBody>
          <a:bodyPr/>
          <a:lstStyle/>
          <a:p>
            <a:r>
              <a:rPr lang="en-US" smtClean="0">
                <a:latin typeface="Times New Roman" charset="0"/>
              </a:rPr>
              <a:t>JAMA 2005</a:t>
            </a:r>
          </a:p>
          <a:p>
            <a:endParaRPr lang="en-US" smtClean="0">
              <a:latin typeface="Times New Roman" charset="0"/>
            </a:endParaRPr>
          </a:p>
          <a:p>
            <a:r>
              <a:rPr lang="en-US" smtClean="0">
                <a:latin typeface="Times New Roman" charset="0"/>
              </a:rPr>
              <a:t>This is a graphic description of the coverage</a:t>
            </a:r>
          </a:p>
          <a:p>
            <a:r>
              <a:rPr lang="en-US" smtClean="0">
                <a:latin typeface="Times New Roman" charset="0"/>
              </a:rPr>
              <a:t>--- 45 minutes on the left, 60 minutes on the right</a:t>
            </a:r>
          </a:p>
          <a:p>
            <a:r>
              <a:rPr lang="en-US" smtClean="0">
                <a:latin typeface="Times New Roman" charset="0"/>
              </a:rPr>
              <a:t>69.2% of the US in 45 minutes</a:t>
            </a:r>
          </a:p>
          <a:p>
            <a:r>
              <a:rPr lang="en-US" smtClean="0">
                <a:latin typeface="Times New Roman" charset="0"/>
              </a:rPr>
              <a:t>84.1% in 60 minutes</a:t>
            </a:r>
          </a:p>
          <a:p>
            <a:endParaRPr lang="en-US" smtClean="0">
              <a:latin typeface="Times New Roman" charset="0"/>
            </a:endParaRPr>
          </a:p>
          <a:p>
            <a:r>
              <a:rPr lang="en-US" smtClean="0">
                <a:latin typeface="Times New Roman" charset="0"/>
              </a:rPr>
              <a:t>Pennsylvania has 88% coverage within 45 minutes and 99% coverage within an hour…</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p:cNvSpPr>
          <p:nvPr>
            <p:ph type="sldImg"/>
          </p:nvPr>
        </p:nvSpPr>
        <p:spPr>
          <a:ln/>
        </p:spPr>
      </p:sp>
      <p:sp>
        <p:nvSpPr>
          <p:cNvPr id="79875" name="Notes Placeholder 2"/>
          <p:cNvSpPr>
            <a:spLocks noGrp="1"/>
          </p:cNvSpPr>
          <p:nvPr>
            <p:ph type="body" idx="1"/>
          </p:nvPr>
        </p:nvSpPr>
        <p:spPr>
          <a:noFill/>
          <a:ln w="9525"/>
        </p:spPr>
        <p:txBody>
          <a:bodyPr/>
          <a:lstStyle/>
          <a:p>
            <a:endParaRPr lang="en-US" dirty="0" smtClean="0">
              <a:latin typeface="Times New Roman" charset="0"/>
            </a:endParaRPr>
          </a:p>
        </p:txBody>
      </p:sp>
      <p:sp>
        <p:nvSpPr>
          <p:cNvPr id="79876" name="Slide Number Placeholder 3"/>
          <p:cNvSpPr>
            <a:spLocks noGrp="1"/>
          </p:cNvSpPr>
          <p:nvPr>
            <p:ph type="sldNum" sz="quarter" idx="5"/>
          </p:nvPr>
        </p:nvSpPr>
        <p:spPr>
          <a:noFill/>
        </p:spPr>
        <p:txBody>
          <a:bodyPr/>
          <a:lstStyle/>
          <a:p>
            <a:fld id="{D10C3DA4-A09B-4DEE-A073-F4421F4BA9CD}" type="slidenum">
              <a:rPr lang="en-US"/>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1031"/>
          <p:cNvSpPr>
            <a:spLocks noGrp="1" noChangeArrowheads="1"/>
          </p:cNvSpPr>
          <p:nvPr>
            <p:ph type="sldNum" sz="quarter" idx="5"/>
          </p:nvPr>
        </p:nvSpPr>
        <p:spPr>
          <a:noFill/>
        </p:spPr>
        <p:txBody>
          <a:bodyPr/>
          <a:lstStyle/>
          <a:p>
            <a:fld id="{BBD66F4A-749A-4B94-9477-E73BDFFD9D71}" type="slidenum">
              <a:rPr lang="en-US">
                <a:solidFill>
                  <a:prstClr val="black"/>
                </a:solidFill>
              </a:rPr>
              <a:pPr/>
              <a:t>30</a:t>
            </a:fld>
            <a:endParaRPr lang="en-US">
              <a:solidFill>
                <a:prstClr val="black"/>
              </a:solidFill>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w="9525"/>
        </p:spPr>
        <p:txBody>
          <a:bodyPr/>
          <a:lstStyle/>
          <a:p>
            <a:r>
              <a:rPr lang="en-US" dirty="0" smtClean="0"/>
              <a:t>Mackenzie, 2006.  NEJM.  National Evaluation of the effect of Trauma-Center Care on Mortality.</a:t>
            </a:r>
          </a:p>
          <a:p>
            <a:endParaRPr lang="en-US" dirty="0" smtClean="0"/>
          </a:p>
          <a:p>
            <a:r>
              <a:rPr lang="en-US" dirty="0" smtClean="0"/>
              <a:t>18 level 1 trauma centers and 51 non-trauma centers</a:t>
            </a:r>
          </a:p>
          <a:p>
            <a:r>
              <a:rPr lang="en-US" dirty="0" smtClean="0"/>
              <a:t>Moderate to severe injury</a:t>
            </a:r>
          </a:p>
          <a:p>
            <a:r>
              <a:rPr lang="en-US" dirty="0" smtClean="0"/>
              <a:t>1,104 patients who died in the hospital</a:t>
            </a:r>
          </a:p>
          <a:p>
            <a:r>
              <a:rPr lang="en-US" dirty="0" smtClean="0"/>
              <a:t>4,087 patients who survived to discharge</a:t>
            </a:r>
          </a:p>
          <a:p>
            <a:r>
              <a:rPr lang="en-US" dirty="0" smtClean="0"/>
              <a:t>Propensity scores to severity adjust</a:t>
            </a:r>
          </a:p>
          <a:p>
            <a:endParaRPr lang="en-US" dirty="0" smtClean="0"/>
          </a:p>
          <a:p>
            <a:r>
              <a:rPr lang="en-US" dirty="0" smtClean="0"/>
              <a:t>CDC funded</a:t>
            </a:r>
          </a:p>
          <a:p>
            <a:endParaRPr lang="en-US" dirty="0" smtClean="0"/>
          </a:p>
          <a:p>
            <a:r>
              <a:rPr lang="en-US" dirty="0" smtClean="0"/>
              <a:t>25 percent lower risk of death</a:t>
            </a:r>
          </a:p>
          <a:p>
            <a:endParaRPr lang="en-US" dirty="0" smtClean="0"/>
          </a:p>
          <a:p>
            <a:endParaRPr lang="en-US" dirty="0" smtClean="0"/>
          </a:p>
          <a:p>
            <a:endParaRPr lang="en-US" dirty="0" smtClean="0"/>
          </a:p>
          <a:p>
            <a:r>
              <a:rPr lang="en-US" dirty="0" smtClean="0"/>
              <a:t>There has been much debate over the last several decades as this expensive and expansive system has been developed about whether or not it is beneficial to patients.</a:t>
            </a:r>
          </a:p>
          <a:p>
            <a:r>
              <a:rPr lang="en-US" dirty="0" smtClean="0"/>
              <a:t>Many papers have been written assessing the question by region…this is a 2006 NEJM article comparing trauma centers to non-trauma centers NATIONALLY.</a:t>
            </a:r>
          </a:p>
          <a:p>
            <a:endParaRPr lang="en-US" dirty="0" smtClean="0"/>
          </a:p>
          <a:p>
            <a:r>
              <a:rPr lang="en-US" dirty="0" smtClean="0"/>
              <a:t>In-hospital mortality rate and one year mortality rate were significantly lower in patients treated at trauma centers.</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p:spPr>
        <p:txBody>
          <a:bodyPr/>
          <a:lstStyle/>
          <a:p>
            <a:pPr eaLnBrk="1" hangingPunct="1"/>
            <a:r>
              <a:rPr lang="en-US" dirty="0" smtClean="0"/>
              <a:t>Pros:</a:t>
            </a:r>
          </a:p>
          <a:p>
            <a:pPr eaLnBrk="1" hangingPunct="1"/>
            <a:r>
              <a:rPr lang="en-US" dirty="0" smtClean="0"/>
              <a:t>Improved outcomes</a:t>
            </a:r>
          </a:p>
          <a:p>
            <a:pPr eaLnBrk="1" hangingPunct="1"/>
            <a:r>
              <a:rPr lang="en-US" dirty="0" smtClean="0"/>
              <a:t>Population-based planning</a:t>
            </a:r>
          </a:p>
          <a:p>
            <a:pPr eaLnBrk="1" hangingPunct="1"/>
            <a:endParaRPr lang="en-US" dirty="0" smtClean="0"/>
          </a:p>
          <a:p>
            <a:pPr eaLnBrk="1" hangingPunct="1"/>
            <a:endParaRPr lang="en-US" dirty="0" smtClean="0"/>
          </a:p>
          <a:p>
            <a:pPr eaLnBrk="1" hangingPunct="1"/>
            <a:r>
              <a:rPr lang="en-US" dirty="0" smtClean="0"/>
              <a:t>Cons:</a:t>
            </a:r>
          </a:p>
          <a:p>
            <a:pPr eaLnBrk="1" hangingPunct="1"/>
            <a:r>
              <a:rPr lang="en-US" dirty="0" smtClean="0"/>
              <a:t>Winners and losers</a:t>
            </a:r>
          </a:p>
          <a:p>
            <a:pPr eaLnBrk="1" hangingPunct="1"/>
            <a:r>
              <a:rPr lang="en-US" dirty="0" smtClean="0"/>
              <a:t>expensive</a:t>
            </a:r>
          </a:p>
          <a:p>
            <a:pPr eaLnBrk="1" hangingPunct="1"/>
            <a:r>
              <a:rPr lang="en-US" dirty="0" smtClean="0"/>
              <a:t>One way flow</a:t>
            </a:r>
            <a:endParaRPr lang="en-US" dirty="0"/>
          </a:p>
        </p:txBody>
      </p:sp>
      <p:sp>
        <p:nvSpPr>
          <p:cNvPr id="71684" name="Slide Number Placeholder 3"/>
          <p:cNvSpPr>
            <a:spLocks noGrp="1"/>
          </p:cNvSpPr>
          <p:nvPr>
            <p:ph type="sldNum" sz="quarter" idx="5"/>
          </p:nvPr>
        </p:nvSpPr>
        <p:spPr>
          <a:noFill/>
          <a:ln>
            <a:miter lim="800000"/>
            <a:headEnd/>
            <a:tailEnd/>
          </a:ln>
        </p:spPr>
        <p:txBody>
          <a:bodyPr/>
          <a:lstStyle/>
          <a:p>
            <a:fld id="{0B5A4878-40E5-AB43-9168-9761D0CF04E9}" type="slidenum">
              <a:rPr lang="en-US"/>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0AD7AC-BE62-7949-9187-D31A74431701}" type="slidenum">
              <a:rPr lang="en-US" smtClean="0"/>
              <a:pPr/>
              <a:t>32</a:t>
            </a:fld>
            <a:endParaRPr lang="en-US"/>
          </a:p>
        </p:txBody>
      </p:sp>
    </p:spTree>
    <p:extLst>
      <p:ext uri="{BB962C8B-B14F-4D97-AF65-F5344CB8AC3E}">
        <p14:creationId xmlns:p14="http://schemas.microsoft.com/office/powerpoint/2010/main" xmlns="" val="33196249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0AD7AC-BE62-7949-9187-D31A74431701}" type="slidenum">
              <a:rPr lang="en-US" smtClean="0"/>
              <a:pPr/>
              <a:t>34</a:t>
            </a:fld>
            <a:endParaRPr lang="en-US"/>
          </a:p>
        </p:txBody>
      </p:sp>
    </p:spTree>
    <p:extLst>
      <p:ext uri="{BB962C8B-B14F-4D97-AF65-F5344CB8AC3E}">
        <p14:creationId xmlns:p14="http://schemas.microsoft.com/office/powerpoint/2010/main" xmlns="" val="6217251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0AD7AC-BE62-7949-9187-D31A74431701}" type="slidenum">
              <a:rPr lang="en-US" smtClean="0"/>
              <a:pPr/>
              <a:t>35</a:t>
            </a:fld>
            <a:endParaRPr lang="en-US"/>
          </a:p>
        </p:txBody>
      </p:sp>
    </p:spTree>
    <p:extLst>
      <p:ext uri="{BB962C8B-B14F-4D97-AF65-F5344CB8AC3E}">
        <p14:creationId xmlns:p14="http://schemas.microsoft.com/office/powerpoint/2010/main" xmlns="" val="9969763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Age &gt; 16</a:t>
            </a:r>
          </a:p>
          <a:p>
            <a:r>
              <a:rPr lang="en-US" dirty="0" smtClean="0"/>
              <a:t>National estimates are based upon</a:t>
            </a:r>
            <a:r>
              <a:rPr lang="en-US" baseline="0" dirty="0" smtClean="0"/>
              <a:t> 3,450,966 </a:t>
            </a:r>
            <a:r>
              <a:rPr lang="en-US" baseline="0" dirty="0" err="1" smtClean="0"/>
              <a:t>unweighted</a:t>
            </a:r>
            <a:r>
              <a:rPr lang="en-US" baseline="0" dirty="0" smtClean="0"/>
              <a:t> encounters (representing 15,525,492 weighted encounters)</a:t>
            </a:r>
            <a:endParaRPr lang="en-US" dirty="0"/>
          </a:p>
        </p:txBody>
      </p:sp>
      <p:sp>
        <p:nvSpPr>
          <p:cNvPr id="4" name="Slide Number Placeholder 3"/>
          <p:cNvSpPr>
            <a:spLocks noGrp="1"/>
          </p:cNvSpPr>
          <p:nvPr>
            <p:ph type="sldNum" sz="quarter" idx="10"/>
          </p:nvPr>
        </p:nvSpPr>
        <p:spPr/>
        <p:txBody>
          <a:bodyPr/>
          <a:lstStyle/>
          <a:p>
            <a:fld id="{220AD7AC-BE62-7949-9187-D31A74431701}" type="slidenum">
              <a:rPr lang="en-US" smtClean="0"/>
              <a:pPr/>
              <a:t>36</a:t>
            </a:fld>
            <a:endParaRPr lang="en-US"/>
          </a:p>
        </p:txBody>
      </p:sp>
    </p:spTree>
    <p:extLst>
      <p:ext uri="{BB962C8B-B14F-4D97-AF65-F5344CB8AC3E}">
        <p14:creationId xmlns:p14="http://schemas.microsoft.com/office/powerpoint/2010/main" xmlns="" val="39490815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Again – this is just age&gt;16</a:t>
            </a:r>
          </a:p>
          <a:p>
            <a:endParaRPr lang="en-US" dirty="0" smtClean="0"/>
          </a:p>
          <a:p>
            <a:r>
              <a:rPr lang="en-US" dirty="0" smtClean="0"/>
              <a:t>But – 1 - not a lot of difference by age,</a:t>
            </a:r>
            <a:r>
              <a:rPr lang="en-US" baseline="0" dirty="0" smtClean="0"/>
              <a:t> 2 - not a lot of </a:t>
            </a:r>
            <a:r>
              <a:rPr lang="en-US" baseline="0" dirty="0" err="1" smtClean="0"/>
              <a:t>medicaid</a:t>
            </a:r>
            <a:r>
              <a:rPr lang="en-US" baseline="0" dirty="0" smtClean="0"/>
              <a:t> triage, but there does seem to be some uninsured triage, 3 – some difference by comorbidities, 4 - % penetrating trauma surprisingly similar, 5 – ++ difference by injury severity</a:t>
            </a:r>
          </a:p>
          <a:p>
            <a:endParaRPr lang="en-US" baseline="0" dirty="0" smtClean="0"/>
          </a:p>
          <a:p>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fld id="{220AD7AC-BE62-7949-9187-D31A74431701}" type="slidenum">
              <a:rPr lang="en-US" smtClean="0"/>
              <a:pPr/>
              <a:t>37</a:t>
            </a:fld>
            <a:endParaRPr lang="en-US"/>
          </a:p>
        </p:txBody>
      </p:sp>
    </p:spTree>
    <p:extLst>
      <p:ext uri="{BB962C8B-B14F-4D97-AF65-F5344CB8AC3E}">
        <p14:creationId xmlns:p14="http://schemas.microsoft.com/office/powerpoint/2010/main" xmlns="" val="33299587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0AD7AC-BE62-7949-9187-D31A74431701}" type="slidenum">
              <a:rPr lang="en-US" smtClean="0"/>
              <a:pPr/>
              <a:t>38</a:t>
            </a:fld>
            <a:endParaRPr lang="en-US"/>
          </a:p>
        </p:txBody>
      </p:sp>
    </p:spTree>
    <p:extLst>
      <p:ext uri="{BB962C8B-B14F-4D97-AF65-F5344CB8AC3E}">
        <p14:creationId xmlns:p14="http://schemas.microsoft.com/office/powerpoint/2010/main" xmlns="" val="17283016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0AD7AC-BE62-7949-9187-D31A74431701}" type="slidenum">
              <a:rPr lang="en-US" smtClean="0"/>
              <a:pPr/>
              <a:t>39</a:t>
            </a:fld>
            <a:endParaRPr lang="en-US"/>
          </a:p>
        </p:txBody>
      </p:sp>
    </p:spTree>
    <p:extLst>
      <p:ext uri="{BB962C8B-B14F-4D97-AF65-F5344CB8AC3E}">
        <p14:creationId xmlns:p14="http://schemas.microsoft.com/office/powerpoint/2010/main" xmlns="" val="17283016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1DC0FD-1DAD-4A8D-8346-626E39237EB2}" type="slidenum">
              <a:rPr lang="en-US" smtClean="0"/>
              <a:pPr/>
              <a:t>40</a:t>
            </a:fld>
            <a:endParaRPr lang="en-US"/>
          </a:p>
        </p:txBody>
      </p:sp>
    </p:spTree>
    <p:extLst>
      <p:ext uri="{BB962C8B-B14F-4D97-AF65-F5344CB8AC3E}">
        <p14:creationId xmlns:p14="http://schemas.microsoft.com/office/powerpoint/2010/main" xmlns="" val="29378159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Frame this as an unplanned critical</a:t>
            </a:r>
            <a:r>
              <a:rPr lang="en-US" baseline="0" dirty="0" smtClean="0"/>
              <a:t> illness talk</a:t>
            </a:r>
            <a:endParaRPr lang="en-US" dirty="0"/>
          </a:p>
        </p:txBody>
      </p:sp>
      <p:sp>
        <p:nvSpPr>
          <p:cNvPr id="4" name="Slide Number Placeholder 3"/>
          <p:cNvSpPr>
            <a:spLocks noGrp="1"/>
          </p:cNvSpPr>
          <p:nvPr>
            <p:ph type="sldNum" sz="quarter" idx="10"/>
          </p:nvPr>
        </p:nvSpPr>
        <p:spPr/>
        <p:txBody>
          <a:bodyPr/>
          <a:lstStyle/>
          <a:p>
            <a:fld id="{220AD7AC-BE62-7949-9187-D31A74431701}" type="slidenum">
              <a:rPr lang="en-US" smtClean="0"/>
              <a:pPr/>
              <a:t>4</a:t>
            </a:fld>
            <a:endParaRPr lang="en-US"/>
          </a:p>
        </p:txBody>
      </p:sp>
    </p:spTree>
    <p:extLst>
      <p:ext uri="{BB962C8B-B14F-4D97-AF65-F5344CB8AC3E}">
        <p14:creationId xmlns:p14="http://schemas.microsoft.com/office/powerpoint/2010/main" xmlns="" val="17771410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Standard linear regression models assume that errors in the dependent variable are uncorrelated with the independent variable(s). When this is not the case (for example, when relationships between variables are bidirectional), linear regression using ordinary least squares (OLS) no longer provides optimal model estimates. Two-stage least-squares regression uses instrumental variables that are uncorrelated with the error terms to compute estimated values of the problematic predictor(s) (the first stage), and then uses those computed values to estimate a linear regression model of the dependent variable (the second stage). Since the computed values are based on variables that are uncorrelated with the errors, the results of the two-stage model are optimal.</a:t>
            </a:r>
          </a:p>
          <a:p>
            <a:r>
              <a:rPr lang="en-US" dirty="0" smtClean="0"/>
              <a:t>Example. Is the demand for a commodity related to its price and consumers' incomes? The difficulty in this model is that price and demand have a reciprocal effect on each other. That is, price can influence demand and demand can also influence price. A two-stage least-squares regression model might use consumers' incomes and lagged price to calculate a proxy for price that is uncorrelated with the measurement errors in demand. This proxy is substituted for price itself in the originally specified model, which is then estimated.</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491DC0FD-1DAD-4A8D-8346-626E39237EB2}" type="slidenum">
              <a:rPr lang="en-US" smtClean="0"/>
              <a:pPr/>
              <a:t>41</a:t>
            </a:fld>
            <a:endParaRPr lang="en-US"/>
          </a:p>
        </p:txBody>
      </p:sp>
    </p:spTree>
    <p:extLst>
      <p:ext uri="{BB962C8B-B14F-4D97-AF65-F5344CB8AC3E}">
        <p14:creationId xmlns:p14="http://schemas.microsoft.com/office/powerpoint/2010/main" xmlns="" val="41941421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am attaching a “partial F test” of the strength of the differential time instrument for level 1 or 2 trauma center.</a:t>
            </a:r>
          </a:p>
          <a:p>
            <a:endParaRPr lang="en-US" dirty="0" smtClean="0"/>
          </a:p>
          <a:p>
            <a:r>
              <a:rPr lang="en-US" dirty="0" smtClean="0"/>
              <a:t>I don’t know if there is such a term as a “convenience partial F test,” but that is pretty much what this is.  We are treating the binary “level 1 or 2 trauma center” variable as continuous, and we are not using survey weights.</a:t>
            </a:r>
          </a:p>
          <a:p>
            <a:endParaRPr lang="en-US" dirty="0" smtClean="0"/>
          </a:p>
          <a:p>
            <a:r>
              <a:rPr lang="en-US" dirty="0" smtClean="0"/>
              <a:t>Instruments are considered strong if the partial F is greater than 10.  The partial F for this instrument is …</a:t>
            </a:r>
          </a:p>
          <a:p>
            <a:endParaRPr lang="en-US" dirty="0" smtClean="0"/>
          </a:p>
          <a:p>
            <a:r>
              <a:rPr lang="en-US" dirty="0" smtClean="0"/>
              <a:t>208,287.11</a:t>
            </a:r>
          </a:p>
          <a:p>
            <a:endParaRPr lang="en-US" dirty="0" smtClean="0"/>
          </a:p>
          <a:p>
            <a:r>
              <a:rPr lang="en-US" dirty="0" smtClean="0"/>
              <a:t>That’s  “good.”  Actually, it’s outlandish.  You will notice that the t-statistic on differential time is -370.10.</a:t>
            </a:r>
          </a:p>
          <a:p>
            <a:endParaRPr lang="en-US" dirty="0" smtClean="0"/>
          </a:p>
          <a:p>
            <a:r>
              <a:rPr lang="en-US" dirty="0" smtClean="0"/>
              <a:t>I’ve got a buddy here who is pretty </a:t>
            </a:r>
            <a:r>
              <a:rPr lang="en-US" dirty="0" err="1" smtClean="0"/>
              <a:t>teched</a:t>
            </a:r>
            <a:r>
              <a:rPr lang="en-US" dirty="0" smtClean="0"/>
              <a:t> up, and he said that he would probably just appeal to theory and the literature in cases like this.  I think we can probably say something along the lines of, “We selected this instrument based on the theory presented in McClellan et al (XXXX).  Its use is supported by statistical tests based on the partial F.”</a:t>
            </a:r>
          </a:p>
          <a:p>
            <a:endParaRPr lang="en-US" dirty="0"/>
          </a:p>
        </p:txBody>
      </p:sp>
      <p:sp>
        <p:nvSpPr>
          <p:cNvPr id="4" name="Slide Number Placeholder 3"/>
          <p:cNvSpPr>
            <a:spLocks noGrp="1"/>
          </p:cNvSpPr>
          <p:nvPr>
            <p:ph type="sldNum" sz="quarter" idx="10"/>
          </p:nvPr>
        </p:nvSpPr>
        <p:spPr/>
        <p:txBody>
          <a:bodyPr/>
          <a:lstStyle/>
          <a:p>
            <a:fld id="{220AD7AC-BE62-7949-9187-D31A74431701}" type="slidenum">
              <a:rPr lang="en-US" smtClean="0"/>
              <a:pPr/>
              <a:t>42</a:t>
            </a:fld>
            <a:endParaRPr lang="en-US"/>
          </a:p>
        </p:txBody>
      </p:sp>
    </p:spTree>
    <p:extLst>
      <p:ext uri="{BB962C8B-B14F-4D97-AF65-F5344CB8AC3E}">
        <p14:creationId xmlns:p14="http://schemas.microsoft.com/office/powerpoint/2010/main" xmlns="" val="17283016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Includes mortality in the ED and following admission (for those admitted as inpatients)</a:t>
            </a:r>
            <a:br>
              <a:rPr lang="en-US" dirty="0"/>
            </a:br>
            <a:r>
              <a:rPr lang="en-US" dirty="0"/>
              <a:t>2. Excludes transfers from the ED </a:t>
            </a:r>
          </a:p>
          <a:p>
            <a:r>
              <a:rPr lang="en-US" dirty="0"/>
              <a:t>3. Instrument is differential travel time between closest level 1 or 2 trauma center and closest hospital. </a:t>
            </a:r>
          </a:p>
          <a:p>
            <a:r>
              <a:rPr lang="en-US" dirty="0"/>
              <a:t>4. Aged 16+</a:t>
            </a:r>
          </a:p>
          <a:p>
            <a:r>
              <a:rPr lang="en-US" dirty="0"/>
              <a:t>5. Additional covariates include 29 Elixhauser comorbidity variables.  </a:t>
            </a:r>
          </a:p>
          <a:p>
            <a:r>
              <a:rPr lang="en-US" dirty="0"/>
              <a:t>6. * p &lt; .05, ** p &lt; .01</a:t>
            </a:r>
          </a:p>
          <a:p>
            <a:endParaRPr lang="en-US" dirty="0"/>
          </a:p>
        </p:txBody>
      </p:sp>
      <p:sp>
        <p:nvSpPr>
          <p:cNvPr id="4" name="Slide Number Placeholder 3"/>
          <p:cNvSpPr>
            <a:spLocks noGrp="1"/>
          </p:cNvSpPr>
          <p:nvPr>
            <p:ph type="sldNum" sz="quarter" idx="10"/>
          </p:nvPr>
        </p:nvSpPr>
        <p:spPr/>
        <p:txBody>
          <a:bodyPr/>
          <a:lstStyle/>
          <a:p>
            <a:fld id="{220AD7AC-BE62-7949-9187-D31A74431701}" type="slidenum">
              <a:rPr lang="en-US" smtClean="0"/>
              <a:pPr/>
              <a:t>43</a:t>
            </a:fld>
            <a:endParaRPr lang="en-US"/>
          </a:p>
        </p:txBody>
      </p:sp>
    </p:spTree>
    <p:extLst>
      <p:ext uri="{BB962C8B-B14F-4D97-AF65-F5344CB8AC3E}">
        <p14:creationId xmlns:p14="http://schemas.microsoft.com/office/powerpoint/2010/main" xmlns="" val="28988515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Slide Image Placeholder 1"/>
          <p:cNvSpPr>
            <a:spLocks noGrp="1" noRot="1" noChangeAspect="1"/>
          </p:cNvSpPr>
          <p:nvPr>
            <p:ph type="sldImg"/>
          </p:nvPr>
        </p:nvSpPr>
        <p:spPr>
          <a:ln/>
        </p:spPr>
      </p:sp>
      <p:sp>
        <p:nvSpPr>
          <p:cNvPr id="177154" name="Notes Placeholder 2"/>
          <p:cNvSpPr>
            <a:spLocks noGrp="1"/>
          </p:cNvSpPr>
          <p:nvPr>
            <p:ph type="body" idx="1"/>
          </p:nvPr>
        </p:nvSpPr>
        <p:spPr>
          <a:noFill/>
          <a:ln w="9525"/>
        </p:spPr>
        <p:txBody>
          <a:bodyPr/>
          <a:lstStyle/>
          <a:p>
            <a:r>
              <a:rPr lang="en-US" dirty="0" smtClean="0">
                <a:ea typeface="ＭＳ Ｐゴシック"/>
                <a:cs typeface="ＭＳ Ｐゴシック"/>
              </a:rPr>
              <a:t>Carolyn </a:t>
            </a:r>
            <a:r>
              <a:rPr lang="en-US" dirty="0" smtClean="0">
                <a:ea typeface="ＭＳ Ｐゴシック"/>
                <a:cs typeface="ＭＳ Ｐゴシック"/>
              </a:rPr>
              <a:t>Clancy </a:t>
            </a:r>
            <a:r>
              <a:rPr lang="en-US" dirty="0" smtClean="0">
                <a:ea typeface="ＭＳ Ｐゴシック"/>
                <a:cs typeface="ＭＳ Ｐゴシック"/>
              </a:rPr>
              <a:t>last week encouraged forward thinking research not only identifying problems, but modeling a means by which to take solutions to scale.</a:t>
            </a:r>
          </a:p>
          <a:p>
            <a:endParaRPr lang="en-US" dirty="0" smtClean="0">
              <a:ea typeface="ＭＳ Ｐゴシック"/>
              <a:cs typeface="ＭＳ Ｐゴシック"/>
            </a:endParaRPr>
          </a:p>
          <a:p>
            <a:r>
              <a:rPr lang="en-US" dirty="0" smtClean="0">
                <a:ea typeface="ＭＳ Ｐゴシック"/>
                <a:cs typeface="ＭＳ Ｐゴシック"/>
              </a:rPr>
              <a:t>Just as there is a dissemination component built into </a:t>
            </a:r>
            <a:r>
              <a:rPr lang="en-US" smtClean="0">
                <a:ea typeface="ＭＳ Ｐゴシック"/>
                <a:cs typeface="ＭＳ Ｐゴシック"/>
              </a:rPr>
              <a:t>the </a:t>
            </a:r>
            <a:r>
              <a:rPr lang="en-US" smtClean="0">
                <a:ea typeface="ＭＳ Ｐゴシック"/>
                <a:cs typeface="ＭＳ Ｐゴシック"/>
              </a:rPr>
              <a:t>significance</a:t>
            </a:r>
            <a:r>
              <a:rPr lang="en-US" dirty="0" smtClean="0">
                <a:ea typeface="ＭＳ Ｐゴシック"/>
                <a:cs typeface="ＭＳ Ｐゴシック"/>
              </a:rPr>
              <a:t>? (check new sections) many large research grant proposals, could a section on scalability be included?</a:t>
            </a:r>
          </a:p>
          <a:p>
            <a:endParaRPr lang="en-US" dirty="0" smtClean="0">
              <a:ea typeface="ＭＳ Ｐゴシック"/>
              <a:cs typeface="ＭＳ Ｐゴシック"/>
            </a:endParaRPr>
          </a:p>
          <a:p>
            <a:r>
              <a:rPr lang="en-US" dirty="0" smtClean="0">
                <a:ea typeface="ＭＳ Ｐゴシック"/>
                <a:cs typeface="ＭＳ Ｐゴシック"/>
              </a:rPr>
              <a:t>Cross institute and cross discipline thinking </a:t>
            </a:r>
          </a:p>
        </p:txBody>
      </p:sp>
      <p:sp>
        <p:nvSpPr>
          <p:cNvPr id="177155" name="Slide Number Placeholder 3"/>
          <p:cNvSpPr>
            <a:spLocks noGrp="1"/>
          </p:cNvSpPr>
          <p:nvPr>
            <p:ph type="sldNum" sz="quarter" idx="5"/>
          </p:nvPr>
        </p:nvSpPr>
        <p:spPr>
          <a:noFill/>
        </p:spPr>
        <p:txBody>
          <a:bodyPr/>
          <a:lstStyle/>
          <a:p>
            <a:fld id="{65CAC9AA-DF40-40FE-821B-865B536B8DA5}" type="slidenum">
              <a:rPr lang="en-US" smtClean="0">
                <a:latin typeface="Times New Roman" pitchFamily="18" charset="0"/>
                <a:ea typeface="ＭＳ Ｐゴシック"/>
                <a:cs typeface="ＭＳ Ｐゴシック"/>
              </a:rPr>
              <a:pPr/>
              <a:t>44</a:t>
            </a:fld>
            <a:endParaRPr lang="en-US" smtClean="0">
              <a:latin typeface="Times New Roman" pitchFamily="18" charset="0"/>
              <a:ea typeface="ＭＳ Ｐゴシック"/>
              <a:cs typeface="ＭＳ Ｐゴシック"/>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a:ln/>
        </p:spPr>
      </p:sp>
      <p:sp>
        <p:nvSpPr>
          <p:cNvPr id="157699" name="Rectangle 3"/>
          <p:cNvSpPr>
            <a:spLocks noGrp="1" noChangeArrowheads="1"/>
          </p:cNvSpPr>
          <p:nvPr>
            <p:ph type="body" idx="1"/>
          </p:nvPr>
        </p:nvSpPr>
        <p:spPr>
          <a:noFill/>
          <a:ln w="9525"/>
        </p:spPr>
        <p:txBody>
          <a:bodyPr/>
          <a:lstStyle/>
          <a:p>
            <a:r>
              <a:rPr lang="en-US" smtClean="0">
                <a:latin typeface="Times New Roman" charset="0"/>
              </a:rPr>
              <a:t>Myocardial Infarction Data Acquisition System (MIDAS). All first MI admissions in New Jersey from</a:t>
            </a:r>
          </a:p>
          <a:p>
            <a:r>
              <a:rPr lang="en-US" smtClean="0">
                <a:latin typeface="Times New Roman" charset="0"/>
              </a:rPr>
              <a:t>1987 to 2002 (231,164) were included and grouped in 4-year intervals.</a:t>
            </a:r>
          </a:p>
          <a:p>
            <a:endParaRPr lang="en-US" smtClean="0">
              <a:latin typeface="Times New Roman" charset="0"/>
            </a:endParaRPr>
          </a:p>
          <a:p>
            <a:r>
              <a:rPr lang="en-US" smtClean="0">
                <a:latin typeface="Times New Roman" charset="0"/>
              </a:rPr>
              <a:t>12.9 vs. 12% mortality – effect erased by adjustment for invasive procedures</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9B453B1-D15C-4674-BCB8-C65472CE9D80}" type="slidenum">
              <a:rPr lang="en-US" smtClean="0"/>
              <a:pPr/>
              <a:t>46</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Given known mortality variability between level one</a:t>
            </a:r>
            <a:r>
              <a:rPr lang="en-US" baseline="0" dirty="0" smtClean="0"/>
              <a:t> trauma centers exceeds 1%, we considered our study to be adequately powered</a:t>
            </a:r>
            <a:endParaRPr lang="en-US" dirty="0"/>
          </a:p>
        </p:txBody>
      </p:sp>
      <p:sp>
        <p:nvSpPr>
          <p:cNvPr id="4" name="Slide Number Placeholder 3"/>
          <p:cNvSpPr>
            <a:spLocks noGrp="1"/>
          </p:cNvSpPr>
          <p:nvPr>
            <p:ph type="sldNum" sz="quarter" idx="10"/>
          </p:nvPr>
        </p:nvSpPr>
        <p:spPr/>
        <p:txBody>
          <a:bodyPr/>
          <a:lstStyle/>
          <a:p>
            <a:fld id="{E9B453B1-D15C-4674-BCB8-C65472CE9D80}" type="slidenum">
              <a:rPr lang="en-US" smtClean="0"/>
              <a:pPr/>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p:spPr>
        <p:txBody>
          <a:bodyPr/>
          <a:lstStyle/>
          <a:p>
            <a:pPr eaLnBrk="1" hangingPunct="1"/>
            <a:endParaRPr lang="en-US"/>
          </a:p>
        </p:txBody>
      </p:sp>
      <p:sp>
        <p:nvSpPr>
          <p:cNvPr id="88068" name="Slide Number Placeholder 3"/>
          <p:cNvSpPr>
            <a:spLocks noGrp="1"/>
          </p:cNvSpPr>
          <p:nvPr>
            <p:ph type="sldNum" sz="quarter" idx="5"/>
          </p:nvPr>
        </p:nvSpPr>
        <p:spPr>
          <a:noFill/>
          <a:ln>
            <a:miter lim="800000"/>
            <a:headEnd/>
            <a:tailEnd/>
          </a:ln>
        </p:spPr>
        <p:txBody>
          <a:bodyPr/>
          <a:lstStyle/>
          <a:p>
            <a:fld id="{5C32574F-C757-0841-A83B-DA1909DEF9A8}" type="slidenum">
              <a:rPr lang="en-US">
                <a:solidFill>
                  <a:prstClr val="black"/>
                </a:solidFill>
              </a:rPr>
              <a:pPr/>
              <a:t>48</a:t>
            </a:fld>
            <a:endParaRPr lang="en-US">
              <a:solidFill>
                <a:prstClr val="black"/>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p:spPr>
        <p:txBody>
          <a:bodyPr/>
          <a:lstStyle/>
          <a:p>
            <a:pPr eaLnBrk="1" hangingPunct="1"/>
            <a:endParaRPr lang="en-US"/>
          </a:p>
        </p:txBody>
      </p:sp>
      <p:sp>
        <p:nvSpPr>
          <p:cNvPr id="90116" name="Slide Number Placeholder 3"/>
          <p:cNvSpPr>
            <a:spLocks noGrp="1"/>
          </p:cNvSpPr>
          <p:nvPr>
            <p:ph type="sldNum" sz="quarter" idx="5"/>
          </p:nvPr>
        </p:nvSpPr>
        <p:spPr>
          <a:noFill/>
          <a:ln>
            <a:miter lim="800000"/>
            <a:headEnd/>
            <a:tailEnd/>
          </a:ln>
        </p:spPr>
        <p:txBody>
          <a:bodyPr/>
          <a:lstStyle/>
          <a:p>
            <a:fld id="{35E74724-91DA-3245-B071-3E12AD81877D}" type="slidenum">
              <a:rPr lang="en-US">
                <a:solidFill>
                  <a:prstClr val="black"/>
                </a:solidFill>
              </a:rPr>
              <a:pPr/>
              <a:t>49</a:t>
            </a:fld>
            <a:endParaRPr lang="en-US">
              <a:solidFill>
                <a:prstClr val="black"/>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p:spPr>
        <p:txBody>
          <a:bodyPr/>
          <a:lstStyle/>
          <a:p>
            <a:pPr eaLnBrk="1" hangingPunct="1"/>
            <a:endParaRPr lang="en-US"/>
          </a:p>
        </p:txBody>
      </p:sp>
      <p:sp>
        <p:nvSpPr>
          <p:cNvPr id="92164" name="Slide Number Placeholder 3"/>
          <p:cNvSpPr>
            <a:spLocks noGrp="1"/>
          </p:cNvSpPr>
          <p:nvPr>
            <p:ph type="sldNum" sz="quarter" idx="5"/>
          </p:nvPr>
        </p:nvSpPr>
        <p:spPr>
          <a:noFill/>
          <a:ln>
            <a:miter lim="800000"/>
            <a:headEnd/>
            <a:tailEnd/>
          </a:ln>
        </p:spPr>
        <p:txBody>
          <a:bodyPr/>
          <a:lstStyle/>
          <a:p>
            <a:fld id="{7BB6E93D-B4BF-F14F-A2BB-69E3D349A261}" type="slidenum">
              <a:rPr lang="en-US">
                <a:solidFill>
                  <a:prstClr val="black"/>
                </a:solidFill>
              </a:rPr>
              <a:pPr/>
              <a:t>50</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Slide Image Placeholder 1"/>
          <p:cNvSpPr>
            <a:spLocks noGrp="1" noRot="1" noChangeAspect="1"/>
          </p:cNvSpPr>
          <p:nvPr>
            <p:ph type="sldImg"/>
          </p:nvPr>
        </p:nvSpPr>
        <p:spPr>
          <a:ln/>
        </p:spPr>
      </p:sp>
      <p:sp>
        <p:nvSpPr>
          <p:cNvPr id="177154" name="Notes Placeholder 2"/>
          <p:cNvSpPr>
            <a:spLocks noGrp="1"/>
          </p:cNvSpPr>
          <p:nvPr>
            <p:ph type="body" idx="1"/>
          </p:nvPr>
        </p:nvSpPr>
        <p:spPr>
          <a:noFill/>
          <a:ln w="9525"/>
        </p:spPr>
        <p:txBody>
          <a:bodyPr/>
          <a:lstStyle/>
          <a:p>
            <a:r>
              <a:rPr lang="en-US" dirty="0" smtClean="0">
                <a:ea typeface="ＭＳ Ｐゴシック"/>
                <a:cs typeface="ＭＳ Ｐゴシック"/>
              </a:rPr>
              <a:t>Carolyn Clancy last week encouraged forward thinking research not only identifying problems, but modeling a means by which to take solutions to scale.</a:t>
            </a:r>
          </a:p>
          <a:p>
            <a:endParaRPr lang="en-US" dirty="0" smtClean="0">
              <a:ea typeface="ＭＳ Ｐゴシック"/>
              <a:cs typeface="ＭＳ Ｐゴシック"/>
            </a:endParaRPr>
          </a:p>
          <a:p>
            <a:r>
              <a:rPr lang="en-US" dirty="0" smtClean="0">
                <a:ea typeface="ＭＳ Ｐゴシック"/>
                <a:cs typeface="ＭＳ Ｐゴシック"/>
              </a:rPr>
              <a:t>Just as there is a dissemination component built into the significance? (check new sections) many large research grant proposals, could a section on scalability be included?</a:t>
            </a:r>
          </a:p>
          <a:p>
            <a:endParaRPr lang="en-US" dirty="0" smtClean="0">
              <a:ea typeface="ＭＳ Ｐゴシック"/>
              <a:cs typeface="ＭＳ Ｐゴシック"/>
            </a:endParaRPr>
          </a:p>
          <a:p>
            <a:r>
              <a:rPr lang="en-US" dirty="0" smtClean="0">
                <a:ea typeface="ＭＳ Ｐゴシック"/>
                <a:cs typeface="ＭＳ Ｐゴシック"/>
              </a:rPr>
              <a:t>Cross institute and cross discipline thinking </a:t>
            </a:r>
          </a:p>
        </p:txBody>
      </p:sp>
      <p:sp>
        <p:nvSpPr>
          <p:cNvPr id="177155" name="Slide Number Placeholder 3"/>
          <p:cNvSpPr>
            <a:spLocks noGrp="1"/>
          </p:cNvSpPr>
          <p:nvPr>
            <p:ph type="sldNum" sz="quarter" idx="5"/>
          </p:nvPr>
        </p:nvSpPr>
        <p:spPr>
          <a:noFill/>
        </p:spPr>
        <p:txBody>
          <a:bodyPr/>
          <a:lstStyle/>
          <a:p>
            <a:fld id="{65CAC9AA-DF40-40FE-821B-865B536B8DA5}" type="slidenum">
              <a:rPr lang="en-US" smtClean="0">
                <a:latin typeface="Times New Roman" pitchFamily="18" charset="0"/>
                <a:ea typeface="ＭＳ Ｐゴシック"/>
                <a:cs typeface="ＭＳ Ｐゴシック"/>
              </a:rPr>
              <a:pPr/>
              <a:t>5</a:t>
            </a:fld>
            <a:endParaRPr lang="en-US" smtClean="0">
              <a:latin typeface="Times New Roman" pitchFamily="18" charset="0"/>
              <a:ea typeface="ＭＳ Ｐゴシック"/>
              <a:cs typeface="ＭＳ Ｐゴシック"/>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0AD7AC-BE62-7949-9187-D31A74431701}" type="slidenum">
              <a:rPr lang="en-US" smtClean="0"/>
              <a:pPr/>
              <a:t>53</a:t>
            </a:fld>
            <a:endParaRPr lang="en-US"/>
          </a:p>
        </p:txBody>
      </p:sp>
    </p:spTree>
    <p:extLst>
      <p:ext uri="{BB962C8B-B14F-4D97-AF65-F5344CB8AC3E}">
        <p14:creationId xmlns:p14="http://schemas.microsoft.com/office/powerpoint/2010/main" xmlns="" val="2498325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1031"/>
          <p:cNvSpPr txBox="1">
            <a:spLocks noGrp="1" noChangeArrowheads="1"/>
          </p:cNvSpPr>
          <p:nvPr/>
        </p:nvSpPr>
        <p:spPr bwMode="auto">
          <a:xfrm>
            <a:off x="3996849" y="8843887"/>
            <a:ext cx="3056414" cy="465214"/>
          </a:xfrm>
          <a:prstGeom prst="rect">
            <a:avLst/>
          </a:prstGeom>
          <a:noFill/>
          <a:ln w="12700">
            <a:noFill/>
            <a:miter lim="800000"/>
            <a:headEnd type="none" w="sm" len="sm"/>
            <a:tailEnd type="none" w="sm" len="sm"/>
          </a:ln>
        </p:spPr>
        <p:txBody>
          <a:bodyPr lIns="93269" tIns="46634" rIns="93269" bIns="46634" anchor="b"/>
          <a:lstStyle/>
          <a:p>
            <a:pPr algn="r" defTabSz="914311" eaLnBrk="0" fontAlgn="base" hangingPunct="0">
              <a:spcBef>
                <a:spcPct val="0"/>
              </a:spcBef>
              <a:spcAft>
                <a:spcPct val="0"/>
              </a:spcAft>
            </a:pPr>
            <a:fld id="{AB569949-55F1-42BE-8A39-9D8E64D7643A}" type="slidenum">
              <a:rPr lang="en-US" sz="1200">
                <a:solidFill>
                  <a:prstClr val="black"/>
                </a:solidFill>
                <a:latin typeface="Times New Roman" charset="0"/>
                <a:ea typeface="ＭＳ Ｐゴシック" charset="-128"/>
              </a:rPr>
              <a:pPr algn="r" defTabSz="914311" eaLnBrk="0" fontAlgn="base" hangingPunct="0">
                <a:spcBef>
                  <a:spcPct val="0"/>
                </a:spcBef>
                <a:spcAft>
                  <a:spcPct val="0"/>
                </a:spcAft>
              </a:pPr>
              <a:t>6</a:t>
            </a:fld>
            <a:endParaRPr lang="en-US" sz="1200" dirty="0">
              <a:solidFill>
                <a:prstClr val="black"/>
              </a:solidFill>
              <a:latin typeface="Times New Roman" charset="0"/>
              <a:ea typeface="ＭＳ Ｐゴシック" charset="-128"/>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w="9525"/>
        </p:spPr>
        <p:txBody>
          <a:bodyPr/>
          <a:lstStyle/>
          <a:p>
            <a:r>
              <a:rPr lang="en-US" dirty="0" smtClean="0">
                <a:latin typeface="Times New Roman" charset="0"/>
              </a:rPr>
              <a:t>1979!</a:t>
            </a:r>
          </a:p>
          <a:p>
            <a:endParaRPr lang="en-US" dirty="0" smtClean="0">
              <a:latin typeface="Times New Roman" charset="0"/>
            </a:endParaRPr>
          </a:p>
          <a:p>
            <a:r>
              <a:rPr lang="en-US" dirty="0" smtClean="0">
                <a:latin typeface="Times New Roman" charset="0"/>
              </a:rPr>
              <a:t>12 surgical procedures (</a:t>
            </a:r>
            <a:r>
              <a:rPr lang="en-US" dirty="0" err="1" smtClean="0">
                <a:latin typeface="Times New Roman" charset="0"/>
              </a:rPr>
              <a:t>Cabg</a:t>
            </a:r>
            <a:r>
              <a:rPr lang="en-US" dirty="0" smtClean="0">
                <a:latin typeface="Times New Roman" charset="0"/>
              </a:rPr>
              <a:t>, vascular, </a:t>
            </a:r>
            <a:r>
              <a:rPr lang="en-US" dirty="0" err="1" smtClean="0">
                <a:latin typeface="Times New Roman" charset="0"/>
              </a:rPr>
              <a:t>turp</a:t>
            </a:r>
            <a:r>
              <a:rPr lang="en-US" dirty="0" smtClean="0">
                <a:latin typeface="Times New Roman" charset="0"/>
              </a:rPr>
              <a:t>)</a:t>
            </a:r>
          </a:p>
          <a:p>
            <a:endParaRPr lang="en-US" dirty="0" smtClean="0">
              <a:latin typeface="Times New Roman" charset="0"/>
            </a:endParaRPr>
          </a:p>
          <a:p>
            <a:r>
              <a:rPr lang="en-US" dirty="0" smtClean="0">
                <a:latin typeface="Times New Roman" charset="0"/>
              </a:rPr>
              <a:t>200 or more procedures associated with 25 to 41 percent lower adjusted death rate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1031"/>
          <p:cNvSpPr>
            <a:spLocks noGrp="1" noChangeArrowheads="1"/>
          </p:cNvSpPr>
          <p:nvPr>
            <p:ph type="sldNum" sz="quarter" idx="5"/>
          </p:nvPr>
        </p:nvSpPr>
        <p:spPr>
          <a:noFill/>
        </p:spPr>
        <p:txBody>
          <a:bodyPr/>
          <a:lstStyle/>
          <a:p>
            <a:fld id="{C13603D5-B349-43AD-AE0D-8B2B14532885}" type="slidenum">
              <a:rPr lang="en-US">
                <a:solidFill>
                  <a:prstClr val="black"/>
                </a:solidFill>
              </a:rPr>
              <a:pPr/>
              <a:t>7</a:t>
            </a:fld>
            <a:endParaRPr lang="en-US">
              <a:solidFill>
                <a:prstClr val="black"/>
              </a:solidFill>
            </a:endParaRP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w="9525"/>
        </p:spPr>
        <p:txBody>
          <a:bodyPr/>
          <a:lstStyle/>
          <a:p>
            <a:r>
              <a:rPr lang="en-US" dirty="0" smtClean="0">
                <a:latin typeface="Times New Roman" charset="0"/>
              </a:rPr>
              <a:t>JAMA 2000 – David </a:t>
            </a:r>
            <a:r>
              <a:rPr lang="en-US" dirty="0" err="1" smtClean="0">
                <a:latin typeface="Times New Roman" charset="0"/>
              </a:rPr>
              <a:t>Magid</a:t>
            </a:r>
            <a:endParaRPr lang="en-US" dirty="0" smtClean="0">
              <a:latin typeface="Times New Roman" charset="0"/>
            </a:endParaRPr>
          </a:p>
          <a:p>
            <a:endParaRPr lang="en-US" dirty="0" smtClean="0">
              <a:latin typeface="Times New Roman" charset="0"/>
            </a:endParaRPr>
          </a:p>
          <a:p>
            <a:r>
              <a:rPr lang="en-US" dirty="0" smtClean="0">
                <a:latin typeface="Times New Roman" charset="0"/>
              </a:rPr>
              <a:t>Retrospective cohort study of 446 acute care hospitals stratified into low, intermediate, and high volume for ANGIOPLASTY</a:t>
            </a:r>
          </a:p>
          <a:p>
            <a:r>
              <a:rPr lang="en-US" dirty="0" smtClean="0">
                <a:latin typeface="Times New Roman" charset="0"/>
              </a:rPr>
              <a:t>Low = &lt;= 16 per year, Med 17-48 per year, &gt;= 49 per year</a:t>
            </a:r>
          </a:p>
          <a:p>
            <a:endParaRPr lang="en-US" dirty="0" smtClean="0">
              <a:latin typeface="Times New Roman" charset="0"/>
            </a:endParaRPr>
          </a:p>
          <a:p>
            <a:r>
              <a:rPr lang="en-US" dirty="0" smtClean="0">
                <a:latin typeface="Times New Roman" charset="0"/>
              </a:rPr>
              <a:t>LOW – no sig difference in mortality b/w </a:t>
            </a:r>
            <a:r>
              <a:rPr lang="en-US" dirty="0" err="1" smtClean="0">
                <a:latin typeface="Times New Roman" charset="0"/>
              </a:rPr>
              <a:t>thrombolysis</a:t>
            </a:r>
            <a:r>
              <a:rPr lang="en-US" dirty="0" smtClean="0">
                <a:latin typeface="Times New Roman" charset="0"/>
              </a:rPr>
              <a:t> and angioplasty (5.9% vs. 6.2%, p = .58)</a:t>
            </a:r>
          </a:p>
          <a:p>
            <a:r>
              <a:rPr lang="en-US" dirty="0" smtClean="0">
                <a:latin typeface="Times New Roman" charset="0"/>
              </a:rPr>
              <a:t>SIGNIFICANT DIFFERENCE AND INTERMEDIATE AND HIGH</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xfrm>
            <a:off x="1201738" y="700088"/>
            <a:ext cx="4651375" cy="3487737"/>
          </a:xfrm>
          <a:ln/>
        </p:spPr>
      </p:sp>
      <p:sp>
        <p:nvSpPr>
          <p:cNvPr id="92163" name="Rectangle 3"/>
          <p:cNvSpPr>
            <a:spLocks noGrp="1" noChangeArrowheads="1"/>
          </p:cNvSpPr>
          <p:nvPr>
            <p:ph type="body" idx="1"/>
          </p:nvPr>
        </p:nvSpPr>
        <p:spPr>
          <a:noFill/>
          <a:ln w="9525"/>
        </p:spPr>
        <p:txBody>
          <a:bodyPr lIns="93261" tIns="46630" rIns="93261" bIns="46630"/>
          <a:lstStyle/>
          <a:p>
            <a:r>
              <a:rPr lang="en-US" b="1" dirty="0" smtClean="0">
                <a:solidFill>
                  <a:srgbClr val="FFFF00"/>
                </a:solidFill>
                <a:latin typeface="Times New Roman" charset="0"/>
              </a:rPr>
              <a:t>Mortality of Patients Admitted to Intensive Care Unit</a:t>
            </a:r>
          </a:p>
          <a:p>
            <a:r>
              <a:rPr lang="en-US" b="1" dirty="0" smtClean="0">
                <a:solidFill>
                  <a:srgbClr val="FFFF00"/>
                </a:solidFill>
                <a:latin typeface="Times New Roman" charset="0"/>
              </a:rPr>
              <a:t> after Cardiac Arrest Ranged from 46% to 68%</a:t>
            </a:r>
            <a:endParaRPr lang="en-US" dirty="0" smtClean="0">
              <a:latin typeface="Times New Roman" charset="0"/>
            </a:endParaRPr>
          </a:p>
          <a:p>
            <a:pPr algn="ctr" eaLnBrk="1" hangingPunct="1">
              <a:spcBef>
                <a:spcPct val="20000"/>
              </a:spcBef>
            </a:pPr>
            <a:r>
              <a:rPr lang="en-US" dirty="0" smtClean="0">
                <a:latin typeface="Times New Roman" charset="0"/>
              </a:rPr>
              <a:t> </a:t>
            </a:r>
            <a:r>
              <a:rPr lang="en-US" b="1" dirty="0" smtClean="0">
                <a:solidFill>
                  <a:schemeClr val="bg2"/>
                </a:solidFill>
                <a:latin typeface="Times New Roman" charset="0"/>
              </a:rPr>
              <a:t>(APACHE IV Database: 39 Hospitals in the United States)</a:t>
            </a:r>
          </a:p>
          <a:p>
            <a:r>
              <a:rPr lang="en-US" dirty="0" smtClean="0">
                <a:latin typeface="Times New Roman" charset="0"/>
              </a:rPr>
              <a:t>We identified 4,674 patients from 39 hospitals. The median number of annual patients was 33 per</a:t>
            </a:r>
          </a:p>
          <a:p>
            <a:r>
              <a:rPr lang="en-US" dirty="0" smtClean="0">
                <a:latin typeface="Times New Roman" charset="0"/>
              </a:rPr>
              <a:t>hospital (range: 12 to 116). Mean APACHE score was 94 (+/- 38), and overall mortality was 56.8%. Age,</a:t>
            </a:r>
          </a:p>
          <a:p>
            <a:r>
              <a:rPr lang="en-US" dirty="0" smtClean="0">
                <a:latin typeface="Times New Roman" charset="0"/>
              </a:rPr>
              <a:t>severity of illness (acute physiology score), and admission Glasgow Coma Scale were all associated with</a:t>
            </a:r>
          </a:p>
          <a:p>
            <a:r>
              <a:rPr lang="en-US" dirty="0" smtClean="0">
                <a:latin typeface="Times New Roman" charset="0"/>
              </a:rPr>
              <a:t>increased mortality (p&lt; 0.001). There was no survival difference for patients admitted from the emergency</a:t>
            </a:r>
          </a:p>
          <a:p>
            <a:r>
              <a:rPr lang="en-US" dirty="0" smtClean="0">
                <a:latin typeface="Times New Roman" charset="0"/>
              </a:rPr>
              <a:t>department vs. the inpatient floor. Among institutions, unadjusted in-hospital mortality ranged from 41% to </a:t>
            </a:r>
          </a:p>
          <a:p>
            <a:r>
              <a:rPr lang="en-US" dirty="0" smtClean="0">
                <a:latin typeface="Times New Roman" charset="0"/>
              </a:rPr>
              <a:t>81%. After adjusting for age and severity of illness, institutional mortality ranged from 46% to 68%. Patients</a:t>
            </a:r>
          </a:p>
          <a:p>
            <a:r>
              <a:rPr lang="en-US" dirty="0" smtClean="0">
                <a:latin typeface="Times New Roman" charset="0"/>
              </a:rPr>
              <a:t>treated at higher volume centers were significantly less likely to die in the hospital.</a:t>
            </a:r>
          </a:p>
          <a:p>
            <a:endParaRPr lang="en-US" dirty="0" smtClean="0">
              <a:latin typeface="Times New Roman"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w="9525"/>
        </p:spPr>
        <p:txBody>
          <a:bodyPr/>
          <a:lstStyle/>
          <a:p>
            <a:endParaRPr lang="en-US" smtClean="0">
              <a:latin typeface="Times New Roman"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6" name="Rectangle 4"/>
          <p:cNvSpPr>
            <a:spLocks noGrp="1" noChangeArrowheads="1"/>
          </p:cNvSpPr>
          <p:nvPr>
            <p:ph type="sldNum" sz="quarter" idx="12"/>
          </p:nvPr>
        </p:nvSpPr>
        <p:spPr/>
        <p:txBody>
          <a:bodyPr/>
          <a:lstStyle>
            <a:lvl1pPr>
              <a:defRPr/>
            </a:lvl1pPr>
          </a:lstStyle>
          <a:p>
            <a:fld id="{58554324-FED2-4DD4-93C8-4965D465158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3776834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6" name="Rectangle 4"/>
          <p:cNvSpPr>
            <a:spLocks noGrp="1" noChangeArrowheads="1"/>
          </p:cNvSpPr>
          <p:nvPr>
            <p:ph type="sldNum" sz="quarter" idx="12"/>
          </p:nvPr>
        </p:nvSpPr>
        <p:spPr/>
        <p:txBody>
          <a:bodyPr/>
          <a:lstStyle>
            <a:lvl1pPr>
              <a:defRPr/>
            </a:lvl1pPr>
          </a:lstStyle>
          <a:p>
            <a:fld id="{1B7C7092-7A9E-4F54-AB8F-77DEAC5F0FE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3712077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6" name="Rectangle 4"/>
          <p:cNvSpPr>
            <a:spLocks noGrp="1" noChangeArrowheads="1"/>
          </p:cNvSpPr>
          <p:nvPr>
            <p:ph type="sldNum" sz="quarter" idx="12"/>
          </p:nvPr>
        </p:nvSpPr>
        <p:spPr/>
        <p:txBody>
          <a:bodyPr/>
          <a:lstStyle>
            <a:lvl1pPr>
              <a:defRPr/>
            </a:lvl1pPr>
          </a:lstStyle>
          <a:p>
            <a:fld id="{80093736-C3CC-4C2D-A5DC-CB545137207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10048916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6" name="Rectangle 4"/>
          <p:cNvSpPr>
            <a:spLocks noGrp="1" noChangeArrowheads="1"/>
          </p:cNvSpPr>
          <p:nvPr>
            <p:ph type="sldNum" sz="quarter" idx="12"/>
          </p:nvPr>
        </p:nvSpPr>
        <p:spPr/>
        <p:txBody>
          <a:bodyPr/>
          <a:lstStyle>
            <a:lvl1pPr>
              <a:defRPr/>
            </a:lvl1pPr>
          </a:lstStyle>
          <a:p>
            <a:fld id="{58554324-FED2-4DD4-93C8-4965D465158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15605630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6" name="Rectangle 4"/>
          <p:cNvSpPr>
            <a:spLocks noGrp="1" noChangeArrowheads="1"/>
          </p:cNvSpPr>
          <p:nvPr>
            <p:ph type="sldNum" sz="quarter" idx="12"/>
          </p:nvPr>
        </p:nvSpPr>
        <p:spPr/>
        <p:txBody>
          <a:bodyPr/>
          <a:lstStyle>
            <a:lvl1pPr>
              <a:defRPr/>
            </a:lvl1pPr>
          </a:lstStyle>
          <a:p>
            <a:fld id="{96348378-2AA0-4B8D-B77E-2C3CA0A752B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34380852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6" name="Rectangle 4"/>
          <p:cNvSpPr>
            <a:spLocks noGrp="1" noChangeArrowheads="1"/>
          </p:cNvSpPr>
          <p:nvPr>
            <p:ph type="sldNum" sz="quarter" idx="12"/>
          </p:nvPr>
        </p:nvSpPr>
        <p:spPr/>
        <p:txBody>
          <a:bodyPr/>
          <a:lstStyle>
            <a:lvl1pPr>
              <a:defRPr/>
            </a:lvl1pPr>
          </a:lstStyle>
          <a:p>
            <a:fld id="{4083C993-EE0D-49C8-833B-0B6D6EF7C6B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16813114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7" name="Rectangle 4"/>
          <p:cNvSpPr>
            <a:spLocks noGrp="1" noChangeArrowheads="1"/>
          </p:cNvSpPr>
          <p:nvPr>
            <p:ph type="sldNum" sz="quarter" idx="12"/>
          </p:nvPr>
        </p:nvSpPr>
        <p:spPr/>
        <p:txBody>
          <a:bodyPr/>
          <a:lstStyle>
            <a:lvl1pPr>
              <a:defRPr/>
            </a:lvl1pPr>
          </a:lstStyle>
          <a:p>
            <a:fld id="{4ABF191C-AFFA-4D47-A815-74F5463DB24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4128765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8"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9" name="Rectangle 4"/>
          <p:cNvSpPr>
            <a:spLocks noGrp="1" noChangeArrowheads="1"/>
          </p:cNvSpPr>
          <p:nvPr>
            <p:ph type="sldNum" sz="quarter" idx="12"/>
          </p:nvPr>
        </p:nvSpPr>
        <p:spPr/>
        <p:txBody>
          <a:bodyPr/>
          <a:lstStyle>
            <a:lvl1pPr>
              <a:defRPr/>
            </a:lvl1pPr>
          </a:lstStyle>
          <a:p>
            <a:fld id="{6D348A14-C6F6-4B46-9DF8-9B488CD76CE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1774988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4"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5" name="Rectangle 4"/>
          <p:cNvSpPr>
            <a:spLocks noGrp="1" noChangeArrowheads="1"/>
          </p:cNvSpPr>
          <p:nvPr>
            <p:ph type="sldNum" sz="quarter" idx="12"/>
          </p:nvPr>
        </p:nvSpPr>
        <p:spPr/>
        <p:txBody>
          <a:bodyPr/>
          <a:lstStyle>
            <a:lvl1pPr>
              <a:defRPr/>
            </a:lvl1pPr>
          </a:lstStyle>
          <a:p>
            <a:fld id="{776AC003-F4F4-41B8-B7AE-4B8FA1BD205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3887529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3"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4" name="Rectangle 4"/>
          <p:cNvSpPr>
            <a:spLocks noGrp="1" noChangeArrowheads="1"/>
          </p:cNvSpPr>
          <p:nvPr>
            <p:ph type="sldNum" sz="quarter" idx="12"/>
          </p:nvPr>
        </p:nvSpPr>
        <p:spPr/>
        <p:txBody>
          <a:bodyPr/>
          <a:lstStyle>
            <a:lvl1pPr>
              <a:defRPr/>
            </a:lvl1pPr>
          </a:lstStyle>
          <a:p>
            <a:fld id="{94AB6366-7710-4759-BEA6-8F2242B68C1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36665598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7" name="Rectangle 4"/>
          <p:cNvSpPr>
            <a:spLocks noGrp="1" noChangeArrowheads="1"/>
          </p:cNvSpPr>
          <p:nvPr>
            <p:ph type="sldNum" sz="quarter" idx="12"/>
          </p:nvPr>
        </p:nvSpPr>
        <p:spPr/>
        <p:txBody>
          <a:bodyPr/>
          <a:lstStyle>
            <a:lvl1pPr>
              <a:defRPr/>
            </a:lvl1pPr>
          </a:lstStyle>
          <a:p>
            <a:fld id="{2901D8E4-EF63-43A6-BF6B-80EA0707231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3060173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6" name="Rectangle 4"/>
          <p:cNvSpPr>
            <a:spLocks noGrp="1" noChangeArrowheads="1"/>
          </p:cNvSpPr>
          <p:nvPr>
            <p:ph type="sldNum" sz="quarter" idx="12"/>
          </p:nvPr>
        </p:nvSpPr>
        <p:spPr/>
        <p:txBody>
          <a:bodyPr/>
          <a:lstStyle>
            <a:lvl1pPr>
              <a:defRPr/>
            </a:lvl1pPr>
          </a:lstStyle>
          <a:p>
            <a:fld id="{96348378-2AA0-4B8D-B77E-2C3CA0A752B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9990220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7" name="Rectangle 4"/>
          <p:cNvSpPr>
            <a:spLocks noGrp="1" noChangeArrowheads="1"/>
          </p:cNvSpPr>
          <p:nvPr>
            <p:ph type="sldNum" sz="quarter" idx="12"/>
          </p:nvPr>
        </p:nvSpPr>
        <p:spPr/>
        <p:txBody>
          <a:bodyPr/>
          <a:lstStyle>
            <a:lvl1pPr>
              <a:defRPr/>
            </a:lvl1pPr>
          </a:lstStyle>
          <a:p>
            <a:fld id="{0C35B20C-E8AE-4754-BDFC-2E4D7BA5708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29904611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6" name="Rectangle 4"/>
          <p:cNvSpPr>
            <a:spLocks noGrp="1" noChangeArrowheads="1"/>
          </p:cNvSpPr>
          <p:nvPr>
            <p:ph type="sldNum" sz="quarter" idx="12"/>
          </p:nvPr>
        </p:nvSpPr>
        <p:spPr/>
        <p:txBody>
          <a:bodyPr/>
          <a:lstStyle>
            <a:lvl1pPr>
              <a:defRPr/>
            </a:lvl1pPr>
          </a:lstStyle>
          <a:p>
            <a:fld id="{1B7C7092-7A9E-4F54-AB8F-77DEAC5F0FE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1261863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6" name="Rectangle 4"/>
          <p:cNvSpPr>
            <a:spLocks noGrp="1" noChangeArrowheads="1"/>
          </p:cNvSpPr>
          <p:nvPr>
            <p:ph type="sldNum" sz="quarter" idx="12"/>
          </p:nvPr>
        </p:nvSpPr>
        <p:spPr/>
        <p:txBody>
          <a:bodyPr/>
          <a:lstStyle>
            <a:lvl1pPr>
              <a:defRPr/>
            </a:lvl1pPr>
          </a:lstStyle>
          <a:p>
            <a:fld id="{80093736-C3CC-4C2D-A5DC-CB545137207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980322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6" name="Rectangle 4"/>
          <p:cNvSpPr>
            <a:spLocks noGrp="1" noChangeArrowheads="1"/>
          </p:cNvSpPr>
          <p:nvPr>
            <p:ph type="sldNum" sz="quarter" idx="12"/>
          </p:nvPr>
        </p:nvSpPr>
        <p:spPr/>
        <p:txBody>
          <a:bodyPr/>
          <a:lstStyle>
            <a:lvl1pPr>
              <a:defRPr/>
            </a:lvl1pPr>
          </a:lstStyle>
          <a:p>
            <a:fld id="{58554324-FED2-4DD4-93C8-4965D465158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11044350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6" name="Rectangle 4"/>
          <p:cNvSpPr>
            <a:spLocks noGrp="1" noChangeArrowheads="1"/>
          </p:cNvSpPr>
          <p:nvPr>
            <p:ph type="sldNum" sz="quarter" idx="12"/>
          </p:nvPr>
        </p:nvSpPr>
        <p:spPr/>
        <p:txBody>
          <a:bodyPr/>
          <a:lstStyle>
            <a:lvl1pPr>
              <a:defRPr/>
            </a:lvl1pPr>
          </a:lstStyle>
          <a:p>
            <a:fld id="{96348378-2AA0-4B8D-B77E-2C3CA0A752B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35766801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6" name="Rectangle 4"/>
          <p:cNvSpPr>
            <a:spLocks noGrp="1" noChangeArrowheads="1"/>
          </p:cNvSpPr>
          <p:nvPr>
            <p:ph type="sldNum" sz="quarter" idx="12"/>
          </p:nvPr>
        </p:nvSpPr>
        <p:spPr/>
        <p:txBody>
          <a:bodyPr/>
          <a:lstStyle>
            <a:lvl1pPr>
              <a:defRPr/>
            </a:lvl1pPr>
          </a:lstStyle>
          <a:p>
            <a:fld id="{4083C993-EE0D-49C8-833B-0B6D6EF7C6B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38634864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7" name="Rectangle 4"/>
          <p:cNvSpPr>
            <a:spLocks noGrp="1" noChangeArrowheads="1"/>
          </p:cNvSpPr>
          <p:nvPr>
            <p:ph type="sldNum" sz="quarter" idx="12"/>
          </p:nvPr>
        </p:nvSpPr>
        <p:spPr/>
        <p:txBody>
          <a:bodyPr/>
          <a:lstStyle>
            <a:lvl1pPr>
              <a:defRPr/>
            </a:lvl1pPr>
          </a:lstStyle>
          <a:p>
            <a:fld id="{4ABF191C-AFFA-4D47-A815-74F5463DB24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7548365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8"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9" name="Rectangle 4"/>
          <p:cNvSpPr>
            <a:spLocks noGrp="1" noChangeArrowheads="1"/>
          </p:cNvSpPr>
          <p:nvPr>
            <p:ph type="sldNum" sz="quarter" idx="12"/>
          </p:nvPr>
        </p:nvSpPr>
        <p:spPr/>
        <p:txBody>
          <a:bodyPr/>
          <a:lstStyle>
            <a:lvl1pPr>
              <a:defRPr/>
            </a:lvl1pPr>
          </a:lstStyle>
          <a:p>
            <a:fld id="{6D348A14-C6F6-4B46-9DF8-9B488CD76CE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40751032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4"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5" name="Rectangle 4"/>
          <p:cNvSpPr>
            <a:spLocks noGrp="1" noChangeArrowheads="1"/>
          </p:cNvSpPr>
          <p:nvPr>
            <p:ph type="sldNum" sz="quarter" idx="12"/>
          </p:nvPr>
        </p:nvSpPr>
        <p:spPr/>
        <p:txBody>
          <a:bodyPr/>
          <a:lstStyle>
            <a:lvl1pPr>
              <a:defRPr/>
            </a:lvl1pPr>
          </a:lstStyle>
          <a:p>
            <a:fld id="{776AC003-F4F4-41B8-B7AE-4B8FA1BD205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2886218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3"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4" name="Rectangle 4"/>
          <p:cNvSpPr>
            <a:spLocks noGrp="1" noChangeArrowheads="1"/>
          </p:cNvSpPr>
          <p:nvPr>
            <p:ph type="sldNum" sz="quarter" idx="12"/>
          </p:nvPr>
        </p:nvSpPr>
        <p:spPr/>
        <p:txBody>
          <a:bodyPr/>
          <a:lstStyle>
            <a:lvl1pPr>
              <a:defRPr/>
            </a:lvl1pPr>
          </a:lstStyle>
          <a:p>
            <a:fld id="{94AB6366-7710-4759-BEA6-8F2242B68C1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3338961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6" name="Rectangle 4"/>
          <p:cNvSpPr>
            <a:spLocks noGrp="1" noChangeArrowheads="1"/>
          </p:cNvSpPr>
          <p:nvPr>
            <p:ph type="sldNum" sz="quarter" idx="12"/>
          </p:nvPr>
        </p:nvSpPr>
        <p:spPr/>
        <p:txBody>
          <a:bodyPr/>
          <a:lstStyle>
            <a:lvl1pPr>
              <a:defRPr/>
            </a:lvl1pPr>
          </a:lstStyle>
          <a:p>
            <a:fld id="{4083C993-EE0D-49C8-833B-0B6D6EF7C6B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191404978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7" name="Rectangle 4"/>
          <p:cNvSpPr>
            <a:spLocks noGrp="1" noChangeArrowheads="1"/>
          </p:cNvSpPr>
          <p:nvPr>
            <p:ph type="sldNum" sz="quarter" idx="12"/>
          </p:nvPr>
        </p:nvSpPr>
        <p:spPr/>
        <p:txBody>
          <a:bodyPr/>
          <a:lstStyle>
            <a:lvl1pPr>
              <a:defRPr/>
            </a:lvl1pPr>
          </a:lstStyle>
          <a:p>
            <a:fld id="{2901D8E4-EF63-43A6-BF6B-80EA0707231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13067421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7" name="Rectangle 4"/>
          <p:cNvSpPr>
            <a:spLocks noGrp="1" noChangeArrowheads="1"/>
          </p:cNvSpPr>
          <p:nvPr>
            <p:ph type="sldNum" sz="quarter" idx="12"/>
          </p:nvPr>
        </p:nvSpPr>
        <p:spPr/>
        <p:txBody>
          <a:bodyPr/>
          <a:lstStyle>
            <a:lvl1pPr>
              <a:defRPr/>
            </a:lvl1pPr>
          </a:lstStyle>
          <a:p>
            <a:fld id="{0C35B20C-E8AE-4754-BDFC-2E4D7BA5708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6685851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6" name="Rectangle 4"/>
          <p:cNvSpPr>
            <a:spLocks noGrp="1" noChangeArrowheads="1"/>
          </p:cNvSpPr>
          <p:nvPr>
            <p:ph type="sldNum" sz="quarter" idx="12"/>
          </p:nvPr>
        </p:nvSpPr>
        <p:spPr/>
        <p:txBody>
          <a:bodyPr/>
          <a:lstStyle>
            <a:lvl1pPr>
              <a:defRPr/>
            </a:lvl1pPr>
          </a:lstStyle>
          <a:p>
            <a:fld id="{1B7C7092-7A9E-4F54-AB8F-77DEAC5F0FE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37341980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5"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6" name="Rectangle 4"/>
          <p:cNvSpPr>
            <a:spLocks noGrp="1" noChangeArrowheads="1"/>
          </p:cNvSpPr>
          <p:nvPr>
            <p:ph type="sldNum" sz="quarter" idx="12"/>
          </p:nvPr>
        </p:nvSpPr>
        <p:spPr/>
        <p:txBody>
          <a:bodyPr/>
          <a:lstStyle>
            <a:lvl1pPr>
              <a:defRPr/>
            </a:lvl1pPr>
          </a:lstStyle>
          <a:p>
            <a:fld id="{80093736-C3CC-4C2D-A5DC-CB545137207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38453906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7" name="Rectangle 4"/>
          <p:cNvSpPr>
            <a:spLocks noGrp="1" noChangeArrowheads="1"/>
          </p:cNvSpPr>
          <p:nvPr>
            <p:ph type="sldNum" sz="quarter" idx="12"/>
          </p:nvPr>
        </p:nvSpPr>
        <p:spPr/>
        <p:txBody>
          <a:bodyPr/>
          <a:lstStyle>
            <a:lvl1pPr>
              <a:defRPr/>
            </a:lvl1pPr>
          </a:lstStyle>
          <a:p>
            <a:fld id="{4ABF191C-AFFA-4D47-A815-74F5463DB245}"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2578516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8"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9" name="Rectangle 4"/>
          <p:cNvSpPr>
            <a:spLocks noGrp="1" noChangeArrowheads="1"/>
          </p:cNvSpPr>
          <p:nvPr>
            <p:ph type="sldNum" sz="quarter" idx="12"/>
          </p:nvPr>
        </p:nvSpPr>
        <p:spPr/>
        <p:txBody>
          <a:bodyPr/>
          <a:lstStyle>
            <a:lvl1pPr>
              <a:defRPr/>
            </a:lvl1pPr>
          </a:lstStyle>
          <a:p>
            <a:fld id="{6D348A14-C6F6-4B46-9DF8-9B488CD76CE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2936647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4"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5" name="Rectangle 4"/>
          <p:cNvSpPr>
            <a:spLocks noGrp="1" noChangeArrowheads="1"/>
          </p:cNvSpPr>
          <p:nvPr>
            <p:ph type="sldNum" sz="quarter" idx="12"/>
          </p:nvPr>
        </p:nvSpPr>
        <p:spPr/>
        <p:txBody>
          <a:bodyPr/>
          <a:lstStyle>
            <a:lvl1pPr>
              <a:defRPr/>
            </a:lvl1pPr>
          </a:lstStyle>
          <a:p>
            <a:fld id="{776AC003-F4F4-41B8-B7AE-4B8FA1BD205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3323832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3"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4" name="Rectangle 4"/>
          <p:cNvSpPr>
            <a:spLocks noGrp="1" noChangeArrowheads="1"/>
          </p:cNvSpPr>
          <p:nvPr>
            <p:ph type="sldNum" sz="quarter" idx="12"/>
          </p:nvPr>
        </p:nvSpPr>
        <p:spPr/>
        <p:txBody>
          <a:bodyPr/>
          <a:lstStyle>
            <a:lvl1pPr>
              <a:defRPr/>
            </a:lvl1pPr>
          </a:lstStyle>
          <a:p>
            <a:fld id="{94AB6366-7710-4759-BEA6-8F2242B68C1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20285618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7" name="Rectangle 4"/>
          <p:cNvSpPr>
            <a:spLocks noGrp="1" noChangeArrowheads="1"/>
          </p:cNvSpPr>
          <p:nvPr>
            <p:ph type="sldNum" sz="quarter" idx="12"/>
          </p:nvPr>
        </p:nvSpPr>
        <p:spPr/>
        <p:txBody>
          <a:bodyPr/>
          <a:lstStyle>
            <a:lvl1pPr>
              <a:defRPr/>
            </a:lvl1pPr>
          </a:lstStyle>
          <a:p>
            <a:fld id="{2901D8E4-EF63-43A6-BF6B-80EA0707231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1497915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p:txBody>
          <a:bodyPr/>
          <a:lstStyle>
            <a:lvl1pPr>
              <a:defRPr/>
            </a:lvl1pPr>
          </a:lstStyle>
          <a:p>
            <a:pPr>
              <a:defRPr/>
            </a:pPr>
            <a:endParaRPr lang="en-US">
              <a:solidFill>
                <a:srgbClr val="000000"/>
              </a:solidFill>
            </a:endParaRPr>
          </a:p>
        </p:txBody>
      </p:sp>
      <p:sp>
        <p:nvSpPr>
          <p:cNvPr id="6" name="Rectangle 3"/>
          <p:cNvSpPr>
            <a:spLocks noGrp="1" noChangeArrowheads="1"/>
          </p:cNvSpPr>
          <p:nvPr>
            <p:ph type="ftr" sz="quarter" idx="11"/>
          </p:nvPr>
        </p:nvSpPr>
        <p:spPr/>
        <p:txBody>
          <a:bodyPr/>
          <a:lstStyle>
            <a:lvl1pPr>
              <a:defRPr/>
            </a:lvl1pPr>
          </a:lstStyle>
          <a:p>
            <a:pPr>
              <a:defRPr/>
            </a:pPr>
            <a:endParaRPr lang="en-US">
              <a:solidFill>
                <a:srgbClr val="000000"/>
              </a:solidFill>
            </a:endParaRPr>
          </a:p>
        </p:txBody>
      </p:sp>
      <p:sp>
        <p:nvSpPr>
          <p:cNvPr id="7" name="Rectangle 4"/>
          <p:cNvSpPr>
            <a:spLocks noGrp="1" noChangeArrowheads="1"/>
          </p:cNvSpPr>
          <p:nvPr>
            <p:ph type="sldNum" sz="quarter" idx="12"/>
          </p:nvPr>
        </p:nvSpPr>
        <p:spPr/>
        <p:txBody>
          <a:bodyPr/>
          <a:lstStyle>
            <a:lvl1pPr>
              <a:defRPr/>
            </a:lvl1pPr>
          </a:lstStyle>
          <a:p>
            <a:fld id="{0C35B20C-E8AE-4754-BDFC-2E4D7BA5708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xmlns="" val="42494180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vmlDrawing" Target="../drawings/vmlDrawing2.v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2.bin"/></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vmlDrawing" Target="../drawings/vmlDrawing3.v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oleObject" Target="../embeddings/oleObject3.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32"/>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a:latin typeface="Times New Roman" pitchFamily="18" charset="0"/>
                <a:ea typeface="+mn-ea"/>
              </a:defRPr>
            </a:lvl1pPr>
          </a:lstStyle>
          <a:p>
            <a:pPr defTabSz="914400" eaLnBrk="0" fontAlgn="base" hangingPunct="0">
              <a:spcBef>
                <a:spcPct val="0"/>
              </a:spcBef>
              <a:spcAft>
                <a:spcPct val="0"/>
              </a:spcAft>
              <a:defRPr/>
            </a:pPr>
            <a:endParaRPr lang="en-US">
              <a:solidFill>
                <a:srgbClr val="000000"/>
              </a:solidFill>
            </a:endParaRPr>
          </a:p>
        </p:txBody>
      </p:sp>
      <p:sp>
        <p:nvSpPr>
          <p:cNvPr id="4099" name="Rectangle 3"/>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ctr">
              <a:defRPr sz="1400">
                <a:latin typeface="Times New Roman" pitchFamily="18" charset="0"/>
                <a:ea typeface="+mn-ea"/>
              </a:defRPr>
            </a:lvl1pPr>
          </a:lstStyle>
          <a:p>
            <a:pPr defTabSz="914400" eaLnBrk="0" fontAlgn="base" hangingPunct="0">
              <a:spcBef>
                <a:spcPct val="0"/>
              </a:spcBef>
              <a:spcAft>
                <a:spcPct val="0"/>
              </a:spcAft>
              <a:defRPr/>
            </a:pPr>
            <a:endParaRPr lang="en-US">
              <a:solidFill>
                <a:srgbClr val="000000"/>
              </a:solidFill>
            </a:endParaRPr>
          </a:p>
        </p:txBody>
      </p:sp>
      <p:sp>
        <p:nvSpPr>
          <p:cNvPr id="4100" name="Rectangle 4"/>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a:lvl1pPr>
          </a:lstStyle>
          <a:p>
            <a:pPr defTabSz="914400" eaLnBrk="0" fontAlgn="base" hangingPunct="0">
              <a:spcBef>
                <a:spcPct val="0"/>
              </a:spcBef>
              <a:spcAft>
                <a:spcPct val="0"/>
              </a:spcAft>
            </a:pPr>
            <a:fld id="{2C2BF258-EE27-4390-B0F5-8883BD4AFCB3}" type="slidenum">
              <a:rPr lang="en-US">
                <a:solidFill>
                  <a:srgbClr val="000000"/>
                </a:solidFill>
                <a:latin typeface="Times New Roman" charset="0"/>
                <a:ea typeface="ＭＳ Ｐゴシック" charset="-128"/>
              </a:rPr>
              <a:pPr defTabSz="914400" eaLnBrk="0" fontAlgn="base" hangingPunct="0">
                <a:spcBef>
                  <a:spcPct val="0"/>
                </a:spcBef>
                <a:spcAft>
                  <a:spcPct val="0"/>
                </a:spcAft>
              </a:pPr>
              <a:t>‹#›</a:t>
            </a:fld>
            <a:endParaRPr lang="en-US">
              <a:solidFill>
                <a:srgbClr val="000000"/>
              </a:solidFill>
              <a:latin typeface="Times New Roman" charset="0"/>
              <a:ea typeface="ＭＳ Ｐゴシック" charset="-128"/>
            </a:endParaRPr>
          </a:p>
        </p:txBody>
      </p:sp>
      <p:sp>
        <p:nvSpPr>
          <p:cNvPr id="23558" name="Rectangle 5"/>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3559" name="Rectangle 6"/>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aphicFrame>
        <p:nvGraphicFramePr>
          <p:cNvPr id="23554" name="Object 13"/>
          <p:cNvGraphicFramePr>
            <a:graphicFrameLocks/>
          </p:cNvGraphicFramePr>
          <p:nvPr/>
        </p:nvGraphicFramePr>
        <p:xfrm>
          <a:off x="0" y="5867400"/>
          <a:ext cx="990600" cy="990600"/>
        </p:xfrm>
        <a:graphic>
          <a:graphicData uri="http://schemas.openxmlformats.org/presentationml/2006/ole">
            <p:oleObj spid="_x0000_s2093" name="Bitmap Image" r:id="rId14" imgW="1098550" imgH="1173163" progId="PBrush">
              <p:embed/>
            </p:oleObj>
          </a:graphicData>
        </a:graphic>
      </p:graphicFrame>
    </p:spTree>
    <p:extLst>
      <p:ext uri="{BB962C8B-B14F-4D97-AF65-F5344CB8AC3E}">
        <p14:creationId xmlns:p14="http://schemas.microsoft.com/office/powerpoint/2010/main" xmlns="" val="4500751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rgbClr val="FAFD00"/>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rgbClr val="FAFD00"/>
          </a:solidFill>
          <a:latin typeface="Times New Roman" pitchFamily="18" charset="0"/>
          <a:ea typeface="ＭＳ Ｐゴシック" charset="-128"/>
          <a:cs typeface="ＭＳ Ｐゴシック" charset="-128"/>
        </a:defRPr>
      </a:lvl2pPr>
      <a:lvl3pPr algn="ctr" rtl="0" eaLnBrk="0" fontAlgn="base" hangingPunct="0">
        <a:spcBef>
          <a:spcPct val="0"/>
        </a:spcBef>
        <a:spcAft>
          <a:spcPct val="0"/>
        </a:spcAft>
        <a:defRPr sz="4400">
          <a:solidFill>
            <a:srgbClr val="FAFD00"/>
          </a:solidFill>
          <a:latin typeface="Times New Roman" pitchFamily="18" charset="0"/>
          <a:ea typeface="ＭＳ Ｐゴシック" charset="-128"/>
          <a:cs typeface="ＭＳ Ｐゴシック" charset="-128"/>
        </a:defRPr>
      </a:lvl3pPr>
      <a:lvl4pPr algn="ctr" rtl="0" eaLnBrk="0" fontAlgn="base" hangingPunct="0">
        <a:spcBef>
          <a:spcPct val="0"/>
        </a:spcBef>
        <a:spcAft>
          <a:spcPct val="0"/>
        </a:spcAft>
        <a:defRPr sz="4400">
          <a:solidFill>
            <a:srgbClr val="FAFD00"/>
          </a:solidFill>
          <a:latin typeface="Times New Roman" pitchFamily="18" charset="0"/>
          <a:ea typeface="ＭＳ Ｐゴシック" charset="-128"/>
          <a:cs typeface="ＭＳ Ｐゴシック" charset="-128"/>
        </a:defRPr>
      </a:lvl4pPr>
      <a:lvl5pPr algn="ctr" rtl="0" eaLnBrk="0" fontAlgn="base" hangingPunct="0">
        <a:spcBef>
          <a:spcPct val="0"/>
        </a:spcBef>
        <a:spcAft>
          <a:spcPct val="0"/>
        </a:spcAft>
        <a:defRPr sz="4400">
          <a:solidFill>
            <a:srgbClr val="FAFD00"/>
          </a:solidFill>
          <a:latin typeface="Times New Roman" pitchFamily="18" charset="0"/>
          <a:ea typeface="ＭＳ Ｐゴシック" charset="-128"/>
          <a:cs typeface="ＭＳ Ｐゴシック" charset="-128"/>
        </a:defRPr>
      </a:lvl5pPr>
      <a:lvl6pPr marL="457200" algn="ctr" rtl="0" eaLnBrk="0" fontAlgn="base" hangingPunct="0">
        <a:spcBef>
          <a:spcPct val="0"/>
        </a:spcBef>
        <a:spcAft>
          <a:spcPct val="0"/>
        </a:spcAft>
        <a:defRPr sz="4400">
          <a:solidFill>
            <a:srgbClr val="FAFD00"/>
          </a:solidFill>
          <a:latin typeface="Times New Roman" pitchFamily="18" charset="0"/>
        </a:defRPr>
      </a:lvl6pPr>
      <a:lvl7pPr marL="914400" algn="ctr" rtl="0" eaLnBrk="0" fontAlgn="base" hangingPunct="0">
        <a:spcBef>
          <a:spcPct val="0"/>
        </a:spcBef>
        <a:spcAft>
          <a:spcPct val="0"/>
        </a:spcAft>
        <a:defRPr sz="4400">
          <a:solidFill>
            <a:srgbClr val="FAFD00"/>
          </a:solidFill>
          <a:latin typeface="Times New Roman" pitchFamily="18" charset="0"/>
        </a:defRPr>
      </a:lvl7pPr>
      <a:lvl8pPr marL="1371600" algn="ctr" rtl="0" eaLnBrk="0" fontAlgn="base" hangingPunct="0">
        <a:spcBef>
          <a:spcPct val="0"/>
        </a:spcBef>
        <a:spcAft>
          <a:spcPct val="0"/>
        </a:spcAft>
        <a:defRPr sz="4400">
          <a:solidFill>
            <a:srgbClr val="FAFD00"/>
          </a:solidFill>
          <a:latin typeface="Times New Roman" pitchFamily="18" charset="0"/>
        </a:defRPr>
      </a:lvl8pPr>
      <a:lvl9pPr marL="1828800" algn="ctr" rtl="0" eaLnBrk="0" fontAlgn="base" hangingPunct="0">
        <a:spcBef>
          <a:spcPct val="0"/>
        </a:spcBef>
        <a:spcAft>
          <a:spcPct val="0"/>
        </a:spcAft>
        <a:defRPr sz="4400">
          <a:solidFill>
            <a:srgbClr val="FAFD00"/>
          </a:solidFill>
          <a:latin typeface="Times New Roman" pitchFamily="18" charset="0"/>
        </a:defRPr>
      </a:lvl9pPr>
    </p:titleStyle>
    <p:bodyStyle>
      <a:lvl1pPr marL="342900" indent="-342900" algn="l" rtl="0" eaLnBrk="0" fontAlgn="base" hangingPunct="0">
        <a:spcBef>
          <a:spcPct val="20000"/>
        </a:spcBef>
        <a:spcAft>
          <a:spcPct val="0"/>
        </a:spcAft>
        <a:buSzPct val="100000"/>
        <a:buChar char="•"/>
        <a:defRPr sz="3200">
          <a:solidFill>
            <a:srgbClr val="FFFFFF"/>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chemeClr val="hlink"/>
        </a:buClr>
        <a:buSzPct val="100000"/>
        <a:buFont typeface="Symbol" charset="2"/>
        <a:buChar char=" "/>
        <a:defRPr sz="3200">
          <a:solidFill>
            <a:srgbClr val="FFFFFF"/>
          </a:solidFill>
          <a:latin typeface="+mn-lt"/>
          <a:ea typeface="ＭＳ Ｐゴシック" charset="-128"/>
        </a:defRPr>
      </a:lvl2pPr>
      <a:lvl3pPr marL="1143000" indent="-228600" algn="l" rtl="0" eaLnBrk="0" fontAlgn="base" hangingPunct="0">
        <a:spcBef>
          <a:spcPct val="20000"/>
        </a:spcBef>
        <a:spcAft>
          <a:spcPct val="0"/>
        </a:spcAft>
        <a:buSzPct val="100000"/>
        <a:buFont typeface="Wingdings" charset="2"/>
        <a:buChar char="s"/>
        <a:defRPr sz="2800">
          <a:solidFill>
            <a:srgbClr val="FFFFFF"/>
          </a:solidFill>
          <a:latin typeface="+mn-lt"/>
          <a:ea typeface="ＭＳ Ｐゴシック" charset="-128"/>
        </a:defRPr>
      </a:lvl3pPr>
      <a:lvl4pPr marL="1600200" indent="-228600" algn="l" rtl="0" eaLnBrk="0" fontAlgn="base" hangingPunct="0">
        <a:spcBef>
          <a:spcPct val="20000"/>
        </a:spcBef>
        <a:spcAft>
          <a:spcPct val="0"/>
        </a:spcAft>
        <a:buSzPct val="100000"/>
        <a:buChar char="–"/>
        <a:defRPr sz="2400">
          <a:solidFill>
            <a:srgbClr val="FFFFFF"/>
          </a:solidFill>
          <a:latin typeface="+mn-lt"/>
          <a:ea typeface="ＭＳ Ｐゴシック" charset="-128"/>
        </a:defRPr>
      </a:lvl4pPr>
      <a:lvl5pPr marL="2057400" indent="-228600" algn="l" rtl="0" eaLnBrk="0" fontAlgn="base" hangingPunct="0">
        <a:spcBef>
          <a:spcPct val="20000"/>
        </a:spcBef>
        <a:spcAft>
          <a:spcPct val="0"/>
        </a:spcAft>
        <a:buSzPct val="100000"/>
        <a:buChar char="•"/>
        <a:defRPr sz="2000">
          <a:solidFill>
            <a:srgbClr val="FFFFFF"/>
          </a:solidFill>
          <a:latin typeface="+mn-lt"/>
          <a:ea typeface="ＭＳ Ｐゴシック" charset="-128"/>
        </a:defRPr>
      </a:lvl5pPr>
      <a:lvl6pPr marL="2514600" indent="-228600" algn="l" rtl="0" eaLnBrk="0" fontAlgn="base" hangingPunct="0">
        <a:spcBef>
          <a:spcPct val="20000"/>
        </a:spcBef>
        <a:spcAft>
          <a:spcPct val="0"/>
        </a:spcAft>
        <a:buSzPct val="100000"/>
        <a:buChar char="•"/>
        <a:defRPr sz="2000">
          <a:solidFill>
            <a:srgbClr val="FFFFFF"/>
          </a:solidFill>
          <a:latin typeface="+mn-lt"/>
        </a:defRPr>
      </a:lvl6pPr>
      <a:lvl7pPr marL="2971800" indent="-228600" algn="l" rtl="0" eaLnBrk="0" fontAlgn="base" hangingPunct="0">
        <a:spcBef>
          <a:spcPct val="20000"/>
        </a:spcBef>
        <a:spcAft>
          <a:spcPct val="0"/>
        </a:spcAft>
        <a:buSzPct val="100000"/>
        <a:buChar char="•"/>
        <a:defRPr sz="2000">
          <a:solidFill>
            <a:srgbClr val="FFFFFF"/>
          </a:solidFill>
          <a:latin typeface="+mn-lt"/>
        </a:defRPr>
      </a:lvl7pPr>
      <a:lvl8pPr marL="3429000" indent="-228600" algn="l" rtl="0" eaLnBrk="0" fontAlgn="base" hangingPunct="0">
        <a:spcBef>
          <a:spcPct val="20000"/>
        </a:spcBef>
        <a:spcAft>
          <a:spcPct val="0"/>
        </a:spcAft>
        <a:buSzPct val="100000"/>
        <a:buChar char="•"/>
        <a:defRPr sz="2000">
          <a:solidFill>
            <a:srgbClr val="FFFFFF"/>
          </a:solidFill>
          <a:latin typeface="+mn-lt"/>
        </a:defRPr>
      </a:lvl8pPr>
      <a:lvl9pPr marL="3886200" indent="-228600" algn="l" rtl="0" eaLnBrk="0" fontAlgn="base" hangingPunct="0">
        <a:spcBef>
          <a:spcPct val="20000"/>
        </a:spcBef>
        <a:spcAft>
          <a:spcPct val="0"/>
        </a:spcAft>
        <a:buSzPct val="100000"/>
        <a:buChar char="•"/>
        <a:defRPr sz="2000">
          <a:solidFill>
            <a:srgbClr val="FFFF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0032"/>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a:latin typeface="Times New Roman" pitchFamily="18" charset="0"/>
                <a:ea typeface="+mn-ea"/>
              </a:defRPr>
            </a:lvl1pPr>
          </a:lstStyle>
          <a:p>
            <a:pPr defTabSz="914400" eaLnBrk="0" fontAlgn="base" hangingPunct="0">
              <a:spcBef>
                <a:spcPct val="0"/>
              </a:spcBef>
              <a:spcAft>
                <a:spcPct val="0"/>
              </a:spcAft>
              <a:defRPr/>
            </a:pPr>
            <a:endParaRPr lang="en-US">
              <a:solidFill>
                <a:srgbClr val="000000"/>
              </a:solidFill>
            </a:endParaRPr>
          </a:p>
        </p:txBody>
      </p:sp>
      <p:sp>
        <p:nvSpPr>
          <p:cNvPr id="4099" name="Rectangle 3"/>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ctr">
              <a:defRPr sz="1400">
                <a:latin typeface="Times New Roman" pitchFamily="18" charset="0"/>
                <a:ea typeface="+mn-ea"/>
              </a:defRPr>
            </a:lvl1pPr>
          </a:lstStyle>
          <a:p>
            <a:pPr defTabSz="914400" eaLnBrk="0" fontAlgn="base" hangingPunct="0">
              <a:spcBef>
                <a:spcPct val="0"/>
              </a:spcBef>
              <a:spcAft>
                <a:spcPct val="0"/>
              </a:spcAft>
              <a:defRPr/>
            </a:pPr>
            <a:endParaRPr lang="en-US">
              <a:solidFill>
                <a:srgbClr val="000000"/>
              </a:solidFill>
            </a:endParaRPr>
          </a:p>
        </p:txBody>
      </p:sp>
      <p:sp>
        <p:nvSpPr>
          <p:cNvPr id="4100" name="Rectangle 4"/>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a:lvl1pPr>
          </a:lstStyle>
          <a:p>
            <a:pPr defTabSz="914400" eaLnBrk="0" fontAlgn="base" hangingPunct="0">
              <a:spcBef>
                <a:spcPct val="0"/>
              </a:spcBef>
              <a:spcAft>
                <a:spcPct val="0"/>
              </a:spcAft>
            </a:pPr>
            <a:fld id="{2C2BF258-EE27-4390-B0F5-8883BD4AFCB3}" type="slidenum">
              <a:rPr lang="en-US">
                <a:solidFill>
                  <a:srgbClr val="000000"/>
                </a:solidFill>
                <a:ea typeface="ＭＳ Ｐゴシック" charset="-128"/>
              </a:rPr>
              <a:pPr defTabSz="914400" eaLnBrk="0" fontAlgn="base" hangingPunct="0">
                <a:spcBef>
                  <a:spcPct val="0"/>
                </a:spcBef>
                <a:spcAft>
                  <a:spcPct val="0"/>
                </a:spcAft>
              </a:pPr>
              <a:t>‹#›</a:t>
            </a:fld>
            <a:endParaRPr lang="en-US">
              <a:solidFill>
                <a:srgbClr val="000000"/>
              </a:solidFill>
              <a:ea typeface="ＭＳ Ｐゴシック" charset="-128"/>
            </a:endParaRPr>
          </a:p>
        </p:txBody>
      </p:sp>
      <p:sp>
        <p:nvSpPr>
          <p:cNvPr id="23558" name="Rectangle 5"/>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3559" name="Rectangle 6"/>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aphicFrame>
        <p:nvGraphicFramePr>
          <p:cNvPr id="23554" name="Object 13"/>
          <p:cNvGraphicFramePr>
            <a:graphicFrameLocks/>
          </p:cNvGraphicFramePr>
          <p:nvPr/>
        </p:nvGraphicFramePr>
        <p:xfrm>
          <a:off x="0" y="5867400"/>
          <a:ext cx="990600" cy="990600"/>
        </p:xfrm>
        <a:graphic>
          <a:graphicData uri="http://schemas.openxmlformats.org/presentationml/2006/ole">
            <p:oleObj spid="_x0000_s10278" name="Bitmap Image" r:id="rId14" imgW="1098550" imgH="1173163" progId="PBrush">
              <p:embed/>
            </p:oleObj>
          </a:graphicData>
        </a:graphic>
      </p:graphicFrame>
    </p:spTree>
    <p:extLst>
      <p:ext uri="{BB962C8B-B14F-4D97-AF65-F5344CB8AC3E}">
        <p14:creationId xmlns:p14="http://schemas.microsoft.com/office/powerpoint/2010/main" xmlns="" val="3670254839"/>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ctr" rtl="0" eaLnBrk="0" fontAlgn="base" hangingPunct="0">
        <a:spcBef>
          <a:spcPct val="0"/>
        </a:spcBef>
        <a:spcAft>
          <a:spcPct val="0"/>
        </a:spcAft>
        <a:defRPr sz="4400">
          <a:solidFill>
            <a:srgbClr val="FAFD00"/>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rgbClr val="FAFD00"/>
          </a:solidFill>
          <a:latin typeface="Times New Roman" pitchFamily="18" charset="0"/>
          <a:ea typeface="ＭＳ Ｐゴシック" charset="-128"/>
          <a:cs typeface="ＭＳ Ｐゴシック" charset="-128"/>
        </a:defRPr>
      </a:lvl2pPr>
      <a:lvl3pPr algn="ctr" rtl="0" eaLnBrk="0" fontAlgn="base" hangingPunct="0">
        <a:spcBef>
          <a:spcPct val="0"/>
        </a:spcBef>
        <a:spcAft>
          <a:spcPct val="0"/>
        </a:spcAft>
        <a:defRPr sz="4400">
          <a:solidFill>
            <a:srgbClr val="FAFD00"/>
          </a:solidFill>
          <a:latin typeface="Times New Roman" pitchFamily="18" charset="0"/>
          <a:ea typeface="ＭＳ Ｐゴシック" charset="-128"/>
          <a:cs typeface="ＭＳ Ｐゴシック" charset="-128"/>
        </a:defRPr>
      </a:lvl3pPr>
      <a:lvl4pPr algn="ctr" rtl="0" eaLnBrk="0" fontAlgn="base" hangingPunct="0">
        <a:spcBef>
          <a:spcPct val="0"/>
        </a:spcBef>
        <a:spcAft>
          <a:spcPct val="0"/>
        </a:spcAft>
        <a:defRPr sz="4400">
          <a:solidFill>
            <a:srgbClr val="FAFD00"/>
          </a:solidFill>
          <a:latin typeface="Times New Roman" pitchFamily="18" charset="0"/>
          <a:ea typeface="ＭＳ Ｐゴシック" charset="-128"/>
          <a:cs typeface="ＭＳ Ｐゴシック" charset="-128"/>
        </a:defRPr>
      </a:lvl4pPr>
      <a:lvl5pPr algn="ctr" rtl="0" eaLnBrk="0" fontAlgn="base" hangingPunct="0">
        <a:spcBef>
          <a:spcPct val="0"/>
        </a:spcBef>
        <a:spcAft>
          <a:spcPct val="0"/>
        </a:spcAft>
        <a:defRPr sz="4400">
          <a:solidFill>
            <a:srgbClr val="FAFD00"/>
          </a:solidFill>
          <a:latin typeface="Times New Roman" pitchFamily="18" charset="0"/>
          <a:ea typeface="ＭＳ Ｐゴシック" charset="-128"/>
          <a:cs typeface="ＭＳ Ｐゴシック" charset="-128"/>
        </a:defRPr>
      </a:lvl5pPr>
      <a:lvl6pPr marL="457200" algn="ctr" rtl="0" eaLnBrk="0" fontAlgn="base" hangingPunct="0">
        <a:spcBef>
          <a:spcPct val="0"/>
        </a:spcBef>
        <a:spcAft>
          <a:spcPct val="0"/>
        </a:spcAft>
        <a:defRPr sz="4400">
          <a:solidFill>
            <a:srgbClr val="FAFD00"/>
          </a:solidFill>
          <a:latin typeface="Times New Roman" pitchFamily="18" charset="0"/>
        </a:defRPr>
      </a:lvl6pPr>
      <a:lvl7pPr marL="914400" algn="ctr" rtl="0" eaLnBrk="0" fontAlgn="base" hangingPunct="0">
        <a:spcBef>
          <a:spcPct val="0"/>
        </a:spcBef>
        <a:spcAft>
          <a:spcPct val="0"/>
        </a:spcAft>
        <a:defRPr sz="4400">
          <a:solidFill>
            <a:srgbClr val="FAFD00"/>
          </a:solidFill>
          <a:latin typeface="Times New Roman" pitchFamily="18" charset="0"/>
        </a:defRPr>
      </a:lvl7pPr>
      <a:lvl8pPr marL="1371600" algn="ctr" rtl="0" eaLnBrk="0" fontAlgn="base" hangingPunct="0">
        <a:spcBef>
          <a:spcPct val="0"/>
        </a:spcBef>
        <a:spcAft>
          <a:spcPct val="0"/>
        </a:spcAft>
        <a:defRPr sz="4400">
          <a:solidFill>
            <a:srgbClr val="FAFD00"/>
          </a:solidFill>
          <a:latin typeface="Times New Roman" pitchFamily="18" charset="0"/>
        </a:defRPr>
      </a:lvl8pPr>
      <a:lvl9pPr marL="1828800" algn="ctr" rtl="0" eaLnBrk="0" fontAlgn="base" hangingPunct="0">
        <a:spcBef>
          <a:spcPct val="0"/>
        </a:spcBef>
        <a:spcAft>
          <a:spcPct val="0"/>
        </a:spcAft>
        <a:defRPr sz="4400">
          <a:solidFill>
            <a:srgbClr val="FAFD00"/>
          </a:solidFill>
          <a:latin typeface="Times New Roman" pitchFamily="18" charset="0"/>
        </a:defRPr>
      </a:lvl9pPr>
    </p:titleStyle>
    <p:bodyStyle>
      <a:lvl1pPr marL="342900" indent="-342900" algn="l" rtl="0" eaLnBrk="0" fontAlgn="base" hangingPunct="0">
        <a:spcBef>
          <a:spcPct val="20000"/>
        </a:spcBef>
        <a:spcAft>
          <a:spcPct val="0"/>
        </a:spcAft>
        <a:buSzPct val="100000"/>
        <a:buChar char="•"/>
        <a:defRPr sz="3200">
          <a:solidFill>
            <a:srgbClr val="FFFFFF"/>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chemeClr val="hlink"/>
        </a:buClr>
        <a:buSzPct val="100000"/>
        <a:buFont typeface="Symbol" charset="2"/>
        <a:buChar char=" "/>
        <a:defRPr sz="3200">
          <a:solidFill>
            <a:srgbClr val="FFFFFF"/>
          </a:solidFill>
          <a:latin typeface="+mn-lt"/>
          <a:ea typeface="ＭＳ Ｐゴシック" charset="-128"/>
        </a:defRPr>
      </a:lvl2pPr>
      <a:lvl3pPr marL="1143000" indent="-228600" algn="l" rtl="0" eaLnBrk="0" fontAlgn="base" hangingPunct="0">
        <a:spcBef>
          <a:spcPct val="20000"/>
        </a:spcBef>
        <a:spcAft>
          <a:spcPct val="0"/>
        </a:spcAft>
        <a:buSzPct val="100000"/>
        <a:buFont typeface="Wingdings" charset="2"/>
        <a:buChar char="s"/>
        <a:defRPr sz="2800">
          <a:solidFill>
            <a:srgbClr val="FFFFFF"/>
          </a:solidFill>
          <a:latin typeface="+mn-lt"/>
          <a:ea typeface="ＭＳ Ｐゴシック" charset="-128"/>
        </a:defRPr>
      </a:lvl3pPr>
      <a:lvl4pPr marL="1600200" indent="-228600" algn="l" rtl="0" eaLnBrk="0" fontAlgn="base" hangingPunct="0">
        <a:spcBef>
          <a:spcPct val="20000"/>
        </a:spcBef>
        <a:spcAft>
          <a:spcPct val="0"/>
        </a:spcAft>
        <a:buSzPct val="100000"/>
        <a:buChar char="–"/>
        <a:defRPr sz="2400">
          <a:solidFill>
            <a:srgbClr val="FFFFFF"/>
          </a:solidFill>
          <a:latin typeface="+mn-lt"/>
          <a:ea typeface="ＭＳ Ｐゴシック" charset="-128"/>
        </a:defRPr>
      </a:lvl4pPr>
      <a:lvl5pPr marL="2057400" indent="-228600" algn="l" rtl="0" eaLnBrk="0" fontAlgn="base" hangingPunct="0">
        <a:spcBef>
          <a:spcPct val="20000"/>
        </a:spcBef>
        <a:spcAft>
          <a:spcPct val="0"/>
        </a:spcAft>
        <a:buSzPct val="100000"/>
        <a:buChar char="•"/>
        <a:defRPr sz="2000">
          <a:solidFill>
            <a:srgbClr val="FFFFFF"/>
          </a:solidFill>
          <a:latin typeface="+mn-lt"/>
          <a:ea typeface="ＭＳ Ｐゴシック" charset="-128"/>
        </a:defRPr>
      </a:lvl5pPr>
      <a:lvl6pPr marL="2514600" indent="-228600" algn="l" rtl="0" eaLnBrk="0" fontAlgn="base" hangingPunct="0">
        <a:spcBef>
          <a:spcPct val="20000"/>
        </a:spcBef>
        <a:spcAft>
          <a:spcPct val="0"/>
        </a:spcAft>
        <a:buSzPct val="100000"/>
        <a:buChar char="•"/>
        <a:defRPr sz="2000">
          <a:solidFill>
            <a:srgbClr val="FFFFFF"/>
          </a:solidFill>
          <a:latin typeface="+mn-lt"/>
        </a:defRPr>
      </a:lvl6pPr>
      <a:lvl7pPr marL="2971800" indent="-228600" algn="l" rtl="0" eaLnBrk="0" fontAlgn="base" hangingPunct="0">
        <a:spcBef>
          <a:spcPct val="20000"/>
        </a:spcBef>
        <a:spcAft>
          <a:spcPct val="0"/>
        </a:spcAft>
        <a:buSzPct val="100000"/>
        <a:buChar char="•"/>
        <a:defRPr sz="2000">
          <a:solidFill>
            <a:srgbClr val="FFFFFF"/>
          </a:solidFill>
          <a:latin typeface="+mn-lt"/>
        </a:defRPr>
      </a:lvl7pPr>
      <a:lvl8pPr marL="3429000" indent="-228600" algn="l" rtl="0" eaLnBrk="0" fontAlgn="base" hangingPunct="0">
        <a:spcBef>
          <a:spcPct val="20000"/>
        </a:spcBef>
        <a:spcAft>
          <a:spcPct val="0"/>
        </a:spcAft>
        <a:buSzPct val="100000"/>
        <a:buChar char="•"/>
        <a:defRPr sz="2000">
          <a:solidFill>
            <a:srgbClr val="FFFFFF"/>
          </a:solidFill>
          <a:latin typeface="+mn-lt"/>
        </a:defRPr>
      </a:lvl8pPr>
      <a:lvl9pPr marL="3886200" indent="-228600" algn="l" rtl="0" eaLnBrk="0" fontAlgn="base" hangingPunct="0">
        <a:spcBef>
          <a:spcPct val="20000"/>
        </a:spcBef>
        <a:spcAft>
          <a:spcPct val="0"/>
        </a:spcAft>
        <a:buSzPct val="100000"/>
        <a:buChar char="•"/>
        <a:defRPr sz="2000">
          <a:solidFill>
            <a:srgbClr val="FFFF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0032"/>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a:latin typeface="Times New Roman" pitchFamily="18" charset="0"/>
                <a:ea typeface="+mn-ea"/>
              </a:defRPr>
            </a:lvl1pPr>
          </a:lstStyle>
          <a:p>
            <a:pPr defTabSz="914400" eaLnBrk="0" fontAlgn="base" hangingPunct="0">
              <a:spcBef>
                <a:spcPct val="0"/>
              </a:spcBef>
              <a:spcAft>
                <a:spcPct val="0"/>
              </a:spcAft>
              <a:defRPr/>
            </a:pPr>
            <a:endParaRPr lang="en-US">
              <a:solidFill>
                <a:srgbClr val="000000"/>
              </a:solidFill>
            </a:endParaRPr>
          </a:p>
        </p:txBody>
      </p:sp>
      <p:sp>
        <p:nvSpPr>
          <p:cNvPr id="4099" name="Rectangle 3"/>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ctr">
              <a:defRPr sz="1400">
                <a:latin typeface="Times New Roman" pitchFamily="18" charset="0"/>
                <a:ea typeface="+mn-ea"/>
              </a:defRPr>
            </a:lvl1pPr>
          </a:lstStyle>
          <a:p>
            <a:pPr defTabSz="914400" eaLnBrk="0" fontAlgn="base" hangingPunct="0">
              <a:spcBef>
                <a:spcPct val="0"/>
              </a:spcBef>
              <a:spcAft>
                <a:spcPct val="0"/>
              </a:spcAft>
              <a:defRPr/>
            </a:pPr>
            <a:endParaRPr lang="en-US">
              <a:solidFill>
                <a:srgbClr val="000000"/>
              </a:solidFill>
            </a:endParaRPr>
          </a:p>
        </p:txBody>
      </p:sp>
      <p:sp>
        <p:nvSpPr>
          <p:cNvPr id="4100" name="Rectangle 4"/>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a:lvl1pPr>
          </a:lstStyle>
          <a:p>
            <a:pPr defTabSz="914400" eaLnBrk="0" fontAlgn="base" hangingPunct="0">
              <a:spcBef>
                <a:spcPct val="0"/>
              </a:spcBef>
              <a:spcAft>
                <a:spcPct val="0"/>
              </a:spcAft>
            </a:pPr>
            <a:fld id="{2C2BF258-EE27-4390-B0F5-8883BD4AFCB3}" type="slidenum">
              <a:rPr lang="en-US">
                <a:solidFill>
                  <a:srgbClr val="000000"/>
                </a:solidFill>
                <a:ea typeface="ＭＳ Ｐゴシック" charset="-128"/>
              </a:rPr>
              <a:pPr defTabSz="914400" eaLnBrk="0" fontAlgn="base" hangingPunct="0">
                <a:spcBef>
                  <a:spcPct val="0"/>
                </a:spcBef>
                <a:spcAft>
                  <a:spcPct val="0"/>
                </a:spcAft>
              </a:pPr>
              <a:t>‹#›</a:t>
            </a:fld>
            <a:endParaRPr lang="en-US">
              <a:solidFill>
                <a:srgbClr val="000000"/>
              </a:solidFill>
              <a:ea typeface="ＭＳ Ｐゴシック" charset="-128"/>
            </a:endParaRPr>
          </a:p>
        </p:txBody>
      </p:sp>
      <p:sp>
        <p:nvSpPr>
          <p:cNvPr id="23558" name="Rectangle 5"/>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23559" name="Rectangle 6"/>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aphicFrame>
        <p:nvGraphicFramePr>
          <p:cNvPr id="23554" name="Object 13"/>
          <p:cNvGraphicFramePr>
            <a:graphicFrameLocks/>
          </p:cNvGraphicFramePr>
          <p:nvPr/>
        </p:nvGraphicFramePr>
        <p:xfrm>
          <a:off x="0" y="5867400"/>
          <a:ext cx="990600" cy="990600"/>
        </p:xfrm>
        <a:graphic>
          <a:graphicData uri="http://schemas.openxmlformats.org/presentationml/2006/ole">
            <p:oleObj spid="_x0000_s11302" name="Bitmap Image" r:id="rId14" imgW="1098550" imgH="1173163" progId="PBrush">
              <p:embed/>
            </p:oleObj>
          </a:graphicData>
        </a:graphic>
      </p:graphicFrame>
    </p:spTree>
    <p:extLst>
      <p:ext uri="{BB962C8B-B14F-4D97-AF65-F5344CB8AC3E}">
        <p14:creationId xmlns:p14="http://schemas.microsoft.com/office/powerpoint/2010/main" xmlns="" val="316104984"/>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ctr" rtl="0" eaLnBrk="0" fontAlgn="base" hangingPunct="0">
        <a:spcBef>
          <a:spcPct val="0"/>
        </a:spcBef>
        <a:spcAft>
          <a:spcPct val="0"/>
        </a:spcAft>
        <a:defRPr sz="4400">
          <a:solidFill>
            <a:srgbClr val="FAFD00"/>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rgbClr val="FAFD00"/>
          </a:solidFill>
          <a:latin typeface="Times New Roman" pitchFamily="18" charset="0"/>
          <a:ea typeface="ＭＳ Ｐゴシック" charset="-128"/>
          <a:cs typeface="ＭＳ Ｐゴシック" charset="-128"/>
        </a:defRPr>
      </a:lvl2pPr>
      <a:lvl3pPr algn="ctr" rtl="0" eaLnBrk="0" fontAlgn="base" hangingPunct="0">
        <a:spcBef>
          <a:spcPct val="0"/>
        </a:spcBef>
        <a:spcAft>
          <a:spcPct val="0"/>
        </a:spcAft>
        <a:defRPr sz="4400">
          <a:solidFill>
            <a:srgbClr val="FAFD00"/>
          </a:solidFill>
          <a:latin typeface="Times New Roman" pitchFamily="18" charset="0"/>
          <a:ea typeface="ＭＳ Ｐゴシック" charset="-128"/>
          <a:cs typeface="ＭＳ Ｐゴシック" charset="-128"/>
        </a:defRPr>
      </a:lvl3pPr>
      <a:lvl4pPr algn="ctr" rtl="0" eaLnBrk="0" fontAlgn="base" hangingPunct="0">
        <a:spcBef>
          <a:spcPct val="0"/>
        </a:spcBef>
        <a:spcAft>
          <a:spcPct val="0"/>
        </a:spcAft>
        <a:defRPr sz="4400">
          <a:solidFill>
            <a:srgbClr val="FAFD00"/>
          </a:solidFill>
          <a:latin typeface="Times New Roman" pitchFamily="18" charset="0"/>
          <a:ea typeface="ＭＳ Ｐゴシック" charset="-128"/>
          <a:cs typeface="ＭＳ Ｐゴシック" charset="-128"/>
        </a:defRPr>
      </a:lvl4pPr>
      <a:lvl5pPr algn="ctr" rtl="0" eaLnBrk="0" fontAlgn="base" hangingPunct="0">
        <a:spcBef>
          <a:spcPct val="0"/>
        </a:spcBef>
        <a:spcAft>
          <a:spcPct val="0"/>
        </a:spcAft>
        <a:defRPr sz="4400">
          <a:solidFill>
            <a:srgbClr val="FAFD00"/>
          </a:solidFill>
          <a:latin typeface="Times New Roman" pitchFamily="18" charset="0"/>
          <a:ea typeface="ＭＳ Ｐゴシック" charset="-128"/>
          <a:cs typeface="ＭＳ Ｐゴシック" charset="-128"/>
        </a:defRPr>
      </a:lvl5pPr>
      <a:lvl6pPr marL="457200" algn="ctr" rtl="0" eaLnBrk="0" fontAlgn="base" hangingPunct="0">
        <a:spcBef>
          <a:spcPct val="0"/>
        </a:spcBef>
        <a:spcAft>
          <a:spcPct val="0"/>
        </a:spcAft>
        <a:defRPr sz="4400">
          <a:solidFill>
            <a:srgbClr val="FAFD00"/>
          </a:solidFill>
          <a:latin typeface="Times New Roman" pitchFamily="18" charset="0"/>
        </a:defRPr>
      </a:lvl6pPr>
      <a:lvl7pPr marL="914400" algn="ctr" rtl="0" eaLnBrk="0" fontAlgn="base" hangingPunct="0">
        <a:spcBef>
          <a:spcPct val="0"/>
        </a:spcBef>
        <a:spcAft>
          <a:spcPct val="0"/>
        </a:spcAft>
        <a:defRPr sz="4400">
          <a:solidFill>
            <a:srgbClr val="FAFD00"/>
          </a:solidFill>
          <a:latin typeface="Times New Roman" pitchFamily="18" charset="0"/>
        </a:defRPr>
      </a:lvl7pPr>
      <a:lvl8pPr marL="1371600" algn="ctr" rtl="0" eaLnBrk="0" fontAlgn="base" hangingPunct="0">
        <a:spcBef>
          <a:spcPct val="0"/>
        </a:spcBef>
        <a:spcAft>
          <a:spcPct val="0"/>
        </a:spcAft>
        <a:defRPr sz="4400">
          <a:solidFill>
            <a:srgbClr val="FAFD00"/>
          </a:solidFill>
          <a:latin typeface="Times New Roman" pitchFamily="18" charset="0"/>
        </a:defRPr>
      </a:lvl8pPr>
      <a:lvl9pPr marL="1828800" algn="ctr" rtl="0" eaLnBrk="0" fontAlgn="base" hangingPunct="0">
        <a:spcBef>
          <a:spcPct val="0"/>
        </a:spcBef>
        <a:spcAft>
          <a:spcPct val="0"/>
        </a:spcAft>
        <a:defRPr sz="4400">
          <a:solidFill>
            <a:srgbClr val="FAFD00"/>
          </a:solidFill>
          <a:latin typeface="Times New Roman" pitchFamily="18" charset="0"/>
        </a:defRPr>
      </a:lvl9pPr>
    </p:titleStyle>
    <p:bodyStyle>
      <a:lvl1pPr marL="342900" indent="-342900" algn="l" rtl="0" eaLnBrk="0" fontAlgn="base" hangingPunct="0">
        <a:spcBef>
          <a:spcPct val="20000"/>
        </a:spcBef>
        <a:spcAft>
          <a:spcPct val="0"/>
        </a:spcAft>
        <a:buSzPct val="100000"/>
        <a:buChar char="•"/>
        <a:defRPr sz="3200">
          <a:solidFill>
            <a:srgbClr val="FFFFFF"/>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chemeClr val="hlink"/>
        </a:buClr>
        <a:buSzPct val="100000"/>
        <a:buFont typeface="Symbol" charset="2"/>
        <a:buChar char=" "/>
        <a:defRPr sz="3200">
          <a:solidFill>
            <a:srgbClr val="FFFFFF"/>
          </a:solidFill>
          <a:latin typeface="+mn-lt"/>
          <a:ea typeface="ＭＳ Ｐゴシック" charset="-128"/>
        </a:defRPr>
      </a:lvl2pPr>
      <a:lvl3pPr marL="1143000" indent="-228600" algn="l" rtl="0" eaLnBrk="0" fontAlgn="base" hangingPunct="0">
        <a:spcBef>
          <a:spcPct val="20000"/>
        </a:spcBef>
        <a:spcAft>
          <a:spcPct val="0"/>
        </a:spcAft>
        <a:buSzPct val="100000"/>
        <a:buFont typeface="Wingdings" charset="2"/>
        <a:buChar char="s"/>
        <a:defRPr sz="2800">
          <a:solidFill>
            <a:srgbClr val="FFFFFF"/>
          </a:solidFill>
          <a:latin typeface="+mn-lt"/>
          <a:ea typeface="ＭＳ Ｐゴシック" charset="-128"/>
        </a:defRPr>
      </a:lvl3pPr>
      <a:lvl4pPr marL="1600200" indent="-228600" algn="l" rtl="0" eaLnBrk="0" fontAlgn="base" hangingPunct="0">
        <a:spcBef>
          <a:spcPct val="20000"/>
        </a:spcBef>
        <a:spcAft>
          <a:spcPct val="0"/>
        </a:spcAft>
        <a:buSzPct val="100000"/>
        <a:buChar char="–"/>
        <a:defRPr sz="2400">
          <a:solidFill>
            <a:srgbClr val="FFFFFF"/>
          </a:solidFill>
          <a:latin typeface="+mn-lt"/>
          <a:ea typeface="ＭＳ Ｐゴシック" charset="-128"/>
        </a:defRPr>
      </a:lvl4pPr>
      <a:lvl5pPr marL="2057400" indent="-228600" algn="l" rtl="0" eaLnBrk="0" fontAlgn="base" hangingPunct="0">
        <a:spcBef>
          <a:spcPct val="20000"/>
        </a:spcBef>
        <a:spcAft>
          <a:spcPct val="0"/>
        </a:spcAft>
        <a:buSzPct val="100000"/>
        <a:buChar char="•"/>
        <a:defRPr sz="2000">
          <a:solidFill>
            <a:srgbClr val="FFFFFF"/>
          </a:solidFill>
          <a:latin typeface="+mn-lt"/>
          <a:ea typeface="ＭＳ Ｐゴシック" charset="-128"/>
        </a:defRPr>
      </a:lvl5pPr>
      <a:lvl6pPr marL="2514600" indent="-228600" algn="l" rtl="0" eaLnBrk="0" fontAlgn="base" hangingPunct="0">
        <a:spcBef>
          <a:spcPct val="20000"/>
        </a:spcBef>
        <a:spcAft>
          <a:spcPct val="0"/>
        </a:spcAft>
        <a:buSzPct val="100000"/>
        <a:buChar char="•"/>
        <a:defRPr sz="2000">
          <a:solidFill>
            <a:srgbClr val="FFFFFF"/>
          </a:solidFill>
          <a:latin typeface="+mn-lt"/>
        </a:defRPr>
      </a:lvl6pPr>
      <a:lvl7pPr marL="2971800" indent="-228600" algn="l" rtl="0" eaLnBrk="0" fontAlgn="base" hangingPunct="0">
        <a:spcBef>
          <a:spcPct val="20000"/>
        </a:spcBef>
        <a:spcAft>
          <a:spcPct val="0"/>
        </a:spcAft>
        <a:buSzPct val="100000"/>
        <a:buChar char="•"/>
        <a:defRPr sz="2000">
          <a:solidFill>
            <a:srgbClr val="FFFFFF"/>
          </a:solidFill>
          <a:latin typeface="+mn-lt"/>
        </a:defRPr>
      </a:lvl7pPr>
      <a:lvl8pPr marL="3429000" indent="-228600" algn="l" rtl="0" eaLnBrk="0" fontAlgn="base" hangingPunct="0">
        <a:spcBef>
          <a:spcPct val="20000"/>
        </a:spcBef>
        <a:spcAft>
          <a:spcPct val="0"/>
        </a:spcAft>
        <a:buSzPct val="100000"/>
        <a:buChar char="•"/>
        <a:defRPr sz="2000">
          <a:solidFill>
            <a:srgbClr val="FFFFFF"/>
          </a:solidFill>
          <a:latin typeface="+mn-lt"/>
        </a:defRPr>
      </a:lvl8pPr>
      <a:lvl9pPr marL="3886200" indent="-228600" algn="l" rtl="0" eaLnBrk="0" fontAlgn="base" hangingPunct="0">
        <a:spcBef>
          <a:spcPct val="20000"/>
        </a:spcBef>
        <a:spcAft>
          <a:spcPct val="0"/>
        </a:spcAft>
        <a:buSzPct val="100000"/>
        <a:buChar char="•"/>
        <a:defRPr sz="2000">
          <a:solidFill>
            <a:srgbClr val="FFFF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18.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3.xml"/><Relationship Id="rId5" Type="http://schemas.openxmlformats.org/officeDocument/2006/relationships/image" Target="../media/image18.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3.xml"/><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hyperlink" Target="http://www.traumamaps.or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www.strokemaps.org"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7.xml"/><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8.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9.xml"/><Relationship Id="rId1" Type="http://schemas.openxmlformats.org/officeDocument/2006/relationships/slideLayout" Target="../slideLayouts/slideLayout2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vmlDrawing" Target="../drawings/vmlDrawing4.vml"/><Relationship Id="rId5" Type="http://schemas.openxmlformats.org/officeDocument/2006/relationships/oleObject" Target="../embeddings/oleObject4.bin"/><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Critical Decisions in the Emergency Department</a:t>
            </a:r>
            <a:endParaRPr lang="en-US" dirty="0"/>
          </a:p>
        </p:txBody>
      </p:sp>
      <p:sp>
        <p:nvSpPr>
          <p:cNvPr id="3" name="Content Placeholder 2"/>
          <p:cNvSpPr>
            <a:spLocks noGrp="1"/>
          </p:cNvSpPr>
          <p:nvPr>
            <p:ph idx="1"/>
          </p:nvPr>
        </p:nvSpPr>
        <p:spPr>
          <a:xfrm>
            <a:off x="1371600" y="3091161"/>
            <a:ext cx="6568068" cy="2118732"/>
          </a:xfrm>
        </p:spPr>
        <p:txBody>
          <a:bodyPr/>
          <a:lstStyle/>
          <a:p>
            <a:pPr marL="0" indent="0" algn="ctr">
              <a:buNone/>
            </a:pPr>
            <a:r>
              <a:rPr lang="en-US" sz="1800" dirty="0" smtClean="0">
                <a:solidFill>
                  <a:srgbClr val="FFFF00"/>
                </a:solidFill>
              </a:rPr>
              <a:t>University of Pennsylvania:	</a:t>
            </a:r>
          </a:p>
          <a:p>
            <a:pPr marL="0" indent="0" algn="ctr">
              <a:buNone/>
            </a:pPr>
            <a:r>
              <a:rPr lang="en-US" sz="1800" dirty="0" smtClean="0"/>
              <a:t>Brendan G. Carr, MD MS</a:t>
            </a:r>
          </a:p>
          <a:p>
            <a:pPr marL="0" indent="0" algn="ctr">
              <a:buNone/>
            </a:pPr>
            <a:r>
              <a:rPr lang="en-US" sz="1800" dirty="0" smtClean="0"/>
              <a:t>Sage Myers, MD MS</a:t>
            </a:r>
          </a:p>
          <a:p>
            <a:pPr marL="0" indent="0" algn="ctr">
              <a:buNone/>
            </a:pPr>
            <a:r>
              <a:rPr lang="en-US" sz="1800" dirty="0" smtClean="0"/>
              <a:t>Scott Lorch, MD MS</a:t>
            </a:r>
          </a:p>
          <a:p>
            <a:pPr marL="0" indent="0" algn="ctr">
              <a:buNone/>
            </a:pPr>
            <a:r>
              <a:rPr lang="en-US" sz="1800" dirty="0" smtClean="0"/>
              <a:t>Patrick Reilly, MD</a:t>
            </a:r>
          </a:p>
          <a:p>
            <a:pPr marL="0" indent="0" algn="ctr">
              <a:buNone/>
            </a:pPr>
            <a:r>
              <a:rPr lang="en-US" sz="1800" dirty="0" smtClean="0"/>
              <a:t>Dylan Small, PhD</a:t>
            </a:r>
            <a:endParaRPr lang="en-US" sz="1800" dirty="0"/>
          </a:p>
          <a:p>
            <a:pPr marL="0" indent="0" algn="ctr">
              <a:buNone/>
            </a:pPr>
            <a:r>
              <a:rPr lang="en-US" sz="1800" dirty="0" smtClean="0"/>
              <a:t>Charles C. Branas, PhD</a:t>
            </a:r>
          </a:p>
          <a:p>
            <a:pPr marL="0" indent="0" algn="ctr">
              <a:buNone/>
            </a:pPr>
            <a:endParaRPr lang="en-US" sz="1800" dirty="0"/>
          </a:p>
          <a:p>
            <a:pPr marL="0" indent="0" algn="ctr">
              <a:buNone/>
            </a:pPr>
            <a:r>
              <a:rPr lang="en-US" sz="1800" dirty="0" smtClean="0">
                <a:solidFill>
                  <a:srgbClr val="FFFF00"/>
                </a:solidFill>
              </a:rPr>
              <a:t>Agency for Healthcare Research &amp; Quality</a:t>
            </a:r>
          </a:p>
          <a:p>
            <a:pPr marL="0" indent="0" algn="ctr">
              <a:buNone/>
            </a:pPr>
            <a:r>
              <a:rPr lang="en-US" sz="1800" dirty="0" smtClean="0"/>
              <a:t>Ryan Mutter, PhD</a:t>
            </a:r>
          </a:p>
          <a:p>
            <a:pPr marL="0" indent="0" algn="ctr">
              <a:buNone/>
            </a:pPr>
            <a:endParaRPr lang="en-US" sz="1800" dirty="0"/>
          </a:p>
          <a:p>
            <a:pPr marL="0" indent="0" algn="ctr">
              <a:buNone/>
            </a:pPr>
            <a:endParaRPr lang="en-US" sz="1800" dirty="0" smtClean="0"/>
          </a:p>
          <a:p>
            <a:pPr marL="0" indent="0">
              <a:buNone/>
            </a:pPr>
            <a:endParaRPr lang="en-US" dirty="0"/>
          </a:p>
        </p:txBody>
      </p:sp>
    </p:spTree>
    <p:extLst>
      <p:ext uri="{BB962C8B-B14F-4D97-AF65-F5344CB8AC3E}">
        <p14:creationId xmlns:p14="http://schemas.microsoft.com/office/powerpoint/2010/main" xmlns="" val="14566074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1" name="Rectangle 3"/>
          <p:cNvSpPr>
            <a:spLocks noGrp="1" noChangeArrowheads="1"/>
          </p:cNvSpPr>
          <p:nvPr>
            <p:ph type="body" idx="1"/>
          </p:nvPr>
        </p:nvSpPr>
        <p:spPr/>
        <p:txBody>
          <a:bodyPr/>
          <a:lstStyle/>
          <a:p>
            <a:endParaRPr lang="en-US" dirty="0" smtClean="0"/>
          </a:p>
          <a:p>
            <a:endParaRPr lang="en-US" dirty="0" smtClean="0"/>
          </a:p>
        </p:txBody>
      </p:sp>
      <p:pic>
        <p:nvPicPr>
          <p:cNvPr id="95236" name="Picture 4"/>
          <p:cNvPicPr>
            <a:picLocks noChangeAspect="1" noChangeArrowheads="1"/>
          </p:cNvPicPr>
          <p:nvPr/>
        </p:nvPicPr>
        <p:blipFill>
          <a:blip r:embed="rId3" cstate="print"/>
          <a:srcRect/>
          <a:stretch>
            <a:fillRect/>
          </a:stretch>
        </p:blipFill>
        <p:spPr bwMode="auto">
          <a:xfrm>
            <a:off x="2707834" y="2790502"/>
            <a:ext cx="6108667" cy="3965898"/>
          </a:xfrm>
          <a:prstGeom prst="rect">
            <a:avLst/>
          </a:prstGeom>
          <a:noFill/>
          <a:ln w="9525">
            <a:noFill/>
            <a:miter lim="800000"/>
            <a:headEnd/>
            <a:tailEnd/>
          </a:ln>
        </p:spPr>
      </p:pic>
      <p:pic>
        <p:nvPicPr>
          <p:cNvPr id="95237" name="Picture 5"/>
          <p:cNvPicPr>
            <a:picLocks noChangeAspect="1" noChangeArrowheads="1"/>
          </p:cNvPicPr>
          <p:nvPr/>
        </p:nvPicPr>
        <p:blipFill>
          <a:blip r:embed="rId4" cstate="print"/>
          <a:srcRect/>
          <a:stretch>
            <a:fillRect/>
          </a:stretch>
        </p:blipFill>
        <p:spPr bwMode="auto">
          <a:xfrm>
            <a:off x="2922148" y="3458183"/>
            <a:ext cx="428625" cy="1657350"/>
          </a:xfrm>
          <a:prstGeom prst="rect">
            <a:avLst/>
          </a:prstGeom>
          <a:noFill/>
          <a:ln w="9525">
            <a:noFill/>
            <a:miter lim="800000"/>
            <a:headEnd/>
            <a:tailEnd/>
          </a:ln>
        </p:spPr>
      </p:pic>
      <p:pic>
        <p:nvPicPr>
          <p:cNvPr id="95238" name="Picture 6"/>
          <p:cNvPicPr>
            <a:picLocks noChangeAspect="1" noChangeArrowheads="1"/>
          </p:cNvPicPr>
          <p:nvPr/>
        </p:nvPicPr>
        <p:blipFill>
          <a:blip r:embed="rId5" cstate="print"/>
          <a:srcRect/>
          <a:stretch>
            <a:fillRect/>
          </a:stretch>
        </p:blipFill>
        <p:spPr bwMode="auto">
          <a:xfrm>
            <a:off x="797668" y="1181100"/>
            <a:ext cx="5953700" cy="1597798"/>
          </a:xfrm>
          <a:prstGeom prst="rect">
            <a:avLst/>
          </a:prstGeom>
          <a:noFill/>
          <a:ln w="9525">
            <a:noFill/>
            <a:miter lim="800000"/>
            <a:headEnd/>
            <a:tailEnd/>
          </a:ln>
        </p:spPr>
      </p:pic>
      <p:sp>
        <p:nvSpPr>
          <p:cNvPr id="7" name="Rectangle 2"/>
          <p:cNvSpPr txBox="1">
            <a:spLocks noChangeArrowheads="1"/>
          </p:cNvSpPr>
          <p:nvPr/>
        </p:nvSpPr>
        <p:spPr bwMode="auto">
          <a:xfrm>
            <a:off x="606659" y="38100"/>
            <a:ext cx="8077200" cy="11430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lvl1pPr algn="ctr" rtl="0" eaLnBrk="0" fontAlgn="base" hangingPunct="0">
              <a:spcBef>
                <a:spcPct val="0"/>
              </a:spcBef>
              <a:spcAft>
                <a:spcPct val="0"/>
              </a:spcAft>
              <a:defRPr sz="4400">
                <a:solidFill>
                  <a:srgbClr val="FAFD00"/>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rgbClr val="FAFD00"/>
                </a:solidFill>
                <a:latin typeface="Times New Roman" pitchFamily="18" charset="0"/>
                <a:ea typeface="ＭＳ Ｐゴシック" charset="-128"/>
                <a:cs typeface="ＭＳ Ｐゴシック" charset="-128"/>
              </a:defRPr>
            </a:lvl2pPr>
            <a:lvl3pPr algn="ctr" rtl="0" eaLnBrk="0" fontAlgn="base" hangingPunct="0">
              <a:spcBef>
                <a:spcPct val="0"/>
              </a:spcBef>
              <a:spcAft>
                <a:spcPct val="0"/>
              </a:spcAft>
              <a:defRPr sz="4400">
                <a:solidFill>
                  <a:srgbClr val="FAFD00"/>
                </a:solidFill>
                <a:latin typeface="Times New Roman" pitchFamily="18" charset="0"/>
                <a:ea typeface="ＭＳ Ｐゴシック" charset="-128"/>
                <a:cs typeface="ＭＳ Ｐゴシック" charset="-128"/>
              </a:defRPr>
            </a:lvl3pPr>
            <a:lvl4pPr algn="ctr" rtl="0" eaLnBrk="0" fontAlgn="base" hangingPunct="0">
              <a:spcBef>
                <a:spcPct val="0"/>
              </a:spcBef>
              <a:spcAft>
                <a:spcPct val="0"/>
              </a:spcAft>
              <a:defRPr sz="4400">
                <a:solidFill>
                  <a:srgbClr val="FAFD00"/>
                </a:solidFill>
                <a:latin typeface="Times New Roman" pitchFamily="18" charset="0"/>
                <a:ea typeface="ＭＳ Ｐゴシック" charset="-128"/>
                <a:cs typeface="ＭＳ Ｐゴシック" charset="-128"/>
              </a:defRPr>
            </a:lvl4pPr>
            <a:lvl5pPr algn="ctr" rtl="0" eaLnBrk="0" fontAlgn="base" hangingPunct="0">
              <a:spcBef>
                <a:spcPct val="0"/>
              </a:spcBef>
              <a:spcAft>
                <a:spcPct val="0"/>
              </a:spcAft>
              <a:defRPr sz="4400">
                <a:solidFill>
                  <a:srgbClr val="FAFD00"/>
                </a:solidFill>
                <a:latin typeface="Times New Roman" pitchFamily="18" charset="0"/>
                <a:ea typeface="ＭＳ Ｐゴシック" charset="-128"/>
                <a:cs typeface="ＭＳ Ｐゴシック" charset="-128"/>
              </a:defRPr>
            </a:lvl5pPr>
            <a:lvl6pPr marL="457200" algn="ctr" rtl="0" eaLnBrk="0" fontAlgn="base" hangingPunct="0">
              <a:spcBef>
                <a:spcPct val="0"/>
              </a:spcBef>
              <a:spcAft>
                <a:spcPct val="0"/>
              </a:spcAft>
              <a:defRPr sz="4400">
                <a:solidFill>
                  <a:srgbClr val="FAFD00"/>
                </a:solidFill>
                <a:latin typeface="Times New Roman" pitchFamily="18" charset="0"/>
              </a:defRPr>
            </a:lvl6pPr>
            <a:lvl7pPr marL="914400" algn="ctr" rtl="0" eaLnBrk="0" fontAlgn="base" hangingPunct="0">
              <a:spcBef>
                <a:spcPct val="0"/>
              </a:spcBef>
              <a:spcAft>
                <a:spcPct val="0"/>
              </a:spcAft>
              <a:defRPr sz="4400">
                <a:solidFill>
                  <a:srgbClr val="FAFD00"/>
                </a:solidFill>
                <a:latin typeface="Times New Roman" pitchFamily="18" charset="0"/>
              </a:defRPr>
            </a:lvl7pPr>
            <a:lvl8pPr marL="1371600" algn="ctr" rtl="0" eaLnBrk="0" fontAlgn="base" hangingPunct="0">
              <a:spcBef>
                <a:spcPct val="0"/>
              </a:spcBef>
              <a:spcAft>
                <a:spcPct val="0"/>
              </a:spcAft>
              <a:defRPr sz="4400">
                <a:solidFill>
                  <a:srgbClr val="FAFD00"/>
                </a:solidFill>
                <a:latin typeface="Times New Roman" pitchFamily="18" charset="0"/>
              </a:defRPr>
            </a:lvl8pPr>
            <a:lvl9pPr marL="1828800" algn="ctr" rtl="0" eaLnBrk="0" fontAlgn="base" hangingPunct="0">
              <a:spcBef>
                <a:spcPct val="0"/>
              </a:spcBef>
              <a:spcAft>
                <a:spcPct val="0"/>
              </a:spcAft>
              <a:defRPr sz="4400">
                <a:solidFill>
                  <a:srgbClr val="FAFD00"/>
                </a:solidFill>
                <a:latin typeface="Times New Roman" pitchFamily="18" charset="0"/>
              </a:defRPr>
            </a:lvl9pPr>
          </a:lstStyle>
          <a:p>
            <a:pPr>
              <a:defRPr/>
            </a:pPr>
            <a:r>
              <a:rPr lang="en-US" sz="3200" dirty="0" smtClean="0">
                <a:effectLst>
                  <a:outerShdw blurRad="38100" dist="38100" dir="2700000" algn="tl">
                    <a:srgbClr val="000000"/>
                  </a:outerShdw>
                </a:effectLst>
                <a:ea typeface="+mj-ea"/>
                <a:cs typeface="+mj-cs"/>
              </a:rPr>
              <a:t>Background:  The time-outcome relationship</a:t>
            </a:r>
          </a:p>
        </p:txBody>
      </p:sp>
    </p:spTree>
    <p:extLst>
      <p:ext uri="{BB962C8B-B14F-4D97-AF65-F5344CB8AC3E}">
        <p14:creationId xmlns:p14="http://schemas.microsoft.com/office/powerpoint/2010/main" xmlns="" val="9946998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6"/>
          <p:cNvPicPr>
            <a:picLocks noChangeAspect="1" noChangeArrowheads="1"/>
          </p:cNvPicPr>
          <p:nvPr/>
        </p:nvPicPr>
        <p:blipFill>
          <a:blip r:embed="rId3" cstate="print"/>
          <a:srcRect/>
          <a:stretch>
            <a:fillRect/>
          </a:stretch>
        </p:blipFill>
        <p:spPr bwMode="auto">
          <a:xfrm>
            <a:off x="1295400" y="2590800"/>
            <a:ext cx="6588125" cy="4127500"/>
          </a:xfrm>
          <a:prstGeom prst="rect">
            <a:avLst/>
          </a:prstGeom>
          <a:noFill/>
          <a:ln w="9525">
            <a:noFill/>
            <a:miter lim="800000"/>
            <a:headEnd/>
            <a:tailEnd/>
          </a:ln>
        </p:spPr>
      </p:pic>
      <p:pic>
        <p:nvPicPr>
          <p:cNvPr id="97283" name="Picture 9"/>
          <p:cNvPicPr>
            <a:picLocks noChangeAspect="1" noChangeArrowheads="1"/>
          </p:cNvPicPr>
          <p:nvPr/>
        </p:nvPicPr>
        <p:blipFill>
          <a:blip r:embed="rId4" cstate="print"/>
          <a:srcRect/>
          <a:stretch>
            <a:fillRect/>
          </a:stretch>
        </p:blipFill>
        <p:spPr bwMode="auto">
          <a:xfrm>
            <a:off x="914400" y="152400"/>
            <a:ext cx="7212013" cy="2286000"/>
          </a:xfrm>
          <a:prstGeom prst="rect">
            <a:avLst/>
          </a:prstGeom>
          <a:noFill/>
          <a:ln w="9525">
            <a:noFill/>
            <a:miter lim="800000"/>
            <a:headEnd/>
            <a:tailEnd/>
          </a:ln>
        </p:spPr>
      </p:pic>
    </p:spTree>
    <p:extLst>
      <p:ext uri="{BB962C8B-B14F-4D97-AF65-F5344CB8AC3E}">
        <p14:creationId xmlns:p14="http://schemas.microsoft.com/office/powerpoint/2010/main" xmlns="" val="4105940187"/>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lstStyle/>
          <a:p>
            <a:pPr>
              <a:defRPr/>
            </a:pPr>
            <a:r>
              <a:rPr lang="en-US" dirty="0" smtClean="0">
                <a:ea typeface="+mj-ea"/>
                <a:cs typeface="+mj-cs"/>
              </a:rPr>
              <a:t>Sepsis</a:t>
            </a:r>
          </a:p>
        </p:txBody>
      </p:sp>
      <p:pic>
        <p:nvPicPr>
          <p:cNvPr id="99331" name="Picture 5"/>
          <p:cNvPicPr>
            <a:picLocks noChangeAspect="1" noChangeArrowheads="1"/>
          </p:cNvPicPr>
          <p:nvPr/>
        </p:nvPicPr>
        <p:blipFill>
          <a:blip r:embed="rId3" cstate="print"/>
          <a:srcRect/>
          <a:stretch>
            <a:fillRect/>
          </a:stretch>
        </p:blipFill>
        <p:spPr bwMode="auto">
          <a:xfrm>
            <a:off x="152400" y="381000"/>
            <a:ext cx="8809038" cy="1628775"/>
          </a:xfrm>
          <a:prstGeom prst="rect">
            <a:avLst/>
          </a:prstGeom>
          <a:noFill/>
          <a:ln w="9525">
            <a:noFill/>
            <a:miter lim="800000"/>
            <a:headEnd/>
            <a:tailEnd/>
          </a:ln>
        </p:spPr>
      </p:pic>
      <p:pic>
        <p:nvPicPr>
          <p:cNvPr id="99332" name="Picture 6"/>
          <p:cNvPicPr>
            <a:picLocks noChangeAspect="1" noChangeArrowheads="1"/>
          </p:cNvPicPr>
          <p:nvPr/>
        </p:nvPicPr>
        <p:blipFill>
          <a:blip r:embed="rId4" cstate="print"/>
          <a:srcRect/>
          <a:stretch>
            <a:fillRect/>
          </a:stretch>
        </p:blipFill>
        <p:spPr bwMode="auto">
          <a:xfrm>
            <a:off x="457200" y="2209800"/>
            <a:ext cx="8377238" cy="3905250"/>
          </a:xfrm>
          <a:prstGeom prst="rect">
            <a:avLst/>
          </a:prstGeom>
          <a:noFill/>
          <a:ln w="9525">
            <a:noFill/>
            <a:miter lim="800000"/>
            <a:headEnd/>
            <a:tailEnd/>
          </a:ln>
        </p:spPr>
      </p:pic>
    </p:spTree>
    <p:extLst>
      <p:ext uri="{BB962C8B-B14F-4D97-AF65-F5344CB8AC3E}">
        <p14:creationId xmlns:p14="http://schemas.microsoft.com/office/powerpoint/2010/main" xmlns="" val="35390849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3"/>
          <p:cNvPicPr>
            <a:picLocks noChangeAspect="1" noChangeArrowheads="1"/>
          </p:cNvPicPr>
          <p:nvPr/>
        </p:nvPicPr>
        <p:blipFill>
          <a:blip r:embed="rId3" cstate="print"/>
          <a:srcRect/>
          <a:stretch>
            <a:fillRect/>
          </a:stretch>
        </p:blipFill>
        <p:spPr bwMode="auto">
          <a:xfrm>
            <a:off x="63500" y="63500"/>
            <a:ext cx="8953500" cy="1352550"/>
          </a:xfrm>
          <a:prstGeom prst="rect">
            <a:avLst/>
          </a:prstGeom>
          <a:noFill/>
          <a:ln w="9525">
            <a:noFill/>
            <a:miter lim="800000"/>
            <a:headEnd/>
            <a:tailEnd/>
          </a:ln>
        </p:spPr>
      </p:pic>
      <p:pic>
        <p:nvPicPr>
          <p:cNvPr id="101379" name="Picture 6"/>
          <p:cNvPicPr>
            <a:picLocks noChangeAspect="1" noChangeArrowheads="1"/>
          </p:cNvPicPr>
          <p:nvPr/>
        </p:nvPicPr>
        <p:blipFill>
          <a:blip r:embed="rId4" cstate="print"/>
          <a:srcRect/>
          <a:stretch>
            <a:fillRect/>
          </a:stretch>
        </p:blipFill>
        <p:spPr bwMode="auto">
          <a:xfrm>
            <a:off x="228600" y="1524000"/>
            <a:ext cx="8605838" cy="1095375"/>
          </a:xfrm>
          <a:prstGeom prst="rect">
            <a:avLst/>
          </a:prstGeom>
          <a:noFill/>
          <a:ln w="9525">
            <a:noFill/>
            <a:miter lim="800000"/>
            <a:headEnd/>
            <a:tailEnd/>
          </a:ln>
        </p:spPr>
      </p:pic>
      <p:pic>
        <p:nvPicPr>
          <p:cNvPr id="101380" name="Picture 4"/>
          <p:cNvPicPr>
            <a:picLocks noChangeAspect="1" noChangeArrowheads="1"/>
          </p:cNvPicPr>
          <p:nvPr/>
        </p:nvPicPr>
        <p:blipFill>
          <a:blip r:embed="rId5" cstate="print"/>
          <a:srcRect/>
          <a:stretch>
            <a:fillRect/>
          </a:stretch>
        </p:blipFill>
        <p:spPr bwMode="auto">
          <a:xfrm>
            <a:off x="1676400" y="2679700"/>
            <a:ext cx="5629275" cy="4070350"/>
          </a:xfrm>
          <a:prstGeom prst="rect">
            <a:avLst/>
          </a:prstGeom>
          <a:noFill/>
          <a:ln w="9525">
            <a:noFill/>
            <a:miter lim="800000"/>
            <a:headEnd/>
            <a:tailEnd/>
          </a:ln>
        </p:spPr>
      </p:pic>
    </p:spTree>
    <p:extLst>
      <p:ext uri="{BB962C8B-B14F-4D97-AF65-F5344CB8AC3E}">
        <p14:creationId xmlns:p14="http://schemas.microsoft.com/office/powerpoint/2010/main" xmlns="" val="37565947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29" name="Picture 3"/>
          <p:cNvPicPr>
            <a:picLocks noChangeAspect="1"/>
          </p:cNvPicPr>
          <p:nvPr/>
        </p:nvPicPr>
        <p:blipFill>
          <a:blip r:embed="rId3" cstate="print"/>
          <a:srcRect/>
          <a:stretch>
            <a:fillRect/>
          </a:stretch>
        </p:blipFill>
        <p:spPr bwMode="auto">
          <a:xfrm>
            <a:off x="0" y="2438400"/>
            <a:ext cx="9144000" cy="3505200"/>
          </a:xfrm>
          <a:prstGeom prst="rect">
            <a:avLst/>
          </a:prstGeom>
          <a:noFill/>
          <a:ln w="9525">
            <a:noFill/>
            <a:miter lim="800000"/>
            <a:headEnd/>
            <a:tailEnd/>
          </a:ln>
        </p:spPr>
      </p:pic>
      <p:pic>
        <p:nvPicPr>
          <p:cNvPr id="176130" name="Picture 2"/>
          <p:cNvPicPr>
            <a:picLocks noChangeAspect="1"/>
          </p:cNvPicPr>
          <p:nvPr/>
        </p:nvPicPr>
        <p:blipFill>
          <a:blip r:embed="rId4" cstate="print"/>
          <a:srcRect/>
          <a:stretch>
            <a:fillRect/>
          </a:stretch>
        </p:blipFill>
        <p:spPr bwMode="auto">
          <a:xfrm>
            <a:off x="381000" y="533400"/>
            <a:ext cx="4279900" cy="1079500"/>
          </a:xfrm>
          <a:prstGeom prst="rect">
            <a:avLst/>
          </a:prstGeom>
          <a:noFill/>
          <a:ln w="9525">
            <a:noFill/>
            <a:miter lim="800000"/>
            <a:headEnd/>
            <a:tailEnd/>
          </a:ln>
        </p:spPr>
      </p:pic>
      <p:cxnSp>
        <p:nvCxnSpPr>
          <p:cNvPr id="5" name="Straight Arrow Connector 4"/>
          <p:cNvCxnSpPr/>
          <p:nvPr/>
        </p:nvCxnSpPr>
        <p:spPr>
          <a:xfrm>
            <a:off x="3166475" y="2137976"/>
            <a:ext cx="0" cy="635574"/>
          </a:xfrm>
          <a:prstGeom prst="straightConnector1">
            <a:avLst/>
          </a:prstGeom>
          <a:ln w="539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457684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ChangeArrowheads="1"/>
          </p:cNvSpPr>
          <p:nvPr>
            <p:ph type="title"/>
          </p:nvPr>
        </p:nvSpPr>
        <p:spPr/>
        <p:txBody>
          <a:bodyPr/>
          <a:lstStyle/>
          <a:p>
            <a:pPr>
              <a:defRPr/>
            </a:pPr>
            <a:r>
              <a:rPr lang="en-US" dirty="0" smtClean="0">
                <a:ea typeface="+mj-ea"/>
                <a:cs typeface="+mj-cs"/>
              </a:rPr>
              <a:t>STEMI</a:t>
            </a:r>
          </a:p>
        </p:txBody>
      </p:sp>
      <p:sp>
        <p:nvSpPr>
          <p:cNvPr id="268291" name="Rectangle 3"/>
          <p:cNvSpPr>
            <a:spLocks noGrp="1" noChangeArrowheads="1"/>
          </p:cNvSpPr>
          <p:nvPr>
            <p:ph type="body" idx="1"/>
          </p:nvPr>
        </p:nvSpPr>
        <p:spPr/>
        <p:txBody>
          <a:bodyPr/>
          <a:lstStyle/>
          <a:p>
            <a:endParaRPr lang="en-US" smtClean="0"/>
          </a:p>
          <a:p>
            <a:endParaRPr lang="en-US" smtClean="0"/>
          </a:p>
        </p:txBody>
      </p:sp>
      <p:pic>
        <p:nvPicPr>
          <p:cNvPr id="95236" name="Picture 4"/>
          <p:cNvPicPr>
            <a:picLocks noChangeAspect="1" noChangeArrowheads="1"/>
          </p:cNvPicPr>
          <p:nvPr/>
        </p:nvPicPr>
        <p:blipFill>
          <a:blip r:embed="rId3" cstate="print"/>
          <a:srcRect/>
          <a:stretch>
            <a:fillRect/>
          </a:stretch>
        </p:blipFill>
        <p:spPr bwMode="auto">
          <a:xfrm>
            <a:off x="1066800" y="2209800"/>
            <a:ext cx="6553200" cy="4254500"/>
          </a:xfrm>
          <a:prstGeom prst="rect">
            <a:avLst/>
          </a:prstGeom>
          <a:noFill/>
          <a:ln w="9525">
            <a:noFill/>
            <a:miter lim="800000"/>
            <a:headEnd/>
            <a:tailEnd/>
          </a:ln>
        </p:spPr>
      </p:pic>
      <p:pic>
        <p:nvPicPr>
          <p:cNvPr id="95237" name="Picture 5"/>
          <p:cNvPicPr>
            <a:picLocks noChangeAspect="1" noChangeArrowheads="1"/>
          </p:cNvPicPr>
          <p:nvPr/>
        </p:nvPicPr>
        <p:blipFill>
          <a:blip r:embed="rId4" cstate="print"/>
          <a:srcRect/>
          <a:stretch>
            <a:fillRect/>
          </a:stretch>
        </p:blipFill>
        <p:spPr bwMode="auto">
          <a:xfrm>
            <a:off x="1219200" y="2971800"/>
            <a:ext cx="428625" cy="1657350"/>
          </a:xfrm>
          <a:prstGeom prst="rect">
            <a:avLst/>
          </a:prstGeom>
          <a:noFill/>
          <a:ln w="9525">
            <a:noFill/>
            <a:miter lim="800000"/>
            <a:headEnd/>
            <a:tailEnd/>
          </a:ln>
        </p:spPr>
      </p:pic>
      <p:pic>
        <p:nvPicPr>
          <p:cNvPr id="95238" name="Picture 6"/>
          <p:cNvPicPr>
            <a:picLocks noChangeAspect="1" noChangeArrowheads="1"/>
          </p:cNvPicPr>
          <p:nvPr/>
        </p:nvPicPr>
        <p:blipFill>
          <a:blip r:embed="rId5" cstate="print"/>
          <a:srcRect/>
          <a:stretch>
            <a:fillRect/>
          </a:stretch>
        </p:blipFill>
        <p:spPr bwMode="auto">
          <a:xfrm>
            <a:off x="457200" y="228600"/>
            <a:ext cx="6459538" cy="1733550"/>
          </a:xfrm>
          <a:prstGeom prst="rect">
            <a:avLst/>
          </a:prstGeom>
          <a:noFill/>
          <a:ln w="9525">
            <a:noFill/>
            <a:miter lim="800000"/>
            <a:headEnd/>
            <a:tailEnd/>
          </a:ln>
        </p:spPr>
      </p:pic>
    </p:spTree>
    <p:extLst>
      <p:ext uri="{BB962C8B-B14F-4D97-AF65-F5344CB8AC3E}">
        <p14:creationId xmlns:p14="http://schemas.microsoft.com/office/powerpoint/2010/main" xmlns="" val="36969091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US" smtClean="0"/>
              <a:t>STEMI</a:t>
            </a:r>
          </a:p>
        </p:txBody>
      </p:sp>
      <p:sp>
        <p:nvSpPr>
          <p:cNvPr id="103427" name="Rectangle 3"/>
          <p:cNvSpPr>
            <a:spLocks noGrp="1" noChangeArrowheads="1"/>
          </p:cNvSpPr>
          <p:nvPr>
            <p:ph type="body" idx="1"/>
          </p:nvPr>
        </p:nvSpPr>
        <p:spPr/>
        <p:txBody>
          <a:bodyPr/>
          <a:lstStyle/>
          <a:p>
            <a:endParaRPr lang="en-US" smtClean="0"/>
          </a:p>
          <a:p>
            <a:endParaRPr lang="en-US" smtClean="0"/>
          </a:p>
        </p:txBody>
      </p:sp>
      <p:pic>
        <p:nvPicPr>
          <p:cNvPr id="103428" name="Picture 4"/>
          <p:cNvPicPr>
            <a:picLocks noChangeAspect="1" noChangeArrowheads="1"/>
          </p:cNvPicPr>
          <p:nvPr/>
        </p:nvPicPr>
        <p:blipFill>
          <a:blip r:embed="rId3" cstate="print">
            <a:lum bright="-78000" contrast="4000"/>
          </a:blip>
          <a:srcRect/>
          <a:stretch>
            <a:fillRect/>
          </a:stretch>
        </p:blipFill>
        <p:spPr bwMode="auto">
          <a:xfrm>
            <a:off x="1066800" y="2209800"/>
            <a:ext cx="6553200" cy="4254500"/>
          </a:xfrm>
          <a:prstGeom prst="rect">
            <a:avLst/>
          </a:prstGeom>
          <a:noFill/>
          <a:ln w="9525">
            <a:noFill/>
            <a:miter lim="800000"/>
            <a:headEnd/>
            <a:tailEnd/>
          </a:ln>
        </p:spPr>
      </p:pic>
      <p:pic>
        <p:nvPicPr>
          <p:cNvPr id="103429" name="Picture 5"/>
          <p:cNvPicPr>
            <a:picLocks noChangeAspect="1" noChangeArrowheads="1"/>
          </p:cNvPicPr>
          <p:nvPr/>
        </p:nvPicPr>
        <p:blipFill>
          <a:blip r:embed="rId4" cstate="print">
            <a:lum bright="-74000"/>
          </a:blip>
          <a:srcRect/>
          <a:stretch>
            <a:fillRect/>
          </a:stretch>
        </p:blipFill>
        <p:spPr bwMode="auto">
          <a:xfrm>
            <a:off x="1219200" y="2971800"/>
            <a:ext cx="428625" cy="1657350"/>
          </a:xfrm>
          <a:prstGeom prst="rect">
            <a:avLst/>
          </a:prstGeom>
          <a:noFill/>
          <a:ln w="9525">
            <a:noFill/>
            <a:miter lim="800000"/>
            <a:headEnd/>
            <a:tailEnd/>
          </a:ln>
        </p:spPr>
      </p:pic>
      <p:pic>
        <p:nvPicPr>
          <p:cNvPr id="103430" name="Picture 6"/>
          <p:cNvPicPr>
            <a:picLocks noChangeAspect="1" noChangeArrowheads="1"/>
          </p:cNvPicPr>
          <p:nvPr/>
        </p:nvPicPr>
        <p:blipFill>
          <a:blip r:embed="rId5" cstate="print"/>
          <a:srcRect/>
          <a:stretch>
            <a:fillRect/>
          </a:stretch>
        </p:blipFill>
        <p:spPr bwMode="auto">
          <a:xfrm>
            <a:off x="1084263" y="228600"/>
            <a:ext cx="6459537" cy="1733550"/>
          </a:xfrm>
          <a:prstGeom prst="rect">
            <a:avLst/>
          </a:prstGeom>
          <a:noFill/>
          <a:ln w="9525">
            <a:noFill/>
            <a:miter lim="800000"/>
            <a:headEnd/>
            <a:tailEnd/>
          </a:ln>
        </p:spPr>
      </p:pic>
      <p:sp>
        <p:nvSpPr>
          <p:cNvPr id="103431" name="TextBox 6"/>
          <p:cNvSpPr txBox="1">
            <a:spLocks noChangeArrowheads="1"/>
          </p:cNvSpPr>
          <p:nvPr/>
        </p:nvSpPr>
        <p:spPr bwMode="auto">
          <a:xfrm>
            <a:off x="-12700" y="2667000"/>
            <a:ext cx="9398000" cy="1754188"/>
          </a:xfrm>
          <a:prstGeom prst="rect">
            <a:avLst/>
          </a:prstGeom>
          <a:noFill/>
          <a:ln w="9525">
            <a:noFill/>
            <a:miter lim="800000"/>
            <a:headEnd/>
            <a:tailEnd/>
          </a:ln>
        </p:spPr>
        <p:txBody>
          <a:bodyPr wrap="none">
            <a:spAutoFit/>
          </a:bodyPr>
          <a:lstStyle/>
          <a:p>
            <a:pPr algn="ctr"/>
            <a:r>
              <a:rPr lang="en-US" sz="5400" b="1">
                <a:solidFill>
                  <a:srgbClr val="FF0000"/>
                </a:solidFill>
              </a:rPr>
              <a:t>30+% of STEMI patients get </a:t>
            </a:r>
          </a:p>
          <a:p>
            <a:pPr algn="ctr"/>
            <a:r>
              <a:rPr lang="en-US" sz="5400" b="1">
                <a:solidFill>
                  <a:srgbClr val="FF0000"/>
                </a:solidFill>
              </a:rPr>
              <a:t>no reperfusion therapy</a:t>
            </a:r>
          </a:p>
        </p:txBody>
      </p:sp>
    </p:spTree>
    <p:extLst>
      <p:ext uri="{BB962C8B-B14F-4D97-AF65-F5344CB8AC3E}">
        <p14:creationId xmlns:p14="http://schemas.microsoft.com/office/powerpoint/2010/main" xmlns="" val="498473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6"/>
          <p:cNvPicPr>
            <a:picLocks noChangeAspect="1" noChangeArrowheads="1"/>
          </p:cNvPicPr>
          <p:nvPr/>
        </p:nvPicPr>
        <p:blipFill>
          <a:blip r:embed="rId3" cstate="print"/>
          <a:srcRect/>
          <a:stretch>
            <a:fillRect/>
          </a:stretch>
        </p:blipFill>
        <p:spPr bwMode="auto">
          <a:xfrm>
            <a:off x="1295400" y="2590800"/>
            <a:ext cx="6588125" cy="4127500"/>
          </a:xfrm>
          <a:prstGeom prst="rect">
            <a:avLst/>
          </a:prstGeom>
          <a:noFill/>
          <a:ln w="9525">
            <a:noFill/>
            <a:miter lim="800000"/>
            <a:headEnd/>
            <a:tailEnd/>
          </a:ln>
        </p:spPr>
      </p:pic>
      <p:pic>
        <p:nvPicPr>
          <p:cNvPr id="97283" name="Picture 9"/>
          <p:cNvPicPr>
            <a:picLocks noChangeAspect="1" noChangeArrowheads="1"/>
          </p:cNvPicPr>
          <p:nvPr/>
        </p:nvPicPr>
        <p:blipFill>
          <a:blip r:embed="rId4" cstate="print"/>
          <a:srcRect/>
          <a:stretch>
            <a:fillRect/>
          </a:stretch>
        </p:blipFill>
        <p:spPr bwMode="auto">
          <a:xfrm>
            <a:off x="914400" y="152400"/>
            <a:ext cx="7212013" cy="2286000"/>
          </a:xfrm>
          <a:prstGeom prst="rect">
            <a:avLst/>
          </a:prstGeom>
          <a:noFill/>
          <a:ln w="9525">
            <a:noFill/>
            <a:miter lim="800000"/>
            <a:headEnd/>
            <a:tailEnd/>
          </a:ln>
        </p:spPr>
      </p:pic>
    </p:spTree>
    <p:extLst>
      <p:ext uri="{BB962C8B-B14F-4D97-AF65-F5344CB8AC3E}">
        <p14:creationId xmlns:p14="http://schemas.microsoft.com/office/powerpoint/2010/main" xmlns="" val="2939283148"/>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6"/>
          <p:cNvPicPr>
            <a:picLocks noChangeAspect="1" noChangeArrowheads="1"/>
          </p:cNvPicPr>
          <p:nvPr/>
        </p:nvPicPr>
        <p:blipFill>
          <a:blip r:embed="rId3" cstate="print">
            <a:lum bright="-66000"/>
          </a:blip>
          <a:srcRect/>
          <a:stretch>
            <a:fillRect/>
          </a:stretch>
        </p:blipFill>
        <p:spPr bwMode="auto">
          <a:xfrm>
            <a:off x="1295400" y="2590800"/>
            <a:ext cx="6588125" cy="4127500"/>
          </a:xfrm>
          <a:prstGeom prst="rect">
            <a:avLst/>
          </a:prstGeom>
          <a:noFill/>
          <a:ln w="9525">
            <a:noFill/>
            <a:miter lim="800000"/>
            <a:headEnd/>
            <a:tailEnd/>
          </a:ln>
        </p:spPr>
      </p:pic>
      <p:pic>
        <p:nvPicPr>
          <p:cNvPr id="105475" name="Picture 9"/>
          <p:cNvPicPr>
            <a:picLocks noChangeAspect="1" noChangeArrowheads="1"/>
          </p:cNvPicPr>
          <p:nvPr/>
        </p:nvPicPr>
        <p:blipFill>
          <a:blip r:embed="rId4" cstate="print"/>
          <a:srcRect/>
          <a:stretch>
            <a:fillRect/>
          </a:stretch>
        </p:blipFill>
        <p:spPr bwMode="auto">
          <a:xfrm>
            <a:off x="914400" y="152400"/>
            <a:ext cx="7212013" cy="2286000"/>
          </a:xfrm>
          <a:prstGeom prst="rect">
            <a:avLst/>
          </a:prstGeom>
          <a:noFill/>
          <a:ln w="9525">
            <a:noFill/>
            <a:miter lim="800000"/>
            <a:headEnd/>
            <a:tailEnd/>
          </a:ln>
        </p:spPr>
      </p:pic>
      <p:sp>
        <p:nvSpPr>
          <p:cNvPr id="105476" name="TextBox 3"/>
          <p:cNvSpPr txBox="1">
            <a:spLocks noChangeArrowheads="1"/>
          </p:cNvSpPr>
          <p:nvPr/>
        </p:nvSpPr>
        <p:spPr bwMode="auto">
          <a:xfrm>
            <a:off x="158750" y="2971800"/>
            <a:ext cx="8626475" cy="2800350"/>
          </a:xfrm>
          <a:prstGeom prst="rect">
            <a:avLst/>
          </a:prstGeom>
          <a:noFill/>
          <a:ln w="9525">
            <a:noFill/>
            <a:miter lim="800000"/>
            <a:headEnd/>
            <a:tailEnd/>
          </a:ln>
        </p:spPr>
        <p:txBody>
          <a:bodyPr wrap="none">
            <a:spAutoFit/>
          </a:bodyPr>
          <a:lstStyle/>
          <a:p>
            <a:pPr algn="ctr"/>
            <a:r>
              <a:rPr lang="en-US" sz="4400" b="1">
                <a:solidFill>
                  <a:srgbClr val="FF0000"/>
                </a:solidFill>
              </a:rPr>
              <a:t>3% of ischemic strokes treated </a:t>
            </a:r>
          </a:p>
          <a:p>
            <a:pPr algn="ctr"/>
            <a:r>
              <a:rPr lang="en-US" sz="4400" b="1">
                <a:solidFill>
                  <a:srgbClr val="FF0000"/>
                </a:solidFill>
              </a:rPr>
              <a:t>at TJC certified centers</a:t>
            </a:r>
          </a:p>
          <a:p>
            <a:pPr algn="ctr"/>
            <a:endParaRPr lang="en-US" sz="4400" b="1">
              <a:solidFill>
                <a:srgbClr val="FF0000"/>
              </a:solidFill>
            </a:endParaRPr>
          </a:p>
          <a:p>
            <a:pPr algn="ctr"/>
            <a:r>
              <a:rPr lang="en-US" sz="4400" b="1">
                <a:solidFill>
                  <a:srgbClr val="FF0000"/>
                </a:solidFill>
              </a:rPr>
              <a:t>3-8.5% receive rt-PA</a:t>
            </a:r>
          </a:p>
        </p:txBody>
      </p:sp>
    </p:spTree>
    <p:extLst>
      <p:ext uri="{BB962C8B-B14F-4D97-AF65-F5344CB8AC3E}">
        <p14:creationId xmlns:p14="http://schemas.microsoft.com/office/powerpoint/2010/main" xmlns="" val="3185530476"/>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lstStyle/>
          <a:p>
            <a:pPr>
              <a:defRPr/>
            </a:pPr>
            <a:r>
              <a:rPr lang="en-US" smtClean="0">
                <a:ea typeface="+mj-ea"/>
                <a:cs typeface="+mj-cs"/>
              </a:rPr>
              <a:t>Sepsis</a:t>
            </a:r>
          </a:p>
        </p:txBody>
      </p:sp>
      <p:pic>
        <p:nvPicPr>
          <p:cNvPr id="99331" name="Picture 5"/>
          <p:cNvPicPr>
            <a:picLocks noChangeAspect="1" noChangeArrowheads="1"/>
          </p:cNvPicPr>
          <p:nvPr/>
        </p:nvPicPr>
        <p:blipFill>
          <a:blip r:embed="rId3" cstate="print"/>
          <a:srcRect/>
          <a:stretch>
            <a:fillRect/>
          </a:stretch>
        </p:blipFill>
        <p:spPr bwMode="auto">
          <a:xfrm>
            <a:off x="152400" y="381000"/>
            <a:ext cx="8809038" cy="1628775"/>
          </a:xfrm>
          <a:prstGeom prst="rect">
            <a:avLst/>
          </a:prstGeom>
          <a:noFill/>
          <a:ln w="9525">
            <a:noFill/>
            <a:miter lim="800000"/>
            <a:headEnd/>
            <a:tailEnd/>
          </a:ln>
        </p:spPr>
      </p:pic>
      <p:pic>
        <p:nvPicPr>
          <p:cNvPr id="99332" name="Picture 6"/>
          <p:cNvPicPr>
            <a:picLocks noChangeAspect="1" noChangeArrowheads="1"/>
          </p:cNvPicPr>
          <p:nvPr/>
        </p:nvPicPr>
        <p:blipFill>
          <a:blip r:embed="rId4" cstate="print"/>
          <a:srcRect/>
          <a:stretch>
            <a:fillRect/>
          </a:stretch>
        </p:blipFill>
        <p:spPr bwMode="auto">
          <a:xfrm>
            <a:off x="457200" y="2209800"/>
            <a:ext cx="8377238" cy="3905250"/>
          </a:xfrm>
          <a:prstGeom prst="rect">
            <a:avLst/>
          </a:prstGeom>
          <a:noFill/>
          <a:ln w="9525">
            <a:noFill/>
            <a:miter lim="800000"/>
            <a:headEnd/>
            <a:tailEnd/>
          </a:ln>
        </p:spPr>
      </p:pic>
    </p:spTree>
    <p:extLst>
      <p:ext uri="{BB962C8B-B14F-4D97-AF65-F5344CB8AC3E}">
        <p14:creationId xmlns:p14="http://schemas.microsoft.com/office/powerpoint/2010/main" xmlns="" val="38498109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 we design and measure the emergency care system?</a:t>
            </a:r>
            <a:br>
              <a:rPr lang="en-US" dirty="0" smtClean="0"/>
            </a:br>
            <a:r>
              <a:rPr lang="en-US" dirty="0" smtClean="0"/>
              <a:t>(Trauma as a case study)</a:t>
            </a:r>
            <a:endParaRPr lang="en-US" dirty="0"/>
          </a:p>
        </p:txBody>
      </p:sp>
      <p:sp>
        <p:nvSpPr>
          <p:cNvPr id="3" name="Content Placeholder 2"/>
          <p:cNvSpPr>
            <a:spLocks noGrp="1"/>
          </p:cNvSpPr>
          <p:nvPr>
            <p:ph idx="1"/>
          </p:nvPr>
        </p:nvSpPr>
        <p:spPr>
          <a:xfrm>
            <a:off x="1371600" y="3091161"/>
            <a:ext cx="6568068" cy="2118732"/>
          </a:xfrm>
        </p:spPr>
        <p:txBody>
          <a:bodyPr/>
          <a:lstStyle/>
          <a:p>
            <a:pPr marL="0" indent="0" algn="ctr">
              <a:buNone/>
            </a:pPr>
            <a:r>
              <a:rPr lang="en-US" sz="1800" dirty="0" smtClean="0">
                <a:solidFill>
                  <a:srgbClr val="FFFF00"/>
                </a:solidFill>
              </a:rPr>
              <a:t>University of Pennsylvania:	</a:t>
            </a:r>
          </a:p>
          <a:p>
            <a:pPr marL="0" indent="0" algn="ctr">
              <a:buNone/>
            </a:pPr>
            <a:r>
              <a:rPr lang="en-US" sz="1800" dirty="0" smtClean="0"/>
              <a:t>Brendan G. Carr, MD MS</a:t>
            </a:r>
          </a:p>
          <a:p>
            <a:pPr marL="0" indent="0" algn="ctr">
              <a:buNone/>
            </a:pPr>
            <a:r>
              <a:rPr lang="en-US" sz="1800" dirty="0" smtClean="0"/>
              <a:t>Sage Myers, MD MS</a:t>
            </a:r>
          </a:p>
          <a:p>
            <a:pPr marL="0" indent="0" algn="ctr">
              <a:buNone/>
            </a:pPr>
            <a:r>
              <a:rPr lang="en-US" sz="1800" dirty="0" smtClean="0"/>
              <a:t>Scott Lorch, MD MS</a:t>
            </a:r>
          </a:p>
          <a:p>
            <a:pPr marL="0" indent="0" algn="ctr">
              <a:buNone/>
            </a:pPr>
            <a:r>
              <a:rPr lang="en-US" sz="1800" dirty="0" smtClean="0"/>
              <a:t>Patrick Reilly, MD</a:t>
            </a:r>
          </a:p>
          <a:p>
            <a:pPr marL="0" indent="0" algn="ctr">
              <a:buNone/>
            </a:pPr>
            <a:r>
              <a:rPr lang="en-US" sz="1800" dirty="0" smtClean="0"/>
              <a:t>Dylan Small, PhD</a:t>
            </a:r>
            <a:endParaRPr lang="en-US" sz="1800" dirty="0"/>
          </a:p>
          <a:p>
            <a:pPr marL="0" indent="0" algn="ctr">
              <a:buNone/>
            </a:pPr>
            <a:r>
              <a:rPr lang="en-US" sz="1800" dirty="0" smtClean="0"/>
              <a:t>Charles C. Branas, PhD</a:t>
            </a:r>
          </a:p>
          <a:p>
            <a:pPr marL="0" indent="0" algn="ctr">
              <a:buNone/>
            </a:pPr>
            <a:endParaRPr lang="en-US" sz="1800" dirty="0"/>
          </a:p>
          <a:p>
            <a:pPr marL="0" indent="0" algn="ctr">
              <a:buNone/>
            </a:pPr>
            <a:r>
              <a:rPr lang="en-US" sz="1800" dirty="0" smtClean="0">
                <a:solidFill>
                  <a:srgbClr val="FFFF00"/>
                </a:solidFill>
              </a:rPr>
              <a:t>Agency for Healthcare Research &amp; Quality</a:t>
            </a:r>
          </a:p>
          <a:p>
            <a:pPr marL="0" indent="0" algn="ctr">
              <a:buNone/>
            </a:pPr>
            <a:r>
              <a:rPr lang="en-US" sz="1800" dirty="0" smtClean="0"/>
              <a:t>Ryan Mutter, PhD</a:t>
            </a:r>
          </a:p>
          <a:p>
            <a:pPr marL="0" indent="0" algn="ctr">
              <a:buNone/>
            </a:pPr>
            <a:endParaRPr lang="en-US" sz="1800" dirty="0"/>
          </a:p>
          <a:p>
            <a:pPr marL="0" indent="0" algn="ctr">
              <a:buNone/>
            </a:pPr>
            <a:endParaRPr lang="en-US" sz="1800" dirty="0" smtClean="0"/>
          </a:p>
          <a:p>
            <a:pPr marL="0" indent="0">
              <a:buNone/>
            </a:pPr>
            <a:endParaRPr lang="en-US" dirty="0"/>
          </a:p>
        </p:txBody>
      </p:sp>
    </p:spTree>
    <p:extLst>
      <p:ext uri="{BB962C8B-B14F-4D97-AF65-F5344CB8AC3E}">
        <p14:creationId xmlns:p14="http://schemas.microsoft.com/office/powerpoint/2010/main" xmlns="" val="16360251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US" smtClean="0"/>
              <a:t>Sepsis</a:t>
            </a:r>
          </a:p>
        </p:txBody>
      </p:sp>
      <p:pic>
        <p:nvPicPr>
          <p:cNvPr id="107523" name="Picture 5"/>
          <p:cNvPicPr>
            <a:picLocks noChangeAspect="1" noChangeArrowheads="1"/>
          </p:cNvPicPr>
          <p:nvPr/>
        </p:nvPicPr>
        <p:blipFill>
          <a:blip r:embed="rId3" cstate="print"/>
          <a:srcRect/>
          <a:stretch>
            <a:fillRect/>
          </a:stretch>
        </p:blipFill>
        <p:spPr bwMode="auto">
          <a:xfrm>
            <a:off x="152400" y="381000"/>
            <a:ext cx="8809038" cy="1628775"/>
          </a:xfrm>
          <a:prstGeom prst="rect">
            <a:avLst/>
          </a:prstGeom>
          <a:noFill/>
          <a:ln w="9525">
            <a:noFill/>
            <a:miter lim="800000"/>
            <a:headEnd/>
            <a:tailEnd/>
          </a:ln>
        </p:spPr>
      </p:pic>
      <p:pic>
        <p:nvPicPr>
          <p:cNvPr id="107524" name="Picture 6"/>
          <p:cNvPicPr>
            <a:picLocks noChangeAspect="1" noChangeArrowheads="1"/>
          </p:cNvPicPr>
          <p:nvPr/>
        </p:nvPicPr>
        <p:blipFill>
          <a:blip r:embed="rId4" cstate="print">
            <a:lum bright="-82000"/>
          </a:blip>
          <a:srcRect/>
          <a:stretch>
            <a:fillRect/>
          </a:stretch>
        </p:blipFill>
        <p:spPr bwMode="auto">
          <a:xfrm>
            <a:off x="457200" y="2209800"/>
            <a:ext cx="8377238" cy="3905250"/>
          </a:xfrm>
          <a:prstGeom prst="rect">
            <a:avLst/>
          </a:prstGeom>
          <a:noFill/>
          <a:ln w="9525">
            <a:noFill/>
            <a:miter lim="800000"/>
            <a:headEnd/>
            <a:tailEnd/>
          </a:ln>
        </p:spPr>
      </p:pic>
      <p:sp>
        <p:nvSpPr>
          <p:cNvPr id="107525" name="TextBox 4"/>
          <p:cNvSpPr txBox="1">
            <a:spLocks noChangeArrowheads="1"/>
          </p:cNvSpPr>
          <p:nvPr/>
        </p:nvSpPr>
        <p:spPr bwMode="auto">
          <a:xfrm>
            <a:off x="533400" y="3581400"/>
            <a:ext cx="8120063" cy="830263"/>
          </a:xfrm>
          <a:prstGeom prst="rect">
            <a:avLst/>
          </a:prstGeom>
          <a:noFill/>
          <a:ln w="9525">
            <a:noFill/>
            <a:miter lim="800000"/>
            <a:headEnd/>
            <a:tailEnd/>
          </a:ln>
        </p:spPr>
        <p:txBody>
          <a:bodyPr wrap="none">
            <a:spAutoFit/>
          </a:bodyPr>
          <a:lstStyle/>
          <a:p>
            <a:r>
              <a:rPr lang="en-US" sz="4800" b="1">
                <a:solidFill>
                  <a:srgbClr val="FF0000"/>
                </a:solidFill>
              </a:rPr>
              <a:t>5-7% of EDs perform EGDT</a:t>
            </a:r>
          </a:p>
        </p:txBody>
      </p:sp>
    </p:spTree>
    <p:extLst>
      <p:ext uri="{BB962C8B-B14F-4D97-AF65-F5344CB8AC3E}">
        <p14:creationId xmlns:p14="http://schemas.microsoft.com/office/powerpoint/2010/main" xmlns="" val="36555127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3"/>
          <p:cNvPicPr>
            <a:picLocks noChangeAspect="1" noChangeArrowheads="1"/>
          </p:cNvPicPr>
          <p:nvPr/>
        </p:nvPicPr>
        <p:blipFill>
          <a:blip r:embed="rId3" cstate="print"/>
          <a:srcRect/>
          <a:stretch>
            <a:fillRect/>
          </a:stretch>
        </p:blipFill>
        <p:spPr bwMode="auto">
          <a:xfrm>
            <a:off x="63500" y="63500"/>
            <a:ext cx="8953500" cy="1352550"/>
          </a:xfrm>
          <a:prstGeom prst="rect">
            <a:avLst/>
          </a:prstGeom>
          <a:noFill/>
          <a:ln w="9525">
            <a:noFill/>
            <a:miter lim="800000"/>
            <a:headEnd/>
            <a:tailEnd/>
          </a:ln>
        </p:spPr>
      </p:pic>
      <p:pic>
        <p:nvPicPr>
          <p:cNvPr id="101379" name="Picture 6"/>
          <p:cNvPicPr>
            <a:picLocks noChangeAspect="1" noChangeArrowheads="1"/>
          </p:cNvPicPr>
          <p:nvPr/>
        </p:nvPicPr>
        <p:blipFill>
          <a:blip r:embed="rId4" cstate="print"/>
          <a:srcRect/>
          <a:stretch>
            <a:fillRect/>
          </a:stretch>
        </p:blipFill>
        <p:spPr bwMode="auto">
          <a:xfrm>
            <a:off x="228600" y="1524000"/>
            <a:ext cx="8605838" cy="1095375"/>
          </a:xfrm>
          <a:prstGeom prst="rect">
            <a:avLst/>
          </a:prstGeom>
          <a:noFill/>
          <a:ln w="9525">
            <a:noFill/>
            <a:miter lim="800000"/>
            <a:headEnd/>
            <a:tailEnd/>
          </a:ln>
        </p:spPr>
      </p:pic>
      <p:pic>
        <p:nvPicPr>
          <p:cNvPr id="101380" name="Picture 4"/>
          <p:cNvPicPr>
            <a:picLocks noChangeAspect="1" noChangeArrowheads="1"/>
          </p:cNvPicPr>
          <p:nvPr/>
        </p:nvPicPr>
        <p:blipFill>
          <a:blip r:embed="rId5" cstate="print"/>
          <a:srcRect/>
          <a:stretch>
            <a:fillRect/>
          </a:stretch>
        </p:blipFill>
        <p:spPr bwMode="auto">
          <a:xfrm>
            <a:off x="1676400" y="2679700"/>
            <a:ext cx="5629275" cy="4070350"/>
          </a:xfrm>
          <a:prstGeom prst="rect">
            <a:avLst/>
          </a:prstGeom>
          <a:noFill/>
          <a:ln w="9525">
            <a:noFill/>
            <a:miter lim="800000"/>
            <a:headEnd/>
            <a:tailEnd/>
          </a:ln>
        </p:spPr>
      </p:pic>
    </p:spTree>
    <p:extLst>
      <p:ext uri="{BB962C8B-B14F-4D97-AF65-F5344CB8AC3E}">
        <p14:creationId xmlns:p14="http://schemas.microsoft.com/office/powerpoint/2010/main" xmlns="" val="879171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3"/>
          <p:cNvPicPr>
            <a:picLocks noChangeAspect="1" noChangeArrowheads="1"/>
          </p:cNvPicPr>
          <p:nvPr/>
        </p:nvPicPr>
        <p:blipFill>
          <a:blip r:embed="rId3" cstate="print"/>
          <a:srcRect/>
          <a:stretch>
            <a:fillRect/>
          </a:stretch>
        </p:blipFill>
        <p:spPr bwMode="auto">
          <a:xfrm>
            <a:off x="63500" y="63500"/>
            <a:ext cx="8953500" cy="1352550"/>
          </a:xfrm>
          <a:prstGeom prst="rect">
            <a:avLst/>
          </a:prstGeom>
          <a:noFill/>
          <a:ln w="9525">
            <a:noFill/>
            <a:miter lim="800000"/>
            <a:headEnd/>
            <a:tailEnd/>
          </a:ln>
        </p:spPr>
      </p:pic>
      <p:pic>
        <p:nvPicPr>
          <p:cNvPr id="109571" name="Picture 6"/>
          <p:cNvPicPr>
            <a:picLocks noChangeAspect="1" noChangeArrowheads="1"/>
          </p:cNvPicPr>
          <p:nvPr/>
        </p:nvPicPr>
        <p:blipFill>
          <a:blip r:embed="rId4" cstate="print"/>
          <a:srcRect/>
          <a:stretch>
            <a:fillRect/>
          </a:stretch>
        </p:blipFill>
        <p:spPr bwMode="auto">
          <a:xfrm>
            <a:off x="228600" y="1524000"/>
            <a:ext cx="8605838" cy="1095375"/>
          </a:xfrm>
          <a:prstGeom prst="rect">
            <a:avLst/>
          </a:prstGeom>
          <a:noFill/>
          <a:ln w="9525">
            <a:noFill/>
            <a:miter lim="800000"/>
            <a:headEnd/>
            <a:tailEnd/>
          </a:ln>
        </p:spPr>
      </p:pic>
      <p:pic>
        <p:nvPicPr>
          <p:cNvPr id="109572" name="Picture 4"/>
          <p:cNvPicPr>
            <a:picLocks noChangeAspect="1" noChangeArrowheads="1"/>
          </p:cNvPicPr>
          <p:nvPr/>
        </p:nvPicPr>
        <p:blipFill>
          <a:blip r:embed="rId5" cstate="print">
            <a:lum bright="-72000"/>
          </a:blip>
          <a:srcRect/>
          <a:stretch>
            <a:fillRect/>
          </a:stretch>
        </p:blipFill>
        <p:spPr bwMode="auto">
          <a:xfrm>
            <a:off x="1676400" y="2679700"/>
            <a:ext cx="5629275" cy="4070350"/>
          </a:xfrm>
          <a:prstGeom prst="rect">
            <a:avLst/>
          </a:prstGeom>
          <a:noFill/>
          <a:ln w="9525">
            <a:noFill/>
            <a:miter lim="800000"/>
            <a:headEnd/>
            <a:tailEnd/>
          </a:ln>
        </p:spPr>
      </p:pic>
      <p:sp>
        <p:nvSpPr>
          <p:cNvPr id="109573" name="TextBox 4"/>
          <p:cNvSpPr txBox="1">
            <a:spLocks noChangeArrowheads="1"/>
          </p:cNvSpPr>
          <p:nvPr/>
        </p:nvSpPr>
        <p:spPr bwMode="auto">
          <a:xfrm>
            <a:off x="1263215" y="3048000"/>
            <a:ext cx="6612808" cy="1569660"/>
          </a:xfrm>
          <a:prstGeom prst="rect">
            <a:avLst/>
          </a:prstGeom>
          <a:noFill/>
          <a:ln w="9525">
            <a:noFill/>
            <a:miter lim="800000"/>
            <a:headEnd/>
            <a:tailEnd/>
          </a:ln>
        </p:spPr>
        <p:txBody>
          <a:bodyPr wrap="none">
            <a:spAutoFit/>
          </a:bodyPr>
          <a:lstStyle/>
          <a:p>
            <a:pPr algn="ctr"/>
            <a:r>
              <a:rPr lang="en-US" sz="4800" b="1" dirty="0">
                <a:solidFill>
                  <a:srgbClr val="FF0000"/>
                </a:solidFill>
              </a:rPr>
              <a:t>26% of physicians have </a:t>
            </a:r>
          </a:p>
          <a:p>
            <a:pPr algn="ctr"/>
            <a:r>
              <a:rPr lang="en-US" sz="4800" b="1" dirty="0">
                <a:solidFill>
                  <a:srgbClr val="FF0000"/>
                </a:solidFill>
              </a:rPr>
              <a:t>used </a:t>
            </a:r>
            <a:r>
              <a:rPr lang="en-US" sz="4800" b="1" dirty="0" smtClean="0">
                <a:solidFill>
                  <a:srgbClr val="FF0000"/>
                </a:solidFill>
              </a:rPr>
              <a:t>hypothermia (ever)</a:t>
            </a:r>
            <a:endParaRPr lang="en-US" sz="4800" b="1" dirty="0">
              <a:solidFill>
                <a:srgbClr val="FF0000"/>
              </a:solidFill>
            </a:endParaRPr>
          </a:p>
        </p:txBody>
      </p:sp>
    </p:spTree>
    <p:extLst>
      <p:ext uri="{BB962C8B-B14F-4D97-AF65-F5344CB8AC3E}">
        <p14:creationId xmlns:p14="http://schemas.microsoft.com/office/powerpoint/2010/main" xmlns="" val="40421153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idx="4294967295"/>
          </p:nvPr>
        </p:nvSpPr>
        <p:spPr>
          <a:noFill/>
        </p:spPr>
        <p:txBody>
          <a:bodyPr/>
          <a:lstStyle/>
          <a:p>
            <a:endParaRPr lang="en-US">
              <a:effectLst/>
              <a:ea typeface="ＭＳ Ｐゴシック" pitchFamily="1" charset="-128"/>
              <a:cs typeface="ＭＳ Ｐゴシック" pitchFamily="1" charset="-128"/>
            </a:endParaRPr>
          </a:p>
        </p:txBody>
      </p:sp>
      <p:sp>
        <p:nvSpPr>
          <p:cNvPr id="134147" name="Rectangle 3"/>
          <p:cNvSpPr>
            <a:spLocks noGrp="1" noChangeArrowheads="1"/>
          </p:cNvSpPr>
          <p:nvPr>
            <p:ph type="body" idx="4294967295"/>
          </p:nvPr>
        </p:nvSpPr>
        <p:spPr>
          <a:noFill/>
        </p:spPr>
        <p:txBody>
          <a:bodyPr/>
          <a:lstStyle/>
          <a:p>
            <a:endParaRPr lang="en-US">
              <a:effectLst/>
              <a:ea typeface="ＭＳ Ｐゴシック" pitchFamily="1" charset="-128"/>
              <a:cs typeface="ＭＳ Ｐゴシック" pitchFamily="1" charset="-128"/>
            </a:endParaRPr>
          </a:p>
        </p:txBody>
      </p:sp>
      <p:pic>
        <p:nvPicPr>
          <p:cNvPr id="134148" name="Picture 5" descr="Scale"/>
          <p:cNvPicPr>
            <a:picLocks noChangeAspect="1" noChangeArrowheads="1"/>
          </p:cNvPicPr>
          <p:nvPr/>
        </p:nvPicPr>
        <p:blipFill>
          <a:blip r:embed="rId3"/>
          <a:srcRect/>
          <a:stretch>
            <a:fillRect/>
          </a:stretch>
        </p:blipFill>
        <p:spPr bwMode="auto">
          <a:xfrm>
            <a:off x="990600" y="1143000"/>
            <a:ext cx="6877050" cy="5233988"/>
          </a:xfrm>
          <a:prstGeom prst="rect">
            <a:avLst/>
          </a:prstGeom>
          <a:noFill/>
          <a:ln w="9525">
            <a:noFill/>
            <a:miter lim="800000"/>
            <a:headEnd/>
            <a:tailEnd/>
          </a:ln>
        </p:spPr>
      </p:pic>
      <p:sp>
        <p:nvSpPr>
          <p:cNvPr id="134149" name="Text Box 6"/>
          <p:cNvSpPr txBox="1">
            <a:spLocks noChangeArrowheads="1"/>
          </p:cNvSpPr>
          <p:nvPr/>
        </p:nvSpPr>
        <p:spPr bwMode="auto">
          <a:xfrm>
            <a:off x="1371600" y="5562600"/>
            <a:ext cx="1581150" cy="457200"/>
          </a:xfrm>
          <a:prstGeom prst="rect">
            <a:avLst/>
          </a:prstGeom>
          <a:solidFill>
            <a:srgbClr val="FFFFFF"/>
          </a:solidFill>
          <a:ln w="12700">
            <a:noFill/>
            <a:miter lim="800000"/>
            <a:headEnd type="none" w="sm" len="sm"/>
            <a:tailEnd type="none" w="sm" len="sm"/>
          </a:ln>
        </p:spPr>
        <p:txBody>
          <a:bodyPr wrap="none">
            <a:prstTxWarp prst="textNoShape">
              <a:avLst/>
            </a:prstTxWarp>
            <a:spAutoFit/>
          </a:bodyPr>
          <a:lstStyle/>
          <a:p>
            <a:pPr algn="ctr" defTabSz="914400" eaLnBrk="0" fontAlgn="base" hangingPunct="0">
              <a:spcBef>
                <a:spcPct val="0"/>
              </a:spcBef>
              <a:spcAft>
                <a:spcPct val="0"/>
              </a:spcAft>
            </a:pPr>
            <a:r>
              <a:rPr lang="en-US" sz="2400" b="1">
                <a:solidFill>
                  <a:srgbClr val="000000"/>
                </a:solidFill>
                <a:ea typeface="ＭＳ Ｐゴシック" charset="-128"/>
              </a:rPr>
              <a:t>Volume  </a:t>
            </a:r>
            <a:r>
              <a:rPr lang="en-US" sz="2400">
                <a:solidFill>
                  <a:srgbClr val="000000"/>
                </a:solidFill>
                <a:ea typeface="ＭＳ Ｐゴシック" charset="-128"/>
              </a:rPr>
              <a:t>   </a:t>
            </a:r>
          </a:p>
        </p:txBody>
      </p:sp>
      <p:sp>
        <p:nvSpPr>
          <p:cNvPr id="134150" name="Text Box 7"/>
          <p:cNvSpPr txBox="1">
            <a:spLocks noChangeArrowheads="1"/>
          </p:cNvSpPr>
          <p:nvPr/>
        </p:nvSpPr>
        <p:spPr bwMode="auto">
          <a:xfrm>
            <a:off x="6191250" y="4724400"/>
            <a:ext cx="1089025" cy="457200"/>
          </a:xfrm>
          <a:prstGeom prst="rect">
            <a:avLst/>
          </a:prstGeom>
          <a:solidFill>
            <a:srgbClr val="FFFFFF"/>
          </a:solidFill>
          <a:ln w="12700">
            <a:noFill/>
            <a:miter lim="800000"/>
            <a:headEnd type="none" w="sm" len="sm"/>
            <a:tailEnd type="none" w="sm" len="sm"/>
          </a:ln>
        </p:spPr>
        <p:txBody>
          <a:bodyPr wrap="none">
            <a:prstTxWarp prst="textNoShape">
              <a:avLst/>
            </a:prstTxWarp>
            <a:spAutoFit/>
          </a:bodyPr>
          <a:lstStyle/>
          <a:p>
            <a:pPr algn="ctr" defTabSz="914400" eaLnBrk="0" fontAlgn="base" hangingPunct="0">
              <a:spcBef>
                <a:spcPct val="0"/>
              </a:spcBef>
              <a:spcAft>
                <a:spcPct val="0"/>
              </a:spcAft>
            </a:pPr>
            <a:r>
              <a:rPr lang="en-US" sz="2400" b="1">
                <a:solidFill>
                  <a:srgbClr val="000000"/>
                </a:solidFill>
                <a:ea typeface="ＭＳ Ｐゴシック" charset="-128"/>
              </a:rPr>
              <a:t>Time</a:t>
            </a:r>
            <a:r>
              <a:rPr lang="en-US" sz="2400">
                <a:solidFill>
                  <a:srgbClr val="000000"/>
                </a:solidFill>
                <a:ea typeface="ＭＳ Ｐゴシック" charset="-128"/>
              </a:rPr>
              <a:t>   </a:t>
            </a:r>
          </a:p>
        </p:txBody>
      </p:sp>
      <p:sp>
        <p:nvSpPr>
          <p:cNvPr id="134151" name="Text Box 8"/>
          <p:cNvSpPr txBox="1">
            <a:spLocks noChangeArrowheads="1"/>
          </p:cNvSpPr>
          <p:nvPr/>
        </p:nvSpPr>
        <p:spPr bwMode="auto">
          <a:xfrm>
            <a:off x="1828800" y="4800600"/>
            <a:ext cx="381000" cy="457200"/>
          </a:xfrm>
          <a:prstGeom prst="rect">
            <a:avLst/>
          </a:prstGeom>
          <a:solidFill>
            <a:schemeClr val="tx1"/>
          </a:solidFill>
          <a:ln w="12700">
            <a:noFill/>
            <a:miter lim="800000"/>
            <a:headEnd type="none" w="sm" len="sm"/>
            <a:tailEnd type="none" w="sm" len="sm"/>
          </a:ln>
        </p:spPr>
        <p:txBody>
          <a:bodyPr>
            <a:prstTxWarp prst="textNoShape">
              <a:avLst/>
            </a:prstTxWarp>
            <a:spAutoFit/>
          </a:bodyPr>
          <a:lstStyle/>
          <a:p>
            <a:pPr defTabSz="914400" eaLnBrk="0" fontAlgn="base" hangingPunct="0">
              <a:spcBef>
                <a:spcPct val="50000"/>
              </a:spcBef>
              <a:spcAft>
                <a:spcPct val="0"/>
              </a:spcAft>
            </a:pPr>
            <a:endParaRPr lang="en-US" sz="2400">
              <a:solidFill>
                <a:srgbClr val="000000"/>
              </a:solidFill>
              <a:ea typeface="ＭＳ Ｐゴシック" charset="-128"/>
            </a:endParaRPr>
          </a:p>
        </p:txBody>
      </p:sp>
      <p:sp>
        <p:nvSpPr>
          <p:cNvPr id="134152" name="Text Box 9"/>
          <p:cNvSpPr txBox="1">
            <a:spLocks noChangeArrowheads="1"/>
          </p:cNvSpPr>
          <p:nvPr/>
        </p:nvSpPr>
        <p:spPr bwMode="auto">
          <a:xfrm>
            <a:off x="6400800" y="3429000"/>
            <a:ext cx="685800" cy="1004888"/>
          </a:xfrm>
          <a:prstGeom prst="rect">
            <a:avLst/>
          </a:prstGeom>
          <a:solidFill>
            <a:schemeClr val="tx1"/>
          </a:solidFill>
          <a:ln w="12700">
            <a:noFill/>
            <a:miter lim="800000"/>
            <a:headEnd type="none" w="sm" len="sm"/>
            <a:tailEnd type="none" w="sm" len="sm"/>
          </a:ln>
        </p:spPr>
        <p:txBody>
          <a:bodyPr>
            <a:prstTxWarp prst="textNoShape">
              <a:avLst/>
            </a:prstTxWarp>
            <a:spAutoFit/>
          </a:bodyPr>
          <a:lstStyle/>
          <a:p>
            <a:pPr defTabSz="914400" eaLnBrk="0" fontAlgn="base" hangingPunct="0">
              <a:spcBef>
                <a:spcPct val="50000"/>
              </a:spcBef>
              <a:spcAft>
                <a:spcPct val="0"/>
              </a:spcAft>
            </a:pPr>
            <a:endParaRPr lang="en-US" sz="2400">
              <a:solidFill>
                <a:srgbClr val="000000"/>
              </a:solidFill>
              <a:ea typeface="ＭＳ Ｐゴシック" charset="-128"/>
            </a:endParaRPr>
          </a:p>
          <a:p>
            <a:pPr defTabSz="914400" eaLnBrk="0" fontAlgn="base" hangingPunct="0">
              <a:spcBef>
                <a:spcPct val="50000"/>
              </a:spcBef>
              <a:spcAft>
                <a:spcPct val="0"/>
              </a:spcAft>
            </a:pPr>
            <a:endParaRPr lang="en-US" sz="2400">
              <a:solidFill>
                <a:srgbClr val="000000"/>
              </a:solidFill>
              <a:ea typeface="ＭＳ Ｐゴシック" charset="-128"/>
            </a:endParaRPr>
          </a:p>
        </p:txBody>
      </p:sp>
    </p:spTree>
    <p:extLst>
      <p:ext uri="{BB962C8B-B14F-4D97-AF65-F5344CB8AC3E}">
        <p14:creationId xmlns:p14="http://schemas.microsoft.com/office/powerpoint/2010/main" xmlns="" val="30442550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29" name="Picture 3"/>
          <p:cNvPicPr>
            <a:picLocks noChangeAspect="1"/>
          </p:cNvPicPr>
          <p:nvPr/>
        </p:nvPicPr>
        <p:blipFill>
          <a:blip r:embed="rId3" cstate="print"/>
          <a:srcRect/>
          <a:stretch>
            <a:fillRect/>
          </a:stretch>
        </p:blipFill>
        <p:spPr bwMode="auto">
          <a:xfrm>
            <a:off x="0" y="2438400"/>
            <a:ext cx="9144000" cy="3505200"/>
          </a:xfrm>
          <a:prstGeom prst="rect">
            <a:avLst/>
          </a:prstGeom>
          <a:noFill/>
          <a:ln w="9525">
            <a:noFill/>
            <a:miter lim="800000"/>
            <a:headEnd/>
            <a:tailEnd/>
          </a:ln>
        </p:spPr>
      </p:pic>
      <p:pic>
        <p:nvPicPr>
          <p:cNvPr id="176130" name="Picture 2"/>
          <p:cNvPicPr>
            <a:picLocks noChangeAspect="1"/>
          </p:cNvPicPr>
          <p:nvPr/>
        </p:nvPicPr>
        <p:blipFill>
          <a:blip r:embed="rId4" cstate="print"/>
          <a:srcRect/>
          <a:stretch>
            <a:fillRect/>
          </a:stretch>
        </p:blipFill>
        <p:spPr bwMode="auto">
          <a:xfrm>
            <a:off x="381000" y="533400"/>
            <a:ext cx="4279900" cy="1079500"/>
          </a:xfrm>
          <a:prstGeom prst="rect">
            <a:avLst/>
          </a:prstGeom>
          <a:noFill/>
          <a:ln w="9525">
            <a:noFill/>
            <a:miter lim="800000"/>
            <a:headEnd/>
            <a:tailEnd/>
          </a:ln>
        </p:spPr>
      </p:pic>
      <p:cxnSp>
        <p:nvCxnSpPr>
          <p:cNvPr id="4" name="Straight Arrow Connector 3"/>
          <p:cNvCxnSpPr/>
          <p:nvPr/>
        </p:nvCxnSpPr>
        <p:spPr>
          <a:xfrm>
            <a:off x="5666170" y="2269300"/>
            <a:ext cx="0" cy="635574"/>
          </a:xfrm>
          <a:prstGeom prst="straightConnector1">
            <a:avLst/>
          </a:prstGeom>
          <a:ln w="539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9394641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the organization of a system for the delivery of health care within a region to avoid costly duplication of services and to ensure availability of essential services.</a:t>
            </a:r>
          </a:p>
          <a:p>
            <a:pPr lvl="3"/>
            <a:r>
              <a:rPr lang="en-US" dirty="0" smtClean="0"/>
              <a:t>Mosby’s medical dictionary</a:t>
            </a:r>
          </a:p>
          <a:p>
            <a:pPr lvl="3">
              <a:buNone/>
            </a:pPr>
            <a:endParaRPr lang="en-US" dirty="0" smtClean="0"/>
          </a:p>
        </p:txBody>
      </p:sp>
      <p:sp>
        <p:nvSpPr>
          <p:cNvPr id="4" name="Title 1"/>
          <p:cNvSpPr>
            <a:spLocks noGrp="1"/>
          </p:cNvSpPr>
          <p:nvPr>
            <p:ph type="title"/>
          </p:nvPr>
        </p:nvSpPr>
        <p:spPr>
          <a:xfrm>
            <a:off x="685800" y="533400"/>
            <a:ext cx="7772400" cy="1143000"/>
          </a:xfrm>
        </p:spPr>
        <p:txBody>
          <a:bodyPr/>
          <a:lstStyle/>
          <a:p>
            <a:r>
              <a:rPr lang="en-US" dirty="0" smtClean="0"/>
              <a:t>What is regionalization?</a:t>
            </a:r>
            <a:endParaRPr lang="en-US" dirty="0"/>
          </a:p>
        </p:txBody>
      </p:sp>
    </p:spTree>
    <p:extLst>
      <p:ext uri="{BB962C8B-B14F-4D97-AF65-F5344CB8AC3E}">
        <p14:creationId xmlns:p14="http://schemas.microsoft.com/office/powerpoint/2010/main" xmlns="" val="38110432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a:xfrm>
            <a:off x="609600" y="152400"/>
            <a:ext cx="7772400" cy="1143000"/>
          </a:xfrm>
        </p:spPr>
        <p:txBody>
          <a:bodyPr/>
          <a:lstStyle/>
          <a:p>
            <a:pPr>
              <a:defRPr/>
            </a:pPr>
            <a:r>
              <a:rPr lang="en-US" sz="4000" dirty="0" smtClean="0">
                <a:ea typeface="+mj-ea"/>
                <a:cs typeface="+mj-cs"/>
              </a:rPr>
              <a:t>Regionalized Trauma Care</a:t>
            </a:r>
          </a:p>
        </p:txBody>
      </p:sp>
      <p:pic>
        <p:nvPicPr>
          <p:cNvPr id="142340" name="Picture 2"/>
          <p:cNvPicPr>
            <a:picLocks noChangeAspect="1" noChangeArrowheads="1"/>
          </p:cNvPicPr>
          <p:nvPr/>
        </p:nvPicPr>
        <p:blipFill>
          <a:blip r:embed="rId3" cstate="print"/>
          <a:srcRect/>
          <a:stretch>
            <a:fillRect/>
          </a:stretch>
        </p:blipFill>
        <p:spPr bwMode="auto">
          <a:xfrm>
            <a:off x="2590800" y="1295400"/>
            <a:ext cx="4038600" cy="5416550"/>
          </a:xfrm>
          <a:prstGeom prst="rect">
            <a:avLst/>
          </a:prstGeom>
          <a:noFill/>
          <a:ln w="9525">
            <a:noFill/>
            <a:miter lim="800000"/>
            <a:headEnd/>
            <a:tailEnd/>
          </a:ln>
        </p:spPr>
      </p:pic>
    </p:spTree>
    <p:extLst>
      <p:ext uri="{BB962C8B-B14F-4D97-AF65-F5344CB8AC3E}">
        <p14:creationId xmlns:p14="http://schemas.microsoft.com/office/powerpoint/2010/main" xmlns="" val="37170629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a:xfrm>
            <a:off x="609600" y="152400"/>
            <a:ext cx="7772400" cy="1143000"/>
          </a:xfrm>
        </p:spPr>
        <p:txBody>
          <a:bodyPr/>
          <a:lstStyle/>
          <a:p>
            <a:pPr>
              <a:defRPr/>
            </a:pPr>
            <a:r>
              <a:rPr lang="en-US" sz="4000" dirty="0" smtClean="0">
                <a:ea typeface="+mj-ea"/>
                <a:cs typeface="+mj-cs"/>
              </a:rPr>
              <a:t>Prehospital triage</a:t>
            </a:r>
          </a:p>
        </p:txBody>
      </p:sp>
      <p:pic>
        <p:nvPicPr>
          <p:cNvPr id="112643" name="Picture 7"/>
          <p:cNvPicPr>
            <a:picLocks noChangeAspect="1" noChangeArrowheads="1"/>
          </p:cNvPicPr>
          <p:nvPr/>
        </p:nvPicPr>
        <p:blipFill>
          <a:blip r:embed="rId3" cstate="print"/>
          <a:srcRect/>
          <a:stretch>
            <a:fillRect/>
          </a:stretch>
        </p:blipFill>
        <p:spPr bwMode="auto">
          <a:xfrm>
            <a:off x="2503251" y="1371600"/>
            <a:ext cx="4062413" cy="5287963"/>
          </a:xfrm>
          <a:prstGeom prst="rect">
            <a:avLst/>
          </a:prstGeom>
          <a:noFill/>
          <a:ln w="9525">
            <a:noFill/>
            <a:miter lim="800000"/>
            <a:headEnd/>
            <a:tailEnd/>
          </a:ln>
        </p:spPr>
      </p:pic>
    </p:spTree>
    <p:extLst>
      <p:ext uri="{BB962C8B-B14F-4D97-AF65-F5344CB8AC3E}">
        <p14:creationId xmlns:p14="http://schemas.microsoft.com/office/powerpoint/2010/main" xmlns="" val="689407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43"/>
                                        </p:tgtEl>
                                        <p:attrNameLst>
                                          <p:attrName>style.visibility</p:attrName>
                                        </p:attrNameLst>
                                      </p:cBhvr>
                                      <p:to>
                                        <p:strVal val="visible"/>
                                      </p:to>
                                    </p:set>
                                    <p:animEffect transition="in" filter="blinds(horizontal)">
                                      <p:cBhvr>
                                        <p:cTn id="7" dur="500"/>
                                        <p:tgtEl>
                                          <p:spTgt spid="1126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ChangeArrowheads="1"/>
          </p:cNvSpPr>
          <p:nvPr>
            <p:ph type="title"/>
          </p:nvPr>
        </p:nvSpPr>
        <p:spPr>
          <a:xfrm>
            <a:off x="533400" y="228600"/>
            <a:ext cx="7772400" cy="1143000"/>
          </a:xfrm>
        </p:spPr>
        <p:txBody>
          <a:bodyPr/>
          <a:lstStyle/>
          <a:p>
            <a:r>
              <a:rPr lang="en-US" smtClean="0"/>
              <a:t>The Trauma Model – Inventory</a:t>
            </a:r>
          </a:p>
        </p:txBody>
      </p:sp>
      <p:pic>
        <p:nvPicPr>
          <p:cNvPr id="125955" name="Picture 6"/>
          <p:cNvPicPr>
            <a:picLocks noChangeAspect="1" noChangeArrowheads="1"/>
          </p:cNvPicPr>
          <p:nvPr/>
        </p:nvPicPr>
        <p:blipFill>
          <a:blip r:embed="rId3" cstate="print"/>
          <a:srcRect/>
          <a:stretch>
            <a:fillRect/>
          </a:stretch>
        </p:blipFill>
        <p:spPr bwMode="auto">
          <a:xfrm>
            <a:off x="990600" y="1752600"/>
            <a:ext cx="7151688" cy="2466975"/>
          </a:xfrm>
          <a:prstGeom prst="rect">
            <a:avLst/>
          </a:prstGeom>
          <a:noFill/>
          <a:ln w="9525">
            <a:noFill/>
            <a:miter lim="800000"/>
            <a:headEnd/>
            <a:tailEnd/>
          </a:ln>
        </p:spPr>
      </p:pic>
      <p:pic>
        <p:nvPicPr>
          <p:cNvPr id="18436" name="Picture 4"/>
          <p:cNvPicPr>
            <a:picLocks noChangeAspect="1" noChangeArrowheads="1"/>
          </p:cNvPicPr>
          <p:nvPr/>
        </p:nvPicPr>
        <p:blipFill>
          <a:blip r:embed="rId4" cstate="print"/>
          <a:srcRect/>
          <a:stretch>
            <a:fillRect/>
          </a:stretch>
        </p:blipFill>
        <p:spPr bwMode="auto">
          <a:xfrm>
            <a:off x="990600" y="2743200"/>
            <a:ext cx="7162800" cy="3022600"/>
          </a:xfrm>
          <a:prstGeom prst="rect">
            <a:avLst/>
          </a:prstGeom>
          <a:noFill/>
          <a:ln w="12700">
            <a:noFill/>
            <a:miter lim="800000"/>
            <a:headEnd type="none" w="sm" len="sm"/>
            <a:tailEnd type="none" w="sm" len="sm"/>
          </a:ln>
        </p:spPr>
      </p:pic>
    </p:spTree>
    <p:extLst>
      <p:ext uri="{BB962C8B-B14F-4D97-AF65-F5344CB8AC3E}">
        <p14:creationId xmlns:p14="http://schemas.microsoft.com/office/powerpoint/2010/main" xmlns="" val="3047330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blinds(horizontal)">
                                      <p:cBhvr>
                                        <p:cTn id="7"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8" name="Rectangle 4"/>
          <p:cNvSpPr>
            <a:spLocks noGrp="1" noChangeArrowheads="1"/>
          </p:cNvSpPr>
          <p:nvPr>
            <p:ph type="title"/>
          </p:nvPr>
        </p:nvSpPr>
        <p:spPr>
          <a:xfrm>
            <a:off x="609600" y="304800"/>
            <a:ext cx="7772400" cy="1143000"/>
          </a:xfrm>
        </p:spPr>
        <p:txBody>
          <a:bodyPr/>
          <a:lstStyle/>
          <a:p>
            <a:pPr>
              <a:defRPr/>
            </a:pPr>
            <a:r>
              <a:rPr lang="en-US" dirty="0" smtClean="0">
                <a:ea typeface="+mj-ea"/>
                <a:cs typeface="+mj-cs"/>
              </a:rPr>
              <a:t>Access to trauma care</a:t>
            </a:r>
          </a:p>
        </p:txBody>
      </p:sp>
      <p:pic>
        <p:nvPicPr>
          <p:cNvPr id="128003" name="Picture 5"/>
          <p:cNvPicPr>
            <a:picLocks noChangeAspect="1" noChangeArrowheads="1"/>
          </p:cNvPicPr>
          <p:nvPr/>
        </p:nvPicPr>
        <p:blipFill>
          <a:blip r:embed="rId3" cstate="print"/>
          <a:srcRect/>
          <a:stretch>
            <a:fillRect/>
          </a:stretch>
        </p:blipFill>
        <p:spPr bwMode="auto">
          <a:xfrm>
            <a:off x="1295400" y="1752600"/>
            <a:ext cx="6408738" cy="2324100"/>
          </a:xfrm>
          <a:prstGeom prst="rect">
            <a:avLst/>
          </a:prstGeom>
          <a:noFill/>
          <a:ln w="9525">
            <a:noFill/>
            <a:miter lim="800000"/>
            <a:headEnd/>
            <a:tailEnd/>
          </a:ln>
        </p:spPr>
      </p:pic>
      <p:pic>
        <p:nvPicPr>
          <p:cNvPr id="19458" name="Picture 3"/>
          <p:cNvPicPr>
            <a:picLocks noChangeAspect="1" noChangeArrowheads="1"/>
          </p:cNvPicPr>
          <p:nvPr/>
        </p:nvPicPr>
        <p:blipFill>
          <a:blip r:embed="rId4" cstate="print"/>
          <a:srcRect/>
          <a:stretch>
            <a:fillRect/>
          </a:stretch>
        </p:blipFill>
        <p:spPr bwMode="auto">
          <a:xfrm>
            <a:off x="838200" y="1676400"/>
            <a:ext cx="7491413" cy="4868863"/>
          </a:xfrm>
          <a:prstGeom prst="rect">
            <a:avLst/>
          </a:prstGeom>
          <a:noFill/>
          <a:ln w="9525">
            <a:noFill/>
            <a:miter lim="800000"/>
            <a:headEnd/>
            <a:tailEnd/>
          </a:ln>
        </p:spPr>
      </p:pic>
    </p:spTree>
    <p:extLst>
      <p:ext uri="{BB962C8B-B14F-4D97-AF65-F5344CB8AC3E}">
        <p14:creationId xmlns:p14="http://schemas.microsoft.com/office/powerpoint/2010/main" xmlns="" val="4056987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linds(horizontal)">
                                      <p:cBhvr>
                                        <p:cTn id="7"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685800" y="160125"/>
            <a:ext cx="7772400" cy="1143000"/>
          </a:xfrm>
        </p:spPr>
        <p:txBody>
          <a:bodyPr/>
          <a:lstStyle/>
          <a:p>
            <a:r>
              <a:rPr lang="en-US" dirty="0" smtClean="0"/>
              <a:t>Disclosures</a:t>
            </a:r>
          </a:p>
        </p:txBody>
      </p:sp>
      <p:sp>
        <p:nvSpPr>
          <p:cNvPr id="78851" name="Content Placeholder 2"/>
          <p:cNvSpPr>
            <a:spLocks noGrp="1"/>
          </p:cNvSpPr>
          <p:nvPr>
            <p:ph idx="1"/>
          </p:nvPr>
        </p:nvSpPr>
        <p:spPr>
          <a:xfrm>
            <a:off x="381000" y="1471600"/>
            <a:ext cx="8382000" cy="4953000"/>
          </a:xfrm>
        </p:spPr>
        <p:txBody>
          <a:bodyPr/>
          <a:lstStyle/>
          <a:p>
            <a:r>
              <a:rPr lang="en-US" sz="2800" dirty="0" smtClean="0"/>
              <a:t>Federal research funding</a:t>
            </a:r>
          </a:p>
          <a:p>
            <a:pPr lvl="2"/>
            <a:r>
              <a:rPr lang="en-US" sz="2000" dirty="0" smtClean="0"/>
              <a:t>AHRQ, NICHD, CDC, NINDS</a:t>
            </a:r>
          </a:p>
          <a:p>
            <a:pPr lvl="2"/>
            <a:r>
              <a:rPr lang="en-US" sz="2000" dirty="0" smtClean="0">
                <a:hlinkClick r:id="rId3"/>
              </a:rPr>
              <a:t>www.traumamaps.org</a:t>
            </a:r>
            <a:endParaRPr lang="en-US" sz="2000" dirty="0" smtClean="0"/>
          </a:p>
          <a:p>
            <a:pPr lvl="2"/>
            <a:r>
              <a:rPr lang="en-US" sz="2000" dirty="0" smtClean="0">
                <a:hlinkClick r:id="rId4"/>
              </a:rPr>
              <a:t>www.strokemaps.org</a:t>
            </a:r>
            <a:endParaRPr lang="en-US" sz="2000" dirty="0" smtClean="0"/>
          </a:p>
          <a:p>
            <a:r>
              <a:rPr lang="en-US" sz="2800" dirty="0" smtClean="0"/>
              <a:t>AHA research funding</a:t>
            </a:r>
          </a:p>
          <a:p>
            <a:pPr lvl="2"/>
            <a:r>
              <a:rPr lang="en-US" sz="2400" dirty="0" smtClean="0"/>
              <a:t>NRCPR/GWTG</a:t>
            </a:r>
          </a:p>
          <a:p>
            <a:r>
              <a:rPr lang="en-US" sz="2800" dirty="0" smtClean="0"/>
              <a:t>National Quality Forum</a:t>
            </a:r>
          </a:p>
          <a:p>
            <a:pPr lvl="2"/>
            <a:r>
              <a:rPr lang="en-US" sz="2400" dirty="0" smtClean="0"/>
              <a:t>RECS Steering Committee</a:t>
            </a:r>
          </a:p>
          <a:p>
            <a:r>
              <a:rPr lang="en-US" sz="2800" dirty="0" smtClean="0"/>
              <a:t>HHS/ASPR Senior Policy Advisor</a:t>
            </a:r>
          </a:p>
          <a:p>
            <a:pPr lvl="2"/>
            <a:r>
              <a:rPr lang="en-US" dirty="0" smtClean="0"/>
              <a:t>I am not appearing in this role today</a:t>
            </a:r>
          </a:p>
        </p:txBody>
      </p:sp>
    </p:spTree>
    <p:extLst>
      <p:ext uri="{BB962C8B-B14F-4D97-AF65-F5344CB8AC3E}">
        <p14:creationId xmlns:p14="http://schemas.microsoft.com/office/powerpoint/2010/main" xmlns="" val="6431597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30402" name="Picture 2"/>
          <p:cNvPicPr>
            <a:picLocks noChangeAspect="1" noChangeArrowheads="1"/>
          </p:cNvPicPr>
          <p:nvPr/>
        </p:nvPicPr>
        <p:blipFill>
          <a:blip r:embed="rId3" cstate="print"/>
          <a:srcRect/>
          <a:stretch>
            <a:fillRect/>
          </a:stretch>
        </p:blipFill>
        <p:spPr bwMode="auto">
          <a:xfrm>
            <a:off x="1752600" y="1905000"/>
            <a:ext cx="5448300" cy="2819400"/>
          </a:xfrm>
          <a:prstGeom prst="rect">
            <a:avLst/>
          </a:prstGeom>
          <a:noFill/>
          <a:ln w="9525">
            <a:noFill/>
            <a:miter lim="800000"/>
            <a:headEnd/>
            <a:tailEnd/>
          </a:ln>
        </p:spPr>
      </p:pic>
      <p:sp>
        <p:nvSpPr>
          <p:cNvPr id="230405" name="Rectangle 5"/>
          <p:cNvSpPr>
            <a:spLocks noGrp="1" noChangeArrowheads="1"/>
          </p:cNvSpPr>
          <p:nvPr>
            <p:ph type="title"/>
          </p:nvPr>
        </p:nvSpPr>
        <p:spPr>
          <a:xfrm>
            <a:off x="381000" y="457200"/>
            <a:ext cx="8458200" cy="1143000"/>
          </a:xfrm>
        </p:spPr>
        <p:txBody>
          <a:bodyPr/>
          <a:lstStyle/>
          <a:p>
            <a:pPr>
              <a:defRPr/>
            </a:pPr>
            <a:r>
              <a:rPr lang="en-US" dirty="0" smtClean="0">
                <a:ea typeface="+mj-ea"/>
                <a:cs typeface="+mj-cs"/>
              </a:rPr>
              <a:t>Trauma care outcomes</a:t>
            </a:r>
          </a:p>
        </p:txBody>
      </p:sp>
      <p:pic>
        <p:nvPicPr>
          <p:cNvPr id="20486" name="Picture 6"/>
          <p:cNvPicPr>
            <a:picLocks noChangeAspect="1" noChangeArrowheads="1"/>
          </p:cNvPicPr>
          <p:nvPr/>
        </p:nvPicPr>
        <p:blipFill>
          <a:blip r:embed="rId4" cstate="print"/>
          <a:srcRect/>
          <a:stretch>
            <a:fillRect/>
          </a:stretch>
        </p:blipFill>
        <p:spPr bwMode="auto">
          <a:xfrm>
            <a:off x="131763" y="3886200"/>
            <a:ext cx="9012237" cy="2695575"/>
          </a:xfrm>
          <a:prstGeom prst="rect">
            <a:avLst/>
          </a:prstGeom>
          <a:noFill/>
          <a:ln w="9525">
            <a:noFill/>
            <a:miter lim="800000"/>
            <a:headEnd/>
            <a:tailEnd/>
          </a:ln>
        </p:spPr>
      </p:pic>
    </p:spTree>
    <p:extLst>
      <p:ext uri="{BB962C8B-B14F-4D97-AF65-F5344CB8AC3E}">
        <p14:creationId xmlns:p14="http://schemas.microsoft.com/office/powerpoint/2010/main" xmlns="" val="22423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304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20486"/>
                                        </p:tgtEl>
                                        <p:attrNameLst>
                                          <p:attrName>style.visibility</p:attrName>
                                        </p:attrNameLst>
                                      </p:cBhvr>
                                      <p:to>
                                        <p:strVal val="visible"/>
                                      </p:to>
                                    </p:set>
                                    <p:animEffect transition="in" filter="blinds(horizontal)">
                                      <p:cBhvr>
                                        <p:cTn id="11" dur="5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685800" y="152400"/>
            <a:ext cx="7772400" cy="1143000"/>
          </a:xfrm>
        </p:spPr>
        <p:txBody>
          <a:bodyPr/>
          <a:lstStyle/>
          <a:p>
            <a:r>
              <a:rPr lang="en-US" dirty="0" smtClean="0"/>
              <a:t>Trauma Model.  </a:t>
            </a:r>
            <a:r>
              <a:rPr lang="en-US" dirty="0"/>
              <a:t>All success?</a:t>
            </a:r>
          </a:p>
        </p:txBody>
      </p:sp>
      <p:sp>
        <p:nvSpPr>
          <p:cNvPr id="70659" name="Content Placeholder 2"/>
          <p:cNvSpPr>
            <a:spLocks noGrp="1"/>
          </p:cNvSpPr>
          <p:nvPr>
            <p:ph idx="1"/>
          </p:nvPr>
        </p:nvSpPr>
        <p:spPr>
          <a:xfrm>
            <a:off x="457200" y="1219200"/>
            <a:ext cx="8382000" cy="5265738"/>
          </a:xfrm>
        </p:spPr>
        <p:txBody>
          <a:bodyPr/>
          <a:lstStyle/>
          <a:p>
            <a:r>
              <a:rPr lang="en-US" sz="3000" dirty="0"/>
              <a:t>27,130,283 injuries treated in US hospitals in </a:t>
            </a:r>
            <a:r>
              <a:rPr lang="en-US" sz="3000" dirty="0" smtClean="0"/>
              <a:t>2006</a:t>
            </a:r>
            <a:endParaRPr lang="en-US" sz="3000" dirty="0"/>
          </a:p>
          <a:p>
            <a:pPr lvl="1"/>
            <a:r>
              <a:rPr lang="en-US" sz="2800" dirty="0"/>
              <a:t>32% in trauma centers</a:t>
            </a:r>
          </a:p>
          <a:p>
            <a:pPr lvl="1"/>
            <a:r>
              <a:rPr lang="en-US" sz="2800" dirty="0"/>
              <a:t>68% in non-trauma </a:t>
            </a:r>
            <a:r>
              <a:rPr lang="en-US" sz="2800" dirty="0" smtClean="0"/>
              <a:t>centers</a:t>
            </a:r>
          </a:p>
          <a:p>
            <a:r>
              <a:rPr lang="en-US" sz="3000" dirty="0"/>
              <a:t>Severely injured patients (ISS&gt;15</a:t>
            </a:r>
            <a:r>
              <a:rPr lang="en-US" sz="3000" dirty="0" smtClean="0"/>
              <a:t>)</a:t>
            </a:r>
          </a:p>
          <a:p>
            <a:pPr lvl="1"/>
            <a:r>
              <a:rPr lang="en-US" sz="2800" dirty="0" smtClean="0"/>
              <a:t>- More </a:t>
            </a:r>
            <a:r>
              <a:rPr lang="en-US" sz="2800" dirty="0"/>
              <a:t>likely to be treated in trauma centers</a:t>
            </a:r>
            <a:r>
              <a:rPr lang="en-US" sz="2800" dirty="0" smtClean="0"/>
              <a:t> </a:t>
            </a:r>
          </a:p>
          <a:p>
            <a:pPr lvl="1"/>
            <a:r>
              <a:rPr lang="en-US" sz="2800" dirty="0" smtClean="0"/>
              <a:t>  (</a:t>
            </a:r>
            <a:r>
              <a:rPr lang="en-US" sz="2800" dirty="0"/>
              <a:t>51.3% TC </a:t>
            </a:r>
            <a:r>
              <a:rPr lang="en-US" sz="2800" dirty="0" smtClean="0"/>
              <a:t>vs. </a:t>
            </a:r>
            <a:r>
              <a:rPr lang="en-US" sz="2800" dirty="0"/>
              <a:t>48.7% </a:t>
            </a:r>
            <a:r>
              <a:rPr lang="en-US" sz="2800" dirty="0" err="1"/>
              <a:t>nTC</a:t>
            </a:r>
            <a:r>
              <a:rPr lang="en-US" sz="2800" dirty="0"/>
              <a:t>, p&lt;0.001</a:t>
            </a:r>
            <a:r>
              <a:rPr lang="en-US" sz="2800" dirty="0" smtClean="0"/>
              <a:t>)</a:t>
            </a:r>
          </a:p>
          <a:p>
            <a:r>
              <a:rPr lang="en-US" sz="3000" dirty="0"/>
              <a:t>Critically injured patients (ISS&gt;25</a:t>
            </a:r>
            <a:r>
              <a:rPr lang="en-US" sz="3000" dirty="0" smtClean="0"/>
              <a:t>)</a:t>
            </a:r>
          </a:p>
          <a:p>
            <a:pPr lvl="1"/>
            <a:r>
              <a:rPr lang="en-US" sz="2800" dirty="0" smtClean="0"/>
              <a:t>- More </a:t>
            </a:r>
            <a:r>
              <a:rPr lang="en-US" sz="2800" dirty="0"/>
              <a:t>likely to be treated in non-trauma centers</a:t>
            </a:r>
            <a:r>
              <a:rPr lang="en-US" sz="2800" dirty="0" smtClean="0"/>
              <a:t>    </a:t>
            </a:r>
          </a:p>
          <a:p>
            <a:pPr lvl="1"/>
            <a:r>
              <a:rPr lang="en-US" sz="2800" dirty="0" smtClean="0"/>
              <a:t>  (</a:t>
            </a:r>
            <a:r>
              <a:rPr lang="en-US" sz="2800" dirty="0"/>
              <a:t>41.6% TC </a:t>
            </a:r>
            <a:r>
              <a:rPr lang="en-US" sz="2800" dirty="0" smtClean="0"/>
              <a:t>vs. </a:t>
            </a:r>
            <a:r>
              <a:rPr lang="en-US" sz="2800" dirty="0"/>
              <a:t>58.4% </a:t>
            </a:r>
            <a:r>
              <a:rPr lang="en-US" sz="2800" dirty="0" err="1"/>
              <a:t>nTC</a:t>
            </a:r>
            <a:r>
              <a:rPr lang="en-US" sz="2800" dirty="0"/>
              <a:t>, p&lt;0.001)</a:t>
            </a:r>
          </a:p>
          <a:p>
            <a:endParaRPr lang="en-US" dirty="0"/>
          </a:p>
        </p:txBody>
      </p:sp>
    </p:spTree>
    <p:extLst>
      <p:ext uri="{BB962C8B-B14F-4D97-AF65-F5344CB8AC3E}">
        <p14:creationId xmlns:p14="http://schemas.microsoft.com/office/powerpoint/2010/main" xmlns="" val="1455112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65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0659">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065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0659">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0659">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0659">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0659">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0659">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0659">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1" nodeType="clickEffect">
                                  <p:stCondLst>
                                    <p:cond delay="0"/>
                                  </p:stCondLst>
                                  <p:childTnLst>
                                    <p:set>
                                      <p:cBhvr>
                                        <p:cTn id="30" dur="1" fill="hold">
                                          <p:stCondLst>
                                            <p:cond delay="0"/>
                                          </p:stCondLst>
                                        </p:cTn>
                                        <p:tgtEl>
                                          <p:spTgt spid="70659">
                                            <p:txEl>
                                              <p:pRg st="0" end="0"/>
                                            </p:txEl>
                                          </p:spTgt>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70659">
                                            <p:txEl>
                                              <p:pRg st="1" end="1"/>
                                            </p:txEl>
                                          </p:spTgt>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70659">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1" nodeType="clickEffect">
                                  <p:stCondLst>
                                    <p:cond delay="0"/>
                                  </p:stCondLst>
                                  <p:childTnLst>
                                    <p:set>
                                      <p:cBhvr>
                                        <p:cTn id="38" dur="1" fill="hold">
                                          <p:stCondLst>
                                            <p:cond delay="0"/>
                                          </p:stCondLst>
                                        </p:cTn>
                                        <p:tgtEl>
                                          <p:spTgt spid="70659">
                                            <p:txEl>
                                              <p:pRg st="3" end="3"/>
                                            </p:txEl>
                                          </p:spTgt>
                                        </p:tgtEl>
                                        <p:attrNameLst>
                                          <p:attrName>style.visibility</p:attrName>
                                        </p:attrNameLst>
                                      </p:cBhvr>
                                      <p:to>
                                        <p:strVal val="visible"/>
                                      </p:to>
                                    </p:set>
                                  </p:childTnLst>
                                </p:cTn>
                              </p:par>
                              <p:par>
                                <p:cTn id="39" presetID="1" presetClass="entr" presetSubtype="0" fill="hold" grpId="1" nodeType="withEffect">
                                  <p:stCondLst>
                                    <p:cond delay="0"/>
                                  </p:stCondLst>
                                  <p:childTnLst>
                                    <p:set>
                                      <p:cBhvr>
                                        <p:cTn id="40" dur="1" fill="hold">
                                          <p:stCondLst>
                                            <p:cond delay="0"/>
                                          </p:stCondLst>
                                        </p:cTn>
                                        <p:tgtEl>
                                          <p:spTgt spid="70659">
                                            <p:txEl>
                                              <p:pRg st="4" end="4"/>
                                            </p:txEl>
                                          </p:spTgt>
                                        </p:tgtEl>
                                        <p:attrNameLst>
                                          <p:attrName>style.visibility</p:attrName>
                                        </p:attrNameLst>
                                      </p:cBhvr>
                                      <p:to>
                                        <p:strVal val="visible"/>
                                      </p:to>
                                    </p:set>
                                  </p:childTnLst>
                                </p:cTn>
                              </p:par>
                              <p:par>
                                <p:cTn id="41" presetID="1" presetClass="entr" presetSubtype="0" fill="hold" grpId="1" nodeType="withEffect">
                                  <p:stCondLst>
                                    <p:cond delay="0"/>
                                  </p:stCondLst>
                                  <p:childTnLst>
                                    <p:set>
                                      <p:cBhvr>
                                        <p:cTn id="42" dur="1" fill="hold">
                                          <p:stCondLst>
                                            <p:cond delay="0"/>
                                          </p:stCondLst>
                                        </p:cTn>
                                        <p:tgtEl>
                                          <p:spTgt spid="70659">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1" nodeType="clickEffect">
                                  <p:stCondLst>
                                    <p:cond delay="0"/>
                                  </p:stCondLst>
                                  <p:childTnLst>
                                    <p:set>
                                      <p:cBhvr>
                                        <p:cTn id="46" dur="1" fill="hold">
                                          <p:stCondLst>
                                            <p:cond delay="0"/>
                                          </p:stCondLst>
                                        </p:cTn>
                                        <p:tgtEl>
                                          <p:spTgt spid="70659">
                                            <p:txEl>
                                              <p:pRg st="6" end="6"/>
                                            </p:txEl>
                                          </p:spTgt>
                                        </p:tgtEl>
                                        <p:attrNameLst>
                                          <p:attrName>style.visibility</p:attrName>
                                        </p:attrNameLst>
                                      </p:cBhvr>
                                      <p:to>
                                        <p:strVal val="visible"/>
                                      </p:to>
                                    </p:set>
                                  </p:childTnLst>
                                </p:cTn>
                              </p:par>
                              <p:par>
                                <p:cTn id="47" presetID="1" presetClass="entr" presetSubtype="0" fill="hold" grpId="1" nodeType="withEffect">
                                  <p:stCondLst>
                                    <p:cond delay="0"/>
                                  </p:stCondLst>
                                  <p:childTnLst>
                                    <p:set>
                                      <p:cBhvr>
                                        <p:cTn id="48" dur="1" fill="hold">
                                          <p:stCondLst>
                                            <p:cond delay="0"/>
                                          </p:stCondLst>
                                        </p:cTn>
                                        <p:tgtEl>
                                          <p:spTgt spid="70659">
                                            <p:txEl>
                                              <p:pRg st="7" end="7"/>
                                            </p:txEl>
                                          </p:spTgt>
                                        </p:tgtEl>
                                        <p:attrNameLst>
                                          <p:attrName>style.visibility</p:attrName>
                                        </p:attrNameLst>
                                      </p:cBhvr>
                                      <p:to>
                                        <p:strVal val="visible"/>
                                      </p:to>
                                    </p:set>
                                  </p:childTnLst>
                                </p:cTn>
                              </p:par>
                              <p:par>
                                <p:cTn id="49" presetID="1" presetClass="entr" presetSubtype="0" fill="hold" grpId="1" nodeType="withEffect">
                                  <p:stCondLst>
                                    <p:cond delay="0"/>
                                  </p:stCondLst>
                                  <p:childTnLst>
                                    <p:set>
                                      <p:cBhvr>
                                        <p:cTn id="50" dur="1" fill="hold">
                                          <p:stCondLst>
                                            <p:cond delay="0"/>
                                          </p:stCondLst>
                                        </p:cTn>
                                        <p:tgtEl>
                                          <p:spTgt spid="7065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p:bldP spid="70659" grpI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questions with policy implications</a:t>
            </a:r>
            <a:endParaRPr lang="en-US" dirty="0"/>
          </a:p>
        </p:txBody>
      </p:sp>
      <p:sp>
        <p:nvSpPr>
          <p:cNvPr id="3" name="Content Placeholder 2"/>
          <p:cNvSpPr>
            <a:spLocks noGrp="1"/>
          </p:cNvSpPr>
          <p:nvPr>
            <p:ph idx="1"/>
          </p:nvPr>
        </p:nvSpPr>
        <p:spPr/>
        <p:txBody>
          <a:bodyPr/>
          <a:lstStyle/>
          <a:p>
            <a:r>
              <a:rPr lang="en-US" dirty="0" smtClean="0"/>
              <a:t>Have we improved population outcomes for injury?</a:t>
            </a:r>
          </a:p>
          <a:p>
            <a:pPr lvl="1"/>
            <a:r>
              <a:rPr lang="en-US" dirty="0" smtClean="0"/>
              <a:t>1. In a nationally representative analysis – Do trauma centers save lives?</a:t>
            </a:r>
          </a:p>
          <a:p>
            <a:pPr lvl="1"/>
            <a:r>
              <a:rPr lang="en-US" dirty="0" smtClean="0"/>
              <a:t>2. </a:t>
            </a:r>
            <a:r>
              <a:rPr lang="en-US" dirty="0"/>
              <a:t>What is the relationship between access to trauma care and injury outcomes? (supply and demand)</a:t>
            </a:r>
          </a:p>
          <a:p>
            <a:pPr lvl="1"/>
            <a:endParaRPr lang="en-US" dirty="0" smtClean="0"/>
          </a:p>
        </p:txBody>
      </p:sp>
    </p:spTree>
    <p:extLst>
      <p:ext uri="{BB962C8B-B14F-4D97-AF65-F5344CB8AC3E}">
        <p14:creationId xmlns:p14="http://schemas.microsoft.com/office/powerpoint/2010/main" xmlns="" val="15558514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Research questions with policy implications</a:t>
            </a:r>
          </a:p>
        </p:txBody>
      </p:sp>
      <p:sp>
        <p:nvSpPr>
          <p:cNvPr id="3" name="Content Placeholder 2"/>
          <p:cNvSpPr>
            <a:spLocks noGrp="1"/>
          </p:cNvSpPr>
          <p:nvPr>
            <p:ph idx="1"/>
          </p:nvPr>
        </p:nvSpPr>
        <p:spPr/>
        <p:txBody>
          <a:bodyPr/>
          <a:lstStyle/>
          <a:p>
            <a:r>
              <a:rPr lang="en-US" dirty="0"/>
              <a:t>(What can understanding population outcomes for trauma teach us about examining other </a:t>
            </a:r>
            <a:r>
              <a:rPr lang="en-US" dirty="0" smtClean="0"/>
              <a:t>systems created to focus on unplanned critical illness?)</a:t>
            </a:r>
          </a:p>
          <a:p>
            <a:pPr lvl="2"/>
            <a:r>
              <a:rPr lang="en-US" dirty="0" smtClean="0"/>
              <a:t>Stroke</a:t>
            </a:r>
          </a:p>
          <a:p>
            <a:pPr lvl="2"/>
            <a:r>
              <a:rPr lang="en-US" dirty="0" smtClean="0"/>
              <a:t>STEMI</a:t>
            </a:r>
          </a:p>
          <a:p>
            <a:pPr lvl="2"/>
            <a:r>
              <a:rPr lang="en-US" dirty="0" smtClean="0"/>
              <a:t>Cardiac arrest…</a:t>
            </a:r>
            <a:endParaRPr lang="en-US" dirty="0"/>
          </a:p>
        </p:txBody>
      </p:sp>
    </p:spTree>
    <p:extLst>
      <p:ext uri="{BB962C8B-B14F-4D97-AF65-F5344CB8AC3E}">
        <p14:creationId xmlns:p14="http://schemas.microsoft.com/office/powerpoint/2010/main" xmlns="" val="369343100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Q1.  </a:t>
            </a:r>
            <a:r>
              <a:rPr lang="en-US" sz="3200" dirty="0"/>
              <a:t>In a nationally representative analysis – </a:t>
            </a:r>
            <a:r>
              <a:rPr lang="en-US" sz="3200" dirty="0" smtClean="0"/>
              <a:t/>
            </a:r>
            <a:br>
              <a:rPr lang="en-US" sz="3200" dirty="0" smtClean="0"/>
            </a:br>
            <a:r>
              <a:rPr lang="en-US" sz="3200" dirty="0" smtClean="0"/>
              <a:t>Do </a:t>
            </a:r>
            <a:r>
              <a:rPr lang="en-US" sz="3200" dirty="0"/>
              <a:t>trauma centers save lives?</a:t>
            </a:r>
          </a:p>
        </p:txBody>
      </p:sp>
      <p:sp>
        <p:nvSpPr>
          <p:cNvPr id="3" name="Content Placeholder 2"/>
          <p:cNvSpPr>
            <a:spLocks noGrp="1"/>
          </p:cNvSpPr>
          <p:nvPr>
            <p:ph idx="1"/>
          </p:nvPr>
        </p:nvSpPr>
        <p:spPr/>
        <p:txBody>
          <a:bodyPr/>
          <a:lstStyle/>
          <a:p>
            <a:r>
              <a:rPr lang="en-US" sz="2400" dirty="0" smtClean="0"/>
              <a:t>Population:  </a:t>
            </a:r>
          </a:p>
          <a:p>
            <a:pPr lvl="1"/>
            <a:r>
              <a:rPr lang="en-US" sz="2400" dirty="0" smtClean="0"/>
              <a:t>All injured patients treated at trauma centers and non-trauma centers in the US </a:t>
            </a:r>
          </a:p>
          <a:p>
            <a:r>
              <a:rPr lang="en-US" sz="2400" dirty="0" smtClean="0"/>
              <a:t>Data:</a:t>
            </a:r>
          </a:p>
          <a:p>
            <a:pPr lvl="1"/>
            <a:r>
              <a:rPr lang="en-US" sz="2400" dirty="0"/>
              <a:t>Nationwide Emergency Department </a:t>
            </a:r>
            <a:r>
              <a:rPr lang="en-US" sz="2400" dirty="0" smtClean="0"/>
              <a:t>Sample (HCUP)</a:t>
            </a:r>
            <a:endParaRPr lang="en-US" sz="2400" dirty="0"/>
          </a:p>
          <a:p>
            <a:pPr lvl="1"/>
            <a:r>
              <a:rPr lang="en-US" sz="2400" dirty="0" smtClean="0"/>
              <a:t>Trauma Center Level (American </a:t>
            </a:r>
            <a:r>
              <a:rPr lang="en-US" sz="2400" dirty="0"/>
              <a:t>Trauma </a:t>
            </a:r>
            <a:r>
              <a:rPr lang="en-US" sz="2400" dirty="0" smtClean="0"/>
              <a:t>Society)</a:t>
            </a:r>
            <a:endParaRPr lang="en-US" sz="2400" dirty="0"/>
          </a:p>
          <a:p>
            <a:r>
              <a:rPr lang="en-US" sz="2400" dirty="0" smtClean="0"/>
              <a:t>Geography</a:t>
            </a:r>
          </a:p>
          <a:p>
            <a:pPr lvl="1"/>
            <a:r>
              <a:rPr lang="en-US" sz="2400" dirty="0" smtClean="0"/>
              <a:t>Patient location, hospital location (US </a:t>
            </a:r>
            <a:r>
              <a:rPr lang="en-US" sz="2400" dirty="0"/>
              <a:t>census, </a:t>
            </a:r>
            <a:r>
              <a:rPr lang="en-US" sz="2400" dirty="0" smtClean="0"/>
              <a:t>ArcGIS)</a:t>
            </a:r>
            <a:endParaRPr lang="en-US" sz="2400" dirty="0"/>
          </a:p>
          <a:p>
            <a:r>
              <a:rPr lang="en-US" sz="2400" dirty="0" err="1"/>
              <a:t>Prehospital</a:t>
            </a:r>
            <a:r>
              <a:rPr lang="en-US" sz="2400" dirty="0"/>
              <a:t> transport time estimates</a:t>
            </a:r>
          </a:p>
          <a:p>
            <a:pPr lvl="1"/>
            <a:r>
              <a:rPr lang="en-US" sz="2400" dirty="0"/>
              <a:t>- empirically </a:t>
            </a:r>
            <a:r>
              <a:rPr lang="en-US" sz="2400" dirty="0" smtClean="0"/>
              <a:t>derived &amp; </a:t>
            </a:r>
            <a:r>
              <a:rPr lang="en-US" sz="2400" dirty="0" err="1" smtClean="0"/>
              <a:t>arcGIS</a:t>
            </a:r>
            <a:r>
              <a:rPr lang="en-US" sz="2400" dirty="0" smtClean="0"/>
              <a:t> network analyst</a:t>
            </a:r>
            <a:endParaRPr lang="en-US" sz="2400" dirty="0"/>
          </a:p>
        </p:txBody>
      </p:sp>
    </p:spTree>
    <p:extLst>
      <p:ext uri="{BB962C8B-B14F-4D97-AF65-F5344CB8AC3E}">
        <p14:creationId xmlns:p14="http://schemas.microsoft.com/office/powerpoint/2010/main" xmlns="" val="36769625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79930"/>
            <a:ext cx="7772400" cy="1143000"/>
          </a:xfrm>
        </p:spPr>
        <p:txBody>
          <a:bodyPr/>
          <a:lstStyle/>
          <a:p>
            <a:r>
              <a:rPr lang="en-US" sz="3200" dirty="0" smtClean="0"/>
              <a:t>Q1.  </a:t>
            </a:r>
            <a:r>
              <a:rPr lang="en-US" sz="3200" dirty="0"/>
              <a:t>In a nationally representative analysis – </a:t>
            </a:r>
            <a:br>
              <a:rPr lang="en-US" sz="3200" dirty="0"/>
            </a:br>
            <a:r>
              <a:rPr lang="en-US" sz="3200" dirty="0"/>
              <a:t>Do trauma centers save lives?</a:t>
            </a:r>
            <a:endParaRPr lang="en-US" dirty="0"/>
          </a:p>
        </p:txBody>
      </p:sp>
      <p:sp>
        <p:nvSpPr>
          <p:cNvPr id="3" name="Content Placeholder 2"/>
          <p:cNvSpPr>
            <a:spLocks noGrp="1"/>
          </p:cNvSpPr>
          <p:nvPr>
            <p:ph idx="1"/>
          </p:nvPr>
        </p:nvSpPr>
        <p:spPr>
          <a:xfrm>
            <a:off x="685800" y="1765040"/>
            <a:ext cx="7772400" cy="4114800"/>
          </a:xfrm>
        </p:spPr>
        <p:txBody>
          <a:bodyPr/>
          <a:lstStyle/>
          <a:p>
            <a:r>
              <a:rPr lang="en-US" dirty="0" smtClean="0"/>
              <a:t>Analysis</a:t>
            </a:r>
          </a:p>
          <a:p>
            <a:pPr lvl="1"/>
            <a:r>
              <a:rPr lang="en-US" dirty="0" smtClean="0"/>
              <a:t>Logistic regression</a:t>
            </a:r>
          </a:p>
          <a:p>
            <a:pPr lvl="2"/>
            <a:r>
              <a:rPr lang="en-US" dirty="0" smtClean="0"/>
              <a:t>Survey weights</a:t>
            </a:r>
          </a:p>
          <a:p>
            <a:pPr lvl="2"/>
            <a:r>
              <a:rPr lang="en-US" dirty="0" smtClean="0"/>
              <a:t>Confounders</a:t>
            </a:r>
          </a:p>
          <a:p>
            <a:pPr lvl="3"/>
            <a:r>
              <a:rPr lang="en-US" dirty="0" smtClean="0"/>
              <a:t>Age, injury severity, comorbid conditions, region, insurance, hospital size, teaching status, hospital ownership, (prehospital time)</a:t>
            </a:r>
          </a:p>
          <a:p>
            <a:pPr lvl="2"/>
            <a:r>
              <a:rPr lang="en-US" dirty="0" smtClean="0"/>
              <a:t>Sub groups</a:t>
            </a:r>
          </a:p>
          <a:p>
            <a:pPr lvl="3"/>
            <a:r>
              <a:rPr lang="en-US" dirty="0" smtClean="0"/>
              <a:t>Severely injured, penetrating, blunt, age &gt; 55, only patients surviving to admission </a:t>
            </a:r>
            <a:endParaRPr lang="en-US" dirty="0"/>
          </a:p>
        </p:txBody>
      </p:sp>
    </p:spTree>
    <p:extLst>
      <p:ext uri="{BB962C8B-B14F-4D97-AF65-F5344CB8AC3E}">
        <p14:creationId xmlns:p14="http://schemas.microsoft.com/office/powerpoint/2010/main" xmlns="" val="355320548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45195"/>
            <a:ext cx="7772400" cy="1143000"/>
          </a:xfrm>
        </p:spPr>
        <p:txBody>
          <a:bodyPr/>
          <a:lstStyle/>
          <a:p>
            <a:r>
              <a:rPr lang="en-US" sz="4000" dirty="0" smtClean="0"/>
              <a:t>Characteristics </a:t>
            </a:r>
            <a:r>
              <a:rPr lang="en-US" sz="4000" dirty="0"/>
              <a:t>of </a:t>
            </a:r>
            <a:r>
              <a:rPr lang="en-US" sz="4000" dirty="0" smtClean="0"/>
              <a:t>hospitals with ED encounters </a:t>
            </a:r>
            <a:r>
              <a:rPr lang="en-US" sz="4000" dirty="0"/>
              <a:t>for </a:t>
            </a:r>
            <a:r>
              <a:rPr lang="en-US" sz="4000" dirty="0" smtClean="0"/>
              <a:t>injury - 2009</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2145404989"/>
              </p:ext>
            </p:extLst>
          </p:nvPr>
        </p:nvGraphicFramePr>
        <p:xfrm>
          <a:off x="1755100" y="2115243"/>
          <a:ext cx="5174509" cy="4556760"/>
        </p:xfrm>
        <a:graphic>
          <a:graphicData uri="http://schemas.openxmlformats.org/drawingml/2006/table">
            <a:tbl>
              <a:tblPr firstRow="1" firstCol="1" bandRow="1">
                <a:tableStyleId>{5C22544A-7EE6-4342-B048-85BDC9FD1C3A}</a:tableStyleId>
              </a:tblPr>
              <a:tblGrid>
                <a:gridCol w="3673314"/>
                <a:gridCol w="1501195"/>
              </a:tblGrid>
              <a:tr h="293225">
                <a:tc>
                  <a:txBody>
                    <a:bodyPr/>
                    <a:lstStyle/>
                    <a:p>
                      <a:pPr marL="0" marR="0">
                        <a:lnSpc>
                          <a:spcPct val="115000"/>
                        </a:lnSpc>
                        <a:spcBef>
                          <a:spcPts val="0"/>
                        </a:spcBef>
                        <a:spcAft>
                          <a:spcPts val="0"/>
                        </a:spcAft>
                      </a:pPr>
                      <a:r>
                        <a:rPr lang="en-US" sz="2000" dirty="0">
                          <a:effectLst/>
                        </a:rPr>
                        <a:t>Characteristic</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Percent</a:t>
                      </a:r>
                      <a:endParaRPr lang="en-US" sz="2000" dirty="0">
                        <a:effectLst/>
                        <a:latin typeface="Calibri"/>
                        <a:ea typeface="Calibri"/>
                        <a:cs typeface="Times New Roman"/>
                      </a:endParaRPr>
                    </a:p>
                  </a:txBody>
                  <a:tcPr marL="68580" marR="68580" marT="0" marB="0"/>
                </a:tc>
              </a:tr>
              <a:tr h="293225">
                <a:tc>
                  <a:txBody>
                    <a:bodyPr/>
                    <a:lstStyle/>
                    <a:p>
                      <a:pPr marL="0" marR="0">
                        <a:lnSpc>
                          <a:spcPct val="115000"/>
                        </a:lnSpc>
                        <a:spcBef>
                          <a:spcPts val="0"/>
                        </a:spcBef>
                        <a:spcAft>
                          <a:spcPts val="0"/>
                        </a:spcAft>
                      </a:pPr>
                      <a:r>
                        <a:rPr lang="en-US" sz="2000" dirty="0">
                          <a:effectLst/>
                        </a:rPr>
                        <a:t>Level 1 Trauma Center</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12.96</a:t>
                      </a:r>
                      <a:endParaRPr lang="en-US" sz="2000">
                        <a:effectLst/>
                        <a:latin typeface="Calibri"/>
                        <a:ea typeface="Calibri"/>
                        <a:cs typeface="Times New Roman"/>
                      </a:endParaRPr>
                    </a:p>
                  </a:txBody>
                  <a:tcPr marL="68580" marR="68580" marT="0" marB="0"/>
                </a:tc>
              </a:tr>
              <a:tr h="293225">
                <a:tc>
                  <a:txBody>
                    <a:bodyPr/>
                    <a:lstStyle/>
                    <a:p>
                      <a:pPr marL="0" marR="0">
                        <a:lnSpc>
                          <a:spcPct val="115000"/>
                        </a:lnSpc>
                        <a:spcBef>
                          <a:spcPts val="0"/>
                        </a:spcBef>
                        <a:spcAft>
                          <a:spcPts val="0"/>
                        </a:spcAft>
                      </a:pPr>
                      <a:r>
                        <a:rPr lang="en-US" sz="2000" dirty="0">
                          <a:effectLst/>
                        </a:rPr>
                        <a:t>Level 2 Trauma Center</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12.29</a:t>
                      </a:r>
                      <a:endParaRPr lang="en-US" sz="2000">
                        <a:effectLst/>
                        <a:latin typeface="Calibri"/>
                        <a:ea typeface="Calibri"/>
                        <a:cs typeface="Times New Roman"/>
                      </a:endParaRPr>
                    </a:p>
                  </a:txBody>
                  <a:tcPr marL="68580" marR="68580" marT="0" marB="0"/>
                </a:tc>
              </a:tr>
              <a:tr h="293225">
                <a:tc>
                  <a:txBody>
                    <a:bodyPr/>
                    <a:lstStyle/>
                    <a:p>
                      <a:pPr marL="0" marR="0">
                        <a:lnSpc>
                          <a:spcPct val="115000"/>
                        </a:lnSpc>
                        <a:spcBef>
                          <a:spcPts val="0"/>
                        </a:spcBef>
                        <a:spcAft>
                          <a:spcPts val="0"/>
                        </a:spcAft>
                      </a:pPr>
                      <a:r>
                        <a:rPr lang="en-US" sz="2000" dirty="0">
                          <a:effectLst/>
                        </a:rPr>
                        <a:t>Level 3 Trauma Center</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9.63</a:t>
                      </a:r>
                      <a:endParaRPr lang="en-US" sz="2000">
                        <a:effectLst/>
                        <a:latin typeface="Calibri"/>
                        <a:ea typeface="Calibri"/>
                        <a:cs typeface="Times New Roman"/>
                      </a:endParaRPr>
                    </a:p>
                  </a:txBody>
                  <a:tcPr marL="68580" marR="68580" marT="0" marB="0"/>
                </a:tc>
              </a:tr>
              <a:tr h="293225">
                <a:tc>
                  <a:txBody>
                    <a:bodyPr/>
                    <a:lstStyle/>
                    <a:p>
                      <a:pPr marL="0" marR="0">
                        <a:lnSpc>
                          <a:spcPct val="115000"/>
                        </a:lnSpc>
                        <a:spcBef>
                          <a:spcPts val="0"/>
                        </a:spcBef>
                        <a:spcAft>
                          <a:spcPts val="0"/>
                        </a:spcAft>
                      </a:pPr>
                      <a:r>
                        <a:rPr lang="en-US" sz="2000" dirty="0">
                          <a:effectLst/>
                        </a:rPr>
                        <a:t>Non-trauma Center</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65.12</a:t>
                      </a:r>
                      <a:endParaRPr lang="en-US" sz="2000">
                        <a:effectLst/>
                        <a:latin typeface="Calibri"/>
                        <a:ea typeface="Calibri"/>
                        <a:cs typeface="Times New Roman"/>
                      </a:endParaRPr>
                    </a:p>
                  </a:txBody>
                  <a:tcPr marL="68580" marR="68580" marT="0" marB="0"/>
                </a:tc>
              </a:tr>
              <a:tr h="293225">
                <a:tc>
                  <a:txBody>
                    <a:bodyPr/>
                    <a:lstStyle/>
                    <a:p>
                      <a:pPr marL="0" marR="0">
                        <a:lnSpc>
                          <a:spcPct val="115000"/>
                        </a:lnSpc>
                        <a:spcBef>
                          <a:spcPts val="0"/>
                        </a:spcBef>
                        <a:spcAft>
                          <a:spcPts val="0"/>
                        </a:spcAft>
                      </a:pPr>
                      <a:r>
                        <a:rPr lang="en-US" sz="2000" dirty="0">
                          <a:effectLst/>
                        </a:rPr>
                        <a:t>Public Hospital</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15.73</a:t>
                      </a:r>
                      <a:endParaRPr lang="en-US" sz="2000">
                        <a:effectLst/>
                        <a:latin typeface="Calibri"/>
                        <a:ea typeface="Calibri"/>
                        <a:cs typeface="Times New Roman"/>
                      </a:endParaRPr>
                    </a:p>
                  </a:txBody>
                  <a:tcPr marL="68580" marR="68580" marT="0" marB="0"/>
                </a:tc>
              </a:tr>
              <a:tr h="293225">
                <a:tc>
                  <a:txBody>
                    <a:bodyPr/>
                    <a:lstStyle/>
                    <a:p>
                      <a:pPr marL="0" marR="0">
                        <a:lnSpc>
                          <a:spcPct val="115000"/>
                        </a:lnSpc>
                        <a:spcBef>
                          <a:spcPts val="0"/>
                        </a:spcBef>
                        <a:spcAft>
                          <a:spcPts val="0"/>
                        </a:spcAft>
                      </a:pPr>
                      <a:r>
                        <a:rPr lang="en-US" sz="2000" dirty="0">
                          <a:effectLst/>
                        </a:rPr>
                        <a:t>For-profit Hospital</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14.24</a:t>
                      </a:r>
                      <a:endParaRPr lang="en-US" sz="2000">
                        <a:effectLst/>
                        <a:latin typeface="Calibri"/>
                        <a:ea typeface="Calibri"/>
                        <a:cs typeface="Times New Roman"/>
                      </a:endParaRPr>
                    </a:p>
                  </a:txBody>
                  <a:tcPr marL="68580" marR="68580" marT="0" marB="0"/>
                </a:tc>
              </a:tr>
              <a:tr h="293225">
                <a:tc>
                  <a:txBody>
                    <a:bodyPr/>
                    <a:lstStyle/>
                    <a:p>
                      <a:pPr marL="0" marR="0">
                        <a:lnSpc>
                          <a:spcPct val="115000"/>
                        </a:lnSpc>
                        <a:spcBef>
                          <a:spcPts val="0"/>
                        </a:spcBef>
                        <a:spcAft>
                          <a:spcPts val="0"/>
                        </a:spcAft>
                      </a:pPr>
                      <a:r>
                        <a:rPr lang="en-US" sz="2000" dirty="0">
                          <a:effectLst/>
                        </a:rPr>
                        <a:t>Not-for-profit Hospital</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70.03</a:t>
                      </a:r>
                      <a:endParaRPr lang="en-US" sz="2000" dirty="0">
                        <a:effectLst/>
                        <a:latin typeface="Calibri"/>
                        <a:ea typeface="Calibri"/>
                        <a:cs typeface="Times New Roman"/>
                      </a:endParaRPr>
                    </a:p>
                  </a:txBody>
                  <a:tcPr marL="68580" marR="68580" marT="0" marB="0"/>
                </a:tc>
              </a:tr>
              <a:tr h="293225">
                <a:tc>
                  <a:txBody>
                    <a:bodyPr/>
                    <a:lstStyle/>
                    <a:p>
                      <a:pPr marL="0" marR="0">
                        <a:lnSpc>
                          <a:spcPct val="115000"/>
                        </a:lnSpc>
                        <a:spcBef>
                          <a:spcPts val="0"/>
                        </a:spcBef>
                        <a:spcAft>
                          <a:spcPts val="0"/>
                        </a:spcAft>
                      </a:pPr>
                      <a:r>
                        <a:rPr lang="en-US" sz="2000" dirty="0">
                          <a:effectLst/>
                        </a:rPr>
                        <a:t>Teaching Hospital</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35.27</a:t>
                      </a:r>
                      <a:endParaRPr lang="en-US" sz="2000" dirty="0">
                        <a:effectLst/>
                        <a:latin typeface="Calibri"/>
                        <a:ea typeface="Calibri"/>
                        <a:cs typeface="Times New Roman"/>
                      </a:endParaRPr>
                    </a:p>
                  </a:txBody>
                  <a:tcPr marL="68580" marR="68580" marT="0" marB="0"/>
                </a:tc>
              </a:tr>
              <a:tr h="293225">
                <a:tc>
                  <a:txBody>
                    <a:bodyPr/>
                    <a:lstStyle/>
                    <a:p>
                      <a:pPr marL="0" marR="0">
                        <a:lnSpc>
                          <a:spcPct val="115000"/>
                        </a:lnSpc>
                        <a:spcBef>
                          <a:spcPts val="0"/>
                        </a:spcBef>
                        <a:spcAft>
                          <a:spcPts val="0"/>
                        </a:spcAft>
                      </a:pPr>
                      <a:r>
                        <a:rPr lang="en-US" sz="2000" dirty="0">
                          <a:effectLst/>
                        </a:rPr>
                        <a:t>Large Hospital</a:t>
                      </a:r>
                      <a:endParaRPr lang="en-US" sz="20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53.66</a:t>
                      </a:r>
                      <a:endParaRPr lang="en-US" sz="2000" dirty="0">
                        <a:effectLst/>
                        <a:latin typeface="Calibri"/>
                        <a:ea typeface="Calibri"/>
                        <a:cs typeface="Times New Roman"/>
                      </a:endParaRPr>
                    </a:p>
                  </a:txBody>
                  <a:tcPr marL="68580" marR="68580" marT="0" marB="0"/>
                </a:tc>
              </a:tr>
              <a:tr h="293225">
                <a:tc>
                  <a:txBody>
                    <a:bodyPr/>
                    <a:lstStyle/>
                    <a:p>
                      <a:pPr marL="0" marR="0">
                        <a:lnSpc>
                          <a:spcPct val="115000"/>
                        </a:lnSpc>
                        <a:spcBef>
                          <a:spcPts val="0"/>
                        </a:spcBef>
                        <a:spcAft>
                          <a:spcPts val="0"/>
                        </a:spcAft>
                      </a:pPr>
                      <a:r>
                        <a:rPr lang="en-US" sz="2000">
                          <a:effectLst/>
                        </a:rPr>
                        <a:t>Medium Hospital</a:t>
                      </a:r>
                      <a:endParaRPr lang="en-US" sz="20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28.82</a:t>
                      </a:r>
                      <a:endParaRPr lang="en-US" sz="2000" dirty="0">
                        <a:effectLst/>
                        <a:latin typeface="Calibri"/>
                        <a:ea typeface="Calibri"/>
                        <a:cs typeface="Times New Roman"/>
                      </a:endParaRPr>
                    </a:p>
                  </a:txBody>
                  <a:tcPr marL="68580" marR="68580" marT="0" marB="0"/>
                </a:tc>
              </a:tr>
              <a:tr h="293225">
                <a:tc>
                  <a:txBody>
                    <a:bodyPr/>
                    <a:lstStyle/>
                    <a:p>
                      <a:pPr marL="0" marR="0">
                        <a:lnSpc>
                          <a:spcPct val="115000"/>
                        </a:lnSpc>
                        <a:spcBef>
                          <a:spcPts val="0"/>
                        </a:spcBef>
                        <a:spcAft>
                          <a:spcPts val="0"/>
                        </a:spcAft>
                      </a:pPr>
                      <a:r>
                        <a:rPr lang="en-US" sz="2000">
                          <a:effectLst/>
                        </a:rPr>
                        <a:t>Small Hospital</a:t>
                      </a:r>
                      <a:endParaRPr lang="en-US" sz="20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17.52</a:t>
                      </a:r>
                      <a:endParaRPr lang="en-US" sz="2000" dirty="0">
                        <a:effectLst/>
                        <a:latin typeface="Calibri"/>
                        <a:ea typeface="Calibri"/>
                        <a:cs typeface="Times New Roman"/>
                      </a:endParaRPr>
                    </a:p>
                  </a:txBody>
                  <a:tcPr marL="68580" marR="68580" marT="0" marB="0"/>
                </a:tc>
              </a:tr>
              <a:tr h="293225">
                <a:tc>
                  <a:txBody>
                    <a:bodyPr/>
                    <a:lstStyle/>
                    <a:p>
                      <a:pPr marL="0" marR="0">
                        <a:lnSpc>
                          <a:spcPct val="115000"/>
                        </a:lnSpc>
                        <a:spcBef>
                          <a:spcPts val="0"/>
                        </a:spcBef>
                        <a:spcAft>
                          <a:spcPts val="0"/>
                        </a:spcAft>
                      </a:pPr>
                      <a:r>
                        <a:rPr lang="en-US" sz="2000">
                          <a:effectLst/>
                        </a:rPr>
                        <a:t>Urban Hospital</a:t>
                      </a:r>
                      <a:endParaRPr lang="en-US" sz="20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dirty="0">
                          <a:effectLst/>
                        </a:rPr>
                        <a:t>72.96</a:t>
                      </a:r>
                      <a:endParaRPr lang="en-US" sz="2000" dirty="0">
                        <a:effectLst/>
                        <a:latin typeface="Calibri"/>
                        <a:ea typeface="Calibri"/>
                        <a:cs typeface="Times New Roman"/>
                      </a:endParaRPr>
                    </a:p>
                  </a:txBody>
                  <a:tcPr marL="68580" marR="68580" marT="0" marB="0"/>
                </a:tc>
              </a:tr>
            </a:tbl>
          </a:graphicData>
        </a:graphic>
      </p:graphicFrame>
      <p:cxnSp>
        <p:nvCxnSpPr>
          <p:cNvPr id="6" name="Straight Arrow Connector 5"/>
          <p:cNvCxnSpPr/>
          <p:nvPr/>
        </p:nvCxnSpPr>
        <p:spPr>
          <a:xfrm flipH="1">
            <a:off x="6125378" y="2908453"/>
            <a:ext cx="958467" cy="683046"/>
          </a:xfrm>
          <a:prstGeom prst="straightConnector1">
            <a:avLst/>
          </a:prstGeom>
          <a:ln w="539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06759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319" y="0"/>
            <a:ext cx="8824512" cy="1143000"/>
          </a:xfrm>
        </p:spPr>
        <p:txBody>
          <a:bodyPr/>
          <a:lstStyle/>
          <a:p>
            <a:r>
              <a:rPr lang="en-US" sz="3600" dirty="0" smtClean="0"/>
              <a:t>Characteristics of injured patients - 2009</a:t>
            </a:r>
            <a:endParaRPr lang="en-US" sz="36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4072751854"/>
              </p:ext>
            </p:extLst>
          </p:nvPr>
        </p:nvGraphicFramePr>
        <p:xfrm>
          <a:off x="1167788" y="1210172"/>
          <a:ext cx="6720019" cy="5608320"/>
        </p:xfrm>
        <a:graphic>
          <a:graphicData uri="http://schemas.openxmlformats.org/drawingml/2006/table">
            <a:tbl>
              <a:tblPr firstRow="1" firstCol="1" bandRow="1">
                <a:tableStyleId>{5C22544A-7EE6-4342-B048-85BDC9FD1C3A}</a:tableStyleId>
              </a:tblPr>
              <a:tblGrid>
                <a:gridCol w="3233693"/>
                <a:gridCol w="821055"/>
                <a:gridCol w="821055"/>
                <a:gridCol w="821055"/>
                <a:gridCol w="1023161"/>
              </a:tblGrid>
              <a:tr h="458651">
                <a:tc>
                  <a:txBody>
                    <a:bodyPr/>
                    <a:lstStyle/>
                    <a:p>
                      <a:pPr marL="0" marR="0" algn="l">
                        <a:lnSpc>
                          <a:spcPct val="115000"/>
                        </a:lnSpc>
                        <a:spcBef>
                          <a:spcPts val="0"/>
                        </a:spcBef>
                        <a:spcAft>
                          <a:spcPts val="0"/>
                        </a:spcAft>
                      </a:pPr>
                      <a:r>
                        <a:rPr lang="en-US" sz="1600" dirty="0">
                          <a:effectLst/>
                        </a:rPr>
                        <a:t>Variable</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Level 1</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Level 2</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Level 3</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Non-trauma</a:t>
                      </a:r>
                      <a:endParaRPr lang="en-US" sz="1600">
                        <a:effectLst/>
                        <a:latin typeface="Calibri"/>
                        <a:ea typeface="Calibri"/>
                        <a:cs typeface="Times New Roman"/>
                      </a:endParaRPr>
                    </a:p>
                  </a:txBody>
                  <a:tcPr marL="67089" marR="67089" marT="0" marB="0"/>
                </a:tc>
              </a:tr>
              <a:tr h="229325">
                <a:tc>
                  <a:txBody>
                    <a:bodyPr/>
                    <a:lstStyle/>
                    <a:p>
                      <a:pPr marL="0" marR="0" algn="l">
                        <a:lnSpc>
                          <a:spcPct val="115000"/>
                        </a:lnSpc>
                        <a:spcBef>
                          <a:spcPts val="0"/>
                        </a:spcBef>
                        <a:spcAft>
                          <a:spcPts val="0"/>
                        </a:spcAft>
                      </a:pPr>
                      <a:r>
                        <a:rPr lang="en-US" sz="1600" dirty="0">
                          <a:effectLst/>
                        </a:rPr>
                        <a:t>Demographics</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 </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 </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 </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 </a:t>
                      </a:r>
                      <a:endParaRPr lang="en-US" sz="1600">
                        <a:effectLst/>
                        <a:latin typeface="Calibri"/>
                        <a:ea typeface="Calibri"/>
                        <a:cs typeface="Times New Roman"/>
                      </a:endParaRPr>
                    </a:p>
                  </a:txBody>
                  <a:tcPr marL="67089" marR="67089" marT="0" marB="0"/>
                </a:tc>
              </a:tr>
              <a:tr h="229325">
                <a:tc>
                  <a:txBody>
                    <a:bodyPr/>
                    <a:lstStyle/>
                    <a:p>
                      <a:pPr marL="0" marR="0" algn="l">
                        <a:lnSpc>
                          <a:spcPct val="115000"/>
                        </a:lnSpc>
                        <a:spcBef>
                          <a:spcPts val="0"/>
                        </a:spcBef>
                        <a:spcAft>
                          <a:spcPts val="0"/>
                        </a:spcAft>
                      </a:pPr>
                      <a:r>
                        <a:rPr lang="en-US" sz="1600" dirty="0">
                          <a:effectLst/>
                        </a:rPr>
                        <a:t>Age (average)</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41.36</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44.40</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43.75</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44.11</a:t>
                      </a:r>
                      <a:endParaRPr lang="en-US" sz="1600">
                        <a:effectLst/>
                        <a:latin typeface="Calibri"/>
                        <a:ea typeface="Calibri"/>
                        <a:cs typeface="Times New Roman"/>
                      </a:endParaRPr>
                    </a:p>
                  </a:txBody>
                  <a:tcPr marL="67089" marR="67089" marT="0" marB="0"/>
                </a:tc>
              </a:tr>
              <a:tr h="229325">
                <a:tc>
                  <a:txBody>
                    <a:bodyPr/>
                    <a:lstStyle/>
                    <a:p>
                      <a:pPr marL="0" marR="0" algn="l">
                        <a:lnSpc>
                          <a:spcPct val="115000"/>
                        </a:lnSpc>
                        <a:spcBef>
                          <a:spcPts val="0"/>
                        </a:spcBef>
                        <a:spcAft>
                          <a:spcPts val="0"/>
                        </a:spcAft>
                      </a:pPr>
                      <a:r>
                        <a:rPr lang="en-US" sz="1600" dirty="0">
                          <a:effectLst/>
                        </a:rPr>
                        <a:t>Male (percent)</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57.64</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52.64</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51.38</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50.66</a:t>
                      </a:r>
                      <a:endParaRPr lang="en-US" sz="1600">
                        <a:effectLst/>
                        <a:latin typeface="Calibri"/>
                        <a:ea typeface="Calibri"/>
                        <a:cs typeface="Times New Roman"/>
                      </a:endParaRPr>
                    </a:p>
                  </a:txBody>
                  <a:tcPr marL="67089" marR="67089" marT="0" marB="0"/>
                </a:tc>
              </a:tr>
              <a:tr h="229325">
                <a:tc>
                  <a:txBody>
                    <a:bodyPr/>
                    <a:lstStyle/>
                    <a:p>
                      <a:pPr marL="0" marR="0" algn="l">
                        <a:lnSpc>
                          <a:spcPct val="115000"/>
                        </a:lnSpc>
                        <a:spcBef>
                          <a:spcPts val="0"/>
                        </a:spcBef>
                        <a:spcAft>
                          <a:spcPts val="0"/>
                        </a:spcAft>
                      </a:pPr>
                      <a:r>
                        <a:rPr lang="en-US" sz="1600" dirty="0">
                          <a:effectLst/>
                        </a:rPr>
                        <a:t>Medicare (percent)</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14.77</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20.34</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20.57</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20.33</a:t>
                      </a:r>
                      <a:endParaRPr lang="en-US" sz="1600">
                        <a:effectLst/>
                        <a:latin typeface="Calibri"/>
                        <a:ea typeface="Calibri"/>
                        <a:cs typeface="Times New Roman"/>
                      </a:endParaRPr>
                    </a:p>
                  </a:txBody>
                  <a:tcPr marL="67089" marR="67089" marT="0" marB="0"/>
                </a:tc>
              </a:tr>
              <a:tr h="229325">
                <a:tc>
                  <a:txBody>
                    <a:bodyPr/>
                    <a:lstStyle/>
                    <a:p>
                      <a:pPr marL="0" marR="0" algn="l">
                        <a:lnSpc>
                          <a:spcPct val="115000"/>
                        </a:lnSpc>
                        <a:spcBef>
                          <a:spcPts val="0"/>
                        </a:spcBef>
                        <a:spcAft>
                          <a:spcPts val="0"/>
                        </a:spcAft>
                      </a:pPr>
                      <a:r>
                        <a:rPr lang="en-US" sz="1600" dirty="0">
                          <a:effectLst/>
                        </a:rPr>
                        <a:t>Medicaid (percent)</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14.77</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12.41</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11.97</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13.26</a:t>
                      </a:r>
                      <a:endParaRPr lang="en-US" sz="1600">
                        <a:effectLst/>
                        <a:latin typeface="Calibri"/>
                        <a:ea typeface="Calibri"/>
                        <a:cs typeface="Times New Roman"/>
                      </a:endParaRPr>
                    </a:p>
                  </a:txBody>
                  <a:tcPr marL="67089" marR="67089" marT="0" marB="0"/>
                </a:tc>
              </a:tr>
              <a:tr h="229325">
                <a:tc>
                  <a:txBody>
                    <a:bodyPr/>
                    <a:lstStyle/>
                    <a:p>
                      <a:pPr marL="0" marR="0" algn="l">
                        <a:lnSpc>
                          <a:spcPct val="115000"/>
                        </a:lnSpc>
                        <a:spcBef>
                          <a:spcPts val="0"/>
                        </a:spcBef>
                        <a:spcAft>
                          <a:spcPts val="0"/>
                        </a:spcAft>
                      </a:pPr>
                      <a:r>
                        <a:rPr lang="en-US" sz="1600" dirty="0">
                          <a:effectLst/>
                        </a:rPr>
                        <a:t>Private insurance (percent)</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34.76</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37.57</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38.23</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37.11</a:t>
                      </a:r>
                      <a:endParaRPr lang="en-US" sz="1600">
                        <a:effectLst/>
                        <a:latin typeface="Calibri"/>
                        <a:ea typeface="Calibri"/>
                        <a:cs typeface="Times New Roman"/>
                      </a:endParaRPr>
                    </a:p>
                  </a:txBody>
                  <a:tcPr marL="67089" marR="67089" marT="0" marB="0"/>
                </a:tc>
              </a:tr>
              <a:tr h="229325">
                <a:tc>
                  <a:txBody>
                    <a:bodyPr/>
                    <a:lstStyle/>
                    <a:p>
                      <a:pPr marL="0" marR="0" algn="l">
                        <a:lnSpc>
                          <a:spcPct val="115000"/>
                        </a:lnSpc>
                        <a:spcBef>
                          <a:spcPts val="0"/>
                        </a:spcBef>
                        <a:spcAft>
                          <a:spcPts val="0"/>
                        </a:spcAft>
                      </a:pPr>
                      <a:r>
                        <a:rPr lang="en-US" sz="1600" dirty="0">
                          <a:effectLst/>
                        </a:rPr>
                        <a:t>Uninsured (percent)</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25.70</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19.67</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19.11</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19.73</a:t>
                      </a:r>
                      <a:endParaRPr lang="en-US" sz="1600">
                        <a:effectLst/>
                        <a:latin typeface="Calibri"/>
                        <a:ea typeface="Calibri"/>
                        <a:cs typeface="Times New Roman"/>
                      </a:endParaRPr>
                    </a:p>
                  </a:txBody>
                  <a:tcPr marL="67089" marR="67089" marT="0" marB="0"/>
                </a:tc>
              </a:tr>
              <a:tr h="229325">
                <a:tc>
                  <a:txBody>
                    <a:bodyPr/>
                    <a:lstStyle/>
                    <a:p>
                      <a:pPr marL="0" marR="0" algn="l">
                        <a:lnSpc>
                          <a:spcPct val="115000"/>
                        </a:lnSpc>
                        <a:spcBef>
                          <a:spcPts val="0"/>
                        </a:spcBef>
                        <a:spcAft>
                          <a:spcPts val="0"/>
                        </a:spcAft>
                      </a:pPr>
                      <a:r>
                        <a:rPr lang="en-US" sz="1600" dirty="0">
                          <a:effectLst/>
                        </a:rPr>
                        <a:t>Other payer (percent)</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10.00</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10.01</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10.12</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9.57</a:t>
                      </a:r>
                      <a:endParaRPr lang="en-US" sz="1600">
                        <a:effectLst/>
                        <a:latin typeface="Calibri"/>
                        <a:ea typeface="Calibri"/>
                        <a:cs typeface="Times New Roman"/>
                      </a:endParaRPr>
                    </a:p>
                  </a:txBody>
                  <a:tcPr marL="67089" marR="67089" marT="0" marB="0"/>
                </a:tc>
              </a:tr>
              <a:tr h="229325">
                <a:tc>
                  <a:txBody>
                    <a:bodyPr/>
                    <a:lstStyle/>
                    <a:p>
                      <a:pPr marL="0" marR="0" algn="l">
                        <a:lnSpc>
                          <a:spcPct val="115000"/>
                        </a:lnSpc>
                        <a:spcBef>
                          <a:spcPts val="0"/>
                        </a:spcBef>
                        <a:spcAft>
                          <a:spcPts val="0"/>
                        </a:spcAft>
                      </a:pPr>
                      <a:r>
                        <a:rPr lang="en-US" sz="1600" dirty="0">
                          <a:effectLst/>
                        </a:rPr>
                        <a:t>Comorbidities</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 </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 </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 </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 </a:t>
                      </a:r>
                      <a:endParaRPr lang="en-US" sz="1600">
                        <a:effectLst/>
                        <a:latin typeface="Calibri"/>
                        <a:ea typeface="Calibri"/>
                        <a:cs typeface="Times New Roman"/>
                      </a:endParaRPr>
                    </a:p>
                  </a:txBody>
                  <a:tcPr marL="67089" marR="67089" marT="0" marB="0"/>
                </a:tc>
              </a:tr>
              <a:tr h="229325">
                <a:tc>
                  <a:txBody>
                    <a:bodyPr/>
                    <a:lstStyle/>
                    <a:p>
                      <a:pPr marL="0" marR="0" algn="l">
                        <a:lnSpc>
                          <a:spcPct val="115000"/>
                        </a:lnSpc>
                        <a:spcBef>
                          <a:spcPts val="0"/>
                        </a:spcBef>
                        <a:spcAft>
                          <a:spcPts val="0"/>
                        </a:spcAft>
                      </a:pPr>
                      <a:r>
                        <a:rPr lang="en-US" sz="1600" dirty="0">
                          <a:effectLst/>
                        </a:rPr>
                        <a:t>Has no comorbidities (average)</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71.24</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69.37</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71.01</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75.24</a:t>
                      </a:r>
                      <a:endParaRPr lang="en-US" sz="1600">
                        <a:effectLst/>
                        <a:latin typeface="Calibri"/>
                        <a:ea typeface="Calibri"/>
                        <a:cs typeface="Times New Roman"/>
                      </a:endParaRPr>
                    </a:p>
                  </a:txBody>
                  <a:tcPr marL="67089" marR="67089" marT="0" marB="0"/>
                </a:tc>
              </a:tr>
              <a:tr h="229325">
                <a:tc>
                  <a:txBody>
                    <a:bodyPr/>
                    <a:lstStyle/>
                    <a:p>
                      <a:pPr marL="0" marR="0" algn="l">
                        <a:lnSpc>
                          <a:spcPct val="115000"/>
                        </a:lnSpc>
                        <a:spcBef>
                          <a:spcPts val="0"/>
                        </a:spcBef>
                        <a:spcAft>
                          <a:spcPts val="0"/>
                        </a:spcAft>
                      </a:pPr>
                      <a:r>
                        <a:rPr lang="en-US" sz="1600" dirty="0">
                          <a:effectLst/>
                        </a:rPr>
                        <a:t>Has comorbidities (average)</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dirty="0">
                          <a:effectLst/>
                        </a:rPr>
                        <a:t>28.76</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30.63</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28.99</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24.76</a:t>
                      </a:r>
                      <a:endParaRPr lang="en-US" sz="1600">
                        <a:effectLst/>
                        <a:latin typeface="Calibri"/>
                        <a:ea typeface="Calibri"/>
                        <a:cs typeface="Times New Roman"/>
                      </a:endParaRPr>
                    </a:p>
                  </a:txBody>
                  <a:tcPr marL="67089" marR="67089" marT="0" marB="0"/>
                </a:tc>
              </a:tr>
              <a:tr h="229325">
                <a:tc>
                  <a:txBody>
                    <a:bodyPr/>
                    <a:lstStyle/>
                    <a:p>
                      <a:pPr marL="0" marR="0" algn="l">
                        <a:lnSpc>
                          <a:spcPct val="115000"/>
                        </a:lnSpc>
                        <a:spcBef>
                          <a:spcPts val="0"/>
                        </a:spcBef>
                        <a:spcAft>
                          <a:spcPts val="0"/>
                        </a:spcAft>
                      </a:pPr>
                      <a:r>
                        <a:rPr lang="en-US" sz="1600" dirty="0">
                          <a:effectLst/>
                        </a:rPr>
                        <a:t>Injury Characteristics</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dirty="0">
                          <a:effectLst/>
                        </a:rPr>
                        <a:t> </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 </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 </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 </a:t>
                      </a:r>
                      <a:endParaRPr lang="en-US" sz="1600">
                        <a:effectLst/>
                        <a:latin typeface="Calibri"/>
                        <a:ea typeface="Calibri"/>
                        <a:cs typeface="Times New Roman"/>
                      </a:endParaRPr>
                    </a:p>
                  </a:txBody>
                  <a:tcPr marL="67089" marR="67089" marT="0" marB="0"/>
                </a:tc>
              </a:tr>
              <a:tr h="229325">
                <a:tc>
                  <a:txBody>
                    <a:bodyPr/>
                    <a:lstStyle/>
                    <a:p>
                      <a:pPr marL="0" marR="0" algn="l">
                        <a:lnSpc>
                          <a:spcPct val="115000"/>
                        </a:lnSpc>
                        <a:spcBef>
                          <a:spcPts val="0"/>
                        </a:spcBef>
                        <a:spcAft>
                          <a:spcPts val="0"/>
                        </a:spcAft>
                      </a:pPr>
                      <a:r>
                        <a:rPr lang="en-US" sz="1600" dirty="0">
                          <a:effectLst/>
                        </a:rPr>
                        <a:t>Injury Severity Score (average)</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dirty="0">
                          <a:effectLst/>
                        </a:rPr>
                        <a:t>3.62</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dirty="0">
                          <a:effectLst/>
                        </a:rPr>
                        <a:t>3.20</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2.71</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2.54</a:t>
                      </a:r>
                      <a:endParaRPr lang="en-US" sz="1600">
                        <a:effectLst/>
                        <a:latin typeface="Calibri"/>
                        <a:ea typeface="Calibri"/>
                        <a:cs typeface="Times New Roman"/>
                      </a:endParaRPr>
                    </a:p>
                  </a:txBody>
                  <a:tcPr marL="67089" marR="67089" marT="0" marB="0"/>
                </a:tc>
              </a:tr>
              <a:tr h="229325">
                <a:tc>
                  <a:txBody>
                    <a:bodyPr/>
                    <a:lstStyle/>
                    <a:p>
                      <a:pPr marL="0" marR="0" algn="l">
                        <a:lnSpc>
                          <a:spcPct val="115000"/>
                        </a:lnSpc>
                        <a:spcBef>
                          <a:spcPts val="0"/>
                        </a:spcBef>
                        <a:spcAft>
                          <a:spcPts val="0"/>
                        </a:spcAft>
                      </a:pPr>
                      <a:r>
                        <a:rPr lang="en-US" sz="1600" dirty="0">
                          <a:effectLst/>
                        </a:rPr>
                        <a:t>Severe injury, ISS </a:t>
                      </a:r>
                      <a:r>
                        <a:rPr lang="en-US" sz="1600" u="sng" dirty="0">
                          <a:effectLst/>
                        </a:rPr>
                        <a:t>&gt; </a:t>
                      </a:r>
                      <a:r>
                        <a:rPr lang="en-US" sz="1600" dirty="0">
                          <a:effectLst/>
                        </a:rPr>
                        <a:t>15 (percent)</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3.69</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dirty="0">
                          <a:effectLst/>
                        </a:rPr>
                        <a:t>2.29</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1.02</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0.64</a:t>
                      </a:r>
                      <a:endParaRPr lang="en-US" sz="1600">
                        <a:effectLst/>
                        <a:latin typeface="Calibri"/>
                        <a:ea typeface="Calibri"/>
                        <a:cs typeface="Times New Roman"/>
                      </a:endParaRPr>
                    </a:p>
                  </a:txBody>
                  <a:tcPr marL="67089" marR="67089" marT="0" marB="0"/>
                </a:tc>
              </a:tr>
              <a:tr h="229325">
                <a:tc>
                  <a:txBody>
                    <a:bodyPr/>
                    <a:lstStyle/>
                    <a:p>
                      <a:pPr marL="0" marR="0" algn="l">
                        <a:lnSpc>
                          <a:spcPct val="115000"/>
                        </a:lnSpc>
                        <a:spcBef>
                          <a:spcPts val="0"/>
                        </a:spcBef>
                        <a:spcAft>
                          <a:spcPts val="0"/>
                        </a:spcAft>
                      </a:pPr>
                      <a:r>
                        <a:rPr lang="en-US" sz="1600">
                          <a:effectLst/>
                        </a:rPr>
                        <a:t>Blunt trauma (percent)</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54.96</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dirty="0">
                          <a:effectLst/>
                        </a:rPr>
                        <a:t>57.70</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57.78</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52.98</a:t>
                      </a:r>
                      <a:endParaRPr lang="en-US" sz="1600">
                        <a:effectLst/>
                        <a:latin typeface="Calibri"/>
                        <a:ea typeface="Calibri"/>
                        <a:cs typeface="Times New Roman"/>
                      </a:endParaRPr>
                    </a:p>
                  </a:txBody>
                  <a:tcPr marL="67089" marR="67089" marT="0" marB="0"/>
                </a:tc>
              </a:tr>
              <a:tr h="229325">
                <a:tc>
                  <a:txBody>
                    <a:bodyPr/>
                    <a:lstStyle/>
                    <a:p>
                      <a:pPr marL="0" marR="0" algn="l">
                        <a:lnSpc>
                          <a:spcPct val="115000"/>
                        </a:lnSpc>
                        <a:spcBef>
                          <a:spcPts val="0"/>
                        </a:spcBef>
                        <a:spcAft>
                          <a:spcPts val="0"/>
                        </a:spcAft>
                      </a:pPr>
                      <a:r>
                        <a:rPr lang="en-US" sz="1600" dirty="0">
                          <a:effectLst/>
                        </a:rPr>
                        <a:t>Penetrating trauma (percent)</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11.56</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11.32</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dirty="0">
                          <a:effectLst/>
                        </a:rPr>
                        <a:t>11.33</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11.11</a:t>
                      </a:r>
                      <a:endParaRPr lang="en-US" sz="1600">
                        <a:effectLst/>
                        <a:latin typeface="Calibri"/>
                        <a:ea typeface="Calibri"/>
                        <a:cs typeface="Times New Roman"/>
                      </a:endParaRPr>
                    </a:p>
                  </a:txBody>
                  <a:tcPr marL="67089" marR="67089" marT="0" marB="0"/>
                </a:tc>
              </a:tr>
              <a:tr h="229325">
                <a:tc>
                  <a:txBody>
                    <a:bodyPr/>
                    <a:lstStyle/>
                    <a:p>
                      <a:pPr marL="0" marR="0" algn="l">
                        <a:lnSpc>
                          <a:spcPct val="115000"/>
                        </a:lnSpc>
                        <a:spcBef>
                          <a:spcPts val="0"/>
                        </a:spcBef>
                        <a:spcAft>
                          <a:spcPts val="0"/>
                        </a:spcAft>
                      </a:pPr>
                      <a:r>
                        <a:rPr lang="en-US" sz="1600" dirty="0">
                          <a:effectLst/>
                        </a:rPr>
                        <a:t>Self-inflicted (percent)</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1.16</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0.88</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dirty="0">
                          <a:effectLst/>
                        </a:rPr>
                        <a:t>0.69</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dirty="0">
                          <a:effectLst/>
                        </a:rPr>
                        <a:t>0.57</a:t>
                      </a:r>
                      <a:endParaRPr lang="en-US" sz="1600" dirty="0">
                        <a:effectLst/>
                        <a:latin typeface="Calibri"/>
                        <a:ea typeface="Calibri"/>
                        <a:cs typeface="Times New Roman"/>
                      </a:endParaRPr>
                    </a:p>
                  </a:txBody>
                  <a:tcPr marL="67089" marR="67089" marT="0" marB="0"/>
                </a:tc>
              </a:tr>
              <a:tr h="229325">
                <a:tc>
                  <a:txBody>
                    <a:bodyPr/>
                    <a:lstStyle/>
                    <a:p>
                      <a:pPr marL="0" marR="0" algn="l">
                        <a:lnSpc>
                          <a:spcPct val="115000"/>
                        </a:lnSpc>
                        <a:spcBef>
                          <a:spcPts val="0"/>
                        </a:spcBef>
                        <a:spcAft>
                          <a:spcPts val="0"/>
                        </a:spcAft>
                      </a:pPr>
                      <a:r>
                        <a:rPr lang="en-US" sz="1600" dirty="0">
                          <a:effectLst/>
                        </a:rPr>
                        <a:t>Assault (percent)</a:t>
                      </a:r>
                      <a:endParaRPr lang="en-US" sz="1600" dirty="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9.45</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5.51</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a:effectLst/>
                        </a:rPr>
                        <a:t>4.41</a:t>
                      </a:r>
                      <a:endParaRPr lang="en-US" sz="1600">
                        <a:effectLst/>
                        <a:latin typeface="Calibri"/>
                        <a:ea typeface="Calibri"/>
                        <a:cs typeface="Times New Roman"/>
                      </a:endParaRPr>
                    </a:p>
                  </a:txBody>
                  <a:tcPr marL="67089" marR="67089" marT="0" marB="0"/>
                </a:tc>
                <a:tc>
                  <a:txBody>
                    <a:bodyPr/>
                    <a:lstStyle/>
                    <a:p>
                      <a:pPr marL="0" marR="0" algn="l">
                        <a:lnSpc>
                          <a:spcPct val="115000"/>
                        </a:lnSpc>
                        <a:spcBef>
                          <a:spcPts val="0"/>
                        </a:spcBef>
                        <a:spcAft>
                          <a:spcPts val="0"/>
                        </a:spcAft>
                      </a:pPr>
                      <a:r>
                        <a:rPr lang="en-US" sz="1600" dirty="0">
                          <a:effectLst/>
                        </a:rPr>
                        <a:t>3.98</a:t>
                      </a:r>
                      <a:endParaRPr lang="en-US" sz="1600" dirty="0">
                        <a:effectLst/>
                        <a:latin typeface="Calibri"/>
                        <a:ea typeface="Calibri"/>
                        <a:cs typeface="Times New Roman"/>
                      </a:endParaRPr>
                    </a:p>
                  </a:txBody>
                  <a:tcPr marL="67089" marR="67089" marT="0" marB="0"/>
                </a:tc>
              </a:tr>
            </a:tbl>
          </a:graphicData>
        </a:graphic>
      </p:graphicFrame>
      <p:cxnSp>
        <p:nvCxnSpPr>
          <p:cNvPr id="5" name="Straight Arrow Connector 4"/>
          <p:cNvCxnSpPr/>
          <p:nvPr/>
        </p:nvCxnSpPr>
        <p:spPr>
          <a:xfrm>
            <a:off x="4039979" y="4917630"/>
            <a:ext cx="400737" cy="381483"/>
          </a:xfrm>
          <a:prstGeom prst="straightConnector1">
            <a:avLst/>
          </a:prstGeom>
          <a:ln w="539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4062390" y="5260771"/>
            <a:ext cx="400737" cy="381483"/>
          </a:xfrm>
          <a:prstGeom prst="straightConnector1">
            <a:avLst/>
          </a:prstGeom>
          <a:ln w="539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7537803" y="4228621"/>
            <a:ext cx="350004" cy="479844"/>
          </a:xfrm>
          <a:prstGeom prst="straightConnector1">
            <a:avLst/>
          </a:prstGeom>
          <a:ln w="539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3992010" y="3232674"/>
            <a:ext cx="400737" cy="381483"/>
          </a:xfrm>
          <a:prstGeom prst="straightConnector1">
            <a:avLst/>
          </a:prstGeom>
          <a:ln w="539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862558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1523" y="378246"/>
            <a:ext cx="8292947" cy="1143000"/>
          </a:xfrm>
        </p:spPr>
        <p:txBody>
          <a:bodyPr/>
          <a:lstStyle/>
          <a:p>
            <a:r>
              <a:rPr lang="en-US" sz="4000" dirty="0" smtClean="0"/>
              <a:t>Relation between treatment at a level 1 or 2 trauma center and death</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605826180"/>
              </p:ext>
            </p:extLst>
          </p:nvPr>
        </p:nvGraphicFramePr>
        <p:xfrm>
          <a:off x="374574" y="1784728"/>
          <a:ext cx="8116677" cy="4571844"/>
        </p:xfrm>
        <a:graphic>
          <a:graphicData uri="http://schemas.openxmlformats.org/drawingml/2006/table">
            <a:tbl>
              <a:tblPr firstRow="1" firstCol="1" bandRow="1">
                <a:tableStyleId>{5C22544A-7EE6-4342-B048-85BDC9FD1C3A}</a:tableStyleId>
              </a:tblPr>
              <a:tblGrid>
                <a:gridCol w="3398447"/>
                <a:gridCol w="1567244"/>
                <a:gridCol w="1484758"/>
                <a:gridCol w="1666228"/>
              </a:tblGrid>
              <a:tr h="624814">
                <a:tc>
                  <a:txBody>
                    <a:bodyPr/>
                    <a:lstStyle/>
                    <a:p>
                      <a:pPr marL="0" marR="0">
                        <a:spcBef>
                          <a:spcPts val="0"/>
                        </a:spcBef>
                        <a:spcAft>
                          <a:spcPts val="0"/>
                        </a:spcAft>
                      </a:pPr>
                      <a:r>
                        <a:rPr lang="en-US" sz="1800" dirty="0">
                          <a:effectLst/>
                        </a:rPr>
                        <a:t>Population</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smtClean="0">
                          <a:effectLst/>
                        </a:rPr>
                        <a:t>Unadjusted</a:t>
                      </a:r>
                    </a:p>
                    <a:p>
                      <a:pPr marL="0" marR="0" algn="ctr">
                        <a:spcBef>
                          <a:spcPts val="0"/>
                        </a:spcBef>
                        <a:spcAft>
                          <a:spcPts val="0"/>
                        </a:spcAft>
                      </a:pPr>
                      <a:r>
                        <a:rPr lang="en-US" sz="1800" dirty="0" smtClean="0">
                          <a:effectLst/>
                          <a:latin typeface="Cambria"/>
                          <a:ea typeface="MS Mincho"/>
                          <a:cs typeface="Times New Roman"/>
                        </a:rPr>
                        <a:t>Beta</a:t>
                      </a:r>
                    </a:p>
                    <a:p>
                      <a:pPr marL="0" marR="0" algn="ctr">
                        <a:spcBef>
                          <a:spcPts val="0"/>
                        </a:spcBef>
                        <a:spcAft>
                          <a:spcPts val="0"/>
                        </a:spcAft>
                      </a:pPr>
                      <a:r>
                        <a:rPr lang="en-US" sz="1800" dirty="0" smtClean="0">
                          <a:effectLst/>
                          <a:latin typeface="Cambria"/>
                          <a:ea typeface="MS Mincho"/>
                          <a:cs typeface="Times New Roman"/>
                        </a:rPr>
                        <a:t>(t-statistic)</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smtClean="0">
                          <a:effectLst/>
                        </a:rPr>
                        <a:t>Adjusted</a:t>
                      </a:r>
                      <a:endParaRPr lang="en-US" sz="1800" dirty="0">
                        <a:effectLst/>
                        <a:latin typeface="Cambria"/>
                        <a:ea typeface="MS Mincho"/>
                        <a:cs typeface="Times New Roman"/>
                      </a:endParaRPr>
                    </a:p>
                  </a:txBody>
                  <a:tcPr marL="68580" marR="68580" marT="0" marB="0">
                    <a:solidFill>
                      <a:schemeClr val="tx1"/>
                    </a:solidFill>
                  </a:tcPr>
                </a:tc>
                <a:tc>
                  <a:txBody>
                    <a:bodyPr/>
                    <a:lstStyle/>
                    <a:p>
                      <a:pPr marL="0" marR="0" algn="ctr">
                        <a:spcBef>
                          <a:spcPts val="0"/>
                        </a:spcBef>
                        <a:spcAft>
                          <a:spcPts val="0"/>
                        </a:spcAft>
                      </a:pPr>
                      <a:r>
                        <a:rPr lang="en-US" sz="1800" dirty="0">
                          <a:effectLst/>
                        </a:rPr>
                        <a:t>Adjusted with </a:t>
                      </a:r>
                      <a:r>
                        <a:rPr lang="en-US" sz="1800" dirty="0" smtClean="0">
                          <a:effectLst/>
                        </a:rPr>
                        <a:t>Instrument</a:t>
                      </a:r>
                      <a:endParaRPr lang="en-US" sz="1800" dirty="0">
                        <a:effectLst/>
                        <a:latin typeface="Cambria"/>
                        <a:ea typeface="MS Mincho"/>
                        <a:cs typeface="Times New Roman"/>
                      </a:endParaRPr>
                    </a:p>
                  </a:txBody>
                  <a:tcPr marL="68580" marR="68580" marT="0" marB="0">
                    <a:solidFill>
                      <a:schemeClr val="tx1"/>
                    </a:solidFill>
                  </a:tcPr>
                </a:tc>
              </a:tr>
              <a:tr h="624814">
                <a:tc>
                  <a:txBody>
                    <a:bodyPr/>
                    <a:lstStyle/>
                    <a:p>
                      <a:pPr marL="0" marR="0">
                        <a:spcBef>
                          <a:spcPts val="0"/>
                        </a:spcBef>
                        <a:spcAft>
                          <a:spcPts val="0"/>
                        </a:spcAft>
                      </a:pPr>
                      <a:r>
                        <a:rPr lang="en-US" sz="1800" dirty="0">
                          <a:effectLst/>
                        </a:rPr>
                        <a:t>All </a:t>
                      </a:r>
                      <a:r>
                        <a:rPr lang="en-US" sz="1800" dirty="0" smtClean="0">
                          <a:effectLst/>
                        </a:rPr>
                        <a:t>injuries</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.00512</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(12.19)</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.00109</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(4.81)</a:t>
                      </a:r>
                      <a:endParaRPr lang="en-US" sz="1800" dirty="0">
                        <a:effectLst/>
                        <a:latin typeface="Cambria"/>
                        <a:ea typeface="MS Mincho"/>
                        <a:cs typeface="Times New Roman"/>
                      </a:endParaRPr>
                    </a:p>
                  </a:txBody>
                  <a:tcPr marL="68580" marR="68580" marT="0" marB="0">
                    <a:solidFill>
                      <a:schemeClr val="tx1"/>
                    </a:solidFill>
                  </a:tcPr>
                </a:tc>
                <a:tc>
                  <a:txBody>
                    <a:bodyPr/>
                    <a:lstStyle/>
                    <a:p>
                      <a:pPr marL="0" marR="0" algn="ctr">
                        <a:spcBef>
                          <a:spcPts val="0"/>
                        </a:spcBef>
                        <a:spcAft>
                          <a:spcPts val="0"/>
                        </a:spcAft>
                      </a:pPr>
                      <a:r>
                        <a:rPr lang="en-US" sz="1800" dirty="0">
                          <a:effectLst/>
                        </a:rPr>
                        <a:t>-.00194</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(-3.07)</a:t>
                      </a:r>
                      <a:endParaRPr lang="en-US" sz="1800" dirty="0">
                        <a:effectLst/>
                        <a:latin typeface="Cambria"/>
                        <a:ea typeface="MS Mincho"/>
                        <a:cs typeface="Times New Roman"/>
                      </a:endParaRPr>
                    </a:p>
                  </a:txBody>
                  <a:tcPr marL="68580" marR="68580" marT="0" marB="0">
                    <a:solidFill>
                      <a:schemeClr val="tx1"/>
                    </a:solidFill>
                  </a:tcPr>
                </a:tc>
              </a:tr>
              <a:tr h="624814">
                <a:tc>
                  <a:txBody>
                    <a:bodyPr/>
                    <a:lstStyle/>
                    <a:p>
                      <a:pPr marL="0" marR="0">
                        <a:spcBef>
                          <a:spcPts val="0"/>
                        </a:spcBef>
                        <a:spcAft>
                          <a:spcPts val="0"/>
                        </a:spcAft>
                      </a:pPr>
                      <a:r>
                        <a:rPr lang="en-US" sz="1800" dirty="0" smtClean="0">
                          <a:effectLst/>
                        </a:rPr>
                        <a:t>Injuries with ISS </a:t>
                      </a:r>
                      <a:r>
                        <a:rPr lang="en-US" sz="1800" u="sng" dirty="0">
                          <a:effectLst/>
                        </a:rPr>
                        <a:t>&gt;</a:t>
                      </a:r>
                      <a:r>
                        <a:rPr lang="en-US" sz="1800" dirty="0">
                          <a:effectLst/>
                        </a:rPr>
                        <a:t> 15</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.05859</a:t>
                      </a:r>
                      <a:r>
                        <a:rPr lang="en-US" sz="1800" baseline="30000" dirty="0">
                          <a:effectLst/>
                        </a:rPr>
                        <a:t>**</a:t>
                      </a:r>
                      <a:br>
                        <a:rPr lang="en-US" sz="1800" baseline="30000" dirty="0">
                          <a:effectLst/>
                        </a:rPr>
                      </a:br>
                      <a:r>
                        <a:rPr lang="en-US" sz="1800" baseline="30000" dirty="0">
                          <a:effectLst/>
                        </a:rPr>
                        <a:t>(17.05)</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.00964</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(2.88)</a:t>
                      </a:r>
                      <a:endParaRPr lang="en-US" sz="1800" dirty="0">
                        <a:effectLst/>
                        <a:latin typeface="Cambria"/>
                        <a:ea typeface="MS Mincho"/>
                        <a:cs typeface="Times New Roman"/>
                      </a:endParaRPr>
                    </a:p>
                  </a:txBody>
                  <a:tcPr marL="68580" marR="68580" marT="0" marB="0">
                    <a:solidFill>
                      <a:schemeClr val="tx1"/>
                    </a:solidFill>
                  </a:tcPr>
                </a:tc>
                <a:tc>
                  <a:txBody>
                    <a:bodyPr/>
                    <a:lstStyle/>
                    <a:p>
                      <a:pPr marL="0" marR="0" algn="ctr">
                        <a:spcBef>
                          <a:spcPts val="0"/>
                        </a:spcBef>
                        <a:spcAft>
                          <a:spcPts val="0"/>
                        </a:spcAft>
                      </a:pPr>
                      <a:r>
                        <a:rPr lang="en-US" sz="1800" dirty="0">
                          <a:effectLst/>
                        </a:rPr>
                        <a:t>-.04705</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(-2.54)</a:t>
                      </a:r>
                      <a:endParaRPr lang="en-US" sz="1800" dirty="0">
                        <a:effectLst/>
                        <a:latin typeface="Cambria"/>
                        <a:ea typeface="MS Mincho"/>
                        <a:cs typeface="Times New Roman"/>
                      </a:endParaRPr>
                    </a:p>
                  </a:txBody>
                  <a:tcPr marL="68580" marR="68580" marT="0" marB="0">
                    <a:solidFill>
                      <a:schemeClr val="tx1"/>
                    </a:solidFill>
                  </a:tcPr>
                </a:tc>
              </a:tr>
              <a:tr h="624814">
                <a:tc>
                  <a:txBody>
                    <a:bodyPr/>
                    <a:lstStyle/>
                    <a:p>
                      <a:pPr marL="0" marR="0">
                        <a:spcBef>
                          <a:spcPts val="0"/>
                        </a:spcBef>
                        <a:spcAft>
                          <a:spcPts val="0"/>
                        </a:spcAft>
                      </a:pPr>
                      <a:r>
                        <a:rPr lang="en-US" sz="1800" dirty="0" smtClean="0">
                          <a:effectLst/>
                        </a:rPr>
                        <a:t>Blunt </a:t>
                      </a:r>
                      <a:r>
                        <a:rPr lang="en-US" sz="1800" dirty="0">
                          <a:effectLst/>
                        </a:rPr>
                        <a:t>trauma</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.00583</a:t>
                      </a:r>
                      <a:r>
                        <a:rPr lang="en-US" sz="1800" baseline="30000" dirty="0">
                          <a:effectLst/>
                        </a:rPr>
                        <a:t>**</a:t>
                      </a:r>
                      <a:br>
                        <a:rPr lang="en-US" sz="1800" baseline="30000" dirty="0">
                          <a:effectLst/>
                        </a:rPr>
                      </a:br>
                      <a:r>
                        <a:rPr lang="en-US" sz="1800" baseline="30000" dirty="0">
                          <a:effectLst/>
                        </a:rPr>
                        <a:t>(12.85)</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.00135</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(4.66)</a:t>
                      </a:r>
                      <a:endParaRPr lang="en-US" sz="1800" dirty="0">
                        <a:effectLst/>
                        <a:latin typeface="Cambria"/>
                        <a:ea typeface="MS Mincho"/>
                        <a:cs typeface="Times New Roman"/>
                      </a:endParaRPr>
                    </a:p>
                  </a:txBody>
                  <a:tcPr marL="68580" marR="68580" marT="0" marB="0">
                    <a:solidFill>
                      <a:schemeClr val="tx1"/>
                    </a:solidFill>
                  </a:tcPr>
                </a:tc>
                <a:tc>
                  <a:txBody>
                    <a:bodyPr/>
                    <a:lstStyle/>
                    <a:p>
                      <a:pPr marL="0" marR="0" algn="ctr">
                        <a:spcBef>
                          <a:spcPts val="0"/>
                        </a:spcBef>
                        <a:spcAft>
                          <a:spcPts val="0"/>
                        </a:spcAft>
                      </a:pPr>
                      <a:r>
                        <a:rPr lang="en-US" sz="1800" dirty="0">
                          <a:effectLst/>
                        </a:rPr>
                        <a:t>-.00294</a:t>
                      </a:r>
                      <a:r>
                        <a:rPr lang="en-US" sz="1800" baseline="30000" dirty="0">
                          <a:effectLst/>
                        </a:rPr>
                        <a:t>**</a:t>
                      </a:r>
                      <a:br>
                        <a:rPr lang="en-US" sz="1800" baseline="30000" dirty="0">
                          <a:effectLst/>
                        </a:rPr>
                      </a:br>
                      <a:r>
                        <a:rPr lang="en-US" sz="1800" baseline="30000" dirty="0">
                          <a:effectLst/>
                        </a:rPr>
                        <a:t>(-3.08)</a:t>
                      </a:r>
                      <a:endParaRPr lang="en-US" sz="1800" dirty="0">
                        <a:effectLst/>
                        <a:latin typeface="Cambria"/>
                        <a:ea typeface="MS Mincho"/>
                        <a:cs typeface="Times New Roman"/>
                      </a:endParaRPr>
                    </a:p>
                  </a:txBody>
                  <a:tcPr marL="68580" marR="68580" marT="0" marB="0">
                    <a:solidFill>
                      <a:schemeClr val="tx1"/>
                    </a:solidFill>
                  </a:tcPr>
                </a:tc>
              </a:tr>
              <a:tr h="624814">
                <a:tc>
                  <a:txBody>
                    <a:bodyPr/>
                    <a:lstStyle/>
                    <a:p>
                      <a:pPr marL="0" marR="0">
                        <a:spcBef>
                          <a:spcPts val="0"/>
                        </a:spcBef>
                        <a:spcAft>
                          <a:spcPts val="0"/>
                        </a:spcAft>
                      </a:pPr>
                      <a:r>
                        <a:rPr lang="en-US" sz="1800" dirty="0" smtClean="0">
                          <a:effectLst/>
                        </a:rPr>
                        <a:t>Penetrating </a:t>
                      </a:r>
                      <a:r>
                        <a:rPr lang="en-US" sz="1800" dirty="0">
                          <a:effectLst/>
                        </a:rPr>
                        <a:t>trauma</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.00913</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(8.30)</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.00225</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(4.16)</a:t>
                      </a:r>
                      <a:endParaRPr lang="en-US" sz="1800" dirty="0">
                        <a:effectLst/>
                        <a:latin typeface="Cambria"/>
                        <a:ea typeface="MS Mincho"/>
                        <a:cs typeface="Times New Roman"/>
                      </a:endParaRPr>
                    </a:p>
                  </a:txBody>
                  <a:tcPr marL="68580" marR="68580" marT="0" marB="0">
                    <a:solidFill>
                      <a:schemeClr val="tx1"/>
                    </a:solidFill>
                  </a:tcPr>
                </a:tc>
                <a:tc>
                  <a:txBody>
                    <a:bodyPr/>
                    <a:lstStyle/>
                    <a:p>
                      <a:pPr marL="0" marR="0" algn="ctr">
                        <a:spcBef>
                          <a:spcPts val="0"/>
                        </a:spcBef>
                        <a:spcAft>
                          <a:spcPts val="0"/>
                        </a:spcAft>
                      </a:pPr>
                      <a:r>
                        <a:rPr lang="en-US" sz="1800" dirty="0">
                          <a:effectLst/>
                        </a:rPr>
                        <a:t>-.00009</a:t>
                      </a:r>
                    </a:p>
                    <a:p>
                      <a:pPr marL="0" marR="0" algn="ctr">
                        <a:spcBef>
                          <a:spcPts val="0"/>
                        </a:spcBef>
                        <a:spcAft>
                          <a:spcPts val="0"/>
                        </a:spcAft>
                      </a:pPr>
                      <a:r>
                        <a:rPr lang="en-US" sz="1800" baseline="30000" dirty="0">
                          <a:effectLst/>
                        </a:rPr>
                        <a:t>(-0.07)</a:t>
                      </a:r>
                      <a:endParaRPr lang="en-US" sz="1800" dirty="0">
                        <a:effectLst/>
                        <a:latin typeface="Cambria"/>
                        <a:ea typeface="MS Mincho"/>
                        <a:cs typeface="Times New Roman"/>
                      </a:endParaRPr>
                    </a:p>
                  </a:txBody>
                  <a:tcPr marL="68580" marR="68580" marT="0" marB="0">
                    <a:solidFill>
                      <a:schemeClr val="tx1"/>
                    </a:solidFill>
                  </a:tcPr>
                </a:tc>
              </a:tr>
              <a:tr h="624814">
                <a:tc>
                  <a:txBody>
                    <a:bodyPr/>
                    <a:lstStyle/>
                    <a:p>
                      <a:pPr marL="0" marR="0">
                        <a:spcBef>
                          <a:spcPts val="0"/>
                        </a:spcBef>
                        <a:spcAft>
                          <a:spcPts val="0"/>
                        </a:spcAft>
                      </a:pPr>
                      <a:r>
                        <a:rPr lang="en-US" sz="1800" dirty="0" smtClean="0">
                          <a:effectLst/>
                        </a:rPr>
                        <a:t>Aged </a:t>
                      </a:r>
                      <a:r>
                        <a:rPr lang="en-US" sz="1800" dirty="0">
                          <a:effectLst/>
                        </a:rPr>
                        <a:t>&gt; 55</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.01087</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(11.00)</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.00339</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(4.64)</a:t>
                      </a:r>
                      <a:endParaRPr lang="en-US" sz="1800" dirty="0">
                        <a:effectLst/>
                        <a:latin typeface="Cambria"/>
                        <a:ea typeface="MS Mincho"/>
                        <a:cs typeface="Times New Roman"/>
                      </a:endParaRPr>
                    </a:p>
                  </a:txBody>
                  <a:tcPr marL="68580" marR="68580" marT="0" marB="0">
                    <a:solidFill>
                      <a:schemeClr val="tx1"/>
                    </a:solidFill>
                  </a:tcPr>
                </a:tc>
                <a:tc>
                  <a:txBody>
                    <a:bodyPr/>
                    <a:lstStyle/>
                    <a:p>
                      <a:pPr marL="0" marR="0" algn="ctr">
                        <a:spcBef>
                          <a:spcPts val="0"/>
                        </a:spcBef>
                        <a:spcAft>
                          <a:spcPts val="0"/>
                        </a:spcAft>
                      </a:pPr>
                      <a:r>
                        <a:rPr lang="en-US" sz="1800" dirty="0">
                          <a:effectLst/>
                        </a:rPr>
                        <a:t>-.00556</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(-2.75)</a:t>
                      </a:r>
                      <a:endParaRPr lang="en-US" sz="1800" dirty="0">
                        <a:effectLst/>
                        <a:latin typeface="Cambria"/>
                        <a:ea typeface="MS Mincho"/>
                        <a:cs typeface="Times New Roman"/>
                      </a:endParaRPr>
                    </a:p>
                  </a:txBody>
                  <a:tcPr marL="68580" marR="68580" marT="0" marB="0">
                    <a:solidFill>
                      <a:schemeClr val="tx1"/>
                    </a:solidFill>
                  </a:tcPr>
                </a:tc>
              </a:tr>
              <a:tr h="624814">
                <a:tc>
                  <a:txBody>
                    <a:bodyPr/>
                    <a:lstStyle/>
                    <a:p>
                      <a:pPr marL="0" marR="0">
                        <a:spcBef>
                          <a:spcPts val="0"/>
                        </a:spcBef>
                        <a:spcAft>
                          <a:spcPts val="0"/>
                        </a:spcAft>
                      </a:pPr>
                      <a:r>
                        <a:rPr lang="en-US" sz="1800" dirty="0" smtClean="0">
                          <a:effectLst/>
                        </a:rPr>
                        <a:t>Only patients </a:t>
                      </a:r>
                      <a:r>
                        <a:rPr lang="en-US" sz="1800" dirty="0">
                          <a:effectLst/>
                        </a:rPr>
                        <a:t>who survived to be </a:t>
                      </a:r>
                      <a:r>
                        <a:rPr lang="en-US" sz="1800" dirty="0" smtClean="0">
                          <a:effectLst/>
                        </a:rPr>
                        <a:t>admitted &amp; with ISS </a:t>
                      </a:r>
                      <a:r>
                        <a:rPr lang="en-US" sz="1800" u="sng" dirty="0">
                          <a:effectLst/>
                        </a:rPr>
                        <a:t>&gt;</a:t>
                      </a:r>
                      <a:r>
                        <a:rPr lang="en-US" sz="1800" dirty="0">
                          <a:effectLst/>
                        </a:rPr>
                        <a:t> 15</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.02880</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(6.86)</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a:effectLst/>
                        </a:rPr>
                        <a:t>.01160</a:t>
                      </a:r>
                      <a:r>
                        <a:rPr lang="en-US" sz="1800" baseline="30000">
                          <a:effectLst/>
                        </a:rPr>
                        <a:t>*</a:t>
                      </a:r>
                      <a:endParaRPr lang="en-US" sz="1800">
                        <a:effectLst/>
                      </a:endParaRPr>
                    </a:p>
                    <a:p>
                      <a:pPr marL="0" marR="0" algn="ctr">
                        <a:spcBef>
                          <a:spcPts val="0"/>
                        </a:spcBef>
                        <a:spcAft>
                          <a:spcPts val="0"/>
                        </a:spcAft>
                      </a:pPr>
                      <a:r>
                        <a:rPr lang="en-US" sz="1800" baseline="30000">
                          <a:effectLst/>
                        </a:rPr>
                        <a:t>(2.09)</a:t>
                      </a:r>
                      <a:endParaRPr lang="en-US" sz="1800">
                        <a:effectLst/>
                        <a:latin typeface="Cambria"/>
                        <a:ea typeface="MS Mincho"/>
                        <a:cs typeface="Times New Roman"/>
                      </a:endParaRPr>
                    </a:p>
                  </a:txBody>
                  <a:tcPr marL="68580" marR="68580" marT="0" marB="0">
                    <a:solidFill>
                      <a:schemeClr val="tx1"/>
                    </a:solidFill>
                  </a:tcPr>
                </a:tc>
                <a:tc>
                  <a:txBody>
                    <a:bodyPr/>
                    <a:lstStyle/>
                    <a:p>
                      <a:pPr marL="0" marR="0" algn="ctr">
                        <a:spcBef>
                          <a:spcPts val="0"/>
                        </a:spcBef>
                        <a:spcAft>
                          <a:spcPts val="0"/>
                        </a:spcAft>
                      </a:pPr>
                      <a:r>
                        <a:rPr lang="en-US" sz="1800" dirty="0">
                          <a:effectLst/>
                        </a:rPr>
                        <a:t>-.06370</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(-2.00)</a:t>
                      </a:r>
                      <a:endParaRPr lang="en-US" sz="1800" dirty="0">
                        <a:effectLst/>
                        <a:latin typeface="Cambria"/>
                        <a:ea typeface="MS Mincho"/>
                        <a:cs typeface="Times New Roman"/>
                      </a:endParaRPr>
                    </a:p>
                  </a:txBody>
                  <a:tcPr marL="68580" marR="68580" marT="0" marB="0">
                    <a:solidFill>
                      <a:schemeClr val="tx1"/>
                    </a:solidFill>
                  </a:tcPr>
                </a:tc>
              </a:tr>
            </a:tbl>
          </a:graphicData>
        </a:graphic>
      </p:graphicFrame>
      <p:sp>
        <p:nvSpPr>
          <p:cNvPr id="5" name="TextBox 4"/>
          <p:cNvSpPr txBox="1"/>
          <p:nvPr/>
        </p:nvSpPr>
        <p:spPr>
          <a:xfrm>
            <a:off x="6312666" y="6422674"/>
            <a:ext cx="2179828" cy="369332"/>
          </a:xfrm>
          <a:prstGeom prst="rect">
            <a:avLst/>
          </a:prstGeom>
          <a:noFill/>
        </p:spPr>
        <p:txBody>
          <a:bodyPr wrap="none" rtlCol="0">
            <a:spAutoFit/>
          </a:bodyPr>
          <a:lstStyle/>
          <a:p>
            <a:r>
              <a:rPr lang="en-US" dirty="0" smtClean="0">
                <a:solidFill>
                  <a:schemeClr val="bg2">
                    <a:lumMod val="20000"/>
                    <a:lumOff val="80000"/>
                  </a:schemeClr>
                </a:solidFill>
              </a:rPr>
              <a:t>* P &lt; 0.05, ** p &lt; .01</a:t>
            </a:r>
            <a:endParaRPr lang="en-US" dirty="0">
              <a:solidFill>
                <a:schemeClr val="bg2">
                  <a:lumMod val="20000"/>
                  <a:lumOff val="80000"/>
                </a:schemeClr>
              </a:solidFill>
            </a:endParaRPr>
          </a:p>
        </p:txBody>
      </p:sp>
    </p:spTree>
    <p:extLst>
      <p:ext uri="{BB962C8B-B14F-4D97-AF65-F5344CB8AC3E}">
        <p14:creationId xmlns:p14="http://schemas.microsoft.com/office/powerpoint/2010/main" xmlns="" val="136041862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0094" y="312144"/>
            <a:ext cx="7772400" cy="1143000"/>
          </a:xfrm>
        </p:spPr>
        <p:txBody>
          <a:bodyPr/>
          <a:lstStyle/>
          <a:p>
            <a:r>
              <a:rPr lang="en-US" sz="4000" dirty="0"/>
              <a:t>Relation between treatment at a level 1 or 2 trauma center and death</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2591588985"/>
              </p:ext>
            </p:extLst>
          </p:nvPr>
        </p:nvGraphicFramePr>
        <p:xfrm>
          <a:off x="495759" y="1785648"/>
          <a:ext cx="8116677" cy="4571844"/>
        </p:xfrm>
        <a:graphic>
          <a:graphicData uri="http://schemas.openxmlformats.org/drawingml/2006/table">
            <a:tbl>
              <a:tblPr firstRow="1" firstCol="1" bandRow="1">
                <a:tableStyleId>{5C22544A-7EE6-4342-B048-85BDC9FD1C3A}</a:tableStyleId>
              </a:tblPr>
              <a:tblGrid>
                <a:gridCol w="3398447"/>
                <a:gridCol w="1567244"/>
                <a:gridCol w="1484758"/>
                <a:gridCol w="1666228"/>
              </a:tblGrid>
              <a:tr h="624814">
                <a:tc>
                  <a:txBody>
                    <a:bodyPr/>
                    <a:lstStyle/>
                    <a:p>
                      <a:pPr marL="0" marR="0">
                        <a:spcBef>
                          <a:spcPts val="0"/>
                        </a:spcBef>
                        <a:spcAft>
                          <a:spcPts val="0"/>
                        </a:spcAft>
                      </a:pPr>
                      <a:r>
                        <a:rPr lang="en-US" sz="1800" dirty="0">
                          <a:effectLst/>
                        </a:rPr>
                        <a:t>Population</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smtClean="0">
                          <a:effectLst/>
                        </a:rPr>
                        <a:t>Unadjusted</a:t>
                      </a:r>
                    </a:p>
                    <a:p>
                      <a:pPr marL="0" marR="0" algn="ctr">
                        <a:spcBef>
                          <a:spcPts val="0"/>
                        </a:spcBef>
                        <a:spcAft>
                          <a:spcPts val="0"/>
                        </a:spcAft>
                      </a:pPr>
                      <a:r>
                        <a:rPr lang="en-US" sz="1800" dirty="0" smtClean="0">
                          <a:effectLst/>
                          <a:latin typeface="Cambria"/>
                          <a:ea typeface="MS Mincho"/>
                          <a:cs typeface="Times New Roman"/>
                        </a:rPr>
                        <a:t>Beta</a:t>
                      </a:r>
                    </a:p>
                    <a:p>
                      <a:pPr marL="0" marR="0" algn="ctr">
                        <a:spcBef>
                          <a:spcPts val="0"/>
                        </a:spcBef>
                        <a:spcAft>
                          <a:spcPts val="0"/>
                        </a:spcAft>
                      </a:pPr>
                      <a:r>
                        <a:rPr lang="en-US" sz="1800" dirty="0" smtClean="0">
                          <a:effectLst/>
                          <a:latin typeface="Cambria"/>
                          <a:ea typeface="MS Mincho"/>
                          <a:cs typeface="Times New Roman"/>
                        </a:rPr>
                        <a:t>(t-statistic)</a:t>
                      </a:r>
                    </a:p>
                  </a:txBody>
                  <a:tcPr marL="68580" marR="68580" marT="0" marB="0"/>
                </a:tc>
                <a:tc>
                  <a:txBody>
                    <a:bodyPr/>
                    <a:lstStyle/>
                    <a:p>
                      <a:pPr marL="0" marR="0" algn="ctr">
                        <a:spcBef>
                          <a:spcPts val="0"/>
                        </a:spcBef>
                        <a:spcAft>
                          <a:spcPts val="0"/>
                        </a:spcAft>
                      </a:pPr>
                      <a:r>
                        <a:rPr lang="en-US" sz="1800" dirty="0" smtClean="0">
                          <a:effectLst/>
                        </a:rPr>
                        <a:t>Adjusted</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Adjusted with </a:t>
                      </a:r>
                      <a:r>
                        <a:rPr lang="en-US" sz="1800" dirty="0" smtClean="0">
                          <a:effectLst/>
                        </a:rPr>
                        <a:t>Instrument</a:t>
                      </a:r>
                      <a:endParaRPr lang="en-US" sz="1800" dirty="0">
                        <a:effectLst/>
                        <a:latin typeface="Cambria"/>
                        <a:ea typeface="MS Mincho"/>
                        <a:cs typeface="Times New Roman"/>
                      </a:endParaRPr>
                    </a:p>
                  </a:txBody>
                  <a:tcPr marL="68580" marR="68580" marT="0" marB="0">
                    <a:solidFill>
                      <a:schemeClr val="tx1"/>
                    </a:solidFill>
                  </a:tcPr>
                </a:tc>
              </a:tr>
              <a:tr h="624814">
                <a:tc>
                  <a:txBody>
                    <a:bodyPr/>
                    <a:lstStyle/>
                    <a:p>
                      <a:pPr marL="0" marR="0">
                        <a:spcBef>
                          <a:spcPts val="0"/>
                        </a:spcBef>
                        <a:spcAft>
                          <a:spcPts val="0"/>
                        </a:spcAft>
                      </a:pPr>
                      <a:r>
                        <a:rPr lang="en-US" sz="1800" dirty="0">
                          <a:effectLst/>
                        </a:rPr>
                        <a:t>All </a:t>
                      </a:r>
                      <a:r>
                        <a:rPr lang="en-US" sz="1800" dirty="0" smtClean="0">
                          <a:effectLst/>
                        </a:rPr>
                        <a:t>injuries</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a:effectLst/>
                        </a:rPr>
                        <a:t>.00512</a:t>
                      </a:r>
                      <a:r>
                        <a:rPr lang="en-US" sz="1800" baseline="30000">
                          <a:effectLst/>
                        </a:rPr>
                        <a:t>**</a:t>
                      </a:r>
                      <a:endParaRPr lang="en-US" sz="1800">
                        <a:effectLst/>
                      </a:endParaRPr>
                    </a:p>
                    <a:p>
                      <a:pPr marL="0" marR="0" algn="ctr">
                        <a:spcBef>
                          <a:spcPts val="0"/>
                        </a:spcBef>
                        <a:spcAft>
                          <a:spcPts val="0"/>
                        </a:spcAft>
                      </a:pPr>
                      <a:r>
                        <a:rPr lang="en-US" sz="1800" baseline="30000">
                          <a:effectLst/>
                        </a:rPr>
                        <a:t>(12.19)</a:t>
                      </a:r>
                      <a:endParaRPr lang="en-US" sz="180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.00109</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(4.81)</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-.00194</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(-3.07)</a:t>
                      </a:r>
                      <a:endParaRPr lang="en-US" sz="1800" dirty="0">
                        <a:effectLst/>
                        <a:latin typeface="Cambria"/>
                        <a:ea typeface="MS Mincho"/>
                        <a:cs typeface="Times New Roman"/>
                      </a:endParaRPr>
                    </a:p>
                  </a:txBody>
                  <a:tcPr marL="68580" marR="68580" marT="0" marB="0">
                    <a:solidFill>
                      <a:schemeClr val="tx1"/>
                    </a:solidFill>
                  </a:tcPr>
                </a:tc>
              </a:tr>
              <a:tr h="624814">
                <a:tc>
                  <a:txBody>
                    <a:bodyPr/>
                    <a:lstStyle/>
                    <a:p>
                      <a:pPr marL="0" marR="0">
                        <a:spcBef>
                          <a:spcPts val="0"/>
                        </a:spcBef>
                        <a:spcAft>
                          <a:spcPts val="0"/>
                        </a:spcAft>
                      </a:pPr>
                      <a:r>
                        <a:rPr lang="en-US" sz="1800" dirty="0" smtClean="0">
                          <a:effectLst/>
                        </a:rPr>
                        <a:t>Injuries with ISS </a:t>
                      </a:r>
                      <a:r>
                        <a:rPr lang="en-US" sz="1800" u="sng" dirty="0">
                          <a:effectLst/>
                        </a:rPr>
                        <a:t>&gt;</a:t>
                      </a:r>
                      <a:r>
                        <a:rPr lang="en-US" sz="1800" dirty="0">
                          <a:effectLst/>
                        </a:rPr>
                        <a:t> 15</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.05859</a:t>
                      </a:r>
                      <a:r>
                        <a:rPr lang="en-US" sz="1800" baseline="30000" dirty="0">
                          <a:effectLst/>
                        </a:rPr>
                        <a:t>**</a:t>
                      </a:r>
                      <a:br>
                        <a:rPr lang="en-US" sz="1800" baseline="30000" dirty="0">
                          <a:effectLst/>
                        </a:rPr>
                      </a:br>
                      <a:r>
                        <a:rPr lang="en-US" sz="1800" baseline="30000" dirty="0">
                          <a:effectLst/>
                        </a:rPr>
                        <a:t>(17.05)</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.00964</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(2.88)</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-.04705</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(-2.54)</a:t>
                      </a:r>
                      <a:endParaRPr lang="en-US" sz="1800" dirty="0">
                        <a:effectLst/>
                        <a:latin typeface="Cambria"/>
                        <a:ea typeface="MS Mincho"/>
                        <a:cs typeface="Times New Roman"/>
                      </a:endParaRPr>
                    </a:p>
                  </a:txBody>
                  <a:tcPr marL="68580" marR="68580" marT="0" marB="0">
                    <a:solidFill>
                      <a:schemeClr val="tx1"/>
                    </a:solidFill>
                  </a:tcPr>
                </a:tc>
              </a:tr>
              <a:tr h="624814">
                <a:tc>
                  <a:txBody>
                    <a:bodyPr/>
                    <a:lstStyle/>
                    <a:p>
                      <a:pPr marL="0" marR="0">
                        <a:spcBef>
                          <a:spcPts val="0"/>
                        </a:spcBef>
                        <a:spcAft>
                          <a:spcPts val="0"/>
                        </a:spcAft>
                      </a:pPr>
                      <a:r>
                        <a:rPr lang="en-US" sz="1800" dirty="0" smtClean="0">
                          <a:effectLst/>
                        </a:rPr>
                        <a:t>Blunt </a:t>
                      </a:r>
                      <a:r>
                        <a:rPr lang="en-US" sz="1800" dirty="0">
                          <a:effectLst/>
                        </a:rPr>
                        <a:t>trauma</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.00583</a:t>
                      </a:r>
                      <a:r>
                        <a:rPr lang="en-US" sz="1800" baseline="30000" dirty="0">
                          <a:effectLst/>
                        </a:rPr>
                        <a:t>**</a:t>
                      </a:r>
                      <a:br>
                        <a:rPr lang="en-US" sz="1800" baseline="30000" dirty="0">
                          <a:effectLst/>
                        </a:rPr>
                      </a:br>
                      <a:r>
                        <a:rPr lang="en-US" sz="1800" baseline="30000" dirty="0">
                          <a:effectLst/>
                        </a:rPr>
                        <a:t>(12.85)</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.00135</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(4.66)</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-.00294</a:t>
                      </a:r>
                      <a:r>
                        <a:rPr lang="en-US" sz="1800" baseline="30000" dirty="0">
                          <a:effectLst/>
                        </a:rPr>
                        <a:t>**</a:t>
                      </a:r>
                      <a:br>
                        <a:rPr lang="en-US" sz="1800" baseline="30000" dirty="0">
                          <a:effectLst/>
                        </a:rPr>
                      </a:br>
                      <a:r>
                        <a:rPr lang="en-US" sz="1800" baseline="30000" dirty="0">
                          <a:effectLst/>
                        </a:rPr>
                        <a:t>(-3.08)</a:t>
                      </a:r>
                      <a:endParaRPr lang="en-US" sz="1800" dirty="0">
                        <a:effectLst/>
                        <a:latin typeface="Cambria"/>
                        <a:ea typeface="MS Mincho"/>
                        <a:cs typeface="Times New Roman"/>
                      </a:endParaRPr>
                    </a:p>
                  </a:txBody>
                  <a:tcPr marL="68580" marR="68580" marT="0" marB="0">
                    <a:solidFill>
                      <a:schemeClr val="tx1"/>
                    </a:solidFill>
                  </a:tcPr>
                </a:tc>
              </a:tr>
              <a:tr h="624814">
                <a:tc>
                  <a:txBody>
                    <a:bodyPr/>
                    <a:lstStyle/>
                    <a:p>
                      <a:pPr marL="0" marR="0">
                        <a:spcBef>
                          <a:spcPts val="0"/>
                        </a:spcBef>
                        <a:spcAft>
                          <a:spcPts val="0"/>
                        </a:spcAft>
                      </a:pPr>
                      <a:r>
                        <a:rPr lang="en-US" sz="1800" dirty="0" smtClean="0">
                          <a:effectLst/>
                        </a:rPr>
                        <a:t>Penetrating </a:t>
                      </a:r>
                      <a:r>
                        <a:rPr lang="en-US" sz="1800" dirty="0">
                          <a:effectLst/>
                        </a:rPr>
                        <a:t>trauma</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a:effectLst/>
                        </a:rPr>
                        <a:t>.00913</a:t>
                      </a:r>
                      <a:r>
                        <a:rPr lang="en-US" sz="1800" baseline="30000">
                          <a:effectLst/>
                        </a:rPr>
                        <a:t>**</a:t>
                      </a:r>
                      <a:endParaRPr lang="en-US" sz="1800">
                        <a:effectLst/>
                      </a:endParaRPr>
                    </a:p>
                    <a:p>
                      <a:pPr marL="0" marR="0" algn="ctr">
                        <a:spcBef>
                          <a:spcPts val="0"/>
                        </a:spcBef>
                        <a:spcAft>
                          <a:spcPts val="0"/>
                        </a:spcAft>
                      </a:pPr>
                      <a:r>
                        <a:rPr lang="en-US" sz="1800" baseline="30000">
                          <a:effectLst/>
                        </a:rPr>
                        <a:t>(8.30)</a:t>
                      </a:r>
                      <a:endParaRPr lang="en-US" sz="180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.00225</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(4.16)</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-.00009</a:t>
                      </a:r>
                    </a:p>
                    <a:p>
                      <a:pPr marL="0" marR="0" algn="ctr">
                        <a:spcBef>
                          <a:spcPts val="0"/>
                        </a:spcBef>
                        <a:spcAft>
                          <a:spcPts val="0"/>
                        </a:spcAft>
                      </a:pPr>
                      <a:r>
                        <a:rPr lang="en-US" sz="1800" baseline="30000" dirty="0">
                          <a:effectLst/>
                        </a:rPr>
                        <a:t>(-0.07)</a:t>
                      </a:r>
                      <a:endParaRPr lang="en-US" sz="1800" dirty="0">
                        <a:effectLst/>
                        <a:latin typeface="Cambria"/>
                        <a:ea typeface="MS Mincho"/>
                        <a:cs typeface="Times New Roman"/>
                      </a:endParaRPr>
                    </a:p>
                  </a:txBody>
                  <a:tcPr marL="68580" marR="68580" marT="0" marB="0">
                    <a:solidFill>
                      <a:schemeClr val="tx1"/>
                    </a:solidFill>
                  </a:tcPr>
                </a:tc>
              </a:tr>
              <a:tr h="624814">
                <a:tc>
                  <a:txBody>
                    <a:bodyPr/>
                    <a:lstStyle/>
                    <a:p>
                      <a:pPr marL="0" marR="0">
                        <a:spcBef>
                          <a:spcPts val="0"/>
                        </a:spcBef>
                        <a:spcAft>
                          <a:spcPts val="0"/>
                        </a:spcAft>
                      </a:pPr>
                      <a:r>
                        <a:rPr lang="en-US" sz="1800" dirty="0" smtClean="0">
                          <a:effectLst/>
                        </a:rPr>
                        <a:t>Aged </a:t>
                      </a:r>
                      <a:r>
                        <a:rPr lang="en-US" sz="1800" dirty="0">
                          <a:effectLst/>
                        </a:rPr>
                        <a:t>&gt; 55</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a:effectLst/>
                        </a:rPr>
                        <a:t>.01087</a:t>
                      </a:r>
                      <a:r>
                        <a:rPr lang="en-US" sz="1800" baseline="30000">
                          <a:effectLst/>
                        </a:rPr>
                        <a:t>**</a:t>
                      </a:r>
                      <a:endParaRPr lang="en-US" sz="1800">
                        <a:effectLst/>
                      </a:endParaRPr>
                    </a:p>
                    <a:p>
                      <a:pPr marL="0" marR="0" algn="ctr">
                        <a:spcBef>
                          <a:spcPts val="0"/>
                        </a:spcBef>
                        <a:spcAft>
                          <a:spcPts val="0"/>
                        </a:spcAft>
                      </a:pPr>
                      <a:r>
                        <a:rPr lang="en-US" sz="1800" baseline="30000">
                          <a:effectLst/>
                        </a:rPr>
                        <a:t>(11.00)</a:t>
                      </a:r>
                      <a:endParaRPr lang="en-US" sz="180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.00339</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(4.64)</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-.00556</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(-2.75)</a:t>
                      </a:r>
                      <a:endParaRPr lang="en-US" sz="1800" dirty="0">
                        <a:effectLst/>
                        <a:latin typeface="Cambria"/>
                        <a:ea typeface="MS Mincho"/>
                        <a:cs typeface="Times New Roman"/>
                      </a:endParaRPr>
                    </a:p>
                  </a:txBody>
                  <a:tcPr marL="68580" marR="68580" marT="0" marB="0">
                    <a:solidFill>
                      <a:schemeClr val="tx1"/>
                    </a:solidFill>
                  </a:tcPr>
                </a:tc>
              </a:tr>
              <a:tr h="624814">
                <a:tc>
                  <a:txBody>
                    <a:bodyPr/>
                    <a:lstStyle/>
                    <a:p>
                      <a:pPr marL="0" marR="0">
                        <a:spcBef>
                          <a:spcPts val="0"/>
                        </a:spcBef>
                        <a:spcAft>
                          <a:spcPts val="0"/>
                        </a:spcAft>
                      </a:pPr>
                      <a:r>
                        <a:rPr lang="en-US" sz="1800" dirty="0" smtClean="0">
                          <a:effectLst/>
                        </a:rPr>
                        <a:t>Only patients </a:t>
                      </a:r>
                      <a:r>
                        <a:rPr lang="en-US" sz="1800" dirty="0">
                          <a:effectLst/>
                        </a:rPr>
                        <a:t>who survived to be </a:t>
                      </a:r>
                      <a:r>
                        <a:rPr lang="en-US" sz="1800" dirty="0" smtClean="0">
                          <a:effectLst/>
                        </a:rPr>
                        <a:t>admitted &amp; with ISS </a:t>
                      </a:r>
                      <a:r>
                        <a:rPr lang="en-US" sz="1800" u="sng" dirty="0">
                          <a:effectLst/>
                        </a:rPr>
                        <a:t>&gt;</a:t>
                      </a:r>
                      <a:r>
                        <a:rPr lang="en-US" sz="1800" dirty="0">
                          <a:effectLst/>
                        </a:rPr>
                        <a:t> 15</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a:effectLst/>
                        </a:rPr>
                        <a:t>.02880</a:t>
                      </a:r>
                      <a:r>
                        <a:rPr lang="en-US" sz="1800" baseline="30000">
                          <a:effectLst/>
                        </a:rPr>
                        <a:t>**</a:t>
                      </a:r>
                      <a:endParaRPr lang="en-US" sz="1800">
                        <a:effectLst/>
                      </a:endParaRPr>
                    </a:p>
                    <a:p>
                      <a:pPr marL="0" marR="0" algn="ctr">
                        <a:spcBef>
                          <a:spcPts val="0"/>
                        </a:spcBef>
                        <a:spcAft>
                          <a:spcPts val="0"/>
                        </a:spcAft>
                      </a:pPr>
                      <a:r>
                        <a:rPr lang="en-US" sz="1800" baseline="30000">
                          <a:effectLst/>
                        </a:rPr>
                        <a:t>(6.86)</a:t>
                      </a:r>
                      <a:endParaRPr lang="en-US" sz="180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.01160</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(2.09)</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-.06370</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(-2.00)</a:t>
                      </a:r>
                      <a:endParaRPr lang="en-US" sz="1800" dirty="0">
                        <a:effectLst/>
                        <a:latin typeface="Cambria"/>
                        <a:ea typeface="MS Mincho"/>
                        <a:cs typeface="Times New Roman"/>
                      </a:endParaRPr>
                    </a:p>
                  </a:txBody>
                  <a:tcPr marL="68580" marR="68580" marT="0" marB="0">
                    <a:solidFill>
                      <a:schemeClr val="tx1"/>
                    </a:solidFill>
                  </a:tcPr>
                </a:tc>
              </a:tr>
            </a:tbl>
          </a:graphicData>
        </a:graphic>
      </p:graphicFrame>
      <p:sp>
        <p:nvSpPr>
          <p:cNvPr id="5" name="TextBox 4"/>
          <p:cNvSpPr txBox="1"/>
          <p:nvPr/>
        </p:nvSpPr>
        <p:spPr>
          <a:xfrm>
            <a:off x="6312666" y="6422674"/>
            <a:ext cx="2179828" cy="369332"/>
          </a:xfrm>
          <a:prstGeom prst="rect">
            <a:avLst/>
          </a:prstGeom>
          <a:noFill/>
        </p:spPr>
        <p:txBody>
          <a:bodyPr wrap="none" rtlCol="0">
            <a:spAutoFit/>
          </a:bodyPr>
          <a:lstStyle/>
          <a:p>
            <a:r>
              <a:rPr lang="en-US" dirty="0" smtClean="0">
                <a:solidFill>
                  <a:schemeClr val="bg2">
                    <a:lumMod val="20000"/>
                    <a:lumOff val="80000"/>
                  </a:schemeClr>
                </a:solidFill>
              </a:rPr>
              <a:t>* P &lt; 0.05, ** p &lt; .01</a:t>
            </a:r>
            <a:endParaRPr lang="en-US" dirty="0">
              <a:solidFill>
                <a:schemeClr val="bg2">
                  <a:lumMod val="20000"/>
                  <a:lumOff val="80000"/>
                </a:schemeClr>
              </a:solidFill>
            </a:endParaRPr>
          </a:p>
        </p:txBody>
      </p:sp>
    </p:spTree>
    <p:extLst>
      <p:ext uri="{BB962C8B-B14F-4D97-AF65-F5344CB8AC3E}">
        <p14:creationId xmlns:p14="http://schemas.microsoft.com/office/powerpoint/2010/main" xmlns="" val="39777594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10448"/>
            <a:ext cx="7772400" cy="844627"/>
          </a:xfrm>
        </p:spPr>
        <p:txBody>
          <a:bodyPr/>
          <a:lstStyle/>
          <a:p>
            <a:r>
              <a:rPr lang="en-US" sz="3600" dirty="0" smtClean="0"/>
              <a:t>Conceptual Framework</a:t>
            </a:r>
            <a:endParaRPr lang="en-US" sz="3600" dirty="0"/>
          </a:p>
        </p:txBody>
      </p:sp>
      <p:sp>
        <p:nvSpPr>
          <p:cNvPr id="3" name="Content Placeholder 2"/>
          <p:cNvSpPr>
            <a:spLocks noGrp="1"/>
          </p:cNvSpPr>
          <p:nvPr>
            <p:ph idx="1"/>
          </p:nvPr>
        </p:nvSpPr>
        <p:spPr>
          <a:xfrm>
            <a:off x="685800" y="1606627"/>
            <a:ext cx="7772400" cy="4114800"/>
          </a:xfrm>
        </p:spPr>
        <p:txBody>
          <a:bodyPr/>
          <a:lstStyle/>
          <a:p>
            <a:r>
              <a:rPr lang="en-US" sz="2400" b="1" dirty="0"/>
              <a:t>Ambulatory Care Sensitive Conditions</a:t>
            </a:r>
          </a:p>
          <a:p>
            <a:pPr lvl="2"/>
            <a:r>
              <a:rPr lang="en-US" sz="2400" dirty="0"/>
              <a:t>Conditions for which good outpatient care can potentially prevent the need for hospitalization, or for which early intervention can prevent complications or more severe disease</a:t>
            </a:r>
            <a:r>
              <a:rPr lang="en-US" sz="2400" dirty="0" smtClean="0"/>
              <a:t>.</a:t>
            </a:r>
          </a:p>
          <a:p>
            <a:pPr lvl="2"/>
            <a:endParaRPr lang="en-US" sz="2400" dirty="0"/>
          </a:p>
          <a:p>
            <a:r>
              <a:rPr lang="en-US" sz="2400" b="1" dirty="0"/>
              <a:t>Emergency Care Sensitive Conditions</a:t>
            </a:r>
          </a:p>
          <a:p>
            <a:pPr lvl="2"/>
            <a:r>
              <a:rPr lang="en-US" sz="2400" dirty="0"/>
              <a:t>Conditions for which rapid diagnosis and early intervention in acute illness or acutely decompensated chronic illness improves patient outcomes </a:t>
            </a:r>
          </a:p>
        </p:txBody>
      </p:sp>
      <p:cxnSp>
        <p:nvCxnSpPr>
          <p:cNvPr id="4" name="Straight Arrow Connector 3"/>
          <p:cNvCxnSpPr/>
          <p:nvPr/>
        </p:nvCxnSpPr>
        <p:spPr>
          <a:xfrm>
            <a:off x="257238" y="3939562"/>
            <a:ext cx="650702" cy="291720"/>
          </a:xfrm>
          <a:prstGeom prst="straightConnector1">
            <a:avLst/>
          </a:prstGeom>
          <a:ln w="539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92600611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85800" y="308042"/>
            <a:ext cx="7772400" cy="1143000"/>
          </a:xfrm>
        </p:spPr>
        <p:txBody>
          <a:bodyPr/>
          <a:lstStyle/>
          <a:p>
            <a:r>
              <a:rPr lang="en-US" sz="4000" dirty="0" smtClean="0"/>
              <a:t>Unmeasured confounders?</a:t>
            </a:r>
            <a:endParaRPr lang="en-US" sz="4000" dirty="0"/>
          </a:p>
        </p:txBody>
      </p:sp>
      <p:sp>
        <p:nvSpPr>
          <p:cNvPr id="13315" name="Rectangle 3"/>
          <p:cNvSpPr>
            <a:spLocks noGrp="1" noChangeArrowheads="1"/>
          </p:cNvSpPr>
          <p:nvPr>
            <p:ph type="body" idx="1"/>
          </p:nvPr>
        </p:nvSpPr>
        <p:spPr>
          <a:xfrm>
            <a:off x="510702" y="1542221"/>
            <a:ext cx="8059366" cy="3253515"/>
          </a:xfrm>
        </p:spPr>
        <p:txBody>
          <a:bodyPr/>
          <a:lstStyle/>
          <a:p>
            <a:r>
              <a:rPr lang="en-US" sz="2800" dirty="0" smtClean="0"/>
              <a:t>Have not fully controlled for case mix?</a:t>
            </a:r>
          </a:p>
          <a:p>
            <a:r>
              <a:rPr lang="en-US" sz="2800" dirty="0" smtClean="0"/>
              <a:t>Have not fully controlled for injury severity?</a:t>
            </a:r>
          </a:p>
          <a:p>
            <a:pPr lvl="1"/>
            <a:r>
              <a:rPr lang="en-US" sz="2800" dirty="0" smtClean="0"/>
              <a:t>(no physiologic data)</a:t>
            </a:r>
          </a:p>
          <a:p>
            <a:r>
              <a:rPr lang="en-US" sz="2800" dirty="0" smtClean="0"/>
              <a:t>The system is intentionally (and effectively) regionalized</a:t>
            </a:r>
          </a:p>
          <a:p>
            <a:pPr lvl="2"/>
            <a:r>
              <a:rPr lang="en-US" dirty="0" smtClean="0"/>
              <a:t>the sickest and most complex patients are taken to the highest tier centers</a:t>
            </a:r>
          </a:p>
          <a:p>
            <a:endParaRPr lang="en-US" dirty="0" smtClean="0"/>
          </a:p>
        </p:txBody>
      </p:sp>
      <p:pic>
        <p:nvPicPr>
          <p:cNvPr id="4" name="Picture 7"/>
          <p:cNvPicPr>
            <a:picLocks noChangeAspect="1" noChangeArrowheads="1"/>
          </p:cNvPicPr>
          <p:nvPr/>
        </p:nvPicPr>
        <p:blipFill>
          <a:blip r:embed="rId3" cstate="print"/>
          <a:srcRect/>
          <a:stretch>
            <a:fillRect/>
          </a:stretch>
        </p:blipFill>
        <p:spPr bwMode="auto">
          <a:xfrm>
            <a:off x="7094707" y="4573417"/>
            <a:ext cx="1669915" cy="2173695"/>
          </a:xfrm>
          <a:prstGeom prst="rect">
            <a:avLst/>
          </a:prstGeom>
          <a:noFill/>
          <a:ln w="9525">
            <a:noFill/>
            <a:miter lim="800000"/>
            <a:headEnd/>
            <a:tailEnd/>
          </a:ln>
        </p:spPr>
      </p:pic>
      <p:sp>
        <p:nvSpPr>
          <p:cNvPr id="2" name="TextBox 1"/>
          <p:cNvSpPr txBox="1"/>
          <p:nvPr/>
        </p:nvSpPr>
        <p:spPr>
          <a:xfrm>
            <a:off x="739836" y="5059505"/>
            <a:ext cx="6180307" cy="1384995"/>
          </a:xfrm>
          <a:prstGeom prst="rect">
            <a:avLst/>
          </a:prstGeom>
          <a:noFill/>
        </p:spPr>
        <p:txBody>
          <a:bodyPr wrap="square" rtlCol="0">
            <a:spAutoFit/>
          </a:bodyPr>
          <a:lstStyle/>
          <a:p>
            <a:pPr marL="342900" lvl="0" indent="-342900" defTabSz="914400" eaLnBrk="0" fontAlgn="base" hangingPunct="0">
              <a:spcBef>
                <a:spcPct val="20000"/>
              </a:spcBef>
              <a:spcAft>
                <a:spcPct val="0"/>
              </a:spcAft>
              <a:buSzPct val="100000"/>
              <a:buFontTx/>
              <a:buChar char="•"/>
            </a:pPr>
            <a:r>
              <a:rPr lang="en-US" sz="2800" kern="0" dirty="0">
                <a:solidFill>
                  <a:srgbClr val="FFFFFF"/>
                </a:solidFill>
                <a:ea typeface="ＭＳ Ｐゴシック" charset="-128"/>
              </a:rPr>
              <a:t>Ideally, we would conduct a trial in which we randomize to </a:t>
            </a:r>
            <a:r>
              <a:rPr lang="en-US" sz="2800" kern="0" dirty="0" smtClean="0">
                <a:solidFill>
                  <a:srgbClr val="FFFFFF"/>
                </a:solidFill>
                <a:ea typeface="ＭＳ Ｐゴシック" charset="-128"/>
              </a:rPr>
              <a:t>treatment at a trauma center</a:t>
            </a:r>
            <a:endParaRPr lang="en-US" sz="2800" kern="0" dirty="0">
              <a:solidFill>
                <a:srgbClr val="FFFFFF"/>
              </a:solidFill>
              <a:ea typeface="ＭＳ Ｐゴシック" charset="-128"/>
            </a:endParaRPr>
          </a:p>
        </p:txBody>
      </p:sp>
    </p:spTree>
    <p:extLst>
      <p:ext uri="{BB962C8B-B14F-4D97-AF65-F5344CB8AC3E}">
        <p14:creationId xmlns:p14="http://schemas.microsoft.com/office/powerpoint/2010/main" xmlns="" val="3947164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34366" y="390728"/>
            <a:ext cx="8001000" cy="1143000"/>
          </a:xfrm>
        </p:spPr>
        <p:txBody>
          <a:bodyPr/>
          <a:lstStyle/>
          <a:p>
            <a:r>
              <a:rPr lang="en-US" dirty="0" smtClean="0"/>
              <a:t>But we can’t randomize…so… IV</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18226" y="1926771"/>
            <a:ext cx="7094697" cy="38773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51807027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0094" y="323162"/>
            <a:ext cx="7772400" cy="1143000"/>
          </a:xfrm>
        </p:spPr>
        <p:txBody>
          <a:bodyPr/>
          <a:lstStyle/>
          <a:p>
            <a:r>
              <a:rPr lang="en-US" sz="4000" dirty="0"/>
              <a:t>Relation between treatment at a level 1 or 2 trauma center and death</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2072653457"/>
              </p:ext>
            </p:extLst>
          </p:nvPr>
        </p:nvGraphicFramePr>
        <p:xfrm>
          <a:off x="440675" y="1785648"/>
          <a:ext cx="8116677" cy="4571844"/>
        </p:xfrm>
        <a:graphic>
          <a:graphicData uri="http://schemas.openxmlformats.org/drawingml/2006/table">
            <a:tbl>
              <a:tblPr firstRow="1" firstCol="1" bandRow="1">
                <a:tableStyleId>{5C22544A-7EE6-4342-B048-85BDC9FD1C3A}</a:tableStyleId>
              </a:tblPr>
              <a:tblGrid>
                <a:gridCol w="3398447"/>
                <a:gridCol w="1567244"/>
                <a:gridCol w="1484758"/>
                <a:gridCol w="1666228"/>
              </a:tblGrid>
              <a:tr h="624814">
                <a:tc>
                  <a:txBody>
                    <a:bodyPr/>
                    <a:lstStyle/>
                    <a:p>
                      <a:pPr marL="0" marR="0">
                        <a:spcBef>
                          <a:spcPts val="0"/>
                        </a:spcBef>
                        <a:spcAft>
                          <a:spcPts val="0"/>
                        </a:spcAft>
                      </a:pPr>
                      <a:r>
                        <a:rPr lang="en-US" sz="1800" dirty="0">
                          <a:effectLst/>
                        </a:rPr>
                        <a:t>Population</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smtClean="0">
                          <a:effectLst/>
                        </a:rPr>
                        <a:t>Unadjusted</a:t>
                      </a:r>
                    </a:p>
                    <a:p>
                      <a:pPr marL="0" marR="0" algn="ctr">
                        <a:spcBef>
                          <a:spcPts val="0"/>
                        </a:spcBef>
                        <a:spcAft>
                          <a:spcPts val="0"/>
                        </a:spcAft>
                      </a:pPr>
                      <a:r>
                        <a:rPr lang="en-US" sz="1800" dirty="0" smtClean="0">
                          <a:effectLst/>
                          <a:latin typeface="Cambria"/>
                          <a:ea typeface="MS Mincho"/>
                          <a:cs typeface="Times New Roman"/>
                        </a:rPr>
                        <a:t>Beta</a:t>
                      </a:r>
                    </a:p>
                    <a:p>
                      <a:pPr marL="0" marR="0" algn="ctr">
                        <a:spcBef>
                          <a:spcPts val="0"/>
                        </a:spcBef>
                        <a:spcAft>
                          <a:spcPts val="0"/>
                        </a:spcAft>
                      </a:pPr>
                      <a:r>
                        <a:rPr lang="en-US" sz="1800" dirty="0" smtClean="0">
                          <a:effectLst/>
                          <a:latin typeface="Cambria"/>
                          <a:ea typeface="MS Mincho"/>
                          <a:cs typeface="Times New Roman"/>
                        </a:rPr>
                        <a:t>(t-statistic)</a:t>
                      </a:r>
                    </a:p>
                  </a:txBody>
                  <a:tcPr marL="68580" marR="68580" marT="0" marB="0"/>
                </a:tc>
                <a:tc>
                  <a:txBody>
                    <a:bodyPr/>
                    <a:lstStyle/>
                    <a:p>
                      <a:pPr marL="0" marR="0" algn="ctr">
                        <a:spcBef>
                          <a:spcPts val="0"/>
                        </a:spcBef>
                        <a:spcAft>
                          <a:spcPts val="0"/>
                        </a:spcAft>
                      </a:pPr>
                      <a:r>
                        <a:rPr lang="en-US" sz="1800" dirty="0" smtClean="0">
                          <a:effectLst/>
                        </a:rPr>
                        <a:t>Adjusted</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Adjusted with </a:t>
                      </a:r>
                      <a:r>
                        <a:rPr lang="en-US" sz="1800" dirty="0" smtClean="0">
                          <a:effectLst/>
                        </a:rPr>
                        <a:t>Instrument</a:t>
                      </a:r>
                      <a:endParaRPr lang="en-US" sz="1800" dirty="0">
                        <a:effectLst/>
                        <a:latin typeface="Cambria"/>
                        <a:ea typeface="MS Mincho"/>
                        <a:cs typeface="Times New Roman"/>
                      </a:endParaRPr>
                    </a:p>
                  </a:txBody>
                  <a:tcPr marL="68580" marR="68580" marT="0" marB="0"/>
                </a:tc>
              </a:tr>
              <a:tr h="624814">
                <a:tc>
                  <a:txBody>
                    <a:bodyPr/>
                    <a:lstStyle/>
                    <a:p>
                      <a:pPr marL="0" marR="0">
                        <a:spcBef>
                          <a:spcPts val="0"/>
                        </a:spcBef>
                        <a:spcAft>
                          <a:spcPts val="0"/>
                        </a:spcAft>
                      </a:pPr>
                      <a:r>
                        <a:rPr lang="en-US" sz="1800" dirty="0">
                          <a:effectLst/>
                        </a:rPr>
                        <a:t>All </a:t>
                      </a:r>
                      <a:r>
                        <a:rPr lang="en-US" sz="1800" dirty="0" smtClean="0">
                          <a:effectLst/>
                        </a:rPr>
                        <a:t>injuries</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a:effectLst/>
                        </a:rPr>
                        <a:t>.00512</a:t>
                      </a:r>
                      <a:r>
                        <a:rPr lang="en-US" sz="1800" baseline="30000">
                          <a:effectLst/>
                        </a:rPr>
                        <a:t>**</a:t>
                      </a:r>
                      <a:endParaRPr lang="en-US" sz="1800">
                        <a:effectLst/>
                      </a:endParaRPr>
                    </a:p>
                    <a:p>
                      <a:pPr marL="0" marR="0" algn="ctr">
                        <a:spcBef>
                          <a:spcPts val="0"/>
                        </a:spcBef>
                        <a:spcAft>
                          <a:spcPts val="0"/>
                        </a:spcAft>
                      </a:pPr>
                      <a:r>
                        <a:rPr lang="en-US" sz="1800" baseline="30000">
                          <a:effectLst/>
                        </a:rPr>
                        <a:t>(12.19)</a:t>
                      </a:r>
                      <a:endParaRPr lang="en-US" sz="180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a:effectLst/>
                        </a:rPr>
                        <a:t>.00109</a:t>
                      </a:r>
                      <a:r>
                        <a:rPr lang="en-US" sz="1800" baseline="30000">
                          <a:effectLst/>
                        </a:rPr>
                        <a:t>**</a:t>
                      </a:r>
                      <a:endParaRPr lang="en-US" sz="1800">
                        <a:effectLst/>
                      </a:endParaRPr>
                    </a:p>
                    <a:p>
                      <a:pPr marL="0" marR="0" algn="ctr">
                        <a:spcBef>
                          <a:spcPts val="0"/>
                        </a:spcBef>
                        <a:spcAft>
                          <a:spcPts val="0"/>
                        </a:spcAft>
                      </a:pPr>
                      <a:r>
                        <a:rPr lang="en-US" sz="1800" baseline="30000">
                          <a:effectLst/>
                        </a:rPr>
                        <a:t>(4.81)</a:t>
                      </a:r>
                      <a:endParaRPr lang="en-US" sz="180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-.00194</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(-3.07)</a:t>
                      </a:r>
                      <a:endParaRPr lang="en-US" sz="1800" dirty="0">
                        <a:effectLst/>
                        <a:latin typeface="Cambria"/>
                        <a:ea typeface="MS Mincho"/>
                        <a:cs typeface="Times New Roman"/>
                      </a:endParaRPr>
                    </a:p>
                  </a:txBody>
                  <a:tcPr marL="68580" marR="68580" marT="0" marB="0"/>
                </a:tc>
              </a:tr>
              <a:tr h="624814">
                <a:tc>
                  <a:txBody>
                    <a:bodyPr/>
                    <a:lstStyle/>
                    <a:p>
                      <a:pPr marL="0" marR="0">
                        <a:spcBef>
                          <a:spcPts val="0"/>
                        </a:spcBef>
                        <a:spcAft>
                          <a:spcPts val="0"/>
                        </a:spcAft>
                      </a:pPr>
                      <a:r>
                        <a:rPr lang="en-US" sz="1800" dirty="0" smtClean="0">
                          <a:effectLst/>
                        </a:rPr>
                        <a:t>Injuries with ISS </a:t>
                      </a:r>
                      <a:r>
                        <a:rPr lang="en-US" sz="1800" u="sng" dirty="0">
                          <a:effectLst/>
                        </a:rPr>
                        <a:t>&gt;</a:t>
                      </a:r>
                      <a:r>
                        <a:rPr lang="en-US" sz="1800" dirty="0">
                          <a:effectLst/>
                        </a:rPr>
                        <a:t> 15</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.05859</a:t>
                      </a:r>
                      <a:r>
                        <a:rPr lang="en-US" sz="1800" baseline="30000" dirty="0">
                          <a:effectLst/>
                        </a:rPr>
                        <a:t>**</a:t>
                      </a:r>
                      <a:br>
                        <a:rPr lang="en-US" sz="1800" baseline="30000" dirty="0">
                          <a:effectLst/>
                        </a:rPr>
                      </a:br>
                      <a:r>
                        <a:rPr lang="en-US" sz="1800" baseline="30000" dirty="0">
                          <a:effectLst/>
                        </a:rPr>
                        <a:t>(17.05)</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a:effectLst/>
                        </a:rPr>
                        <a:t>.00964</a:t>
                      </a:r>
                      <a:r>
                        <a:rPr lang="en-US" sz="1800" baseline="30000">
                          <a:effectLst/>
                        </a:rPr>
                        <a:t>**</a:t>
                      </a:r>
                      <a:endParaRPr lang="en-US" sz="1800">
                        <a:effectLst/>
                      </a:endParaRPr>
                    </a:p>
                    <a:p>
                      <a:pPr marL="0" marR="0" algn="ctr">
                        <a:spcBef>
                          <a:spcPts val="0"/>
                        </a:spcBef>
                        <a:spcAft>
                          <a:spcPts val="0"/>
                        </a:spcAft>
                      </a:pPr>
                      <a:r>
                        <a:rPr lang="en-US" sz="1800" baseline="30000">
                          <a:effectLst/>
                        </a:rPr>
                        <a:t>(2.88)</a:t>
                      </a:r>
                      <a:endParaRPr lang="en-US" sz="180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-.04705</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(-2.54)</a:t>
                      </a:r>
                      <a:endParaRPr lang="en-US" sz="1800" dirty="0">
                        <a:effectLst/>
                        <a:latin typeface="Cambria"/>
                        <a:ea typeface="MS Mincho"/>
                        <a:cs typeface="Times New Roman"/>
                      </a:endParaRPr>
                    </a:p>
                  </a:txBody>
                  <a:tcPr marL="68580" marR="68580" marT="0" marB="0"/>
                </a:tc>
              </a:tr>
              <a:tr h="624814">
                <a:tc>
                  <a:txBody>
                    <a:bodyPr/>
                    <a:lstStyle/>
                    <a:p>
                      <a:pPr marL="0" marR="0">
                        <a:spcBef>
                          <a:spcPts val="0"/>
                        </a:spcBef>
                        <a:spcAft>
                          <a:spcPts val="0"/>
                        </a:spcAft>
                      </a:pPr>
                      <a:r>
                        <a:rPr lang="en-US" sz="1800" dirty="0" smtClean="0">
                          <a:effectLst/>
                        </a:rPr>
                        <a:t>Blunt </a:t>
                      </a:r>
                      <a:r>
                        <a:rPr lang="en-US" sz="1800" dirty="0">
                          <a:effectLst/>
                        </a:rPr>
                        <a:t>trauma</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.00583</a:t>
                      </a:r>
                      <a:r>
                        <a:rPr lang="en-US" sz="1800" baseline="30000" dirty="0">
                          <a:effectLst/>
                        </a:rPr>
                        <a:t>**</a:t>
                      </a:r>
                      <a:br>
                        <a:rPr lang="en-US" sz="1800" baseline="30000" dirty="0">
                          <a:effectLst/>
                        </a:rPr>
                      </a:br>
                      <a:r>
                        <a:rPr lang="en-US" sz="1800" baseline="30000" dirty="0">
                          <a:effectLst/>
                        </a:rPr>
                        <a:t>(12.85)</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.00135</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(4.66)</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-.00294</a:t>
                      </a:r>
                      <a:r>
                        <a:rPr lang="en-US" sz="1800" baseline="30000" dirty="0">
                          <a:effectLst/>
                        </a:rPr>
                        <a:t>**</a:t>
                      </a:r>
                      <a:br>
                        <a:rPr lang="en-US" sz="1800" baseline="30000" dirty="0">
                          <a:effectLst/>
                        </a:rPr>
                      </a:br>
                      <a:r>
                        <a:rPr lang="en-US" sz="1800" baseline="30000" dirty="0">
                          <a:effectLst/>
                        </a:rPr>
                        <a:t>(-3.08)</a:t>
                      </a:r>
                      <a:endParaRPr lang="en-US" sz="1800" dirty="0">
                        <a:effectLst/>
                        <a:latin typeface="Cambria"/>
                        <a:ea typeface="MS Mincho"/>
                        <a:cs typeface="Times New Roman"/>
                      </a:endParaRPr>
                    </a:p>
                  </a:txBody>
                  <a:tcPr marL="68580" marR="68580" marT="0" marB="0"/>
                </a:tc>
              </a:tr>
              <a:tr h="624814">
                <a:tc>
                  <a:txBody>
                    <a:bodyPr/>
                    <a:lstStyle/>
                    <a:p>
                      <a:pPr marL="0" marR="0">
                        <a:spcBef>
                          <a:spcPts val="0"/>
                        </a:spcBef>
                        <a:spcAft>
                          <a:spcPts val="0"/>
                        </a:spcAft>
                      </a:pPr>
                      <a:r>
                        <a:rPr lang="en-US" sz="1800" dirty="0" smtClean="0">
                          <a:effectLst/>
                        </a:rPr>
                        <a:t>Penetrating </a:t>
                      </a:r>
                      <a:r>
                        <a:rPr lang="en-US" sz="1800" dirty="0">
                          <a:effectLst/>
                        </a:rPr>
                        <a:t>trauma</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a:effectLst/>
                        </a:rPr>
                        <a:t>.00913</a:t>
                      </a:r>
                      <a:r>
                        <a:rPr lang="en-US" sz="1800" baseline="30000">
                          <a:effectLst/>
                        </a:rPr>
                        <a:t>**</a:t>
                      </a:r>
                      <a:endParaRPr lang="en-US" sz="1800">
                        <a:effectLst/>
                      </a:endParaRPr>
                    </a:p>
                    <a:p>
                      <a:pPr marL="0" marR="0" algn="ctr">
                        <a:spcBef>
                          <a:spcPts val="0"/>
                        </a:spcBef>
                        <a:spcAft>
                          <a:spcPts val="0"/>
                        </a:spcAft>
                      </a:pPr>
                      <a:r>
                        <a:rPr lang="en-US" sz="1800" baseline="30000">
                          <a:effectLst/>
                        </a:rPr>
                        <a:t>(8.30)</a:t>
                      </a:r>
                      <a:endParaRPr lang="en-US" sz="180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.00225</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(4.16)</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-.00009</a:t>
                      </a:r>
                    </a:p>
                    <a:p>
                      <a:pPr marL="0" marR="0" algn="ctr">
                        <a:spcBef>
                          <a:spcPts val="0"/>
                        </a:spcBef>
                        <a:spcAft>
                          <a:spcPts val="0"/>
                        </a:spcAft>
                      </a:pPr>
                      <a:r>
                        <a:rPr lang="en-US" sz="1800" baseline="30000" dirty="0">
                          <a:effectLst/>
                        </a:rPr>
                        <a:t>(-0.07)</a:t>
                      </a:r>
                      <a:endParaRPr lang="en-US" sz="1800" dirty="0">
                        <a:effectLst/>
                        <a:latin typeface="Cambria"/>
                        <a:ea typeface="MS Mincho"/>
                        <a:cs typeface="Times New Roman"/>
                      </a:endParaRPr>
                    </a:p>
                  </a:txBody>
                  <a:tcPr marL="68580" marR="68580" marT="0" marB="0"/>
                </a:tc>
              </a:tr>
              <a:tr h="624814">
                <a:tc>
                  <a:txBody>
                    <a:bodyPr/>
                    <a:lstStyle/>
                    <a:p>
                      <a:pPr marL="0" marR="0">
                        <a:spcBef>
                          <a:spcPts val="0"/>
                        </a:spcBef>
                        <a:spcAft>
                          <a:spcPts val="0"/>
                        </a:spcAft>
                      </a:pPr>
                      <a:r>
                        <a:rPr lang="en-US" sz="1800" dirty="0" smtClean="0">
                          <a:effectLst/>
                        </a:rPr>
                        <a:t>Aged </a:t>
                      </a:r>
                      <a:r>
                        <a:rPr lang="en-US" sz="1800" dirty="0">
                          <a:effectLst/>
                        </a:rPr>
                        <a:t>&gt; 55</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a:effectLst/>
                        </a:rPr>
                        <a:t>.01087</a:t>
                      </a:r>
                      <a:r>
                        <a:rPr lang="en-US" sz="1800" baseline="30000">
                          <a:effectLst/>
                        </a:rPr>
                        <a:t>**</a:t>
                      </a:r>
                      <a:endParaRPr lang="en-US" sz="1800">
                        <a:effectLst/>
                      </a:endParaRPr>
                    </a:p>
                    <a:p>
                      <a:pPr marL="0" marR="0" algn="ctr">
                        <a:spcBef>
                          <a:spcPts val="0"/>
                        </a:spcBef>
                        <a:spcAft>
                          <a:spcPts val="0"/>
                        </a:spcAft>
                      </a:pPr>
                      <a:r>
                        <a:rPr lang="en-US" sz="1800" baseline="30000">
                          <a:effectLst/>
                        </a:rPr>
                        <a:t>(11.00)</a:t>
                      </a:r>
                      <a:endParaRPr lang="en-US" sz="180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.00339</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(4.64)</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-.00556</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(-2.75)</a:t>
                      </a:r>
                      <a:endParaRPr lang="en-US" sz="1800" dirty="0">
                        <a:effectLst/>
                        <a:latin typeface="Cambria"/>
                        <a:ea typeface="MS Mincho"/>
                        <a:cs typeface="Times New Roman"/>
                      </a:endParaRPr>
                    </a:p>
                  </a:txBody>
                  <a:tcPr marL="68580" marR="68580" marT="0" marB="0"/>
                </a:tc>
              </a:tr>
              <a:tr h="624814">
                <a:tc>
                  <a:txBody>
                    <a:bodyPr/>
                    <a:lstStyle/>
                    <a:p>
                      <a:pPr marL="0" marR="0">
                        <a:spcBef>
                          <a:spcPts val="0"/>
                        </a:spcBef>
                        <a:spcAft>
                          <a:spcPts val="0"/>
                        </a:spcAft>
                      </a:pPr>
                      <a:r>
                        <a:rPr lang="en-US" sz="1800" dirty="0" smtClean="0">
                          <a:effectLst/>
                        </a:rPr>
                        <a:t>Only patients </a:t>
                      </a:r>
                      <a:r>
                        <a:rPr lang="en-US" sz="1800" dirty="0">
                          <a:effectLst/>
                        </a:rPr>
                        <a:t>who survived to be </a:t>
                      </a:r>
                      <a:r>
                        <a:rPr lang="en-US" sz="1800" dirty="0" smtClean="0">
                          <a:effectLst/>
                        </a:rPr>
                        <a:t>admitted &amp; with ISS </a:t>
                      </a:r>
                      <a:r>
                        <a:rPr lang="en-US" sz="1800" u="sng" dirty="0">
                          <a:effectLst/>
                        </a:rPr>
                        <a:t>&gt;</a:t>
                      </a:r>
                      <a:r>
                        <a:rPr lang="en-US" sz="1800" dirty="0">
                          <a:effectLst/>
                        </a:rPr>
                        <a:t> 15</a:t>
                      </a:r>
                      <a:endParaRPr lang="en-US" sz="18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a:effectLst/>
                        </a:rPr>
                        <a:t>.02880</a:t>
                      </a:r>
                      <a:r>
                        <a:rPr lang="en-US" sz="1800" baseline="30000">
                          <a:effectLst/>
                        </a:rPr>
                        <a:t>**</a:t>
                      </a:r>
                      <a:endParaRPr lang="en-US" sz="1800">
                        <a:effectLst/>
                      </a:endParaRPr>
                    </a:p>
                    <a:p>
                      <a:pPr marL="0" marR="0" algn="ctr">
                        <a:spcBef>
                          <a:spcPts val="0"/>
                        </a:spcBef>
                        <a:spcAft>
                          <a:spcPts val="0"/>
                        </a:spcAft>
                      </a:pPr>
                      <a:r>
                        <a:rPr lang="en-US" sz="1800" baseline="30000">
                          <a:effectLst/>
                        </a:rPr>
                        <a:t>(6.86)</a:t>
                      </a:r>
                      <a:endParaRPr lang="en-US" sz="180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a:effectLst/>
                        </a:rPr>
                        <a:t>.01160</a:t>
                      </a:r>
                      <a:r>
                        <a:rPr lang="en-US" sz="1800" baseline="30000">
                          <a:effectLst/>
                        </a:rPr>
                        <a:t>*</a:t>
                      </a:r>
                      <a:endParaRPr lang="en-US" sz="1800">
                        <a:effectLst/>
                      </a:endParaRPr>
                    </a:p>
                    <a:p>
                      <a:pPr marL="0" marR="0" algn="ctr">
                        <a:spcBef>
                          <a:spcPts val="0"/>
                        </a:spcBef>
                        <a:spcAft>
                          <a:spcPts val="0"/>
                        </a:spcAft>
                      </a:pPr>
                      <a:r>
                        <a:rPr lang="en-US" sz="1800" baseline="30000">
                          <a:effectLst/>
                        </a:rPr>
                        <a:t>(2.09)</a:t>
                      </a:r>
                      <a:endParaRPr lang="en-US" sz="180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-.06370</a:t>
                      </a:r>
                      <a:r>
                        <a:rPr lang="en-US" sz="1800" baseline="30000" dirty="0">
                          <a:effectLst/>
                        </a:rPr>
                        <a:t>*</a:t>
                      </a:r>
                      <a:endParaRPr lang="en-US" sz="1800" dirty="0">
                        <a:effectLst/>
                      </a:endParaRPr>
                    </a:p>
                    <a:p>
                      <a:pPr marL="0" marR="0" algn="ctr">
                        <a:spcBef>
                          <a:spcPts val="0"/>
                        </a:spcBef>
                        <a:spcAft>
                          <a:spcPts val="0"/>
                        </a:spcAft>
                      </a:pPr>
                      <a:r>
                        <a:rPr lang="en-US" sz="1800" baseline="30000" dirty="0">
                          <a:effectLst/>
                        </a:rPr>
                        <a:t>(-2.00)</a:t>
                      </a:r>
                      <a:endParaRPr lang="en-US" sz="1800" dirty="0">
                        <a:effectLst/>
                        <a:latin typeface="Cambria"/>
                        <a:ea typeface="MS Mincho"/>
                        <a:cs typeface="Times New Roman"/>
                      </a:endParaRPr>
                    </a:p>
                  </a:txBody>
                  <a:tcPr marL="68580" marR="68580" marT="0" marB="0"/>
                </a:tc>
              </a:tr>
            </a:tbl>
          </a:graphicData>
        </a:graphic>
      </p:graphicFrame>
      <p:sp>
        <p:nvSpPr>
          <p:cNvPr id="5" name="TextBox 4"/>
          <p:cNvSpPr txBox="1"/>
          <p:nvPr/>
        </p:nvSpPr>
        <p:spPr>
          <a:xfrm>
            <a:off x="6312666" y="6422674"/>
            <a:ext cx="2179828" cy="369332"/>
          </a:xfrm>
          <a:prstGeom prst="rect">
            <a:avLst/>
          </a:prstGeom>
          <a:noFill/>
        </p:spPr>
        <p:txBody>
          <a:bodyPr wrap="none" rtlCol="0">
            <a:spAutoFit/>
          </a:bodyPr>
          <a:lstStyle/>
          <a:p>
            <a:r>
              <a:rPr lang="en-US" dirty="0" smtClean="0">
                <a:solidFill>
                  <a:schemeClr val="bg2">
                    <a:lumMod val="20000"/>
                    <a:lumOff val="80000"/>
                  </a:schemeClr>
                </a:solidFill>
              </a:rPr>
              <a:t>* P &lt; 0.05, ** p &lt; .01</a:t>
            </a:r>
            <a:endParaRPr lang="en-US" dirty="0">
              <a:solidFill>
                <a:schemeClr val="bg2">
                  <a:lumMod val="20000"/>
                  <a:lumOff val="80000"/>
                </a:schemeClr>
              </a:solidFill>
            </a:endParaRPr>
          </a:p>
        </p:txBody>
      </p:sp>
    </p:spTree>
    <p:extLst>
      <p:ext uri="{BB962C8B-B14F-4D97-AF65-F5344CB8AC3E}">
        <p14:creationId xmlns:p14="http://schemas.microsoft.com/office/powerpoint/2010/main" xmlns="" val="81393652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750" y="124858"/>
            <a:ext cx="7772400" cy="1143000"/>
          </a:xfrm>
        </p:spPr>
        <p:txBody>
          <a:bodyPr/>
          <a:lstStyle/>
          <a:p>
            <a:r>
              <a:rPr lang="en-US" sz="4000" dirty="0" smtClean="0"/>
              <a:t>Final model examining impact of trauma center on mortality*</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3885163455"/>
              </p:ext>
            </p:extLst>
          </p:nvPr>
        </p:nvGraphicFramePr>
        <p:xfrm>
          <a:off x="1882844" y="1616173"/>
          <a:ext cx="5378311" cy="5120640"/>
        </p:xfrm>
        <a:graphic>
          <a:graphicData uri="http://schemas.openxmlformats.org/drawingml/2006/table">
            <a:tbl>
              <a:tblPr firstRow="1" firstCol="1" bandRow="1">
                <a:tableStyleId>{5C22544A-7EE6-4342-B048-85BDC9FD1C3A}</a:tableStyleId>
              </a:tblPr>
              <a:tblGrid>
                <a:gridCol w="3253822"/>
                <a:gridCol w="1174060"/>
                <a:gridCol w="950429"/>
              </a:tblGrid>
              <a:tr h="58206">
                <a:tc>
                  <a:txBody>
                    <a:bodyPr/>
                    <a:lstStyle/>
                    <a:p>
                      <a:pPr marL="0" marR="0">
                        <a:spcBef>
                          <a:spcPts val="0"/>
                        </a:spcBef>
                        <a:spcAft>
                          <a:spcPts val="0"/>
                        </a:spcAft>
                      </a:pPr>
                      <a:r>
                        <a:rPr lang="en-US" sz="1400" dirty="0">
                          <a:effectLst/>
                        </a:rPr>
                        <a:t>Variable</a:t>
                      </a:r>
                      <a:endParaRPr lang="en-US" sz="1400" dirty="0">
                        <a:effectLst/>
                        <a:latin typeface="Cambria"/>
                        <a:ea typeface="MS Mincho"/>
                        <a:cs typeface="Times New Roman"/>
                      </a:endParaRPr>
                    </a:p>
                  </a:txBody>
                  <a:tcPr marL="67089" marR="67089" marT="0" marB="0"/>
                </a:tc>
                <a:tc>
                  <a:txBody>
                    <a:bodyPr/>
                    <a:lstStyle/>
                    <a:p>
                      <a:pPr marL="0" marR="0" algn="ctr">
                        <a:spcBef>
                          <a:spcPts val="0"/>
                        </a:spcBef>
                        <a:spcAft>
                          <a:spcPts val="0"/>
                        </a:spcAft>
                      </a:pPr>
                      <a:r>
                        <a:rPr lang="en-US" sz="1400" dirty="0" smtClean="0">
                          <a:effectLst/>
                        </a:rPr>
                        <a:t>Coefficient</a:t>
                      </a:r>
                      <a:endParaRPr lang="en-US" sz="1400" dirty="0">
                        <a:effectLst/>
                        <a:latin typeface="Cambria"/>
                        <a:ea typeface="MS Mincho"/>
                        <a:cs typeface="Times New Roman"/>
                      </a:endParaRPr>
                    </a:p>
                  </a:txBody>
                  <a:tcPr marL="67089" marR="67089" marT="0" marB="0"/>
                </a:tc>
                <a:tc>
                  <a:txBody>
                    <a:bodyPr/>
                    <a:lstStyle/>
                    <a:p>
                      <a:pPr marL="0" marR="0" algn="ctr">
                        <a:spcBef>
                          <a:spcPts val="0"/>
                        </a:spcBef>
                        <a:spcAft>
                          <a:spcPts val="0"/>
                        </a:spcAft>
                      </a:pPr>
                      <a:r>
                        <a:rPr lang="en-US" sz="1400">
                          <a:effectLst/>
                        </a:rPr>
                        <a:t>t-statistic</a:t>
                      </a:r>
                      <a:endParaRPr lang="en-US" sz="140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dirty="0">
                          <a:effectLst/>
                        </a:rPr>
                        <a:t>Patient Characteristics</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 </a:t>
                      </a:r>
                      <a:endParaRPr lang="en-US" sz="140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 </a:t>
                      </a:r>
                      <a:endParaRPr lang="en-US" sz="140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dirty="0">
                          <a:effectLst/>
                        </a:rPr>
                        <a:t>Age</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dirty="0">
                          <a:effectLst/>
                        </a:rPr>
                        <a:t>.00005</a:t>
                      </a:r>
                      <a:r>
                        <a:rPr lang="en-US" sz="1400" baseline="30000" dirty="0">
                          <a:effectLst/>
                        </a:rPr>
                        <a:t>**</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10.92</a:t>
                      </a:r>
                      <a:endParaRPr lang="en-US" sz="140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dirty="0">
                          <a:effectLst/>
                        </a:rPr>
                        <a:t>Female</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-.00065</a:t>
                      </a:r>
                      <a:r>
                        <a:rPr lang="en-US" sz="1400" baseline="30000">
                          <a:effectLst/>
                        </a:rPr>
                        <a:t>**</a:t>
                      </a:r>
                      <a:endParaRPr lang="en-US" sz="140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-8.50</a:t>
                      </a:r>
                      <a:endParaRPr lang="en-US" sz="140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dirty="0">
                          <a:effectLst/>
                        </a:rPr>
                        <a:t>Medicare (private insurance reference)</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-.00003</a:t>
                      </a:r>
                      <a:endParaRPr lang="en-US" sz="140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-0.19</a:t>
                      </a:r>
                      <a:endParaRPr lang="en-US" sz="140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dirty="0">
                          <a:effectLst/>
                        </a:rPr>
                        <a:t>Medicaid</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dirty="0">
                          <a:effectLst/>
                        </a:rPr>
                        <a:t>.00043</a:t>
                      </a:r>
                      <a:r>
                        <a:rPr lang="en-US" sz="1400" baseline="30000" dirty="0">
                          <a:effectLst/>
                        </a:rPr>
                        <a:t>**</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4.38</a:t>
                      </a:r>
                      <a:endParaRPr lang="en-US" sz="140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dirty="0">
                          <a:effectLst/>
                        </a:rPr>
                        <a:t>Uninsured</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.00087</a:t>
                      </a:r>
                      <a:r>
                        <a:rPr lang="en-US" sz="1400" baseline="30000">
                          <a:effectLst/>
                        </a:rPr>
                        <a:t>**</a:t>
                      </a:r>
                      <a:endParaRPr lang="en-US" sz="140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7.01</a:t>
                      </a:r>
                      <a:endParaRPr lang="en-US" sz="140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dirty="0">
                          <a:effectLst/>
                        </a:rPr>
                        <a:t>Other payer</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-.00001</a:t>
                      </a:r>
                      <a:endParaRPr lang="en-US" sz="140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-0.13</a:t>
                      </a:r>
                      <a:endParaRPr lang="en-US" sz="140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dirty="0">
                          <a:effectLst/>
                        </a:rPr>
                        <a:t>Injury Characteristics</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 </a:t>
                      </a:r>
                      <a:endParaRPr lang="en-US" sz="140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 </a:t>
                      </a:r>
                      <a:endParaRPr lang="en-US" sz="140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dirty="0">
                          <a:effectLst/>
                        </a:rPr>
                        <a:t>Probability of death</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.74719</a:t>
                      </a:r>
                      <a:r>
                        <a:rPr lang="en-US" sz="1400" baseline="30000">
                          <a:effectLst/>
                        </a:rPr>
                        <a:t>**</a:t>
                      </a:r>
                      <a:endParaRPr lang="en-US" sz="140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44.32</a:t>
                      </a:r>
                      <a:endParaRPr lang="en-US" sz="140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dirty="0">
                          <a:effectLst/>
                        </a:rPr>
                        <a:t>Intent – self-harm</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.00828</a:t>
                      </a:r>
                      <a:r>
                        <a:rPr lang="en-US" sz="1400" baseline="30000">
                          <a:effectLst/>
                        </a:rPr>
                        <a:t>**</a:t>
                      </a:r>
                      <a:endParaRPr lang="en-US" sz="140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8.27</a:t>
                      </a:r>
                      <a:endParaRPr lang="en-US" sz="140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dirty="0">
                          <a:effectLst/>
                        </a:rPr>
                        <a:t>Intent – assault</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-.00218</a:t>
                      </a:r>
                      <a:r>
                        <a:rPr lang="en-US" sz="1400" baseline="30000">
                          <a:effectLst/>
                        </a:rPr>
                        <a:t>**</a:t>
                      </a:r>
                      <a:endParaRPr lang="en-US" sz="140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-9.19</a:t>
                      </a:r>
                      <a:endParaRPr lang="en-US" sz="140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dirty="0">
                          <a:effectLst/>
                        </a:rPr>
                        <a:t>Penetrating trauma</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dirty="0">
                          <a:effectLst/>
                        </a:rPr>
                        <a:t>-.00225</a:t>
                      </a:r>
                      <a:r>
                        <a:rPr lang="en-US" sz="1400" baseline="30000" dirty="0">
                          <a:effectLst/>
                        </a:rPr>
                        <a:t>**</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-11.93</a:t>
                      </a:r>
                      <a:endParaRPr lang="en-US" sz="140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dirty="0">
                          <a:effectLst/>
                        </a:rPr>
                        <a:t>Hospital Characteristics</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dirty="0">
                          <a:effectLst/>
                        </a:rPr>
                        <a:t> </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 </a:t>
                      </a:r>
                      <a:endParaRPr lang="en-US" sz="140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dirty="0">
                          <a:effectLst/>
                        </a:rPr>
                        <a:t>Not-for-profit (public ownership reference)</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dirty="0">
                          <a:effectLst/>
                        </a:rPr>
                        <a:t>-.00038</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-1.49</a:t>
                      </a:r>
                      <a:endParaRPr lang="en-US" sz="140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a:effectLst/>
                        </a:rPr>
                        <a:t>For-profit </a:t>
                      </a:r>
                      <a:endParaRPr lang="en-US" sz="140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dirty="0">
                          <a:effectLst/>
                        </a:rPr>
                        <a:t>-.00005</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-0.15</a:t>
                      </a:r>
                      <a:endParaRPr lang="en-US" sz="140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a:effectLst/>
                        </a:rPr>
                        <a:t>Teaching</a:t>
                      </a:r>
                      <a:endParaRPr lang="en-US" sz="140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dirty="0">
                          <a:effectLst/>
                        </a:rPr>
                        <a:t>.00129</a:t>
                      </a:r>
                      <a:r>
                        <a:rPr lang="en-US" sz="1400" baseline="30000" dirty="0">
                          <a:effectLst/>
                        </a:rPr>
                        <a:t>**</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a:effectLst/>
                        </a:rPr>
                        <a:t>4.20</a:t>
                      </a:r>
                      <a:endParaRPr lang="en-US" sz="140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a:effectLst/>
                        </a:rPr>
                        <a:t>Medium hospital (small size reference)</a:t>
                      </a:r>
                      <a:endParaRPr lang="en-US" sz="140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dirty="0">
                          <a:effectLst/>
                        </a:rPr>
                        <a:t>.00361</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dirty="0">
                          <a:effectLst/>
                        </a:rPr>
                        <a:t>1.83</a:t>
                      </a:r>
                      <a:endParaRPr lang="en-US" sz="1400" dirty="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a:effectLst/>
                        </a:rPr>
                        <a:t>Large hospital</a:t>
                      </a:r>
                      <a:endParaRPr lang="en-US" sz="140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dirty="0">
                          <a:effectLst/>
                        </a:rPr>
                        <a:t>.00106</a:t>
                      </a:r>
                      <a:r>
                        <a:rPr lang="en-US" sz="1400" baseline="30000" dirty="0">
                          <a:effectLst/>
                        </a:rPr>
                        <a:t>**</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dirty="0">
                          <a:effectLst/>
                        </a:rPr>
                        <a:t>4.64</a:t>
                      </a:r>
                      <a:endParaRPr lang="en-US" sz="1400" dirty="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a:effectLst/>
                        </a:rPr>
                        <a:t>Northeast region (West region reference)</a:t>
                      </a:r>
                      <a:endParaRPr lang="en-US" sz="140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dirty="0">
                          <a:effectLst/>
                        </a:rPr>
                        <a:t>.00043</a:t>
                      </a:r>
                      <a:r>
                        <a:rPr lang="en-US" sz="1400" baseline="30000" dirty="0">
                          <a:effectLst/>
                        </a:rPr>
                        <a:t>*</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dirty="0">
                          <a:effectLst/>
                        </a:rPr>
                        <a:t>1.99</a:t>
                      </a:r>
                      <a:endParaRPr lang="en-US" sz="1400" dirty="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a:effectLst/>
                        </a:rPr>
                        <a:t>Midwest region</a:t>
                      </a:r>
                      <a:endParaRPr lang="en-US" sz="140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dirty="0">
                          <a:effectLst/>
                        </a:rPr>
                        <a:t>.00008</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dirty="0">
                          <a:effectLst/>
                        </a:rPr>
                        <a:t>0.37</a:t>
                      </a:r>
                      <a:endParaRPr lang="en-US" sz="1400" dirty="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a:effectLst/>
                        </a:rPr>
                        <a:t>South region</a:t>
                      </a:r>
                      <a:endParaRPr lang="en-US" sz="140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dirty="0">
                          <a:effectLst/>
                        </a:rPr>
                        <a:t>.00054</a:t>
                      </a:r>
                      <a:r>
                        <a:rPr lang="en-US" sz="1400" baseline="30000" dirty="0">
                          <a:effectLst/>
                        </a:rPr>
                        <a:t>*</a:t>
                      </a:r>
                      <a:endParaRPr lang="en-US" sz="1400" dirty="0">
                        <a:effectLst/>
                        <a:latin typeface="Cambria"/>
                        <a:ea typeface="MS Mincho"/>
                        <a:cs typeface="Times New Roman"/>
                      </a:endParaRPr>
                    </a:p>
                  </a:txBody>
                  <a:tcPr marL="67089" marR="67089" marT="0" marB="0"/>
                </a:tc>
                <a:tc>
                  <a:txBody>
                    <a:bodyPr/>
                    <a:lstStyle/>
                    <a:p>
                      <a:pPr marL="0" marR="0">
                        <a:spcBef>
                          <a:spcPts val="0"/>
                        </a:spcBef>
                        <a:spcAft>
                          <a:spcPts val="0"/>
                        </a:spcAft>
                      </a:pPr>
                      <a:r>
                        <a:rPr lang="en-US" sz="1400" dirty="0">
                          <a:effectLst/>
                        </a:rPr>
                        <a:t>2.49</a:t>
                      </a:r>
                      <a:endParaRPr lang="en-US" sz="1400" dirty="0">
                        <a:effectLst/>
                        <a:latin typeface="Cambria"/>
                        <a:ea typeface="MS Mincho"/>
                        <a:cs typeface="Times New Roman"/>
                      </a:endParaRPr>
                    </a:p>
                  </a:txBody>
                  <a:tcPr marL="67089" marR="67089" marT="0" marB="0"/>
                </a:tc>
              </a:tr>
              <a:tr h="178904">
                <a:tc>
                  <a:txBody>
                    <a:bodyPr/>
                    <a:lstStyle/>
                    <a:p>
                      <a:pPr marL="0" marR="0">
                        <a:spcBef>
                          <a:spcPts val="0"/>
                        </a:spcBef>
                        <a:spcAft>
                          <a:spcPts val="0"/>
                        </a:spcAft>
                      </a:pPr>
                      <a:r>
                        <a:rPr lang="en-US" sz="1400" dirty="0">
                          <a:solidFill>
                            <a:schemeClr val="accent5">
                              <a:lumMod val="10000"/>
                            </a:schemeClr>
                          </a:solidFill>
                          <a:effectLst/>
                        </a:rPr>
                        <a:t>Trauma center</a:t>
                      </a:r>
                      <a:endParaRPr lang="en-US" sz="1400" dirty="0">
                        <a:solidFill>
                          <a:schemeClr val="accent5">
                            <a:lumMod val="10000"/>
                          </a:schemeClr>
                        </a:solidFill>
                        <a:effectLst/>
                        <a:latin typeface="Cambria"/>
                        <a:ea typeface="MS Mincho"/>
                        <a:cs typeface="Times New Roman"/>
                      </a:endParaRPr>
                    </a:p>
                  </a:txBody>
                  <a:tcPr marL="67089" marR="67089" marT="0" marB="0">
                    <a:solidFill>
                      <a:schemeClr val="accent5">
                        <a:lumMod val="10000"/>
                      </a:schemeClr>
                    </a:solidFill>
                  </a:tcPr>
                </a:tc>
                <a:tc>
                  <a:txBody>
                    <a:bodyPr/>
                    <a:lstStyle/>
                    <a:p>
                      <a:pPr marL="0" marR="0">
                        <a:spcBef>
                          <a:spcPts val="0"/>
                        </a:spcBef>
                        <a:spcAft>
                          <a:spcPts val="0"/>
                        </a:spcAft>
                      </a:pPr>
                      <a:r>
                        <a:rPr lang="en-US" sz="1400" dirty="0">
                          <a:solidFill>
                            <a:schemeClr val="accent5">
                              <a:lumMod val="10000"/>
                            </a:schemeClr>
                          </a:solidFill>
                          <a:effectLst/>
                        </a:rPr>
                        <a:t>-.00194</a:t>
                      </a:r>
                      <a:r>
                        <a:rPr lang="en-US" sz="1400" baseline="30000" dirty="0">
                          <a:solidFill>
                            <a:schemeClr val="accent5">
                              <a:lumMod val="10000"/>
                            </a:schemeClr>
                          </a:solidFill>
                          <a:effectLst/>
                        </a:rPr>
                        <a:t>**</a:t>
                      </a:r>
                      <a:endParaRPr lang="en-US" sz="1400" dirty="0">
                        <a:solidFill>
                          <a:schemeClr val="accent5">
                            <a:lumMod val="10000"/>
                          </a:schemeClr>
                        </a:solidFill>
                        <a:effectLst/>
                        <a:latin typeface="Cambria"/>
                        <a:ea typeface="MS Mincho"/>
                        <a:cs typeface="Times New Roman"/>
                      </a:endParaRPr>
                    </a:p>
                  </a:txBody>
                  <a:tcPr marL="67089" marR="67089" marT="0" marB="0">
                    <a:solidFill>
                      <a:schemeClr val="accent5">
                        <a:lumMod val="10000"/>
                      </a:schemeClr>
                    </a:solidFill>
                  </a:tcPr>
                </a:tc>
                <a:tc>
                  <a:txBody>
                    <a:bodyPr/>
                    <a:lstStyle/>
                    <a:p>
                      <a:pPr marL="0" marR="0">
                        <a:spcBef>
                          <a:spcPts val="0"/>
                        </a:spcBef>
                        <a:spcAft>
                          <a:spcPts val="0"/>
                        </a:spcAft>
                      </a:pPr>
                      <a:r>
                        <a:rPr lang="en-US" sz="1400" dirty="0">
                          <a:solidFill>
                            <a:schemeClr val="accent5">
                              <a:lumMod val="10000"/>
                            </a:schemeClr>
                          </a:solidFill>
                          <a:effectLst/>
                        </a:rPr>
                        <a:t>-3.07</a:t>
                      </a:r>
                      <a:endParaRPr lang="en-US" sz="1400" dirty="0">
                        <a:solidFill>
                          <a:schemeClr val="accent5">
                            <a:lumMod val="10000"/>
                          </a:schemeClr>
                        </a:solidFill>
                        <a:effectLst/>
                        <a:latin typeface="Cambria"/>
                        <a:ea typeface="MS Mincho"/>
                        <a:cs typeface="Times New Roman"/>
                      </a:endParaRPr>
                    </a:p>
                  </a:txBody>
                  <a:tcPr marL="67089" marR="67089" marT="0" marB="0">
                    <a:solidFill>
                      <a:schemeClr val="accent5">
                        <a:lumMod val="10000"/>
                      </a:schemeClr>
                    </a:solidFill>
                  </a:tcPr>
                </a:tc>
              </a:tr>
            </a:tbl>
          </a:graphicData>
        </a:graphic>
      </p:graphicFrame>
      <p:sp>
        <p:nvSpPr>
          <p:cNvPr id="7" name="TextBox 6"/>
          <p:cNvSpPr txBox="1"/>
          <p:nvPr/>
        </p:nvSpPr>
        <p:spPr>
          <a:xfrm>
            <a:off x="7871440" y="6367481"/>
            <a:ext cx="1107419" cy="369332"/>
          </a:xfrm>
          <a:prstGeom prst="rect">
            <a:avLst/>
          </a:prstGeom>
          <a:noFill/>
        </p:spPr>
        <p:txBody>
          <a:bodyPr wrap="none" rtlCol="0">
            <a:spAutoFit/>
          </a:bodyPr>
          <a:lstStyle/>
          <a:p>
            <a:r>
              <a:rPr lang="en-US" dirty="0" smtClean="0">
                <a:solidFill>
                  <a:schemeClr val="bg2">
                    <a:lumMod val="20000"/>
                    <a:lumOff val="80000"/>
                  </a:schemeClr>
                </a:solidFill>
              </a:rPr>
              <a:t>* With IV</a:t>
            </a:r>
            <a:endParaRPr lang="en-US" dirty="0">
              <a:solidFill>
                <a:schemeClr val="bg2">
                  <a:lumMod val="20000"/>
                  <a:lumOff val="80000"/>
                </a:schemeClr>
              </a:solidFill>
            </a:endParaRPr>
          </a:p>
        </p:txBody>
      </p:sp>
    </p:spTree>
    <p:extLst>
      <p:ext uri="{BB962C8B-B14F-4D97-AF65-F5344CB8AC3E}">
        <p14:creationId xmlns:p14="http://schemas.microsoft.com/office/powerpoint/2010/main" xmlns="" val="294271972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29" name="Picture 3"/>
          <p:cNvPicPr>
            <a:picLocks noChangeAspect="1"/>
          </p:cNvPicPr>
          <p:nvPr/>
        </p:nvPicPr>
        <p:blipFill>
          <a:blip r:embed="rId3" cstate="print"/>
          <a:srcRect/>
          <a:stretch>
            <a:fillRect/>
          </a:stretch>
        </p:blipFill>
        <p:spPr bwMode="auto">
          <a:xfrm>
            <a:off x="0" y="2438400"/>
            <a:ext cx="9144000" cy="3505200"/>
          </a:xfrm>
          <a:prstGeom prst="rect">
            <a:avLst/>
          </a:prstGeom>
          <a:noFill/>
          <a:ln w="9525">
            <a:noFill/>
            <a:miter lim="800000"/>
            <a:headEnd/>
            <a:tailEnd/>
          </a:ln>
        </p:spPr>
      </p:pic>
      <p:pic>
        <p:nvPicPr>
          <p:cNvPr id="176130" name="Picture 2"/>
          <p:cNvPicPr>
            <a:picLocks noChangeAspect="1"/>
          </p:cNvPicPr>
          <p:nvPr/>
        </p:nvPicPr>
        <p:blipFill>
          <a:blip r:embed="rId4" cstate="print"/>
          <a:srcRect/>
          <a:stretch>
            <a:fillRect/>
          </a:stretch>
        </p:blipFill>
        <p:spPr bwMode="auto">
          <a:xfrm>
            <a:off x="381000" y="533400"/>
            <a:ext cx="4279900" cy="1079500"/>
          </a:xfrm>
          <a:prstGeom prst="rect">
            <a:avLst/>
          </a:prstGeom>
          <a:noFill/>
          <a:ln w="9525">
            <a:noFill/>
            <a:miter lim="800000"/>
            <a:headEnd/>
            <a:tailEnd/>
          </a:ln>
        </p:spPr>
      </p:pic>
      <p:cxnSp>
        <p:nvCxnSpPr>
          <p:cNvPr id="4" name="Straight Arrow Connector 3"/>
          <p:cNvCxnSpPr/>
          <p:nvPr/>
        </p:nvCxnSpPr>
        <p:spPr>
          <a:xfrm>
            <a:off x="8335012" y="2269300"/>
            <a:ext cx="0" cy="635574"/>
          </a:xfrm>
          <a:prstGeom prst="straightConnector1">
            <a:avLst/>
          </a:prstGeom>
          <a:ln w="539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03949568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a:xfrm>
            <a:off x="685800" y="366420"/>
            <a:ext cx="7772400" cy="1143000"/>
          </a:xfrm>
          <a:noFill/>
        </p:spPr>
        <p:txBody>
          <a:bodyPr/>
          <a:lstStyle/>
          <a:p>
            <a:r>
              <a:rPr lang="en-US" sz="3200" dirty="0" smtClean="0"/>
              <a:t>Question 2. Population outcomes for trauma</a:t>
            </a:r>
          </a:p>
        </p:txBody>
      </p:sp>
      <p:sp>
        <p:nvSpPr>
          <p:cNvPr id="156675" name="Rectangle 3"/>
          <p:cNvSpPr>
            <a:spLocks noGrp="1" noChangeArrowheads="1"/>
          </p:cNvSpPr>
          <p:nvPr>
            <p:ph type="body" idx="1"/>
          </p:nvPr>
        </p:nvSpPr>
        <p:spPr>
          <a:xfrm>
            <a:off x="685800" y="1697489"/>
            <a:ext cx="7772400" cy="4341467"/>
          </a:xfrm>
        </p:spPr>
        <p:txBody>
          <a:bodyPr/>
          <a:lstStyle/>
          <a:p>
            <a:r>
              <a:rPr lang="en-US" dirty="0" smtClean="0"/>
              <a:t>Data Sources (trauma system - supply)</a:t>
            </a:r>
          </a:p>
          <a:p>
            <a:pPr lvl="2"/>
            <a:r>
              <a:rPr lang="en-US" dirty="0" smtClean="0"/>
              <a:t>US Census Data</a:t>
            </a:r>
          </a:p>
          <a:p>
            <a:pPr lvl="3"/>
            <a:r>
              <a:rPr lang="en-US" dirty="0" smtClean="0"/>
              <a:t>Location of residence at the level of the block group and county</a:t>
            </a:r>
          </a:p>
          <a:p>
            <a:pPr lvl="2"/>
            <a:r>
              <a:rPr lang="en-US" dirty="0" smtClean="0"/>
              <a:t>CDC, American Trauma Society, Penn Cartographic Modeling Lab</a:t>
            </a:r>
          </a:p>
          <a:p>
            <a:pPr lvl="3"/>
            <a:r>
              <a:rPr lang="en-US" dirty="0" smtClean="0"/>
              <a:t>Trauma center access</a:t>
            </a:r>
          </a:p>
          <a:p>
            <a:r>
              <a:rPr lang="en-US" dirty="0" smtClean="0"/>
              <a:t>Data sources (injury death - demand)</a:t>
            </a:r>
          </a:p>
          <a:p>
            <a:pPr lvl="2"/>
            <a:r>
              <a:rPr lang="en-US" dirty="0" smtClean="0"/>
              <a:t>National </a:t>
            </a:r>
            <a:r>
              <a:rPr lang="en-US" dirty="0"/>
              <a:t>Center for Vital Statistics</a:t>
            </a:r>
          </a:p>
          <a:p>
            <a:pPr lvl="3"/>
            <a:r>
              <a:rPr lang="en-US" dirty="0"/>
              <a:t>Multiple Cause of Death (MCOD) </a:t>
            </a:r>
            <a:r>
              <a:rPr lang="en-US" dirty="0" smtClean="0"/>
              <a:t>Data</a:t>
            </a:r>
            <a:endParaRPr lang="en-US" dirty="0"/>
          </a:p>
        </p:txBody>
      </p:sp>
    </p:spTree>
    <p:extLst>
      <p:ext uri="{BB962C8B-B14F-4D97-AF65-F5344CB8AC3E}">
        <p14:creationId xmlns:p14="http://schemas.microsoft.com/office/powerpoint/2010/main" xmlns="" val="317747313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1143000"/>
          </a:xfrm>
        </p:spPr>
        <p:txBody>
          <a:bodyPr/>
          <a:lstStyle/>
          <a:p>
            <a:r>
              <a:rPr lang="en-US" sz="3200" dirty="0"/>
              <a:t>Question 2. Population outcomes for trauma</a:t>
            </a:r>
            <a:endParaRPr lang="en-US" dirty="0"/>
          </a:p>
        </p:txBody>
      </p:sp>
      <p:sp>
        <p:nvSpPr>
          <p:cNvPr id="3" name="Content Placeholder 2"/>
          <p:cNvSpPr>
            <a:spLocks noGrp="1"/>
          </p:cNvSpPr>
          <p:nvPr>
            <p:ph idx="1"/>
          </p:nvPr>
        </p:nvSpPr>
        <p:spPr>
          <a:xfrm>
            <a:off x="381000" y="1371600"/>
            <a:ext cx="8458200" cy="5029200"/>
          </a:xfrm>
        </p:spPr>
        <p:txBody>
          <a:bodyPr/>
          <a:lstStyle/>
          <a:p>
            <a:r>
              <a:rPr lang="en-US" sz="2800" dirty="0" smtClean="0"/>
              <a:t>Methods</a:t>
            </a:r>
          </a:p>
          <a:p>
            <a:pPr lvl="1"/>
            <a:r>
              <a:rPr lang="en-US" sz="2800" dirty="0" smtClean="0"/>
              <a:t>Supply Side – Access to trauma care</a:t>
            </a:r>
          </a:p>
          <a:p>
            <a:pPr lvl="2"/>
            <a:r>
              <a:rPr lang="en-US" dirty="0" smtClean="0"/>
              <a:t>Access to level 1/2 trauma center within an hour</a:t>
            </a:r>
          </a:p>
          <a:p>
            <a:pPr lvl="1"/>
            <a:r>
              <a:rPr lang="en-US" sz="2800" dirty="0" smtClean="0"/>
              <a:t>Demand Side – Injury Deaths</a:t>
            </a:r>
          </a:p>
          <a:p>
            <a:pPr lvl="2"/>
            <a:r>
              <a:rPr lang="en-US" dirty="0" smtClean="0"/>
              <a:t>ICD codes to identify injury death location </a:t>
            </a:r>
          </a:p>
          <a:p>
            <a:pPr lvl="2"/>
            <a:r>
              <a:rPr lang="en-US" dirty="0" smtClean="0"/>
              <a:t>Population data to calculate injury death rate</a:t>
            </a:r>
          </a:p>
          <a:p>
            <a:endParaRPr lang="en-US" sz="2800" dirty="0" smtClean="0"/>
          </a:p>
          <a:p>
            <a:r>
              <a:rPr lang="en-US" sz="2800" dirty="0" smtClean="0"/>
              <a:t>Analysis</a:t>
            </a:r>
          </a:p>
          <a:p>
            <a:pPr lvl="1"/>
            <a:r>
              <a:rPr lang="en-US" sz="2800" dirty="0" smtClean="0"/>
              <a:t>Examine relation between injury death rates and access to trauma care using </a:t>
            </a:r>
            <a:r>
              <a:rPr lang="en-US" sz="2800" dirty="0" err="1" smtClean="0"/>
              <a:t>poisson</a:t>
            </a:r>
            <a:r>
              <a:rPr lang="en-US" sz="2800" dirty="0" smtClean="0"/>
              <a:t> distribution </a:t>
            </a:r>
            <a:endParaRPr lang="en-US" sz="2800" dirty="0"/>
          </a:p>
        </p:txBody>
      </p:sp>
    </p:spTree>
    <p:extLst>
      <p:ext uri="{BB962C8B-B14F-4D97-AF65-F5344CB8AC3E}">
        <p14:creationId xmlns:p14="http://schemas.microsoft.com/office/powerpoint/2010/main" xmlns="" val="172951573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20460"/>
            <a:ext cx="7772400" cy="1143000"/>
          </a:xfrm>
        </p:spPr>
        <p:txBody>
          <a:bodyPr/>
          <a:lstStyle/>
          <a:p>
            <a:r>
              <a:rPr lang="en-US" sz="3200" dirty="0"/>
              <a:t>Question 2. Population outcomes for trauma</a:t>
            </a:r>
            <a:endParaRPr lang="en-US" dirty="0"/>
          </a:p>
        </p:txBody>
      </p:sp>
      <p:sp>
        <p:nvSpPr>
          <p:cNvPr id="3" name="Content Placeholder 2"/>
          <p:cNvSpPr>
            <a:spLocks noGrp="1"/>
          </p:cNvSpPr>
          <p:nvPr>
            <p:ph idx="1"/>
          </p:nvPr>
        </p:nvSpPr>
        <p:spPr>
          <a:xfrm>
            <a:off x="273315" y="1454311"/>
            <a:ext cx="8569233" cy="4895376"/>
          </a:xfrm>
        </p:spPr>
        <p:txBody>
          <a:bodyPr/>
          <a:lstStyle/>
          <a:p>
            <a:r>
              <a:rPr lang="en-US" sz="2600" dirty="0" smtClean="0"/>
              <a:t>Results</a:t>
            </a:r>
          </a:p>
          <a:p>
            <a:pPr lvl="1"/>
            <a:r>
              <a:rPr lang="en-US" sz="2600" dirty="0" smtClean="0"/>
              <a:t>Supply</a:t>
            </a:r>
          </a:p>
          <a:p>
            <a:pPr lvl="2"/>
            <a:r>
              <a:rPr lang="en-US" sz="2600" dirty="0" smtClean="0"/>
              <a:t>60 minute access to trauma care</a:t>
            </a:r>
          </a:p>
          <a:p>
            <a:pPr lvl="3"/>
            <a:r>
              <a:rPr lang="en-US" sz="2600" dirty="0" smtClean="0"/>
              <a:t>84.7% of US residents</a:t>
            </a:r>
          </a:p>
          <a:p>
            <a:pPr lvl="3"/>
            <a:r>
              <a:rPr lang="en-US" sz="2600" dirty="0" smtClean="0"/>
              <a:t>46.4% of US counties</a:t>
            </a:r>
          </a:p>
          <a:p>
            <a:pPr lvl="2"/>
            <a:r>
              <a:rPr lang="en-US" sz="2600" dirty="0" smtClean="0"/>
              <a:t>Mean time to care = 43 minutes +/- 22</a:t>
            </a:r>
          </a:p>
          <a:p>
            <a:pPr lvl="1"/>
            <a:r>
              <a:rPr lang="en-US" sz="2600" dirty="0" smtClean="0"/>
              <a:t>Demand</a:t>
            </a:r>
          </a:p>
          <a:p>
            <a:pPr lvl="2"/>
            <a:r>
              <a:rPr lang="en-US" sz="2600" dirty="0" smtClean="0"/>
              <a:t>152,766 injury deaths in 2005	</a:t>
            </a:r>
            <a:endParaRPr lang="en-US" sz="2600" dirty="0"/>
          </a:p>
          <a:p>
            <a:pPr lvl="2"/>
            <a:r>
              <a:rPr lang="en-US" sz="2600" dirty="0"/>
              <a:t>27,964 </a:t>
            </a:r>
            <a:r>
              <a:rPr lang="en-US" sz="2600" dirty="0" smtClean="0"/>
              <a:t>in </a:t>
            </a:r>
            <a:r>
              <a:rPr lang="en-US" sz="2600" dirty="0"/>
              <a:t>counties </a:t>
            </a:r>
            <a:r>
              <a:rPr lang="en-US" sz="2600" dirty="0">
                <a:solidFill>
                  <a:srgbClr val="FFFF00"/>
                </a:solidFill>
              </a:rPr>
              <a:t>without </a:t>
            </a:r>
            <a:r>
              <a:rPr lang="en-US" sz="2600" dirty="0"/>
              <a:t>access within 60 </a:t>
            </a:r>
            <a:r>
              <a:rPr lang="en-US" sz="2600" dirty="0" smtClean="0"/>
              <a:t>min</a:t>
            </a:r>
          </a:p>
          <a:p>
            <a:pPr lvl="2"/>
            <a:r>
              <a:rPr lang="en-US" sz="2600" dirty="0"/>
              <a:t>124,802 </a:t>
            </a:r>
            <a:r>
              <a:rPr lang="en-US" sz="2600" dirty="0" smtClean="0"/>
              <a:t>in </a:t>
            </a:r>
            <a:r>
              <a:rPr lang="en-US" sz="2600" dirty="0"/>
              <a:t>counties </a:t>
            </a:r>
            <a:r>
              <a:rPr lang="en-US" sz="2600" dirty="0">
                <a:solidFill>
                  <a:srgbClr val="FFFF00"/>
                </a:solidFill>
              </a:rPr>
              <a:t>with </a:t>
            </a:r>
            <a:r>
              <a:rPr lang="en-US" sz="2600" dirty="0"/>
              <a:t>access to care within 60 </a:t>
            </a:r>
            <a:r>
              <a:rPr lang="en-US" sz="2600" dirty="0" smtClean="0"/>
              <a:t>min</a:t>
            </a:r>
            <a:endParaRPr lang="en-US" sz="2600" dirty="0"/>
          </a:p>
          <a:p>
            <a:pPr lvl="1"/>
            <a:endParaRPr lang="en-US" sz="2400" dirty="0" smtClean="0"/>
          </a:p>
          <a:p>
            <a:endParaRPr lang="en-US" dirty="0"/>
          </a:p>
        </p:txBody>
      </p:sp>
    </p:spTree>
    <p:extLst>
      <p:ext uri="{BB962C8B-B14F-4D97-AF65-F5344CB8AC3E}">
        <p14:creationId xmlns:p14="http://schemas.microsoft.com/office/powerpoint/2010/main" xmlns="" val="95210544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TraumaAccess"/>
          <p:cNvPicPr>
            <a:picLocks noChangeAspect="1" noChangeArrowheads="1"/>
          </p:cNvPicPr>
          <p:nvPr/>
        </p:nvPicPr>
        <p:blipFill>
          <a:blip r:embed="rId3"/>
          <a:srcRect/>
          <a:stretch>
            <a:fillRect/>
          </a:stretch>
        </p:blipFill>
        <p:spPr bwMode="auto">
          <a:xfrm>
            <a:off x="0" y="-12700"/>
            <a:ext cx="9156700" cy="6870700"/>
          </a:xfrm>
          <a:prstGeom prst="rect">
            <a:avLst/>
          </a:prstGeom>
          <a:noFill/>
          <a:ln w="9525">
            <a:noFill/>
            <a:miter lim="800000"/>
            <a:headEnd/>
            <a:tailEnd/>
          </a:ln>
        </p:spPr>
      </p:pic>
    </p:spTree>
    <p:extLst>
      <p:ext uri="{BB962C8B-B14F-4D97-AF65-F5344CB8AC3E}">
        <p14:creationId xmlns:p14="http://schemas.microsoft.com/office/powerpoint/2010/main" xmlns="" val="362714418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4" descr="InjuryRates"/>
          <p:cNvPicPr>
            <a:picLocks noChangeAspect="1" noChangeArrowheads="1"/>
          </p:cNvPicPr>
          <p:nvPr/>
        </p:nvPicPr>
        <p:blipFill>
          <a:blip r:embed="rId3"/>
          <a:srcRect/>
          <a:stretch>
            <a:fillRect/>
          </a:stretch>
        </p:blipFill>
        <p:spPr bwMode="auto">
          <a:xfrm>
            <a:off x="0" y="0"/>
            <a:ext cx="9156700" cy="6870700"/>
          </a:xfrm>
          <a:prstGeom prst="rect">
            <a:avLst/>
          </a:prstGeom>
          <a:noFill/>
          <a:ln w="9525">
            <a:noFill/>
            <a:miter lim="800000"/>
            <a:headEnd/>
            <a:tailEnd/>
          </a:ln>
        </p:spPr>
      </p:pic>
    </p:spTree>
    <p:extLst>
      <p:ext uri="{BB962C8B-B14F-4D97-AF65-F5344CB8AC3E}">
        <p14:creationId xmlns:p14="http://schemas.microsoft.com/office/powerpoint/2010/main" xmlns="" val="39461385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29" name="Picture 3"/>
          <p:cNvPicPr>
            <a:picLocks noChangeAspect="1"/>
          </p:cNvPicPr>
          <p:nvPr/>
        </p:nvPicPr>
        <p:blipFill>
          <a:blip r:embed="rId3" cstate="print"/>
          <a:srcRect/>
          <a:stretch>
            <a:fillRect/>
          </a:stretch>
        </p:blipFill>
        <p:spPr bwMode="auto">
          <a:xfrm>
            <a:off x="0" y="2438400"/>
            <a:ext cx="9144000" cy="3505200"/>
          </a:xfrm>
          <a:prstGeom prst="rect">
            <a:avLst/>
          </a:prstGeom>
          <a:noFill/>
          <a:ln w="9525">
            <a:noFill/>
            <a:miter lim="800000"/>
            <a:headEnd/>
            <a:tailEnd/>
          </a:ln>
        </p:spPr>
      </p:pic>
      <p:pic>
        <p:nvPicPr>
          <p:cNvPr id="176130" name="Picture 2"/>
          <p:cNvPicPr>
            <a:picLocks noChangeAspect="1"/>
          </p:cNvPicPr>
          <p:nvPr/>
        </p:nvPicPr>
        <p:blipFill>
          <a:blip r:embed="rId4" cstate="print"/>
          <a:srcRect/>
          <a:stretch>
            <a:fillRect/>
          </a:stretch>
        </p:blipFill>
        <p:spPr bwMode="auto">
          <a:xfrm>
            <a:off x="381000" y="533400"/>
            <a:ext cx="4279900" cy="1079500"/>
          </a:xfrm>
          <a:prstGeom prst="rect">
            <a:avLst/>
          </a:prstGeom>
          <a:noFill/>
          <a:ln w="9525">
            <a:noFill/>
            <a:miter lim="800000"/>
            <a:headEnd/>
            <a:tailEnd/>
          </a:ln>
        </p:spPr>
      </p:pic>
    </p:spTree>
    <p:extLst>
      <p:ext uri="{BB962C8B-B14F-4D97-AF65-F5344CB8AC3E}">
        <p14:creationId xmlns:p14="http://schemas.microsoft.com/office/powerpoint/2010/main" xmlns="" val="265452445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Overlay"/>
          <p:cNvPicPr>
            <a:picLocks noChangeAspect="1" noChangeArrowheads="1"/>
          </p:cNvPicPr>
          <p:nvPr/>
        </p:nvPicPr>
        <p:blipFill>
          <a:blip r:embed="rId3"/>
          <a:srcRect/>
          <a:stretch>
            <a:fillRect/>
          </a:stretch>
        </p:blipFill>
        <p:spPr bwMode="auto">
          <a:xfrm>
            <a:off x="0" y="0"/>
            <a:ext cx="9156700" cy="6870700"/>
          </a:xfrm>
          <a:prstGeom prst="rect">
            <a:avLst/>
          </a:prstGeom>
          <a:noFill/>
          <a:ln w="9525">
            <a:noFill/>
            <a:miter lim="800000"/>
            <a:headEnd/>
            <a:tailEnd/>
          </a:ln>
        </p:spPr>
      </p:pic>
      <p:sp>
        <p:nvSpPr>
          <p:cNvPr id="2" name="TextBox 1"/>
          <p:cNvSpPr txBox="1"/>
          <p:nvPr/>
        </p:nvSpPr>
        <p:spPr>
          <a:xfrm>
            <a:off x="380999" y="2286000"/>
            <a:ext cx="8031429" cy="3046988"/>
          </a:xfrm>
          <a:prstGeom prst="rect">
            <a:avLst/>
          </a:prstGeom>
          <a:solidFill>
            <a:schemeClr val="tx1">
              <a:lumMod val="95000"/>
              <a:lumOff val="5000"/>
            </a:schemeClr>
          </a:solidFill>
        </p:spPr>
        <p:txBody>
          <a:bodyPr wrap="none" rtlCol="0">
            <a:spAutoFit/>
          </a:bodyPr>
          <a:lstStyle/>
          <a:p>
            <a:pPr algn="ctr" defTabSz="914400" eaLnBrk="0" fontAlgn="base" hangingPunct="0">
              <a:spcBef>
                <a:spcPct val="0"/>
              </a:spcBef>
              <a:spcAft>
                <a:spcPct val="0"/>
              </a:spcAft>
            </a:pPr>
            <a:r>
              <a:rPr lang="en-US" sz="2400" b="1" dirty="0" smtClean="0">
                <a:solidFill>
                  <a:srgbClr val="FFFFFF"/>
                </a:solidFill>
                <a:ea typeface="ＭＳ Ｐゴシック" charset="-128"/>
              </a:rPr>
              <a:t>Counties </a:t>
            </a:r>
            <a:r>
              <a:rPr lang="en-US" sz="2400" b="1" dirty="0">
                <a:solidFill>
                  <a:srgbClr val="FFFFFF"/>
                </a:solidFill>
                <a:ea typeface="ＭＳ Ｐゴシック" charset="-128"/>
              </a:rPr>
              <a:t>without access to trauma care within 60 minutes </a:t>
            </a:r>
            <a:endParaRPr lang="en-US" sz="2400" b="1" dirty="0" smtClean="0">
              <a:solidFill>
                <a:srgbClr val="FFFFFF"/>
              </a:solidFill>
              <a:ea typeface="ＭＳ Ｐゴシック" charset="-128"/>
            </a:endParaRPr>
          </a:p>
          <a:p>
            <a:pPr algn="ctr" defTabSz="914400" eaLnBrk="0" fontAlgn="base" hangingPunct="0">
              <a:spcBef>
                <a:spcPct val="0"/>
              </a:spcBef>
              <a:spcAft>
                <a:spcPct val="0"/>
              </a:spcAft>
            </a:pPr>
            <a:r>
              <a:rPr lang="en-US" sz="2400" b="1" dirty="0" smtClean="0">
                <a:solidFill>
                  <a:srgbClr val="FFFFFF"/>
                </a:solidFill>
                <a:ea typeface="ＭＳ Ｐゴシック" charset="-128"/>
              </a:rPr>
              <a:t>had </a:t>
            </a:r>
            <a:r>
              <a:rPr lang="en-US" sz="2400" b="1" dirty="0">
                <a:solidFill>
                  <a:srgbClr val="FFFFFF"/>
                </a:solidFill>
                <a:ea typeface="ＭＳ Ｐゴシック" charset="-128"/>
              </a:rPr>
              <a:t>higher rates of injury death when compared to </a:t>
            </a:r>
            <a:r>
              <a:rPr lang="en-US" sz="2400" b="1" dirty="0" smtClean="0">
                <a:solidFill>
                  <a:srgbClr val="FFFFFF"/>
                </a:solidFill>
                <a:ea typeface="ＭＳ Ｐゴシック" charset="-128"/>
              </a:rPr>
              <a:t>counties</a:t>
            </a:r>
          </a:p>
          <a:p>
            <a:pPr algn="ctr" defTabSz="914400" eaLnBrk="0" fontAlgn="base" hangingPunct="0">
              <a:spcBef>
                <a:spcPct val="0"/>
              </a:spcBef>
              <a:spcAft>
                <a:spcPct val="0"/>
              </a:spcAft>
            </a:pPr>
            <a:r>
              <a:rPr lang="en-US" sz="2400" b="1" dirty="0" smtClean="0">
                <a:solidFill>
                  <a:srgbClr val="FFFFFF"/>
                </a:solidFill>
                <a:ea typeface="ＭＳ Ｐゴシック" charset="-128"/>
              </a:rPr>
              <a:t>with </a:t>
            </a:r>
            <a:r>
              <a:rPr lang="en-US" sz="2400" b="1" dirty="0">
                <a:solidFill>
                  <a:srgbClr val="FFFFFF"/>
                </a:solidFill>
                <a:ea typeface="ＭＳ Ｐゴシック" charset="-128"/>
              </a:rPr>
              <a:t>access to trauma care within 60 minutes </a:t>
            </a:r>
            <a:endParaRPr lang="en-US" sz="2400" b="1" dirty="0" smtClean="0">
              <a:solidFill>
                <a:srgbClr val="FFFFFF"/>
              </a:solidFill>
              <a:ea typeface="ＭＳ Ｐゴシック" charset="-128"/>
            </a:endParaRPr>
          </a:p>
          <a:p>
            <a:pPr algn="ctr" defTabSz="914400" eaLnBrk="0" fontAlgn="base" hangingPunct="0">
              <a:spcBef>
                <a:spcPct val="0"/>
              </a:spcBef>
              <a:spcAft>
                <a:spcPct val="0"/>
              </a:spcAft>
            </a:pPr>
            <a:r>
              <a:rPr lang="en-US" sz="2400" b="1" dirty="0" smtClean="0">
                <a:solidFill>
                  <a:srgbClr val="FFFFFF"/>
                </a:solidFill>
                <a:ea typeface="ＭＳ Ｐゴシック" charset="-128"/>
              </a:rPr>
              <a:t>(</a:t>
            </a:r>
            <a:r>
              <a:rPr lang="en-US" sz="2400" b="1" dirty="0">
                <a:solidFill>
                  <a:srgbClr val="FFFFFF"/>
                </a:solidFill>
                <a:ea typeface="ＭＳ Ｐゴシック" charset="-128"/>
              </a:rPr>
              <a:t>OR 1.24, 95% CI 1.18-1.30</a:t>
            </a:r>
            <a:r>
              <a:rPr lang="en-US" sz="2400" b="1" dirty="0" smtClean="0">
                <a:solidFill>
                  <a:srgbClr val="FFFFFF"/>
                </a:solidFill>
                <a:ea typeface="ＭＳ Ｐゴシック" charset="-128"/>
              </a:rPr>
              <a:t>)</a:t>
            </a:r>
          </a:p>
          <a:p>
            <a:pPr algn="ctr" defTabSz="914400" eaLnBrk="0" fontAlgn="base" hangingPunct="0">
              <a:spcBef>
                <a:spcPct val="0"/>
              </a:spcBef>
              <a:spcAft>
                <a:spcPct val="0"/>
              </a:spcAft>
            </a:pPr>
            <a:endParaRPr lang="en-US" sz="2400" b="1" dirty="0">
              <a:solidFill>
                <a:srgbClr val="FFFFFF"/>
              </a:solidFill>
              <a:ea typeface="ＭＳ Ｐゴシック" charset="-128"/>
            </a:endParaRPr>
          </a:p>
          <a:p>
            <a:pPr algn="ctr" defTabSz="914400" eaLnBrk="0" fontAlgn="base" hangingPunct="0">
              <a:spcBef>
                <a:spcPct val="0"/>
              </a:spcBef>
              <a:spcAft>
                <a:spcPct val="0"/>
              </a:spcAft>
            </a:pPr>
            <a:r>
              <a:rPr lang="en-US" sz="2400" b="1" dirty="0">
                <a:solidFill>
                  <a:srgbClr val="FFFFFF"/>
                </a:solidFill>
                <a:ea typeface="ＭＳ Ｐゴシック" charset="-128"/>
              </a:rPr>
              <a:t>The relative risk of death increased at a rate of 3.4% </a:t>
            </a:r>
            <a:endParaRPr lang="en-US" sz="2400" b="1" dirty="0" smtClean="0">
              <a:solidFill>
                <a:srgbClr val="FFFFFF"/>
              </a:solidFill>
              <a:ea typeface="ＭＳ Ｐゴシック" charset="-128"/>
            </a:endParaRPr>
          </a:p>
          <a:p>
            <a:pPr algn="ctr" defTabSz="914400" eaLnBrk="0" fontAlgn="base" hangingPunct="0">
              <a:spcBef>
                <a:spcPct val="0"/>
              </a:spcBef>
              <a:spcAft>
                <a:spcPct val="0"/>
              </a:spcAft>
            </a:pPr>
            <a:r>
              <a:rPr lang="en-US" sz="2400" b="1" dirty="0" smtClean="0">
                <a:solidFill>
                  <a:srgbClr val="FFFFFF"/>
                </a:solidFill>
                <a:ea typeface="ＭＳ Ｐゴシック" charset="-128"/>
              </a:rPr>
              <a:t>for </a:t>
            </a:r>
            <a:r>
              <a:rPr lang="en-US" sz="2400" b="1" dirty="0">
                <a:solidFill>
                  <a:srgbClr val="FFFFFF"/>
                </a:solidFill>
                <a:ea typeface="ＭＳ Ｐゴシック" charset="-128"/>
              </a:rPr>
              <a:t>each 10 minute increase in time to trauma </a:t>
            </a:r>
            <a:r>
              <a:rPr lang="en-US" sz="2400" b="1" dirty="0" smtClean="0">
                <a:solidFill>
                  <a:srgbClr val="FFFFFF"/>
                </a:solidFill>
                <a:ea typeface="ＭＳ Ｐゴシック" charset="-128"/>
              </a:rPr>
              <a:t>care</a:t>
            </a:r>
          </a:p>
          <a:p>
            <a:pPr algn="ctr" defTabSz="914400" eaLnBrk="0" fontAlgn="base" hangingPunct="0">
              <a:spcBef>
                <a:spcPct val="0"/>
              </a:spcBef>
              <a:spcAft>
                <a:spcPct val="0"/>
              </a:spcAft>
            </a:pPr>
            <a:r>
              <a:rPr lang="en-US" sz="2400" b="1" dirty="0" smtClean="0">
                <a:solidFill>
                  <a:srgbClr val="FFFFFF"/>
                </a:solidFill>
                <a:ea typeface="ＭＳ Ｐゴシック" charset="-128"/>
              </a:rPr>
              <a:t> </a:t>
            </a:r>
            <a:r>
              <a:rPr lang="en-US" sz="2400" b="1" dirty="0">
                <a:solidFill>
                  <a:srgbClr val="FFFFFF"/>
                </a:solidFill>
                <a:ea typeface="ＭＳ Ｐゴシック" charset="-128"/>
              </a:rPr>
              <a:t>(95% CI 2.4% - 4.4%). </a:t>
            </a:r>
          </a:p>
        </p:txBody>
      </p:sp>
    </p:spTree>
    <p:extLst>
      <p:ext uri="{BB962C8B-B14F-4D97-AF65-F5344CB8AC3E}">
        <p14:creationId xmlns:p14="http://schemas.microsoft.com/office/powerpoint/2010/main" xmlns="" val="3426068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Q1.  </a:t>
            </a:r>
            <a:r>
              <a:rPr lang="en-US" sz="3600" dirty="0"/>
              <a:t>Next steps &amp; remaining questions </a:t>
            </a:r>
            <a:endParaRPr lang="en-US" dirty="0"/>
          </a:p>
        </p:txBody>
      </p:sp>
      <p:sp>
        <p:nvSpPr>
          <p:cNvPr id="3" name="Content Placeholder 2"/>
          <p:cNvSpPr>
            <a:spLocks noGrp="1"/>
          </p:cNvSpPr>
          <p:nvPr>
            <p:ph idx="1"/>
          </p:nvPr>
        </p:nvSpPr>
        <p:spPr>
          <a:xfrm>
            <a:off x="401934" y="1981200"/>
            <a:ext cx="8488848" cy="4114800"/>
          </a:xfrm>
        </p:spPr>
        <p:txBody>
          <a:bodyPr/>
          <a:lstStyle/>
          <a:p>
            <a:r>
              <a:rPr lang="en-US" dirty="0" smtClean="0"/>
              <a:t>We have a dichotomous outcome variable but are using linear regression…</a:t>
            </a:r>
          </a:p>
          <a:p>
            <a:r>
              <a:rPr lang="en-US" dirty="0" smtClean="0"/>
              <a:t>Hard to estimate the strength of the instrument given survey design of NEDS</a:t>
            </a:r>
          </a:p>
          <a:p>
            <a:pPr lvl="1"/>
            <a:r>
              <a:rPr lang="en-US" dirty="0" smtClean="0"/>
              <a:t>Is differential distance unrelated to outcome?</a:t>
            </a:r>
          </a:p>
          <a:p>
            <a:r>
              <a:rPr lang="en-US" dirty="0" smtClean="0"/>
              <a:t>It would be nice to generate point estimates</a:t>
            </a:r>
          </a:p>
          <a:p>
            <a:r>
              <a:rPr lang="en-US" dirty="0" smtClean="0"/>
              <a:t>The direction of effect flips – do you believe it?</a:t>
            </a:r>
            <a:endParaRPr lang="en-US" dirty="0"/>
          </a:p>
        </p:txBody>
      </p:sp>
    </p:spTree>
    <p:extLst>
      <p:ext uri="{BB962C8B-B14F-4D97-AF65-F5344CB8AC3E}">
        <p14:creationId xmlns:p14="http://schemas.microsoft.com/office/powerpoint/2010/main" xmlns="" val="271191387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Q2.  Next steps &amp; remaining questions </a:t>
            </a:r>
            <a:endParaRPr lang="en-US" sz="3600" dirty="0"/>
          </a:p>
        </p:txBody>
      </p:sp>
      <p:sp>
        <p:nvSpPr>
          <p:cNvPr id="3" name="Content Placeholder 2"/>
          <p:cNvSpPr>
            <a:spLocks noGrp="1"/>
          </p:cNvSpPr>
          <p:nvPr>
            <p:ph idx="1"/>
          </p:nvPr>
        </p:nvSpPr>
        <p:spPr>
          <a:xfrm>
            <a:off x="148629" y="2075770"/>
            <a:ext cx="8850122" cy="4114800"/>
          </a:xfrm>
        </p:spPr>
        <p:txBody>
          <a:bodyPr/>
          <a:lstStyle/>
          <a:p>
            <a:r>
              <a:rPr lang="en-US" sz="3000" dirty="0" smtClean="0"/>
              <a:t>What is the right geographic unit to sum outcomes to? </a:t>
            </a:r>
          </a:p>
          <a:p>
            <a:pPr lvl="1"/>
            <a:r>
              <a:rPr lang="en-US" sz="3000" dirty="0" smtClean="0"/>
              <a:t>(we used counties)</a:t>
            </a:r>
          </a:p>
          <a:p>
            <a:r>
              <a:rPr lang="en-US" sz="3000" dirty="0" smtClean="0"/>
              <a:t>Should we be targeting counts or rates of death?</a:t>
            </a:r>
          </a:p>
          <a:p>
            <a:r>
              <a:rPr lang="en-US" sz="3000" dirty="0" smtClean="0"/>
              <a:t>Should we adjust for injury severity and case mix?  </a:t>
            </a:r>
          </a:p>
          <a:p>
            <a:pPr marL="914400" lvl="2" indent="0">
              <a:buNone/>
            </a:pPr>
            <a:r>
              <a:rPr lang="en-US" sz="3000" dirty="0" smtClean="0"/>
              <a:t>(is there systematic variability in severity by geography?)</a:t>
            </a:r>
            <a:endParaRPr lang="en-US" sz="3000" dirty="0"/>
          </a:p>
        </p:txBody>
      </p:sp>
    </p:spTree>
    <p:extLst>
      <p:ext uri="{BB962C8B-B14F-4D97-AF65-F5344CB8AC3E}">
        <p14:creationId xmlns:p14="http://schemas.microsoft.com/office/powerpoint/2010/main" xmlns="" val="393096096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srcRect l="-22722" r="-22722"/>
          <a:stretch>
            <a:fillRect/>
          </a:stretch>
        </p:blipFill>
        <p:spPr/>
      </p:pic>
      <p:pic>
        <p:nvPicPr>
          <p:cNvPr id="5" name="Picture 4"/>
          <p:cNvPicPr>
            <a:picLocks noChangeAspect="1"/>
          </p:cNvPicPr>
          <p:nvPr/>
        </p:nvPicPr>
        <p:blipFill>
          <a:blip r:embed="rId3"/>
          <a:stretch>
            <a:fillRect/>
          </a:stretch>
        </p:blipFill>
        <p:spPr>
          <a:xfrm>
            <a:off x="232031" y="112525"/>
            <a:ext cx="8579871" cy="6606501"/>
          </a:xfrm>
          <a:prstGeom prst="rect">
            <a:avLst/>
          </a:prstGeom>
        </p:spPr>
      </p:pic>
      <p:sp>
        <p:nvSpPr>
          <p:cNvPr id="6" name="Rectangle 9"/>
          <p:cNvSpPr txBox="1">
            <a:spLocks noChangeArrowheads="1"/>
          </p:cNvSpPr>
          <p:nvPr/>
        </p:nvSpPr>
        <p:spPr bwMode="auto">
          <a:xfrm>
            <a:off x="2073979" y="4601002"/>
            <a:ext cx="50292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lvl1pPr algn="ctr" rtl="0" eaLnBrk="0" fontAlgn="base" hangingPunct="0">
              <a:spcBef>
                <a:spcPct val="0"/>
              </a:spcBef>
              <a:spcAft>
                <a:spcPct val="0"/>
              </a:spcAft>
              <a:defRPr sz="4400">
                <a:solidFill>
                  <a:srgbClr val="FAFD00"/>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rgbClr val="FAFD00"/>
                </a:solidFill>
                <a:latin typeface="Times New Roman" pitchFamily="18" charset="0"/>
                <a:ea typeface="ＭＳ Ｐゴシック" charset="-128"/>
                <a:cs typeface="ＭＳ Ｐゴシック" charset="-128"/>
              </a:defRPr>
            </a:lvl2pPr>
            <a:lvl3pPr algn="ctr" rtl="0" eaLnBrk="0" fontAlgn="base" hangingPunct="0">
              <a:spcBef>
                <a:spcPct val="0"/>
              </a:spcBef>
              <a:spcAft>
                <a:spcPct val="0"/>
              </a:spcAft>
              <a:defRPr sz="4400">
                <a:solidFill>
                  <a:srgbClr val="FAFD00"/>
                </a:solidFill>
                <a:latin typeface="Times New Roman" pitchFamily="18" charset="0"/>
                <a:ea typeface="ＭＳ Ｐゴシック" charset="-128"/>
                <a:cs typeface="ＭＳ Ｐゴシック" charset="-128"/>
              </a:defRPr>
            </a:lvl3pPr>
            <a:lvl4pPr algn="ctr" rtl="0" eaLnBrk="0" fontAlgn="base" hangingPunct="0">
              <a:spcBef>
                <a:spcPct val="0"/>
              </a:spcBef>
              <a:spcAft>
                <a:spcPct val="0"/>
              </a:spcAft>
              <a:defRPr sz="4400">
                <a:solidFill>
                  <a:srgbClr val="FAFD00"/>
                </a:solidFill>
                <a:latin typeface="Times New Roman" pitchFamily="18" charset="0"/>
                <a:ea typeface="ＭＳ Ｐゴシック" charset="-128"/>
                <a:cs typeface="ＭＳ Ｐゴシック" charset="-128"/>
              </a:defRPr>
            </a:lvl4pPr>
            <a:lvl5pPr algn="ctr" rtl="0" eaLnBrk="0" fontAlgn="base" hangingPunct="0">
              <a:spcBef>
                <a:spcPct val="0"/>
              </a:spcBef>
              <a:spcAft>
                <a:spcPct val="0"/>
              </a:spcAft>
              <a:defRPr sz="4400">
                <a:solidFill>
                  <a:srgbClr val="FAFD00"/>
                </a:solidFill>
                <a:latin typeface="Times New Roman" pitchFamily="18" charset="0"/>
                <a:ea typeface="ＭＳ Ｐゴシック" charset="-128"/>
                <a:cs typeface="ＭＳ Ｐゴシック" charset="-128"/>
              </a:defRPr>
            </a:lvl5pPr>
            <a:lvl6pPr marL="457200" algn="ctr" rtl="0" eaLnBrk="0" fontAlgn="base" hangingPunct="0">
              <a:spcBef>
                <a:spcPct val="0"/>
              </a:spcBef>
              <a:spcAft>
                <a:spcPct val="0"/>
              </a:spcAft>
              <a:defRPr sz="4400">
                <a:solidFill>
                  <a:srgbClr val="FAFD00"/>
                </a:solidFill>
                <a:latin typeface="Times New Roman" pitchFamily="18" charset="0"/>
              </a:defRPr>
            </a:lvl6pPr>
            <a:lvl7pPr marL="914400" algn="ctr" rtl="0" eaLnBrk="0" fontAlgn="base" hangingPunct="0">
              <a:spcBef>
                <a:spcPct val="0"/>
              </a:spcBef>
              <a:spcAft>
                <a:spcPct val="0"/>
              </a:spcAft>
              <a:defRPr sz="4400">
                <a:solidFill>
                  <a:srgbClr val="FAFD00"/>
                </a:solidFill>
                <a:latin typeface="Times New Roman" pitchFamily="18" charset="0"/>
              </a:defRPr>
            </a:lvl7pPr>
            <a:lvl8pPr marL="1371600" algn="ctr" rtl="0" eaLnBrk="0" fontAlgn="base" hangingPunct="0">
              <a:spcBef>
                <a:spcPct val="0"/>
              </a:spcBef>
              <a:spcAft>
                <a:spcPct val="0"/>
              </a:spcAft>
              <a:defRPr sz="4400">
                <a:solidFill>
                  <a:srgbClr val="FAFD00"/>
                </a:solidFill>
                <a:latin typeface="Times New Roman" pitchFamily="18" charset="0"/>
              </a:defRPr>
            </a:lvl8pPr>
            <a:lvl9pPr marL="1828800" algn="ctr" rtl="0" eaLnBrk="0" fontAlgn="base" hangingPunct="0">
              <a:spcBef>
                <a:spcPct val="0"/>
              </a:spcBef>
              <a:spcAft>
                <a:spcPct val="0"/>
              </a:spcAft>
              <a:defRPr sz="4400">
                <a:solidFill>
                  <a:srgbClr val="FAFD00"/>
                </a:solidFill>
                <a:latin typeface="Times New Roman" pitchFamily="18" charset="0"/>
              </a:defRPr>
            </a:lvl9pPr>
          </a:lstStyle>
          <a:p>
            <a:r>
              <a:rPr lang="en-US" b="1" smtClean="0">
                <a:solidFill>
                  <a:schemeClr val="tx1"/>
                </a:solidFill>
              </a:rPr>
              <a:t>Questions?</a:t>
            </a:r>
            <a:endParaRPr lang="en-US" b="1" dirty="0" smtClean="0">
              <a:solidFill>
                <a:schemeClr val="tx1"/>
              </a:solidFill>
            </a:endParaRPr>
          </a:p>
        </p:txBody>
      </p:sp>
    </p:spTree>
    <p:extLst>
      <p:ext uri="{BB962C8B-B14F-4D97-AF65-F5344CB8AC3E}">
        <p14:creationId xmlns:p14="http://schemas.microsoft.com/office/powerpoint/2010/main" xmlns="" val="1331974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idx="4294967295"/>
          </p:nvPr>
        </p:nvSpPr>
        <p:spPr>
          <a:xfrm>
            <a:off x="533400" y="384550"/>
            <a:ext cx="8077200" cy="1143000"/>
          </a:xfrm>
        </p:spPr>
        <p:txBody>
          <a:bodyPr/>
          <a:lstStyle/>
          <a:p>
            <a:pPr>
              <a:defRPr/>
            </a:pPr>
            <a:r>
              <a:rPr lang="en-US" dirty="0" smtClean="0">
                <a:effectLst>
                  <a:outerShdw blurRad="38100" dist="38100" dir="2700000" algn="tl">
                    <a:srgbClr val="000000"/>
                  </a:outerShdw>
                </a:effectLst>
                <a:ea typeface="+mj-ea"/>
                <a:cs typeface="+mj-cs"/>
              </a:rPr>
              <a:t>Background:</a:t>
            </a:r>
            <a:br>
              <a:rPr lang="en-US" dirty="0" smtClean="0">
                <a:effectLst>
                  <a:outerShdw blurRad="38100" dist="38100" dir="2700000" algn="tl">
                    <a:srgbClr val="000000"/>
                  </a:outerShdw>
                </a:effectLst>
                <a:ea typeface="+mj-ea"/>
                <a:cs typeface="+mj-cs"/>
              </a:rPr>
            </a:br>
            <a:r>
              <a:rPr lang="en-US" dirty="0" smtClean="0">
                <a:effectLst>
                  <a:outerShdw blurRad="38100" dist="38100" dir="2700000" algn="tl">
                    <a:srgbClr val="000000"/>
                  </a:outerShdw>
                </a:effectLst>
                <a:ea typeface="+mj-ea"/>
                <a:cs typeface="+mj-cs"/>
              </a:rPr>
              <a:t>The Volume-Outcome relationship</a:t>
            </a:r>
          </a:p>
        </p:txBody>
      </p:sp>
      <p:pic>
        <p:nvPicPr>
          <p:cNvPr id="286723" name="Picture 4"/>
          <p:cNvPicPr>
            <a:picLocks noChangeAspect="1" noChangeArrowheads="1"/>
          </p:cNvPicPr>
          <p:nvPr/>
        </p:nvPicPr>
        <p:blipFill>
          <a:blip r:embed="rId3" cstate="print"/>
          <a:srcRect/>
          <a:stretch>
            <a:fillRect/>
          </a:stretch>
        </p:blipFill>
        <p:spPr bwMode="auto">
          <a:xfrm>
            <a:off x="228600" y="1828800"/>
            <a:ext cx="8763000" cy="3878263"/>
          </a:xfrm>
          <a:prstGeom prst="rect">
            <a:avLst/>
          </a:prstGeom>
          <a:noFill/>
          <a:ln w="9525">
            <a:noFill/>
            <a:miter lim="800000"/>
            <a:headEnd/>
            <a:tailEnd/>
          </a:ln>
        </p:spPr>
      </p:pic>
      <p:sp>
        <p:nvSpPr>
          <p:cNvPr id="3" name="Content Placeholder 2"/>
          <p:cNvSpPr>
            <a:spLocks/>
          </p:cNvSpPr>
          <p:nvPr/>
        </p:nvSpPr>
        <p:spPr bwMode="auto">
          <a:xfrm>
            <a:off x="685800" y="1981200"/>
            <a:ext cx="7772400" cy="4114800"/>
          </a:xfrm>
          <a:prstGeom prst="rect">
            <a:avLst/>
          </a:prstGeom>
          <a:noFill/>
          <a:ln w="9525">
            <a:noFill/>
            <a:miter lim="800000"/>
            <a:headEnd/>
            <a:tailEnd/>
          </a:ln>
        </p:spPr>
        <p:txBody>
          <a:bodyPr lIns="92075" tIns="46038" rIns="92075" bIns="46038"/>
          <a:lstStyle/>
          <a:p>
            <a:pPr marL="342900" indent="-342900" defTabSz="914400" eaLnBrk="0" fontAlgn="base" hangingPunct="0">
              <a:lnSpc>
                <a:spcPct val="80000"/>
              </a:lnSpc>
              <a:spcBef>
                <a:spcPct val="20000"/>
              </a:spcBef>
              <a:spcAft>
                <a:spcPct val="0"/>
              </a:spcAft>
              <a:buSzPct val="100000"/>
              <a:buFontTx/>
              <a:buChar char="•"/>
            </a:pPr>
            <a:r>
              <a:rPr lang="en-US" sz="4000">
                <a:solidFill>
                  <a:srgbClr val="FFFFFF"/>
                </a:solidFill>
                <a:effectLst>
                  <a:outerShdw blurRad="38100" dist="38100" dir="2700000" algn="tl">
                    <a:srgbClr val="000000"/>
                  </a:outerShdw>
                </a:effectLst>
                <a:ea typeface="ＭＳ Ｐゴシック" charset="-128"/>
              </a:rPr>
              <a:t>12 surgical procedures</a:t>
            </a:r>
          </a:p>
          <a:p>
            <a:pPr marL="1143000" lvl="2" indent="-228600" defTabSz="914400" eaLnBrk="0" fontAlgn="base" hangingPunct="0">
              <a:lnSpc>
                <a:spcPct val="80000"/>
              </a:lnSpc>
              <a:spcBef>
                <a:spcPct val="20000"/>
              </a:spcBef>
              <a:spcAft>
                <a:spcPct val="0"/>
              </a:spcAft>
              <a:buSzPct val="100000"/>
              <a:buFont typeface="Wingdings" charset="2"/>
              <a:buChar char="s"/>
            </a:pPr>
            <a:r>
              <a:rPr lang="en-US" sz="3600">
                <a:solidFill>
                  <a:srgbClr val="FFFFFF"/>
                </a:solidFill>
                <a:effectLst>
                  <a:outerShdw blurRad="38100" dist="38100" dir="2700000" algn="tl">
                    <a:srgbClr val="000000"/>
                  </a:outerShdw>
                </a:effectLst>
                <a:ea typeface="ＭＳ Ｐゴシック" charset="-128"/>
              </a:rPr>
              <a:t>CABG, AAA, TURP, etc.</a:t>
            </a:r>
          </a:p>
          <a:p>
            <a:pPr marL="342900" indent="-342900" defTabSz="914400" eaLnBrk="0" fontAlgn="base" hangingPunct="0">
              <a:lnSpc>
                <a:spcPct val="80000"/>
              </a:lnSpc>
              <a:spcBef>
                <a:spcPct val="20000"/>
              </a:spcBef>
              <a:spcAft>
                <a:spcPct val="0"/>
              </a:spcAft>
              <a:buSzPct val="100000"/>
              <a:buFontTx/>
              <a:buChar char="•"/>
            </a:pPr>
            <a:r>
              <a:rPr lang="en-US" sz="4000">
                <a:solidFill>
                  <a:srgbClr val="DEDEDE"/>
                </a:solidFill>
                <a:effectLst>
                  <a:outerShdw blurRad="38100" dist="38100" dir="2700000" algn="tl">
                    <a:srgbClr val="000000"/>
                  </a:outerShdw>
                </a:effectLst>
                <a:ea typeface="ＭＳ Ｐゴシック" charset="-128"/>
              </a:rPr>
              <a:t>1500 hospitals</a:t>
            </a:r>
          </a:p>
          <a:p>
            <a:pPr marL="342900" indent="-342900" defTabSz="914400" eaLnBrk="0" fontAlgn="base" hangingPunct="0">
              <a:lnSpc>
                <a:spcPct val="80000"/>
              </a:lnSpc>
              <a:spcBef>
                <a:spcPct val="20000"/>
              </a:spcBef>
              <a:spcAft>
                <a:spcPct val="0"/>
              </a:spcAft>
              <a:buSzPct val="100000"/>
              <a:buFontTx/>
              <a:buChar char="•"/>
            </a:pPr>
            <a:endParaRPr lang="en-US" sz="4000">
              <a:solidFill>
                <a:srgbClr val="DEDEDE"/>
              </a:solidFill>
              <a:effectLst>
                <a:outerShdw blurRad="38100" dist="38100" dir="2700000" algn="tl">
                  <a:srgbClr val="000000"/>
                </a:outerShdw>
              </a:effectLst>
              <a:ea typeface="ＭＳ Ｐゴシック" charset="-128"/>
            </a:endParaRPr>
          </a:p>
        </p:txBody>
      </p:sp>
      <p:sp>
        <p:nvSpPr>
          <p:cNvPr id="286726" name="Line 6"/>
          <p:cNvSpPr>
            <a:spLocks noChangeShapeType="1"/>
          </p:cNvSpPr>
          <p:nvPr/>
        </p:nvSpPr>
        <p:spPr bwMode="auto">
          <a:xfrm flipV="1">
            <a:off x="1524000" y="4648200"/>
            <a:ext cx="0" cy="685800"/>
          </a:xfrm>
          <a:prstGeom prst="line">
            <a:avLst/>
          </a:prstGeom>
          <a:noFill/>
          <a:ln w="76200">
            <a:solidFill>
              <a:srgbClr val="FFFF00"/>
            </a:solidFill>
            <a:round/>
            <a:headEnd type="none" w="sm" len="sm"/>
            <a:tailEnd type="triangle" w="sm" len="sm"/>
          </a:ln>
        </p:spPr>
        <p:txBody>
          <a:bodyPr/>
          <a:lstStyle/>
          <a:p>
            <a:pPr defTabSz="914400" eaLnBrk="0" fontAlgn="base" hangingPunct="0">
              <a:spcBef>
                <a:spcPct val="0"/>
              </a:spcBef>
              <a:spcAft>
                <a:spcPct val="0"/>
              </a:spcAft>
            </a:pPr>
            <a:endParaRPr lang="en-US" sz="2400">
              <a:solidFill>
                <a:srgbClr val="000000"/>
              </a:solidFill>
              <a:ea typeface="ＭＳ Ｐゴシック" charset="-128"/>
            </a:endParaRPr>
          </a:p>
        </p:txBody>
      </p:sp>
      <p:sp>
        <p:nvSpPr>
          <p:cNvPr id="286728" name="Line 8"/>
          <p:cNvSpPr>
            <a:spLocks noChangeShapeType="1"/>
          </p:cNvSpPr>
          <p:nvPr/>
        </p:nvSpPr>
        <p:spPr bwMode="auto">
          <a:xfrm>
            <a:off x="4800600" y="4724400"/>
            <a:ext cx="0" cy="609600"/>
          </a:xfrm>
          <a:prstGeom prst="line">
            <a:avLst/>
          </a:prstGeom>
          <a:noFill/>
          <a:ln w="76200">
            <a:solidFill>
              <a:srgbClr val="FFFF00"/>
            </a:solidFill>
            <a:round/>
            <a:headEnd type="none" w="sm" len="sm"/>
            <a:tailEnd type="triangle" w="sm" len="sm"/>
          </a:ln>
        </p:spPr>
        <p:txBody>
          <a:bodyPr/>
          <a:lstStyle/>
          <a:p>
            <a:pPr defTabSz="914400" eaLnBrk="0" fontAlgn="base" hangingPunct="0">
              <a:spcBef>
                <a:spcPct val="0"/>
              </a:spcBef>
              <a:spcAft>
                <a:spcPct val="0"/>
              </a:spcAft>
            </a:pPr>
            <a:endParaRPr lang="en-US" sz="2400">
              <a:solidFill>
                <a:srgbClr val="000000"/>
              </a:solidFill>
              <a:ea typeface="ＭＳ Ｐゴシック" charset="-128"/>
            </a:endParaRPr>
          </a:p>
        </p:txBody>
      </p:sp>
      <p:sp>
        <p:nvSpPr>
          <p:cNvPr id="286729" name="Text Box 9"/>
          <p:cNvSpPr txBox="1">
            <a:spLocks noChangeArrowheads="1"/>
          </p:cNvSpPr>
          <p:nvPr/>
        </p:nvSpPr>
        <p:spPr bwMode="auto">
          <a:xfrm>
            <a:off x="1676400" y="4724400"/>
            <a:ext cx="2149475" cy="579438"/>
          </a:xfrm>
          <a:prstGeom prst="rect">
            <a:avLst/>
          </a:prstGeom>
          <a:noFill/>
          <a:ln w="12700">
            <a:noFill/>
            <a:miter lim="800000"/>
            <a:headEnd type="none" w="sm" len="sm"/>
            <a:tailEnd type="none" w="sm" len="sm"/>
          </a:ln>
        </p:spPr>
        <p:txBody>
          <a:bodyPr wrap="none">
            <a:spAutoFit/>
          </a:bodyPr>
          <a:lstStyle/>
          <a:p>
            <a:pPr defTabSz="914400" eaLnBrk="0" fontAlgn="base" hangingPunct="0">
              <a:spcBef>
                <a:spcPct val="0"/>
              </a:spcBef>
              <a:spcAft>
                <a:spcPct val="0"/>
              </a:spcAft>
            </a:pPr>
            <a:r>
              <a:rPr lang="en-US" sz="3200" b="1" dirty="0">
                <a:solidFill>
                  <a:srgbClr val="FFFF00"/>
                </a:solidFill>
                <a:ea typeface="ＭＳ Ｐゴシック" charset="-128"/>
              </a:rPr>
              <a:t>Procedures</a:t>
            </a:r>
          </a:p>
        </p:txBody>
      </p:sp>
      <p:sp>
        <p:nvSpPr>
          <p:cNvPr id="286730" name="Text Box 10"/>
          <p:cNvSpPr txBox="1">
            <a:spLocks noChangeArrowheads="1"/>
          </p:cNvSpPr>
          <p:nvPr/>
        </p:nvSpPr>
        <p:spPr bwMode="auto">
          <a:xfrm>
            <a:off x="5105400" y="4702175"/>
            <a:ext cx="1854200" cy="579438"/>
          </a:xfrm>
          <a:prstGeom prst="rect">
            <a:avLst/>
          </a:prstGeom>
          <a:noFill/>
          <a:ln w="12700">
            <a:noFill/>
            <a:miter lim="800000"/>
            <a:headEnd type="none" w="sm" len="sm"/>
            <a:tailEnd type="none" w="sm" len="sm"/>
          </a:ln>
        </p:spPr>
        <p:txBody>
          <a:bodyPr wrap="none">
            <a:spAutoFit/>
          </a:bodyPr>
          <a:lstStyle/>
          <a:p>
            <a:pPr defTabSz="914400" eaLnBrk="0" fontAlgn="base" hangingPunct="0">
              <a:spcBef>
                <a:spcPct val="0"/>
              </a:spcBef>
              <a:spcAft>
                <a:spcPct val="0"/>
              </a:spcAft>
            </a:pPr>
            <a:r>
              <a:rPr lang="en-US" sz="3200" b="1" dirty="0">
                <a:solidFill>
                  <a:srgbClr val="FFFF00"/>
                </a:solidFill>
                <a:ea typeface="ＭＳ Ｐゴシック" charset="-128"/>
              </a:rPr>
              <a:t>Mortality</a:t>
            </a:r>
          </a:p>
        </p:txBody>
      </p:sp>
      <p:sp>
        <p:nvSpPr>
          <p:cNvPr id="286732" name="Text Box 12"/>
          <p:cNvSpPr txBox="1">
            <a:spLocks noChangeArrowheads="1"/>
          </p:cNvSpPr>
          <p:nvPr/>
        </p:nvSpPr>
        <p:spPr bwMode="auto">
          <a:xfrm>
            <a:off x="3962400" y="4778375"/>
            <a:ext cx="415925" cy="579438"/>
          </a:xfrm>
          <a:prstGeom prst="rect">
            <a:avLst/>
          </a:prstGeom>
          <a:noFill/>
          <a:ln w="12700">
            <a:noFill/>
            <a:miter lim="800000"/>
            <a:headEnd type="none" w="sm" len="sm"/>
            <a:tailEnd type="none" w="sm" len="sm"/>
          </a:ln>
        </p:spPr>
        <p:txBody>
          <a:bodyPr wrap="none">
            <a:spAutoFit/>
          </a:bodyPr>
          <a:lstStyle/>
          <a:p>
            <a:pPr defTabSz="914400" eaLnBrk="0" fontAlgn="base" hangingPunct="0">
              <a:spcBef>
                <a:spcPct val="0"/>
              </a:spcBef>
              <a:spcAft>
                <a:spcPct val="0"/>
              </a:spcAft>
            </a:pPr>
            <a:r>
              <a:rPr lang="en-US" sz="3200" b="1" dirty="0">
                <a:solidFill>
                  <a:srgbClr val="FFFF00"/>
                </a:solidFill>
                <a:ea typeface="ＭＳ Ｐゴシック" charset="-128"/>
              </a:rPr>
              <a:t>=</a:t>
            </a:r>
          </a:p>
        </p:txBody>
      </p:sp>
    </p:spTree>
    <p:extLst>
      <p:ext uri="{BB962C8B-B14F-4D97-AF65-F5344CB8AC3E}">
        <p14:creationId xmlns:p14="http://schemas.microsoft.com/office/powerpoint/2010/main" xmlns="" val="1390692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5" presetClass="exit" presetSubtype="10" fill="hold" nodeType="withEffect">
                                  <p:stCondLst>
                                    <p:cond delay="0"/>
                                  </p:stCondLst>
                                  <p:childTnLst>
                                    <p:animEffect transition="out" filter="checkerboard(across)">
                                      <p:cBhvr>
                                        <p:cTn id="12" dur="500"/>
                                        <p:tgtEl>
                                          <p:spTgt spid="286723"/>
                                        </p:tgtEl>
                                      </p:cBhvr>
                                    </p:animEffect>
                                    <p:set>
                                      <p:cBhvr>
                                        <p:cTn id="13" dur="1" fill="hold">
                                          <p:stCondLst>
                                            <p:cond delay="499"/>
                                          </p:stCondLst>
                                        </p:cTn>
                                        <p:tgtEl>
                                          <p:spTgt spid="286723"/>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86726"/>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86729"/>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86728"/>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86730"/>
                                        </p:tgtEl>
                                        <p:attrNameLst>
                                          <p:attrName>style.visibility</p:attrName>
                                        </p:attrNameLst>
                                      </p:cBhvr>
                                      <p:to>
                                        <p:strVal val="visible"/>
                                      </p:to>
                                    </p:set>
                                  </p:childTnLst>
                                </p:cTn>
                              </p:par>
                              <p:par>
                                <p:cTn id="24" presetID="1" presetClass="entr" presetSubtype="0" fill="hold" grpId="1" nodeType="withEffect">
                                  <p:stCondLst>
                                    <p:cond delay="0"/>
                                  </p:stCondLst>
                                  <p:childTnLst>
                                    <p:set>
                                      <p:cBhvr>
                                        <p:cTn id="25" dur="1" fill="hold">
                                          <p:stCondLst>
                                            <p:cond delay="0"/>
                                          </p:stCondLst>
                                        </p:cTn>
                                        <p:tgtEl>
                                          <p:spTgt spid="286730"/>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867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26" grpId="0" animBg="1"/>
      <p:bldP spid="286728" grpId="0" animBg="1"/>
      <p:bldP spid="286729" grpId="0"/>
      <p:bldP spid="286730" grpId="0"/>
      <p:bldP spid="286730" grpId="1"/>
      <p:bldP spid="2867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1" name="Picture 9"/>
          <p:cNvPicPr>
            <a:picLocks noChangeAspect="1" noChangeArrowheads="1"/>
          </p:cNvPicPr>
          <p:nvPr/>
        </p:nvPicPr>
        <p:blipFill>
          <a:blip r:embed="rId4" cstate="print"/>
          <a:srcRect/>
          <a:stretch>
            <a:fillRect/>
          </a:stretch>
        </p:blipFill>
        <p:spPr bwMode="auto">
          <a:xfrm>
            <a:off x="762000" y="0"/>
            <a:ext cx="7202488" cy="4019550"/>
          </a:xfrm>
          <a:prstGeom prst="rect">
            <a:avLst/>
          </a:prstGeom>
          <a:noFill/>
          <a:ln w="9525">
            <a:noFill/>
            <a:miter lim="800000"/>
            <a:headEnd/>
            <a:tailEnd/>
          </a:ln>
        </p:spPr>
      </p:pic>
      <p:graphicFrame>
        <p:nvGraphicFramePr>
          <p:cNvPr id="6152" name="Object 8"/>
          <p:cNvGraphicFramePr>
            <a:graphicFrameLocks noChangeAspect="1"/>
          </p:cNvGraphicFramePr>
          <p:nvPr>
            <p:extLst>
              <p:ext uri="{D42A27DB-BD31-4B8C-83A1-F6EECF244321}">
                <p14:modId xmlns:p14="http://schemas.microsoft.com/office/powerpoint/2010/main" xmlns="" val="1353588091"/>
              </p:ext>
            </p:extLst>
          </p:nvPr>
        </p:nvGraphicFramePr>
        <p:xfrm>
          <a:off x="1039813" y="2166938"/>
          <a:ext cx="6681787" cy="4456112"/>
        </p:xfrm>
        <a:graphic>
          <a:graphicData uri="http://schemas.openxmlformats.org/presentationml/2006/ole">
            <p:oleObj spid="_x0000_s12326" name="Chart" r:id="rId5" imgW="6096000" imgH="4067062" progId="MSGraph.Chart.8">
              <p:embed followColorScheme="full"/>
            </p:oleObj>
          </a:graphicData>
        </a:graphic>
      </p:graphicFrame>
    </p:spTree>
    <p:extLst>
      <p:ext uri="{BB962C8B-B14F-4D97-AF65-F5344CB8AC3E}">
        <p14:creationId xmlns:p14="http://schemas.microsoft.com/office/powerpoint/2010/main" xmlns="" val="4020751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52"/>
                                        </p:tgtEl>
                                        <p:attrNameLst>
                                          <p:attrName>style.visibility</p:attrName>
                                        </p:attrNameLst>
                                      </p:cBhvr>
                                      <p:to>
                                        <p:strVal val="visible"/>
                                      </p:to>
                                    </p:set>
                                    <p:animEffect transition="in" filter="blinds(horizontal)">
                                      <p:cBhvr>
                                        <p:cTn id="7" dur="500"/>
                                        <p:tgtEl>
                                          <p:spTgt spid="6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615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ext Box 2"/>
          <p:cNvSpPr txBox="1">
            <a:spLocks noChangeArrowheads="1"/>
          </p:cNvSpPr>
          <p:nvPr/>
        </p:nvSpPr>
        <p:spPr bwMode="auto">
          <a:xfrm rot="-5400000">
            <a:off x="-1443037" y="3729037"/>
            <a:ext cx="5111750" cy="396875"/>
          </a:xfrm>
          <a:prstGeom prst="rect">
            <a:avLst/>
          </a:prstGeom>
          <a:noFill/>
          <a:ln w="12699">
            <a:noFill/>
            <a:miter lim="800000"/>
            <a:headEnd type="none" w="sm" len="sm"/>
            <a:tailEnd type="none" w="sm" len="sm"/>
          </a:ln>
        </p:spPr>
        <p:txBody>
          <a:bodyPr>
            <a:spAutoFit/>
          </a:bodyPr>
          <a:lstStyle/>
          <a:p>
            <a:pPr algn="ctr" defTabSz="914400" fontAlgn="base">
              <a:spcBef>
                <a:spcPct val="50000"/>
              </a:spcBef>
              <a:spcAft>
                <a:spcPct val="0"/>
              </a:spcAft>
            </a:pPr>
            <a:r>
              <a:rPr lang="en-US" sz="2000">
                <a:solidFill>
                  <a:srgbClr val="919191"/>
                </a:solidFill>
                <a:latin typeface="Arial" charset="0"/>
                <a:ea typeface="ＭＳ Ｐゴシック" charset="-128"/>
              </a:rPr>
              <a:t>Standardized Mortality</a:t>
            </a:r>
            <a:endParaRPr lang="en-US" sz="2000" u="sng">
              <a:solidFill>
                <a:srgbClr val="919191"/>
              </a:solidFill>
              <a:latin typeface="Arial" charset="0"/>
              <a:ea typeface="ＭＳ Ｐゴシック" charset="-128"/>
            </a:endParaRPr>
          </a:p>
        </p:txBody>
      </p:sp>
      <p:sp>
        <p:nvSpPr>
          <p:cNvPr id="91139" name="Text Box 3"/>
          <p:cNvSpPr txBox="1">
            <a:spLocks noChangeArrowheads="1"/>
          </p:cNvSpPr>
          <p:nvPr/>
        </p:nvSpPr>
        <p:spPr bwMode="auto">
          <a:xfrm>
            <a:off x="1244600" y="1651000"/>
            <a:ext cx="889000" cy="350838"/>
          </a:xfrm>
          <a:prstGeom prst="rect">
            <a:avLst/>
          </a:prstGeom>
          <a:noFill/>
          <a:ln w="12700">
            <a:noFill/>
            <a:miter lim="800000"/>
            <a:headEnd type="none" w="sm" len="sm"/>
            <a:tailEnd type="none" w="sm" len="sm"/>
          </a:ln>
        </p:spPr>
        <p:txBody>
          <a:bodyPr>
            <a:spAutoFit/>
          </a:bodyPr>
          <a:lstStyle/>
          <a:p>
            <a:pPr algn="ctr" defTabSz="914400" fontAlgn="base">
              <a:spcBef>
                <a:spcPct val="50000"/>
              </a:spcBef>
              <a:spcAft>
                <a:spcPct val="0"/>
              </a:spcAft>
            </a:pPr>
            <a:r>
              <a:rPr lang="en-US" sz="1700" b="1">
                <a:solidFill>
                  <a:srgbClr val="CC0000"/>
                </a:solidFill>
                <a:latin typeface="Arial" charset="0"/>
                <a:ea typeface="ＭＳ Ｐゴシック" charset="-128"/>
              </a:rPr>
              <a:t>70%</a:t>
            </a:r>
            <a:endParaRPr lang="en-US" sz="1700" u="sng">
              <a:solidFill>
                <a:srgbClr val="000000"/>
              </a:solidFill>
              <a:latin typeface="Arial" charset="0"/>
              <a:ea typeface="ＭＳ Ｐゴシック" charset="-128"/>
            </a:endParaRPr>
          </a:p>
        </p:txBody>
      </p:sp>
      <p:sp>
        <p:nvSpPr>
          <p:cNvPr id="91140" name="Text Box 4"/>
          <p:cNvSpPr txBox="1">
            <a:spLocks noChangeArrowheads="1"/>
          </p:cNvSpPr>
          <p:nvPr/>
        </p:nvSpPr>
        <p:spPr bwMode="auto">
          <a:xfrm>
            <a:off x="1257300" y="2413000"/>
            <a:ext cx="889000" cy="350838"/>
          </a:xfrm>
          <a:prstGeom prst="rect">
            <a:avLst/>
          </a:prstGeom>
          <a:noFill/>
          <a:ln w="12700">
            <a:noFill/>
            <a:miter lim="800000"/>
            <a:headEnd type="none" w="sm" len="sm"/>
            <a:tailEnd type="none" w="sm" len="sm"/>
          </a:ln>
        </p:spPr>
        <p:txBody>
          <a:bodyPr>
            <a:spAutoFit/>
          </a:bodyPr>
          <a:lstStyle/>
          <a:p>
            <a:pPr algn="ctr" defTabSz="914400" fontAlgn="base">
              <a:spcBef>
                <a:spcPct val="50000"/>
              </a:spcBef>
              <a:spcAft>
                <a:spcPct val="0"/>
              </a:spcAft>
            </a:pPr>
            <a:r>
              <a:rPr lang="en-US" sz="1700" b="1">
                <a:solidFill>
                  <a:srgbClr val="CC0000"/>
                </a:solidFill>
                <a:latin typeface="Arial" charset="0"/>
                <a:ea typeface="ＭＳ Ｐゴシック" charset="-128"/>
              </a:rPr>
              <a:t>65%</a:t>
            </a:r>
            <a:endParaRPr lang="en-US" sz="1700" u="sng">
              <a:solidFill>
                <a:srgbClr val="000000"/>
              </a:solidFill>
              <a:latin typeface="Arial" charset="0"/>
              <a:ea typeface="ＭＳ Ｐゴシック" charset="-128"/>
            </a:endParaRPr>
          </a:p>
        </p:txBody>
      </p:sp>
      <p:sp>
        <p:nvSpPr>
          <p:cNvPr id="91141" name="Text Box 5"/>
          <p:cNvSpPr txBox="1">
            <a:spLocks noChangeArrowheads="1"/>
          </p:cNvSpPr>
          <p:nvPr/>
        </p:nvSpPr>
        <p:spPr bwMode="auto">
          <a:xfrm>
            <a:off x="1244600" y="3124200"/>
            <a:ext cx="889000" cy="350838"/>
          </a:xfrm>
          <a:prstGeom prst="rect">
            <a:avLst/>
          </a:prstGeom>
          <a:noFill/>
          <a:ln w="12700">
            <a:noFill/>
            <a:miter lim="800000"/>
            <a:headEnd type="none" w="sm" len="sm"/>
            <a:tailEnd type="none" w="sm" len="sm"/>
          </a:ln>
        </p:spPr>
        <p:txBody>
          <a:bodyPr>
            <a:spAutoFit/>
          </a:bodyPr>
          <a:lstStyle/>
          <a:p>
            <a:pPr algn="ctr" defTabSz="914400" fontAlgn="base">
              <a:spcBef>
                <a:spcPct val="50000"/>
              </a:spcBef>
              <a:spcAft>
                <a:spcPct val="0"/>
              </a:spcAft>
            </a:pPr>
            <a:r>
              <a:rPr lang="en-US" sz="1700" b="1">
                <a:solidFill>
                  <a:srgbClr val="CC0000"/>
                </a:solidFill>
                <a:latin typeface="Arial" charset="0"/>
                <a:ea typeface="ＭＳ Ｐゴシック" charset="-128"/>
              </a:rPr>
              <a:t>60%</a:t>
            </a:r>
            <a:endParaRPr lang="en-US" sz="1700" u="sng">
              <a:solidFill>
                <a:srgbClr val="000000"/>
              </a:solidFill>
              <a:latin typeface="Arial" charset="0"/>
              <a:ea typeface="ＭＳ Ｐゴシック" charset="-128"/>
            </a:endParaRPr>
          </a:p>
        </p:txBody>
      </p:sp>
      <p:sp>
        <p:nvSpPr>
          <p:cNvPr id="91142" name="Text Box 6"/>
          <p:cNvSpPr txBox="1">
            <a:spLocks noChangeArrowheads="1"/>
          </p:cNvSpPr>
          <p:nvPr/>
        </p:nvSpPr>
        <p:spPr bwMode="auto">
          <a:xfrm>
            <a:off x="1231900" y="3886200"/>
            <a:ext cx="889000" cy="350838"/>
          </a:xfrm>
          <a:prstGeom prst="rect">
            <a:avLst/>
          </a:prstGeom>
          <a:noFill/>
          <a:ln w="12700">
            <a:noFill/>
            <a:miter lim="800000"/>
            <a:headEnd type="none" w="sm" len="sm"/>
            <a:tailEnd type="none" w="sm" len="sm"/>
          </a:ln>
        </p:spPr>
        <p:txBody>
          <a:bodyPr>
            <a:spAutoFit/>
          </a:bodyPr>
          <a:lstStyle/>
          <a:p>
            <a:pPr algn="ctr" defTabSz="914400" fontAlgn="base">
              <a:spcBef>
                <a:spcPct val="50000"/>
              </a:spcBef>
              <a:spcAft>
                <a:spcPct val="0"/>
              </a:spcAft>
            </a:pPr>
            <a:r>
              <a:rPr lang="en-US" sz="1700" b="1">
                <a:solidFill>
                  <a:srgbClr val="CC0000"/>
                </a:solidFill>
                <a:latin typeface="Arial" charset="0"/>
                <a:ea typeface="ＭＳ Ｐゴシック" charset="-128"/>
              </a:rPr>
              <a:t>55%</a:t>
            </a:r>
            <a:endParaRPr lang="en-US" sz="1700" u="sng">
              <a:solidFill>
                <a:srgbClr val="000000"/>
              </a:solidFill>
              <a:latin typeface="Arial" charset="0"/>
              <a:ea typeface="ＭＳ Ｐゴシック" charset="-128"/>
            </a:endParaRPr>
          </a:p>
        </p:txBody>
      </p:sp>
      <p:sp>
        <p:nvSpPr>
          <p:cNvPr id="91143" name="Text Box 7"/>
          <p:cNvSpPr txBox="1">
            <a:spLocks noChangeArrowheads="1"/>
          </p:cNvSpPr>
          <p:nvPr/>
        </p:nvSpPr>
        <p:spPr bwMode="auto">
          <a:xfrm>
            <a:off x="1231900" y="4635500"/>
            <a:ext cx="889000" cy="350838"/>
          </a:xfrm>
          <a:prstGeom prst="rect">
            <a:avLst/>
          </a:prstGeom>
          <a:noFill/>
          <a:ln w="12700">
            <a:noFill/>
            <a:miter lim="800000"/>
            <a:headEnd type="none" w="sm" len="sm"/>
            <a:tailEnd type="none" w="sm" len="sm"/>
          </a:ln>
        </p:spPr>
        <p:txBody>
          <a:bodyPr>
            <a:spAutoFit/>
          </a:bodyPr>
          <a:lstStyle/>
          <a:p>
            <a:pPr algn="ctr" defTabSz="914400" fontAlgn="base">
              <a:spcBef>
                <a:spcPct val="50000"/>
              </a:spcBef>
              <a:spcAft>
                <a:spcPct val="0"/>
              </a:spcAft>
            </a:pPr>
            <a:r>
              <a:rPr lang="en-US" sz="1700" b="1">
                <a:solidFill>
                  <a:srgbClr val="CC0000"/>
                </a:solidFill>
                <a:latin typeface="Arial" charset="0"/>
                <a:ea typeface="ＭＳ Ｐゴシック" charset="-128"/>
              </a:rPr>
              <a:t>50%</a:t>
            </a:r>
            <a:endParaRPr lang="en-US" sz="1700" u="sng">
              <a:solidFill>
                <a:srgbClr val="000000"/>
              </a:solidFill>
              <a:latin typeface="Arial" charset="0"/>
              <a:ea typeface="ＭＳ Ｐゴシック" charset="-128"/>
            </a:endParaRPr>
          </a:p>
        </p:txBody>
      </p:sp>
      <p:sp>
        <p:nvSpPr>
          <p:cNvPr id="91144" name="Text Box 8"/>
          <p:cNvSpPr txBox="1">
            <a:spLocks noChangeArrowheads="1"/>
          </p:cNvSpPr>
          <p:nvPr/>
        </p:nvSpPr>
        <p:spPr bwMode="auto">
          <a:xfrm>
            <a:off x="2057400" y="5702300"/>
            <a:ext cx="889000" cy="350838"/>
          </a:xfrm>
          <a:prstGeom prst="rect">
            <a:avLst/>
          </a:prstGeom>
          <a:noFill/>
          <a:ln w="12700">
            <a:noFill/>
            <a:miter lim="800000"/>
            <a:headEnd type="none" w="sm" len="sm"/>
            <a:tailEnd type="none" w="sm" len="sm"/>
          </a:ln>
        </p:spPr>
        <p:txBody>
          <a:bodyPr>
            <a:spAutoFit/>
          </a:bodyPr>
          <a:lstStyle/>
          <a:p>
            <a:pPr algn="ctr" defTabSz="914400" fontAlgn="base">
              <a:spcBef>
                <a:spcPct val="50000"/>
              </a:spcBef>
              <a:spcAft>
                <a:spcPct val="0"/>
              </a:spcAft>
            </a:pPr>
            <a:r>
              <a:rPr lang="en-US" sz="1700" b="1">
                <a:solidFill>
                  <a:srgbClr val="CC0000"/>
                </a:solidFill>
                <a:latin typeface="Arial" charset="0"/>
                <a:ea typeface="ＭＳ Ｐゴシック" charset="-128"/>
              </a:rPr>
              <a:t>20</a:t>
            </a:r>
            <a:endParaRPr lang="en-US" sz="1700" u="sng">
              <a:solidFill>
                <a:srgbClr val="000000"/>
              </a:solidFill>
              <a:latin typeface="Arial" charset="0"/>
              <a:ea typeface="ＭＳ Ｐゴシック" charset="-128"/>
            </a:endParaRPr>
          </a:p>
        </p:txBody>
      </p:sp>
      <p:pic>
        <p:nvPicPr>
          <p:cNvPr id="91145" name="Picture 9" descr="Carr graph"/>
          <p:cNvPicPr>
            <a:picLocks noChangeAspect="1" noChangeArrowheads="1"/>
          </p:cNvPicPr>
          <p:nvPr/>
        </p:nvPicPr>
        <p:blipFill>
          <a:blip r:embed="rId3" cstate="print"/>
          <a:srcRect/>
          <a:stretch>
            <a:fillRect/>
          </a:stretch>
        </p:blipFill>
        <p:spPr bwMode="auto">
          <a:xfrm>
            <a:off x="1911350" y="1697038"/>
            <a:ext cx="5689600" cy="4081462"/>
          </a:xfrm>
          <a:prstGeom prst="rect">
            <a:avLst/>
          </a:prstGeom>
          <a:noFill/>
          <a:ln w="9525">
            <a:noFill/>
            <a:miter lim="800000"/>
            <a:headEnd/>
            <a:tailEnd/>
          </a:ln>
        </p:spPr>
      </p:pic>
      <p:sp>
        <p:nvSpPr>
          <p:cNvPr id="91146" name="Text Box 10"/>
          <p:cNvSpPr txBox="1">
            <a:spLocks noChangeArrowheads="1"/>
          </p:cNvSpPr>
          <p:nvPr/>
        </p:nvSpPr>
        <p:spPr bwMode="auto">
          <a:xfrm>
            <a:off x="3048000" y="5702300"/>
            <a:ext cx="889000" cy="350838"/>
          </a:xfrm>
          <a:prstGeom prst="rect">
            <a:avLst/>
          </a:prstGeom>
          <a:noFill/>
          <a:ln w="12700">
            <a:noFill/>
            <a:miter lim="800000"/>
            <a:headEnd type="none" w="sm" len="sm"/>
            <a:tailEnd type="none" w="sm" len="sm"/>
          </a:ln>
        </p:spPr>
        <p:txBody>
          <a:bodyPr>
            <a:spAutoFit/>
          </a:bodyPr>
          <a:lstStyle/>
          <a:p>
            <a:pPr algn="ctr" defTabSz="914400" fontAlgn="base">
              <a:spcBef>
                <a:spcPct val="50000"/>
              </a:spcBef>
              <a:spcAft>
                <a:spcPct val="0"/>
              </a:spcAft>
            </a:pPr>
            <a:r>
              <a:rPr lang="en-US" sz="1700" b="1">
                <a:solidFill>
                  <a:srgbClr val="CC0000"/>
                </a:solidFill>
                <a:latin typeface="Arial" charset="0"/>
                <a:ea typeface="ＭＳ Ｐゴシック" charset="-128"/>
              </a:rPr>
              <a:t>40</a:t>
            </a:r>
            <a:endParaRPr lang="en-US" sz="1700" u="sng">
              <a:solidFill>
                <a:srgbClr val="000000"/>
              </a:solidFill>
              <a:latin typeface="Arial" charset="0"/>
              <a:ea typeface="ＭＳ Ｐゴシック" charset="-128"/>
            </a:endParaRPr>
          </a:p>
        </p:txBody>
      </p:sp>
      <p:sp>
        <p:nvSpPr>
          <p:cNvPr id="91147" name="Text Box 11"/>
          <p:cNvSpPr txBox="1">
            <a:spLocks noChangeArrowheads="1"/>
          </p:cNvSpPr>
          <p:nvPr/>
        </p:nvSpPr>
        <p:spPr bwMode="auto">
          <a:xfrm>
            <a:off x="4051300" y="5702300"/>
            <a:ext cx="889000" cy="350838"/>
          </a:xfrm>
          <a:prstGeom prst="rect">
            <a:avLst/>
          </a:prstGeom>
          <a:noFill/>
          <a:ln w="12700">
            <a:noFill/>
            <a:miter lim="800000"/>
            <a:headEnd type="none" w="sm" len="sm"/>
            <a:tailEnd type="none" w="sm" len="sm"/>
          </a:ln>
        </p:spPr>
        <p:txBody>
          <a:bodyPr>
            <a:spAutoFit/>
          </a:bodyPr>
          <a:lstStyle/>
          <a:p>
            <a:pPr algn="ctr" defTabSz="914400" fontAlgn="base">
              <a:spcBef>
                <a:spcPct val="50000"/>
              </a:spcBef>
              <a:spcAft>
                <a:spcPct val="0"/>
              </a:spcAft>
            </a:pPr>
            <a:r>
              <a:rPr lang="en-US" sz="1700" b="1">
                <a:solidFill>
                  <a:srgbClr val="CC0000"/>
                </a:solidFill>
                <a:latin typeface="Arial" charset="0"/>
                <a:ea typeface="ＭＳ Ｐゴシック" charset="-128"/>
              </a:rPr>
              <a:t>60</a:t>
            </a:r>
            <a:endParaRPr lang="en-US" sz="1700" u="sng">
              <a:solidFill>
                <a:srgbClr val="000000"/>
              </a:solidFill>
              <a:latin typeface="Arial" charset="0"/>
              <a:ea typeface="ＭＳ Ｐゴシック" charset="-128"/>
            </a:endParaRPr>
          </a:p>
        </p:txBody>
      </p:sp>
      <p:sp>
        <p:nvSpPr>
          <p:cNvPr id="91148" name="Text Box 12"/>
          <p:cNvSpPr txBox="1">
            <a:spLocks noChangeArrowheads="1"/>
          </p:cNvSpPr>
          <p:nvPr/>
        </p:nvSpPr>
        <p:spPr bwMode="auto">
          <a:xfrm>
            <a:off x="5041900" y="5702300"/>
            <a:ext cx="889000" cy="350838"/>
          </a:xfrm>
          <a:prstGeom prst="rect">
            <a:avLst/>
          </a:prstGeom>
          <a:noFill/>
          <a:ln w="12700">
            <a:noFill/>
            <a:miter lim="800000"/>
            <a:headEnd type="none" w="sm" len="sm"/>
            <a:tailEnd type="none" w="sm" len="sm"/>
          </a:ln>
        </p:spPr>
        <p:txBody>
          <a:bodyPr>
            <a:spAutoFit/>
          </a:bodyPr>
          <a:lstStyle/>
          <a:p>
            <a:pPr algn="ctr" defTabSz="914400" fontAlgn="base">
              <a:spcBef>
                <a:spcPct val="50000"/>
              </a:spcBef>
              <a:spcAft>
                <a:spcPct val="0"/>
              </a:spcAft>
            </a:pPr>
            <a:r>
              <a:rPr lang="en-US" sz="1700" b="1">
                <a:solidFill>
                  <a:srgbClr val="CC0000"/>
                </a:solidFill>
                <a:latin typeface="Arial" charset="0"/>
                <a:ea typeface="ＭＳ Ｐゴシック" charset="-128"/>
              </a:rPr>
              <a:t>80</a:t>
            </a:r>
            <a:endParaRPr lang="en-US" sz="1700" u="sng">
              <a:solidFill>
                <a:srgbClr val="000000"/>
              </a:solidFill>
              <a:latin typeface="Arial" charset="0"/>
              <a:ea typeface="ＭＳ Ｐゴシック" charset="-128"/>
            </a:endParaRPr>
          </a:p>
        </p:txBody>
      </p:sp>
      <p:sp>
        <p:nvSpPr>
          <p:cNvPr id="91149" name="Text Box 13"/>
          <p:cNvSpPr txBox="1">
            <a:spLocks noChangeArrowheads="1"/>
          </p:cNvSpPr>
          <p:nvPr/>
        </p:nvSpPr>
        <p:spPr bwMode="auto">
          <a:xfrm>
            <a:off x="5994400" y="5702300"/>
            <a:ext cx="889000" cy="350838"/>
          </a:xfrm>
          <a:prstGeom prst="rect">
            <a:avLst/>
          </a:prstGeom>
          <a:noFill/>
          <a:ln w="12700">
            <a:noFill/>
            <a:miter lim="800000"/>
            <a:headEnd type="none" w="sm" len="sm"/>
            <a:tailEnd type="none" w="sm" len="sm"/>
          </a:ln>
        </p:spPr>
        <p:txBody>
          <a:bodyPr>
            <a:spAutoFit/>
          </a:bodyPr>
          <a:lstStyle/>
          <a:p>
            <a:pPr algn="ctr" defTabSz="914400" fontAlgn="base">
              <a:spcBef>
                <a:spcPct val="50000"/>
              </a:spcBef>
              <a:spcAft>
                <a:spcPct val="0"/>
              </a:spcAft>
            </a:pPr>
            <a:r>
              <a:rPr lang="en-US" sz="1700" b="1">
                <a:solidFill>
                  <a:srgbClr val="CC0000"/>
                </a:solidFill>
                <a:latin typeface="Arial" charset="0"/>
                <a:ea typeface="ＭＳ Ｐゴシック" charset="-128"/>
              </a:rPr>
              <a:t>100</a:t>
            </a:r>
            <a:endParaRPr lang="en-US" sz="1700" u="sng">
              <a:solidFill>
                <a:srgbClr val="000000"/>
              </a:solidFill>
              <a:latin typeface="Arial" charset="0"/>
              <a:ea typeface="ＭＳ Ｐゴシック" charset="-128"/>
            </a:endParaRPr>
          </a:p>
        </p:txBody>
      </p:sp>
      <p:sp>
        <p:nvSpPr>
          <p:cNvPr id="91150" name="Text Box 14"/>
          <p:cNvSpPr txBox="1">
            <a:spLocks noChangeArrowheads="1"/>
          </p:cNvSpPr>
          <p:nvPr/>
        </p:nvSpPr>
        <p:spPr bwMode="auto">
          <a:xfrm>
            <a:off x="6985000" y="5702300"/>
            <a:ext cx="889000" cy="350838"/>
          </a:xfrm>
          <a:prstGeom prst="rect">
            <a:avLst/>
          </a:prstGeom>
          <a:noFill/>
          <a:ln w="12700">
            <a:noFill/>
            <a:miter lim="800000"/>
            <a:headEnd type="none" w="sm" len="sm"/>
            <a:tailEnd type="none" w="sm" len="sm"/>
          </a:ln>
        </p:spPr>
        <p:txBody>
          <a:bodyPr>
            <a:spAutoFit/>
          </a:bodyPr>
          <a:lstStyle/>
          <a:p>
            <a:pPr algn="ctr" defTabSz="914400" fontAlgn="base">
              <a:spcBef>
                <a:spcPct val="50000"/>
              </a:spcBef>
              <a:spcAft>
                <a:spcPct val="0"/>
              </a:spcAft>
            </a:pPr>
            <a:r>
              <a:rPr lang="en-US" sz="1700" b="1">
                <a:solidFill>
                  <a:srgbClr val="CC0000"/>
                </a:solidFill>
                <a:latin typeface="Arial" charset="0"/>
                <a:ea typeface="ＭＳ Ｐゴシック" charset="-128"/>
              </a:rPr>
              <a:t>120</a:t>
            </a:r>
            <a:endParaRPr lang="en-US" sz="1700" u="sng">
              <a:solidFill>
                <a:srgbClr val="000000"/>
              </a:solidFill>
              <a:latin typeface="Arial" charset="0"/>
              <a:ea typeface="ＭＳ Ｐゴシック" charset="-128"/>
            </a:endParaRPr>
          </a:p>
        </p:txBody>
      </p:sp>
      <p:sp>
        <p:nvSpPr>
          <p:cNvPr id="91151" name="Text Box 16"/>
          <p:cNvSpPr txBox="1">
            <a:spLocks noChangeArrowheads="1"/>
          </p:cNvSpPr>
          <p:nvPr/>
        </p:nvSpPr>
        <p:spPr bwMode="auto">
          <a:xfrm>
            <a:off x="1244600" y="5359400"/>
            <a:ext cx="889000" cy="350838"/>
          </a:xfrm>
          <a:prstGeom prst="rect">
            <a:avLst/>
          </a:prstGeom>
          <a:noFill/>
          <a:ln w="12700">
            <a:noFill/>
            <a:miter lim="800000"/>
            <a:headEnd type="none" w="sm" len="sm"/>
            <a:tailEnd type="none" w="sm" len="sm"/>
          </a:ln>
        </p:spPr>
        <p:txBody>
          <a:bodyPr>
            <a:spAutoFit/>
          </a:bodyPr>
          <a:lstStyle/>
          <a:p>
            <a:pPr algn="ctr" defTabSz="914400" fontAlgn="base">
              <a:spcBef>
                <a:spcPct val="50000"/>
              </a:spcBef>
              <a:spcAft>
                <a:spcPct val="0"/>
              </a:spcAft>
            </a:pPr>
            <a:r>
              <a:rPr lang="en-US" sz="1700" b="1">
                <a:solidFill>
                  <a:srgbClr val="CC0000"/>
                </a:solidFill>
                <a:latin typeface="Arial" charset="0"/>
                <a:ea typeface="ＭＳ Ｐゴシック" charset="-128"/>
              </a:rPr>
              <a:t>45%</a:t>
            </a:r>
            <a:endParaRPr lang="en-US" sz="1700" u="sng">
              <a:solidFill>
                <a:srgbClr val="000000"/>
              </a:solidFill>
              <a:latin typeface="Arial" charset="0"/>
              <a:ea typeface="ＭＳ Ｐゴシック" charset="-128"/>
            </a:endParaRPr>
          </a:p>
        </p:txBody>
      </p:sp>
      <p:sp>
        <p:nvSpPr>
          <p:cNvPr id="91152" name="Text Box 17"/>
          <p:cNvSpPr txBox="1">
            <a:spLocks noChangeArrowheads="1"/>
          </p:cNvSpPr>
          <p:nvPr/>
        </p:nvSpPr>
        <p:spPr bwMode="auto">
          <a:xfrm>
            <a:off x="1003300" y="5969000"/>
            <a:ext cx="7518400" cy="701675"/>
          </a:xfrm>
          <a:prstGeom prst="rect">
            <a:avLst/>
          </a:prstGeom>
          <a:noFill/>
          <a:ln w="12699">
            <a:noFill/>
            <a:miter lim="800000"/>
            <a:headEnd type="none" w="sm" len="sm"/>
            <a:tailEnd type="none" w="sm" len="sm"/>
          </a:ln>
        </p:spPr>
        <p:txBody>
          <a:bodyPr>
            <a:spAutoFit/>
          </a:bodyPr>
          <a:lstStyle/>
          <a:p>
            <a:pPr algn="ctr" defTabSz="914400" fontAlgn="base">
              <a:spcBef>
                <a:spcPct val="0"/>
              </a:spcBef>
              <a:spcAft>
                <a:spcPct val="0"/>
              </a:spcAft>
            </a:pPr>
            <a:r>
              <a:rPr lang="en-US" sz="2000">
                <a:solidFill>
                  <a:srgbClr val="919191"/>
                </a:solidFill>
                <a:latin typeface="Arial" charset="0"/>
                <a:ea typeface="ＭＳ Ｐゴシック" charset="-128"/>
              </a:rPr>
              <a:t>Cardiac Arrest Patients </a:t>
            </a:r>
          </a:p>
          <a:p>
            <a:pPr algn="ctr" defTabSz="914400" fontAlgn="base">
              <a:spcBef>
                <a:spcPct val="0"/>
              </a:spcBef>
              <a:spcAft>
                <a:spcPct val="0"/>
              </a:spcAft>
            </a:pPr>
            <a:r>
              <a:rPr lang="en-US" sz="2000">
                <a:solidFill>
                  <a:srgbClr val="919191"/>
                </a:solidFill>
                <a:latin typeface="Arial" charset="0"/>
                <a:ea typeface="ＭＳ Ｐゴシック" charset="-128"/>
              </a:rPr>
              <a:t>Admitted to ICU/year</a:t>
            </a:r>
            <a:endParaRPr lang="en-US" sz="4000" b="1" u="sng">
              <a:solidFill>
                <a:srgbClr val="000000"/>
              </a:solidFill>
              <a:latin typeface="Arial" charset="0"/>
              <a:ea typeface="ＭＳ Ｐゴシック" charset="-128"/>
            </a:endParaRPr>
          </a:p>
        </p:txBody>
      </p:sp>
      <p:sp>
        <p:nvSpPr>
          <p:cNvPr id="131091" name="Text Box 19"/>
          <p:cNvSpPr txBox="1">
            <a:spLocks noChangeArrowheads="1"/>
          </p:cNvSpPr>
          <p:nvPr/>
        </p:nvSpPr>
        <p:spPr bwMode="auto">
          <a:xfrm>
            <a:off x="4343400" y="1905000"/>
            <a:ext cx="3294063" cy="1006475"/>
          </a:xfrm>
          <a:prstGeom prst="rect">
            <a:avLst/>
          </a:prstGeom>
          <a:noFill/>
          <a:ln w="12699">
            <a:noFill/>
            <a:miter lim="800000"/>
            <a:headEnd type="none" w="sm" len="sm"/>
            <a:tailEnd type="none" w="sm" len="sm"/>
          </a:ln>
        </p:spPr>
        <p:txBody>
          <a:bodyPr>
            <a:spAutoFit/>
          </a:bodyPr>
          <a:lstStyle/>
          <a:p>
            <a:pPr algn="ctr" defTabSz="914400" fontAlgn="base">
              <a:spcBef>
                <a:spcPct val="0"/>
              </a:spcBef>
              <a:spcAft>
                <a:spcPct val="0"/>
              </a:spcAft>
            </a:pPr>
            <a:r>
              <a:rPr lang="en-US" sz="2000" b="1">
                <a:solidFill>
                  <a:srgbClr val="0000FF"/>
                </a:solidFill>
                <a:latin typeface="Arial" charset="0"/>
                <a:ea typeface="ＭＳ Ｐゴシック" charset="-128"/>
              </a:rPr>
              <a:t>Hospitals that treated over 50 pts/year had lower mortality</a:t>
            </a:r>
            <a:r>
              <a:rPr lang="en-US" sz="2000">
                <a:solidFill>
                  <a:srgbClr val="0000FF"/>
                </a:solidFill>
                <a:latin typeface="Arial" charset="0"/>
                <a:ea typeface="ＭＳ Ｐゴシック" charset="-128"/>
              </a:rPr>
              <a:t> </a:t>
            </a:r>
            <a:endParaRPr lang="en-US" sz="4000" b="1" u="sng">
              <a:solidFill>
                <a:srgbClr val="0000FF"/>
              </a:solidFill>
              <a:latin typeface="Arial" charset="0"/>
              <a:ea typeface="ＭＳ Ｐゴシック" charset="-128"/>
            </a:endParaRPr>
          </a:p>
        </p:txBody>
      </p:sp>
      <p:sp>
        <p:nvSpPr>
          <p:cNvPr id="131092" name="AutoShape 20"/>
          <p:cNvSpPr>
            <a:spLocks/>
          </p:cNvSpPr>
          <p:nvPr/>
        </p:nvSpPr>
        <p:spPr bwMode="auto">
          <a:xfrm rot="-5367812">
            <a:off x="5122069" y="1659731"/>
            <a:ext cx="971550" cy="3595688"/>
          </a:xfrm>
          <a:prstGeom prst="rightBrace">
            <a:avLst>
              <a:gd name="adj1" fmla="val 30842"/>
              <a:gd name="adj2" fmla="val 63477"/>
            </a:avLst>
          </a:prstGeom>
          <a:noFill/>
          <a:ln w="38100">
            <a:solidFill>
              <a:schemeClr val="bg1"/>
            </a:solidFill>
            <a:round/>
            <a:headEnd type="none" w="sm" len="sm"/>
            <a:tailEnd type="none" w="sm" len="sm"/>
          </a:ln>
        </p:spPr>
        <p:txBody>
          <a:bodyPr vert="eaVert" wrap="none" anchor="ctr"/>
          <a:lstStyle/>
          <a:p>
            <a:pPr defTabSz="914400" eaLnBrk="0" fontAlgn="base" hangingPunct="0">
              <a:spcBef>
                <a:spcPct val="0"/>
              </a:spcBef>
              <a:spcAft>
                <a:spcPct val="0"/>
              </a:spcAft>
            </a:pPr>
            <a:endParaRPr lang="en-US" sz="2400">
              <a:solidFill>
                <a:srgbClr val="000000"/>
              </a:solidFill>
              <a:ea typeface="ＭＳ Ｐゴシック" charset="-128"/>
            </a:endParaRPr>
          </a:p>
        </p:txBody>
      </p:sp>
      <p:sp>
        <p:nvSpPr>
          <p:cNvPr id="216066" name="Rectangle 2"/>
          <p:cNvSpPr>
            <a:spLocks noChangeArrowheads="1"/>
          </p:cNvSpPr>
          <p:nvPr/>
        </p:nvSpPr>
        <p:spPr bwMode="auto">
          <a:xfrm>
            <a:off x="685800" y="304800"/>
            <a:ext cx="7772400" cy="1143000"/>
          </a:xfrm>
          <a:prstGeom prst="rect">
            <a:avLst/>
          </a:prstGeom>
          <a:noFill/>
          <a:ln w="9525">
            <a:noFill/>
            <a:miter lim="800000"/>
            <a:headEnd/>
            <a:tailEnd/>
          </a:ln>
        </p:spPr>
        <p:txBody>
          <a:bodyPr lIns="92075" tIns="46038" rIns="92075" bIns="46038" anchor="ctr"/>
          <a:lstStyle/>
          <a:p>
            <a:pPr algn="ctr" defTabSz="914400" eaLnBrk="0" fontAlgn="base" hangingPunct="0">
              <a:spcBef>
                <a:spcPct val="0"/>
              </a:spcBef>
              <a:spcAft>
                <a:spcPct val="0"/>
              </a:spcAft>
              <a:defRPr/>
            </a:pPr>
            <a:r>
              <a:rPr lang="en-US" sz="4400" dirty="0">
                <a:solidFill>
                  <a:srgbClr val="FAFD00"/>
                </a:solidFill>
                <a:effectLst>
                  <a:outerShdw blurRad="38100" dist="38100" dir="2700000" algn="tl">
                    <a:srgbClr val="000000"/>
                  </a:outerShdw>
                </a:effectLst>
                <a:ea typeface="ＭＳ Ｐゴシック" charset="-128"/>
              </a:rPr>
              <a:t>Cardiac Arrest Mortality</a:t>
            </a:r>
          </a:p>
        </p:txBody>
      </p:sp>
    </p:spTree>
    <p:extLst>
      <p:ext uri="{BB962C8B-B14F-4D97-AF65-F5344CB8AC3E}">
        <p14:creationId xmlns:p14="http://schemas.microsoft.com/office/powerpoint/2010/main" xmlns="" val="1158784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109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10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91" grpId="0"/>
      <p:bldP spid="13109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p:cNvPicPr>
            <a:picLocks noChangeAspect="1" noChangeArrowheads="1"/>
          </p:cNvPicPr>
          <p:nvPr/>
        </p:nvPicPr>
        <p:blipFill>
          <a:blip r:embed="rId3" cstate="print"/>
          <a:srcRect/>
          <a:stretch>
            <a:fillRect/>
          </a:stretch>
        </p:blipFill>
        <p:spPr bwMode="auto">
          <a:xfrm>
            <a:off x="0" y="1905000"/>
            <a:ext cx="9144000" cy="2647950"/>
          </a:xfrm>
          <a:prstGeom prst="rect">
            <a:avLst/>
          </a:prstGeom>
          <a:noFill/>
          <a:ln w="9525">
            <a:noFill/>
            <a:miter lim="800000"/>
            <a:headEnd/>
            <a:tailEnd/>
          </a:ln>
        </p:spPr>
      </p:pic>
    </p:spTree>
    <p:extLst>
      <p:ext uri="{BB962C8B-B14F-4D97-AF65-F5344CB8AC3E}">
        <p14:creationId xmlns:p14="http://schemas.microsoft.com/office/powerpoint/2010/main" xmlns="" val="4164415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B Carr Master">
  <a:themeElements>
    <a:clrScheme name="">
      <a:dk1>
        <a:srgbClr val="000000"/>
      </a:dk1>
      <a:lt1>
        <a:srgbClr val="0000FF"/>
      </a:lt1>
      <a:dk2>
        <a:srgbClr val="000000"/>
      </a:dk2>
      <a:lt2>
        <a:srgbClr val="919191"/>
      </a:lt2>
      <a:accent1>
        <a:srgbClr val="618FFD"/>
      </a:accent1>
      <a:accent2>
        <a:srgbClr val="00AE00"/>
      </a:accent2>
      <a:accent3>
        <a:srgbClr val="AAAAFF"/>
      </a:accent3>
      <a:accent4>
        <a:srgbClr val="000000"/>
      </a:accent4>
      <a:accent5>
        <a:srgbClr val="B7C6FE"/>
      </a:accent5>
      <a:accent6>
        <a:srgbClr val="009D00"/>
      </a:accent6>
      <a:hlink>
        <a:srgbClr val="FC0128"/>
      </a:hlink>
      <a:folHlink>
        <a:srgbClr val="CECECE"/>
      </a:folHlink>
    </a:clrScheme>
    <a:fontScheme name="1_B Carr Maste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B Carr Master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B Carr Master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1_B Carr Master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B Carr Master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B Carr Master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B Carr Master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1_B Carr Master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B Carr Master">
  <a:themeElements>
    <a:clrScheme name="">
      <a:dk1>
        <a:srgbClr val="000000"/>
      </a:dk1>
      <a:lt1>
        <a:srgbClr val="0000FF"/>
      </a:lt1>
      <a:dk2>
        <a:srgbClr val="000000"/>
      </a:dk2>
      <a:lt2>
        <a:srgbClr val="919191"/>
      </a:lt2>
      <a:accent1>
        <a:srgbClr val="618FFD"/>
      </a:accent1>
      <a:accent2>
        <a:srgbClr val="00AE00"/>
      </a:accent2>
      <a:accent3>
        <a:srgbClr val="AAAAFF"/>
      </a:accent3>
      <a:accent4>
        <a:srgbClr val="000000"/>
      </a:accent4>
      <a:accent5>
        <a:srgbClr val="B7C6FE"/>
      </a:accent5>
      <a:accent6>
        <a:srgbClr val="009D00"/>
      </a:accent6>
      <a:hlink>
        <a:srgbClr val="FC0128"/>
      </a:hlink>
      <a:folHlink>
        <a:srgbClr val="CECECE"/>
      </a:folHlink>
    </a:clrScheme>
    <a:fontScheme name="1_B Carr Maste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B Carr Master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B Carr Master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1_B Carr Master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B Carr Master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B Carr Master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B Carr Master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1_B Carr Master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B Carr Master">
  <a:themeElements>
    <a:clrScheme name="">
      <a:dk1>
        <a:srgbClr val="000000"/>
      </a:dk1>
      <a:lt1>
        <a:srgbClr val="0000FF"/>
      </a:lt1>
      <a:dk2>
        <a:srgbClr val="000000"/>
      </a:dk2>
      <a:lt2>
        <a:srgbClr val="919191"/>
      </a:lt2>
      <a:accent1>
        <a:srgbClr val="618FFD"/>
      </a:accent1>
      <a:accent2>
        <a:srgbClr val="00AE00"/>
      </a:accent2>
      <a:accent3>
        <a:srgbClr val="AAAAFF"/>
      </a:accent3>
      <a:accent4>
        <a:srgbClr val="000000"/>
      </a:accent4>
      <a:accent5>
        <a:srgbClr val="B7C6FE"/>
      </a:accent5>
      <a:accent6>
        <a:srgbClr val="009D00"/>
      </a:accent6>
      <a:hlink>
        <a:srgbClr val="FC0128"/>
      </a:hlink>
      <a:folHlink>
        <a:srgbClr val="CECECE"/>
      </a:folHlink>
    </a:clrScheme>
    <a:fontScheme name="1_B Carr Maste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B Carr Master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B Carr Master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1_B Carr Master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B Carr Master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B Carr Master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B Carr Master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1_B Carr Master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3781</TotalTime>
  <Words>3865</Words>
  <Application>Microsoft Office PowerPoint</Application>
  <PresentationFormat>On-screen Show (4:3)</PresentationFormat>
  <Paragraphs>770</Paragraphs>
  <Slides>53</Slides>
  <Notes>50</Notes>
  <HiddenSlides>0</HiddenSlides>
  <MMClips>0</MMClips>
  <ScaleCrop>false</ScaleCrop>
  <HeadingPairs>
    <vt:vector size="6" baseType="variant">
      <vt:variant>
        <vt:lpstr>Theme</vt:lpstr>
      </vt:variant>
      <vt:variant>
        <vt:i4>3</vt:i4>
      </vt:variant>
      <vt:variant>
        <vt:lpstr>Embedded OLE Servers</vt:lpstr>
      </vt:variant>
      <vt:variant>
        <vt:i4>2</vt:i4>
      </vt:variant>
      <vt:variant>
        <vt:lpstr>Slide Titles</vt:lpstr>
      </vt:variant>
      <vt:variant>
        <vt:i4>53</vt:i4>
      </vt:variant>
    </vt:vector>
  </HeadingPairs>
  <TitlesOfParts>
    <vt:vector size="58" baseType="lpstr">
      <vt:lpstr>1_B Carr Master</vt:lpstr>
      <vt:lpstr>2_B Carr Master</vt:lpstr>
      <vt:lpstr>3_B Carr Master</vt:lpstr>
      <vt:lpstr>Bitmap Image</vt:lpstr>
      <vt:lpstr>Chart</vt:lpstr>
      <vt:lpstr>Critical Decisions in the Emergency Department</vt:lpstr>
      <vt:lpstr>How do we design and measure the emergency care system? (Trauma as a case study)</vt:lpstr>
      <vt:lpstr>Disclosures</vt:lpstr>
      <vt:lpstr>Conceptual Framework</vt:lpstr>
      <vt:lpstr>Slide 5</vt:lpstr>
      <vt:lpstr>Background: The Volume-Outcome relationship</vt:lpstr>
      <vt:lpstr>Slide 7</vt:lpstr>
      <vt:lpstr>Slide 8</vt:lpstr>
      <vt:lpstr>Slide 9</vt:lpstr>
      <vt:lpstr>Slide 10</vt:lpstr>
      <vt:lpstr>Slide 11</vt:lpstr>
      <vt:lpstr>Sepsis</vt:lpstr>
      <vt:lpstr>Slide 13</vt:lpstr>
      <vt:lpstr>Slide 14</vt:lpstr>
      <vt:lpstr>STEMI</vt:lpstr>
      <vt:lpstr>STEMI</vt:lpstr>
      <vt:lpstr>Slide 17</vt:lpstr>
      <vt:lpstr>Slide 18</vt:lpstr>
      <vt:lpstr>Sepsis</vt:lpstr>
      <vt:lpstr>Sepsis</vt:lpstr>
      <vt:lpstr>Slide 21</vt:lpstr>
      <vt:lpstr>Slide 22</vt:lpstr>
      <vt:lpstr>Slide 23</vt:lpstr>
      <vt:lpstr>Slide 24</vt:lpstr>
      <vt:lpstr>What is regionalization?</vt:lpstr>
      <vt:lpstr>Regionalized Trauma Care</vt:lpstr>
      <vt:lpstr>Prehospital triage</vt:lpstr>
      <vt:lpstr>The Trauma Model – Inventory</vt:lpstr>
      <vt:lpstr>Access to trauma care</vt:lpstr>
      <vt:lpstr>Trauma care outcomes</vt:lpstr>
      <vt:lpstr>Trauma Model.  All success?</vt:lpstr>
      <vt:lpstr>Research questions with policy implications</vt:lpstr>
      <vt:lpstr>Research questions with policy implications</vt:lpstr>
      <vt:lpstr>Q1.  In a nationally representative analysis –  Do trauma centers save lives?</vt:lpstr>
      <vt:lpstr>Q1.  In a nationally representative analysis –  Do trauma centers save lives?</vt:lpstr>
      <vt:lpstr>Characteristics of hospitals with ED encounters for injury - 2009</vt:lpstr>
      <vt:lpstr>Characteristics of injured patients - 2009</vt:lpstr>
      <vt:lpstr>Relation between treatment at a level 1 or 2 trauma center and death</vt:lpstr>
      <vt:lpstr>Relation between treatment at a level 1 or 2 trauma center and death</vt:lpstr>
      <vt:lpstr>Unmeasured confounders?</vt:lpstr>
      <vt:lpstr>But we can’t randomize…so… IV</vt:lpstr>
      <vt:lpstr>Relation between treatment at a level 1 or 2 trauma center and death</vt:lpstr>
      <vt:lpstr>Final model examining impact of trauma center on mortality*</vt:lpstr>
      <vt:lpstr>Slide 44</vt:lpstr>
      <vt:lpstr>Question 2. Population outcomes for trauma</vt:lpstr>
      <vt:lpstr>Question 2. Population outcomes for trauma</vt:lpstr>
      <vt:lpstr>Question 2. Population outcomes for trauma</vt:lpstr>
      <vt:lpstr>Slide 48</vt:lpstr>
      <vt:lpstr>Slide 49</vt:lpstr>
      <vt:lpstr>Slide 50</vt:lpstr>
      <vt:lpstr>Q1.  Next steps &amp; remaining questions </vt:lpstr>
      <vt:lpstr>Q2.  Next steps &amp; remaining questions </vt:lpstr>
      <vt:lpstr>Slide 53</vt:lpstr>
    </vt:vector>
  </TitlesOfParts>
  <Company>University of Pennsylvania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Scholars</dc:title>
  <dc:creator>B Carr</dc:creator>
  <cp:lastModifiedBy>DHHS</cp:lastModifiedBy>
  <cp:revision>51</cp:revision>
  <cp:lastPrinted>2012-09-10T05:12:11Z</cp:lastPrinted>
  <dcterms:created xsi:type="dcterms:W3CDTF">2012-07-13T13:55:28Z</dcterms:created>
  <dcterms:modified xsi:type="dcterms:W3CDTF">2012-11-14T14:04:19Z</dcterms:modified>
</cp:coreProperties>
</file>