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93" r:id="rId3"/>
    <p:sldId id="292" r:id="rId4"/>
    <p:sldId id="257" r:id="rId5"/>
    <p:sldId id="258" r:id="rId6"/>
    <p:sldId id="260" r:id="rId7"/>
    <p:sldId id="271" r:id="rId8"/>
    <p:sldId id="261" r:id="rId9"/>
    <p:sldId id="262" r:id="rId10"/>
    <p:sldId id="263" r:id="rId11"/>
    <p:sldId id="264" r:id="rId12"/>
    <p:sldId id="265" r:id="rId13"/>
    <p:sldId id="266" r:id="rId14"/>
    <p:sldId id="291" r:id="rId15"/>
    <p:sldId id="294" r:id="rId16"/>
    <p:sldId id="295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 type="screen4x3"/>
  <p:notesSz cx="6858000" cy="91440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340"/>
    <a:srgbClr val="353634"/>
    <a:srgbClr val="1D4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404" y="-96"/>
      </p:cViewPr>
      <p:guideLst>
        <p:guide orient="horz" pos="1162"/>
        <p:guide orient="horz" pos="2160"/>
        <p:guide pos="2621"/>
        <p:guide pos="1072"/>
        <p:guide pos="2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74FF0-7E53-4A7C-A925-AFDEEB7D2723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DF839-3D49-46A8-80EF-D6444CDE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7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tegrationacademy.ahrq.gov/content/Does%20integrated%20care%20improve%20treatment%20for%20depression%20A%20systematic%20review" TargetMode="External"/><Relationship Id="rId7" Type="http://schemas.openxmlformats.org/officeDocument/2006/relationships/hyperlink" Target="http://integrationacademy.ahrq.gov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prnewswire.com/news-releases/rocky-mountain-health-plans-collaborative-family-health-care-association-partner-to-tear-down-silos-between-behavioral-health-and-primary-care-in-western-colorado-163463526.html" TargetMode="External"/><Relationship Id="rId5" Type="http://schemas.openxmlformats.org/officeDocument/2006/relationships/hyperlink" Target="http://www.ncbi.nlm.nih.gov/pmc/articles/PMC1494880/" TargetMode="External"/><Relationship Id="rId4" Type="http://schemas.openxmlformats.org/officeDocument/2006/relationships/hyperlink" Target="http://www.mentalhealth.org.uk/our-work/policy/current-policy/physical-health-and-mental-health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3542C-8ABC-4AD5-BE92-09096571A2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10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Creating an integrated healthcare system</a:t>
            </a:r>
          </a:p>
          <a:p>
            <a:r>
              <a:rPr lang="en-US" dirty="0" smtClean="0"/>
              <a:t>Despite </a:t>
            </a:r>
            <a:r>
              <a:rPr lang="en-US" dirty="0" smtClean="0">
                <a:hlinkClick r:id="rId3"/>
              </a:rPr>
              <a:t>decades worth of research</a:t>
            </a:r>
            <a:r>
              <a:rPr lang="en-US" dirty="0" smtClean="0"/>
              <a:t> showing the inseparability of the two, we continue to think that they are indeed separate.</a:t>
            </a:r>
          </a:p>
          <a:p>
            <a:r>
              <a:rPr lang="en-US" dirty="0" smtClean="0">
                <a:effectLst/>
              </a:rPr>
              <a:t>Integrated Healthcare</a:t>
            </a:r>
          </a:p>
          <a:p>
            <a:r>
              <a:rPr lang="en-US" dirty="0" smtClean="0">
                <a:hlinkClick r:id="rId4"/>
              </a:rPr>
              <a:t>Consider that</a:t>
            </a:r>
            <a:r>
              <a:rPr lang="en-US" dirty="0" smtClean="0"/>
              <a:t>  “physical health and mental health are inextricably linked. Action is needed to improve the physical health of people with mental health problems, and to make mental health a key public health priority.” The same can be said for individuals who present with </a:t>
            </a:r>
            <a:r>
              <a:rPr lang="en-US" dirty="0" smtClean="0">
                <a:hlinkClick r:id="rId5"/>
              </a:rPr>
              <a:t>physical health problems who have unrecognized</a:t>
            </a:r>
            <a:r>
              <a:rPr lang="en-US" dirty="0" smtClean="0"/>
              <a:t> and undiagnosed mental health conditions; something must be done to better integrate our thinking around health and the care that we deliver.</a:t>
            </a:r>
          </a:p>
          <a:p>
            <a:r>
              <a:rPr lang="en-US" dirty="0" smtClean="0"/>
              <a:t>And while this separation continues to plague our system, </a:t>
            </a:r>
            <a:r>
              <a:rPr lang="en-US" dirty="0" smtClean="0">
                <a:hlinkClick r:id="rId6"/>
              </a:rPr>
              <a:t>efforts are afoot</a:t>
            </a:r>
            <a:r>
              <a:rPr lang="en-US" dirty="0" smtClean="0"/>
              <a:t> to change this for </a:t>
            </a:r>
            <a:r>
              <a:rPr lang="en-US" dirty="0" smtClean="0">
                <a:hlinkClick r:id="rId7"/>
              </a:rPr>
              <a:t>good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3542C-8ABC-4AD5-BE92-09096571A2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4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tle_pa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8924"/>
            <a:ext cx="9143391" cy="68575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8" y="753338"/>
            <a:ext cx="4217776" cy="1245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553" y="4310908"/>
            <a:ext cx="7542529" cy="694084"/>
          </a:xfrm>
        </p:spPr>
        <p:txBody>
          <a:bodyPr lIns="0" anchor="t" anchorCtr="0">
            <a:noAutofit/>
          </a:bodyPr>
          <a:lstStyle>
            <a:lvl1pPr algn="l">
              <a:lnSpc>
                <a:spcPts val="4400"/>
              </a:lnSpc>
              <a:defRPr sz="4000" b="1" i="0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85725" dist="254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/>
                <a:cs typeface="Trebuchet M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4499" y="5109306"/>
            <a:ext cx="6265511" cy="586644"/>
          </a:xfrm>
        </p:spPr>
        <p:txBody>
          <a:bodyPr lIns="0"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effectLst>
                  <a:outerShdw blurRad="63500" dist="19050" dir="2700000" algn="tl" rotWithShape="0">
                    <a:srgbClr val="000000">
                      <a:alpha val="70000"/>
                    </a:srgbClr>
                  </a:outerShdw>
                </a:effectLst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39937" y="-55910"/>
            <a:ext cx="9239853" cy="263577"/>
          </a:xfrm>
          <a:prstGeom prst="rect">
            <a:avLst/>
          </a:prstGeom>
          <a:solidFill>
            <a:srgbClr val="1D43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04499" y="1976064"/>
            <a:ext cx="587316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kern="1200" dirty="0" smtClean="0">
                <a:solidFill>
                  <a:srgbClr val="1D437A"/>
                </a:solidFill>
                <a:latin typeface="Trebuchet MS"/>
                <a:ea typeface="+mn-ea"/>
                <a:cs typeface="Trebuchet MS"/>
              </a:rPr>
              <a:t>Funded under contract #HHSA290-2010-00002i by the Agency for Healthcare Research and Quality</a:t>
            </a:r>
            <a:endParaRPr lang="en-US" sz="1000" dirty="0">
              <a:solidFill>
                <a:srgbClr val="1D437A"/>
              </a:solidFill>
              <a:latin typeface="Trebuchet MS"/>
              <a:cs typeface="Trebuchet M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681164" y="1935886"/>
            <a:ext cx="5634036" cy="0"/>
          </a:xfrm>
          <a:prstGeom prst="line">
            <a:avLst/>
          </a:prstGeom>
          <a:ln w="12700">
            <a:solidFill>
              <a:srgbClr val="1D43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24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5BAA1-E7EC-C64C-86C1-6BCB4101FCA1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58B734-B0D7-4641-B21C-C3A2C7EEB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4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5BAA1-E7EC-C64C-86C1-6BCB4101FCA1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58B734-B0D7-4641-B21C-C3A2C7EEB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47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0129"/>
            <a:ext cx="8229600" cy="4461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497148"/>
            <a:ext cx="8229600" cy="665162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27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2082805"/>
            <a:ext cx="8229600" cy="3860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 hasCustomPrompt="1"/>
          </p:nvPr>
        </p:nvSpPr>
        <p:spPr>
          <a:xfrm>
            <a:off x="457200" y="1489610"/>
            <a:ext cx="5883275" cy="516996"/>
          </a:xfrm>
        </p:spPr>
        <p:txBody>
          <a:bodyPr lIns="0">
            <a:normAutofit/>
          </a:bodyPr>
          <a:lstStyle>
            <a:lvl1pPr marL="228600" indent="0" algn="l">
              <a:spcBef>
                <a:spcPts val="0"/>
              </a:spcBef>
              <a:spcAft>
                <a:spcPts val="800"/>
              </a:spcAft>
              <a:buNone/>
              <a:defRPr sz="3000" b="1" i="0" baseline="0">
                <a:solidFill>
                  <a:srgbClr val="1D437A"/>
                </a:solidFill>
                <a:latin typeface="Trebuchet MS"/>
              </a:defRPr>
            </a:lvl1pPr>
          </a:lstStyle>
          <a:p>
            <a:pPr lvl="0"/>
            <a:r>
              <a:rPr lang="en-US" dirty="0" smtClean="0"/>
              <a:t>Bullet Header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497148"/>
            <a:ext cx="8229600" cy="665162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01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859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859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3704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60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60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457201" y="1489610"/>
            <a:ext cx="4040188" cy="516996"/>
          </a:xfrm>
        </p:spPr>
        <p:txBody>
          <a:bodyPr lIns="0">
            <a:normAutofit/>
          </a:bodyPr>
          <a:lstStyle>
            <a:lvl1pPr marL="228600" indent="0" algn="l">
              <a:spcBef>
                <a:spcPts val="0"/>
              </a:spcBef>
              <a:spcAft>
                <a:spcPts val="800"/>
              </a:spcAft>
              <a:buNone/>
              <a:defRPr sz="3000" b="1" i="0" baseline="0">
                <a:solidFill>
                  <a:srgbClr val="1D437A"/>
                </a:solidFill>
                <a:latin typeface="Trebuchet MS"/>
              </a:defRPr>
            </a:lvl1pPr>
          </a:lstStyle>
          <a:p>
            <a:pPr lvl="0"/>
            <a:r>
              <a:rPr lang="en-US" dirty="0" smtClean="0"/>
              <a:t>Bullet Header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46612" y="1489610"/>
            <a:ext cx="4040188" cy="516996"/>
          </a:xfrm>
        </p:spPr>
        <p:txBody>
          <a:bodyPr lIns="0">
            <a:normAutofit/>
          </a:bodyPr>
          <a:lstStyle>
            <a:lvl1pPr marL="228600" indent="0" algn="l">
              <a:spcBef>
                <a:spcPts val="0"/>
              </a:spcBef>
              <a:spcAft>
                <a:spcPts val="800"/>
              </a:spcAft>
              <a:buNone/>
              <a:defRPr sz="3000" b="1" i="0" baseline="0">
                <a:solidFill>
                  <a:srgbClr val="1D437A"/>
                </a:solidFill>
                <a:latin typeface="Trebuchet MS"/>
              </a:defRPr>
            </a:lvl1pPr>
          </a:lstStyle>
          <a:p>
            <a:pPr lvl="0"/>
            <a:r>
              <a:rPr lang="en-US" dirty="0" smtClean="0"/>
              <a:t>Bullet Header</a:t>
            </a:r>
          </a:p>
        </p:txBody>
      </p:sp>
    </p:spTree>
    <p:extLst>
      <p:ext uri="{BB962C8B-B14F-4D97-AF65-F5344CB8AC3E}">
        <p14:creationId xmlns:p14="http://schemas.microsoft.com/office/powerpoint/2010/main" val="89776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2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72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5BAA1-E7EC-C64C-86C1-6BCB4101FCA1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58B734-B0D7-4641-B21C-C3A2C7EEB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5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5BAA1-E7EC-C64C-86C1-6BCB4101FCA1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58B734-B0D7-4641-B21C-C3A2C7EEB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7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_page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3" y="0"/>
            <a:ext cx="9143391" cy="68575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97148"/>
            <a:ext cx="8229600" cy="665162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326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9937" y="-55910"/>
            <a:ext cx="9239853" cy="263577"/>
          </a:xfrm>
          <a:prstGeom prst="rect">
            <a:avLst/>
          </a:prstGeom>
          <a:solidFill>
            <a:srgbClr val="1D43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1" y="6092297"/>
            <a:ext cx="8798407" cy="49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3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400" b="1" i="0" kern="1200">
          <a:solidFill>
            <a:srgbClr val="424340"/>
          </a:solidFill>
          <a:latin typeface="Trebuchet MS"/>
          <a:ea typeface="+mj-ea"/>
          <a:cs typeface="+mj-cs"/>
        </a:defRPr>
      </a:lvl1pPr>
    </p:titleStyle>
    <p:bodyStyle>
      <a:lvl1pPr marL="457200" indent="-219456" algn="l" defTabSz="457200" rtl="0" eaLnBrk="1" latinLnBrk="0" hangingPunct="1">
        <a:lnSpc>
          <a:spcPts val="2800"/>
        </a:lnSpc>
        <a:spcBef>
          <a:spcPts val="624"/>
        </a:spcBef>
        <a:spcAft>
          <a:spcPts val="600"/>
        </a:spcAft>
        <a:buClr>
          <a:srgbClr val="1D437A"/>
        </a:buClr>
        <a:buSzPct val="80000"/>
        <a:buFont typeface="Arial"/>
        <a:buChar char="•"/>
        <a:defRPr sz="2600" kern="1200" baseline="0">
          <a:solidFill>
            <a:srgbClr val="424340"/>
          </a:solidFill>
          <a:latin typeface="Georgia"/>
          <a:ea typeface="+mn-ea"/>
          <a:cs typeface="+mn-cs"/>
        </a:defRPr>
      </a:lvl1pPr>
      <a:lvl2pPr marL="742950" indent="-285750" algn="l" defTabSz="457200" rtl="0" eaLnBrk="1" latinLnBrk="0" hangingPunct="1">
        <a:lnSpc>
          <a:spcPts val="2400"/>
        </a:lnSpc>
        <a:spcBef>
          <a:spcPts val="800"/>
        </a:spcBef>
        <a:spcAft>
          <a:spcPts val="600"/>
        </a:spcAft>
        <a:buClr>
          <a:srgbClr val="1D437A"/>
        </a:buClr>
        <a:buSzPct val="80000"/>
        <a:buFont typeface="Arial"/>
        <a:buChar char="–"/>
        <a:defRPr sz="2200" kern="1200">
          <a:solidFill>
            <a:srgbClr val="424340"/>
          </a:solidFill>
          <a:latin typeface="Georgia"/>
          <a:ea typeface="+mn-ea"/>
          <a:cs typeface="+mn-cs"/>
        </a:defRPr>
      </a:lvl2pPr>
      <a:lvl3pPr marL="1143000" indent="-182880" algn="l" defTabSz="457200" rtl="0" eaLnBrk="1" latinLnBrk="0" hangingPunct="1">
        <a:lnSpc>
          <a:spcPts val="2000"/>
        </a:lnSpc>
        <a:spcBef>
          <a:spcPts val="800"/>
        </a:spcBef>
        <a:spcAft>
          <a:spcPts val="600"/>
        </a:spcAft>
        <a:buClr>
          <a:srgbClr val="1D437A"/>
        </a:buClr>
        <a:buSzPct val="80000"/>
        <a:buFont typeface="Arial"/>
        <a:buChar char="•"/>
        <a:defRPr sz="1800" kern="1200">
          <a:solidFill>
            <a:srgbClr val="424340"/>
          </a:solidFill>
          <a:latin typeface="Georgi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1D437A"/>
        </a:buClr>
        <a:buSzPct val="80000"/>
        <a:buFont typeface="Arial"/>
        <a:buChar char="–"/>
        <a:defRPr sz="2000" kern="1200">
          <a:solidFill>
            <a:srgbClr val="424340"/>
          </a:solidFill>
          <a:latin typeface="Georgi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1D437A"/>
        </a:buClr>
        <a:buSzPct val="80000"/>
        <a:buFont typeface="Arial"/>
        <a:buChar char="»"/>
        <a:defRPr sz="2000" kern="1200">
          <a:solidFill>
            <a:srgbClr val="424340"/>
          </a:solidFill>
          <a:latin typeface="Georgi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integrationacademy.ahrq.gov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.gov/popest/national/asr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rq.gov/research/collaborativecare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6585" y="4012874"/>
            <a:ext cx="7542529" cy="694084"/>
          </a:xfrm>
        </p:spPr>
        <p:txBody>
          <a:bodyPr/>
          <a:lstStyle/>
          <a:p>
            <a:r>
              <a:rPr lang="en-US" sz="4800" dirty="0"/>
              <a:t>Uniting the </a:t>
            </a:r>
            <a:r>
              <a:rPr lang="en-US" sz="4800" dirty="0" smtClean="0"/>
              <a:t>Field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7587" y="5109306"/>
            <a:ext cx="6265511" cy="586644"/>
          </a:xfrm>
        </p:spPr>
        <p:txBody>
          <a:bodyPr>
            <a:noAutofit/>
          </a:bodyPr>
          <a:lstStyle/>
          <a:p>
            <a:r>
              <a:rPr lang="en-US" sz="2000" dirty="0"/>
              <a:t>Benjamin F. Miller, PsyD</a:t>
            </a:r>
          </a:p>
          <a:p>
            <a:r>
              <a:rPr lang="en-US" sz="2000" dirty="0"/>
              <a:t>University of Colorado </a:t>
            </a:r>
            <a:r>
              <a:rPr lang="en-US" sz="2000" dirty="0" smtClean="0"/>
              <a:t>Denver</a:t>
            </a:r>
          </a:p>
          <a:p>
            <a:r>
              <a:rPr lang="en-US" sz="2000" dirty="0" smtClean="0"/>
              <a:t>Department </a:t>
            </a:r>
            <a:r>
              <a:rPr lang="en-US" sz="2000" dirty="0"/>
              <a:t>of Family Medicine</a:t>
            </a:r>
          </a:p>
        </p:txBody>
      </p:sp>
    </p:spTree>
    <p:extLst>
      <p:ext uri="{BB962C8B-B14F-4D97-AF65-F5344CB8AC3E}">
        <p14:creationId xmlns:p14="http://schemas.microsoft.com/office/powerpoint/2010/main" val="156651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t="20931" r="14662"/>
          <a:stretch/>
        </p:blipFill>
        <p:spPr bwMode="auto">
          <a:xfrm>
            <a:off x="0" y="826533"/>
            <a:ext cx="9144000" cy="521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69332"/>
            <a:ext cx="120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Homepage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8" t="17583" r="14997"/>
          <a:stretch/>
        </p:blipFill>
        <p:spPr bwMode="auto">
          <a:xfrm>
            <a:off x="1" y="764806"/>
            <a:ext cx="9144000" cy="526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32519"/>
            <a:ext cx="21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Literature repository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t="19257" r="14662"/>
          <a:stretch/>
        </p:blipFill>
        <p:spPr bwMode="auto">
          <a:xfrm>
            <a:off x="-5921" y="696462"/>
            <a:ext cx="9149921" cy="537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491" y="274711"/>
            <a:ext cx="64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8744" y="2330951"/>
            <a:ext cx="9613571" cy="1470025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b="1" i="0" kern="1200">
                <a:solidFill>
                  <a:srgbClr val="424340"/>
                </a:solidFill>
                <a:latin typeface="Trebuchet MS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hlinkClick r:id="rId2"/>
              </a:rPr>
              <a:t>http://integrationacademy.ahrq.gov/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Academy</a:t>
            </a:r>
          </a:p>
          <a:p>
            <a:pPr lvl="1"/>
            <a:r>
              <a:rPr lang="en-US" dirty="0" smtClean="0"/>
              <a:t>Workforce</a:t>
            </a:r>
          </a:p>
          <a:p>
            <a:pPr lvl="1"/>
            <a:r>
              <a:rPr lang="en-US" dirty="0" smtClean="0"/>
              <a:t>Survey</a:t>
            </a:r>
          </a:p>
          <a:p>
            <a:r>
              <a:rPr lang="en-US" dirty="0" smtClean="0"/>
              <a:t>IQM</a:t>
            </a:r>
          </a:p>
          <a:p>
            <a:r>
              <a:rPr lang="en-US" dirty="0" smtClean="0"/>
              <a:t>Lexicon</a:t>
            </a:r>
          </a:p>
          <a:p>
            <a:r>
              <a:rPr lang="en-US" dirty="0" smtClean="0"/>
              <a:t>Research agenda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organized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3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competencies for both behavioral health and primary care providers</a:t>
            </a:r>
          </a:p>
          <a:p>
            <a:pPr lvl="1"/>
            <a:r>
              <a:rPr lang="en-US" dirty="0" smtClean="0"/>
              <a:t>Different method, different approach</a:t>
            </a:r>
          </a:p>
          <a:p>
            <a:pPr lvl="1"/>
            <a:r>
              <a:rPr lang="en-US" dirty="0" smtClean="0"/>
              <a:t>National team of experts</a:t>
            </a:r>
          </a:p>
          <a:p>
            <a:pPr lvl="1"/>
            <a:r>
              <a:rPr lang="en-US" dirty="0" smtClean="0"/>
              <a:t>Develop plan for technical assistance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5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small and solo primary care providers to learn what they are doing for mental health</a:t>
            </a:r>
          </a:p>
          <a:p>
            <a:pPr lvl="1"/>
            <a:r>
              <a:rPr lang="en-US" dirty="0" smtClean="0"/>
              <a:t>National survey</a:t>
            </a:r>
          </a:p>
          <a:p>
            <a:pPr lvl="1"/>
            <a:r>
              <a:rPr lang="en-US" dirty="0" smtClean="0"/>
              <a:t>Currently through OMB process</a:t>
            </a:r>
          </a:p>
          <a:p>
            <a:pPr lvl="1"/>
            <a:r>
              <a:rPr lang="en-US" dirty="0" smtClean="0"/>
              <a:t>Important group not often included within integration efforts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1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C9042E1-8891-FF48-9899-0E8C1F4082F6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28600" y="685800"/>
            <a:ext cx="8915400" cy="272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rgbClr val="800000"/>
                </a:solidFill>
              </a:rPr>
              <a:t>Uniting the Field—The AHRQ Academy </a:t>
            </a:r>
          </a:p>
          <a:p>
            <a:pPr algn="ctr">
              <a:spcAft>
                <a:spcPts val="600"/>
              </a:spcAft>
            </a:pPr>
            <a:r>
              <a:rPr lang="en-US" sz="2800" dirty="0" smtClean="0">
                <a:solidFill>
                  <a:srgbClr val="800000"/>
                </a:solidFill>
              </a:rPr>
              <a:t>for Integrating Behavioral Health and Primary Care:</a:t>
            </a:r>
            <a:r>
              <a:rPr lang="en-US" sz="2800" dirty="0">
                <a:solidFill>
                  <a:srgbClr val="800000"/>
                </a:solidFill>
              </a:rPr>
              <a:t> </a:t>
            </a:r>
            <a:endParaRPr lang="en-US" sz="2800" dirty="0" smtClean="0">
              <a:solidFill>
                <a:srgbClr val="800000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800" i="1" dirty="0" smtClean="0">
                <a:solidFill>
                  <a:srgbClr val="800000"/>
                </a:solidFill>
              </a:rPr>
              <a:t>Developing and Applying a Consensus Lexicon</a:t>
            </a:r>
            <a:endParaRPr lang="en-US" sz="2000" i="1" dirty="0"/>
          </a:p>
          <a:p>
            <a:pPr algn="ctr"/>
            <a:r>
              <a:rPr lang="en-US" sz="2400" dirty="0" smtClean="0"/>
              <a:t>AHRQ Annual Meeting    </a:t>
            </a:r>
          </a:p>
          <a:p>
            <a:pPr algn="ctr"/>
            <a:r>
              <a:rPr lang="en-US" sz="2400" dirty="0" smtClean="0"/>
              <a:t>September 10, 2012</a:t>
            </a:r>
          </a:p>
          <a:p>
            <a:pPr algn="ctr"/>
            <a:r>
              <a:rPr lang="en-US" sz="2400" dirty="0" smtClean="0"/>
              <a:t>Bethesda, MD</a:t>
            </a:r>
          </a:p>
        </p:txBody>
      </p:sp>
      <p:pic>
        <p:nvPicPr>
          <p:cNvPr id="4" name="Picture 3" descr="UofM-3_T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0"/>
          <a:stretch>
            <a:fillRect/>
          </a:stretch>
        </p:blipFill>
        <p:spPr bwMode="auto">
          <a:xfrm>
            <a:off x="457200" y="5546568"/>
            <a:ext cx="28956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28800" y="3962400"/>
            <a:ext cx="5562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C.J. Peek, PhD</a:t>
            </a:r>
          </a:p>
          <a:p>
            <a:r>
              <a:rPr lang="en-US" sz="2000" dirty="0"/>
              <a:t>Associate Professor</a:t>
            </a:r>
          </a:p>
          <a:p>
            <a:r>
              <a:rPr lang="en-US" sz="2000" dirty="0" err="1"/>
              <a:t>Dept</a:t>
            </a:r>
            <a:r>
              <a:rPr lang="en-US" sz="2000" dirty="0"/>
              <a:t> of Family Medicine and Community Health</a:t>
            </a:r>
          </a:p>
          <a:p>
            <a:r>
              <a:rPr lang="en-US" sz="2000" dirty="0"/>
              <a:t>University of Minnesota Medical School</a:t>
            </a:r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858000" y="644796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5EF53-419C-8B44-9103-52996AE34D81}" type="slidenum">
              <a:rPr lang="en-US" smtClean="0"/>
              <a:pPr algn="r"/>
              <a:t>18</a:t>
            </a:fld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219200"/>
          </a:xfrm>
        </p:spPr>
        <p:txBody>
          <a:bodyPr/>
          <a:lstStyle/>
          <a:p>
            <a:pPr algn="ctr" eaLnBrk="1" hangingPunct="1">
              <a:spcAft>
                <a:spcPts val="0"/>
              </a:spcAft>
            </a:pPr>
            <a:r>
              <a:rPr lang="en-US" sz="3200" b="0" cap="none" dirty="0" smtClean="0">
                <a:solidFill>
                  <a:srgbClr val="800000"/>
                </a:solidFill>
                <a:latin typeface="Calibri" charset="0"/>
              </a:rPr>
              <a:t>Normal </a:t>
            </a:r>
            <a:r>
              <a:rPr lang="en-US" sz="3200" b="0" cap="none" dirty="0">
                <a:solidFill>
                  <a:srgbClr val="800000"/>
                </a:solidFill>
                <a:latin typeface="Calibri" charset="0"/>
              </a:rPr>
              <a:t>confusion in a new </a:t>
            </a:r>
            <a:r>
              <a:rPr lang="en-US" sz="3200" b="0" cap="none" dirty="0" smtClean="0">
                <a:solidFill>
                  <a:srgbClr val="800000"/>
                </a:solidFill>
                <a:latin typeface="Calibri" charset="0"/>
              </a:rPr>
              <a:t>field</a:t>
            </a:r>
            <a:br>
              <a:rPr lang="en-US" sz="3200" b="0" cap="none" dirty="0" smtClean="0">
                <a:solidFill>
                  <a:srgbClr val="800000"/>
                </a:solidFill>
                <a:latin typeface="Calibri" charset="0"/>
              </a:rPr>
            </a:br>
            <a:r>
              <a:rPr lang="en-US" sz="800" b="0" cap="none" dirty="0">
                <a:solidFill>
                  <a:srgbClr val="800000"/>
                </a:solidFill>
                <a:latin typeface="Calibri" charset="0"/>
              </a:rPr>
              <a:t/>
            </a:r>
            <a:br>
              <a:rPr lang="en-US" sz="800" b="0" cap="none" dirty="0">
                <a:solidFill>
                  <a:srgbClr val="800000"/>
                </a:solidFill>
                <a:latin typeface="Calibri" charset="0"/>
              </a:rPr>
            </a:br>
            <a:r>
              <a:rPr lang="en-US" sz="2400" b="0" cap="none" dirty="0" smtClean="0">
                <a:solidFill>
                  <a:srgbClr val="800000"/>
                </a:solidFill>
                <a:latin typeface="Calibri" charset="0"/>
              </a:rPr>
              <a:t>Example from AHRQ research agenda development conference 2009</a:t>
            </a:r>
            <a:endParaRPr lang="en-US" sz="2400" b="0" cap="none" dirty="0">
              <a:solidFill>
                <a:srgbClr val="800000"/>
              </a:solidFill>
              <a:latin typeface="Calibri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7752" y="1600200"/>
            <a:ext cx="8839200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spcAft>
                <a:spcPts val="2640"/>
              </a:spcAft>
              <a:buFont typeface="Arial"/>
              <a:buChar char="•"/>
            </a:pPr>
            <a:r>
              <a:rPr lang="ja-JP" altLang="en-US" sz="2400" dirty="0" smtClean="0"/>
              <a:t>“</a:t>
            </a:r>
            <a:r>
              <a:rPr lang="en-US" sz="2400" dirty="0"/>
              <a:t>Are you saying integrated </a:t>
            </a:r>
            <a:r>
              <a:rPr lang="en-US" sz="2400" dirty="0" smtClean="0"/>
              <a:t>behavioral health </a:t>
            </a:r>
            <a:r>
              <a:rPr lang="en-US" sz="2400" dirty="0"/>
              <a:t>and collaborative care </a:t>
            </a:r>
            <a:r>
              <a:rPr lang="en-US" sz="2400" dirty="0" smtClean="0"/>
              <a:t>are</a:t>
            </a:r>
            <a:r>
              <a:rPr lang="en-US" sz="2400" dirty="0"/>
              <a:t> the same thing?</a:t>
            </a:r>
            <a:r>
              <a:rPr lang="ja-JP" altLang="en-US" sz="2400" dirty="0"/>
              <a:t>”</a:t>
            </a:r>
            <a:r>
              <a:rPr lang="en-US" sz="2400" dirty="0"/>
              <a:t> </a:t>
            </a:r>
          </a:p>
          <a:p>
            <a:pPr marL="342900" indent="-342900" eaLnBrk="0" hangingPunct="0">
              <a:spcAft>
                <a:spcPts val="2640"/>
              </a:spcAft>
              <a:buFont typeface="Arial"/>
              <a:buChar char="•"/>
            </a:pPr>
            <a:r>
              <a:rPr lang="ja-JP" altLang="en-US" sz="2400" dirty="0" smtClean="0"/>
              <a:t>“</a:t>
            </a:r>
            <a:r>
              <a:rPr lang="en-US" sz="2400" dirty="0"/>
              <a:t>Is </a:t>
            </a:r>
            <a:r>
              <a:rPr lang="en-US" sz="2400" dirty="0" smtClean="0"/>
              <a:t>that </a:t>
            </a:r>
            <a:r>
              <a:rPr lang="en-US" sz="2400" dirty="0"/>
              <a:t>the same as co-located </a:t>
            </a:r>
            <a:r>
              <a:rPr lang="en-US" sz="2400" dirty="0" smtClean="0"/>
              <a:t>mental health or primary care behavioral health?</a:t>
            </a:r>
            <a:r>
              <a:rPr lang="ja-JP" altLang="en-US" sz="2400" dirty="0"/>
              <a:t>”</a:t>
            </a:r>
            <a:endParaRPr lang="en-US" sz="2400" dirty="0"/>
          </a:p>
          <a:p>
            <a:pPr marL="342900" indent="-342900" eaLnBrk="0" hangingPunct="0">
              <a:spcAft>
                <a:spcPts val="2640"/>
              </a:spcAft>
              <a:buFont typeface="Arial"/>
              <a:buChar char="•"/>
            </a:pPr>
            <a:r>
              <a:rPr lang="ja-JP" altLang="en-US" sz="2400" dirty="0" smtClean="0"/>
              <a:t>“</a:t>
            </a:r>
            <a:r>
              <a:rPr lang="en-US" sz="2400" dirty="0"/>
              <a:t>What functions </a:t>
            </a:r>
            <a:r>
              <a:rPr lang="en-US" sz="2400" dirty="0" smtClean="0"/>
              <a:t>define integrated behavioral health—the genuine article? And what can be different from practice to practice?</a:t>
            </a:r>
            <a:endParaRPr lang="en-US" sz="2400" dirty="0"/>
          </a:p>
          <a:p>
            <a:pPr marL="342900" indent="-342900" eaLnBrk="0" hangingPunct="0">
              <a:spcAft>
                <a:spcPct val="50000"/>
              </a:spcAft>
              <a:buFont typeface="Arial"/>
              <a:buChar char="•"/>
            </a:pPr>
            <a:r>
              <a:rPr lang="en-US" altLang="ja-JP" sz="2400" dirty="0" smtClean="0"/>
              <a:t>“How can we create a research agenda for PBRNs if we can’t even get through a phone call without stumbling over the basic concepts in our field?</a:t>
            </a:r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392" y="1396968"/>
            <a:ext cx="5486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800000"/>
                </a:solidFill>
              </a:rPr>
              <a:t>The archetypal experience </a:t>
            </a:r>
            <a:br>
              <a:rPr lang="en-US" sz="3600" dirty="0" smtClean="0">
                <a:solidFill>
                  <a:srgbClr val="800000"/>
                </a:solidFill>
              </a:rPr>
            </a:br>
            <a:r>
              <a:rPr lang="en-US" sz="3600" dirty="0" smtClean="0">
                <a:solidFill>
                  <a:srgbClr val="800000"/>
                </a:solidFill>
              </a:rPr>
              <a:t>in meetings and phone calls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6807192" y="737231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012D4-2889-BB43-ADB5-CCCEA96872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930392" y="3225768"/>
            <a:ext cx="5562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spcAft>
                <a:spcPts val="2400"/>
              </a:spcAft>
            </a:pPr>
            <a:r>
              <a:rPr lang="en-US" sz="3600" dirty="0" smtClean="0"/>
              <a:t>“We already do that. . .”</a:t>
            </a:r>
          </a:p>
          <a:p>
            <a:pPr algn="r">
              <a:spcAft>
                <a:spcPts val="1200"/>
              </a:spcAft>
            </a:pPr>
            <a:r>
              <a:rPr lang="en-US" sz="3600" dirty="0" smtClean="0"/>
              <a:t>“. . . No you don’t”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981200" y="1200150"/>
            <a:ext cx="5257800" cy="451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/>
              <a:t>1 in 4 adults suffer from a “mental disorder” in a given year - 26.2% (Kessler, Chiu, Demler, &amp; Walters, 2005)</a:t>
            </a:r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sz="800" b="1"/>
          </a:p>
          <a:p>
            <a:r>
              <a:rPr lang="en-US" sz="1000"/>
              <a:t>Kessler RC, Chiu WT, Demler O, Walters EE. Prevalence, severity, and comorbidity of twelve-month DSM-IV disorders in the National Comorbidity Survey Replication (NCS-R). </a:t>
            </a:r>
            <a:r>
              <a:rPr lang="en-US" sz="1000" i="1"/>
              <a:t>Archives of General Psychiatry</a:t>
            </a:r>
            <a:r>
              <a:rPr lang="en-US" sz="1000"/>
              <a:t>, 2005 Jun;62(6):617-27. 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057400" y="1225550"/>
            <a:ext cx="5257800" cy="4546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/>
              <a:t>18 and over = 57.7 million people (U.S. Census Bureau, 2005)</a:t>
            </a:r>
            <a:r>
              <a:rPr lang="en-US"/>
              <a:t> 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sz="1000"/>
              <a:t>U.S. Census Bureau Population Estimates by Demographic Characteristics. Table 2: Annual Estimates of the Population by Selected Age Groups and Sex for the United States: April 1, 2000 to July 1, 2004 (NC-EST2004-02) Source: Population Division, U.S. Census Bureau Release Date: June 9, 2005. </a:t>
            </a:r>
            <a:r>
              <a:rPr lang="en-US" sz="1000">
                <a:hlinkClick r:id="rId3"/>
              </a:rPr>
              <a:t>http://www.census.gov/popest/national/asrh/</a:t>
            </a:r>
            <a:r>
              <a:rPr lang="en-US" sz="1000"/>
              <a:t>   </a:t>
            </a:r>
            <a:endParaRPr 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133600" y="1276350"/>
            <a:ext cx="5257800" cy="4546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/>
              <a:t>50-90% of patients with “mental health” needs rely solely on their primary care physician (Brody, Khaliq, &amp; Thompson, 1997)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sz="1000"/>
              <a:t>Brody, D.S., Khaliq, A.A., &amp; Thompson, T.L. (1997). Patients’ perspectives on the management of emotional distress in primary care settings. </a:t>
            </a:r>
            <a:r>
              <a:rPr lang="en-US" sz="1000" i="1"/>
              <a:t>Journal of Internal Medicine</a:t>
            </a:r>
            <a:r>
              <a:rPr lang="en-US" sz="1000"/>
              <a:t>, 12, 403-406.</a:t>
            </a:r>
          </a:p>
          <a:p>
            <a:endParaRPr lang="en-US" sz="100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09800" y="1276350"/>
            <a:ext cx="5257800" cy="4972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b="1"/>
              <a:t>Of the 40% referred from primary care to “specialty mental health services” only about 10% will follow up (Cummings, 2002)</a:t>
            </a:r>
          </a:p>
          <a:p>
            <a:endParaRPr lang="en-US" sz="2000" b="1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eaLnBrk="0" hangingPunct="0">
              <a:spcBef>
                <a:spcPct val="50000"/>
              </a:spcBef>
            </a:pPr>
            <a:r>
              <a:rPr lang="en-US" sz="1000"/>
              <a:t>Cummings, N. (2002, December). Integrated practice in the 21st century. Paper presented at Brief Therapy Conference, Orlando, Fl. </a:t>
            </a:r>
          </a:p>
          <a:p>
            <a:pPr eaLnBrk="0" hangingPunct="0">
              <a:spcBef>
                <a:spcPct val="50000"/>
              </a:spcBef>
            </a:pPr>
            <a:endParaRPr lang="en-US" sz="100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286000" y="1347788"/>
            <a:ext cx="5257800" cy="4424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/>
              <a:t>Primary care has become the “de facto” mental health system (</a:t>
            </a:r>
            <a:r>
              <a:rPr lang="en-US" b="1" dirty="0" err="1"/>
              <a:t>Regier</a:t>
            </a:r>
            <a:r>
              <a:rPr lang="en-US" b="1" dirty="0"/>
              <a:t> et al, 1993)</a:t>
            </a:r>
          </a:p>
          <a:p>
            <a:endParaRPr lang="en-US" dirty="0"/>
          </a:p>
          <a:p>
            <a:pPr algn="ctr"/>
            <a:endParaRPr lang="en-US" sz="1000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r>
              <a:rPr lang="en-US" sz="1000" dirty="0" err="1"/>
              <a:t>Reiger</a:t>
            </a:r>
            <a:r>
              <a:rPr lang="en-US" sz="1000" dirty="0"/>
              <a:t>, D. A., Narrow, W. E., </a:t>
            </a:r>
            <a:r>
              <a:rPr lang="en-US" sz="1000" dirty="0" err="1"/>
              <a:t>Rac</a:t>
            </a:r>
            <a:r>
              <a:rPr lang="en-US" sz="1000" dirty="0"/>
              <a:t>, D. S., </a:t>
            </a:r>
            <a:r>
              <a:rPr lang="en-US" sz="1000" dirty="0" err="1"/>
              <a:t>Manderscheid</a:t>
            </a:r>
            <a:r>
              <a:rPr lang="en-US" sz="1000" dirty="0"/>
              <a:t>, R. W., Locke, B., &amp; Goodwin, F. (1993). The de facto US mental health and addictive disorders service system: Epidemiologic Catchment Area prospective. </a:t>
            </a:r>
            <a:r>
              <a:rPr lang="en-US" sz="1000" i="1" dirty="0"/>
              <a:t>Archives of General Psychiatry, 50</a:t>
            </a:r>
            <a:r>
              <a:rPr lang="en-US" sz="1000" dirty="0"/>
              <a:t>, 85-94.</a:t>
            </a:r>
          </a:p>
          <a:p>
            <a:pPr algn="ctr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725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870682" y="648622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37FBFE-D3A5-4A4C-9D1D-48DD55494779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TPQuestion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>
                <a:solidFill>
                  <a:srgbClr val="800000"/>
                </a:solidFill>
                <a:latin typeface="Calibri" charset="0"/>
              </a:rPr>
              <a:t>To what extent can you relate to the experience of being on phone calls and meetings that get stuck on language and concepts and what is essential in a subject matter?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8959014"/>
              </p:ext>
            </p:extLst>
          </p:nvPr>
        </p:nvGraphicFramePr>
        <p:xfrm>
          <a:off x="4835803" y="2036640"/>
          <a:ext cx="4038600" cy="421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5803" y="2036640"/>
                        <a:ext cx="4038600" cy="421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PAnswers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2949781"/>
            <a:ext cx="4648200" cy="3356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19456" algn="l" defTabSz="457200" rtl="0" eaLnBrk="1" latinLnBrk="0" hangingPunct="1">
              <a:lnSpc>
                <a:spcPts val="2800"/>
              </a:lnSpc>
              <a:spcBef>
                <a:spcPts val="624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2600" kern="1200" baseline="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ts val="24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–"/>
              <a:defRPr sz="22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2pPr>
            <a:lvl3pPr marL="1143000" indent="-182880" algn="l" defTabSz="457200" rtl="0" eaLnBrk="1" latinLnBrk="0" hangingPunct="1">
              <a:lnSpc>
                <a:spcPts val="20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–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»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en-US" dirty="0" smtClean="0">
                <a:latin typeface="Calibri" charset="0"/>
              </a:rPr>
              <a:t>1. This happens all the time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Calibri" charset="0"/>
              </a:rPr>
              <a:t>2. Happens enough to be a       problem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Calibri" charset="0"/>
              </a:rPr>
              <a:t>3. Happens enough to be a problem, but quickly resolved 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Calibri" charset="0"/>
              </a:rPr>
              <a:t>4. Rarely happens</a:t>
            </a:r>
            <a:endParaRPr lang="en-US" dirty="0">
              <a:latin typeface="Calibri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291" y="6488668"/>
            <a:ext cx="471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“Clicker” data from AHRQ presentation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6279" y="517200"/>
            <a:ext cx="5486400" cy="8382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800000"/>
                </a:solidFill>
              </a:rPr>
              <a:t>“Uniting the field” means: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6942837" y="647179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29012D4-2889-BB43-ADB5-CCCEA9687212}" type="slidenum">
              <a:rPr lang="en-US" smtClean="0"/>
              <a:pPr algn="r"/>
              <a:t>21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52400" y="1369830"/>
            <a:ext cx="8650662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571500" indent="-571500" algn="l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Ability to go to a meaningful scale (rather than remain in  limited pockets for a few patients)</a:t>
            </a:r>
          </a:p>
          <a:p>
            <a:pPr marL="571500" indent="-571500" algn="l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Clarify / pull together the field so it attracts the interest of policymakers, researchers, and business modelers</a:t>
            </a:r>
          </a:p>
          <a:p>
            <a:pPr marL="571500" indent="-571500" algn="l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Enough consistency of shared language across multiple stakeholders or communities so they can act in concert—or pinpoint what they disagree about)</a:t>
            </a:r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6930155" y="646401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28600" y="894679"/>
            <a:ext cx="8763000" cy="581092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07034" y="1295400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Patients &amp; families: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do I want and expect as a standard of practice?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</a:t>
            </a:r>
            <a:r>
              <a:rPr lang="en-US" dirty="0"/>
              <a:t>would I recognize </a:t>
            </a:r>
            <a:r>
              <a:rPr lang="en-US" dirty="0" smtClean="0"/>
              <a:t>it if I saw it?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</a:t>
            </a:r>
            <a:r>
              <a:rPr lang="en-US" dirty="0"/>
              <a:t>would I know if </a:t>
            </a:r>
            <a:r>
              <a:rPr lang="en-US" dirty="0" smtClean="0"/>
              <a:t>what I see </a:t>
            </a:r>
            <a:r>
              <a:rPr lang="en-US" dirty="0"/>
              <a:t>is up to standard?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8200" y="25908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Purchasers/plans: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exactly am I buying?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do I tell employees or members what to expect for the cost?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25908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Clinician </a:t>
            </a:r>
            <a:r>
              <a:rPr lang="en-US" b="1" dirty="0"/>
              <a:t>&amp; </a:t>
            </a:r>
            <a:r>
              <a:rPr lang="en-US" b="1" dirty="0" smtClean="0"/>
              <a:t>system implementers</a:t>
            </a:r>
            <a:r>
              <a:rPr lang="en-US" dirty="0" smtClean="0"/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exactly do I implement?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are the core functions and what do I locally adapt?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3886200"/>
            <a:ext cx="723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Calibri"/>
                <a:cs typeface="Arial"/>
              </a:rPr>
              <a:t>Policymakers &amp; business modelers: </a:t>
            </a:r>
            <a:endParaRPr lang="en-US" b="1" dirty="0" smtClean="0">
              <a:latin typeface="Arial"/>
              <a:ea typeface="Calibri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ea typeface="Calibri"/>
                <a:cs typeface="Arial"/>
              </a:rPr>
              <a:t>If asked to </a:t>
            </a:r>
            <a:r>
              <a:rPr lang="en-US" dirty="0">
                <a:latin typeface="Arial"/>
                <a:ea typeface="Calibri"/>
                <a:cs typeface="Arial"/>
              </a:rPr>
              <a:t>change </a:t>
            </a:r>
            <a:r>
              <a:rPr lang="en-US" dirty="0" smtClean="0">
                <a:latin typeface="Arial"/>
                <a:ea typeface="Calibri"/>
                <a:cs typeface="Arial"/>
              </a:rPr>
              <a:t>rules of the game </a:t>
            </a:r>
            <a:r>
              <a:rPr lang="en-US" dirty="0">
                <a:latin typeface="Arial"/>
                <a:ea typeface="Calibri"/>
                <a:cs typeface="Arial"/>
              </a:rPr>
              <a:t>or business models, what functions need to be supported</a:t>
            </a:r>
            <a:r>
              <a:rPr lang="en-US" dirty="0" smtClean="0">
                <a:latin typeface="Arial"/>
                <a:ea typeface="Calibri"/>
                <a:cs typeface="Arial"/>
              </a:rPr>
              <a:t>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ea typeface="Calibri"/>
                <a:cs typeface="Arial"/>
              </a:rPr>
              <a:t>Says who?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5105400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Researchers: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comparisons of effectiveness?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terms for asking consistently understood questions across PBRN’s?</a:t>
            </a:r>
          </a:p>
          <a:p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303036"/>
            <a:ext cx="8763000" cy="786291"/>
          </a:xfrm>
          <a:prstGeom prst="rect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632523"/>
                </a:solidFill>
              </a:rPr>
              <a:t>Communities this lexicon intends to unite:</a:t>
            </a:r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/>
        </p:nvSpPr>
        <p:spPr>
          <a:xfrm>
            <a:off x="6913975" y="638521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3AC9CE7-9A48-0E42-9A6F-6463EB4D56B1}" type="slidenum">
              <a:rPr lang="en-US" smtClean="0"/>
              <a:pPr algn="r"/>
              <a:t>23</a:t>
            </a:fld>
            <a:endParaRPr lang="en-US" dirty="0"/>
          </a:p>
        </p:txBody>
      </p: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292100" y="1392238"/>
          <a:ext cx="8661400" cy="4627563"/>
        </p:xfrm>
        <a:graphic>
          <a:graphicData uri="http://schemas.openxmlformats.org/drawingml/2006/table">
            <a:tbl>
              <a:tblPr/>
              <a:tblGrid>
                <a:gridCol w="4038600"/>
                <a:gridCol w="4622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Empirical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Pre-empirical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The cat is on the mat--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Is it in fact the case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Do we agree enough about: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• What counts as a cat?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13" descr="Cat_on_mat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44863"/>
            <a:ext cx="3848100" cy="226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DogOnM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01" b="24001"/>
          <a:stretch>
            <a:fillRect/>
          </a:stretch>
        </p:blipFill>
        <p:spPr bwMode="auto">
          <a:xfrm>
            <a:off x="4700588" y="3716338"/>
            <a:ext cx="4062412" cy="211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-38100" y="2286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74775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8288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60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 dirty="0" smtClean="0">
                <a:solidFill>
                  <a:srgbClr val="800000"/>
                </a:solidFill>
                <a:cs typeface="ＭＳ Ｐゴシック" charset="0"/>
              </a:rPr>
              <a:t>For </a:t>
            </a:r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research and practice </a:t>
            </a:r>
            <a:r>
              <a:rPr lang="en-US" sz="2800" dirty="0" smtClean="0">
                <a:solidFill>
                  <a:srgbClr val="800000"/>
                </a:solidFill>
                <a:cs typeface="ＭＳ Ｐゴシック" charset="0"/>
              </a:rPr>
              <a:t>development-</a:t>
            </a:r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- </a:t>
            </a:r>
          </a:p>
          <a:p>
            <a:pPr algn="ctr"/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deal with both the </a:t>
            </a:r>
            <a:r>
              <a:rPr lang="en-US" sz="2800" b="1" dirty="0">
                <a:solidFill>
                  <a:srgbClr val="800000"/>
                </a:solidFill>
                <a:cs typeface="ＭＳ Ｐゴシック" charset="0"/>
              </a:rPr>
              <a:t>empirical </a:t>
            </a:r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and the</a:t>
            </a:r>
            <a:r>
              <a:rPr lang="en-US" sz="2800" b="1" dirty="0">
                <a:solidFill>
                  <a:srgbClr val="800000"/>
                </a:solidFill>
                <a:cs typeface="ＭＳ Ｐゴシック" charset="0"/>
              </a:rPr>
              <a:t> pre-empirical</a:t>
            </a:r>
            <a:endParaRPr lang="en-US" sz="2800" dirty="0">
              <a:solidFill>
                <a:srgbClr val="800000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913975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420B6FA-4A82-9043-BB4B-E74840C4D442}" type="slidenum">
              <a:rPr lang="en-US" smtClean="0"/>
              <a:pPr algn="r"/>
              <a:t>24</a:t>
            </a:fld>
            <a:endParaRPr lang="en-US" dirty="0"/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25309"/>
              </p:ext>
            </p:extLst>
          </p:nvPr>
        </p:nvGraphicFramePr>
        <p:xfrm>
          <a:off x="152400" y="1143000"/>
          <a:ext cx="8813800" cy="4953000"/>
        </p:xfrm>
        <a:graphic>
          <a:graphicData uri="http://schemas.openxmlformats.org/drawingml/2006/table">
            <a:tbl>
              <a:tblPr/>
              <a:tblGrid>
                <a:gridCol w="4419600"/>
                <a:gridCol w="4394200"/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Do we agree enough about: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What counts as </a:t>
                      </a:r>
                      <a:r>
                        <a:rPr kumimoji="0" lang="ja-JP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“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is on</a:t>
                      </a:r>
                      <a:r>
                        <a:rPr kumimoji="0" lang="ja-JP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”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Do we agree enough about: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What counts as a mat?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10" descr="CatNotQuiteOn M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4649788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 descr="cat_on_the_r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819400"/>
            <a:ext cx="381000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2"/>
          <p:cNvSpPr txBox="1">
            <a:spLocks/>
          </p:cNvSpPr>
          <p:nvPr/>
        </p:nvSpPr>
        <p:spPr bwMode="auto">
          <a:xfrm>
            <a:off x="3276600" y="457200"/>
            <a:ext cx="2590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800000"/>
                </a:solidFill>
                <a:ea typeface="ヒラギノ角ゴ Pro W3" charset="0"/>
                <a:cs typeface="ヒラギノ角ゴ Pro W3" charset="0"/>
              </a:rPr>
              <a:t>Pre-empirical</a:t>
            </a:r>
            <a:endParaRPr lang="en-US" sz="1200" b="1" dirty="0">
              <a:solidFill>
                <a:srgbClr val="800000"/>
              </a:solidFill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371C57-0EEF-F845-87C1-D25EA8862D7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2425700"/>
            <a:ext cx="899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10668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5240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9812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4384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endParaRPr lang="en-US" sz="2400">
              <a:cs typeface="ＭＳ Ｐゴシック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1600" y="430620"/>
            <a:ext cx="8890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Requirements for </a:t>
            </a:r>
            <a:r>
              <a:rPr lang="ja-JP" altLang="en-US" sz="2800" dirty="0">
                <a:solidFill>
                  <a:srgbClr val="800000"/>
                </a:solidFill>
                <a:cs typeface="ＭＳ Ｐゴシック" charset="0"/>
              </a:rPr>
              <a:t>“</a:t>
            </a:r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lexicon</a:t>
            </a:r>
            <a:r>
              <a:rPr lang="ja-JP" altLang="en-US" sz="2800" dirty="0">
                <a:solidFill>
                  <a:srgbClr val="800000"/>
                </a:solidFill>
                <a:cs typeface="ＭＳ Ｐゴシック" charset="0"/>
              </a:rPr>
              <a:t>”</a:t>
            </a:r>
            <a:r>
              <a:rPr lang="en-US" sz="2800" dirty="0">
                <a:solidFill>
                  <a:srgbClr val="800000"/>
                </a:solidFill>
                <a:cs typeface="ＭＳ Ｐゴシック" charset="0"/>
              </a:rPr>
              <a:t> development method: </a:t>
            </a:r>
            <a:endParaRPr lang="en-US" sz="2400" dirty="0">
              <a:solidFill>
                <a:srgbClr val="800000"/>
              </a:solidFill>
              <a:cs typeface="ＭＳ Ｐゴシック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1000" y="1125945"/>
            <a:ext cx="8305800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716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8288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60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 typeface="Arial" charset="0"/>
              <a:buAutoNum type="alphaUcPeriod"/>
            </a:pPr>
            <a:r>
              <a:rPr lang="en-US" sz="2400" dirty="0">
                <a:cs typeface="ＭＳ Ｐゴシック" charset="0"/>
              </a:rPr>
              <a:t>Consensual but analytic</a:t>
            </a:r>
          </a:p>
          <a:p>
            <a:pPr lvl="2">
              <a:spcAft>
                <a:spcPct val="60000"/>
              </a:spcAft>
              <a:buFont typeface="Arial" charset="0"/>
              <a:buNone/>
            </a:pPr>
            <a:r>
              <a:rPr lang="en-US" sz="2400" dirty="0">
                <a:ea typeface="ＭＳ Ｐゴシック" charset="0"/>
                <a:cs typeface="ＭＳ Ｐゴシック" charset="0"/>
              </a:rPr>
              <a:t>(a disciplined process--not a political campaign)</a:t>
            </a:r>
          </a:p>
          <a:p>
            <a:pPr>
              <a:buFont typeface="Arial" charset="0"/>
              <a:buAutoNum type="alphaUcPeriod"/>
            </a:pPr>
            <a:r>
              <a:rPr lang="en-US" sz="2400" dirty="0">
                <a:cs typeface="ＭＳ Ｐゴシック" charset="0"/>
              </a:rPr>
              <a:t>Involving </a:t>
            </a:r>
            <a:r>
              <a:rPr lang="ja-JP" altLang="en-US" sz="2400" dirty="0">
                <a:cs typeface="ＭＳ Ｐゴシック" charset="0"/>
              </a:rPr>
              <a:t>“</a:t>
            </a:r>
            <a:r>
              <a:rPr lang="en-US" sz="2400" dirty="0">
                <a:cs typeface="ＭＳ Ｐゴシック" charset="0"/>
              </a:rPr>
              <a:t>native speakers</a:t>
            </a:r>
            <a:r>
              <a:rPr lang="ja-JP" altLang="en-US" sz="2400" dirty="0" smtClean="0">
                <a:cs typeface="ＭＳ Ｐゴシック" charset="0"/>
              </a:rPr>
              <a:t>”</a:t>
            </a:r>
            <a:r>
              <a:rPr lang="en-US" sz="2400" dirty="0" smtClean="0">
                <a:cs typeface="ＭＳ Ｐゴシック" charset="0"/>
              </a:rPr>
              <a:t> (in this case 24 diverse)</a:t>
            </a:r>
            <a:endParaRPr lang="en-US" sz="2400" dirty="0">
              <a:cs typeface="ＭＳ Ｐゴシック" charset="0"/>
            </a:endParaRPr>
          </a:p>
          <a:p>
            <a:pPr lvl="2">
              <a:spcAft>
                <a:spcPct val="60000"/>
              </a:spcAft>
              <a:buFont typeface="Arial" charset="0"/>
              <a:buNone/>
            </a:pPr>
            <a:r>
              <a:rPr lang="en-US" sz="2400" dirty="0">
                <a:ea typeface="ＭＳ Ｐゴシック" charset="0"/>
                <a:cs typeface="ＭＳ Ｐゴシック" charset="0"/>
              </a:rPr>
              <a:t>(implementers and users)</a:t>
            </a:r>
          </a:p>
          <a:p>
            <a:pPr>
              <a:spcAft>
                <a:spcPct val="20000"/>
              </a:spcAft>
              <a:buFont typeface="Arial" charset="0"/>
              <a:buAutoNum type="alphaUcPeriod"/>
            </a:pPr>
            <a:r>
              <a:rPr lang="en-US" sz="2400" dirty="0">
                <a:cs typeface="ＭＳ Ｐゴシック" charset="0"/>
              </a:rPr>
              <a:t>Focused on what functionalities look like in practice</a:t>
            </a:r>
          </a:p>
          <a:p>
            <a:pPr lvl="2">
              <a:spcAft>
                <a:spcPct val="60000"/>
              </a:spcAft>
              <a:buFont typeface="Arial" charset="0"/>
              <a:buNone/>
            </a:pPr>
            <a:r>
              <a:rPr lang="en-US" sz="2400" dirty="0">
                <a:ea typeface="ＭＳ Ｐゴシック" charset="0"/>
                <a:cs typeface="ＭＳ Ｐゴシック" charset="0"/>
              </a:rPr>
              <a:t>(not just principles, values, abstractions)</a:t>
            </a:r>
          </a:p>
          <a:p>
            <a:pPr>
              <a:spcAft>
                <a:spcPct val="20000"/>
              </a:spcAft>
              <a:buFont typeface="Arial" charset="0"/>
              <a:buAutoNum type="alphaUcPeriod"/>
            </a:pPr>
            <a:r>
              <a:rPr lang="en-US" sz="2400" dirty="0">
                <a:cs typeface="ＭＳ Ｐゴシック" charset="0"/>
              </a:rPr>
              <a:t>Amenable to gathering an expanding circle of </a:t>
            </a:r>
            <a:r>
              <a:rPr lang="ja-JP" altLang="en-US" sz="2400" dirty="0">
                <a:cs typeface="ＭＳ Ｐゴシック" charset="0"/>
              </a:rPr>
              <a:t>“</a:t>
            </a:r>
            <a:r>
              <a:rPr lang="en-US" sz="2400" dirty="0">
                <a:cs typeface="ＭＳ Ｐゴシック" charset="0"/>
              </a:rPr>
              <a:t>owners</a:t>
            </a:r>
            <a:r>
              <a:rPr lang="ja-JP" altLang="en-US" sz="2400" dirty="0">
                <a:cs typeface="ＭＳ Ｐゴシック" charset="0"/>
              </a:rPr>
              <a:t>”</a:t>
            </a:r>
            <a:r>
              <a:rPr lang="en-US" sz="2400" dirty="0">
                <a:cs typeface="ＭＳ Ｐゴシック" charset="0"/>
              </a:rPr>
              <a:t> and contributors</a:t>
            </a:r>
          </a:p>
          <a:p>
            <a:pPr lvl="2">
              <a:buFont typeface="Arial" charset="0"/>
              <a:buNone/>
            </a:pPr>
            <a:r>
              <a:rPr lang="en-US" sz="2400" dirty="0">
                <a:ea typeface="ＭＳ Ｐゴシック" charset="0"/>
                <a:cs typeface="ＭＳ Ｐゴシック" charset="0"/>
              </a:rPr>
              <a:t>(not just an elite group coming with a declaration)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5385388"/>
            <a:ext cx="8686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800000"/>
                </a:solidFill>
              </a:rPr>
              <a:t>Method: Paradigm Case Formulation and Parametric Analysis</a:t>
            </a:r>
          </a:p>
          <a:p>
            <a:r>
              <a:rPr lang="en-US" dirty="0" err="1" smtClean="0">
                <a:solidFill>
                  <a:srgbClr val="800000"/>
                </a:solidFill>
              </a:rPr>
              <a:t>Ossorio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(2006); The Behavior of Persons. Descriptive Psychology Press, Ann Arbor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6858000" y="641229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238980"/>
            <a:ext cx="87630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 smtClean="0">
                <a:solidFill>
                  <a:srgbClr val="632523"/>
                </a:solidFill>
              </a:rPr>
              <a:t>Defining clauses for genuine integrated BH:</a:t>
            </a:r>
          </a:p>
          <a:p>
            <a:r>
              <a:rPr lang="en-US" sz="2800" b="1" i="1" dirty="0" smtClean="0">
                <a:solidFill>
                  <a:srgbClr val="632523"/>
                </a:solidFill>
              </a:rPr>
              <a:t>A vocabulary for the uniformities</a:t>
            </a:r>
            <a:endParaRPr lang="en-US" sz="2800" b="1" i="1" dirty="0">
              <a:solidFill>
                <a:srgbClr val="632523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219200"/>
            <a:ext cx="8839200" cy="4648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400" b="1" i="1" dirty="0" smtClean="0"/>
              <a:t>“What and how” clauses:</a:t>
            </a:r>
          </a:p>
          <a:p>
            <a:pPr marL="514350" indent="-51435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400" dirty="0" smtClean="0"/>
              <a:t>A practice team tailored to the needs of each patient and situation</a:t>
            </a:r>
          </a:p>
          <a:p>
            <a:pPr marL="914400" lvl="1" indent="-514350">
              <a:spcBef>
                <a:spcPts val="0"/>
              </a:spcBef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With suitable range of BH and PC expertise &amp; role functions to draw on</a:t>
            </a:r>
          </a:p>
          <a:p>
            <a:pPr marL="914400" lvl="1" indent="-514350">
              <a:spcBef>
                <a:spcPts val="0"/>
              </a:spcBef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With shared operations, workflows and practice culture</a:t>
            </a:r>
          </a:p>
          <a:p>
            <a:pPr marL="914400" lvl="1" indent="-514350">
              <a:spcBef>
                <a:spcPts val="0"/>
              </a:spcBef>
              <a:spcAft>
                <a:spcPts val="2100"/>
              </a:spcAft>
              <a:buFont typeface="+mj-lt"/>
              <a:buAutoNum type="alphaUcPeriod"/>
            </a:pPr>
            <a:r>
              <a:rPr lang="en-US" sz="2000" dirty="0" smtClean="0"/>
              <a:t>Having had formal or on-the-job training</a:t>
            </a:r>
          </a:p>
          <a:p>
            <a:pPr marL="514350" indent="-514350">
              <a:spcBef>
                <a:spcPts val="0"/>
              </a:spcBef>
              <a:spcAft>
                <a:spcPts val="2100"/>
              </a:spcAft>
              <a:buFont typeface="+mj-lt"/>
              <a:buAutoNum type="arabicPeriod"/>
            </a:pPr>
            <a:r>
              <a:rPr lang="en-US" sz="2400" dirty="0" smtClean="0"/>
              <a:t>With a shared population and mission—a panel in common with responsibility for total health outcomes</a:t>
            </a:r>
            <a:endParaRPr lang="en-US" sz="2000" dirty="0" smtClean="0"/>
          </a:p>
          <a:p>
            <a:pPr marL="514350" indent="-51435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400" dirty="0" smtClean="0"/>
              <a:t>Using a systematic clinical approach</a:t>
            </a:r>
          </a:p>
          <a:p>
            <a:pPr marL="914400" lvl="1" indent="-514350">
              <a:spcBef>
                <a:spcPts val="0"/>
              </a:spcBef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Employing methods to identify individuals who need integrated BH</a:t>
            </a:r>
          </a:p>
          <a:p>
            <a:pPr marL="914400" lvl="1" indent="-514350">
              <a:spcBef>
                <a:spcPts val="0"/>
              </a:spcBef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Engaging patients and families in need for care, kinds of care, team</a:t>
            </a:r>
          </a:p>
          <a:p>
            <a:pPr marL="914400" lvl="1" indent="-514350">
              <a:spcBef>
                <a:spcPts val="0"/>
              </a:spcBef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Using shared decision-making in preparing care plans</a:t>
            </a:r>
          </a:p>
          <a:p>
            <a:pPr marL="91440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2000" dirty="0" smtClean="0"/>
              <a:t>Using an explicit unified care plan for all facets of care—in electronic record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000" dirty="0" smtClean="0"/>
              <a:t>With  systematic </a:t>
            </a:r>
            <a:r>
              <a:rPr lang="en-US" sz="2000" dirty="0" err="1" smtClean="0"/>
              <a:t>followup</a:t>
            </a:r>
            <a:r>
              <a:rPr lang="en-US" sz="2000" dirty="0" smtClean="0"/>
              <a:t> and adjustment of care plans if patients not improving as expected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5671524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Based </a:t>
            </a:r>
            <a:r>
              <a:rPr lang="en-US" sz="1200" dirty="0"/>
              <a:t>on Peek, C.J. (2011). A collaborative care lexicon for asking practice and research development questions. One of three papers in: </a:t>
            </a:r>
            <a:r>
              <a:rPr lang="en-US" sz="1200" i="1" dirty="0"/>
              <a:t>A National Agenda for Research in Collaborative Care: Papers From the Collaborative Care Research Network Conference. </a:t>
            </a:r>
            <a:r>
              <a:rPr lang="en-US" sz="1200" u="sng" dirty="0">
                <a:hlinkClick r:id="rId2"/>
              </a:rPr>
              <a:t>http://www.ahrq.gov/research/collaborativecare/</a:t>
            </a:r>
            <a:r>
              <a:rPr lang="en-US" sz="1200" dirty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6957268" y="639964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426570"/>
            <a:ext cx="87630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 smtClean="0">
                <a:solidFill>
                  <a:srgbClr val="632523"/>
                </a:solidFill>
              </a:rPr>
              <a:t>Defining clauses for genuine integrated BH:</a:t>
            </a:r>
          </a:p>
          <a:p>
            <a:r>
              <a:rPr lang="en-US" sz="2800" b="1" i="1" dirty="0" smtClean="0">
                <a:solidFill>
                  <a:srgbClr val="632523"/>
                </a:solidFill>
              </a:rPr>
              <a:t>A vocabulary for the uniformities</a:t>
            </a:r>
            <a:endParaRPr lang="en-US" sz="2800" b="1" i="1" dirty="0">
              <a:solidFill>
                <a:srgbClr val="63252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483" y="1613395"/>
            <a:ext cx="8839200" cy="447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“Supported by” clauses:</a:t>
            </a:r>
          </a:p>
          <a:p>
            <a:pPr marL="457200" indent="-457200">
              <a:spcAft>
                <a:spcPts val="1500"/>
              </a:spcAft>
              <a:buFont typeface="+mj-lt"/>
              <a:buAutoNum type="arabicPeriod" startAt="4"/>
            </a:pPr>
            <a:r>
              <a:rPr lang="en-US" sz="2400" dirty="0"/>
              <a:t>With a community or population expecting that BH and PC will be appropriately integrated </a:t>
            </a:r>
            <a:r>
              <a:rPr lang="en-US" sz="2400" i="1" dirty="0"/>
              <a:t>as a standard of </a:t>
            </a:r>
            <a:r>
              <a:rPr lang="en-US" sz="2400" i="1" dirty="0" smtClean="0"/>
              <a:t>care</a:t>
            </a:r>
            <a:endParaRPr lang="en-US" sz="2400" dirty="0" smtClean="0"/>
          </a:p>
          <a:p>
            <a:pPr marL="457200" indent="-457200">
              <a:spcAft>
                <a:spcPts val="1500"/>
              </a:spcAft>
              <a:buFont typeface="+mj-lt"/>
              <a:buAutoNum type="arabicPeriod" startAt="4"/>
            </a:pPr>
            <a:r>
              <a:rPr lang="en-US" sz="2400" dirty="0" smtClean="0"/>
              <a:t>Supported </a:t>
            </a:r>
            <a:r>
              <a:rPr lang="en-US" sz="2400" dirty="0"/>
              <a:t>by office practice, leadership alignment, and </a:t>
            </a:r>
            <a:r>
              <a:rPr lang="en-US" sz="2400" dirty="0" smtClean="0"/>
              <a:t>business model (3 </a:t>
            </a:r>
            <a:r>
              <a:rPr lang="en-US" sz="2400" dirty="0" err="1" smtClean="0"/>
              <a:t>subclauses</a:t>
            </a:r>
            <a:r>
              <a:rPr lang="en-US" sz="2400" dirty="0" smtClean="0"/>
              <a:t>)</a:t>
            </a:r>
            <a:endParaRPr lang="en-US" sz="2400" dirty="0"/>
          </a:p>
          <a:p>
            <a:pPr marL="457200" indent="-457200">
              <a:spcAft>
                <a:spcPts val="300"/>
              </a:spcAft>
              <a:buFont typeface="+mj-lt"/>
              <a:buAutoNum type="arabicPeriod" startAt="4"/>
            </a:pPr>
            <a:r>
              <a:rPr lang="en-US" sz="2400" dirty="0"/>
              <a:t>And </a:t>
            </a:r>
            <a:r>
              <a:rPr lang="en-US" sz="2400" dirty="0" smtClean="0"/>
              <a:t>ongoing QI and </a:t>
            </a:r>
            <a:r>
              <a:rPr lang="en-US" sz="2400" dirty="0"/>
              <a:t>measurement of </a:t>
            </a:r>
            <a:r>
              <a:rPr lang="en-US" sz="2400" dirty="0" smtClean="0"/>
              <a:t>effectiveness</a:t>
            </a:r>
          </a:p>
          <a:p>
            <a:pPr marL="914400" lvl="1" indent="-457200">
              <a:spcAft>
                <a:spcPts val="300"/>
              </a:spcAft>
              <a:buFont typeface="+mj-lt"/>
              <a:buAutoNum type="alphaUcPeriod"/>
            </a:pPr>
            <a:r>
              <a:rPr lang="en-US" sz="2000" dirty="0" smtClean="0"/>
              <a:t>Routinely collecting and using practice-based data to improve outcomes</a:t>
            </a:r>
          </a:p>
          <a:p>
            <a:pPr marL="914400" lvl="1" indent="-457200">
              <a:spcAft>
                <a:spcPts val="1500"/>
              </a:spcAft>
              <a:buFont typeface="+mj-lt"/>
              <a:buAutoNum type="alphaUcPeriod"/>
            </a:pPr>
            <a:r>
              <a:rPr lang="en-US" sz="2000" dirty="0" smtClean="0"/>
              <a:t>Periodically examine and report provider and program level outcomes for care, experience, cost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2022A61-105D-AE44-9CC4-0B9084CC4B53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14400" y="152400"/>
            <a:ext cx="7391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en-US" sz="2800" b="1" dirty="0" smtClean="0">
              <a:solidFill>
                <a:srgbClr val="800000"/>
              </a:solidFill>
              <a:latin typeface="Calibri" charset="0"/>
            </a:endParaRPr>
          </a:p>
          <a:p>
            <a:pPr algn="ctr" eaLnBrk="0" hangingPunct="0"/>
            <a:r>
              <a:rPr lang="en-US" sz="2800" b="1" dirty="0" smtClean="0">
                <a:solidFill>
                  <a:srgbClr val="800000"/>
                </a:solidFill>
                <a:latin typeface="Calibri" charset="0"/>
              </a:rPr>
              <a:t>“How” Parameters (examples)</a:t>
            </a:r>
            <a:endParaRPr lang="en-US" sz="2800" dirty="0">
              <a:solidFill>
                <a:srgbClr val="800000"/>
              </a:solidFill>
              <a:latin typeface="Calibri" charset="0"/>
            </a:endParaRPr>
          </a:p>
        </p:txBody>
      </p:sp>
      <p:graphicFrame>
        <p:nvGraphicFramePr>
          <p:cNvPr id="4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14491"/>
              </p:ext>
            </p:extLst>
          </p:nvPr>
        </p:nvGraphicFramePr>
        <p:xfrm>
          <a:off x="228600" y="925271"/>
          <a:ext cx="8686800" cy="1005840"/>
        </p:xfrm>
        <a:graphic>
          <a:graphicData uri="http://schemas.openxmlformats.org/drawingml/2006/table">
            <a:tbl>
              <a:tblPr/>
              <a:tblGrid>
                <a:gridCol w="1676400"/>
                <a:gridCol w="2209800"/>
                <a:gridCol w="2438400"/>
                <a:gridCol w="2362200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1.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Range of team function available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Foundational: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(9 functions)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Foundational plus others for the target population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Extended functions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383207"/>
              </p:ext>
            </p:extLst>
          </p:nvPr>
        </p:nvGraphicFramePr>
        <p:xfrm>
          <a:off x="228600" y="4754051"/>
          <a:ext cx="8661049" cy="1310640"/>
        </p:xfrm>
        <a:graphic>
          <a:graphicData uri="http://schemas.openxmlformats.org/drawingml/2006/table">
            <a:tbl>
              <a:tblPr/>
              <a:tblGrid>
                <a:gridCol w="1828800"/>
                <a:gridCol w="2286000"/>
                <a:gridCol w="2438400"/>
                <a:gridCol w="2107849"/>
              </a:tblGrid>
              <a:tr h="1066800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6B. Degree that care plans implemented and followed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Less than 40%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(not acceptable)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More than 50%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Nearly 100%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01235"/>
              </p:ext>
            </p:extLst>
          </p:nvPr>
        </p:nvGraphicFramePr>
        <p:xfrm>
          <a:off x="228600" y="2186291"/>
          <a:ext cx="8686800" cy="1005840"/>
        </p:xfrm>
        <a:graphic>
          <a:graphicData uri="http://schemas.openxmlformats.org/drawingml/2006/table">
            <a:tbl>
              <a:tblPr/>
              <a:tblGrid>
                <a:gridCol w="2315950"/>
                <a:gridCol w="3087933"/>
                <a:gridCol w="3282917"/>
              </a:tblGrid>
              <a:tr h="929640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5A. Shared workflows &amp; protocols in place?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Protocols and workflows not in place 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(Not acceptable)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Protocols and workflows in place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890089"/>
              </p:ext>
            </p:extLst>
          </p:nvPr>
        </p:nvGraphicFramePr>
        <p:xfrm>
          <a:off x="228600" y="3479411"/>
          <a:ext cx="8686800" cy="1005840"/>
        </p:xfrm>
        <a:graphic>
          <a:graphicData uri="http://schemas.openxmlformats.org/drawingml/2006/table">
            <a:tbl>
              <a:tblPr/>
              <a:tblGrid>
                <a:gridCol w="1812897"/>
                <a:gridCol w="2266122"/>
                <a:gridCol w="2417197"/>
                <a:gridCol w="2190584"/>
              </a:tblGrid>
              <a:tr h="152400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5B. Level that protocols are followed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Less than 50%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(Not acceptable)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More than 50%, less than 100%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Nearly 100%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(standard work)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6799343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49AED9C-C730-D147-AE4E-6AA3941C9727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14400" y="304800"/>
            <a:ext cx="7391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n-US" sz="2800" b="1" dirty="0" smtClean="0">
                <a:solidFill>
                  <a:srgbClr val="800000"/>
                </a:solidFill>
                <a:latin typeface="Calibri" charset="0"/>
              </a:rPr>
              <a:t>“Supported by” Parameters (examples)</a:t>
            </a:r>
            <a:endParaRPr lang="en-US" sz="4800" dirty="0">
              <a:solidFill>
                <a:srgbClr val="800000"/>
              </a:solidFill>
              <a:latin typeface="Calibri" charset="0"/>
            </a:endParaRPr>
          </a:p>
        </p:txBody>
      </p:sp>
      <p:graphicFrame>
        <p:nvGraphicFramePr>
          <p:cNvPr id="4" name="Group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102798"/>
              </p:ext>
            </p:extLst>
          </p:nvPr>
        </p:nvGraphicFramePr>
        <p:xfrm>
          <a:off x="228600" y="5094210"/>
          <a:ext cx="8686800" cy="1005840"/>
        </p:xfrm>
        <a:graphic>
          <a:graphicData uri="http://schemas.openxmlformats.org/drawingml/2006/table">
            <a:tbl>
              <a:tblPr/>
              <a:tblGrid>
                <a:gridCol w="1905000"/>
                <a:gridCol w="2133600"/>
                <a:gridCol w="2438400"/>
                <a:gridCol w="2209800"/>
              </a:tblGrid>
              <a:tr h="894366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12. Scale of practice data collected, used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Minimum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Partial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Full / standard work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907328"/>
              </p:ext>
            </p:extLst>
          </p:nvPr>
        </p:nvGraphicFramePr>
        <p:xfrm>
          <a:off x="228600" y="2343720"/>
          <a:ext cx="8704343" cy="1310640"/>
        </p:xfrm>
        <a:graphic>
          <a:graphicData uri="http://schemas.openxmlformats.org/drawingml/2006/table">
            <a:tbl>
              <a:tblPr/>
              <a:tblGrid>
                <a:gridCol w="1797050"/>
                <a:gridCol w="2246313"/>
                <a:gridCol w="2395537"/>
                <a:gridCol w="2265443"/>
              </a:tblGrid>
              <a:tr h="1066800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9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.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Level of office practice design &amp; reliability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Non-systematic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(not acceptable)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non-standard processes vary by individual &amp; day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Partially routinized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some standards set for some processes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Standard work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Whole system operates in standard expected way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95478"/>
              </p:ext>
            </p:extLst>
          </p:nvPr>
        </p:nvGraphicFramePr>
        <p:xfrm>
          <a:off x="228601" y="3824430"/>
          <a:ext cx="8686799" cy="1066800"/>
        </p:xfrm>
        <a:graphic>
          <a:graphicData uri="http://schemas.openxmlformats.org/drawingml/2006/table">
            <a:tbl>
              <a:tblPr/>
              <a:tblGrid>
                <a:gridCol w="1967421"/>
                <a:gridCol w="3253812"/>
                <a:gridCol w="3102472"/>
                <a:gridCol w="363094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11. Level of business model support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Integrated BH not fully supported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Integrated BH fully supported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869713"/>
              </p:ext>
            </p:extLst>
          </p:nvPr>
        </p:nvGraphicFramePr>
        <p:xfrm>
          <a:off x="228600" y="895920"/>
          <a:ext cx="8686800" cy="1310640"/>
        </p:xfrm>
        <a:graphic>
          <a:graphicData uri="http://schemas.openxmlformats.org/drawingml/2006/table">
            <a:tbl>
              <a:tblPr/>
              <a:tblGrid>
                <a:gridCol w="2286000"/>
                <a:gridCol w="2057400"/>
                <a:gridCol w="2133600"/>
                <a:gridCol w="2209800"/>
              </a:tblGrid>
              <a:tr h="1066800">
                <a:tc>
                  <a:txBody>
                    <a:bodyPr/>
                    <a:lstStyle/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8. Level of community expectation for integrated BH / PC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Little or none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Expected in pockets</a:t>
                      </a:r>
                    </a:p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(defined)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  <a:p>
                      <a:pPr marL="793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Widely understood and expected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70858" y="3680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“The health care delivery system is incapable of meeting the present, let alone the future needs of the American public.” </a:t>
            </a:r>
            <a:r>
              <a:rPr lang="en-US" sz="4000" dirty="0" smtClean="0">
                <a:solidFill>
                  <a:schemeClr val="tx2"/>
                </a:solidFill>
              </a:rPr>
              <a:t>(</a:t>
            </a:r>
            <a:r>
              <a:rPr lang="en-US" sz="4000" dirty="0">
                <a:solidFill>
                  <a:schemeClr val="tx2"/>
                </a:solidFill>
              </a:rPr>
              <a:t>IOM, 2002)</a:t>
            </a:r>
            <a:br>
              <a:rPr lang="en-US" sz="4000" dirty="0">
                <a:solidFill>
                  <a:schemeClr val="tx2"/>
                </a:solidFill>
              </a:rPr>
            </a:b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04800" y="2911186"/>
            <a:ext cx="8534400" cy="28623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>
                <a:solidFill>
                  <a:schemeClr val="tx2"/>
                </a:solidFill>
              </a:rPr>
              <a:t>“We have developed a health care system that is unable to deal with the varied roles that mind and body play in so-called physical illness.” </a:t>
            </a:r>
            <a:r>
              <a:rPr lang="en-US" sz="3600" dirty="0" smtClean="0">
                <a:solidFill>
                  <a:schemeClr val="tx2"/>
                </a:solidFill>
              </a:rPr>
              <a:t>(</a:t>
            </a:r>
            <a:r>
              <a:rPr lang="en-US" sz="3600" dirty="0">
                <a:solidFill>
                  <a:schemeClr val="tx2"/>
                </a:solidFill>
              </a:rPr>
              <a:t>Levant, May, &amp; Smith, 2006)</a:t>
            </a:r>
            <a:br>
              <a:rPr lang="en-US" sz="3600" dirty="0">
                <a:solidFill>
                  <a:schemeClr val="tx2"/>
                </a:solidFill>
              </a:rPr>
            </a:b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820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6928406" y="648622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37707" y="119490"/>
            <a:ext cx="8534400" cy="7159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>
                <a:solidFill>
                  <a:srgbClr val="800000"/>
                </a:solidFill>
              </a:rPr>
              <a:t>Lexicon Applications</a:t>
            </a:r>
          </a:p>
          <a:p>
            <a:r>
              <a:rPr lang="en-US" sz="2400" dirty="0" smtClean="0">
                <a:solidFill>
                  <a:srgbClr val="800000"/>
                </a:solidFill>
              </a:rPr>
              <a:t>(Behavioral health integrated in primary care)</a:t>
            </a:r>
            <a:endParaRPr lang="en-US" sz="2400" dirty="0">
              <a:solidFill>
                <a:srgbClr val="8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44881"/>
              </p:ext>
            </p:extLst>
          </p:nvPr>
        </p:nvGraphicFramePr>
        <p:xfrm>
          <a:off x="438705" y="1088531"/>
          <a:ext cx="8305800" cy="54265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95800"/>
                <a:gridCol w="3810000"/>
              </a:tblGrid>
              <a:tr h="6713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Application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Sponsor or product</a:t>
                      </a:r>
                      <a:endParaRPr lang="en-US" sz="2000" dirty="0"/>
                    </a:p>
                  </a:txBody>
                  <a:tcPr/>
                </a:tc>
              </a:tr>
              <a:tr h="77643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Measures</a:t>
                      </a:r>
                      <a:r>
                        <a:rPr lang="en-US" sz="2000" b="1" baseline="0" dirty="0" smtClean="0"/>
                        <a:t>:</a:t>
                      </a:r>
                      <a:r>
                        <a:rPr lang="en-US" sz="2000" baseline="0" dirty="0" smtClean="0"/>
                        <a:t> Quality of integration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pPr lvl="0"/>
                      <a:r>
                        <a:rPr lang="en-US" sz="1800" dirty="0" smtClean="0"/>
                        <a:t>(Integration of behavioral health &amp; prim care)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AHRQ Atlas of Measures</a:t>
                      </a:r>
                    </a:p>
                    <a:p>
                      <a:r>
                        <a:rPr lang="en-US" sz="1800" dirty="0" smtClean="0"/>
                        <a:t>(Academy</a:t>
                      </a:r>
                      <a:r>
                        <a:rPr lang="en-US" sz="1800" baseline="0" dirty="0" smtClean="0"/>
                        <a:t> for Integration of BH &amp; PC)</a:t>
                      </a:r>
                      <a:endParaRPr lang="en-US" sz="1800" dirty="0"/>
                    </a:p>
                  </a:txBody>
                  <a:tcPr/>
                </a:tc>
              </a:tr>
              <a:tr h="67136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Workforce</a:t>
                      </a:r>
                      <a:r>
                        <a:rPr lang="en-US" sz="2000" b="1" baseline="0" dirty="0" smtClean="0"/>
                        <a:t> c</a:t>
                      </a:r>
                      <a:r>
                        <a:rPr lang="en-US" sz="2000" b="1" dirty="0" smtClean="0"/>
                        <a:t>ompetencies</a:t>
                      </a:r>
                    </a:p>
                    <a:p>
                      <a:r>
                        <a:rPr lang="en-US" sz="1800" dirty="0" smtClean="0"/>
                        <a:t>(For</a:t>
                      </a:r>
                      <a:r>
                        <a:rPr lang="en-US" sz="1800" baseline="0" dirty="0" smtClean="0"/>
                        <a:t> practices and individuals)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AHRQ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(Academy</a:t>
                      </a:r>
                      <a:r>
                        <a:rPr lang="en-US" sz="1800" baseline="0" dirty="0" smtClean="0"/>
                        <a:t> for Integration of BH &amp; PC)</a:t>
                      </a:r>
                      <a:endParaRPr lang="en-US" sz="1800" dirty="0" smtClean="0"/>
                    </a:p>
                  </a:txBody>
                  <a:tcPr/>
                </a:tc>
              </a:tr>
              <a:tr h="80151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Research:</a:t>
                      </a:r>
                      <a:r>
                        <a:rPr lang="en-US" sz="2000" baseline="0" dirty="0" smtClean="0"/>
                        <a:t> Asking consistently understood research questions, </a:t>
                      </a:r>
                      <a:r>
                        <a:rPr lang="en-US" sz="2000" baseline="0" dirty="0" err="1" smtClean="0"/>
                        <a:t>esp</a:t>
                      </a:r>
                      <a:r>
                        <a:rPr lang="en-US" sz="2000" baseline="0" dirty="0" smtClean="0"/>
                        <a:t> in PBRN’s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Collaborative Care Research Network (AAFP NRN)</a:t>
                      </a:r>
                      <a:endParaRPr lang="en-US" sz="2000" dirty="0"/>
                    </a:p>
                  </a:txBody>
                  <a:tcPr/>
                </a:tc>
              </a:tr>
              <a:tr h="79899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Patients </a:t>
                      </a:r>
                      <a:r>
                        <a:rPr lang="en-US" sz="2000" dirty="0" smtClean="0"/>
                        <a:t>and citizen representatives</a:t>
                      </a:r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baseline="0" dirty="0" smtClean="0"/>
                        <a:t>what should I expect? How do I recognize it?)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AHRQ, Institute for Clinical Systems Improvement (MN)</a:t>
                      </a:r>
                    </a:p>
                  </a:txBody>
                  <a:tcPr/>
                </a:tc>
              </a:tr>
              <a:tr h="67136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Publications</a:t>
                      </a:r>
                      <a:r>
                        <a:rPr lang="en-US" sz="2000" b="1" baseline="0" dirty="0" smtClean="0"/>
                        <a:t> and training</a:t>
                      </a:r>
                    </a:p>
                    <a:p>
                      <a:r>
                        <a:rPr lang="en-US" sz="1800" baseline="0" dirty="0" smtClean="0"/>
                        <a:t>(A unified field with consistent language)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Edited</a:t>
                      </a:r>
                      <a:r>
                        <a:rPr lang="en-US" sz="2000" baseline="0" dirty="0" smtClean="0"/>
                        <a:t> book (</a:t>
                      </a:r>
                      <a:r>
                        <a:rPr lang="en-US" sz="2000" baseline="0" dirty="0" err="1" smtClean="0"/>
                        <a:t>Talen</a:t>
                      </a:r>
                      <a:r>
                        <a:rPr lang="en-US" sz="2000" baseline="0" dirty="0" smtClean="0"/>
                        <a:t> &amp; </a:t>
                      </a:r>
                      <a:r>
                        <a:rPr lang="en-US" sz="2000" baseline="0" dirty="0" err="1" smtClean="0"/>
                        <a:t>Valeras</a:t>
                      </a:r>
                      <a:r>
                        <a:rPr lang="en-US" sz="2000" baseline="0" dirty="0" smtClean="0"/>
                        <a:t>)</a:t>
                      </a:r>
                    </a:p>
                    <a:p>
                      <a:r>
                        <a:rPr lang="en-US" sz="2000" baseline="0" dirty="0" smtClean="0"/>
                        <a:t>AHRQ Academy web portal</a:t>
                      </a:r>
                      <a:endParaRPr lang="en-US" sz="2000" dirty="0"/>
                    </a:p>
                  </a:txBody>
                  <a:tcPr/>
                </a:tc>
              </a:tr>
              <a:tr h="67136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Policy and business model development</a:t>
                      </a:r>
                    </a:p>
                    <a:p>
                      <a:r>
                        <a:rPr lang="en-US" sz="1800" dirty="0" smtClean="0"/>
                        <a:t>(What functions do new rules and business models need to support?)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AHRQ Academy,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Milliman</a:t>
                      </a:r>
                      <a:r>
                        <a:rPr lang="en-US" sz="2000" baseline="0" dirty="0" smtClean="0"/>
                        <a:t>, others interested in policy and business models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 txBox="1">
            <a:spLocks/>
          </p:cNvSpPr>
          <p:nvPr/>
        </p:nvSpPr>
        <p:spPr>
          <a:xfrm>
            <a:off x="6899544" y="647179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76200"/>
            <a:ext cx="8534400" cy="7159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>
                <a:solidFill>
                  <a:srgbClr val="800000"/>
                </a:solidFill>
              </a:rPr>
              <a:t>Implementation: Lexicon Applications</a:t>
            </a:r>
          </a:p>
          <a:p>
            <a:r>
              <a:rPr lang="en-US" sz="2400" dirty="0" smtClean="0">
                <a:solidFill>
                  <a:srgbClr val="800000"/>
                </a:solidFill>
              </a:rPr>
              <a:t>(Behavioral health integrated in primary care)</a:t>
            </a:r>
            <a:endParaRPr lang="en-US" sz="2400" dirty="0">
              <a:solidFill>
                <a:srgbClr val="8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187248"/>
              </p:ext>
            </p:extLst>
          </p:nvPr>
        </p:nvGraphicFramePr>
        <p:xfrm>
          <a:off x="428338" y="1066800"/>
          <a:ext cx="8305800" cy="54556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95800"/>
                <a:gridCol w="3810000"/>
              </a:tblGrid>
              <a:tr h="7864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Implementation Application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User or product</a:t>
                      </a:r>
                      <a:endParaRPr lang="en-US" sz="2000" dirty="0"/>
                    </a:p>
                  </a:txBody>
                  <a:tcPr/>
                </a:tc>
              </a:tr>
              <a:tr h="90955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“What functions</a:t>
                      </a:r>
                      <a:r>
                        <a:rPr lang="en-US" sz="2000" b="1" baseline="0" dirty="0" smtClean="0"/>
                        <a:t> do I need to build?”</a:t>
                      </a:r>
                    </a:p>
                    <a:p>
                      <a:pPr lvl="0"/>
                      <a:r>
                        <a:rPr lang="en-US" sz="1800" baseline="0" dirty="0" smtClean="0"/>
                        <a:t>(“What is required, what can vary?”)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Full operational description plus derivative</a:t>
                      </a:r>
                      <a:r>
                        <a:rPr lang="en-US" sz="2000" baseline="0" dirty="0" smtClean="0"/>
                        <a:t> summaries</a:t>
                      </a:r>
                      <a:endParaRPr lang="en-US" sz="2000" dirty="0" smtClean="0"/>
                    </a:p>
                  </a:txBody>
                  <a:tcPr/>
                </a:tc>
              </a:tr>
              <a:tr h="892642">
                <a:tc>
                  <a:txBody>
                    <a:bodyPr/>
                    <a:lstStyle/>
                    <a:p>
                      <a:r>
                        <a:rPr lang="en-US" sz="2000" b="1" baseline="0" dirty="0" smtClean="0"/>
                        <a:t>Practice “checklists”</a:t>
                      </a:r>
                    </a:p>
                    <a:p>
                      <a:r>
                        <a:rPr lang="en-US" sz="1800" baseline="0" dirty="0" smtClean="0"/>
                        <a:t>(to describe and compare practices over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AHRQ practice surveys and multiple others</a:t>
                      </a:r>
                    </a:p>
                  </a:txBody>
                  <a:tcPr/>
                </a:tc>
              </a:tr>
              <a:tr h="821231">
                <a:tc>
                  <a:txBody>
                    <a:bodyPr/>
                    <a:lstStyle/>
                    <a:p>
                      <a:r>
                        <a:rPr lang="en-US" sz="2000" b="1" baseline="0" dirty="0" smtClean="0"/>
                        <a:t>Workflows and team functions</a:t>
                      </a:r>
                      <a:endParaRPr lang="en-US" sz="2000" baseline="0" dirty="0" smtClean="0"/>
                    </a:p>
                    <a:p>
                      <a:r>
                        <a:rPr lang="en-US" sz="1800" baseline="0" dirty="0" smtClean="0"/>
                        <a:t>(Like “specifications” for shared workflows)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Implementers such as U of MN family medicine clinics</a:t>
                      </a:r>
                    </a:p>
                  </a:txBody>
                  <a:tcPr/>
                </a:tc>
              </a:tr>
              <a:tr h="93892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Project</a:t>
                      </a:r>
                      <a:r>
                        <a:rPr lang="en-US" sz="2000" b="1" baseline="0" dirty="0" smtClean="0"/>
                        <a:t> m</a:t>
                      </a:r>
                      <a:r>
                        <a:rPr lang="en-US" sz="2000" b="1" dirty="0" smtClean="0"/>
                        <a:t>ilestones</a:t>
                      </a:r>
                      <a:endParaRPr lang="en-US" sz="2000" baseline="0" dirty="0" smtClean="0"/>
                    </a:p>
                    <a:p>
                      <a:r>
                        <a:rPr lang="en-US" sz="1800" baseline="0" dirty="0" smtClean="0"/>
                        <a:t>(“X functions at Y levels by Z date”)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10687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Patient</a:t>
                      </a:r>
                      <a:r>
                        <a:rPr lang="en-US" sz="2000" b="1" baseline="0" dirty="0" smtClean="0"/>
                        <a:t> engagement &amp; demand</a:t>
                      </a:r>
                      <a:endParaRPr lang="en-US" sz="2000" dirty="0" smtClean="0"/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baseline="0" dirty="0" smtClean="0"/>
                        <a:t>what functions should I expect and demand as a standard of practice?)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AHRQ Academy; Institute for Clinical Systems Improvement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6885118" y="647271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4F3F409-E4CA-2344-8E70-45691BB0618A}" type="slidenum">
              <a:rPr lang="en-US" smtClean="0"/>
              <a:pPr algn="r"/>
              <a:t>32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36690" y="133920"/>
            <a:ext cx="8534400" cy="7159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>
                <a:solidFill>
                  <a:srgbClr val="800000"/>
                </a:solidFill>
              </a:rPr>
              <a:t>Lexicon / operational definition projects to date</a:t>
            </a:r>
            <a:endParaRPr lang="en-US" sz="3200" dirty="0">
              <a:solidFill>
                <a:srgbClr val="8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572934"/>
              </p:ext>
            </p:extLst>
          </p:nvPr>
        </p:nvGraphicFramePr>
        <p:xfrm>
          <a:off x="308845" y="722668"/>
          <a:ext cx="8458200" cy="57933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10000"/>
                <a:gridCol w="3581400"/>
                <a:gridCol w="1066800"/>
              </a:tblGrid>
              <a:tr h="54737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Lexicon project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Sponsor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Dates</a:t>
                      </a:r>
                      <a:endParaRPr lang="en-US" sz="2000" dirty="0"/>
                    </a:p>
                  </a:txBody>
                  <a:tcPr/>
                </a:tc>
              </a:tr>
              <a:tr h="94224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Integration of behavioral health &amp; primary care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AHRQ </a:t>
                      </a:r>
                    </a:p>
                    <a:p>
                      <a:r>
                        <a:rPr lang="en-US" sz="1800" dirty="0" smtClean="0"/>
                        <a:t>Academy</a:t>
                      </a:r>
                      <a:r>
                        <a:rPr lang="en-US" sz="1800" baseline="0" dirty="0" smtClean="0"/>
                        <a:t> for Integration of BH &amp; PC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2009-present</a:t>
                      </a:r>
                      <a:endParaRPr lang="en-US" sz="2000" dirty="0"/>
                    </a:p>
                  </a:txBody>
                  <a:tcPr/>
                </a:tc>
              </a:tr>
              <a:tr h="6889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Palliative care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ICSI and U of MN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2010-11</a:t>
                      </a:r>
                      <a:endParaRPr lang="en-US" sz="2000" dirty="0"/>
                    </a:p>
                  </a:txBody>
                  <a:tcPr/>
                </a:tc>
              </a:tr>
              <a:tr h="6889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Health Care Home (PCMH)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ICSI and U of 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</a:tr>
              <a:tr h="8225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Shared Decision</a:t>
                      </a:r>
                      <a:r>
                        <a:rPr lang="en-US" sz="2000" baseline="0" dirty="0" smtClean="0"/>
                        <a:t> Making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MN Shared Decision Making </a:t>
                      </a:r>
                      <a:r>
                        <a:rPr lang="en-US" sz="2000" dirty="0" err="1" smtClean="0"/>
                        <a:t>Collab</a:t>
                      </a:r>
                      <a:r>
                        <a:rPr lang="en-US" sz="2000" dirty="0" smtClean="0"/>
                        <a:t>, ICSI, U of 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2010-12</a:t>
                      </a:r>
                      <a:endParaRPr lang="en-US" sz="2000" dirty="0"/>
                    </a:p>
                  </a:txBody>
                  <a:tcPr/>
                </a:tc>
              </a:tr>
              <a:tr h="81991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RE-AIM (short-form</a:t>
                      </a:r>
                      <a:r>
                        <a:rPr lang="en-US" sz="2000" baseline="0" dirty="0" smtClean="0"/>
                        <a:t> method</a:t>
                      </a:r>
                      <a:r>
                        <a:rPr lang="en-US" sz="2000" dirty="0" smtClean="0"/>
                        <a:t>)</a:t>
                      </a:r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baseline="0" dirty="0" smtClean="0"/>
                        <a:t>method for studying interventions)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NIH National</a:t>
                      </a:r>
                      <a:r>
                        <a:rPr lang="en-US" sz="2000" baseline="0" dirty="0" smtClean="0"/>
                        <a:t> Cancer Institute</a:t>
                      </a:r>
                    </a:p>
                    <a:p>
                      <a:r>
                        <a:rPr lang="en-US" sz="1800" baseline="0" dirty="0" smtClean="0"/>
                        <a:t>(Glasgow and others)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2011</a:t>
                      </a:r>
                      <a:endParaRPr lang="en-US" sz="2000" dirty="0"/>
                    </a:p>
                  </a:txBody>
                  <a:tcPr/>
                </a:tc>
              </a:tr>
              <a:tr h="1283404">
                <a:tc gridSpan="3">
                  <a:txBody>
                    <a:bodyPr/>
                    <a:lstStyle/>
                    <a:p>
                      <a:r>
                        <a:rPr lang="en-US" sz="2000" dirty="0" smtClean="0"/>
                        <a:t>What’s next? </a:t>
                      </a:r>
                    </a:p>
                    <a:p>
                      <a:r>
                        <a:rPr lang="en-US" sz="1800" dirty="0" smtClean="0"/>
                        <a:t>• Adaptive</a:t>
                      </a:r>
                      <a:r>
                        <a:rPr lang="en-US" sz="1800" baseline="0" dirty="0" smtClean="0"/>
                        <a:t> leadership (Heifetz) applied to patient self-management (Duke)?</a:t>
                      </a:r>
                      <a:endParaRPr lang="en-US" sz="2000" baseline="0" dirty="0"/>
                    </a:p>
                    <a:p>
                      <a:r>
                        <a:rPr lang="en-US" sz="1800" baseline="0" dirty="0" smtClean="0"/>
                        <a:t>• Team care? </a:t>
                      </a:r>
                    </a:p>
                    <a:p>
                      <a:r>
                        <a:rPr lang="en-US" sz="1800" baseline="0" dirty="0" smtClean="0"/>
                        <a:t>• Essential convening functions of regional convening QI organization (ICSI and others)?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b="1" i="0" kern="1200">
                <a:solidFill>
                  <a:srgbClr val="424340"/>
                </a:solidFill>
                <a:latin typeface="Trebuchet MS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/>
              <a:t>Integration Quality </a:t>
            </a:r>
          </a:p>
          <a:p>
            <a:pPr algn="ctr"/>
            <a:r>
              <a:rPr lang="en-US" sz="4400" dirty="0" smtClean="0"/>
              <a:t>Measurement Atlas</a:t>
            </a:r>
            <a:endParaRPr lang="en-US" sz="44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19456" algn="l" defTabSz="457200" rtl="0" eaLnBrk="1" latinLnBrk="0" hangingPunct="1">
              <a:lnSpc>
                <a:spcPts val="2800"/>
              </a:lnSpc>
              <a:spcBef>
                <a:spcPts val="624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2600" kern="1200" baseline="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ts val="24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–"/>
              <a:defRPr sz="22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2pPr>
            <a:lvl3pPr marL="1143000" indent="-182880" algn="l" defTabSz="457200" rtl="0" eaLnBrk="1" latinLnBrk="0" hangingPunct="1">
              <a:lnSpc>
                <a:spcPts val="20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–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»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7744" indent="0" algn="ctr">
              <a:buNone/>
            </a:pPr>
            <a:r>
              <a:rPr lang="en-US" sz="3200" dirty="0" smtClean="0"/>
              <a:t>Neil </a:t>
            </a:r>
            <a:r>
              <a:rPr lang="en-US" sz="3200" dirty="0" err="1" smtClean="0"/>
              <a:t>Korsen</a:t>
            </a:r>
            <a:r>
              <a:rPr lang="en-US" sz="3200" dirty="0" smtClean="0"/>
              <a:t>, MD</a:t>
            </a:r>
          </a:p>
          <a:p>
            <a:pPr marL="237744" indent="0" algn="ctr">
              <a:buNone/>
            </a:pPr>
            <a:r>
              <a:rPr lang="en-US" sz="3200" dirty="0" smtClean="0"/>
              <a:t>AHRQ Annual Meeting</a:t>
            </a:r>
          </a:p>
          <a:p>
            <a:pPr marL="237744" indent="0" algn="ctr">
              <a:buNone/>
            </a:pPr>
            <a:r>
              <a:rPr lang="en-US" sz="3200" dirty="0" smtClean="0"/>
              <a:t>September 10, 2012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209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Purpose of Atlas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To create a resource for those doing research, evaluation, or quality improvement related to behavioral health integration in primary care</a:t>
            </a:r>
          </a:p>
          <a:p>
            <a:r>
              <a:rPr lang="en-US" dirty="0" smtClean="0"/>
              <a:t>To collect quality measures related to integration in one convenient website</a:t>
            </a:r>
          </a:p>
          <a:p>
            <a:r>
              <a:rPr lang="en-US" dirty="0" smtClean="0"/>
              <a:t>To identify domains related to integration for which new measure development would be desired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76" y="51994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Atlas Development Process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8268" y="3036455"/>
            <a:ext cx="1550017" cy="1223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66936" y="3267364"/>
            <a:ext cx="117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LEXICON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28286" y="3636696"/>
            <a:ext cx="55418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782468" y="3036455"/>
            <a:ext cx="1512454" cy="1223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82468" y="3267364"/>
            <a:ext cx="15124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PERFORMANCE DOMAINS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4876224" y="3036455"/>
            <a:ext cx="1488440" cy="1223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27744" y="3296224"/>
            <a:ext cx="1379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MEASUREMENT CONSTRUCTS</a:t>
            </a:r>
            <a:endParaRPr lang="en-US" sz="1400" dirty="0"/>
          </a:p>
        </p:txBody>
      </p:sp>
      <p:cxnSp>
        <p:nvCxnSpPr>
          <p:cNvPr id="11" name="Straight Arrow Connector 10"/>
          <p:cNvCxnSpPr>
            <a:stCxn id="7" idx="3"/>
          </p:cNvCxnSpPr>
          <p:nvPr/>
        </p:nvCxnSpPr>
        <p:spPr>
          <a:xfrm flipV="1">
            <a:off x="4294922" y="3638284"/>
            <a:ext cx="581302" cy="1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3"/>
          </p:cNvCxnSpPr>
          <p:nvPr/>
        </p:nvCxnSpPr>
        <p:spPr>
          <a:xfrm>
            <a:off x="6364664" y="3648364"/>
            <a:ext cx="57352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938191" y="3036455"/>
            <a:ext cx="1517713" cy="1223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938191" y="3267364"/>
            <a:ext cx="151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437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Environmental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Search strategy was guided by the following:</a:t>
            </a:r>
          </a:p>
          <a:p>
            <a:pPr lvl="1"/>
            <a:r>
              <a:rPr lang="en-US" dirty="0" smtClean="0"/>
              <a:t> Lexicon definition</a:t>
            </a:r>
          </a:p>
          <a:p>
            <a:pPr lvl="1"/>
            <a:r>
              <a:rPr lang="en-US" dirty="0" smtClean="0"/>
              <a:t>Measures in the public domain; and</a:t>
            </a:r>
          </a:p>
          <a:p>
            <a:pPr lvl="1"/>
            <a:r>
              <a:rPr lang="en-US" dirty="0" smtClean="0"/>
              <a:t>Measures published since 2001</a:t>
            </a:r>
          </a:p>
          <a:p>
            <a:endParaRPr lang="en-US" dirty="0" smtClean="0"/>
          </a:p>
          <a:p>
            <a:r>
              <a:rPr lang="en-US" dirty="0" smtClean="0"/>
              <a:t>28 measures identified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51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Web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Interactive and engaging</a:t>
            </a:r>
          </a:p>
          <a:p>
            <a:pPr lvl="1"/>
            <a:r>
              <a:rPr lang="en-US" dirty="0" smtClean="0"/>
              <a:t>Walk through for user</a:t>
            </a:r>
          </a:p>
          <a:p>
            <a:pPr lvl="1"/>
            <a:r>
              <a:rPr lang="en-US" dirty="0" smtClean="0"/>
              <a:t>Links among measures, domains, and constructs</a:t>
            </a:r>
          </a:p>
          <a:p>
            <a:pPr lvl="1"/>
            <a:r>
              <a:rPr lang="en-US" dirty="0" smtClean="0"/>
              <a:t>Information provided for each measure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437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Why behavioral health and not mental health?</a:t>
            </a:r>
          </a:p>
          <a:p>
            <a:endParaRPr lang="en-US" dirty="0" smtClean="0"/>
          </a:p>
          <a:p>
            <a:r>
              <a:rPr lang="en-US" dirty="0" smtClean="0"/>
              <a:t>Isn’t this just measuring ‘good health care’?</a:t>
            </a:r>
          </a:p>
          <a:p>
            <a:endParaRPr lang="en-US" dirty="0" smtClean="0"/>
          </a:p>
          <a:p>
            <a:r>
              <a:rPr lang="en-US" dirty="0" smtClean="0"/>
              <a:t>Why aren’t we listing all the behavioral health outcome measures?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437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Additional NIAC-related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Workforce competencies</a:t>
            </a:r>
          </a:p>
          <a:p>
            <a:pPr lvl="1"/>
            <a:r>
              <a:rPr lang="en-US" dirty="0" smtClean="0"/>
              <a:t>Observation of exemplary integrated </a:t>
            </a:r>
            <a:r>
              <a:rPr lang="en-US" smtClean="0"/>
              <a:t>practices </a:t>
            </a:r>
          </a:p>
          <a:p>
            <a:r>
              <a:rPr lang="en-US" dirty="0" smtClean="0"/>
              <a:t>Survey of small primary care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millerb\Pictures\work-for-change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76" r="-4876"/>
          <a:stretch>
            <a:fillRect/>
          </a:stretch>
        </p:blipFill>
        <p:spPr bwMode="auto">
          <a:xfrm>
            <a:off x="457201" y="1009414"/>
            <a:ext cx="8223717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0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51" y="503980"/>
            <a:ext cx="8229600" cy="603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own Arrow Callout 9"/>
          <p:cNvSpPr/>
          <p:nvPr/>
        </p:nvSpPr>
        <p:spPr>
          <a:xfrm>
            <a:off x="502652" y="1951780"/>
            <a:ext cx="1524000" cy="96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Brilliance</a:t>
            </a:r>
            <a:endParaRPr lang="en-US" dirty="0"/>
          </a:p>
        </p:txBody>
      </p:sp>
      <p:sp>
        <p:nvSpPr>
          <p:cNvPr id="11" name="Down Arrow Callout 10"/>
          <p:cNvSpPr/>
          <p:nvPr/>
        </p:nvSpPr>
        <p:spPr>
          <a:xfrm>
            <a:off x="5400841" y="2841840"/>
            <a:ext cx="1524000" cy="96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Brilliance</a:t>
            </a:r>
            <a:endParaRPr lang="en-US" dirty="0"/>
          </a:p>
        </p:txBody>
      </p:sp>
      <p:sp>
        <p:nvSpPr>
          <p:cNvPr id="12" name="Down Arrow Callout 11"/>
          <p:cNvSpPr/>
          <p:nvPr/>
        </p:nvSpPr>
        <p:spPr>
          <a:xfrm>
            <a:off x="3449052" y="3818012"/>
            <a:ext cx="1524000" cy="96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Brilliance</a:t>
            </a:r>
            <a:endParaRPr lang="en-US" dirty="0"/>
          </a:p>
        </p:txBody>
      </p:sp>
      <p:sp>
        <p:nvSpPr>
          <p:cNvPr id="13" name="Down Arrow Callout 12"/>
          <p:cNvSpPr/>
          <p:nvPr/>
        </p:nvSpPr>
        <p:spPr>
          <a:xfrm>
            <a:off x="3584073" y="1696576"/>
            <a:ext cx="1524000" cy="96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Brilliance</a:t>
            </a:r>
            <a:endParaRPr lang="en-US" dirty="0"/>
          </a:p>
        </p:txBody>
      </p:sp>
      <p:sp>
        <p:nvSpPr>
          <p:cNvPr id="14" name="Down Arrow Callout 13"/>
          <p:cNvSpPr/>
          <p:nvPr/>
        </p:nvSpPr>
        <p:spPr>
          <a:xfrm>
            <a:off x="6817893" y="1018387"/>
            <a:ext cx="1524000" cy="96012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Brilliance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7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4092"/>
            <a:ext cx="8229600" cy="665162"/>
          </a:xfrm>
        </p:spPr>
        <p:txBody>
          <a:bodyPr/>
          <a:lstStyle/>
          <a:p>
            <a:r>
              <a:rPr lang="en-US" dirty="0"/>
              <a:t>Fragmentation as a Parallel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85748"/>
            <a:ext cx="8229600" cy="4525963"/>
          </a:xfrm>
        </p:spPr>
        <p:txBody>
          <a:bodyPr/>
          <a:lstStyle/>
          <a:p>
            <a:r>
              <a:rPr lang="en-US" dirty="0"/>
              <a:t>What we do (models)</a:t>
            </a:r>
          </a:p>
          <a:p>
            <a:r>
              <a:rPr lang="en-US" dirty="0"/>
              <a:t>What data we collect (clinical)</a:t>
            </a:r>
          </a:p>
          <a:p>
            <a:r>
              <a:rPr lang="en-US" dirty="0"/>
              <a:t>What we call ourselves (integrated)</a:t>
            </a:r>
          </a:p>
          <a:p>
            <a:r>
              <a:rPr lang="en-US" dirty="0"/>
              <a:t>What we need for sustainability (money)</a:t>
            </a:r>
          </a:p>
          <a:p>
            <a:r>
              <a:rPr lang="en-US" dirty="0"/>
              <a:t>Who we talk to (ourselves)</a:t>
            </a:r>
          </a:p>
          <a:p>
            <a:r>
              <a:rPr lang="en-US" dirty="0"/>
              <a:t>What we want (change)</a:t>
            </a:r>
          </a:p>
          <a:p>
            <a:pPr marL="237744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8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6944" y="482592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 smtClean="0">
                <a:latin typeface="Calibri" pitchFamily="34" charset="0"/>
              </a:rPr>
              <a:t>Fragmentation has spread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23999" y="1549392"/>
            <a:ext cx="271379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latin typeface="Calibri" pitchFamily="34" charset="0"/>
              </a:rPr>
              <a:t>Physical Health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60464" y="1549392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latin typeface="Calibri" pitchFamily="34" charset="0"/>
              </a:rPr>
              <a:t>Mental Health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51381" y="2235192"/>
            <a:ext cx="3733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Care Delivery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25565" y="3006717"/>
            <a:ext cx="3733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Payment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39752" y="3692517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Training and Education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39752" y="4378317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Public Perception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21344" y="5206992"/>
            <a:ext cx="7086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99648" y="5521317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Primary Care</a:t>
            </a:r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0839"/>
            <a:ext cx="4705350" cy="575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86350" y="350838"/>
            <a:ext cx="3981450" cy="428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pitchFamily="34" charset="0"/>
              </a:rPr>
              <a:t>Lexicon (language critical)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pitchFamily="34" charset="0"/>
              </a:rPr>
              <a:t>First and second steps for the field in research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pitchFamily="34" charset="0"/>
              </a:rPr>
              <a:t>Metrics for evaluating integration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>
                <a:latin typeface="Calibri" pitchFamily="34" charset="0"/>
              </a:rPr>
              <a:t>Unite the field and move it forward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9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+mj-lt"/>
              </a:rPr>
              <a:t>A RESOURCE</a:t>
            </a:r>
            <a:endParaRPr lang="en-US" sz="4000" dirty="0">
              <a:latin typeface="+mj-lt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41577" y="2906713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219456" algn="l" defTabSz="457200" rtl="0" eaLnBrk="1" latinLnBrk="0" hangingPunct="1">
              <a:lnSpc>
                <a:spcPts val="2800"/>
              </a:lnSpc>
              <a:spcBef>
                <a:spcPts val="624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2600" kern="1200" baseline="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ts val="24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–"/>
              <a:defRPr sz="22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2pPr>
            <a:lvl3pPr marL="1143000" indent="-182880" algn="l" defTabSz="457200" rtl="0" eaLnBrk="1" latinLnBrk="0" hangingPunct="1">
              <a:lnSpc>
                <a:spcPts val="2000"/>
              </a:lnSpc>
              <a:spcBef>
                <a:spcPts val="800"/>
              </a:spcBef>
              <a:spcAft>
                <a:spcPts val="600"/>
              </a:spcAft>
              <a:buClr>
                <a:srgbClr val="1D437A"/>
              </a:buClr>
              <a:buSzPct val="80000"/>
              <a:buFont typeface="Arial"/>
              <a:buChar char="•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–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1D437A"/>
              </a:buClr>
              <a:buSzPct val="80000"/>
              <a:buFont typeface="Arial"/>
              <a:buChar char="»"/>
              <a:defRPr sz="1800" kern="1200">
                <a:solidFill>
                  <a:srgbClr val="424340"/>
                </a:solidFill>
                <a:latin typeface="Georgi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7744" indent="0">
              <a:buNone/>
            </a:pPr>
            <a:endParaRPr lang="en-US" dirty="0" smtClean="0"/>
          </a:p>
          <a:p>
            <a:pPr marL="237744" indent="0">
              <a:buNone/>
            </a:pPr>
            <a:endParaRPr lang="en-US" dirty="0"/>
          </a:p>
          <a:p>
            <a:pPr marL="237744" indent="0">
              <a:buNone/>
            </a:pPr>
            <a:r>
              <a:rPr lang="en-US" sz="2000" dirty="0" smtClean="0">
                <a:latin typeface="+mj-lt"/>
              </a:rPr>
              <a:t>But wait….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186&quot;&gt;&lt;object type=&quot;3&quot; unique_id=&quot;10187&quot;&gt;&lt;property id=&quot;20148&quot; value=&quot;5&quot;/&gt;&lt;property id=&quot;20300&quot; value=&quot;Slide 1 - &amp;quot;Uniting the Field&amp;quot;&quot;/&gt;&lt;property id=&quot;20307&quot; value=&quot;256&quot;/&gt;&lt;/object&gt;&lt;object type=&quot;3&quot; unique_id=&quot;10189&quot;&gt;&lt;property id=&quot;20148&quot; value=&quot;5&quot;/&gt;&lt;property id=&quot;20300&quot; value=&quot;Slide 4&quot;/&gt;&lt;property id=&quot;20307&quot; value=&quot;257&quot;/&gt;&lt;/object&gt;&lt;object type=&quot;3&quot; unique_id=&quot;10190&quot;&gt;&lt;property id=&quot;20148&quot; value=&quot;5&quot;/&gt;&lt;property id=&quot;20300&quot; value=&quot;Slide 5&quot;/&gt;&lt;property id=&quot;20307&quot; value=&quot;258&quot;/&gt;&lt;/object&gt;&lt;object type=&quot;3&quot; unique_id=&quot;10191&quot;&gt;&lt;property id=&quot;20148&quot; value=&quot;5&quot;/&gt;&lt;property id=&quot;20300&quot; value=&quot;Slide 6 - &amp;quot;Fragmentation as a Parallel Process &amp;quot;&quot;/&gt;&lt;property id=&quot;20307&quot; value=&quot;260&quot;/&gt;&lt;/object&gt;&lt;object type=&quot;3&quot; unique_id=&quot;10192&quot;&gt;&lt;property id=&quot;20148&quot; value=&quot;5&quot;/&gt;&lt;property id=&quot;20300&quot; value=&quot;Slide 7&quot;/&gt;&lt;property id=&quot;20307&quot; value=&quot;271&quot;/&gt;&lt;/object&gt;&lt;object type=&quot;3&quot; unique_id=&quot;10193&quot;&gt;&lt;property id=&quot;20148&quot; value=&quot;5&quot;/&gt;&lt;property id=&quot;20300&quot; value=&quot;Slide 8&quot;/&gt;&lt;property id=&quot;20307&quot; value=&quot;261&quot;/&gt;&lt;/object&gt;&lt;object type=&quot;3&quot; unique_id=&quot;10194&quot;&gt;&lt;property id=&quot;20148&quot; value=&quot;5&quot;/&gt;&lt;property id=&quot;20300&quot; value=&quot;Slide 9 - &amp;quot;A RESOURCE&amp;quot;&quot;/&gt;&lt;property id=&quot;20307&quot; value=&quot;262&quot;/&gt;&lt;/object&gt;&lt;object type=&quot;3&quot; unique_id=&quot;10195&quot;&gt;&lt;property id=&quot;20148&quot; value=&quot;5&quot;/&gt;&lt;property id=&quot;20300&quot; value=&quot;Slide 10&quot;/&gt;&lt;property id=&quot;20307&quot; value=&quot;263&quot;/&gt;&lt;/object&gt;&lt;object type=&quot;3&quot; unique_id=&quot;10196&quot;&gt;&lt;property id=&quot;20148&quot; value=&quot;5&quot;/&gt;&lt;property id=&quot;20300&quot; value=&quot;Slide 11&quot;/&gt;&lt;property id=&quot;20307&quot; value=&quot;264&quot;/&gt;&lt;/object&gt;&lt;object type=&quot;3&quot; unique_id=&quot;10197&quot;&gt;&lt;property id=&quot;20148&quot; value=&quot;5&quot;/&gt;&lt;property id=&quot;20300&quot; value=&quot;Slide 12&quot;/&gt;&lt;property id=&quot;20307&quot; value=&quot;265&quot;/&gt;&lt;/object&gt;&lt;object type=&quot;3&quot; unique_id=&quot;10198&quot;&gt;&lt;property id=&quot;20148&quot; value=&quot;5&quot;/&gt;&lt;property id=&quot;20300&quot; value=&quot;Slide 13&quot;/&gt;&lt;property id=&quot;20307&quot; value=&quot;266&quot;/&gt;&lt;/object&gt;&lt;object type=&quot;3&quot; unique_id=&quot;10199&quot;&gt;&lt;property id=&quot;20148&quot; value=&quot;5&quot;/&gt;&lt;property id=&quot;20300&quot; value=&quot;Slide 14 - &amp;quot;The organized thinking&amp;quot;&quot;/&gt;&lt;property id=&quot;20307&quot; value=&quot;291&quot;/&gt;&lt;/object&gt;&lt;object type=&quot;3&quot; unique_id=&quot;10200&quot;&gt;&lt;property id=&quot;20148&quot; value=&quot;5&quot;/&gt;&lt;property id=&quot;20300&quot; value=&quot;Slide 17&quot;/&gt;&lt;property id=&quot;20307&quot; value=&quot;267&quot;/&gt;&lt;/object&gt;&lt;object type=&quot;3&quot; unique_id=&quot;10201&quot;&gt;&lt;property id=&quot;20148&quot; value=&quot;5&quot;/&gt;&lt;property id=&quot;20300&quot; value=&quot;Slide 18 - &amp;quot;Normal confusion in a new field&amp;#x0D;&amp;#x0A;&amp;#x0D;&amp;#x0A;Example from AHRQ research agenda development conference 2009&amp;quot;&quot;/&gt;&lt;property id=&quot;20307&quot; value=&quot;268&quot;/&gt;&lt;/object&gt;&lt;object type=&quot;3&quot; unique_id=&quot;10202&quot;&gt;&lt;property id=&quot;20148&quot; value=&quot;5&quot;/&gt;&lt;property id=&quot;20300&quot; value=&quot;Slide 19 - &amp;quot;The archetypal experience &amp;#x0D;&amp;#x0A;in meetings and phone calls&amp;quot;&quot;/&gt;&lt;property id=&quot;20307&quot; value=&quot;269&quot;/&gt;&lt;/object&gt;&lt;object type=&quot;3&quot; unique_id=&quot;10203&quot;&gt;&lt;property id=&quot;20148&quot; value=&quot;5&quot;/&gt;&lt;property id=&quot;20300&quot; value=&quot;Slide 20 - &amp;quot;To what extent can you relate to the experience of being on phone calls and meetings that get stuck on language an&quot;/&gt;&lt;property id=&quot;20307&quot; value=&quot;270&quot;/&gt;&lt;/object&gt;&lt;object type=&quot;3&quot; unique_id=&quot;10204&quot;&gt;&lt;property id=&quot;20148&quot; value=&quot;5&quot;/&gt;&lt;property id=&quot;20300&quot; value=&quot;Slide 21 - &amp;quot;“Uniting the field” means:&amp;quot;&quot;/&gt;&lt;property id=&quot;20307&quot; value=&quot;272&quot;/&gt;&lt;/object&gt;&lt;object type=&quot;3&quot; unique_id=&quot;10205&quot;&gt;&lt;property id=&quot;20148&quot; value=&quot;5&quot;/&gt;&lt;property id=&quot;20300&quot; value=&quot;Slide 22&quot;/&gt;&lt;property id=&quot;20307&quot; value=&quot;273&quot;/&gt;&lt;/object&gt;&lt;object type=&quot;3&quot; unique_id=&quot;10206&quot;&gt;&lt;property id=&quot;20148&quot; value=&quot;5&quot;/&gt;&lt;property id=&quot;20300&quot; value=&quot;Slide 23&quot;/&gt;&lt;property id=&quot;20307&quot; value=&quot;274&quot;/&gt;&lt;/object&gt;&lt;object type=&quot;3&quot; unique_id=&quot;10207&quot;&gt;&lt;property id=&quot;20148&quot; value=&quot;5&quot;/&gt;&lt;property id=&quot;20300&quot; value=&quot;Slide 24&quot;/&gt;&lt;property id=&quot;20307&quot; value=&quot;275&quot;/&gt;&lt;/object&gt;&lt;object type=&quot;3&quot; unique_id=&quot;10208&quot;&gt;&lt;property id=&quot;20148&quot; value=&quot;5&quot;/&gt;&lt;property id=&quot;20300&quot; value=&quot;Slide 25&quot;/&gt;&lt;property id=&quot;20307&quot; value=&quot;276&quot;/&gt;&lt;/object&gt;&lt;object type=&quot;3&quot; unique_id=&quot;10209&quot;&gt;&lt;property id=&quot;20148&quot; value=&quot;5&quot;/&gt;&lt;property id=&quot;20300&quot; value=&quot;Slide 26&quot;/&gt;&lt;property id=&quot;20307&quot; value=&quot;277&quot;/&gt;&lt;/object&gt;&lt;object type=&quot;3&quot; unique_id=&quot;10210&quot;&gt;&lt;property id=&quot;20148&quot; value=&quot;5&quot;/&gt;&lt;property id=&quot;20300&quot; value=&quot;Slide 27&quot;/&gt;&lt;property id=&quot;20307&quot; value=&quot;278&quot;/&gt;&lt;/object&gt;&lt;object type=&quot;3&quot; unique_id=&quot;10211&quot;&gt;&lt;property id=&quot;20148&quot; value=&quot;5&quot;/&gt;&lt;property id=&quot;20300&quot; value=&quot;Slide 28&quot;/&gt;&lt;property id=&quot;20307&quot; value=&quot;279&quot;/&gt;&lt;/object&gt;&lt;object type=&quot;3&quot; unique_id=&quot;10212&quot;&gt;&lt;property id=&quot;20148&quot; value=&quot;5&quot;/&gt;&lt;property id=&quot;20300&quot; value=&quot;Slide 29&quot;/&gt;&lt;property id=&quot;20307&quot; value=&quot;280&quot;/&gt;&lt;/object&gt;&lt;object type=&quot;3&quot; unique_id=&quot;10213&quot;&gt;&lt;property id=&quot;20148&quot; value=&quot;5&quot;/&gt;&lt;property id=&quot;20300&quot; value=&quot;Slide 30&quot;/&gt;&lt;property id=&quot;20307&quot; value=&quot;281&quot;/&gt;&lt;/object&gt;&lt;object type=&quot;3&quot; unique_id=&quot;10214&quot;&gt;&lt;property id=&quot;20148&quot; value=&quot;5&quot;/&gt;&lt;property id=&quot;20300&quot; value=&quot;Slide 31&quot;/&gt;&lt;property id=&quot;20307&quot; value=&quot;282&quot;/&gt;&lt;/object&gt;&lt;object type=&quot;3&quot; unique_id=&quot;10215&quot;&gt;&lt;property id=&quot;20148&quot; value=&quot;5&quot;/&gt;&lt;property id=&quot;20300&quot; value=&quot;Slide 32&quot;/&gt;&lt;property id=&quot;20307&quot; value=&quot;283&quot;/&gt;&lt;/object&gt;&lt;object type=&quot;3&quot; unique_id=&quot;10216&quot;&gt;&lt;property id=&quot;20148&quot; value=&quot;5&quot;/&gt;&lt;property id=&quot;20300&quot; value=&quot;Slide 33&quot;/&gt;&lt;property id=&quot;20307&quot; value=&quot;284&quot;/&gt;&lt;/object&gt;&lt;object type=&quot;3&quot; unique_id=&quot;10217&quot;&gt;&lt;property id=&quot;20148&quot; value=&quot;5&quot;/&gt;&lt;property id=&quot;20300&quot; value=&quot;Slide 34 - &amp;quot;Purpose of Atlas Project&amp;quot;&quot;/&gt;&lt;property id=&quot;20307&quot; value=&quot;285&quot;/&gt;&lt;/object&gt;&lt;object type=&quot;3&quot; unique_id=&quot;10218&quot;&gt;&lt;property id=&quot;20148&quot; value=&quot;5&quot;/&gt;&lt;property id=&quot;20300&quot; value=&quot;Slide 35 - &amp;quot;Atlas Development Process&amp;quot;&quot;/&gt;&lt;property id=&quot;20307&quot; value=&quot;286&quot;/&gt;&lt;/object&gt;&lt;object type=&quot;3&quot; unique_id=&quot;10219&quot;&gt;&lt;property id=&quot;20148&quot; value=&quot;5&quot;/&gt;&lt;property id=&quot;20300&quot; value=&quot;Slide 36 - &amp;quot;Environmental Scan&amp;quot;&quot;/&gt;&lt;property id=&quot;20307&quot; value=&quot;287&quot;/&gt;&lt;/object&gt;&lt;object type=&quot;3&quot; unique_id=&quot;10220&quot;&gt;&lt;property id=&quot;20148&quot; value=&quot;5&quot;/&gt;&lt;property id=&quot;20300&quot; value=&quot;Slide 37 - &amp;quot;Web Functionality&amp;quot;&quot;/&gt;&lt;property id=&quot;20307&quot; value=&quot;288&quot;/&gt;&lt;/object&gt;&lt;object type=&quot;3&quot; unique_id=&quot;10221&quot;&gt;&lt;property id=&quot;20148&quot; value=&quot;5&quot;/&gt;&lt;property id=&quot;20300&quot; value=&quot;Slide 38 - &amp;quot;Challenges&amp;quot;&quot;/&gt;&lt;property id=&quot;20307&quot; value=&quot;289&quot;/&gt;&lt;/object&gt;&lt;object type=&quot;3&quot; unique_id=&quot;10222&quot;&gt;&lt;property id=&quot;20148&quot; value=&quot;5&quot;/&gt;&lt;property id=&quot;20300&quot; value=&quot;Slide 39 - &amp;quot;Additional NIAC-related projects&amp;quot;&quot;/&gt;&lt;property id=&quot;20307&quot; value=&quot;290&quot;/&gt;&lt;/object&gt;&lt;object type=&quot;3&quot; unique_id=&quot;10413&quot;&gt;&lt;property id=&quot;20148&quot; value=&quot;5&quot;/&gt;&lt;property id=&quot;20300&quot; value=&quot;Slide 2&quot;/&gt;&lt;property id=&quot;20307&quot; value=&quot;293&quot;/&gt;&lt;/object&gt;&lt;object type=&quot;3&quot; unique_id=&quot;10414&quot;&gt;&lt;property id=&quot;20148&quot; value=&quot;5&quot;/&gt;&lt;property id=&quot;20300&quot; value=&quot;Slide 3 - &amp;quot;“The health care delivery system is incapable of meeting the present, let alone the future needs of the American pu&quot;/&gt;&lt;property id=&quot;20307&quot; value=&quot;292&quot;/&gt;&lt;/object&gt;&lt;object type=&quot;3&quot; unique_id=&quot;10690&quot;&gt;&lt;property id=&quot;20148&quot; value=&quot;5&quot;/&gt;&lt;property id=&quot;20300&quot; value=&quot;Slide 15 - &amp;quot;Workforce&amp;quot;&quot;/&gt;&lt;property id=&quot;20307&quot; value=&quot;294&quot;/&gt;&lt;/object&gt;&lt;object type=&quot;3&quot; unique_id=&quot;10691&quot;&gt;&lt;property id=&quot;20148&quot; value=&quot;5&quot;/&gt;&lt;property id=&quot;20300&quot; value=&quot;Slide 16 - &amp;quot;Survey&amp;quot;&quot;/&gt;&lt;property id=&quot;20307&quot; value=&quot;295&quot;/&gt;&lt;/object&gt;&lt;/object&gt;&lt;object type=&quot;8&quot; unique_id=&quot;10260&quot;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7"/>
  <p:tag name="FONTSIZE" val="32"/>
  <p:tag name="BULLETTYPE" val="ppBulletArabicPeriod"/>
  <p:tag name="ANSWERTEXT" val="1. This happens all the time&#10;2. Happens enough to be a problem&#10;3. Happens enough to be a problem, but quickly resolved &#10;4. Rarely happens"/>
</p:tagLst>
</file>

<file path=ppt/theme/theme1.xml><?xml version="1.0" encoding="utf-8"?>
<a:theme xmlns:a="http://schemas.openxmlformats.org/drawingml/2006/main" name="32887_ARQH_Academy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1388</TotalTime>
  <Words>2216</Words>
  <Application>Microsoft Office PowerPoint</Application>
  <PresentationFormat>On-screen Show (4:3)</PresentationFormat>
  <Paragraphs>390</Paragraphs>
  <Slides>39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32887_ARQH_Academy_PPT_template</vt:lpstr>
      <vt:lpstr>Chart</vt:lpstr>
      <vt:lpstr>Uniting the Field</vt:lpstr>
      <vt:lpstr>PowerPoint Presentation</vt:lpstr>
      <vt:lpstr>“The health care delivery system is incapable of meeting the present, let alone the future needs of the American public.” (IOM, 2002) </vt:lpstr>
      <vt:lpstr>PowerPoint Presentation</vt:lpstr>
      <vt:lpstr>PowerPoint Presentation</vt:lpstr>
      <vt:lpstr>Fragmentation as a Parallel Process </vt:lpstr>
      <vt:lpstr>PowerPoint Presentation</vt:lpstr>
      <vt:lpstr>PowerPoint Presentation</vt:lpstr>
      <vt:lpstr>A RESOURCE</vt:lpstr>
      <vt:lpstr>PowerPoint Presentation</vt:lpstr>
      <vt:lpstr>PowerPoint Presentation</vt:lpstr>
      <vt:lpstr>PowerPoint Presentation</vt:lpstr>
      <vt:lpstr>PowerPoint Presentation</vt:lpstr>
      <vt:lpstr>The organized thinking</vt:lpstr>
      <vt:lpstr>Workforce</vt:lpstr>
      <vt:lpstr>Survey</vt:lpstr>
      <vt:lpstr>PowerPoint Presentation</vt:lpstr>
      <vt:lpstr>Normal confusion in a new field  Example from AHRQ research agenda development conference 2009</vt:lpstr>
      <vt:lpstr>The archetypal experience  in meetings and phone calls</vt:lpstr>
      <vt:lpstr>To what extent can you relate to the experience of being on phone calls and meetings that get stuck on language and concepts and what is essential in a subject matter?</vt:lpstr>
      <vt:lpstr>“Uniting the field” means: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Purpose of Atlas Project</vt:lpstr>
      <vt:lpstr>Atlas Development Process</vt:lpstr>
      <vt:lpstr>Environmental Scan</vt:lpstr>
      <vt:lpstr>Web Functionality</vt:lpstr>
      <vt:lpstr>Challenges</vt:lpstr>
      <vt:lpstr>Additional NIAC-related projects</vt:lpstr>
    </vt:vector>
  </TitlesOfParts>
  <Company>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</dc:creator>
  <cp:lastModifiedBy>Miller, Benjamin</cp:lastModifiedBy>
  <cp:revision>44</cp:revision>
  <dcterms:created xsi:type="dcterms:W3CDTF">2011-05-26T15:55:21Z</dcterms:created>
  <dcterms:modified xsi:type="dcterms:W3CDTF">2012-09-06T14:08:04Z</dcterms:modified>
</cp:coreProperties>
</file>