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8"/>
  </p:notesMasterIdLst>
  <p:handoutMasterIdLst>
    <p:handoutMasterId r:id="rId39"/>
  </p:handoutMasterIdLst>
  <p:sldIdLst>
    <p:sldId id="374" r:id="rId2"/>
    <p:sldId id="544" r:id="rId3"/>
    <p:sldId id="535" r:id="rId4"/>
    <p:sldId id="501" r:id="rId5"/>
    <p:sldId id="502" r:id="rId6"/>
    <p:sldId id="505" r:id="rId7"/>
    <p:sldId id="503" r:id="rId8"/>
    <p:sldId id="546" r:id="rId9"/>
    <p:sldId id="547" r:id="rId10"/>
    <p:sldId id="504" r:id="rId11"/>
    <p:sldId id="507" r:id="rId12"/>
    <p:sldId id="537" r:id="rId13"/>
    <p:sldId id="536" r:id="rId14"/>
    <p:sldId id="506" r:id="rId15"/>
    <p:sldId id="508" r:id="rId16"/>
    <p:sldId id="509" r:id="rId17"/>
    <p:sldId id="510" r:id="rId18"/>
    <p:sldId id="511" r:id="rId19"/>
    <p:sldId id="512" r:id="rId20"/>
    <p:sldId id="513" r:id="rId21"/>
    <p:sldId id="538" r:id="rId22"/>
    <p:sldId id="514" r:id="rId23"/>
    <p:sldId id="515" r:id="rId24"/>
    <p:sldId id="516" r:id="rId25"/>
    <p:sldId id="517" r:id="rId26"/>
    <p:sldId id="518" r:id="rId27"/>
    <p:sldId id="519" r:id="rId28"/>
    <p:sldId id="520" r:id="rId29"/>
    <p:sldId id="521" r:id="rId30"/>
    <p:sldId id="539" r:id="rId31"/>
    <p:sldId id="540" r:id="rId32"/>
    <p:sldId id="541" r:id="rId33"/>
    <p:sldId id="524" r:id="rId34"/>
    <p:sldId id="525" r:id="rId35"/>
    <p:sldId id="545" r:id="rId36"/>
    <p:sldId id="526" r:id="rId3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zinga Carter" initials="N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7E8F0"/>
    <a:srgbClr val="000000"/>
    <a:srgbClr val="FFDA3B"/>
    <a:srgbClr val="CBCDDF"/>
    <a:srgbClr val="CC3300"/>
    <a:srgbClr val="F8EFAA"/>
    <a:srgbClr val="FBEC7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49" autoAdjust="0"/>
    <p:restoredTop sz="83540" autoAdjust="0"/>
  </p:normalViewPr>
  <p:slideViewPr>
    <p:cSldViewPr>
      <p:cViewPr varScale="1">
        <p:scale>
          <a:sx n="91" d="100"/>
          <a:sy n="91" d="100"/>
        </p:scale>
        <p:origin x="-1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17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BERGMANN_J\Desktop\6.1.4.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BERGMANN_J\Desktop\6.1.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BERGMANN_J\Desktop\6.1.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3"/>
  <c:chart>
    <c:autoTitleDeleted val="1"/>
    <c:plotArea>
      <c:layout/>
      <c:barChart>
        <c:barDir val="bar"/>
        <c:grouping val="clustered"/>
        <c:ser>
          <c:idx val="0"/>
          <c:order val="0"/>
          <c:tx>
            <c:strRef>
              <c:f>Sheet2!$B$1</c:f>
              <c:strCache>
                <c:ptCount val="1"/>
                <c:pt idx="0">
                  <c:v>Total</c:v>
                </c:pt>
              </c:strCache>
            </c:strRef>
          </c:tx>
          <c:cat>
            <c:strRef>
              <c:f>Sheet2!$A$2:$A$15</c:f>
              <c:strCache>
                <c:ptCount val="14"/>
                <c:pt idx="0">
                  <c:v>Clinical Information Systems</c:v>
                </c:pt>
                <c:pt idx="1">
                  <c:v>Natural Language Processing</c:v>
                </c:pt>
                <c:pt idx="2">
                  <c:v>Automated Surveillance System</c:v>
                </c:pt>
                <c:pt idx="3">
                  <c:v>Electronic Health Records</c:v>
                </c:pt>
                <c:pt idx="4">
                  <c:v>Data Warehouse/Data Repository</c:v>
                </c:pt>
                <c:pt idx="5">
                  <c:v>Clinical/Medication Reminders</c:v>
                </c:pt>
                <c:pt idx="6">
                  <c:v>Results Reporting</c:v>
                </c:pt>
                <c:pt idx="7">
                  <c:v>Disease Registry</c:v>
                </c:pt>
                <c:pt idx="8">
                  <c:v>Interface </c:v>
                </c:pt>
                <c:pt idx="9">
                  <c:v>Quality of Care Decision Support</c:v>
                </c:pt>
                <c:pt idx="10">
                  <c:v>Interactive Voice Response/Telephony</c:v>
                </c:pt>
                <c:pt idx="11">
                  <c:v>HIE/Regional Health Information Organization</c:v>
                </c:pt>
                <c:pt idx="12">
                  <c:v>Standards</c:v>
                </c:pt>
                <c:pt idx="13">
                  <c:v>Clinical Decision Support</c:v>
                </c:pt>
              </c:strCache>
            </c:strRef>
          </c:cat>
          <c:val>
            <c:numRef>
              <c:f>Sheet2!$B$2:$B$15</c:f>
              <c:numCache>
                <c:formatCode>General</c:formatCode>
                <c:ptCount val="14"/>
                <c:pt idx="0">
                  <c:v>5</c:v>
                </c:pt>
                <c:pt idx="1">
                  <c:v>3</c:v>
                </c:pt>
                <c:pt idx="2">
                  <c:v>2</c:v>
                </c:pt>
                <c:pt idx="3">
                  <c:v>15</c:v>
                </c:pt>
                <c:pt idx="4">
                  <c:v>1</c:v>
                </c:pt>
                <c:pt idx="5">
                  <c:v>2</c:v>
                </c:pt>
                <c:pt idx="6">
                  <c:v>1</c:v>
                </c:pt>
                <c:pt idx="7">
                  <c:v>1</c:v>
                </c:pt>
                <c:pt idx="8">
                  <c:v>1</c:v>
                </c:pt>
                <c:pt idx="9">
                  <c:v>3</c:v>
                </c:pt>
                <c:pt idx="10">
                  <c:v>1</c:v>
                </c:pt>
                <c:pt idx="11">
                  <c:v>1</c:v>
                </c:pt>
                <c:pt idx="12">
                  <c:v>1</c:v>
                </c:pt>
                <c:pt idx="13">
                  <c:v>1</c:v>
                </c:pt>
              </c:numCache>
            </c:numRef>
          </c:val>
        </c:ser>
        <c:axId val="79969280"/>
        <c:axId val="80134528"/>
      </c:barChart>
      <c:catAx>
        <c:axId val="79969280"/>
        <c:scaling>
          <c:orientation val="maxMin"/>
        </c:scaling>
        <c:axPos val="l"/>
        <c:tickLblPos val="nextTo"/>
        <c:txPr>
          <a:bodyPr/>
          <a:lstStyle/>
          <a:p>
            <a:pPr>
              <a:defRPr sz="1400"/>
            </a:pPr>
            <a:endParaRPr lang="en-US"/>
          </a:p>
        </c:txPr>
        <c:crossAx val="80134528"/>
        <c:crosses val="autoZero"/>
        <c:auto val="1"/>
        <c:lblAlgn val="ctr"/>
        <c:lblOffset val="100"/>
      </c:catAx>
      <c:valAx>
        <c:axId val="80134528"/>
        <c:scaling>
          <c:orientation val="minMax"/>
        </c:scaling>
        <c:axPos val="t"/>
        <c:majorGridlines/>
        <c:numFmt formatCode="General" sourceLinked="1"/>
        <c:tickLblPos val="nextTo"/>
        <c:txPr>
          <a:bodyPr/>
          <a:lstStyle/>
          <a:p>
            <a:pPr>
              <a:defRPr sz="1400"/>
            </a:pPr>
            <a:endParaRPr lang="en-US"/>
          </a:p>
        </c:txPr>
        <c:crossAx val="79969280"/>
        <c:crosses val="autoZero"/>
        <c:crossBetween val="between"/>
        <c:majorUnit val="2"/>
      </c:valAx>
    </c:plotArea>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3"/>
  <c:chart>
    <c:autoTitleDeleted val="1"/>
    <c:plotArea>
      <c:layout/>
      <c:barChart>
        <c:barDir val="bar"/>
        <c:grouping val="clustered"/>
        <c:ser>
          <c:idx val="0"/>
          <c:order val="0"/>
          <c:tx>
            <c:strRef>
              <c:f>Sheet1!$B$8</c:f>
              <c:strCache>
                <c:ptCount val="1"/>
                <c:pt idx="0">
                  <c:v>Total Grantees</c:v>
                </c:pt>
              </c:strCache>
            </c:strRef>
          </c:tx>
          <c:cat>
            <c:strRef>
              <c:f>Sheet1!$A$9:$A$19</c:f>
              <c:strCache>
                <c:ptCount val="11"/>
                <c:pt idx="0">
                  <c:v>Asthma</c:v>
                </c:pt>
                <c:pt idx="1">
                  <c:v>Care Coordination</c:v>
                </c:pt>
                <c:pt idx="2">
                  <c:v>Children With Special Needs</c:v>
                </c:pt>
                <c:pt idx="3">
                  <c:v>Diabetes</c:v>
                </c:pt>
                <c:pt idx="4">
                  <c:v>Cancer Screening</c:v>
                </c:pt>
                <c:pt idx="5">
                  <c:v>Hypertension</c:v>
                </c:pt>
                <c:pt idx="6">
                  <c:v>Immunization</c:v>
                </c:pt>
                <c:pt idx="7">
                  <c:v>Heart Disease</c:v>
                </c:pt>
                <c:pt idx="8">
                  <c:v>Major Depression</c:v>
                </c:pt>
                <c:pt idx="9">
                  <c:v>Obesity</c:v>
                </c:pt>
                <c:pt idx="10">
                  <c:v>Tobacco Treatment</c:v>
                </c:pt>
              </c:strCache>
            </c:strRef>
          </c:cat>
          <c:val>
            <c:numRef>
              <c:f>Sheet1!$B$9:$B$19</c:f>
              <c:numCache>
                <c:formatCode>General</c:formatCode>
                <c:ptCount val="11"/>
                <c:pt idx="0">
                  <c:v>3</c:v>
                </c:pt>
                <c:pt idx="1">
                  <c:v>3</c:v>
                </c:pt>
                <c:pt idx="2">
                  <c:v>1</c:v>
                </c:pt>
                <c:pt idx="3">
                  <c:v>7</c:v>
                </c:pt>
                <c:pt idx="4">
                  <c:v>3</c:v>
                </c:pt>
                <c:pt idx="5">
                  <c:v>2</c:v>
                </c:pt>
                <c:pt idx="6">
                  <c:v>2</c:v>
                </c:pt>
                <c:pt idx="7">
                  <c:v>4</c:v>
                </c:pt>
                <c:pt idx="8">
                  <c:v>1</c:v>
                </c:pt>
                <c:pt idx="9">
                  <c:v>1</c:v>
                </c:pt>
                <c:pt idx="10">
                  <c:v>1</c:v>
                </c:pt>
              </c:numCache>
            </c:numRef>
          </c:val>
        </c:ser>
        <c:axId val="88515328"/>
        <c:axId val="88516864"/>
      </c:barChart>
      <c:catAx>
        <c:axId val="88515328"/>
        <c:scaling>
          <c:orientation val="maxMin"/>
        </c:scaling>
        <c:axPos val="l"/>
        <c:tickLblPos val="nextTo"/>
        <c:txPr>
          <a:bodyPr/>
          <a:lstStyle/>
          <a:p>
            <a:pPr>
              <a:defRPr sz="1400"/>
            </a:pPr>
            <a:endParaRPr lang="en-US"/>
          </a:p>
        </c:txPr>
        <c:crossAx val="88516864"/>
        <c:crosses val="autoZero"/>
        <c:auto val="1"/>
        <c:lblAlgn val="ctr"/>
        <c:lblOffset val="100"/>
        <c:tickLblSkip val="1"/>
      </c:catAx>
      <c:valAx>
        <c:axId val="88516864"/>
        <c:scaling>
          <c:orientation val="minMax"/>
        </c:scaling>
        <c:axPos val="t"/>
        <c:majorGridlines/>
        <c:numFmt formatCode="General" sourceLinked="1"/>
        <c:tickLblPos val="nextTo"/>
        <c:txPr>
          <a:bodyPr/>
          <a:lstStyle/>
          <a:p>
            <a:pPr>
              <a:defRPr sz="1400"/>
            </a:pPr>
            <a:endParaRPr lang="en-US"/>
          </a:p>
        </c:txPr>
        <c:crossAx val="88515328"/>
        <c:crosses val="autoZero"/>
        <c:crossBetween val="between"/>
      </c:valAx>
    </c:plotArea>
    <c:plotVisOnly val="1"/>
    <c:dispBlanksAs val="gap"/>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style val="33"/>
  <c:chart>
    <c:autoTitleDeleted val="1"/>
    <c:plotArea>
      <c:layout>
        <c:manualLayout>
          <c:layoutTarget val="inner"/>
          <c:xMode val="edge"/>
          <c:yMode val="edge"/>
          <c:x val="0.23573950131233617"/>
          <c:y val="0.24697440329755771"/>
          <c:w val="0.71406605424321967"/>
          <c:h val="0.6388300045009776"/>
        </c:manualLayout>
      </c:layout>
      <c:barChart>
        <c:barDir val="bar"/>
        <c:grouping val="clustered"/>
        <c:ser>
          <c:idx val="0"/>
          <c:order val="0"/>
          <c:tx>
            <c:strRef>
              <c:f>Sheet1!$B$1</c:f>
              <c:strCache>
                <c:ptCount val="1"/>
                <c:pt idx="0">
                  <c:v>Total Grantees</c:v>
                </c:pt>
              </c:strCache>
            </c:strRef>
          </c:tx>
          <c:cat>
            <c:strRef>
              <c:f>Sheet1!$A$2:$A$6</c:f>
              <c:strCache>
                <c:ptCount val="5"/>
                <c:pt idx="0">
                  <c:v>FQHC or CHC*</c:v>
                </c:pt>
                <c:pt idx="1">
                  <c:v>Primary Care</c:v>
                </c:pt>
                <c:pt idx="2">
                  <c:v>Outpatient Clinic</c:v>
                </c:pt>
                <c:pt idx="3">
                  <c:v>Specialty Practice</c:v>
                </c:pt>
                <c:pt idx="4">
                  <c:v>Other</c:v>
                </c:pt>
              </c:strCache>
            </c:strRef>
          </c:cat>
          <c:val>
            <c:numRef>
              <c:f>Sheet1!$B$2:$B$6</c:f>
              <c:numCache>
                <c:formatCode>General</c:formatCode>
                <c:ptCount val="5"/>
                <c:pt idx="0">
                  <c:v>9</c:v>
                </c:pt>
                <c:pt idx="1">
                  <c:v>8</c:v>
                </c:pt>
                <c:pt idx="2">
                  <c:v>6</c:v>
                </c:pt>
                <c:pt idx="3">
                  <c:v>4</c:v>
                </c:pt>
                <c:pt idx="4">
                  <c:v>5</c:v>
                </c:pt>
              </c:numCache>
            </c:numRef>
          </c:val>
        </c:ser>
        <c:axId val="106896384"/>
        <c:axId val="106952576"/>
      </c:barChart>
      <c:catAx>
        <c:axId val="106896384"/>
        <c:scaling>
          <c:orientation val="maxMin"/>
        </c:scaling>
        <c:axPos val="l"/>
        <c:tickLblPos val="nextTo"/>
        <c:txPr>
          <a:bodyPr/>
          <a:lstStyle/>
          <a:p>
            <a:pPr>
              <a:defRPr sz="1400"/>
            </a:pPr>
            <a:endParaRPr lang="en-US"/>
          </a:p>
        </c:txPr>
        <c:crossAx val="106952576"/>
        <c:crosses val="autoZero"/>
        <c:auto val="1"/>
        <c:lblAlgn val="ctr"/>
        <c:lblOffset val="100"/>
      </c:catAx>
      <c:valAx>
        <c:axId val="106952576"/>
        <c:scaling>
          <c:orientation val="minMax"/>
        </c:scaling>
        <c:axPos val="t"/>
        <c:majorGridlines/>
        <c:numFmt formatCode="General" sourceLinked="1"/>
        <c:tickLblPos val="nextTo"/>
        <c:txPr>
          <a:bodyPr/>
          <a:lstStyle/>
          <a:p>
            <a:pPr>
              <a:defRPr sz="1400"/>
            </a:pPr>
            <a:endParaRPr lang="en-US"/>
          </a:p>
        </c:txPr>
        <c:crossAx val="106896384"/>
        <c:crosses val="autoZero"/>
        <c:crossBetween val="between"/>
      </c:valAx>
    </c:plotArea>
    <c:plotVisOnly val="1"/>
    <c:dispBlanksAs val="gap"/>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dirty="0"/>
          </a:p>
        </p:txBody>
      </p:sp>
      <p:sp>
        <p:nvSpPr>
          <p:cNvPr id="66563" name="Rectangle 3"/>
          <p:cNvSpPr>
            <a:spLocks noGrp="1" noChangeArrowheads="1"/>
          </p:cNvSpPr>
          <p:nvPr>
            <p:ph type="dt" sz="quarter" idx="1"/>
          </p:nvPr>
        </p:nvSpPr>
        <p:spPr bwMode="auto">
          <a:xfrm>
            <a:off x="3971925" y="0"/>
            <a:ext cx="3036888"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dirty="0"/>
          </a:p>
        </p:txBody>
      </p:sp>
      <p:sp>
        <p:nvSpPr>
          <p:cNvPr id="66564" name="Rectangle 4"/>
          <p:cNvSpPr>
            <a:spLocks noGrp="1" noChangeArrowheads="1"/>
          </p:cNvSpPr>
          <p:nvPr>
            <p:ph type="ftr" sz="quarter" idx="2"/>
          </p:nvPr>
        </p:nvSpPr>
        <p:spPr bwMode="auto">
          <a:xfrm>
            <a:off x="0" y="8831263"/>
            <a:ext cx="3038475"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dirty="0"/>
          </a:p>
        </p:txBody>
      </p:sp>
      <p:sp>
        <p:nvSpPr>
          <p:cNvPr id="66565" name="Rectangle 5"/>
          <p:cNvSpPr>
            <a:spLocks noGrp="1" noChangeArrowheads="1"/>
          </p:cNvSpPr>
          <p:nvPr>
            <p:ph type="sldNum" sz="quarter" idx="3"/>
          </p:nvPr>
        </p:nvSpPr>
        <p:spPr bwMode="auto">
          <a:xfrm>
            <a:off x="3971925" y="8831263"/>
            <a:ext cx="3036888"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F66189D8-5F45-4B71-AAFC-EA806EABF920}" type="slidenum">
              <a:rPr lang="en-US"/>
              <a:pPr>
                <a:defRPr/>
              </a:pPr>
              <a:t>‹#›</a:t>
            </a:fld>
            <a:endParaRPr lang="en-US" dirty="0"/>
          </a:p>
        </p:txBody>
      </p:sp>
    </p:spTree>
    <p:extLst>
      <p:ext uri="{BB962C8B-B14F-4D97-AF65-F5344CB8AC3E}">
        <p14:creationId xmlns="" xmlns:p14="http://schemas.microsoft.com/office/powerpoint/2010/main" val="18133988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241" tIns="46621" rIns="93241" bIns="46621" numCol="1" anchor="t" anchorCtr="0" compatLnSpc="1">
            <a:prstTxWarp prst="textNoShape">
              <a:avLst/>
            </a:prstTxWarp>
          </a:bodyPr>
          <a:lstStyle>
            <a:lvl1pPr defTabSz="931863">
              <a:defRPr sz="1200">
                <a:latin typeface="Arial" charset="0"/>
              </a:defRPr>
            </a:lvl1pPr>
          </a:lstStyle>
          <a:p>
            <a:pPr>
              <a:defRPr/>
            </a:pPr>
            <a:endParaRPr lang="en-US" dirty="0"/>
          </a:p>
        </p:txBody>
      </p:sp>
      <p:sp>
        <p:nvSpPr>
          <p:cNvPr id="3075" name="Rectangle 3"/>
          <p:cNvSpPr>
            <a:spLocks noGrp="1" noChangeArrowheads="1"/>
          </p:cNvSpPr>
          <p:nvPr>
            <p:ph type="dt" idx="1"/>
          </p:nvPr>
        </p:nvSpPr>
        <p:spPr bwMode="auto">
          <a:xfrm>
            <a:off x="3971925" y="0"/>
            <a:ext cx="3036888" cy="463550"/>
          </a:xfrm>
          <a:prstGeom prst="rect">
            <a:avLst/>
          </a:prstGeom>
          <a:noFill/>
          <a:ln w="9525">
            <a:noFill/>
            <a:miter lim="800000"/>
            <a:headEnd/>
            <a:tailEnd/>
          </a:ln>
          <a:effectLst/>
        </p:spPr>
        <p:txBody>
          <a:bodyPr vert="horz" wrap="square" lIns="93241" tIns="46621" rIns="93241" bIns="46621" numCol="1" anchor="t" anchorCtr="0" compatLnSpc="1">
            <a:prstTxWarp prst="textNoShape">
              <a:avLst/>
            </a:prstTxWarp>
          </a:bodyPr>
          <a:lstStyle>
            <a:lvl1pPr algn="r" defTabSz="931863">
              <a:defRPr sz="1200">
                <a:latin typeface="Arial" charset="0"/>
              </a:defRPr>
            </a:lvl1pPr>
          </a:lstStyle>
          <a:p>
            <a:pPr>
              <a:defRPr/>
            </a:pPr>
            <a:endParaRPr lang="en-US" dirty="0"/>
          </a:p>
        </p:txBody>
      </p:sp>
      <p:sp>
        <p:nvSpPr>
          <p:cNvPr id="104452" name="Rectangle 4"/>
          <p:cNvSpPr>
            <a:spLocks noGrp="1" noRot="1" noChangeAspect="1" noChangeArrowheads="1" noTextEdit="1"/>
          </p:cNvSpPr>
          <p:nvPr>
            <p:ph type="sldImg" idx="2"/>
          </p:nvPr>
        </p:nvSpPr>
        <p:spPr bwMode="auto">
          <a:xfrm>
            <a:off x="1182688" y="698500"/>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241" tIns="46621" rIns="93241" bIns="4662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93241" tIns="46621" rIns="93241" bIns="46621" numCol="1" anchor="b" anchorCtr="0" compatLnSpc="1">
            <a:prstTxWarp prst="textNoShape">
              <a:avLst/>
            </a:prstTxWarp>
          </a:bodyPr>
          <a:lstStyle>
            <a:lvl1pPr defTabSz="931863">
              <a:defRPr sz="1200">
                <a:latin typeface="Arial" charset="0"/>
              </a:defRPr>
            </a:lvl1pPr>
          </a:lstStyle>
          <a:p>
            <a:pPr>
              <a:defRPr/>
            </a:pPr>
            <a:endParaRPr lang="en-US" dirty="0"/>
          </a:p>
        </p:txBody>
      </p:sp>
      <p:sp>
        <p:nvSpPr>
          <p:cNvPr id="3079" name="Rectangle 7"/>
          <p:cNvSpPr>
            <a:spLocks noGrp="1" noChangeArrowheads="1"/>
          </p:cNvSpPr>
          <p:nvPr>
            <p:ph type="sldNum" sz="quarter" idx="5"/>
          </p:nvPr>
        </p:nvSpPr>
        <p:spPr bwMode="auto">
          <a:xfrm>
            <a:off x="3971925" y="8831263"/>
            <a:ext cx="3036888" cy="463550"/>
          </a:xfrm>
          <a:prstGeom prst="rect">
            <a:avLst/>
          </a:prstGeom>
          <a:noFill/>
          <a:ln w="9525">
            <a:noFill/>
            <a:miter lim="800000"/>
            <a:headEnd/>
            <a:tailEnd/>
          </a:ln>
          <a:effectLst/>
        </p:spPr>
        <p:txBody>
          <a:bodyPr vert="horz" wrap="square" lIns="93241" tIns="46621" rIns="93241" bIns="46621" numCol="1" anchor="b" anchorCtr="0" compatLnSpc="1">
            <a:prstTxWarp prst="textNoShape">
              <a:avLst/>
            </a:prstTxWarp>
          </a:bodyPr>
          <a:lstStyle>
            <a:lvl1pPr algn="r" defTabSz="931863">
              <a:defRPr sz="1200">
                <a:latin typeface="Arial" charset="0"/>
              </a:defRPr>
            </a:lvl1pPr>
          </a:lstStyle>
          <a:p>
            <a:pPr>
              <a:defRPr/>
            </a:pPr>
            <a:fld id="{414D439D-AB30-4391-9703-2D7398C3FFD8}" type="slidenum">
              <a:rPr lang="en-US"/>
              <a:pPr>
                <a:defRPr/>
              </a:pPr>
              <a:t>‹#›</a:t>
            </a:fld>
            <a:endParaRPr lang="en-US" dirty="0"/>
          </a:p>
        </p:txBody>
      </p:sp>
    </p:spTree>
    <p:extLst>
      <p:ext uri="{BB962C8B-B14F-4D97-AF65-F5344CB8AC3E}">
        <p14:creationId xmlns="" xmlns:p14="http://schemas.microsoft.com/office/powerpoint/2010/main" val="4316361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effectLst/>
                <a:latin typeface="Calibri"/>
                <a:ea typeface="Calibri"/>
                <a:cs typeface="Times New Roman"/>
              </a:rPr>
              <a:t>Projects could address more than one type of health IT</a:t>
            </a:r>
            <a:endParaRPr lang="en-US" sz="1100" dirty="0" smtClean="0">
              <a:effectLst/>
              <a:latin typeface="Consolas"/>
              <a:ea typeface="Calibri"/>
              <a:cs typeface="Times New Roman"/>
            </a:endParaRPr>
          </a:p>
          <a:p>
            <a:pPr marL="342900" marR="0" lvl="0" indent="-342900">
              <a:spcBef>
                <a:spcPts val="0"/>
              </a:spcBef>
              <a:spcAft>
                <a:spcPts val="0"/>
              </a:spcAft>
              <a:buFont typeface="Symbol"/>
              <a:buChar char=""/>
            </a:pPr>
            <a:r>
              <a:rPr lang="en-US" sz="1200" dirty="0" smtClean="0">
                <a:effectLst/>
                <a:latin typeface="Calibri"/>
                <a:ea typeface="Calibri"/>
                <a:cs typeface="Times New Roman"/>
              </a:rPr>
              <a:t>Type of health IT was based on an analyst’s review of the projects and then confirmed by the PI of the project.</a:t>
            </a:r>
            <a:endParaRPr lang="en-US" sz="1100" dirty="0" smtClean="0">
              <a:effectLst/>
              <a:latin typeface="Consolas"/>
              <a:ea typeface="Calibri"/>
              <a:cs typeface="Times New Roman"/>
            </a:endParaRPr>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lnSpc>
                <a:spcPct val="115000"/>
              </a:lnSpc>
              <a:spcBef>
                <a:spcPts val="0"/>
              </a:spcBef>
              <a:spcAft>
                <a:spcPts val="0"/>
              </a:spcAft>
              <a:buFont typeface="Symbol"/>
              <a:buChar char=""/>
            </a:pPr>
            <a:r>
              <a:rPr lang="en-US" sz="1200" dirty="0" smtClean="0">
                <a:effectLst/>
                <a:latin typeface="Calibri"/>
                <a:ea typeface="Calibri"/>
                <a:cs typeface="Calibri"/>
              </a:rPr>
              <a:t>Each project addressed at least one IOM priority area</a:t>
            </a:r>
            <a:endParaRPr lang="en-US" sz="1200" dirty="0" smtClean="0">
              <a:effectLst/>
              <a:latin typeface="Calibri"/>
              <a:ea typeface="Calibri"/>
              <a:cs typeface="Times New Roman"/>
            </a:endParaRPr>
          </a:p>
          <a:p>
            <a:pPr marL="342900" marR="0" lvl="0" indent="-342900">
              <a:lnSpc>
                <a:spcPct val="115000"/>
              </a:lnSpc>
              <a:spcBef>
                <a:spcPts val="0"/>
              </a:spcBef>
              <a:spcAft>
                <a:spcPts val="1000"/>
              </a:spcAft>
              <a:buFont typeface="Symbol"/>
              <a:buChar char=""/>
            </a:pPr>
            <a:r>
              <a:rPr lang="en-US" sz="1200" dirty="0" smtClean="0">
                <a:effectLst/>
                <a:latin typeface="Calibri"/>
                <a:ea typeface="Calibri"/>
                <a:cs typeface="Calibri"/>
              </a:rPr>
              <a:t>This chart shows the range of care processes addressed by the projects</a:t>
            </a:r>
          </a:p>
          <a:p>
            <a:pPr marL="342900" marR="0" lvl="0" indent="-342900">
              <a:lnSpc>
                <a:spcPct val="115000"/>
              </a:lnSpc>
              <a:spcBef>
                <a:spcPts val="0"/>
              </a:spcBef>
              <a:spcAft>
                <a:spcPts val="1000"/>
              </a:spcAft>
              <a:buFont typeface="Symbol"/>
              <a:buChar char=""/>
            </a:pPr>
            <a:endParaRPr lang="en-US" sz="1200" dirty="0" smtClean="0">
              <a:effectLst/>
              <a:latin typeface="Calibri"/>
              <a:ea typeface="Calibri"/>
              <a:cs typeface="Calibri"/>
            </a:endParaRPr>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lnSpc>
                <a:spcPct val="115000"/>
              </a:lnSpc>
              <a:spcBef>
                <a:spcPts val="0"/>
              </a:spcBef>
              <a:spcAft>
                <a:spcPts val="1000"/>
              </a:spcAft>
              <a:buFont typeface="Symbol"/>
              <a:buChar char=""/>
            </a:pPr>
            <a:r>
              <a:rPr lang="en-US" sz="1200" dirty="0" smtClean="0">
                <a:effectLst/>
                <a:latin typeface="Calibri"/>
                <a:ea typeface="Calibri"/>
                <a:cs typeface="Calibri"/>
              </a:rPr>
              <a:t>Some projects worked in multiple types of ambulatory care settings</a:t>
            </a:r>
            <a:endParaRPr lang="en-US" sz="1200" dirty="0" smtClean="0">
              <a:effectLst/>
              <a:latin typeface="Calibri"/>
              <a:ea typeface="Calibri"/>
              <a:cs typeface="Times New Roman"/>
            </a:endParaRPr>
          </a:p>
          <a:p>
            <a:endParaRPr lang="en-US" dirty="0" smtClean="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effectLst/>
                <a:latin typeface="Calibri"/>
                <a:ea typeface="Calibri"/>
                <a:cs typeface="Times New Roman"/>
              </a:rPr>
              <a:t>Berner: interactive voice response (IVR), which allows a patient to talk to a computer over the telephone.</a:t>
            </a:r>
            <a:endParaRPr lang="en-US" sz="1100" dirty="0" smtClean="0">
              <a:effectLst/>
              <a:latin typeface="Consolas"/>
              <a:ea typeface="Calibri"/>
              <a:cs typeface="Times New Roman"/>
            </a:endParaRPr>
          </a:p>
          <a:p>
            <a:pPr marL="342900" marR="0" lvl="0" indent="-342900">
              <a:spcBef>
                <a:spcPts val="0"/>
              </a:spcBef>
              <a:spcAft>
                <a:spcPts val="0"/>
              </a:spcAft>
              <a:buFont typeface="Symbol"/>
              <a:buChar char=""/>
            </a:pPr>
            <a:r>
              <a:rPr lang="en-US" sz="1200" dirty="0" smtClean="0">
                <a:effectLst/>
                <a:latin typeface="Calibri"/>
                <a:ea typeface="Calibri"/>
                <a:cs typeface="Times New Roman"/>
              </a:rPr>
              <a:t>Kaushal: </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effectLst/>
                <a:latin typeface="Calibri"/>
                <a:ea typeface="Calibri"/>
                <a:cs typeface="Times New Roman"/>
              </a:rPr>
              <a:t>Fifteen of 18 measures were subsequently included in the stage 1 Meaningful Use objectives arising from the HITECH Act.</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400" dirty="0" smtClean="0">
                <a:effectLst/>
                <a:latin typeface="Calibri"/>
                <a:ea typeface="Calibri"/>
                <a:cs typeface="Times New Roman"/>
              </a:rPr>
              <a:t>Underrepresented measurement areas were </a:t>
            </a:r>
            <a:r>
              <a:rPr lang="en-US" sz="1200" dirty="0" smtClean="0">
                <a:solidFill>
                  <a:srgbClr val="262626"/>
                </a:solidFill>
                <a:effectLst/>
                <a:latin typeface="Calibri"/>
                <a:ea typeface="Calibri"/>
                <a:cs typeface="Times New Roman"/>
              </a:rPr>
              <a:t>test ordering, medication management, referrals, followup after discharge, and revisits.</a:t>
            </a:r>
            <a:endParaRPr lang="en-US" sz="1200" dirty="0" smtClean="0">
              <a:effectLst/>
              <a:latin typeface="Consolas"/>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solidFill>
                  <a:srgbClr val="262626"/>
                </a:solidFill>
                <a:effectLst/>
                <a:latin typeface="Calibri"/>
                <a:ea typeface="Calibri"/>
                <a:cs typeface="Times New Roman"/>
              </a:rPr>
              <a:t>Bailey and Kilbridge: </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262626"/>
                </a:solidFill>
                <a:effectLst/>
                <a:latin typeface="Calibri"/>
                <a:ea typeface="Calibri"/>
                <a:cs typeface="Times New Roman"/>
              </a:rPr>
              <a:t>Results comparing NLP to manual chart review </a:t>
            </a:r>
            <a:endParaRPr lang="en-US" sz="1100" dirty="0" smtClean="0">
              <a:effectLst/>
              <a:latin typeface="Consolas"/>
              <a:ea typeface="Calibri"/>
              <a:cs typeface="Times New Roman"/>
            </a:endParaRPr>
          </a:p>
          <a:p>
            <a:pPr marL="1143000" marR="0" lvl="2" indent="-228600">
              <a:spcBef>
                <a:spcPts val="0"/>
              </a:spcBef>
              <a:spcAft>
                <a:spcPts val="0"/>
              </a:spcAft>
              <a:buFont typeface="Wingdings"/>
              <a:buChar char=""/>
            </a:pPr>
            <a:r>
              <a:rPr lang="en-US" sz="1200" dirty="0" smtClean="0">
                <a:solidFill>
                  <a:srgbClr val="262626"/>
                </a:solidFill>
                <a:effectLst/>
                <a:latin typeface="Calibri"/>
                <a:ea typeface="Calibri"/>
                <a:cs typeface="Times New Roman"/>
              </a:rPr>
              <a:t>Sensitivity: 43 versus 86 percent</a:t>
            </a:r>
            <a:endParaRPr lang="en-US" sz="1100" dirty="0" smtClean="0">
              <a:effectLst/>
              <a:latin typeface="Consolas"/>
              <a:ea typeface="Calibri"/>
              <a:cs typeface="Times New Roman"/>
            </a:endParaRPr>
          </a:p>
          <a:p>
            <a:pPr marL="1143000" marR="0" lvl="2" indent="-228600">
              <a:spcBef>
                <a:spcPts val="0"/>
              </a:spcBef>
              <a:spcAft>
                <a:spcPts val="0"/>
              </a:spcAft>
              <a:buFont typeface="Wingdings"/>
              <a:buChar char=""/>
            </a:pPr>
            <a:r>
              <a:rPr lang="en-US" sz="1200" dirty="0" smtClean="0">
                <a:solidFill>
                  <a:srgbClr val="262626"/>
                </a:solidFill>
                <a:effectLst/>
                <a:latin typeface="Calibri"/>
                <a:ea typeface="Calibri"/>
                <a:cs typeface="Times New Roman"/>
              </a:rPr>
              <a:t>Positive Predictive Value (PPV): 16 versus 59 percent</a:t>
            </a:r>
            <a:endParaRPr lang="en-US" sz="1100" dirty="0" smtClean="0">
              <a:effectLst/>
              <a:latin typeface="Consolas"/>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solidFill>
                  <a:srgbClr val="000000"/>
                </a:solidFill>
                <a:effectLst/>
                <a:latin typeface="Calibri"/>
                <a:ea typeface="Calibri"/>
              </a:rPr>
              <a:t>Hazlehurst </a:t>
            </a:r>
            <a:endParaRPr lang="en-US" sz="1400" dirty="0" smtClean="0">
              <a:solidFill>
                <a:srgbClr val="000000"/>
              </a:solidFill>
              <a:effectLst/>
              <a:latin typeface="Times New Roman"/>
              <a:ea typeface="Calibri"/>
            </a:endParaRPr>
          </a:p>
          <a:p>
            <a:pPr marL="742950" marR="0" lvl="1" indent="-285750">
              <a:spcBef>
                <a:spcPts val="0"/>
              </a:spcBef>
              <a:spcAft>
                <a:spcPts val="0"/>
              </a:spcAft>
              <a:buFont typeface="Courier New"/>
              <a:buChar char="o"/>
            </a:pPr>
            <a:r>
              <a:rPr lang="en-US" sz="1200" dirty="0" smtClean="0">
                <a:solidFill>
                  <a:srgbClr val="000000"/>
                </a:solidFill>
                <a:effectLst/>
                <a:latin typeface="Calibri"/>
                <a:ea typeface="Calibri"/>
              </a:rPr>
              <a:t>location was Kaiser Permanente North­west</a:t>
            </a:r>
            <a:endParaRPr lang="en-US" sz="1400" dirty="0" smtClean="0">
              <a:solidFill>
                <a:srgbClr val="000000"/>
              </a:solidFill>
              <a:effectLst/>
              <a:latin typeface="Times New Roman"/>
              <a:ea typeface="Calibri"/>
            </a:endParaRPr>
          </a:p>
          <a:p>
            <a:pPr marL="742950" marR="0" lvl="1" indent="-285750">
              <a:spcBef>
                <a:spcPts val="0"/>
              </a:spcBef>
              <a:spcAft>
                <a:spcPts val="0"/>
              </a:spcAft>
              <a:buFont typeface="Courier New"/>
              <a:buChar char="o"/>
            </a:pPr>
            <a:r>
              <a:rPr lang="en-US" sz="1200" dirty="0" smtClean="0">
                <a:solidFill>
                  <a:srgbClr val="000000"/>
                </a:solidFill>
                <a:effectLst/>
                <a:latin typeface="Calibri"/>
                <a:ea typeface="Calibri"/>
              </a:rPr>
              <a:t>Overall PPV of 88 percent </a:t>
            </a:r>
            <a:endParaRPr lang="en-US" sz="1400" dirty="0" smtClean="0">
              <a:solidFill>
                <a:srgbClr val="000000"/>
              </a:solidFill>
              <a:effectLst/>
              <a:latin typeface="Times New Roman"/>
              <a:ea typeface="Calibri"/>
            </a:endParaRPr>
          </a:p>
          <a:p>
            <a:pPr marL="342900" marR="0" lvl="0" indent="-342900">
              <a:spcBef>
                <a:spcPts val="0"/>
              </a:spcBef>
              <a:spcAft>
                <a:spcPts val="0"/>
              </a:spcAft>
              <a:buFont typeface="Symbol"/>
              <a:buChar char=""/>
            </a:pPr>
            <a:r>
              <a:rPr lang="en-US" sz="1200" dirty="0" smtClean="0">
                <a:solidFill>
                  <a:srgbClr val="000000"/>
                </a:solidFill>
                <a:effectLst/>
                <a:latin typeface="Calibri"/>
                <a:ea typeface="Calibri"/>
              </a:rPr>
              <a:t>Kaushal: unstructured notes include: measures related to medications and tests generally done by specialists</a:t>
            </a:r>
            <a:endParaRPr lang="en-US" sz="1400" dirty="0" smtClean="0">
              <a:solidFill>
                <a:srgbClr val="000000"/>
              </a:solidFill>
              <a:effectLst/>
              <a:latin typeface="Times New Roman"/>
              <a:ea typeface="Calibri"/>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Arial" charset="0"/>
                <a:ea typeface="+mn-ea"/>
                <a:cs typeface="+mn-cs"/>
              </a:rPr>
              <a:t>Safe, high-quality ambulatory care requires complex information management and coordination across multiple settings, especially for patients with chronic illnesses. </a:t>
            </a:r>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effectLst/>
                <a:latin typeface="Calibri"/>
                <a:ea typeface="Calibri"/>
                <a:cs typeface="Times New Roman"/>
              </a:rPr>
              <a:t>Logan: these 15 measures were based on the recommendations of several national professional society task forces.</a:t>
            </a:r>
            <a:endParaRPr lang="en-US" sz="1100" dirty="0" smtClean="0">
              <a:effectLst/>
              <a:latin typeface="Consolas"/>
              <a:ea typeface="Calibri"/>
              <a:cs typeface="Times New Roman"/>
            </a:endParaRPr>
          </a:p>
          <a:p>
            <a:pPr marL="342900" marR="0" lvl="0" indent="-342900">
              <a:spcBef>
                <a:spcPts val="0"/>
              </a:spcBef>
              <a:spcAft>
                <a:spcPts val="0"/>
              </a:spcAft>
              <a:buFont typeface="Symbol"/>
              <a:buChar char=""/>
            </a:pPr>
            <a:r>
              <a:rPr lang="en-US" sz="1200" dirty="0" smtClean="0">
                <a:effectLst/>
                <a:latin typeface="Calibri"/>
                <a:ea typeface="Calibri"/>
                <a:cs typeface="Times New Roman"/>
              </a:rPr>
              <a:t>Davidson: The work resulted in development of a request for proposal to vendors for EHR enhancements.</a:t>
            </a:r>
            <a:endParaRPr lang="en-US" sz="1100" dirty="0" smtClean="0">
              <a:effectLst/>
              <a:latin typeface="Consolas"/>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solidFill>
                  <a:srgbClr val="000000"/>
                </a:solidFill>
                <a:effectLst/>
                <a:latin typeface="Calibri"/>
                <a:ea typeface="Calibri"/>
                <a:cs typeface="Times New Roman"/>
              </a:rPr>
              <a:t>Vogt and Williams: these quality indices relied as much as possible on preexisting EHR data elements meeting preliminary quality assurance and standardization requirements by virtue of inclusion in the health maintenance organization (HMO) Research Network’s Virtual Data Warehouse.</a:t>
            </a:r>
            <a:endParaRPr lang="en-US" sz="1100" dirty="0" smtClean="0">
              <a:effectLst/>
              <a:latin typeface="Consolas"/>
              <a:ea typeface="Calibri"/>
              <a:cs typeface="Times New Roman"/>
            </a:endParaRPr>
          </a:p>
          <a:p>
            <a:pPr marL="342900" marR="0" lvl="0" indent="-342900">
              <a:spcBef>
                <a:spcPts val="0"/>
              </a:spcBef>
              <a:spcAft>
                <a:spcPts val="0"/>
              </a:spcAft>
              <a:buFont typeface="Symbol"/>
              <a:buChar char=""/>
            </a:pPr>
            <a:r>
              <a:rPr lang="en-US" sz="1200" dirty="0" smtClean="0">
                <a:solidFill>
                  <a:srgbClr val="000000"/>
                </a:solidFill>
                <a:effectLst/>
                <a:latin typeface="Calibri"/>
                <a:ea typeface="Calibri"/>
                <a:cs typeface="Times New Roman"/>
              </a:rPr>
              <a:t>Weiner: a private system and a Veteran’s Administration system were the two systems</a:t>
            </a:r>
            <a:endParaRPr lang="en-US" sz="1100" dirty="0" smtClean="0">
              <a:effectLst/>
              <a:latin typeface="Consolas"/>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solidFill>
                  <a:srgbClr val="262626"/>
                </a:solidFill>
                <a:effectLst/>
                <a:latin typeface="Calibri"/>
                <a:ea typeface="Calibri"/>
                <a:cs typeface="Times New Roman"/>
              </a:rPr>
              <a:t>Schneider: barriers included:</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000000"/>
                </a:solidFill>
                <a:effectLst/>
                <a:latin typeface="Calibri"/>
                <a:ea typeface="Calibri"/>
                <a:cs typeface="Times New Roman"/>
              </a:rPr>
              <a:t>Legal status of data sharing between HIEs and evaluators</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000000"/>
                </a:solidFill>
                <a:effectLst/>
                <a:latin typeface="Calibri"/>
                <a:ea typeface="Calibri"/>
                <a:cs typeface="Times New Roman"/>
              </a:rPr>
              <a:t>Conflicting Institu­tional Review Board recommendations related to Health Insurance Portability and Accountability Act (HIPAA) regulation</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000000"/>
                </a:solidFill>
                <a:effectLst/>
                <a:latin typeface="Calibri"/>
                <a:ea typeface="Calibri"/>
                <a:cs typeface="Times New Roman"/>
              </a:rPr>
              <a:t>Timeliness of health plan legal review and data sharing</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000000"/>
                </a:solidFill>
                <a:effectLst/>
                <a:latin typeface="Calibri"/>
                <a:ea typeface="Calibri"/>
                <a:cs typeface="Times New Roman"/>
              </a:rPr>
              <a:t>Difficulty engaging patients in consent for evaluation of data</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000000"/>
                </a:solidFill>
                <a:effectLst/>
                <a:latin typeface="Calibri"/>
                <a:ea typeface="Calibri"/>
                <a:cs typeface="Times New Roman"/>
              </a:rPr>
              <a:t>Challenges engaging ambulatory clinical practices in a difficult primary care environment</a:t>
            </a:r>
            <a:endParaRPr lang="en-US" sz="1100" dirty="0" smtClean="0">
              <a:effectLst/>
              <a:latin typeface="Consolas"/>
              <a:ea typeface="Calibri"/>
              <a:cs typeface="Times New Roman"/>
            </a:endParaRPr>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25</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solidFill>
                  <a:srgbClr val="262626"/>
                </a:solidFill>
                <a:effectLst/>
                <a:latin typeface="Calibri"/>
                <a:ea typeface="Calibri"/>
                <a:cs typeface="Times New Roman"/>
              </a:rPr>
              <a:t>Selby: </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262626"/>
                </a:solidFill>
                <a:effectLst/>
                <a:latin typeface="Calibri"/>
                <a:ea typeface="Calibri"/>
                <a:cs typeface="Times New Roman"/>
              </a:rPr>
              <a:t>Population management staff suggested that the feedback be more timely and include patient-level data on medication adherence </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262626"/>
                </a:solidFill>
                <a:effectLst/>
                <a:latin typeface="Calibri"/>
                <a:ea typeface="Calibri"/>
                <a:cs typeface="Times New Roman"/>
              </a:rPr>
              <a:t>The study team also worked with operational leaders to update the flags and feedback accordingly, and hosted a series of Webinars to train population care management staff on their use.   </a:t>
            </a:r>
            <a:endParaRPr lang="en-US" sz="1100" dirty="0" smtClean="0">
              <a:effectLst/>
              <a:latin typeface="Consolas"/>
              <a:ea typeface="Calibri"/>
              <a:cs typeface="Times New Roman"/>
            </a:endParaRPr>
          </a:p>
          <a:p>
            <a:pPr marL="342900" marR="0" lvl="0" indent="-342900">
              <a:spcBef>
                <a:spcPts val="0"/>
              </a:spcBef>
              <a:spcAft>
                <a:spcPts val="0"/>
              </a:spcAft>
              <a:buFont typeface="Symbol"/>
              <a:buChar char=""/>
            </a:pPr>
            <a:r>
              <a:rPr lang="en-US" sz="1200" dirty="0" smtClean="0">
                <a:solidFill>
                  <a:srgbClr val="262626"/>
                </a:solidFill>
                <a:effectLst/>
                <a:latin typeface="Calibri"/>
                <a:ea typeface="Calibri"/>
                <a:cs typeface="Times New Roman"/>
              </a:rPr>
              <a:t>Logan: reports that included aggregate information for the past 6 months for the physician compared to the average of all participating physicians as a group.</a:t>
            </a:r>
            <a:endParaRPr lang="en-US" sz="1100" dirty="0" smtClean="0">
              <a:effectLst/>
              <a:latin typeface="Consolas"/>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26</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solidFill>
                  <a:srgbClr val="262626"/>
                </a:solidFill>
                <a:effectLst/>
                <a:latin typeface="Calibri"/>
                <a:ea typeface="Calibri"/>
                <a:cs typeface="Times New Roman"/>
              </a:rPr>
              <a:t>Wu: </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effectLst/>
                <a:latin typeface="Calibri"/>
                <a:ea typeface="Calibri"/>
                <a:cs typeface="Times New Roman"/>
              </a:rPr>
              <a:t>Points of care included patient registries, reminders and alerts, and comprehensive order sets.</a:t>
            </a:r>
            <a:endParaRPr lang="en-US" sz="1100" dirty="0" smtClean="0">
              <a:effectLst/>
              <a:latin typeface="Consolas"/>
              <a:ea typeface="Calibri"/>
              <a:cs typeface="Times New Roman"/>
            </a:endParaRPr>
          </a:p>
          <a:p>
            <a:pPr marL="342900" marR="0" lvl="0" indent="-342900">
              <a:spcBef>
                <a:spcPts val="0"/>
              </a:spcBef>
              <a:spcAft>
                <a:spcPts val="0"/>
              </a:spcAft>
              <a:buFont typeface="Symbol"/>
              <a:buChar char=""/>
            </a:pPr>
            <a:r>
              <a:rPr lang="en-US" sz="1200" dirty="0" smtClean="0">
                <a:solidFill>
                  <a:srgbClr val="262626"/>
                </a:solidFill>
                <a:effectLst/>
                <a:latin typeface="Calibri"/>
                <a:ea typeface="Calibri"/>
                <a:cs typeface="Times New Roman"/>
              </a:rPr>
              <a:t>Lehmann</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262626"/>
                </a:solidFill>
                <a:effectLst/>
                <a:latin typeface="Calibri"/>
                <a:ea typeface="Calibri"/>
                <a:cs typeface="Times New Roman"/>
              </a:rPr>
              <a:t>Providers reported usability concerns about the bulletins</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262626"/>
                </a:solidFill>
                <a:effectLst/>
                <a:latin typeface="Calibri"/>
                <a:ea typeface="Calibri"/>
                <a:cs typeface="Times New Roman"/>
              </a:rPr>
              <a:t>Providers reported that the bulletins were too long and did not provide specific instructions on how to manage patients. </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solidFill>
                  <a:srgbClr val="262626"/>
                </a:solidFill>
                <a:effectLst/>
                <a:latin typeface="Calibri"/>
                <a:ea typeface="Calibri"/>
                <a:cs typeface="Times New Roman"/>
              </a:rPr>
              <a:t>The researchers addressed the length of the report by revising the list to include only the 10 most overdue patients.</a:t>
            </a:r>
            <a:endParaRPr lang="en-US" sz="1100" dirty="0" smtClean="0">
              <a:effectLst/>
              <a:latin typeface="Consolas"/>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27</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28</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spcBef>
                <a:spcPts val="0"/>
              </a:spcBef>
              <a:spcAft>
                <a:spcPts val="0"/>
              </a:spcAft>
              <a:buFont typeface="Symbol"/>
              <a:buChar char=""/>
            </a:pPr>
            <a:r>
              <a:rPr lang="en-US" sz="1200" dirty="0" smtClean="0">
                <a:effectLst/>
                <a:latin typeface="Calibri"/>
                <a:ea typeface="Calibri"/>
                <a:cs typeface="Times New Roman"/>
              </a:rPr>
              <a:t>Bailey: This approach required only 8 to10 minutes of pharmacist review time per flagged case compared to nearly 2 hours for a full chart review.  </a:t>
            </a:r>
            <a:endParaRPr lang="en-US" sz="1100" dirty="0" smtClean="0">
              <a:effectLst/>
              <a:latin typeface="Consolas"/>
              <a:ea typeface="Calibri"/>
              <a:cs typeface="Times New Roman"/>
            </a:endParaRPr>
          </a:p>
          <a:p>
            <a:pPr marL="342900" marR="0" lvl="0" indent="-342900">
              <a:spcBef>
                <a:spcPts val="0"/>
              </a:spcBef>
              <a:spcAft>
                <a:spcPts val="0"/>
              </a:spcAft>
              <a:buFont typeface="Symbol"/>
              <a:buChar char=""/>
            </a:pPr>
            <a:r>
              <a:rPr lang="en-US" sz="1200" dirty="0" smtClean="0">
                <a:effectLst/>
                <a:latin typeface="Calibri"/>
                <a:ea typeface="Calibri"/>
                <a:cs typeface="Times New Roman"/>
              </a:rPr>
              <a:t>Lazarus: </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effectLst/>
                <a:latin typeface="Calibri"/>
                <a:ea typeface="Calibri"/>
                <a:cs typeface="Times New Roman"/>
              </a:rPr>
              <a:t>The types of data that were integrated include: diagnostic codes, laboratory tests, allergy lists, vital signs, and medication prescriptions for all patients who receive a vaccine</a:t>
            </a:r>
            <a:endParaRPr lang="en-US" sz="1100" dirty="0" smtClean="0">
              <a:effectLst/>
              <a:latin typeface="Consolas"/>
              <a:ea typeface="Calibri"/>
              <a:cs typeface="Times New Roman"/>
            </a:endParaRPr>
          </a:p>
          <a:p>
            <a:pPr marL="742950" marR="0" lvl="1" indent="-285750">
              <a:spcBef>
                <a:spcPts val="0"/>
              </a:spcBef>
              <a:spcAft>
                <a:spcPts val="0"/>
              </a:spcAft>
              <a:buFont typeface="Courier New"/>
              <a:buChar char="o"/>
            </a:pPr>
            <a:r>
              <a:rPr lang="en-US" sz="1200" dirty="0" smtClean="0">
                <a:effectLst/>
                <a:latin typeface="Calibri"/>
                <a:ea typeface="Calibri"/>
                <a:cs typeface="Times New Roman"/>
              </a:rPr>
              <a:t>This has “the potential to speed the identification of problems with new drugs and to allow for more careful quantification of the risks of older drugs”.</a:t>
            </a:r>
            <a:endParaRPr lang="en-US" sz="1100" dirty="0" smtClean="0">
              <a:effectLst/>
              <a:latin typeface="Consolas"/>
              <a:ea typeface="Calibri"/>
              <a:cs typeface="Times New Roman"/>
            </a:endParaRPr>
          </a:p>
          <a:p>
            <a:pPr marL="342900" marR="0" lvl="0" indent="-342900">
              <a:spcBef>
                <a:spcPts val="0"/>
              </a:spcBef>
              <a:spcAft>
                <a:spcPts val="0"/>
              </a:spcAft>
              <a:buFont typeface="Symbol"/>
              <a:buChar char=""/>
            </a:pPr>
            <a:r>
              <a:rPr lang="en-US" sz="1200" dirty="0" smtClean="0">
                <a:effectLst/>
                <a:latin typeface="Calibri"/>
                <a:ea typeface="Calibri"/>
                <a:cs typeface="Times New Roman"/>
              </a:rPr>
              <a:t>Thomas: “triggers” occur too frequently to review manually. For example, in this study the electronic system reviewed 212,000 primary care visits.</a:t>
            </a:r>
            <a:endParaRPr lang="en-US" sz="1100" dirty="0" smtClean="0">
              <a:effectLst/>
              <a:latin typeface="Consolas"/>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29</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30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lnSpc>
                <a:spcPct val="115000"/>
              </a:lnSpc>
              <a:spcBef>
                <a:spcPts val="0"/>
              </a:spcBef>
              <a:spcAft>
                <a:spcPts val="0"/>
              </a:spcAft>
              <a:buFont typeface="Symbol"/>
              <a:buChar char=""/>
            </a:pPr>
            <a:r>
              <a:rPr lang="en-US" sz="1200" dirty="0" smtClean="0">
                <a:effectLst/>
                <a:latin typeface="Calibri"/>
                <a:ea typeface="Calibri"/>
                <a:cs typeface="Calibri"/>
              </a:rPr>
              <a:t>The ad­ditional time required for entering the measurement data was not perceived as overly burdensome because they were already using the EHR for documenting the procedure.</a:t>
            </a:r>
            <a:endParaRPr lang="en-US" sz="1200" dirty="0" smtClean="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smtClean="0">
                <a:effectLst/>
                <a:latin typeface="Calibri"/>
                <a:ea typeface="Calibri"/>
                <a:cs typeface="Calibri"/>
              </a:rPr>
              <a:t>Physicians preferred to have the feedback information shared with the entire clinical team, as many of the measures relate to team-based aspects of care.</a:t>
            </a:r>
            <a:endParaRPr lang="en-US" sz="1200" dirty="0" smtClean="0">
              <a:effectLst/>
              <a:latin typeface="Calibri"/>
              <a:ea typeface="Calibri"/>
              <a:cs typeface="Times New Roman"/>
            </a:endParaRPr>
          </a:p>
          <a:p>
            <a:pPr marL="342900" marR="0" lvl="0" indent="-342900">
              <a:lnSpc>
                <a:spcPct val="115000"/>
              </a:lnSpc>
              <a:spcBef>
                <a:spcPts val="0"/>
              </a:spcBef>
              <a:spcAft>
                <a:spcPts val="1000"/>
              </a:spcAft>
              <a:buFont typeface="Symbol"/>
              <a:buChar char=""/>
            </a:pPr>
            <a:r>
              <a:rPr lang="en-US" sz="1200" dirty="0" smtClean="0">
                <a:effectLst/>
                <a:latin typeface="Calibri"/>
                <a:ea typeface="Calibri"/>
                <a:cs typeface="Calibri"/>
              </a:rPr>
              <a:t>Refined versions of the reports take advantage of improvements in the software that allow feedback reports to be delivered in the EHR.</a:t>
            </a:r>
            <a:endParaRPr lang="en-US" sz="1200" dirty="0" smtClean="0">
              <a:effectLst/>
              <a:latin typeface="Calibri"/>
              <a:ea typeface="Calibri"/>
              <a:cs typeface="Times New Roman"/>
            </a:endParaRPr>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31</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32</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lgn="l">
              <a:lnSpc>
                <a:spcPts val="1200"/>
              </a:lnSpc>
              <a:spcBef>
                <a:spcPts val="0"/>
              </a:spcBef>
              <a:spcAft>
                <a:spcPts val="0"/>
              </a:spcAft>
              <a:buFont typeface="Arial"/>
              <a:buChar char="•"/>
              <a:tabLst>
                <a:tab pos="457200" algn="l"/>
              </a:tabLst>
            </a:pPr>
            <a:r>
              <a:rPr lang="en-US" sz="1200" dirty="0" smtClean="0">
                <a:effectLst/>
                <a:latin typeface="Calibri"/>
                <a:ea typeface="Times New Roman"/>
                <a:cs typeface="Times New Roman"/>
              </a:rPr>
              <a:t>This project anticipated and addressed some  quality measurement objectives in the subsequently issued national “Meaningful Use of EHR program”</a:t>
            </a:r>
            <a:endParaRPr lang="en-US" sz="1200" dirty="0" smtClean="0">
              <a:effectLst/>
              <a:latin typeface="Times New Roman"/>
              <a:ea typeface="Times New Roman"/>
              <a:cs typeface="Times New Roman"/>
            </a:endParaRPr>
          </a:p>
          <a:p>
            <a:pPr marL="342900" marR="0" lvl="0" indent="-342900" algn="l">
              <a:lnSpc>
                <a:spcPts val="1200"/>
              </a:lnSpc>
              <a:spcBef>
                <a:spcPts val="0"/>
              </a:spcBef>
              <a:spcAft>
                <a:spcPts val="0"/>
              </a:spcAft>
              <a:buFont typeface="Arial"/>
              <a:buChar char="•"/>
              <a:tabLst>
                <a:tab pos="457200" algn="l"/>
              </a:tabLst>
            </a:pPr>
            <a:r>
              <a:rPr lang="en-US" sz="1200" dirty="0" smtClean="0">
                <a:effectLst/>
                <a:latin typeface="Calibri"/>
                <a:ea typeface="Times New Roman"/>
                <a:cs typeface="Times New Roman"/>
              </a:rPr>
              <a:t>Measures were from national sources and could be implemented by a primary care practice using an interoperable EHR.</a:t>
            </a:r>
            <a:endParaRPr lang="en-US" sz="1200" dirty="0" smtClean="0">
              <a:effectLst/>
              <a:latin typeface="Times New Roman"/>
              <a:ea typeface="Times New Roman"/>
              <a:cs typeface="Times New Roman"/>
            </a:endParaRPr>
          </a:p>
          <a:p>
            <a:pPr marL="342900" marR="0" lvl="0" indent="-342900" algn="l">
              <a:lnSpc>
                <a:spcPts val="1200"/>
              </a:lnSpc>
              <a:spcBef>
                <a:spcPts val="0"/>
              </a:spcBef>
              <a:spcAft>
                <a:spcPts val="0"/>
              </a:spcAft>
              <a:buFont typeface="Arial"/>
              <a:buChar char="•"/>
              <a:tabLst>
                <a:tab pos="457200" algn="l"/>
              </a:tabLst>
            </a:pPr>
            <a:r>
              <a:rPr lang="en-US" sz="1200" dirty="0" smtClean="0">
                <a:effectLst/>
                <a:latin typeface="Calibri"/>
                <a:ea typeface="Times New Roman"/>
                <a:cs typeface="Times New Roman"/>
              </a:rPr>
              <a:t>New measures were developed to address perceived gaps in measurement.</a:t>
            </a:r>
            <a:endParaRPr lang="en-US" sz="1200" dirty="0" smtClean="0">
              <a:effectLst/>
              <a:latin typeface="Times New Roman"/>
              <a:ea typeface="Times New Roman"/>
              <a:cs typeface="Times New Roman"/>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33</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Alt text for images</a:t>
            </a:r>
          </a:p>
          <a:p>
            <a:r>
              <a:rPr lang="en-US" dirty="0" smtClean="0"/>
              <a:t>Report icon: a separate report or story is available </a:t>
            </a: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34</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lnSpc>
                <a:spcPct val="115000"/>
              </a:lnSpc>
              <a:spcBef>
                <a:spcPts val="0"/>
              </a:spcBef>
              <a:spcAft>
                <a:spcPts val="0"/>
              </a:spcAft>
              <a:buFont typeface="Symbol"/>
              <a:buChar char=""/>
            </a:pPr>
            <a:r>
              <a:rPr lang="en-US" sz="1200" dirty="0" smtClean="0">
                <a:effectLst/>
                <a:latin typeface="Calibri"/>
                <a:ea typeface="Calibri"/>
                <a:cs typeface="Calibri"/>
              </a:rPr>
              <a:t>Gap was identified through continuing review of new developments and new research in public health and health care, previous continuing education (CE) activity evaluation and the judgment of the CE planning group.  </a:t>
            </a:r>
            <a:endParaRPr lang="en-US" sz="1200" dirty="0" smtClean="0">
              <a:effectLst/>
              <a:latin typeface="Calibri"/>
              <a:ea typeface="Calibri"/>
              <a:cs typeface="Times New Roman"/>
            </a:endParaRPr>
          </a:p>
          <a:p>
            <a:pPr marL="342900" marR="0" lvl="0" indent="-342900">
              <a:lnSpc>
                <a:spcPct val="115000"/>
              </a:lnSpc>
              <a:spcBef>
                <a:spcPts val="0"/>
              </a:spcBef>
              <a:spcAft>
                <a:spcPts val="1000"/>
              </a:spcAft>
              <a:buFont typeface="Symbol"/>
              <a:buChar char=""/>
            </a:pPr>
            <a:r>
              <a:rPr lang="en-US" sz="1200" dirty="0" smtClean="0">
                <a:effectLst/>
                <a:latin typeface="Calibri"/>
                <a:ea typeface="Calibri"/>
                <a:cs typeface="Calibri"/>
              </a:rPr>
              <a:t>Webinar is part of series of Webinars designed to increase practitioners' competencies to improve health care decision-making; support patient-centered care and improve the quality and safety of medication management. </a:t>
            </a:r>
            <a:endParaRPr lang="en-US" sz="1200" dirty="0" smtClean="0">
              <a:effectLst/>
              <a:latin typeface="Calibri"/>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35</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36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lnSpc>
                <a:spcPct val="115000"/>
              </a:lnSpc>
              <a:spcBef>
                <a:spcPts val="0"/>
              </a:spcBef>
              <a:spcAft>
                <a:spcPts val="0"/>
              </a:spcAft>
              <a:buFont typeface="Symbol"/>
              <a:buChar char=""/>
              <a:tabLst>
                <a:tab pos="914400" algn="l"/>
                <a:tab pos="1485900" algn="l"/>
              </a:tabLst>
            </a:pPr>
            <a:r>
              <a:rPr lang="en-US" sz="1200" dirty="0" smtClean="0">
                <a:effectLst/>
                <a:latin typeface="Calibri"/>
                <a:ea typeface="Calibri"/>
                <a:cs typeface="Calibri"/>
              </a:rPr>
              <a:t>Often an extensive time delay (ranging from many months to a couple of years) between completion of a research project and the publishing of a peer-reviewed journal article.  </a:t>
            </a:r>
            <a:endParaRPr lang="en-US" sz="1200" dirty="0" smtClean="0">
              <a:effectLst/>
              <a:latin typeface="Calibri"/>
              <a:ea typeface="Calibri"/>
              <a:cs typeface="Times New Roman"/>
            </a:endParaRPr>
          </a:p>
          <a:p>
            <a:pPr marL="342900" marR="0" lvl="0" indent="-342900">
              <a:lnSpc>
                <a:spcPct val="115000"/>
              </a:lnSpc>
              <a:spcBef>
                <a:spcPts val="0"/>
              </a:spcBef>
              <a:spcAft>
                <a:spcPts val="0"/>
              </a:spcAft>
              <a:buFont typeface="Symbol"/>
              <a:buChar char=""/>
              <a:tabLst>
                <a:tab pos="914400" algn="l"/>
                <a:tab pos="1485900" algn="l"/>
              </a:tabLst>
            </a:pPr>
            <a:r>
              <a:rPr lang="en-US" sz="1200" dirty="0" smtClean="0">
                <a:effectLst/>
                <a:latin typeface="Calibri"/>
                <a:ea typeface="Calibri"/>
                <a:cs typeface="Calibri"/>
              </a:rPr>
              <a:t>Given the fast-paced rate of health IT adoption and the commitment that health IT be designed and used towards the goal of improving health care quality, other more timely pursuits of summarization and dissemination of the strengths and weaknesses of an overall successful and translatable health IT implementation project are needed. </a:t>
            </a:r>
            <a:endParaRPr lang="en-US" sz="1200" dirty="0" smtClean="0">
              <a:effectLst/>
              <a:latin typeface="Calibri"/>
              <a:ea typeface="Calibri"/>
              <a:cs typeface="Times New Roman"/>
            </a:endParaRPr>
          </a:p>
          <a:p>
            <a:pPr marL="342900" marR="0" lvl="0" indent="-342900">
              <a:lnSpc>
                <a:spcPct val="115000"/>
              </a:lnSpc>
              <a:spcBef>
                <a:spcPts val="0"/>
              </a:spcBef>
              <a:spcAft>
                <a:spcPts val="0"/>
              </a:spcAft>
              <a:buFont typeface="Symbol"/>
              <a:buChar char=""/>
              <a:tabLst>
                <a:tab pos="914400" algn="l"/>
                <a:tab pos="1485900" algn="l"/>
              </a:tabLst>
            </a:pPr>
            <a:r>
              <a:rPr lang="en-US" sz="1200" dirty="0" smtClean="0">
                <a:effectLst/>
                <a:latin typeface="Calibri"/>
                <a:ea typeface="Calibri"/>
                <a:cs typeface="Calibri"/>
              </a:rPr>
              <a:t>To assist in this dissemination this project created a variety of products that enable prompt translation to others.</a:t>
            </a:r>
            <a:endParaRPr lang="en-US" sz="1200" dirty="0" smtClean="0">
              <a:effectLst/>
              <a:latin typeface="Calibri"/>
              <a:ea typeface="Calibri"/>
              <a:cs typeface="Times New Roman"/>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Arial" charset="0"/>
                <a:ea typeface="+mn-ea"/>
                <a:cs typeface="+mn-cs"/>
              </a:rPr>
              <a:t>Total of 17 projects with a variety of topics</a:t>
            </a:r>
          </a:p>
          <a:p>
            <a:endParaRPr lang="en-US" sz="1200" kern="1200" dirty="0" smtClean="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Total of 17 projects with a variety of topics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14D439D-AB30-4391-9703-2D7398C3FFD8}"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p>
          </p:txBody>
        </p:sp>
      </p:grpSp>
      <p:graphicFrame>
        <p:nvGraphicFramePr>
          <p:cNvPr id="7" name="Object 2"/>
          <p:cNvGraphicFramePr>
            <a:graphicFrameLocks noChangeAspect="1"/>
          </p:cNvGraphicFramePr>
          <p:nvPr/>
        </p:nvGraphicFramePr>
        <p:xfrm>
          <a:off x="990600" y="381000"/>
          <a:ext cx="7162800" cy="1695450"/>
        </p:xfrm>
        <a:graphic>
          <a:graphicData uri="http://schemas.openxmlformats.org/presentationml/2006/ole">
            <p:oleObj spid="_x0000_s194655" name="Photo Editor Photo" r:id="rId3" imgW="6400000" imgH="1514686" progId="">
              <p:embed/>
            </p:oleObj>
          </a:graphicData>
        </a:graphic>
      </p:graphicFrame>
      <p:sp>
        <p:nvSpPr>
          <p:cNvPr id="30722" name="Rectangle 2"/>
          <p:cNvSpPr>
            <a:spLocks noGrp="1" noChangeArrowheads="1"/>
          </p:cNvSpPr>
          <p:nvPr>
            <p:ph type="ctrTitle"/>
          </p:nvPr>
        </p:nvSpPr>
        <p:spPr>
          <a:xfrm>
            <a:off x="609600" y="2819400"/>
            <a:ext cx="7789863" cy="914400"/>
          </a:xfrm>
        </p:spPr>
        <p:txBody>
          <a:bodyPr/>
          <a:lstStyle>
            <a:lvl1pPr>
              <a:defRPr/>
            </a:lvl1pPr>
          </a:lstStyle>
          <a:p>
            <a:r>
              <a:rPr lang="en-US" dirty="0"/>
              <a:t>Click to edit Master title style and use in 1 or 2 lines</a:t>
            </a:r>
          </a:p>
        </p:txBody>
      </p:sp>
      <p:sp>
        <p:nvSpPr>
          <p:cNvPr id="30723"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609600" y="1676400"/>
            <a:ext cx="7993063" cy="28956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dirty="0" smtClean="0"/>
              <a:t>Click to Edit Master Title Style</a:t>
            </a:r>
          </a:p>
        </p:txBody>
      </p:sp>
      <p:sp>
        <p:nvSpPr>
          <p:cNvPr id="29699"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text styles and use </a:t>
            </a:r>
            <a:r>
              <a:rPr lang="en-US" dirty="0" err="1" smtClean="0"/>
              <a:t>use</a:t>
            </a:r>
            <a:r>
              <a:rPr lang="en-US" dirty="0" smtClean="0"/>
              <a:t> in 1 or more lines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grpSp>
        <p:nvGrpSpPr>
          <p:cNvPr id="1030" name="Group 4"/>
          <p:cNvGrpSpPr>
            <a:grpSpLocks/>
          </p:cNvGrpSpPr>
          <p:nvPr/>
        </p:nvGrpSpPr>
        <p:grpSpPr bwMode="auto">
          <a:xfrm>
            <a:off x="0" y="1333500"/>
            <a:ext cx="7986713" cy="19050"/>
            <a:chOff x="0" y="840"/>
            <a:chExt cx="5660" cy="12"/>
          </a:xfrm>
        </p:grpSpPr>
        <p:sp>
          <p:nvSpPr>
            <p:cNvPr id="29701"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p>
          </p:txBody>
        </p:sp>
        <p:sp>
          <p:nvSpPr>
            <p:cNvPr id="29702"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p>
          </p:txBody>
        </p:sp>
      </p:grpSp>
      <p:graphicFrame>
        <p:nvGraphicFramePr>
          <p:cNvPr id="1026" name="Object 7"/>
          <p:cNvGraphicFramePr>
            <a:graphicFrameLocks noChangeAspect="1"/>
          </p:cNvGraphicFramePr>
          <p:nvPr/>
        </p:nvGraphicFramePr>
        <p:xfrm>
          <a:off x="142875" y="317500"/>
          <a:ext cx="1428750" cy="671513"/>
        </p:xfrm>
        <a:graphic>
          <a:graphicData uri="http://schemas.openxmlformats.org/presentationml/2006/ole">
            <p:oleObj spid="_x0000_s1122" name="Photo Editor Photo" r:id="rId16"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 id="2147483651" r:id="rId13"/>
  </p:sldLayoutIdLst>
  <p:txStyles>
    <p:titleStyle>
      <a:lvl1pPr algn="ctr" rtl="0" eaLnBrk="0" fontAlgn="base" hangingPunct="0">
        <a:lnSpc>
          <a:spcPct val="90000"/>
        </a:lnSpc>
        <a:spcBef>
          <a:spcPct val="0"/>
        </a:spcBef>
        <a:spcAft>
          <a:spcPct val="0"/>
        </a:spcAft>
        <a:defRPr sz="32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grants.nih.gov/grants/guide/rfa-files/RFA-HS-07-002.html"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healthit.ahrq.gov/EQMReport2012.pdf"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healthit.ahrq.gov/EQMReport2012.pdf"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healthit.ahrq.gov/EQMReport2012.pdf"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image" Target="../media/image6.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healthit.ahrq.gov/EQMReport2012.pdf"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healthit.ahrq.gov/EQMReport2012.pdf"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http://healthit.ahrq.gov/EQMLoganVideo" TargetMode="External"/><Relationship Id="rId4" Type="http://schemas.openxmlformats.org/officeDocument/2006/relationships/hyperlink" Target="http://healthit.ahrq.gov/EQMStoryLogan2012.pdf"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http://healthit.ahrq.gov/EQMLoganVideo" TargetMode="External"/><Relationship Id="rId4" Type="http://schemas.openxmlformats.org/officeDocument/2006/relationships/hyperlink" Target="http://healthit.ahrq.gov/EQMStoryLogan2012.pdf"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healthit.ahrq.gov/EQMStoryKaushal2012.pdf" TargetMode="External"/><Relationship Id="rId7"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healthit.ahrq.gov/EQMKaushalVideo"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healthit.ahrq.gov/ASQStoryKaushal2012.pdf" TargetMode="External"/><Relationship Id="rId7"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hyperlink" Target="http://healthit.ahrq.gov/EQMKaushalVideo"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healthit.ahrq.gov/EQMStoryMcColm2009.pdf"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hyperlink" Target="http://healthit.ahrq.gov/nlp-eqmwebinar"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7.wmf"/></Relationships>
</file>

<file path=ppt/slides/_rels/slide36.xml.rels><?xml version="1.0" encoding="UTF-8" standalone="yes"?>
<Relationships xmlns="http://schemas.openxmlformats.org/package/2006/relationships"><Relationship Id="rId8" Type="http://schemas.openxmlformats.org/officeDocument/2006/relationships/hyperlink" Target="http://healthit.ahrq.gov/EQMStoryLogan2012.pdf" TargetMode="External"/><Relationship Id="rId3" Type="http://schemas.openxmlformats.org/officeDocument/2006/relationships/hyperlink" Target="http://healthit.ahrq.gov/EQMReport2012.pdf" TargetMode="External"/><Relationship Id="rId7" Type="http://schemas.openxmlformats.org/officeDocument/2006/relationships/hyperlink" Target="http://healthit.ahrq.gov/EQMLoganVideo" TargetMode="External"/><Relationship Id="rId12" Type="http://schemas.openxmlformats.org/officeDocument/2006/relationships/image" Target="../media/image7.wmf"/><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hyperlink" Target="http://healthit.ahrq.gov/EQMStoryKaushal2012.pdf" TargetMode="External"/><Relationship Id="rId11" Type="http://schemas.openxmlformats.org/officeDocument/2006/relationships/image" Target="../media/image6.png"/><Relationship Id="rId5" Type="http://schemas.openxmlformats.org/officeDocument/2006/relationships/hyperlink" Target="http://healthit.ahrq.gov/EQMKaushalVideo" TargetMode="External"/><Relationship Id="rId10" Type="http://schemas.openxmlformats.org/officeDocument/2006/relationships/image" Target="../media/image5.png"/><Relationship Id="rId4" Type="http://schemas.openxmlformats.org/officeDocument/2006/relationships/hyperlink" Target="http://healthit.ahrq.gov/nlp-eqmwebinar" TargetMode="External"/><Relationship Id="rId9" Type="http://schemas.openxmlformats.org/officeDocument/2006/relationships/hyperlink" Target="http://healthit.ahrq.gov/EQMStoryMcColm2009.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wmf"/><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healthit.ahrq.gov/ASQEQMRPT2012.pdf"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healthit.ahrq.gov/R18HS017160Kmetikfinalreport2009" TargetMode="External"/><Relationship Id="rId13" Type="http://schemas.openxmlformats.org/officeDocument/2006/relationships/image" Target="../media/image6.png"/><Relationship Id="rId3" Type="http://schemas.openxmlformats.org/officeDocument/2006/relationships/hyperlink" Target="http://healthit.ahrq.gov/5R18HS017010BaileyFinalReport2011" TargetMode="External"/><Relationship Id="rId7" Type="http://schemas.openxmlformats.org/officeDocument/2006/relationships/hyperlink" Target="http://healthit.ahrq.gov/R18HS017067KaushalFinalReport2011" TargetMode="External"/><Relationship Id="rId12"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healthit.ahrq.gov/portal/server.pt/document/955026/17022hazlehurstfinal062711comp_pdf" TargetMode="External"/><Relationship Id="rId11" Type="http://schemas.openxmlformats.org/officeDocument/2006/relationships/hyperlink" Target="http://healthit.ahrq.gov/portal/server.pt/document/955023/17017loganfinal062811comp_pdf" TargetMode="External"/><Relationship Id="rId5" Type="http://schemas.openxmlformats.org/officeDocument/2006/relationships/hyperlink" Target="http://healthit.ahrq.gov/portal/server.pt/document/955033/17205davidsonfinal063011comp_pdf" TargetMode="External"/><Relationship Id="rId10" Type="http://schemas.openxmlformats.org/officeDocument/2006/relationships/hyperlink" Target="http://healthit.ahrq.gov/portal/server.pt/document/955024/17018lehmannfinal070111comp_pdf" TargetMode="External"/><Relationship Id="rId4" Type="http://schemas.openxmlformats.org/officeDocument/2006/relationships/hyperlink" Target="http://healthit.ahrq.gov/portal/server.pt/community/ahrq-funded_projects/654/projectdetails?pubURL=http://wci-pubcontent/publish/communities/a_e/ahrq_funded_projects/projects/closing_the_feedback_loop_to_improve_diagnostic_quality.html" TargetMode="External"/><Relationship Id="rId9" Type="http://schemas.openxmlformats.org/officeDocument/2006/relationships/hyperlink" Target="http://healthit.ahrq.gov/R18HS017045LazarusFinalReport2011" TargetMode="External"/><Relationship Id="rId1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hyperlink" Target="http://healthit.ahrq.gov/portal/server.pt/document/955031/17099weinerfinal062711comp_pdf" TargetMode="External"/><Relationship Id="rId3" Type="http://schemas.openxmlformats.org/officeDocument/2006/relationships/hyperlink" Target="http://healthit.ahrq.gov/R18HS017094McColmfinalreport2009" TargetMode="External"/><Relationship Id="rId7" Type="http://schemas.openxmlformats.org/officeDocument/2006/relationships/hyperlink" Target="http://healthit.ahrq.gov/1R18HS017030TurchinFinalReport2011" TargetMode="External"/><Relationship Id="rId12"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healthit.ahrq.gov/portal/server.pt/document/955034/17244thomasfinal062711comp_pdf" TargetMode="External"/><Relationship Id="rId11" Type="http://schemas.openxmlformats.org/officeDocument/2006/relationships/image" Target="../media/image7.wmf"/><Relationship Id="rId5" Type="http://schemas.openxmlformats.org/officeDocument/2006/relationships/hyperlink" Target="http://healthit.ahrq.gov/portal/server.pt/document/955027/17031selbyfinal063011comp_pdf" TargetMode="External"/><Relationship Id="rId10" Type="http://schemas.openxmlformats.org/officeDocument/2006/relationships/hyperlink" Target="http://healthit.ahrq.gov/portal/server.pt/document/955029/17059wufinal062711comp_pdf" TargetMode="External"/><Relationship Id="rId4" Type="http://schemas.openxmlformats.org/officeDocument/2006/relationships/hyperlink" Target="http://healthit.ahrq.gov/portal/server.pt/community/ahrq-funded_projects/654/projectdetails?pubURL=http://wci-pubcontent/publish/communities/a_e/ahrq_funded_projects/projects/massachusetts_quality_e_measure_validation_study.html" TargetMode="External"/><Relationship Id="rId9" Type="http://schemas.openxmlformats.org/officeDocument/2006/relationships/hyperlink" Target="http://healthit.ahrq.gov/portal/server.pt/document/955022/17016williamsfinal062711comp_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idx="4294967295"/>
          </p:nvPr>
        </p:nvSpPr>
        <p:spPr>
          <a:xfrm>
            <a:off x="609600" y="2743200"/>
            <a:ext cx="7789863" cy="990600"/>
          </a:xfrm>
          <a:ln w="9525"/>
        </p:spPr>
        <p:txBody>
          <a:bodyPr/>
          <a:lstStyle/>
          <a:p>
            <a:pPr>
              <a:defRPr/>
            </a:pPr>
            <a:r>
              <a:rPr lang="en-US" dirty="0" smtClean="0">
                <a:effectLst/>
              </a:rPr>
              <a:t/>
            </a:r>
            <a:br>
              <a:rPr lang="en-US" dirty="0" smtClean="0">
                <a:effectLst/>
              </a:rPr>
            </a:br>
            <a:r>
              <a:rPr lang="en-US" dirty="0" smtClean="0"/>
              <a:t> Ambulatory Safety &amp; Quality Initiative: Enabling Quality Measurement</a:t>
            </a:r>
            <a:endParaRPr lang="en-US" dirty="0" smtClean="0">
              <a:effectLst>
                <a:outerShdw blurRad="38100" dist="38100" dir="2700000" algn="tl">
                  <a:srgbClr val="000000">
                    <a:alpha val="43137"/>
                  </a:srgbClr>
                </a:outerShdw>
              </a:effectLst>
            </a:endParaRPr>
          </a:p>
        </p:txBody>
      </p:sp>
      <p:sp>
        <p:nvSpPr>
          <p:cNvPr id="5123" name="Rectangle 3"/>
          <p:cNvSpPr>
            <a:spLocks noGrp="1" noChangeArrowheads="1"/>
          </p:cNvSpPr>
          <p:nvPr>
            <p:ph type="subTitle" idx="4294967295"/>
          </p:nvPr>
        </p:nvSpPr>
        <p:spPr>
          <a:xfrm>
            <a:off x="228600" y="4114800"/>
            <a:ext cx="8534400" cy="2438400"/>
          </a:xfrm>
          <a:ln w="9525"/>
        </p:spPr>
        <p:txBody>
          <a:bodyPr/>
          <a:lstStyle/>
          <a:p>
            <a:pPr marL="0" indent="0" algn="ctr">
              <a:lnSpc>
                <a:spcPct val="70000"/>
              </a:lnSpc>
              <a:buNone/>
              <a:defRPr/>
            </a:pPr>
            <a:endParaRPr lang="en-US" sz="2400" dirty="0">
              <a:effectLst>
                <a:outerShdw blurRad="38100" dist="38100" dir="2700000" algn="tl">
                  <a:srgbClr val="000000">
                    <a:alpha val="43137"/>
                  </a:srgbClr>
                </a:outerShdw>
              </a:effectLst>
            </a:endParaRPr>
          </a:p>
          <a:p>
            <a:pPr marL="0" indent="0" algn="ctr">
              <a:lnSpc>
                <a:spcPct val="70000"/>
              </a:lnSpc>
              <a:buFont typeface="Wingdings" pitchFamily="2" charset="2"/>
              <a:buNone/>
              <a:defRPr/>
            </a:pPr>
            <a:r>
              <a:rPr lang="en-US" dirty="0" smtClean="0"/>
              <a:t>Rebecca Roper </a:t>
            </a:r>
          </a:p>
          <a:p>
            <a:pPr marL="0" indent="0" algn="ctr">
              <a:lnSpc>
                <a:spcPct val="70000"/>
              </a:lnSpc>
              <a:buFont typeface="Wingdings" pitchFamily="2" charset="2"/>
              <a:buNone/>
              <a:defRPr/>
            </a:pPr>
            <a:r>
              <a:rPr lang="en-US" dirty="0" smtClean="0"/>
              <a:t>Session 91</a:t>
            </a:r>
          </a:p>
          <a:p>
            <a:pPr marL="0" indent="0" algn="ctr">
              <a:lnSpc>
                <a:spcPct val="70000"/>
              </a:lnSpc>
              <a:buFont typeface="Wingdings" pitchFamily="2" charset="2"/>
              <a:buNone/>
              <a:defRPr/>
            </a:pPr>
            <a:r>
              <a:rPr lang="en-US" dirty="0" smtClean="0"/>
              <a:t>September 10,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Enabling Quality </a:t>
            </a:r>
            <a:r>
              <a:rPr lang="en-US" dirty="0" smtClean="0">
                <a:effectLst/>
              </a:rPr>
              <a:t>Measurement (EQM) </a:t>
            </a:r>
            <a:r>
              <a:rPr lang="en-US" dirty="0">
                <a:effectLst/>
              </a:rPr>
              <a:t>Initiative </a:t>
            </a:r>
            <a:endParaRPr lang="en-US" dirty="0"/>
          </a:p>
        </p:txBody>
      </p:sp>
      <p:sp>
        <p:nvSpPr>
          <p:cNvPr id="3" name="Content Placeholder 2"/>
          <p:cNvSpPr>
            <a:spLocks noGrp="1"/>
          </p:cNvSpPr>
          <p:nvPr>
            <p:ph idx="4294967295"/>
          </p:nvPr>
        </p:nvSpPr>
        <p:spPr>
          <a:xfrm>
            <a:off x="609600" y="1524000"/>
            <a:ext cx="7993063" cy="5181600"/>
          </a:xfrm>
        </p:spPr>
        <p:txBody>
          <a:bodyPr>
            <a:normAutofit lnSpcReduction="10000"/>
          </a:bodyPr>
          <a:lstStyle/>
          <a:p>
            <a:pPr lvl="0"/>
            <a:r>
              <a:rPr lang="en-US" dirty="0" smtClean="0">
                <a:effectLst/>
              </a:rPr>
              <a:t>Strategies for </a:t>
            </a:r>
            <a:r>
              <a:rPr lang="en-US" dirty="0">
                <a:effectLst/>
              </a:rPr>
              <a:t>the development, deployment and </a:t>
            </a:r>
            <a:r>
              <a:rPr lang="en-US" dirty="0" smtClean="0">
                <a:effectLst/>
              </a:rPr>
              <a:t>export </a:t>
            </a:r>
            <a:r>
              <a:rPr lang="en-US" dirty="0">
                <a:effectLst/>
              </a:rPr>
              <a:t>of quality measures from electronic health record systems. </a:t>
            </a:r>
            <a:endParaRPr lang="en-US" dirty="0" smtClean="0">
              <a:effectLst/>
            </a:endParaRPr>
          </a:p>
          <a:p>
            <a:pPr marL="1489075" lvl="2" indent="-514350">
              <a:buFont typeface="+mj-lt"/>
              <a:buAutoNum type="arabicParenR"/>
            </a:pPr>
            <a:r>
              <a:rPr lang="en-US" dirty="0" smtClean="0">
                <a:effectLst/>
              </a:rPr>
              <a:t>Development of retooled quality measures via health IT</a:t>
            </a:r>
          </a:p>
          <a:p>
            <a:pPr marL="1489075" lvl="2" indent="-514350">
              <a:buFont typeface="+mj-lt"/>
              <a:buAutoNum type="arabicParenR"/>
            </a:pPr>
            <a:r>
              <a:rPr lang="en-US" dirty="0" smtClean="0">
                <a:effectLst/>
              </a:rPr>
              <a:t>Development of de novo quality measures via health IT</a:t>
            </a:r>
            <a:endParaRPr lang="en-US" sz="1200" dirty="0" smtClean="0">
              <a:effectLst/>
            </a:endParaRPr>
          </a:p>
          <a:p>
            <a:pPr lvl="1"/>
            <a:endParaRPr lang="en-US" dirty="0">
              <a:effectLst/>
            </a:endParaRPr>
          </a:p>
          <a:p>
            <a:pPr lvl="0"/>
            <a:r>
              <a:rPr lang="en-US" dirty="0">
                <a:effectLst/>
              </a:rPr>
              <a:t>Issues addressed include:</a:t>
            </a:r>
          </a:p>
          <a:p>
            <a:pPr lvl="1"/>
            <a:r>
              <a:rPr lang="en-US" dirty="0">
                <a:effectLst/>
              </a:rPr>
              <a:t>Measure development across episodes of care</a:t>
            </a:r>
          </a:p>
          <a:p>
            <a:pPr lvl="1"/>
            <a:r>
              <a:rPr lang="en-US" dirty="0">
                <a:effectLst/>
              </a:rPr>
              <a:t>Clinical data needs for quality measurement export and reporting</a:t>
            </a:r>
          </a:p>
          <a:p>
            <a:pPr lvl="1"/>
            <a:r>
              <a:rPr lang="en-US" dirty="0">
                <a:effectLst/>
              </a:rPr>
              <a:t>Reporting of quality data for </a:t>
            </a:r>
            <a:r>
              <a:rPr lang="en-US" dirty="0" smtClean="0">
                <a:effectLst/>
              </a:rPr>
              <a:t>improvement</a:t>
            </a:r>
          </a:p>
          <a:p>
            <a:pPr marL="579438" lvl="1" indent="0">
              <a:buNone/>
            </a:pPr>
            <a:endParaRPr lang="en-US" dirty="0" smtClean="0">
              <a:effectLst/>
            </a:endParaRPr>
          </a:p>
          <a:p>
            <a:pPr marL="0" indent="0" algn="ctr">
              <a:buNone/>
            </a:pPr>
            <a:r>
              <a:rPr lang="en-US" sz="2200" u="sng" dirty="0">
                <a:effectLst/>
                <a:hlinkClick r:id="rId3"/>
              </a:rPr>
              <a:t>http://grants.nih.gov/grants/guide/rfa-files/RFA-HS-07-002.html</a:t>
            </a:r>
            <a:endParaRPr lang="en-US" sz="2200" dirty="0">
              <a:effectLst/>
            </a:endParaRPr>
          </a:p>
          <a:p>
            <a:pPr>
              <a:defRPr/>
            </a:pP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smtClean="0">
                <a:effectLst/>
              </a:rPr>
              <a:t>EQM </a:t>
            </a:r>
            <a:r>
              <a:rPr lang="en-US" dirty="0">
                <a:effectLst/>
              </a:rPr>
              <a:t>Foci and Associated Projects</a:t>
            </a:r>
            <a:endParaRPr lang="en-US" dirty="0"/>
          </a:p>
        </p:txBody>
      </p:sp>
      <p:sp>
        <p:nvSpPr>
          <p:cNvPr id="3" name="Content Placeholder 2"/>
          <p:cNvSpPr>
            <a:spLocks noGrp="1"/>
          </p:cNvSpPr>
          <p:nvPr>
            <p:ph idx="4294967295"/>
          </p:nvPr>
        </p:nvSpPr>
        <p:spPr>
          <a:xfrm>
            <a:off x="533400" y="1371600"/>
            <a:ext cx="7993063" cy="5181600"/>
          </a:xfrm>
        </p:spPr>
        <p:txBody>
          <a:bodyPr/>
          <a:lstStyle/>
          <a:p>
            <a:pPr lvl="0"/>
            <a:r>
              <a:rPr lang="en-US" dirty="0">
                <a:effectLst/>
              </a:rPr>
              <a:t>Total of 17 Projects with a variety of foci</a:t>
            </a:r>
          </a:p>
          <a:p>
            <a:pPr>
              <a:defRPr/>
            </a:pPr>
            <a:endParaRPr lang="en-US" sz="2400" dirty="0" smtClean="0"/>
          </a:p>
          <a:p>
            <a:pPr>
              <a:defRPr/>
            </a:pPr>
            <a:endParaRPr lang="en-US" sz="2400" dirty="0" smtClean="0"/>
          </a:p>
          <a:p>
            <a:pPr>
              <a:defRPr/>
            </a:pPr>
            <a:endParaRPr lang="en-US" sz="2400" dirty="0" smtClean="0"/>
          </a:p>
          <a:p>
            <a:pPr>
              <a:defRPr/>
            </a:pPr>
            <a:endParaRPr lang="en-US" sz="2400" dirty="0" smtClean="0"/>
          </a:p>
          <a:p>
            <a:pPr marL="0" indent="0">
              <a:buNone/>
              <a:defRPr/>
            </a:pPr>
            <a:endParaRPr lang="en-US" sz="2400" dirty="0"/>
          </a:p>
          <a:p>
            <a:pPr>
              <a:defRPr/>
            </a:pPr>
            <a:endParaRPr lang="en-US" sz="2400" dirty="0" smtClean="0"/>
          </a:p>
          <a:p>
            <a:pPr marL="0" indent="0">
              <a:buNone/>
            </a:pPr>
            <a:r>
              <a:rPr lang="en-US" sz="1400" dirty="0" smtClean="0">
                <a:effectLst/>
              </a:rPr>
              <a:t>	* </a:t>
            </a:r>
            <a:r>
              <a:rPr lang="en-US" sz="1400" dirty="0">
                <a:effectLst/>
              </a:rPr>
              <a:t>Some projects had multiple focus </a:t>
            </a:r>
            <a:r>
              <a:rPr lang="en-US" sz="1400" dirty="0" smtClean="0">
                <a:effectLst/>
              </a:rPr>
              <a:t>areas</a:t>
            </a:r>
          </a:p>
          <a:p>
            <a:pPr marL="0" indent="0">
              <a:buNone/>
            </a:pPr>
            <a:endParaRPr lang="en-US" sz="1400" dirty="0" smtClean="0">
              <a:effectLst/>
            </a:endParaRPr>
          </a:p>
          <a:p>
            <a:pPr marL="0" indent="0"/>
            <a:r>
              <a:rPr lang="en-US" dirty="0" smtClean="0">
                <a:effectLst/>
              </a:rPr>
              <a:t>  Two EQM Foci were not explicitly addressed:</a:t>
            </a:r>
          </a:p>
          <a:p>
            <a:pPr marL="0" indent="0">
              <a:buNone/>
            </a:pPr>
            <a:endParaRPr lang="en-US" sz="1400" dirty="0" smtClean="0">
              <a:effectLst/>
            </a:endParaRPr>
          </a:p>
          <a:p>
            <a:pPr>
              <a:defRPr/>
            </a:pPr>
            <a:endParaRPr lang="en-US" sz="2400" dirty="0"/>
          </a:p>
        </p:txBody>
      </p:sp>
      <p:graphicFrame>
        <p:nvGraphicFramePr>
          <p:cNvPr id="6" name="Table 5"/>
          <p:cNvGraphicFramePr>
            <a:graphicFrameLocks noGrp="1"/>
          </p:cNvGraphicFramePr>
          <p:nvPr>
            <p:extLst>
              <p:ext uri="{D42A27DB-BD31-4B8C-83A1-F6EECF244321}">
                <p14:modId xmlns="" xmlns:p14="http://schemas.microsoft.com/office/powerpoint/2010/main" val="3091909246"/>
              </p:ext>
            </p:extLst>
          </p:nvPr>
        </p:nvGraphicFramePr>
        <p:xfrm>
          <a:off x="1598453" y="2057401"/>
          <a:ext cx="5183347" cy="2438402"/>
        </p:xfrm>
        <a:graphic>
          <a:graphicData uri="http://schemas.openxmlformats.org/drawingml/2006/table">
            <a:tbl>
              <a:tblPr firstRow="1" bandRow="1">
                <a:tableStyleId>{073A0DAA-6AF3-43AB-8588-CEC1D06C72B9}</a:tableStyleId>
              </a:tblPr>
              <a:tblGrid>
                <a:gridCol w="395211"/>
                <a:gridCol w="3040086"/>
                <a:gridCol w="1748050"/>
              </a:tblGrid>
              <a:tr h="558327">
                <a:tc>
                  <a:txBody>
                    <a:bodyPr/>
                    <a:lstStyle/>
                    <a:p>
                      <a:pPr marL="0" marR="0" algn="ctr">
                        <a:spcBef>
                          <a:spcPts val="0"/>
                        </a:spcBef>
                        <a:spcAft>
                          <a:spcPts val="0"/>
                        </a:spcAft>
                      </a:pPr>
                      <a:r>
                        <a:rPr lang="en-US" sz="1100" dirty="0" smtClean="0">
                          <a:effectLst/>
                        </a:rPr>
                        <a:t> </a:t>
                      </a:r>
                      <a:endParaRPr lang="en-US" sz="1050" dirty="0">
                        <a:effectLst/>
                        <a:latin typeface="Consolas"/>
                        <a:ea typeface="Calibri"/>
                        <a:cs typeface="Times New Roman"/>
                      </a:endParaRPr>
                    </a:p>
                  </a:txBody>
                  <a:tcPr marL="68580" marR="68580" marT="0" marB="0" anchor="ctr"/>
                </a:tc>
                <a:tc>
                  <a:txBody>
                    <a:bodyPr/>
                    <a:lstStyle/>
                    <a:p>
                      <a:pPr marL="0" marR="0">
                        <a:spcBef>
                          <a:spcPts val="0"/>
                        </a:spcBef>
                        <a:spcAft>
                          <a:spcPts val="0"/>
                        </a:spcAft>
                      </a:pPr>
                      <a:r>
                        <a:rPr lang="en-US" sz="1600" dirty="0">
                          <a:effectLst/>
                        </a:rPr>
                        <a:t>FOA Focus</a:t>
                      </a:r>
                      <a:endParaRPr lang="en-US" sz="1600" dirty="0">
                        <a:effectLst/>
                        <a:latin typeface="Consolas"/>
                        <a:ea typeface="Calibri"/>
                        <a:cs typeface="Times New Roman"/>
                      </a:endParaRPr>
                    </a:p>
                  </a:txBody>
                  <a:tcPr marL="68580" marR="68580" marT="0" marB="0" anchor="ctr"/>
                </a:tc>
                <a:tc>
                  <a:txBody>
                    <a:bodyPr/>
                    <a:lstStyle/>
                    <a:p>
                      <a:pPr marL="0" marR="0" algn="ctr">
                        <a:spcBef>
                          <a:spcPts val="0"/>
                        </a:spcBef>
                        <a:spcAft>
                          <a:spcPts val="0"/>
                        </a:spcAft>
                      </a:pPr>
                      <a:r>
                        <a:rPr lang="en-US" sz="1600" dirty="0">
                          <a:effectLst/>
                        </a:rPr>
                        <a:t>Number of Projects*</a:t>
                      </a:r>
                      <a:endParaRPr lang="en-US" sz="1600" dirty="0">
                        <a:effectLst/>
                        <a:latin typeface="Consolas"/>
                        <a:ea typeface="Calibri"/>
                        <a:cs typeface="Times New Roman"/>
                      </a:endParaRPr>
                    </a:p>
                  </a:txBody>
                  <a:tcPr marL="68580" marR="68580" marT="0" marB="0" anchor="ctr"/>
                </a:tc>
              </a:tr>
              <a:tr h="376015">
                <a:tc>
                  <a:txBody>
                    <a:bodyPr/>
                    <a:lstStyle/>
                    <a:p>
                      <a:pPr marL="0" marR="0" algn="ctr">
                        <a:spcBef>
                          <a:spcPts val="0"/>
                        </a:spcBef>
                        <a:spcAft>
                          <a:spcPts val="0"/>
                        </a:spcAft>
                      </a:pPr>
                      <a:r>
                        <a:rPr lang="en-US" sz="1600" dirty="0">
                          <a:effectLst/>
                        </a:rPr>
                        <a:t>1.</a:t>
                      </a:r>
                      <a:endParaRPr lang="en-US" sz="1600" dirty="0">
                        <a:effectLst/>
                        <a:latin typeface="Consolas"/>
                        <a:ea typeface="Calibri"/>
                        <a:cs typeface="Times New Roman"/>
                      </a:endParaRPr>
                    </a:p>
                  </a:txBody>
                  <a:tcPr marL="68580" marR="68580" marT="0" marB="0" anchor="ctr"/>
                </a:tc>
                <a:tc>
                  <a:txBody>
                    <a:bodyPr/>
                    <a:lstStyle/>
                    <a:p>
                      <a:pPr marL="0" marR="0">
                        <a:spcBef>
                          <a:spcPts val="0"/>
                        </a:spcBef>
                        <a:spcAft>
                          <a:spcPts val="0"/>
                        </a:spcAft>
                      </a:pPr>
                      <a:r>
                        <a:rPr lang="en-US" sz="1600" dirty="0">
                          <a:effectLst/>
                        </a:rPr>
                        <a:t>Developing new measures</a:t>
                      </a:r>
                      <a:endParaRPr lang="en-US" sz="1600" dirty="0">
                        <a:effectLst/>
                        <a:latin typeface="Consolas"/>
                        <a:ea typeface="Calibri"/>
                        <a:cs typeface="Times New Roman"/>
                      </a:endParaRPr>
                    </a:p>
                  </a:txBody>
                  <a:tcPr marL="68580" marR="68580" marT="0" marB="0" anchor="ctr"/>
                </a:tc>
                <a:tc>
                  <a:txBody>
                    <a:bodyPr/>
                    <a:lstStyle/>
                    <a:p>
                      <a:pPr marL="0" marR="0" algn="ctr">
                        <a:spcBef>
                          <a:spcPts val="0"/>
                        </a:spcBef>
                        <a:spcAft>
                          <a:spcPts val="0"/>
                        </a:spcAft>
                      </a:pPr>
                      <a:r>
                        <a:rPr lang="en-US" sz="1600">
                          <a:effectLst/>
                        </a:rPr>
                        <a:t>5</a:t>
                      </a:r>
                      <a:endParaRPr lang="en-US" sz="1600">
                        <a:effectLst/>
                        <a:latin typeface="Consolas"/>
                        <a:ea typeface="Calibri"/>
                        <a:cs typeface="Times New Roman"/>
                      </a:endParaRPr>
                    </a:p>
                  </a:txBody>
                  <a:tcPr marL="68580" marR="68580" marT="0" marB="0" anchor="ctr"/>
                </a:tc>
              </a:tr>
              <a:tr h="376015">
                <a:tc>
                  <a:txBody>
                    <a:bodyPr/>
                    <a:lstStyle/>
                    <a:p>
                      <a:pPr marL="0" marR="0" algn="ctr">
                        <a:spcBef>
                          <a:spcPts val="0"/>
                        </a:spcBef>
                        <a:spcAft>
                          <a:spcPts val="0"/>
                        </a:spcAft>
                      </a:pPr>
                      <a:r>
                        <a:rPr lang="en-US" sz="1600" dirty="0">
                          <a:effectLst/>
                        </a:rPr>
                        <a:t>2.</a:t>
                      </a:r>
                      <a:endParaRPr lang="en-US" sz="1600" dirty="0">
                        <a:effectLst/>
                        <a:latin typeface="Consolas"/>
                        <a:ea typeface="Calibri"/>
                        <a:cs typeface="Times New Roman"/>
                      </a:endParaRPr>
                    </a:p>
                  </a:txBody>
                  <a:tcPr marL="68580" marR="68580" marT="0" marB="0" anchor="ctr"/>
                </a:tc>
                <a:tc>
                  <a:txBody>
                    <a:bodyPr/>
                    <a:lstStyle/>
                    <a:p>
                      <a:pPr marL="0" marR="0">
                        <a:spcBef>
                          <a:spcPts val="0"/>
                        </a:spcBef>
                        <a:spcAft>
                          <a:spcPts val="0"/>
                        </a:spcAft>
                      </a:pPr>
                      <a:r>
                        <a:rPr lang="en-US" sz="1600" dirty="0">
                          <a:effectLst/>
                        </a:rPr>
                        <a:t>Accuracy of measurement</a:t>
                      </a:r>
                      <a:endParaRPr lang="en-US" sz="1600" dirty="0">
                        <a:effectLst/>
                        <a:latin typeface="Consolas"/>
                        <a:ea typeface="Calibri"/>
                        <a:cs typeface="Times New Roman"/>
                      </a:endParaRPr>
                    </a:p>
                  </a:txBody>
                  <a:tcPr marL="68580" marR="68580" marT="0" marB="0" anchor="ctr"/>
                </a:tc>
                <a:tc>
                  <a:txBody>
                    <a:bodyPr/>
                    <a:lstStyle/>
                    <a:p>
                      <a:pPr marL="0" marR="0" algn="ctr">
                        <a:spcBef>
                          <a:spcPts val="0"/>
                        </a:spcBef>
                        <a:spcAft>
                          <a:spcPts val="0"/>
                        </a:spcAft>
                      </a:pPr>
                      <a:r>
                        <a:rPr lang="en-US" sz="1600" dirty="0">
                          <a:effectLst/>
                        </a:rPr>
                        <a:t>10</a:t>
                      </a:r>
                      <a:endParaRPr lang="en-US" sz="1600" dirty="0">
                        <a:effectLst/>
                        <a:latin typeface="Consolas"/>
                        <a:ea typeface="Calibri"/>
                        <a:cs typeface="Times New Roman"/>
                      </a:endParaRPr>
                    </a:p>
                  </a:txBody>
                  <a:tcPr marL="68580" marR="68580" marT="0" marB="0" anchor="ctr"/>
                </a:tc>
              </a:tr>
              <a:tr h="376015">
                <a:tc>
                  <a:txBody>
                    <a:bodyPr/>
                    <a:lstStyle/>
                    <a:p>
                      <a:pPr marL="0" marR="0" algn="ctr">
                        <a:spcBef>
                          <a:spcPts val="0"/>
                        </a:spcBef>
                        <a:spcAft>
                          <a:spcPts val="0"/>
                        </a:spcAft>
                      </a:pPr>
                      <a:r>
                        <a:rPr lang="en-US" sz="1600" dirty="0">
                          <a:effectLst/>
                        </a:rPr>
                        <a:t>3.</a:t>
                      </a:r>
                      <a:endParaRPr lang="en-US" sz="1600" dirty="0">
                        <a:effectLst/>
                        <a:latin typeface="Consolas"/>
                        <a:ea typeface="Calibri"/>
                        <a:cs typeface="Times New Roman"/>
                      </a:endParaRPr>
                    </a:p>
                  </a:txBody>
                  <a:tcPr marL="68580" marR="68580" marT="0" marB="0" anchor="ctr"/>
                </a:tc>
                <a:tc>
                  <a:txBody>
                    <a:bodyPr/>
                    <a:lstStyle/>
                    <a:p>
                      <a:pPr marL="0" marR="0">
                        <a:spcBef>
                          <a:spcPts val="0"/>
                        </a:spcBef>
                        <a:spcAft>
                          <a:spcPts val="0"/>
                        </a:spcAft>
                      </a:pPr>
                      <a:r>
                        <a:rPr lang="en-US" sz="1600" dirty="0">
                          <a:effectLst/>
                        </a:rPr>
                        <a:t>Capturing and integrating data</a:t>
                      </a:r>
                      <a:endParaRPr lang="en-US" sz="1600" dirty="0">
                        <a:effectLst/>
                        <a:latin typeface="Consolas"/>
                        <a:ea typeface="Calibri"/>
                        <a:cs typeface="Times New Roman"/>
                      </a:endParaRPr>
                    </a:p>
                  </a:txBody>
                  <a:tcPr marL="68580" marR="68580" marT="0" marB="0" anchor="ctr"/>
                </a:tc>
                <a:tc>
                  <a:txBody>
                    <a:bodyPr/>
                    <a:lstStyle/>
                    <a:p>
                      <a:pPr marL="0" marR="0" algn="ctr">
                        <a:spcBef>
                          <a:spcPts val="0"/>
                        </a:spcBef>
                        <a:spcAft>
                          <a:spcPts val="0"/>
                        </a:spcAft>
                      </a:pPr>
                      <a:r>
                        <a:rPr lang="en-US" sz="1600" dirty="0">
                          <a:effectLst/>
                        </a:rPr>
                        <a:t>12</a:t>
                      </a:r>
                      <a:endParaRPr lang="en-US" sz="1600" dirty="0">
                        <a:effectLst/>
                        <a:latin typeface="Consolas"/>
                        <a:ea typeface="Calibri"/>
                        <a:cs typeface="Times New Roman"/>
                      </a:endParaRPr>
                    </a:p>
                  </a:txBody>
                  <a:tcPr marL="68580" marR="68580" marT="0" marB="0" anchor="ctr"/>
                </a:tc>
              </a:tr>
              <a:tr h="376015">
                <a:tc>
                  <a:txBody>
                    <a:bodyPr/>
                    <a:lstStyle/>
                    <a:p>
                      <a:pPr marL="0" marR="0" algn="ctr">
                        <a:spcBef>
                          <a:spcPts val="0"/>
                        </a:spcBef>
                        <a:spcAft>
                          <a:spcPts val="0"/>
                        </a:spcAft>
                      </a:pPr>
                      <a:r>
                        <a:rPr lang="en-US" sz="1600" dirty="0">
                          <a:effectLst/>
                        </a:rPr>
                        <a:t>4.</a:t>
                      </a:r>
                      <a:endParaRPr lang="en-US" sz="1600" dirty="0">
                        <a:effectLst/>
                        <a:latin typeface="Consolas"/>
                        <a:ea typeface="Calibri"/>
                        <a:cs typeface="Times New Roman"/>
                      </a:endParaRPr>
                    </a:p>
                  </a:txBody>
                  <a:tcPr marL="68580" marR="68580" marT="0" marB="0" anchor="ctr"/>
                </a:tc>
                <a:tc>
                  <a:txBody>
                    <a:bodyPr/>
                    <a:lstStyle/>
                    <a:p>
                      <a:pPr marL="0" marR="0">
                        <a:spcBef>
                          <a:spcPts val="0"/>
                        </a:spcBef>
                        <a:spcAft>
                          <a:spcPts val="0"/>
                        </a:spcAft>
                      </a:pPr>
                      <a:r>
                        <a:rPr lang="en-US" sz="1600">
                          <a:effectLst/>
                        </a:rPr>
                        <a:t>Feedback to clinicians</a:t>
                      </a:r>
                      <a:endParaRPr lang="en-US" sz="1600">
                        <a:effectLst/>
                        <a:latin typeface="Consolas"/>
                        <a:ea typeface="Calibri"/>
                        <a:cs typeface="Times New Roman"/>
                      </a:endParaRPr>
                    </a:p>
                  </a:txBody>
                  <a:tcPr marL="68580" marR="68580" marT="0" marB="0" anchor="ctr"/>
                </a:tc>
                <a:tc>
                  <a:txBody>
                    <a:bodyPr/>
                    <a:lstStyle/>
                    <a:p>
                      <a:pPr marL="0" marR="0" algn="ctr">
                        <a:spcBef>
                          <a:spcPts val="0"/>
                        </a:spcBef>
                        <a:spcAft>
                          <a:spcPts val="0"/>
                        </a:spcAft>
                      </a:pPr>
                      <a:r>
                        <a:rPr lang="en-US" sz="1600" dirty="0">
                          <a:effectLst/>
                        </a:rPr>
                        <a:t>6</a:t>
                      </a:r>
                      <a:endParaRPr lang="en-US" sz="1600" dirty="0">
                        <a:effectLst/>
                        <a:latin typeface="Consolas"/>
                        <a:ea typeface="Calibri"/>
                        <a:cs typeface="Times New Roman"/>
                      </a:endParaRPr>
                    </a:p>
                  </a:txBody>
                  <a:tcPr marL="68580" marR="68580" marT="0" marB="0" anchor="ctr"/>
                </a:tc>
              </a:tr>
              <a:tr h="376015">
                <a:tc>
                  <a:txBody>
                    <a:bodyPr/>
                    <a:lstStyle/>
                    <a:p>
                      <a:pPr marL="0" marR="0" algn="ctr">
                        <a:spcBef>
                          <a:spcPts val="0"/>
                        </a:spcBef>
                        <a:spcAft>
                          <a:spcPts val="0"/>
                        </a:spcAft>
                      </a:pPr>
                      <a:r>
                        <a:rPr lang="en-US" sz="1600" dirty="0">
                          <a:effectLst/>
                        </a:rPr>
                        <a:t>5.</a:t>
                      </a:r>
                      <a:endParaRPr lang="en-US" sz="1600" dirty="0">
                        <a:effectLst/>
                        <a:latin typeface="Consolas"/>
                        <a:ea typeface="Calibri"/>
                        <a:cs typeface="Times New Roman"/>
                      </a:endParaRPr>
                    </a:p>
                  </a:txBody>
                  <a:tcPr marL="68580" marR="68580" marT="0" marB="0" anchor="ctr"/>
                </a:tc>
                <a:tc>
                  <a:txBody>
                    <a:bodyPr/>
                    <a:lstStyle/>
                    <a:p>
                      <a:pPr marL="0" marR="0">
                        <a:spcBef>
                          <a:spcPts val="0"/>
                        </a:spcBef>
                        <a:spcAft>
                          <a:spcPts val="0"/>
                        </a:spcAft>
                      </a:pPr>
                      <a:r>
                        <a:rPr lang="en-US" sz="1600" dirty="0">
                          <a:effectLst/>
                        </a:rPr>
                        <a:t>Efficiency of measurement</a:t>
                      </a:r>
                      <a:endParaRPr lang="en-US" sz="1600" dirty="0">
                        <a:effectLst/>
                        <a:latin typeface="Consolas"/>
                        <a:ea typeface="Calibri"/>
                        <a:cs typeface="Times New Roman"/>
                      </a:endParaRPr>
                    </a:p>
                  </a:txBody>
                  <a:tcPr marL="68580" marR="68580" marT="0" marB="0" anchor="ctr"/>
                </a:tc>
                <a:tc>
                  <a:txBody>
                    <a:bodyPr/>
                    <a:lstStyle/>
                    <a:p>
                      <a:pPr marL="0" marR="0" algn="ctr">
                        <a:spcBef>
                          <a:spcPts val="0"/>
                        </a:spcBef>
                        <a:spcAft>
                          <a:spcPts val="0"/>
                        </a:spcAft>
                      </a:pPr>
                      <a:r>
                        <a:rPr lang="en-US" sz="1600" dirty="0">
                          <a:effectLst/>
                        </a:rPr>
                        <a:t>3</a:t>
                      </a:r>
                      <a:endParaRPr lang="en-US" sz="1600" dirty="0">
                        <a:effectLst/>
                        <a:latin typeface="Consolas"/>
                        <a:ea typeface="Calibri"/>
                        <a:cs typeface="Times New Roman"/>
                      </a:endParaRPr>
                    </a:p>
                  </a:txBody>
                  <a:tcPr marL="68580" marR="68580" marT="0" marB="0" anchor="ctr"/>
                </a:tc>
              </a:tr>
            </a:tbl>
          </a:graphicData>
        </a:graphic>
      </p:graphicFrame>
      <p:graphicFrame>
        <p:nvGraphicFramePr>
          <p:cNvPr id="7" name="Table 6"/>
          <p:cNvGraphicFramePr>
            <a:graphicFrameLocks noGrp="1"/>
          </p:cNvGraphicFramePr>
          <p:nvPr/>
        </p:nvGraphicFramePr>
        <p:xfrm>
          <a:off x="1524000" y="5486400"/>
          <a:ext cx="6553200" cy="1158240"/>
        </p:xfrm>
        <a:graphic>
          <a:graphicData uri="http://schemas.openxmlformats.org/drawingml/2006/table">
            <a:tbl>
              <a:tblPr firstRow="1" bandRow="1">
                <a:tableStyleId>{5C22544A-7EE6-4342-B048-85BDC9FD1C3A}</a:tableStyleId>
              </a:tblPr>
              <a:tblGrid>
                <a:gridCol w="694123"/>
                <a:gridCol w="5859077"/>
              </a:tblGrid>
              <a:tr h="370840">
                <a:tc>
                  <a:txBody>
                    <a:bodyPr/>
                    <a:lstStyle/>
                    <a:p>
                      <a:r>
                        <a:rPr lang="en-US" sz="1600" b="0" dirty="0" smtClean="0">
                          <a:solidFill>
                            <a:schemeClr val="bg2"/>
                          </a:solidFill>
                        </a:rPr>
                        <a:t>6.</a:t>
                      </a:r>
                      <a:endParaRPr lang="en-US" sz="1600" b="0" dirty="0">
                        <a:solidFill>
                          <a:schemeClr val="bg2"/>
                        </a:solidFill>
                      </a:endParaRPr>
                    </a:p>
                  </a:txBody>
                  <a:tcPr>
                    <a:solidFill>
                      <a:srgbClr val="E7E8F0"/>
                    </a:solidFill>
                  </a:tcPr>
                </a:tc>
                <a:tc>
                  <a:txBody>
                    <a:bodyPr/>
                    <a:lstStyle/>
                    <a:p>
                      <a:r>
                        <a:rPr lang="en-US" sz="1600" b="0" dirty="0" smtClean="0">
                          <a:solidFill>
                            <a:schemeClr val="bg2"/>
                          </a:solidFill>
                        </a:rPr>
                        <a:t>Interoperable</a:t>
                      </a:r>
                      <a:r>
                        <a:rPr lang="en-US" sz="1600" b="0" baseline="0" dirty="0" smtClean="0">
                          <a:solidFill>
                            <a:schemeClr val="bg2"/>
                          </a:solidFill>
                        </a:rPr>
                        <a:t> data systems to measure quality and safety for episodes of care across settings</a:t>
                      </a:r>
                      <a:endParaRPr lang="en-US" sz="1600" b="0" dirty="0">
                        <a:solidFill>
                          <a:schemeClr val="bg2"/>
                        </a:solidFill>
                      </a:endParaRPr>
                    </a:p>
                  </a:txBody>
                  <a:tcPr>
                    <a:solidFill>
                      <a:srgbClr val="E7E8F0"/>
                    </a:solidFill>
                  </a:tcPr>
                </a:tc>
              </a:tr>
              <a:tr h="370840">
                <a:tc>
                  <a:txBody>
                    <a:bodyPr/>
                    <a:lstStyle/>
                    <a:p>
                      <a:r>
                        <a:rPr lang="en-US" sz="1600" dirty="0" smtClean="0">
                          <a:solidFill>
                            <a:schemeClr val="bg2"/>
                          </a:solidFill>
                        </a:rPr>
                        <a:t>7.</a:t>
                      </a:r>
                      <a:endParaRPr lang="en-US" sz="1600" dirty="0">
                        <a:solidFill>
                          <a:schemeClr val="bg2"/>
                        </a:solidFill>
                      </a:endParaRPr>
                    </a:p>
                  </a:txBody>
                  <a:tcPr>
                    <a:solidFill>
                      <a:schemeClr val="tx1">
                        <a:lumMod val="65000"/>
                      </a:schemeClr>
                    </a:solidFill>
                  </a:tcPr>
                </a:tc>
                <a:tc>
                  <a:txBody>
                    <a:bodyPr/>
                    <a:lstStyle/>
                    <a:p>
                      <a:r>
                        <a:rPr lang="en-US" sz="1600" dirty="0" smtClean="0">
                          <a:solidFill>
                            <a:schemeClr val="bg2"/>
                          </a:solidFill>
                        </a:rPr>
                        <a:t>HIE as a data source for quality and safety measurement, including public reporting</a:t>
                      </a:r>
                      <a:endParaRPr lang="en-US" sz="1600" dirty="0">
                        <a:solidFill>
                          <a:schemeClr val="bg2"/>
                        </a:solidFill>
                      </a:endParaRPr>
                    </a:p>
                  </a:txBody>
                  <a:tcPr>
                    <a:solidFill>
                      <a:schemeClr val="tx1">
                        <a:lumMod val="65000"/>
                      </a:schemeClr>
                    </a:solidFill>
                  </a:tcPr>
                </a:tc>
              </a:tr>
            </a:tbl>
          </a:graphicData>
        </a:graphic>
      </p:graphicFrame>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smtClean="0"/>
              <a:t>Counts of Type of Health IT for EQM Grantees</a:t>
            </a:r>
            <a:endParaRPr lang="en-US" dirty="0"/>
          </a:p>
        </p:txBody>
      </p:sp>
      <p:graphicFrame>
        <p:nvGraphicFramePr>
          <p:cNvPr id="4" name="Chart 3"/>
          <p:cNvGraphicFramePr/>
          <p:nvPr>
            <p:extLst>
              <p:ext uri="{D42A27DB-BD31-4B8C-83A1-F6EECF244321}">
                <p14:modId xmlns="" xmlns:p14="http://schemas.microsoft.com/office/powerpoint/2010/main" val="1079594954"/>
              </p:ext>
            </p:extLst>
          </p:nvPr>
        </p:nvGraphicFramePr>
        <p:xfrm>
          <a:off x="914400" y="1600200"/>
          <a:ext cx="7239000" cy="4724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3155363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smtClean="0"/>
              <a:t>Counts of EQM Grantees by IOM </a:t>
            </a:r>
            <a:br>
              <a:rPr lang="en-US" dirty="0" smtClean="0"/>
            </a:br>
            <a:r>
              <a:rPr lang="en-US" dirty="0" smtClean="0"/>
              <a:t>Priority Area</a:t>
            </a:r>
            <a:endParaRPr lang="en-US" dirty="0"/>
          </a:p>
        </p:txBody>
      </p:sp>
      <p:graphicFrame>
        <p:nvGraphicFramePr>
          <p:cNvPr id="4" name="Chart 3"/>
          <p:cNvGraphicFramePr/>
          <p:nvPr>
            <p:extLst>
              <p:ext uri="{D42A27DB-BD31-4B8C-83A1-F6EECF244321}">
                <p14:modId xmlns="" xmlns:p14="http://schemas.microsoft.com/office/powerpoint/2010/main" val="128713886"/>
              </p:ext>
            </p:extLst>
          </p:nvPr>
        </p:nvGraphicFramePr>
        <p:xfrm>
          <a:off x="914400" y="1600200"/>
          <a:ext cx="72390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28951008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76400" y="228600"/>
            <a:ext cx="6697663" cy="838200"/>
          </a:xfrm>
        </p:spPr>
        <p:txBody>
          <a:bodyPr/>
          <a:lstStyle/>
          <a:p>
            <a:pPr>
              <a:defRPr/>
            </a:pPr>
            <a:r>
              <a:rPr lang="en-US" dirty="0" smtClean="0"/>
              <a:t>Counts of EQM Grantees by Type of Ambulatory Care Setting</a:t>
            </a:r>
            <a:endParaRPr lang="en-US" dirty="0"/>
          </a:p>
        </p:txBody>
      </p:sp>
      <p:sp>
        <p:nvSpPr>
          <p:cNvPr id="5" name="TextBox 4"/>
          <p:cNvSpPr txBox="1"/>
          <p:nvPr/>
        </p:nvSpPr>
        <p:spPr>
          <a:xfrm>
            <a:off x="1371600" y="5638800"/>
            <a:ext cx="6705600" cy="738664"/>
          </a:xfrm>
          <a:prstGeom prst="rect">
            <a:avLst/>
          </a:prstGeom>
          <a:noFill/>
        </p:spPr>
        <p:txBody>
          <a:bodyPr wrap="square" rtlCol="0">
            <a:spAutoFit/>
          </a:bodyPr>
          <a:lstStyle/>
          <a:p>
            <a:r>
              <a:rPr lang="en-US" sz="1400" dirty="0"/>
              <a:t>*FQHC (Federally Qualified Health Center) </a:t>
            </a:r>
          </a:p>
          <a:p>
            <a:r>
              <a:rPr lang="en-US" sz="1400" dirty="0" smtClean="0"/>
              <a:t> CHC </a:t>
            </a:r>
            <a:r>
              <a:rPr lang="en-US" sz="1400" dirty="0"/>
              <a:t>(Community Health Clinic)</a:t>
            </a:r>
          </a:p>
          <a:p>
            <a:endParaRPr lang="en-US" sz="1400" dirty="0"/>
          </a:p>
        </p:txBody>
      </p:sp>
      <p:graphicFrame>
        <p:nvGraphicFramePr>
          <p:cNvPr id="6" name="Chart 5"/>
          <p:cNvGraphicFramePr/>
          <p:nvPr>
            <p:extLst>
              <p:ext uri="{D42A27DB-BD31-4B8C-83A1-F6EECF244321}">
                <p14:modId xmlns="" xmlns:p14="http://schemas.microsoft.com/office/powerpoint/2010/main" val="572901116"/>
              </p:ext>
            </p:extLst>
          </p:nvPr>
        </p:nvGraphicFramePr>
        <p:xfrm>
          <a:off x="1005840" y="1697182"/>
          <a:ext cx="7086600" cy="3962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a:effectLst/>
              </a:rPr>
              <a:t>Developing New Measures </a:t>
            </a:r>
            <a:endParaRPr lang="en-US" dirty="0"/>
          </a:p>
        </p:txBody>
      </p:sp>
      <p:sp>
        <p:nvSpPr>
          <p:cNvPr id="3" name="Content Placeholder 2"/>
          <p:cNvSpPr>
            <a:spLocks noGrp="1"/>
          </p:cNvSpPr>
          <p:nvPr>
            <p:ph idx="4294967295"/>
          </p:nvPr>
        </p:nvSpPr>
        <p:spPr>
          <a:xfrm>
            <a:off x="609600" y="1524000"/>
            <a:ext cx="7955280" cy="5181600"/>
          </a:xfrm>
        </p:spPr>
        <p:txBody>
          <a:bodyPr>
            <a:normAutofit fontScale="92500" lnSpcReduction="10000"/>
          </a:bodyPr>
          <a:lstStyle/>
          <a:p>
            <a:pPr lvl="0"/>
            <a:r>
              <a:rPr lang="en-US" dirty="0">
                <a:effectLst/>
              </a:rPr>
              <a:t>Projects focusing on developing new measures</a:t>
            </a:r>
            <a:endParaRPr lang="en-US" sz="2400" dirty="0">
              <a:effectLst/>
            </a:endParaRPr>
          </a:p>
          <a:p>
            <a:pPr lvl="1"/>
            <a:r>
              <a:rPr lang="en-US" dirty="0">
                <a:effectLst/>
              </a:rPr>
              <a:t>Berner</a:t>
            </a:r>
            <a:endParaRPr lang="en-US" sz="2000" dirty="0">
              <a:effectLst/>
            </a:endParaRPr>
          </a:p>
          <a:p>
            <a:pPr lvl="1"/>
            <a:r>
              <a:rPr lang="en-US" dirty="0">
                <a:effectLst/>
              </a:rPr>
              <a:t>Kaushal</a:t>
            </a:r>
            <a:endParaRPr lang="en-US" sz="2000" dirty="0">
              <a:effectLst/>
            </a:endParaRPr>
          </a:p>
          <a:p>
            <a:pPr lvl="1"/>
            <a:r>
              <a:rPr lang="en-US" dirty="0">
                <a:effectLst/>
              </a:rPr>
              <a:t>Thomas</a:t>
            </a:r>
            <a:endParaRPr lang="en-US" sz="2000" dirty="0">
              <a:effectLst/>
            </a:endParaRPr>
          </a:p>
          <a:p>
            <a:pPr lvl="1"/>
            <a:r>
              <a:rPr lang="en-US" dirty="0">
                <a:effectLst/>
              </a:rPr>
              <a:t>Turchin</a:t>
            </a:r>
            <a:endParaRPr lang="en-US" sz="2000" dirty="0">
              <a:effectLst/>
            </a:endParaRPr>
          </a:p>
          <a:p>
            <a:pPr lvl="1"/>
            <a:r>
              <a:rPr lang="en-US" dirty="0">
                <a:effectLst/>
              </a:rPr>
              <a:t>Vogt and </a:t>
            </a:r>
            <a:r>
              <a:rPr lang="en-US" dirty="0" smtClean="0">
                <a:effectLst/>
              </a:rPr>
              <a:t>Williams</a:t>
            </a:r>
          </a:p>
          <a:p>
            <a:pPr lvl="1"/>
            <a:endParaRPr lang="en-US" sz="2000" dirty="0">
              <a:effectLst/>
            </a:endParaRPr>
          </a:p>
          <a:p>
            <a:pPr lvl="0"/>
            <a:r>
              <a:rPr lang="en-US" dirty="0">
                <a:effectLst/>
              </a:rPr>
              <a:t>For a summary of findings from all projects that addressed “Developing New Measures”, see “Findings and Lessons from the Enabling Quality Measurement Through Health IT Grant Initiative”</a:t>
            </a:r>
            <a:endParaRPr lang="en-US" sz="2400" dirty="0">
              <a:effectLst/>
            </a:endParaRPr>
          </a:p>
          <a:p>
            <a:pPr marL="0" indent="0">
              <a:buNone/>
            </a:pPr>
            <a:endParaRPr lang="en-US" sz="2400" dirty="0">
              <a:effectLst/>
            </a:endParaRPr>
          </a:p>
          <a:p>
            <a:pPr marL="0" indent="0" algn="ctr">
              <a:buNone/>
            </a:pPr>
            <a:r>
              <a:rPr lang="en-US" u="sng" dirty="0" smtClean="0">
                <a:effectLst/>
                <a:hlinkClick r:id="rId3"/>
              </a:rPr>
              <a:t>http</a:t>
            </a:r>
            <a:r>
              <a:rPr lang="en-US" u="sng" dirty="0">
                <a:effectLst/>
                <a:hlinkClick r:id="rId3"/>
              </a:rPr>
              <a:t>://healthit.ahrq.gov/EQMReport2012.pdf</a:t>
            </a:r>
            <a:endParaRPr lang="en-US" sz="2400" dirty="0">
              <a:effectLst/>
            </a:endParaRPr>
          </a:p>
          <a:p>
            <a:pPr>
              <a:defRPr/>
            </a:pPr>
            <a:endParaRPr lang="en-US" sz="2400" dirty="0" smtClean="0"/>
          </a:p>
          <a:p>
            <a:pPr>
              <a:defRPr/>
            </a:pPr>
            <a:endParaRPr lang="en-US" sz="2400" dirty="0" smtClean="0"/>
          </a:p>
          <a:p>
            <a:pPr>
              <a:defRPr/>
            </a:pPr>
            <a:endParaRPr lang="en-US" sz="2400" dirty="0" smtClean="0"/>
          </a:p>
          <a:p>
            <a:pPr>
              <a:defRPr/>
            </a:pPr>
            <a:endParaRPr lang="en-US" sz="2400" dirty="0"/>
          </a:p>
        </p:txBody>
      </p:sp>
      <p:pic>
        <p:nvPicPr>
          <p:cNvPr id="4" name="Picture 3" descr="a separate report or story is available"/>
          <p:cNvPicPr/>
          <p:nvPr/>
        </p:nvPicPr>
        <p:blipFill rotWithShape="1">
          <a:blip r:embed="rId4" cstate="print">
            <a:extLst>
              <a:ext uri="{28A0092B-C50C-407E-A947-70E740481C1C}">
                <a14:useLocalDpi xmlns="" xmlns:a14="http://schemas.microsoft.com/office/drawing/2010/main" val="0"/>
              </a:ext>
            </a:extLst>
          </a:blip>
          <a:srcRect l="5146" r="6646"/>
          <a:stretch/>
        </p:blipFill>
        <p:spPr bwMode="auto">
          <a:xfrm>
            <a:off x="2819400" y="2286000"/>
            <a:ext cx="228600" cy="304800"/>
          </a:xfrm>
          <a:prstGeom prst="rect">
            <a:avLst/>
          </a:prstGeom>
          <a:ln>
            <a:noFill/>
          </a:ln>
        </p:spPr>
      </p:pic>
      <p:pic>
        <p:nvPicPr>
          <p:cNvPr id="5" name="Picture 4" descr="A separate video is available"/>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200400" y="2316480"/>
            <a:ext cx="320040" cy="274320"/>
          </a:xfrm>
          <a:prstGeom prst="rect">
            <a:avLst/>
          </a:prstGeom>
          <a:noFill/>
          <a:ln>
            <a:noFill/>
          </a:ln>
        </p:spPr>
      </p:pic>
      <p:pic>
        <p:nvPicPr>
          <p:cNvPr id="6" name="Picture 5" descr="A separate webinar is available"/>
          <p:cNvPicPr/>
          <p:nvPr/>
        </p:nvPicPr>
        <p:blipFill rotWithShape="1">
          <a:blip r:embed="rId6"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2743200" y="3060192"/>
            <a:ext cx="320040" cy="292608"/>
          </a:xfrm>
          <a:prstGeom prst="rect">
            <a:avLst/>
          </a:prstGeom>
          <a:solidFill>
            <a:schemeClr val="tx1"/>
          </a:solidFill>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Developing New </a:t>
            </a:r>
            <a:r>
              <a:rPr lang="en-US" dirty="0" smtClean="0">
                <a:effectLst/>
              </a:rPr>
              <a:t>Measures, </a:t>
            </a:r>
            <a:r>
              <a:rPr lang="en-US" dirty="0" smtClean="0">
                <a:effectLst/>
              </a:rPr>
              <a:t/>
            </a:r>
            <a:br>
              <a:rPr lang="en-US" dirty="0" smtClean="0">
                <a:effectLst/>
              </a:rPr>
            </a:br>
            <a:r>
              <a:rPr lang="en-US" dirty="0" smtClean="0">
                <a:effectLst/>
              </a:rPr>
              <a:t>Selected </a:t>
            </a:r>
            <a:r>
              <a:rPr lang="en-US" dirty="0">
                <a:effectLst/>
              </a:rPr>
              <a:t>Findings</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lnSpcReduction="10000"/>
          </a:bodyPr>
          <a:lstStyle/>
          <a:p>
            <a:pPr lvl="0"/>
            <a:r>
              <a:rPr lang="en-US" b="1" dirty="0">
                <a:solidFill>
                  <a:srgbClr val="FFFF00"/>
                </a:solidFill>
                <a:effectLst/>
              </a:rPr>
              <a:t>Berner</a:t>
            </a:r>
            <a:r>
              <a:rPr lang="en-US" dirty="0">
                <a:solidFill>
                  <a:srgbClr val="FFFF00"/>
                </a:solidFill>
                <a:effectLst/>
              </a:rPr>
              <a:t>: </a:t>
            </a:r>
            <a:r>
              <a:rPr lang="en-US" dirty="0">
                <a:effectLst/>
              </a:rPr>
              <a:t>new measures were calculated through patient feedback collected via telephone and interactive voice response. </a:t>
            </a:r>
          </a:p>
          <a:p>
            <a:pPr lvl="1"/>
            <a:r>
              <a:rPr lang="en-US" dirty="0">
                <a:effectLst/>
              </a:rPr>
              <a:t>The topics of measures included patient-reported problem resolution, medication adherence, and followup activity</a:t>
            </a:r>
          </a:p>
          <a:p>
            <a:pPr lvl="0"/>
            <a:r>
              <a:rPr lang="en-US" b="1" dirty="0">
                <a:solidFill>
                  <a:srgbClr val="FFFF00"/>
                </a:solidFill>
                <a:effectLst/>
              </a:rPr>
              <a:t>Kaushal</a:t>
            </a:r>
            <a:r>
              <a:rPr lang="en-US" dirty="0">
                <a:solidFill>
                  <a:srgbClr val="FFFF00"/>
                </a:solidFill>
                <a:effectLst/>
              </a:rPr>
              <a:t>: </a:t>
            </a:r>
            <a:r>
              <a:rPr lang="en-US" dirty="0">
                <a:effectLst/>
              </a:rPr>
              <a:t>expert panel reviewed measures related to the quality of ambulatory care.</a:t>
            </a:r>
          </a:p>
          <a:p>
            <a:pPr lvl="1"/>
            <a:r>
              <a:rPr lang="en-US" dirty="0">
                <a:effectLst/>
              </a:rPr>
              <a:t>18 existing measures were prioritized to be generated by EHRs, and 14 new measures were identified in underrepresented measurement areas.</a:t>
            </a:r>
          </a:p>
          <a:p>
            <a:pPr lvl="0"/>
            <a:r>
              <a:rPr lang="en-US" b="1" dirty="0">
                <a:solidFill>
                  <a:srgbClr val="FFFF00"/>
                </a:solidFill>
                <a:effectLst/>
              </a:rPr>
              <a:t>Vogt and Williams:</a:t>
            </a:r>
            <a:r>
              <a:rPr lang="en-US" dirty="0">
                <a:solidFill>
                  <a:srgbClr val="FFFF00"/>
                </a:solidFill>
                <a:effectLst/>
              </a:rPr>
              <a:t> </a:t>
            </a:r>
            <a:r>
              <a:rPr lang="en-US" dirty="0">
                <a:effectLst/>
              </a:rPr>
              <a:t>developed EHR-based indices for the quality of </a:t>
            </a:r>
            <a:r>
              <a:rPr lang="en-US" dirty="0" smtClean="0">
                <a:effectLst/>
              </a:rPr>
              <a:t>cardiovascular disease </a:t>
            </a:r>
            <a:r>
              <a:rPr lang="en-US" dirty="0">
                <a:effectLst/>
              </a:rPr>
              <a:t>management services in primary care.</a:t>
            </a:r>
          </a:p>
          <a:p>
            <a:pPr>
              <a:defRPr/>
            </a:pP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a:effectLst/>
              </a:rPr>
              <a:t>Accuracy of Measurement</a:t>
            </a:r>
            <a:endParaRPr lang="en-US" dirty="0"/>
          </a:p>
        </p:txBody>
      </p:sp>
      <p:sp>
        <p:nvSpPr>
          <p:cNvPr id="3" name="Content Placeholder 2"/>
          <p:cNvSpPr>
            <a:spLocks noGrp="1"/>
          </p:cNvSpPr>
          <p:nvPr>
            <p:ph idx="4294967295"/>
          </p:nvPr>
        </p:nvSpPr>
        <p:spPr>
          <a:xfrm>
            <a:off x="609600" y="1524000"/>
            <a:ext cx="7993063" cy="914400"/>
          </a:xfrm>
        </p:spPr>
        <p:txBody>
          <a:bodyPr/>
          <a:lstStyle/>
          <a:p>
            <a:pPr lvl="0"/>
            <a:r>
              <a:rPr lang="en-US" sz="2400" dirty="0">
                <a:effectLst/>
              </a:rPr>
              <a:t>Projects focusing on accuracy of measurement</a:t>
            </a:r>
          </a:p>
          <a:p>
            <a:pPr>
              <a:defRPr/>
            </a:pPr>
            <a:endParaRPr lang="en-US" sz="2400" dirty="0" smtClean="0"/>
          </a:p>
          <a:p>
            <a:pPr>
              <a:defRPr/>
            </a:pPr>
            <a:endParaRPr lang="en-US" sz="2400" dirty="0" smtClean="0"/>
          </a:p>
          <a:p>
            <a:pPr>
              <a:defRPr/>
            </a:pPr>
            <a:endParaRPr lang="en-US" sz="2400" dirty="0" smtClean="0"/>
          </a:p>
          <a:p>
            <a:pPr>
              <a:defRPr/>
            </a:pPr>
            <a:endParaRPr lang="en-US" sz="2400" dirty="0"/>
          </a:p>
        </p:txBody>
      </p:sp>
      <p:sp>
        <p:nvSpPr>
          <p:cNvPr id="5" name="Content Placeholder 2"/>
          <p:cNvSpPr txBox="1">
            <a:spLocks/>
          </p:cNvSpPr>
          <p:nvPr/>
        </p:nvSpPr>
        <p:spPr bwMode="auto">
          <a:xfrm>
            <a:off x="609600" y="2057400"/>
            <a:ext cx="7993063" cy="1905000"/>
          </a:xfrm>
          <a:prstGeom prst="rect">
            <a:avLst/>
          </a:prstGeom>
          <a:noFill/>
          <a:ln w="12700">
            <a:noFill/>
            <a:miter lim="800000"/>
            <a:headEnd/>
            <a:tailEnd/>
          </a:ln>
          <a:effectLst/>
        </p:spPr>
        <p:txBody>
          <a:bodyPr vert="horz" wrap="square" lIns="90488" tIns="44450" rIns="90488" bIns="44450" numCol="2"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lvl="1"/>
            <a:r>
              <a:rPr lang="en-US" sz="2000" dirty="0">
                <a:effectLst/>
              </a:rPr>
              <a:t>Bailey and Kilbridge</a:t>
            </a:r>
          </a:p>
          <a:p>
            <a:pPr lvl="1"/>
            <a:r>
              <a:rPr lang="en-US" sz="2000" dirty="0">
                <a:effectLst/>
              </a:rPr>
              <a:t>Hazlehurst</a:t>
            </a:r>
          </a:p>
          <a:p>
            <a:pPr lvl="1"/>
            <a:r>
              <a:rPr lang="en-US" sz="2000" dirty="0">
                <a:effectLst/>
              </a:rPr>
              <a:t>Kaushal</a:t>
            </a:r>
          </a:p>
          <a:p>
            <a:pPr lvl="1"/>
            <a:r>
              <a:rPr lang="en-US" sz="2000" dirty="0">
                <a:effectLst/>
              </a:rPr>
              <a:t>Kmetik</a:t>
            </a:r>
          </a:p>
          <a:p>
            <a:pPr lvl="1"/>
            <a:r>
              <a:rPr lang="en-US" sz="2000" dirty="0">
                <a:effectLst/>
              </a:rPr>
              <a:t>Lehmann</a:t>
            </a:r>
          </a:p>
          <a:p>
            <a:pPr lvl="1"/>
            <a:r>
              <a:rPr lang="en-US" sz="2000" dirty="0">
                <a:effectLst/>
              </a:rPr>
              <a:t>McColm</a:t>
            </a:r>
          </a:p>
          <a:p>
            <a:pPr lvl="1"/>
            <a:r>
              <a:rPr lang="en-US" sz="2000" dirty="0">
                <a:effectLst/>
              </a:rPr>
              <a:t>Thomas</a:t>
            </a:r>
          </a:p>
          <a:p>
            <a:pPr lvl="1"/>
            <a:r>
              <a:rPr lang="en-US" sz="2000" dirty="0">
                <a:effectLst/>
              </a:rPr>
              <a:t>Turchin</a:t>
            </a:r>
          </a:p>
          <a:p>
            <a:pPr lvl="1"/>
            <a:r>
              <a:rPr lang="en-US" sz="2000" dirty="0">
                <a:effectLst/>
              </a:rPr>
              <a:t>Weiner</a:t>
            </a:r>
          </a:p>
          <a:p>
            <a:pPr lvl="1"/>
            <a:r>
              <a:rPr lang="en-US" sz="2000" dirty="0">
                <a:effectLst/>
              </a:rPr>
              <a:t>Wu and </a:t>
            </a:r>
            <a:r>
              <a:rPr lang="en-US" sz="2000" dirty="0" smtClean="0">
                <a:effectLst/>
              </a:rPr>
              <a:t>Mostashari</a:t>
            </a:r>
            <a:endParaRPr lang="en-US" sz="2000" dirty="0" smtClean="0"/>
          </a:p>
        </p:txBody>
      </p:sp>
      <p:sp>
        <p:nvSpPr>
          <p:cNvPr id="6" name="Content Placeholder 2"/>
          <p:cNvSpPr txBox="1">
            <a:spLocks/>
          </p:cNvSpPr>
          <p:nvPr/>
        </p:nvSpPr>
        <p:spPr bwMode="auto">
          <a:xfrm>
            <a:off x="642851" y="4114800"/>
            <a:ext cx="7993063" cy="9144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lvl="0"/>
            <a:r>
              <a:rPr lang="en-US" sz="2400" dirty="0">
                <a:effectLst/>
              </a:rPr>
              <a:t>For a summary of findings from all projects that addressed “Accuracy of Measurement”, see “Findings and Lessons from the Enabling Quality Measurement Through Health IT Grant </a:t>
            </a:r>
            <a:r>
              <a:rPr lang="en-US" sz="2400" dirty="0" smtClean="0">
                <a:effectLst/>
              </a:rPr>
              <a:t>Initiative”</a:t>
            </a:r>
          </a:p>
          <a:p>
            <a:pPr marL="0" lvl="0" indent="0">
              <a:buNone/>
            </a:pPr>
            <a:endParaRPr lang="en-US" sz="2400" dirty="0" smtClean="0">
              <a:effectLst/>
            </a:endParaRPr>
          </a:p>
          <a:p>
            <a:pPr marL="0" indent="0" algn="ctr">
              <a:buNone/>
            </a:pPr>
            <a:r>
              <a:rPr lang="en-US" sz="2400" u="sng" dirty="0" smtClean="0">
                <a:effectLst/>
                <a:hlinkClick r:id="rId3"/>
              </a:rPr>
              <a:t>http</a:t>
            </a:r>
            <a:r>
              <a:rPr lang="en-US" sz="2400" u="sng" dirty="0">
                <a:effectLst/>
                <a:hlinkClick r:id="rId3"/>
              </a:rPr>
              <a:t>://healthit.ahrq.gov/EQMReport2012.pdf</a:t>
            </a:r>
            <a:endParaRPr lang="en-US" sz="2400" dirty="0">
              <a:effectLst/>
            </a:endParaRPr>
          </a:p>
          <a:p>
            <a:pPr>
              <a:defRPr/>
            </a:pPr>
            <a:endParaRPr lang="en-US" sz="2400" dirty="0" smtClean="0"/>
          </a:p>
          <a:p>
            <a:pPr marL="0" indent="0">
              <a:buNone/>
              <a:defRPr/>
            </a:pPr>
            <a:endParaRPr lang="en-US" sz="2400" dirty="0" smtClean="0"/>
          </a:p>
          <a:p>
            <a:pPr>
              <a:defRPr/>
            </a:pPr>
            <a:endParaRPr lang="en-US" sz="2400" dirty="0" smtClean="0"/>
          </a:p>
          <a:p>
            <a:pPr>
              <a:defRPr/>
            </a:pPr>
            <a:endParaRPr lang="en-US" sz="2400" dirty="0"/>
          </a:p>
        </p:txBody>
      </p:sp>
      <p:pic>
        <p:nvPicPr>
          <p:cNvPr id="7" name="Picture 6" descr="a separate report or story is available"/>
          <p:cNvPicPr/>
          <p:nvPr/>
        </p:nvPicPr>
        <p:blipFill rotWithShape="1">
          <a:blip r:embed="rId4" cstate="print">
            <a:extLst>
              <a:ext uri="{28A0092B-C50C-407E-A947-70E740481C1C}">
                <a14:useLocalDpi xmlns="" xmlns:a14="http://schemas.microsoft.com/office/drawing/2010/main" val="0"/>
              </a:ext>
            </a:extLst>
          </a:blip>
          <a:srcRect l="5146" r="6646"/>
          <a:stretch/>
        </p:blipFill>
        <p:spPr bwMode="auto">
          <a:xfrm>
            <a:off x="2667000" y="2819400"/>
            <a:ext cx="228600" cy="304800"/>
          </a:xfrm>
          <a:prstGeom prst="rect">
            <a:avLst/>
          </a:prstGeom>
          <a:ln>
            <a:noFill/>
          </a:ln>
        </p:spPr>
      </p:pic>
      <p:pic>
        <p:nvPicPr>
          <p:cNvPr id="8" name="Picture 7" descr="a separate report or story is available"/>
          <p:cNvPicPr/>
          <p:nvPr/>
        </p:nvPicPr>
        <p:blipFill rotWithShape="1">
          <a:blip r:embed="rId4" cstate="print">
            <a:extLst>
              <a:ext uri="{28A0092B-C50C-407E-A947-70E740481C1C}">
                <a14:useLocalDpi xmlns="" xmlns:a14="http://schemas.microsoft.com/office/drawing/2010/main" val="0"/>
              </a:ext>
            </a:extLst>
          </a:blip>
          <a:srcRect l="5146" r="6646"/>
          <a:stretch/>
        </p:blipFill>
        <p:spPr bwMode="auto">
          <a:xfrm>
            <a:off x="6553200" y="2057400"/>
            <a:ext cx="228600" cy="304800"/>
          </a:xfrm>
          <a:prstGeom prst="rect">
            <a:avLst/>
          </a:prstGeom>
          <a:ln>
            <a:noFill/>
          </a:ln>
        </p:spPr>
      </p:pic>
      <p:pic>
        <p:nvPicPr>
          <p:cNvPr id="9" name="Picture 8" descr="A separate video is available"/>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971800" y="2849880"/>
            <a:ext cx="320040" cy="274320"/>
          </a:xfrm>
          <a:prstGeom prst="rect">
            <a:avLst/>
          </a:prstGeom>
          <a:noFill/>
          <a:ln>
            <a:noFill/>
          </a:ln>
        </p:spPr>
      </p:pic>
      <p:pic>
        <p:nvPicPr>
          <p:cNvPr id="10" name="Picture 9" descr="A separate webinar is available"/>
          <p:cNvPicPr/>
          <p:nvPr/>
        </p:nvPicPr>
        <p:blipFill rotWithShape="1">
          <a:blip r:embed="rId6"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6493297" y="2831592"/>
            <a:ext cx="320040" cy="292608"/>
          </a:xfrm>
          <a:prstGeom prst="rect">
            <a:avLst/>
          </a:prstGeom>
          <a:solidFill>
            <a:schemeClr val="tx1"/>
          </a:solidFill>
          <a:ln>
            <a:noFill/>
          </a:ln>
          <a:extLst>
            <a:ext uri="{53640926-AAD7-44D8-BBD7-CCE9431645EC}">
              <a14:shadowObscured xmlns="" xmlns:a14="http://schemas.microsoft.com/office/drawing/2010/main"/>
            </a:ext>
          </a:extLst>
        </p:spPr>
      </p:pic>
      <p:pic>
        <p:nvPicPr>
          <p:cNvPr id="11" name="Picture 10" descr="A separate webinar is available"/>
          <p:cNvPicPr/>
          <p:nvPr/>
        </p:nvPicPr>
        <p:blipFill rotWithShape="1">
          <a:blip r:embed="rId6"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2971800" y="2438400"/>
            <a:ext cx="320040" cy="292608"/>
          </a:xfrm>
          <a:prstGeom prst="rect">
            <a:avLst/>
          </a:prstGeom>
          <a:solidFill>
            <a:schemeClr val="tx1"/>
          </a:solidFill>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Accuracy of Measurement, </a:t>
            </a:r>
            <a:r>
              <a:rPr lang="en-US" dirty="0" smtClean="0">
                <a:effectLst/>
              </a:rPr>
              <a:t/>
            </a:r>
            <a:br>
              <a:rPr lang="en-US" dirty="0" smtClean="0">
                <a:effectLst/>
              </a:rPr>
            </a:br>
            <a:r>
              <a:rPr lang="en-US" dirty="0" smtClean="0">
                <a:effectLst/>
              </a:rPr>
              <a:t>Selected </a:t>
            </a:r>
            <a:r>
              <a:rPr lang="en-US" dirty="0">
                <a:effectLst/>
              </a:rPr>
              <a:t>Findings</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a:bodyPr>
          <a:lstStyle/>
          <a:p>
            <a:pPr lvl="0"/>
            <a:r>
              <a:rPr lang="en-US" b="1" dirty="0">
                <a:solidFill>
                  <a:srgbClr val="FFFF00"/>
                </a:solidFill>
                <a:effectLst/>
              </a:rPr>
              <a:t>Kmetik</a:t>
            </a:r>
            <a:r>
              <a:rPr lang="en-US" dirty="0">
                <a:effectLst/>
              </a:rPr>
              <a:t> tested the accuracy of patient, medical, and system-related reasons for excluding patients from measure denominators. </a:t>
            </a:r>
            <a:endParaRPr lang="en-US" sz="2400" dirty="0">
              <a:effectLst/>
            </a:endParaRPr>
          </a:p>
          <a:p>
            <a:pPr lvl="1"/>
            <a:r>
              <a:rPr lang="en-US" dirty="0">
                <a:effectLst/>
              </a:rPr>
              <a:t>Frequency of exclusions was relatively low and the health IT systems identified them accurately compared to manual chart review. </a:t>
            </a:r>
            <a:endParaRPr lang="en-US" sz="2000" dirty="0">
              <a:effectLst/>
            </a:endParaRPr>
          </a:p>
          <a:p>
            <a:pPr lvl="0"/>
            <a:r>
              <a:rPr lang="en-US" b="1" dirty="0">
                <a:solidFill>
                  <a:srgbClr val="FFFF00"/>
                </a:solidFill>
                <a:effectLst/>
              </a:rPr>
              <a:t>Bailey and Kilbridge</a:t>
            </a:r>
            <a:r>
              <a:rPr lang="en-US" dirty="0">
                <a:solidFill>
                  <a:srgbClr val="FFFF00"/>
                </a:solidFill>
                <a:effectLst/>
              </a:rPr>
              <a:t> </a:t>
            </a:r>
            <a:r>
              <a:rPr lang="en-US" dirty="0">
                <a:effectLst/>
              </a:rPr>
              <a:t>used NLP to search clinical, demographic, encounter, laboratory, and pharma­cy data to identify ADEs in children with cystic fibrosis, sickle cell disease, and cancer.</a:t>
            </a:r>
            <a:endParaRPr lang="en-US" sz="2400" dirty="0">
              <a:effectLst/>
            </a:endParaRPr>
          </a:p>
          <a:p>
            <a:pPr lvl="1"/>
            <a:r>
              <a:rPr lang="en-US" dirty="0">
                <a:effectLst/>
              </a:rPr>
              <a:t>The system did not perform as well as chart review.</a:t>
            </a:r>
            <a:endParaRPr lang="en-US" sz="2000" dirty="0">
              <a:effectLst/>
            </a:endParaRPr>
          </a:p>
          <a:p>
            <a:pPr lvl="1"/>
            <a:r>
              <a:rPr lang="en-US" dirty="0">
                <a:effectLst/>
              </a:rPr>
              <a:t>The system, however, identified 4 to 20 times more ADEs than the typical voluntary reporting system. </a:t>
            </a: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Accuracy of Measurement, </a:t>
            </a:r>
            <a:r>
              <a:rPr lang="en-US" dirty="0" smtClean="0">
                <a:effectLst/>
              </a:rPr>
              <a:t/>
            </a:r>
            <a:br>
              <a:rPr lang="en-US" dirty="0" smtClean="0">
                <a:effectLst/>
              </a:rPr>
            </a:br>
            <a:r>
              <a:rPr lang="en-US" dirty="0" smtClean="0">
                <a:effectLst/>
              </a:rPr>
              <a:t>Selected </a:t>
            </a:r>
            <a:r>
              <a:rPr lang="en-US" dirty="0">
                <a:effectLst/>
              </a:rPr>
              <a:t>Findings </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lnSpcReduction="10000"/>
          </a:bodyPr>
          <a:lstStyle/>
          <a:p>
            <a:pPr lvl="0"/>
            <a:r>
              <a:rPr lang="en-US" b="1" dirty="0">
                <a:solidFill>
                  <a:srgbClr val="FFFF00"/>
                </a:solidFill>
                <a:effectLst/>
              </a:rPr>
              <a:t>Hazlehurst</a:t>
            </a:r>
            <a:r>
              <a:rPr lang="en-US" dirty="0">
                <a:effectLst/>
              </a:rPr>
              <a:t> tested an NLP approach to the </a:t>
            </a:r>
            <a:r>
              <a:rPr lang="en-US" dirty="0" smtClean="0">
                <a:effectLst/>
              </a:rPr>
              <a:t>measurement </a:t>
            </a:r>
            <a:r>
              <a:rPr lang="en-US" dirty="0">
                <a:effectLst/>
              </a:rPr>
              <a:t>of 18 measures related to the quality of outpatient asthma care. </a:t>
            </a:r>
            <a:endParaRPr lang="en-US" sz="3200" dirty="0">
              <a:effectLst/>
            </a:endParaRPr>
          </a:p>
          <a:p>
            <a:pPr lvl="1"/>
            <a:r>
              <a:rPr lang="en-US" dirty="0">
                <a:effectLst/>
              </a:rPr>
              <a:t>Most health IT-enabled measures gave results comparable to manual chart review </a:t>
            </a:r>
            <a:endParaRPr lang="en-US" sz="2800" dirty="0">
              <a:effectLst/>
            </a:endParaRPr>
          </a:p>
          <a:p>
            <a:pPr lvl="1"/>
            <a:r>
              <a:rPr lang="en-US" dirty="0">
                <a:effectLst/>
              </a:rPr>
              <a:t>Sensitivity rates above 60 percent for 16 of the 18 measures</a:t>
            </a:r>
            <a:endParaRPr lang="en-US" sz="2800" dirty="0">
              <a:effectLst/>
            </a:endParaRPr>
          </a:p>
          <a:p>
            <a:pPr lvl="0"/>
            <a:r>
              <a:rPr lang="en-US" b="1" dirty="0">
                <a:solidFill>
                  <a:srgbClr val="FFFF00"/>
                </a:solidFill>
                <a:effectLst/>
              </a:rPr>
              <a:t>Kaushal</a:t>
            </a:r>
            <a:r>
              <a:rPr lang="en-US" b="1" dirty="0">
                <a:effectLst/>
              </a:rPr>
              <a:t> </a:t>
            </a:r>
            <a:r>
              <a:rPr lang="en-US" dirty="0">
                <a:effectLst/>
              </a:rPr>
              <a:t>tested the reliability of electronic </a:t>
            </a:r>
            <a:r>
              <a:rPr lang="en-US" dirty="0" smtClean="0">
                <a:effectLst/>
              </a:rPr>
              <a:t>generation </a:t>
            </a:r>
            <a:r>
              <a:rPr lang="en-US" dirty="0">
                <a:effectLst/>
              </a:rPr>
              <a:t>of 11 established measures at a local FQHC.</a:t>
            </a:r>
            <a:endParaRPr lang="en-US" sz="3200" dirty="0">
              <a:effectLst/>
            </a:endParaRPr>
          </a:p>
          <a:p>
            <a:pPr lvl="1"/>
            <a:r>
              <a:rPr lang="en-US" dirty="0">
                <a:effectLst/>
              </a:rPr>
              <a:t>Sensitivity of 88 percent and specificity of 89 percent compared to manual chart review. </a:t>
            </a:r>
            <a:endParaRPr lang="en-US" sz="2800" dirty="0">
              <a:effectLst/>
            </a:endParaRPr>
          </a:p>
          <a:p>
            <a:pPr lvl="1"/>
            <a:r>
              <a:rPr lang="en-US" dirty="0">
                <a:effectLst/>
              </a:rPr>
              <a:t>Reliability varied con­siderably across measures, with measures relying on data from both structured fields and unstructured notes tending to be less reliable. </a:t>
            </a:r>
            <a:endParaRPr lang="en-US" sz="2800" dirty="0">
              <a:effectLst/>
            </a:endParaRPr>
          </a:p>
          <a:p>
            <a:pPr>
              <a:defRPr/>
            </a:pP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1" name="Rectangle 3"/>
          <p:cNvSpPr>
            <a:spLocks noGrp="1" noChangeArrowheads="1"/>
          </p:cNvSpPr>
          <p:nvPr>
            <p:ph type="body" idx="1"/>
          </p:nvPr>
        </p:nvSpPr>
        <p:spPr>
          <a:xfrm>
            <a:off x="449605" y="1808820"/>
            <a:ext cx="7993063" cy="4267200"/>
          </a:xfrm>
        </p:spPr>
        <p:txBody>
          <a:bodyPr/>
          <a:lstStyle/>
          <a:p>
            <a:pPr>
              <a:defRPr/>
            </a:pPr>
            <a:r>
              <a:rPr lang="en-US" dirty="0" smtClean="0">
                <a:effectLst/>
              </a:rPr>
              <a:t>Agency for </a:t>
            </a:r>
            <a:r>
              <a:rPr lang="en-US" dirty="0" smtClean="0">
                <a:solidFill>
                  <a:schemeClr val="tx1"/>
                </a:solidFill>
                <a:effectLst/>
              </a:rPr>
              <a:t>Healthcare Research </a:t>
            </a:r>
            <a:r>
              <a:rPr lang="en-US" dirty="0" smtClean="0">
                <a:effectLst/>
              </a:rPr>
              <a:t>and Quality</a:t>
            </a:r>
          </a:p>
          <a:p>
            <a:pPr lvl="1">
              <a:defRPr/>
            </a:pPr>
            <a:r>
              <a:rPr lang="en-US" dirty="0" smtClean="0">
                <a:effectLst/>
              </a:rPr>
              <a:t>Long-term and system-wide improvement of health care quality</a:t>
            </a:r>
            <a:endParaRPr lang="en-US" dirty="0" smtClean="0">
              <a:solidFill>
                <a:schemeClr val="tx1"/>
              </a:solidFill>
              <a:effectLst/>
            </a:endParaRPr>
          </a:p>
          <a:p>
            <a:pPr lvl="2">
              <a:defRPr/>
            </a:pPr>
            <a:r>
              <a:rPr lang="en-US" dirty="0" smtClean="0">
                <a:solidFill>
                  <a:schemeClr val="tx1"/>
                </a:solidFill>
                <a:effectLst/>
              </a:rPr>
              <a:t>Only federal agency with a focus on health services research</a:t>
            </a:r>
          </a:p>
          <a:p>
            <a:pPr lvl="2">
              <a:defRPr/>
            </a:pPr>
            <a:r>
              <a:rPr lang="en-US" dirty="0" smtClean="0">
                <a:solidFill>
                  <a:schemeClr val="tx1"/>
                </a:solidFill>
                <a:effectLst/>
              </a:rPr>
              <a:t>With an expanding focus on implementation and system change</a:t>
            </a:r>
          </a:p>
          <a:p>
            <a:pPr lvl="1">
              <a:defRPr/>
            </a:pPr>
            <a:r>
              <a:rPr lang="en-US" dirty="0" smtClean="0">
                <a:solidFill>
                  <a:schemeClr val="tx1"/>
                </a:solidFill>
                <a:effectLst/>
              </a:rPr>
              <a:t>Not a policy-making or regulatory agency</a:t>
            </a:r>
          </a:p>
          <a:p>
            <a:pPr lvl="1">
              <a:defRPr/>
            </a:pPr>
            <a:endParaRPr lang="en-US" dirty="0" smtClean="0">
              <a:effectLst>
                <a:outerShdw blurRad="38100" dist="38100" dir="2700000" algn="tl">
                  <a:srgbClr val="000000">
                    <a:alpha val="43137"/>
                  </a:srgbClr>
                </a:outerShdw>
              </a:effectLst>
            </a:endParaRPr>
          </a:p>
        </p:txBody>
      </p:sp>
      <p:pic>
        <p:nvPicPr>
          <p:cNvPr id="4" name="Picture 6"/>
          <p:cNvPicPr>
            <a:picLocks noChangeAspect="1" noChangeArrowheads="1"/>
          </p:cNvPicPr>
          <p:nvPr/>
        </p:nvPicPr>
        <p:blipFill>
          <a:blip r:embed="rId2" cstate="print"/>
          <a:srcRect/>
          <a:stretch>
            <a:fillRect/>
          </a:stretch>
        </p:blipFill>
        <p:spPr bwMode="auto">
          <a:xfrm flipH="1">
            <a:off x="1081263" y="4869161"/>
            <a:ext cx="1447800" cy="1702257"/>
          </a:xfrm>
          <a:prstGeom prst="rect">
            <a:avLst/>
          </a:prstGeom>
          <a:no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grpSp>
        <p:nvGrpSpPr>
          <p:cNvPr id="2" name="Group 69"/>
          <p:cNvGrpSpPr/>
          <p:nvPr/>
        </p:nvGrpSpPr>
        <p:grpSpPr>
          <a:xfrm>
            <a:off x="3973588" y="152636"/>
            <a:ext cx="4268579" cy="1670484"/>
            <a:chOff x="4303340" y="152636"/>
            <a:chExt cx="4622812" cy="1670484"/>
          </a:xfrm>
          <a:effectLst>
            <a:glow rad="63500">
              <a:schemeClr val="accent4">
                <a:satMod val="175000"/>
                <a:alpha val="40000"/>
              </a:schemeClr>
            </a:glow>
          </a:effectLst>
        </p:grpSpPr>
        <p:sp>
          <p:nvSpPr>
            <p:cNvPr id="5" name="5-Point Star 4"/>
            <p:cNvSpPr/>
            <p:nvPr/>
          </p:nvSpPr>
          <p:spPr>
            <a:xfrm>
              <a:off x="4303340" y="800708"/>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p:cNvSpPr/>
            <p:nvPr/>
          </p:nvSpPr>
          <p:spPr>
            <a:xfrm>
              <a:off x="4375348" y="944724"/>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5-Point Star 6"/>
            <p:cNvSpPr/>
            <p:nvPr/>
          </p:nvSpPr>
          <p:spPr>
            <a:xfrm>
              <a:off x="4303340" y="620688"/>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4303340" y="404664"/>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4375348" y="224644"/>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4987416" y="584684"/>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4987416" y="764704"/>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4519364" y="1052736"/>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4735388" y="1052736"/>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4915408" y="908720"/>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5-Point Star 14"/>
            <p:cNvSpPr/>
            <p:nvPr/>
          </p:nvSpPr>
          <p:spPr>
            <a:xfrm>
              <a:off x="7183660" y="260648"/>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5-Point Star 15"/>
            <p:cNvSpPr/>
            <p:nvPr/>
          </p:nvSpPr>
          <p:spPr>
            <a:xfrm>
              <a:off x="7183660" y="476672"/>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5-Point Star 16"/>
            <p:cNvSpPr/>
            <p:nvPr/>
          </p:nvSpPr>
          <p:spPr>
            <a:xfrm>
              <a:off x="7183660" y="692696"/>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5-Point Star 17"/>
            <p:cNvSpPr/>
            <p:nvPr/>
          </p:nvSpPr>
          <p:spPr>
            <a:xfrm>
              <a:off x="7183660" y="908720"/>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5-Point Star 18"/>
            <p:cNvSpPr/>
            <p:nvPr/>
          </p:nvSpPr>
          <p:spPr>
            <a:xfrm>
              <a:off x="7723720" y="188640"/>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5-Point Star 19"/>
            <p:cNvSpPr/>
            <p:nvPr/>
          </p:nvSpPr>
          <p:spPr>
            <a:xfrm>
              <a:off x="7975748" y="188640"/>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8227776" y="188640"/>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5347456" y="656692"/>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5-Point Star 23"/>
            <p:cNvSpPr/>
            <p:nvPr/>
          </p:nvSpPr>
          <p:spPr>
            <a:xfrm>
              <a:off x="7183660" y="1124744"/>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5-Point Star 24"/>
            <p:cNvSpPr/>
            <p:nvPr/>
          </p:nvSpPr>
          <p:spPr>
            <a:xfrm>
              <a:off x="5023420" y="1052736"/>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5-Point Star 29"/>
            <p:cNvSpPr/>
            <p:nvPr/>
          </p:nvSpPr>
          <p:spPr>
            <a:xfrm>
              <a:off x="8011752" y="1088740"/>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p:cNvSpPr/>
            <p:nvPr/>
          </p:nvSpPr>
          <p:spPr>
            <a:xfrm>
              <a:off x="8011752" y="872716"/>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7975748" y="656692"/>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7975748" y="404664"/>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4951412" y="368660"/>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5-Point Star 34"/>
            <p:cNvSpPr/>
            <p:nvPr/>
          </p:nvSpPr>
          <p:spPr>
            <a:xfrm>
              <a:off x="7003640" y="224644"/>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5-Point Star 35"/>
            <p:cNvSpPr/>
            <p:nvPr/>
          </p:nvSpPr>
          <p:spPr>
            <a:xfrm>
              <a:off x="7363680" y="224644"/>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5-Point Star 36"/>
            <p:cNvSpPr/>
            <p:nvPr/>
          </p:nvSpPr>
          <p:spPr>
            <a:xfrm>
              <a:off x="7003640" y="1160748"/>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5-Point Star 37"/>
            <p:cNvSpPr/>
            <p:nvPr/>
          </p:nvSpPr>
          <p:spPr>
            <a:xfrm>
              <a:off x="7399684" y="1160748"/>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5-Point Star 38"/>
            <p:cNvSpPr/>
            <p:nvPr/>
          </p:nvSpPr>
          <p:spPr>
            <a:xfrm>
              <a:off x="4519364" y="152636"/>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5-Point Star 39"/>
            <p:cNvSpPr/>
            <p:nvPr/>
          </p:nvSpPr>
          <p:spPr>
            <a:xfrm>
              <a:off x="5347456" y="836712"/>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1" name="5-Point Star 40"/>
            <p:cNvSpPr/>
            <p:nvPr/>
          </p:nvSpPr>
          <p:spPr>
            <a:xfrm>
              <a:off x="5347456" y="1016732"/>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2" name="5-Point Star 41"/>
            <p:cNvSpPr/>
            <p:nvPr/>
          </p:nvSpPr>
          <p:spPr>
            <a:xfrm>
              <a:off x="5455468" y="1160748"/>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3" name="5-Point Star 42"/>
            <p:cNvSpPr/>
            <p:nvPr/>
          </p:nvSpPr>
          <p:spPr>
            <a:xfrm>
              <a:off x="5635488" y="1124744"/>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5-Point Star 43"/>
            <p:cNvSpPr/>
            <p:nvPr/>
          </p:nvSpPr>
          <p:spPr>
            <a:xfrm>
              <a:off x="8479804" y="1700808"/>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5-Point Star 44"/>
            <p:cNvSpPr/>
            <p:nvPr/>
          </p:nvSpPr>
          <p:spPr>
            <a:xfrm>
              <a:off x="5779504" y="1088740"/>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6" name="5-Point Star 45"/>
            <p:cNvSpPr/>
            <p:nvPr/>
          </p:nvSpPr>
          <p:spPr>
            <a:xfrm>
              <a:off x="5820092" y="872716"/>
              <a:ext cx="45719" cy="1080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7" name="5-Point Star 46"/>
            <p:cNvSpPr/>
            <p:nvPr/>
          </p:nvSpPr>
          <p:spPr>
            <a:xfrm>
              <a:off x="5779504" y="692696"/>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8" name="5-Point Star 47"/>
            <p:cNvSpPr/>
            <p:nvPr/>
          </p:nvSpPr>
          <p:spPr>
            <a:xfrm>
              <a:off x="6139544" y="800708"/>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9" name="5-Point Star 48"/>
            <p:cNvSpPr/>
            <p:nvPr/>
          </p:nvSpPr>
          <p:spPr>
            <a:xfrm>
              <a:off x="8551812" y="1484784"/>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0" name="5-Point Star 49"/>
            <p:cNvSpPr/>
            <p:nvPr/>
          </p:nvSpPr>
          <p:spPr>
            <a:xfrm>
              <a:off x="6211552" y="656692"/>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1" name="5-Point Star 50"/>
            <p:cNvSpPr/>
            <p:nvPr/>
          </p:nvSpPr>
          <p:spPr>
            <a:xfrm>
              <a:off x="6103540" y="980728"/>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2" name="5-Point Star 51"/>
            <p:cNvSpPr/>
            <p:nvPr/>
          </p:nvSpPr>
          <p:spPr>
            <a:xfrm>
              <a:off x="6103540" y="1160748"/>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3" name="5-Point Star 52"/>
            <p:cNvSpPr/>
            <p:nvPr/>
          </p:nvSpPr>
          <p:spPr>
            <a:xfrm>
              <a:off x="6319564" y="764704"/>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4" name="5-Point Star 53"/>
            <p:cNvSpPr/>
            <p:nvPr/>
          </p:nvSpPr>
          <p:spPr>
            <a:xfrm>
              <a:off x="6391572" y="944724"/>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5" name="5-Point Star 54"/>
            <p:cNvSpPr/>
            <p:nvPr/>
          </p:nvSpPr>
          <p:spPr>
            <a:xfrm>
              <a:off x="6427576" y="1124744"/>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6" name="5-Point Star 55"/>
            <p:cNvSpPr/>
            <p:nvPr/>
          </p:nvSpPr>
          <p:spPr>
            <a:xfrm>
              <a:off x="6283560" y="1052736"/>
              <a:ext cx="50304" cy="50304"/>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7" name="5-Point Star 56"/>
            <p:cNvSpPr/>
            <p:nvPr/>
          </p:nvSpPr>
          <p:spPr>
            <a:xfrm>
              <a:off x="8623820" y="1268760"/>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8" name="5-Point Star 57"/>
            <p:cNvSpPr/>
            <p:nvPr/>
          </p:nvSpPr>
          <p:spPr>
            <a:xfrm>
              <a:off x="6715608" y="296652"/>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9" name="5-Point Star 58"/>
            <p:cNvSpPr/>
            <p:nvPr/>
          </p:nvSpPr>
          <p:spPr>
            <a:xfrm>
              <a:off x="6715608" y="512676"/>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0" name="5-Point Star 59"/>
            <p:cNvSpPr/>
            <p:nvPr/>
          </p:nvSpPr>
          <p:spPr>
            <a:xfrm>
              <a:off x="6715608" y="728700"/>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1" name="5-Point Star 60"/>
            <p:cNvSpPr/>
            <p:nvPr/>
          </p:nvSpPr>
          <p:spPr>
            <a:xfrm>
              <a:off x="6715608" y="944724"/>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2" name="5-Point Star 61"/>
            <p:cNvSpPr/>
            <p:nvPr/>
          </p:nvSpPr>
          <p:spPr>
            <a:xfrm>
              <a:off x="6715608" y="1124744"/>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3" name="5-Point Star 62"/>
            <p:cNvSpPr/>
            <p:nvPr/>
          </p:nvSpPr>
          <p:spPr>
            <a:xfrm>
              <a:off x="8407796" y="728700"/>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4" name="5-Point Star 63"/>
            <p:cNvSpPr/>
            <p:nvPr/>
          </p:nvSpPr>
          <p:spPr>
            <a:xfrm>
              <a:off x="8515808" y="908720"/>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5" name="5-Point Star 64"/>
            <p:cNvSpPr/>
            <p:nvPr/>
          </p:nvSpPr>
          <p:spPr>
            <a:xfrm>
              <a:off x="8659824" y="1088740"/>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6" name="5-Point Star 65"/>
            <p:cNvSpPr/>
            <p:nvPr/>
          </p:nvSpPr>
          <p:spPr>
            <a:xfrm>
              <a:off x="8767836" y="908720"/>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7" name="5-Point Star 66"/>
            <p:cNvSpPr/>
            <p:nvPr/>
          </p:nvSpPr>
          <p:spPr>
            <a:xfrm>
              <a:off x="8839844" y="692696"/>
              <a:ext cx="86308" cy="122312"/>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8" name="5-Point Star 67"/>
            <p:cNvSpPr/>
            <p:nvPr/>
          </p:nvSpPr>
          <p:spPr>
            <a:xfrm>
              <a:off x="4879404" y="260648"/>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5-Point Star 68"/>
            <p:cNvSpPr/>
            <p:nvPr/>
          </p:nvSpPr>
          <p:spPr>
            <a:xfrm>
              <a:off x="4735388" y="152636"/>
              <a:ext cx="158316" cy="158316"/>
            </a:xfrm>
            <a:prstGeom prst="star5">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Accuracy of Measurement, </a:t>
            </a:r>
            <a:r>
              <a:rPr lang="en-US" dirty="0" smtClean="0">
                <a:effectLst/>
              </a:rPr>
              <a:t/>
            </a:r>
            <a:br>
              <a:rPr lang="en-US" dirty="0" smtClean="0">
                <a:effectLst/>
              </a:rPr>
            </a:br>
            <a:r>
              <a:rPr lang="en-US" dirty="0" smtClean="0">
                <a:effectLst/>
              </a:rPr>
              <a:t>Selected </a:t>
            </a:r>
            <a:r>
              <a:rPr lang="en-US" dirty="0">
                <a:effectLst/>
              </a:rPr>
              <a:t>Findings</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a:bodyPr>
          <a:lstStyle/>
          <a:p>
            <a:pPr lvl="0"/>
            <a:r>
              <a:rPr lang="en-US" b="1" dirty="0">
                <a:solidFill>
                  <a:srgbClr val="FFFF00"/>
                </a:solidFill>
                <a:effectLst/>
              </a:rPr>
              <a:t>Lehmann </a:t>
            </a:r>
            <a:r>
              <a:rPr lang="en-US" dirty="0">
                <a:effectLst/>
              </a:rPr>
              <a:t>implemented flags in the EHR to identify patients in need of medication monitoring according to measures developed by the National Committee for Quality Assurance. </a:t>
            </a:r>
            <a:endParaRPr lang="en-US" sz="3200" dirty="0">
              <a:effectLst/>
            </a:endParaRPr>
          </a:p>
          <a:p>
            <a:pPr lvl="1"/>
            <a:r>
              <a:rPr lang="en-US" dirty="0">
                <a:effectLst/>
              </a:rPr>
              <a:t>This was significantly more accurate than manual chart review with higher PPV, sensitivity, and specificity.</a:t>
            </a:r>
            <a:endParaRPr lang="en-US" sz="2800" dirty="0">
              <a:effectLst/>
            </a:endParaRPr>
          </a:p>
          <a:p>
            <a:pPr lvl="0"/>
            <a:r>
              <a:rPr lang="en-US" b="1" dirty="0">
                <a:solidFill>
                  <a:srgbClr val="FFFF00"/>
                </a:solidFill>
                <a:effectLst/>
              </a:rPr>
              <a:t>McColm</a:t>
            </a:r>
            <a:r>
              <a:rPr lang="en-US" b="1" dirty="0">
                <a:effectLst/>
              </a:rPr>
              <a:t> </a:t>
            </a:r>
            <a:r>
              <a:rPr lang="en-US" dirty="0">
                <a:effectLst/>
              </a:rPr>
              <a:t>compared manual coder performance with electronic extraction and coding of data from the EHR.</a:t>
            </a:r>
            <a:endParaRPr lang="en-US" sz="3200" dirty="0">
              <a:effectLst/>
            </a:endParaRPr>
          </a:p>
          <a:p>
            <a:pPr lvl="1"/>
            <a:r>
              <a:rPr lang="en-US" dirty="0">
                <a:effectLst/>
              </a:rPr>
              <a:t>Electronic extraction and coding was highly accurate for case identification for blood pressure, hemoglobin A1c, and low-density lipoprotein data elements</a:t>
            </a:r>
            <a:r>
              <a:rPr lang="en-US" dirty="0" smtClean="0">
                <a:effectLst/>
              </a:rPr>
              <a:t>.</a:t>
            </a: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smtClean="0">
                <a:effectLst/>
              </a:rPr>
              <a:t>Capturing and Integrating Data</a:t>
            </a:r>
            <a:endParaRPr lang="en-US" dirty="0"/>
          </a:p>
        </p:txBody>
      </p:sp>
      <p:sp>
        <p:nvSpPr>
          <p:cNvPr id="3" name="Content Placeholder 2"/>
          <p:cNvSpPr>
            <a:spLocks noGrp="1"/>
          </p:cNvSpPr>
          <p:nvPr>
            <p:ph idx="4294967295"/>
          </p:nvPr>
        </p:nvSpPr>
        <p:spPr>
          <a:xfrm>
            <a:off x="609600" y="1524000"/>
            <a:ext cx="7993063" cy="914400"/>
          </a:xfrm>
        </p:spPr>
        <p:txBody>
          <a:bodyPr/>
          <a:lstStyle/>
          <a:p>
            <a:pPr lvl="0"/>
            <a:r>
              <a:rPr lang="en-US" sz="2400" dirty="0">
                <a:effectLst/>
              </a:rPr>
              <a:t>Projects focusing on accuracy of measurement</a:t>
            </a:r>
          </a:p>
          <a:p>
            <a:pPr>
              <a:defRPr/>
            </a:pPr>
            <a:endParaRPr lang="en-US" sz="2400" dirty="0" smtClean="0"/>
          </a:p>
          <a:p>
            <a:pPr>
              <a:defRPr/>
            </a:pPr>
            <a:endParaRPr lang="en-US" sz="2400" dirty="0" smtClean="0"/>
          </a:p>
          <a:p>
            <a:pPr>
              <a:defRPr/>
            </a:pPr>
            <a:endParaRPr lang="en-US" sz="2400" dirty="0" smtClean="0"/>
          </a:p>
          <a:p>
            <a:pPr>
              <a:defRPr/>
            </a:pPr>
            <a:endParaRPr lang="en-US" sz="2400" dirty="0"/>
          </a:p>
        </p:txBody>
      </p:sp>
      <p:sp>
        <p:nvSpPr>
          <p:cNvPr id="5" name="Content Placeholder 2"/>
          <p:cNvSpPr txBox="1">
            <a:spLocks/>
          </p:cNvSpPr>
          <p:nvPr/>
        </p:nvSpPr>
        <p:spPr bwMode="auto">
          <a:xfrm>
            <a:off x="609600" y="1981200"/>
            <a:ext cx="7993063" cy="1905000"/>
          </a:xfrm>
          <a:prstGeom prst="rect">
            <a:avLst/>
          </a:prstGeom>
          <a:noFill/>
          <a:ln w="12700">
            <a:noFill/>
            <a:miter lim="800000"/>
            <a:headEnd/>
            <a:tailEnd/>
          </a:ln>
          <a:effectLst/>
        </p:spPr>
        <p:txBody>
          <a:bodyPr vert="horz" wrap="square" lIns="90488" tIns="44450" rIns="90488" bIns="44450" numCol="2"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lvl="1"/>
            <a:r>
              <a:rPr lang="en-US" sz="2000" dirty="0">
                <a:effectLst/>
              </a:rPr>
              <a:t>Bailey and Kilbridge</a:t>
            </a:r>
          </a:p>
          <a:p>
            <a:pPr lvl="1"/>
            <a:r>
              <a:rPr lang="en-US" sz="2000" dirty="0">
                <a:effectLst/>
              </a:rPr>
              <a:t>Davidson</a:t>
            </a:r>
          </a:p>
          <a:p>
            <a:pPr lvl="1"/>
            <a:r>
              <a:rPr lang="en-US" sz="2000" dirty="0">
                <a:effectLst/>
              </a:rPr>
              <a:t>Hazlehurst</a:t>
            </a:r>
          </a:p>
          <a:p>
            <a:pPr lvl="1"/>
            <a:r>
              <a:rPr lang="en-US" sz="2000" dirty="0">
                <a:effectLst/>
              </a:rPr>
              <a:t>Lazarus</a:t>
            </a:r>
          </a:p>
          <a:p>
            <a:pPr lvl="1"/>
            <a:r>
              <a:rPr lang="en-US" sz="2000" dirty="0">
                <a:effectLst/>
              </a:rPr>
              <a:t>Lehmann</a:t>
            </a:r>
          </a:p>
          <a:p>
            <a:pPr lvl="1"/>
            <a:r>
              <a:rPr lang="en-US" sz="2000" dirty="0">
                <a:effectLst/>
              </a:rPr>
              <a:t>Logan</a:t>
            </a:r>
          </a:p>
          <a:p>
            <a:pPr lvl="1"/>
            <a:r>
              <a:rPr lang="en-US" sz="2000" dirty="0">
                <a:effectLst/>
              </a:rPr>
              <a:t>McColm</a:t>
            </a:r>
          </a:p>
          <a:p>
            <a:pPr lvl="1"/>
            <a:r>
              <a:rPr lang="en-US" sz="2000" dirty="0">
                <a:effectLst/>
              </a:rPr>
              <a:t>Schneider</a:t>
            </a:r>
          </a:p>
          <a:p>
            <a:pPr lvl="1"/>
            <a:r>
              <a:rPr lang="en-US" sz="2000" dirty="0">
                <a:effectLst/>
              </a:rPr>
              <a:t>Turchin</a:t>
            </a:r>
          </a:p>
          <a:p>
            <a:pPr lvl="1"/>
            <a:r>
              <a:rPr lang="en-US" sz="2000" dirty="0">
                <a:effectLst/>
              </a:rPr>
              <a:t>Vogt and Williams</a:t>
            </a:r>
          </a:p>
          <a:p>
            <a:pPr lvl="1"/>
            <a:r>
              <a:rPr lang="en-US" sz="2000" dirty="0">
                <a:effectLst/>
              </a:rPr>
              <a:t>Weiner</a:t>
            </a:r>
          </a:p>
          <a:p>
            <a:pPr lvl="1"/>
            <a:r>
              <a:rPr lang="en-US" sz="2000" dirty="0">
                <a:effectLst/>
              </a:rPr>
              <a:t>Wu and Mostashari </a:t>
            </a:r>
          </a:p>
        </p:txBody>
      </p:sp>
      <p:sp>
        <p:nvSpPr>
          <p:cNvPr id="6" name="Content Placeholder 2"/>
          <p:cNvSpPr txBox="1">
            <a:spLocks/>
          </p:cNvSpPr>
          <p:nvPr/>
        </p:nvSpPr>
        <p:spPr bwMode="auto">
          <a:xfrm>
            <a:off x="642851" y="4267200"/>
            <a:ext cx="7993063" cy="9144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lvl="0"/>
            <a:r>
              <a:rPr lang="en-US" sz="2400" dirty="0">
                <a:effectLst/>
              </a:rPr>
              <a:t>For a summary of findings from all projects that addressed </a:t>
            </a:r>
            <a:r>
              <a:rPr lang="en-US" sz="2400" dirty="0" smtClean="0">
                <a:effectLst/>
              </a:rPr>
              <a:t>“Capturing and Integrating Data”, </a:t>
            </a:r>
            <a:r>
              <a:rPr lang="en-US" sz="2400" dirty="0">
                <a:effectLst/>
              </a:rPr>
              <a:t>see “Findings and Lessons from the Enabling Quality Measurement Through Health IT Grant </a:t>
            </a:r>
            <a:r>
              <a:rPr lang="en-US" sz="2400" dirty="0" smtClean="0">
                <a:effectLst/>
              </a:rPr>
              <a:t>Initiative”</a:t>
            </a:r>
          </a:p>
          <a:p>
            <a:pPr marL="0" lvl="0" indent="0">
              <a:buNone/>
            </a:pPr>
            <a:endParaRPr lang="en-US" sz="2400" dirty="0" smtClean="0">
              <a:effectLst/>
            </a:endParaRPr>
          </a:p>
          <a:p>
            <a:pPr marL="0" indent="0" algn="ctr">
              <a:buNone/>
            </a:pPr>
            <a:r>
              <a:rPr lang="en-US" sz="2400" u="sng" dirty="0" smtClean="0">
                <a:effectLst/>
                <a:hlinkClick r:id="rId3"/>
              </a:rPr>
              <a:t>http</a:t>
            </a:r>
            <a:r>
              <a:rPr lang="en-US" sz="2400" u="sng" dirty="0">
                <a:effectLst/>
                <a:hlinkClick r:id="rId3"/>
              </a:rPr>
              <a:t>://healthit.ahrq.gov/EQMReport2012.pdf</a:t>
            </a:r>
            <a:endParaRPr lang="en-US" sz="2400" dirty="0">
              <a:effectLst/>
            </a:endParaRPr>
          </a:p>
          <a:p>
            <a:pPr>
              <a:defRPr/>
            </a:pPr>
            <a:endParaRPr lang="en-US" sz="2400" dirty="0" smtClean="0"/>
          </a:p>
          <a:p>
            <a:pPr marL="0" indent="0">
              <a:buNone/>
              <a:defRPr/>
            </a:pPr>
            <a:endParaRPr lang="en-US" sz="2400" dirty="0" smtClean="0"/>
          </a:p>
          <a:p>
            <a:pPr>
              <a:defRPr/>
            </a:pPr>
            <a:endParaRPr lang="en-US" sz="2400" dirty="0" smtClean="0"/>
          </a:p>
          <a:p>
            <a:pPr>
              <a:defRPr/>
            </a:pPr>
            <a:endParaRPr lang="en-US" sz="2400" dirty="0"/>
          </a:p>
        </p:txBody>
      </p:sp>
      <p:pic>
        <p:nvPicPr>
          <p:cNvPr id="7" name="Picture 6" descr="a separate report or story is available"/>
          <p:cNvPicPr/>
          <p:nvPr/>
        </p:nvPicPr>
        <p:blipFill rotWithShape="1">
          <a:blip r:embed="rId4" cstate="print">
            <a:extLst>
              <a:ext uri="{28A0092B-C50C-407E-A947-70E740481C1C}">
                <a14:useLocalDpi xmlns="" xmlns:a14="http://schemas.microsoft.com/office/drawing/2010/main" val="0"/>
              </a:ext>
            </a:extLst>
          </a:blip>
          <a:srcRect l="5146" r="6646"/>
          <a:stretch/>
        </p:blipFill>
        <p:spPr bwMode="auto">
          <a:xfrm>
            <a:off x="6553200" y="1981200"/>
            <a:ext cx="228600" cy="304800"/>
          </a:xfrm>
          <a:prstGeom prst="rect">
            <a:avLst/>
          </a:prstGeom>
          <a:ln>
            <a:noFill/>
          </a:ln>
        </p:spPr>
      </p:pic>
      <p:pic>
        <p:nvPicPr>
          <p:cNvPr id="8" name="Picture 7" descr="a separate report or story is available"/>
          <p:cNvPicPr/>
          <p:nvPr/>
        </p:nvPicPr>
        <p:blipFill rotWithShape="1">
          <a:blip r:embed="rId4" cstate="print">
            <a:extLst>
              <a:ext uri="{28A0092B-C50C-407E-A947-70E740481C1C}">
                <a14:useLocalDpi xmlns="" xmlns:a14="http://schemas.microsoft.com/office/drawing/2010/main" val="0"/>
              </a:ext>
            </a:extLst>
          </a:blip>
          <a:srcRect l="5146" r="6646"/>
          <a:stretch/>
        </p:blipFill>
        <p:spPr bwMode="auto">
          <a:xfrm>
            <a:off x="2438400" y="3810000"/>
            <a:ext cx="228600" cy="304800"/>
          </a:xfrm>
          <a:prstGeom prst="rect">
            <a:avLst/>
          </a:prstGeom>
          <a:ln>
            <a:noFill/>
          </a:ln>
        </p:spPr>
      </p:pic>
      <p:pic>
        <p:nvPicPr>
          <p:cNvPr id="9" name="Picture 8" descr="A separate video is available"/>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743200" y="3840480"/>
            <a:ext cx="320040" cy="274320"/>
          </a:xfrm>
          <a:prstGeom prst="rect">
            <a:avLst/>
          </a:prstGeom>
          <a:noFill/>
          <a:ln>
            <a:noFill/>
          </a:ln>
        </p:spPr>
      </p:pic>
      <p:pic>
        <p:nvPicPr>
          <p:cNvPr id="10" name="Picture 9" descr="A separate webinar is available"/>
          <p:cNvPicPr/>
          <p:nvPr/>
        </p:nvPicPr>
        <p:blipFill rotWithShape="1">
          <a:blip r:embed="rId6"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6493297" y="2755392"/>
            <a:ext cx="320040" cy="292608"/>
          </a:xfrm>
          <a:prstGeom prst="rect">
            <a:avLst/>
          </a:prstGeom>
          <a:solidFill>
            <a:schemeClr val="tx1"/>
          </a:solidFill>
          <a:ln>
            <a:noFill/>
          </a:ln>
          <a:extLst>
            <a:ext uri="{53640926-AAD7-44D8-BBD7-CCE9431645EC}">
              <a14:shadowObscured xmlns="" xmlns:a14="http://schemas.microsoft.com/office/drawing/2010/main"/>
            </a:ext>
          </a:extLst>
        </p:spPr>
      </p:pic>
      <p:pic>
        <p:nvPicPr>
          <p:cNvPr id="11" name="Picture 10" descr="A separate webinar is available"/>
          <p:cNvPicPr/>
          <p:nvPr/>
        </p:nvPicPr>
        <p:blipFill rotWithShape="1">
          <a:blip r:embed="rId6"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2971800" y="2755392"/>
            <a:ext cx="320040" cy="292608"/>
          </a:xfrm>
          <a:prstGeom prst="rect">
            <a:avLst/>
          </a:prstGeom>
          <a:solidFill>
            <a:schemeClr val="tx1"/>
          </a:solidFill>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19024851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Capturing and Integrating Data, Selected Findings</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lnSpcReduction="20000"/>
          </a:bodyPr>
          <a:lstStyle/>
          <a:p>
            <a:pPr lvl="0"/>
            <a:r>
              <a:rPr lang="en-US" b="1" dirty="0">
                <a:solidFill>
                  <a:srgbClr val="FFFF00"/>
                </a:solidFill>
                <a:effectLst/>
              </a:rPr>
              <a:t>Logan</a:t>
            </a:r>
            <a:r>
              <a:rPr lang="en-US" dirty="0">
                <a:effectLst/>
              </a:rPr>
              <a:t> implemented and evaluated a set of 15 measures of the quality of colonoscopy </a:t>
            </a:r>
            <a:r>
              <a:rPr lang="en-US" dirty="0" smtClean="0">
                <a:effectLst/>
              </a:rPr>
              <a:t>procedures. </a:t>
            </a:r>
            <a:endParaRPr lang="en-US" sz="2400" dirty="0">
              <a:effectLst/>
            </a:endParaRPr>
          </a:p>
          <a:p>
            <a:pPr lvl="1"/>
            <a:r>
              <a:rPr lang="en-US" dirty="0">
                <a:effectLst/>
              </a:rPr>
              <a:t>This confirmed the feasibility of the generating measures using data captured at the point of care through custom data entry screens in </a:t>
            </a:r>
            <a:r>
              <a:rPr lang="en-US" dirty="0" smtClean="0">
                <a:effectLst/>
              </a:rPr>
              <a:t>an EMR</a:t>
            </a:r>
            <a:r>
              <a:rPr lang="en-US" dirty="0">
                <a:effectLst/>
              </a:rPr>
              <a:t>. </a:t>
            </a:r>
            <a:endParaRPr lang="en-US" sz="2000" dirty="0">
              <a:effectLst/>
            </a:endParaRPr>
          </a:p>
          <a:p>
            <a:pPr lvl="0"/>
            <a:r>
              <a:rPr lang="en-US" b="1" dirty="0">
                <a:solidFill>
                  <a:srgbClr val="FFFF00"/>
                </a:solidFill>
                <a:effectLst/>
              </a:rPr>
              <a:t>Turchin</a:t>
            </a:r>
            <a:r>
              <a:rPr lang="en-US" dirty="0">
                <a:effectLst/>
              </a:rPr>
              <a:t> researchers developed NLP software to extract information on insulin dosing to identify patients for whom medication therapy was intensified. </a:t>
            </a:r>
            <a:endParaRPr lang="en-US" sz="2400" dirty="0">
              <a:effectLst/>
            </a:endParaRPr>
          </a:p>
          <a:p>
            <a:pPr lvl="0"/>
            <a:r>
              <a:rPr lang="en-US" b="1" dirty="0">
                <a:solidFill>
                  <a:srgbClr val="FFFF00"/>
                </a:solidFill>
                <a:effectLst/>
              </a:rPr>
              <a:t>Davidson</a:t>
            </a:r>
            <a:r>
              <a:rPr lang="en-US" dirty="0">
                <a:effectLst/>
              </a:rPr>
              <a:t> worked with nine local CHCs </a:t>
            </a:r>
            <a:r>
              <a:rPr lang="en-US" dirty="0" smtClean="0">
                <a:effectLst/>
              </a:rPr>
              <a:t>to </a:t>
            </a:r>
            <a:r>
              <a:rPr lang="en-US" dirty="0">
                <a:effectLst/>
              </a:rPr>
              <a:t>collaboratively </a:t>
            </a:r>
            <a:r>
              <a:rPr lang="en-US" dirty="0" smtClean="0">
                <a:effectLst/>
              </a:rPr>
              <a:t>define requirements </a:t>
            </a:r>
            <a:r>
              <a:rPr lang="en-US" dirty="0">
                <a:effectLst/>
              </a:rPr>
              <a:t>for a shared quality information sys­tem </a:t>
            </a:r>
            <a:endParaRPr lang="en-US" dirty="0" smtClean="0">
              <a:effectLst/>
            </a:endParaRPr>
          </a:p>
          <a:p>
            <a:pPr lvl="1"/>
            <a:r>
              <a:rPr lang="en-US" dirty="0" smtClean="0">
                <a:effectLst/>
              </a:rPr>
              <a:t>Team developed business requirements for templates </a:t>
            </a:r>
            <a:r>
              <a:rPr lang="en-US" dirty="0">
                <a:effectLst/>
              </a:rPr>
              <a:t>for capturing data re­lated to diabetes and smoking cessation.</a:t>
            </a:r>
            <a:endParaRPr lang="en-US" sz="1600" dirty="0">
              <a:effectLst/>
            </a:endParaRPr>
          </a:p>
          <a:p>
            <a:pPr marL="0" indent="0">
              <a:buNone/>
              <a:defRPr/>
            </a:pP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Capturing and Integrating Data, Selected Findings </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lnSpcReduction="20000"/>
          </a:bodyPr>
          <a:lstStyle/>
          <a:p>
            <a:pPr lvl="0"/>
            <a:r>
              <a:rPr lang="en-US" b="1" dirty="0">
                <a:solidFill>
                  <a:srgbClr val="FFFF00"/>
                </a:solidFill>
                <a:effectLst/>
              </a:rPr>
              <a:t>Vogt and Williams</a:t>
            </a:r>
            <a:r>
              <a:rPr lang="en-US" dirty="0">
                <a:solidFill>
                  <a:srgbClr val="FFFF00"/>
                </a:solidFill>
                <a:effectLst/>
              </a:rPr>
              <a:t> </a:t>
            </a:r>
            <a:r>
              <a:rPr lang="en-US" dirty="0">
                <a:effectLst/>
              </a:rPr>
              <a:t>developed EHR-based quality indices for 11 cardiovascular primary care services.</a:t>
            </a:r>
            <a:endParaRPr lang="en-US" sz="2400" dirty="0">
              <a:effectLst/>
            </a:endParaRPr>
          </a:p>
          <a:p>
            <a:pPr lvl="1"/>
            <a:r>
              <a:rPr lang="en-US" dirty="0">
                <a:effectLst/>
              </a:rPr>
              <a:t>Even though the indices were imple­mented in Kaiser Permanente sites that had substantial experience using the same EHR, investigators had to create an extensive process for extracting, cleaning, and coding the data. </a:t>
            </a:r>
            <a:endParaRPr lang="en-US" sz="2000" dirty="0">
              <a:effectLst/>
            </a:endParaRPr>
          </a:p>
          <a:p>
            <a:pPr lvl="0"/>
            <a:r>
              <a:rPr lang="en-US" b="1" dirty="0">
                <a:solidFill>
                  <a:srgbClr val="FFFF00"/>
                </a:solidFill>
                <a:effectLst/>
              </a:rPr>
              <a:t>Weiner</a:t>
            </a:r>
            <a:r>
              <a:rPr lang="en-US" dirty="0">
                <a:effectLst/>
              </a:rPr>
              <a:t> integrated EHR data from two institu­tions that cared for some of the same patients to test a method of risk adjusting physician-level diabetes quality of care rankings. </a:t>
            </a:r>
            <a:endParaRPr lang="en-US" sz="2400" dirty="0">
              <a:effectLst/>
            </a:endParaRPr>
          </a:p>
          <a:p>
            <a:pPr lvl="1"/>
            <a:r>
              <a:rPr lang="en-US" dirty="0">
                <a:effectLst/>
              </a:rPr>
              <a:t>Using a linkage between database tables of demographics and patient identifiers from the two systems, the researchers were able to find patients with visit activity in both locations and conduct a descrip­tive analysis of their patterns of care</a:t>
            </a:r>
            <a:r>
              <a:rPr lang="en-US" dirty="0" smtClean="0">
                <a:effectLst/>
              </a:rPr>
              <a:t>.</a:t>
            </a: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Capturing and Integrating Data, Selected Findings </a:t>
            </a:r>
            <a:endParaRPr lang="en-US" dirty="0"/>
          </a:p>
        </p:txBody>
      </p:sp>
      <p:sp>
        <p:nvSpPr>
          <p:cNvPr id="3" name="Content Placeholder 2"/>
          <p:cNvSpPr>
            <a:spLocks noGrp="1"/>
          </p:cNvSpPr>
          <p:nvPr>
            <p:ph idx="4294967295"/>
          </p:nvPr>
        </p:nvSpPr>
        <p:spPr>
          <a:xfrm>
            <a:off x="609600" y="1524000"/>
            <a:ext cx="7993063" cy="5181600"/>
          </a:xfrm>
        </p:spPr>
        <p:txBody>
          <a:bodyPr/>
          <a:lstStyle/>
          <a:p>
            <a:pPr lvl="0"/>
            <a:r>
              <a:rPr lang="en-US" b="1" dirty="0">
                <a:solidFill>
                  <a:srgbClr val="FFFF00"/>
                </a:solidFill>
                <a:effectLst/>
              </a:rPr>
              <a:t>Wu and Mostashari</a:t>
            </a:r>
            <a:r>
              <a:rPr lang="en-US" dirty="0">
                <a:solidFill>
                  <a:srgbClr val="FFFF00"/>
                </a:solidFill>
                <a:effectLst/>
              </a:rPr>
              <a:t> </a:t>
            </a:r>
            <a:r>
              <a:rPr lang="en-US" dirty="0">
                <a:effectLst/>
              </a:rPr>
              <a:t>created health IT tools to assist primary care physicians in small practices in measuring the quality of care. </a:t>
            </a:r>
            <a:endParaRPr lang="en-US" sz="2400" dirty="0">
              <a:effectLst/>
            </a:endParaRPr>
          </a:p>
          <a:p>
            <a:pPr lvl="1"/>
            <a:r>
              <a:rPr lang="en-US" dirty="0">
                <a:effectLst/>
              </a:rPr>
              <a:t>The software “hard-coded” 34 existing measures into the EHR, making them easily accessible to the provider.</a:t>
            </a:r>
            <a:endParaRPr lang="en-US" sz="2000" dirty="0">
              <a:effectLst/>
            </a:endParaRPr>
          </a:p>
          <a:p>
            <a:pPr lvl="0"/>
            <a:r>
              <a:rPr lang="en-US" b="1" dirty="0">
                <a:solidFill>
                  <a:srgbClr val="FFFF00"/>
                </a:solidFill>
                <a:effectLst/>
              </a:rPr>
              <a:t>Schneider</a:t>
            </a:r>
            <a:r>
              <a:rPr lang="en-US" dirty="0">
                <a:effectLst/>
              </a:rPr>
              <a:t> attempted to develop a measurement approach that integrated data from primary care practices participating in three community-wide, </a:t>
            </a:r>
            <a:r>
              <a:rPr lang="en-US" dirty="0" smtClean="0">
                <a:effectLst/>
              </a:rPr>
              <a:t>multi-payer </a:t>
            </a:r>
            <a:r>
              <a:rPr lang="en-US" dirty="0">
                <a:effectLst/>
              </a:rPr>
              <a:t>HIE efforts. </a:t>
            </a:r>
            <a:endParaRPr lang="en-US" sz="2400" dirty="0">
              <a:effectLst/>
            </a:endParaRPr>
          </a:p>
          <a:p>
            <a:pPr lvl="1"/>
            <a:r>
              <a:rPr lang="en-US" dirty="0">
                <a:effectLst/>
              </a:rPr>
              <a:t>Several barriers prevented a successful evaluation of the adequacy of these data sources for performance </a:t>
            </a:r>
            <a:r>
              <a:rPr lang="en-US" dirty="0" smtClean="0">
                <a:effectLst/>
              </a:rPr>
              <a:t>measure­ment</a:t>
            </a: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a:effectLst/>
              </a:rPr>
              <a:t>Feedback to Clinicians </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lnSpcReduction="10000"/>
          </a:bodyPr>
          <a:lstStyle/>
          <a:p>
            <a:pPr lvl="0"/>
            <a:r>
              <a:rPr lang="en-US" dirty="0">
                <a:effectLst/>
              </a:rPr>
              <a:t>Projects focusing on feedback to clinicians</a:t>
            </a:r>
          </a:p>
          <a:p>
            <a:pPr lvl="1"/>
            <a:r>
              <a:rPr lang="en-US" dirty="0">
                <a:effectLst/>
              </a:rPr>
              <a:t>Berner</a:t>
            </a:r>
          </a:p>
          <a:p>
            <a:pPr lvl="1"/>
            <a:r>
              <a:rPr lang="en-US" dirty="0">
                <a:effectLst/>
              </a:rPr>
              <a:t>Davidson</a:t>
            </a:r>
          </a:p>
          <a:p>
            <a:pPr lvl="1"/>
            <a:r>
              <a:rPr lang="en-US" dirty="0">
                <a:effectLst/>
              </a:rPr>
              <a:t>Lehmann</a:t>
            </a:r>
          </a:p>
          <a:p>
            <a:pPr lvl="1"/>
            <a:r>
              <a:rPr lang="en-US" dirty="0">
                <a:effectLst/>
              </a:rPr>
              <a:t>Logan</a:t>
            </a:r>
          </a:p>
          <a:p>
            <a:pPr lvl="1"/>
            <a:r>
              <a:rPr lang="en-US" dirty="0">
                <a:effectLst/>
              </a:rPr>
              <a:t>Selby</a:t>
            </a:r>
          </a:p>
          <a:p>
            <a:pPr lvl="1"/>
            <a:r>
              <a:rPr lang="en-US" dirty="0">
                <a:effectLst/>
              </a:rPr>
              <a:t>Wu and Mostashari</a:t>
            </a:r>
          </a:p>
          <a:p>
            <a:pPr lvl="0"/>
            <a:r>
              <a:rPr lang="en-US" dirty="0">
                <a:effectLst/>
              </a:rPr>
              <a:t>For a summary of findings from all projects that addressed ‘Feedback to Clinicians”, see “Findings and Lessons from the Enabling Quality Measurement Through Health IT Grant Initiative”</a:t>
            </a:r>
          </a:p>
          <a:p>
            <a:pPr marL="0" indent="0">
              <a:buNone/>
            </a:pPr>
            <a:endParaRPr lang="en-US" dirty="0">
              <a:effectLst/>
            </a:endParaRPr>
          </a:p>
          <a:p>
            <a:pPr marL="0" indent="0" algn="ctr">
              <a:buNone/>
            </a:pPr>
            <a:r>
              <a:rPr lang="en-US" u="sng" dirty="0" smtClean="0">
                <a:effectLst/>
                <a:hlinkClick r:id="rId3"/>
              </a:rPr>
              <a:t>http</a:t>
            </a:r>
            <a:r>
              <a:rPr lang="en-US" u="sng" dirty="0">
                <a:effectLst/>
                <a:hlinkClick r:id="rId3"/>
              </a:rPr>
              <a:t>://healthit.ahrq.gov/EQMReport2012.pdf</a:t>
            </a:r>
            <a:endParaRPr lang="en-US" dirty="0">
              <a:effectLst/>
            </a:endParaRPr>
          </a:p>
          <a:p>
            <a:pPr marL="0" indent="0">
              <a:buNone/>
              <a:defRPr/>
            </a:pPr>
            <a:endParaRPr lang="en-US" sz="2400" dirty="0" smtClean="0"/>
          </a:p>
          <a:p>
            <a:pPr>
              <a:defRPr/>
            </a:pPr>
            <a:endParaRPr lang="en-US" sz="2400" dirty="0" smtClean="0"/>
          </a:p>
          <a:p>
            <a:pPr>
              <a:defRPr/>
            </a:pPr>
            <a:endParaRPr lang="en-US" sz="2400" dirty="0" smtClean="0"/>
          </a:p>
          <a:p>
            <a:pPr>
              <a:defRPr/>
            </a:pPr>
            <a:endParaRPr lang="en-US" sz="2400" dirty="0"/>
          </a:p>
        </p:txBody>
      </p:sp>
      <p:pic>
        <p:nvPicPr>
          <p:cNvPr id="4" name="Picture 3" descr="a separate report or story is available"/>
          <p:cNvPicPr/>
          <p:nvPr/>
        </p:nvPicPr>
        <p:blipFill rotWithShape="1">
          <a:blip r:embed="rId4" cstate="print">
            <a:extLst>
              <a:ext uri="{28A0092B-C50C-407E-A947-70E740481C1C}">
                <a14:useLocalDpi xmlns="" xmlns:a14="http://schemas.microsoft.com/office/drawing/2010/main" val="0"/>
              </a:ext>
            </a:extLst>
          </a:blip>
          <a:srcRect l="5146" r="6646"/>
          <a:stretch/>
        </p:blipFill>
        <p:spPr bwMode="auto">
          <a:xfrm>
            <a:off x="2514600" y="3048000"/>
            <a:ext cx="228600" cy="304800"/>
          </a:xfrm>
          <a:prstGeom prst="rect">
            <a:avLst/>
          </a:prstGeom>
          <a:ln>
            <a:noFill/>
          </a:ln>
        </p:spPr>
      </p:pic>
      <p:pic>
        <p:nvPicPr>
          <p:cNvPr id="5" name="Picture 4" descr="A separate video is available"/>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819400" y="3078480"/>
            <a:ext cx="320040" cy="274320"/>
          </a:xfrm>
          <a:prstGeom prst="rect">
            <a:avLst/>
          </a:prstGeom>
          <a:noFill/>
          <a:ln>
            <a:noFill/>
          </a:ln>
        </p:spPr>
      </p:pic>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Feedback to Clinicians, </a:t>
            </a:r>
            <a:r>
              <a:rPr lang="en-US" dirty="0" smtClean="0">
                <a:effectLst/>
              </a:rPr>
              <a:t/>
            </a:r>
            <a:br>
              <a:rPr lang="en-US" dirty="0" smtClean="0">
                <a:effectLst/>
              </a:rPr>
            </a:br>
            <a:r>
              <a:rPr lang="en-US" dirty="0" smtClean="0">
                <a:effectLst/>
              </a:rPr>
              <a:t>Selected </a:t>
            </a:r>
            <a:r>
              <a:rPr lang="en-US" dirty="0">
                <a:effectLst/>
              </a:rPr>
              <a:t>Findings</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lnSpcReduction="10000"/>
          </a:bodyPr>
          <a:lstStyle/>
          <a:p>
            <a:pPr lvl="0"/>
            <a:r>
              <a:rPr lang="en-US" b="1" dirty="0">
                <a:solidFill>
                  <a:srgbClr val="FFFF00"/>
                </a:solidFill>
                <a:effectLst/>
              </a:rPr>
              <a:t>Selby</a:t>
            </a:r>
            <a:r>
              <a:rPr lang="en-US" dirty="0">
                <a:effectLst/>
              </a:rPr>
              <a:t> offered feedback to staff responsible for population management on the need to intensify medication treatment for those patients with out-of-range values. </a:t>
            </a:r>
            <a:endParaRPr lang="en-US" sz="2400" dirty="0">
              <a:effectLst/>
            </a:endParaRPr>
          </a:p>
          <a:p>
            <a:pPr lvl="1"/>
            <a:r>
              <a:rPr lang="en-US" dirty="0">
                <a:effectLst/>
              </a:rPr>
              <a:t>Modest impact on treatment intensification rates for patients with elevated systolic blood pressure and low-density lipoprotein levels. </a:t>
            </a:r>
            <a:endParaRPr lang="en-US" sz="2000" dirty="0">
              <a:effectLst/>
            </a:endParaRPr>
          </a:p>
          <a:p>
            <a:pPr lvl="1"/>
            <a:r>
              <a:rPr lang="en-US" dirty="0">
                <a:effectLst/>
              </a:rPr>
              <a:t>No observed impact on proportions of patients with levels in the target range</a:t>
            </a:r>
            <a:endParaRPr lang="en-US" sz="2000" dirty="0">
              <a:effectLst/>
            </a:endParaRPr>
          </a:p>
          <a:p>
            <a:pPr lvl="0"/>
            <a:r>
              <a:rPr lang="en-US" b="1" dirty="0">
                <a:solidFill>
                  <a:srgbClr val="FFFF00"/>
                </a:solidFill>
                <a:effectLst/>
              </a:rPr>
              <a:t>Logan</a:t>
            </a:r>
            <a:r>
              <a:rPr lang="en-US" dirty="0">
                <a:effectLst/>
              </a:rPr>
              <a:t> posted monthly, physician-specific </a:t>
            </a:r>
            <a:r>
              <a:rPr lang="en-US" dirty="0" smtClean="0">
                <a:effectLst/>
              </a:rPr>
              <a:t>performance </a:t>
            </a:r>
            <a:r>
              <a:rPr lang="en-US" dirty="0">
                <a:effectLst/>
              </a:rPr>
              <a:t>reports </a:t>
            </a:r>
            <a:endParaRPr lang="en-US" sz="2400" dirty="0">
              <a:effectLst/>
            </a:endParaRPr>
          </a:p>
          <a:p>
            <a:pPr lvl="1"/>
            <a:r>
              <a:rPr lang="en-US" dirty="0">
                <a:effectLst/>
              </a:rPr>
              <a:t>Based on feedback from participating physicians, the researchers stream­lined the reports and integrated them into the EHR (analysis of the impact of the reports is in progress). </a:t>
            </a:r>
            <a:endParaRPr lang="en-US" sz="2000" dirty="0">
              <a:effectLst/>
            </a:endParaRPr>
          </a:p>
          <a:p>
            <a:pPr marL="0" indent="0">
              <a:buNone/>
              <a:defRPr/>
            </a:pP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Feedback to Clinicians, </a:t>
            </a:r>
            <a:r>
              <a:rPr lang="en-US" dirty="0" smtClean="0">
                <a:effectLst/>
              </a:rPr>
              <a:t/>
            </a:r>
            <a:br>
              <a:rPr lang="en-US" dirty="0" smtClean="0">
                <a:effectLst/>
              </a:rPr>
            </a:br>
            <a:r>
              <a:rPr lang="en-US" dirty="0" smtClean="0">
                <a:effectLst/>
              </a:rPr>
              <a:t>Selected </a:t>
            </a:r>
            <a:r>
              <a:rPr lang="en-US" dirty="0">
                <a:effectLst/>
              </a:rPr>
              <a:t>Findings </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lnSpcReduction="20000"/>
          </a:bodyPr>
          <a:lstStyle/>
          <a:p>
            <a:pPr lvl="0"/>
            <a:r>
              <a:rPr lang="en-US" b="1" dirty="0">
                <a:solidFill>
                  <a:srgbClr val="FFFF00"/>
                </a:solidFill>
                <a:effectLst/>
              </a:rPr>
              <a:t>Wu</a:t>
            </a:r>
            <a:r>
              <a:rPr lang="en-US" dirty="0">
                <a:solidFill>
                  <a:srgbClr val="FFFF00"/>
                </a:solidFill>
                <a:effectLst/>
              </a:rPr>
              <a:t> </a:t>
            </a:r>
            <a:r>
              <a:rPr lang="en-US" b="1" dirty="0" smtClean="0">
                <a:solidFill>
                  <a:srgbClr val="FFFF00"/>
                </a:solidFill>
                <a:effectLst/>
              </a:rPr>
              <a:t>and Mostashari </a:t>
            </a:r>
            <a:r>
              <a:rPr lang="en-US" dirty="0" smtClean="0">
                <a:effectLst/>
              </a:rPr>
              <a:t>provided </a:t>
            </a:r>
            <a:r>
              <a:rPr lang="en-US" dirty="0">
                <a:effectLst/>
              </a:rPr>
              <a:t>patient-specific clini­cian reminders and decision support at the point of care and real-time reports on a provider’s overall performance on the quality measures. </a:t>
            </a:r>
            <a:endParaRPr lang="en-US" sz="2400" dirty="0">
              <a:effectLst/>
            </a:endParaRPr>
          </a:p>
          <a:p>
            <a:pPr lvl="1"/>
            <a:r>
              <a:rPr lang="en-US" dirty="0">
                <a:effectLst/>
              </a:rPr>
              <a:t>Provider performance on nearly all measures exhibited statis­tically significant improvements, ranging from 5 to 20 percentage points per measure. </a:t>
            </a:r>
            <a:endParaRPr lang="en-US" sz="2000" dirty="0">
              <a:effectLst/>
            </a:endParaRPr>
          </a:p>
          <a:p>
            <a:pPr lvl="0"/>
            <a:r>
              <a:rPr lang="en-US" b="1" dirty="0">
                <a:solidFill>
                  <a:srgbClr val="FFFF00"/>
                </a:solidFill>
                <a:effectLst/>
              </a:rPr>
              <a:t>Davidson</a:t>
            </a:r>
            <a:r>
              <a:rPr lang="en-US" dirty="0">
                <a:effectLst/>
              </a:rPr>
              <a:t> found that use of built-in templates to support clinicians providing and documenting care led to improvements in measures related to smoking cessation at some sites.</a:t>
            </a:r>
            <a:endParaRPr lang="en-US" sz="2400" dirty="0">
              <a:effectLst/>
            </a:endParaRPr>
          </a:p>
          <a:p>
            <a:pPr lvl="0"/>
            <a:r>
              <a:rPr lang="en-US" b="1" dirty="0">
                <a:solidFill>
                  <a:srgbClr val="FFFF00"/>
                </a:solidFill>
                <a:effectLst/>
              </a:rPr>
              <a:t>Lehmann</a:t>
            </a:r>
            <a:r>
              <a:rPr lang="en-US" dirty="0">
                <a:effectLst/>
              </a:rPr>
              <a:t> gave primary care providers an EHR-generated paper bulletin listing patients due for therapeutic monitoring tests related to one or more medications. </a:t>
            </a:r>
            <a:endParaRPr lang="en-US" sz="2400" dirty="0">
              <a:effectLst/>
            </a:endParaRPr>
          </a:p>
          <a:p>
            <a:pPr lvl="1"/>
            <a:r>
              <a:rPr lang="en-US" dirty="0">
                <a:effectLst/>
              </a:rPr>
              <a:t>Patients appearing on the bulletins were somewhat more likely to receive monitoring within 2 months. </a:t>
            </a: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a:effectLst/>
              </a:rPr>
              <a:t>Efficiency of Measurement </a:t>
            </a:r>
            <a:endParaRPr lang="en-US" dirty="0"/>
          </a:p>
        </p:txBody>
      </p:sp>
      <p:sp>
        <p:nvSpPr>
          <p:cNvPr id="3" name="Content Placeholder 2"/>
          <p:cNvSpPr>
            <a:spLocks noGrp="1"/>
          </p:cNvSpPr>
          <p:nvPr>
            <p:ph idx="4294967295"/>
          </p:nvPr>
        </p:nvSpPr>
        <p:spPr>
          <a:xfrm>
            <a:off x="609600" y="1524000"/>
            <a:ext cx="7993063" cy="5181600"/>
          </a:xfrm>
        </p:spPr>
        <p:txBody>
          <a:bodyPr>
            <a:normAutofit lnSpcReduction="10000"/>
          </a:bodyPr>
          <a:lstStyle/>
          <a:p>
            <a:pPr lvl="0"/>
            <a:r>
              <a:rPr lang="en-US" dirty="0">
                <a:effectLst/>
              </a:rPr>
              <a:t>Projects focusing on efficiency of measurement</a:t>
            </a:r>
          </a:p>
          <a:p>
            <a:pPr lvl="1"/>
            <a:r>
              <a:rPr lang="en-US" dirty="0">
                <a:effectLst/>
              </a:rPr>
              <a:t>Bailey and Kilbridge</a:t>
            </a:r>
          </a:p>
          <a:p>
            <a:pPr lvl="1"/>
            <a:r>
              <a:rPr lang="en-US" dirty="0">
                <a:effectLst/>
              </a:rPr>
              <a:t>Lazarus</a:t>
            </a:r>
          </a:p>
          <a:p>
            <a:pPr lvl="1"/>
            <a:r>
              <a:rPr lang="en-US" dirty="0" smtClean="0">
                <a:effectLst/>
              </a:rPr>
              <a:t>Thomas</a:t>
            </a:r>
          </a:p>
          <a:p>
            <a:pPr marL="579438" lvl="1" indent="0">
              <a:buNone/>
            </a:pPr>
            <a:endParaRPr lang="en-US" dirty="0">
              <a:effectLst/>
            </a:endParaRPr>
          </a:p>
          <a:p>
            <a:pPr lvl="0"/>
            <a:r>
              <a:rPr lang="en-US" dirty="0">
                <a:effectLst/>
              </a:rPr>
              <a:t>For a summary of findings from all projects that addressed ‘Feedback to Clinicians”, see “Findings and Lessons from the Enabling Quality Measurement Through Health IT Grant Initiative”</a:t>
            </a:r>
          </a:p>
          <a:p>
            <a:pPr marL="0" indent="0">
              <a:buNone/>
            </a:pPr>
            <a:endParaRPr lang="en-US" dirty="0">
              <a:effectLst/>
            </a:endParaRPr>
          </a:p>
          <a:p>
            <a:pPr marL="0" indent="0" algn="ctr">
              <a:buNone/>
            </a:pPr>
            <a:r>
              <a:rPr lang="en-US" u="sng" dirty="0" smtClean="0">
                <a:effectLst/>
                <a:hlinkClick r:id="rId3"/>
              </a:rPr>
              <a:t>http</a:t>
            </a:r>
            <a:r>
              <a:rPr lang="en-US" u="sng" dirty="0">
                <a:effectLst/>
                <a:hlinkClick r:id="rId3"/>
              </a:rPr>
              <a:t>://</a:t>
            </a:r>
            <a:r>
              <a:rPr lang="en-US" u="sng" dirty="0" smtClean="0">
                <a:effectLst/>
                <a:hlinkClick r:id="rId3"/>
              </a:rPr>
              <a:t>healthit.ahrq.gov/EQMReport2012.pdf</a:t>
            </a: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Efficiency of Measurement, </a:t>
            </a:r>
            <a:r>
              <a:rPr lang="en-US" dirty="0" smtClean="0">
                <a:effectLst/>
              </a:rPr>
              <a:t/>
            </a:r>
            <a:br>
              <a:rPr lang="en-US" dirty="0" smtClean="0">
                <a:effectLst/>
              </a:rPr>
            </a:br>
            <a:r>
              <a:rPr lang="en-US" dirty="0" smtClean="0">
                <a:effectLst/>
              </a:rPr>
              <a:t>Selected </a:t>
            </a:r>
            <a:r>
              <a:rPr lang="en-US" dirty="0">
                <a:effectLst/>
              </a:rPr>
              <a:t>Findings</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lnSpcReduction="20000"/>
          </a:bodyPr>
          <a:lstStyle/>
          <a:p>
            <a:pPr lvl="0"/>
            <a:r>
              <a:rPr lang="en-US" b="1" dirty="0">
                <a:solidFill>
                  <a:srgbClr val="FFFF00"/>
                </a:solidFill>
                <a:effectLst/>
              </a:rPr>
              <a:t>Bailey</a:t>
            </a:r>
            <a:r>
              <a:rPr lang="en-US" dirty="0">
                <a:solidFill>
                  <a:srgbClr val="FFFF00"/>
                </a:solidFill>
                <a:effectLst/>
              </a:rPr>
              <a:t> </a:t>
            </a:r>
            <a:r>
              <a:rPr lang="en-US" b="1" dirty="0" smtClean="0">
                <a:solidFill>
                  <a:srgbClr val="FFFF00"/>
                </a:solidFill>
                <a:effectLst/>
              </a:rPr>
              <a:t>and Kilbridge </a:t>
            </a:r>
            <a:r>
              <a:rPr lang="en-US" dirty="0" smtClean="0">
                <a:effectLst/>
              </a:rPr>
              <a:t>used </a:t>
            </a:r>
            <a:r>
              <a:rPr lang="en-US" dirty="0">
                <a:effectLst/>
              </a:rPr>
              <a:t>NLP to search clinical, demographic, encounter, laboratory, and pharma­cy data to identify pediatric ADEs. </a:t>
            </a:r>
            <a:endParaRPr lang="en-US" sz="2400" dirty="0">
              <a:effectLst/>
            </a:endParaRPr>
          </a:p>
          <a:p>
            <a:pPr lvl="1"/>
            <a:r>
              <a:rPr lang="en-US" dirty="0">
                <a:effectLst/>
              </a:rPr>
              <a:t>Time-savings en­abled the researchers to identify a greater number of serious ADEs. </a:t>
            </a:r>
            <a:endParaRPr lang="en-US" sz="2000" dirty="0">
              <a:effectLst/>
            </a:endParaRPr>
          </a:p>
          <a:p>
            <a:pPr lvl="0"/>
            <a:r>
              <a:rPr lang="en-US" b="1" dirty="0">
                <a:solidFill>
                  <a:srgbClr val="FFFF00"/>
                </a:solidFill>
                <a:effectLst/>
              </a:rPr>
              <a:t>Lazarus</a:t>
            </a:r>
            <a:r>
              <a:rPr lang="en-US" dirty="0">
                <a:effectLst/>
              </a:rPr>
              <a:t> created a method for prospectively inte­grating multiple types of EHR data with the goal of identifying potential adverse events related to vaccinations. </a:t>
            </a:r>
            <a:endParaRPr lang="en-US" sz="2400" dirty="0">
              <a:effectLst/>
            </a:endParaRPr>
          </a:p>
          <a:p>
            <a:pPr lvl="1"/>
            <a:r>
              <a:rPr lang="en-US" dirty="0">
                <a:effectLst/>
              </a:rPr>
              <a:t>Data showed that 2.6 percent of vaccinations resulted in possible reactions. </a:t>
            </a:r>
            <a:endParaRPr lang="en-US" sz="2000" dirty="0">
              <a:effectLst/>
            </a:endParaRPr>
          </a:p>
          <a:p>
            <a:pPr lvl="0"/>
            <a:r>
              <a:rPr lang="en-US" b="1" dirty="0">
                <a:solidFill>
                  <a:srgbClr val="FFFF00"/>
                </a:solidFill>
                <a:effectLst/>
              </a:rPr>
              <a:t>Thomas</a:t>
            </a:r>
            <a:r>
              <a:rPr lang="en-US" dirty="0">
                <a:effectLst/>
              </a:rPr>
              <a:t> applied electronic triggers that might be associated with a diagnostic error </a:t>
            </a:r>
            <a:endParaRPr lang="en-US" sz="2400" dirty="0">
              <a:effectLst/>
            </a:endParaRPr>
          </a:p>
          <a:p>
            <a:pPr lvl="1"/>
            <a:r>
              <a:rPr lang="en-US" dirty="0">
                <a:effectLst/>
              </a:rPr>
              <a:t>This methodology was more efficient than conducting random record reviews and identified errors that were more consequential than many routine errors</a:t>
            </a:r>
            <a:r>
              <a:rPr lang="en-US" dirty="0" smtClean="0">
                <a:effectLst/>
              </a:rPr>
              <a:t>.</a:t>
            </a: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a:effectLst/>
              </a:rPr>
              <a:t>Ambulatory, Safety, and Quality (ASQ) Initiative</a:t>
            </a:r>
            <a:endParaRPr lang="en-US" dirty="0"/>
          </a:p>
        </p:txBody>
      </p:sp>
      <p:sp>
        <p:nvSpPr>
          <p:cNvPr id="3" name="Content Placeholder 2"/>
          <p:cNvSpPr>
            <a:spLocks noGrp="1"/>
          </p:cNvSpPr>
          <p:nvPr>
            <p:ph idx="4294967295"/>
          </p:nvPr>
        </p:nvSpPr>
        <p:spPr>
          <a:xfrm>
            <a:off x="1912937" y="1371600"/>
            <a:ext cx="7231063" cy="4495800"/>
          </a:xfrm>
        </p:spPr>
        <p:txBody>
          <a:bodyPr/>
          <a:lstStyle/>
          <a:p>
            <a:pPr lvl="0"/>
            <a:r>
              <a:rPr lang="en-US" dirty="0" smtClean="0">
                <a:effectLst/>
              </a:rPr>
              <a:t>Scope of ambulatory care, increasing, as volume and complexity of care are expanding</a:t>
            </a:r>
          </a:p>
          <a:p>
            <a:pPr lvl="0"/>
            <a:r>
              <a:rPr lang="en-US" dirty="0" smtClean="0">
                <a:effectLst/>
              </a:rPr>
              <a:t>Institute </a:t>
            </a:r>
            <a:r>
              <a:rPr lang="en-US" dirty="0" smtClean="0">
                <a:effectLst/>
              </a:rPr>
              <a:t>of </a:t>
            </a:r>
            <a:r>
              <a:rPr lang="en-US" dirty="0" smtClean="0">
                <a:effectLst/>
              </a:rPr>
              <a:t>Medicine</a:t>
            </a:r>
            <a:r>
              <a:rPr lang="en-US" dirty="0" smtClean="0">
                <a:effectLst/>
              </a:rPr>
              <a:t> </a:t>
            </a:r>
            <a:r>
              <a:rPr lang="en-US" dirty="0" smtClean="0">
                <a:effectLst/>
              </a:rPr>
              <a:t>Report, Patient Safety: Achieving a New Standard for Care (IOM, 2004). </a:t>
            </a:r>
            <a:r>
              <a:rPr lang="en-US" dirty="0" smtClean="0">
                <a:effectLst/>
              </a:rPr>
              <a:t> </a:t>
            </a:r>
            <a:r>
              <a:rPr lang="en-US" dirty="0" smtClean="0">
                <a:effectLst/>
              </a:rPr>
              <a:t>Priority </a:t>
            </a:r>
            <a:r>
              <a:rPr lang="en-US" dirty="0" smtClean="0">
                <a:effectLst/>
              </a:rPr>
              <a:t>Areas</a:t>
            </a:r>
          </a:p>
          <a:p>
            <a:pPr lvl="0"/>
            <a:r>
              <a:rPr lang="en-US" dirty="0" smtClean="0">
                <a:effectLst/>
              </a:rPr>
              <a:t>Cornerstone </a:t>
            </a:r>
            <a:r>
              <a:rPr lang="en-US" dirty="0" smtClean="0">
                <a:effectLst/>
              </a:rPr>
              <a:t>of ASQ is to explore and demonstrate how health information technology (health IT) can improve quality of care provided in ambulatory care setting and for transitions in care settings</a:t>
            </a:r>
          </a:p>
          <a:p>
            <a:pPr>
              <a:buNone/>
              <a:defRPr/>
            </a:pPr>
            <a:endParaRPr lang="en-US" sz="2400" dirty="0" smtClean="0"/>
          </a:p>
          <a:p>
            <a:pPr>
              <a:defRPr/>
            </a:pPr>
            <a:endParaRPr lang="en-US" sz="2400" dirty="0" smtClean="0"/>
          </a:p>
          <a:p>
            <a:pPr>
              <a:defRPr/>
            </a:pPr>
            <a:endParaRPr lang="en-US" sz="2400" dirty="0"/>
          </a:p>
        </p:txBody>
      </p:sp>
      <p:pic>
        <p:nvPicPr>
          <p:cNvPr id="4" name="Picture 3" descr="cornerstone.jpg"/>
          <p:cNvPicPr>
            <a:picLocks noChangeAspect="1"/>
          </p:cNvPicPr>
          <p:nvPr/>
        </p:nvPicPr>
        <p:blipFill>
          <a:blip r:embed="rId3" cstate="print"/>
          <a:stretch>
            <a:fillRect/>
          </a:stretch>
        </p:blipFill>
        <p:spPr>
          <a:xfrm>
            <a:off x="152400" y="4038600"/>
            <a:ext cx="1817818" cy="1209675"/>
          </a:xfrm>
          <a:prstGeom prst="rect">
            <a:avLst/>
          </a:prstGeom>
        </p:spPr>
      </p:pic>
      <p:sp>
        <p:nvSpPr>
          <p:cNvPr id="5" name="Rectangle 4"/>
          <p:cNvSpPr/>
          <p:nvPr/>
        </p:nvSpPr>
        <p:spPr>
          <a:xfrm>
            <a:off x="1600200" y="6248400"/>
            <a:ext cx="5548314" cy="461665"/>
          </a:xfrm>
          <a:prstGeom prst="rect">
            <a:avLst/>
          </a:prstGeom>
        </p:spPr>
        <p:txBody>
          <a:bodyPr wrap="none">
            <a:spAutoFit/>
          </a:bodyPr>
          <a:lstStyle/>
          <a:p>
            <a:pPr lvl="1">
              <a:buNone/>
            </a:pPr>
            <a:r>
              <a:rPr lang="en-US" sz="2400" b="1" dirty="0" smtClean="0">
                <a:solidFill>
                  <a:srgbClr val="FFFF00"/>
                </a:solidFill>
                <a:effectLst>
                  <a:outerShdw blurRad="38100" dist="38100" dir="2700000" algn="tl">
                    <a:srgbClr val="000000">
                      <a:alpha val="43137"/>
                    </a:srgbClr>
                  </a:outerShdw>
                </a:effectLst>
              </a:rPr>
              <a:t>See: http://healthit.ahrq.gov/ASQ </a:t>
            </a:r>
            <a:endParaRPr lang="en-US" sz="24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304800"/>
            <a:ext cx="7467600" cy="838200"/>
          </a:xfrm>
        </p:spPr>
        <p:txBody>
          <a:bodyPr>
            <a:noAutofit/>
          </a:bodyPr>
          <a:lstStyle/>
          <a:p>
            <a:pPr>
              <a:defRPr/>
            </a:pPr>
            <a:r>
              <a:rPr lang="en-US" sz="2400" dirty="0">
                <a:effectLst/>
              </a:rPr>
              <a:t>Using Electronic Health Records To Measure and Improve Quality for Colonoscopy </a:t>
            </a:r>
            <a:r>
              <a:rPr lang="en-US" sz="2400" dirty="0" smtClean="0">
                <a:effectLst/>
              </a:rPr>
              <a:t>Procedures</a:t>
            </a:r>
            <a:endParaRPr lang="en-US" sz="2400" dirty="0"/>
          </a:p>
        </p:txBody>
      </p:sp>
      <p:sp>
        <p:nvSpPr>
          <p:cNvPr id="3" name="Content Placeholder 2"/>
          <p:cNvSpPr>
            <a:spLocks noGrp="1"/>
          </p:cNvSpPr>
          <p:nvPr>
            <p:ph idx="4294967295"/>
          </p:nvPr>
        </p:nvSpPr>
        <p:spPr>
          <a:xfrm>
            <a:off x="2895600" y="1524000"/>
            <a:ext cx="5638800" cy="2895600"/>
          </a:xfrm>
        </p:spPr>
        <p:txBody>
          <a:bodyPr>
            <a:normAutofit/>
          </a:bodyPr>
          <a:lstStyle/>
          <a:p>
            <a:pPr lvl="0"/>
            <a:r>
              <a:rPr lang="en-US" sz="2200" dirty="0" smtClean="0">
                <a:effectLst/>
              </a:rPr>
              <a:t>Judith Logan, OHSU</a:t>
            </a:r>
          </a:p>
          <a:p>
            <a:pPr lvl="0"/>
            <a:r>
              <a:rPr lang="en-US" sz="2200" dirty="0" smtClean="0">
                <a:effectLst/>
              </a:rPr>
              <a:t>Effectiveness </a:t>
            </a:r>
            <a:r>
              <a:rPr lang="en-US" sz="2200" dirty="0" smtClean="0">
                <a:effectLst/>
              </a:rPr>
              <a:t>of colonoscopy screening procedures, typically done in an ambulatory setting, depends on providing high quality examinations that result in accurate diagnoses and few complications.</a:t>
            </a:r>
          </a:p>
          <a:p>
            <a:pPr>
              <a:defRPr/>
            </a:pPr>
            <a:endParaRPr lang="en-US" sz="2400" dirty="0" smtClean="0"/>
          </a:p>
          <a:p>
            <a:pPr>
              <a:defRPr/>
            </a:pPr>
            <a:endParaRPr lang="en-US" sz="2400" dirty="0"/>
          </a:p>
        </p:txBody>
      </p:sp>
      <p:pic>
        <p:nvPicPr>
          <p:cNvPr id="5" name="Picture 4"/>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3400" y="1661562"/>
            <a:ext cx="2286000" cy="2072238"/>
          </a:xfrm>
          <a:prstGeom prst="rect">
            <a:avLst/>
          </a:prstGeom>
          <a:noFill/>
          <a:ln>
            <a:noFill/>
          </a:ln>
        </p:spPr>
      </p:pic>
      <p:sp>
        <p:nvSpPr>
          <p:cNvPr id="6" name="Content Placeholder 2"/>
          <p:cNvSpPr txBox="1">
            <a:spLocks/>
          </p:cNvSpPr>
          <p:nvPr/>
        </p:nvSpPr>
        <p:spPr bwMode="auto">
          <a:xfrm>
            <a:off x="533400" y="4343400"/>
            <a:ext cx="8305800" cy="23622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normAutofit/>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r>
              <a:rPr lang="en-US" sz="2000" dirty="0" smtClean="0">
                <a:effectLst/>
              </a:rPr>
              <a:t>Story and video highlight how the investigators were able to use data from electronic medical records for quality measurement for colonoscopy procedures.  Investigators discuss the lessons learned as they formulated, implemented, presented measures the clinicians.  </a:t>
            </a:r>
          </a:p>
          <a:p>
            <a:pPr marL="911225" indent="0">
              <a:buNone/>
            </a:pPr>
            <a:r>
              <a:rPr lang="en-US" sz="2000" u="sng" dirty="0" smtClean="0">
                <a:effectLst/>
                <a:hlinkClick r:id="rId4"/>
              </a:rPr>
              <a:t>http</a:t>
            </a:r>
            <a:r>
              <a:rPr lang="en-US" sz="2000" u="sng" dirty="0">
                <a:effectLst/>
                <a:hlinkClick r:id="rId4"/>
              </a:rPr>
              <a:t>://healthit.ahrq.gov/EQMStoryLogan2012.pdf</a:t>
            </a:r>
            <a:endParaRPr lang="en-US" sz="2000" dirty="0">
              <a:effectLst/>
            </a:endParaRPr>
          </a:p>
          <a:p>
            <a:pPr marL="914400" indent="7938">
              <a:buNone/>
            </a:pPr>
            <a:r>
              <a:rPr lang="en-US" sz="2000" u="sng" dirty="0">
                <a:effectLst/>
                <a:hlinkClick r:id="rId5"/>
              </a:rPr>
              <a:t>http://healthit.ahrq.gov/EQMLoganVideo</a:t>
            </a:r>
            <a:endParaRPr lang="en-US" sz="2000" dirty="0" smtClean="0"/>
          </a:p>
          <a:p>
            <a:pPr>
              <a:defRPr/>
            </a:pPr>
            <a:endParaRPr lang="en-US" sz="2000" dirty="0" smtClean="0"/>
          </a:p>
          <a:p>
            <a:pPr>
              <a:defRPr/>
            </a:pPr>
            <a:endParaRPr lang="en-US" sz="2000" dirty="0"/>
          </a:p>
        </p:txBody>
      </p:sp>
      <p:pic>
        <p:nvPicPr>
          <p:cNvPr id="8" name="Picture 7" descr="a separate report or story is available"/>
          <p:cNvPicPr/>
          <p:nvPr/>
        </p:nvPicPr>
        <p:blipFill rotWithShape="1">
          <a:blip r:embed="rId6" cstate="print">
            <a:extLst>
              <a:ext uri="{28A0092B-C50C-407E-A947-70E740481C1C}">
                <a14:useLocalDpi xmlns="" xmlns:a14="http://schemas.microsoft.com/office/drawing/2010/main" val="0"/>
              </a:ext>
            </a:extLst>
          </a:blip>
          <a:srcRect l="5146" r="6646"/>
          <a:stretch/>
        </p:blipFill>
        <p:spPr bwMode="auto">
          <a:xfrm>
            <a:off x="1066800" y="5867400"/>
            <a:ext cx="266700" cy="304800"/>
          </a:xfrm>
          <a:prstGeom prst="rect">
            <a:avLst/>
          </a:prstGeom>
          <a:ln>
            <a:noFill/>
          </a:ln>
        </p:spPr>
      </p:pic>
      <p:pic>
        <p:nvPicPr>
          <p:cNvPr id="9" name="Picture 8" descr="A separate video is available"/>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066800" y="6248400"/>
            <a:ext cx="304800" cy="228600"/>
          </a:xfrm>
          <a:prstGeom prst="rect">
            <a:avLst/>
          </a:prstGeom>
          <a:noFill/>
          <a:ln>
            <a:noFill/>
          </a:ln>
        </p:spPr>
      </p:pic>
    </p:spTree>
    <p:extLst>
      <p:ext uri="{BB962C8B-B14F-4D97-AF65-F5344CB8AC3E}">
        <p14:creationId xmlns="" xmlns:p14="http://schemas.microsoft.com/office/powerpoint/2010/main" val="1869861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0"/>
            <a:ext cx="7467600" cy="838200"/>
          </a:xfrm>
        </p:spPr>
        <p:txBody>
          <a:bodyPr>
            <a:noAutofit/>
          </a:bodyPr>
          <a:lstStyle/>
          <a:p>
            <a:pPr>
              <a:defRPr/>
            </a:pPr>
            <a:r>
              <a:rPr lang="en-US" sz="2400" dirty="0" smtClean="0">
                <a:effectLst/>
              </a:rPr>
              <a:t>LOGAN (continued)</a:t>
            </a:r>
            <a:endParaRPr lang="en-US" sz="2400" dirty="0"/>
          </a:p>
        </p:txBody>
      </p:sp>
      <p:sp>
        <p:nvSpPr>
          <p:cNvPr id="3" name="Content Placeholder 2"/>
          <p:cNvSpPr>
            <a:spLocks noGrp="1"/>
          </p:cNvSpPr>
          <p:nvPr>
            <p:ph idx="4294967295"/>
          </p:nvPr>
        </p:nvSpPr>
        <p:spPr>
          <a:xfrm>
            <a:off x="2514600" y="1524000"/>
            <a:ext cx="6019800" cy="1828800"/>
          </a:xfrm>
        </p:spPr>
        <p:txBody>
          <a:bodyPr>
            <a:noAutofit/>
          </a:bodyPr>
          <a:lstStyle/>
          <a:p>
            <a:pPr lvl="0"/>
            <a:r>
              <a:rPr lang="en-US" sz="2000" dirty="0" smtClean="0">
                <a:effectLst/>
              </a:rPr>
              <a:t>Logan and her team created </a:t>
            </a:r>
            <a:r>
              <a:rPr lang="en-US" sz="2000" dirty="0">
                <a:effectLst/>
              </a:rPr>
              <a:t>and </a:t>
            </a:r>
            <a:r>
              <a:rPr lang="en-US" sz="2000" dirty="0" smtClean="0">
                <a:effectLst/>
              </a:rPr>
              <a:t>evaluated </a:t>
            </a:r>
            <a:r>
              <a:rPr lang="en-US" sz="2000" dirty="0">
                <a:effectLst/>
              </a:rPr>
              <a:t>an electronic quality measurement and feedback </a:t>
            </a:r>
            <a:r>
              <a:rPr lang="en-US" sz="2000" dirty="0" smtClean="0">
                <a:effectLst/>
              </a:rPr>
              <a:t>program—known as excellence report-- </a:t>
            </a:r>
            <a:r>
              <a:rPr lang="en-US" sz="2000" dirty="0">
                <a:effectLst/>
              </a:rPr>
              <a:t>for colonoscopies. </a:t>
            </a:r>
            <a:endParaRPr lang="en-US" sz="2000" dirty="0" smtClean="0">
              <a:effectLst/>
            </a:endParaRPr>
          </a:p>
          <a:p>
            <a:pPr marL="579438" lvl="1" indent="0">
              <a:buNone/>
            </a:pPr>
            <a:endParaRPr lang="en-US" sz="2000" dirty="0" smtClean="0">
              <a:effectLst/>
            </a:endParaRPr>
          </a:p>
          <a:p>
            <a:pPr>
              <a:defRPr/>
            </a:pPr>
            <a:endParaRPr lang="en-US" sz="2000" dirty="0" smtClean="0"/>
          </a:p>
          <a:p>
            <a:pPr>
              <a:defRPr/>
            </a:pPr>
            <a:endParaRPr lang="en-US" sz="2000" dirty="0"/>
          </a:p>
        </p:txBody>
      </p:sp>
      <p:pic>
        <p:nvPicPr>
          <p:cNvPr id="5" name="Picture 4"/>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5800" y="1524000"/>
            <a:ext cx="1600200" cy="1371600"/>
          </a:xfrm>
          <a:prstGeom prst="rect">
            <a:avLst/>
          </a:prstGeom>
          <a:noFill/>
          <a:ln>
            <a:noFill/>
          </a:ln>
        </p:spPr>
      </p:pic>
      <p:sp>
        <p:nvSpPr>
          <p:cNvPr id="6" name="Content Placeholder 2"/>
          <p:cNvSpPr txBox="1">
            <a:spLocks/>
          </p:cNvSpPr>
          <p:nvPr/>
        </p:nvSpPr>
        <p:spPr bwMode="auto">
          <a:xfrm>
            <a:off x="533400" y="3200400"/>
            <a:ext cx="8305800" cy="35052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normAutofit fontScale="85000" lnSpcReduction="10000"/>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lvl="0"/>
            <a:r>
              <a:rPr lang="en-US" dirty="0">
                <a:effectLst/>
              </a:rPr>
              <a:t>Findings</a:t>
            </a:r>
          </a:p>
          <a:p>
            <a:pPr lvl="1"/>
            <a:r>
              <a:rPr lang="en-US" dirty="0">
                <a:effectLst/>
              </a:rPr>
              <a:t>Physicians </a:t>
            </a:r>
            <a:r>
              <a:rPr lang="en-US" dirty="0" smtClean="0">
                <a:effectLst/>
              </a:rPr>
              <a:t>receptive to </a:t>
            </a:r>
            <a:r>
              <a:rPr lang="en-US" dirty="0">
                <a:effectLst/>
              </a:rPr>
              <a:t>feedback as a way </a:t>
            </a:r>
            <a:r>
              <a:rPr lang="en-US" dirty="0" smtClean="0">
                <a:effectLst/>
              </a:rPr>
              <a:t>to improve effectiveness </a:t>
            </a:r>
            <a:r>
              <a:rPr lang="en-US" dirty="0">
                <a:effectLst/>
              </a:rPr>
              <a:t>and safety of their procedures. </a:t>
            </a:r>
          </a:p>
          <a:p>
            <a:pPr lvl="1"/>
            <a:r>
              <a:rPr lang="en-US" dirty="0" smtClean="0">
                <a:effectLst/>
              </a:rPr>
              <a:t>Point-of-care data entry was not seen as overly </a:t>
            </a:r>
            <a:r>
              <a:rPr lang="en-US" dirty="0">
                <a:effectLst/>
              </a:rPr>
              <a:t>burdensome. </a:t>
            </a:r>
          </a:p>
          <a:p>
            <a:pPr lvl="1"/>
            <a:r>
              <a:rPr lang="en-US" dirty="0">
                <a:effectLst/>
              </a:rPr>
              <a:t>Physicians </a:t>
            </a:r>
            <a:r>
              <a:rPr lang="en-US" dirty="0" smtClean="0">
                <a:effectLst/>
              </a:rPr>
              <a:t>wished to have </a:t>
            </a:r>
            <a:r>
              <a:rPr lang="en-US" dirty="0">
                <a:effectLst/>
              </a:rPr>
              <a:t>feedback </a:t>
            </a:r>
            <a:r>
              <a:rPr lang="en-US" dirty="0" smtClean="0">
                <a:effectLst/>
              </a:rPr>
              <a:t>shared broadly. </a:t>
            </a:r>
            <a:endParaRPr lang="en-US" dirty="0">
              <a:effectLst/>
            </a:endParaRPr>
          </a:p>
          <a:p>
            <a:pPr lvl="0"/>
            <a:r>
              <a:rPr lang="en-US" dirty="0" smtClean="0">
                <a:effectLst/>
              </a:rPr>
              <a:t>Continued </a:t>
            </a:r>
            <a:r>
              <a:rPr lang="en-US" dirty="0">
                <a:effectLst/>
              </a:rPr>
              <a:t>Use</a:t>
            </a:r>
          </a:p>
          <a:p>
            <a:pPr lvl="1"/>
            <a:r>
              <a:rPr lang="en-US" dirty="0" smtClean="0">
                <a:effectLst/>
              </a:rPr>
              <a:t>Excellence report is now delivered </a:t>
            </a:r>
            <a:r>
              <a:rPr lang="en-US" dirty="0">
                <a:effectLst/>
              </a:rPr>
              <a:t>in the EHR. </a:t>
            </a:r>
          </a:p>
          <a:p>
            <a:pPr marL="0" indent="0">
              <a:buNone/>
            </a:pPr>
            <a:r>
              <a:rPr lang="en-US" sz="2000" dirty="0" smtClean="0">
                <a:effectLst/>
              </a:rPr>
              <a:t>  </a:t>
            </a:r>
          </a:p>
          <a:p>
            <a:pPr marL="911225" indent="0">
              <a:buNone/>
            </a:pPr>
            <a:r>
              <a:rPr lang="en-US" sz="2600" u="sng" dirty="0" smtClean="0">
                <a:effectLst/>
                <a:hlinkClick r:id="rId4"/>
              </a:rPr>
              <a:t>http</a:t>
            </a:r>
            <a:r>
              <a:rPr lang="en-US" sz="2600" u="sng" dirty="0">
                <a:effectLst/>
                <a:hlinkClick r:id="rId4"/>
              </a:rPr>
              <a:t>://healthit.ahrq.gov/EQMStoryLogan2012.pdf</a:t>
            </a:r>
            <a:endParaRPr lang="en-US" sz="2600" dirty="0">
              <a:effectLst/>
            </a:endParaRPr>
          </a:p>
          <a:p>
            <a:pPr marL="914400" indent="7938">
              <a:buNone/>
            </a:pPr>
            <a:r>
              <a:rPr lang="en-US" sz="2600" u="sng" dirty="0">
                <a:effectLst/>
                <a:hlinkClick r:id="rId5"/>
              </a:rPr>
              <a:t>http://healthit.ahrq.gov/EQMLoganVideo</a:t>
            </a:r>
            <a:endParaRPr lang="en-US" sz="2600" dirty="0" smtClean="0"/>
          </a:p>
          <a:p>
            <a:pPr>
              <a:defRPr/>
            </a:pPr>
            <a:endParaRPr lang="en-US" sz="2000" dirty="0" smtClean="0"/>
          </a:p>
          <a:p>
            <a:pPr>
              <a:defRPr/>
            </a:pPr>
            <a:endParaRPr lang="en-US" sz="2000" dirty="0"/>
          </a:p>
        </p:txBody>
      </p:sp>
      <p:pic>
        <p:nvPicPr>
          <p:cNvPr id="8" name="Picture 7" descr="a separate report or story is available"/>
          <p:cNvPicPr/>
          <p:nvPr/>
        </p:nvPicPr>
        <p:blipFill rotWithShape="1">
          <a:blip r:embed="rId6" cstate="print">
            <a:extLst>
              <a:ext uri="{28A0092B-C50C-407E-A947-70E740481C1C}">
                <a14:useLocalDpi xmlns="" xmlns:a14="http://schemas.microsoft.com/office/drawing/2010/main" val="0"/>
              </a:ext>
            </a:extLst>
          </a:blip>
          <a:srcRect l="5146" r="6646"/>
          <a:stretch/>
        </p:blipFill>
        <p:spPr bwMode="auto">
          <a:xfrm>
            <a:off x="1066800" y="5867400"/>
            <a:ext cx="266700" cy="304800"/>
          </a:xfrm>
          <a:prstGeom prst="rect">
            <a:avLst/>
          </a:prstGeom>
          <a:ln>
            <a:noFill/>
          </a:ln>
        </p:spPr>
      </p:pic>
      <p:pic>
        <p:nvPicPr>
          <p:cNvPr id="9" name="Picture 8" descr="A separate video is available"/>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066800" y="6248400"/>
            <a:ext cx="304800" cy="228600"/>
          </a:xfrm>
          <a:prstGeom prst="rect">
            <a:avLst/>
          </a:prstGeom>
          <a:noFill/>
          <a:ln>
            <a:noFill/>
          </a:ln>
        </p:spPr>
      </p:pic>
    </p:spTree>
    <p:extLst>
      <p:ext uri="{BB962C8B-B14F-4D97-AF65-F5344CB8AC3E}">
        <p14:creationId xmlns="" xmlns:p14="http://schemas.microsoft.com/office/powerpoint/2010/main" val="1881038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304800"/>
            <a:ext cx="7467600" cy="838200"/>
          </a:xfrm>
        </p:spPr>
        <p:txBody>
          <a:bodyPr>
            <a:noAutofit/>
          </a:bodyPr>
          <a:lstStyle/>
          <a:p>
            <a:pPr>
              <a:defRPr/>
            </a:pPr>
            <a:r>
              <a:rPr lang="en-US" sz="2400" dirty="0">
                <a:effectLst/>
              </a:rPr>
              <a:t>Developing and Testing Quality Measures for Interoperable Electronic Health </a:t>
            </a:r>
            <a:r>
              <a:rPr lang="en-US" sz="2400" dirty="0" smtClean="0">
                <a:effectLst/>
              </a:rPr>
              <a:t>Records</a:t>
            </a:r>
            <a:endParaRPr lang="en-US" sz="2400" dirty="0"/>
          </a:p>
        </p:txBody>
      </p:sp>
      <p:sp>
        <p:nvSpPr>
          <p:cNvPr id="3" name="Content Placeholder 2"/>
          <p:cNvSpPr>
            <a:spLocks noGrp="1"/>
          </p:cNvSpPr>
          <p:nvPr>
            <p:ph idx="4294967295"/>
          </p:nvPr>
        </p:nvSpPr>
        <p:spPr>
          <a:xfrm>
            <a:off x="2895600" y="1524000"/>
            <a:ext cx="5638800" cy="2895600"/>
          </a:xfrm>
        </p:spPr>
        <p:txBody>
          <a:bodyPr>
            <a:normAutofit/>
          </a:bodyPr>
          <a:lstStyle/>
          <a:p>
            <a:r>
              <a:rPr lang="en-US" sz="2200" dirty="0" smtClean="0">
                <a:effectLst/>
              </a:rPr>
              <a:t>Rainu Kaushal, Weil Cornell </a:t>
            </a:r>
          </a:p>
          <a:p>
            <a:r>
              <a:rPr lang="en-US" sz="2200" dirty="0" smtClean="0">
                <a:effectLst/>
              </a:rPr>
              <a:t>Demonstrate </a:t>
            </a:r>
            <a:r>
              <a:rPr lang="en-US" sz="2200" dirty="0" smtClean="0">
                <a:effectLst/>
              </a:rPr>
              <a:t>effective </a:t>
            </a:r>
            <a:r>
              <a:rPr lang="en-US" sz="2200" dirty="0">
                <a:effectLst/>
              </a:rPr>
              <a:t>use </a:t>
            </a:r>
            <a:r>
              <a:rPr lang="en-US" sz="2200" dirty="0" smtClean="0">
                <a:effectLst/>
              </a:rPr>
              <a:t>of both </a:t>
            </a:r>
            <a:r>
              <a:rPr lang="en-US" sz="2200" dirty="0">
                <a:effectLst/>
              </a:rPr>
              <a:t>electronic health records (EHRs) and health information exchange (HIE) to electronically measure quality of care delivered in ambulatory settings. </a:t>
            </a:r>
            <a:endParaRPr lang="en-US" sz="2200" dirty="0" smtClean="0"/>
          </a:p>
          <a:p>
            <a:pPr>
              <a:defRPr/>
            </a:pPr>
            <a:endParaRPr lang="en-US" sz="2400" dirty="0"/>
          </a:p>
        </p:txBody>
      </p:sp>
      <p:sp>
        <p:nvSpPr>
          <p:cNvPr id="6" name="Content Placeholder 2"/>
          <p:cNvSpPr txBox="1">
            <a:spLocks/>
          </p:cNvSpPr>
          <p:nvPr/>
        </p:nvSpPr>
        <p:spPr bwMode="auto">
          <a:xfrm>
            <a:off x="533400" y="4343400"/>
            <a:ext cx="8305800" cy="23622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normAutofit/>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r>
              <a:rPr lang="en-US" sz="2000" dirty="0">
                <a:effectLst/>
              </a:rPr>
              <a:t>Story and video highlight the methods used to identify quality measures that could be supported and impacted by EHRs and HIE; results of reliability testing of the quality measures; and subsequent the impact of the investigators’ work on national health IT policy and “Meaningful Use”.</a:t>
            </a:r>
            <a:r>
              <a:rPr lang="en-US" sz="2000" dirty="0" smtClean="0">
                <a:effectLst/>
              </a:rPr>
              <a:t>  </a:t>
            </a:r>
          </a:p>
          <a:p>
            <a:pPr marL="911225" indent="0">
              <a:buNone/>
            </a:pPr>
            <a:r>
              <a:rPr lang="en-US" sz="2000" dirty="0" smtClean="0">
                <a:effectLst/>
                <a:hlinkClick r:id="rId3"/>
              </a:rPr>
              <a:t>http://</a:t>
            </a:r>
            <a:r>
              <a:rPr lang="en-US" sz="2000" dirty="0" smtClean="0">
                <a:effectLst/>
                <a:hlinkClick r:id="rId3"/>
              </a:rPr>
              <a:t>healthit.ahrq.gov/EQMStoryKaushal2012.pdf</a:t>
            </a:r>
            <a:r>
              <a:rPr lang="en-US" sz="2000" dirty="0" smtClean="0">
                <a:effectLst/>
              </a:rPr>
              <a:t>   </a:t>
            </a:r>
          </a:p>
          <a:p>
            <a:pPr marL="914400" indent="0">
              <a:buNone/>
            </a:pPr>
            <a:r>
              <a:rPr lang="en-US" sz="2000" u="sng" dirty="0" smtClean="0">
                <a:effectLst/>
                <a:hlinkClick r:id="rId4"/>
              </a:rPr>
              <a:t>http</a:t>
            </a:r>
            <a:r>
              <a:rPr lang="en-US" sz="2000" u="sng" dirty="0">
                <a:effectLst/>
                <a:hlinkClick r:id="rId4"/>
              </a:rPr>
              <a:t>://healthit.ahrq.gov/EQMKaushalVideo</a:t>
            </a:r>
            <a:endParaRPr lang="en-US" sz="2000" dirty="0">
              <a:effectLst/>
            </a:endParaRPr>
          </a:p>
          <a:p>
            <a:pPr marL="0" indent="0">
              <a:buNone/>
              <a:defRPr/>
            </a:pPr>
            <a:endParaRPr lang="en-US" sz="2000" dirty="0" smtClean="0"/>
          </a:p>
          <a:p>
            <a:pPr>
              <a:defRPr/>
            </a:pPr>
            <a:endParaRPr lang="en-US" sz="2000" dirty="0"/>
          </a:p>
        </p:txBody>
      </p:sp>
      <p:pic>
        <p:nvPicPr>
          <p:cNvPr id="8" name="Picture 7" descr="a separate report or story is available"/>
          <p:cNvPicPr/>
          <p:nvPr/>
        </p:nvPicPr>
        <p:blipFill rotWithShape="1">
          <a:blip r:embed="rId5" cstate="print">
            <a:extLst>
              <a:ext uri="{28A0092B-C50C-407E-A947-70E740481C1C}">
                <a14:useLocalDpi xmlns="" xmlns:a14="http://schemas.microsoft.com/office/drawing/2010/main" val="0"/>
              </a:ext>
            </a:extLst>
          </a:blip>
          <a:srcRect l="5146" r="6646"/>
          <a:stretch/>
        </p:blipFill>
        <p:spPr bwMode="auto">
          <a:xfrm>
            <a:off x="1066800" y="5867400"/>
            <a:ext cx="266700" cy="304800"/>
          </a:xfrm>
          <a:prstGeom prst="rect">
            <a:avLst/>
          </a:prstGeom>
          <a:ln>
            <a:noFill/>
          </a:ln>
        </p:spPr>
      </p:pic>
      <p:pic>
        <p:nvPicPr>
          <p:cNvPr id="9" name="Picture 8" descr="A separate video is available"/>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066800" y="6248400"/>
            <a:ext cx="304800" cy="228600"/>
          </a:xfrm>
          <a:prstGeom prst="rect">
            <a:avLst/>
          </a:prstGeom>
          <a:noFill/>
          <a:ln>
            <a:noFill/>
          </a:ln>
        </p:spPr>
      </p:pic>
      <p:pic>
        <p:nvPicPr>
          <p:cNvPr id="10" name="Picture 9"/>
          <p:cNvPicPr/>
          <p:nvPr/>
        </p:nvPicPr>
        <p:blipFill rotWithShape="1">
          <a:blip r:embed="rId7" cstate="print">
            <a:extLst>
              <a:ext uri="{28A0092B-C50C-407E-A947-70E740481C1C}">
                <a14:useLocalDpi xmlns="" xmlns:a14="http://schemas.microsoft.com/office/drawing/2010/main" val="0"/>
              </a:ext>
            </a:extLst>
          </a:blip>
          <a:srcRect l="11264" t="10824" r="8224" b="6185"/>
          <a:stretch/>
        </p:blipFill>
        <p:spPr bwMode="auto">
          <a:xfrm>
            <a:off x="533401" y="1713807"/>
            <a:ext cx="2209800" cy="1943793"/>
          </a:xfrm>
          <a:prstGeom prst="rect">
            <a:avLst/>
          </a:prstGeom>
          <a:noFill/>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1771697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31937" y="381000"/>
            <a:ext cx="6697663" cy="838200"/>
          </a:xfrm>
        </p:spPr>
        <p:txBody>
          <a:bodyPr>
            <a:noAutofit/>
          </a:bodyPr>
          <a:lstStyle/>
          <a:p>
            <a:r>
              <a:rPr lang="en-US" sz="2400" dirty="0" smtClean="0">
                <a:effectLst/>
              </a:rPr>
              <a:t>Kaushal (continued)</a:t>
            </a:r>
            <a:r>
              <a:rPr lang="en-US" sz="2400" dirty="0">
                <a:effectLst/>
              </a:rPr>
              <a:t/>
            </a:r>
            <a:br>
              <a:rPr lang="en-US" sz="2400" dirty="0">
                <a:effectLst/>
              </a:rPr>
            </a:br>
            <a:endParaRPr lang="en-US" sz="2400" dirty="0"/>
          </a:p>
        </p:txBody>
      </p:sp>
      <p:sp>
        <p:nvSpPr>
          <p:cNvPr id="4" name="Content Placeholder 2"/>
          <p:cNvSpPr txBox="1">
            <a:spLocks/>
          </p:cNvSpPr>
          <p:nvPr/>
        </p:nvSpPr>
        <p:spPr bwMode="auto">
          <a:xfrm>
            <a:off x="2438400" y="1676399"/>
            <a:ext cx="6019800" cy="1447801"/>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noAutofit/>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r>
              <a:rPr lang="en-US" sz="2000" dirty="0">
                <a:effectLst/>
              </a:rPr>
              <a:t>Dr. </a:t>
            </a:r>
            <a:r>
              <a:rPr lang="en-US" sz="2000" dirty="0" err="1">
                <a:effectLst/>
              </a:rPr>
              <a:t>Rainu</a:t>
            </a:r>
            <a:r>
              <a:rPr lang="en-US" sz="2000" dirty="0">
                <a:effectLst/>
              </a:rPr>
              <a:t> Kaushal and team pursued the identification, prioritization, development, and reliability testing of quality measures using an interoperable EHR in a primary care setting.</a:t>
            </a:r>
            <a:endParaRPr lang="en-US" sz="2000" dirty="0" smtClean="0">
              <a:effectLst/>
            </a:endParaRPr>
          </a:p>
          <a:p>
            <a:pPr>
              <a:defRPr/>
            </a:pPr>
            <a:endParaRPr lang="en-US" sz="2000" dirty="0" smtClean="0"/>
          </a:p>
          <a:p>
            <a:pPr>
              <a:defRPr/>
            </a:pPr>
            <a:endParaRPr lang="en-US" sz="2000" dirty="0"/>
          </a:p>
        </p:txBody>
      </p:sp>
      <p:sp>
        <p:nvSpPr>
          <p:cNvPr id="5" name="Content Placeholder 2"/>
          <p:cNvSpPr txBox="1">
            <a:spLocks/>
          </p:cNvSpPr>
          <p:nvPr/>
        </p:nvSpPr>
        <p:spPr bwMode="auto">
          <a:xfrm>
            <a:off x="533400" y="3048000"/>
            <a:ext cx="8305800" cy="38100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normAutofit fontScale="70000" lnSpcReduction="20000"/>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r>
              <a:rPr lang="en-US" b="1" dirty="0">
                <a:effectLst/>
              </a:rPr>
              <a:t>Process: </a:t>
            </a:r>
            <a:endParaRPr lang="en-US" dirty="0">
              <a:effectLst/>
            </a:endParaRPr>
          </a:p>
          <a:p>
            <a:pPr lvl="1"/>
            <a:r>
              <a:rPr lang="en-US" dirty="0">
                <a:effectLst/>
              </a:rPr>
              <a:t>With the assistance of an expert panel, they applied a four-part conceptual framework to identify 18 prioritized measures of chronic disease management and preventive services. </a:t>
            </a:r>
          </a:p>
          <a:p>
            <a:r>
              <a:rPr lang="en-US" b="1" dirty="0">
                <a:effectLst/>
              </a:rPr>
              <a:t>Findings:</a:t>
            </a:r>
            <a:endParaRPr lang="en-US" dirty="0">
              <a:effectLst/>
            </a:endParaRPr>
          </a:p>
          <a:p>
            <a:pPr lvl="1"/>
            <a:r>
              <a:rPr lang="en-US" dirty="0">
                <a:effectLst/>
              </a:rPr>
              <a:t>Electronic reporting correctly identified 88 percent of the patients who received recommended care and 89 percent of the patients who did not receive recommended care compared to manual chart review. </a:t>
            </a:r>
          </a:p>
          <a:p>
            <a:r>
              <a:rPr lang="en-US" b="1" dirty="0">
                <a:effectLst/>
              </a:rPr>
              <a:t>Sustainability: </a:t>
            </a:r>
            <a:endParaRPr lang="en-US" dirty="0">
              <a:effectLst/>
            </a:endParaRPr>
          </a:p>
          <a:p>
            <a:pPr lvl="1"/>
            <a:r>
              <a:rPr lang="en-US" dirty="0">
                <a:effectLst/>
              </a:rPr>
              <a:t>Fourteen new HIE-enabled measures were developed in five important categories: test ordering, medication management, referrals, followup after discharge, and revisits</a:t>
            </a:r>
            <a:r>
              <a:rPr lang="en-US" dirty="0" smtClean="0">
                <a:effectLst/>
              </a:rPr>
              <a:t>.</a:t>
            </a:r>
          </a:p>
          <a:p>
            <a:pPr marL="579438" lvl="1" indent="0">
              <a:buNone/>
            </a:pPr>
            <a:endParaRPr lang="en-US" dirty="0">
              <a:effectLst/>
            </a:endParaRPr>
          </a:p>
          <a:p>
            <a:pPr marL="909638" lvl="1" indent="0">
              <a:buNone/>
            </a:pPr>
            <a:r>
              <a:rPr lang="en-US" sz="2600" u="sng" dirty="0">
                <a:effectLst/>
                <a:hlinkClick r:id="rId3"/>
              </a:rPr>
              <a:t>http://healthit.ahrq.gov/ASQStoryKaushal2012.pdf</a:t>
            </a:r>
            <a:r>
              <a:rPr lang="en-US" sz="2600" dirty="0">
                <a:effectLst/>
              </a:rPr>
              <a:t> </a:t>
            </a:r>
            <a:endParaRPr lang="en-US" sz="2600" dirty="0" smtClean="0">
              <a:effectLst/>
            </a:endParaRPr>
          </a:p>
          <a:p>
            <a:pPr marL="909638" lvl="1" indent="0">
              <a:buNone/>
            </a:pPr>
            <a:r>
              <a:rPr lang="en-US" sz="2600" u="sng" dirty="0">
                <a:effectLst/>
                <a:hlinkClick r:id="rId4"/>
              </a:rPr>
              <a:t>http://healthit.ahrq.gov/EQMKaushalVideo</a:t>
            </a:r>
            <a:endParaRPr lang="en-US" sz="2600" dirty="0" smtClean="0"/>
          </a:p>
          <a:p>
            <a:pPr>
              <a:defRPr/>
            </a:pPr>
            <a:endParaRPr lang="en-US" sz="2000" dirty="0"/>
          </a:p>
        </p:txBody>
      </p:sp>
      <p:pic>
        <p:nvPicPr>
          <p:cNvPr id="6" name="Picture 5"/>
          <p:cNvPicPr/>
          <p:nvPr/>
        </p:nvPicPr>
        <p:blipFill rotWithShape="1">
          <a:blip r:embed="rId5" cstate="print">
            <a:extLst>
              <a:ext uri="{28A0092B-C50C-407E-A947-70E740481C1C}">
                <a14:useLocalDpi xmlns="" xmlns:a14="http://schemas.microsoft.com/office/drawing/2010/main" val="0"/>
              </a:ext>
            </a:extLst>
          </a:blip>
          <a:srcRect l="11264" t="10824" r="8224" b="6185"/>
          <a:stretch/>
        </p:blipFill>
        <p:spPr bwMode="auto">
          <a:xfrm>
            <a:off x="533401" y="1561407"/>
            <a:ext cx="1676400" cy="1410394"/>
          </a:xfrm>
          <a:prstGeom prst="rect">
            <a:avLst/>
          </a:prstGeom>
          <a:noFill/>
          <a:ln>
            <a:noFill/>
          </a:ln>
          <a:extLst>
            <a:ext uri="{53640926-AAD7-44D8-BBD7-CCE9431645EC}">
              <a14:shadowObscured xmlns="" xmlns:a14="http://schemas.microsoft.com/office/drawing/2010/main"/>
            </a:ext>
          </a:extLst>
        </p:spPr>
      </p:pic>
      <p:pic>
        <p:nvPicPr>
          <p:cNvPr id="7" name="Picture 6" descr="a separate report or story is available"/>
          <p:cNvPicPr/>
          <p:nvPr/>
        </p:nvPicPr>
        <p:blipFill rotWithShape="1">
          <a:blip r:embed="rId6" cstate="print">
            <a:extLst>
              <a:ext uri="{28A0092B-C50C-407E-A947-70E740481C1C}">
                <a14:useLocalDpi xmlns="" xmlns:a14="http://schemas.microsoft.com/office/drawing/2010/main" val="0"/>
              </a:ext>
            </a:extLst>
          </a:blip>
          <a:srcRect l="5146" r="6646"/>
          <a:stretch/>
        </p:blipFill>
        <p:spPr bwMode="auto">
          <a:xfrm>
            <a:off x="1066800" y="5943600"/>
            <a:ext cx="266700" cy="304800"/>
          </a:xfrm>
          <a:prstGeom prst="rect">
            <a:avLst/>
          </a:prstGeom>
          <a:ln>
            <a:noFill/>
          </a:ln>
        </p:spPr>
      </p:pic>
      <p:pic>
        <p:nvPicPr>
          <p:cNvPr id="8" name="Picture 7" descr="A separate video is available"/>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066800" y="6324600"/>
            <a:ext cx="304800" cy="228600"/>
          </a:xfrm>
          <a:prstGeom prst="rect">
            <a:avLst/>
          </a:prstGeom>
          <a:noFill/>
          <a:ln>
            <a:noFill/>
          </a:ln>
        </p:spPr>
      </p:pic>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31937" y="381000"/>
            <a:ext cx="6697663" cy="838200"/>
          </a:xfrm>
        </p:spPr>
        <p:txBody>
          <a:bodyPr>
            <a:noAutofit/>
          </a:bodyPr>
          <a:lstStyle/>
          <a:p>
            <a:pPr>
              <a:defRPr/>
            </a:pPr>
            <a:r>
              <a:rPr lang="en-US" sz="2400" dirty="0" smtClean="0">
                <a:effectLst/>
              </a:rPr>
              <a:t>Standardization </a:t>
            </a:r>
            <a:r>
              <a:rPr lang="en-US" sz="2400" dirty="0">
                <a:effectLst/>
              </a:rPr>
              <a:t>and Automatic Extraction of Quality Measures in an Ambulatory EHR, McColm Exemplary Story - </a:t>
            </a:r>
            <a:r>
              <a:rPr lang="en-US" sz="2400" dirty="0" smtClean="0">
                <a:effectLst/>
              </a:rPr>
              <a:t>Written</a:t>
            </a:r>
            <a:endParaRPr lang="en-US" sz="2400" dirty="0"/>
          </a:p>
        </p:txBody>
      </p:sp>
      <p:sp>
        <p:nvSpPr>
          <p:cNvPr id="3" name="Content Placeholder 2"/>
          <p:cNvSpPr>
            <a:spLocks noGrp="1"/>
          </p:cNvSpPr>
          <p:nvPr>
            <p:ph idx="4294967295"/>
          </p:nvPr>
        </p:nvSpPr>
        <p:spPr>
          <a:xfrm>
            <a:off x="1600200" y="1524000"/>
            <a:ext cx="7002463" cy="5181600"/>
          </a:xfrm>
        </p:spPr>
        <p:txBody>
          <a:bodyPr>
            <a:normAutofit fontScale="92500" lnSpcReduction="20000"/>
          </a:bodyPr>
          <a:lstStyle/>
          <a:p>
            <a:pPr lvl="0"/>
            <a:r>
              <a:rPr lang="en-US" dirty="0" smtClean="0">
                <a:effectLst/>
              </a:rPr>
              <a:t>The lack of standards for clinical documentation in an EHR is a major barrier to automated quality measurement  </a:t>
            </a:r>
          </a:p>
          <a:p>
            <a:pPr lvl="1"/>
            <a:r>
              <a:rPr lang="en-US" dirty="0" err="1" smtClean="0">
                <a:effectLst/>
              </a:rPr>
              <a:t>Denni</a:t>
            </a:r>
            <a:r>
              <a:rPr lang="en-US" dirty="0" smtClean="0">
                <a:effectLst/>
              </a:rPr>
              <a:t> </a:t>
            </a:r>
            <a:r>
              <a:rPr lang="en-US" dirty="0" err="1" smtClean="0">
                <a:effectLst/>
              </a:rPr>
              <a:t>McColm’s</a:t>
            </a:r>
            <a:r>
              <a:rPr lang="en-US" dirty="0" smtClean="0">
                <a:effectLst/>
              </a:rPr>
              <a:t> team established standards for clinical documentation and demonstrated the efficiency and accuracy of using data extraction and reporting to perform quality measurement in the ambulatory care setting.  </a:t>
            </a:r>
          </a:p>
          <a:p>
            <a:pPr lvl="0"/>
            <a:r>
              <a:rPr lang="en-US" dirty="0" smtClean="0">
                <a:effectLst/>
              </a:rPr>
              <a:t>Story highlights the methods used to establish standards and findings from the implementation of an automated system for data extraction of quality measures in the ambulatory setting, including valid, reliable reports that provide actionable insight for the measurement and analysis of care</a:t>
            </a:r>
            <a:r>
              <a:rPr lang="en-US" dirty="0" smtClean="0">
                <a:effectLst/>
              </a:rPr>
              <a:t>.</a:t>
            </a:r>
          </a:p>
          <a:p>
            <a:pPr lvl="0"/>
            <a:endParaRPr lang="en-US" dirty="0" smtClean="0">
              <a:effectLst/>
            </a:endParaRPr>
          </a:p>
          <a:p>
            <a:pPr>
              <a:defRPr/>
            </a:pPr>
            <a:r>
              <a:rPr lang="en-US" sz="2400" u="sng" dirty="0" smtClean="0">
                <a:effectLst/>
                <a:hlinkClick r:id="rId3"/>
              </a:rPr>
              <a:t>http://healthit.ahrq.gov/EQMStoryMcColm2009.pdf</a:t>
            </a:r>
            <a:endParaRPr lang="en-US" sz="2400" dirty="0" smtClean="0">
              <a:effectLst/>
            </a:endParaRPr>
          </a:p>
          <a:p>
            <a:pPr>
              <a:defRPr/>
            </a:pPr>
            <a:endParaRPr lang="en-US" sz="2400" dirty="0" smtClean="0"/>
          </a:p>
          <a:p>
            <a:pPr>
              <a:defRPr/>
            </a:pPr>
            <a:endParaRPr lang="en-US" sz="2400" dirty="0"/>
          </a:p>
        </p:txBody>
      </p:sp>
      <p:pic>
        <p:nvPicPr>
          <p:cNvPr id="4" name="Picture 3" descr="a separate report or story is available "/>
          <p:cNvPicPr/>
          <p:nvPr/>
        </p:nvPicPr>
        <p:blipFill rotWithShape="1">
          <a:blip r:embed="rId4" cstate="print">
            <a:extLst>
              <a:ext uri="{28A0092B-C50C-407E-A947-70E740481C1C}">
                <a14:useLocalDpi xmlns="" xmlns:a14="http://schemas.microsoft.com/office/drawing/2010/main" val="0"/>
              </a:ext>
            </a:extLst>
          </a:blip>
          <a:srcRect l="5146" r="6646"/>
          <a:stretch/>
        </p:blipFill>
        <p:spPr bwMode="auto">
          <a:xfrm>
            <a:off x="1676400" y="6096000"/>
            <a:ext cx="266700" cy="304800"/>
          </a:xfrm>
          <a:prstGeom prst="rect">
            <a:avLst/>
          </a:prstGeom>
          <a:ln>
            <a:noFill/>
          </a:ln>
        </p:spPr>
      </p:pic>
      <p:pic>
        <p:nvPicPr>
          <p:cNvPr id="5" name="Picture 2" descr="image003"/>
          <p:cNvPicPr>
            <a:picLocks noChangeAspect="1" noChangeArrowheads="1"/>
          </p:cNvPicPr>
          <p:nvPr/>
        </p:nvPicPr>
        <p:blipFill>
          <a:blip r:embed="rId5" cstate="print"/>
          <a:srcRect/>
          <a:stretch>
            <a:fillRect/>
          </a:stretch>
        </p:blipFill>
        <p:spPr bwMode="auto">
          <a:xfrm>
            <a:off x="152400" y="1524000"/>
            <a:ext cx="1381725" cy="847725"/>
          </a:xfrm>
          <a:prstGeom prst="rect">
            <a:avLst/>
          </a:prstGeom>
          <a:noFill/>
          <a:ln w="9525">
            <a:noFill/>
            <a:miter lim="800000"/>
            <a:headEnd/>
            <a:tailEnd/>
          </a:ln>
        </p:spPr>
      </p:pic>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95400" y="304800"/>
            <a:ext cx="6697663" cy="838200"/>
          </a:xfrm>
        </p:spPr>
        <p:txBody>
          <a:bodyPr>
            <a:noAutofit/>
          </a:bodyPr>
          <a:lstStyle/>
          <a:p>
            <a:pPr>
              <a:defRPr/>
            </a:pPr>
            <a:r>
              <a:rPr lang="en-US" sz="2400" dirty="0">
                <a:effectLst/>
              </a:rPr>
              <a:t>Use of Natural Language Processing to Improve Quality Measurement, </a:t>
            </a:r>
            <a:r>
              <a:rPr lang="en-US" sz="2400" dirty="0" smtClean="0">
                <a:effectLst/>
              </a:rPr>
              <a:t/>
            </a:r>
            <a:br>
              <a:rPr lang="en-US" sz="2400" dirty="0" smtClean="0">
                <a:effectLst/>
              </a:rPr>
            </a:br>
            <a:r>
              <a:rPr lang="en-US" sz="2400" dirty="0" smtClean="0">
                <a:effectLst/>
              </a:rPr>
              <a:t>a </a:t>
            </a:r>
            <a:r>
              <a:rPr lang="en-US" sz="2400" dirty="0">
                <a:effectLst/>
              </a:rPr>
              <a:t>National Web Conference</a:t>
            </a:r>
            <a:endParaRPr lang="en-US" sz="2400" dirty="0"/>
          </a:p>
        </p:txBody>
      </p:sp>
      <p:sp>
        <p:nvSpPr>
          <p:cNvPr id="3" name="Content Placeholder 2"/>
          <p:cNvSpPr>
            <a:spLocks noGrp="1"/>
          </p:cNvSpPr>
          <p:nvPr>
            <p:ph idx="4294967295"/>
          </p:nvPr>
        </p:nvSpPr>
        <p:spPr>
          <a:xfrm>
            <a:off x="609600" y="1524000"/>
            <a:ext cx="7993063" cy="5181600"/>
          </a:xfrm>
        </p:spPr>
        <p:txBody>
          <a:bodyPr>
            <a:normAutofit fontScale="92500" lnSpcReduction="10000"/>
          </a:bodyPr>
          <a:lstStyle/>
          <a:p>
            <a:r>
              <a:rPr lang="en-US" dirty="0">
                <a:effectLst/>
              </a:rPr>
              <a:t>Purpose</a:t>
            </a:r>
          </a:p>
          <a:p>
            <a:pPr lvl="1"/>
            <a:r>
              <a:rPr lang="en-US" dirty="0">
                <a:effectLst/>
              </a:rPr>
              <a:t>To address the existing gap between a health care and a public health practitioner's competencies as it relates to the health IT environment.</a:t>
            </a:r>
          </a:p>
          <a:p>
            <a:pPr lvl="1"/>
            <a:r>
              <a:rPr lang="en-US" dirty="0">
                <a:effectLst/>
              </a:rPr>
              <a:t>This specific </a:t>
            </a:r>
            <a:r>
              <a:rPr lang="en-US" dirty="0" smtClean="0">
                <a:effectLst/>
              </a:rPr>
              <a:t>webinar </a:t>
            </a:r>
            <a:r>
              <a:rPr lang="en-US" dirty="0">
                <a:effectLst/>
              </a:rPr>
              <a:t>illustrated how new methods of analyzing free text data stored in electronic health records can impact quality measurement.</a:t>
            </a:r>
          </a:p>
          <a:p>
            <a:r>
              <a:rPr lang="en-US" dirty="0">
                <a:effectLst/>
              </a:rPr>
              <a:t>Learning Objectives</a:t>
            </a:r>
          </a:p>
          <a:p>
            <a:pPr lvl="1"/>
            <a:r>
              <a:rPr lang="en-US" dirty="0">
                <a:effectLst/>
              </a:rPr>
              <a:t>Discuss the principles of NLP design and implementation.</a:t>
            </a:r>
          </a:p>
          <a:p>
            <a:pPr lvl="1"/>
            <a:r>
              <a:rPr lang="en-US" dirty="0">
                <a:effectLst/>
              </a:rPr>
              <a:t>Describe how NLP is used to operationalize the assessment of quality measurement in asthma care.</a:t>
            </a:r>
          </a:p>
          <a:p>
            <a:pPr lvl="1"/>
            <a:r>
              <a:rPr lang="en-US" dirty="0">
                <a:effectLst/>
              </a:rPr>
              <a:t>Explain how NLP is used in monitoring intensification of treatment for patients with diabetes</a:t>
            </a:r>
            <a:r>
              <a:rPr lang="en-US" dirty="0" smtClean="0">
                <a:effectLst/>
              </a:rPr>
              <a:t>.</a:t>
            </a:r>
          </a:p>
          <a:p>
            <a:pPr indent="0">
              <a:buNone/>
            </a:pPr>
            <a:r>
              <a:rPr lang="en-US" u="sng" dirty="0">
                <a:effectLst/>
                <a:hlinkClick r:id="rId3"/>
              </a:rPr>
              <a:t>http://healthit.ahrq.gov/nlp-eqmwebinar</a:t>
            </a:r>
            <a:r>
              <a:rPr lang="en-US" dirty="0">
                <a:effectLst/>
              </a:rPr>
              <a:t>	</a:t>
            </a:r>
          </a:p>
          <a:p>
            <a:pPr>
              <a:defRPr/>
            </a:pPr>
            <a:endParaRPr lang="en-US" sz="2400" dirty="0" smtClean="0"/>
          </a:p>
          <a:p>
            <a:pPr>
              <a:defRPr/>
            </a:pPr>
            <a:endParaRPr lang="en-US" sz="2400" dirty="0" smtClean="0"/>
          </a:p>
          <a:p>
            <a:pPr>
              <a:defRPr/>
            </a:pPr>
            <a:endParaRPr lang="en-US" sz="2400" dirty="0" smtClean="0"/>
          </a:p>
          <a:p>
            <a:pPr>
              <a:defRPr/>
            </a:pPr>
            <a:endParaRPr lang="en-US" sz="2400" dirty="0"/>
          </a:p>
        </p:txBody>
      </p:sp>
      <p:pic>
        <p:nvPicPr>
          <p:cNvPr id="4" name="Picture 3" descr="A separate webinar is available"/>
          <p:cNvPicPr/>
          <p:nvPr/>
        </p:nvPicPr>
        <p:blipFill rotWithShape="1">
          <a:blip r:embed="rId4"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685800" y="6140046"/>
            <a:ext cx="364703" cy="336954"/>
          </a:xfrm>
          <a:prstGeom prst="rect">
            <a:avLst/>
          </a:prstGeom>
          <a:solidFill>
            <a:schemeClr val="tx1"/>
          </a:solidFill>
          <a:ln>
            <a:noFill/>
          </a:ln>
          <a:extLst>
            <a:ext uri="{53640926-AAD7-44D8-BBD7-CCE9431645EC}">
              <a14:shadowObscured xmlns="" xmlns:a14="http://schemas.microsoft.com/office/drawing/2010/main"/>
            </a:ext>
          </a:extLst>
        </p:spPr>
      </p:pic>
      <p:pic>
        <p:nvPicPr>
          <p:cNvPr id="5" name="Picture 4" descr="A separate webinar is available"/>
          <p:cNvPicPr/>
          <p:nvPr/>
        </p:nvPicPr>
        <p:blipFill rotWithShape="1">
          <a:blip r:embed="rId4"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7848600" y="152400"/>
            <a:ext cx="685800" cy="838200"/>
          </a:xfrm>
          <a:prstGeom prst="rect">
            <a:avLst/>
          </a:prstGeom>
          <a:solidFill>
            <a:schemeClr val="tx1"/>
          </a:solidFill>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normAutofit fontScale="90000"/>
          </a:bodyPr>
          <a:lstStyle/>
          <a:p>
            <a:pPr>
              <a:defRPr/>
            </a:pPr>
            <a:r>
              <a:rPr lang="en-US" dirty="0">
                <a:effectLst/>
              </a:rPr>
              <a:t>Additional EQM Products and Links</a:t>
            </a:r>
            <a:endParaRPr lang="en-US" dirty="0"/>
          </a:p>
        </p:txBody>
      </p:sp>
      <p:sp>
        <p:nvSpPr>
          <p:cNvPr id="3" name="Content Placeholder 2"/>
          <p:cNvSpPr>
            <a:spLocks noGrp="1"/>
          </p:cNvSpPr>
          <p:nvPr>
            <p:ph idx="4294967295"/>
          </p:nvPr>
        </p:nvSpPr>
        <p:spPr>
          <a:xfrm>
            <a:off x="609600" y="1524000"/>
            <a:ext cx="7993063" cy="5181600"/>
          </a:xfrm>
        </p:spPr>
        <p:txBody>
          <a:bodyPr>
            <a:normAutofit fontScale="92500" lnSpcReduction="10000"/>
          </a:bodyPr>
          <a:lstStyle/>
          <a:p>
            <a:pPr marL="0" indent="0">
              <a:buNone/>
            </a:pPr>
            <a:r>
              <a:rPr lang="en-US" sz="2400" b="1" dirty="0">
                <a:effectLst/>
              </a:rPr>
              <a:t>ASQ Web </a:t>
            </a:r>
            <a:r>
              <a:rPr lang="en-US" sz="2400" b="1" dirty="0" smtClean="0">
                <a:effectLst/>
              </a:rPr>
              <a:t>site: </a:t>
            </a:r>
            <a:r>
              <a:rPr lang="en-US" sz="2400" u="sng" dirty="0" smtClean="0">
                <a:solidFill>
                  <a:srgbClr val="FFFF00"/>
                </a:solidFill>
                <a:effectLst/>
              </a:rPr>
              <a:t>http://healthit.ahrq.gov/ASQ </a:t>
            </a:r>
            <a:endParaRPr lang="en-US" sz="2200" u="sng" dirty="0">
              <a:solidFill>
                <a:srgbClr val="FFFF00"/>
              </a:solidFill>
              <a:effectLst/>
            </a:endParaRPr>
          </a:p>
          <a:p>
            <a:pPr indent="0">
              <a:buNone/>
            </a:pPr>
            <a:endParaRPr lang="en-US" sz="2400" dirty="0" smtClean="0">
              <a:effectLst/>
            </a:endParaRPr>
          </a:p>
          <a:p>
            <a:pPr indent="0">
              <a:buNone/>
            </a:pPr>
            <a:r>
              <a:rPr lang="en-US" sz="2400" dirty="0" smtClean="0">
                <a:effectLst/>
              </a:rPr>
              <a:t>EQM </a:t>
            </a:r>
            <a:r>
              <a:rPr lang="en-US" sz="2400" dirty="0">
                <a:effectLst/>
              </a:rPr>
              <a:t>Report: </a:t>
            </a:r>
            <a:r>
              <a:rPr lang="en-US" sz="2000" u="sng" dirty="0" smtClean="0">
                <a:effectLst/>
                <a:hlinkClick r:id="rId3"/>
              </a:rPr>
              <a:t>http://healthit.ahrq.gov/EQMReport2012.pdf</a:t>
            </a:r>
            <a:endParaRPr lang="en-US" sz="2000" dirty="0">
              <a:effectLst/>
            </a:endParaRPr>
          </a:p>
          <a:p>
            <a:pPr indent="0">
              <a:buNone/>
            </a:pPr>
            <a:endParaRPr lang="en-US" sz="2400" dirty="0" smtClean="0">
              <a:effectLst/>
            </a:endParaRPr>
          </a:p>
          <a:p>
            <a:pPr indent="0">
              <a:buNone/>
            </a:pPr>
            <a:r>
              <a:rPr lang="en-US" sz="2400" dirty="0" smtClean="0">
                <a:effectLst/>
              </a:rPr>
              <a:t>NLP </a:t>
            </a:r>
            <a:r>
              <a:rPr lang="en-US" sz="2400" dirty="0">
                <a:effectLst/>
              </a:rPr>
              <a:t>Webinar: </a:t>
            </a:r>
            <a:r>
              <a:rPr lang="en-US" sz="2000" u="sng" dirty="0">
                <a:effectLst/>
                <a:hlinkClick r:id="rId4"/>
              </a:rPr>
              <a:t>http://healthit.ahrq.gov/nlp-eqmwebinar</a:t>
            </a:r>
            <a:endParaRPr lang="en-US" sz="2000" dirty="0">
              <a:effectLst/>
            </a:endParaRPr>
          </a:p>
          <a:p>
            <a:pPr indent="0">
              <a:buNone/>
            </a:pPr>
            <a:endParaRPr lang="en-US" sz="2400" dirty="0" smtClean="0">
              <a:effectLst/>
            </a:endParaRPr>
          </a:p>
          <a:p>
            <a:pPr indent="0">
              <a:buNone/>
            </a:pPr>
            <a:r>
              <a:rPr lang="en-US" sz="2400" dirty="0" smtClean="0">
                <a:effectLst/>
              </a:rPr>
              <a:t>Kaushal </a:t>
            </a:r>
            <a:r>
              <a:rPr lang="en-US" sz="2400" dirty="0">
                <a:effectLst/>
              </a:rPr>
              <a:t>Video: </a:t>
            </a:r>
            <a:r>
              <a:rPr lang="en-US" sz="2000" u="sng" dirty="0">
                <a:effectLst/>
                <a:hlinkClick r:id="rId5"/>
              </a:rPr>
              <a:t>http://healthit.ahrq.gov/EQMKaushalVideo</a:t>
            </a:r>
            <a:endParaRPr lang="en-US" sz="2000" dirty="0">
              <a:effectLst/>
            </a:endParaRPr>
          </a:p>
          <a:p>
            <a:pPr indent="0">
              <a:buNone/>
            </a:pPr>
            <a:r>
              <a:rPr lang="en-US" sz="2400" dirty="0">
                <a:effectLst/>
              </a:rPr>
              <a:t>Kaushal Story: </a:t>
            </a:r>
            <a:r>
              <a:rPr lang="en-US" sz="1800" u="sng" dirty="0">
                <a:effectLst/>
                <a:hlinkClick r:id="rId6"/>
              </a:rPr>
              <a:t>http://healthit.ahrq.gov/EQMStoryKaushal2012.pdf</a:t>
            </a:r>
            <a:endParaRPr lang="en-US" sz="1800" dirty="0">
              <a:effectLst/>
            </a:endParaRPr>
          </a:p>
          <a:p>
            <a:pPr indent="0">
              <a:buNone/>
            </a:pPr>
            <a:endParaRPr lang="en-US" sz="2400" dirty="0" smtClean="0">
              <a:effectLst/>
            </a:endParaRPr>
          </a:p>
          <a:p>
            <a:pPr indent="0">
              <a:buNone/>
            </a:pPr>
            <a:r>
              <a:rPr lang="en-US" sz="2400" dirty="0" smtClean="0">
                <a:effectLst/>
              </a:rPr>
              <a:t>Logan </a:t>
            </a:r>
            <a:r>
              <a:rPr lang="en-US" sz="2400" dirty="0">
                <a:effectLst/>
              </a:rPr>
              <a:t>Video: </a:t>
            </a:r>
            <a:r>
              <a:rPr lang="en-US" sz="2000" u="sng" dirty="0">
                <a:effectLst/>
                <a:hlinkClick r:id="rId7"/>
              </a:rPr>
              <a:t>http://healthit.ahrq.gov/EQMLoganVideo</a:t>
            </a:r>
            <a:endParaRPr lang="en-US" sz="2000" dirty="0">
              <a:effectLst/>
            </a:endParaRPr>
          </a:p>
          <a:p>
            <a:pPr indent="0">
              <a:buNone/>
            </a:pPr>
            <a:r>
              <a:rPr lang="en-US" sz="2400" dirty="0">
                <a:effectLst/>
              </a:rPr>
              <a:t>Logan Story: </a:t>
            </a:r>
            <a:r>
              <a:rPr lang="en-US" sz="2000" u="sng" dirty="0">
                <a:effectLst/>
                <a:hlinkClick r:id="rId8"/>
              </a:rPr>
              <a:t>http://healthit.ahrq.gov/EQMStoryLogan2012.pdf</a:t>
            </a:r>
            <a:r>
              <a:rPr lang="en-US" sz="2000" u="sng" dirty="0">
                <a:effectLst/>
              </a:rPr>
              <a:t> </a:t>
            </a:r>
            <a:endParaRPr lang="en-US" sz="2000" dirty="0">
              <a:effectLst/>
            </a:endParaRPr>
          </a:p>
          <a:p>
            <a:pPr indent="0">
              <a:buNone/>
            </a:pPr>
            <a:endParaRPr lang="en-US" sz="2400" dirty="0" smtClean="0">
              <a:effectLst/>
            </a:endParaRPr>
          </a:p>
          <a:p>
            <a:pPr indent="0">
              <a:buNone/>
            </a:pPr>
            <a:r>
              <a:rPr lang="en-US" sz="2400" dirty="0" err="1" smtClean="0">
                <a:effectLst/>
              </a:rPr>
              <a:t>McColm</a:t>
            </a:r>
            <a:r>
              <a:rPr lang="en-US" sz="2400" dirty="0" smtClean="0">
                <a:effectLst/>
              </a:rPr>
              <a:t> </a:t>
            </a:r>
            <a:r>
              <a:rPr lang="en-US" sz="2400" dirty="0" smtClean="0">
                <a:effectLst/>
              </a:rPr>
              <a:t>Story: </a:t>
            </a:r>
            <a:r>
              <a:rPr lang="en-US" sz="2100" u="sng" dirty="0" smtClean="0">
                <a:effectLst/>
                <a:hlinkClick r:id="rId9"/>
              </a:rPr>
              <a:t>http</a:t>
            </a:r>
            <a:r>
              <a:rPr lang="en-US" sz="2100" u="sng" dirty="0" smtClean="0">
                <a:effectLst/>
                <a:hlinkClick r:id="rId9"/>
              </a:rPr>
              <a:t>://healthit.ahrq.gov/EQMStoryMcColm2009.pdf</a:t>
            </a:r>
            <a:endParaRPr lang="en-US" sz="2100" dirty="0" smtClean="0">
              <a:effectLst/>
            </a:endParaRPr>
          </a:p>
          <a:p>
            <a:pPr indent="0">
              <a:buNone/>
            </a:pPr>
            <a:endParaRPr lang="en-US" sz="1800" dirty="0" smtClean="0"/>
          </a:p>
          <a:p>
            <a:pPr>
              <a:defRPr/>
            </a:pPr>
            <a:endParaRPr lang="en-US" sz="2000" dirty="0" smtClean="0"/>
          </a:p>
          <a:p>
            <a:pPr>
              <a:defRPr/>
            </a:pPr>
            <a:endParaRPr lang="en-US" sz="2400" dirty="0" smtClean="0"/>
          </a:p>
          <a:p>
            <a:pPr marL="0" indent="0">
              <a:buNone/>
              <a:defRPr/>
            </a:pPr>
            <a:endParaRPr lang="en-US" sz="2400" dirty="0"/>
          </a:p>
        </p:txBody>
      </p:sp>
      <p:pic>
        <p:nvPicPr>
          <p:cNvPr id="4" name="Picture 3" descr="a separate report or story is available"/>
          <p:cNvPicPr/>
          <p:nvPr/>
        </p:nvPicPr>
        <p:blipFill rotWithShape="1">
          <a:blip r:embed="rId10" cstate="print">
            <a:extLst>
              <a:ext uri="{28A0092B-C50C-407E-A947-70E740481C1C}">
                <a14:useLocalDpi xmlns="" xmlns:a14="http://schemas.microsoft.com/office/drawing/2010/main" val="0"/>
              </a:ext>
            </a:extLst>
          </a:blip>
          <a:srcRect l="5146" r="6646"/>
          <a:stretch/>
        </p:blipFill>
        <p:spPr bwMode="auto">
          <a:xfrm>
            <a:off x="762000" y="2209800"/>
            <a:ext cx="304800" cy="381000"/>
          </a:xfrm>
          <a:prstGeom prst="rect">
            <a:avLst/>
          </a:prstGeom>
          <a:ln>
            <a:noFill/>
          </a:ln>
        </p:spPr>
      </p:pic>
      <p:pic>
        <p:nvPicPr>
          <p:cNvPr id="5" name="Picture 4" descr="a separate report or story is available"/>
          <p:cNvPicPr/>
          <p:nvPr/>
        </p:nvPicPr>
        <p:blipFill rotWithShape="1">
          <a:blip r:embed="rId10" cstate="print">
            <a:extLst>
              <a:ext uri="{28A0092B-C50C-407E-A947-70E740481C1C}">
                <a14:useLocalDpi xmlns="" xmlns:a14="http://schemas.microsoft.com/office/drawing/2010/main" val="0"/>
              </a:ext>
            </a:extLst>
          </a:blip>
          <a:srcRect l="5146" r="6646"/>
          <a:stretch/>
        </p:blipFill>
        <p:spPr bwMode="auto">
          <a:xfrm>
            <a:off x="762000" y="4114800"/>
            <a:ext cx="304800" cy="381000"/>
          </a:xfrm>
          <a:prstGeom prst="rect">
            <a:avLst/>
          </a:prstGeom>
          <a:ln>
            <a:noFill/>
          </a:ln>
        </p:spPr>
      </p:pic>
      <p:pic>
        <p:nvPicPr>
          <p:cNvPr id="6" name="Picture 5" descr="a separate report or story is available"/>
          <p:cNvPicPr/>
          <p:nvPr/>
        </p:nvPicPr>
        <p:blipFill rotWithShape="1">
          <a:blip r:embed="rId10" cstate="print">
            <a:extLst>
              <a:ext uri="{28A0092B-C50C-407E-A947-70E740481C1C}">
                <a14:useLocalDpi xmlns="" xmlns:a14="http://schemas.microsoft.com/office/drawing/2010/main" val="0"/>
              </a:ext>
            </a:extLst>
          </a:blip>
          <a:srcRect l="5146" r="6646"/>
          <a:stretch/>
        </p:blipFill>
        <p:spPr bwMode="auto">
          <a:xfrm>
            <a:off x="762000" y="5257800"/>
            <a:ext cx="304800" cy="381000"/>
          </a:xfrm>
          <a:prstGeom prst="rect">
            <a:avLst/>
          </a:prstGeom>
          <a:ln>
            <a:noFill/>
          </a:ln>
        </p:spPr>
      </p:pic>
      <p:pic>
        <p:nvPicPr>
          <p:cNvPr id="7" name="Picture 6" descr="a separate report or story is available"/>
          <p:cNvPicPr/>
          <p:nvPr/>
        </p:nvPicPr>
        <p:blipFill rotWithShape="1">
          <a:blip r:embed="rId10" cstate="print">
            <a:extLst>
              <a:ext uri="{28A0092B-C50C-407E-A947-70E740481C1C}">
                <a14:useLocalDpi xmlns="" xmlns:a14="http://schemas.microsoft.com/office/drawing/2010/main" val="0"/>
              </a:ext>
            </a:extLst>
          </a:blip>
          <a:srcRect l="5146" r="6646"/>
          <a:stretch/>
        </p:blipFill>
        <p:spPr bwMode="auto">
          <a:xfrm>
            <a:off x="762000" y="5943600"/>
            <a:ext cx="304800" cy="381000"/>
          </a:xfrm>
          <a:prstGeom prst="rect">
            <a:avLst/>
          </a:prstGeom>
          <a:ln>
            <a:noFill/>
          </a:ln>
        </p:spPr>
      </p:pic>
      <p:pic>
        <p:nvPicPr>
          <p:cNvPr id="8" name="Picture 7" descr="A separate video is available"/>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685800" y="3733800"/>
            <a:ext cx="381000" cy="304799"/>
          </a:xfrm>
          <a:prstGeom prst="rect">
            <a:avLst/>
          </a:prstGeom>
          <a:noFill/>
          <a:ln>
            <a:noFill/>
          </a:ln>
        </p:spPr>
      </p:pic>
      <p:pic>
        <p:nvPicPr>
          <p:cNvPr id="9" name="Picture 8" descr="A separate video is available"/>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685800" y="4876801"/>
            <a:ext cx="381000" cy="304799"/>
          </a:xfrm>
          <a:prstGeom prst="rect">
            <a:avLst/>
          </a:prstGeom>
          <a:solidFill>
            <a:schemeClr val="accent3">
              <a:lumMod val="75000"/>
            </a:schemeClr>
          </a:solidFill>
          <a:ln>
            <a:noFill/>
          </a:ln>
        </p:spPr>
      </p:pic>
      <p:pic>
        <p:nvPicPr>
          <p:cNvPr id="10" name="Picture 9" descr="A separate webinar is available"/>
          <p:cNvPicPr/>
          <p:nvPr/>
        </p:nvPicPr>
        <p:blipFill rotWithShape="1">
          <a:blip r:embed="rId12"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685800" y="2971800"/>
            <a:ext cx="364703" cy="336954"/>
          </a:xfrm>
          <a:prstGeom prst="rect">
            <a:avLst/>
          </a:prstGeom>
          <a:solidFill>
            <a:schemeClr val="tx1"/>
          </a:solidFill>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smtClean="0">
                <a:effectLst/>
              </a:rPr>
              <a:t>ASQ </a:t>
            </a:r>
            <a:r>
              <a:rPr lang="en-US" dirty="0">
                <a:effectLst/>
              </a:rPr>
              <a:t>Grant </a:t>
            </a:r>
            <a:r>
              <a:rPr lang="en-US" dirty="0" smtClean="0">
                <a:effectLst/>
              </a:rPr>
              <a:t>Initiatives </a:t>
            </a:r>
            <a:endParaRPr lang="en-US" dirty="0"/>
          </a:p>
        </p:txBody>
      </p:sp>
      <p:sp>
        <p:nvSpPr>
          <p:cNvPr id="3" name="Content Placeholder 2"/>
          <p:cNvSpPr>
            <a:spLocks noGrp="1"/>
          </p:cNvSpPr>
          <p:nvPr>
            <p:ph idx="4294967295"/>
          </p:nvPr>
        </p:nvSpPr>
        <p:spPr>
          <a:xfrm>
            <a:off x="609600" y="1524000"/>
            <a:ext cx="7993063" cy="5181600"/>
          </a:xfrm>
        </p:spPr>
        <p:txBody>
          <a:bodyPr/>
          <a:lstStyle/>
          <a:p>
            <a:pPr lvl="0"/>
            <a:r>
              <a:rPr lang="en-US" dirty="0" smtClean="0">
                <a:effectLst/>
              </a:rPr>
              <a:t>Includes four </a:t>
            </a:r>
            <a:r>
              <a:rPr lang="en-US" dirty="0">
                <a:effectLst/>
              </a:rPr>
              <a:t>health IT-focused request for applications (RFAs):  </a:t>
            </a:r>
          </a:p>
          <a:p>
            <a:pPr marL="1036638" lvl="1" indent="-457200">
              <a:buClr>
                <a:schemeClr val="tx1"/>
              </a:buClr>
              <a:buFont typeface="+mj-lt"/>
              <a:buAutoNum type="arabicParenR"/>
            </a:pPr>
            <a:r>
              <a:rPr lang="en-US" dirty="0">
                <a:solidFill>
                  <a:srgbClr val="FFFF00"/>
                </a:solidFill>
                <a:effectLst/>
              </a:rPr>
              <a:t>Enabling Quality Measurement through Health IT (EQM</a:t>
            </a:r>
            <a:r>
              <a:rPr lang="en-US" dirty="0" smtClean="0">
                <a:solidFill>
                  <a:srgbClr val="FFFF00"/>
                </a:solidFill>
                <a:effectLst/>
              </a:rPr>
              <a:t>), HS-07-002</a:t>
            </a:r>
            <a:endParaRPr lang="en-US" dirty="0">
              <a:solidFill>
                <a:srgbClr val="FFFF00"/>
              </a:solidFill>
              <a:effectLst/>
            </a:endParaRPr>
          </a:p>
          <a:p>
            <a:pPr marL="1036638" lvl="1" indent="-457200">
              <a:buClr>
                <a:schemeClr val="tx1"/>
              </a:buClr>
              <a:buFont typeface="+mj-lt"/>
              <a:buAutoNum type="arabicParenR"/>
            </a:pPr>
            <a:r>
              <a:rPr lang="en-US" dirty="0">
                <a:solidFill>
                  <a:srgbClr val="FFFF00"/>
                </a:solidFill>
                <a:effectLst/>
              </a:rPr>
              <a:t>Improving Quality through Clinician Use of Health IT (IQHIT</a:t>
            </a:r>
            <a:r>
              <a:rPr lang="en-US" dirty="0" smtClean="0">
                <a:solidFill>
                  <a:srgbClr val="FFFF00"/>
                </a:solidFill>
                <a:effectLst/>
              </a:rPr>
              <a:t>), HS-07-006</a:t>
            </a:r>
            <a:endParaRPr lang="en-US" dirty="0">
              <a:solidFill>
                <a:srgbClr val="FFFF00"/>
              </a:solidFill>
              <a:effectLst/>
            </a:endParaRPr>
          </a:p>
          <a:p>
            <a:pPr marL="1036638" lvl="1" indent="-457200">
              <a:buClr>
                <a:schemeClr val="tx1"/>
              </a:buClr>
              <a:buFont typeface="+mj-lt"/>
              <a:buAutoNum type="arabicParenR"/>
            </a:pPr>
            <a:r>
              <a:rPr lang="en-US" dirty="0">
                <a:solidFill>
                  <a:srgbClr val="FFFF00"/>
                </a:solidFill>
                <a:effectLst/>
              </a:rPr>
              <a:t>Enabling </a:t>
            </a:r>
            <a:r>
              <a:rPr lang="en-US" dirty="0" smtClean="0">
                <a:solidFill>
                  <a:srgbClr val="FFFF00"/>
                </a:solidFill>
                <a:effectLst/>
              </a:rPr>
              <a:t>Patient-Centered </a:t>
            </a:r>
            <a:r>
              <a:rPr lang="en-US" dirty="0">
                <a:solidFill>
                  <a:srgbClr val="FFFF00"/>
                </a:solidFill>
                <a:effectLst/>
              </a:rPr>
              <a:t>Care through Health IT (PCC</a:t>
            </a:r>
            <a:r>
              <a:rPr lang="en-US" dirty="0" smtClean="0">
                <a:solidFill>
                  <a:srgbClr val="FFFF00"/>
                </a:solidFill>
                <a:effectLst/>
              </a:rPr>
              <a:t>), HS-07-007</a:t>
            </a:r>
            <a:endParaRPr lang="en-US" dirty="0">
              <a:solidFill>
                <a:srgbClr val="FFFF00"/>
              </a:solidFill>
              <a:effectLst/>
            </a:endParaRPr>
          </a:p>
          <a:p>
            <a:pPr marL="1036638" lvl="1" indent="-457200">
              <a:buClr>
                <a:schemeClr val="tx1"/>
              </a:buClr>
              <a:buFont typeface="+mj-lt"/>
              <a:buAutoNum type="arabicParenR"/>
            </a:pPr>
            <a:r>
              <a:rPr lang="en-US" dirty="0">
                <a:solidFill>
                  <a:srgbClr val="FFFF00"/>
                </a:solidFill>
                <a:effectLst/>
              </a:rPr>
              <a:t>Improving Management of Individuals with Complex healthcare Needs through Health IT (MCP</a:t>
            </a:r>
            <a:r>
              <a:rPr lang="en-US" dirty="0" smtClean="0">
                <a:solidFill>
                  <a:srgbClr val="FFFF00"/>
                </a:solidFill>
                <a:effectLst/>
              </a:rPr>
              <a:t>), HS-08-002 </a:t>
            </a:r>
          </a:p>
          <a:p>
            <a:pPr marL="1036638" lvl="1" indent="-457200">
              <a:buClr>
                <a:schemeClr val="tx1"/>
              </a:buClr>
              <a:buFont typeface="+mj-lt"/>
              <a:buAutoNum type="arabicParenR"/>
            </a:pPr>
            <a:endParaRPr lang="en-US" dirty="0">
              <a:solidFill>
                <a:srgbClr val="FFFF00"/>
              </a:solidFill>
              <a:effectLst/>
            </a:endParaRPr>
          </a:p>
          <a:p>
            <a:pPr>
              <a:defRPr/>
            </a:pPr>
            <a:endParaRPr lang="en-US" sz="2400" dirty="0" smtClean="0"/>
          </a:p>
          <a:p>
            <a:pPr marL="0" indent="0">
              <a:buNone/>
              <a:defRPr/>
            </a:pPr>
            <a:endParaRPr lang="en-US" sz="2400" dirty="0" smtClean="0"/>
          </a:p>
          <a:p>
            <a:pPr>
              <a:defRPr/>
            </a:pPr>
            <a:endParaRPr lang="en-US" sz="2400" dirty="0" smtClean="0"/>
          </a:p>
          <a:p>
            <a:pPr>
              <a:defRPr/>
            </a:pP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81200" y="228600"/>
            <a:ext cx="6697663" cy="838200"/>
          </a:xfrm>
        </p:spPr>
        <p:txBody>
          <a:bodyPr/>
          <a:lstStyle/>
          <a:p>
            <a:pPr>
              <a:defRPr/>
            </a:pPr>
            <a:r>
              <a:rPr lang="en-US" dirty="0" smtClean="0">
                <a:effectLst/>
              </a:rPr>
              <a:t>RFA-Specific Summary Products</a:t>
            </a:r>
            <a:endParaRPr lang="en-US" dirty="0"/>
          </a:p>
        </p:txBody>
      </p:sp>
      <p:sp>
        <p:nvSpPr>
          <p:cNvPr id="3" name="Content Placeholder 2"/>
          <p:cNvSpPr>
            <a:spLocks noGrp="1"/>
          </p:cNvSpPr>
          <p:nvPr>
            <p:ph idx="4294967295"/>
          </p:nvPr>
        </p:nvSpPr>
        <p:spPr>
          <a:xfrm>
            <a:off x="3048000" y="1447800"/>
            <a:ext cx="7993063" cy="5181600"/>
          </a:xfrm>
        </p:spPr>
        <p:txBody>
          <a:bodyPr/>
          <a:lstStyle/>
          <a:p>
            <a:pPr marL="463550" indent="0">
              <a:buNone/>
            </a:pPr>
            <a:r>
              <a:rPr lang="en-US" dirty="0" smtClean="0">
                <a:effectLst/>
              </a:rPr>
              <a:t>RFA-specific Report</a:t>
            </a:r>
          </a:p>
          <a:p>
            <a:pPr marL="463550" indent="0">
              <a:buNone/>
            </a:pPr>
            <a:r>
              <a:rPr lang="en-US" dirty="0" smtClean="0">
                <a:effectLst/>
              </a:rPr>
              <a:t>	Links to final grant reports</a:t>
            </a:r>
          </a:p>
          <a:p>
            <a:pPr marL="463550" indent="0">
              <a:buNone/>
            </a:pPr>
            <a:r>
              <a:rPr lang="en-US" dirty="0" smtClean="0">
                <a:effectLst/>
              </a:rPr>
              <a:t>	Cross link to stories and webinar</a:t>
            </a:r>
          </a:p>
          <a:p>
            <a:pPr marL="463550" indent="0">
              <a:buNone/>
            </a:pPr>
            <a:endParaRPr lang="en-US" dirty="0" smtClean="0">
              <a:effectLst/>
            </a:endParaRPr>
          </a:p>
          <a:p>
            <a:pPr marL="463550" indent="0">
              <a:buNone/>
            </a:pPr>
            <a:r>
              <a:rPr lang="en-US" dirty="0" smtClean="0">
                <a:effectLst/>
              </a:rPr>
              <a:t>RFA-specific Exemplary stories	</a:t>
            </a:r>
          </a:p>
          <a:p>
            <a:pPr marL="463550" lvl="0" indent="0">
              <a:buNone/>
            </a:pPr>
            <a:r>
              <a:rPr lang="en-US" dirty="0" smtClean="0">
                <a:effectLst/>
              </a:rPr>
              <a:t>	Written </a:t>
            </a:r>
            <a:r>
              <a:rPr lang="en-US" dirty="0">
                <a:effectLst/>
              </a:rPr>
              <a:t>exemplary </a:t>
            </a:r>
            <a:r>
              <a:rPr lang="en-US" dirty="0" smtClean="0">
                <a:effectLst/>
              </a:rPr>
              <a:t>stories</a:t>
            </a:r>
          </a:p>
          <a:p>
            <a:pPr marL="463550" lvl="0" indent="0">
              <a:buNone/>
            </a:pPr>
            <a:r>
              <a:rPr lang="en-US" dirty="0">
                <a:effectLst/>
              </a:rPr>
              <a:t>	</a:t>
            </a:r>
            <a:r>
              <a:rPr lang="en-US" dirty="0" smtClean="0">
                <a:effectLst/>
              </a:rPr>
              <a:t>Video </a:t>
            </a:r>
            <a:r>
              <a:rPr lang="en-US" dirty="0">
                <a:effectLst/>
              </a:rPr>
              <a:t>exemplary stories </a:t>
            </a:r>
          </a:p>
          <a:p>
            <a:pPr marL="0" lvl="0" indent="0">
              <a:buNone/>
            </a:pPr>
            <a:r>
              <a:rPr lang="en-US" dirty="0" smtClean="0">
                <a:effectLst/>
              </a:rPr>
              <a:t>    </a:t>
            </a:r>
          </a:p>
          <a:p>
            <a:pPr marL="0" lvl="0" indent="0">
              <a:buNone/>
            </a:pPr>
            <a:r>
              <a:rPr lang="en-US" dirty="0" smtClean="0">
                <a:effectLst/>
              </a:rPr>
              <a:t>         RFA-Specific National Webinar</a:t>
            </a:r>
            <a:endParaRPr lang="en-US" sz="2400" dirty="0" smtClean="0"/>
          </a:p>
          <a:p>
            <a:pPr>
              <a:defRPr/>
            </a:pPr>
            <a:endParaRPr lang="en-US" sz="2400" dirty="0" smtClean="0"/>
          </a:p>
          <a:p>
            <a:pPr>
              <a:defRPr/>
            </a:pPr>
            <a:endParaRPr lang="en-US" sz="2400" dirty="0" smtClean="0"/>
          </a:p>
          <a:p>
            <a:pPr>
              <a:defRPr/>
            </a:pPr>
            <a:endParaRPr lang="en-US" sz="2400" dirty="0"/>
          </a:p>
        </p:txBody>
      </p:sp>
      <p:pic>
        <p:nvPicPr>
          <p:cNvPr id="4" name="Picture 3" descr="A separate report or story is available "/>
          <p:cNvPicPr/>
          <p:nvPr/>
        </p:nvPicPr>
        <p:blipFill rotWithShape="1">
          <a:blip r:embed="rId3" cstate="print">
            <a:extLst>
              <a:ext uri="{28A0092B-C50C-407E-A947-70E740481C1C}">
                <a14:useLocalDpi xmlns="" xmlns:a14="http://schemas.microsoft.com/office/drawing/2010/main" val="0"/>
              </a:ext>
            </a:extLst>
          </a:blip>
          <a:srcRect l="5146" r="6646"/>
          <a:stretch/>
        </p:blipFill>
        <p:spPr bwMode="auto">
          <a:xfrm>
            <a:off x="3581400" y="4038600"/>
            <a:ext cx="304800" cy="381000"/>
          </a:xfrm>
          <a:prstGeom prst="rect">
            <a:avLst/>
          </a:prstGeom>
          <a:ln>
            <a:noFill/>
          </a:ln>
        </p:spPr>
      </p:pic>
      <p:pic>
        <p:nvPicPr>
          <p:cNvPr id="5" name="Picture 4" descr="A separate video is available"/>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581400" y="4648200"/>
            <a:ext cx="381000" cy="304799"/>
          </a:xfrm>
          <a:prstGeom prst="rect">
            <a:avLst/>
          </a:prstGeom>
          <a:noFill/>
          <a:ln>
            <a:noFill/>
          </a:ln>
        </p:spPr>
      </p:pic>
      <p:pic>
        <p:nvPicPr>
          <p:cNvPr id="7" name="Picture 6" descr="A separate webinar is available"/>
          <p:cNvPicPr/>
          <p:nvPr/>
        </p:nvPicPr>
        <p:blipFill rotWithShape="1">
          <a:blip r:embed="rId5"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3581400" y="5638800"/>
            <a:ext cx="364703" cy="336954"/>
          </a:xfrm>
          <a:prstGeom prst="rect">
            <a:avLst/>
          </a:prstGeom>
          <a:solidFill>
            <a:schemeClr val="tx1"/>
          </a:solidFill>
          <a:ln>
            <a:noFill/>
          </a:ln>
          <a:extLst>
            <a:ext uri="{53640926-AAD7-44D8-BBD7-CCE9431645EC}">
              <a14:shadowObscured xmlns="" xmlns:a14="http://schemas.microsoft.com/office/drawing/2010/main"/>
            </a:ext>
          </a:extLst>
        </p:spPr>
      </p:pic>
      <p:pic>
        <p:nvPicPr>
          <p:cNvPr id="8" name="Picture 2"/>
          <p:cNvPicPr>
            <a:picLocks noChangeAspect="1" noChangeArrowheads="1"/>
          </p:cNvPicPr>
          <p:nvPr/>
        </p:nvPicPr>
        <p:blipFill rotWithShape="1">
          <a:blip r:embed="rId6" cstate="print">
            <a:extLst>
              <a:ext uri="{28A0092B-C50C-407E-A947-70E740481C1C}">
                <a14:useLocalDpi xmlns="" xmlns:a14="http://schemas.microsoft.com/office/drawing/2010/main" val="0"/>
              </a:ext>
            </a:extLst>
          </a:blip>
          <a:srcRect l="39918" t="10227" r="23092" b="4383"/>
          <a:stretch/>
        </p:blipFill>
        <p:spPr bwMode="auto">
          <a:xfrm>
            <a:off x="304799" y="1447800"/>
            <a:ext cx="2814054" cy="3657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a:effectLst/>
              </a:rPr>
              <a:t>Goals of </a:t>
            </a:r>
            <a:r>
              <a:rPr lang="en-US" dirty="0" smtClean="0">
                <a:effectLst/>
              </a:rPr>
              <a:t>RFA-Specific </a:t>
            </a:r>
            <a:r>
              <a:rPr lang="en-US" dirty="0">
                <a:effectLst/>
              </a:rPr>
              <a:t>Report</a:t>
            </a:r>
            <a:endParaRPr lang="en-US" dirty="0"/>
          </a:p>
        </p:txBody>
      </p:sp>
      <p:sp>
        <p:nvSpPr>
          <p:cNvPr id="3" name="Content Placeholder 2"/>
          <p:cNvSpPr>
            <a:spLocks noGrp="1"/>
          </p:cNvSpPr>
          <p:nvPr>
            <p:ph idx="4294967295"/>
          </p:nvPr>
        </p:nvSpPr>
        <p:spPr>
          <a:xfrm>
            <a:off x="609600" y="1524000"/>
            <a:ext cx="7993063" cy="5181600"/>
          </a:xfrm>
        </p:spPr>
        <p:txBody>
          <a:bodyPr>
            <a:normAutofit/>
          </a:bodyPr>
          <a:lstStyle/>
          <a:p>
            <a:pPr marL="514350" indent="-514350">
              <a:buFont typeface="+mj-lt"/>
              <a:buAutoNum type="arabicParenR"/>
            </a:pPr>
            <a:r>
              <a:rPr lang="en-US" dirty="0" smtClean="0">
                <a:effectLst/>
              </a:rPr>
              <a:t>Summarizes </a:t>
            </a:r>
            <a:r>
              <a:rPr lang="en-US" dirty="0">
                <a:effectLst/>
              </a:rPr>
              <a:t>the extent to which these projects addressed the </a:t>
            </a:r>
            <a:r>
              <a:rPr lang="en-US" dirty="0" smtClean="0">
                <a:effectLst/>
              </a:rPr>
              <a:t>research foci of</a:t>
            </a:r>
            <a:r>
              <a:rPr lang="en-US" dirty="0" smtClean="0">
                <a:effectLst/>
              </a:rPr>
              <a:t> </a:t>
            </a:r>
            <a:r>
              <a:rPr lang="en-US" dirty="0" smtClean="0">
                <a:effectLst/>
              </a:rPr>
              <a:t>RFA</a:t>
            </a:r>
          </a:p>
          <a:p>
            <a:pPr marL="514350" indent="-514350">
              <a:buFont typeface="+mj-lt"/>
              <a:buAutoNum type="arabicParenR"/>
            </a:pPr>
            <a:r>
              <a:rPr lang="en-US" dirty="0" smtClean="0">
                <a:effectLst/>
              </a:rPr>
              <a:t>Identifies </a:t>
            </a:r>
            <a:r>
              <a:rPr lang="en-US" dirty="0">
                <a:effectLst/>
              </a:rPr>
              <a:t>practical </a:t>
            </a:r>
            <a:r>
              <a:rPr lang="en-US" dirty="0" smtClean="0">
                <a:effectLst/>
              </a:rPr>
              <a:t>insight</a:t>
            </a:r>
          </a:p>
          <a:p>
            <a:pPr marL="514350" indent="-514350">
              <a:buFont typeface="+mj-lt"/>
              <a:buAutoNum type="arabicParenR"/>
            </a:pPr>
            <a:r>
              <a:rPr lang="en-US" dirty="0" smtClean="0">
                <a:effectLst/>
              </a:rPr>
              <a:t>Presents </a:t>
            </a:r>
            <a:r>
              <a:rPr lang="en-US" dirty="0">
                <a:effectLst/>
              </a:rPr>
              <a:t>illustrative initial findings to:</a:t>
            </a:r>
            <a:endParaRPr lang="en-US" sz="2400" dirty="0">
              <a:effectLst/>
            </a:endParaRPr>
          </a:p>
          <a:p>
            <a:pPr lvl="1"/>
            <a:r>
              <a:rPr lang="en-US" dirty="0">
                <a:effectLst/>
              </a:rPr>
              <a:t>Inform research discussion </a:t>
            </a:r>
            <a:endParaRPr lang="en-US" sz="2000" dirty="0">
              <a:effectLst/>
            </a:endParaRPr>
          </a:p>
          <a:p>
            <a:pPr lvl="1"/>
            <a:r>
              <a:rPr lang="en-US" dirty="0">
                <a:effectLst/>
              </a:rPr>
              <a:t>Provide guidance to other entities implementing health IT systems for quality measurement and improvement</a:t>
            </a:r>
            <a:endParaRPr lang="en-US" sz="2000" dirty="0">
              <a:effectLst/>
            </a:endParaRPr>
          </a:p>
          <a:p>
            <a:pPr marL="0" indent="0">
              <a:buNone/>
              <a:defRPr/>
            </a:pPr>
            <a:endParaRPr lang="en-US" sz="2400" dirty="0" smtClean="0"/>
          </a:p>
          <a:p>
            <a:pPr>
              <a:defRPr/>
            </a:pPr>
            <a:endParaRPr lang="en-US" sz="2400" dirty="0" smtClean="0"/>
          </a:p>
          <a:p>
            <a:pPr>
              <a:defRPr/>
            </a:pPr>
            <a:endParaRPr lang="en-US" sz="2400" dirty="0" smtClean="0"/>
          </a:p>
          <a:p>
            <a:pPr>
              <a:defRPr/>
            </a:pPr>
            <a:endParaRPr lang="en-US" sz="2400" dirty="0"/>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7467600" cy="838200"/>
          </a:xfrm>
        </p:spPr>
        <p:txBody>
          <a:bodyPr>
            <a:normAutofit fontScale="90000"/>
          </a:bodyPr>
          <a:lstStyle/>
          <a:p>
            <a:pPr>
              <a:defRPr/>
            </a:pPr>
            <a:r>
              <a:rPr lang="en-US" dirty="0">
                <a:effectLst/>
              </a:rPr>
              <a:t>Health IT Ambulatory, </a:t>
            </a:r>
            <a:r>
              <a:rPr lang="en-US" dirty="0" smtClean="0">
                <a:effectLst/>
              </a:rPr>
              <a:t>Safety</a:t>
            </a:r>
            <a:r>
              <a:rPr lang="en-US" dirty="0">
                <a:effectLst/>
              </a:rPr>
              <a:t> </a:t>
            </a:r>
            <a:r>
              <a:rPr lang="en-US" dirty="0" smtClean="0">
                <a:effectLst/>
              </a:rPr>
              <a:t>&amp; </a:t>
            </a:r>
            <a:r>
              <a:rPr lang="en-US" dirty="0">
                <a:effectLst/>
              </a:rPr>
              <a:t>Quality: Enabling Quality Measurement (EQM)</a:t>
            </a:r>
            <a:endParaRPr lang="en-US" dirty="0"/>
          </a:p>
        </p:txBody>
      </p:sp>
      <p:sp>
        <p:nvSpPr>
          <p:cNvPr id="3" name="Content Placeholder 2"/>
          <p:cNvSpPr>
            <a:spLocks noGrp="1"/>
          </p:cNvSpPr>
          <p:nvPr>
            <p:ph idx="4294967295"/>
          </p:nvPr>
        </p:nvSpPr>
        <p:spPr>
          <a:xfrm>
            <a:off x="3200400" y="1981200"/>
            <a:ext cx="5638800" cy="5181600"/>
          </a:xfrm>
        </p:spPr>
        <p:txBody>
          <a:bodyPr>
            <a:normAutofit/>
          </a:bodyPr>
          <a:lstStyle/>
          <a:p>
            <a:pPr lvl="0"/>
            <a:r>
              <a:rPr lang="en-US" dirty="0" smtClean="0">
                <a:effectLst/>
              </a:rPr>
              <a:t>Key </a:t>
            </a:r>
            <a:r>
              <a:rPr lang="en-US" dirty="0">
                <a:effectLst/>
              </a:rPr>
              <a:t>findings and lessons from the </a:t>
            </a:r>
            <a:r>
              <a:rPr lang="en-US" dirty="0" smtClean="0">
                <a:effectLst/>
              </a:rPr>
              <a:t>17 grants of the EQM </a:t>
            </a:r>
            <a:r>
              <a:rPr lang="en-US" dirty="0">
                <a:effectLst/>
              </a:rPr>
              <a:t>grant initiative  </a:t>
            </a:r>
          </a:p>
          <a:p>
            <a:pPr lvl="1"/>
            <a:r>
              <a:rPr lang="en-US" dirty="0" smtClean="0">
                <a:effectLst/>
              </a:rPr>
              <a:t>Helps </a:t>
            </a:r>
            <a:r>
              <a:rPr lang="en-US" dirty="0">
                <a:effectLst/>
              </a:rPr>
              <a:t>researchers understand the realities and complexities in quality measurement through health </a:t>
            </a:r>
            <a:r>
              <a:rPr lang="en-US" dirty="0" smtClean="0">
                <a:effectLst/>
              </a:rPr>
              <a:t>IT</a:t>
            </a:r>
            <a:endParaRPr lang="en-US" sz="2400" dirty="0" smtClean="0"/>
          </a:p>
          <a:p>
            <a:pPr>
              <a:defRPr/>
            </a:pPr>
            <a:endParaRPr lang="en-US" sz="2400" dirty="0"/>
          </a:p>
        </p:txBody>
      </p:sp>
      <p:pic>
        <p:nvPicPr>
          <p:cNvPr id="195586"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39918" t="10227" r="23092" b="4383"/>
          <a:stretch/>
        </p:blipFill>
        <p:spPr bwMode="auto">
          <a:xfrm>
            <a:off x="304800" y="1828800"/>
            <a:ext cx="2814052" cy="3657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066800" y="6211669"/>
            <a:ext cx="6324600" cy="646331"/>
          </a:xfrm>
          <a:prstGeom prst="rect">
            <a:avLst/>
          </a:prstGeom>
        </p:spPr>
        <p:txBody>
          <a:bodyPr wrap="square">
            <a:spAutoFit/>
          </a:bodyPr>
          <a:lstStyle/>
          <a:p>
            <a:r>
              <a:rPr lang="en-US" dirty="0" smtClean="0">
                <a:solidFill>
                  <a:srgbClr val="FFFF00"/>
                </a:solidFill>
                <a:hlinkClick r:id="rId4"/>
              </a:rPr>
              <a:t>http://healthit.ahrq.gov/ASQEQMRPT2012.pdf</a:t>
            </a:r>
            <a:endParaRPr lang="en-US" dirty="0" smtClean="0">
              <a:solidFill>
                <a:srgbClr val="FFFF00"/>
              </a:solidFill>
            </a:endParaRPr>
          </a:p>
          <a:p>
            <a:endParaRPr lang="en-US" dirty="0">
              <a:solidFill>
                <a:srgbClr val="FFFF00"/>
              </a:solidFill>
            </a:endParaRPr>
          </a:p>
        </p:txBody>
      </p:sp>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a:effectLst/>
              </a:rPr>
              <a:t>EQM Investigators and Projects</a:t>
            </a:r>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186894357"/>
              </p:ext>
            </p:extLst>
          </p:nvPr>
        </p:nvGraphicFramePr>
        <p:xfrm>
          <a:off x="381000" y="1600200"/>
          <a:ext cx="8229600" cy="5053265"/>
        </p:xfrm>
        <a:graphic>
          <a:graphicData uri="http://schemas.openxmlformats.org/drawingml/2006/table">
            <a:tbl>
              <a:tblPr firstRow="1" bandRow="1">
                <a:tableStyleId>{7E9639D4-E3E2-4D34-9284-5A2195B3D0D7}</a:tableStyleId>
              </a:tblPr>
              <a:tblGrid>
                <a:gridCol w="1181578"/>
                <a:gridCol w="1495910"/>
                <a:gridCol w="5552112"/>
              </a:tblGrid>
              <a:tr h="260685">
                <a:tc>
                  <a:txBody>
                    <a:bodyPr/>
                    <a:lstStyle/>
                    <a:p>
                      <a:pPr marL="0" marR="0" algn="l">
                        <a:lnSpc>
                          <a:spcPct val="100000"/>
                        </a:lnSpc>
                        <a:spcBef>
                          <a:spcPts val="0"/>
                        </a:spcBef>
                        <a:spcAft>
                          <a:spcPts val="600"/>
                        </a:spcAft>
                      </a:pPr>
                      <a:r>
                        <a:rPr lang="en-US" sz="1400" dirty="0">
                          <a:effectLst/>
                          <a:latin typeface="+mn-lt"/>
                        </a:rPr>
                        <a:t> </a:t>
                      </a: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a:effectLst/>
                          <a:latin typeface="+mn-lt"/>
                        </a:rPr>
                        <a:t>PI Name</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dirty="0">
                          <a:effectLst/>
                          <a:latin typeface="+mn-lt"/>
                        </a:rPr>
                        <a:t>Project Title</a:t>
                      </a:r>
                      <a:endParaRPr lang="en-US" sz="1400" dirty="0">
                        <a:effectLst/>
                        <a:latin typeface="+mn-lt"/>
                        <a:ea typeface="Times New Roman"/>
                        <a:cs typeface="Times New Roman"/>
                      </a:endParaRPr>
                    </a:p>
                  </a:txBody>
                  <a:tcPr marL="68580" marR="68580" marT="0" marB="0" anchor="ctr"/>
                </a:tc>
              </a:tr>
              <a:tr h="577515">
                <a:tc>
                  <a:txBody>
                    <a:bodyPr/>
                    <a:lstStyle/>
                    <a:p>
                      <a:pPr marL="0" marR="0" algn="l">
                        <a:lnSpc>
                          <a:spcPct val="100000"/>
                        </a:lnSpc>
                        <a:spcBef>
                          <a:spcPts val="0"/>
                        </a:spcBef>
                        <a:spcAft>
                          <a:spcPts val="600"/>
                        </a:spcAft>
                      </a:pPr>
                      <a:r>
                        <a:rPr lang="en-US" sz="1400" dirty="0">
                          <a:effectLst/>
                          <a:latin typeface="+mn-lt"/>
                        </a:rPr>
                        <a:t> </a:t>
                      </a: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dirty="0">
                          <a:effectLst/>
                          <a:latin typeface="+mn-lt"/>
                        </a:rPr>
                        <a:t>Bailey, Thomas (</a:t>
                      </a:r>
                      <a:r>
                        <a:rPr lang="en-US" sz="1400" dirty="0" smtClean="0">
                          <a:effectLst/>
                          <a:latin typeface="+mn-lt"/>
                        </a:rPr>
                        <a:t>Kilbridge</a:t>
                      </a:r>
                      <a:r>
                        <a:rPr lang="en-US" sz="1400" dirty="0">
                          <a:effectLst/>
                          <a:latin typeface="+mn-lt"/>
                        </a:rPr>
                        <a:t>, Peter)</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600"/>
                        </a:spcAft>
                      </a:pPr>
                      <a:r>
                        <a:rPr lang="en-US" sz="1400" u="sng" dirty="0">
                          <a:effectLst/>
                          <a:latin typeface="+mn-lt"/>
                          <a:hlinkClick r:id="rId3"/>
                        </a:rPr>
                        <a:t>Surveillance for Adverse Drug Events in Ambulatory Pediatrics</a:t>
                      </a:r>
                      <a:endParaRPr lang="en-US" sz="1400" dirty="0">
                        <a:solidFill>
                          <a:schemeClr val="bg2"/>
                        </a:solidFill>
                        <a:effectLst/>
                        <a:latin typeface="+mn-lt"/>
                        <a:ea typeface="Calibri"/>
                        <a:cs typeface="Times New Roman"/>
                      </a:endParaRPr>
                    </a:p>
                  </a:txBody>
                  <a:tcPr marL="68580" marR="68580" marT="0" marB="0" anchor="ctr"/>
                </a:tc>
              </a:tr>
              <a:tr h="449178">
                <a:tc>
                  <a:txBody>
                    <a:bodyPr/>
                    <a:lstStyle/>
                    <a:p>
                      <a:pPr marL="0" marR="0" algn="l">
                        <a:lnSpc>
                          <a:spcPct val="100000"/>
                        </a:lnSpc>
                        <a:spcBef>
                          <a:spcPts val="0"/>
                        </a:spcBef>
                        <a:spcAft>
                          <a:spcPts val="600"/>
                        </a:spcAft>
                      </a:pPr>
                      <a:r>
                        <a:rPr lang="en-US" sz="1400">
                          <a:effectLst/>
                          <a:latin typeface="+mn-lt"/>
                        </a:rPr>
                        <a:t> </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dirty="0">
                          <a:effectLst/>
                          <a:latin typeface="+mn-lt"/>
                        </a:rPr>
                        <a:t>Berner, Eta</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600"/>
                        </a:spcAft>
                      </a:pPr>
                      <a:r>
                        <a:rPr lang="en-US" sz="1400" u="sng" dirty="0">
                          <a:effectLst/>
                          <a:latin typeface="+mn-lt"/>
                          <a:hlinkClick r:id="rId4"/>
                        </a:rPr>
                        <a:t>Closing the Feedback Loop to Improve Diagnostic Quality</a:t>
                      </a:r>
                      <a:endParaRPr lang="en-US" sz="1400" dirty="0">
                        <a:solidFill>
                          <a:schemeClr val="bg2"/>
                        </a:solidFill>
                        <a:effectLst/>
                        <a:latin typeface="+mn-lt"/>
                        <a:ea typeface="Calibri"/>
                        <a:cs typeface="Times New Roman"/>
                      </a:endParaRPr>
                    </a:p>
                  </a:txBody>
                  <a:tcPr marL="68580" marR="68580" marT="0" marB="0" anchor="ctr"/>
                </a:tc>
              </a:tr>
              <a:tr h="521368">
                <a:tc>
                  <a:txBody>
                    <a:bodyPr/>
                    <a:lstStyle/>
                    <a:p>
                      <a:pPr marL="0" marR="0" algn="l">
                        <a:lnSpc>
                          <a:spcPct val="100000"/>
                        </a:lnSpc>
                        <a:spcBef>
                          <a:spcPts val="0"/>
                        </a:spcBef>
                        <a:spcAft>
                          <a:spcPts val="600"/>
                        </a:spcAft>
                      </a:pPr>
                      <a:r>
                        <a:rPr lang="en-US" sz="1400">
                          <a:effectLst/>
                          <a:latin typeface="+mn-lt"/>
                        </a:rPr>
                        <a:t> </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dirty="0">
                          <a:effectLst/>
                          <a:latin typeface="+mn-lt"/>
                        </a:rPr>
                        <a:t>Davidson, Arthur</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600"/>
                        </a:spcAft>
                      </a:pPr>
                      <a:r>
                        <a:rPr lang="en-US" sz="1400" u="sng" dirty="0">
                          <a:effectLst/>
                          <a:latin typeface="+mn-lt"/>
                          <a:hlinkClick r:id="rId5"/>
                        </a:rPr>
                        <a:t>Colorado Associated Community Health Information Exchange</a:t>
                      </a:r>
                      <a:endParaRPr lang="en-US" sz="1400" dirty="0">
                        <a:solidFill>
                          <a:schemeClr val="bg2"/>
                        </a:solidFill>
                        <a:effectLst/>
                        <a:latin typeface="+mn-lt"/>
                        <a:ea typeface="Calibri"/>
                        <a:cs typeface="Times New Roman"/>
                      </a:endParaRPr>
                    </a:p>
                  </a:txBody>
                  <a:tcPr marL="68580" marR="68580" marT="0" marB="0" anchor="ctr"/>
                </a:tc>
              </a:tr>
              <a:tr h="521368">
                <a:tc>
                  <a:txBody>
                    <a:bodyPr/>
                    <a:lstStyle/>
                    <a:p>
                      <a:pPr marL="0" marR="0" algn="l">
                        <a:lnSpc>
                          <a:spcPct val="100000"/>
                        </a:lnSpc>
                        <a:spcBef>
                          <a:spcPts val="0"/>
                        </a:spcBef>
                        <a:spcAft>
                          <a:spcPts val="600"/>
                        </a:spcAft>
                      </a:pP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dirty="0">
                          <a:effectLst/>
                          <a:latin typeface="+mn-lt"/>
                        </a:rPr>
                        <a:t>Hazlehurst, Brian</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600"/>
                        </a:spcAft>
                      </a:pPr>
                      <a:r>
                        <a:rPr lang="en-US" sz="1400" u="sng" dirty="0">
                          <a:effectLst/>
                          <a:latin typeface="+mn-lt"/>
                          <a:hlinkClick r:id="rId6"/>
                        </a:rPr>
                        <a:t>Automating Assessment of Asthma Care Quality</a:t>
                      </a:r>
                      <a:endParaRPr lang="en-US" sz="1400" dirty="0">
                        <a:solidFill>
                          <a:schemeClr val="bg2"/>
                        </a:solidFill>
                        <a:effectLst/>
                        <a:latin typeface="+mn-lt"/>
                        <a:ea typeface="Calibri"/>
                        <a:cs typeface="Times New Roman"/>
                      </a:endParaRPr>
                    </a:p>
                  </a:txBody>
                  <a:tcPr marL="68580" marR="68580" marT="0" marB="0" anchor="ctr"/>
                </a:tc>
              </a:tr>
              <a:tr h="521368">
                <a:tc>
                  <a:txBody>
                    <a:bodyPr/>
                    <a:lstStyle/>
                    <a:p>
                      <a:pPr marL="0" marR="0" algn="l">
                        <a:lnSpc>
                          <a:spcPct val="100000"/>
                        </a:lnSpc>
                        <a:spcBef>
                          <a:spcPts val="0"/>
                        </a:spcBef>
                        <a:spcAft>
                          <a:spcPts val="600"/>
                        </a:spcAft>
                      </a:pP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dirty="0">
                          <a:effectLst/>
                          <a:latin typeface="+mn-lt"/>
                        </a:rPr>
                        <a:t>Kaushal, </a:t>
                      </a:r>
                      <a:r>
                        <a:rPr lang="en-US" sz="1400" dirty="0" err="1">
                          <a:effectLst/>
                          <a:latin typeface="+mn-lt"/>
                        </a:rPr>
                        <a:t>Rainu</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600"/>
                        </a:spcAft>
                      </a:pPr>
                      <a:r>
                        <a:rPr lang="en-US" sz="1400" u="sng" dirty="0">
                          <a:effectLst/>
                          <a:latin typeface="+mn-lt"/>
                          <a:hlinkClick r:id="rId7"/>
                        </a:rPr>
                        <a:t>Developing and Using Valid Clinical Quality Metrics for HIT with HIE</a:t>
                      </a:r>
                      <a:endParaRPr lang="en-US" sz="1400" dirty="0">
                        <a:solidFill>
                          <a:schemeClr val="bg2"/>
                        </a:solidFill>
                        <a:effectLst/>
                        <a:latin typeface="+mn-lt"/>
                        <a:ea typeface="Calibri"/>
                        <a:cs typeface="Times New Roman"/>
                      </a:endParaRPr>
                    </a:p>
                  </a:txBody>
                  <a:tcPr marL="68580" marR="68580" marT="0" marB="0" anchor="ctr"/>
                </a:tc>
              </a:tr>
              <a:tr h="348918">
                <a:tc>
                  <a:txBody>
                    <a:bodyPr/>
                    <a:lstStyle/>
                    <a:p>
                      <a:pPr marL="0" marR="0" algn="l">
                        <a:lnSpc>
                          <a:spcPct val="100000"/>
                        </a:lnSpc>
                        <a:spcBef>
                          <a:spcPts val="0"/>
                        </a:spcBef>
                        <a:spcAft>
                          <a:spcPts val="600"/>
                        </a:spcAft>
                      </a:pPr>
                      <a:r>
                        <a:rPr lang="en-US" sz="1400">
                          <a:effectLst/>
                          <a:latin typeface="+mn-lt"/>
                        </a:rPr>
                        <a:t> </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dirty="0">
                          <a:effectLst/>
                          <a:latin typeface="+mn-lt"/>
                        </a:rPr>
                        <a:t>Kmetik, Karen</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600"/>
                        </a:spcAft>
                      </a:pPr>
                      <a:r>
                        <a:rPr lang="en-US" sz="1400" u="sng" dirty="0">
                          <a:effectLst/>
                          <a:latin typeface="+mn-lt"/>
                          <a:hlinkClick r:id="rId8"/>
                        </a:rPr>
                        <a:t>Cardio-Hit Phase II</a:t>
                      </a:r>
                      <a:endParaRPr lang="en-US" sz="1400" dirty="0">
                        <a:solidFill>
                          <a:schemeClr val="bg2"/>
                        </a:solidFill>
                        <a:effectLst/>
                        <a:latin typeface="+mn-lt"/>
                        <a:ea typeface="Calibri"/>
                        <a:cs typeface="Times New Roman"/>
                      </a:endParaRPr>
                    </a:p>
                  </a:txBody>
                  <a:tcPr marL="68580" marR="68580" marT="0" marB="0" anchor="ctr"/>
                </a:tc>
              </a:tr>
              <a:tr h="609600">
                <a:tc>
                  <a:txBody>
                    <a:bodyPr/>
                    <a:lstStyle/>
                    <a:p>
                      <a:pPr marL="0" marR="0" algn="l">
                        <a:lnSpc>
                          <a:spcPct val="100000"/>
                        </a:lnSpc>
                        <a:spcBef>
                          <a:spcPts val="0"/>
                        </a:spcBef>
                        <a:spcAft>
                          <a:spcPts val="600"/>
                        </a:spcAft>
                      </a:pPr>
                      <a:r>
                        <a:rPr lang="en-US" sz="1400" dirty="0">
                          <a:effectLst/>
                          <a:latin typeface="+mn-lt"/>
                        </a:rPr>
                        <a:t> </a:t>
                      </a: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a:effectLst/>
                          <a:latin typeface="+mn-lt"/>
                        </a:rPr>
                        <a:t>Lazarus, Ross</a:t>
                      </a:r>
                      <a:endParaRPr lang="en-US" sz="140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600"/>
                        </a:spcAft>
                      </a:pPr>
                      <a:r>
                        <a:rPr lang="en-US" sz="1400" u="sng" dirty="0">
                          <a:effectLst/>
                          <a:latin typeface="+mn-lt"/>
                          <a:hlinkClick r:id="rId9"/>
                        </a:rPr>
                        <a:t>Electronic Support for Public Health - Vaccine Adverse Event Reporting System</a:t>
                      </a:r>
                      <a:endParaRPr lang="en-US" sz="1400" dirty="0">
                        <a:solidFill>
                          <a:schemeClr val="bg2"/>
                        </a:solidFill>
                        <a:effectLst/>
                        <a:latin typeface="+mn-lt"/>
                        <a:ea typeface="Calibri"/>
                        <a:cs typeface="Times New Roman"/>
                      </a:endParaRPr>
                    </a:p>
                  </a:txBody>
                  <a:tcPr marL="68580" marR="68580" marT="0" marB="0" anchor="ctr"/>
                </a:tc>
              </a:tr>
              <a:tr h="521368">
                <a:tc>
                  <a:txBody>
                    <a:bodyPr/>
                    <a:lstStyle/>
                    <a:p>
                      <a:pPr marL="0" marR="0" algn="l">
                        <a:lnSpc>
                          <a:spcPct val="100000"/>
                        </a:lnSpc>
                        <a:spcBef>
                          <a:spcPts val="0"/>
                        </a:spcBef>
                        <a:spcAft>
                          <a:spcPts val="600"/>
                        </a:spcAft>
                      </a:pPr>
                      <a:r>
                        <a:rPr lang="en-US" sz="1400">
                          <a:effectLst/>
                          <a:latin typeface="+mn-lt"/>
                        </a:rPr>
                        <a:t> </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a:effectLst/>
                          <a:latin typeface="+mn-lt"/>
                        </a:rPr>
                        <a:t>Lehmann, Christoph</a:t>
                      </a:r>
                      <a:endParaRPr lang="en-US" sz="140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600"/>
                        </a:spcAft>
                      </a:pPr>
                      <a:r>
                        <a:rPr lang="en-US" sz="1400" u="sng" dirty="0">
                          <a:effectLst/>
                          <a:latin typeface="+mn-lt"/>
                          <a:hlinkClick r:id="rId10"/>
                        </a:rPr>
                        <a:t>Medication Monitoring for Vulnerable Populations via IT</a:t>
                      </a:r>
                      <a:endParaRPr lang="en-US" sz="1400" dirty="0">
                        <a:solidFill>
                          <a:schemeClr val="bg2"/>
                        </a:solidFill>
                        <a:effectLst/>
                        <a:latin typeface="+mn-lt"/>
                        <a:ea typeface="Calibri"/>
                        <a:cs typeface="Times New Roman"/>
                      </a:endParaRPr>
                    </a:p>
                  </a:txBody>
                  <a:tcPr marL="68580" marR="68580" marT="0" marB="0" anchor="ctr"/>
                </a:tc>
              </a:tr>
              <a:tr h="721897">
                <a:tc>
                  <a:txBody>
                    <a:bodyPr/>
                    <a:lstStyle/>
                    <a:p>
                      <a:pPr marL="0" marR="0" algn="l">
                        <a:lnSpc>
                          <a:spcPct val="100000"/>
                        </a:lnSpc>
                        <a:spcBef>
                          <a:spcPts val="0"/>
                        </a:spcBef>
                        <a:spcAft>
                          <a:spcPts val="600"/>
                        </a:spcAft>
                      </a:pP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600"/>
                        </a:spcAft>
                      </a:pPr>
                      <a:r>
                        <a:rPr lang="en-US" sz="1400">
                          <a:effectLst/>
                          <a:latin typeface="+mn-lt"/>
                        </a:rPr>
                        <a:t>Logan, Judith</a:t>
                      </a:r>
                      <a:endParaRPr lang="en-US" sz="140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600"/>
                        </a:spcAft>
                      </a:pPr>
                      <a:r>
                        <a:rPr lang="en-US" sz="1400" u="sng" dirty="0">
                          <a:effectLst/>
                          <a:latin typeface="+mn-lt"/>
                          <a:hlinkClick r:id="rId11"/>
                        </a:rPr>
                        <a:t>Improving Quality In Cancer Screening: The Excellence Report For Colonoscopy</a:t>
                      </a:r>
                      <a:endParaRPr lang="en-US" sz="1400" dirty="0">
                        <a:solidFill>
                          <a:schemeClr val="bg2"/>
                        </a:solidFill>
                        <a:effectLst/>
                        <a:latin typeface="+mn-lt"/>
                        <a:ea typeface="Calibri"/>
                        <a:cs typeface="Times New Roman"/>
                      </a:endParaRPr>
                    </a:p>
                  </a:txBody>
                  <a:tcPr marL="68580" marR="68580" marT="0" marB="0" anchor="ctr"/>
                </a:tc>
              </a:tr>
            </a:tbl>
          </a:graphicData>
        </a:graphic>
      </p:graphicFrame>
      <p:pic>
        <p:nvPicPr>
          <p:cNvPr id="5" name="Picture 4" descr="A separate webinar is available"/>
          <p:cNvPicPr/>
          <p:nvPr/>
        </p:nvPicPr>
        <p:blipFill rotWithShape="1">
          <a:blip r:embed="rId12"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838200" y="3505200"/>
            <a:ext cx="364703" cy="336954"/>
          </a:xfrm>
          <a:prstGeom prst="rect">
            <a:avLst/>
          </a:prstGeom>
          <a:solidFill>
            <a:schemeClr val="tx1"/>
          </a:solidFill>
          <a:ln>
            <a:noFill/>
          </a:ln>
          <a:extLst>
            <a:ext uri="{53640926-AAD7-44D8-BBD7-CCE9431645EC}">
              <a14:shadowObscured xmlns="" xmlns:a14="http://schemas.microsoft.com/office/drawing/2010/main"/>
            </a:ext>
          </a:extLst>
        </p:spPr>
      </p:pic>
      <p:pic>
        <p:nvPicPr>
          <p:cNvPr id="6" name="Picture 5" descr="A separate video is available"/>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609600" y="4038600"/>
            <a:ext cx="381000" cy="304799"/>
          </a:xfrm>
          <a:prstGeom prst="rect">
            <a:avLst/>
          </a:prstGeom>
          <a:solidFill>
            <a:schemeClr val="accent3">
              <a:lumMod val="75000"/>
            </a:schemeClr>
          </a:solidFill>
          <a:ln>
            <a:noFill/>
          </a:ln>
        </p:spPr>
      </p:pic>
      <p:pic>
        <p:nvPicPr>
          <p:cNvPr id="7" name="Picture 6" descr="A separate video is available"/>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609600" y="6096001"/>
            <a:ext cx="381000" cy="304799"/>
          </a:xfrm>
          <a:prstGeom prst="rect">
            <a:avLst/>
          </a:prstGeom>
          <a:solidFill>
            <a:schemeClr val="accent3">
              <a:lumMod val="75000"/>
            </a:schemeClr>
          </a:solidFill>
          <a:ln>
            <a:noFill/>
          </a:ln>
        </p:spPr>
      </p:pic>
      <p:pic>
        <p:nvPicPr>
          <p:cNvPr id="8" name="Picture 7" descr="a separate report or story is available"/>
          <p:cNvPicPr/>
          <p:nvPr/>
        </p:nvPicPr>
        <p:blipFill rotWithShape="1">
          <a:blip r:embed="rId14" cstate="print">
            <a:extLst>
              <a:ext uri="{28A0092B-C50C-407E-A947-70E740481C1C}">
                <a14:useLocalDpi xmlns="" xmlns:a14="http://schemas.microsoft.com/office/drawing/2010/main" val="0"/>
              </a:ext>
            </a:extLst>
          </a:blip>
          <a:srcRect l="5146" r="6646"/>
          <a:stretch/>
        </p:blipFill>
        <p:spPr bwMode="auto">
          <a:xfrm>
            <a:off x="1143000" y="4038600"/>
            <a:ext cx="304800" cy="381000"/>
          </a:xfrm>
          <a:prstGeom prst="rect">
            <a:avLst/>
          </a:prstGeom>
          <a:ln>
            <a:noFill/>
          </a:ln>
        </p:spPr>
      </p:pic>
      <p:pic>
        <p:nvPicPr>
          <p:cNvPr id="9" name="Picture 8" descr="a separate report or story is available"/>
          <p:cNvPicPr/>
          <p:nvPr/>
        </p:nvPicPr>
        <p:blipFill rotWithShape="1">
          <a:blip r:embed="rId14" cstate="print">
            <a:extLst>
              <a:ext uri="{28A0092B-C50C-407E-A947-70E740481C1C}">
                <a14:useLocalDpi xmlns="" xmlns:a14="http://schemas.microsoft.com/office/drawing/2010/main" val="0"/>
              </a:ext>
            </a:extLst>
          </a:blip>
          <a:srcRect l="5146" r="6646"/>
          <a:stretch/>
        </p:blipFill>
        <p:spPr bwMode="auto">
          <a:xfrm>
            <a:off x="1143000" y="6096000"/>
            <a:ext cx="304800" cy="381000"/>
          </a:xfrm>
          <a:prstGeom prst="rect">
            <a:avLst/>
          </a:prstGeom>
          <a:ln>
            <a:noFill/>
          </a:ln>
        </p:spPr>
      </p:pic>
    </p:spTree>
    <p:extLst>
      <p:ext uri="{BB962C8B-B14F-4D97-AF65-F5344CB8AC3E}">
        <p14:creationId xmlns="" xmlns:p14="http://schemas.microsoft.com/office/powerpoint/2010/main" val="2883596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838200"/>
          </a:xfrm>
        </p:spPr>
        <p:txBody>
          <a:bodyPr/>
          <a:lstStyle/>
          <a:p>
            <a:pPr>
              <a:defRPr/>
            </a:pPr>
            <a:r>
              <a:rPr lang="en-US" dirty="0">
                <a:effectLst/>
              </a:rPr>
              <a:t>EQM Investigators and Projects</a:t>
            </a:r>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2206758920"/>
              </p:ext>
            </p:extLst>
          </p:nvPr>
        </p:nvGraphicFramePr>
        <p:xfrm>
          <a:off x="381000" y="1595688"/>
          <a:ext cx="8229600" cy="5109910"/>
        </p:xfrm>
        <a:graphic>
          <a:graphicData uri="http://schemas.openxmlformats.org/drawingml/2006/table">
            <a:tbl>
              <a:tblPr firstRow="1" bandRow="1">
                <a:tableStyleId>{7E9639D4-E3E2-4D34-9284-5A2195B3D0D7}</a:tableStyleId>
              </a:tblPr>
              <a:tblGrid>
                <a:gridCol w="1181578"/>
                <a:gridCol w="1495910"/>
                <a:gridCol w="5552112"/>
              </a:tblGrid>
              <a:tr h="300757">
                <a:tc>
                  <a:txBody>
                    <a:bodyPr/>
                    <a:lstStyle/>
                    <a:p>
                      <a:pPr marL="0" marR="0" algn="l">
                        <a:lnSpc>
                          <a:spcPct val="100000"/>
                        </a:lnSpc>
                        <a:spcBef>
                          <a:spcPts val="0"/>
                        </a:spcBef>
                        <a:spcAft>
                          <a:spcPts val="0"/>
                        </a:spcAft>
                      </a:pPr>
                      <a:r>
                        <a:rPr lang="en-US" sz="1400" dirty="0">
                          <a:effectLst/>
                        </a:rPr>
                        <a:t> </a:t>
                      </a: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a:effectLst/>
                        </a:rPr>
                        <a:t>PI Name</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dirty="0">
                          <a:effectLst/>
                        </a:rPr>
                        <a:t>Project Title</a:t>
                      </a:r>
                      <a:endParaRPr lang="en-US" sz="1400" dirty="0">
                        <a:effectLst/>
                        <a:latin typeface="+mn-lt"/>
                        <a:ea typeface="Times New Roman"/>
                        <a:cs typeface="Times New Roman"/>
                      </a:endParaRPr>
                    </a:p>
                  </a:txBody>
                  <a:tcPr marL="68580" marR="68580" marT="0" marB="0" anchor="ctr"/>
                </a:tc>
              </a:tr>
              <a:tr h="679330">
                <a:tc>
                  <a:txBody>
                    <a:bodyPr/>
                    <a:lstStyle/>
                    <a:p>
                      <a:pPr marL="0" marR="0" algn="l">
                        <a:lnSpc>
                          <a:spcPct val="100000"/>
                        </a:lnSpc>
                        <a:spcBef>
                          <a:spcPts val="0"/>
                        </a:spcBef>
                        <a:spcAft>
                          <a:spcPts val="0"/>
                        </a:spcAft>
                      </a:pPr>
                      <a:r>
                        <a:rPr lang="en-US" sz="1400">
                          <a:effectLst/>
                        </a:rPr>
                        <a:t> </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dirty="0">
                          <a:effectLst/>
                        </a:rPr>
                        <a:t>McColm, </a:t>
                      </a:r>
                      <a:r>
                        <a:rPr lang="en-US" sz="1400" dirty="0" err="1">
                          <a:effectLst/>
                        </a:rPr>
                        <a:t>Denni</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400" u="sng" dirty="0">
                          <a:effectLst/>
                          <a:hlinkClick r:id="rId3"/>
                        </a:rPr>
                        <a:t>Standardization and Automatic Extraction of Quality Measures in an Ambulatory EHR</a:t>
                      </a:r>
                      <a:endParaRPr lang="en-US" sz="1400" dirty="0">
                        <a:effectLst/>
                        <a:latin typeface="+mn-lt"/>
                        <a:ea typeface="Calibri"/>
                        <a:cs typeface="Times New Roman"/>
                      </a:endParaRPr>
                    </a:p>
                  </a:txBody>
                  <a:tcPr marL="68580" marR="68580" marT="0" marB="0" anchor="ctr"/>
                </a:tc>
              </a:tr>
              <a:tr h="351653">
                <a:tc>
                  <a:txBody>
                    <a:bodyPr/>
                    <a:lstStyle/>
                    <a:p>
                      <a:pPr marL="0" marR="0" algn="l">
                        <a:lnSpc>
                          <a:spcPct val="100000"/>
                        </a:lnSpc>
                        <a:spcBef>
                          <a:spcPts val="0"/>
                        </a:spcBef>
                        <a:spcAft>
                          <a:spcPts val="0"/>
                        </a:spcAft>
                      </a:pPr>
                      <a:r>
                        <a:rPr lang="en-US" sz="1400">
                          <a:effectLst/>
                        </a:rPr>
                        <a:t> </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dirty="0">
                          <a:effectLst/>
                        </a:rPr>
                        <a:t>Schneider, Eric</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400" u="sng">
                          <a:effectLst/>
                          <a:hlinkClick r:id="rId4"/>
                        </a:rPr>
                        <a:t>Massachusetts Quality E-Measure Validation Study</a:t>
                      </a:r>
                      <a:endParaRPr lang="en-US" sz="1400">
                        <a:effectLst/>
                        <a:latin typeface="+mn-lt"/>
                        <a:ea typeface="Calibri"/>
                        <a:cs typeface="Times New Roman"/>
                      </a:endParaRPr>
                    </a:p>
                  </a:txBody>
                  <a:tcPr marL="68580" marR="68580" marT="0" marB="0" anchor="ctr"/>
                </a:tc>
              </a:tr>
              <a:tr h="601512">
                <a:tc>
                  <a:txBody>
                    <a:bodyPr/>
                    <a:lstStyle/>
                    <a:p>
                      <a:pPr marL="0" marR="0" algn="l">
                        <a:lnSpc>
                          <a:spcPct val="100000"/>
                        </a:lnSpc>
                        <a:spcBef>
                          <a:spcPts val="0"/>
                        </a:spcBef>
                        <a:spcAft>
                          <a:spcPts val="0"/>
                        </a:spcAft>
                      </a:pPr>
                      <a:r>
                        <a:rPr lang="en-US" sz="1400">
                          <a:effectLst/>
                        </a:rPr>
                        <a:t> </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a:effectLst/>
                        </a:rPr>
                        <a:t>Selby, Joe</a:t>
                      </a:r>
                      <a:endParaRPr lang="en-US" sz="140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400" u="sng">
                          <a:effectLst/>
                          <a:hlinkClick r:id="rId5"/>
                        </a:rPr>
                        <a:t>Feedback of Treatment Intensification Data to Reduce Cardiovascular Disease Risk</a:t>
                      </a:r>
                      <a:endParaRPr lang="en-US" sz="1400">
                        <a:effectLst/>
                        <a:latin typeface="+mn-lt"/>
                        <a:ea typeface="Calibri"/>
                        <a:cs typeface="Times New Roman"/>
                      </a:endParaRPr>
                    </a:p>
                  </a:txBody>
                  <a:tcPr marL="68580" marR="68580" marT="0" marB="0" anchor="ctr"/>
                </a:tc>
              </a:tr>
              <a:tr h="601512">
                <a:tc>
                  <a:txBody>
                    <a:bodyPr/>
                    <a:lstStyle/>
                    <a:p>
                      <a:pPr marL="0" marR="0" algn="l">
                        <a:lnSpc>
                          <a:spcPct val="100000"/>
                        </a:lnSpc>
                        <a:spcBef>
                          <a:spcPts val="0"/>
                        </a:spcBef>
                        <a:spcAft>
                          <a:spcPts val="0"/>
                        </a:spcAft>
                      </a:pP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a:effectLst/>
                        </a:rPr>
                        <a:t>Thomas, Eric</a:t>
                      </a:r>
                      <a:endParaRPr lang="en-US" sz="140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400" u="sng">
                          <a:effectLst/>
                          <a:hlinkClick r:id="rId6"/>
                        </a:rPr>
                        <a:t>Using Electronic Records to Detect and Learn from Ambulatory Diagnostic Errors</a:t>
                      </a:r>
                      <a:endParaRPr lang="en-US" sz="1400">
                        <a:effectLst/>
                        <a:latin typeface="+mn-lt"/>
                        <a:ea typeface="Calibri"/>
                        <a:cs typeface="Times New Roman"/>
                      </a:endParaRPr>
                    </a:p>
                  </a:txBody>
                  <a:tcPr marL="68580" marR="68580" marT="0" marB="0" anchor="ctr"/>
                </a:tc>
              </a:tr>
              <a:tr h="601512">
                <a:tc>
                  <a:txBody>
                    <a:bodyPr/>
                    <a:lstStyle/>
                    <a:p>
                      <a:pPr marL="0" marR="0" algn="l">
                        <a:lnSpc>
                          <a:spcPct val="100000"/>
                        </a:lnSpc>
                        <a:spcBef>
                          <a:spcPts val="0"/>
                        </a:spcBef>
                        <a:spcAft>
                          <a:spcPts val="0"/>
                        </a:spcAft>
                      </a:pP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dirty="0">
                          <a:effectLst/>
                        </a:rPr>
                        <a:t>Turchin, Alexander</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400" u="sng" dirty="0">
                          <a:effectLst/>
                          <a:hlinkClick r:id="rId7"/>
                        </a:rPr>
                        <a:t>Monitoring Intensification of Treatment for Hyperglycemia and Hyperlipidemia</a:t>
                      </a:r>
                      <a:endParaRPr lang="en-US" sz="1400" dirty="0">
                        <a:effectLst/>
                        <a:latin typeface="+mn-lt"/>
                        <a:ea typeface="Calibri"/>
                        <a:cs typeface="Times New Roman"/>
                      </a:endParaRPr>
                    </a:p>
                  </a:txBody>
                  <a:tcPr marL="68580" marR="68580" marT="0" marB="0" anchor="ctr"/>
                </a:tc>
              </a:tr>
              <a:tr h="686061">
                <a:tc>
                  <a:txBody>
                    <a:bodyPr/>
                    <a:lstStyle/>
                    <a:p>
                      <a:pPr marL="0" marR="0" algn="l">
                        <a:lnSpc>
                          <a:spcPct val="100000"/>
                        </a:lnSpc>
                        <a:spcBef>
                          <a:spcPts val="0"/>
                        </a:spcBef>
                        <a:spcAft>
                          <a:spcPts val="0"/>
                        </a:spcAft>
                      </a:pPr>
                      <a:r>
                        <a:rPr lang="en-US" sz="1400">
                          <a:effectLst/>
                        </a:rPr>
                        <a:t> </a:t>
                      </a:r>
                      <a:endParaRPr lang="en-US" sz="140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a:effectLst/>
                        </a:rPr>
                        <a:t>Vogt, Thomas</a:t>
                      </a:r>
                    </a:p>
                    <a:p>
                      <a:pPr marL="0" marR="0" algn="l">
                        <a:lnSpc>
                          <a:spcPct val="100000"/>
                        </a:lnSpc>
                        <a:spcBef>
                          <a:spcPts val="0"/>
                        </a:spcBef>
                        <a:spcAft>
                          <a:spcPts val="0"/>
                        </a:spcAft>
                      </a:pPr>
                      <a:r>
                        <a:rPr lang="en-US" sz="1400">
                          <a:effectLst/>
                        </a:rPr>
                        <a:t>(Williams, Andrew)</a:t>
                      </a:r>
                      <a:endParaRPr lang="en-US" sz="140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400" u="sng">
                          <a:effectLst/>
                          <a:hlinkClick r:id="rId8"/>
                        </a:rPr>
                        <a:t>Crossing the Quality Assessment Chasm: Aligning Measured and True Quality of Care</a:t>
                      </a:r>
                      <a:endParaRPr lang="en-US" sz="1400">
                        <a:effectLst/>
                        <a:latin typeface="+mn-lt"/>
                        <a:ea typeface="Calibri"/>
                        <a:cs typeface="Times New Roman"/>
                      </a:endParaRPr>
                    </a:p>
                  </a:txBody>
                  <a:tcPr marL="68580" marR="68580" marT="0" marB="0" anchor="ctr"/>
                </a:tc>
              </a:tr>
              <a:tr h="601512">
                <a:tc>
                  <a:txBody>
                    <a:bodyPr/>
                    <a:lstStyle/>
                    <a:p>
                      <a:pPr marL="0" marR="0" algn="l">
                        <a:lnSpc>
                          <a:spcPct val="100000"/>
                        </a:lnSpc>
                        <a:spcBef>
                          <a:spcPts val="0"/>
                        </a:spcBef>
                        <a:spcAft>
                          <a:spcPts val="0"/>
                        </a:spcAft>
                      </a:pPr>
                      <a:r>
                        <a:rPr lang="en-US" sz="1400" dirty="0">
                          <a:effectLst/>
                        </a:rPr>
                        <a:t> </a:t>
                      </a: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a:effectLst/>
                        </a:rPr>
                        <a:t>Weiner, Mark</a:t>
                      </a:r>
                      <a:endParaRPr lang="en-US" sz="140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400" u="sng">
                          <a:effectLst/>
                          <a:hlinkClick r:id="rId9"/>
                        </a:rPr>
                        <a:t>Using IT to Improve the Quality of CVD Prevention &amp; Management</a:t>
                      </a:r>
                      <a:endParaRPr lang="en-US" sz="1400">
                        <a:effectLst/>
                        <a:latin typeface="+mn-lt"/>
                        <a:ea typeface="Calibri"/>
                        <a:cs typeface="Times New Roman"/>
                      </a:endParaRPr>
                    </a:p>
                  </a:txBody>
                  <a:tcPr marL="68580" marR="68580" marT="0" marB="0" anchor="ctr"/>
                </a:tc>
              </a:tr>
              <a:tr h="686061">
                <a:tc>
                  <a:txBody>
                    <a:bodyPr/>
                    <a:lstStyle/>
                    <a:p>
                      <a:pPr marL="0" marR="0" algn="l">
                        <a:lnSpc>
                          <a:spcPct val="100000"/>
                        </a:lnSpc>
                        <a:spcBef>
                          <a:spcPts val="0"/>
                        </a:spcBef>
                        <a:spcAft>
                          <a:spcPts val="0"/>
                        </a:spcAft>
                      </a:pPr>
                      <a:r>
                        <a:rPr lang="en-US" sz="1400" dirty="0">
                          <a:effectLst/>
                        </a:rPr>
                        <a:t> </a:t>
                      </a:r>
                      <a:endParaRPr lang="en-US" sz="1400" dirty="0">
                        <a:effectLst/>
                        <a:latin typeface="+mn-lt"/>
                        <a:ea typeface="Times New Roman"/>
                        <a:cs typeface="Times New Roman"/>
                      </a:endParaRPr>
                    </a:p>
                  </a:txBody>
                  <a:tcPr marL="68580" marR="68580" marT="0" marB="0" anchor="ctr"/>
                </a:tc>
                <a:tc>
                  <a:txBody>
                    <a:bodyPr/>
                    <a:lstStyle/>
                    <a:p>
                      <a:pPr marL="0" marR="0" algn="l">
                        <a:lnSpc>
                          <a:spcPct val="100000"/>
                        </a:lnSpc>
                        <a:spcBef>
                          <a:spcPts val="0"/>
                        </a:spcBef>
                        <a:spcAft>
                          <a:spcPts val="0"/>
                        </a:spcAft>
                      </a:pPr>
                      <a:r>
                        <a:rPr lang="en-US" sz="1400" dirty="0">
                          <a:effectLst/>
                        </a:rPr>
                        <a:t>Wu, Winfred</a:t>
                      </a:r>
                    </a:p>
                    <a:p>
                      <a:pPr marL="0" marR="0" algn="l">
                        <a:lnSpc>
                          <a:spcPct val="100000"/>
                        </a:lnSpc>
                        <a:spcBef>
                          <a:spcPts val="0"/>
                        </a:spcBef>
                        <a:spcAft>
                          <a:spcPts val="0"/>
                        </a:spcAft>
                      </a:pPr>
                      <a:r>
                        <a:rPr lang="en-US" sz="1400" dirty="0">
                          <a:effectLst/>
                        </a:rPr>
                        <a:t>(Mostashari, </a:t>
                      </a:r>
                      <a:r>
                        <a:rPr lang="en-US" sz="1400" dirty="0" err="1">
                          <a:effectLst/>
                        </a:rPr>
                        <a:t>Farzad</a:t>
                      </a:r>
                      <a:r>
                        <a:rPr lang="en-US" sz="1400" dirty="0">
                          <a:effectLst/>
                        </a:rPr>
                        <a:t>)</a:t>
                      </a:r>
                      <a:endParaRPr lang="en-US" sz="1400" dirty="0">
                        <a:effectLst/>
                        <a:latin typeface="+mn-lt"/>
                        <a:ea typeface="Times New Roman"/>
                        <a:cs typeface="Times New Roman"/>
                      </a:endParaRPr>
                    </a:p>
                  </a:txBody>
                  <a:tcPr marL="68580" marR="68580" marT="0" marB="0" anchor="ctr"/>
                </a:tc>
                <a:tc>
                  <a:txBody>
                    <a:bodyPr/>
                    <a:lstStyle/>
                    <a:p>
                      <a:pPr marL="0" marR="0">
                        <a:lnSpc>
                          <a:spcPct val="115000"/>
                        </a:lnSpc>
                        <a:spcBef>
                          <a:spcPts val="0"/>
                        </a:spcBef>
                        <a:spcAft>
                          <a:spcPts val="0"/>
                        </a:spcAft>
                      </a:pPr>
                      <a:r>
                        <a:rPr lang="en-US" sz="1400" u="sng" dirty="0">
                          <a:effectLst/>
                          <a:hlinkClick r:id="rId10"/>
                        </a:rPr>
                        <a:t>Bringing Measurement to the Point of Care</a:t>
                      </a:r>
                      <a:endParaRPr lang="en-US" sz="1400" dirty="0">
                        <a:effectLst/>
                        <a:latin typeface="+mn-lt"/>
                        <a:ea typeface="Calibri"/>
                        <a:cs typeface="Times New Roman"/>
                      </a:endParaRPr>
                    </a:p>
                  </a:txBody>
                  <a:tcPr marL="68580" marR="68580" marT="0" marB="0" anchor="ctr"/>
                </a:tc>
              </a:tr>
            </a:tbl>
          </a:graphicData>
        </a:graphic>
      </p:graphicFrame>
      <p:pic>
        <p:nvPicPr>
          <p:cNvPr id="5" name="Picture 4" descr="A separate webinar is available"/>
          <p:cNvPicPr/>
          <p:nvPr/>
        </p:nvPicPr>
        <p:blipFill rotWithShape="1">
          <a:blip r:embed="rId11" cstate="print">
            <a:biLevel thresh="50000"/>
            <a:lum bright="40000"/>
            <a:extLst>
              <a:ext uri="{28A0092B-C50C-407E-A947-70E740481C1C}">
                <a14:useLocalDpi xmlns="" xmlns:a14="http://schemas.microsoft.com/office/drawing/2010/main" val="0"/>
              </a:ext>
            </a:extLst>
          </a:blip>
          <a:srcRect l="18698" t="25069" r="24954" b="15625"/>
          <a:stretch/>
        </p:blipFill>
        <p:spPr bwMode="auto">
          <a:xfrm>
            <a:off x="838200" y="4235046"/>
            <a:ext cx="364703" cy="336954"/>
          </a:xfrm>
          <a:prstGeom prst="rect">
            <a:avLst/>
          </a:prstGeom>
          <a:solidFill>
            <a:schemeClr val="tx1"/>
          </a:solidFill>
          <a:ln>
            <a:noFill/>
          </a:ln>
          <a:extLst>
            <a:ext uri="{53640926-AAD7-44D8-BBD7-CCE9431645EC}">
              <a14:shadowObscured xmlns="" xmlns:a14="http://schemas.microsoft.com/office/drawing/2010/main"/>
            </a:ext>
          </a:extLst>
        </p:spPr>
      </p:pic>
      <p:pic>
        <p:nvPicPr>
          <p:cNvPr id="8" name="Picture 7" descr="a separate report or story is available"/>
          <p:cNvPicPr/>
          <p:nvPr/>
        </p:nvPicPr>
        <p:blipFill rotWithShape="1">
          <a:blip r:embed="rId12" cstate="print">
            <a:extLst>
              <a:ext uri="{28A0092B-C50C-407E-A947-70E740481C1C}">
                <a14:useLocalDpi xmlns="" xmlns:a14="http://schemas.microsoft.com/office/drawing/2010/main" val="0"/>
              </a:ext>
            </a:extLst>
          </a:blip>
          <a:srcRect l="5146" r="6646"/>
          <a:stretch/>
        </p:blipFill>
        <p:spPr bwMode="auto">
          <a:xfrm>
            <a:off x="838200" y="2057400"/>
            <a:ext cx="304800" cy="381000"/>
          </a:xfrm>
          <a:prstGeom prst="rect">
            <a:avLst/>
          </a:prstGeom>
          <a:ln>
            <a:noFill/>
          </a:ln>
        </p:spPr>
      </p:pic>
    </p:spTree>
    <p:extLst>
      <p:ext uri="{BB962C8B-B14F-4D97-AF65-F5344CB8AC3E}">
        <p14:creationId xmlns="" xmlns:p14="http://schemas.microsoft.com/office/powerpoint/2010/main" val="3651007407"/>
      </p:ext>
    </p:extLst>
  </p:cSld>
  <p:clrMapOvr>
    <a:masterClrMapping/>
  </p:clrMapOvr>
  <p:timing>
    <p:tnLst>
      <p:par>
        <p:cTn id="1" dur="indefinite" restart="never" nodeType="tmRoot"/>
      </p:par>
    </p:tnLst>
  </p:timing>
</p:sld>
</file>

<file path=ppt/theme/theme1.xml><?xml version="1.0" encoding="utf-8"?>
<a:theme xmlns:a="http://schemas.openxmlformats.org/drawingml/2006/main" name="new ahrq template">
  <a:themeElements>
    <a:clrScheme name="Custom 4">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FFF00"/>
      </a:hlink>
      <a:folHlink>
        <a:srgbClr val="51DC00"/>
      </a:folHlink>
    </a:clrScheme>
    <a:fontScheme name="new ahrq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new ahrq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ew ahrq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new ahrq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ew ahrq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ew ahrq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ew ahrq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new ahrq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17541</TotalTime>
  <Words>3611</Words>
  <Application>Microsoft Office PowerPoint</Application>
  <PresentationFormat>On-screen Show (4:3)</PresentationFormat>
  <Paragraphs>465</Paragraphs>
  <Slides>36</Slides>
  <Notes>35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new ahrq template</vt:lpstr>
      <vt:lpstr>Photo Editor Photo</vt:lpstr>
      <vt:lpstr>  Ambulatory Safety &amp; Quality Initiative: Enabling Quality Measurement</vt:lpstr>
      <vt:lpstr>Slide 2</vt:lpstr>
      <vt:lpstr>Ambulatory, Safety, and Quality (ASQ) Initiative</vt:lpstr>
      <vt:lpstr>ASQ Grant Initiatives </vt:lpstr>
      <vt:lpstr>RFA-Specific Summary Products</vt:lpstr>
      <vt:lpstr>Goals of RFA-Specific Report</vt:lpstr>
      <vt:lpstr>Health IT Ambulatory, Safety &amp; Quality: Enabling Quality Measurement (EQM)</vt:lpstr>
      <vt:lpstr>EQM Investigators and Projects</vt:lpstr>
      <vt:lpstr>EQM Investigators and Projects</vt:lpstr>
      <vt:lpstr>Enabling Quality Measurement (EQM) Initiative </vt:lpstr>
      <vt:lpstr>EQM Foci and Associated Projects</vt:lpstr>
      <vt:lpstr>Counts of Type of Health IT for EQM Grantees</vt:lpstr>
      <vt:lpstr>Counts of EQM Grantees by IOM  Priority Area</vt:lpstr>
      <vt:lpstr>Counts of EQM Grantees by Type of Ambulatory Care Setting</vt:lpstr>
      <vt:lpstr>Developing New Measures </vt:lpstr>
      <vt:lpstr>Developing New Measures,  Selected Findings</vt:lpstr>
      <vt:lpstr>Accuracy of Measurement</vt:lpstr>
      <vt:lpstr>Accuracy of Measurement,  Selected Findings</vt:lpstr>
      <vt:lpstr>Accuracy of Measurement,  Selected Findings </vt:lpstr>
      <vt:lpstr>Accuracy of Measurement,  Selected Findings</vt:lpstr>
      <vt:lpstr>Capturing and Integrating Data</vt:lpstr>
      <vt:lpstr>Capturing and Integrating Data, Selected Findings</vt:lpstr>
      <vt:lpstr>Capturing and Integrating Data, Selected Findings </vt:lpstr>
      <vt:lpstr>Capturing and Integrating Data, Selected Findings </vt:lpstr>
      <vt:lpstr>Feedback to Clinicians </vt:lpstr>
      <vt:lpstr>Feedback to Clinicians,  Selected Findings</vt:lpstr>
      <vt:lpstr>Feedback to Clinicians,  Selected Findings </vt:lpstr>
      <vt:lpstr>Efficiency of Measurement </vt:lpstr>
      <vt:lpstr>Efficiency of Measurement,  Selected Findings</vt:lpstr>
      <vt:lpstr>Using Electronic Health Records To Measure and Improve Quality for Colonoscopy Procedures</vt:lpstr>
      <vt:lpstr>LOGAN (continued)</vt:lpstr>
      <vt:lpstr>Developing and Testing Quality Measures for Interoperable Electronic Health Records</vt:lpstr>
      <vt:lpstr>Kaushal (continued) </vt:lpstr>
      <vt:lpstr>Standardization and Automatic Extraction of Quality Measures in an Ambulatory EHR, McColm Exemplary Story - Written</vt:lpstr>
      <vt:lpstr>Use of Natural Language Processing to Improve Quality Measurement,  a National Web Conference</vt:lpstr>
      <vt:lpstr>Additional EQM Products and Links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McNeill</dc:creator>
  <cp:lastModifiedBy>Rebecca Roper</cp:lastModifiedBy>
  <cp:revision>1033</cp:revision>
  <dcterms:created xsi:type="dcterms:W3CDTF">2011-12-08T16:51:37Z</dcterms:created>
  <dcterms:modified xsi:type="dcterms:W3CDTF">2012-09-06T21:17:01Z</dcterms:modified>
</cp:coreProperties>
</file>