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374" r:id="rId2"/>
    <p:sldId id="544" r:id="rId3"/>
    <p:sldId id="547" r:id="rId4"/>
    <p:sldId id="545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zinga Carter" initials="N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E7E8F0"/>
    <a:srgbClr val="FFDA3B"/>
    <a:srgbClr val="CBCDDF"/>
    <a:srgbClr val="CC3300"/>
    <a:srgbClr val="F8EFAA"/>
    <a:srgbClr val="FBEC7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49" autoAdjust="0"/>
    <p:restoredTop sz="83540" autoAdjust="0"/>
  </p:normalViewPr>
  <p:slideViewPr>
    <p:cSldViewPr>
      <p:cViewPr varScale="1">
        <p:scale>
          <a:sx n="91" d="100"/>
          <a:sy n="91" d="100"/>
        </p:scale>
        <p:origin x="-7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7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66189D8-5F45-4B71-AAFC-EA806EABF9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3398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1" tIns="46621" rIns="93241" bIns="46621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1" tIns="46621" rIns="93241" bIns="46621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44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1" tIns="46621" rIns="93241" bIns="466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1" tIns="46621" rIns="93241" bIns="46621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41" tIns="46621" rIns="93241" bIns="46621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fld id="{414D439D-AB30-4391-9703-2D7398C3FF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16361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D439D-AB30-4391-9703-2D7398C3FFD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Exploratory and Developmental Grant to Improve Health Care Quality through Health IT (R21) (PAR-08-269):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Provides funding for health IT exploratory and developmental research projects that support the conduct of short-term preparatory, pilot, or feasibility studies. The R21 grants are intended to be more comprehensive and broader in scope than the relatively smaller, self-contained health IT research projects supported by the health IT R03 FOA. A total of 24 R21 projects have been awarded since 2009.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D439D-AB30-4391-9703-2D7398C3FFD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194655" name="Photo Editor Photo" r:id="rId3" imgW="6400000" imgH="1514686" progId="">
              <p:embed/>
            </p:oleObj>
          </a:graphicData>
        </a:graphic>
      </p:graphicFrame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and use in 1 or 2 lines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 and use </a:t>
            </a:r>
            <a:r>
              <a:rPr lang="en-US" dirty="0" err="1" smtClean="0"/>
              <a:t>use</a:t>
            </a:r>
            <a:r>
              <a:rPr lang="en-US" dirty="0" smtClean="0"/>
              <a:t> in 1 or more lines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29701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9702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122" name="Photo Editor Photo" r:id="rId16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/>
        <a:buChar char="u"/>
        <a:defRPr sz="1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rants.nih.gov/grants/guide/pa-files/PAR-08-269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ealthit.ahrq.gov/HITAnnualReport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grants.nih.gov/grants/guide/pa-files/PAR-08-268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2743200"/>
            <a:ext cx="7789863" cy="990600"/>
          </a:xfrm>
          <a:ln w="9525"/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Translatable Findings From Midsized AHRQ Health IT Grants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8600" y="4114800"/>
            <a:ext cx="8534400" cy="2438400"/>
          </a:xfrm>
          <a:ln w="9525"/>
        </p:spPr>
        <p:txBody>
          <a:bodyPr/>
          <a:lstStyle/>
          <a:p>
            <a:pPr marL="0" indent="0" algn="ctr">
              <a:lnSpc>
                <a:spcPct val="70000"/>
              </a:lnSpc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en-US" dirty="0" smtClean="0"/>
              <a:t>Moderator: Rebecca Roper</a:t>
            </a:r>
          </a:p>
          <a:p>
            <a:pPr marL="0" indent="0" algn="ctr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en-US" dirty="0" smtClean="0"/>
              <a:t>Session 90</a:t>
            </a:r>
          </a:p>
          <a:p>
            <a:pPr marL="0" indent="0" algn="ctr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en-US" smtClean="0"/>
              <a:t> September </a:t>
            </a:r>
            <a:r>
              <a:rPr lang="en-US" dirty="0" smtClean="0"/>
              <a:t>10, 2012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605" y="1808820"/>
            <a:ext cx="7993063" cy="426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Agency for </a:t>
            </a:r>
            <a:r>
              <a:rPr lang="en-US" dirty="0" smtClean="0">
                <a:solidFill>
                  <a:schemeClr val="tx1"/>
                </a:solidFill>
                <a:effectLst/>
              </a:rPr>
              <a:t>Healthcare Research </a:t>
            </a:r>
            <a:r>
              <a:rPr lang="en-US" dirty="0" smtClean="0">
                <a:effectLst/>
              </a:rPr>
              <a:t>and Quality</a:t>
            </a:r>
          </a:p>
          <a:p>
            <a:pPr lvl="1">
              <a:defRPr/>
            </a:pPr>
            <a:r>
              <a:rPr lang="en-US" dirty="0" smtClean="0">
                <a:effectLst/>
              </a:rPr>
              <a:t>Long-term and system-wide improvement of health care quality</a:t>
            </a:r>
            <a:endParaRPr lang="en-US" dirty="0" smtClean="0">
              <a:solidFill>
                <a:schemeClr val="tx1"/>
              </a:solidFill>
              <a:effectLst/>
            </a:endParaRPr>
          </a:p>
          <a:p>
            <a:pPr lvl="2">
              <a:defRPr/>
            </a:pPr>
            <a:r>
              <a:rPr lang="en-US" dirty="0" smtClean="0">
                <a:solidFill>
                  <a:schemeClr val="tx1"/>
                </a:solidFill>
                <a:effectLst/>
              </a:rPr>
              <a:t>Only federal agency with a focus on health services research</a:t>
            </a:r>
          </a:p>
          <a:p>
            <a:pPr lvl="2">
              <a:defRPr/>
            </a:pPr>
            <a:r>
              <a:rPr lang="en-US" dirty="0" smtClean="0">
                <a:solidFill>
                  <a:schemeClr val="tx1"/>
                </a:solidFill>
                <a:effectLst/>
              </a:rPr>
              <a:t>With an expanding focus on implementation and system change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  <a:effectLst/>
              </a:rPr>
              <a:t>Not a policy-making or regulatory agency</a:t>
            </a:r>
          </a:p>
          <a:p>
            <a:pPr lvl="1"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81263" y="4869161"/>
            <a:ext cx="1447800" cy="170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grpSp>
        <p:nvGrpSpPr>
          <p:cNvPr id="2" name="Group 69"/>
          <p:cNvGrpSpPr/>
          <p:nvPr/>
        </p:nvGrpSpPr>
        <p:grpSpPr>
          <a:xfrm>
            <a:off x="3973588" y="152636"/>
            <a:ext cx="4268579" cy="1670484"/>
            <a:chOff x="4303340" y="152636"/>
            <a:chExt cx="4622812" cy="1670484"/>
          </a:xfrm>
          <a:effectLst>
            <a:glow rad="635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5" name="5-Point Star 4"/>
            <p:cNvSpPr/>
            <p:nvPr/>
          </p:nvSpPr>
          <p:spPr>
            <a:xfrm>
              <a:off x="4303340" y="800708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5-Point Star 5"/>
            <p:cNvSpPr/>
            <p:nvPr/>
          </p:nvSpPr>
          <p:spPr>
            <a:xfrm>
              <a:off x="4375348" y="944724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5-Point Star 6"/>
            <p:cNvSpPr/>
            <p:nvPr/>
          </p:nvSpPr>
          <p:spPr>
            <a:xfrm>
              <a:off x="4303340" y="620688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5-Point Star 7"/>
            <p:cNvSpPr/>
            <p:nvPr/>
          </p:nvSpPr>
          <p:spPr>
            <a:xfrm>
              <a:off x="4303340" y="404664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5-Point Star 8"/>
            <p:cNvSpPr/>
            <p:nvPr/>
          </p:nvSpPr>
          <p:spPr>
            <a:xfrm>
              <a:off x="4375348" y="224644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5-Point Star 9"/>
            <p:cNvSpPr/>
            <p:nvPr/>
          </p:nvSpPr>
          <p:spPr>
            <a:xfrm>
              <a:off x="4987416" y="584684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5-Point Star 10"/>
            <p:cNvSpPr/>
            <p:nvPr/>
          </p:nvSpPr>
          <p:spPr>
            <a:xfrm>
              <a:off x="4987416" y="764704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5-Point Star 11"/>
            <p:cNvSpPr/>
            <p:nvPr/>
          </p:nvSpPr>
          <p:spPr>
            <a:xfrm>
              <a:off x="4519364" y="1052736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5-Point Star 12"/>
            <p:cNvSpPr/>
            <p:nvPr/>
          </p:nvSpPr>
          <p:spPr>
            <a:xfrm>
              <a:off x="4735388" y="1052736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5-Point Star 13"/>
            <p:cNvSpPr/>
            <p:nvPr/>
          </p:nvSpPr>
          <p:spPr>
            <a:xfrm>
              <a:off x="4915408" y="908720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5-Point Star 14"/>
            <p:cNvSpPr/>
            <p:nvPr/>
          </p:nvSpPr>
          <p:spPr>
            <a:xfrm>
              <a:off x="7183660" y="260648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5-Point Star 15"/>
            <p:cNvSpPr/>
            <p:nvPr/>
          </p:nvSpPr>
          <p:spPr>
            <a:xfrm>
              <a:off x="7183660" y="476672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5-Point Star 16"/>
            <p:cNvSpPr/>
            <p:nvPr/>
          </p:nvSpPr>
          <p:spPr>
            <a:xfrm>
              <a:off x="7183660" y="692696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5-Point Star 17"/>
            <p:cNvSpPr/>
            <p:nvPr/>
          </p:nvSpPr>
          <p:spPr>
            <a:xfrm>
              <a:off x="7183660" y="908720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5-Point Star 18"/>
            <p:cNvSpPr/>
            <p:nvPr/>
          </p:nvSpPr>
          <p:spPr>
            <a:xfrm>
              <a:off x="7723720" y="188640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5-Point Star 19"/>
            <p:cNvSpPr/>
            <p:nvPr/>
          </p:nvSpPr>
          <p:spPr>
            <a:xfrm>
              <a:off x="7975748" y="188640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5-Point Star 20"/>
            <p:cNvSpPr/>
            <p:nvPr/>
          </p:nvSpPr>
          <p:spPr>
            <a:xfrm>
              <a:off x="8227776" y="188640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5-Point Star 22"/>
            <p:cNvSpPr/>
            <p:nvPr/>
          </p:nvSpPr>
          <p:spPr>
            <a:xfrm>
              <a:off x="5347456" y="656692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5-Point Star 23"/>
            <p:cNvSpPr/>
            <p:nvPr/>
          </p:nvSpPr>
          <p:spPr>
            <a:xfrm>
              <a:off x="7183660" y="1124744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5-Point Star 24"/>
            <p:cNvSpPr/>
            <p:nvPr/>
          </p:nvSpPr>
          <p:spPr>
            <a:xfrm>
              <a:off x="5023420" y="1052736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5-Point Star 29"/>
            <p:cNvSpPr/>
            <p:nvPr/>
          </p:nvSpPr>
          <p:spPr>
            <a:xfrm>
              <a:off x="8011752" y="1088740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5-Point Star 30"/>
            <p:cNvSpPr/>
            <p:nvPr/>
          </p:nvSpPr>
          <p:spPr>
            <a:xfrm>
              <a:off x="8011752" y="872716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5-Point Star 31"/>
            <p:cNvSpPr/>
            <p:nvPr/>
          </p:nvSpPr>
          <p:spPr>
            <a:xfrm>
              <a:off x="7975748" y="656692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5-Point Star 32"/>
            <p:cNvSpPr/>
            <p:nvPr/>
          </p:nvSpPr>
          <p:spPr>
            <a:xfrm>
              <a:off x="7975748" y="404664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5-Point Star 33"/>
            <p:cNvSpPr/>
            <p:nvPr/>
          </p:nvSpPr>
          <p:spPr>
            <a:xfrm>
              <a:off x="4951412" y="368660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5-Point Star 34"/>
            <p:cNvSpPr/>
            <p:nvPr/>
          </p:nvSpPr>
          <p:spPr>
            <a:xfrm>
              <a:off x="7003640" y="224644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5-Point Star 35"/>
            <p:cNvSpPr/>
            <p:nvPr/>
          </p:nvSpPr>
          <p:spPr>
            <a:xfrm>
              <a:off x="7363680" y="224644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5-Point Star 36"/>
            <p:cNvSpPr/>
            <p:nvPr/>
          </p:nvSpPr>
          <p:spPr>
            <a:xfrm>
              <a:off x="7003640" y="1160748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5-Point Star 37"/>
            <p:cNvSpPr/>
            <p:nvPr/>
          </p:nvSpPr>
          <p:spPr>
            <a:xfrm>
              <a:off x="7399684" y="1160748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5-Point Star 38"/>
            <p:cNvSpPr/>
            <p:nvPr/>
          </p:nvSpPr>
          <p:spPr>
            <a:xfrm>
              <a:off x="4519364" y="152636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5-Point Star 39"/>
            <p:cNvSpPr/>
            <p:nvPr/>
          </p:nvSpPr>
          <p:spPr>
            <a:xfrm>
              <a:off x="5347456" y="836712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5-Point Star 40"/>
            <p:cNvSpPr/>
            <p:nvPr/>
          </p:nvSpPr>
          <p:spPr>
            <a:xfrm>
              <a:off x="5347456" y="1016732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5-Point Star 41"/>
            <p:cNvSpPr/>
            <p:nvPr/>
          </p:nvSpPr>
          <p:spPr>
            <a:xfrm>
              <a:off x="5455468" y="1160748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3" name="5-Point Star 42"/>
            <p:cNvSpPr/>
            <p:nvPr/>
          </p:nvSpPr>
          <p:spPr>
            <a:xfrm>
              <a:off x="5635488" y="1124744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4" name="5-Point Star 43"/>
            <p:cNvSpPr/>
            <p:nvPr/>
          </p:nvSpPr>
          <p:spPr>
            <a:xfrm>
              <a:off x="8479804" y="1700808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5" name="5-Point Star 44"/>
            <p:cNvSpPr/>
            <p:nvPr/>
          </p:nvSpPr>
          <p:spPr>
            <a:xfrm>
              <a:off x="5779504" y="1088740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6" name="5-Point Star 45"/>
            <p:cNvSpPr/>
            <p:nvPr/>
          </p:nvSpPr>
          <p:spPr>
            <a:xfrm>
              <a:off x="5820092" y="872716"/>
              <a:ext cx="45719" cy="1080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7" name="5-Point Star 46"/>
            <p:cNvSpPr/>
            <p:nvPr/>
          </p:nvSpPr>
          <p:spPr>
            <a:xfrm>
              <a:off x="5779504" y="692696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8" name="5-Point Star 47"/>
            <p:cNvSpPr/>
            <p:nvPr/>
          </p:nvSpPr>
          <p:spPr>
            <a:xfrm>
              <a:off x="6139544" y="800708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5-Point Star 48"/>
            <p:cNvSpPr/>
            <p:nvPr/>
          </p:nvSpPr>
          <p:spPr>
            <a:xfrm>
              <a:off x="8551812" y="1484784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5-Point Star 49"/>
            <p:cNvSpPr/>
            <p:nvPr/>
          </p:nvSpPr>
          <p:spPr>
            <a:xfrm>
              <a:off x="6211552" y="656692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1" name="5-Point Star 50"/>
            <p:cNvSpPr/>
            <p:nvPr/>
          </p:nvSpPr>
          <p:spPr>
            <a:xfrm>
              <a:off x="6103540" y="980728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2" name="5-Point Star 51"/>
            <p:cNvSpPr/>
            <p:nvPr/>
          </p:nvSpPr>
          <p:spPr>
            <a:xfrm>
              <a:off x="6103540" y="1160748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3" name="5-Point Star 52"/>
            <p:cNvSpPr/>
            <p:nvPr/>
          </p:nvSpPr>
          <p:spPr>
            <a:xfrm>
              <a:off x="6319564" y="764704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4" name="5-Point Star 53"/>
            <p:cNvSpPr/>
            <p:nvPr/>
          </p:nvSpPr>
          <p:spPr>
            <a:xfrm>
              <a:off x="6391572" y="944724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5" name="5-Point Star 54"/>
            <p:cNvSpPr/>
            <p:nvPr/>
          </p:nvSpPr>
          <p:spPr>
            <a:xfrm>
              <a:off x="6427576" y="1124744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6" name="5-Point Star 55"/>
            <p:cNvSpPr/>
            <p:nvPr/>
          </p:nvSpPr>
          <p:spPr>
            <a:xfrm>
              <a:off x="6283560" y="1052736"/>
              <a:ext cx="50304" cy="50304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7" name="5-Point Star 56"/>
            <p:cNvSpPr/>
            <p:nvPr/>
          </p:nvSpPr>
          <p:spPr>
            <a:xfrm>
              <a:off x="8623820" y="1268760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8" name="5-Point Star 57"/>
            <p:cNvSpPr/>
            <p:nvPr/>
          </p:nvSpPr>
          <p:spPr>
            <a:xfrm>
              <a:off x="6715608" y="296652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9" name="5-Point Star 58"/>
            <p:cNvSpPr/>
            <p:nvPr/>
          </p:nvSpPr>
          <p:spPr>
            <a:xfrm>
              <a:off x="6715608" y="512676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0" name="5-Point Star 59"/>
            <p:cNvSpPr/>
            <p:nvPr/>
          </p:nvSpPr>
          <p:spPr>
            <a:xfrm>
              <a:off x="6715608" y="728700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1" name="5-Point Star 60"/>
            <p:cNvSpPr/>
            <p:nvPr/>
          </p:nvSpPr>
          <p:spPr>
            <a:xfrm>
              <a:off x="6715608" y="944724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2" name="5-Point Star 61"/>
            <p:cNvSpPr/>
            <p:nvPr/>
          </p:nvSpPr>
          <p:spPr>
            <a:xfrm>
              <a:off x="6715608" y="1124744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3" name="5-Point Star 62"/>
            <p:cNvSpPr/>
            <p:nvPr/>
          </p:nvSpPr>
          <p:spPr>
            <a:xfrm>
              <a:off x="8407796" y="728700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4" name="5-Point Star 63"/>
            <p:cNvSpPr/>
            <p:nvPr/>
          </p:nvSpPr>
          <p:spPr>
            <a:xfrm>
              <a:off x="8515808" y="908720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5" name="5-Point Star 64"/>
            <p:cNvSpPr/>
            <p:nvPr/>
          </p:nvSpPr>
          <p:spPr>
            <a:xfrm>
              <a:off x="8659824" y="1088740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6" name="5-Point Star 65"/>
            <p:cNvSpPr/>
            <p:nvPr/>
          </p:nvSpPr>
          <p:spPr>
            <a:xfrm>
              <a:off x="8767836" y="908720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7" name="5-Point Star 66"/>
            <p:cNvSpPr/>
            <p:nvPr/>
          </p:nvSpPr>
          <p:spPr>
            <a:xfrm>
              <a:off x="8839844" y="692696"/>
              <a:ext cx="86308" cy="122312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8" name="5-Point Star 67"/>
            <p:cNvSpPr/>
            <p:nvPr/>
          </p:nvSpPr>
          <p:spPr>
            <a:xfrm>
              <a:off x="4879404" y="260648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5-Point Star 68"/>
            <p:cNvSpPr/>
            <p:nvPr/>
          </p:nvSpPr>
          <p:spPr>
            <a:xfrm>
              <a:off x="4735388" y="152636"/>
              <a:ext cx="158316" cy="158316"/>
            </a:xfrm>
            <a:prstGeom prst="star5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PAR-08-269 Exploratory and Developmental Grant to Improve Health Care Quality through Health Information Technology (IT) (R21)</a:t>
            </a:r>
            <a:r>
              <a:rPr lang="en-US" sz="2400" dirty="0" smtClean="0"/>
              <a:t> (see </a:t>
            </a:r>
            <a:r>
              <a:rPr lang="en-US" sz="2400" dirty="0" smtClean="0">
                <a:hlinkClick r:id="rId3"/>
              </a:rPr>
              <a:t>http://grants.nih.gov/grants/guide/pa-files/PAR-08-269.html</a:t>
            </a:r>
            <a:r>
              <a:rPr lang="en-US" sz="2400" dirty="0" smtClean="0"/>
              <a:t>).</a:t>
            </a:r>
          </a:p>
          <a:p>
            <a:pPr lvl="1"/>
            <a:r>
              <a:rPr lang="en-US" sz="2000" dirty="0" smtClean="0"/>
              <a:t>Short-term preparatory, pilot, or feasibility studies</a:t>
            </a:r>
          </a:p>
          <a:p>
            <a:pPr lvl="1"/>
            <a:r>
              <a:rPr lang="en-US" sz="2000" dirty="0" smtClean="0"/>
              <a:t>Exploratory and developmental in nature</a:t>
            </a:r>
          </a:p>
          <a:p>
            <a:pPr lvl="1"/>
            <a:r>
              <a:rPr lang="en-US" sz="2000" dirty="0" smtClean="0"/>
              <a:t>More comprehensive and broader in scope than the smaller R-03 projects</a:t>
            </a:r>
          </a:p>
          <a:p>
            <a:r>
              <a:rPr lang="en-US" dirty="0" smtClean="0"/>
              <a:t>Very popular FOA</a:t>
            </a:r>
          </a:p>
          <a:p>
            <a:pPr lvl="1"/>
            <a:r>
              <a:rPr lang="en-US" dirty="0" smtClean="0"/>
              <a:t>Since 2009—about three dozen awards</a:t>
            </a:r>
          </a:p>
          <a:p>
            <a:pPr lvl="1"/>
            <a:r>
              <a:rPr lang="en-US" dirty="0" smtClean="0"/>
              <a:t>Diversified topics—see Health IT Annual Report at </a:t>
            </a:r>
          </a:p>
          <a:p>
            <a:pPr lvl="1">
              <a:buNone/>
            </a:pPr>
            <a:r>
              <a:rPr lang="en-US" u="sng" dirty="0" smtClean="0">
                <a:hlinkClick r:id="rId4"/>
              </a:rPr>
              <a:t>      http://healthit.ahrq.gov/HITAnnualReports</a:t>
            </a: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  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697663" cy="8763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IT R-21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date extended to: 11/17/2013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PAR-08-268 Small Research Grant to Improve Health Care Quality through Health Information Technology (IT) (R03)</a:t>
            </a:r>
            <a:r>
              <a:rPr lang="en-US" sz="2400" dirty="0" smtClean="0"/>
              <a:t> (see </a:t>
            </a:r>
            <a:r>
              <a:rPr lang="en-US" sz="2400" dirty="0" smtClean="0">
                <a:hlinkClick r:id="rId2"/>
              </a:rPr>
              <a:t>http://grants.nih.gov/grants/guide/pa-files/PAR-08-268.html</a:t>
            </a:r>
            <a:r>
              <a:rPr lang="en-US" sz="2400" dirty="0" smtClean="0"/>
              <a:t>).  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0200" y="304800"/>
            <a:ext cx="6697663" cy="8763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R-03 also has extended due date to: 11/17/2013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836" y="6356351"/>
            <a:ext cx="2132818" cy="365125"/>
          </a:xfrm>
          <a:prstGeom prst="rect">
            <a:avLst/>
          </a:prstGeom>
        </p:spPr>
        <p:txBody>
          <a:bodyPr/>
          <a:lstStyle/>
          <a:p>
            <a:fld id="{A9845825-F877-486F-845C-8586520D3A7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w ahrq template">
  <a:themeElements>
    <a:clrScheme name="Custom 4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FFF00"/>
      </a:hlink>
      <a:folHlink>
        <a:srgbClr val="51DC00"/>
      </a:folHlink>
    </a:clrScheme>
    <a:fontScheme name="new ahrq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new ahrq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ahrq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ahrq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ahrq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ahrq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ahrq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ahrq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17548</TotalTime>
  <Words>253</Words>
  <Application>Microsoft Office PowerPoint</Application>
  <PresentationFormat>On-screen Show (4:3)</PresentationFormat>
  <Paragraphs>28</Paragraphs>
  <Slides>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new ahrq template</vt:lpstr>
      <vt:lpstr>Photo Editor Photo</vt:lpstr>
      <vt:lpstr>Translatable Findings From Midsized AHRQ Health IT Grants</vt:lpstr>
      <vt:lpstr>Slide 2</vt:lpstr>
      <vt:lpstr>Health IT R-21 Due date extended to: 11/17/2013</vt:lpstr>
      <vt:lpstr>R-03 also has extended due date to: 11/17/2013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McNeill</dc:creator>
  <cp:lastModifiedBy>Rebecca Roper</cp:lastModifiedBy>
  <cp:revision>1020</cp:revision>
  <dcterms:created xsi:type="dcterms:W3CDTF">2011-12-08T16:51:37Z</dcterms:created>
  <dcterms:modified xsi:type="dcterms:W3CDTF">2012-09-06T15:22:07Z</dcterms:modified>
</cp:coreProperties>
</file>