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79" r:id="rId9"/>
    <p:sldId id="263" r:id="rId10"/>
    <p:sldId id="264" r:id="rId11"/>
    <p:sldId id="269" r:id="rId12"/>
    <p:sldId id="280" r:id="rId13"/>
    <p:sldId id="265" r:id="rId14"/>
    <p:sldId id="267" r:id="rId15"/>
    <p:sldId id="266" r:id="rId16"/>
    <p:sldId id="268" r:id="rId17"/>
    <p:sldId id="270" r:id="rId18"/>
    <p:sldId id="281" r:id="rId19"/>
    <p:sldId id="271" r:id="rId20"/>
    <p:sldId id="272" r:id="rId21"/>
    <p:sldId id="273" r:id="rId22"/>
    <p:sldId id="274" r:id="rId23"/>
    <p:sldId id="282" r:id="rId24"/>
    <p:sldId id="275" r:id="rId25"/>
    <p:sldId id="276" r:id="rId26"/>
    <p:sldId id="277" r:id="rId27"/>
    <p:sldId id="27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52600"/>
            <a:ext cx="8458200" cy="2460625"/>
          </a:xfrm>
        </p:spPr>
        <p:txBody>
          <a:bodyPr>
            <a:normAutofit/>
          </a:bodyPr>
          <a:lstStyle/>
          <a:p>
            <a:r>
              <a:rPr lang="en-GB" sz="3600" smtClean="0"/>
              <a:t>Impact </a:t>
            </a:r>
            <a:r>
              <a:rPr lang="en-GB" sz="3600"/>
              <a:t>of an EHR-based Diabetes Management Form on Quality and Outcomes of Diabetes Care in Primary Care Practices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3248694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Study Population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mtClean="0"/>
              <a:t>All patients who :</a:t>
            </a:r>
          </a:p>
          <a:p>
            <a:pPr marL="109728" indent="0">
              <a:buNone/>
            </a:pPr>
            <a:endParaRPr lang="en-US" smtClean="0"/>
          </a:p>
          <a:p>
            <a:pPr>
              <a:buFont typeface="Wingdings" pitchFamily="2" charset="2"/>
              <a:buChar char="q"/>
            </a:pPr>
            <a:r>
              <a:rPr lang="en-US" sz="2400" smtClean="0"/>
              <a:t>Were 40 years or older</a:t>
            </a:r>
          </a:p>
          <a:p>
            <a:pPr>
              <a:buFont typeface="Wingdings" pitchFamily="2" charset="2"/>
              <a:buChar char="q"/>
            </a:pPr>
            <a:r>
              <a:rPr lang="en-US" sz="2400" smtClean="0"/>
              <a:t>Had at least 2 diabetes related visits in 2007</a:t>
            </a:r>
          </a:p>
          <a:p>
            <a:pPr>
              <a:buFont typeface="Wingdings" pitchFamily="2" charset="2"/>
              <a:buChar char="q"/>
            </a:pPr>
            <a:r>
              <a:rPr lang="en-US" sz="2400" smtClean="0"/>
              <a:t>Had no DMF “exposure” in 2007 or prior</a:t>
            </a:r>
          </a:p>
          <a:p>
            <a:pPr>
              <a:buFont typeface="Wingdings" pitchFamily="2" charset="2"/>
              <a:buChar char="q"/>
            </a:pPr>
            <a:r>
              <a:rPr lang="en-US" sz="2400" smtClean="0"/>
              <a:t>Had at least 2 diabetes related visits in 2009</a:t>
            </a:r>
          </a:p>
          <a:p>
            <a:pPr marL="109728" indent="0">
              <a:buNone/>
            </a:pPr>
            <a:endParaRPr lang="en-US" smtClean="0"/>
          </a:p>
          <a:p>
            <a:pPr marL="109728" indent="0">
              <a:buNone/>
            </a:pPr>
            <a:r>
              <a:rPr lang="en-US" smtClean="0"/>
              <a:t>Know: age, sex, insulin usage, number of visits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89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Intervention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905000"/>
            <a:ext cx="5286375" cy="459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10199" cy="470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749" y="1219200"/>
            <a:ext cx="5362921" cy="466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838200"/>
            <a:ext cx="4981229" cy="445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015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Intervention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1681162"/>
            <a:ext cx="7648575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7713" y="990600"/>
            <a:ext cx="5195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Key element – last dialogue box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049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Outcomes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Primary Outcome: Optimal Care Bundle</a:t>
            </a:r>
          </a:p>
          <a:p>
            <a:pPr marL="365760" lvl="1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b="1" smtClean="0"/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/>
              <a:t>HbA1c≤8 </a:t>
            </a:r>
            <a:r>
              <a:rPr lang="en-US" sz="2000" smtClean="0"/>
              <a:t>percent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LDL </a:t>
            </a:r>
            <a:r>
              <a:rPr lang="en-US" sz="2000"/>
              <a:t>cholesterol &lt; 100 </a:t>
            </a:r>
            <a:r>
              <a:rPr lang="en-US" sz="2000" smtClean="0"/>
              <a:t>mg/dl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blood </a:t>
            </a:r>
            <a:r>
              <a:rPr lang="en-US" sz="2000"/>
              <a:t>pressure &lt; 130/80 </a:t>
            </a:r>
            <a:r>
              <a:rPr lang="en-US" sz="2000" smtClean="0"/>
              <a:t>mmHg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not </a:t>
            </a:r>
            <a:r>
              <a:rPr lang="en-US" sz="2000"/>
              <a:t>smoking; and </a:t>
            </a:r>
            <a:endParaRPr lang="en-US" sz="2000" smtClean="0"/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documented </a:t>
            </a:r>
            <a:r>
              <a:rPr lang="en-US" sz="2000"/>
              <a:t>aspirin use </a:t>
            </a:r>
            <a:endParaRPr lang="en-US" sz="2000" smtClean="0"/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b="1"/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All criteria met = optimal care (yes/no)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721647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Outcomes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 numCol="2">
            <a:normAutofit/>
          </a:bodyPr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Secondary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b="1" smtClean="0"/>
              <a:t>Clinical: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HbA1c</a:t>
            </a:r>
            <a:r>
              <a:rPr lang="en-US" sz="2000"/>
              <a:t>≤8 </a:t>
            </a:r>
            <a:r>
              <a:rPr lang="en-US" sz="2000" smtClean="0"/>
              <a:t>percent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LDL &lt; </a:t>
            </a:r>
            <a:r>
              <a:rPr lang="en-US" sz="2000"/>
              <a:t>100 </a:t>
            </a:r>
            <a:r>
              <a:rPr lang="en-US" sz="2000" smtClean="0"/>
              <a:t>mg/dl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BP &lt; </a:t>
            </a:r>
            <a:r>
              <a:rPr lang="en-US" sz="2000"/>
              <a:t>130/80 </a:t>
            </a:r>
            <a:r>
              <a:rPr lang="en-US" sz="2000" smtClean="0"/>
              <a:t>mmHg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not smoking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documented </a:t>
            </a:r>
            <a:r>
              <a:rPr lang="en-US" sz="2000"/>
              <a:t>aspirin use </a:t>
            </a:r>
            <a:endParaRPr lang="en-US" sz="2000" smtClean="0"/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Triglycerides &lt; 150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Total cholesterol &lt; 100</a:t>
            </a:r>
          </a:p>
          <a:p>
            <a:pPr marL="393192" lvl="1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smtClean="0"/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2000" smtClean="0"/>
          </a:p>
          <a:p>
            <a:pPr marL="393192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b="1" smtClean="0"/>
              <a:t>Process: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HbA1c checked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Lipids checked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Microalbumin checked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Eye exam done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Foot exam done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Flu vaccine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Smoking status assessed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Smoking cessation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2000" b="1" smtClean="0"/>
          </a:p>
        </p:txBody>
      </p:sp>
    </p:spTree>
    <p:extLst>
      <p:ext uri="{BB962C8B-B14F-4D97-AF65-F5344CB8AC3E}">
        <p14:creationId xmlns:p14="http://schemas.microsoft.com/office/powerpoint/2010/main" val="1844524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Design Considerations: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400" smtClean="0"/>
              <a:t>Not all patients have measurements in both 2007 and 2009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400" smtClean="0"/>
              <a:t>DMF exposure in 2009 might effect outcomes in 2009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2400" b="1" smtClean="0"/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1372938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533399"/>
          </a:xfrm>
        </p:spPr>
        <p:txBody>
          <a:bodyPr>
            <a:normAutofit fontScale="92500" lnSpcReduction="20000"/>
          </a:bodyPr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Naïve </a:t>
            </a:r>
            <a:r>
              <a:rPr lang="en-US" sz="2400" b="1"/>
              <a:t>Design: Use all available data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smtClean="0"/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b="1"/>
          </a:p>
        </p:txBody>
      </p:sp>
      <p:sp>
        <p:nvSpPr>
          <p:cNvPr id="2" name="Rectangle 1"/>
          <p:cNvSpPr/>
          <p:nvPr/>
        </p:nvSpPr>
        <p:spPr>
          <a:xfrm>
            <a:off x="1932561" y="2901434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No DMF  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95800" y="2916836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DMF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8200" y="4280330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Followup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10400" y="182424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2007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050932" y="4242057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2009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879387" y="3423166"/>
            <a:ext cx="0" cy="615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26642" y="3423166"/>
            <a:ext cx="0" cy="615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26613" y="2938883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2008</a:t>
            </a: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64987" y="4315998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Followup </a:t>
            </a: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352800" y="1895106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Baseline </a:t>
            </a:r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846961" y="2199906"/>
            <a:ext cx="321013" cy="615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61854" y="2233059"/>
            <a:ext cx="364788" cy="549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816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8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43000"/>
                <a:ext cx="8229600" cy="4864291"/>
              </a:xfrm>
            </p:spPr>
            <p:txBody>
              <a:bodyPr/>
              <a:lstStyle/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sz="2400" b="1" smtClean="0"/>
                  <a:t>Naïve Analysis:</a:t>
                </a:r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2400" b="1" smtClean="0"/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sz="2000" smtClean="0"/>
                  <a:t>logit(Pr[Y</a:t>
                </a:r>
                <a:r>
                  <a:rPr lang="en-US" sz="2000" baseline="-25000" smtClean="0"/>
                  <a:t>ij</a:t>
                </a:r>
                <a:r>
                  <a:rPr lang="en-US" sz="2000" smtClean="0"/>
                  <a:t>])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00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𝐵𝑋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𝐷𝑀𝐹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𝐷𝑀𝐹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𝐷𝑀𝐹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∗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en-US" sz="2000" smtClean="0"/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2000" smtClean="0"/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r>
                  <a:rPr lang="en-US" sz="2000" smtClean="0"/>
                  <a:t> is time (baseline vs followup)</a:t>
                </a:r>
                <a:endParaRPr lang="en-US" sz="2000"/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smtClean="0"/>
                  <a:t> is the interaction effect </a:t>
                </a:r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smtClean="0"/>
                  <a:t> are random effects at patient, practice level to account for repeated measures on patients, within practices</a:t>
                </a:r>
                <a:endParaRPr lang="en-US" sz="200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43000"/>
                <a:ext cx="8229600" cy="4864291"/>
              </a:xfrm>
              <a:blipFill rotWithShape="1">
                <a:blip r:embed="rId2"/>
                <a:stretch>
                  <a:fillRect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5781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n-US" sz="3200" smtClean="0"/>
              <a:t>Patients</a:t>
            </a:r>
            <a:endParaRPr lang="en-US" sz="32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5356"/>
              </p:ext>
            </p:extLst>
          </p:nvPr>
        </p:nvGraphicFramePr>
        <p:xfrm>
          <a:off x="2133600" y="1143000"/>
          <a:ext cx="5029201" cy="48923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0636"/>
                <a:gridCol w="1178180"/>
                <a:gridCol w="1128046"/>
                <a:gridCol w="990173"/>
                <a:gridCol w="802166"/>
              </a:tblGrid>
              <a:tr h="283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All Patients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Never Exposed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Some Form Use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n(%)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n(%)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n(%)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P-value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3577 (100.0)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1371 (100.0)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2206 (100.0)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Age Category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41-50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679 (19.0)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256 (18.7)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423 (19.2)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51-60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1326 (37.1)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476 (34.7)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850 (38.5)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61-70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1300 (36.3)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521 (38.0)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779 (35.3)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71+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272 ( 7.6)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118 ( 8.6)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154 ( 7.0)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Sex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1776 (49.7)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700 (51.1)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1076 (48.8)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Female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1801 (50.3)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671 (48.9)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1130 (51.2)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Insulin use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0.836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2936 (82.1)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1123 (81.9)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1813 (82.2)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641 (17.9)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248 (18.1)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393 (17.8)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283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Visits in 2007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0.837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92 ( 2.6)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34 ( 2.5)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58 ( 2.6)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748 (20.9)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302 (22.0)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446 (20.2)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874 (24.4)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332 (24.2)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542 (24.6)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712 (19.9)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268 (19.5)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444 (20.1)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436 (12.2)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160 (11.7)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276 (12.5)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6-10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636 (17.8)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248 (18.1)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388 (17.6)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11+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79 ( 2.2)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27 ( 2.0)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52 ( 2.4)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HbA1c&lt;=8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0.356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379 (10.6)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137 (10.0)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242 (11.0)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3198 (89.4)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1234 (90.0)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1964 (89.0)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Perfect Care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2562 (71.6)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993 (72.4)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1569 (71.1)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325 ( 9.1)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110 ( 8.0)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215 ( 9.7)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  <a:tr h="15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Missing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230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690 (19.3)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268 (19.5)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422 (19.1)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03" marR="7803" marT="7803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4494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9600"/>
          </a:xfrm>
        </p:spPr>
        <p:txBody>
          <a:bodyPr>
            <a:normAutofit lnSpcReduction="10000"/>
          </a:bodyPr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Naïve Results: Unadjusted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355070"/>
              </p:ext>
            </p:extLst>
          </p:nvPr>
        </p:nvGraphicFramePr>
        <p:xfrm>
          <a:off x="457200" y="1295400"/>
          <a:ext cx="8382000" cy="4635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1635"/>
                <a:gridCol w="1286397"/>
                <a:gridCol w="1123045"/>
                <a:gridCol w="694246"/>
                <a:gridCol w="1255769"/>
                <a:gridCol w="1102626"/>
                <a:gridCol w="724874"/>
                <a:gridCol w="653408"/>
              </a:tblGrid>
              <a:tr h="146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No Form Use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Form Use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Baseline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Followup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Change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Baseline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Followup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Change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 n/N 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 n/N 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(% pts)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n/N 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 n/N 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(% pts)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P-value*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Optimal Care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Met</a:t>
                      </a:r>
                    </a:p>
                  </a:txBody>
                  <a:tcPr marL="857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110/1103 (10.0)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242/1215 (19.9)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9.9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215/1784 (12.1)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468/2017 (23.2)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11.2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Outcomes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A1c&lt;8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1066/1317 (80.9)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1081/1347 (80.3)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-0.7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1711/2133 (80.2)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1676/2173 (77.1)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-3.1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0.041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LDL good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795/1183 (67.2)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868/1226 (70.8)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3.6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1329/1906 (69.7)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1445/2033 (71.1)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0.020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BP good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455/1361 (33.4)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574/1371 (41.9)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8.4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807/2201 (36.7)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1074/2205 (48.7)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TRI good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667/1232 (54.1)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758/1271 (59.6)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5.5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1047/2003 (52.3)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1158/2113 (54.8)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2.5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0.024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Cholesterol good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1003/1233 (81.3)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1058/1271 (83.2)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1.9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1622/2007 (80.8)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1780/2113 (84.2)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3.4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0.018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Smoking status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170/1284 (13.2)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174/1360 (12.8)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-0.4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270/2099 (12.9)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247/2196 (11.2)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-1.6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0.070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Process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Aspirin Prescribed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740/1371 (54.0)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1086/1371 (79.2)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25.2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1252/2206 (56.8)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1898/2206 (86.0)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29.3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A1c checked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1317/1371 (96.1)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1347/1371 (98.2)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2.2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2133/2206 (96.7)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2173/2206 (98.5)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1.8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Lipids checked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1232/1371 (89.9)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1271/1371 (92.7)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2.8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2002/2206 (90.8)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2112/2206 (95.7)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Microalbumin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778/1356 (57.4)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879/1360 (64.6)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7.3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1186/2172 (54.6)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1643/2192 (75.0)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20.4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Eye Exam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351/1371 (25.6)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538/1371 (39.2)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13.6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494/2206 (22.4)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1005/2206 (45.6)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23.2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Foot Exam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98/1371 ( 7.1)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623/1371 (45.4)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38.3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228/2206 (10.3)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1619/2206 (73.4)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63.1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Flu vaccine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732/1371 (53.4)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801/1371 (58.4)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1124/2206 (51.0)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1217/2206 (55.2)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4.2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Smoking Assessed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1284/1371 (93.7)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1360/1371 (99.2)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5.5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2099/2206 (95.1)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2196/2206 (99.5)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4.4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&lt;0.001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Smoking Cessation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126/170 (74.1)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143/174 (82.2)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8.1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185/270 (68.5)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215/247 (87.0)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18.5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0.002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75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09289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endParaRPr lang="en-US" sz="2400" smtClean="0"/>
          </a:p>
          <a:p>
            <a:pPr marL="109728" indent="0" algn="ctr">
              <a:buNone/>
            </a:pPr>
            <a:r>
              <a:rPr lang="en-US" sz="2400"/>
              <a:t>Jeph Herrin, </a:t>
            </a:r>
            <a:r>
              <a:rPr lang="en-US" sz="2400" smtClean="0"/>
              <a:t>PhD</a:t>
            </a:r>
            <a:r>
              <a:rPr lang="en-US" sz="2400" baseline="30000" smtClean="0"/>
              <a:t>1,2</a:t>
            </a:r>
            <a:endParaRPr lang="en-US" sz="2400"/>
          </a:p>
          <a:p>
            <a:pPr marL="109728" indent="0" algn="ctr">
              <a:buNone/>
            </a:pPr>
            <a:r>
              <a:rPr lang="en-US" sz="2400" smtClean="0"/>
              <a:t>Phil </a:t>
            </a:r>
            <a:r>
              <a:rPr lang="en-US" sz="2400"/>
              <a:t>Aponte, </a:t>
            </a:r>
            <a:r>
              <a:rPr lang="en-US" sz="2400" smtClean="0"/>
              <a:t>MD</a:t>
            </a:r>
            <a:r>
              <a:rPr lang="en-US" sz="2400" baseline="30000" smtClean="0"/>
              <a:t>3</a:t>
            </a:r>
            <a:endParaRPr lang="en-US" sz="2400"/>
          </a:p>
          <a:p>
            <a:pPr marL="109728" indent="0" algn="ctr">
              <a:buNone/>
            </a:pPr>
            <a:r>
              <a:rPr lang="en-US" sz="2400" smtClean="0"/>
              <a:t>Briget </a:t>
            </a:r>
            <a:r>
              <a:rPr lang="en-US" sz="2400"/>
              <a:t>da Graca, JD, </a:t>
            </a:r>
            <a:r>
              <a:rPr lang="en-US" sz="2400" smtClean="0"/>
              <a:t>MS</a:t>
            </a:r>
            <a:r>
              <a:rPr lang="en-US" sz="2400" baseline="30000" smtClean="0"/>
              <a:t>3</a:t>
            </a:r>
          </a:p>
          <a:p>
            <a:pPr marL="109728" indent="0" algn="ctr">
              <a:buNone/>
            </a:pPr>
            <a:r>
              <a:rPr lang="en-US" sz="2400" smtClean="0"/>
              <a:t>Greg </a:t>
            </a:r>
            <a:r>
              <a:rPr lang="en-US" sz="2400"/>
              <a:t>Stanek, </a:t>
            </a:r>
            <a:r>
              <a:rPr lang="en-US" sz="2400" smtClean="0"/>
              <a:t>MS</a:t>
            </a:r>
            <a:r>
              <a:rPr lang="en-US" sz="2400" baseline="30000" smtClean="0"/>
              <a:t>3</a:t>
            </a:r>
            <a:endParaRPr lang="en-US" sz="2400"/>
          </a:p>
          <a:p>
            <a:pPr marL="109728" indent="0" algn="ctr">
              <a:buNone/>
            </a:pPr>
            <a:r>
              <a:rPr lang="en-US" sz="2400" smtClean="0"/>
              <a:t>Terianne </a:t>
            </a:r>
            <a:r>
              <a:rPr lang="en-US" sz="2400"/>
              <a:t>Cowling, </a:t>
            </a:r>
            <a:r>
              <a:rPr lang="en-US" sz="2400" smtClean="0"/>
              <a:t>BA</a:t>
            </a:r>
            <a:r>
              <a:rPr lang="en-US" sz="2400" baseline="30000" smtClean="0"/>
              <a:t>3</a:t>
            </a:r>
            <a:endParaRPr lang="en-US" sz="2400"/>
          </a:p>
          <a:p>
            <a:pPr marL="109728" indent="0" algn="ctr">
              <a:buNone/>
            </a:pPr>
            <a:r>
              <a:rPr lang="en-US" sz="2400" smtClean="0"/>
              <a:t>Cliff </a:t>
            </a:r>
            <a:r>
              <a:rPr lang="en-US" sz="2400"/>
              <a:t>Fullerton, MD, </a:t>
            </a:r>
            <a:r>
              <a:rPr lang="en-US" sz="2400" smtClean="0"/>
              <a:t>MSc</a:t>
            </a:r>
            <a:r>
              <a:rPr lang="en-US" sz="2400" baseline="30000" smtClean="0"/>
              <a:t>4</a:t>
            </a:r>
            <a:endParaRPr lang="en-US" sz="2400"/>
          </a:p>
          <a:p>
            <a:pPr marL="109728" indent="0" algn="ctr">
              <a:buNone/>
            </a:pPr>
            <a:r>
              <a:rPr lang="en-US" sz="2400" smtClean="0"/>
              <a:t>Priscilla </a:t>
            </a:r>
            <a:r>
              <a:rPr lang="en-US" sz="2400"/>
              <a:t>Hollander, MD, </a:t>
            </a:r>
            <a:r>
              <a:rPr lang="en-US" sz="2400" smtClean="0"/>
              <a:t>PhD</a:t>
            </a:r>
            <a:r>
              <a:rPr lang="en-US" sz="2400" baseline="30000" smtClean="0"/>
              <a:t>3</a:t>
            </a:r>
            <a:endParaRPr lang="en-US" sz="2400"/>
          </a:p>
          <a:p>
            <a:pPr marL="109728" indent="0" algn="ctr">
              <a:buNone/>
            </a:pPr>
            <a:r>
              <a:rPr lang="en-US" sz="2400" smtClean="0"/>
              <a:t>David </a:t>
            </a:r>
            <a:r>
              <a:rPr lang="en-US" sz="2400"/>
              <a:t>J Ballard, MD, MSPH, PhD</a:t>
            </a:r>
            <a:r>
              <a:rPr lang="en-US" sz="2400" baseline="30000"/>
              <a:t>3</a:t>
            </a:r>
            <a:r>
              <a:rPr lang="en-US" sz="2400"/>
              <a:t> </a:t>
            </a:r>
          </a:p>
          <a:p>
            <a:pPr marL="109728" indent="0">
              <a:buNone/>
            </a:pPr>
            <a:r>
              <a:rPr lang="en-US"/>
              <a:t> </a:t>
            </a:r>
            <a:endParaRPr lang="en-US" sz="1200">
              <a:solidFill>
                <a:schemeClr val="accent1">
                  <a:lumMod val="75000"/>
                </a:schemeClr>
              </a:solidFill>
            </a:endParaRPr>
          </a:p>
          <a:p>
            <a:pPr marL="338328" indent="-228600">
              <a:buClrTx/>
              <a:buFont typeface="+mj-lt"/>
              <a:buAutoNum type="arabicPeriod"/>
            </a:pPr>
            <a:r>
              <a:rPr lang="en-US" sz="1200" smtClean="0">
                <a:solidFill>
                  <a:schemeClr val="accent1">
                    <a:lumMod val="75000"/>
                  </a:schemeClr>
                </a:solidFill>
              </a:rPr>
              <a:t>Department </a:t>
            </a:r>
            <a:r>
              <a:rPr lang="en-US" sz="1200">
                <a:solidFill>
                  <a:schemeClr val="accent1">
                    <a:lumMod val="75000"/>
                  </a:schemeClr>
                </a:solidFill>
              </a:rPr>
              <a:t>of Medicine</a:t>
            </a:r>
            <a:r>
              <a:rPr lang="en-US" sz="120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1200">
                <a:solidFill>
                  <a:schemeClr val="accent1">
                    <a:lumMod val="75000"/>
                  </a:schemeClr>
                </a:solidFill>
              </a:rPr>
              <a:t>Yale University, New Haven </a:t>
            </a:r>
            <a:r>
              <a:rPr lang="en-US" sz="1200" smtClean="0">
                <a:solidFill>
                  <a:schemeClr val="accent1">
                    <a:lumMod val="75000"/>
                  </a:schemeClr>
                </a:solidFill>
              </a:rPr>
              <a:t>CT</a:t>
            </a:r>
          </a:p>
          <a:p>
            <a:pPr marL="338328" indent="-228600">
              <a:buClrTx/>
              <a:buFont typeface="+mj-lt"/>
              <a:buAutoNum type="arabicPeriod"/>
            </a:pPr>
            <a:r>
              <a:rPr lang="en-US" sz="1200">
                <a:solidFill>
                  <a:schemeClr val="accent1">
                    <a:lumMod val="75000"/>
                  </a:schemeClr>
                </a:solidFill>
              </a:rPr>
              <a:t>Health Research and Educational </a:t>
            </a:r>
            <a:r>
              <a:rPr lang="en-US" sz="1200" smtClean="0">
                <a:solidFill>
                  <a:schemeClr val="accent1">
                    <a:lumMod val="75000"/>
                  </a:schemeClr>
                </a:solidFill>
              </a:rPr>
              <a:t>Trust, Chicago IL</a:t>
            </a:r>
          </a:p>
          <a:p>
            <a:pPr marL="338328" indent="-228600">
              <a:buClrTx/>
              <a:buFont typeface="+mj-lt"/>
              <a:buAutoNum type="arabicPeriod"/>
            </a:pPr>
            <a:r>
              <a:rPr lang="en-US" sz="1200" smtClean="0">
                <a:solidFill>
                  <a:schemeClr val="accent1">
                    <a:lumMod val="75000"/>
                  </a:schemeClr>
                </a:solidFill>
              </a:rPr>
              <a:t>Institute </a:t>
            </a:r>
            <a:r>
              <a:rPr lang="en-US" sz="1200">
                <a:solidFill>
                  <a:schemeClr val="accent1">
                    <a:lumMod val="75000"/>
                  </a:schemeClr>
                </a:solidFill>
              </a:rPr>
              <a:t>for Health Care Research and Improvement, Baylor Health Care System, Dallas, </a:t>
            </a:r>
            <a:r>
              <a:rPr lang="en-US" sz="1200" smtClean="0">
                <a:solidFill>
                  <a:schemeClr val="accent1">
                    <a:lumMod val="75000"/>
                  </a:schemeClr>
                </a:solidFill>
              </a:rPr>
              <a:t>TX</a:t>
            </a:r>
          </a:p>
          <a:p>
            <a:pPr marL="338328" indent="-228600">
              <a:buClrTx/>
              <a:buFont typeface="+mj-lt"/>
              <a:buAutoNum type="arabicPeriod"/>
            </a:pPr>
            <a:r>
              <a:rPr lang="en-US" sz="1200" smtClean="0">
                <a:solidFill>
                  <a:schemeClr val="accent1">
                    <a:lumMod val="75000"/>
                  </a:schemeClr>
                </a:solidFill>
              </a:rPr>
              <a:t>HealthTexas </a:t>
            </a:r>
            <a:r>
              <a:rPr lang="en-US" sz="1200">
                <a:solidFill>
                  <a:schemeClr val="accent1">
                    <a:lumMod val="75000"/>
                  </a:schemeClr>
                </a:solidFill>
              </a:rPr>
              <a:t>Provider Network, Baylor Health Care System, Dallas, </a:t>
            </a:r>
            <a:r>
              <a:rPr lang="en-US" sz="1200" smtClean="0">
                <a:solidFill>
                  <a:schemeClr val="accent1">
                    <a:lumMod val="75000"/>
                  </a:schemeClr>
                </a:solidFill>
              </a:rPr>
              <a:t>TX</a:t>
            </a:r>
          </a:p>
          <a:p>
            <a:pPr marL="109728" indent="0">
              <a:buNone/>
            </a:pPr>
            <a:endParaRPr lang="en-US" sz="1200" smtClean="0"/>
          </a:p>
          <a:p>
            <a:pPr marL="109728" indent="0">
              <a:buNone/>
            </a:pPr>
            <a:r>
              <a:rPr lang="en-US" sz="2200"/>
              <a:t>AHRQ grant: </a:t>
            </a:r>
            <a:r>
              <a:rPr lang="en-US" sz="2200"/>
              <a:t>R21 HS20696-02</a:t>
            </a:r>
            <a:endParaRPr lang="en-US" sz="2200"/>
          </a:p>
          <a:p>
            <a:pPr marL="109728" indent="0">
              <a:buNone/>
            </a:pPr>
            <a:endParaRPr lang="en-US" sz="12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800" smtClean="0">
                <a:solidFill>
                  <a:schemeClr val="tx1"/>
                </a:solidFill>
              </a:rPr>
              <a:t>Investigators </a:t>
            </a:r>
            <a:endParaRPr 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304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9600"/>
          </a:xfrm>
        </p:spPr>
        <p:txBody>
          <a:bodyPr>
            <a:normAutofit lnSpcReduction="10000"/>
          </a:bodyPr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Naïve Results: Adjusted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050911"/>
              </p:ext>
            </p:extLst>
          </p:nvPr>
        </p:nvGraphicFramePr>
        <p:xfrm>
          <a:off x="1549400" y="1352550"/>
          <a:ext cx="6045200" cy="4154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1653"/>
                <a:gridCol w="1269333"/>
                <a:gridCol w="1282027"/>
                <a:gridCol w="1129707"/>
                <a:gridCol w="94248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No Form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Form Use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Difference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P-value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absolute change (%)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absolute change (%)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Optimal Care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smtClean="0">
                          <a:effectLst/>
                        </a:rPr>
                        <a:t>Met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5.92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6.38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Outcomes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A1c&lt;8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LDL good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-1.04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BP good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5.64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6.52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TRI good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Cholesterol good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Smoking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Process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Aspirin Prescribed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16.02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16.06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A1c checked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Lipids checked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Microalbumin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7.63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Eye Exam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13.16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4.53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Foot Exam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24.81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30.10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5.29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Flu vaccine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3.05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-1.42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Smoking Assessed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Smoking Cessation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7.19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&lt;0.001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036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533399"/>
          </a:xfrm>
        </p:spPr>
        <p:txBody>
          <a:bodyPr>
            <a:normAutofit fontScale="70000" lnSpcReduction="20000"/>
          </a:bodyPr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Improved </a:t>
            </a:r>
            <a:r>
              <a:rPr lang="en-US" sz="2400" b="1"/>
              <a:t>Design: Only Patients with both 2007 &amp; 2009 measurements!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smtClean="0"/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b="1"/>
          </a:p>
        </p:txBody>
      </p:sp>
      <p:sp>
        <p:nvSpPr>
          <p:cNvPr id="2" name="Rectangle 1"/>
          <p:cNvSpPr/>
          <p:nvPr/>
        </p:nvSpPr>
        <p:spPr>
          <a:xfrm>
            <a:off x="1932561" y="2901434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No DMF 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95800" y="2916836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DMF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8200" y="4280330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Followup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10400" y="182424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2007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050932" y="4242057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2009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879387" y="3423166"/>
            <a:ext cx="0" cy="615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26642" y="3423166"/>
            <a:ext cx="0" cy="615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26613" y="2938883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2008</a:t>
            </a: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64987" y="4315998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Followup </a:t>
            </a: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352800" y="1895106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Baseline </a:t>
            </a:r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846961" y="2199906"/>
            <a:ext cx="321013" cy="615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61854" y="2233059"/>
            <a:ext cx="364788" cy="549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129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8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43000"/>
                <a:ext cx="8229600" cy="4864291"/>
              </a:xfrm>
            </p:spPr>
            <p:txBody>
              <a:bodyPr/>
              <a:lstStyle/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sz="2400" b="1" smtClean="0"/>
                  <a:t>Main Model:</a:t>
                </a:r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2400" b="1" smtClean="0"/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sz="2000" smtClean="0"/>
                  <a:t>logit(Pr[Y</a:t>
                </a:r>
                <a:r>
                  <a:rPr lang="en-US" sz="2000" baseline="-25000" smtClean="0"/>
                  <a:t>ij</a:t>
                </a:r>
                <a:r>
                  <a:rPr lang="en-US" sz="2000" smtClean="0"/>
                  <a:t>])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00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𝐵𝑋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𝐷𝑀𝐹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𝐷𝑀𝐹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𝐷𝑀𝐹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∗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en-US" sz="2000" smtClean="0"/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2000" smtClean="0"/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r>
                  <a:rPr lang="en-US" sz="2000" smtClean="0"/>
                  <a:t> is time (baseline vs followup)</a:t>
                </a:r>
                <a:endParaRPr lang="en-US" sz="2000"/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000" smtClean="0"/>
                  <a:t> is the interaction effect </a:t>
                </a:r>
              </a:p>
              <a:p>
                <a:pPr marL="109728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000" smtClean="0"/>
                  <a:t> are random effects at patient, practice level to account for repeated measures on patients, within practices</a:t>
                </a:r>
                <a:endParaRPr lang="en-US" sz="200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43000"/>
                <a:ext cx="8229600" cy="4864291"/>
              </a:xfrm>
              <a:blipFill rotWithShape="1">
                <a:blip r:embed="rId2"/>
                <a:stretch>
                  <a:fillRect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26058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ctr"/>
            <a:r>
              <a:rPr lang="en-US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Patients</a:t>
            </a:r>
            <a:endParaRPr 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043907"/>
              </p:ext>
            </p:extLst>
          </p:nvPr>
        </p:nvGraphicFramePr>
        <p:xfrm>
          <a:off x="2209800" y="1143000"/>
          <a:ext cx="5105401" cy="4950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5916"/>
                <a:gridCol w="1197524"/>
                <a:gridCol w="1146565"/>
                <a:gridCol w="1003245"/>
                <a:gridCol w="812151"/>
              </a:tblGrid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Primary Analysis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All Patients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Control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Exposed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13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in 2008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n(%)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n(%)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n(%)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P-value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2087 (100.0)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995 (100.0)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1092 (100.0)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Age Category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41-50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372 (17.8)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177 (17.8)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195 (17.9)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51-60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764 (36.6)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344 (34.6)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420 (38.5)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61-70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791 (37.9)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390 (39.2)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401 (36.7)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71+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160 ( 7.7)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84 ( 8.4)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76 ( 7.0)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Sex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1013 (48.5)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500 (50.3)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513 (47.0)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Female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1074 (51.5)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495 (49.7)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579 (53.0)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Insulin use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0.173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1744 (83.6)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843 (84.7)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901 (82.5)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343 (16.4)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152 (15.3)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191 (17.5)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Visits in 2007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0.881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32 ( 1.5)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 ( 1.4)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 ( 1.6)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381 (18.3)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191 (19.2)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190 (17.4)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538 (25.8)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246 (24.7)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292 (26.7)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450 (21.6)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211 (21.2)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239 (21.9)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268 (12.8)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128 (12.9)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140 (12.8)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6-10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376 (18.0)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184 (18.5)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192 (17.6)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11+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 ( 2.0)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 ( 2.1)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 ( 1.9)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HbA1c&lt;=8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0.321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179 ( 8.6)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79 ( 7.9)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100 ( 9.2)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1908 (91.4)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916 (92.1)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992 (90.8)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Perfect Care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0.320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1828 (87.6)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879 (88.3)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949 (86.9)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259 (12.4)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116 (11.7)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143 (13.1)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  <a:tr h="15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Missing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699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 ( 0.0)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 ( 0.0)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 ( 0.0)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0" marR="7300" marT="73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4350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9600"/>
          </a:xfrm>
        </p:spPr>
        <p:txBody>
          <a:bodyPr>
            <a:normAutofit lnSpcReduction="10000"/>
          </a:bodyPr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Main Results: Unadjusted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4140"/>
              </p:ext>
            </p:extLst>
          </p:nvPr>
        </p:nvGraphicFramePr>
        <p:xfrm>
          <a:off x="381001" y="1295400"/>
          <a:ext cx="8458200" cy="4635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7835"/>
                <a:gridCol w="1286397"/>
                <a:gridCol w="1123045"/>
                <a:gridCol w="694246"/>
                <a:gridCol w="1255769"/>
                <a:gridCol w="1102626"/>
                <a:gridCol w="724874"/>
                <a:gridCol w="653408"/>
              </a:tblGrid>
              <a:tr h="146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No Form Use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Form Use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Baseline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Followup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Change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Baseline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Followup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Change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 n/N 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 n/N 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(% pts)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n/N 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 n/N (%)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(% pts)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  <a:latin typeface="+mj-lt"/>
                        </a:rPr>
                        <a:t>P-value*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Optimal Care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Met</a:t>
                      </a:r>
                    </a:p>
                  </a:txBody>
                  <a:tcPr marL="857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116/995 (11.7)</a:t>
                      </a: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241/995 (24.2)</a:t>
                      </a: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12.6</a:t>
                      </a: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143/1092 (13.1)</a:t>
                      </a: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258/1092 (23.6)</a:t>
                      </a: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10.5</a:t>
                      </a: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Outcomes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A1c&lt;8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854/995 (85.8)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845/995 (84.9)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906/1092 (83.0)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881/1092 (80.7)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0.022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LDL good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687/995 (69.0)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718/995 (72.2)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783/1092 (71.7)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796/1092 (72.9)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0.056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BP good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353/995 (35.5)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486/995 (48.8)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387/1092 (35.4)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501/1092 (45.9)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TRI good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580/994 (58.4)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620/994 (62.4)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628/1091 (57.6)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652/1092 (59.7)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0.243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Cholesterol good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835/995 (83.9)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860/995 (86.4)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934/1092 (85.5)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957/1092 (87.6)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Smoking status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121/995 (12.2)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124/995 (12.5)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128/1092 (11.7)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112/1092 (10.3)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0.206</a:t>
                      </a:r>
                    </a:p>
                  </a:txBody>
                  <a:tcPr marL="9525" marR="9525" marT="9525" marB="0" anchor="b"/>
                </a:tc>
              </a:tr>
              <a:tr h="14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Process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Aspirin Prescribed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563/995 (56.6)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815/995 (81.9)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644/1092 (59.0)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950/1092 (87.0)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A1c checked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995/995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995/995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1092/1092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1092/1092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Lipids checked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994/995 (99.9)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994/995 (99.9)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1091/1092 (99.9)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1092/1092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Microalbumin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636/995 (63.9)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720/995 (72.4)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626/1092 (57.3)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824/1092 (75.5)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Eye Exam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309/995 (31.1)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452/995 (45.4)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274/1092 (25.1)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538/1092 (49.3)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Foot Exam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87/995 ( 8.7)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562/995 (56.5)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143/1092 (13.1)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788/1092 (72.2)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Flu vaccine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562/995 (56.5)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618/995 (62.1)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634/1092 (58.1)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645/1092 (59.1)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0.006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Smoking Assessed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995/995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995/995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1092/1092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1092/1092 (100.0)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</a:t>
                      </a:r>
                    </a:p>
                  </a:txBody>
                  <a:tcPr marL="9525" marR="9525" marT="9525" marB="0" anchor="b"/>
                </a:tc>
              </a:tr>
              <a:tr h="231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Smoking Cessation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92/121 (76.0)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111/124 (89.5)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91/128 (71.1)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94/112 (83.9)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0.091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873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9600"/>
          </a:xfrm>
        </p:spPr>
        <p:txBody>
          <a:bodyPr>
            <a:normAutofit lnSpcReduction="10000"/>
          </a:bodyPr>
          <a:lstStyle/>
          <a:p>
            <a:pPr marL="109728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 smtClean="0"/>
              <a:t>Main Results: Adjusted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781657"/>
              </p:ext>
            </p:extLst>
          </p:nvPr>
        </p:nvGraphicFramePr>
        <p:xfrm>
          <a:off x="1549400" y="1352550"/>
          <a:ext cx="6045200" cy="4154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1653"/>
                <a:gridCol w="1269333"/>
                <a:gridCol w="1282027"/>
                <a:gridCol w="1129707"/>
                <a:gridCol w="94248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No Form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Form Use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Difference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P-value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absolute change (%)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absolute change (%)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Optimal Care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smtClean="0">
                          <a:effectLst/>
                        </a:rPr>
                        <a:t>Met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7.15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-1.15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Outcomes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A1c&lt;8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0.134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LDL good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BP good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TRI good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0.309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Cholesterol good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Smoking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0.213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Process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Aspirin Prescribed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A1c checked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Lipids checked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Microalbumin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Eye Exam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Foot Exam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Flu vaccine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Smoking Assessed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Smoking Cessation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0.057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4438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Limitations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/>
              <a:t>Observational trial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smtClean="0"/>
              <a:t>Difficult to disentangle exposure and measurement</a:t>
            </a:r>
            <a:endParaRPr lang="en-US" sz="2400" smtClean="0"/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 sicker patients may be more likely to be measured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 sicker patients may be more likely to be “exposed”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smtClean="0"/>
              <a:t>DMF “exposure” includes no measure of fidelity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800" smtClean="0"/>
              <a:t> DMF may merely be opened and closed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800" smtClean="0"/>
              <a:t> DMF may be used incorrectly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smtClean="0"/>
              <a:t>Incremental effect on top of EHR effect may be difficult to detect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26145346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smtClean="0"/>
              <a:t>While EHR improved care and outcomes of diabetes patients (prior study), evidence here is that the incremental effect of a Diabetes Management Form is negative or mixed. 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/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smtClean="0"/>
              <a:t>Definitive inferences may require randomized trial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/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smtClean="0"/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2398314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>
            <a:normAutofit fontScale="25000" lnSpcReduction="20000"/>
          </a:bodyPr>
          <a:lstStyle/>
          <a:p>
            <a:pPr marL="109728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8800" smtClean="0"/>
              <a:t>Electronic Health Records (EHRs) </a:t>
            </a:r>
            <a:r>
              <a:rPr lang="en-US" sz="8800" i="1" smtClean="0"/>
              <a:t>may </a:t>
            </a:r>
            <a:r>
              <a:rPr lang="en-US" sz="8800" smtClean="0"/>
              <a:t>: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8800" smtClean="0"/>
              <a:t>Improve communication between patient and physician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8800" smtClean="0"/>
              <a:t>Provide clinical decision support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8800"/>
              <a:t>P</a:t>
            </a:r>
            <a:r>
              <a:rPr lang="en-US" sz="8800" smtClean="0"/>
              <a:t>rovide </a:t>
            </a:r>
            <a:r>
              <a:rPr lang="en-US" sz="8800"/>
              <a:t>registry-type </a:t>
            </a:r>
            <a:r>
              <a:rPr lang="en-US" sz="8800" smtClean="0"/>
              <a:t>functionality for tracking care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8800" smtClean="0"/>
              <a:t>Facilitate physician performance measurement</a:t>
            </a:r>
          </a:p>
          <a:p>
            <a:pPr marL="109728" indent="0">
              <a:buNone/>
            </a:pPr>
            <a:endParaRPr lang="en-US" sz="8800" smtClean="0"/>
          </a:p>
          <a:p>
            <a:pPr marL="109728" indent="0">
              <a:buNone/>
            </a:pPr>
            <a:r>
              <a:rPr lang="en-US" sz="8800"/>
              <a:t>Some or all of these may lead to improved care of patients with chronic conditions.</a:t>
            </a:r>
          </a:p>
          <a:p>
            <a:pPr marL="109728" indent="0">
              <a:buNone/>
            </a:pPr>
            <a:endParaRPr lang="en-US" sz="6400" smtClean="0"/>
          </a:p>
          <a:p>
            <a:pPr marL="109728" indent="0">
              <a:buNone/>
            </a:pPr>
            <a:endParaRPr lang="en-US" sz="6400"/>
          </a:p>
          <a:p>
            <a:pPr marL="109728" indent="0">
              <a:buNone/>
            </a:pPr>
            <a:r>
              <a:rPr lang="en-US" sz="6400">
                <a:solidFill>
                  <a:schemeClr val="accent1">
                    <a:lumMod val="75000"/>
                  </a:schemeClr>
                </a:solidFill>
              </a:rPr>
              <a:t>Bodenheimer, T. 2003. “Interventions to Improve Chronic Illness Care: </a:t>
            </a:r>
            <a:r>
              <a:rPr lang="en-US" sz="6400" smtClean="0">
                <a:solidFill>
                  <a:schemeClr val="accent1">
                    <a:lumMod val="75000"/>
                  </a:schemeClr>
                </a:solidFill>
              </a:rPr>
              <a:t>Evaluating Their </a:t>
            </a:r>
            <a:r>
              <a:rPr lang="en-US" sz="6400">
                <a:solidFill>
                  <a:schemeClr val="accent1">
                    <a:lumMod val="75000"/>
                  </a:schemeClr>
                </a:solidFill>
              </a:rPr>
              <a:t>Effectiveness.” </a:t>
            </a:r>
            <a:r>
              <a:rPr lang="en-US" sz="6400" i="1">
                <a:solidFill>
                  <a:schemeClr val="accent1">
                    <a:lumMod val="75000"/>
                  </a:schemeClr>
                </a:solidFill>
              </a:rPr>
              <a:t>Disease Management </a:t>
            </a:r>
            <a:r>
              <a:rPr lang="en-US" sz="6400">
                <a:solidFill>
                  <a:schemeClr val="accent1">
                    <a:lumMod val="75000"/>
                  </a:schemeClr>
                </a:solidFill>
              </a:rPr>
              <a:t>6 (2): 63–71.</a:t>
            </a:r>
            <a:endParaRPr lang="en-US" sz="6400" smtClean="0">
              <a:solidFill>
                <a:schemeClr val="accent1">
                  <a:lumMod val="75000"/>
                </a:schemeClr>
              </a:solidFill>
            </a:endParaRPr>
          </a:p>
          <a:p>
            <a:pPr marL="109728" indent="0">
              <a:buNone/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Background</a:t>
            </a:r>
            <a:endParaRPr 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8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smtClean="0"/>
              <a:t>Evidence is limited: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Evaluations of tailored EHRs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Evaluations of commercial EHRs on a small scale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smtClean="0"/>
              <a:t>And conflicting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No impact on chronic care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Some impact on chronic care</a:t>
            </a:r>
          </a:p>
          <a:p>
            <a:pPr marL="10972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smtClean="0"/>
              <a:t>No large studies of commercially available EHRs…</a:t>
            </a:r>
          </a:p>
          <a:p>
            <a:pPr>
              <a:buFont typeface="Arial" charset="0"/>
              <a:buChar char="•"/>
            </a:pPr>
            <a:endParaRPr lang="en-US" smtClean="0"/>
          </a:p>
          <a:p>
            <a:pPr>
              <a:buFont typeface="Arial" charset="0"/>
              <a:buChar char="•"/>
            </a:pPr>
            <a:endParaRPr lang="en-US" smtClean="0"/>
          </a:p>
          <a:p>
            <a:pPr marL="109728" indent="0">
              <a:buNone/>
            </a:pPr>
            <a:endParaRPr lang="en-US" smtClean="0"/>
          </a:p>
          <a:p>
            <a:pPr marL="109728" indent="0">
              <a:buNone/>
            </a:pPr>
            <a:endParaRPr lang="en-US"/>
          </a:p>
          <a:p>
            <a:pPr marL="109728" indent="0">
              <a:buNone/>
            </a:pPr>
            <a:endParaRPr lang="en-US" smtClean="0"/>
          </a:p>
          <a:p>
            <a:pPr marL="109728" indent="0">
              <a:buNone/>
            </a:pPr>
            <a:endParaRPr lang="en-US"/>
          </a:p>
          <a:p>
            <a:pPr marL="109728" indent="0">
              <a:buNone/>
            </a:pPr>
            <a:endParaRPr lang="en-US" smtClean="0"/>
          </a:p>
          <a:p>
            <a:pPr marL="109728" indent="0">
              <a:buNone/>
            </a:pPr>
            <a:endParaRPr lang="en-US" sz="2000" smtClean="0"/>
          </a:p>
          <a:p>
            <a:pPr marL="109728" indent="0">
              <a:buNone/>
            </a:pPr>
            <a:endParaRPr lang="en-US" sz="2000"/>
          </a:p>
          <a:p>
            <a:pPr marL="109728" indent="0">
              <a:buNone/>
            </a:pPr>
            <a:endParaRPr lang="en-US" sz="2000" u="sng"/>
          </a:p>
          <a:p>
            <a:pPr marL="109728" indent="0">
              <a:buNone/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Background</a:t>
            </a:r>
            <a:endParaRPr 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563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05400"/>
          </a:xfrm>
        </p:spPr>
        <p:txBody>
          <a:bodyPr>
            <a:normAutofit fontScale="25000" lnSpcReduction="20000"/>
          </a:bodyPr>
          <a:lstStyle/>
          <a:p>
            <a:pPr marL="109728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7200" smtClean="0"/>
              <a:t>…until recently</a:t>
            </a:r>
            <a:r>
              <a:rPr lang="en-US" sz="7200" baseline="30000" smtClean="0"/>
              <a:t>†</a:t>
            </a:r>
            <a:r>
              <a:rPr lang="en-US" sz="7200" smtClean="0"/>
              <a:t>. </a:t>
            </a:r>
            <a:endParaRPr lang="en-US" sz="7200" smtClean="0"/>
          </a:p>
          <a:p>
            <a:pPr marL="109728" indent="0">
              <a:lnSpc>
                <a:spcPct val="170000"/>
              </a:lnSpc>
              <a:spcBef>
                <a:spcPts val="0"/>
              </a:spcBef>
              <a:buNone/>
            </a:pPr>
            <a:endParaRPr lang="en-US" sz="5600" smtClean="0"/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7200" smtClean="0"/>
              <a:t>We </a:t>
            </a:r>
            <a:r>
              <a:rPr lang="en-US" sz="7200" smtClean="0"/>
              <a:t>looked at14,501 diabetes patients at 34 practices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7200" smtClean="0"/>
              <a:t>Our outcome was “Optimal Care” (HbA1c≤8 </a:t>
            </a:r>
            <a:r>
              <a:rPr lang="en-US" sz="7200"/>
              <a:t>percent; LDL cholesterol &lt; 100 mg/dl; </a:t>
            </a:r>
            <a:r>
              <a:rPr lang="en-US" sz="7200" smtClean="0"/>
              <a:t>blood pressure </a:t>
            </a:r>
            <a:r>
              <a:rPr lang="en-US" sz="7200"/>
              <a:t>&lt; 130/80 mmHg; not smoking; and documented aspirin use in </a:t>
            </a:r>
            <a:r>
              <a:rPr lang="en-US" sz="7200" smtClean="0"/>
              <a:t>patients 40 </a:t>
            </a:r>
            <a:r>
              <a:rPr lang="en-US" sz="7200"/>
              <a:t>years of </a:t>
            </a:r>
            <a:r>
              <a:rPr lang="en-US" sz="7200" smtClean="0"/>
              <a:t>age)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7200" smtClean="0"/>
              <a:t>We found a difference of 9.2% (95</a:t>
            </a:r>
            <a:r>
              <a:rPr lang="en-US" sz="7200"/>
              <a:t>% CI: </a:t>
            </a:r>
            <a:r>
              <a:rPr lang="en-US" sz="7200" smtClean="0"/>
              <a:t>6.1, 12.3) </a:t>
            </a:r>
            <a:r>
              <a:rPr lang="en-US" sz="7200"/>
              <a:t>in the </a:t>
            </a:r>
            <a:r>
              <a:rPr lang="en-US" sz="7200" smtClean="0"/>
              <a:t>final year </a:t>
            </a:r>
            <a:r>
              <a:rPr lang="en-US" sz="7200"/>
              <a:t>between patients </a:t>
            </a:r>
            <a:r>
              <a:rPr lang="en-US" sz="7200" smtClean="0"/>
              <a:t>exposed to the </a:t>
            </a:r>
            <a:r>
              <a:rPr lang="en-US" sz="7200" smtClean="0"/>
              <a:t>HER (higher rate of optimal care) </a:t>
            </a:r>
            <a:r>
              <a:rPr lang="en-US" sz="7200"/>
              <a:t>and those not </a:t>
            </a:r>
            <a:r>
              <a:rPr lang="en-US" sz="7200" smtClean="0"/>
              <a:t>exposed to it</a:t>
            </a:r>
            <a:r>
              <a:rPr lang="en-US" sz="7200" smtClean="0"/>
              <a:t>.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7200" smtClean="0"/>
              <a:t>Also improved processes of care (eye exams, foot exams, labs)</a:t>
            </a:r>
            <a:endParaRPr lang="en-US" sz="3200"/>
          </a:p>
          <a:p>
            <a:pPr marL="109728" indent="0">
              <a:buNone/>
            </a:pPr>
            <a:endParaRPr lang="en-US" smtClean="0"/>
          </a:p>
          <a:p>
            <a:pPr marL="109728" indent="0">
              <a:buNone/>
            </a:pPr>
            <a:r>
              <a:rPr lang="en-US" sz="6400" baseline="30000" smtClean="0">
                <a:solidFill>
                  <a:schemeClr val="accent1">
                    <a:lumMod val="75000"/>
                  </a:schemeClr>
                </a:solidFill>
              </a:rPr>
              <a:t>†</a:t>
            </a:r>
            <a:r>
              <a:rPr lang="en-US" sz="6400" smtClean="0">
                <a:solidFill>
                  <a:schemeClr val="accent1">
                    <a:lumMod val="75000"/>
                  </a:schemeClr>
                </a:solidFill>
              </a:rPr>
              <a:t>Herrin</a:t>
            </a:r>
            <a:r>
              <a:rPr lang="en-US" sz="6400">
                <a:solidFill>
                  <a:schemeClr val="accent1">
                    <a:lumMod val="75000"/>
                  </a:schemeClr>
                </a:solidFill>
              </a:rPr>
              <a:t>, J.,  Nicewander D, Fullerton C, Aponte P, Stanek G, Cowling T, Collinsworth A, Fleming NS, Ballard </a:t>
            </a:r>
            <a:r>
              <a:rPr lang="en-US" sz="6400" smtClean="0">
                <a:solidFill>
                  <a:schemeClr val="accent1">
                    <a:lumMod val="75000"/>
                  </a:schemeClr>
                </a:solidFill>
              </a:rPr>
              <a:t>DJ. </a:t>
            </a:r>
            <a:r>
              <a:rPr lang="en-US" sz="6400">
                <a:solidFill>
                  <a:schemeClr val="accent1">
                    <a:lumMod val="75000"/>
                  </a:schemeClr>
                </a:solidFill>
              </a:rPr>
              <a:t>"The effectiveness of implementing an electronic health record on diabetes care and outcomes." </a:t>
            </a:r>
            <a:r>
              <a:rPr lang="en-US" sz="6400" smtClean="0">
                <a:solidFill>
                  <a:schemeClr val="accent1">
                    <a:lumMod val="75000"/>
                  </a:schemeClr>
                </a:solidFill>
              </a:rPr>
              <a:t>2012. </a:t>
            </a:r>
            <a:r>
              <a:rPr lang="en-US" sz="6400" i="1" smtClean="0">
                <a:solidFill>
                  <a:schemeClr val="accent1">
                    <a:lumMod val="75000"/>
                  </a:schemeClr>
                </a:solidFill>
              </a:rPr>
              <a:t>Health </a:t>
            </a:r>
            <a:r>
              <a:rPr lang="en-US" sz="6400" i="1">
                <a:solidFill>
                  <a:schemeClr val="accent1">
                    <a:lumMod val="75000"/>
                  </a:schemeClr>
                </a:solidFill>
              </a:rPr>
              <a:t>Serv Res </a:t>
            </a:r>
            <a:r>
              <a:rPr lang="en-US" sz="6400" b="1">
                <a:solidFill>
                  <a:schemeClr val="accent1">
                    <a:lumMod val="75000"/>
                  </a:schemeClr>
                </a:solidFill>
              </a:rPr>
              <a:t>47</a:t>
            </a:r>
            <a:r>
              <a:rPr lang="en-US" sz="6400">
                <a:solidFill>
                  <a:schemeClr val="accent1">
                    <a:lumMod val="75000"/>
                  </a:schemeClr>
                </a:solidFill>
              </a:rPr>
              <a:t>(4): </a:t>
            </a:r>
            <a:r>
              <a:rPr lang="en-US" sz="6400" smtClean="0">
                <a:solidFill>
                  <a:schemeClr val="accent1">
                    <a:lumMod val="75000"/>
                  </a:schemeClr>
                </a:solidFill>
              </a:rPr>
              <a:t>1522-1540.</a:t>
            </a: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Background</a:t>
            </a:r>
            <a:endParaRPr 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718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05400"/>
          </a:xfrm>
        </p:spPr>
        <p:txBody>
          <a:bodyPr>
            <a:normAutofit/>
          </a:bodyPr>
          <a:lstStyle/>
          <a:p>
            <a:pPr marL="109728" indent="0">
              <a:lnSpc>
                <a:spcPct val="170000"/>
              </a:lnSpc>
              <a:spcBef>
                <a:spcPts val="0"/>
              </a:spcBef>
              <a:buNone/>
            </a:pPr>
            <a:endParaRPr lang="en-US" sz="2400" b="1" smtClean="0"/>
          </a:p>
          <a:p>
            <a:pPr marL="109728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400" b="1" smtClean="0"/>
              <a:t>Hypothesis</a:t>
            </a:r>
            <a:r>
              <a:rPr lang="en-US" sz="2400" smtClean="0"/>
              <a:t>:</a:t>
            </a:r>
          </a:p>
          <a:p>
            <a:pPr marL="365760" lvl="1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000" smtClean="0"/>
              <a:t>The effect of the EHR on the care and outcomes of diabetes patients was due in part or in entirety to the incorporation of a “Diabetes Management Form” (DMF), a component of the EHR designed to manage the care of diabetes patients.</a:t>
            </a:r>
            <a:endParaRPr lang="en-US" sz="2000"/>
          </a:p>
          <a:p>
            <a:pPr marL="109728" indent="0">
              <a:buNone/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/>
              <a:t>Objective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980675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05400"/>
          </a:xfrm>
        </p:spPr>
        <p:txBody>
          <a:bodyPr>
            <a:normAutofit/>
          </a:bodyPr>
          <a:lstStyle/>
          <a:p>
            <a:pPr marL="109728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000" b="1"/>
              <a:t>HealthTexas Provider Network (HTPN</a:t>
            </a:r>
            <a:r>
              <a:rPr lang="en-US" sz="2000"/>
              <a:t>) </a:t>
            </a:r>
            <a:endParaRPr lang="en-US" sz="2000" smtClean="0"/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/>
              <a:t>I</a:t>
            </a:r>
            <a:r>
              <a:rPr lang="en-US" sz="2000" smtClean="0"/>
              <a:t>s </a:t>
            </a:r>
            <a:r>
              <a:rPr lang="en-US" sz="2000"/>
              <a:t>the ambulatory care network affiliated with the Baylor Health Care System, a not-for-profit integrated healthcare delivery system serving patients throughout North Texas. </a:t>
            </a:r>
            <a:endParaRPr lang="en-US" sz="2000" smtClean="0"/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/>
              <a:t>C</a:t>
            </a:r>
            <a:r>
              <a:rPr lang="en-US" sz="2000" smtClean="0"/>
              <a:t>omprises </a:t>
            </a:r>
            <a:r>
              <a:rPr lang="en-US" sz="2000"/>
              <a:t>&gt;100 practices, with 450 physicians, and has &gt;1 million patient encounters annually</a:t>
            </a:r>
            <a:r>
              <a:rPr lang="en-US" sz="2000" smtClean="0"/>
              <a:t>.</a:t>
            </a:r>
          </a:p>
          <a:p>
            <a:pPr marL="109728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000" smtClean="0"/>
              <a:t>The current study incorporates all practices which include physicians </a:t>
            </a:r>
            <a:r>
              <a:rPr lang="en-US" sz="2000"/>
              <a:t>specializing in Internal Medicine (IM) or Family Medicine (FM</a:t>
            </a:r>
            <a:r>
              <a:rPr lang="en-US" sz="2000" smtClean="0"/>
              <a:t>), </a:t>
            </a:r>
            <a:r>
              <a:rPr lang="en-US" sz="2000" b="1" smtClean="0"/>
              <a:t>with EHR implemented prior to Jan 1 2006</a:t>
            </a:r>
            <a:r>
              <a:rPr lang="en-US" sz="2000" smtClean="0"/>
              <a:t>. </a:t>
            </a:r>
            <a:endParaRPr lang="en-US" sz="2000"/>
          </a:p>
          <a:p>
            <a:pPr marL="109728" indent="0">
              <a:buNone/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Setting</a:t>
            </a:r>
            <a:endParaRPr 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657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578453"/>
              </p:ext>
            </p:extLst>
          </p:nvPr>
        </p:nvGraphicFramePr>
        <p:xfrm>
          <a:off x="914400" y="1240208"/>
          <a:ext cx="7172325" cy="4554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MapInfo Map" r:id="rId3" imgW="9753600" imgH="6191250" progId="MapInfo.Map">
                  <p:embed/>
                </p:oleObj>
              </mc:Choice>
              <mc:Fallback>
                <p:oleObj name="MapInfo Map" r:id="rId3" imgW="9753600" imgH="6191250" progId="MapInfo.Map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40208"/>
                        <a:ext cx="7172325" cy="4554167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CC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885057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/>
              <a:t>HTPN </a:t>
            </a:r>
            <a:r>
              <a:rPr lang="en-US"/>
              <a:t>Service Areas in Texas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2800" smtClean="0">
                <a:solidFill>
                  <a:schemeClr val="tx1"/>
                </a:solidFill>
              </a:rPr>
              <a:t>Setting</a:t>
            </a:r>
            <a:endParaRPr lang="en-US" sz="2800">
              <a:solidFill>
                <a:schemeClr val="tx1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19200" y="4191000"/>
          <a:ext cx="10668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Photo Editor Photo" r:id="rId5" imgW="1066667" imgH="1066667" progId="MSPhotoEd.3">
                  <p:embed/>
                </p:oleObj>
              </mc:Choice>
              <mc:Fallback>
                <p:oleObj name="Photo Editor Photo" r:id="rId5" imgW="1066667" imgH="1066667" progId="MSPhotoEd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191000"/>
                        <a:ext cx="10668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1861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05400"/>
          </a:xfrm>
        </p:spPr>
        <p:txBody>
          <a:bodyPr>
            <a:normAutofit fontScale="85000" lnSpcReduction="10000"/>
          </a:bodyPr>
          <a:lstStyle/>
          <a:p>
            <a:pPr marL="109728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000" smtClean="0"/>
              <a:t>What made this study possible is the contemporaneous collection of data on diabetes patients.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In </a:t>
            </a:r>
            <a:r>
              <a:rPr lang="en-US" sz="2000"/>
              <a:t>2007 HTPN established and began populating a retrospective </a:t>
            </a:r>
            <a:r>
              <a:rPr lang="en-US" sz="2000" smtClean="0"/>
              <a:t>diabetes </a:t>
            </a:r>
            <a:r>
              <a:rPr lang="en-US" sz="2000"/>
              <a:t>prevalence cohort database using the AMA Physician Consortium Adult Diabetes Performance Measure </a:t>
            </a:r>
            <a:r>
              <a:rPr lang="en-US" sz="2000" smtClean="0"/>
              <a:t>set.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Each </a:t>
            </a:r>
            <a:r>
              <a:rPr lang="en-US" sz="2000"/>
              <a:t>cohort was defined by the claims-based algorithm used by the Centers for Medicare and Medicaid Service (CMS) </a:t>
            </a:r>
            <a:endParaRPr lang="en-US" sz="2000" smtClean="0"/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smtClean="0"/>
              <a:t>All </a:t>
            </a:r>
            <a:r>
              <a:rPr lang="en-US" sz="2000"/>
              <a:t>patients with ≥2 ambulatory care visits ≥7 days apart with a diabetes-related billing code (CMS National Measurement Specifications Diabetes Quality of Care Measures [2002]: ICD-9-CM Diagnosis Codes 250.xx) during the preceding 12 months were identified from administrative data.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GB" sz="2800" smtClean="0">
                <a:solidFill>
                  <a:schemeClr val="tx1"/>
                </a:solidFill>
              </a:rPr>
              <a:t>Data Collection</a:t>
            </a:r>
            <a:endParaRPr 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437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247</TotalTime>
  <Words>2644</Words>
  <Application>Microsoft Office PowerPoint</Application>
  <PresentationFormat>On-screen Show (4:3)</PresentationFormat>
  <Paragraphs>1024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Concourse</vt:lpstr>
      <vt:lpstr>MapInfo Map</vt:lpstr>
      <vt:lpstr>Photo Editor Photo</vt:lpstr>
      <vt:lpstr>Impact of an EHR-based Diabetes Management Form on Quality and Outcomes of Diabetes Care in Primary Care Practices</vt:lpstr>
      <vt:lpstr>Investigators </vt:lpstr>
      <vt:lpstr>Background</vt:lpstr>
      <vt:lpstr>Background</vt:lpstr>
      <vt:lpstr>Background</vt:lpstr>
      <vt:lpstr>Objective</vt:lpstr>
      <vt:lpstr>Setting</vt:lpstr>
      <vt:lpstr>PowerPoint Presentation</vt:lpstr>
      <vt:lpstr>Data Collection</vt:lpstr>
      <vt:lpstr>Study Population</vt:lpstr>
      <vt:lpstr>Intervention</vt:lpstr>
      <vt:lpstr>Intervention</vt:lpstr>
      <vt:lpstr>Outcomes</vt:lpstr>
      <vt:lpstr>Outcomes</vt:lpstr>
      <vt:lpstr>Design</vt:lpstr>
      <vt:lpstr>Design</vt:lpstr>
      <vt:lpstr>Design</vt:lpstr>
      <vt:lpstr>Patients</vt:lpstr>
      <vt:lpstr>Results</vt:lpstr>
      <vt:lpstr>Results</vt:lpstr>
      <vt:lpstr>Design</vt:lpstr>
      <vt:lpstr>Design</vt:lpstr>
      <vt:lpstr>Patients</vt:lpstr>
      <vt:lpstr>Results</vt:lpstr>
      <vt:lpstr>Results</vt:lpstr>
      <vt:lpstr>Limitations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an EHR-based Diabetes Management Form on Quality and Outcomes of Diabetes Care in Primary Care Practices</dc:title>
  <dc:creator>Jeph</dc:creator>
  <cp:lastModifiedBy>Jeph</cp:lastModifiedBy>
  <cp:revision>41</cp:revision>
  <dcterms:created xsi:type="dcterms:W3CDTF">2006-08-16T00:00:00Z</dcterms:created>
  <dcterms:modified xsi:type="dcterms:W3CDTF">2012-09-05T15:25:33Z</dcterms:modified>
</cp:coreProperties>
</file>