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853" r:id="rId1"/>
    <p:sldMasterId id="2147484087" r:id="rId2"/>
    <p:sldMasterId id="2147483673" r:id="rId3"/>
  </p:sldMasterIdLst>
  <p:notesMasterIdLst>
    <p:notesMasterId r:id="rId28"/>
  </p:notesMasterIdLst>
  <p:handoutMasterIdLst>
    <p:handoutMasterId r:id="rId29"/>
  </p:handoutMasterIdLst>
  <p:sldIdLst>
    <p:sldId id="256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1" r:id="rId15"/>
    <p:sldId id="290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105FA2"/>
    <a:srgbClr val="3F136F"/>
    <a:srgbClr val="3F116F"/>
    <a:srgbClr val="3DAB33"/>
    <a:srgbClr val="3F126F"/>
    <a:srgbClr val="40126F"/>
    <a:srgbClr val="105EA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6" autoAdjust="0"/>
    <p:restoredTop sz="86430" autoAdjust="0"/>
  </p:normalViewPr>
  <p:slideViewPr>
    <p:cSldViewPr snapToGrid="0" snapToObjects="1">
      <p:cViewPr varScale="1">
        <p:scale>
          <a:sx n="76" d="100"/>
          <a:sy n="76" d="100"/>
        </p:scale>
        <p:origin x="-108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3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1794" y="-1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EBAA70F-D696-48EF-A7EE-6DC4EF0A1A82}" type="datetime1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E8DE0AE-4E36-4B7E-9957-E44D7E1D8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18870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D3758FC-CEE1-45AA-9BCA-020BF645F1F0}" type="datetime1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6" tIns="46588" rIns="93176" bIns="4658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3C38310-3B41-4629-8E2E-1D8051B66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98420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 pitchFamily="-11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D634194-2269-418C-BB74-1235C7C8306F}" type="slidenum">
              <a:rPr lang="en-US" smtClean="0">
                <a:latin typeface="Calibri" pitchFamily="34" charset="0"/>
              </a:rPr>
              <a:pPr eaLnBrk="1" hangingPunct="1"/>
              <a:t>0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>
              <a:defRPr sz="11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906463">
              <a:defRPr sz="11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4pPr>
            <a:lvl5pPr marL="2057400" indent="-228600" defTabSz="906463">
              <a:defRPr sz="1100">
                <a:solidFill>
                  <a:srgbClr val="000000"/>
                </a:solidFill>
                <a:latin typeface="Arial" charset="0"/>
              </a:defRPr>
            </a:lvl5pPr>
            <a:lvl6pPr marL="25146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6pPr>
            <a:lvl7pPr marL="29718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7pPr>
            <a:lvl8pPr marL="34290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8pPr>
            <a:lvl9pPr marL="3886200" indent="-228600" defTabSz="906463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9pPr>
          </a:lstStyle>
          <a:p>
            <a:fld id="{477164D4-9F54-4D19-BAC2-7FCA91220F2A}" type="slidenum">
              <a:rPr lang="en-US" sz="1200" smtClean="0">
                <a:solidFill>
                  <a:schemeClr val="tx1"/>
                </a:solidFill>
                <a:latin typeface="Times New Roman" pitchFamily="18" charset="0"/>
              </a:rPr>
              <a:pPr/>
              <a:t>23</a:t>
            </a:fld>
            <a:endParaRPr lang="en-US" sz="12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developed in response to the growing demand for comparative results for the various versions of the CG-CAHPS Survey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8540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– doctor versus provider versions</a:t>
            </a:r>
            <a:r>
              <a:rPr lang="en-US" baseline="0" dirty="0" smtClean="0"/>
              <a:t> of the survey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8567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/>
              <a:t>Recall - Field test results showed that the Access to Care items using a visit-based reference period did not achieve an acceptable level of reliability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1735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dirty="0" smtClean="0"/>
              <a:t>Based on a</a:t>
            </a:r>
            <a:r>
              <a:rPr lang="en-US" sz="2000" b="0" baseline="0" dirty="0" smtClean="0"/>
              <a:t> skip question - </a:t>
            </a:r>
            <a:r>
              <a:rPr lang="en-US" sz="2000" b="0" dirty="0" smtClean="0"/>
              <a:t>Give you easy to understand information about your health questions or concerns?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561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Doctor Communication item = 84%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199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CFI – above .95</a:t>
            </a:r>
          </a:p>
          <a:p>
            <a:r>
              <a:rPr lang="en-US" dirty="0" smtClean="0"/>
              <a:t>RMSEA  below .06</a:t>
            </a:r>
          </a:p>
          <a:p>
            <a:r>
              <a:rPr lang="en-US" dirty="0" smtClean="0"/>
              <a:t>SRMR</a:t>
            </a:r>
            <a:r>
              <a:rPr lang="en-US" baseline="0" dirty="0" smtClean="0"/>
              <a:t> below .08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9992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CFI – above .95</a:t>
            </a:r>
          </a:p>
          <a:p>
            <a:r>
              <a:rPr lang="en-US" dirty="0" smtClean="0"/>
              <a:t>RMSEA  below .06</a:t>
            </a:r>
          </a:p>
          <a:p>
            <a:r>
              <a:rPr lang="en-US" dirty="0" smtClean="0"/>
              <a:t>SRMR</a:t>
            </a:r>
            <a:r>
              <a:rPr lang="en-US" baseline="0" dirty="0" smtClean="0"/>
              <a:t> below .08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3238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38310-3B41-4629-8E2E-1D8051B6611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8014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5616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2200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6F35E9-CEFE-4539-8F51-4472F61B6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xfrm>
            <a:off x="32766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2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F0998BB-376F-4030-8473-88DDBA320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xfrm>
            <a:off x="32766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990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6FE0E-739D-419F-A440-6088F63B92B4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35615-EB49-4961-81E3-573C069D0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61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81341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05FA2"/>
                </a:solidFill>
                <a:latin typeface="Arial"/>
                <a:cs typeface="Arial"/>
              </a:defRPr>
            </a:lvl1pPr>
            <a:lvl2pPr>
              <a:defRPr sz="2400">
                <a:solidFill>
                  <a:srgbClr val="3F136F"/>
                </a:solidFill>
                <a:latin typeface="Arial"/>
                <a:cs typeface="Arial"/>
              </a:defRPr>
            </a:lvl2pPr>
            <a:lvl3pPr marL="1257300" indent="-342900">
              <a:buFont typeface="Arial"/>
              <a:buChar char="•"/>
              <a:defRPr sz="2000">
                <a:solidFill>
                  <a:srgbClr val="3F136F"/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rgbClr val="3F136F"/>
                </a:solidFill>
                <a:latin typeface="Arial"/>
                <a:cs typeface="Arial"/>
              </a:defRPr>
            </a:lvl4pPr>
            <a:lvl5pPr>
              <a:defRPr sz="1600">
                <a:solidFill>
                  <a:srgbClr val="3F136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1143000"/>
          </a:xfrm>
          <a:prstGeom prst="rect">
            <a:avLst/>
          </a:prstGeom>
        </p:spPr>
        <p:txBody>
          <a:bodyPr/>
          <a:lstStyle>
            <a:lvl1pPr algn="l">
              <a:lnSpc>
                <a:spcPts val="3400"/>
              </a:lnSpc>
              <a:defRPr sz="3200" baseline="0">
                <a:solidFill>
                  <a:srgbClr val="3F116F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86513"/>
            <a:ext cx="2133600" cy="3651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81D4FA0-1556-4990-9B8D-96B420039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01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05FA2"/>
                </a:solidFill>
                <a:latin typeface="Arial"/>
                <a:cs typeface="Arial"/>
              </a:defRPr>
            </a:lvl1pPr>
            <a:lvl2pPr>
              <a:defRPr sz="2400">
                <a:solidFill>
                  <a:srgbClr val="3F136F"/>
                </a:solidFill>
                <a:latin typeface="Arial"/>
                <a:cs typeface="Arial"/>
              </a:defRPr>
            </a:lvl2pPr>
            <a:lvl3pPr marL="1257300" indent="-342900">
              <a:buFont typeface="Arial"/>
              <a:buChar char="•"/>
              <a:defRPr sz="2000">
                <a:solidFill>
                  <a:srgbClr val="3F136F"/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rgbClr val="3F136F"/>
                </a:solidFill>
                <a:latin typeface="Arial"/>
                <a:cs typeface="Arial"/>
              </a:defRPr>
            </a:lvl4pPr>
            <a:lvl5pPr>
              <a:defRPr sz="1600">
                <a:solidFill>
                  <a:srgbClr val="3F136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1143000"/>
          </a:xfrm>
          <a:prstGeom prst="rect">
            <a:avLst/>
          </a:prstGeom>
        </p:spPr>
        <p:txBody>
          <a:bodyPr/>
          <a:lstStyle>
            <a:lvl1pPr algn="l">
              <a:lnSpc>
                <a:spcPts val="3400"/>
              </a:lnSpc>
              <a:defRPr sz="3200" baseline="0">
                <a:solidFill>
                  <a:srgbClr val="3F116F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86513"/>
            <a:ext cx="2133600" cy="3651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5BCAA8F-6BA1-4417-8FC6-9C2E3F82E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264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05FA2"/>
                </a:solidFill>
              </a:defRPr>
            </a:lvl1pPr>
            <a:lvl2pPr>
              <a:defRPr sz="2400">
                <a:solidFill>
                  <a:srgbClr val="3F136F"/>
                </a:solidFill>
              </a:defRPr>
            </a:lvl2pPr>
            <a:lvl3pPr marL="1257300" indent="-342900">
              <a:buFont typeface="Arial"/>
              <a:buChar char="•"/>
              <a:defRPr sz="2000">
                <a:solidFill>
                  <a:srgbClr val="3F136F"/>
                </a:solidFill>
              </a:defRPr>
            </a:lvl3pPr>
            <a:lvl4pPr>
              <a:defRPr sz="1800">
                <a:solidFill>
                  <a:srgbClr val="3F136F"/>
                </a:solidFill>
              </a:defRPr>
            </a:lvl4pPr>
            <a:lvl5pPr>
              <a:defRPr sz="1800">
                <a:solidFill>
                  <a:srgbClr val="3F136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05FA2"/>
                </a:solidFill>
              </a:defRPr>
            </a:lvl1pPr>
            <a:lvl2pPr>
              <a:defRPr sz="2400">
                <a:solidFill>
                  <a:srgbClr val="3F136F"/>
                </a:solidFill>
              </a:defRPr>
            </a:lvl2pPr>
            <a:lvl3pPr marL="1257300" indent="-342900">
              <a:buFont typeface="Arial"/>
              <a:buChar char="•"/>
              <a:defRPr sz="2000">
                <a:solidFill>
                  <a:srgbClr val="3F136F"/>
                </a:solidFill>
              </a:defRPr>
            </a:lvl3pPr>
            <a:lvl4pPr>
              <a:defRPr sz="1800">
                <a:solidFill>
                  <a:srgbClr val="3F136F"/>
                </a:solidFill>
              </a:defRPr>
            </a:lvl4pPr>
            <a:lvl5pPr>
              <a:defRPr sz="1800">
                <a:solidFill>
                  <a:srgbClr val="3F136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1143000"/>
          </a:xfrm>
          <a:prstGeom prst="rect">
            <a:avLst/>
          </a:prstGeom>
        </p:spPr>
        <p:txBody>
          <a:bodyPr/>
          <a:lstStyle>
            <a:lvl1pPr algn="l">
              <a:lnSpc>
                <a:spcPts val="3400"/>
              </a:lnSpc>
              <a:defRPr sz="3200" baseline="0">
                <a:solidFill>
                  <a:srgbClr val="3F116F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88100"/>
            <a:ext cx="2133600" cy="3651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9D65741-914E-4AD3-93CE-CFA5D5A63A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490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05FA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3F136F"/>
                </a:solidFill>
              </a:defRPr>
            </a:lvl1pPr>
            <a:lvl2pPr>
              <a:defRPr sz="2000">
                <a:solidFill>
                  <a:srgbClr val="3F136F"/>
                </a:solidFill>
              </a:defRPr>
            </a:lvl2pPr>
            <a:lvl3pPr marL="1200150" indent="-285750">
              <a:buFont typeface="Arial"/>
              <a:buChar char="•"/>
              <a:defRPr sz="1800">
                <a:solidFill>
                  <a:srgbClr val="3F136F"/>
                </a:solidFill>
              </a:defRPr>
            </a:lvl3pPr>
            <a:lvl4pPr>
              <a:defRPr sz="1600">
                <a:solidFill>
                  <a:srgbClr val="3F136F"/>
                </a:solidFill>
              </a:defRPr>
            </a:lvl4pPr>
            <a:lvl5pPr>
              <a:defRPr sz="1600">
                <a:solidFill>
                  <a:srgbClr val="3F136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05FA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3F136F"/>
                </a:solidFill>
              </a:defRPr>
            </a:lvl1pPr>
            <a:lvl2pPr>
              <a:defRPr sz="2000">
                <a:solidFill>
                  <a:srgbClr val="3F136F"/>
                </a:solidFill>
              </a:defRPr>
            </a:lvl2pPr>
            <a:lvl3pPr marL="1200150" indent="-285750">
              <a:buFont typeface="Arial"/>
              <a:buChar char="•"/>
              <a:defRPr sz="1800">
                <a:solidFill>
                  <a:srgbClr val="3F136F"/>
                </a:solidFill>
              </a:defRPr>
            </a:lvl3pPr>
            <a:lvl4pPr>
              <a:defRPr sz="1600">
                <a:solidFill>
                  <a:srgbClr val="3F136F"/>
                </a:solidFill>
              </a:defRPr>
            </a:lvl4pPr>
            <a:lvl5pPr>
              <a:defRPr sz="1600">
                <a:solidFill>
                  <a:srgbClr val="3F136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1143000"/>
          </a:xfrm>
          <a:prstGeom prst="rect">
            <a:avLst/>
          </a:prstGeom>
        </p:spPr>
        <p:txBody>
          <a:bodyPr/>
          <a:lstStyle>
            <a:lvl1pPr algn="l">
              <a:lnSpc>
                <a:spcPts val="3400"/>
              </a:lnSpc>
              <a:defRPr sz="3200" baseline="0">
                <a:solidFill>
                  <a:srgbClr val="3F116F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88100"/>
            <a:ext cx="2133600" cy="3651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EE8D9D9-9729-4A02-B0F0-131D57DE0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123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2" r:id="rId2"/>
    <p:sldLayoutId id="2147484103" r:id="rId3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F66C266-E74A-4A77-87EA-38A76CA1D772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9D53B5A-2417-460F-8310-E634B69F0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6" descr="PPT_art_secondary_page_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038"/>
            <a:ext cx="9144000" cy="681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4" r:id="rId2"/>
    <p:sldLayoutId id="2147484105" r:id="rId3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PPT_art_secondary_pag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4150"/>
            <a:ext cx="9144000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12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0D6B2F-29A7-4C63-87F4-2D8F19AE5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28" name="Straight Connector 7"/>
          <p:cNvCxnSpPr>
            <a:cxnSpLocks noChangeShapeType="1"/>
          </p:cNvCxnSpPr>
          <p:nvPr/>
        </p:nvCxnSpPr>
        <p:spPr bwMode="auto">
          <a:xfrm>
            <a:off x="457200" y="1377950"/>
            <a:ext cx="8229600" cy="0"/>
          </a:xfrm>
          <a:prstGeom prst="line">
            <a:avLst/>
          </a:prstGeom>
          <a:noFill/>
          <a:ln w="12700">
            <a:solidFill>
              <a:srgbClr val="604A7B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2pPr>
      <a:lvl3pPr marL="9144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250" y="0"/>
            <a:ext cx="8774113" cy="1754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267" name="Picture 6" descr="PPT_titlep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0675"/>
            <a:ext cx="9144000" cy="645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380206" y="2561383"/>
            <a:ext cx="8458200" cy="171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  <a:t>Psychometric Properties of the </a:t>
            </a:r>
            <a:b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  <a:t>Consumer </a:t>
            </a:r>
            <a:r>
              <a:rPr lang="en-US" sz="3200" dirty="0">
                <a:solidFill>
                  <a:schemeClr val="bg1"/>
                </a:solidFill>
                <a:latin typeface="Tahoma" pitchFamily="34" charset="0"/>
              </a:rPr>
              <a:t>Assessment of Healthcare Providers and Systems (CAHPS) </a:t>
            </a: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  <a:t>Clinician </a:t>
            </a:r>
            <a:r>
              <a:rPr lang="en-US" sz="3200" dirty="0">
                <a:solidFill>
                  <a:schemeClr val="bg1"/>
                </a:solidFill>
                <a:latin typeface="Tahoma" pitchFamily="34" charset="0"/>
              </a:rPr>
              <a:t>and Group </a:t>
            </a: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</a:rPr>
              <a:t>Adult Visit Survey</a:t>
            </a:r>
            <a:endParaRPr lang="en-US" sz="36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1269" name="Subtitle 2"/>
          <p:cNvSpPr>
            <a:spLocks noGrp="1"/>
          </p:cNvSpPr>
          <p:nvPr>
            <p:ph type="subTitle" idx="4294967295"/>
          </p:nvPr>
        </p:nvSpPr>
        <p:spPr bwMode="auto">
          <a:xfrm>
            <a:off x="685800" y="4998007"/>
            <a:ext cx="84582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r">
              <a:buNone/>
              <a:defRPr/>
            </a:pPr>
            <a:r>
              <a:rPr lang="en-US" sz="1600" dirty="0">
                <a:solidFill>
                  <a:schemeClr val="bg1"/>
                </a:solidFill>
                <a:latin typeface="Tahoma" pitchFamily="34" charset="0"/>
              </a:rPr>
              <a:t>September 11, 2012</a:t>
            </a:r>
          </a:p>
          <a:p>
            <a:pPr marL="0" indent="0" algn="r">
              <a:buNone/>
              <a:defRPr/>
            </a:pPr>
            <a:r>
              <a:rPr lang="en-US" sz="1600" dirty="0">
                <a:solidFill>
                  <a:schemeClr val="bg1"/>
                </a:solidFill>
                <a:latin typeface="Tahoma" pitchFamily="34" charset="0"/>
              </a:rPr>
              <a:t>Naomi Dyer, PhD, </a:t>
            </a:r>
            <a:r>
              <a:rPr lang="en-US" sz="16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Joann Sorra</a:t>
            </a:r>
            <a:r>
              <a:rPr lang="en-US" sz="1600" dirty="0">
                <a:solidFill>
                  <a:schemeClr val="bg1"/>
                </a:solidFill>
                <a:latin typeface="Tahoma" pitchFamily="34" charset="0"/>
              </a:rPr>
              <a:t>, PhD, Scott Smith, PhD, Westat</a:t>
            </a:r>
          </a:p>
          <a:p>
            <a:pPr marL="0" indent="0" algn="r">
              <a:buNone/>
              <a:defRPr/>
            </a:pPr>
            <a:r>
              <a:rPr lang="en-US" sz="1600" dirty="0">
                <a:solidFill>
                  <a:schemeClr val="bg1"/>
                </a:solidFill>
                <a:latin typeface="Tahoma" pitchFamily="34" charset="0"/>
              </a:rPr>
              <a:t>Paul Cleary, PhD, Yale</a:t>
            </a:r>
          </a:p>
          <a:p>
            <a:pPr marL="0" indent="0" algn="r">
              <a:buNone/>
              <a:defRPr/>
            </a:pPr>
            <a:r>
              <a:rPr lang="en-US" sz="1600" dirty="0">
                <a:solidFill>
                  <a:schemeClr val="bg1"/>
                </a:solidFill>
                <a:latin typeface="Tahoma" pitchFamily="34" charset="0"/>
              </a:rPr>
              <a:t>Ron Hays, PhD, RAND</a:t>
            </a:r>
          </a:p>
          <a:p>
            <a:pPr marL="0" indent="0" eaLnBrk="1" hangingPunct="1">
              <a:buNone/>
            </a:pPr>
            <a:endParaRPr lang="da-DK" sz="1600" dirty="0" smtClean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128806" y="152400"/>
            <a:ext cx="6487294" cy="619125"/>
          </a:xfrm>
          <a:noFill/>
        </p:spPr>
        <p:txBody>
          <a:bodyPr/>
          <a:lstStyle/>
          <a:p>
            <a:r>
              <a:rPr lang="en-US" dirty="0" smtClean="0"/>
              <a:t>Doctor Communication Composite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All six items reference </a:t>
            </a:r>
            <a:r>
              <a:rPr lang="en-US" sz="2400" b="0" dirty="0" smtClean="0"/>
              <a:t>the most recent office </a:t>
            </a:r>
            <a:r>
              <a:rPr lang="en-US" sz="2400" b="0" dirty="0"/>
              <a:t>visit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3-point scale (1 = Yes, definitely; 2 = Yes, somewhat; 3 = No</a:t>
            </a:r>
            <a:r>
              <a:rPr lang="en-US" sz="2400" b="0" dirty="0" smtClean="0"/>
              <a:t>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During your most recent visit, did this doctor…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Explain </a:t>
            </a:r>
            <a:r>
              <a:rPr lang="en-US" sz="2000" b="0" dirty="0"/>
              <a:t>things in a way that was easy to </a:t>
            </a:r>
            <a:r>
              <a:rPr lang="en-US" sz="2000" b="0" dirty="0" smtClean="0"/>
              <a:t>understand?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Listen carefully to you?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Give </a:t>
            </a:r>
            <a:r>
              <a:rPr lang="en-US" sz="2000" b="0" dirty="0"/>
              <a:t>you easy to understand information about </a:t>
            </a:r>
            <a:r>
              <a:rPr lang="en-US" sz="2000" b="0" dirty="0" smtClean="0"/>
              <a:t>your health </a:t>
            </a:r>
            <a:r>
              <a:rPr lang="en-US" sz="2000" b="0" dirty="0"/>
              <a:t>questions or </a:t>
            </a:r>
            <a:r>
              <a:rPr lang="en-US" sz="2000" b="0" dirty="0" smtClean="0"/>
              <a:t>concerns? 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Seem </a:t>
            </a:r>
            <a:r>
              <a:rPr lang="en-US" sz="2000" b="0" dirty="0"/>
              <a:t>to know the important information about your medical </a:t>
            </a:r>
            <a:r>
              <a:rPr lang="en-US" sz="2000" b="0" dirty="0" smtClean="0"/>
              <a:t>history?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Show </a:t>
            </a:r>
            <a:r>
              <a:rPr lang="en-US" sz="2000" b="0" dirty="0"/>
              <a:t>respect for what you had to say</a:t>
            </a:r>
            <a:r>
              <a:rPr lang="en-US" sz="2000" b="0" dirty="0" smtClean="0"/>
              <a:t>?</a:t>
            </a:r>
            <a:endParaRPr lang="en-US" sz="2000" b="0" dirty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748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179514" y="169682"/>
            <a:ext cx="6812085" cy="601843"/>
          </a:xfrm>
          <a:noFill/>
        </p:spPr>
        <p:txBody>
          <a:bodyPr/>
          <a:lstStyle/>
          <a:p>
            <a:r>
              <a:rPr lang="en-US" dirty="0" smtClean="0"/>
              <a:t>Courteous/Helpful Staff Composite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199" y="1150070"/>
            <a:ext cx="7391400" cy="494907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Both items reference the office visit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3-point scale (1 = Yes, definitely; 2 = Yes, somewhat; 3 = No</a:t>
            </a:r>
            <a:r>
              <a:rPr lang="en-US" sz="2400" b="0" dirty="0" smtClean="0"/>
              <a:t>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During your most recent visit</a:t>
            </a:r>
            <a:r>
              <a:rPr lang="en-US" sz="2400" b="0" dirty="0"/>
              <a:t>, were clerks and receptionists at this </a:t>
            </a:r>
            <a:r>
              <a:rPr lang="en-US" sz="2400" b="0" dirty="0" smtClean="0"/>
              <a:t>doctor’s office…</a:t>
            </a: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As </a:t>
            </a:r>
            <a:r>
              <a:rPr lang="en-US" sz="2000" b="0" dirty="0"/>
              <a:t>helpful as you thought they should be? </a:t>
            </a: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Treat you with courtesy and respect? </a:t>
            </a:r>
            <a:endParaRPr lang="en-US" sz="24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425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622701"/>
          </a:xfrm>
        </p:spPr>
        <p:txBody>
          <a:bodyPr/>
          <a:lstStyle/>
          <a:p>
            <a:r>
              <a:rPr lang="en-US" dirty="0"/>
              <a:t>CG-CAHPS Analysis Dataset</a:t>
            </a:r>
          </a:p>
        </p:txBody>
      </p:sp>
      <p:sp>
        <p:nvSpPr>
          <p:cNvPr id="5" name="Rectangle 4"/>
          <p:cNvSpPr/>
          <p:nvPr/>
        </p:nvSpPr>
        <p:spPr>
          <a:xfrm>
            <a:off x="1600200" y="1073020"/>
            <a:ext cx="7162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Adult Visit Survey Data from the CG-CAHPS Comparative Database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/>
              <a:t>103,442 </a:t>
            </a:r>
            <a:r>
              <a:rPr lang="en-US" sz="2000" dirty="0" smtClean="0"/>
              <a:t>responses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/>
              <a:t>469 practice </a:t>
            </a:r>
            <a:r>
              <a:rPr lang="en-US" sz="2000" dirty="0" smtClean="0"/>
              <a:t>sites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dirty="0"/>
          </a:p>
          <a:p>
            <a:pPr marL="228600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There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were 5 screener questions that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determined if the composite item was to be answered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by respondents </a:t>
            </a:r>
          </a:p>
          <a:p>
            <a:pPr marL="857250" lvl="1" indent="-45720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dirty="0" smtClean="0"/>
              <a:t>4 screener questions for Access to Care</a:t>
            </a:r>
          </a:p>
          <a:p>
            <a:pPr marL="857250" lvl="1" indent="-45720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dirty="0" smtClean="0"/>
              <a:t>1 screen question Doctor Communication</a:t>
            </a:r>
          </a:p>
          <a:p>
            <a:pPr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 smtClean="0"/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Only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non-missing data for the composite items were included in the analysis</a:t>
            </a:r>
          </a:p>
          <a:p>
            <a:pPr marL="0" lvl="1">
              <a:buClr>
                <a:schemeClr val="tx1"/>
              </a:buClr>
              <a:buSzPct val="50000"/>
            </a:pPr>
            <a:endParaRPr lang="en-US" sz="2400" dirty="0" smtClean="0"/>
          </a:p>
          <a:p>
            <a:pPr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000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6690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775101"/>
          </a:xfrm>
        </p:spPr>
        <p:txBody>
          <a:bodyPr/>
          <a:lstStyle/>
          <a:p>
            <a:r>
              <a:rPr lang="en-US" dirty="0" smtClean="0"/>
              <a:t>CG-CAHPS Analysis Dataset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00200" y="914400"/>
            <a:ext cx="71628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/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93% of respondents did not phone their doctor after regular hours </a:t>
            </a:r>
          </a:p>
          <a:p>
            <a:pPr marL="857250" lvl="1" indent="-457200"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kern="0" dirty="0" smtClean="0">
                <a:latin typeface="Arial"/>
              </a:rPr>
              <a:t>Because of the high percentage of skips, “How </a:t>
            </a:r>
            <a:r>
              <a:rPr lang="en-US" sz="2000" kern="0" dirty="0">
                <a:latin typeface="Arial"/>
              </a:rPr>
              <a:t>often did you get an appointment for care you needed right away as soon as you needed</a:t>
            </a:r>
            <a:r>
              <a:rPr lang="en-US" sz="2000" kern="0" dirty="0" smtClean="0">
                <a:latin typeface="Arial"/>
              </a:rPr>
              <a:t>?” was dropped from analysis </a:t>
            </a:r>
            <a:endParaRPr lang="en-US" sz="2000" kern="0" dirty="0">
              <a:latin typeface="Arial"/>
            </a:endParaRPr>
          </a:p>
          <a:p>
            <a:pPr marL="0" lvl="1"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Remaining 4 Access to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Care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composite items had responses between 46% to 98% of respondents </a:t>
            </a:r>
          </a:p>
          <a:p>
            <a:pPr indent="2286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 smtClean="0"/>
          </a:p>
          <a:p>
            <a:pPr indent="2286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/>
              <a:t>Final CG-CAHPS Analysis Dataset</a:t>
            </a:r>
          </a:p>
          <a:p>
            <a:pPr marL="857250" lvl="1" indent="-45720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dirty="0" smtClean="0"/>
              <a:t>450 practice sites</a:t>
            </a:r>
          </a:p>
          <a:p>
            <a:pPr marL="857250" lvl="1" indent="-45720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dirty="0" smtClean="0"/>
              <a:t>21,318 responses</a:t>
            </a:r>
          </a:p>
          <a:p>
            <a:pPr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9871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06" y="130629"/>
            <a:ext cx="6612294" cy="631372"/>
          </a:xfrm>
        </p:spPr>
        <p:txBody>
          <a:bodyPr/>
          <a:lstStyle/>
          <a:p>
            <a:r>
              <a:rPr lang="en-US" dirty="0" smtClean="0"/>
              <a:t>Characteristics of Analysis Dataset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00200" y="1184988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respondents received paper/mail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surveys </a:t>
            </a: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89% of sites were Family Practice or Internal Medicine</a:t>
            </a: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69% of sites were owned by a hospital or integrated delivery system</a:t>
            </a: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67% of respondents were female; </a:t>
            </a:r>
            <a:endParaRPr lang="en-US" sz="2400" dirty="0" smtClean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81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% were 45 years or older</a:t>
            </a: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711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024" y="139299"/>
            <a:ext cx="6941976" cy="622701"/>
          </a:xfrm>
        </p:spPr>
        <p:txBody>
          <a:bodyPr/>
          <a:lstStyle/>
          <a:p>
            <a:r>
              <a:rPr lang="en-US" sz="3200" dirty="0" smtClean="0"/>
              <a:t>Psychometric Analyses and Criterion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00200" y="914400"/>
            <a:ext cx="7162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 smtClean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Individual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and Multilevel Confirmatory Factor Analysis (CFA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)</a:t>
            </a:r>
          </a:p>
          <a:p>
            <a:pPr marL="857250" lvl="1" indent="-45720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dirty="0" smtClean="0"/>
              <a:t>Factor </a:t>
            </a:r>
            <a:r>
              <a:rPr lang="en-US" sz="2000" dirty="0"/>
              <a:t>loadings above 0.40</a:t>
            </a:r>
          </a:p>
          <a:p>
            <a:pPr marL="857250" lvl="1" indent="-45720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dirty="0"/>
              <a:t>Acceptable model fit </a:t>
            </a:r>
            <a:r>
              <a:rPr lang="en-US" sz="2000" dirty="0" smtClean="0"/>
              <a:t>indices </a:t>
            </a:r>
          </a:p>
          <a:p>
            <a:pPr marL="1314450" lvl="2" indent="-45720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000" dirty="0"/>
              <a:t>CFI &gt; 0.95 </a:t>
            </a:r>
          </a:p>
          <a:p>
            <a:pPr marL="1314450" lvl="2" indent="-45720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000" dirty="0" smtClean="0"/>
              <a:t>RMSEA &lt; 0.06 </a:t>
            </a:r>
          </a:p>
          <a:p>
            <a:pPr marL="1314450" lvl="2" indent="-45720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000" dirty="0" smtClean="0"/>
              <a:t>SRMR &lt; 0.08 (Individual, Between- and Within-)</a:t>
            </a:r>
          </a:p>
          <a:p>
            <a:pPr lvl="0" indent="228600">
              <a:spcBef>
                <a:spcPct val="0"/>
              </a:spcBef>
              <a:buClr>
                <a:srgbClr val="000000"/>
              </a:buClr>
              <a:buSzPct val="50000"/>
              <a:buFont typeface="Wingdings" pitchFamily="2" charset="2"/>
              <a:buChar char="l"/>
            </a:pPr>
            <a:endParaRPr lang="en-US" sz="2400" dirty="0" smtClean="0"/>
          </a:p>
          <a:p>
            <a:pPr lvl="0" indent="228600">
              <a:spcBef>
                <a:spcPct val="0"/>
              </a:spcBef>
              <a:buClr>
                <a:srgbClr val="000000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/>
              <a:t>Individual Internal Consistency Reliability Analysis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Cronbach’s </a:t>
            </a:r>
            <a:r>
              <a:rPr lang="el-GR" sz="2000" dirty="0" smtClean="0"/>
              <a:t>α</a:t>
            </a:r>
            <a:r>
              <a:rPr lang="en-US" sz="2000" dirty="0" smtClean="0"/>
              <a:t> ≥ 0.70 </a:t>
            </a:r>
            <a:endParaRPr lang="en-US" sz="2400" dirty="0"/>
          </a:p>
          <a:p>
            <a:pPr marL="1314450" lvl="2" indent="-457200">
              <a:spcBef>
                <a:spcPct val="0"/>
              </a:spcBef>
              <a:buClr>
                <a:srgbClr val="000000"/>
              </a:buClr>
              <a:buSzTx/>
              <a:buFont typeface="Arial" pitchFamily="34" charset="0"/>
              <a:buChar char="•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538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1355" y="139299"/>
            <a:ext cx="6932645" cy="622701"/>
          </a:xfrm>
        </p:spPr>
        <p:txBody>
          <a:bodyPr/>
          <a:lstStyle/>
          <a:p>
            <a:r>
              <a:rPr lang="en-US" dirty="0"/>
              <a:t>Psychometric Analyses and Criterion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00200" y="914400"/>
            <a:ext cx="71628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/>
              <a:t>Practice Site Reliability Analysis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Reliability ≥ </a:t>
            </a:r>
            <a:r>
              <a:rPr lang="en-US" sz="2000" dirty="0"/>
              <a:t>0.70 </a:t>
            </a:r>
            <a:endParaRPr lang="en-US" sz="2400" dirty="0"/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 smtClean="0"/>
          </a:p>
          <a:p>
            <a:pPr lvl="0" indent="228600">
              <a:spcBef>
                <a:spcPct val="0"/>
              </a:spcBef>
              <a:buClr>
                <a:srgbClr val="000000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/>
              <a:t>Examined reliability by practice </a:t>
            </a:r>
            <a:r>
              <a:rPr lang="en-US" sz="2400" dirty="0"/>
              <a:t>size categories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1 clinician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2 to 3 clinicians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4-9 clinicians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10-13 clinicians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14-19 clinicians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20 or more clinicians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Correlation analysis among the composites and global ratings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Individual and practice site levels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6103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900" y="129308"/>
            <a:ext cx="6095999" cy="622701"/>
          </a:xfrm>
        </p:spPr>
        <p:txBody>
          <a:bodyPr/>
          <a:lstStyle/>
          <a:p>
            <a:r>
              <a:rPr lang="en-US" sz="3200" dirty="0" smtClean="0"/>
              <a:t>Individual </a:t>
            </a:r>
            <a:r>
              <a:rPr lang="en-US" sz="3200" dirty="0"/>
              <a:t>L</a:t>
            </a:r>
            <a:r>
              <a:rPr lang="en-US" sz="3200" dirty="0" smtClean="0"/>
              <a:t>evel CFA Results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00200" y="1343608"/>
            <a:ext cx="7162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items within composites had individual factor loadings above 0.40 with average loadings of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Access to Care:  0.68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Doctor Communication:  0.76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Courteous/Helpful Staff:  0.86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dirty="0" smtClean="0"/>
          </a:p>
          <a:p>
            <a:pPr marL="0" lvl="1"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/>
              <a:t>All model fit indices met criteria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/>
              <a:t>CFI:  0.97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RMSEA: 0.05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SRMR:  0.04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5083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900" y="139299"/>
            <a:ext cx="6095999" cy="622701"/>
          </a:xfrm>
        </p:spPr>
        <p:txBody>
          <a:bodyPr/>
          <a:lstStyle/>
          <a:p>
            <a:r>
              <a:rPr lang="en-US" sz="3200" dirty="0" smtClean="0"/>
              <a:t>Multilevel CFA Results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00200" y="1129004"/>
            <a:ext cx="7162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items at practice site level had factor loadings above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0.40 </a:t>
            </a: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Between site factor loadings range:  0.59 to 0.99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Within site factor loadings rage:  0.45 to 0.99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400" dirty="0" smtClean="0"/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model fit indices met criteria except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between-practice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site SRMR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/>
              <a:t>CFI:  0.97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RMSEA: 0.03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/>
              <a:t>Between SRMR:  </a:t>
            </a:r>
            <a:r>
              <a:rPr lang="en-US" sz="2000" dirty="0">
                <a:solidFill>
                  <a:srgbClr val="105FA2"/>
                </a:solidFill>
              </a:rPr>
              <a:t>0.10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Within SRMR:  0.05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5751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604" y="9428"/>
            <a:ext cx="7032396" cy="762000"/>
          </a:xfrm>
        </p:spPr>
        <p:txBody>
          <a:bodyPr/>
          <a:lstStyle/>
          <a:p>
            <a:r>
              <a:rPr lang="en-US" dirty="0" smtClean="0"/>
              <a:t>Internal Consistency Reliability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00200" y="1225485"/>
            <a:ext cx="716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items at individual level had Cronbach’s alpha above 0.70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Access to Care </a:t>
            </a:r>
            <a:r>
              <a:rPr lang="el-GR" sz="2000" dirty="0" smtClean="0"/>
              <a:t>α</a:t>
            </a:r>
            <a:r>
              <a:rPr lang="en-US" sz="2000" dirty="0" smtClean="0"/>
              <a:t> = 0.77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Doctor </a:t>
            </a:r>
            <a:r>
              <a:rPr lang="en-US" sz="2000" dirty="0"/>
              <a:t>C</a:t>
            </a:r>
            <a:r>
              <a:rPr lang="en-US" sz="2000" dirty="0" smtClean="0"/>
              <a:t>ommunication </a:t>
            </a:r>
            <a:r>
              <a:rPr lang="el-GR" sz="2000" dirty="0"/>
              <a:t>α</a:t>
            </a:r>
            <a:r>
              <a:rPr lang="en-US" sz="2000" dirty="0"/>
              <a:t> = </a:t>
            </a:r>
            <a:r>
              <a:rPr lang="en-US" sz="2000" dirty="0" smtClean="0"/>
              <a:t>0.89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Courteous/Helpful Staff </a:t>
            </a:r>
            <a:r>
              <a:rPr lang="el-GR" sz="2000" dirty="0" smtClean="0"/>
              <a:t>α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0.85</a:t>
            </a:r>
            <a:endParaRPr lang="en-US" sz="2000" dirty="0"/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 smtClean="0"/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2798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47800" y="1045027"/>
            <a:ext cx="7391400" cy="513805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CAHPS is a multiyear initiative of AHRQ to support and promote the assessment of consumers’ experiences with health care 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000" b="0" dirty="0" smtClean="0"/>
              <a:t>Numerous CAHPS surveys have been created for different health care settings such as :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Health Plan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Surgical Care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Home Health Care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Hospital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In-center Hemodialysis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Nursing Home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3333CC"/>
                </a:solidFill>
                <a:latin typeface="Arial Black" pitchFamily="34" charset="0"/>
              </a:rPr>
              <a:t>Clinician &amp; Group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146040" y="201613"/>
            <a:ext cx="6853497" cy="538162"/>
          </a:xfrm>
        </p:spPr>
        <p:txBody>
          <a:bodyPr/>
          <a:lstStyle/>
          <a:p>
            <a:r>
              <a:rPr lang="en-US" sz="3200" dirty="0" smtClean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xmlns="" val="24795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622701"/>
          </a:xfrm>
        </p:spPr>
        <p:txBody>
          <a:bodyPr/>
          <a:lstStyle/>
          <a:p>
            <a:r>
              <a:rPr lang="en-US" sz="3200" dirty="0" smtClean="0"/>
              <a:t>Practice Site Reliability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00200" y="914400"/>
            <a:ext cx="71628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Practice site reliability estimate were acceptable for all site with at least 4 clinicians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For </a:t>
            </a:r>
            <a:r>
              <a:rPr lang="en-US" sz="2000" dirty="0"/>
              <a:t>a site with 1 clinician</a:t>
            </a:r>
          </a:p>
          <a:p>
            <a:pPr marL="1206500" lvl="2" indent="-349250">
              <a:spcBef>
                <a:spcPct val="0"/>
              </a:spcBef>
              <a:buClr>
                <a:srgbClr val="000000"/>
              </a:buClr>
              <a:buSzTx/>
              <a:buFont typeface="Arial" pitchFamily="34" charset="0"/>
              <a:buChar char="•"/>
            </a:pPr>
            <a:r>
              <a:rPr lang="en-US" sz="2000" dirty="0" smtClean="0"/>
              <a:t>Only Access to Care had reliability above 0.70</a:t>
            </a:r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/>
              <a:t>For a site with </a:t>
            </a:r>
            <a:r>
              <a:rPr lang="en-US" sz="2000" dirty="0" smtClean="0"/>
              <a:t>2-3 clinicians</a:t>
            </a:r>
            <a:endParaRPr lang="en-US" sz="2000" dirty="0"/>
          </a:p>
          <a:p>
            <a:pPr marL="1200150" lvl="2" indent="-342900">
              <a:spcBef>
                <a:spcPct val="0"/>
              </a:spcBef>
              <a:buClr>
                <a:srgbClr val="000000"/>
              </a:buClr>
              <a:buSzTx/>
              <a:buFont typeface="Arial" pitchFamily="34" charset="0"/>
              <a:buChar char="•"/>
            </a:pPr>
            <a:r>
              <a:rPr lang="en-US" sz="2000" dirty="0" smtClean="0"/>
              <a:t>Access to Care and Courteous/Helpful Staff had reliability above 0.70</a:t>
            </a:r>
            <a:endParaRPr lang="en-US" sz="2000" dirty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dirty="0" smtClean="0"/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The average number of respondents for 1 clinician and 2-3 clinicians was less than 100</a:t>
            </a:r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 smtClean="0"/>
          </a:p>
          <a:p>
            <a:pPr marL="857250" lvl="1" indent="-457200"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dirty="0" smtClean="0"/>
              <a:t>Smaller sites need more respondents per practice to increase reliability to acceptable levels</a:t>
            </a: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7820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7300"/>
            <a:ext cx="6095999" cy="622701"/>
          </a:xfrm>
        </p:spPr>
        <p:txBody>
          <a:bodyPr/>
          <a:lstStyle/>
          <a:p>
            <a:r>
              <a:rPr lang="en-US" sz="3200" dirty="0" smtClean="0"/>
              <a:t>Individual Correlations</a:t>
            </a:r>
            <a:endParaRPr lang="en-US" sz="3200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410956"/>
              </p:ext>
            </p:extLst>
          </p:nvPr>
        </p:nvGraphicFramePr>
        <p:xfrm>
          <a:off x="1859280" y="2435289"/>
          <a:ext cx="6903720" cy="227387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343400"/>
                <a:gridCol w="640080"/>
                <a:gridCol w="640080"/>
                <a:gridCol w="640080"/>
                <a:gridCol w="640080"/>
              </a:tblGrid>
              <a:tr h="379030">
                <a:tc>
                  <a:txBody>
                    <a:bodyPr/>
                    <a:lstStyle/>
                    <a:p>
                      <a:r>
                        <a:rPr lang="en-US" dirty="0" smtClean="0"/>
                        <a:t>Composites and</a:t>
                      </a:r>
                      <a:r>
                        <a:rPr lang="en-US" baseline="0" dirty="0" smtClean="0"/>
                        <a:t> Global Ratings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1. Access</a:t>
                      </a:r>
                      <a:r>
                        <a:rPr lang="en-US" baseline="0" dirty="0" smtClean="0"/>
                        <a:t> to Care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2. Doctor 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3. Courteous/Helpful</a:t>
                      </a:r>
                      <a:r>
                        <a:rPr lang="en-US" baseline="0" dirty="0" smtClean="0"/>
                        <a:t>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4. Overall Doctor Rating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5. Recommend Doctor’s Office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98984" y="5150498"/>
            <a:ext cx="716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correlations were significant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(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p &lt; 0.05)</a:t>
            </a:r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600200" y="1082351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Strongest correlation was between Doctor Communication and Overall Global Rating Items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641461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0715" y="139299"/>
            <a:ext cx="6095999" cy="622701"/>
          </a:xfrm>
        </p:spPr>
        <p:txBody>
          <a:bodyPr/>
          <a:lstStyle/>
          <a:p>
            <a:r>
              <a:rPr lang="en-US" sz="3200" dirty="0" smtClean="0"/>
              <a:t>Practice Site Level Correlations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516225" y="5117641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All correlations were significant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(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p &lt; 0.05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)</a:t>
            </a:r>
            <a:endParaRPr lang="en-US" sz="2000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5464878"/>
              </p:ext>
            </p:extLst>
          </p:nvPr>
        </p:nvGraphicFramePr>
        <p:xfrm>
          <a:off x="1859280" y="2438400"/>
          <a:ext cx="6903720" cy="227076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343400"/>
                <a:gridCol w="640080"/>
                <a:gridCol w="640080"/>
                <a:gridCol w="640080"/>
                <a:gridCol w="640080"/>
              </a:tblGrid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Composites and</a:t>
                      </a:r>
                      <a:r>
                        <a:rPr lang="en-US" baseline="0" dirty="0" smtClean="0"/>
                        <a:t> Global Ratings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1. Access</a:t>
                      </a:r>
                      <a:r>
                        <a:rPr lang="en-US" baseline="0" dirty="0" smtClean="0"/>
                        <a:t> to Care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2. Doctor 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3. Courteous/Helpful</a:t>
                      </a:r>
                      <a:r>
                        <a:rPr lang="en-US" baseline="0" dirty="0" smtClean="0"/>
                        <a:t>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4. Overall Doctor Rating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5. Recommend Doctor’s Office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52600" y="1253412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Strongest correlation was between Doctor Communication and Recommend Doctor’s Office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008909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900" y="238826"/>
            <a:ext cx="6095999" cy="523174"/>
          </a:xfrm>
        </p:spPr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00200" y="1222309"/>
            <a:ext cx="7162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Overall, both the individual level and multilevel confirmatory factor analysis results provided support for the survey’s three composites </a:t>
            </a: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The CG-CAHPS composites have acceptable individual-level internal consistency reliability</a:t>
            </a: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>
              <a:latin typeface="Arial" pitchFamily="34" charset="0"/>
              <a:ea typeface="+mn-ea"/>
              <a:cs typeface="Arial"/>
            </a:endParaRPr>
          </a:p>
          <a:p>
            <a:pPr marL="228600" lvl="1" indent="-228600" defTabSz="114300"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dirty="0">
                <a:latin typeface="Arial" pitchFamily="34" charset="0"/>
                <a:ea typeface="+mn-ea"/>
                <a:cs typeface="Arial"/>
              </a:rPr>
              <a:t>The reliability </a:t>
            </a:r>
            <a:r>
              <a:rPr lang="en-US" sz="2400" dirty="0" smtClean="0">
                <a:latin typeface="Arial" pitchFamily="34" charset="0"/>
                <a:ea typeface="+mn-ea"/>
                <a:cs typeface="Arial"/>
              </a:rPr>
              <a:t>remains acceptable across sites </a:t>
            </a:r>
            <a:r>
              <a:rPr lang="en-US" sz="2400" dirty="0">
                <a:latin typeface="Arial" pitchFamily="34" charset="0"/>
                <a:ea typeface="+mn-ea"/>
                <a:cs typeface="Arial"/>
              </a:rPr>
              <a:t>with four to twenty or more clinicians </a:t>
            </a:r>
          </a:p>
          <a:p>
            <a:pPr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dirty="0"/>
          </a:p>
          <a:p>
            <a:pPr indent="2286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000" dirty="0" smtClean="0"/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 smtClean="0"/>
          </a:p>
          <a:p>
            <a:pPr marL="400050" lvl="1">
              <a:spcBef>
                <a:spcPct val="0"/>
              </a:spcBef>
              <a:buClr>
                <a:srgbClr val="000000"/>
              </a:buClr>
              <a:buSzTx/>
            </a:pPr>
            <a:endParaRPr lang="en-US" sz="2000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0565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662" y="4778279"/>
            <a:ext cx="7016750" cy="10253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06" rIns="0" bIns="45706" numCol="1" anchor="t" anchorCtr="0" compatLnSpc="1">
            <a:prstTxWarp prst="textNoShape">
              <a:avLst/>
            </a:prstTxWarp>
          </a:bodyPr>
          <a:lstStyle/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50000"/>
              <a:buNone/>
            </a:pPr>
            <a:r>
              <a:rPr lang="en-US" sz="2900" dirty="0" smtClean="0"/>
              <a:t>Email:  </a:t>
            </a:r>
            <a:r>
              <a:rPr lang="en-US" sz="2900" u="sng" dirty="0" smtClean="0"/>
              <a:t>naomidyer@westat.com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SzPct val="50000"/>
              <a:buNone/>
            </a:pPr>
            <a:r>
              <a:rPr lang="en-US" sz="2900" dirty="0" smtClean="0"/>
              <a:t>  </a:t>
            </a:r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dirty="0" smtClean="0"/>
          </a:p>
          <a:p>
            <a:pPr marL="227013" indent="-227013">
              <a:lnSpc>
                <a:spcPct val="100000"/>
              </a:lnSpc>
              <a:spcBef>
                <a:spcPct val="0"/>
              </a:spcBef>
              <a:buSzPct val="50000"/>
            </a:pPr>
            <a:endParaRPr lang="en-US" sz="2900" dirty="0" smtClean="0"/>
          </a:p>
        </p:txBody>
      </p:sp>
      <p:pic>
        <p:nvPicPr>
          <p:cNvPr id="12291" name="Picture 4" descr="thank-yo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59" t="8824" r="14706" b="3922"/>
          <a:stretch>
            <a:fillRect/>
          </a:stretch>
        </p:blipFill>
        <p:spPr bwMode="auto">
          <a:xfrm>
            <a:off x="3932238" y="1235075"/>
            <a:ext cx="2441575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7447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347247" y="1110343"/>
            <a:ext cx="7391400" cy="509451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Westat, under contract with AHRQ, houses the database for Clinician and Group CAHPS (CG-CAHPS) and reports on these data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None/>
            </a:pPr>
            <a:endParaRPr lang="en-US" sz="2000" b="0" dirty="0" smtClean="0">
              <a:solidFill>
                <a:srgbClr val="000000"/>
              </a:solidFill>
              <a:latin typeface="Arial"/>
            </a:endParaRP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3" y="201613"/>
            <a:ext cx="6561504" cy="538162"/>
          </a:xfrm>
        </p:spPr>
        <p:txBody>
          <a:bodyPr/>
          <a:lstStyle/>
          <a:p>
            <a:r>
              <a:rPr lang="en-US" sz="3200" dirty="0" smtClean="0"/>
              <a:t>Background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3168" y="2629677"/>
            <a:ext cx="4902665" cy="300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8949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1284514"/>
            <a:ext cx="7391400" cy="508829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There are several CG-CAHPS Surveys: </a:t>
            </a:r>
            <a:endParaRPr lang="en-US" sz="2400" b="0" dirty="0"/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CG-CAHPS 12-month Survey (Adult and Child)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>
              <a:solidFill>
                <a:srgbClr val="000000"/>
              </a:solidFill>
              <a:latin typeface="Arial"/>
            </a:endParaRP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>
                <a:solidFill>
                  <a:srgbClr val="000000"/>
                </a:solidFill>
                <a:latin typeface="Arial"/>
              </a:rPr>
              <a:t>CG-CAHPS 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12 </a:t>
            </a:r>
            <a:r>
              <a:rPr lang="en-US" sz="2000" b="0" dirty="0">
                <a:solidFill>
                  <a:srgbClr val="000000"/>
                </a:solidFill>
                <a:latin typeface="Arial"/>
              </a:rPr>
              <a:t>month Survey with Patient-Centered Medical 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Home</a:t>
            </a: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endParaRPr lang="en-US" sz="2000" b="0" dirty="0" smtClean="0">
              <a:solidFill>
                <a:srgbClr val="000000"/>
              </a:solidFill>
              <a:latin typeface="Arial"/>
            </a:endParaRPr>
          </a:p>
          <a:p>
            <a:pPr marL="857250" lvl="1" indent="-45720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>
                <a:solidFill>
                  <a:srgbClr val="000000"/>
                </a:solidFill>
                <a:latin typeface="Arial"/>
              </a:rPr>
              <a:t>CG-CAHPS 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</a:rPr>
              <a:t>Visit Survey </a:t>
            </a:r>
            <a:r>
              <a:rPr lang="en-US" sz="2000" b="0" dirty="0">
                <a:solidFill>
                  <a:srgbClr val="000000"/>
                </a:solidFill>
                <a:latin typeface="Arial"/>
              </a:rPr>
              <a:t>(Adult and Child)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CG-CAHPS Database is the newest component of the CAHPS Databases</a:t>
            </a:r>
          </a:p>
          <a:p>
            <a:pPr marL="857250" lvl="1" indent="-457200" defTabSz="9144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>
                <a:solidFill>
                  <a:srgbClr val="000000"/>
                </a:solidFill>
                <a:latin typeface="Arial"/>
              </a:rPr>
              <a:t>The CG-CAHPS Adult Visit Survey database received the most data in 2011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162369" y="223838"/>
            <a:ext cx="6267061" cy="538162"/>
          </a:xfrm>
        </p:spPr>
        <p:txBody>
          <a:bodyPr/>
          <a:lstStyle/>
          <a:p>
            <a:r>
              <a:rPr lang="en-US" sz="3200" dirty="0" smtClean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xmlns="" val="21108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771427"/>
            <a:ext cx="7391400" cy="514860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/>
              <a:t>The CG-CAHPS </a:t>
            </a:r>
            <a:r>
              <a:rPr lang="en-US" sz="2400" b="0" dirty="0">
                <a:solidFill>
                  <a:schemeClr val="accent1">
                    <a:lumMod val="75000"/>
                  </a:schemeClr>
                </a:solidFill>
              </a:rPr>
              <a:t>Visit</a:t>
            </a:r>
            <a:r>
              <a:rPr lang="en-US" sz="2400" b="0" dirty="0"/>
              <a:t> surveys were created to allow patients to report on and evaluate their experiences during </a:t>
            </a:r>
            <a:r>
              <a:rPr lang="en-US" sz="2400" b="0" dirty="0" smtClean="0"/>
              <a:t>their most recent outpatient </a:t>
            </a:r>
            <a:r>
              <a:rPr lang="en-US" sz="2400" b="0" dirty="0"/>
              <a:t>medical </a:t>
            </a:r>
            <a:r>
              <a:rPr lang="en-US" sz="2400" b="0" dirty="0" smtClean="0"/>
              <a:t>visit</a:t>
            </a:r>
          </a:p>
          <a:p>
            <a:pPr marL="857250" lvl="1" indent="-457200" defTabSz="9144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>
                <a:solidFill>
                  <a:srgbClr val="000000"/>
                </a:solidFill>
                <a:latin typeface="Arial"/>
              </a:rPr>
              <a:t>The 12 month versions ask about their experiences in </a:t>
            </a:r>
            <a:r>
              <a:rPr lang="en-US" sz="2000" b="0">
                <a:solidFill>
                  <a:srgbClr val="000000"/>
                </a:solidFill>
                <a:latin typeface="Arial"/>
              </a:rPr>
              <a:t>the </a:t>
            </a:r>
            <a:r>
              <a:rPr lang="en-US" sz="2000" b="0" smtClean="0">
                <a:solidFill>
                  <a:srgbClr val="000000"/>
                </a:solidFill>
                <a:latin typeface="Arial"/>
              </a:rPr>
              <a:t>previous </a:t>
            </a:r>
            <a:r>
              <a:rPr lang="en-US" sz="2000" b="0" dirty="0">
                <a:solidFill>
                  <a:srgbClr val="000000"/>
                </a:solidFill>
                <a:latin typeface="Arial"/>
              </a:rPr>
              <a:t>year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Surveys </a:t>
            </a:r>
            <a:r>
              <a:rPr lang="en-US" sz="2400" b="0" dirty="0"/>
              <a:t>and related material available </a:t>
            </a:r>
            <a:r>
              <a:rPr lang="en-US" sz="2400" b="0" dirty="0" smtClean="0"/>
              <a:t>at:</a:t>
            </a:r>
          </a:p>
          <a:p>
            <a:pPr marL="571500" lvl="1" indent="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None/>
            </a:pPr>
            <a:r>
              <a:rPr lang="en-US" sz="2400" b="0" dirty="0" smtClean="0"/>
              <a:t>http</a:t>
            </a:r>
            <a:r>
              <a:rPr lang="en-US" sz="2400" b="0" dirty="0"/>
              <a:t>://cahps.ahrq.gov/clinician_group/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804" y="201516"/>
            <a:ext cx="7475538" cy="538162"/>
          </a:xfrm>
        </p:spPr>
        <p:txBody>
          <a:bodyPr/>
          <a:lstStyle/>
          <a:p>
            <a:r>
              <a:rPr lang="en-US" sz="3200" dirty="0" smtClean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xmlns="" val="342020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1046374"/>
            <a:ext cx="7391400" cy="48599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Goal: Develop a survey </a:t>
            </a:r>
            <a:r>
              <a:rPr lang="en-US" sz="2400" b="0" dirty="0"/>
              <a:t>to assess patients' experiences with medical groups and clinicians. </a:t>
            </a: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Development of the Visit Survey began in 2008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Field testing in 2009 to compare with the 12-month survey version</a:t>
            </a:r>
          </a:p>
          <a:p>
            <a:pPr marL="857250" lvl="1" indent="-457200" defTabSz="914400">
              <a:spcBef>
                <a:spcPts val="120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/>
              <a:t>Results led to the Access to Care items in the survey reverting to a 12-month reference period rather than visit-specific</a:t>
            </a:r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  <a:p>
            <a:pPr marL="0" indent="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51788" y="210847"/>
            <a:ext cx="6285722" cy="538162"/>
          </a:xfrm>
        </p:spPr>
        <p:txBody>
          <a:bodyPr/>
          <a:lstStyle/>
          <a:p>
            <a:r>
              <a:rPr lang="en-US" sz="3200" dirty="0" smtClean="0"/>
              <a:t>Survey Development</a:t>
            </a:r>
          </a:p>
        </p:txBody>
      </p:sp>
    </p:spTree>
    <p:extLst>
      <p:ext uri="{BB962C8B-B14F-4D97-AF65-F5344CB8AC3E}">
        <p14:creationId xmlns:p14="http://schemas.microsoft.com/office/powerpoint/2010/main" xmlns="" val="18808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>
          <a:xfrm>
            <a:off x="2347409" y="139299"/>
            <a:ext cx="6095999" cy="709787"/>
          </a:xfrm>
          <a:noFill/>
        </p:spPr>
        <p:txBody>
          <a:bodyPr/>
          <a:lstStyle/>
          <a:p>
            <a:r>
              <a:rPr lang="en-US" dirty="0" smtClean="0"/>
              <a:t>CG-CAHPS Composites</a:t>
            </a:r>
          </a:p>
        </p:txBody>
      </p:sp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  <p:sp>
        <p:nvSpPr>
          <p:cNvPr id="614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129004"/>
            <a:ext cx="7315200" cy="447869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228600" indent="-228600" defTabSz="114300"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</a:rPr>
              <a:t>3 composites </a:t>
            </a:r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1600" b="0" dirty="0" smtClean="0"/>
              <a:t>1.  Access to Care (5 items)</a:t>
            </a:r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1600" b="0" dirty="0" smtClean="0"/>
              <a:t>2.  Doctor Communication (6 items)</a:t>
            </a:r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None/>
            </a:pPr>
            <a:r>
              <a:rPr lang="en-US" sz="1600" b="0" dirty="0" smtClean="0"/>
              <a:t>3.  Courteous/Helpful Staff (2 items) </a:t>
            </a:r>
            <a:endParaRPr lang="en-US" sz="1600" b="0" dirty="0"/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endParaRPr lang="en-US" sz="2000" b="0" dirty="0" smtClean="0"/>
          </a:p>
          <a:p>
            <a:pPr marL="228600" indent="-228600" defTabSz="114300">
              <a:lnSpc>
                <a:spcPct val="7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</a:rPr>
              <a:t>2 overall rating items</a:t>
            </a:r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Clr>
                <a:schemeClr val="tx1"/>
              </a:buClr>
              <a:buSzPct val="50000"/>
              <a:buNone/>
            </a:pPr>
            <a:r>
              <a:rPr lang="en-US" sz="1600" dirty="0" smtClean="0"/>
              <a:t>1.  Overall </a:t>
            </a:r>
            <a:r>
              <a:rPr lang="en-US" sz="1600" dirty="0"/>
              <a:t>Doctor Rating (11-point scale; 0 = “Worst doctor possible”, </a:t>
            </a:r>
            <a:endParaRPr lang="en-US" sz="1600" dirty="0" smtClean="0"/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Clr>
                <a:schemeClr val="tx1"/>
              </a:buClr>
              <a:buSzPct val="50000"/>
              <a:buNone/>
            </a:pPr>
            <a:r>
              <a:rPr lang="en-US" sz="1600" dirty="0" smtClean="0"/>
              <a:t>	10 = </a:t>
            </a:r>
            <a:r>
              <a:rPr lang="en-US" sz="1600" dirty="0"/>
              <a:t>“Best doctor </a:t>
            </a:r>
            <a:r>
              <a:rPr lang="en-US" sz="1600" dirty="0" smtClean="0"/>
              <a:t>possible”)</a:t>
            </a:r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Clr>
                <a:schemeClr val="tx1"/>
              </a:buClr>
              <a:buSzPct val="50000"/>
              <a:buNone/>
            </a:pPr>
            <a:r>
              <a:rPr lang="en-US" sz="1600" dirty="0" smtClean="0"/>
              <a:t>2.  Recommend </a:t>
            </a:r>
            <a:r>
              <a:rPr lang="en-US" sz="1600" dirty="0"/>
              <a:t>the Doctor’s Office to family and friends (3-point scale; </a:t>
            </a:r>
            <a:endParaRPr lang="en-US" sz="1600" dirty="0" smtClean="0"/>
          </a:p>
          <a:p>
            <a:pPr marL="628650" lvl="2" indent="0">
              <a:lnSpc>
                <a:spcPct val="70000"/>
              </a:lnSpc>
              <a:spcBef>
                <a:spcPct val="40000"/>
              </a:spcBef>
              <a:buClr>
                <a:schemeClr val="tx1"/>
              </a:buClr>
              <a:buSzPct val="50000"/>
              <a:buNone/>
            </a:pPr>
            <a:r>
              <a:rPr lang="en-US" sz="1600" dirty="0" smtClean="0"/>
              <a:t>	“</a:t>
            </a:r>
            <a:r>
              <a:rPr lang="en-US" sz="1600" dirty="0"/>
              <a:t>No” to “Yes, definitely”)</a:t>
            </a:r>
          </a:p>
          <a:p>
            <a:pPr marL="228600" indent="-228600" defTabSz="114300">
              <a:lnSpc>
                <a:spcPct val="7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000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228600" indent="-228600" defTabSz="114300">
              <a:lnSpc>
                <a:spcPct val="7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</a:rPr>
              <a:t>Various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</a:rPr>
              <a:t>socio-demographics including overall health, age, gender, and education</a:t>
            </a:r>
          </a:p>
          <a:p>
            <a:pPr marL="0" indent="0" algn="l">
              <a:lnSpc>
                <a:spcPct val="70000"/>
              </a:lnSpc>
              <a:buClr>
                <a:schemeClr val="tx1"/>
              </a:buClr>
              <a:buFont typeface="Wingdings" pitchFamily="2" charset="2"/>
              <a:buChar char="l"/>
            </a:pPr>
            <a:endParaRPr lang="en-US" sz="20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14506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159877" y="152400"/>
            <a:ext cx="5975456" cy="619125"/>
          </a:xfrm>
          <a:noFill/>
        </p:spPr>
        <p:txBody>
          <a:bodyPr/>
          <a:lstStyle/>
          <a:p>
            <a:r>
              <a:rPr lang="en-US" dirty="0" smtClean="0"/>
              <a:t>Access to Care Composite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638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00050" lvl="1" indent="0" defTabSz="914400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Tx/>
            </a:pPr>
            <a:endParaRPr lang="en-US" sz="20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All 5 items reference a 12-month period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4-point scale (</a:t>
            </a:r>
            <a:r>
              <a:rPr lang="en-US" sz="2400" b="0" dirty="0"/>
              <a:t>1 = Never, 2 = Sometimes, 3 = Usually, 4 =Always</a:t>
            </a:r>
            <a:r>
              <a:rPr lang="en-US" sz="2400" b="0" dirty="0" smtClean="0"/>
              <a:t>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73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225191" y="142875"/>
            <a:ext cx="5323276" cy="619125"/>
          </a:xfrm>
          <a:noFill/>
        </p:spPr>
        <p:txBody>
          <a:bodyPr/>
          <a:lstStyle/>
          <a:p>
            <a:r>
              <a:rPr lang="en-US" dirty="0" smtClean="0"/>
              <a:t>Access to Care Composite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391400" cy="530911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In the last 12 months,  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How </a:t>
            </a:r>
            <a:r>
              <a:rPr lang="en-US" sz="2000" b="0" dirty="0"/>
              <a:t>often did you get an appointment </a:t>
            </a:r>
            <a:r>
              <a:rPr lang="en-US" sz="2000" b="0" dirty="0" smtClean="0"/>
              <a:t>for care you needed right away as </a:t>
            </a:r>
            <a:r>
              <a:rPr lang="en-US" sz="2000" b="0" dirty="0"/>
              <a:t>soon as you needed</a:t>
            </a:r>
            <a:r>
              <a:rPr lang="en-US" sz="2000" b="0" dirty="0" smtClean="0"/>
              <a:t>? 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How </a:t>
            </a:r>
            <a:r>
              <a:rPr lang="en-US" sz="2000" b="0" dirty="0"/>
              <a:t>often did you get an appointment </a:t>
            </a:r>
            <a:r>
              <a:rPr lang="en-US" sz="2000" b="0" dirty="0" smtClean="0"/>
              <a:t>for routine care as </a:t>
            </a:r>
            <a:r>
              <a:rPr lang="en-US" sz="2000" b="0" dirty="0"/>
              <a:t>soon as you </a:t>
            </a:r>
            <a:r>
              <a:rPr lang="en-US" sz="2000" b="0" dirty="0" smtClean="0"/>
              <a:t>needed?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When </a:t>
            </a:r>
            <a:r>
              <a:rPr lang="en-US" sz="2000" b="0" dirty="0"/>
              <a:t>you phoned this </a:t>
            </a:r>
            <a:r>
              <a:rPr lang="en-US" sz="2000" b="0" dirty="0" smtClean="0"/>
              <a:t>doctor’s </a:t>
            </a:r>
            <a:r>
              <a:rPr lang="en-US" sz="2000" b="0" dirty="0"/>
              <a:t>office during regular office </a:t>
            </a:r>
            <a:r>
              <a:rPr lang="en-US" sz="2000" b="0" dirty="0" smtClean="0"/>
              <a:t>hours, how </a:t>
            </a:r>
            <a:r>
              <a:rPr lang="en-US" sz="2000" b="0" dirty="0"/>
              <a:t>often did you get an answer to your medical question that same day</a:t>
            </a:r>
            <a:r>
              <a:rPr lang="en-US" sz="2000" b="0" dirty="0" smtClean="0"/>
              <a:t>? </a:t>
            </a:r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 smtClean="0"/>
              <a:t>When </a:t>
            </a:r>
            <a:r>
              <a:rPr lang="en-US" sz="2000" b="0" dirty="0"/>
              <a:t>you phoned this </a:t>
            </a:r>
            <a:r>
              <a:rPr lang="en-US" sz="2000" b="0" dirty="0" smtClean="0"/>
              <a:t>doctor’s office </a:t>
            </a:r>
            <a:r>
              <a:rPr lang="en-US" sz="2000" b="0" dirty="0"/>
              <a:t>after regular office hours, how often did you get an answer to your medical question as soon as you needed? </a:t>
            </a:r>
            <a:endParaRPr lang="en-US" sz="2000" b="0" dirty="0" smtClean="0"/>
          </a:p>
          <a:p>
            <a:pPr marL="857250" lvl="1" indent="-457200" defTabSz="9144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Tx/>
              <a:buFont typeface="Wingdings" pitchFamily="2" charset="2"/>
              <a:buChar char="Ø"/>
            </a:pPr>
            <a:r>
              <a:rPr lang="en-US" sz="2000" b="0" dirty="0"/>
              <a:t>H</a:t>
            </a:r>
            <a:r>
              <a:rPr lang="en-US" sz="2000" b="0" dirty="0" smtClean="0"/>
              <a:t>ow </a:t>
            </a:r>
            <a:r>
              <a:rPr lang="en-US" sz="2000" b="0" dirty="0"/>
              <a:t>often did you see this </a:t>
            </a:r>
            <a:r>
              <a:rPr lang="en-US" sz="2000" b="0" dirty="0" smtClean="0"/>
              <a:t>doctor within </a:t>
            </a:r>
            <a:r>
              <a:rPr lang="en-US" sz="2000" b="0" dirty="0"/>
              <a:t>15 minutes of your appointment time? 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4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653" tIns="48326" rIns="96653" bIns="4832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920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HPS C&amp;G Surveys 2.0 Update_11-9-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wo li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wo line hea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CAHPS C&amp;G Surveys 2.0 Update_11-9-11</Template>
  <TotalTime>154</TotalTime>
  <Words>1371</Words>
  <Application>Microsoft Office PowerPoint</Application>
  <PresentationFormat>On-screen Show (4:3)</PresentationFormat>
  <Paragraphs>260</Paragraphs>
  <Slides>24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CAHPS C&amp;G Surveys 2.0 Update_11-9-11</vt:lpstr>
      <vt:lpstr>two lines</vt:lpstr>
      <vt:lpstr>Two line header</vt:lpstr>
      <vt:lpstr>Psychometric Properties of the  Consumer Assessment of Healthcare Providers and Systems (CAHPS)  Clinician and Group Adult Visit Survey</vt:lpstr>
      <vt:lpstr>Background</vt:lpstr>
      <vt:lpstr>Background</vt:lpstr>
      <vt:lpstr>Background</vt:lpstr>
      <vt:lpstr>Background</vt:lpstr>
      <vt:lpstr>Survey Development</vt:lpstr>
      <vt:lpstr>CG-CAHPS Composites</vt:lpstr>
      <vt:lpstr>Access to Care Composite</vt:lpstr>
      <vt:lpstr>Access to Care Composite</vt:lpstr>
      <vt:lpstr>Doctor Communication Composite</vt:lpstr>
      <vt:lpstr>Courteous/Helpful Staff Composite</vt:lpstr>
      <vt:lpstr>CG-CAHPS Analysis Dataset</vt:lpstr>
      <vt:lpstr>CG-CAHPS Analysis Dataset</vt:lpstr>
      <vt:lpstr>Characteristics of Analysis Dataset</vt:lpstr>
      <vt:lpstr>Psychometric Analyses and Criterion</vt:lpstr>
      <vt:lpstr>Psychometric Analyses and Criterion</vt:lpstr>
      <vt:lpstr>Individual Level CFA Results</vt:lpstr>
      <vt:lpstr>Multilevel CFA Results</vt:lpstr>
      <vt:lpstr>Internal Consistency Reliability</vt:lpstr>
      <vt:lpstr>Practice Site Reliability</vt:lpstr>
      <vt:lpstr>Individual Correlations</vt:lpstr>
      <vt:lpstr>Practice Site Level Correlations</vt:lpstr>
      <vt:lpstr>Summary</vt:lpstr>
      <vt:lpstr>Slide 23</vt:lpstr>
    </vt:vector>
  </TitlesOfParts>
  <Company>Westat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Butler</dc:creator>
  <cp:lastModifiedBy>DHHS</cp:lastModifiedBy>
  <cp:revision>52</cp:revision>
  <cp:lastPrinted>2012-09-06T22:03:07Z</cp:lastPrinted>
  <dcterms:created xsi:type="dcterms:W3CDTF">2012-02-01T19:35:35Z</dcterms:created>
  <dcterms:modified xsi:type="dcterms:W3CDTF">2012-12-03T18:41:59Z</dcterms:modified>
</cp:coreProperties>
</file>