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3" r:id="rId1"/>
  </p:sldMasterIdLst>
  <p:notesMasterIdLst>
    <p:notesMasterId r:id="rId40"/>
  </p:notesMasterIdLst>
  <p:handoutMasterIdLst>
    <p:handoutMasterId r:id="rId41"/>
  </p:handoutMasterIdLst>
  <p:sldIdLst>
    <p:sldId id="406" r:id="rId2"/>
    <p:sldId id="433" r:id="rId3"/>
    <p:sldId id="438" r:id="rId4"/>
    <p:sldId id="427" r:id="rId5"/>
    <p:sldId id="428" r:id="rId6"/>
    <p:sldId id="434" r:id="rId7"/>
    <p:sldId id="440" r:id="rId8"/>
    <p:sldId id="431" r:id="rId9"/>
    <p:sldId id="432" r:id="rId10"/>
    <p:sldId id="435" r:id="rId11"/>
    <p:sldId id="409" r:id="rId12"/>
    <p:sldId id="410" r:id="rId13"/>
    <p:sldId id="412" r:id="rId14"/>
    <p:sldId id="416" r:id="rId15"/>
    <p:sldId id="415" r:id="rId16"/>
    <p:sldId id="408" r:id="rId17"/>
    <p:sldId id="443" r:id="rId18"/>
    <p:sldId id="444" r:id="rId19"/>
    <p:sldId id="445" r:id="rId20"/>
    <p:sldId id="447" r:id="rId21"/>
    <p:sldId id="448" r:id="rId22"/>
    <p:sldId id="449" r:id="rId23"/>
    <p:sldId id="450" r:id="rId24"/>
    <p:sldId id="453" r:id="rId25"/>
    <p:sldId id="454" r:id="rId26"/>
    <p:sldId id="456" r:id="rId27"/>
    <p:sldId id="455" r:id="rId28"/>
    <p:sldId id="436" r:id="rId29"/>
    <p:sldId id="437" r:id="rId30"/>
    <p:sldId id="441" r:id="rId31"/>
    <p:sldId id="442" r:id="rId32"/>
    <p:sldId id="419" r:id="rId33"/>
    <p:sldId id="420" r:id="rId34"/>
    <p:sldId id="421" r:id="rId35"/>
    <p:sldId id="422" r:id="rId36"/>
    <p:sldId id="439" r:id="rId37"/>
    <p:sldId id="423" r:id="rId38"/>
    <p:sldId id="424" r:id="rId39"/>
  </p:sldIdLst>
  <p:sldSz cx="9144000" cy="6858000" type="screen4x3"/>
  <p:notesSz cx="7023100" cy="93091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even Martino" initials="SM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69696"/>
    <a:srgbClr val="333333"/>
    <a:srgbClr val="FF0000"/>
    <a:srgbClr val="FFCC99"/>
    <a:srgbClr val="FF9900"/>
    <a:srgbClr val="11B55B"/>
    <a:srgbClr val="90713A"/>
    <a:srgbClr val="FFDB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2787" autoAdjust="0"/>
    <p:restoredTop sz="90888" autoAdjust="0"/>
  </p:normalViewPr>
  <p:slideViewPr>
    <p:cSldViewPr snapToGrid="0">
      <p:cViewPr varScale="1">
        <p:scale>
          <a:sx n="109" d="100"/>
          <a:sy n="109" d="100"/>
        </p:scale>
        <p:origin x="-87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notesViewPr>
    <p:cSldViewPr snapToGrid="0">
      <p:cViewPr varScale="1">
        <p:scale>
          <a:sx n="82" d="100"/>
          <a:sy n="82" d="100"/>
        </p:scale>
        <p:origin x="-3162" y="-78"/>
      </p:cViewPr>
      <p:guideLst>
        <p:guide orient="horz" pos="2932"/>
        <p:guide pos="221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668279" y="786979"/>
            <a:ext cx="123777" cy="266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B9052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437" tIns="46218" rIns="92437" bIns="46218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8692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2213" y="704850"/>
            <a:ext cx="4638675" cy="3478213"/>
          </a:xfrm>
          <a:prstGeom prst="rect">
            <a:avLst/>
          </a:prstGeom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919191"/>
            </a:outerShdw>
          </a:effectLst>
          <a:extLs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345175" y="8934044"/>
            <a:ext cx="339179" cy="21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B9052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3972" tIns="45366" rIns="93972" bIns="45366">
            <a:spAutoFit/>
          </a:bodyPr>
          <a:lstStyle/>
          <a:p>
            <a:pPr defTabSz="922763">
              <a:lnSpc>
                <a:spcPct val="90000"/>
              </a:lnSpc>
            </a:pPr>
            <a:fld id="{E21EA0C8-7155-4759-825A-8093960B37A2}" type="slidenum">
              <a:rPr lang="en-US" sz="900"/>
              <a:pPr defTabSz="922763">
                <a:lnSpc>
                  <a:spcPct val="90000"/>
                </a:lnSpc>
              </a:pPr>
              <a:t>‹#›</a:t>
            </a:fld>
            <a:endParaRPr lang="en-US" sz="90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7164" y="4063115"/>
            <a:ext cx="5148772" cy="4781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B9052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972" tIns="45366" rIns="93972" bIns="4536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188932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04875" rtl="0" eaLnBrk="0" fontAlgn="base" hangingPunct="0">
      <a:spcBef>
        <a:spcPct val="5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225425" indent="-111125" algn="l" defTabSz="904875" rtl="0" eaLnBrk="0" fontAlgn="base" hangingPunct="0">
      <a:spcBef>
        <a:spcPct val="50000"/>
      </a:spcBef>
      <a:spcAft>
        <a:spcPct val="0"/>
      </a:spcAft>
      <a:buSzPct val="90000"/>
      <a:buFont typeface="Symbol" pitchFamily="18" charset="2"/>
      <a:buChar char=""/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452438" indent="-112713" algn="l" defTabSz="904875" rtl="0" eaLnBrk="0" fontAlgn="base" hangingPunct="0">
      <a:spcBef>
        <a:spcPct val="50000"/>
      </a:spcBef>
      <a:spcAft>
        <a:spcPct val="0"/>
      </a:spcAft>
      <a:buSzPct val="100000"/>
      <a:buFont typeface="Symbol" pitchFamily="18" charset="2"/>
      <a:buChar char=""/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677863" indent="-111125" algn="l" defTabSz="904875" rtl="0" eaLnBrk="0" fontAlgn="base" hangingPunct="0">
      <a:spcBef>
        <a:spcPct val="50000"/>
      </a:spcBef>
      <a:spcAft>
        <a:spcPct val="0"/>
      </a:spcAft>
      <a:buSzPct val="90000"/>
      <a:buFont typeface="Symbol" pitchFamily="18" charset="2"/>
      <a:buChar char=""/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904875" indent="-112713" algn="l" defTabSz="904875" rtl="0" eaLnBrk="0" fontAlgn="base" hangingPunct="0">
      <a:spcBef>
        <a:spcPct val="50000"/>
      </a:spcBef>
      <a:spcAft>
        <a:spcPct val="0"/>
      </a:spcAft>
      <a:buSzPct val="100000"/>
      <a:buFont typeface="Symbol" pitchFamily="18" charset="2"/>
      <a:buChar char=""/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63800"/>
            <a:ext cx="9144000" cy="1143000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98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4368800"/>
            <a:ext cx="9144000" cy="1752600"/>
          </a:xfrm>
        </p:spPr>
        <p:txBody>
          <a:bodyPr lIns="91440" tIns="45720" rIns="91440" bIns="45720"/>
          <a:lstStyle>
            <a:lvl1pPr marL="0" indent="0" algn="ctr">
              <a:buFontTx/>
              <a:buNone/>
              <a:defRPr sz="28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pic>
        <p:nvPicPr>
          <p:cNvPr id="419847" name="Picture 7" descr="health_RGB.gif                                                 00017ABCMacintosh HD                   BB0648D2: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33375"/>
            <a:ext cx="2376488" cy="104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669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6100"/>
            <a:ext cx="2286000" cy="5456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546100"/>
            <a:ext cx="6705600" cy="5456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254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46100"/>
            <a:ext cx="9144000" cy="6111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7388" y="1570038"/>
            <a:ext cx="7772400" cy="44323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92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946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2484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7388" y="1570038"/>
            <a:ext cx="3810000" cy="4432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1570038"/>
            <a:ext cx="3810000" cy="4432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682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769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5047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309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36293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60329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546100"/>
            <a:ext cx="91440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8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7388" y="1570038"/>
            <a:ext cx="7772400" cy="443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8820" name="Rectangle 4"/>
          <p:cNvSpPr>
            <a:spLocks noChangeArrowheads="1"/>
          </p:cNvSpPr>
          <p:nvPr/>
        </p:nvSpPr>
        <p:spPr bwMode="auto">
          <a:xfrm>
            <a:off x="7724092" y="6400800"/>
            <a:ext cx="1224646" cy="216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51" tIns="45245" rIns="92051" bIns="45245">
            <a:spAutoFit/>
          </a:bodyPr>
          <a:lstStyle/>
          <a:p>
            <a:pPr algn="r" defTabSz="908050">
              <a:lnSpc>
                <a:spcPct val="90000"/>
              </a:lnSpc>
            </a:pPr>
            <a:r>
              <a:rPr lang="en-US" sz="900" b="1" dirty="0" smtClean="0">
                <a:solidFill>
                  <a:schemeClr val="tx1"/>
                </a:solidFill>
              </a:rPr>
              <a:t>Martino-</a:t>
            </a:r>
            <a:fld id="{C8DB291E-486E-45EA-9CB2-BDD42E63E461}" type="slidenum">
              <a:rPr lang="en-US" sz="900" b="1">
                <a:solidFill>
                  <a:schemeClr val="tx1"/>
                </a:solidFill>
              </a:rPr>
              <a:pPr algn="r" defTabSz="908050">
                <a:lnSpc>
                  <a:spcPct val="90000"/>
                </a:lnSpc>
              </a:pPr>
              <a:t>‹#›</a:t>
            </a:fld>
            <a:r>
              <a:rPr lang="en-US" sz="900" b="1" dirty="0">
                <a:solidFill>
                  <a:schemeClr val="tx1"/>
                </a:solidFill>
              </a:rPr>
              <a:t>  </a:t>
            </a:r>
            <a:r>
              <a:rPr lang="en-US" sz="900" b="1" dirty="0" smtClean="0">
                <a:solidFill>
                  <a:schemeClr val="tx1"/>
                </a:solidFill>
              </a:rPr>
              <a:t>Sep-12</a:t>
            </a:r>
            <a:endParaRPr lang="en-US" sz="900" b="1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Arial" charset="0"/>
        </a:defRPr>
      </a:lvl9pPr>
    </p:titleStyle>
    <p:bodyStyle>
      <a:lvl1pPr marL="227013" indent="-227013" algn="l" rtl="0" eaLnBrk="0" fontAlgn="base" hangingPunct="0">
        <a:spcBef>
          <a:spcPct val="100000"/>
        </a:spcBef>
        <a:spcAft>
          <a:spcPct val="0"/>
        </a:spcAft>
        <a:buClr>
          <a:schemeClr val="tx2"/>
        </a:buClr>
        <a:buSzPct val="115000"/>
        <a:buChar char="•"/>
        <a:defRPr sz="2400" b="1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90000"/>
        <a:buChar char="•"/>
        <a:defRPr sz="2400" b="1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90000"/>
        <a:buChar char="–"/>
        <a:defRPr sz="2400" b="1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2400" b="1">
          <a:solidFill>
            <a:schemeClr val="tx2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2400" b="1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2400" b="1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2400" b="1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2400" b="1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0225" y="2110902"/>
            <a:ext cx="8867955" cy="1320800"/>
          </a:xfrm>
        </p:spPr>
        <p:txBody>
          <a:bodyPr/>
          <a:lstStyle/>
          <a:p>
            <a:r>
              <a:rPr lang="en-US" sz="3200" dirty="0" smtClean="0"/>
              <a:t>Consumers’ Appraisal of Anecdotal</a:t>
            </a:r>
            <a:br>
              <a:rPr lang="en-US" sz="3200" dirty="0" smtClean="0"/>
            </a:br>
            <a:r>
              <a:rPr lang="en-US" sz="3200" dirty="0" smtClean="0"/>
              <a:t>Accounts of Patient Experience</a:t>
            </a:r>
            <a:endParaRPr lang="en-US" sz="3200" dirty="0"/>
          </a:p>
        </p:txBody>
      </p:sp>
      <p:sp>
        <p:nvSpPr>
          <p:cNvPr id="4372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3647873"/>
            <a:ext cx="9144000" cy="2473528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AHRQ Annual Conference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Steven C. Martino, PhD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September 10,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7715" y="338780"/>
            <a:ext cx="86911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latin typeface="+mj-lt"/>
              </a:rPr>
              <a:t>Promises and Limitations of Patient Narratives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18289" y="1149531"/>
            <a:ext cx="8336605" cy="5111932"/>
          </a:xfrm>
          <a:prstGeom prst="rect">
            <a:avLst/>
          </a:prstGeom>
        </p:spPr>
        <p:txBody>
          <a:bodyPr/>
          <a:lstStyle>
            <a:lvl1pPr marL="227013" indent="-227013" algn="l" rtl="0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15000"/>
              <a:buChar char="•"/>
              <a:defRPr sz="24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tx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Char char="•"/>
              <a:defRPr sz="2400" b="1">
                <a:solidFill>
                  <a:schemeClr val="tx2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Char char="–"/>
              <a:defRPr sz="2400" b="1">
                <a:solidFill>
                  <a:schemeClr val="tx2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Char char="•"/>
              <a:defRPr sz="2400" b="1">
                <a:solidFill>
                  <a:schemeClr val="tx2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Char char="•"/>
              <a:defRPr sz="2400" b="1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Char char="•"/>
              <a:defRPr sz="2400" b="1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Char char="•"/>
              <a:defRPr sz="2400" b="1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Char char="•"/>
              <a:defRPr sz="2400" b="1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sz="2200" dirty="0" smtClean="0"/>
              <a:t>Patient narratives often cover the same domains as standardized surveys of patient experience but in ways that can be more vivid, concrete, and engaging</a:t>
            </a:r>
          </a:p>
          <a:p>
            <a:r>
              <a:rPr lang="en-US" sz="2200" dirty="0" smtClean="0"/>
              <a:t>Yet, the sample of respondents is often not representative (biased) and small (poor signal, low reliability)</a:t>
            </a:r>
          </a:p>
          <a:p>
            <a:pPr lvl="1"/>
            <a:r>
              <a:rPr lang="en-US" sz="2200" dirty="0" smtClean="0"/>
              <a:t>On </a:t>
            </a:r>
            <a:r>
              <a:rPr lang="en-US" sz="2200" dirty="0" err="1" smtClean="0"/>
              <a:t>RateMDs</a:t>
            </a:r>
            <a:r>
              <a:rPr lang="en-US" sz="2200" dirty="0" smtClean="0"/>
              <a:t>, the average number of reviews per physician is three (</a:t>
            </a:r>
            <a:r>
              <a:rPr lang="en-US" sz="1800" dirty="0" err="1" smtClean="0">
                <a:solidFill>
                  <a:schemeClr val="accent6"/>
                </a:solidFill>
              </a:rPr>
              <a:t>Lagu</a:t>
            </a:r>
            <a:r>
              <a:rPr lang="en-US" sz="1800" dirty="0" smtClean="0">
                <a:solidFill>
                  <a:schemeClr val="accent6"/>
                </a:solidFill>
              </a:rPr>
              <a:t> et al., 2010</a:t>
            </a:r>
            <a:r>
              <a:rPr lang="en-US" sz="2200" dirty="0" smtClean="0"/>
              <a:t>)</a:t>
            </a:r>
          </a:p>
          <a:p>
            <a:r>
              <a:rPr lang="en-US" sz="2200" dirty="0" smtClean="0"/>
              <a:t>If presented with standardized data, patient narratives could make unfamiliar, difficult-to-understand quality measures more salient and evaluable</a:t>
            </a:r>
          </a:p>
          <a:p>
            <a:r>
              <a:rPr lang="en-US" sz="2200" dirty="0" smtClean="0"/>
              <a:t>Yet, anecdotal data may overwhelm more formal </a:t>
            </a:r>
            <a:r>
              <a:rPr lang="en-US" sz="2200" smtClean="0"/>
              <a:t>statistical information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10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50196"/>
            <a:ext cx="9144000" cy="914097"/>
          </a:xfrm>
        </p:spPr>
        <p:txBody>
          <a:bodyPr>
            <a:noAutofit/>
          </a:bodyPr>
          <a:lstStyle/>
          <a:p>
            <a:r>
              <a:rPr lang="en-US" sz="2800" dirty="0" smtClean="0"/>
              <a:t>Extracting Meaning from Narratives is a</a:t>
            </a:r>
            <a:br>
              <a:rPr lang="en-US" sz="2800" dirty="0" smtClean="0"/>
            </a:br>
            <a:r>
              <a:rPr lang="en-US" sz="2800" dirty="0" smtClean="0"/>
              <a:t>Complex Cognitive Task</a:t>
            </a:r>
            <a:endParaRPr lang="en-US" sz="2800" dirty="0"/>
          </a:p>
        </p:txBody>
      </p:sp>
      <p:grpSp>
        <p:nvGrpSpPr>
          <p:cNvPr id="3" name="Group 2"/>
          <p:cNvGrpSpPr/>
          <p:nvPr/>
        </p:nvGrpSpPr>
        <p:grpSpPr>
          <a:xfrm>
            <a:off x="609600" y="1627016"/>
            <a:ext cx="7616754" cy="4412142"/>
            <a:chOff x="609600" y="1627016"/>
            <a:chExt cx="7616754" cy="4412142"/>
          </a:xfrm>
        </p:grpSpPr>
        <p:sp>
          <p:nvSpPr>
            <p:cNvPr id="4" name="TextBox 3"/>
            <p:cNvSpPr txBox="1"/>
            <p:nvPr/>
          </p:nvSpPr>
          <p:spPr>
            <a:xfrm>
              <a:off x="609600" y="1627016"/>
              <a:ext cx="3388468" cy="1261884"/>
            </a:xfrm>
            <a:prstGeom prst="rect">
              <a:avLst/>
            </a:prstGeom>
            <a:noFill/>
            <a:ln w="19050">
              <a:solidFill>
                <a:schemeClr val="tx2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000" b="1" i="1" dirty="0" smtClean="0">
                  <a:solidFill>
                    <a:schemeClr val="accent2"/>
                  </a:solidFill>
                </a:rPr>
                <a:t>Enduring Characteristics of the Doctor</a:t>
              </a:r>
            </a:p>
            <a:p>
              <a:pPr marL="569913" lvl="1" indent="-285750">
                <a:buFont typeface="Arial" pitchFamily="34" charset="0"/>
                <a:buChar char="•"/>
              </a:pPr>
              <a:r>
                <a:rPr lang="en-US" sz="1800" dirty="0" smtClean="0"/>
                <a:t>Technical ability</a:t>
              </a:r>
            </a:p>
            <a:p>
              <a:pPr marL="569913" lvl="1" indent="-285750">
                <a:buFont typeface="Arial" pitchFamily="34" charset="0"/>
                <a:buChar char="•"/>
              </a:pPr>
              <a:r>
                <a:rPr lang="en-US" sz="1800" dirty="0" smtClean="0"/>
                <a:t>Interpersonal skill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09600" y="3225634"/>
              <a:ext cx="3388468" cy="1261884"/>
            </a:xfrm>
            <a:prstGeom prst="rect">
              <a:avLst/>
            </a:prstGeom>
            <a:noFill/>
            <a:ln w="19050">
              <a:solidFill>
                <a:schemeClr val="tx2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000" b="1" i="1" dirty="0" smtClean="0">
                  <a:solidFill>
                    <a:schemeClr val="accent2"/>
                  </a:solidFill>
                </a:rPr>
                <a:t>Enduring Characteristics of the Environment</a:t>
              </a:r>
            </a:p>
            <a:p>
              <a:pPr marL="569913" lvl="1" indent="-285750">
                <a:buFont typeface="Arial" pitchFamily="34" charset="0"/>
                <a:buChar char="•"/>
              </a:pPr>
              <a:r>
                <a:rPr lang="en-US" sz="1800" dirty="0" smtClean="0"/>
                <a:t>Health system guidelines</a:t>
              </a:r>
            </a:p>
            <a:p>
              <a:pPr marL="569913" lvl="1" indent="-285750">
                <a:buFont typeface="Arial" pitchFamily="34" charset="0"/>
                <a:buChar char="•"/>
              </a:pPr>
              <a:r>
                <a:rPr lang="en-US" sz="1800" dirty="0" smtClean="0"/>
                <a:t>Case load and mix</a:t>
              </a:r>
              <a:endParaRPr lang="en-US" sz="18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09600" y="4777274"/>
              <a:ext cx="3388468" cy="1261884"/>
            </a:xfrm>
            <a:prstGeom prst="rect">
              <a:avLst/>
            </a:prstGeom>
            <a:noFill/>
            <a:ln w="19050">
              <a:solidFill>
                <a:schemeClr val="tx2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000" b="1" i="1" dirty="0" smtClean="0">
                  <a:solidFill>
                    <a:schemeClr val="accent2"/>
                  </a:solidFill>
                </a:rPr>
                <a:t>Unique Aspects of the Situation</a:t>
              </a:r>
            </a:p>
            <a:p>
              <a:pPr marL="569913" lvl="1" indent="-285750">
                <a:buFont typeface="Arial" pitchFamily="34" charset="0"/>
                <a:buChar char="•"/>
              </a:pPr>
              <a:r>
                <a:rPr lang="en-US" sz="1800" dirty="0" smtClean="0"/>
                <a:t>Individual patient</a:t>
              </a:r>
            </a:p>
            <a:p>
              <a:pPr marL="569913" lvl="1" indent="-285750">
                <a:buFont typeface="Arial" pitchFamily="34" charset="0"/>
                <a:buChar char="•"/>
              </a:pPr>
              <a:r>
                <a:rPr lang="en-US" sz="1800" dirty="0" smtClean="0"/>
                <a:t>Circumstantial context</a:t>
              </a:r>
              <a:endParaRPr lang="en-US" sz="18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097291" y="3490816"/>
              <a:ext cx="3129063" cy="731520"/>
            </a:xfrm>
            <a:prstGeom prst="rect">
              <a:avLst/>
            </a:prstGeom>
            <a:noFill/>
            <a:ln w="19050">
              <a:solidFill>
                <a:schemeClr val="tx2">
                  <a:lumMod val="75000"/>
                </a:schemeClr>
              </a:solidFill>
            </a:ln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sz="2000" b="1" i="1" dirty="0" smtClean="0">
                  <a:solidFill>
                    <a:schemeClr val="accent2"/>
                  </a:solidFill>
                </a:rPr>
                <a:t>Doctor’s Behavior</a:t>
              </a:r>
            </a:p>
          </p:txBody>
        </p:sp>
        <p:cxnSp>
          <p:nvCxnSpPr>
            <p:cNvPr id="8" name="Straight Arrow Connector 7"/>
            <p:cNvCxnSpPr>
              <a:stCxn id="4" idx="3"/>
            </p:cNvCxnSpPr>
            <p:nvPr/>
          </p:nvCxnSpPr>
          <p:spPr bwMode="auto">
            <a:xfrm>
              <a:off x="3998068" y="2257958"/>
              <a:ext cx="1410511" cy="967676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" name="Straight Arrow Connector 8"/>
            <p:cNvCxnSpPr>
              <a:stCxn id="6" idx="3"/>
            </p:cNvCxnSpPr>
            <p:nvPr/>
          </p:nvCxnSpPr>
          <p:spPr bwMode="auto">
            <a:xfrm flipV="1">
              <a:off x="3998068" y="4365661"/>
              <a:ext cx="1332689" cy="1042555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" name="Straight Arrow Connector 12"/>
            <p:cNvCxnSpPr>
              <a:stCxn id="5" idx="3"/>
            </p:cNvCxnSpPr>
            <p:nvPr/>
          </p:nvCxnSpPr>
          <p:spPr bwMode="auto">
            <a:xfrm>
              <a:off x="3998068" y="3856576"/>
              <a:ext cx="1001949" cy="0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87635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50196"/>
            <a:ext cx="9144000" cy="904369"/>
          </a:xfrm>
        </p:spPr>
        <p:txBody>
          <a:bodyPr>
            <a:noAutofit/>
          </a:bodyPr>
          <a:lstStyle/>
          <a:p>
            <a:r>
              <a:rPr lang="en-US" sz="2800" dirty="0" smtClean="0"/>
              <a:t>Extracting Meaning from Narratives is a</a:t>
            </a:r>
            <a:br>
              <a:rPr lang="en-US" sz="2800" dirty="0" smtClean="0"/>
            </a:br>
            <a:r>
              <a:rPr lang="en-US" sz="2800" dirty="0" smtClean="0"/>
              <a:t>Complex Cognitive Task</a:t>
            </a:r>
            <a:endParaRPr lang="en-US" sz="2800" dirty="0"/>
          </a:p>
        </p:txBody>
      </p:sp>
      <p:grpSp>
        <p:nvGrpSpPr>
          <p:cNvPr id="10" name="Group 9"/>
          <p:cNvGrpSpPr/>
          <p:nvPr/>
        </p:nvGrpSpPr>
        <p:grpSpPr>
          <a:xfrm>
            <a:off x="609600" y="1661277"/>
            <a:ext cx="7616755" cy="4467467"/>
            <a:chOff x="609600" y="1661277"/>
            <a:chExt cx="7616755" cy="4467467"/>
          </a:xfrm>
        </p:grpSpPr>
        <p:sp>
          <p:nvSpPr>
            <p:cNvPr id="4" name="TextBox 3"/>
            <p:cNvSpPr txBox="1"/>
            <p:nvPr/>
          </p:nvSpPr>
          <p:spPr>
            <a:xfrm>
              <a:off x="609600" y="1661277"/>
              <a:ext cx="3388468" cy="1261884"/>
            </a:xfrm>
            <a:prstGeom prst="rect">
              <a:avLst/>
            </a:prstGeom>
            <a:noFill/>
            <a:ln w="19050">
              <a:solidFill>
                <a:schemeClr val="tx2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000" b="1" i="1" dirty="0" smtClean="0">
                  <a:solidFill>
                    <a:schemeClr val="accent2"/>
                  </a:solidFill>
                </a:rPr>
                <a:t>Enduring Characteristics of the Doctor</a:t>
              </a:r>
            </a:p>
            <a:p>
              <a:pPr marL="569913" lvl="1" indent="-285750">
                <a:buFont typeface="Arial" pitchFamily="34" charset="0"/>
                <a:buChar char="•"/>
              </a:pPr>
              <a:r>
                <a:rPr lang="en-US" sz="1800" dirty="0" smtClean="0"/>
                <a:t>Technical ability</a:t>
              </a:r>
            </a:p>
            <a:p>
              <a:pPr marL="569913" lvl="1" indent="-285750">
                <a:buFont typeface="Arial" pitchFamily="34" charset="0"/>
                <a:buChar char="•"/>
              </a:pPr>
              <a:r>
                <a:rPr lang="en-US" sz="1800" dirty="0" smtClean="0"/>
                <a:t>Interpersonal skill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09600" y="3275292"/>
              <a:ext cx="3388468" cy="1261884"/>
            </a:xfrm>
            <a:prstGeom prst="rect">
              <a:avLst/>
            </a:prstGeom>
            <a:noFill/>
            <a:ln w="19050">
              <a:solidFill>
                <a:schemeClr val="bg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000" b="1" i="1" dirty="0" smtClean="0">
                  <a:solidFill>
                    <a:schemeClr val="bg1">
                      <a:lumMod val="85000"/>
                    </a:schemeClr>
                  </a:solidFill>
                </a:rPr>
                <a:t>Enduring Characteristics of the Environment</a:t>
              </a:r>
            </a:p>
            <a:p>
              <a:pPr marL="569913" lvl="1" indent="-285750">
                <a:buFont typeface="Arial" pitchFamily="34" charset="0"/>
                <a:buChar char="•"/>
              </a:pPr>
              <a:r>
                <a:rPr lang="en-US" sz="1800" dirty="0" smtClean="0">
                  <a:solidFill>
                    <a:schemeClr val="bg1">
                      <a:lumMod val="85000"/>
                    </a:schemeClr>
                  </a:solidFill>
                </a:rPr>
                <a:t>Health system guidelines</a:t>
              </a:r>
            </a:p>
            <a:p>
              <a:pPr marL="569913" lvl="1" indent="-285750">
                <a:buFont typeface="Arial" pitchFamily="34" charset="0"/>
                <a:buChar char="•"/>
              </a:pPr>
              <a:r>
                <a:rPr lang="en-US" sz="1800" dirty="0" smtClean="0">
                  <a:solidFill>
                    <a:schemeClr val="bg1">
                      <a:lumMod val="85000"/>
                    </a:schemeClr>
                  </a:solidFill>
                </a:rPr>
                <a:t>Case load and mix</a:t>
              </a:r>
              <a:endParaRPr lang="en-US" sz="18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09600" y="4866860"/>
              <a:ext cx="3388468" cy="1261884"/>
            </a:xfrm>
            <a:prstGeom prst="rect">
              <a:avLst/>
            </a:prstGeom>
            <a:noFill/>
            <a:ln w="19050">
              <a:solidFill>
                <a:schemeClr val="bg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000" b="1" i="1" dirty="0" smtClean="0">
                  <a:solidFill>
                    <a:schemeClr val="bg1">
                      <a:lumMod val="85000"/>
                    </a:schemeClr>
                  </a:solidFill>
                </a:rPr>
                <a:t>Unique Aspects of the Situation</a:t>
              </a:r>
            </a:p>
            <a:p>
              <a:pPr marL="569913" lvl="1" indent="-285750">
                <a:buFont typeface="Arial" pitchFamily="34" charset="0"/>
                <a:buChar char="•"/>
              </a:pPr>
              <a:r>
                <a:rPr lang="en-US" sz="1800" dirty="0" smtClean="0">
                  <a:solidFill>
                    <a:schemeClr val="bg1">
                      <a:lumMod val="85000"/>
                    </a:schemeClr>
                  </a:solidFill>
                </a:rPr>
                <a:t>Individual patient</a:t>
              </a:r>
            </a:p>
            <a:p>
              <a:pPr marL="569913" lvl="1" indent="-285750">
                <a:buFont typeface="Arial" pitchFamily="34" charset="0"/>
                <a:buChar char="•"/>
              </a:pPr>
              <a:r>
                <a:rPr lang="en-US" sz="1800" dirty="0" smtClean="0">
                  <a:solidFill>
                    <a:schemeClr val="bg1">
                      <a:lumMod val="85000"/>
                    </a:schemeClr>
                  </a:solidFill>
                </a:rPr>
                <a:t>Circumstantial context</a:t>
              </a:r>
              <a:endParaRPr lang="en-US" sz="18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097292" y="3614308"/>
              <a:ext cx="3129063" cy="731520"/>
            </a:xfrm>
            <a:prstGeom prst="rect">
              <a:avLst/>
            </a:prstGeom>
            <a:noFill/>
            <a:ln w="19050">
              <a:solidFill>
                <a:schemeClr val="tx2">
                  <a:lumMod val="75000"/>
                </a:schemeClr>
              </a:solidFill>
            </a:ln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sz="2000" b="1" i="1" dirty="0" smtClean="0">
                  <a:solidFill>
                    <a:schemeClr val="accent2"/>
                  </a:solidFill>
                </a:rPr>
                <a:t>Doctor’s Behavior</a:t>
              </a:r>
            </a:p>
          </p:txBody>
        </p:sp>
        <p:cxnSp>
          <p:nvCxnSpPr>
            <p:cNvPr id="8" name="Straight Arrow Connector 7"/>
            <p:cNvCxnSpPr>
              <a:stCxn id="4" idx="3"/>
            </p:cNvCxnSpPr>
            <p:nvPr/>
          </p:nvCxnSpPr>
          <p:spPr bwMode="auto">
            <a:xfrm>
              <a:off x="3998068" y="2292219"/>
              <a:ext cx="1429966" cy="989136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" name="Straight Arrow Connector 8"/>
            <p:cNvCxnSpPr/>
            <p:nvPr/>
          </p:nvCxnSpPr>
          <p:spPr bwMode="auto">
            <a:xfrm flipV="1">
              <a:off x="3998068" y="4482818"/>
              <a:ext cx="1498060" cy="1014984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" name="Straight Arrow Connector 12"/>
            <p:cNvCxnSpPr>
              <a:stCxn id="5" idx="3"/>
            </p:cNvCxnSpPr>
            <p:nvPr/>
          </p:nvCxnSpPr>
          <p:spPr bwMode="auto">
            <a:xfrm>
              <a:off x="3998068" y="3906234"/>
              <a:ext cx="1001949" cy="0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" name="Rounded Rectangle 2"/>
            <p:cNvSpPr/>
            <p:nvPr/>
          </p:nvSpPr>
          <p:spPr bwMode="auto">
            <a:xfrm>
              <a:off x="5103776" y="1690991"/>
              <a:ext cx="3122579" cy="847928"/>
            </a:xfrm>
            <a:prstGeom prst="roundRect">
              <a:avLst/>
            </a:prstGeom>
            <a:solidFill>
              <a:srgbClr val="92D050"/>
            </a:solidFill>
            <a:ln w="508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Consumers try to infer </a:t>
              </a:r>
              <a:r>
                <a:rPr kumimoji="0" lang="en-US" sz="2400" b="0" i="0" u="none" strike="noStrike" cap="none" normalizeH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rPr>
                <a:t>this</a:t>
              </a:r>
              <a:r>
                <a:rPr kumimoji="0" lang="en-US" sz="2400" b="0" i="0" u="none" strike="noStrike" cap="none" normalizeH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 from </a:t>
              </a:r>
              <a:r>
                <a:rPr kumimoji="0" lang="en-US" sz="2400" b="0" i="0" u="none" strike="noStrike" cap="none" normalizeH="0" dirty="0" smtClean="0">
                  <a:ln>
                    <a:noFill/>
                  </a:ln>
                  <a:solidFill>
                    <a:schemeClr val="accent6"/>
                  </a:solidFill>
                  <a:effectLst/>
                  <a:latin typeface="Arial" charset="0"/>
                </a:rPr>
                <a:t>this</a:t>
              </a:r>
            </a:p>
          </p:txBody>
        </p:sp>
        <p:cxnSp>
          <p:nvCxnSpPr>
            <p:cNvPr id="17" name="Straight Arrow Connector 16"/>
            <p:cNvCxnSpPr>
              <a:stCxn id="3" idx="1"/>
            </p:cNvCxnSpPr>
            <p:nvPr/>
          </p:nvCxnSpPr>
          <p:spPr bwMode="auto">
            <a:xfrm flipH="1">
              <a:off x="4289898" y="2114955"/>
              <a:ext cx="813878" cy="0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Straight Arrow Connector 18"/>
            <p:cNvCxnSpPr/>
            <p:nvPr/>
          </p:nvCxnSpPr>
          <p:spPr bwMode="auto">
            <a:xfrm>
              <a:off x="7383294" y="2538919"/>
              <a:ext cx="0" cy="768485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48375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187" y="272374"/>
            <a:ext cx="8900810" cy="884914"/>
          </a:xfrm>
        </p:spPr>
        <p:txBody>
          <a:bodyPr/>
          <a:lstStyle/>
          <a:p>
            <a:r>
              <a:rPr lang="en-US" sz="2800" dirty="0" smtClean="0"/>
              <a:t>Cognitive Strategies that People Use to Discern Among Multiple Possible Causes of Behavior . . 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7388" y="1536970"/>
            <a:ext cx="7772400" cy="4465368"/>
          </a:xfrm>
        </p:spPr>
        <p:txBody>
          <a:bodyPr/>
          <a:lstStyle/>
          <a:p>
            <a:r>
              <a:rPr lang="en-US" dirty="0" smtClean="0"/>
              <a:t>Typically, people look for</a:t>
            </a:r>
          </a:p>
          <a:p>
            <a:pPr lvl="1"/>
            <a:r>
              <a:rPr lang="en-US" u="sng" dirty="0" smtClean="0"/>
              <a:t>Consistency</a:t>
            </a:r>
            <a:r>
              <a:rPr lang="en-US" dirty="0" smtClean="0"/>
              <a:t> in behavior across time and situations: Has the doctor behaved a certain way repeatedly across time and situations?</a:t>
            </a:r>
          </a:p>
          <a:p>
            <a:pPr lvl="1"/>
            <a:r>
              <a:rPr lang="en-US" u="sng" dirty="0" smtClean="0"/>
              <a:t>Consensus</a:t>
            </a:r>
            <a:r>
              <a:rPr lang="en-US" dirty="0" smtClean="0"/>
              <a:t> </a:t>
            </a:r>
            <a:r>
              <a:rPr lang="en-US" dirty="0"/>
              <a:t>in people’s experiences with the person: Do other patients report getting similar treatment from the doctor</a:t>
            </a:r>
            <a:r>
              <a:rPr lang="en-US" dirty="0" smtClean="0"/>
              <a:t>?</a:t>
            </a:r>
          </a:p>
          <a:p>
            <a:pPr lvl="1"/>
            <a:r>
              <a:rPr lang="en-US" u="sng" dirty="0" smtClean="0"/>
              <a:t>Distinctiveness</a:t>
            </a:r>
            <a:r>
              <a:rPr lang="en-US" dirty="0" smtClean="0"/>
              <a:t> of behavior: </a:t>
            </a:r>
            <a:r>
              <a:rPr lang="en-US" dirty="0"/>
              <a:t>Is this doctor the only doctor to have behaved this way toward the patient?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36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187" y="272374"/>
            <a:ext cx="8900810" cy="884914"/>
          </a:xfrm>
        </p:spPr>
        <p:txBody>
          <a:bodyPr/>
          <a:lstStyle/>
          <a:p>
            <a:r>
              <a:rPr lang="en-US" sz="2800" dirty="0" smtClean="0"/>
              <a:t>. . . Are Not Necessarily Applicable in the Case of</a:t>
            </a:r>
            <a:br>
              <a:rPr lang="en-US" sz="2800" dirty="0" smtClean="0"/>
            </a:br>
            <a:r>
              <a:rPr lang="en-US" sz="2800" dirty="0" smtClean="0"/>
              <a:t>Patient Narratives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7388" y="1527242"/>
            <a:ext cx="7772400" cy="4475095"/>
          </a:xfrm>
        </p:spPr>
        <p:txBody>
          <a:bodyPr/>
          <a:lstStyle/>
          <a:p>
            <a:r>
              <a:rPr lang="en-US" dirty="0" smtClean="0"/>
              <a:t>Consumers often do not have the information needed to answer questions about </a:t>
            </a:r>
            <a:r>
              <a:rPr lang="en-US" u="sng" dirty="0" smtClean="0"/>
              <a:t>consistency</a:t>
            </a:r>
            <a:r>
              <a:rPr lang="en-US" dirty="0" smtClean="0"/>
              <a:t>, </a:t>
            </a:r>
            <a:r>
              <a:rPr lang="en-US" u="sng" dirty="0" smtClean="0"/>
              <a:t>consensus</a:t>
            </a:r>
            <a:r>
              <a:rPr lang="en-US" dirty="0" smtClean="0"/>
              <a:t>, and </a:t>
            </a:r>
            <a:r>
              <a:rPr lang="en-US" u="sng" dirty="0" smtClean="0"/>
              <a:t>distinctiveness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Usually limited to a small number of narratives</a:t>
            </a:r>
          </a:p>
          <a:p>
            <a:pPr lvl="1"/>
            <a:r>
              <a:rPr lang="en-US" dirty="0" smtClean="0"/>
              <a:t>Do not get to “observe” the doctor’s behavior over multiple occasions with the same patient or get the patient’s view of other doctors</a:t>
            </a:r>
          </a:p>
          <a:p>
            <a:pPr lvl="1"/>
            <a:r>
              <a:rPr lang="en-US" dirty="0" smtClean="0"/>
              <a:t>Narratives rarely mention situational factors that may have facilitated or constrained behavior; instead, they strongly imply dispositional causes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35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460" y="272375"/>
            <a:ext cx="8881353" cy="904369"/>
          </a:xfrm>
        </p:spPr>
        <p:txBody>
          <a:bodyPr/>
          <a:lstStyle/>
          <a:p>
            <a:r>
              <a:rPr lang="en-US" sz="2800" dirty="0" smtClean="0"/>
              <a:t>Consumers’ Values, Disposition, and Past Experiences May Affect Their Appraisal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0162"/>
            <a:ext cx="8297694" cy="4222175"/>
          </a:xfrm>
        </p:spPr>
        <p:txBody>
          <a:bodyPr/>
          <a:lstStyle/>
          <a:p>
            <a:r>
              <a:rPr lang="en-US" dirty="0" smtClean="0"/>
              <a:t>Consumers differ in how much they value data on patient experience and the importance they ascribe to various facets of patient experience and doctor quality</a:t>
            </a:r>
          </a:p>
          <a:p>
            <a:r>
              <a:rPr lang="en-US" dirty="0" smtClean="0"/>
              <a:t>Consumers with different decision-making styles may use narrative accounts differently</a:t>
            </a:r>
          </a:p>
          <a:p>
            <a:r>
              <a:rPr lang="en-US" dirty="0" smtClean="0"/>
              <a:t>Consumers have different levels of experience with healthcare quality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54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25685" y="350196"/>
            <a:ext cx="6381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latin typeface="+mj-lt"/>
              </a:rPr>
              <a:t>Overview of Research Questions</a:t>
            </a:r>
            <a:endParaRPr lang="en-US" sz="2800" b="1" i="1" dirty="0">
              <a:latin typeface="+mj-lt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199" y="1219200"/>
            <a:ext cx="8399417" cy="4783137"/>
          </a:xfrm>
          <a:prstGeom prst="rect">
            <a:avLst/>
          </a:prstGeom>
        </p:spPr>
        <p:txBody>
          <a:bodyPr/>
          <a:lstStyle>
            <a:lvl1pPr marL="227013" indent="-227013" algn="l" rtl="0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15000"/>
              <a:buChar char="•"/>
              <a:defRPr sz="24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tx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Char char="•"/>
              <a:defRPr sz="2400" b="1">
                <a:solidFill>
                  <a:schemeClr val="tx2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Char char="–"/>
              <a:defRPr sz="2400" b="1">
                <a:solidFill>
                  <a:schemeClr val="tx2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Char char="•"/>
              <a:defRPr sz="2400" b="1">
                <a:solidFill>
                  <a:schemeClr val="tx2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Char char="•"/>
              <a:defRPr sz="2400" b="1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Char char="•"/>
              <a:defRPr sz="2400" b="1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Char char="•"/>
              <a:defRPr sz="2400" b="1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Char char="•"/>
              <a:defRPr sz="2400" b="1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dirty="0" smtClean="0"/>
              <a:t>What cues do people use to judge the value and authenticity of patient narratives?</a:t>
            </a:r>
          </a:p>
          <a:p>
            <a:r>
              <a:rPr lang="en-US" dirty="0" smtClean="0"/>
              <a:t>How salient (memorable) are patient narratives relative to standardized measures of healthcare quality?</a:t>
            </a:r>
          </a:p>
          <a:p>
            <a:r>
              <a:rPr lang="en-US" dirty="0" smtClean="0"/>
              <a:t>How trustworthy and useful do consumers perceive narratives to be?  What are bases for skepticism?</a:t>
            </a:r>
          </a:p>
          <a:p>
            <a:r>
              <a:rPr lang="en-US" dirty="0" smtClean="0"/>
              <a:t>Do people’s preferred decision-making styles, health status, or past exposure to healthcare quality data affect their attention to and appraisal of patient narratives?</a:t>
            </a:r>
          </a:p>
        </p:txBody>
      </p:sp>
    </p:spTree>
    <p:extLst>
      <p:ext uri="{BB962C8B-B14F-4D97-AF65-F5344CB8AC3E}">
        <p14:creationId xmlns:p14="http://schemas.microsoft.com/office/powerpoint/2010/main" val="307510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5"/>
          <p:cNvSpPr>
            <a:spLocks noGrp="1"/>
          </p:cNvSpPr>
          <p:nvPr>
            <p:ph idx="1"/>
          </p:nvPr>
        </p:nvSpPr>
        <p:spPr bwMode="auto">
          <a:xfrm>
            <a:off x="548640" y="1193075"/>
            <a:ext cx="8107680" cy="498343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200" dirty="0" smtClean="0">
                <a:latin typeface="Arial" charset="0"/>
                <a:ea typeface="ＭＳ Ｐゴシック" pitchFamily="1" charset="-128"/>
                <a:cs typeface="Arial" charset="0"/>
              </a:rPr>
              <a:t>A fictitious public reporting website custom built for this and related studies</a:t>
            </a:r>
          </a:p>
          <a:p>
            <a:r>
              <a:rPr lang="en-US" sz="2200" dirty="0" smtClean="0">
                <a:latin typeface="Arial" charset="0"/>
                <a:ea typeface="ＭＳ Ｐゴシック" pitchFamily="1" charset="-128"/>
                <a:cs typeface="Arial" charset="0"/>
              </a:rPr>
              <a:t>Designed to be consistent with current public reports in terms of content, format, and functionality</a:t>
            </a:r>
          </a:p>
          <a:p>
            <a:r>
              <a:rPr lang="en-US" sz="2200" dirty="0" smtClean="0">
                <a:latin typeface="Arial" charset="0"/>
                <a:ea typeface="ＭＳ Ｐゴシック" pitchFamily="1" charset="-128"/>
                <a:cs typeface="Arial" charset="0"/>
              </a:rPr>
              <a:t>Presents three types of data</a:t>
            </a:r>
          </a:p>
          <a:p>
            <a:pPr lvl="1"/>
            <a:r>
              <a:rPr lang="en-US" sz="2200" dirty="0" smtClean="0">
                <a:latin typeface="Arial" charset="0"/>
                <a:ea typeface="ＭＳ Ｐゴシック" pitchFamily="1" charset="-128"/>
                <a:cs typeface="Arial" charset="0"/>
              </a:rPr>
              <a:t>Standardized patient experience measures (CAHPS)</a:t>
            </a:r>
          </a:p>
          <a:p>
            <a:pPr lvl="1"/>
            <a:r>
              <a:rPr lang="en-US" sz="2200" dirty="0" smtClean="0">
                <a:latin typeface="Arial" charset="0"/>
                <a:ea typeface="ＭＳ Ｐゴシック" pitchFamily="1" charset="-128"/>
                <a:cs typeface="Arial" charset="0"/>
              </a:rPr>
              <a:t>Clinical process and outcome measures (HEDIS)</a:t>
            </a:r>
          </a:p>
          <a:p>
            <a:pPr lvl="1"/>
            <a:r>
              <a:rPr lang="en-US" sz="2200" dirty="0" smtClean="0">
                <a:latin typeface="Arial" charset="0"/>
                <a:ea typeface="ＭＳ Ｐゴシック" pitchFamily="1" charset="-128"/>
                <a:cs typeface="Arial" charset="0"/>
              </a:rPr>
              <a:t>Patient narratives (reviews)</a:t>
            </a:r>
          </a:p>
          <a:p>
            <a:r>
              <a:rPr lang="en-US" sz="2200" dirty="0" smtClean="0">
                <a:latin typeface="Arial" charset="0"/>
                <a:ea typeface="ＭＳ Ｐゴシック" pitchFamily="1" charset="-128"/>
                <a:cs typeface="Arial" charset="0"/>
              </a:rPr>
              <a:t>Hidden tracking system to monitor:</a:t>
            </a:r>
          </a:p>
          <a:p>
            <a:pPr lvl="1"/>
            <a:r>
              <a:rPr lang="en-US" sz="2200" dirty="0" smtClean="0">
                <a:latin typeface="Arial" charset="0"/>
                <a:ea typeface="ＭＳ Ｐゴシック" pitchFamily="1" charset="-128"/>
                <a:cs typeface="Arial" charset="0"/>
              </a:rPr>
              <a:t>Click patterns</a:t>
            </a:r>
          </a:p>
          <a:p>
            <a:pPr lvl="1"/>
            <a:r>
              <a:rPr lang="en-US" sz="2200" dirty="0" smtClean="0">
                <a:latin typeface="Arial" charset="0"/>
                <a:ea typeface="ＭＳ Ｐゴシック" pitchFamily="1" charset="-128"/>
                <a:cs typeface="Arial" charset="0"/>
              </a:rPr>
              <a:t>Time spent on each page</a:t>
            </a:r>
          </a:p>
          <a:p>
            <a:pPr lvl="1">
              <a:buFont typeface="Arial" charset="0"/>
              <a:buNone/>
            </a:pPr>
            <a:endParaRPr lang="en-US" sz="2200" dirty="0" smtClean="0">
              <a:latin typeface="Arial" charset="0"/>
              <a:ea typeface="ＭＳ Ｐゴシック" pitchFamily="1" charset="-128"/>
              <a:cs typeface="Arial" charset="0"/>
            </a:endParaRPr>
          </a:p>
        </p:txBody>
      </p:sp>
      <p:sp>
        <p:nvSpPr>
          <p:cNvPr id="12291" name="Title 3"/>
          <p:cNvSpPr>
            <a:spLocks noGrp="1"/>
          </p:cNvSpPr>
          <p:nvPr>
            <p:ph type="title"/>
          </p:nvPr>
        </p:nvSpPr>
        <p:spPr bwMode="auto">
          <a:xfrm>
            <a:off x="775063" y="209369"/>
            <a:ext cx="7402286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 b="1" dirty="0" smtClean="0">
                <a:latin typeface="Arial" charset="0"/>
                <a:ea typeface="ＭＳ Ｐゴシック" pitchFamily="1" charset="-128"/>
              </a:rPr>
              <a:t>The SelectMD Website</a:t>
            </a:r>
            <a:r>
              <a:rPr lang="en-US" sz="2800" dirty="0" smtClean="0">
                <a:latin typeface="Arial" charset="0"/>
                <a:ea typeface="ＭＳ Ｐゴシック" pitchFamily="1" charset="-128"/>
              </a:rPr>
              <a:t>: Basic Design</a:t>
            </a:r>
          </a:p>
        </p:txBody>
      </p:sp>
      <p:sp>
        <p:nvSpPr>
          <p:cNvPr id="12292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386513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fld id="{0F0156EC-BF8C-48B2-AD9A-D583A897EF0D}" type="slidenum">
              <a:rPr lang="en-US">
                <a:solidFill>
                  <a:schemeClr val="bg1"/>
                </a:solidFill>
              </a:rPr>
              <a:pPr eaLnBrk="1" hangingPunct="1"/>
              <a:t>17</a:t>
            </a:fld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15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5"/>
          <p:cNvSpPr>
            <a:spLocks noGrp="1"/>
          </p:cNvSpPr>
          <p:nvPr>
            <p:ph idx="1"/>
          </p:nvPr>
        </p:nvSpPr>
        <p:spPr bwMode="auto">
          <a:xfrm>
            <a:off x="365760" y="1349829"/>
            <a:ext cx="8421189" cy="470965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300" dirty="0" smtClean="0">
                <a:latin typeface="Arial" charset="0"/>
                <a:ea typeface="ＭＳ Ｐゴシック" pitchFamily="1" charset="-128"/>
                <a:cs typeface="Arial" charset="0"/>
              </a:rPr>
              <a:t>Modeled on actual narratives collected from </a:t>
            </a:r>
            <a:r>
              <a:rPr lang="en-US" sz="2300" dirty="0" err="1" smtClean="0">
                <a:latin typeface="Arial" charset="0"/>
                <a:ea typeface="ＭＳ Ｐゴシック" pitchFamily="1" charset="-128"/>
                <a:cs typeface="Arial" charset="0"/>
              </a:rPr>
              <a:t>RateMDs</a:t>
            </a:r>
            <a:endParaRPr lang="en-US" sz="2300" dirty="0" smtClean="0">
              <a:latin typeface="Arial" charset="0"/>
              <a:ea typeface="ＭＳ Ｐゴシック" pitchFamily="1" charset="-128"/>
              <a:cs typeface="Arial" charset="0"/>
            </a:endParaRPr>
          </a:p>
          <a:p>
            <a:r>
              <a:rPr lang="en-US" sz="2300" dirty="0" smtClean="0">
                <a:latin typeface="Arial" charset="0"/>
                <a:ea typeface="ＭＳ Ｐゴシック" pitchFamily="1" charset="-128"/>
                <a:cs typeface="Arial" charset="0"/>
              </a:rPr>
              <a:t>Matched to actual narratives based on length, cognitive complexity, and clarity of writing</a:t>
            </a:r>
          </a:p>
          <a:p>
            <a:r>
              <a:rPr lang="en-US" sz="2300" dirty="0" smtClean="0">
                <a:latin typeface="Arial" charset="0"/>
                <a:ea typeface="ＭＳ Ｐゴシック" pitchFamily="1" charset="-128"/>
                <a:cs typeface="Arial" charset="0"/>
              </a:rPr>
              <a:t>Pilot testing to compare actual </a:t>
            </a:r>
            <a:r>
              <a:rPr lang="en-US" sz="2300" dirty="0">
                <a:latin typeface="Arial" charset="0"/>
                <a:ea typeface="ＭＳ Ｐゴシック" pitchFamily="1" charset="-128"/>
                <a:cs typeface="Arial" charset="0"/>
              </a:rPr>
              <a:t>(</a:t>
            </a:r>
            <a:r>
              <a:rPr lang="en-US" sz="2300" dirty="0" err="1">
                <a:latin typeface="Arial" charset="0"/>
                <a:ea typeface="ＭＳ Ｐゴシック" pitchFamily="1" charset="-128"/>
                <a:cs typeface="Arial" charset="0"/>
              </a:rPr>
              <a:t>RateMD</a:t>
            </a:r>
            <a:r>
              <a:rPr lang="en-US" sz="2300" dirty="0">
                <a:latin typeface="Arial" charset="0"/>
                <a:ea typeface="ＭＳ Ｐゴシック" pitchFamily="1" charset="-128"/>
                <a:cs typeface="Arial" charset="0"/>
              </a:rPr>
              <a:t>) </a:t>
            </a:r>
            <a:r>
              <a:rPr lang="en-US" sz="2300" dirty="0" smtClean="0">
                <a:latin typeface="Arial" charset="0"/>
                <a:ea typeface="ＭＳ Ｐゴシック" pitchFamily="1" charset="-128"/>
                <a:cs typeface="Arial" charset="0"/>
              </a:rPr>
              <a:t>narratives to a large set of fictitious ones constructed for this study</a:t>
            </a:r>
          </a:p>
          <a:p>
            <a:r>
              <a:rPr lang="en-US" sz="2300" dirty="0" smtClean="0">
                <a:latin typeface="Arial" charset="0"/>
                <a:ea typeface="ＭＳ Ｐゴシック" pitchFamily="1" charset="-128"/>
                <a:cs typeface="Arial" charset="0"/>
              </a:rPr>
              <a:t>Matched to reported CAHPS scores:</a:t>
            </a:r>
          </a:p>
          <a:p>
            <a:pPr lvl="1"/>
            <a:r>
              <a:rPr lang="en-US" sz="2300" dirty="0" smtClean="0">
                <a:latin typeface="Arial" charset="0"/>
                <a:ea typeface="ＭＳ Ｐゴシック" pitchFamily="1" charset="-128"/>
                <a:cs typeface="Arial" charset="0"/>
              </a:rPr>
              <a:t>Focused on areas of experience covered by CAHPS</a:t>
            </a:r>
          </a:p>
          <a:p>
            <a:pPr lvl="1"/>
            <a:r>
              <a:rPr lang="en-US" sz="2300" dirty="0" smtClean="0">
                <a:latin typeface="Arial" charset="0"/>
                <a:ea typeface="ＭＳ Ｐゴシック" pitchFamily="1" charset="-128"/>
                <a:cs typeface="Arial" charset="0"/>
              </a:rPr>
              <a:t>Higher scores associated with more positive comments (but imperfectly)</a:t>
            </a:r>
          </a:p>
          <a:p>
            <a:pPr lvl="1"/>
            <a:r>
              <a:rPr lang="en-US" sz="2300" dirty="0" smtClean="0">
                <a:latin typeface="Arial" charset="0"/>
                <a:ea typeface="ＭＳ Ｐゴシック" pitchFamily="1" charset="-128"/>
                <a:cs typeface="Arial" charset="0"/>
              </a:rPr>
              <a:t>Comments varied in emotional tone for all doctors </a:t>
            </a:r>
          </a:p>
        </p:txBody>
      </p:sp>
      <p:sp>
        <p:nvSpPr>
          <p:cNvPr id="13315" name="Title 3"/>
          <p:cNvSpPr>
            <a:spLocks noGrp="1"/>
          </p:cNvSpPr>
          <p:nvPr>
            <p:ph type="title"/>
          </p:nvPr>
        </p:nvSpPr>
        <p:spPr bwMode="auto">
          <a:xfrm>
            <a:off x="478971" y="235130"/>
            <a:ext cx="8186058" cy="104756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 b="1" dirty="0" smtClean="0">
                <a:solidFill>
                  <a:schemeClr val="tx1"/>
                </a:solidFill>
                <a:latin typeface="Arial" charset="0"/>
                <a:ea typeface="ＭＳ Ｐゴシック" pitchFamily="1" charset="-128"/>
              </a:rPr>
              <a:t>The SelectMD Website: </a:t>
            </a:r>
            <a:r>
              <a:rPr lang="en-US" sz="2800" dirty="0" smtClean="0">
                <a:solidFill>
                  <a:schemeClr val="tx1"/>
                </a:solidFill>
                <a:latin typeface="Arial" charset="0"/>
                <a:ea typeface="ＭＳ Ｐゴシック" pitchFamily="1" charset="-128"/>
              </a:rPr>
              <a:t>Creating Realistic Patient Narratives</a:t>
            </a:r>
            <a:endParaRPr lang="en-US" sz="2800" b="1" dirty="0" smtClean="0">
              <a:solidFill>
                <a:schemeClr val="tx1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13316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386513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fld id="{92461364-2ECB-46E1-8A8A-AB2DCA2CE4FF}" type="slidenum">
              <a:rPr lang="en-US">
                <a:solidFill>
                  <a:schemeClr val="bg1"/>
                </a:solidFill>
              </a:rPr>
              <a:pPr eaLnBrk="1" hangingPunct="1"/>
              <a:t>18</a:t>
            </a:fld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94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5" descr="Screen shot 2012-02-11 at 12.44.4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" y="66675"/>
            <a:ext cx="9119859" cy="6630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095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0630" y="294053"/>
            <a:ext cx="87956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/>
              <a:t>Customer Reviews of Products and Services</a:t>
            </a:r>
          </a:p>
          <a:p>
            <a:pPr algn="ctr"/>
            <a:r>
              <a:rPr lang="en-US" sz="2800" b="1" i="1" dirty="0" smtClean="0"/>
              <a:t>are Omnipresent Online</a:t>
            </a:r>
            <a:endParaRPr lang="en-US" sz="2800" b="1" i="1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18289" y="1445624"/>
            <a:ext cx="8336605" cy="5251268"/>
          </a:xfrm>
          <a:prstGeom prst="rect">
            <a:avLst/>
          </a:prstGeom>
        </p:spPr>
        <p:txBody>
          <a:bodyPr/>
          <a:lstStyle>
            <a:lvl1pPr marL="227013" indent="-227013" algn="l" rtl="0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15000"/>
              <a:buChar char="•"/>
              <a:defRPr sz="24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tx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Char char="•"/>
              <a:defRPr sz="2400" b="1">
                <a:solidFill>
                  <a:schemeClr val="tx2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Char char="–"/>
              <a:defRPr sz="2400" b="1">
                <a:solidFill>
                  <a:schemeClr val="tx2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Char char="•"/>
              <a:defRPr sz="2400" b="1">
                <a:solidFill>
                  <a:schemeClr val="tx2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Char char="•"/>
              <a:defRPr sz="2400" b="1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Char char="•"/>
              <a:defRPr sz="2400" b="1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Char char="•"/>
              <a:defRPr sz="2400" b="1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Char char="•"/>
              <a:defRPr sz="2400" b="1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sz="2300" dirty="0" smtClean="0"/>
              <a:t>Amazon.com first began allowing customers to post reviews of products in 1995</a:t>
            </a:r>
          </a:p>
          <a:p>
            <a:r>
              <a:rPr lang="en-US" sz="2300" dirty="0" smtClean="0"/>
              <a:t>Now almost all retail websites include them</a:t>
            </a:r>
          </a:p>
          <a:p>
            <a:r>
              <a:rPr lang="en-US" sz="2300" dirty="0" smtClean="0"/>
              <a:t>78% of internet users (58% of adults) have researched a product or service online, and 32% have posted a comment or review (</a:t>
            </a:r>
            <a:r>
              <a:rPr lang="en-US" sz="1800" dirty="0" smtClean="0">
                <a:solidFill>
                  <a:schemeClr val="accent2"/>
                </a:solidFill>
              </a:rPr>
              <a:t>Pew Internet &amp; American Life Survey, 2011</a:t>
            </a:r>
            <a:r>
              <a:rPr lang="en-US" sz="2300" dirty="0" smtClean="0"/>
              <a:t>)</a:t>
            </a:r>
          </a:p>
          <a:p>
            <a:r>
              <a:rPr lang="en-US" sz="2300" dirty="0" smtClean="0"/>
              <a:t>Reviews are a trusted source of information on product or service quality</a:t>
            </a:r>
          </a:p>
          <a:p>
            <a:r>
              <a:rPr lang="en-US" sz="2300" dirty="0" smtClean="0"/>
              <a:t>Current retail industry focus is on increasing the relevance of online customer reviews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30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4" descr="Screen shot 2012-02-11 at 12.47.2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217489"/>
            <a:ext cx="9147176" cy="6526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862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4" descr="Screen shot 2012-02-11 at 12.47.4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376238"/>
            <a:ext cx="9084261" cy="631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050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4" descr="Screen shot 2012-02-11 at 12.50.1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13"/>
            <a:ext cx="9144000" cy="6749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267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fld id="{31369E67-9675-41B6-9293-B45E62E40587}" type="slidenum">
              <a:rPr lang="en-US"/>
              <a:pPr eaLnBrk="1" hangingPunct="1"/>
              <a:t>23</a:t>
            </a:fld>
            <a:endParaRPr lang="en-US"/>
          </a:p>
        </p:txBody>
      </p:sp>
      <p:pic>
        <p:nvPicPr>
          <p:cNvPr id="19459" name="Picture 4" descr="Screen shot 2012-02-11 at 12.48.3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1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984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5"/>
          <p:cNvSpPr>
            <a:spLocks noGrp="1"/>
          </p:cNvSpPr>
          <p:nvPr>
            <p:ph idx="1"/>
          </p:nvPr>
        </p:nvSpPr>
        <p:spPr bwMode="auto">
          <a:xfrm>
            <a:off x="348341" y="1062446"/>
            <a:ext cx="8577943" cy="506371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en-US" sz="2200" i="1" dirty="0" smtClean="0">
                <a:solidFill>
                  <a:schemeClr val="accent6"/>
                </a:solidFill>
                <a:latin typeface="Arial" charset="0"/>
                <a:ea typeface="ＭＳ Ｐゴシック" pitchFamily="1" charset="-128"/>
                <a:cs typeface="Arial" charset="0"/>
              </a:rPr>
              <a:t>Pretesting of Patient Narratives</a:t>
            </a:r>
          </a:p>
          <a:p>
            <a:pPr marL="461963" indent="-234950">
              <a:spcBef>
                <a:spcPts val="1800"/>
              </a:spcBef>
            </a:pPr>
            <a:r>
              <a:rPr lang="en-US" sz="2200" dirty="0" smtClean="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Arial" charset="0"/>
              </a:rPr>
              <a:t>Three rounds of testing, </a:t>
            </a:r>
            <a:r>
              <a:rPr lang="en-US" sz="2200" i="1" dirty="0" smtClean="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Arial" charset="0"/>
              </a:rPr>
              <a:t>n</a:t>
            </a:r>
            <a:r>
              <a:rPr lang="en-US" sz="2200" dirty="0" smtClean="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Arial" charset="0"/>
              </a:rPr>
              <a:t> = 8-9 per round</a:t>
            </a:r>
          </a:p>
          <a:p>
            <a:pPr marL="461963" indent="-234950">
              <a:spcBef>
                <a:spcPts val="1800"/>
              </a:spcBef>
            </a:pPr>
            <a:r>
              <a:rPr lang="en-US" sz="2200" dirty="0" smtClean="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Arial" charset="0"/>
              </a:rPr>
              <a:t>Convenience sample of internet users with recent healthcare experience, mix of demographic characteristics</a:t>
            </a:r>
          </a:p>
          <a:p>
            <a:pPr marL="0" indent="0">
              <a:buNone/>
            </a:pPr>
            <a:r>
              <a:rPr lang="en-US" sz="2200" i="1" dirty="0" smtClean="0">
                <a:solidFill>
                  <a:schemeClr val="accent6"/>
                </a:solidFill>
                <a:latin typeface="Arial" charset="0"/>
                <a:ea typeface="ＭＳ Ｐゴシック" pitchFamily="1" charset="-128"/>
                <a:cs typeface="Arial" charset="0"/>
              </a:rPr>
              <a:t>Online Experiment</a:t>
            </a:r>
          </a:p>
          <a:p>
            <a:pPr marL="514350" indent="-287338">
              <a:spcBef>
                <a:spcPts val="1800"/>
              </a:spcBef>
            </a:pPr>
            <a:r>
              <a:rPr lang="en-US" sz="2200" dirty="0" smtClean="0">
                <a:latin typeface="Arial" charset="0"/>
                <a:ea typeface="ＭＳ Ｐゴシック" pitchFamily="1" charset="-128"/>
                <a:cs typeface="Arial" charset="0"/>
              </a:rPr>
              <a:t>Random sample drawn from Knowledge Networks online research panel</a:t>
            </a:r>
          </a:p>
          <a:p>
            <a:pPr marL="914400" lvl="1" indent="-339725"/>
            <a:r>
              <a:rPr lang="en-US" sz="2200" dirty="0" smtClean="0">
                <a:latin typeface="Arial" charset="0"/>
                <a:ea typeface="ＭＳ Ｐゴシック" pitchFamily="1" charset="-128"/>
                <a:cs typeface="Arial" charset="0"/>
              </a:rPr>
              <a:t>Representative national sample (&gt;60,000 households)</a:t>
            </a:r>
          </a:p>
          <a:p>
            <a:pPr marL="914400" lvl="1" indent="-339725"/>
            <a:r>
              <a:rPr lang="en-US" sz="2200" dirty="0" smtClean="0">
                <a:latin typeface="Arial" charset="0"/>
                <a:ea typeface="ＭＳ Ｐゴシック" pitchFamily="1" charset="-128"/>
                <a:cs typeface="Arial" charset="0"/>
              </a:rPr>
              <a:t>Limited to households with computer-based internet access (89% of total panel), aged 25-64 years</a:t>
            </a:r>
          </a:p>
          <a:p>
            <a:pPr marL="514350" indent="-287338"/>
            <a:r>
              <a:rPr lang="en-US" sz="2200" dirty="0" smtClean="0">
                <a:latin typeface="Arial" charset="0"/>
                <a:ea typeface="ＭＳ Ｐゴシック" pitchFamily="1" charset="-128"/>
                <a:cs typeface="Arial" charset="0"/>
              </a:rPr>
              <a:t>Of 1,757 invitations, over 48% accepted (</a:t>
            </a:r>
            <a:r>
              <a:rPr lang="en-US" sz="2200" i="1" dirty="0" smtClean="0">
                <a:latin typeface="Arial" charset="0"/>
                <a:ea typeface="ＭＳ Ｐゴシック" pitchFamily="1" charset="-128"/>
                <a:cs typeface="Arial" charset="0"/>
              </a:rPr>
              <a:t>n</a:t>
            </a:r>
            <a:r>
              <a:rPr lang="en-US" sz="2200" dirty="0" smtClean="0">
                <a:latin typeface="Arial" charset="0"/>
                <a:ea typeface="ＭＳ Ｐゴシック" pitchFamily="1" charset="-128"/>
                <a:cs typeface="Arial" charset="0"/>
              </a:rPr>
              <a:t> = 849)</a:t>
            </a:r>
          </a:p>
          <a:p>
            <a:endParaRPr lang="en-US" dirty="0" smtClean="0">
              <a:latin typeface="Arial" charset="0"/>
              <a:ea typeface="ＭＳ Ｐゴシック" pitchFamily="1" charset="-128"/>
              <a:cs typeface="Arial" charset="0"/>
            </a:endParaRPr>
          </a:p>
          <a:p>
            <a:endParaRPr lang="en-US" dirty="0" smtClean="0">
              <a:latin typeface="Arial" charset="0"/>
              <a:ea typeface="ＭＳ Ｐゴシック" pitchFamily="1" charset="-128"/>
              <a:cs typeface="Arial" charset="0"/>
            </a:endParaRPr>
          </a:p>
        </p:txBody>
      </p:sp>
      <p:sp>
        <p:nvSpPr>
          <p:cNvPr id="22531" name="Title 4"/>
          <p:cNvSpPr>
            <a:spLocks noGrp="1"/>
          </p:cNvSpPr>
          <p:nvPr>
            <p:ph type="title"/>
          </p:nvPr>
        </p:nvSpPr>
        <p:spPr bwMode="auto">
          <a:xfrm>
            <a:off x="339634" y="200296"/>
            <a:ext cx="8473440" cy="108240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1" dirty="0" smtClean="0">
                <a:latin typeface="Arial" charset="0"/>
                <a:ea typeface="ＭＳ Ｐゴシック" pitchFamily="1" charset="-128"/>
              </a:rPr>
              <a:t>Study </a:t>
            </a:r>
            <a:r>
              <a:rPr lang="en-US" dirty="0" smtClean="0">
                <a:latin typeface="Arial" charset="0"/>
                <a:ea typeface="ＭＳ Ｐゴシック" pitchFamily="1" charset="-128"/>
              </a:rPr>
              <a:t>Participants</a:t>
            </a:r>
            <a:endParaRPr lang="en-US" b="1" dirty="0" smtClean="0"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1558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5"/>
          <p:cNvSpPr>
            <a:spLocks noGrp="1"/>
          </p:cNvSpPr>
          <p:nvPr>
            <p:ph type="title"/>
          </p:nvPr>
        </p:nvSpPr>
        <p:spPr bwMode="auto">
          <a:xfrm>
            <a:off x="461553" y="182880"/>
            <a:ext cx="8212183" cy="109982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 b="1" dirty="0" smtClean="0">
                <a:latin typeface="Arial" charset="0"/>
                <a:ea typeface="ＭＳ Ｐゴシック" pitchFamily="1" charset="-128"/>
              </a:rPr>
              <a:t>Experimental Design</a:t>
            </a:r>
            <a:r>
              <a:rPr lang="en-US" sz="2800" dirty="0" smtClean="0">
                <a:latin typeface="Arial" charset="0"/>
                <a:ea typeface="ＭＳ Ｐゴシック" pitchFamily="1" charset="-128"/>
              </a:rPr>
              <a:t>:</a:t>
            </a:r>
            <a:br>
              <a:rPr lang="en-US" sz="2800" dirty="0" smtClean="0">
                <a:latin typeface="Arial" charset="0"/>
                <a:ea typeface="ＭＳ Ｐゴシック" pitchFamily="1" charset="-128"/>
              </a:rPr>
            </a:br>
            <a:r>
              <a:rPr lang="en-US" sz="2800" dirty="0" smtClean="0">
                <a:latin typeface="Arial" charset="0"/>
                <a:ea typeface="ＭＳ Ｐゴシック" pitchFamily="1" charset="-128"/>
              </a:rPr>
              <a:t>Six Study Arms</a:t>
            </a:r>
          </a:p>
        </p:txBody>
      </p:sp>
      <p:sp>
        <p:nvSpPr>
          <p:cNvPr id="23555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386513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fld id="{D9C30406-B55E-44EB-9214-C626C26F7D0F}" type="slidenum">
              <a:rPr lang="en-US">
                <a:solidFill>
                  <a:schemeClr val="bg1"/>
                </a:solidFill>
              </a:rPr>
              <a:pPr eaLnBrk="1" hangingPunct="1"/>
              <a:t>25</a:t>
            </a:fld>
            <a:endParaRPr lang="en-US">
              <a:solidFill>
                <a:schemeClr val="bg1"/>
              </a:solidFill>
            </a:endParaRP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8599911"/>
              </p:ext>
            </p:extLst>
          </p:nvPr>
        </p:nvGraphicFramePr>
        <p:xfrm>
          <a:off x="457200" y="1600200"/>
          <a:ext cx="8229600" cy="4422775"/>
        </p:xfrm>
        <a:graphic>
          <a:graphicData uri="http://schemas.openxmlformats.org/drawingml/2006/table">
            <a:tbl>
              <a:tblPr/>
              <a:tblGrid>
                <a:gridCol w="746125"/>
                <a:gridCol w="6153150"/>
                <a:gridCol w="1330325"/>
              </a:tblGrid>
              <a:tr h="63182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1" charset="0"/>
                          <a:ea typeface="ＭＳ Ｐゴシック" pitchFamily="1" charset="-128"/>
                        </a:rPr>
                        <a:t>ARM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1" charset="0"/>
                          <a:ea typeface="ＭＳ Ｐゴシック" pitchFamily="1" charset="-128"/>
                        </a:rPr>
                        <a:t>MEASURES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1" charset="0"/>
                          <a:ea typeface="ＭＳ Ｐゴシック" pitchFamily="1" charset="-128"/>
                        </a:rPr>
                        <a:t>DOCTORS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3182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1" charset="0"/>
                          <a:ea typeface="ＭＳ Ｐゴシック" pitchFamily="1" charset="-128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1" charset="0"/>
                          <a:ea typeface="ＭＳ Ｐゴシック" pitchFamily="1" charset="-128"/>
                        </a:rPr>
                        <a:t>CAHPS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1" charset="0"/>
                          <a:ea typeface="ＭＳ Ｐゴシック" pitchFamily="1" charset="-128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63182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1" charset="0"/>
                          <a:ea typeface="ＭＳ Ｐゴシック" pitchFamily="1" charset="-128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1" charset="0"/>
                          <a:ea typeface="ＭＳ Ｐゴシック" pitchFamily="1" charset="-128"/>
                        </a:rPr>
                        <a:t>CAHPS + HEDIS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1" charset="0"/>
                          <a:ea typeface="ＭＳ Ｐゴシック" pitchFamily="1" charset="-128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63182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1" charset="0"/>
                          <a:ea typeface="ＭＳ Ｐゴシック" pitchFamily="1" charset="-128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1" charset="0"/>
                          <a:ea typeface="ＭＳ Ｐゴシック" pitchFamily="1" charset="-128"/>
                        </a:rPr>
                        <a:t>CAHPS + COMMENTS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1" charset="0"/>
                          <a:ea typeface="ＭＳ Ｐゴシック" pitchFamily="1" charset="-128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63182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1" charset="0"/>
                          <a:ea typeface="ＭＳ Ｐゴシック" pitchFamily="1" charset="-128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1" charset="0"/>
                          <a:ea typeface="ＭＳ Ｐゴシック" pitchFamily="1" charset="-128"/>
                        </a:rPr>
                        <a:t>CAHPS + HEDIS + COMMENTS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1" charset="0"/>
                          <a:ea typeface="ＭＳ Ｐゴシック" pitchFamily="1" charset="-128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63182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1" charset="0"/>
                          <a:ea typeface="ＭＳ Ｐゴシック" pitchFamily="1" charset="-128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1" charset="0"/>
                          <a:ea typeface="ＭＳ Ｐゴシック" pitchFamily="1" charset="-128"/>
                        </a:rPr>
                        <a:t>CAHPS + COMMENTS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1" charset="0"/>
                          <a:ea typeface="ＭＳ Ｐゴシック" pitchFamily="1" charset="-128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63182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1" charset="0"/>
                          <a:ea typeface="ＭＳ Ｐゴシック" pitchFamily="1" charset="-128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1" charset="0"/>
                          <a:ea typeface="ＭＳ Ｐゴシック" pitchFamily="1" charset="-128"/>
                        </a:rPr>
                        <a:t>CAHPS + HEDIS + COMMENTS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1" charset="0"/>
                          <a:ea typeface="ＭＳ Ｐゴシック" pitchFamily="1" charset="-128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841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5"/>
          <p:cNvSpPr>
            <a:spLocks noGrp="1"/>
          </p:cNvSpPr>
          <p:nvPr>
            <p:ph type="title"/>
          </p:nvPr>
        </p:nvSpPr>
        <p:spPr bwMode="auto">
          <a:xfrm>
            <a:off x="461553" y="182880"/>
            <a:ext cx="8212183" cy="109982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 b="1" dirty="0" smtClean="0">
                <a:latin typeface="Arial" charset="0"/>
                <a:ea typeface="ＭＳ Ｐゴシック" pitchFamily="1" charset="-128"/>
              </a:rPr>
              <a:t>Experimental Design</a:t>
            </a:r>
            <a:r>
              <a:rPr lang="en-US" sz="2800" dirty="0" smtClean="0">
                <a:latin typeface="Arial" charset="0"/>
                <a:ea typeface="ＭＳ Ｐゴシック" pitchFamily="1" charset="-128"/>
              </a:rPr>
              <a:t>:</a:t>
            </a:r>
            <a:br>
              <a:rPr lang="en-US" sz="2800" dirty="0" smtClean="0">
                <a:latin typeface="Arial" charset="0"/>
                <a:ea typeface="ＭＳ Ｐゴシック" pitchFamily="1" charset="-128"/>
              </a:rPr>
            </a:br>
            <a:r>
              <a:rPr lang="en-US" sz="2800" dirty="0" smtClean="0">
                <a:latin typeface="Arial" charset="0"/>
                <a:ea typeface="ＭＳ Ｐゴシック" pitchFamily="1" charset="-128"/>
              </a:rPr>
              <a:t>Six Study Arms</a:t>
            </a:r>
          </a:p>
        </p:txBody>
      </p:sp>
      <p:sp>
        <p:nvSpPr>
          <p:cNvPr id="23555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386513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fld id="{D9C30406-B55E-44EB-9214-C626C26F7D0F}" type="slidenum">
              <a:rPr lang="en-US">
                <a:solidFill>
                  <a:schemeClr val="bg1"/>
                </a:solidFill>
              </a:rPr>
              <a:pPr eaLnBrk="1" hangingPunct="1"/>
              <a:t>26</a:t>
            </a:fld>
            <a:endParaRPr lang="en-US">
              <a:solidFill>
                <a:schemeClr val="bg1"/>
              </a:solidFill>
            </a:endParaRP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9327575"/>
              </p:ext>
            </p:extLst>
          </p:nvPr>
        </p:nvGraphicFramePr>
        <p:xfrm>
          <a:off x="457200" y="1600200"/>
          <a:ext cx="8229600" cy="4422775"/>
        </p:xfrm>
        <a:graphic>
          <a:graphicData uri="http://schemas.openxmlformats.org/drawingml/2006/table">
            <a:tbl>
              <a:tblPr/>
              <a:tblGrid>
                <a:gridCol w="746125"/>
                <a:gridCol w="6153150"/>
                <a:gridCol w="1330325"/>
              </a:tblGrid>
              <a:tr h="63182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1" charset="0"/>
                          <a:ea typeface="ＭＳ Ｐゴシック" pitchFamily="1" charset="-128"/>
                        </a:rPr>
                        <a:t>ARM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1" charset="0"/>
                          <a:ea typeface="ＭＳ Ｐゴシック" pitchFamily="1" charset="-128"/>
                        </a:rPr>
                        <a:t>MEASURES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1" charset="0"/>
                          <a:ea typeface="ＭＳ Ｐゴシック" pitchFamily="1" charset="-128"/>
                        </a:rPr>
                        <a:t>DOCTORS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3182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Calibri" pitchFamily="1" charset="0"/>
                          <a:ea typeface="ＭＳ Ｐゴシック" pitchFamily="1" charset="-128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Calibri" pitchFamily="1" charset="0"/>
                          <a:ea typeface="ＭＳ Ｐゴシック" pitchFamily="1" charset="-128"/>
                        </a:rPr>
                        <a:t>CAHPS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Calibri" pitchFamily="1" charset="0"/>
                          <a:ea typeface="ＭＳ Ｐゴシック" pitchFamily="1" charset="-128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63182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Calibri" pitchFamily="1" charset="0"/>
                          <a:ea typeface="ＭＳ Ｐゴシック" pitchFamily="1" charset="-128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Calibri" pitchFamily="1" charset="0"/>
                          <a:ea typeface="ＭＳ Ｐゴシック" pitchFamily="1" charset="-128"/>
                        </a:rPr>
                        <a:t>CAHPS + HEDIS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Calibri" pitchFamily="1" charset="0"/>
                          <a:ea typeface="ＭＳ Ｐゴシック" pitchFamily="1" charset="-128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63182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1" charset="0"/>
                          <a:ea typeface="ＭＳ Ｐゴシック" pitchFamily="1" charset="-128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1" charset="0"/>
                          <a:ea typeface="ＭＳ Ｐゴシック" pitchFamily="1" charset="-128"/>
                        </a:rPr>
                        <a:t>CAHPS + COMMENTS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1" charset="0"/>
                          <a:ea typeface="ＭＳ Ｐゴシック" pitchFamily="1" charset="-128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63182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1" charset="0"/>
                          <a:ea typeface="ＭＳ Ｐゴシック" pitchFamily="1" charset="-128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1" charset="0"/>
                          <a:ea typeface="ＭＳ Ｐゴシック" pitchFamily="1" charset="-128"/>
                        </a:rPr>
                        <a:t>CAHPS + HEDIS + COMMENTS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1" charset="0"/>
                          <a:ea typeface="ＭＳ Ｐゴシック" pitchFamily="1" charset="-128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63182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1" charset="0"/>
                          <a:ea typeface="ＭＳ Ｐゴシック" pitchFamily="1" charset="-128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1" charset="0"/>
                          <a:ea typeface="ＭＳ Ｐゴシック" pitchFamily="1" charset="-128"/>
                        </a:rPr>
                        <a:t>CAHPS + COMMENTS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1" charset="0"/>
                          <a:ea typeface="ＭＳ Ｐゴシック" pitchFamily="1" charset="-128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63182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1" charset="0"/>
                          <a:ea typeface="ＭＳ Ｐゴシック" pitchFamily="1" charset="-128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1" charset="0"/>
                          <a:ea typeface="ＭＳ Ｐゴシック" pitchFamily="1" charset="-128"/>
                        </a:rPr>
                        <a:t>CAHPS + HEDIS + COMMENTS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1" charset="0"/>
                          <a:ea typeface="ＭＳ Ｐゴシック" pitchFamily="1" charset="-128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416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t Placeholder 1"/>
          <p:cNvSpPr>
            <a:spLocks noGrp="1"/>
          </p:cNvSpPr>
          <p:nvPr>
            <p:ph sz="half" idx="1"/>
          </p:nvPr>
        </p:nvSpPr>
        <p:spPr bwMode="auto">
          <a:xfrm>
            <a:off x="452846" y="1123406"/>
            <a:ext cx="8334103" cy="5181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400" dirty="0" smtClean="0">
                <a:solidFill>
                  <a:schemeClr val="accent6"/>
                </a:solidFill>
                <a:ea typeface="ＭＳ Ｐゴシック" pitchFamily="1" charset="-128"/>
              </a:rPr>
              <a:t>Questions asked of pretest participants</a:t>
            </a:r>
          </a:p>
          <a:p>
            <a:pPr lvl="1"/>
            <a:r>
              <a:rPr lang="en-US" sz="2200" dirty="0" smtClean="0">
                <a:solidFill>
                  <a:schemeClr val="tx1"/>
                </a:solidFill>
                <a:ea typeface="ＭＳ Ｐゴシック" pitchFamily="1" charset="-128"/>
              </a:rPr>
              <a:t>Emotional valence of narratives</a:t>
            </a:r>
          </a:p>
          <a:p>
            <a:pPr lvl="1"/>
            <a:r>
              <a:rPr lang="en-US" sz="2200" dirty="0" smtClean="0">
                <a:solidFill>
                  <a:schemeClr val="tx1"/>
                </a:solidFill>
                <a:ea typeface="ＭＳ Ｐゴシック" pitchFamily="1" charset="-128"/>
              </a:rPr>
              <a:t>Perceived informativeness &amp; authenticity of narratives</a:t>
            </a:r>
          </a:p>
          <a:p>
            <a:r>
              <a:rPr lang="en-US" sz="2400" dirty="0" smtClean="0">
                <a:solidFill>
                  <a:schemeClr val="accent6"/>
                </a:solidFill>
                <a:ea typeface="ＭＳ Ｐゴシック" pitchFamily="1" charset="-128"/>
              </a:rPr>
              <a:t>Questions asked prior to MD Choice</a:t>
            </a:r>
          </a:p>
          <a:p>
            <a:pPr lvl="1"/>
            <a:r>
              <a:rPr lang="en-US" sz="2200" dirty="0" smtClean="0">
                <a:ea typeface="ＭＳ Ｐゴシック" pitchFamily="1" charset="-128"/>
              </a:rPr>
              <a:t>Prior exposure to public reports on plans, hospitals, and doctors</a:t>
            </a:r>
          </a:p>
          <a:p>
            <a:pPr lvl="1"/>
            <a:r>
              <a:rPr lang="en-US" sz="2200" dirty="0" smtClean="0">
                <a:ea typeface="ＭＳ Ｐゴシック" pitchFamily="1" charset="-128"/>
              </a:rPr>
              <a:t>Health status</a:t>
            </a:r>
          </a:p>
          <a:p>
            <a:r>
              <a:rPr lang="en-US" sz="2400" dirty="0">
                <a:solidFill>
                  <a:schemeClr val="accent6"/>
                </a:solidFill>
                <a:ea typeface="ＭＳ Ｐゴシック" pitchFamily="1" charset="-128"/>
              </a:rPr>
              <a:t>Questions asked after MD Choice</a:t>
            </a:r>
          </a:p>
          <a:p>
            <a:pPr lvl="1"/>
            <a:r>
              <a:rPr lang="en-US" sz="2200" dirty="0">
                <a:ea typeface="ＭＳ Ｐゴシック" pitchFamily="1" charset="-128"/>
              </a:rPr>
              <a:t>Recall of measures</a:t>
            </a:r>
          </a:p>
          <a:p>
            <a:pPr lvl="1"/>
            <a:r>
              <a:rPr lang="en-US" sz="2200" dirty="0">
                <a:ea typeface="ＭＳ Ｐゴシック" pitchFamily="1" charset="-128"/>
              </a:rPr>
              <a:t>Perceived usefulness and trustworthiness of measures</a:t>
            </a:r>
          </a:p>
          <a:p>
            <a:pPr lvl="1"/>
            <a:r>
              <a:rPr lang="en-US" sz="2200" dirty="0">
                <a:ea typeface="ＭＳ Ｐゴシック" pitchFamily="1" charset="-128"/>
              </a:rPr>
              <a:t>Decision making styles</a:t>
            </a:r>
          </a:p>
          <a:p>
            <a:pPr lvl="1"/>
            <a:endParaRPr lang="en-US" dirty="0" smtClean="0">
              <a:ea typeface="ＭＳ Ｐゴシック" pitchFamily="1" charset="-128"/>
            </a:endParaRPr>
          </a:p>
        </p:txBody>
      </p:sp>
      <p:sp>
        <p:nvSpPr>
          <p:cNvPr id="24580" name="Title 3"/>
          <p:cNvSpPr>
            <a:spLocks noGrp="1"/>
          </p:cNvSpPr>
          <p:nvPr>
            <p:ph type="title"/>
          </p:nvPr>
        </p:nvSpPr>
        <p:spPr bwMode="auto">
          <a:xfrm>
            <a:off x="391885" y="217714"/>
            <a:ext cx="8334103" cy="106498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1" dirty="0" smtClean="0">
                <a:latin typeface="Arial" charset="0"/>
                <a:ea typeface="ＭＳ Ｐゴシック" pitchFamily="1" charset="-128"/>
              </a:rPr>
              <a:t>Study Measures</a:t>
            </a:r>
            <a:endParaRPr lang="en-US" dirty="0" smtClean="0">
              <a:latin typeface="Arial" charset="0"/>
              <a:ea typeface="ＭＳ Ｐゴシック" pitchFamily="1" charset="-128"/>
            </a:endParaRPr>
          </a:p>
        </p:txBody>
      </p:sp>
      <p:sp>
        <p:nvSpPr>
          <p:cNvPr id="24581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388100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fld id="{BF66D74A-2DA1-4A5F-BD54-C938592AC271}" type="slidenum">
              <a:rPr lang="en-US">
                <a:solidFill>
                  <a:schemeClr val="bg1"/>
                </a:solidFill>
              </a:rPr>
              <a:pPr eaLnBrk="1" hangingPunct="1"/>
              <a:t>27</a:t>
            </a:fld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17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2647"/>
            <a:ext cx="8229600" cy="103275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Qualities of Narratives Associated with Their Perceived Usefulness and Authenticity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50126"/>
            <a:ext cx="8458200" cy="457603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Strongly worded narratives were perceived as less authentic (</a:t>
            </a:r>
            <a:r>
              <a:rPr lang="en-US" sz="2400" i="1" dirty="0" smtClean="0"/>
              <a:t>p</a:t>
            </a:r>
            <a:r>
              <a:rPr lang="en-US" sz="2400" dirty="0" smtClean="0"/>
              <a:t> = .001) but more informative (</a:t>
            </a:r>
            <a:r>
              <a:rPr lang="en-US" sz="2400" i="1" dirty="0" smtClean="0"/>
              <a:t>p</a:t>
            </a:r>
            <a:r>
              <a:rPr lang="en-US" sz="2400" dirty="0" smtClean="0"/>
              <a:t> &lt; .001) than mildly worded narratives</a:t>
            </a:r>
          </a:p>
          <a:p>
            <a:r>
              <a:rPr lang="en-US" dirty="0" smtClean="0"/>
              <a:t>Narratives about negative experiences were perceived as less authentic (</a:t>
            </a:r>
            <a:r>
              <a:rPr lang="en-US" i="1" dirty="0" smtClean="0"/>
              <a:t>p</a:t>
            </a:r>
            <a:r>
              <a:rPr lang="en-US" dirty="0" smtClean="0"/>
              <a:t> &lt; .001) than narratives about positive experiences</a:t>
            </a:r>
          </a:p>
          <a:p>
            <a:r>
              <a:rPr lang="en-US" dirty="0" smtClean="0"/>
              <a:t>Length of narratives was positively related to perceived authenticity, </a:t>
            </a:r>
            <a:r>
              <a:rPr lang="en-US" i="1" dirty="0" smtClean="0"/>
              <a:t>r </a:t>
            </a:r>
            <a:r>
              <a:rPr lang="en-US" dirty="0" smtClean="0"/>
              <a:t>(129) = 0.25, </a:t>
            </a:r>
            <a:r>
              <a:rPr lang="en-US" i="1" dirty="0" smtClean="0"/>
              <a:t>p</a:t>
            </a:r>
            <a:r>
              <a:rPr lang="en-US" dirty="0" smtClean="0"/>
              <a:t> = .005, and positively related to perceived informativeness, </a:t>
            </a:r>
            <a:r>
              <a:rPr lang="en-US" i="1" dirty="0" smtClean="0"/>
              <a:t>r </a:t>
            </a:r>
            <a:r>
              <a:rPr lang="en-US" dirty="0" smtClean="0"/>
              <a:t>(129) = 0.30, </a:t>
            </a:r>
            <a:r>
              <a:rPr lang="en-US" i="1" dirty="0" smtClean="0"/>
              <a:t>p</a:t>
            </a:r>
            <a:r>
              <a:rPr lang="en-US" dirty="0" smtClean="0"/>
              <a:t> = .001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9373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2374"/>
            <a:ext cx="8229600" cy="102302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Recall of Patient Narratives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49234"/>
            <a:ext cx="8458200" cy="5347063"/>
          </a:xfrm>
        </p:spPr>
        <p:txBody>
          <a:bodyPr>
            <a:noAutofit/>
          </a:bodyPr>
          <a:lstStyle/>
          <a:p>
            <a:r>
              <a:rPr lang="en-US" sz="2300" dirty="0" smtClean="0"/>
              <a:t>Of </a:t>
            </a:r>
            <a:r>
              <a:rPr lang="en-US" sz="2300" dirty="0" err="1" smtClean="0"/>
              <a:t>Ss</a:t>
            </a:r>
            <a:r>
              <a:rPr lang="en-US" sz="2300" dirty="0" smtClean="0"/>
              <a:t> who were shown patient narratives on the SelectMD site, 86% recalled seeing them</a:t>
            </a:r>
          </a:p>
          <a:p>
            <a:r>
              <a:rPr lang="en-US" sz="2300" dirty="0" smtClean="0"/>
              <a:t>Of </a:t>
            </a:r>
            <a:r>
              <a:rPr lang="en-US" sz="2300" dirty="0" err="1" smtClean="0"/>
              <a:t>Ss</a:t>
            </a:r>
            <a:r>
              <a:rPr lang="en-US" sz="2300" dirty="0" smtClean="0"/>
              <a:t> shown narratives plus CAHPS measures</a:t>
            </a:r>
          </a:p>
          <a:p>
            <a:pPr lvl="1"/>
            <a:r>
              <a:rPr lang="en-US" sz="2300" dirty="0" smtClean="0"/>
              <a:t>58% recalled both</a:t>
            </a:r>
          </a:p>
          <a:p>
            <a:pPr lvl="1"/>
            <a:r>
              <a:rPr lang="en-US" sz="2300" dirty="0" smtClean="0"/>
              <a:t>32% recalled narratives only</a:t>
            </a:r>
          </a:p>
          <a:p>
            <a:pPr lvl="1"/>
            <a:r>
              <a:rPr lang="en-US" sz="2300" dirty="0" smtClean="0"/>
              <a:t>4%   recalled CAHPS measures only</a:t>
            </a:r>
          </a:p>
          <a:p>
            <a:pPr lvl="1"/>
            <a:r>
              <a:rPr lang="en-US" sz="2300" dirty="0" smtClean="0"/>
              <a:t>7%   recalled neither</a:t>
            </a:r>
          </a:p>
          <a:p>
            <a:r>
              <a:rPr lang="en-US" sz="2300" dirty="0" smtClean="0"/>
              <a:t>Of </a:t>
            </a:r>
            <a:r>
              <a:rPr lang="en-US" sz="2300" dirty="0" err="1" smtClean="0"/>
              <a:t>Ss</a:t>
            </a:r>
            <a:r>
              <a:rPr lang="en-US" sz="2300" dirty="0" smtClean="0"/>
              <a:t> shown narratives plus HEDIS measures</a:t>
            </a:r>
          </a:p>
          <a:p>
            <a:pPr lvl="1"/>
            <a:r>
              <a:rPr lang="en-US" sz="2300" dirty="0" smtClean="0"/>
              <a:t>29% recalled both</a:t>
            </a:r>
          </a:p>
          <a:p>
            <a:pPr lvl="1"/>
            <a:r>
              <a:rPr lang="en-US" sz="2300" dirty="0" smtClean="0"/>
              <a:t>53% recalled narratives only</a:t>
            </a:r>
          </a:p>
          <a:p>
            <a:pPr lvl="1"/>
            <a:r>
              <a:rPr lang="en-US" sz="2300" dirty="0" smtClean="0"/>
              <a:t>3% recalled HEDIS measures only</a:t>
            </a:r>
          </a:p>
          <a:p>
            <a:pPr lvl="1"/>
            <a:r>
              <a:rPr lang="en-US" sz="2300" dirty="0" smtClean="0"/>
              <a:t>15% recalled neither</a:t>
            </a:r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73967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41" y="87549"/>
            <a:ext cx="7841317" cy="6235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2374"/>
            <a:ext cx="8229600" cy="102302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Recall of Patient Narratives (cont.)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89498"/>
            <a:ext cx="8458200" cy="5036665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Ss</a:t>
            </a:r>
            <a:r>
              <a:rPr lang="en-US" sz="2400" dirty="0" smtClean="0"/>
              <a:t> low in avoidant decision-making were more likely to recall patient narratives than </a:t>
            </a:r>
            <a:r>
              <a:rPr lang="en-US" sz="2400" dirty="0" err="1" smtClean="0"/>
              <a:t>Ss</a:t>
            </a:r>
            <a:r>
              <a:rPr lang="en-US" sz="2400" dirty="0" smtClean="0"/>
              <a:t> high in avoidant decision-making (89% vs. 84%; </a:t>
            </a:r>
            <a:r>
              <a:rPr lang="en-US" sz="2400" i="1" dirty="0" smtClean="0"/>
              <a:t>p</a:t>
            </a:r>
            <a:r>
              <a:rPr lang="en-US" sz="2400" dirty="0" smtClean="0"/>
              <a:t> = .07)</a:t>
            </a:r>
          </a:p>
          <a:p>
            <a:r>
              <a:rPr lang="en-US" dirty="0" err="1" smtClean="0"/>
              <a:t>Ss</a:t>
            </a:r>
            <a:r>
              <a:rPr lang="en-US" dirty="0" smtClean="0"/>
              <a:t> high in intuitive decision-making were more likely to recall patient narratives than </a:t>
            </a:r>
            <a:r>
              <a:rPr lang="en-US" dirty="0" err="1" smtClean="0"/>
              <a:t>Ss</a:t>
            </a:r>
            <a:r>
              <a:rPr lang="en-US" dirty="0" smtClean="0"/>
              <a:t> low in intuitive decision-making (88% vs. 83%; </a:t>
            </a:r>
            <a:r>
              <a:rPr lang="en-US" i="1" dirty="0" smtClean="0"/>
              <a:t>p</a:t>
            </a:r>
            <a:r>
              <a:rPr lang="en-US" dirty="0" smtClean="0"/>
              <a:t> = .10)</a:t>
            </a:r>
          </a:p>
          <a:p>
            <a:r>
              <a:rPr lang="en-US" dirty="0" err="1" smtClean="0"/>
              <a:t>Ss</a:t>
            </a:r>
            <a:r>
              <a:rPr lang="en-US" dirty="0" smtClean="0"/>
              <a:t> high in intuitive decision-making and low on rational decision-making were especially </a:t>
            </a:r>
            <a:r>
              <a:rPr lang="en-US" dirty="0"/>
              <a:t>likely (94</a:t>
            </a:r>
            <a:r>
              <a:rPr lang="en-US" dirty="0" smtClean="0"/>
              <a:t>%) to recall patient narratives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9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2374"/>
            <a:ext cx="8229600" cy="102302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Recall of Patient Narratives (cont.)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89498"/>
            <a:ext cx="8458200" cy="826851"/>
          </a:xfrm>
        </p:spPr>
        <p:txBody>
          <a:bodyPr>
            <a:normAutofit/>
          </a:bodyPr>
          <a:lstStyle/>
          <a:p>
            <a:r>
              <a:rPr lang="en-US" dirty="0" smtClean="0"/>
              <a:t>81% of </a:t>
            </a:r>
            <a:r>
              <a:rPr lang="en-US" sz="2400" dirty="0" err="1" smtClean="0"/>
              <a:t>Ss</a:t>
            </a:r>
            <a:r>
              <a:rPr lang="en-US" sz="2400" dirty="0" smtClean="0"/>
              <a:t> who recalled the narrative data provided open-ended data on what they remembered specifically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9853093"/>
              </p:ext>
            </p:extLst>
          </p:nvPr>
        </p:nvGraphicFramePr>
        <p:xfrm>
          <a:off x="593386" y="2159540"/>
          <a:ext cx="7937771" cy="38315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8146"/>
                <a:gridCol w="2040112"/>
                <a:gridCol w="2259513"/>
              </a:tblGrid>
              <a:tr h="969968">
                <a:tc>
                  <a:txBody>
                    <a:bodyPr/>
                    <a:lstStyle/>
                    <a:p>
                      <a:r>
                        <a:rPr lang="en-US" dirty="0" smtClean="0"/>
                        <a:t>Content</a:t>
                      </a:r>
                      <a:r>
                        <a:rPr lang="en-US" baseline="0" dirty="0" smtClean="0"/>
                        <a:t> recalled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 of subjects who recalled this content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 of narratives that contained this content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93376">
                <a:tc>
                  <a:txBody>
                    <a:bodyPr/>
                    <a:lstStyle/>
                    <a:p>
                      <a:r>
                        <a:rPr lang="en-US" dirty="0" smtClean="0"/>
                        <a:t>Favorable comment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48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93376">
                <a:tc>
                  <a:txBody>
                    <a:bodyPr/>
                    <a:lstStyle/>
                    <a:p>
                      <a:r>
                        <a:rPr lang="en-US" dirty="0" smtClean="0"/>
                        <a:t>Unfavorable</a:t>
                      </a:r>
                      <a:r>
                        <a:rPr lang="en-US" baseline="0" dirty="0" smtClean="0"/>
                        <a:t> comment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52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7908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45623">
                <a:tc>
                  <a:txBody>
                    <a:bodyPr/>
                    <a:lstStyle/>
                    <a:p>
                      <a:r>
                        <a:rPr lang="en-US" dirty="0" smtClean="0"/>
                        <a:t>Doctor</a:t>
                      </a:r>
                      <a:r>
                        <a:rPr lang="en-US" baseline="0" dirty="0" smtClean="0"/>
                        <a:t> communication/time spent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47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76655">
                <a:tc>
                  <a:txBody>
                    <a:bodyPr/>
                    <a:lstStyle/>
                    <a:p>
                      <a:r>
                        <a:rPr lang="en-US" dirty="0" smtClean="0"/>
                        <a:t>Access to care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93376">
                <a:tc>
                  <a:txBody>
                    <a:bodyPr/>
                    <a:lstStyle/>
                    <a:p>
                      <a:r>
                        <a:rPr lang="en-US" dirty="0" smtClean="0"/>
                        <a:t>Office staff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93376">
                <a:tc>
                  <a:txBody>
                    <a:bodyPr/>
                    <a:lstStyle/>
                    <a:p>
                      <a:r>
                        <a:rPr lang="en-US" dirty="0" smtClean="0"/>
                        <a:t>Doctor showed concern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68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2646"/>
            <a:ext cx="8229600" cy="103275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Perceived Usefulness of Patient Narratives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28409"/>
            <a:ext cx="8458200" cy="5165387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Among </a:t>
            </a:r>
            <a:r>
              <a:rPr lang="en-US" sz="2400" dirty="0" err="1"/>
              <a:t>Ss</a:t>
            </a:r>
            <a:r>
              <a:rPr lang="en-US" sz="2400" dirty="0"/>
              <a:t> who recalled seeing the narratives, </a:t>
            </a:r>
            <a:r>
              <a:rPr lang="en-US" sz="2400" dirty="0" smtClean="0"/>
              <a:t>44% </a:t>
            </a:r>
            <a:r>
              <a:rPr lang="en-US" sz="2400" dirty="0"/>
              <a:t>said that they were very </a:t>
            </a:r>
            <a:r>
              <a:rPr lang="en-US" sz="2400" dirty="0" smtClean="0"/>
              <a:t>useful for decision-making, 44% </a:t>
            </a:r>
            <a:r>
              <a:rPr lang="en-US" sz="2400" dirty="0"/>
              <a:t>said somewhat </a:t>
            </a:r>
            <a:r>
              <a:rPr lang="en-US" sz="2400" dirty="0" smtClean="0"/>
              <a:t>useful, 9% </a:t>
            </a:r>
            <a:r>
              <a:rPr lang="en-US" sz="2400" dirty="0"/>
              <a:t>said only a little </a:t>
            </a:r>
            <a:r>
              <a:rPr lang="en-US" sz="2400" dirty="0" smtClean="0"/>
              <a:t>useful, </a:t>
            </a:r>
            <a:r>
              <a:rPr lang="en-US" sz="2400" dirty="0"/>
              <a:t>and </a:t>
            </a:r>
            <a:r>
              <a:rPr lang="en-US" sz="2400" dirty="0" smtClean="0"/>
              <a:t>3% </a:t>
            </a:r>
            <a:r>
              <a:rPr lang="en-US" sz="2400" dirty="0"/>
              <a:t>said not at all </a:t>
            </a:r>
            <a:r>
              <a:rPr lang="en-US" sz="2400" dirty="0" smtClean="0"/>
              <a:t>useful</a:t>
            </a:r>
          </a:p>
          <a:p>
            <a:r>
              <a:rPr lang="en-US" dirty="0" smtClean="0"/>
              <a:t>Unexpectedly, </a:t>
            </a:r>
            <a:r>
              <a:rPr lang="en-US" dirty="0" err="1" smtClean="0"/>
              <a:t>Ss</a:t>
            </a:r>
            <a:r>
              <a:rPr lang="en-US" dirty="0" smtClean="0"/>
              <a:t> high in intuitive decision-making judged the narratives as less useful than did </a:t>
            </a:r>
            <a:r>
              <a:rPr lang="en-US" dirty="0" err="1" smtClean="0"/>
              <a:t>Ss</a:t>
            </a:r>
            <a:r>
              <a:rPr lang="en-US" dirty="0" smtClean="0"/>
              <a:t> low in intuitive decision-making (</a:t>
            </a:r>
            <a:r>
              <a:rPr lang="en-US" i="1" dirty="0" smtClean="0"/>
              <a:t>p</a:t>
            </a:r>
            <a:r>
              <a:rPr lang="en-US" dirty="0" smtClean="0"/>
              <a:t> = .06)</a:t>
            </a:r>
          </a:p>
          <a:p>
            <a:r>
              <a:rPr lang="en-US" dirty="0" err="1"/>
              <a:t>Ss</a:t>
            </a:r>
            <a:r>
              <a:rPr lang="en-US" dirty="0"/>
              <a:t> with recent serious or chronic health conditions </a:t>
            </a:r>
            <a:r>
              <a:rPr lang="en-US" dirty="0" smtClean="0"/>
              <a:t>saw the narratives as less useful than </a:t>
            </a:r>
            <a:r>
              <a:rPr lang="en-US" dirty="0" err="1"/>
              <a:t>Ss</a:t>
            </a:r>
            <a:r>
              <a:rPr lang="en-US" dirty="0"/>
              <a:t> without those conditions (</a:t>
            </a:r>
            <a:r>
              <a:rPr lang="en-US" i="1" dirty="0"/>
              <a:t>p</a:t>
            </a:r>
            <a:r>
              <a:rPr lang="en-US" dirty="0"/>
              <a:t> = .</a:t>
            </a:r>
            <a:r>
              <a:rPr lang="en-US" dirty="0" smtClean="0"/>
              <a:t>01)</a:t>
            </a:r>
          </a:p>
          <a:p>
            <a:r>
              <a:rPr lang="en-US" dirty="0" smtClean="0"/>
              <a:t>Past exposure to healthcare quality data was not related to perceived usefulness of the narratives (</a:t>
            </a:r>
            <a:r>
              <a:rPr lang="en-US" i="1" dirty="0" smtClean="0"/>
              <a:t>p</a:t>
            </a:r>
            <a:r>
              <a:rPr lang="en-US" dirty="0" smtClean="0"/>
              <a:t> = .34)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91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2374"/>
            <a:ext cx="8229600" cy="102302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Trustworthiness of Patient Narratives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45030"/>
            <a:ext cx="8458200" cy="5081134"/>
          </a:xfrm>
        </p:spPr>
        <p:txBody>
          <a:bodyPr>
            <a:normAutofit fontScale="92500"/>
          </a:bodyPr>
          <a:lstStyle/>
          <a:p>
            <a:r>
              <a:rPr lang="en-US" sz="2500" dirty="0" err="1" smtClean="0"/>
              <a:t>Ss</a:t>
            </a:r>
            <a:r>
              <a:rPr lang="en-US" sz="2500" dirty="0" smtClean="0"/>
              <a:t> perceptions of the usefulness and trustworthiness of narratives were strongly related, </a:t>
            </a:r>
            <a:r>
              <a:rPr lang="en-US" sz="2500" i="1" dirty="0"/>
              <a:t>r</a:t>
            </a:r>
            <a:r>
              <a:rPr lang="en-US" sz="2500" dirty="0"/>
              <a:t> = 0.59, </a:t>
            </a:r>
            <a:r>
              <a:rPr lang="en-US" sz="2500" i="1" dirty="0"/>
              <a:t>N</a:t>
            </a:r>
            <a:r>
              <a:rPr lang="en-US" sz="2500" dirty="0"/>
              <a:t> = 588, </a:t>
            </a:r>
            <a:r>
              <a:rPr lang="en-US" sz="2500" i="1" dirty="0"/>
              <a:t>p</a:t>
            </a:r>
            <a:r>
              <a:rPr lang="en-US" sz="2500" dirty="0"/>
              <a:t> &lt;.001</a:t>
            </a:r>
            <a:endParaRPr lang="en-US" sz="2500" dirty="0" smtClean="0"/>
          </a:p>
          <a:p>
            <a:r>
              <a:rPr lang="en-US" sz="2500" dirty="0" smtClean="0"/>
              <a:t>Among </a:t>
            </a:r>
            <a:r>
              <a:rPr lang="en-US" sz="2500" dirty="0" err="1" smtClean="0"/>
              <a:t>Ss</a:t>
            </a:r>
            <a:r>
              <a:rPr lang="en-US" sz="2500" dirty="0" smtClean="0"/>
              <a:t> who recalled seeing the narratives, 18% said that they were very trustworthy, 65% said somewhat trustworthy, 15% said only a little trustworthy, and 2% said not at all trustworthy</a:t>
            </a:r>
          </a:p>
          <a:p>
            <a:r>
              <a:rPr lang="en-US" sz="2500" dirty="0" smtClean="0"/>
              <a:t>Decision-making style and prior exposure to healthcare quality data were unrelated to how trustworthy narratives were perceived to be</a:t>
            </a:r>
          </a:p>
          <a:p>
            <a:r>
              <a:rPr lang="en-US" sz="2500" dirty="0" err="1" smtClean="0"/>
              <a:t>Ss</a:t>
            </a:r>
            <a:r>
              <a:rPr lang="en-US" sz="2500" dirty="0"/>
              <a:t> with recent serious or chronic health </a:t>
            </a:r>
            <a:r>
              <a:rPr lang="en-US" sz="2500" dirty="0" smtClean="0"/>
              <a:t>conditions trusted narratives less than </a:t>
            </a:r>
            <a:r>
              <a:rPr lang="en-US" sz="2500" dirty="0" err="1" smtClean="0"/>
              <a:t>Ss</a:t>
            </a:r>
            <a:r>
              <a:rPr lang="en-US" sz="2500" dirty="0" smtClean="0"/>
              <a:t> without those conditions (</a:t>
            </a:r>
            <a:r>
              <a:rPr lang="en-US" sz="2500" i="1" dirty="0" smtClean="0"/>
              <a:t>p</a:t>
            </a:r>
            <a:r>
              <a:rPr lang="en-US" sz="2500" dirty="0" smtClean="0"/>
              <a:t> = .04)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7031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187" y="291829"/>
            <a:ext cx="8793804" cy="593387"/>
          </a:xfrm>
        </p:spPr>
        <p:txBody>
          <a:bodyPr>
            <a:normAutofit/>
          </a:bodyPr>
          <a:lstStyle/>
          <a:p>
            <a:r>
              <a:rPr lang="en-US" sz="2800" dirty="0" smtClean="0"/>
              <a:t>Reasons Given for Mistrust of Patient Narratives</a:t>
            </a:r>
            <a:endParaRPr lang="en-US" sz="28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9858274"/>
              </p:ext>
            </p:extLst>
          </p:nvPr>
        </p:nvGraphicFramePr>
        <p:xfrm>
          <a:off x="452846" y="1053739"/>
          <a:ext cx="8233954" cy="44478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71554"/>
                <a:gridCol w="2462400"/>
              </a:tblGrid>
              <a:tr h="663375">
                <a:tc>
                  <a:txBody>
                    <a:bodyPr/>
                    <a:lstStyle/>
                    <a:p>
                      <a:r>
                        <a:rPr lang="en-US" dirty="0" smtClean="0"/>
                        <a:t>Reasons*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Percentage of responses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663375">
                <a:tc>
                  <a:txBody>
                    <a:bodyPr/>
                    <a:lstStyle/>
                    <a:p>
                      <a:r>
                        <a:rPr lang="en-US" dirty="0" smtClean="0"/>
                        <a:t>Prefer to base</a:t>
                      </a:r>
                      <a:r>
                        <a:rPr lang="en-US" baseline="0" dirty="0" smtClean="0"/>
                        <a:t> my opinions on firsthand experience or information from people I know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35%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671361">
                <a:tc>
                  <a:txBody>
                    <a:bodyPr/>
                    <a:lstStyle/>
                    <a:p>
                      <a:r>
                        <a:rPr lang="en-US" dirty="0" smtClean="0"/>
                        <a:t>Everyone is</a:t>
                      </a:r>
                      <a:r>
                        <a:rPr lang="en-US" baseline="0" dirty="0" smtClean="0"/>
                        <a:t> looking for something different in a doctor</a:t>
                      </a:r>
                      <a:r>
                        <a:rPr lang="en-US" dirty="0" smtClean="0"/>
                        <a:t>; comments are not relevant to me</a:t>
                      </a:r>
                      <a:r>
                        <a:rPr lang="en-US" baseline="0" dirty="0" smtClean="0"/>
                        <a:t> or my situation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11%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28722">
                <a:tc>
                  <a:txBody>
                    <a:bodyPr/>
                    <a:lstStyle/>
                    <a:p>
                      <a:r>
                        <a:rPr lang="en-US" dirty="0" smtClean="0"/>
                        <a:t>Comments</a:t>
                      </a:r>
                      <a:r>
                        <a:rPr lang="en-US" baseline="0" dirty="0" smtClean="0"/>
                        <a:t> are subjective/biased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20%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09090">
                <a:tc>
                  <a:txBody>
                    <a:bodyPr/>
                    <a:lstStyle/>
                    <a:p>
                      <a:r>
                        <a:rPr lang="en-US" dirty="0" smtClean="0"/>
                        <a:t>Contextual information is missing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10%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58925">
                <a:tc>
                  <a:txBody>
                    <a:bodyPr/>
                    <a:lstStyle/>
                    <a:p>
                      <a:r>
                        <a:rPr lang="en-US" dirty="0" smtClean="0"/>
                        <a:t>Comments are too varied or contradict one another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7%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84336">
                <a:tc>
                  <a:txBody>
                    <a:bodyPr/>
                    <a:lstStyle/>
                    <a:p>
                      <a:r>
                        <a:rPr lang="en-US" dirty="0" smtClean="0"/>
                        <a:t>Too few comments to draw a reliable inference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5%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84336">
                <a:tc>
                  <a:txBody>
                    <a:bodyPr/>
                    <a:lstStyle/>
                    <a:p>
                      <a:r>
                        <a:rPr lang="en-US" dirty="0" smtClean="0"/>
                        <a:t>Comments</a:t>
                      </a:r>
                      <a:r>
                        <a:rPr lang="en-US" baseline="0" dirty="0" smtClean="0"/>
                        <a:t> could be faked or edited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12%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84336">
                <a:tc>
                  <a:txBody>
                    <a:bodyPr/>
                    <a:lstStyle/>
                    <a:p>
                      <a:r>
                        <a:rPr lang="en-US" dirty="0" smtClean="0"/>
                        <a:t>Distrust any information on the web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8%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69652" y="5844331"/>
            <a:ext cx="86576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* Given by 101 subjects who judged narratives to be “only a little” or “not at all” trustworthy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0370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2646"/>
            <a:ext cx="8229600" cy="103275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Attention Given to Patient Narratives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57591"/>
            <a:ext cx="8458200" cy="5167009"/>
          </a:xfrm>
        </p:spPr>
        <p:txBody>
          <a:bodyPr>
            <a:noAutofit/>
          </a:bodyPr>
          <a:lstStyle/>
          <a:p>
            <a:r>
              <a:rPr lang="en-US" dirty="0" smtClean="0"/>
              <a:t>Overall, </a:t>
            </a:r>
            <a:r>
              <a:rPr lang="en-US" dirty="0" err="1" smtClean="0"/>
              <a:t>Ss</a:t>
            </a:r>
            <a:r>
              <a:rPr lang="en-US" dirty="0" smtClean="0"/>
              <a:t> (</a:t>
            </a:r>
            <a:r>
              <a:rPr lang="en-US" i="1" dirty="0" smtClean="0"/>
              <a:t>N</a:t>
            </a:r>
            <a:r>
              <a:rPr lang="en-US" dirty="0" smtClean="0"/>
              <a:t> = 593) read reviews of 17.1% (</a:t>
            </a:r>
            <a:r>
              <a:rPr lang="en-US" i="1" dirty="0" smtClean="0"/>
              <a:t>SD</a:t>
            </a:r>
            <a:r>
              <a:rPr lang="en-US" dirty="0" smtClean="0"/>
              <a:t> = 24.4) doctors (includes those who did not drill down to reviews)</a:t>
            </a:r>
          </a:p>
          <a:p>
            <a:r>
              <a:rPr lang="en-US" dirty="0" err="1" smtClean="0"/>
              <a:t>Ss</a:t>
            </a:r>
            <a:r>
              <a:rPr lang="en-US" dirty="0" smtClean="0"/>
              <a:t> who drilled down to the reviews (</a:t>
            </a:r>
            <a:r>
              <a:rPr lang="en-US" i="1" dirty="0" smtClean="0"/>
              <a:t>N</a:t>
            </a:r>
            <a:r>
              <a:rPr lang="en-US" dirty="0" smtClean="0"/>
              <a:t> = 157) read the reviews of 30.2% (</a:t>
            </a:r>
            <a:r>
              <a:rPr lang="en-US" i="1" dirty="0" smtClean="0"/>
              <a:t>SD</a:t>
            </a:r>
            <a:r>
              <a:rPr lang="en-US" dirty="0" smtClean="0"/>
              <a:t> = 25.6) of doctors</a:t>
            </a:r>
          </a:p>
          <a:p>
            <a:r>
              <a:rPr lang="en-US" dirty="0" err="1" smtClean="0"/>
              <a:t>Ss</a:t>
            </a:r>
            <a:r>
              <a:rPr lang="en-US" dirty="0" smtClean="0"/>
              <a:t> high in avoidant decision-making read reviews of a smaller percentage (11.2%) of doctors than </a:t>
            </a:r>
            <a:r>
              <a:rPr lang="en-US" dirty="0" err="1" smtClean="0"/>
              <a:t>Ss</a:t>
            </a:r>
            <a:r>
              <a:rPr lang="en-US" dirty="0" smtClean="0"/>
              <a:t> low in avoidant decision-making (14.9%; </a:t>
            </a:r>
            <a:r>
              <a:rPr lang="en-US" i="1" dirty="0" smtClean="0"/>
              <a:t>p</a:t>
            </a:r>
            <a:r>
              <a:rPr lang="en-US" dirty="0" smtClean="0"/>
              <a:t> = 0.10)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39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2646"/>
            <a:ext cx="8229600" cy="103275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Attention Given to Patient Narratives (cont.)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0315"/>
            <a:ext cx="8458200" cy="5264285"/>
          </a:xfrm>
        </p:spPr>
        <p:txBody>
          <a:bodyPr>
            <a:noAutofit/>
          </a:bodyPr>
          <a:lstStyle/>
          <a:p>
            <a:r>
              <a:rPr lang="en-US" dirty="0" err="1" smtClean="0"/>
              <a:t>Ss</a:t>
            </a:r>
            <a:r>
              <a:rPr lang="en-US" dirty="0" smtClean="0"/>
              <a:t> low in analytic decision-making </a:t>
            </a:r>
            <a:r>
              <a:rPr lang="en-US" u="sng" dirty="0" smtClean="0"/>
              <a:t>and</a:t>
            </a:r>
            <a:r>
              <a:rPr lang="en-US" dirty="0" smtClean="0"/>
              <a:t> low in intuitive decision-making read reviews of a smaller percentage (11.7%) of doctors than </a:t>
            </a:r>
            <a:r>
              <a:rPr lang="en-US" dirty="0" err="1" smtClean="0"/>
              <a:t>Ss</a:t>
            </a:r>
            <a:r>
              <a:rPr lang="en-US" dirty="0" smtClean="0"/>
              <a:t> with other combinations of these two styles (who read the reviews of 17-20% of doctors; </a:t>
            </a:r>
            <a:r>
              <a:rPr lang="en-US" i="1" dirty="0" smtClean="0"/>
              <a:t>F</a:t>
            </a:r>
            <a:r>
              <a:rPr lang="en-US" dirty="0" smtClean="0"/>
              <a:t> = 3.2, </a:t>
            </a:r>
            <a:r>
              <a:rPr lang="en-US" i="1" dirty="0" smtClean="0"/>
              <a:t>p</a:t>
            </a:r>
            <a:r>
              <a:rPr lang="en-US" dirty="0" smtClean="0"/>
              <a:t> = .02)</a:t>
            </a:r>
          </a:p>
          <a:p>
            <a:r>
              <a:rPr lang="en-US" dirty="0" err="1" smtClean="0"/>
              <a:t>Ss</a:t>
            </a:r>
            <a:r>
              <a:rPr lang="en-US" dirty="0" smtClean="0"/>
              <a:t> with prior exposure to healthcare quality information read reviews of a larger percentage of (20.3%) of doctors than </a:t>
            </a:r>
            <a:r>
              <a:rPr lang="en-US" dirty="0" err="1" smtClean="0"/>
              <a:t>Ss</a:t>
            </a:r>
            <a:r>
              <a:rPr lang="en-US" dirty="0" smtClean="0"/>
              <a:t> without prior exposure (15.1%; </a:t>
            </a:r>
            <a:r>
              <a:rPr lang="en-US" i="1" dirty="0" smtClean="0"/>
              <a:t>p</a:t>
            </a:r>
            <a:r>
              <a:rPr lang="en-US" dirty="0" smtClean="0"/>
              <a:t> = .01)</a:t>
            </a:r>
          </a:p>
          <a:p>
            <a:r>
              <a:rPr lang="en-US" dirty="0" err="1" smtClean="0"/>
              <a:t>Ss</a:t>
            </a:r>
            <a:r>
              <a:rPr lang="en-US" dirty="0" smtClean="0"/>
              <a:t> with recent serious or chronic health conditions read reviews of a larger percentage of doctors (19%) than did </a:t>
            </a:r>
            <a:r>
              <a:rPr lang="en-US" dirty="0" err="1" smtClean="0"/>
              <a:t>Ss</a:t>
            </a:r>
            <a:r>
              <a:rPr lang="en-US" dirty="0" smtClean="0"/>
              <a:t> without such conditions (16%; </a:t>
            </a:r>
            <a:r>
              <a:rPr lang="en-US" i="1" dirty="0" smtClean="0"/>
              <a:t>p</a:t>
            </a:r>
            <a:r>
              <a:rPr lang="en-US" dirty="0" smtClean="0"/>
              <a:t> =.09)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51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2647"/>
            <a:ext cx="8229600" cy="103275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Conclusions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374" y="931818"/>
            <a:ext cx="8638162" cy="5194346"/>
          </a:xfrm>
        </p:spPr>
        <p:txBody>
          <a:bodyPr>
            <a:noAutofit/>
          </a:bodyPr>
          <a:lstStyle/>
          <a:p>
            <a:r>
              <a:rPr lang="en-US" sz="2000" dirty="0"/>
              <a:t>People </a:t>
            </a:r>
            <a:r>
              <a:rPr lang="en-US" sz="2000" dirty="0" smtClean="0"/>
              <a:t>use </a:t>
            </a:r>
            <a:r>
              <a:rPr lang="en-US" sz="2000" dirty="0"/>
              <a:t>cues in narratives to determine their value and relevance</a:t>
            </a:r>
          </a:p>
          <a:p>
            <a:r>
              <a:rPr lang="en-US" sz="2000" dirty="0"/>
              <a:t>When presented together, patient narratives appear to be more memorable (salient) than standardized data on quality</a:t>
            </a:r>
          </a:p>
          <a:p>
            <a:r>
              <a:rPr lang="en-US" sz="2000" dirty="0" smtClean="0"/>
              <a:t>Most people trust patient narratives and find them useful for decision-making</a:t>
            </a:r>
          </a:p>
          <a:p>
            <a:r>
              <a:rPr lang="en-US" sz="2000" dirty="0" smtClean="0"/>
              <a:t>A minority recognizes the limitation of patient narratives as a source of data on data on doctor quality</a:t>
            </a:r>
          </a:p>
          <a:p>
            <a:r>
              <a:rPr lang="en-US" sz="2000" dirty="0" smtClean="0"/>
              <a:t>Positive and negative accounts of patient experience are recalled equally; no domain of patient experience is more salient than others</a:t>
            </a:r>
          </a:p>
          <a:p>
            <a:r>
              <a:rPr lang="en-US" sz="2000" dirty="0" smtClean="0"/>
              <a:t>Attention to and evaluation of patient narratives depends on people’s decision-making tendencies, health status, and prior experience with healthcare quality data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62378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2374"/>
            <a:ext cx="9144000" cy="884914"/>
          </a:xfrm>
        </p:spPr>
        <p:txBody>
          <a:bodyPr/>
          <a:lstStyle/>
          <a:p>
            <a:r>
              <a:rPr lang="en-US" dirty="0" smtClean="0"/>
              <a:t>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245326"/>
            <a:ext cx="8011886" cy="4757012"/>
          </a:xfrm>
        </p:spPr>
        <p:txBody>
          <a:bodyPr/>
          <a:lstStyle/>
          <a:p>
            <a:r>
              <a:rPr lang="en-US" dirty="0" smtClean="0"/>
              <a:t>It may be possible to increase healthcare consumers’ engagement in and use of reports of standardized quality data by incorporating patient narratives</a:t>
            </a:r>
          </a:p>
          <a:p>
            <a:r>
              <a:rPr lang="en-US" dirty="0" smtClean="0"/>
              <a:t>Need to elicit patient narratives in a way that makes them most useful to consumers (requires attention to issues of reliability and validity)</a:t>
            </a:r>
          </a:p>
          <a:p>
            <a:r>
              <a:rPr lang="en-US" dirty="0" smtClean="0"/>
              <a:t>Need to present narratives in a way that clarifies their value (as illustrative rather than representative), relevance (by building trust in the methods of elicitation and reporting) and limitations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58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215" y="0"/>
            <a:ext cx="51875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61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846" y="159286"/>
            <a:ext cx="5181600" cy="6624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64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821" y="311285"/>
            <a:ext cx="89689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latin typeface="+mj-lt"/>
              </a:rPr>
              <a:t>Narrative Accounts of Patient Experience are Increasingly Available Online</a:t>
            </a:r>
            <a:endParaRPr lang="en-US" sz="2800" b="1" i="1" dirty="0">
              <a:latin typeface="+mj-lt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18289" y="1536970"/>
            <a:ext cx="8336605" cy="4465368"/>
          </a:xfrm>
          <a:prstGeom prst="rect">
            <a:avLst/>
          </a:prstGeom>
        </p:spPr>
        <p:txBody>
          <a:bodyPr/>
          <a:lstStyle>
            <a:lvl1pPr marL="227013" indent="-227013" algn="l" rtl="0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15000"/>
              <a:buChar char="•"/>
              <a:defRPr sz="24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tx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Char char="•"/>
              <a:defRPr sz="2400" b="1">
                <a:solidFill>
                  <a:schemeClr val="tx2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Char char="–"/>
              <a:defRPr sz="2400" b="1">
                <a:solidFill>
                  <a:schemeClr val="tx2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Char char="•"/>
              <a:defRPr sz="2400" b="1">
                <a:solidFill>
                  <a:schemeClr val="tx2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Char char="•"/>
              <a:defRPr sz="2400" b="1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Char char="•"/>
              <a:defRPr sz="2400" b="1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Char char="•"/>
              <a:defRPr sz="2400" b="1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Char char="•"/>
              <a:defRPr sz="2400" b="1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dirty="0" smtClean="0"/>
              <a:t>Dozens of commercial websites provide narrative accounts of patients’ experiences with their doctors (sometimes accompanied by ratings)</a:t>
            </a:r>
          </a:p>
          <a:p>
            <a:pPr lvl="1"/>
            <a:r>
              <a:rPr lang="en-US" dirty="0" smtClean="0"/>
              <a:t>e.g., Vitals.com, </a:t>
            </a:r>
            <a:r>
              <a:rPr lang="en-US" dirty="0" err="1" smtClean="0"/>
              <a:t>HealthGrades</a:t>
            </a:r>
            <a:r>
              <a:rPr lang="en-US" dirty="0" smtClean="0"/>
              <a:t>, Yelp, Angie’s List, and Consumer Reports</a:t>
            </a:r>
          </a:p>
          <a:p>
            <a:r>
              <a:rPr lang="en-US" dirty="0" err="1" smtClean="0"/>
              <a:t>RateMDs</a:t>
            </a:r>
            <a:r>
              <a:rPr lang="en-US" dirty="0" smtClean="0"/>
              <a:t> currently hosts narrative reviews of at least 1 in 6 practicing doctors in the U.S. </a:t>
            </a:r>
            <a:r>
              <a:rPr lang="en-US" sz="1800" dirty="0" smtClean="0"/>
              <a:t>(</a:t>
            </a:r>
            <a:r>
              <a:rPr lang="en-US" sz="1800" dirty="0" err="1" smtClean="0">
                <a:solidFill>
                  <a:schemeClr val="accent2"/>
                </a:solidFill>
              </a:rPr>
              <a:t>Gao</a:t>
            </a:r>
            <a:r>
              <a:rPr lang="en-US" sz="1800" dirty="0" smtClean="0">
                <a:solidFill>
                  <a:schemeClr val="accent2"/>
                </a:solidFill>
              </a:rPr>
              <a:t> et al., 2012</a:t>
            </a:r>
            <a:r>
              <a:rPr lang="en-US" sz="1800" dirty="0" smtClean="0"/>
              <a:t>)</a:t>
            </a:r>
          </a:p>
          <a:p>
            <a:r>
              <a:rPr lang="en-US" dirty="0" smtClean="0"/>
              <a:t>Currently, the only equivalent in the public sector is NHS Choices (British National Health Service)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44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821" y="311285"/>
            <a:ext cx="89689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latin typeface="+mj-lt"/>
              </a:rPr>
              <a:t>Currently, the Audience for these Sites</a:t>
            </a:r>
          </a:p>
          <a:p>
            <a:pPr algn="ctr"/>
            <a:r>
              <a:rPr lang="en-US" sz="2800" b="1" i="1" dirty="0" smtClean="0">
                <a:latin typeface="+mj-lt"/>
              </a:rPr>
              <a:t>is Small</a:t>
            </a:r>
            <a:endParaRPr lang="en-US" sz="2800" b="1" i="1" dirty="0">
              <a:latin typeface="+mj-lt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18289" y="1536971"/>
            <a:ext cx="8531158" cy="4153710"/>
          </a:xfrm>
          <a:prstGeom prst="rect">
            <a:avLst/>
          </a:prstGeom>
        </p:spPr>
        <p:txBody>
          <a:bodyPr/>
          <a:lstStyle>
            <a:lvl1pPr marL="227013" indent="-227013" algn="l" rtl="0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15000"/>
              <a:buChar char="•"/>
              <a:defRPr sz="24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tx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Char char="•"/>
              <a:defRPr sz="2400" b="1">
                <a:solidFill>
                  <a:schemeClr val="tx2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Char char="–"/>
              <a:defRPr sz="2400" b="1">
                <a:solidFill>
                  <a:schemeClr val="tx2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Char char="•"/>
              <a:defRPr sz="2400" b="1">
                <a:solidFill>
                  <a:schemeClr val="tx2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Char char="•"/>
              <a:defRPr sz="2400" b="1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Char char="•"/>
              <a:defRPr sz="2400" b="1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Char char="•"/>
              <a:defRPr sz="2400" b="1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Char char="•"/>
              <a:defRPr sz="2400" b="1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dirty="0" smtClean="0"/>
              <a:t>80% of internet users (59% of adults) have looked online for health information</a:t>
            </a:r>
          </a:p>
          <a:p>
            <a:r>
              <a:rPr lang="en-US" dirty="0" smtClean="0"/>
              <a:t>16% of internet users have consulted online rankings or reviews of doctors or other providers (4% have posted such reviews)</a:t>
            </a:r>
          </a:p>
          <a:p>
            <a:r>
              <a:rPr lang="en-US" dirty="0" smtClean="0"/>
              <a:t>15% have consulted rankings or reviews of hospitals or other medical facilities (3% have posted such reviews)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24519" y="5836596"/>
            <a:ext cx="55447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Data source: Pew Internet &amp; American Life Survey conducted Aug-Sep 2010</a:t>
            </a:r>
            <a:endParaRPr lang="en-US" sz="16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58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13426" y="62968"/>
            <a:ext cx="8132323" cy="6539958"/>
            <a:chOff x="413426" y="62968"/>
            <a:chExt cx="8132323" cy="6539958"/>
          </a:xfrm>
        </p:grpSpPr>
        <p:pic>
          <p:nvPicPr>
            <p:cNvPr id="4" name="Picture 3" descr="Screen Clippi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5142" y="606726"/>
              <a:ext cx="6468893" cy="59962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 bwMode="auto">
            <a:xfrm>
              <a:off x="1653702" y="1274323"/>
              <a:ext cx="1468877" cy="214009"/>
            </a:xfrm>
            <a:prstGeom prst="rect">
              <a:avLst/>
            </a:prstGeom>
            <a:solidFill>
              <a:schemeClr val="bg2"/>
            </a:solidFill>
            <a:ln w="508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1887166" y="2441643"/>
              <a:ext cx="1138136" cy="126459"/>
            </a:xfrm>
            <a:prstGeom prst="rect">
              <a:avLst/>
            </a:prstGeom>
            <a:solidFill>
              <a:schemeClr val="bg2"/>
            </a:solidFill>
            <a:ln w="508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2146570" y="3206884"/>
              <a:ext cx="1138136" cy="137160"/>
            </a:xfrm>
            <a:prstGeom prst="rect">
              <a:avLst/>
            </a:prstGeom>
            <a:solidFill>
              <a:schemeClr val="bg2"/>
            </a:solidFill>
            <a:ln w="508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4348264" y="1240275"/>
              <a:ext cx="3365771" cy="2835614"/>
            </a:xfrm>
            <a:prstGeom prst="rect">
              <a:avLst/>
            </a:prstGeom>
            <a:solidFill>
              <a:schemeClr val="bg2"/>
            </a:solidFill>
            <a:ln w="508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17" name="Picture 16" descr="Screen Clippi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426" y="62968"/>
              <a:ext cx="8132323" cy="5133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52674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498" y="244589"/>
            <a:ext cx="6839905" cy="611590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4961106" y="244589"/>
            <a:ext cx="398834" cy="193156"/>
          </a:xfrm>
          <a:prstGeom prst="rect">
            <a:avLst/>
          </a:prstGeom>
          <a:solidFill>
            <a:schemeClr val="bg2"/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3216612" y="3782214"/>
            <a:ext cx="398834" cy="193156"/>
          </a:xfrm>
          <a:prstGeom prst="rect">
            <a:avLst/>
          </a:prstGeom>
          <a:solidFill>
            <a:schemeClr val="bg2"/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131668" y="4459908"/>
            <a:ext cx="384048" cy="193156"/>
          </a:xfrm>
          <a:prstGeom prst="rect">
            <a:avLst/>
          </a:prstGeom>
          <a:solidFill>
            <a:schemeClr val="bg2"/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40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569FD2"/>
      </a:lt2>
      <a:accent1>
        <a:srgbClr val="006C64"/>
      </a:accent1>
      <a:accent2>
        <a:srgbClr val="0000FF"/>
      </a:accent2>
      <a:accent3>
        <a:srgbClr val="FFFFFF"/>
      </a:accent3>
      <a:accent4>
        <a:srgbClr val="000000"/>
      </a:accent4>
      <a:accent5>
        <a:srgbClr val="AABAB8"/>
      </a:accent5>
      <a:accent6>
        <a:srgbClr val="0000E7"/>
      </a:accent6>
      <a:hlink>
        <a:srgbClr val="993366"/>
      </a:hlink>
      <a:folHlink>
        <a:srgbClr val="003366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08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08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FF00"/>
      </a:dk2>
      <a:lt2>
        <a:srgbClr val="FF0000"/>
      </a:lt2>
      <a:accent1>
        <a:srgbClr val="0000FF"/>
      </a:accent1>
      <a:accent2>
        <a:srgbClr val="00FFFF"/>
      </a:accent2>
      <a:accent3>
        <a:srgbClr val="FFFFFF"/>
      </a:accent3>
      <a:accent4>
        <a:srgbClr val="000000"/>
      </a:accent4>
      <a:accent5>
        <a:srgbClr val="AAAAFF"/>
      </a:accent5>
      <a:accent6>
        <a:srgbClr val="00E7E7"/>
      </a:accent6>
      <a:hlink>
        <a:srgbClr val="FF00FF"/>
      </a:hlink>
      <a:folHlink>
        <a:srgbClr val="FFFF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556</TotalTime>
  <Pages>19</Pages>
  <Words>2197</Words>
  <Application>Microsoft Office PowerPoint</Application>
  <PresentationFormat>On-screen Show (4:3)</PresentationFormat>
  <Paragraphs>250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Consumers’ Appraisal of Anecdotal Accounts of Patient Experience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Extracting Meaning from Narratives is a Complex Cognitive Task</vt:lpstr>
      <vt:lpstr>Extracting Meaning from Narratives is a Complex Cognitive Task</vt:lpstr>
      <vt:lpstr>Cognitive Strategies that People Use to Discern Among Multiple Possible Causes of Behavior . . .</vt:lpstr>
      <vt:lpstr>. . . Are Not Necessarily Applicable in the Case of Patient Narratives</vt:lpstr>
      <vt:lpstr>Consumers’ Values, Disposition, and Past Experiences May Affect Their Appraisal</vt:lpstr>
      <vt:lpstr>PowerPoint Presentation</vt:lpstr>
      <vt:lpstr>The SelectMD Website: Basic Design</vt:lpstr>
      <vt:lpstr>The SelectMD Website: Creating Realistic Patient Narratives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Study Participants</vt:lpstr>
      <vt:lpstr>Experimental Design: Six Study Arms</vt:lpstr>
      <vt:lpstr>Experimental Design: Six Study Arms</vt:lpstr>
      <vt:lpstr>Study Measures</vt:lpstr>
      <vt:lpstr>Qualities of Narratives Associated with Their Perceived Usefulness and Authenticity</vt:lpstr>
      <vt:lpstr>Recall of Patient Narratives</vt:lpstr>
      <vt:lpstr>Recall of Patient Narratives (cont.)</vt:lpstr>
      <vt:lpstr>Recall of Patient Narratives (cont.)</vt:lpstr>
      <vt:lpstr>Perceived Usefulness of Patient Narratives</vt:lpstr>
      <vt:lpstr>Trustworthiness of Patient Narratives</vt:lpstr>
      <vt:lpstr>Reasons Given for Mistrust of Patient Narratives</vt:lpstr>
      <vt:lpstr>Attention Given to Patient Narratives</vt:lpstr>
      <vt:lpstr>Attention Given to Patient Narratives (cont.)</vt:lpstr>
      <vt:lpstr>Conclusions</vt:lpstr>
      <vt:lpstr>Implications</vt:lpstr>
    </vt:vector>
  </TitlesOfParts>
  <Company>뿿지뿿줠хÐȰ珬뿿��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White Background Template, Purple Logo</dc:title>
  <dc:creator>CSD</dc:creator>
  <cp:lastModifiedBy>Steven Martino</cp:lastModifiedBy>
  <cp:revision>80</cp:revision>
  <cp:lastPrinted>2012-09-04T19:52:31Z</cp:lastPrinted>
  <dcterms:created xsi:type="dcterms:W3CDTF">2004-07-17T19:14:20Z</dcterms:created>
  <dcterms:modified xsi:type="dcterms:W3CDTF">2012-09-06T21:17:57Z</dcterms:modified>
</cp:coreProperties>
</file>