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F6FC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395" autoAdjust="0"/>
  </p:normalViewPr>
  <p:slideViewPr>
    <p:cSldViewPr>
      <p:cViewPr>
        <p:scale>
          <a:sx n="60" d="100"/>
          <a:sy n="60" d="100"/>
        </p:scale>
        <p:origin x="-1051" y="2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2E4B6-9803-4B3D-B239-C60297F5531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9B4FB-AFB9-46D4-81F1-8C3649722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Hoped</a:t>
            </a:r>
            <a:r>
              <a:rPr lang="en-US" baseline="0" dirty="0" smtClean="0"/>
              <a:t> to capture their experiences with the incentive program, identify b</a:t>
            </a:r>
            <a:r>
              <a:rPr lang="en-US" dirty="0" smtClean="0"/>
              <a:t>arriers and facilitators.</a:t>
            </a:r>
          </a:p>
          <a:p>
            <a:r>
              <a:rPr lang="en-US" dirty="0" smtClean="0"/>
              <a:t>Expected to find that practices responded to incentive by</a:t>
            </a:r>
            <a:r>
              <a:rPr lang="en-US" baseline="0" dirty="0" smtClean="0"/>
              <a:t> implementing plans to improve; expected problems to be in the implementation itself.</a:t>
            </a:r>
          </a:p>
          <a:p>
            <a:r>
              <a:rPr lang="en-US" baseline="0" dirty="0" smtClean="0"/>
              <a:t>Not doing a quantitative analysis of the results or looking at why some improved and some didn’t.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9B4FB-AFB9-46D4-81F1-8C364972267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Describe relationships </a:t>
            </a:r>
            <a:r>
              <a:rPr lang="en-US" baseline="0" dirty="0" smtClean="0"/>
              <a:t>between the various parties.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9B4FB-AFB9-46D4-81F1-8C364972267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 that practice leaders agreed on importance of patient experience.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Only one of the interviewees knew that the practice had a financial incentive to improve patient experience.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Consequence:</a:t>
            </a:r>
            <a:r>
              <a:rPr lang="en-US" baseline="0" dirty="0" smtClean="0"/>
              <a:t> Program didn’t sustain the practice leaders’ attention.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Re: public report:  Some not aware</a:t>
            </a:r>
            <a:r>
              <a:rPr lang="en-US" baseline="0" dirty="0" smtClean="0"/>
              <a:t> of the report; didn’t know where to find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9B4FB-AFB9-46D4-81F1-8C364972267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</a:t>
            </a:r>
            <a:r>
              <a:rPr lang="en-US" baseline="0" dirty="0" smtClean="0"/>
              <a:t> issues regarding time: 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 Need time to improve; did timing of assessment give practices enough time to make measurable improvements? 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 Need ongoing feedback to assess changes over time.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Issue with the measure – Not widespread, but affected buy-in.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9B4FB-AFB9-46D4-81F1-8C364972267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Requirements: Mandatory to submit a plan, but not to</a:t>
            </a:r>
            <a:r>
              <a:rPr lang="en-US" baseline="0" dirty="0" smtClean="0"/>
              <a:t> implement it.  Focus was on outcomes rather than “process” – actions taken to effect change.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Also, partly</a:t>
            </a:r>
            <a:r>
              <a:rPr lang="en-US" baseline="0" dirty="0" smtClean="0"/>
              <a:t> </a:t>
            </a:r>
            <a:r>
              <a:rPr lang="en-US" dirty="0" smtClean="0"/>
              <a:t>because of timing of assessment, some practices lost momentum, got distracted by other issues.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9B4FB-AFB9-46D4-81F1-8C364972267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5A63F3-7FB7-4183-A67B-AD8334A53A8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A54420-6274-4BD0-9AFD-CCE5E6487F6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514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Impact of Pay-for-Performance Incentives </a:t>
            </a:r>
            <a:r>
              <a:rPr lang="en-US" dirty="0" smtClean="0"/>
              <a:t>for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Primary Care </a:t>
            </a:r>
            <a:r>
              <a:rPr lang="en-US" dirty="0" smtClean="0"/>
              <a:t>Practices to</a:t>
            </a:r>
            <a:r>
              <a:rPr lang="en-US" dirty="0" smtClean="0"/>
              <a:t> </a:t>
            </a:r>
            <a:r>
              <a:rPr lang="en-US" dirty="0" smtClean="0"/>
              <a:t>Improve Patient </a:t>
            </a:r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114800"/>
            <a:ext cx="7854696" cy="2057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Lise Rybowski</a:t>
            </a:r>
          </a:p>
          <a:p>
            <a:r>
              <a:rPr lang="en-US" dirty="0" smtClean="0"/>
              <a:t>The Severyn Group</a:t>
            </a:r>
          </a:p>
          <a:p>
            <a:r>
              <a:rPr lang="en-US" dirty="0" smtClean="0"/>
              <a:t> Yale CAHPS Team</a:t>
            </a:r>
          </a:p>
          <a:p>
            <a:endParaRPr lang="en-US" dirty="0" smtClean="0"/>
          </a:p>
          <a:p>
            <a:r>
              <a:rPr lang="en-US" dirty="0" smtClean="0"/>
              <a:t>AHRQ Annual Meeting</a:t>
            </a:r>
          </a:p>
          <a:p>
            <a:r>
              <a:rPr lang="en-US" dirty="0" smtClean="0"/>
              <a:t> September 10,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Major </a:t>
            </a:r>
            <a:r>
              <a:rPr lang="en-US" dirty="0" smtClean="0"/>
              <a:t>Challenges Posed by P4P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Nature of the incentive: How much was at stake? For whom?</a:t>
            </a:r>
          </a:p>
          <a:p>
            <a:r>
              <a:rPr lang="en-US" dirty="0" smtClean="0"/>
              <a:t>Timing of the performance assessment</a:t>
            </a:r>
          </a:p>
          <a:p>
            <a:r>
              <a:rPr lang="en-US" dirty="0" smtClean="0"/>
              <a:t>Questions </a:t>
            </a:r>
            <a:r>
              <a:rPr lang="en-US" dirty="0" smtClean="0"/>
              <a:t>about the measure</a:t>
            </a:r>
          </a:p>
          <a:p>
            <a:r>
              <a:rPr lang="en-US" dirty="0" smtClean="0"/>
              <a:t>Performance </a:t>
            </a:r>
            <a:r>
              <a:rPr lang="en-US" dirty="0" smtClean="0"/>
              <a:t>of individual practice versus all participants</a:t>
            </a:r>
          </a:p>
          <a:p>
            <a:r>
              <a:rPr lang="en-US" dirty="0" smtClean="0"/>
              <a:t>Inadequate </a:t>
            </a:r>
            <a:r>
              <a:rPr lang="en-US" dirty="0" smtClean="0"/>
              <a:t>communication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Challenges for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demands for attention; competing priorities</a:t>
            </a:r>
          </a:p>
          <a:p>
            <a:pPr lvl="1"/>
            <a:r>
              <a:rPr lang="en-US" dirty="0" smtClean="0"/>
              <a:t>Access versus communication/office staff</a:t>
            </a:r>
          </a:p>
          <a:p>
            <a:r>
              <a:rPr lang="en-US" dirty="0" smtClean="0"/>
              <a:t>Nature </a:t>
            </a:r>
            <a:r>
              <a:rPr lang="en-US" dirty="0" smtClean="0"/>
              <a:t>of the </a:t>
            </a:r>
            <a:r>
              <a:rPr lang="en-US" dirty="0" smtClean="0"/>
              <a:t>requirements</a:t>
            </a:r>
          </a:p>
          <a:p>
            <a:r>
              <a:rPr lang="en-US" dirty="0" smtClean="0"/>
              <a:t>Inadequate infrastructure, skills to support quality improvement efforts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Takeaways and Implications for Policymakers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86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Have to compensate for the multiple layers between the payer (source of incentive) and </a:t>
            </a:r>
            <a:r>
              <a:rPr lang="en-US" dirty="0" smtClean="0"/>
              <a:t>the people responsible for improving patient </a:t>
            </a:r>
            <a:r>
              <a:rPr lang="en-US" dirty="0" smtClean="0"/>
              <a:t>experience (recipients of incentive)</a:t>
            </a:r>
            <a:endParaRPr lang="en-US" dirty="0" smtClean="0"/>
          </a:p>
          <a:p>
            <a:r>
              <a:rPr lang="en-US" dirty="0" smtClean="0"/>
              <a:t>Need clear and ongoing communication about:</a:t>
            </a:r>
          </a:p>
          <a:p>
            <a:pPr lvl="1"/>
            <a:r>
              <a:rPr lang="en-US" dirty="0" smtClean="0"/>
              <a:t>Merits of the measures</a:t>
            </a:r>
          </a:p>
          <a:p>
            <a:pPr lvl="1"/>
            <a:r>
              <a:rPr lang="en-US" dirty="0" smtClean="0"/>
              <a:t>Goals </a:t>
            </a:r>
          </a:p>
          <a:p>
            <a:pPr lvl="1"/>
            <a:r>
              <a:rPr lang="en-US" dirty="0" smtClean="0"/>
              <a:t>What’s at stake and for whom</a:t>
            </a:r>
          </a:p>
          <a:p>
            <a:pPr lvl="1"/>
            <a:r>
              <a:rPr lang="en-US" dirty="0" smtClean="0"/>
              <a:t>Available educational and consulting support</a:t>
            </a:r>
          </a:p>
          <a:p>
            <a:r>
              <a:rPr lang="en-US" dirty="0" smtClean="0"/>
              <a:t>Need to consider context and competing priorities: Are there ways to coordinate?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for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 for this case study within the CAHPS program</a:t>
            </a:r>
          </a:p>
          <a:p>
            <a:r>
              <a:rPr lang="en-US" dirty="0" smtClean="0"/>
              <a:t>Goals of the study: What we hoped to learn</a:t>
            </a:r>
          </a:p>
          <a:p>
            <a:r>
              <a:rPr lang="en-US" dirty="0" smtClean="0"/>
              <a:t>Overview and key components of the pay-for-performance program</a:t>
            </a:r>
          </a:p>
          <a:p>
            <a:r>
              <a:rPr lang="en-US" dirty="0" smtClean="0"/>
              <a:t>Study methodology</a:t>
            </a:r>
          </a:p>
          <a:p>
            <a:r>
              <a:rPr lang="en-US" dirty="0" smtClean="0"/>
              <a:t>What we found</a:t>
            </a:r>
          </a:p>
          <a:p>
            <a:r>
              <a:rPr lang="en-US" dirty="0" smtClean="0"/>
              <a:t>Key takeaways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for this 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CAHPS surveys as measures of patients’ experiences with care:</a:t>
            </a:r>
          </a:p>
          <a:p>
            <a:pPr lvl="1"/>
            <a:r>
              <a:rPr lang="en-US" dirty="0" smtClean="0"/>
              <a:t>Patient-provider communication</a:t>
            </a:r>
          </a:p>
          <a:p>
            <a:pPr lvl="1"/>
            <a:r>
              <a:rPr lang="en-US" dirty="0" smtClean="0"/>
              <a:t>Access to care and information</a:t>
            </a:r>
          </a:p>
          <a:p>
            <a:pPr lvl="1"/>
            <a:r>
              <a:rPr lang="en-US" dirty="0" smtClean="0"/>
              <a:t>Courtesy and respect from office staff</a:t>
            </a:r>
          </a:p>
          <a:p>
            <a:r>
              <a:rPr lang="en-US" dirty="0" smtClean="0"/>
              <a:t>Use of the CAHPS Clinician &amp; Group Survey</a:t>
            </a:r>
          </a:p>
          <a:p>
            <a:pPr lvl="1"/>
            <a:r>
              <a:rPr lang="en-US" dirty="0" smtClean="0"/>
              <a:t>To inform health care consumers/patients when choosing providers</a:t>
            </a:r>
          </a:p>
          <a:p>
            <a:pPr lvl="1"/>
            <a:r>
              <a:rPr lang="en-US" dirty="0" smtClean="0"/>
              <a:t>To inform health care providers about their own performance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 does a program designed to drive and support improvements in patient experience with primary care </a:t>
            </a:r>
            <a:r>
              <a:rPr lang="en-US" dirty="0" smtClean="0"/>
              <a:t>affect </a:t>
            </a:r>
            <a:r>
              <a:rPr lang="en-US" dirty="0" smtClean="0"/>
              <a:t>the participating medical practices?</a:t>
            </a:r>
          </a:p>
          <a:p>
            <a:r>
              <a:rPr lang="en-US" dirty="0" smtClean="0"/>
              <a:t>What did the practices do to improve their performance?</a:t>
            </a:r>
          </a:p>
          <a:p>
            <a:r>
              <a:rPr lang="en-US" dirty="0" smtClean="0"/>
              <a:t>What challenges </a:t>
            </a:r>
            <a:r>
              <a:rPr lang="en-US" dirty="0" smtClean="0"/>
              <a:t>did the practices face?</a:t>
            </a:r>
          </a:p>
          <a:p>
            <a:r>
              <a:rPr lang="en-US" dirty="0" smtClean="0"/>
              <a:t>What contributed to the results?</a:t>
            </a:r>
          </a:p>
          <a:p>
            <a:r>
              <a:rPr lang="en-US" dirty="0" smtClean="0"/>
              <a:t>What could have made this program more effective?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Overview of Contractual Relationships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1981200"/>
            <a:ext cx="35052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Health Plan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2590800"/>
            <a:ext cx="3048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Large Provider Network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733800"/>
            <a:ext cx="25146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Regional Organizations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4419600"/>
            <a:ext cx="25146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Regional Organizations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71700" y="4419600"/>
            <a:ext cx="251460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Regional Organizations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05300" y="3733800"/>
            <a:ext cx="25146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Regional Organizations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5105400"/>
            <a:ext cx="12192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5562600"/>
            <a:ext cx="12192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4648200"/>
            <a:ext cx="12192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" y="4191000"/>
            <a:ext cx="12192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19400" y="4876800"/>
            <a:ext cx="121920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5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19400" y="6248400"/>
            <a:ext cx="121920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8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19400" y="5334000"/>
            <a:ext cx="121920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6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819400" y="5791200"/>
            <a:ext cx="121920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7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5105400"/>
            <a:ext cx="12192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11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953000" y="5562600"/>
            <a:ext cx="12192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12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953000" y="4648200"/>
            <a:ext cx="12192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10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953000" y="4191000"/>
            <a:ext cx="12192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9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277100" y="5334000"/>
            <a:ext cx="12192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14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277100" y="4876800"/>
            <a:ext cx="12192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13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277100" y="5791200"/>
            <a:ext cx="12192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15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277100" y="6248400"/>
            <a:ext cx="121920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Practice 16</a:t>
            </a:r>
            <a:endParaRPr lang="en-US" dirty="0"/>
          </a:p>
        </p:txBody>
      </p:sp>
      <p:sp>
        <p:nvSpPr>
          <p:cNvPr id="30" name="Down Arrow 29"/>
          <p:cNvSpPr/>
          <p:nvPr/>
        </p:nvSpPr>
        <p:spPr>
          <a:xfrm>
            <a:off x="4419600" y="2362200"/>
            <a:ext cx="121919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4419600" y="2971800"/>
            <a:ext cx="121919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>
            <a:stCxn id="34" idx="0"/>
          </p:cNvCxnSpPr>
          <p:nvPr/>
        </p:nvCxnSpPr>
        <p:spPr>
          <a:xfrm>
            <a:off x="1295400" y="3200400"/>
            <a:ext cx="6553200" cy="0"/>
          </a:xfrm>
          <a:prstGeom prst="line">
            <a:avLst/>
          </a:prstGeom>
          <a:ln w="57150">
            <a:solidFill>
              <a:srgbClr val="0F6F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own Arrow 33"/>
          <p:cNvSpPr/>
          <p:nvPr/>
        </p:nvSpPr>
        <p:spPr>
          <a:xfrm>
            <a:off x="1219200" y="3200400"/>
            <a:ext cx="152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3276600" y="3200400"/>
            <a:ext cx="1524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Down Arrow 35"/>
          <p:cNvSpPr/>
          <p:nvPr/>
        </p:nvSpPr>
        <p:spPr>
          <a:xfrm>
            <a:off x="7772400" y="3200400"/>
            <a:ext cx="1524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>
            <a:off x="5562600" y="3200400"/>
            <a:ext cx="152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6858000" y="1981200"/>
            <a:ext cx="1905000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glow rad="635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Education and Consulting Service</a:t>
            </a:r>
            <a:endParaRPr lang="en-US" dirty="0"/>
          </a:p>
        </p:txBody>
      </p:sp>
      <p:sp>
        <p:nvSpPr>
          <p:cNvPr id="45" name="Right Arrow 44"/>
          <p:cNvSpPr/>
          <p:nvPr/>
        </p:nvSpPr>
        <p:spPr>
          <a:xfrm>
            <a:off x="6019800" y="2667000"/>
            <a:ext cx="838200" cy="2286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rot="5400000">
            <a:off x="7200899" y="2933703"/>
            <a:ext cx="304801" cy="2286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533400" y="2590800"/>
            <a:ext cx="1600200" cy="369332"/>
          </a:xfrm>
          <a:prstGeom prst="rect">
            <a:avLst/>
          </a:prstGeom>
          <a:solidFill>
            <a:srgbClr val="DDDDDD"/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Other Payers</a:t>
            </a:r>
            <a:endParaRPr lang="en-US" dirty="0"/>
          </a:p>
        </p:txBody>
      </p:sp>
      <p:sp>
        <p:nvSpPr>
          <p:cNvPr id="48" name="Right Arrow 47"/>
          <p:cNvSpPr/>
          <p:nvPr/>
        </p:nvSpPr>
        <p:spPr>
          <a:xfrm>
            <a:off x="2133600" y="2743200"/>
            <a:ext cx="838200" cy="15240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8001000" y="3352800"/>
            <a:ext cx="99060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Public Report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8534400" y="2895600"/>
            <a:ext cx="0" cy="457200"/>
          </a:xfrm>
          <a:prstGeom prst="straightConnector1">
            <a:avLst/>
          </a:prstGeom>
          <a:ln w="412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Components of the Pay-for-Performance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/>
          <a:lstStyle/>
          <a:p>
            <a:r>
              <a:rPr lang="en-US" dirty="0" smtClean="0"/>
              <a:t>Multi-year withhold </a:t>
            </a:r>
          </a:p>
          <a:p>
            <a:r>
              <a:rPr lang="en-US" dirty="0" smtClean="0"/>
              <a:t>Payment tied to performance on multiple measures</a:t>
            </a:r>
          </a:p>
          <a:p>
            <a:r>
              <a:rPr lang="en-US" dirty="0" smtClean="0"/>
              <a:t>Biennial measurement of patient experience</a:t>
            </a:r>
          </a:p>
          <a:p>
            <a:r>
              <a:rPr lang="en-US" dirty="0" smtClean="0"/>
              <a:t>Free educational and consulting support from internal center</a:t>
            </a:r>
          </a:p>
          <a:p>
            <a:r>
              <a:rPr lang="en-US" dirty="0" smtClean="0"/>
              <a:t>Challenging goal:  No one paid unless “group” meets </a:t>
            </a:r>
            <a:r>
              <a:rPr lang="en-US" dirty="0" smtClean="0"/>
              <a:t>specified 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Interviews with leadership in participating organizations:</a:t>
            </a:r>
          </a:p>
          <a:p>
            <a:pPr lvl="1"/>
            <a:r>
              <a:rPr lang="en-US" dirty="0" smtClean="0"/>
              <a:t>Health plan</a:t>
            </a:r>
          </a:p>
          <a:p>
            <a:pPr lvl="1"/>
            <a:r>
              <a:rPr lang="en-US" dirty="0" smtClean="0"/>
              <a:t>Provider network</a:t>
            </a:r>
          </a:p>
          <a:p>
            <a:pPr lvl="1"/>
            <a:r>
              <a:rPr lang="en-US" dirty="0" smtClean="0"/>
              <a:t>Internal center supporting quality improvement</a:t>
            </a:r>
          </a:p>
          <a:p>
            <a:pPr lvl="1"/>
            <a:r>
              <a:rPr lang="en-US" dirty="0" smtClean="0"/>
              <a:t>Public reporting organization</a:t>
            </a:r>
          </a:p>
          <a:p>
            <a:r>
              <a:rPr lang="en-US" dirty="0" smtClean="0"/>
              <a:t>Interviews with practice leaders: administrative and clinical</a:t>
            </a:r>
          </a:p>
          <a:p>
            <a:pPr lvl="1"/>
            <a:r>
              <a:rPr lang="en-US" dirty="0" smtClean="0"/>
              <a:t>Seven practice sites</a:t>
            </a:r>
          </a:p>
          <a:p>
            <a:pPr lvl="1"/>
            <a:r>
              <a:rPr lang="en-US" dirty="0" smtClean="0"/>
              <a:t>One practice representing four sites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Happened? The Bottom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810000"/>
          </a:xfrm>
        </p:spPr>
        <p:txBody>
          <a:bodyPr/>
          <a:lstStyle/>
          <a:p>
            <a:r>
              <a:rPr lang="en-US" dirty="0" smtClean="0"/>
              <a:t>Overall, patients’ experiences with primary care improved</a:t>
            </a:r>
            <a:endParaRPr lang="en-US" dirty="0" smtClean="0"/>
          </a:p>
          <a:p>
            <a:r>
              <a:rPr lang="en-US" dirty="0" smtClean="0"/>
              <a:t>But not enough: Didn’t achieve the goal needed to qualify for payment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the Incentive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Not likely:</a:t>
            </a:r>
          </a:p>
          <a:p>
            <a:r>
              <a:rPr lang="en-US" dirty="0" smtClean="0"/>
              <a:t>Practice leaders not aware of incentive to improve patient experience.</a:t>
            </a:r>
          </a:p>
          <a:p>
            <a:r>
              <a:rPr lang="en-US" dirty="0" smtClean="0"/>
              <a:t>Practice leaders not aware of ongoing goal of improving patient experience at the network level.</a:t>
            </a:r>
          </a:p>
          <a:p>
            <a:r>
              <a:rPr lang="en-US" dirty="0" smtClean="0"/>
              <a:t>Practice leaders not paying attention to public report.</a:t>
            </a:r>
          </a:p>
          <a:p>
            <a:r>
              <a:rPr lang="en-US" dirty="0" smtClean="0"/>
              <a:t>Mixed awareness and use of free services to support QI efforts.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622</TotalTime>
  <Words>748</Words>
  <Application>Microsoft Office PowerPoint</Application>
  <PresentationFormat>On-screen Show (4:3)</PresentationFormat>
  <Paragraphs>122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The Impact of Pay-for-Performance Incentives for Primary Care Practices to Improve Patient Experience</vt:lpstr>
      <vt:lpstr>Agenda for Presentation</vt:lpstr>
      <vt:lpstr>Context for this Case Study</vt:lpstr>
      <vt:lpstr>Research Questions</vt:lpstr>
      <vt:lpstr>Overview of Contractual Relationships</vt:lpstr>
      <vt:lpstr>Key Components of the Pay-for-Performance Program</vt:lpstr>
      <vt:lpstr>Methods</vt:lpstr>
      <vt:lpstr>What Happened? The Bottom Line</vt:lpstr>
      <vt:lpstr>Did the Incentive Work?</vt:lpstr>
      <vt:lpstr>Major Challenges Posed by P4P Program</vt:lpstr>
      <vt:lpstr>More Challenges for Practices</vt:lpstr>
      <vt:lpstr>Key Takeaways and Implications for Policymakers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Pay-for-Performance Incentives to Improve Patient Experience on Primary Care Practices</dc:title>
  <dc:creator>Lise Rybowski</dc:creator>
  <cp:lastModifiedBy>Lise Rybowski</cp:lastModifiedBy>
  <cp:revision>38</cp:revision>
  <dcterms:created xsi:type="dcterms:W3CDTF">2012-08-31T20:39:44Z</dcterms:created>
  <dcterms:modified xsi:type="dcterms:W3CDTF">2012-09-05T19:30:15Z</dcterms:modified>
</cp:coreProperties>
</file>