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5" r:id="rId3"/>
    <p:sldId id="363" r:id="rId4"/>
    <p:sldId id="350" r:id="rId5"/>
    <p:sldId id="364" r:id="rId6"/>
    <p:sldId id="358" r:id="rId7"/>
    <p:sldId id="335" r:id="rId8"/>
    <p:sldId id="374" r:id="rId9"/>
    <p:sldId id="377" r:id="rId10"/>
    <p:sldId id="366" r:id="rId11"/>
    <p:sldId id="343" r:id="rId12"/>
    <p:sldId id="383" r:id="rId13"/>
    <p:sldId id="294" r:id="rId14"/>
    <p:sldId id="310" r:id="rId15"/>
    <p:sldId id="318" r:id="rId16"/>
    <p:sldId id="317" r:id="rId17"/>
    <p:sldId id="320" r:id="rId18"/>
    <p:sldId id="273" r:id="rId19"/>
    <p:sldId id="271" r:id="rId20"/>
    <p:sldId id="325" r:id="rId21"/>
    <p:sldId id="313" r:id="rId22"/>
    <p:sldId id="321" r:id="rId23"/>
    <p:sldId id="288" r:id="rId24"/>
    <p:sldId id="372" r:id="rId25"/>
    <p:sldId id="373" r:id="rId26"/>
    <p:sldId id="380" r:id="rId27"/>
    <p:sldId id="381" r:id="rId28"/>
    <p:sldId id="382" r:id="rId29"/>
    <p:sldId id="387" r:id="rId30"/>
    <p:sldId id="370" r:id="rId31"/>
  </p:sldIdLst>
  <p:sldSz cx="9144000" cy="6858000" type="screen4x3"/>
  <p:notesSz cx="7077075" cy="9363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75A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5" autoAdjust="0"/>
    <p:restoredTop sz="65692" autoAdjust="0"/>
  </p:normalViewPr>
  <p:slideViewPr>
    <p:cSldViewPr showGuides="1">
      <p:cViewPr>
        <p:scale>
          <a:sx n="87" d="100"/>
          <a:sy n="87" d="100"/>
        </p:scale>
        <p:origin x="-150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7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00"/>
    </p:cViewPr>
  </p:sorterViewPr>
  <p:notesViewPr>
    <p:cSldViewPr showGuides="1">
      <p:cViewPr>
        <p:scale>
          <a:sx n="50" d="100"/>
          <a:sy n="50" d="100"/>
        </p:scale>
        <p:origin x="-1818" y="-312"/>
      </p:cViewPr>
      <p:guideLst>
        <p:guide orient="horz" pos="2949"/>
        <p:guide pos="22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627" cy="467835"/>
          </a:xfrm>
          <a:prstGeom prst="rect">
            <a:avLst/>
          </a:prstGeom>
        </p:spPr>
        <p:txBody>
          <a:bodyPr vert="horz" lIns="93039" tIns="46520" rIns="93039" bIns="465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850" y="1"/>
            <a:ext cx="3066627" cy="467835"/>
          </a:xfrm>
          <a:prstGeom prst="rect">
            <a:avLst/>
          </a:prstGeom>
        </p:spPr>
        <p:txBody>
          <a:bodyPr vert="horz" wrap="square" lIns="93039" tIns="46520" rIns="93039" bIns="465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F94043D-08DA-4B8D-8E48-F2862A372605}" type="datetimeFigureOut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644"/>
            <a:ext cx="3066627" cy="467835"/>
          </a:xfrm>
          <a:prstGeom prst="rect">
            <a:avLst/>
          </a:prstGeom>
        </p:spPr>
        <p:txBody>
          <a:bodyPr vert="horz" lIns="93039" tIns="46520" rIns="93039" bIns="465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850" y="8893644"/>
            <a:ext cx="3066627" cy="467835"/>
          </a:xfrm>
          <a:prstGeom prst="rect">
            <a:avLst/>
          </a:prstGeom>
        </p:spPr>
        <p:txBody>
          <a:bodyPr vert="horz" wrap="square" lIns="93039" tIns="46520" rIns="93039" bIns="465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416944-41EC-43BD-8D84-D2A61E889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7506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6627" cy="467835"/>
          </a:xfrm>
          <a:prstGeom prst="rect">
            <a:avLst/>
          </a:prstGeom>
        </p:spPr>
        <p:txBody>
          <a:bodyPr vert="horz" lIns="93039" tIns="46520" rIns="93039" bIns="46520" rtlCol="0"/>
          <a:lstStyle>
            <a:lvl1pPr algn="l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850" y="1"/>
            <a:ext cx="3066627" cy="467835"/>
          </a:xfrm>
          <a:prstGeom prst="rect">
            <a:avLst/>
          </a:prstGeom>
        </p:spPr>
        <p:txBody>
          <a:bodyPr vert="horz" wrap="square" lIns="93039" tIns="46520" rIns="93039" bIns="465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F38D51-BBD1-4613-9335-9CDF7A30C795}" type="datetimeFigureOut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3263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9" tIns="46520" rIns="93039" bIns="465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069" y="4446823"/>
            <a:ext cx="5662940" cy="4213702"/>
          </a:xfrm>
          <a:prstGeom prst="rect">
            <a:avLst/>
          </a:prstGeom>
        </p:spPr>
        <p:txBody>
          <a:bodyPr vert="horz" lIns="93039" tIns="46520" rIns="93039" bIns="465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644"/>
            <a:ext cx="3066627" cy="467835"/>
          </a:xfrm>
          <a:prstGeom prst="rect">
            <a:avLst/>
          </a:prstGeom>
        </p:spPr>
        <p:txBody>
          <a:bodyPr vert="horz" lIns="93039" tIns="46520" rIns="93039" bIns="46520" rtlCol="0" anchor="b"/>
          <a:lstStyle>
            <a:lvl1pPr algn="l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850" y="8893644"/>
            <a:ext cx="3066627" cy="467835"/>
          </a:xfrm>
          <a:prstGeom prst="rect">
            <a:avLst/>
          </a:prstGeom>
        </p:spPr>
        <p:txBody>
          <a:bodyPr vert="horz" wrap="square" lIns="93039" tIns="46520" rIns="93039" bIns="465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92D18F-5230-4C85-A800-1C6D4C99A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55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EFFE60E-4A87-4478-A8B9-72316A452AD1}" type="slidenum">
              <a:rPr lang="en-US">
                <a:cs typeface="Arial" charset="0"/>
              </a:rPr>
              <a:pPr eaLnBrk="1" hangingPunct="1"/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7B0E74D-9279-4764-8AE8-BF6AA2BBEF64}" type="slidenum">
              <a:rPr lang="en-US">
                <a:cs typeface="Arial" charset="0"/>
              </a:rPr>
              <a:pPr eaLnBrk="1" hangingPunct="1"/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3BE787A-66AF-4B62-8A76-99B20946E8F5}" type="slidenum">
              <a:rPr lang="en-US">
                <a:cs typeface="Arial" charset="0"/>
              </a:rPr>
              <a:pPr eaLnBrk="1" hangingPunct="1"/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496BC60-F355-42D0-A98B-A539029AB943}" type="slidenum">
              <a:rPr lang="en-US">
                <a:cs typeface="Arial" charset="0"/>
              </a:rPr>
              <a:pPr eaLnBrk="1" hangingPunct="1"/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6C8E6E1-1C15-4819-9E04-85F6610A773E}" type="slidenum">
              <a:rPr lang="en-US">
                <a:cs typeface="Arial" charset="0"/>
              </a:rPr>
              <a:pPr eaLnBrk="1" hangingPunct="1"/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D75066-981B-42A5-BA03-22E7E388F30F}" type="slidenum">
              <a:rPr lang="en-US">
                <a:cs typeface="Arial" charset="0"/>
              </a:rPr>
              <a:pPr eaLnBrk="1" hangingPunct="1"/>
              <a:t>16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F7E896D-3628-4C43-8680-D4CC4BE2BBE2}" type="slidenum">
              <a:rPr lang="en-US">
                <a:cs typeface="Arial" charset="0"/>
              </a:rPr>
              <a:pPr eaLnBrk="1" hangingPunct="1"/>
              <a:t>17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2AC49B1-6E0B-426A-86C3-89C8BB3550A2}" type="slidenum">
              <a:rPr lang="en-US">
                <a:cs typeface="Arial" charset="0"/>
              </a:rPr>
              <a:pPr eaLnBrk="1" hangingPunct="1"/>
              <a:t>18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B13BB40-4E64-4702-B80B-1DAD2C8E6C79}" type="slidenum">
              <a:rPr lang="en-US">
                <a:cs typeface="Arial" charset="0"/>
              </a:rPr>
              <a:pPr eaLnBrk="1" hangingPunct="1"/>
              <a:t>19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1C8844F-2FFD-4F2E-B820-A1D9D369CBAF}" type="slidenum">
              <a:rPr lang="en-US">
                <a:cs typeface="Arial" charset="0"/>
              </a:rPr>
              <a:pPr eaLnBrk="1" hangingPunct="1"/>
              <a:t>20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5468B45-BD60-420A-8791-35B2592F461F}" type="slidenum">
              <a:rPr lang="en-US">
                <a:cs typeface="Arial" charset="0"/>
              </a:rPr>
              <a:pPr eaLnBrk="1" hangingPunct="1"/>
              <a:t>21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F5880AA-65B0-4A25-B044-0B9C71ACEF92}" type="slidenum">
              <a:rPr lang="en-US">
                <a:cs typeface="Arial" charset="0"/>
              </a:rPr>
              <a:pPr eaLnBrk="1" hangingPunct="1"/>
              <a:t>22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317795C-AB9D-464A-8401-E83FAECCCF24}" type="slidenum">
              <a:rPr lang="en-US">
                <a:cs typeface="Arial" charset="0"/>
              </a:rPr>
              <a:pPr eaLnBrk="1" hangingPunct="1"/>
              <a:t>23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29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963F91D-4704-4D0C-AC1F-0AFD58AA8E64}" type="slidenum">
              <a:rPr lang="en-US">
                <a:cs typeface="Arial" charset="0"/>
              </a:rPr>
              <a:pPr eaLnBrk="1" hangingPunct="1"/>
              <a:t>30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B04CF1F-639F-4FBF-BE63-24F556754206}" type="slidenum">
              <a:rPr lang="en-US">
                <a:cs typeface="Arial" charset="0"/>
              </a:rPr>
              <a:pPr eaLnBrk="1" hangingPunct="1"/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7823" indent="-2876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0497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10696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70894" indent="-23009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31093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91292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51491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11690" indent="-230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DD0C26-C24A-4CFD-A352-CE91DB978F22}" type="slidenum">
              <a:rPr lang="en-US">
                <a:cs typeface="Arial" charset="0"/>
              </a:rPr>
              <a:pPr eaLnBrk="1" hangingPunct="1"/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92D18F-5230-4C85-A800-1C6D4C99A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1456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92D18F-5230-4C85-A800-1C6D4C99A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21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B11B3D93-DF5D-4453-899D-76F79A83B5E0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70F54F1-7A77-4C76-98D5-7D91C9EA5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880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E49B31EC-8B34-4190-B985-AFF644B28646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486E6CE8-44AC-4DDC-87BD-2FE3ABBC6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6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AF841E87-44C7-4519-A356-9A373C9A8E59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4F7113D5-AFBF-4C72-AEB2-EA8A43F81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148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Clr>
                <a:schemeClr val="accent3"/>
              </a:buClr>
              <a:buSzPct val="110000"/>
              <a:buFont typeface="Arial" pitchFamily="34" charset="0"/>
              <a:buChar char="•"/>
              <a:defRPr sz="2400">
                <a:solidFill>
                  <a:schemeClr val="accent6"/>
                </a:solidFill>
              </a:defRPr>
            </a:lvl1pPr>
            <a:lvl2pPr marL="692150" indent="-288925">
              <a:buClr>
                <a:schemeClr val="accent3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accent6"/>
                </a:solidFill>
              </a:defRPr>
            </a:lvl2pPr>
            <a:lvl3pPr>
              <a:defRPr sz="2400">
                <a:solidFill>
                  <a:schemeClr val="accent6"/>
                </a:solidFill>
              </a:defRPr>
            </a:lvl3pPr>
            <a:lvl4pPr>
              <a:defRPr sz="2400">
                <a:solidFill>
                  <a:schemeClr val="accent6"/>
                </a:solidFill>
              </a:defRPr>
            </a:lvl4pPr>
            <a:lvl5pPr>
              <a:defRPr sz="2400">
                <a:solidFill>
                  <a:schemeClr val="accent6"/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499350" cy="1143000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E788FB32-B3DF-4F71-90C0-5F230DF8CFD5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60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BB4F13AF-3526-42E5-AEFA-3356C123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424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48A6E3CE-F130-452F-8346-C80E488486EC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D2DF901-6477-4F00-85A9-602B451C3D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74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16CA6432-A46A-4712-9214-1AE72DCD8464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FCF273-32CF-4C63-8755-F64C1D80E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185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3AF84052-5B97-4FD8-AD79-04AB43E6E98F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4E316AA-0544-42F2-BED8-8A951B19D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573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7318375" y="6172200"/>
            <a:ext cx="10731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2400" b="1"/>
              <a:t>RAND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70110634-8BF1-4D7F-A430-1779D42830B6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60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1714C2B6-38FA-4C8C-B45C-7842D7C86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4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5A0B7655-4D89-4B9D-8221-4DCB8393D875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2A8F8F83-B011-47D4-B88A-7800EA228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555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669AF21D-CE50-4AA2-980E-5E2C96DFAE05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CE6DF307-62A0-4B17-A88E-D9F03F466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466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ea typeface="+mn-ea"/>
            </a:endParaRPr>
          </a:p>
        </p:txBody>
      </p:sp>
      <p:sp>
        <p:nvSpPr>
          <p:cNvPr id="6" name="Flowchart: Process 5"/>
          <p:cNvSpPr>
            <a:spLocks noChangeArrowheads="1"/>
          </p:cNvSpPr>
          <p:nvPr/>
        </p:nvSpPr>
        <p:spPr bwMode="auto"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7"/>
            </a:srgbClr>
          </a:solidFill>
          <a:ln w="6350" cap="rnd">
            <a:solidFill>
              <a:srgbClr val="FFFFFF"/>
            </a:solidFill>
            <a:miter lim="800000"/>
            <a:headEnd/>
            <a:tailEnd/>
          </a:ln>
          <a:effectLst>
            <a:outerShdw blurRad="63500" dist="25400" dir="3299947" sx="96001" sy="96001" algn="tl" rotWithShape="0">
              <a:srgbClr val="EBDAB1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Flowchart: Process 15"/>
          <p:cNvSpPr>
            <a:spLocks noChangeArrowheads="1"/>
          </p:cNvSpPr>
          <p:nvPr/>
        </p:nvSpPr>
        <p:spPr bwMode="auto"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7"/>
            </a:srgbClr>
          </a:solidFill>
          <a:ln w="6350" cap="rnd">
            <a:solidFill>
              <a:srgbClr val="FFFFFF"/>
            </a:solidFill>
            <a:miter lim="800000"/>
            <a:headEnd/>
            <a:tailEnd/>
          </a:ln>
          <a:effectLst>
            <a:outerShdw blurRad="63500" dist="25400" dir="3299947" sx="96001" sy="96001" algn="tl" rotWithShape="0">
              <a:schemeClr val="bg2">
                <a:alpha val="2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1CA6899C-E677-4BF8-A682-8D05A999697B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B5A788"/>
                </a:solidFill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A9389BB-BF50-4D96-9AAC-449F96413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22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Oval 7"/>
          <p:cNvSpPr>
            <a:spLocks noChangeArrowheads="1"/>
          </p:cNvSpPr>
          <p:nvPr/>
        </p:nvSpPr>
        <p:spPr bwMode="auto">
          <a:xfrm>
            <a:off x="168275" y="20638"/>
            <a:ext cx="1703388" cy="1703387"/>
          </a:xfrm>
          <a:prstGeom prst="ellipse">
            <a:avLst/>
          </a:prstGeom>
          <a:noFill/>
          <a:ln w="27305" cap="rnd">
            <a:solidFill>
              <a:srgbClr val="FFF6DB"/>
            </a:solidFill>
            <a:round/>
            <a:headEnd/>
            <a:tailEnd/>
          </a:ln>
          <a:effectLst>
            <a:outerShdw blurRad="63500" dist="26940" dir="5400000" algn="tl" rotWithShape="0">
              <a:srgbClr val="AFA58D">
                <a:alpha val="8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2484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AAA393"/>
                </a:solidFill>
                <a:latin typeface="Gill Sans MT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7A67D2-4ABA-4D89-A8C0-18B8CC6B4A02}" type="datetime1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382000" y="6305550"/>
            <a:ext cx="457200" cy="3238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#</a:t>
            </a:r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b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76200"/>
            <a:ext cx="8839200" cy="36576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spcAft>
                <a:spcPts val="1200"/>
              </a:spcAft>
              <a:defRPr/>
            </a:pPr>
            <a:r>
              <a:rPr lang="en-US" altLang="ja-JP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One Health Plan’s Initiatives</a:t>
            </a:r>
            <a:br>
              <a:rPr lang="en-US" altLang="ja-JP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altLang="ja-JP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to Improve Patient Experiences:</a:t>
            </a:r>
            <a:r>
              <a:rPr lang="en-US" altLang="ja-JP" sz="3400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/>
            </a:r>
            <a:br>
              <a:rPr lang="en-US" altLang="ja-JP" sz="3400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altLang="ja-JP" sz="3400" dirty="0" smtClean="0">
                <a:solidFill>
                  <a:srgbClr val="475A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What the Physicians Had to Say</a:t>
            </a:r>
            <a:br>
              <a:rPr lang="en-US" altLang="ja-JP" sz="3400" dirty="0" smtClean="0">
                <a:solidFill>
                  <a:srgbClr val="475A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endParaRPr lang="en-US" sz="3400" dirty="0" smtClean="0">
              <a:solidFill>
                <a:srgbClr val="475A8D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743200"/>
            <a:ext cx="7407275" cy="322009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400" dirty="0"/>
              <a:t>Ron </a:t>
            </a:r>
            <a:r>
              <a:rPr lang="en-US" sz="2400" dirty="0" smtClean="0"/>
              <a:t>D.  Hays</a:t>
            </a:r>
            <a:r>
              <a:rPr lang="en-US" sz="2400" dirty="0"/>
              <a:t>, Ph.D.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dirty="0"/>
              <a:t>Professor of </a:t>
            </a:r>
            <a:r>
              <a:rPr lang="en-US" sz="2400" dirty="0" smtClean="0"/>
              <a:t>Medicine,  UCLA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dirty="0" smtClean="0"/>
              <a:t>CAHPS PI,  RAND</a:t>
            </a:r>
            <a:endParaRPr lang="en-US" sz="2400" dirty="0"/>
          </a:p>
          <a:p>
            <a:pPr algn="ctr">
              <a:spcBef>
                <a:spcPts val="1200"/>
              </a:spcBef>
              <a:defRPr/>
            </a:pPr>
            <a:r>
              <a:rPr lang="en-US" sz="2400" dirty="0"/>
              <a:t>Denise D. Quigley, Ph.D.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dirty="0"/>
              <a:t>CAHPS Quality Improvement Team, </a:t>
            </a:r>
            <a:r>
              <a:rPr lang="en-US" sz="2400" dirty="0" smtClean="0"/>
              <a:t> RAND</a:t>
            </a:r>
            <a:endParaRPr lang="en-US" sz="2400" dirty="0"/>
          </a:p>
          <a:p>
            <a:pPr algn="ctr">
              <a:spcBef>
                <a:spcPts val="0"/>
              </a:spcBef>
              <a:defRPr/>
            </a:pPr>
            <a:endParaRPr lang="en-US" sz="2000" b="0" dirty="0"/>
          </a:p>
          <a:p>
            <a:pPr algn="ctr">
              <a:spcBef>
                <a:spcPts val="0"/>
              </a:spcBef>
              <a:defRPr/>
            </a:pPr>
            <a:r>
              <a:rPr lang="en-US" sz="2400" dirty="0" smtClean="0"/>
              <a:t>AHRQ </a:t>
            </a:r>
            <a:r>
              <a:rPr lang="en-US" sz="2400" dirty="0"/>
              <a:t>Conference 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dirty="0"/>
              <a:t>September </a:t>
            </a:r>
            <a:r>
              <a:rPr lang="en-US" sz="2400" dirty="0" smtClean="0"/>
              <a:t>10, 2012 (3:30-5:00pm session)</a:t>
            </a:r>
            <a:endParaRPr lang="en-US" sz="2400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F10AFD2-5C26-4EBB-B71C-729E0DD4471A}" type="slidenum">
              <a:rPr lang="en-US">
                <a:solidFill>
                  <a:srgbClr val="B5A788"/>
                </a:solidFill>
                <a:latin typeface="Gill Sans MT" pitchFamily="34" charset="0"/>
                <a:cs typeface="Arial" charset="0"/>
              </a:rPr>
              <a:pPr eaLnBrk="1" hangingPunct="1"/>
              <a:t>1</a:t>
            </a:fld>
            <a:endParaRPr lang="en-US">
              <a:solidFill>
                <a:srgbClr val="B5A788"/>
              </a:solidFill>
              <a:latin typeface="Gill Sans MT" pitchFamily="34" charset="0"/>
              <a:cs typeface="Arial" charset="0"/>
            </a:endParaRPr>
          </a:p>
        </p:txBody>
      </p:sp>
      <p:pic>
        <p:nvPicPr>
          <p:cNvPr id="5" name="Picture 4" descr="health_RGB.gif                                                 00017ABCMacintosh HD                   BB0648D2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3067" y="5943600"/>
            <a:ext cx="1828800" cy="80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6482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Quality Improvement  initiatives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Evaluation approach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Findings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Lessons learned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10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78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7239000" cy="4648200"/>
          </a:xfrm>
        </p:spPr>
        <p:txBody>
          <a:bodyPr>
            <a:normAutofit/>
          </a:bodyPr>
          <a:lstStyle/>
          <a:p>
            <a:pPr marL="82296" indent="0" eaLnBrk="1" fontAlgn="auto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1100" dirty="0" smtClean="0"/>
          </a:p>
          <a:p>
            <a:pPr marL="365760" lvl="1" indent="-283464" eaLnBrk="1" fontAlgn="auto" hangingPunct="1">
              <a:spcBef>
                <a:spcPts val="600"/>
              </a:spcBef>
              <a:spcAft>
                <a:spcPts val="0"/>
              </a:spcAft>
              <a:buSzPct val="110000"/>
              <a:buFont typeface="Arial" pitchFamily="34" charset="0"/>
              <a:buChar char="•"/>
              <a:defRPr/>
            </a:pPr>
            <a:r>
              <a:rPr lang="en-US" dirty="0" smtClean="0"/>
              <a:t>RAND interviewed 110 </a:t>
            </a:r>
            <a:r>
              <a:rPr lang="en-US" dirty="0"/>
              <a:t>plan </a:t>
            </a:r>
            <a:r>
              <a:rPr lang="en-US" dirty="0" smtClean="0"/>
              <a:t>physicians (43%)</a:t>
            </a:r>
          </a:p>
          <a:p>
            <a:pPr marL="365760" lvl="1" indent="-283464" eaLnBrk="1" fontAlgn="auto" hangingPunct="1">
              <a:spcBef>
                <a:spcPts val="600"/>
              </a:spcBef>
              <a:spcAft>
                <a:spcPts val="0"/>
              </a:spcAft>
              <a:buSzPct val="110000"/>
              <a:buFont typeface="Arial" pitchFamily="34" charset="0"/>
              <a:buChar char="•"/>
              <a:defRPr/>
            </a:pPr>
            <a:endParaRPr lang="en-US" dirty="0"/>
          </a:p>
          <a:p>
            <a:pPr marL="692785" lvl="1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Were </a:t>
            </a:r>
            <a:r>
              <a:rPr lang="en-US" dirty="0" smtClean="0"/>
              <a:t>they aware of and understand performance reports and pay-for-performance?</a:t>
            </a:r>
          </a:p>
          <a:p>
            <a:pPr marL="886460" lvl="2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If so, what did physicians do</a:t>
            </a:r>
            <a:r>
              <a:rPr lang="en-US" dirty="0" smtClean="0"/>
              <a:t>?</a:t>
            </a:r>
          </a:p>
          <a:p>
            <a:pPr marL="886460" lvl="2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marL="692785" lvl="1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Did QI initiatives motivate improvements?</a:t>
            </a:r>
          </a:p>
          <a:p>
            <a:pPr marL="886460" lvl="2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If so, what did physicians do?</a:t>
            </a:r>
          </a:p>
          <a:p>
            <a:pPr marL="886460" lvl="2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marL="409321" lvl="1" indent="0" eaLnBrk="1" fontAlgn="auto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1100" dirty="0" smtClean="0"/>
          </a:p>
          <a:p>
            <a:pPr marL="409321" lvl="1" indent="0" eaLnBrk="1" fontAlgn="auto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Examined Effect of Initiatives on Physician Behavior and Motivation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1604DC8-5B3A-42DF-94A4-B5C411A7E111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11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6482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Quality Improvement initiatives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Evaluation approach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Findings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Lessons learned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12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3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828800"/>
            <a:ext cx="7391400" cy="4038600"/>
          </a:xfrm>
        </p:spPr>
        <p:txBody>
          <a:bodyPr/>
          <a:lstStyle/>
          <a:p>
            <a:pPr>
              <a:tabLst>
                <a:tab pos="5035550" algn="dec"/>
              </a:tabLst>
              <a:defRPr/>
            </a:pPr>
            <a:r>
              <a:rPr lang="en-US" dirty="0" smtClean="0">
                <a:ea typeface="+mn-ea"/>
                <a:cs typeface="+mn-cs"/>
              </a:rPr>
              <a:t>Aware of reports			93%</a:t>
            </a:r>
          </a:p>
          <a:p>
            <a:pPr>
              <a:tabLst>
                <a:tab pos="5035550" algn="dec"/>
              </a:tabLst>
              <a:defRPr/>
            </a:pPr>
            <a:r>
              <a:rPr lang="en-US" dirty="0" smtClean="0">
                <a:ea typeface="+mn-ea"/>
                <a:cs typeface="+mn-cs"/>
              </a:rPr>
              <a:t>Received a report	 		69%</a:t>
            </a:r>
          </a:p>
          <a:p>
            <a:pPr>
              <a:tabLst>
                <a:tab pos="5035550" algn="dec"/>
              </a:tabLst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dirty="0" smtClean="0"/>
              <a:t>Of </a:t>
            </a:r>
            <a:r>
              <a:rPr lang="en-US" dirty="0"/>
              <a:t>those aware of reports</a:t>
            </a:r>
          </a:p>
          <a:p>
            <a:pPr lvl="1">
              <a:tabLst>
                <a:tab pos="6232525" algn="dec"/>
              </a:tabLst>
              <a:defRPr/>
            </a:pPr>
            <a:r>
              <a:rPr lang="en-US" dirty="0" smtClean="0"/>
              <a:t>Understood </a:t>
            </a:r>
            <a:r>
              <a:rPr lang="en-US" dirty="0"/>
              <a:t>contents	</a:t>
            </a:r>
            <a:r>
              <a:rPr lang="en-US" dirty="0" smtClean="0"/>
              <a:t>	32</a:t>
            </a:r>
            <a:r>
              <a:rPr lang="en-US" dirty="0"/>
              <a:t>%</a:t>
            </a:r>
          </a:p>
          <a:p>
            <a:pPr lvl="1">
              <a:tabLst>
                <a:tab pos="6232525" algn="dec"/>
              </a:tabLst>
              <a:defRPr/>
            </a:pPr>
            <a:r>
              <a:rPr lang="en-US" dirty="0"/>
              <a:t>Limited, incorrect knowledge	</a:t>
            </a:r>
            <a:r>
              <a:rPr lang="en-US" dirty="0" smtClean="0"/>
              <a:t>	20</a:t>
            </a:r>
            <a:r>
              <a:rPr lang="en-US" dirty="0"/>
              <a:t>%</a:t>
            </a:r>
          </a:p>
          <a:p>
            <a:pPr lvl="1">
              <a:tabLst>
                <a:tab pos="6232525" algn="dec"/>
              </a:tabLst>
              <a:defRPr/>
            </a:pPr>
            <a:r>
              <a:rPr lang="en-US" dirty="0"/>
              <a:t>No content knowledge	</a:t>
            </a:r>
            <a:r>
              <a:rPr lang="en-US" dirty="0" smtClean="0"/>
              <a:t>	48</a:t>
            </a:r>
            <a:r>
              <a:rPr lang="en-US" dirty="0"/>
              <a:t>%</a:t>
            </a:r>
          </a:p>
          <a:p>
            <a:pPr lvl="2">
              <a:spcBef>
                <a:spcPts val="1800"/>
              </a:spcBef>
              <a:defRPr/>
            </a:pPr>
            <a:r>
              <a:rPr lang="en-US" dirty="0"/>
              <a:t>Some </a:t>
            </a:r>
            <a:r>
              <a:rPr lang="en-US" dirty="0" smtClean="0"/>
              <a:t>thought CAHPS </a:t>
            </a:r>
            <a:r>
              <a:rPr lang="en-US" dirty="0"/>
              <a:t>reports </a:t>
            </a:r>
            <a:r>
              <a:rPr lang="en-US" dirty="0" smtClean="0"/>
              <a:t>included </a:t>
            </a:r>
            <a:r>
              <a:rPr lang="en-US" dirty="0"/>
              <a:t>clinical </a:t>
            </a:r>
            <a:r>
              <a:rPr lang="en-US" dirty="0" smtClean="0"/>
              <a:t>measures</a:t>
            </a:r>
            <a:endParaRPr lang="en-US" dirty="0"/>
          </a:p>
          <a:p>
            <a:pPr>
              <a:tabLst>
                <a:tab pos="5035550" algn="dec"/>
              </a:tabLst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52400"/>
            <a:ext cx="85661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93% of Physicians Were Aware of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Their Provider CAHPS Report</a:t>
            </a:r>
            <a:endParaRPr lang="en-US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47ECB46-8AD4-40FE-B98E-C049F50B2CC8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13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2057400"/>
            <a:ext cx="7880350" cy="4876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Positive (41%)</a:t>
            </a:r>
          </a:p>
          <a:p>
            <a:pPr lvl="1">
              <a:spcBef>
                <a:spcPts val="200"/>
              </a:spcBef>
              <a:defRPr/>
            </a:pPr>
            <a:r>
              <a:rPr lang="en-US" sz="2000" dirty="0">
                <a:ea typeface="+mn-ea"/>
              </a:rPr>
              <a:t>A</a:t>
            </a:r>
            <a:r>
              <a:rPr lang="en-US" sz="2000" dirty="0" smtClean="0">
                <a:ea typeface="+mn-ea"/>
              </a:rPr>
              <a:t>reas for improvement</a:t>
            </a:r>
          </a:p>
          <a:p>
            <a:pPr lvl="1">
              <a:spcBef>
                <a:spcPts val="200"/>
              </a:spcBef>
              <a:defRPr/>
            </a:pPr>
            <a:r>
              <a:rPr lang="en-US" sz="2000" dirty="0" smtClean="0">
                <a:ea typeface="+mn-ea"/>
              </a:rPr>
              <a:t>Good information not otherwise available </a:t>
            </a:r>
          </a:p>
          <a:p>
            <a:pPr lvl="1">
              <a:spcBef>
                <a:spcPts val="200"/>
              </a:spcBef>
              <a:defRPr/>
            </a:pPr>
            <a:r>
              <a:rPr lang="en-US" sz="2000" dirty="0" smtClean="0">
                <a:ea typeface="+mn-ea"/>
              </a:rPr>
              <a:t>Comparisons with other physicians</a:t>
            </a:r>
          </a:p>
          <a:p>
            <a:pPr marL="403225" lvl="1" indent="0">
              <a:spcBef>
                <a:spcPts val="200"/>
              </a:spcBef>
              <a:buNone/>
              <a:defRPr/>
            </a:pPr>
            <a:endParaRPr lang="en-US" sz="800" dirty="0" smtClean="0">
              <a:ea typeface="+mn-ea"/>
            </a:endParaRPr>
          </a:p>
          <a:p>
            <a:pPr>
              <a:spcBef>
                <a:spcPts val="9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Neutral/no opinion (31%)</a:t>
            </a:r>
          </a:p>
          <a:p>
            <a:pPr marL="82550" indent="0">
              <a:spcBef>
                <a:spcPts val="900"/>
              </a:spcBef>
              <a:buNone/>
              <a:defRPr/>
            </a:pPr>
            <a:endParaRPr lang="en-US" sz="800" dirty="0" smtClean="0">
              <a:ea typeface="+mn-ea"/>
              <a:cs typeface="+mn-cs"/>
            </a:endParaRPr>
          </a:p>
          <a:p>
            <a:pPr>
              <a:spcBef>
                <a:spcPts val="9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Negative (28%)</a:t>
            </a:r>
          </a:p>
          <a:p>
            <a:pPr lvl="1">
              <a:spcBef>
                <a:spcPts val="200"/>
              </a:spcBef>
              <a:defRPr/>
            </a:pPr>
            <a:r>
              <a:rPr lang="en-US" sz="2000" dirty="0" smtClean="0">
                <a:ea typeface="+mn-ea"/>
              </a:rPr>
              <a:t>Inaccurate reflection of office visit experience</a:t>
            </a:r>
          </a:p>
          <a:p>
            <a:pPr lvl="2">
              <a:spcBef>
                <a:spcPts val="200"/>
              </a:spcBef>
              <a:defRPr/>
            </a:pPr>
            <a:r>
              <a:rPr lang="en-US" sz="2000" dirty="0" smtClean="0">
                <a:ea typeface="+mn-ea"/>
              </a:rPr>
              <a:t>Invalid or old data</a:t>
            </a:r>
          </a:p>
          <a:p>
            <a:pPr lvl="1">
              <a:spcBef>
                <a:spcPts val="200"/>
              </a:spcBef>
              <a:defRPr/>
            </a:pPr>
            <a:r>
              <a:rPr lang="en-US" sz="2000" dirty="0" smtClean="0">
                <a:ea typeface="+mn-ea"/>
              </a:rPr>
              <a:t>No actionable recommendations for improvements</a:t>
            </a:r>
            <a:endParaRPr lang="en-US" sz="2000" dirty="0">
              <a:ea typeface="+mn-ea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B1E11C-8BD7-4601-9ABD-A396FA8733A5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14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686800" cy="10207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49% of Physicians Reported No Change in Actions After Provider CAHPS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876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Positive (14%)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ea typeface="+mn-ea"/>
              </a:rPr>
              <a:t>Good to give consumers information on physician performance</a:t>
            </a:r>
          </a:p>
          <a:p>
            <a:pPr>
              <a:spcBef>
                <a:spcPts val="9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Neutral, no opinion (28%)</a:t>
            </a:r>
          </a:p>
          <a:p>
            <a:pPr>
              <a:spcBef>
                <a:spcPts val="9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Negative (58%)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>
                <a:ea typeface="+mn-ea"/>
              </a:rPr>
              <a:t>D</a:t>
            </a:r>
            <a:r>
              <a:rPr lang="en-US" dirty="0" smtClean="0">
                <a:ea typeface="+mn-ea"/>
              </a:rPr>
              <a:t>ata are inaccurate; based on</a:t>
            </a:r>
          </a:p>
          <a:p>
            <a:pPr lvl="2">
              <a:spcBef>
                <a:spcPts val="0"/>
              </a:spcBef>
              <a:buClr>
                <a:schemeClr val="accent3"/>
              </a:buClr>
              <a:defRPr/>
            </a:pPr>
            <a:r>
              <a:rPr lang="en-US" dirty="0" smtClean="0">
                <a:ea typeface="+mn-ea"/>
              </a:rPr>
              <a:t>patients who are upset with physician</a:t>
            </a:r>
          </a:p>
          <a:p>
            <a:pPr lvl="2">
              <a:spcBef>
                <a:spcPts val="0"/>
              </a:spcBef>
              <a:buClr>
                <a:schemeClr val="accent3"/>
              </a:buClr>
              <a:defRPr/>
            </a:pPr>
            <a:r>
              <a:rPr lang="en-US" dirty="0" smtClean="0">
                <a:ea typeface="+mn-ea"/>
              </a:rPr>
              <a:t>small sample size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ea typeface="+mn-ea"/>
              </a:rPr>
              <a:t>Measures do not account for complex treatments</a:t>
            </a:r>
          </a:p>
          <a:p>
            <a:pPr lvl="1">
              <a:spcBef>
                <a:spcPts val="200"/>
              </a:spcBef>
              <a:defRPr/>
            </a:pPr>
            <a:endParaRPr lang="en-US" dirty="0"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5100" y="198437"/>
            <a:ext cx="7499350" cy="10207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58% Aware of Public Reporting but Most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H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ad Negative Opinion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13FE1AF-AF5B-429A-A741-EF8A7A702514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15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2133600"/>
            <a:ext cx="7391400" cy="3352800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Of those aware of website (n=64)</a:t>
            </a:r>
          </a:p>
          <a:p>
            <a:pPr>
              <a:tabLst>
                <a:tab pos="6232525" algn="dec"/>
              </a:tabLst>
              <a:defRPr/>
            </a:pPr>
            <a:r>
              <a:rPr lang="en-US" dirty="0" smtClean="0">
                <a:ea typeface="+mn-ea"/>
                <a:cs typeface="+mn-cs"/>
              </a:rPr>
              <a:t>Understood website	20%</a:t>
            </a:r>
          </a:p>
          <a:p>
            <a:pPr>
              <a:tabLst>
                <a:tab pos="6232525" algn="dec"/>
              </a:tabLst>
              <a:defRPr/>
            </a:pPr>
            <a:r>
              <a:rPr lang="en-US" dirty="0" smtClean="0">
                <a:ea typeface="+mn-ea"/>
                <a:cs typeface="+mn-cs"/>
              </a:rPr>
              <a:t>Visited site, little knowledge	8%</a:t>
            </a:r>
          </a:p>
          <a:p>
            <a:pPr>
              <a:tabLst>
                <a:tab pos="6232525" algn="dec"/>
              </a:tabLst>
              <a:defRPr/>
            </a:pPr>
            <a:r>
              <a:rPr lang="en-US" dirty="0" smtClean="0">
                <a:ea typeface="+mn-ea"/>
                <a:cs typeface="+mn-cs"/>
              </a:rPr>
              <a:t>Never visited website and no	72%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content knowledge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76200"/>
            <a:ext cx="7620000" cy="12493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Physician Understanding of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Website Contents Was Limited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56D80D2-F38A-4844-B55B-CE09364662CD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16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11300" y="1828800"/>
            <a:ext cx="7099300" cy="4191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Motivated to improve       (20%)</a:t>
            </a:r>
          </a:p>
          <a:p>
            <a:pPr marL="82550" indent="0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No change in actions        (42%)</a:t>
            </a:r>
          </a:p>
          <a:p>
            <a:pPr marL="82550" indent="0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900" dirty="0" smtClean="0">
              <a:ea typeface="+mn-ea"/>
            </a:endParaRPr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Did not need to improve  (39%)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198438"/>
            <a:ext cx="7499350" cy="10207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Most Physicians Made </a:t>
            </a: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No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 Change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as a Result of Public Reporting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ACA59E2-DE3D-4C1D-A05A-18233B232D7C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17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71600" y="1524000"/>
            <a:ext cx="8229600" cy="4648200"/>
          </a:xfrm>
        </p:spPr>
        <p:txBody>
          <a:bodyPr/>
          <a:lstStyle/>
          <a:p>
            <a:pPr eaLnBrk="1" hangingPunct="1"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Did not affect motivation (47%)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Already doing high quality medicine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Already optimizing performance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Payment too small to have effect</a:t>
            </a:r>
          </a:p>
          <a:p>
            <a:pPr marL="403225" lvl="1" indent="0" eaLnBrk="1" hangingPunct="1">
              <a:spcBef>
                <a:spcPts val="300"/>
              </a:spcBef>
              <a:buClr>
                <a:srgbClr val="C32D2E"/>
              </a:buClr>
              <a:buNone/>
            </a:pPr>
            <a:endParaRPr lang="en-US" sz="800" dirty="0" smtClean="0">
              <a:solidFill>
                <a:srgbClr val="475A8D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50000"/>
              </a:lnSpc>
              <a:spcBef>
                <a:spcPts val="18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Neutral,  no comment (18%)</a:t>
            </a:r>
          </a:p>
          <a:p>
            <a:pPr marL="82550" indent="0" eaLnBrk="1" hangingPunct="1">
              <a:lnSpc>
                <a:spcPct val="50000"/>
              </a:lnSpc>
              <a:spcBef>
                <a:spcPts val="1800"/>
              </a:spcBef>
              <a:buClr>
                <a:srgbClr val="C32D2E"/>
              </a:buClr>
              <a:buNone/>
            </a:pPr>
            <a:endParaRPr lang="en-US" sz="800" dirty="0" smtClean="0">
              <a:solidFill>
                <a:srgbClr val="475A8D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50000"/>
              </a:lnSpc>
              <a:spcBef>
                <a:spcPts val="18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Did affect motivation (</a:t>
            </a:r>
            <a:r>
              <a:rPr lang="en-US" dirty="0" smtClean="0">
                <a:ea typeface="ＭＳ Ｐゴシック" pitchFamily="34" charset="-128"/>
              </a:rPr>
              <a:t>35%</a:t>
            </a: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)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Made aware of areas to improve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Incentive to follow up with patients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Made aware of patients</a:t>
            </a:r>
            <a:r>
              <a:rPr lang="ja-JP" altLang="en-US" dirty="0" smtClean="0">
                <a:solidFill>
                  <a:srgbClr val="475A8D"/>
                </a:solidFill>
                <a:ea typeface="ＭＳ Ｐゴシック" pitchFamily="34" charset="-128"/>
              </a:rPr>
              <a:t>’</a:t>
            </a:r>
            <a:r>
              <a:rPr lang="en-US" altLang="ja-JP" dirty="0" smtClean="0">
                <a:solidFill>
                  <a:srgbClr val="475A8D"/>
                </a:solidFill>
                <a:ea typeface="ＭＳ Ｐゴシック" pitchFamily="34" charset="-128"/>
              </a:rPr>
              <a:t> views</a:t>
            </a:r>
          </a:p>
          <a:p>
            <a:pPr lvl="1" eaLnBrk="1" hangingPunct="1">
              <a:spcBef>
                <a:spcPts val="3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Paid attention to benchmarks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8850" y="152400"/>
            <a:ext cx="8108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35% of Physicians Were Motivated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by Pay-For-Performance Initiative </a:t>
            </a:r>
            <a:endParaRPr lang="en-US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6451FF4-5444-4977-881E-3ED6253E084B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18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828800"/>
            <a:ext cx="7543800" cy="3886200"/>
          </a:xfrm>
        </p:spPr>
        <p:txBody>
          <a:bodyPr>
            <a:no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3657600" algn="l"/>
              </a:tabLst>
              <a:defRPr/>
            </a:pPr>
            <a:r>
              <a:rPr lang="en-US" sz="2600" dirty="0" smtClean="0">
                <a:ea typeface="+mn-ea"/>
                <a:cs typeface="+mn-cs"/>
              </a:rPr>
              <a:t>	                             CAHPS Performance level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2233613" algn="l"/>
                <a:tab pos="3657600" algn="l"/>
                <a:tab pos="4572000" algn="l"/>
                <a:tab pos="6116638" algn="l"/>
              </a:tabLst>
              <a:defRPr/>
            </a:pPr>
            <a:r>
              <a:rPr lang="en-US" sz="2600" u="sng" dirty="0" smtClean="0">
                <a:solidFill>
                  <a:srgbClr val="475A8D"/>
                </a:solidFill>
                <a:ea typeface="+mn-ea"/>
                <a:cs typeface="+mn-cs"/>
              </a:rPr>
              <a:t>    		Low	Medium	High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2293938" algn="l"/>
                <a:tab pos="3657600" algn="l"/>
                <a:tab pos="4572000" algn="l"/>
                <a:tab pos="6116638" algn="l"/>
              </a:tabLst>
              <a:defRPr/>
            </a:pPr>
            <a:r>
              <a:rPr lang="en-US" sz="2600" u="sng" dirty="0" smtClean="0">
                <a:ea typeface="+mn-ea"/>
                <a:cs typeface="+mn-cs"/>
              </a:rPr>
              <a:t>Received pay-for-performance payment?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tabLst>
                <a:tab pos="2293938" algn="l"/>
                <a:tab pos="3657600" algn="l"/>
                <a:tab pos="4572000" algn="l"/>
                <a:tab pos="6175375" algn="l"/>
              </a:tabLst>
              <a:defRPr/>
            </a:pPr>
            <a:r>
              <a:rPr lang="en-US" sz="2600" dirty="0" smtClean="0">
                <a:ea typeface="+mn-ea"/>
                <a:cs typeface="+mn-cs"/>
              </a:rPr>
              <a:t>  	Physician said yes	 72%	    84%	 92%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tabLst>
                <a:tab pos="2293938" algn="l"/>
                <a:tab pos="3770313" algn="l"/>
                <a:tab pos="4572000" algn="l"/>
                <a:tab pos="6175375" algn="l"/>
              </a:tabLst>
              <a:defRPr/>
            </a:pPr>
            <a:r>
              <a:rPr lang="en-US" sz="2600" dirty="0" smtClean="0">
                <a:ea typeface="+mn-ea"/>
                <a:cs typeface="+mn-cs"/>
              </a:rPr>
              <a:t>  	Actual data	 	28%	    39%	 </a:t>
            </a:r>
            <a:r>
              <a:rPr lang="en-US" sz="2600" dirty="0" smtClean="0">
                <a:solidFill>
                  <a:schemeClr val="accent3"/>
                </a:solidFill>
                <a:ea typeface="+mn-ea"/>
                <a:cs typeface="+mn-cs"/>
              </a:rPr>
              <a:t>69%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None/>
              <a:tabLst>
                <a:tab pos="2293938" algn="l"/>
                <a:tab pos="3770313" algn="l"/>
                <a:tab pos="4572000" algn="l"/>
                <a:tab pos="6175375" algn="l"/>
              </a:tabLst>
              <a:defRPr/>
            </a:pPr>
            <a:endParaRPr lang="en-US" sz="2600" dirty="0" smtClean="0">
              <a:solidFill>
                <a:srgbClr val="FF0000"/>
              </a:solidFill>
            </a:endParaRPr>
          </a:p>
          <a:p>
            <a:pPr marL="539496" indent="-457200" eaLnBrk="1" fontAlgn="auto" hangingPunct="1">
              <a:spcBef>
                <a:spcPts val="600"/>
              </a:spcBef>
              <a:spcAft>
                <a:spcPts val="0"/>
              </a:spcAft>
              <a:tabLst>
                <a:tab pos="2293938" algn="l"/>
                <a:tab pos="3770313" algn="l"/>
                <a:tab pos="4572000" algn="l"/>
                <a:tab pos="6175375" algn="l"/>
              </a:tabLst>
              <a:defRPr/>
            </a:pPr>
            <a:r>
              <a:rPr lang="en-US" sz="2600" dirty="0" smtClean="0"/>
              <a:t>Program rewards for high CAHPS performance</a:t>
            </a:r>
          </a:p>
          <a:p>
            <a:pPr marL="539496" indent="-457200" eaLnBrk="1" fontAlgn="auto" hangingPunct="1">
              <a:spcBef>
                <a:spcPts val="600"/>
              </a:spcBef>
              <a:spcAft>
                <a:spcPts val="0"/>
              </a:spcAft>
              <a:tabLst>
                <a:tab pos="2293938" algn="l"/>
                <a:tab pos="3770313" algn="l"/>
                <a:tab pos="4572000" algn="l"/>
                <a:tab pos="6175375" algn="l"/>
              </a:tabLst>
              <a:defRPr/>
            </a:pPr>
            <a:r>
              <a:rPr lang="en-US" sz="2600" dirty="0" smtClean="0"/>
              <a:t>Most </a:t>
            </a:r>
            <a:r>
              <a:rPr lang="en-US" sz="2600" dirty="0"/>
              <a:t>physicians </a:t>
            </a:r>
            <a:r>
              <a:rPr lang="en-US" sz="2600" dirty="0" smtClean="0"/>
              <a:t>reported </a:t>
            </a:r>
            <a:r>
              <a:rPr lang="en-US" sz="2600" dirty="0"/>
              <a:t>receiving a </a:t>
            </a:r>
            <a:r>
              <a:rPr lang="en-US" sz="2600" dirty="0" smtClean="0"/>
              <a:t>payment</a:t>
            </a:r>
            <a:endParaRPr lang="en-US" sz="2600" dirty="0"/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None/>
              <a:tabLst>
                <a:tab pos="2293938" algn="l"/>
                <a:tab pos="3770313" algn="l"/>
                <a:tab pos="4572000" algn="l"/>
                <a:tab pos="6175375" algn="l"/>
              </a:tabLst>
              <a:defRPr/>
            </a:pPr>
            <a:endParaRPr lang="en-US" sz="2600" dirty="0" smtClean="0">
              <a:solidFill>
                <a:srgbClr val="FF0000"/>
              </a:solidFill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2238"/>
            <a:ext cx="8686800" cy="12493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  More Physicians Said 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They </a:t>
            </a:r>
            <a:b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Received 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Pay Than Actually 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Did 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A3FDEE6-CC07-42D8-891D-F3CBFB2759C4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19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6482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Quality Improvement initiatives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Evaluation approach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Findings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Lessons learned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5050" y="152400"/>
            <a:ext cx="81851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Physicians Focused on a Range of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Patient Experience Areas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38323EB-506F-4313-8022-A964431DE304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20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72708" name="Content Placeholder 1"/>
          <p:cNvSpPr txBox="1">
            <a:spLocks/>
          </p:cNvSpPr>
          <p:nvPr/>
        </p:nvSpPr>
        <p:spPr bwMode="auto">
          <a:xfrm>
            <a:off x="1447800" y="2068689"/>
            <a:ext cx="7467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 eaLnBrk="0" hangingPunct="0"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l"/>
                <a:tab pos="47974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7150" indent="25400" defTabSz="1603375"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110000"/>
              <a:buFont typeface="Arial" charset="0"/>
              <a:buNone/>
              <a:tabLst>
                <a:tab pos="2743200" algn="l"/>
                <a:tab pos="4402138" algn="l"/>
              </a:tabLst>
            </a:pP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Access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		     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  </a:t>
            </a:r>
            <a:endParaRPr lang="en-US" sz="2200" b="1" dirty="0">
              <a:solidFill>
                <a:srgbClr val="475A8D"/>
              </a:solidFill>
              <a:latin typeface="Gill Sans MT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110000"/>
            </a:pP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Getting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routine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appt.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quickly 	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         23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110000"/>
            </a:pP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  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Getting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urgent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appt.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quickly	     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  12%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110000"/>
            </a:pP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	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Other access issues		    7%</a:t>
            </a:r>
          </a:p>
          <a:p>
            <a:pPr>
              <a:spcBef>
                <a:spcPts val="300"/>
              </a:spcBef>
              <a:spcAft>
                <a:spcPts val="600"/>
              </a:spcAft>
              <a:buClr>
                <a:srgbClr val="C32D2E"/>
              </a:buClr>
              <a:buSzPct val="110000"/>
            </a:pP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Lab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test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results	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		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31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32D2E"/>
              </a:buClr>
              <a:buSzPct val="110000"/>
              <a:buFont typeface="Arial" charset="0"/>
              <a:buNone/>
            </a:pP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W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ait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time </a:t>
            </a:r>
            <a:r>
              <a:rPr lang="en-US" altLang="ja-JP" sz="2200" b="1" dirty="0">
                <a:solidFill>
                  <a:srgbClr val="475A8D"/>
                </a:solidFill>
                <a:latin typeface="Gill Sans MT" pitchFamily="34" charset="0"/>
              </a:rPr>
              <a:t>	       </a:t>
            </a:r>
            <a:r>
              <a:rPr lang="en-US" altLang="ja-JP" sz="2200" b="1" dirty="0" smtClean="0">
                <a:solidFill>
                  <a:srgbClr val="475A8D"/>
                </a:solidFill>
                <a:latin typeface="Gill Sans MT" pitchFamily="34" charset="0"/>
              </a:rPr>
              <a:t>    		   23</a:t>
            </a:r>
            <a:r>
              <a:rPr lang="en-US" altLang="ja-JP" sz="2200" b="1" dirty="0">
                <a:solidFill>
                  <a:srgbClr val="475A8D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32D2E"/>
              </a:buClr>
              <a:buSzPct val="110000"/>
              <a:buFont typeface="Arial" charset="0"/>
              <a:buNone/>
            </a:pP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O</a:t>
            </a:r>
            <a:r>
              <a:rPr lang="en-US" sz="2200" b="1" dirty="0" smtClean="0">
                <a:solidFill>
                  <a:schemeClr val="accent3"/>
                </a:solidFill>
                <a:latin typeface="Gill Sans MT" pitchFamily="34" charset="0"/>
              </a:rPr>
              <a:t>ffice </a:t>
            </a: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staff courteousness </a:t>
            </a:r>
            <a:r>
              <a:rPr lang="en-US" sz="2200" b="1" dirty="0" smtClean="0">
                <a:solidFill>
                  <a:schemeClr val="accent3"/>
                </a:solidFill>
                <a:latin typeface="Gill Sans MT" pitchFamily="34" charset="0"/>
              </a:rPr>
              <a:t>	</a:t>
            </a: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	   </a:t>
            </a:r>
            <a:r>
              <a:rPr lang="en-US" sz="2200" b="1" dirty="0" smtClean="0">
                <a:solidFill>
                  <a:schemeClr val="accent3"/>
                </a:solidFill>
                <a:latin typeface="Gill Sans MT" pitchFamily="34" charset="0"/>
              </a:rPr>
              <a:t>19</a:t>
            </a: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32D2E"/>
              </a:buClr>
              <a:buSzPct val="110000"/>
              <a:buFont typeface="Arial" charset="0"/>
              <a:buNone/>
            </a:pPr>
            <a:r>
              <a:rPr lang="en-US" sz="2200" b="1" dirty="0" smtClean="0">
                <a:solidFill>
                  <a:schemeClr val="accent3"/>
                </a:solidFill>
                <a:latin typeface="Gill Sans MT" pitchFamily="34" charset="0"/>
              </a:rPr>
              <a:t>Doctor-patient </a:t>
            </a: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communication	       </a:t>
            </a:r>
            <a:r>
              <a:rPr lang="en-US" sz="2200" b="1" dirty="0" smtClean="0">
                <a:solidFill>
                  <a:schemeClr val="accent3"/>
                </a:solidFill>
                <a:latin typeface="Gill Sans MT" pitchFamily="34" charset="0"/>
              </a:rPr>
              <a:t>     13</a:t>
            </a:r>
            <a:r>
              <a:rPr lang="en-US" sz="2200" b="1" dirty="0">
                <a:solidFill>
                  <a:schemeClr val="accent3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32D2E"/>
              </a:buClr>
              <a:buSzPct val="110000"/>
              <a:buFont typeface="Arial" charset="0"/>
              <a:buNone/>
              <a:tabLst>
                <a:tab pos="2743200" algn="l"/>
                <a:tab pos="5656263" algn="l"/>
              </a:tabLst>
            </a:pP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Answering questions 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after office hours 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  	 10</a:t>
            </a: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%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32D2E"/>
              </a:buClr>
              <a:buSzPct val="110000"/>
              <a:buFont typeface="Arial" charset="0"/>
              <a:buNone/>
            </a:pPr>
            <a:r>
              <a:rPr lang="en-US" sz="2200" b="1" dirty="0">
                <a:solidFill>
                  <a:srgbClr val="475A8D"/>
                </a:solidFill>
                <a:latin typeface="Gill Sans MT" pitchFamily="34" charset="0"/>
              </a:rPr>
              <a:t>Referrals to specialists	         </a:t>
            </a:r>
            <a:r>
              <a:rPr lang="en-US" sz="2200" b="1" dirty="0" smtClean="0">
                <a:solidFill>
                  <a:srgbClr val="475A8D"/>
                </a:solidFill>
                <a:latin typeface="Gill Sans MT" pitchFamily="34" charset="0"/>
              </a:rPr>
              <a:t>    8%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435100" y="258763"/>
            <a:ext cx="7175500" cy="12652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72314"/>
                </a:solidFill>
                <a:latin typeface="Gill Sans MT"/>
              </a:defRPr>
            </a:lvl9pPr>
            <a:extLst/>
          </a:lstStyle>
          <a:p>
            <a:pPr>
              <a:defRPr/>
            </a:pPr>
            <a:endParaRPr lang="en-US" sz="36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73349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CAHPS patient experience area 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1219200"/>
            <a:ext cx="2625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% of physicians who focused on given CAHPS area</a:t>
            </a:r>
            <a:endParaRPr lang="en-US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1"/>
          <p:cNvSpPr>
            <a:spLocks noGrp="1"/>
          </p:cNvSpPr>
          <p:nvPr>
            <p:ph idx="1"/>
          </p:nvPr>
        </p:nvSpPr>
        <p:spPr>
          <a:xfrm>
            <a:off x="1339850" y="1447800"/>
            <a:ext cx="7499350" cy="4419600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Address accuracy,  representativeness, and timeliness of CAHPS performance reports</a:t>
            </a:r>
          </a:p>
          <a:p>
            <a:pPr>
              <a:spcBef>
                <a:spcPts val="6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Shorten </a:t>
            </a: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the report </a:t>
            </a:r>
          </a:p>
          <a:p>
            <a:pPr>
              <a:spcBef>
                <a:spcPts val="6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Include information about the patients who were surveyed in the CAHPS sample</a:t>
            </a:r>
          </a:p>
          <a:p>
            <a:pPr>
              <a:spcBef>
                <a:spcPts val="6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Educate physicians about CAHPS measures,  calculation of composite scores, and sampling issues</a:t>
            </a:r>
          </a:p>
          <a:p>
            <a:pPr>
              <a:spcBef>
                <a:spcPts val="600"/>
              </a:spcBef>
              <a:buClr>
                <a:srgbClr val="C32D2E"/>
              </a:buClr>
              <a:buFont typeface="Arial" charset="0"/>
              <a:buChar char="•"/>
            </a:pPr>
            <a:endParaRPr lang="en-US" dirty="0" smtClean="0">
              <a:solidFill>
                <a:srgbClr val="475A8D"/>
              </a:solidFill>
              <a:ea typeface="ＭＳ Ｐゴシック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58% of Physicians Interviewed Had Ideas for Improving Reports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58C1A9C-C3EF-4890-86FE-9662451D2902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21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Content Placeholder 1"/>
          <p:cNvSpPr>
            <a:spLocks noGrp="1"/>
          </p:cNvSpPr>
          <p:nvPr>
            <p:ph idx="1"/>
          </p:nvPr>
        </p:nvSpPr>
        <p:spPr>
          <a:xfrm>
            <a:off x="1339850" y="1447800"/>
            <a:ext cx="7499350" cy="4038600"/>
          </a:xfrm>
        </p:spPr>
        <p:txBody>
          <a:bodyPr/>
          <a:lstStyle/>
          <a:p>
            <a:pPr>
              <a:spcBef>
                <a:spcPts val="9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Address data issues</a:t>
            </a:r>
          </a:p>
          <a:p>
            <a:pPr lvl="1">
              <a:spcBef>
                <a:spcPts val="9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Timeliness of data reported on the website</a:t>
            </a:r>
            <a:endParaRPr lang="en-US" dirty="0">
              <a:solidFill>
                <a:srgbClr val="FF0000"/>
              </a:solidFill>
              <a:ea typeface="ＭＳ Ｐゴシック" pitchFamily="34" charset="-128"/>
            </a:endParaRPr>
          </a:p>
          <a:p>
            <a:pPr lvl="1">
              <a:spcBef>
                <a:spcPts val="9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Provide </a:t>
            </a:r>
            <a:r>
              <a:rPr lang="en-US" dirty="0">
                <a:solidFill>
                  <a:srgbClr val="475A8D"/>
                </a:solidFill>
                <a:ea typeface="ＭＳ Ｐゴシック" pitchFamily="34" charset="-128"/>
              </a:rPr>
              <a:t>more data on patients </a:t>
            </a: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queried</a:t>
            </a:r>
          </a:p>
          <a:p>
            <a:pPr lvl="1">
              <a:spcBef>
                <a:spcPts val="900"/>
              </a:spcBef>
              <a:buClr>
                <a:srgbClr val="C32D2E"/>
              </a:buClr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Have data reflect entire population of physician’s patients, not just one health plan’s </a:t>
            </a:r>
            <a:endParaRPr lang="en-US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 marL="403225" lvl="1" indent="0">
              <a:spcBef>
                <a:spcPts val="900"/>
              </a:spcBef>
              <a:buClr>
                <a:srgbClr val="C32D2E"/>
              </a:buClr>
              <a:buNone/>
            </a:pPr>
            <a:endParaRPr lang="en-US" sz="1200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>
              <a:spcBef>
                <a:spcPts val="900"/>
              </a:spcBef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Allow for physician feedback before posting data on website </a:t>
            </a:r>
            <a:endParaRPr lang="en-US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0772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Physician Advice About Public Reporting</a:t>
            </a: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DF309B-0523-4878-938C-AA75629FB52B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22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7499350" cy="4648200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Address data issues for HEDIS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ea typeface="+mn-ea"/>
              </a:rPr>
              <a:t>Accuracy of information collected by the health plan compared to patient charts</a:t>
            </a:r>
            <a:endParaRPr lang="en-US" dirty="0" smtClean="0">
              <a:solidFill>
                <a:srgbClr val="FF0000"/>
              </a:solidFill>
              <a:ea typeface="+mn-ea"/>
            </a:endParaRP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Include measures of patient behaviors and patient non-compliance</a:t>
            </a:r>
            <a:endParaRPr lang="en-US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ea typeface="+mn-ea"/>
              </a:rPr>
              <a:t>Computerize data collection of the measures required by the health plan</a:t>
            </a:r>
            <a:endParaRPr lang="en-US" dirty="0" smtClean="0">
              <a:solidFill>
                <a:srgbClr val="FF0000"/>
              </a:solidFill>
              <a:ea typeface="+mn-ea"/>
            </a:endParaRPr>
          </a:p>
          <a:p>
            <a:pPr marL="403225" lvl="1" indent="0">
              <a:spcBef>
                <a:spcPts val="0"/>
              </a:spcBef>
              <a:buNone/>
              <a:defRPr/>
            </a:pPr>
            <a:endParaRPr lang="en-US" sz="1000" dirty="0">
              <a:ea typeface="+mn-ea"/>
              <a:cs typeface="+mn-cs"/>
            </a:endParaRPr>
          </a:p>
          <a:p>
            <a:pPr>
              <a:spcBef>
                <a:spcPts val="500"/>
              </a:spcBef>
              <a:defRPr/>
            </a:pPr>
            <a:r>
              <a:rPr lang="en-US" dirty="0" smtClean="0">
                <a:ea typeface="+mn-ea"/>
                <a:cs typeface="+mn-cs"/>
              </a:rPr>
              <a:t>Increase size of payment to at least 8%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of </a:t>
            </a:r>
            <a:r>
              <a:rPr lang="en-US" dirty="0" smtClean="0">
                <a:ea typeface="+mn-ea"/>
                <a:cs typeface="+mn-cs"/>
              </a:rPr>
              <a:t>salary (was about 2-3%)</a:t>
            </a: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2650" y="152400"/>
            <a:ext cx="83375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Physician Advice About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Pay-for-Performance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3633B05-A0CA-42A5-890D-AADD35D44D6C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23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6482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Quality Improvement initiatives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Evaluation approach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Findings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Lessons learned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24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8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6629400" cy="22098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Improve data quality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Simplify and improve design of reports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Implement initiatives more consistently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Communicate with and educate physicians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152400"/>
            <a:ext cx="8489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Common Themes 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25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51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3886200" cy="22098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Improve data quality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Simplify and improve design of reports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Implement initiatives more consistently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Communicate with and educate physicians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-76200"/>
            <a:ext cx="8489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Improve the Data Quality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26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1600" y="1524000"/>
            <a:ext cx="3581400" cy="178510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282575" lvl="1" indent="-157163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Accuracy</a:t>
            </a:r>
          </a:p>
          <a:p>
            <a:pPr marL="282575" lvl="1" indent="-157163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Timeliness</a:t>
            </a:r>
          </a:p>
          <a:p>
            <a:pPr marL="282575" lvl="1" indent="-157163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Representativeness</a:t>
            </a:r>
          </a:p>
          <a:p>
            <a:pPr marL="282575" lvl="1" indent="-157163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Computerization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1828800"/>
            <a:ext cx="342900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7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3886200" cy="22098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Improve data quality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Simplify and improve design of reports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Implement initiatives more consistently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Communicate with and educate physicians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152400"/>
            <a:ext cx="8489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Simplify and Improve Design of Individual and Public Physician Performance Reports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27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1600" y="1458754"/>
            <a:ext cx="3581400" cy="493981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338138" lvl="1" indent="-2190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</a:rPr>
              <a:t>Explain </a:t>
            </a:r>
            <a:r>
              <a:rPr lang="en-US" sz="2000" b="1" dirty="0" smtClean="0">
                <a:solidFill>
                  <a:schemeClr val="bg1"/>
                </a:solidFill>
              </a:rPr>
              <a:t>data sample</a:t>
            </a:r>
            <a:endParaRPr lang="en-US" sz="2000" b="1" dirty="0">
              <a:solidFill>
                <a:schemeClr val="bg1"/>
              </a:solidFill>
            </a:endParaRPr>
          </a:p>
          <a:p>
            <a:pPr marL="338138" lvl="1" indent="-2190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</a:rPr>
              <a:t>Include performance </a:t>
            </a:r>
            <a:r>
              <a:rPr lang="en-US" sz="2000" b="1" dirty="0" smtClean="0">
                <a:solidFill>
                  <a:schemeClr val="bg1"/>
                </a:solidFill>
              </a:rPr>
              <a:t>comparisons, trends, benchmarking, and succinct patient care measures</a:t>
            </a:r>
            <a:endParaRPr lang="en-US" sz="2000" b="1" dirty="0">
              <a:solidFill>
                <a:schemeClr val="bg1"/>
              </a:solidFill>
            </a:endParaRPr>
          </a:p>
          <a:p>
            <a:pPr marL="338138" lvl="1" indent="-2190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Identify </a:t>
            </a:r>
            <a:r>
              <a:rPr lang="en-US" sz="2000" b="1" dirty="0">
                <a:solidFill>
                  <a:schemeClr val="bg1"/>
                </a:solidFill>
              </a:rPr>
              <a:t>areas </a:t>
            </a:r>
            <a:r>
              <a:rPr lang="en-US" sz="2000" b="1" dirty="0" smtClean="0">
                <a:solidFill>
                  <a:schemeClr val="bg1"/>
                </a:solidFill>
              </a:rPr>
              <a:t>for improvement</a:t>
            </a:r>
            <a:endParaRPr lang="en-US" sz="2000" b="1" dirty="0">
              <a:solidFill>
                <a:schemeClr val="bg1"/>
              </a:solidFill>
            </a:endParaRPr>
          </a:p>
          <a:p>
            <a:pPr marL="338138" lvl="1" indent="-219075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In Pay-for-Performance</a:t>
            </a:r>
          </a:p>
          <a:p>
            <a:pPr marL="581025" lvl="2" indent="-219075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explain payment amounts &amp; methods</a:t>
            </a:r>
            <a:endParaRPr lang="en-US" sz="2000" b="1" dirty="0">
              <a:solidFill>
                <a:schemeClr val="bg1"/>
              </a:solidFill>
            </a:endParaRPr>
          </a:p>
          <a:p>
            <a:pPr marL="581025" lvl="2" indent="-219075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</a:rPr>
              <a:t>d</a:t>
            </a:r>
            <a:r>
              <a:rPr lang="en-US" sz="2000" b="1" dirty="0" smtClean="0">
                <a:solidFill>
                  <a:schemeClr val="bg1"/>
                </a:solidFill>
              </a:rPr>
              <a:t>ifferentiate between clinical </a:t>
            </a:r>
            <a:r>
              <a:rPr lang="en-US" sz="2000" b="1" dirty="0">
                <a:solidFill>
                  <a:schemeClr val="bg1"/>
                </a:solidFill>
              </a:rPr>
              <a:t>care </a:t>
            </a:r>
            <a:r>
              <a:rPr lang="en-US" sz="2000" b="1" dirty="0" smtClean="0">
                <a:solidFill>
                  <a:schemeClr val="bg1"/>
                </a:solidFill>
              </a:rPr>
              <a:t> and </a:t>
            </a:r>
            <a:r>
              <a:rPr lang="en-US" sz="2000" b="1" dirty="0">
                <a:solidFill>
                  <a:schemeClr val="bg1"/>
                </a:solidFill>
              </a:rPr>
              <a:t>patient </a:t>
            </a:r>
            <a:r>
              <a:rPr lang="en-US" sz="2000" b="1" dirty="0" smtClean="0">
                <a:solidFill>
                  <a:schemeClr val="bg1"/>
                </a:solidFill>
              </a:rPr>
              <a:t>experience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2743200"/>
            <a:ext cx="342900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275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3886200" cy="22098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Improve data quality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Simplify and improve design of reports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Implement initiatives more consistently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Communicate with and educate physicians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-76200"/>
            <a:ext cx="8489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Implementation of Initiatives Is Important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28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1600" y="2849701"/>
            <a:ext cx="3581400" cy="332398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338138" lvl="1" indent="-280988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Include office staff in quality improvement and data reports</a:t>
            </a:r>
            <a:endParaRPr lang="en-US" sz="2000" b="1" dirty="0">
              <a:solidFill>
                <a:schemeClr val="bg1"/>
              </a:solidFill>
            </a:endParaRPr>
          </a:p>
          <a:p>
            <a:pPr marL="338138" lvl="1" indent="-280988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Get and keep </a:t>
            </a:r>
            <a:r>
              <a:rPr lang="en-US" sz="2000" b="1" dirty="0">
                <a:solidFill>
                  <a:schemeClr val="bg1"/>
                </a:solidFill>
              </a:rPr>
              <a:t>physicians attention</a:t>
            </a:r>
          </a:p>
          <a:p>
            <a:pPr marL="338138" lvl="1" indent="-280988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</a:rPr>
              <a:t>Simplify </a:t>
            </a:r>
            <a:r>
              <a:rPr lang="en-US" sz="2000" b="1" dirty="0" smtClean="0">
                <a:solidFill>
                  <a:schemeClr val="bg1"/>
                </a:solidFill>
              </a:rPr>
              <a:t>documentation  </a:t>
            </a:r>
            <a:r>
              <a:rPr lang="en-US" sz="2000" b="1" dirty="0">
                <a:solidFill>
                  <a:schemeClr val="bg1"/>
                </a:solidFill>
              </a:rPr>
              <a:t>(HEDIS)</a:t>
            </a:r>
          </a:p>
          <a:p>
            <a:pPr marL="338138" lvl="1" indent="-280988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Pay promptly and directly to </a:t>
            </a:r>
            <a:r>
              <a:rPr lang="en-US" sz="2000" b="1" dirty="0" smtClean="0">
                <a:solidFill>
                  <a:schemeClr val="bg1"/>
                </a:solidFill>
              </a:rPr>
              <a:t>physicians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3657600"/>
            <a:ext cx="342900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4785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3886200" cy="22098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Improve data quality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Simplify and improve design of reports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Implement initiatives more consistently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Communicate with and educate physicians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152400"/>
            <a:ext cx="8489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Communicate with and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Educate Physicians To Increase Awareness and Understanding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29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1600" y="2895600"/>
            <a:ext cx="3962400" cy="393954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225425" lvl="1" indent="-1682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Education physicians before rollout of programs</a:t>
            </a:r>
          </a:p>
          <a:p>
            <a:pPr marL="225425" lvl="1" indent="-1682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Provide specific training </a:t>
            </a:r>
            <a:r>
              <a:rPr lang="en-US" sz="2000" b="1" dirty="0">
                <a:solidFill>
                  <a:schemeClr val="bg1"/>
                </a:solidFill>
              </a:rPr>
              <a:t>to physicians on measures</a:t>
            </a:r>
          </a:p>
          <a:p>
            <a:pPr marL="225425" lvl="1" indent="-1682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Hold discussions with physicians about performance and quality improvement</a:t>
            </a:r>
          </a:p>
          <a:p>
            <a:pPr marL="225425" lvl="1" indent="-1682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Send </a:t>
            </a:r>
            <a:r>
              <a:rPr lang="en-US" sz="2000" b="1" dirty="0">
                <a:solidFill>
                  <a:schemeClr val="bg1"/>
                </a:solidFill>
              </a:rPr>
              <a:t>reports </a:t>
            </a:r>
            <a:r>
              <a:rPr lang="en-US" sz="2000" b="1" dirty="0" smtClean="0">
                <a:solidFill>
                  <a:schemeClr val="bg1"/>
                </a:solidFill>
              </a:rPr>
              <a:t>and communicate data trends regularly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4572000"/>
            <a:ext cx="342900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4301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648200"/>
          </a:xfrm>
        </p:spPr>
        <p:txBody>
          <a:bodyPr/>
          <a:lstStyle/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Quality Improvement initiatives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Evaluation approach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Findings</a:t>
            </a:r>
          </a:p>
          <a:p>
            <a:pPr>
              <a:buClr>
                <a:srgbClr val="C32D2E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ＭＳ Ｐゴシック" pitchFamily="34" charset="-128"/>
              </a:rPr>
              <a:t>Lessons learned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3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79A29F-7977-427A-B4C3-CF9AEFC2A71E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30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pic>
        <p:nvPicPr>
          <p:cNvPr id="8" name="Picture 7" descr="health_RGB.gif                                                 00017ABCMacintosh HD                   BB0648D2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91570"/>
            <a:ext cx="3352800" cy="146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99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152400"/>
            <a:ext cx="84137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Health Plan  Saw Opportunity to </a:t>
            </a:r>
            <a:b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Improve Patient Experience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4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295400" y="1447800"/>
            <a:ext cx="7620000" cy="4648200"/>
          </a:xfrm>
        </p:spPr>
        <p:txBody>
          <a:bodyPr>
            <a:noAutofit/>
          </a:bodyPr>
          <a:lstStyle/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CAHPS Clinician and Group Survey</a:t>
            </a:r>
            <a:br>
              <a:rPr lang="en-US" dirty="0" smtClean="0"/>
            </a:br>
            <a:r>
              <a:rPr lang="en-US" dirty="0" smtClean="0"/>
              <a:t>provided tool for</a:t>
            </a:r>
          </a:p>
          <a:p>
            <a:pPr marL="692785" lvl="1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breaking </a:t>
            </a:r>
            <a:r>
              <a:rPr lang="en-US" dirty="0"/>
              <a:t>down </a:t>
            </a:r>
            <a:r>
              <a:rPr lang="en-US" dirty="0" smtClean="0"/>
              <a:t>data</a:t>
            </a:r>
            <a:endParaRPr lang="en-US" dirty="0"/>
          </a:p>
          <a:p>
            <a:pPr marL="692785" lvl="1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indicating </a:t>
            </a:r>
            <a:r>
              <a:rPr lang="en-US" i="1" dirty="0"/>
              <a:t>where</a:t>
            </a:r>
            <a:r>
              <a:rPr lang="en-US" dirty="0"/>
              <a:t> improvements were needed</a:t>
            </a:r>
          </a:p>
          <a:p>
            <a:pPr marL="692785" lvl="1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giving </a:t>
            </a:r>
            <a:r>
              <a:rPr lang="en-US" dirty="0"/>
              <a:t>plan </a:t>
            </a:r>
            <a:r>
              <a:rPr lang="en-US" dirty="0" smtClean="0"/>
              <a:t>leverage</a:t>
            </a:r>
          </a:p>
          <a:p>
            <a:pPr marL="82296" indent="0" eaLnBrk="1" fontAlgn="auto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sz="800" dirty="0" smtClean="0"/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dirty="0" smtClean="0"/>
              <a:t>Pay-for-performance allowed plan to reward physicians  for meeting CAHPS score objectives</a:t>
            </a:r>
          </a:p>
        </p:txBody>
      </p:sp>
    </p:spTree>
    <p:extLst>
      <p:ext uri="{BB962C8B-B14F-4D97-AF65-F5344CB8AC3E}">
        <p14:creationId xmlns:p14="http://schemas.microsoft.com/office/powerpoint/2010/main" xmlns="" val="49147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50" y="152400"/>
            <a:ext cx="84137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Plan Focused on its Contracted </a:t>
            </a:r>
            <a:b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Primary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C</a:t>
            </a: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are Physicians</a:t>
            </a:r>
            <a:endParaRPr lang="en-US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5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620000" cy="4648200"/>
          </a:xfrm>
        </p:spPr>
        <p:txBody>
          <a:bodyPr>
            <a:no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Eight physician-hospital </a:t>
            </a:r>
            <a:r>
              <a:rPr lang="en-US" dirty="0"/>
              <a:t>organizations (</a:t>
            </a:r>
            <a:r>
              <a:rPr lang="en-US" dirty="0" smtClean="0"/>
              <a:t>PHOs) </a:t>
            </a:r>
            <a:endParaRPr lang="en-US" dirty="0"/>
          </a:p>
          <a:p>
            <a:pPr>
              <a:defRPr/>
            </a:pPr>
            <a:r>
              <a:rPr lang="en-US" dirty="0" smtClean="0"/>
              <a:t>Contracted </a:t>
            </a:r>
            <a:r>
              <a:rPr lang="en-US" dirty="0"/>
              <a:t>with </a:t>
            </a:r>
            <a:r>
              <a:rPr lang="en-US" dirty="0" smtClean="0"/>
              <a:t>PHOs </a:t>
            </a:r>
            <a:r>
              <a:rPr lang="en-US" dirty="0"/>
              <a:t>for participation of </a:t>
            </a:r>
            <a:r>
              <a:rPr lang="en-US" dirty="0" smtClean="0"/>
              <a:t>primary </a:t>
            </a:r>
            <a:r>
              <a:rPr lang="en-US" dirty="0"/>
              <a:t>care physicians </a:t>
            </a:r>
            <a:r>
              <a:rPr lang="en-US" dirty="0" smtClean="0"/>
              <a:t>in initiatives</a:t>
            </a:r>
            <a:endParaRPr lang="en-US" dirty="0"/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2840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2400"/>
            <a:ext cx="84137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Three Main Actions of the Health Plan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7D12C7D-B213-453A-9615-C8702E8D8B47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6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143000" y="1447800"/>
            <a:ext cx="7848600" cy="4648200"/>
          </a:xfrm>
        </p:spPr>
        <p:txBody>
          <a:bodyPr>
            <a:noAutofit/>
          </a:bodyPr>
          <a:lstStyle/>
          <a:p>
            <a:pPr marL="539496" indent="-457200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400" dirty="0" smtClean="0">
                <a:ea typeface="+mn-ea"/>
                <a:cs typeface="+mn-cs"/>
              </a:rPr>
              <a:t>Provider reports –Mailed </a:t>
            </a:r>
            <a:r>
              <a:rPr lang="en-US" sz="2400" dirty="0" smtClean="0"/>
              <a:t>physician-level </a:t>
            </a:r>
            <a:r>
              <a:rPr lang="en-US" dirty="0" smtClean="0"/>
              <a:t>scores </a:t>
            </a:r>
            <a:r>
              <a:rPr lang="en-US" dirty="0"/>
              <a:t>on annual CAHPS </a:t>
            </a:r>
            <a:r>
              <a:rPr lang="en-US" dirty="0" smtClean="0"/>
              <a:t>survey to individual </a:t>
            </a:r>
            <a:r>
              <a:rPr lang="en-US" dirty="0"/>
              <a:t>providers</a:t>
            </a:r>
            <a:endParaRPr lang="en-US" sz="2400" dirty="0" smtClean="0"/>
          </a:p>
          <a:p>
            <a:pPr marL="539496" indent="-457200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400" dirty="0" smtClean="0">
                <a:ea typeface="+mn-ea"/>
                <a:cs typeface="+mn-cs"/>
              </a:rPr>
              <a:t>Public reporting – Posted </a:t>
            </a:r>
            <a:r>
              <a:rPr lang="en-US" dirty="0" smtClean="0">
                <a:solidFill>
                  <a:srgbClr val="475A8D"/>
                </a:solidFill>
                <a:ea typeface="ＭＳ Ｐゴシック" pitchFamily="34" charset="-128"/>
              </a:rPr>
              <a:t>physicians’ scores</a:t>
            </a:r>
            <a:r>
              <a:rPr lang="en-US" altLang="ja-JP" dirty="0" smtClean="0">
                <a:solidFill>
                  <a:srgbClr val="475A8D"/>
                </a:solidFill>
                <a:ea typeface="ＭＳ Ｐゴシック" pitchFamily="34" charset="-128"/>
              </a:rPr>
              <a:t> </a:t>
            </a:r>
            <a:r>
              <a:rPr lang="en-US" altLang="ja-JP" dirty="0">
                <a:solidFill>
                  <a:srgbClr val="475A8D"/>
                </a:solidFill>
                <a:ea typeface="ＭＳ Ｐゴシック" pitchFamily="34" charset="-128"/>
              </a:rPr>
              <a:t>on </a:t>
            </a:r>
            <a:r>
              <a:rPr lang="en-US" altLang="ja-JP" dirty="0" smtClean="0">
                <a:solidFill>
                  <a:srgbClr val="475A8D"/>
                </a:solidFill>
                <a:ea typeface="ＭＳ Ｐゴシック" pitchFamily="34" charset="-128"/>
              </a:rPr>
              <a:t>public website</a:t>
            </a:r>
          </a:p>
          <a:p>
            <a:pPr marL="866521" lvl="1" indent="-457200" eaLnBrk="1" fontAlgn="auto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altLang="ja-JP" sz="2000" dirty="0" smtClean="0">
                <a:solidFill>
                  <a:srgbClr val="475A8D"/>
                </a:solidFill>
                <a:ea typeface="ＭＳ Ｐゴシック" pitchFamily="34" charset="-128"/>
              </a:rPr>
              <a:t>Measured “clinical quality” and CAHPS on a scale of 1-5</a:t>
            </a:r>
          </a:p>
          <a:p>
            <a:pPr marL="539496" indent="-457200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dirty="0" smtClean="0"/>
              <a:t>Pay-for-performance program created </a:t>
            </a:r>
            <a:r>
              <a:rPr lang="en-US" dirty="0"/>
              <a:t>financial incentives for physicians to improve </a:t>
            </a:r>
          </a:p>
          <a:p>
            <a:pPr marL="866521" lvl="1" indent="-457200" eaLnBrk="1" fontAlgn="auto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000" dirty="0">
                <a:solidFill>
                  <a:srgbClr val="475A8D"/>
                </a:solidFill>
              </a:rPr>
              <a:t>Based on CAHPS,  Healthcare Effectiveness Data and Information Set (HEDIS) scores, and other measures</a:t>
            </a:r>
          </a:p>
          <a:p>
            <a:pPr marL="866521" lvl="1" indent="-457200" eaLnBrk="1" fontAlgn="auto" hangingPunct="1">
              <a:spcBef>
                <a:spcPts val="600"/>
              </a:spcBef>
              <a:spcAft>
                <a:spcPts val="1200"/>
              </a:spcAft>
              <a:defRPr/>
            </a:pPr>
            <a:endParaRPr lang="en-US" altLang="ja-JP" sz="2000" dirty="0" smtClean="0">
              <a:solidFill>
                <a:srgbClr val="475A8D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8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447800"/>
            <a:ext cx="7499350" cy="4800600"/>
          </a:xfrm>
        </p:spPr>
        <p:txBody>
          <a:bodyPr/>
          <a:lstStyle/>
          <a:p>
            <a:pPr marL="365760" indent="-283464" eaLnBrk="1" fontAlgn="auto" hangingPunct="1">
              <a:spcAft>
                <a:spcPts val="0"/>
              </a:spcAft>
              <a:defRPr/>
            </a:pPr>
            <a:r>
              <a:rPr lang="en-US" dirty="0" smtClean="0"/>
              <a:t>First year</a:t>
            </a:r>
          </a:p>
          <a:p>
            <a:pPr marL="692785" lvl="1" indent="-283464" eaLnBrk="1" fontAlgn="auto" hangingPunct="1">
              <a:spcAft>
                <a:spcPts val="0"/>
              </a:spcAft>
              <a:defRPr/>
            </a:pPr>
            <a:r>
              <a:rPr lang="en-US" dirty="0"/>
              <a:t>N</a:t>
            </a:r>
            <a:r>
              <a:rPr lang="en-US" dirty="0" smtClean="0"/>
              <a:t>o financial rewards</a:t>
            </a:r>
            <a:endParaRPr lang="en-US" dirty="0"/>
          </a:p>
          <a:p>
            <a:pPr marL="692785" lvl="1" indent="-283464" eaLnBrk="1" fontAlgn="auto" hangingPunct="1">
              <a:spcAft>
                <a:spcPts val="0"/>
              </a:spcAft>
              <a:defRPr/>
            </a:pPr>
            <a:r>
              <a:rPr lang="en-US" dirty="0"/>
              <a:t>P</a:t>
            </a:r>
            <a:r>
              <a:rPr lang="en-US" dirty="0" smtClean="0"/>
              <a:t>hysicians received their </a:t>
            </a:r>
            <a:r>
              <a:rPr lang="en-US" dirty="0"/>
              <a:t>CAHPS survey </a:t>
            </a:r>
            <a:r>
              <a:rPr lang="en-US" dirty="0" smtClean="0"/>
              <a:t>results </a:t>
            </a:r>
          </a:p>
          <a:p>
            <a:pPr marL="692785" lvl="1" indent="-283464" eaLnBrk="1" fontAlgn="auto" hangingPunct="1">
              <a:spcAft>
                <a:spcPts val="0"/>
              </a:spcAft>
              <a:defRPr/>
            </a:pPr>
            <a:r>
              <a:rPr lang="en-US" dirty="0"/>
              <a:t>T</a:t>
            </a:r>
            <a:r>
              <a:rPr lang="en-US" dirty="0" smtClean="0"/>
              <a:t>old which incentive measures were to be tracked for payment</a:t>
            </a:r>
          </a:p>
          <a:p>
            <a:pPr marL="365760" indent="-283464" eaLnBrk="1" fontAlgn="auto" hangingPunct="1">
              <a:spcAft>
                <a:spcPts val="0"/>
              </a:spcAft>
              <a:defRPr/>
            </a:pPr>
            <a:r>
              <a:rPr lang="en-US" dirty="0" smtClean="0"/>
              <a:t>Second year</a:t>
            </a:r>
          </a:p>
          <a:p>
            <a:pPr marL="692785" lvl="1" indent="-283464" eaLnBrk="1" fontAlgn="auto" hangingPunct="1">
              <a:spcAft>
                <a:spcPts val="0"/>
              </a:spcAft>
              <a:defRPr/>
            </a:pPr>
            <a:r>
              <a:rPr lang="en-US" dirty="0" smtClean="0"/>
              <a:t>Payments were sent to practices or PHOs for the individual doctor’s performance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Pay-for-Performance 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8230DD1-7561-4FCA-9E60-8DB1D272454E}" type="slidenum">
              <a:rPr lang="en-US">
                <a:latin typeface="Gill Sans MT" pitchFamily="34" charset="0"/>
                <a:cs typeface="Arial" charset="0"/>
              </a:rPr>
              <a:pPr eaLnBrk="1" hangingPunct="1"/>
              <a:t>7</a:t>
            </a:fld>
            <a:endParaRPr lang="en-US">
              <a:latin typeface="Gill Sans M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524000"/>
            <a:ext cx="7620000" cy="4800600"/>
          </a:xfrm>
        </p:spPr>
        <p:txBody>
          <a:bodyPr/>
          <a:lstStyle/>
          <a:p>
            <a:pPr marL="657225" lvl="2" indent="0" eaLnBrk="1" hangingPunct="1">
              <a:spcBef>
                <a:spcPts val="300"/>
              </a:spcBef>
              <a:buNone/>
              <a:tabLst>
                <a:tab pos="1828800" algn="l"/>
                <a:tab pos="5770563" algn="l"/>
              </a:tabLst>
              <a:defRPr/>
            </a:pPr>
            <a:endParaRPr lang="en-US" sz="200" dirty="0"/>
          </a:p>
          <a:p>
            <a:pPr marL="746125" lvl="1" indent="-342900" eaLnBrk="1" hangingPunct="1">
              <a:defRPr/>
            </a:pPr>
            <a:r>
              <a:rPr lang="en-US" dirty="0"/>
              <a:t>Health information technology (IT</a:t>
            </a:r>
            <a:r>
              <a:rPr lang="en-US" dirty="0" smtClean="0"/>
              <a:t>)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•"/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Electronic prescribing</a:t>
            </a:r>
            <a:endParaRPr lang="en-US" sz="2000" dirty="0"/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•"/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Patient </a:t>
            </a:r>
            <a:r>
              <a:rPr lang="en-US" sz="2000" dirty="0" smtClean="0"/>
              <a:t>registry (HEDIS)</a:t>
            </a:r>
            <a:endParaRPr lang="en-US" sz="2000" dirty="0" smtClean="0"/>
          </a:p>
          <a:p>
            <a:pPr marL="657225" lvl="2" indent="0" eaLnBrk="1" hangingPunct="1">
              <a:spcBef>
                <a:spcPts val="300"/>
              </a:spcBef>
              <a:buNone/>
              <a:tabLst>
                <a:tab pos="1828800" algn="l"/>
                <a:tab pos="5770563" algn="l"/>
              </a:tabLst>
              <a:defRPr/>
            </a:pPr>
            <a:endParaRPr lang="en-US" sz="200" dirty="0"/>
          </a:p>
          <a:p>
            <a:pPr marL="746125" lvl="1" indent="-342900" eaLnBrk="1" hangingPunct="1">
              <a:defRPr/>
            </a:pPr>
            <a:r>
              <a:rPr lang="en-US" dirty="0" smtClean="0"/>
              <a:t>Efficiency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Generic usage </a:t>
            </a:r>
            <a:r>
              <a:rPr lang="en-US" sz="2000" dirty="0" smtClean="0"/>
              <a:t>rate</a:t>
            </a:r>
            <a:endParaRPr lang="en-US" sz="2000" dirty="0"/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Use of emergency room </a:t>
            </a:r>
            <a:r>
              <a:rPr lang="en-US" sz="2000" dirty="0"/>
              <a:t>(non-emergency</a:t>
            </a:r>
            <a:r>
              <a:rPr lang="en-US" sz="2000" dirty="0" smtClean="0"/>
              <a:t>)</a:t>
            </a:r>
          </a:p>
          <a:p>
            <a:pPr marL="746125" lvl="1" indent="-342900" eaLnBrk="1" hangingPunct="1">
              <a:defRPr/>
            </a:pPr>
            <a:r>
              <a:rPr lang="en-US" dirty="0"/>
              <a:t>Member experience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Global rating of physician </a:t>
            </a:r>
            <a:endParaRPr lang="en-US" sz="2000" dirty="0"/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Doctor-patient communication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Office staff courteousness </a:t>
            </a:r>
            <a:r>
              <a:rPr lang="en-US" sz="2000" dirty="0"/>
              <a:t>and friendliness </a:t>
            </a:r>
            <a:endParaRPr lang="en-US" sz="2000" dirty="0" smtClean="0"/>
          </a:p>
          <a:p>
            <a:pPr marL="657225" lvl="2" indent="0" eaLnBrk="1" hangingPunct="1">
              <a:spcBef>
                <a:spcPts val="300"/>
              </a:spcBef>
              <a:buNone/>
              <a:tabLst>
                <a:tab pos="1828800" algn="l"/>
                <a:tab pos="5770563" algn="l"/>
              </a:tabLst>
              <a:defRPr/>
            </a:pPr>
            <a:endParaRPr lang="en-US" sz="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4050" y="152400"/>
            <a:ext cx="879475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Pay-for-Performance Measures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F13AF-3526-42E5-AEFA-3356C1239B4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780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1524000"/>
            <a:ext cx="7620000" cy="4800600"/>
          </a:xfrm>
        </p:spPr>
        <p:txBody>
          <a:bodyPr/>
          <a:lstStyle/>
          <a:p>
            <a:pPr marL="657225" lvl="2" indent="0" eaLnBrk="1" hangingPunct="1">
              <a:spcBef>
                <a:spcPts val="300"/>
              </a:spcBef>
              <a:buNone/>
              <a:tabLst>
                <a:tab pos="1828800" algn="l"/>
                <a:tab pos="5770563" algn="l"/>
              </a:tabLst>
              <a:defRPr/>
            </a:pPr>
            <a:endParaRPr lang="en-US" sz="200" dirty="0"/>
          </a:p>
          <a:p>
            <a:pPr marL="746125" lvl="1" indent="-342900" eaLnBrk="1" hangingPunct="1">
              <a:defRPr/>
            </a:pPr>
            <a:r>
              <a:rPr lang="en-US" dirty="0"/>
              <a:t>Health </a:t>
            </a:r>
            <a:r>
              <a:rPr lang="en-US" dirty="0" smtClean="0"/>
              <a:t>IT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Electronic prescribing	</a:t>
            </a:r>
            <a:r>
              <a:rPr lang="en-US" sz="2000" dirty="0" smtClean="0">
                <a:solidFill>
                  <a:schemeClr val="accent3"/>
                </a:solidFill>
              </a:rPr>
              <a:t>20%</a:t>
            </a:r>
            <a:endParaRPr lang="en-US" sz="2000" dirty="0">
              <a:solidFill>
                <a:schemeClr val="accent3"/>
              </a:solidFill>
            </a:endParaRP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Patient </a:t>
            </a:r>
            <a:r>
              <a:rPr lang="en-US" sz="2000" dirty="0" smtClean="0"/>
              <a:t>registry	</a:t>
            </a:r>
            <a:r>
              <a:rPr lang="en-US" sz="2000" dirty="0" smtClean="0">
                <a:solidFill>
                  <a:schemeClr val="accent3"/>
                </a:solidFill>
              </a:rPr>
              <a:t>20%</a:t>
            </a:r>
          </a:p>
          <a:p>
            <a:pPr marL="657225" lvl="2" indent="0" eaLnBrk="1" hangingPunct="1">
              <a:spcBef>
                <a:spcPts val="300"/>
              </a:spcBef>
              <a:buNone/>
              <a:tabLst>
                <a:tab pos="1828800" algn="l"/>
                <a:tab pos="5770563" algn="l"/>
              </a:tabLst>
              <a:defRPr/>
            </a:pPr>
            <a:endParaRPr lang="en-US" sz="200" dirty="0"/>
          </a:p>
          <a:p>
            <a:pPr marL="746125" lvl="1" indent="-342900" eaLnBrk="1" hangingPunct="1">
              <a:defRPr/>
            </a:pPr>
            <a:r>
              <a:rPr lang="en-US" dirty="0" smtClean="0"/>
              <a:t>Efficiency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Generic usage </a:t>
            </a:r>
            <a:r>
              <a:rPr lang="en-US" sz="2000" dirty="0" smtClean="0"/>
              <a:t>rate	</a:t>
            </a:r>
            <a:r>
              <a:rPr lang="en-US" sz="2000" dirty="0" smtClean="0">
                <a:solidFill>
                  <a:schemeClr val="accent3"/>
                </a:solidFill>
              </a:rPr>
              <a:t>20%</a:t>
            </a:r>
            <a:endParaRPr lang="en-US" sz="2000" dirty="0">
              <a:solidFill>
                <a:schemeClr val="accent3"/>
              </a:solidFill>
            </a:endParaRP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Use of emergency room	</a:t>
            </a:r>
            <a:r>
              <a:rPr lang="en-US" sz="2000" dirty="0" smtClean="0">
                <a:solidFill>
                  <a:schemeClr val="accent3"/>
                </a:solidFill>
              </a:rPr>
              <a:t>20%</a:t>
            </a:r>
          </a:p>
          <a:p>
            <a:pPr marL="746125" lvl="1" indent="-342900" eaLnBrk="1" hangingPunct="1">
              <a:defRPr/>
            </a:pPr>
            <a:r>
              <a:rPr lang="en-US" dirty="0" smtClean="0"/>
              <a:t>Member </a:t>
            </a:r>
            <a:r>
              <a:rPr lang="en-US" dirty="0"/>
              <a:t>experience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 smtClean="0"/>
              <a:t>Global rating of physician</a:t>
            </a:r>
            <a:r>
              <a:rPr lang="en-US" sz="2000" dirty="0"/>
              <a:t>	</a:t>
            </a:r>
            <a:r>
              <a:rPr lang="en-US" sz="2000" dirty="0">
                <a:solidFill>
                  <a:schemeClr val="accent3"/>
                </a:solidFill>
              </a:rPr>
              <a:t>10%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Doctor-patient communication	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chemeClr val="accent3"/>
                </a:solidFill>
              </a:rPr>
              <a:t>5</a:t>
            </a:r>
            <a:r>
              <a:rPr lang="en-US" sz="2000" dirty="0">
                <a:solidFill>
                  <a:schemeClr val="accent3"/>
                </a:solidFill>
              </a:rPr>
              <a:t>%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tabLst>
                <a:tab pos="1828800" algn="l"/>
                <a:tab pos="5770563" algn="l"/>
              </a:tabLst>
              <a:defRPr/>
            </a:pPr>
            <a:r>
              <a:rPr lang="en-US" sz="2000" dirty="0"/>
              <a:t>Office staff 	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chemeClr val="accent3"/>
                </a:solidFill>
              </a:rPr>
              <a:t>5</a:t>
            </a:r>
            <a:r>
              <a:rPr lang="en-US" sz="2000" dirty="0">
                <a:solidFill>
                  <a:schemeClr val="accent3"/>
                </a:solidFill>
              </a:rPr>
              <a:t>%</a:t>
            </a:r>
          </a:p>
          <a:p>
            <a:pPr marL="1611313" lvl="2" indent="-457200" eaLnBrk="1" hangingPunct="1">
              <a:spcBef>
                <a:spcPts val="300"/>
              </a:spcBef>
              <a:buClr>
                <a:schemeClr val="accent3"/>
              </a:buClr>
              <a:buFont typeface="+mj-lt"/>
              <a:buAutoNum type="arabicPeriod"/>
              <a:tabLst>
                <a:tab pos="1828800" algn="l"/>
                <a:tab pos="5770563" algn="l"/>
              </a:tabLst>
              <a:defRPr/>
            </a:pPr>
            <a:endParaRPr lang="en-US" sz="2000" u="sng" dirty="0" smtClean="0">
              <a:solidFill>
                <a:schemeClr val="accent3"/>
              </a:solidFill>
            </a:endParaRPr>
          </a:p>
          <a:p>
            <a:pPr marL="1154113" lvl="2" indent="0" eaLnBrk="1" hangingPunct="1">
              <a:spcBef>
                <a:spcPts val="300"/>
              </a:spcBef>
              <a:buNone/>
              <a:tabLst>
                <a:tab pos="3262313" algn="l"/>
                <a:tab pos="5770563" algn="l"/>
              </a:tabLst>
              <a:defRPr/>
            </a:pP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chemeClr val="accent3"/>
                </a:solidFill>
              </a:rPr>
              <a:t>Total	100%	</a:t>
            </a:r>
            <a:r>
              <a:rPr lang="en-US" dirty="0" smtClean="0">
                <a:solidFill>
                  <a:schemeClr val="accent3"/>
                </a:solidFill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F13AF-3526-42E5-AEFA-3356C1239B4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2000" y="152400"/>
            <a:ext cx="84582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Member Experience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was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20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% of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Payment 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15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5359</TotalTime>
  <Words>988</Words>
  <Application>Microsoft Office PowerPoint</Application>
  <PresentationFormat>On-screen Show (4:3)</PresentationFormat>
  <Paragraphs>294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Solstice</vt:lpstr>
      <vt:lpstr>One Health Plan’s Initiatives to Improve Patient Experiences: What the Physicians Had to Say </vt:lpstr>
      <vt:lpstr>Presentation Outline</vt:lpstr>
      <vt:lpstr>Presentation Outline</vt:lpstr>
      <vt:lpstr>Health Plan  Saw Opportunity to  Improve Patient Experience</vt:lpstr>
      <vt:lpstr>Plan Focused on its Contracted  Primary Care Physicians</vt:lpstr>
      <vt:lpstr>Three Main Actions of the Health Plan</vt:lpstr>
      <vt:lpstr>Pay-for-Performance  </vt:lpstr>
      <vt:lpstr> Pay-for-Performance Measures  </vt:lpstr>
      <vt:lpstr>Member Experience was 20% of Payment </vt:lpstr>
      <vt:lpstr>Presentation Outline</vt:lpstr>
      <vt:lpstr>Examined Effect of Initiatives on Physician Behavior and Motivation</vt:lpstr>
      <vt:lpstr>Presentation Outline</vt:lpstr>
      <vt:lpstr>93% of Physicians Were Aware of  Their Provider CAHPS Report</vt:lpstr>
      <vt:lpstr>49% of Physicians Reported No Change in Actions After Provider CAHPS Report</vt:lpstr>
      <vt:lpstr>58% Aware of Public Reporting but Most Had Negative Opinion</vt:lpstr>
      <vt:lpstr>Physician Understanding of  Website Contents Was Limited</vt:lpstr>
      <vt:lpstr>Most Physicians Made No Change as a Result of Public Reporting</vt:lpstr>
      <vt:lpstr>35% of Physicians Were Motivated  by Pay-For-Performance Initiative </vt:lpstr>
      <vt:lpstr>  More Physicians Said They  Received Pay Than Actually Did </vt:lpstr>
      <vt:lpstr>Physicians Focused on a Range of  Patient Experience Areas</vt:lpstr>
      <vt:lpstr>58% of Physicians Interviewed Had Ideas for Improving Reports</vt:lpstr>
      <vt:lpstr>Physician Advice About Public Reporting</vt:lpstr>
      <vt:lpstr>Physician Advice About Pay-for-Performance</vt:lpstr>
      <vt:lpstr>Presentation Outline</vt:lpstr>
      <vt:lpstr>Common Themes </vt:lpstr>
      <vt:lpstr>Improve the Data Quality</vt:lpstr>
      <vt:lpstr>Simplify and Improve Design of Individual and Public Physician Performance Reports</vt:lpstr>
      <vt:lpstr>Implementation of Initiatives Is Important</vt:lpstr>
      <vt:lpstr>Communicate with and Educate Physicians To Increase Awareness and Understanding</vt:lpstr>
      <vt:lpstr>Slide 30</vt:lpstr>
    </vt:vector>
  </TitlesOfParts>
  <Company>RAND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Physicians’ Responses to a Health Plan’s P4P Program</dc:title>
  <dc:creator>Donna Farley</dc:creator>
  <cp:lastModifiedBy>Rentex</cp:lastModifiedBy>
  <cp:revision>539</cp:revision>
  <cp:lastPrinted>2012-09-03T15:35:32Z</cp:lastPrinted>
  <dcterms:created xsi:type="dcterms:W3CDTF">2011-08-05T20:20:53Z</dcterms:created>
  <dcterms:modified xsi:type="dcterms:W3CDTF">2012-09-10T17:32:45Z</dcterms:modified>
</cp:coreProperties>
</file>