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56" r:id="rId2"/>
    <p:sldId id="278" r:id="rId3"/>
    <p:sldId id="279" r:id="rId4"/>
    <p:sldId id="257" r:id="rId5"/>
    <p:sldId id="260" r:id="rId6"/>
    <p:sldId id="259" r:id="rId7"/>
    <p:sldId id="263" r:id="rId8"/>
    <p:sldId id="262" r:id="rId9"/>
    <p:sldId id="284" r:id="rId10"/>
    <p:sldId id="285" r:id="rId11"/>
    <p:sldId id="280" r:id="rId12"/>
    <p:sldId id="274" r:id="rId13"/>
    <p:sldId id="272" r:id="rId14"/>
    <p:sldId id="273" r:id="rId15"/>
    <p:sldId id="282" r:id="rId16"/>
    <p:sldId id="283" r:id="rId17"/>
    <p:sldId id="281" r:id="rId18"/>
    <p:sldId id="275" r:id="rId19"/>
    <p:sldId id="277" r:id="rId20"/>
    <p:sldId id="276" r:id="rId21"/>
    <p:sldId id="270" r:id="rId22"/>
    <p:sldId id="261" r:id="rId23"/>
    <p:sldId id="266" r:id="rId24"/>
    <p:sldId id="267" r:id="rId25"/>
    <p:sldId id="268" r:id="rId26"/>
    <p:sldId id="269" r:id="rId27"/>
    <p:sldId id="27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CCC"/>
    <a:srgbClr val="CCFFCC"/>
    <a:srgbClr val="FFFFCC"/>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4400" autoAdjust="0"/>
  </p:normalViewPr>
  <p:slideViewPr>
    <p:cSldViewPr>
      <p:cViewPr>
        <p:scale>
          <a:sx n="100" d="100"/>
          <a:sy n="100" d="100"/>
        </p:scale>
        <p:origin x="216" y="9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0" d="100"/>
          <a:sy n="50" d="100"/>
        </p:scale>
        <p:origin x="-228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22417-9C05-4C13-8EBD-45C46E6BD2B2}" type="datetimeFigureOut">
              <a:rPr lang="en-US" smtClean="0"/>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4DD34D-B6C0-49B7-AB66-EA47736B0290}" type="slidenum">
              <a:rPr lang="en-US" smtClean="0"/>
              <a:pPr/>
              <a:t>‹#›</a:t>
            </a:fld>
            <a:endParaRPr lang="en-US"/>
          </a:p>
        </p:txBody>
      </p:sp>
    </p:spTree>
    <p:extLst>
      <p:ext uri="{BB962C8B-B14F-4D97-AF65-F5344CB8AC3E}">
        <p14:creationId xmlns:p14="http://schemas.microsoft.com/office/powerpoint/2010/main" xmlns="" val="3016287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7</a:t>
            </a:fld>
            <a:endParaRPr lang="en-US"/>
          </a:p>
        </p:txBody>
      </p:sp>
    </p:spTree>
    <p:extLst>
      <p:ext uri="{BB962C8B-B14F-4D97-AF65-F5344CB8AC3E}">
        <p14:creationId xmlns:p14="http://schemas.microsoft.com/office/powerpoint/2010/main" xmlns="" val="169057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support for</a:t>
            </a:r>
            <a:r>
              <a:rPr lang="en-US" baseline="0" dirty="0" smtClean="0"/>
              <a:t> systems-focused interventions than for either provider- or patient-focused interventions. But note Organizational Change rarely used alone.</a:t>
            </a:r>
            <a:endParaRPr lang="en-US" dirty="0" smtClean="0"/>
          </a:p>
          <a:p>
            <a:r>
              <a:rPr lang="en-US" dirty="0" smtClean="0"/>
              <a:t>Most interventions were multi-faceted (used more than</a:t>
            </a:r>
            <a:r>
              <a:rPr lang="en-US" baseline="0" dirty="0" smtClean="0"/>
              <a:t> one intervention strategy type from left column). Organizational change was a common component across many interventions and mostly showed benefit.</a:t>
            </a:r>
          </a:p>
          <a:p>
            <a:r>
              <a:rPr lang="en-US" baseline="0" dirty="0" smtClean="0"/>
              <a:t>Patient education generally showed benefit; some evidence for greater effectiveness with language/literacy concordance or visual enhancement (</a:t>
            </a:r>
            <a:r>
              <a:rPr lang="en-US" baseline="0" dirty="0" err="1" smtClean="0"/>
              <a:t>eg</a:t>
            </a:r>
            <a:r>
              <a:rPr lang="en-US" baseline="0" dirty="0" smtClean="0"/>
              <a:t>, video + paper)</a:t>
            </a:r>
          </a:p>
          <a:p>
            <a:r>
              <a:rPr lang="en-US" baseline="0" dirty="0" smtClean="0"/>
              <a:t>Evidence mixed for audit &amp; feedback, reminder systems (patient or provider). Provider-focused interventions generally less effective than patient-focused (except HAI where providers are target).</a:t>
            </a:r>
          </a:p>
          <a:p>
            <a:r>
              <a:rPr lang="en-US" baseline="0" dirty="0" smtClean="0"/>
              <a:t>Audit and feedback can be patient-, provider- and/or system-focused depending on who is intended to use the information for which decisions and who is reacting to those actions. Here I’ve shown it as both patient and provider-focused.</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11</a:t>
            </a:fld>
            <a:endParaRPr lang="en-US"/>
          </a:p>
        </p:txBody>
      </p:sp>
    </p:spTree>
    <p:extLst>
      <p:ext uri="{BB962C8B-B14F-4D97-AF65-F5344CB8AC3E}">
        <p14:creationId xmlns:p14="http://schemas.microsoft.com/office/powerpoint/2010/main" xmlns="" val="3606813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Bundled payment effects magnified for for-profit and financially stressed hospitals is Low SOE.</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13</a:t>
            </a:fld>
            <a:endParaRPr lang="en-US"/>
          </a:p>
        </p:txBody>
      </p:sp>
    </p:spTree>
    <p:extLst>
      <p:ext uri="{BB962C8B-B14F-4D97-AF65-F5344CB8AC3E}">
        <p14:creationId xmlns:p14="http://schemas.microsoft.com/office/powerpoint/2010/main" xmlns="" val="3138526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Regarding disparities: few studies</a:t>
            </a:r>
            <a:r>
              <a:rPr lang="en-US" baseline="0" dirty="0" smtClean="0"/>
              <a:t> were designed/analyzed in a way that could address changes in disparity. One study did show a reduction in disparity, but lack of evidence from other studies is more reflective of research gaps than of inability to reduce disparities through QI activities. The question just hasn’t been sufficiently addressed by the literature.</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15</a:t>
            </a:fld>
            <a:endParaRPr lang="en-US"/>
          </a:p>
        </p:txBody>
      </p:sp>
    </p:spTree>
    <p:extLst>
      <p:ext uri="{BB962C8B-B14F-4D97-AF65-F5344CB8AC3E}">
        <p14:creationId xmlns:p14="http://schemas.microsoft.com/office/powerpoint/2010/main" xmlns="" val="394494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summary and several reports relied on prior CQG Series</a:t>
            </a:r>
            <a:r>
              <a:rPr lang="en-US" baseline="0" dirty="0" smtClean="0"/>
              <a:t> taxonomy for QI interventions (</a:t>
            </a:r>
            <a:r>
              <a:rPr lang="en-US" baseline="0" dirty="0" err="1" smtClean="0"/>
              <a:t>ie</a:t>
            </a:r>
            <a:r>
              <a:rPr lang="en-US" baseline="0" dirty="0" smtClean="0"/>
              <a:t>, table of effectiveness by intervention), but this isn’t widely used in literature.</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18</a:t>
            </a:fld>
            <a:endParaRPr lang="en-US"/>
          </a:p>
        </p:txBody>
      </p:sp>
    </p:spTree>
    <p:extLst>
      <p:ext uri="{BB962C8B-B14F-4D97-AF65-F5344CB8AC3E}">
        <p14:creationId xmlns:p14="http://schemas.microsoft.com/office/powerpoint/2010/main" xmlns="" val="2709360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Moderate SOE supporting improvements with public reporting.</a:t>
            </a:r>
          </a:p>
          <a:p>
            <a:r>
              <a:rPr lang="en-US" dirty="0" smtClean="0"/>
              <a:t>Moderate</a:t>
            </a:r>
            <a:r>
              <a:rPr lang="en-US" baseline="0" dirty="0" smtClean="0"/>
              <a:t> SOE supporting improved medication adherence when patient’s out-of-pocket expenses reduced.</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24</a:t>
            </a:fld>
            <a:endParaRPr lang="en-US"/>
          </a:p>
        </p:txBody>
      </p:sp>
    </p:spTree>
    <p:extLst>
      <p:ext uri="{BB962C8B-B14F-4D97-AF65-F5344CB8AC3E}">
        <p14:creationId xmlns:p14="http://schemas.microsoft.com/office/powerpoint/2010/main" xmlns="" val="1488127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Moderate</a:t>
            </a:r>
            <a:r>
              <a:rPr lang="en-US" baseline="0" dirty="0" smtClean="0"/>
              <a:t> strength of evidence for: pain-targeted interventions improved pain-related outcomes; interventions targeting communication/decision-making improved healthcare utilization; interventions targeting continuity/coordination improved patient &amp; caregiver satisfaction. Rest of outcomes were low or insufficient SOE.</a:t>
            </a:r>
          </a:p>
        </p:txBody>
      </p:sp>
      <p:sp>
        <p:nvSpPr>
          <p:cNvPr id="4" name="Slide Number Placeholder 3"/>
          <p:cNvSpPr>
            <a:spLocks noGrp="1"/>
          </p:cNvSpPr>
          <p:nvPr>
            <p:ph type="sldNum" sz="quarter" idx="10"/>
          </p:nvPr>
        </p:nvSpPr>
        <p:spPr/>
        <p:txBody>
          <a:bodyPr/>
          <a:lstStyle/>
          <a:p>
            <a:fld id="{A84DD34D-B6C0-49B7-AB66-EA47736B0290}" type="slidenum">
              <a:rPr lang="en-US" smtClean="0"/>
              <a:pPr/>
              <a:t>25</a:t>
            </a:fld>
            <a:endParaRPr lang="en-US"/>
          </a:p>
        </p:txBody>
      </p:sp>
    </p:spTree>
    <p:extLst>
      <p:ext uri="{BB962C8B-B14F-4D97-AF65-F5344CB8AC3E}">
        <p14:creationId xmlns:p14="http://schemas.microsoft.com/office/powerpoint/2010/main" xmlns="" val="325347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PCMH,</a:t>
            </a:r>
            <a:r>
              <a:rPr lang="en-US" baseline="0" dirty="0" smtClean="0"/>
              <a:t> m</a:t>
            </a:r>
            <a:r>
              <a:rPr lang="en-US" dirty="0" smtClean="0"/>
              <a:t>oderate SOE for improvements</a:t>
            </a:r>
            <a:r>
              <a:rPr lang="en-US" baseline="0" dirty="0" smtClean="0"/>
              <a:t> in patient experience, delivery of preventive care services. Rest low or insufficient SOE.</a:t>
            </a:r>
          </a:p>
          <a:p>
            <a:r>
              <a:rPr lang="en-US" baseline="0" dirty="0" smtClean="0"/>
              <a:t>For HAI, moderate SOE for improved adherence and infection rates with (Base + audit &amp; feedback) or (Base + audit &amp; feedback + provider reminder systems). Low or insufficient for base strategies alone or base + provider reminders.</a:t>
            </a:r>
            <a:endParaRPr lang="en-US" dirty="0"/>
          </a:p>
        </p:txBody>
      </p:sp>
      <p:sp>
        <p:nvSpPr>
          <p:cNvPr id="4" name="Slide Number Placeholder 3"/>
          <p:cNvSpPr>
            <a:spLocks noGrp="1"/>
          </p:cNvSpPr>
          <p:nvPr>
            <p:ph type="sldNum" sz="quarter" idx="10"/>
          </p:nvPr>
        </p:nvSpPr>
        <p:spPr/>
        <p:txBody>
          <a:bodyPr/>
          <a:lstStyle/>
          <a:p>
            <a:fld id="{A84DD34D-B6C0-49B7-AB66-EA47736B0290}" type="slidenum">
              <a:rPr lang="en-US" smtClean="0"/>
              <a:pPr/>
              <a:t>26</a:t>
            </a:fld>
            <a:endParaRPr lang="en-US"/>
          </a:p>
        </p:txBody>
      </p:sp>
    </p:spTree>
    <p:extLst>
      <p:ext uri="{BB962C8B-B14F-4D97-AF65-F5344CB8AC3E}">
        <p14:creationId xmlns:p14="http://schemas.microsoft.com/office/powerpoint/2010/main" xmlns="" val="33750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AA3D823-5A97-423B-9F59-7A587BDC235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A3D823-5A97-423B-9F59-7A587BDC235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AA3D823-5A97-423B-9F59-7A587BDC235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A3D823-5A97-423B-9F59-7A587BDC235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388C6FC-8D9E-4FD5-8F89-F84A6B6AC468}" type="datetimeFigureOut">
              <a:rPr lang="en-US" smtClean="0"/>
              <a:pPr/>
              <a:t>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A3D823-5A97-423B-9F59-7A587BDC235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388C6FC-8D9E-4FD5-8F89-F84A6B6AC468}" type="datetimeFigureOut">
              <a:rPr lang="en-US" smtClean="0"/>
              <a:pPr/>
              <a:t>11/9/2012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AA3D823-5A97-423B-9F59-7A587BDC235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rehabmeasures.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7978" y="3048000"/>
            <a:ext cx="7406640" cy="1472184"/>
          </a:xfrm>
        </p:spPr>
        <p:txBody>
          <a:bodyPr>
            <a:normAutofit/>
          </a:bodyPr>
          <a:lstStyle/>
          <a:p>
            <a:r>
              <a:rPr lang="en-US" i="1" dirty="0" smtClean="0"/>
              <a:t>Closing the Quality Gap: </a:t>
            </a:r>
            <a:br>
              <a:rPr lang="en-US" i="1" dirty="0" smtClean="0"/>
            </a:br>
            <a:r>
              <a:rPr lang="en-US" i="1" dirty="0" smtClean="0"/>
              <a:t>Revisiting the State of the Science</a:t>
            </a:r>
            <a:endParaRPr lang="en-US" i="1" dirty="0"/>
          </a:p>
        </p:txBody>
      </p:sp>
      <p:sp>
        <p:nvSpPr>
          <p:cNvPr id="3" name="TextBox 2"/>
          <p:cNvSpPr txBox="1"/>
          <p:nvPr/>
        </p:nvSpPr>
        <p:spPr>
          <a:xfrm>
            <a:off x="1447800" y="4837093"/>
            <a:ext cx="6172200" cy="954107"/>
          </a:xfrm>
          <a:prstGeom prst="rect">
            <a:avLst/>
          </a:prstGeom>
          <a:noFill/>
        </p:spPr>
        <p:txBody>
          <a:bodyPr wrap="square" rtlCol="0">
            <a:spAutoFit/>
          </a:bodyPr>
          <a:lstStyle/>
          <a:p>
            <a:r>
              <a:rPr lang="en-US" sz="2800" dirty="0" smtClean="0">
                <a:solidFill>
                  <a:schemeClr val="bg2">
                    <a:lumMod val="25000"/>
                  </a:schemeClr>
                </a:solidFill>
              </a:rPr>
              <a:t>Kathryn McDonald</a:t>
            </a:r>
          </a:p>
          <a:p>
            <a:r>
              <a:rPr lang="en-US" sz="2800" dirty="0" smtClean="0">
                <a:solidFill>
                  <a:schemeClr val="bg2">
                    <a:lumMod val="25000"/>
                  </a:schemeClr>
                </a:solidFill>
              </a:rPr>
              <a:t>Stanford University</a:t>
            </a:r>
            <a:endParaRPr lang="en-US" sz="2800" dirty="0">
              <a:solidFill>
                <a:schemeClr val="bg2">
                  <a:lumMod val="25000"/>
                </a:schemeClr>
              </a:solidFill>
            </a:endParaRPr>
          </a:p>
        </p:txBody>
      </p:sp>
    </p:spTree>
    <p:extLst>
      <p:ext uri="{BB962C8B-B14F-4D97-AF65-F5344CB8AC3E}">
        <p14:creationId xmlns:p14="http://schemas.microsoft.com/office/powerpoint/2010/main" xmlns="" val="2566466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498080" cy="1143000"/>
          </a:xfrm>
        </p:spPr>
        <p:txBody>
          <a:bodyPr>
            <a:normAutofit fontScale="90000"/>
          </a:bodyPr>
          <a:lstStyle/>
          <a:p>
            <a:r>
              <a:rPr lang="en-US" dirty="0" smtClean="0"/>
              <a:t>Results Highlights by Quality Lever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01967177"/>
              </p:ext>
            </p:extLst>
          </p:nvPr>
        </p:nvGraphicFramePr>
        <p:xfrm>
          <a:off x="1143000" y="1371600"/>
          <a:ext cx="7772400" cy="5105400"/>
        </p:xfrm>
        <a:graphic>
          <a:graphicData uri="http://schemas.openxmlformats.org/drawingml/2006/table">
            <a:tbl>
              <a:tblPr firstRow="1" bandRow="1">
                <a:tableStyleId>{21E4AEA4-8DFA-4A89-87EB-49C32662AFE0}</a:tableStyleId>
              </a:tblPr>
              <a:tblGrid>
                <a:gridCol w="2590800"/>
                <a:gridCol w="2590800"/>
                <a:gridCol w="2590800"/>
              </a:tblGrid>
              <a:tr h="683795">
                <a:tc>
                  <a:txBody>
                    <a:bodyPr/>
                    <a:lstStyle/>
                    <a:p>
                      <a:pPr algn="ctr"/>
                      <a:r>
                        <a:rPr lang="en-US" dirty="0" smtClean="0"/>
                        <a:t>Information: Measuring Quality</a:t>
                      </a:r>
                      <a:endParaRPr lang="en-US" dirty="0"/>
                    </a:p>
                  </a:txBody>
                  <a:tcPr>
                    <a:solidFill>
                      <a:schemeClr val="tx2">
                        <a:lumMod val="60000"/>
                        <a:lumOff val="40000"/>
                      </a:schemeClr>
                    </a:solidFill>
                  </a:tcPr>
                </a:tc>
                <a:tc>
                  <a:txBody>
                    <a:bodyPr/>
                    <a:lstStyle/>
                    <a:p>
                      <a:pPr algn="ctr"/>
                      <a:r>
                        <a:rPr lang="en-US" dirty="0" smtClean="0"/>
                        <a:t>Incentives: Influencing</a:t>
                      </a:r>
                      <a:r>
                        <a:rPr lang="en-US" baseline="0" dirty="0" smtClean="0"/>
                        <a:t> Quality</a:t>
                      </a:r>
                      <a:endParaRPr lang="en-US" dirty="0"/>
                    </a:p>
                  </a:txBody>
                  <a:tcPr>
                    <a:solidFill>
                      <a:schemeClr val="tx2">
                        <a:lumMod val="60000"/>
                        <a:lumOff val="40000"/>
                      </a:schemeClr>
                    </a:solidFill>
                  </a:tcPr>
                </a:tc>
                <a:tc>
                  <a:txBody>
                    <a:bodyPr/>
                    <a:lstStyle/>
                    <a:p>
                      <a:pPr algn="ctr"/>
                      <a:r>
                        <a:rPr lang="en-US" dirty="0" smtClean="0"/>
                        <a:t>Infrastructure: Improving Quality</a:t>
                      </a:r>
                      <a:endParaRPr lang="en-US" dirty="0"/>
                    </a:p>
                  </a:txBody>
                  <a:tcPr>
                    <a:solidFill>
                      <a:schemeClr val="tx2">
                        <a:lumMod val="60000"/>
                        <a:lumOff val="40000"/>
                      </a:schemeClr>
                    </a:solidFill>
                  </a:tcPr>
                </a:tc>
              </a:tr>
              <a:tr h="1562961">
                <a:tc>
                  <a:txBody>
                    <a:bodyPr/>
                    <a:lstStyle/>
                    <a:p>
                      <a:r>
                        <a:rPr lang="en-US" dirty="0" smtClean="0"/>
                        <a:t>Disability Outcomes</a:t>
                      </a:r>
                      <a:endParaRPr lang="en-US" dirty="0"/>
                    </a:p>
                  </a:txBody>
                  <a:tcPr anchor="ctr"/>
                </a:tc>
                <a:tc>
                  <a:txBody>
                    <a:bodyPr/>
                    <a:lstStyle/>
                    <a:p>
                      <a:r>
                        <a:rPr lang="en-US" dirty="0" smtClean="0"/>
                        <a:t>Bundled Payment</a:t>
                      </a:r>
                    </a:p>
                    <a:p>
                      <a:r>
                        <a:rPr lang="en-US" dirty="0" smtClean="0"/>
                        <a:t>Public Reporting</a:t>
                      </a:r>
                      <a:endParaRPr lang="en-US" dirty="0"/>
                    </a:p>
                  </a:txBody>
                  <a:tcPr anchor="ctr"/>
                </a:tc>
                <a:tc>
                  <a:txBody>
                    <a:bodyPr/>
                    <a:lstStyle/>
                    <a:p>
                      <a:r>
                        <a:rPr lang="en-US" dirty="0" smtClean="0"/>
                        <a:t>Disparities</a:t>
                      </a:r>
                    </a:p>
                    <a:p>
                      <a:r>
                        <a:rPr lang="en-US" dirty="0" smtClean="0"/>
                        <a:t>Palliative Care</a:t>
                      </a:r>
                    </a:p>
                    <a:p>
                      <a:r>
                        <a:rPr lang="en-US" dirty="0" smtClean="0"/>
                        <a:t>PCMH</a:t>
                      </a:r>
                    </a:p>
                    <a:p>
                      <a:r>
                        <a:rPr lang="en-US" dirty="0" smtClean="0"/>
                        <a:t>HAI</a:t>
                      </a:r>
                    </a:p>
                    <a:p>
                      <a:r>
                        <a:rPr lang="en-US" dirty="0" smtClean="0"/>
                        <a:t>Medication Adherence</a:t>
                      </a:r>
                      <a:endParaRPr lang="en-US" dirty="0"/>
                    </a:p>
                  </a:txBody>
                  <a:tcPr anchor="ctr"/>
                </a:tc>
              </a:tr>
              <a:tr h="2858644">
                <a:tc>
                  <a:txBody>
                    <a:bodyPr/>
                    <a:lstStyle/>
                    <a:p>
                      <a:pPr>
                        <a:lnSpc>
                          <a:spcPct val="114000"/>
                        </a:lnSpc>
                        <a:spcAft>
                          <a:spcPts val="600"/>
                        </a:spcAft>
                        <a:buClr>
                          <a:schemeClr val="accent3">
                            <a:lumMod val="75000"/>
                          </a:schemeClr>
                        </a:buClr>
                        <a:buFont typeface="Wingdings" pitchFamily="2" charset="2"/>
                        <a:buChar char="§"/>
                      </a:pPr>
                      <a:r>
                        <a:rPr lang="en-US" sz="1500" dirty="0" smtClean="0"/>
                        <a:t>Huge variety in</a:t>
                      </a:r>
                      <a:r>
                        <a:rPr lang="en-US" sz="1500" baseline="0" dirty="0" smtClean="0"/>
                        <a:t> outcomes measurement for disabled populations (71 measures identified)</a:t>
                      </a:r>
                      <a:br>
                        <a:rPr lang="en-US" sz="1500" baseline="0" dirty="0" smtClean="0"/>
                      </a:br>
                      <a:endParaRPr lang="en-US" sz="1500" baseline="0" dirty="0" smtClean="0"/>
                    </a:p>
                    <a:p>
                      <a:pPr>
                        <a:lnSpc>
                          <a:spcPct val="114000"/>
                        </a:lnSpc>
                        <a:spcAft>
                          <a:spcPts val="600"/>
                        </a:spcAft>
                        <a:buClr>
                          <a:schemeClr val="accent3">
                            <a:lumMod val="75000"/>
                          </a:schemeClr>
                        </a:buClr>
                        <a:buFont typeface="Wingdings" pitchFamily="2" charset="2"/>
                        <a:buChar char="§"/>
                      </a:pPr>
                      <a:r>
                        <a:rPr lang="en-US" sz="1500" baseline="0" dirty="0" smtClean="0"/>
                        <a:t>Disabled populations rarely included in studies with non-disabled patients</a:t>
                      </a:r>
                      <a:endParaRPr lang="en-US" sz="1500" dirty="0" smtClean="0"/>
                    </a:p>
                  </a:txBody>
                  <a:tcPr anchor="ctr"/>
                </a:tc>
                <a:tc>
                  <a:txBody>
                    <a:bodyPr/>
                    <a:lstStyle/>
                    <a:p>
                      <a:pPr marL="171450" marR="0" indent="-171450" algn="l" defTabSz="914400" rtl="0" eaLnBrk="1" fontAlgn="auto" latinLnBrk="0" hangingPunct="1">
                        <a:lnSpc>
                          <a:spcPct val="114000"/>
                        </a:lnSpc>
                        <a:spcBef>
                          <a:spcPts val="0"/>
                        </a:spcBef>
                        <a:spcAft>
                          <a:spcPts val="600"/>
                        </a:spcAft>
                        <a:buClr>
                          <a:schemeClr val="tx2">
                            <a:lumMod val="60000"/>
                            <a:lumOff val="40000"/>
                          </a:schemeClr>
                        </a:buClr>
                        <a:buSzTx/>
                        <a:buFont typeface="Wingdings" pitchFamily="2" charset="2"/>
                        <a:buChar char="§"/>
                        <a:tabLst/>
                        <a:defRPr/>
                      </a:pPr>
                      <a:r>
                        <a:rPr lang="en-US" sz="1500" dirty="0" smtClean="0"/>
                        <a:t>Evidence for improvement with both types of incentive programs</a:t>
                      </a:r>
                      <a:br>
                        <a:rPr lang="en-US" sz="1500" dirty="0" smtClean="0"/>
                      </a:br>
                      <a:endParaRPr lang="en-US" sz="1500" dirty="0" smtClean="0"/>
                    </a:p>
                    <a:p>
                      <a:pPr marL="171450" marR="0" indent="-171450" algn="l" defTabSz="914400" rtl="0" eaLnBrk="1" fontAlgn="auto" latinLnBrk="0" hangingPunct="1">
                        <a:lnSpc>
                          <a:spcPct val="114000"/>
                        </a:lnSpc>
                        <a:spcBef>
                          <a:spcPts val="0"/>
                        </a:spcBef>
                        <a:spcAft>
                          <a:spcPts val="600"/>
                        </a:spcAft>
                        <a:buClr>
                          <a:schemeClr val="tx2">
                            <a:lumMod val="60000"/>
                            <a:lumOff val="40000"/>
                          </a:schemeClr>
                        </a:buClr>
                        <a:buSzTx/>
                        <a:buFont typeface="Wingdings" pitchFamily="2" charset="2"/>
                        <a:buChar char="§"/>
                        <a:tabLst/>
                        <a:defRPr/>
                      </a:pPr>
                      <a:r>
                        <a:rPr lang="en-US" sz="1500" dirty="0" smtClean="0"/>
                        <a:t>Potential harms rarely explored; what evidence is available generally does not support harms</a:t>
                      </a:r>
                    </a:p>
                  </a:txBody>
                  <a:tcPr anchor="ctr"/>
                </a:tc>
                <a:tc>
                  <a:txBody>
                    <a:bodyPr/>
                    <a:lstStyle/>
                    <a:p>
                      <a:pPr marL="171450" indent="-171450">
                        <a:lnSpc>
                          <a:spcPct val="114000"/>
                        </a:lnSpc>
                        <a:spcAft>
                          <a:spcPts val="600"/>
                        </a:spcAft>
                        <a:buClr>
                          <a:schemeClr val="tx2">
                            <a:lumMod val="60000"/>
                            <a:lumOff val="40000"/>
                          </a:schemeClr>
                        </a:buClr>
                        <a:buFont typeface="Wingdings" pitchFamily="2" charset="2"/>
                        <a:buChar char="§"/>
                      </a:pPr>
                      <a:r>
                        <a:rPr lang="en-US" sz="1500" dirty="0" smtClean="0"/>
                        <a:t>Evidence</a:t>
                      </a:r>
                      <a:r>
                        <a:rPr lang="en-US" sz="1500" baseline="0" dirty="0" smtClean="0"/>
                        <a:t> for improvements with at least one QI strategy</a:t>
                      </a:r>
                    </a:p>
                    <a:p>
                      <a:pPr marL="171450" indent="-171450">
                        <a:lnSpc>
                          <a:spcPct val="114000"/>
                        </a:lnSpc>
                        <a:spcAft>
                          <a:spcPts val="600"/>
                        </a:spcAft>
                        <a:buClr>
                          <a:schemeClr val="tx2">
                            <a:lumMod val="60000"/>
                            <a:lumOff val="40000"/>
                          </a:schemeClr>
                        </a:buClr>
                        <a:buFont typeface="Wingdings" pitchFamily="2" charset="2"/>
                        <a:buChar char="§"/>
                      </a:pPr>
                      <a:r>
                        <a:rPr lang="en-US" sz="1500" baseline="0" dirty="0" smtClean="0"/>
                        <a:t>Organizational change is a common element of many effective quality improvement interventions</a:t>
                      </a:r>
                    </a:p>
                    <a:p>
                      <a:pPr marL="171450" indent="-171450">
                        <a:lnSpc>
                          <a:spcPct val="114000"/>
                        </a:lnSpc>
                        <a:spcAft>
                          <a:spcPts val="600"/>
                        </a:spcAft>
                        <a:buClr>
                          <a:schemeClr val="tx2">
                            <a:lumMod val="60000"/>
                            <a:lumOff val="40000"/>
                          </a:schemeClr>
                        </a:buClr>
                        <a:buFont typeface="Wingdings" pitchFamily="2" charset="2"/>
                        <a:buChar char="§"/>
                      </a:pPr>
                      <a:r>
                        <a:rPr lang="en-US" sz="1500" baseline="0" dirty="0" smtClean="0"/>
                        <a:t>Different topics more amenable to different foci (patient, provider or system-focused interventions)</a:t>
                      </a:r>
                      <a:endParaRPr lang="en-US" sz="1500" dirty="0"/>
                    </a:p>
                  </a:txBody>
                  <a:tcPr anchor="ctr"/>
                </a:tc>
              </a:tr>
            </a:tbl>
          </a:graphicData>
        </a:graphic>
      </p:graphicFrame>
    </p:spTree>
    <p:extLst>
      <p:ext uri="{BB962C8B-B14F-4D97-AF65-F5344CB8AC3E}">
        <p14:creationId xmlns:p14="http://schemas.microsoft.com/office/powerpoint/2010/main" xmlns="" val="1694293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6172200" cy="944562"/>
          </a:xfrm>
        </p:spPr>
        <p:txBody>
          <a:bodyPr>
            <a:noAutofit/>
          </a:bodyPr>
          <a:lstStyle/>
          <a:p>
            <a:r>
              <a:rPr lang="en-US" sz="3200" dirty="0" smtClean="0"/>
              <a:t>Results Highlights: QI Strategy Effectiveness by Topic</a:t>
            </a:r>
            <a:endParaRPr lang="en-US" sz="3200" i="1" dirty="0"/>
          </a:p>
        </p:txBody>
      </p:sp>
      <p:sp>
        <p:nvSpPr>
          <p:cNvPr id="5" name="TextBox 4"/>
          <p:cNvSpPr txBox="1"/>
          <p:nvPr/>
        </p:nvSpPr>
        <p:spPr>
          <a:xfrm>
            <a:off x="6705600" y="152400"/>
            <a:ext cx="2057400" cy="830997"/>
          </a:xfrm>
          <a:prstGeom prst="rect">
            <a:avLst/>
          </a:prstGeom>
          <a:noFill/>
          <a:ln>
            <a:solidFill>
              <a:schemeClr val="tx1"/>
            </a:solidFill>
          </a:ln>
        </p:spPr>
        <p:txBody>
          <a:bodyPr wrap="square" rtlCol="0">
            <a:spAutoFit/>
          </a:bodyPr>
          <a:lstStyle/>
          <a:p>
            <a:r>
              <a:rPr lang="en-US" sz="1200" dirty="0">
                <a:latin typeface="Arial"/>
                <a:ea typeface="Times New Roman"/>
              </a:rPr>
              <a:t>□</a:t>
            </a:r>
            <a:r>
              <a:rPr lang="en-US" sz="1200" dirty="0" smtClean="0"/>
              <a:t> strategy studied for topic</a:t>
            </a:r>
          </a:p>
          <a:p>
            <a:endParaRPr lang="en-US" sz="1200" dirty="0" smtClean="0"/>
          </a:p>
          <a:p>
            <a:r>
              <a:rPr lang="en-US" sz="1200" b="1" dirty="0">
                <a:latin typeface="Arial"/>
                <a:ea typeface="Times New Roman"/>
              </a:rPr>
              <a:t>■</a:t>
            </a:r>
            <a:r>
              <a:rPr lang="en-US" sz="1200" dirty="0" smtClean="0"/>
              <a:t> evidence of benefit for this strategy</a:t>
            </a:r>
          </a:p>
        </p:txBody>
      </p:sp>
      <p:sp>
        <p:nvSpPr>
          <p:cNvPr id="7" name="TextBox 6"/>
          <p:cNvSpPr txBox="1"/>
          <p:nvPr/>
        </p:nvSpPr>
        <p:spPr>
          <a:xfrm>
            <a:off x="3429000" y="6504801"/>
            <a:ext cx="5456053" cy="276999"/>
          </a:xfrm>
          <a:prstGeom prst="rect">
            <a:avLst/>
          </a:prstGeom>
          <a:noFill/>
          <a:ln>
            <a:noFill/>
          </a:ln>
        </p:spPr>
        <p:txBody>
          <a:bodyPr wrap="square" rtlCol="0">
            <a:spAutoFit/>
          </a:bodyPr>
          <a:lstStyle/>
          <a:p>
            <a:r>
              <a:rPr lang="en-US" sz="1200" dirty="0" smtClean="0"/>
              <a:t>Disability Outcomes omitted because it did not study interventions</a:t>
            </a:r>
            <a:endParaRPr lang="en-US" sz="1200" dirty="0"/>
          </a:p>
        </p:txBody>
      </p:sp>
      <p:graphicFrame>
        <p:nvGraphicFramePr>
          <p:cNvPr id="6" name="Content Placeholder 5" descr="This table is grouped in 3 main sections (far left column). The first section is patient-focused interventions. This includes 4 intervention types, each listed in the second column from the left: patient education, promotion of self-management, patient reminder systems, and audit and feedback. The second section is for provider-focused interventions. It includes: audit and feedback, provider education, provider reminder systems, and facilitated relay of clinical data to providers. The third section is for system-focused interventions. It includes organizational change interventions, and Financial, incentives, regulation and policy interventions. The 7 remaining columns are labeled for each of the CQG Series topics: Bundled Payment; Public Reporting; Disparities; Palliative Care; PCMH; HAI; and Medication Adherence. A footnote states that Disability Outcomes topic is not included in the table because it did not study interventions. Symbols within the table note whether a particular intervention type was studied for a particular topic, and if so, whether evidence of improvement was found. Details of some intervention types are also included in several cells.&#10;Results are as follows: Bundled Payment topic studied and found evidence of improvement for Financial, incentives, regulation and policy interventions. Public Reporting studied and found evidence of improvement for audit and feedback interventions. Disparities studied and found evidence of improvement for patient education interventions, specifically language concordant education. It also studied, but did not find evidence of improvement for promotion of self-management and organizational change interventions, specificaly case management and collaborative care. Palliative Care studied and found evidence of improvement for patient education, promotion of self-management and organizational change. It studied but did not find evidence of improvement for audit and feedback, provider education, provider reminder systems, and facilitated relay of clinical data to providers. PCMH (patient-centered medical home) studied and found evidence of improvement for organizational change. The type of organizational change was implementation of PCMH. Healthcare Associated-Infections (HAI) studied all 9 of the intervention types. If found evidence of improvement for only audit and feedback, provider education, provider reminder systems, and organizational change. Medication Adherence studied and found evidence of improvement for patient education, promotion of self-management, patient reminder systems, organizational change (specifically case management), and financial, incentives, regulation and policy interventions (specifically co-payment reduction). Medication Adherence also studied but did not find evidence of improvement for facilitated relay of clinical data to providers, specifically pharmacist or doctor access to patient adherence data."/>
          <p:cNvGraphicFramePr>
            <a:graphicFrameLocks noGrp="1"/>
          </p:cNvGraphicFramePr>
          <p:nvPr>
            <p:ph idx="1"/>
            <p:extLst>
              <p:ext uri="{D42A27DB-BD31-4B8C-83A1-F6EECF244321}">
                <p14:modId xmlns:p14="http://schemas.microsoft.com/office/powerpoint/2010/main" xmlns="" val="2008186427"/>
              </p:ext>
            </p:extLst>
          </p:nvPr>
        </p:nvGraphicFramePr>
        <p:xfrm>
          <a:off x="1143000" y="1143000"/>
          <a:ext cx="7239002" cy="5338876"/>
        </p:xfrm>
        <a:graphic>
          <a:graphicData uri="http://schemas.openxmlformats.org/drawingml/2006/table">
            <a:tbl>
              <a:tblPr firstRow="1" firstCol="1" bandRow="1"/>
              <a:tblGrid>
                <a:gridCol w="544310"/>
                <a:gridCol w="1115518"/>
                <a:gridCol w="693763"/>
                <a:gridCol w="815679"/>
                <a:gridCol w="815679"/>
                <a:gridCol w="766191"/>
                <a:gridCol w="662949"/>
                <a:gridCol w="798197"/>
                <a:gridCol w="1026716"/>
              </a:tblGrid>
              <a:tr h="483110">
                <a:tc>
                  <a:txBody>
                    <a:bodyPr/>
                    <a:lstStyle/>
                    <a:p>
                      <a:pPr marL="0" marR="0">
                        <a:lnSpc>
                          <a:spcPct val="115000"/>
                        </a:lnSpc>
                        <a:spcBef>
                          <a:spcPts val="0"/>
                        </a:spcBef>
                        <a:spcAft>
                          <a:spcPts val="1000"/>
                        </a:spcAft>
                      </a:pPr>
                      <a:r>
                        <a:rPr lang="en-US" sz="1000" b="1" dirty="0" smtClean="0">
                          <a:effectLst/>
                          <a:latin typeface="Arial"/>
                          <a:ea typeface="Times New Roman"/>
                        </a:rPr>
                        <a:t>QI Focus</a:t>
                      </a:r>
                      <a:endParaRPr lang="en-US" sz="1000" b="1" dirty="0">
                        <a:effectLst/>
                        <a:latin typeface="Arial"/>
                        <a:ea typeface="Times New Roman"/>
                      </a:endParaRPr>
                    </a:p>
                  </a:txBody>
                  <a:tcPr marL="45720" marR="18288" marB="27432"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000" b="1" dirty="0">
                          <a:effectLst/>
                          <a:latin typeface="Arial"/>
                          <a:ea typeface="Times New Roman"/>
                        </a:rPr>
                        <a:t>Intervention Type</a:t>
                      </a:r>
                      <a:endParaRPr lang="en-US" sz="1000" dirty="0">
                        <a:effectLst/>
                        <a:latin typeface="Arial"/>
                        <a:ea typeface="Times New Roman"/>
                      </a:endParaRPr>
                    </a:p>
                  </a:txBody>
                  <a:tcPr marL="45720" marR="18288" marB="27432" anchor="b">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Bundled Payment</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Public Reporting</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Disparities</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Palliative Care</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PCMH</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HAI</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lnSpc>
                          <a:spcPct val="115000"/>
                        </a:lnSpc>
                        <a:spcBef>
                          <a:spcPts val="0"/>
                        </a:spcBef>
                        <a:spcAft>
                          <a:spcPts val="1000"/>
                        </a:spcAft>
                      </a:pPr>
                      <a:r>
                        <a:rPr lang="en-US" sz="1000" b="1" dirty="0">
                          <a:solidFill>
                            <a:schemeClr val="tx1"/>
                          </a:solidFill>
                          <a:effectLst/>
                          <a:latin typeface="Arial"/>
                          <a:ea typeface="Times New Roman"/>
                        </a:rPr>
                        <a:t>Medication Adherence</a:t>
                      </a:r>
                      <a:endParaRPr lang="en-US" sz="1000" dirty="0">
                        <a:solidFill>
                          <a:schemeClr val="tx1"/>
                        </a:solidFill>
                        <a:effectLst/>
                        <a:latin typeface="Arial"/>
                        <a:ea typeface="Times New Roman"/>
                      </a:endParaRPr>
                    </a:p>
                  </a:txBody>
                  <a:tcPr marL="13760" marR="13760" marT="26849" marB="26849" anchor="b">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r>
              <a:tr h="719567">
                <a:tc rowSpan="3">
                  <a:txBody>
                    <a:bodyPr/>
                    <a:lstStyle/>
                    <a:p>
                      <a:pPr marL="0" marR="0" algn="ctr">
                        <a:lnSpc>
                          <a:spcPct val="115000"/>
                        </a:lnSpc>
                        <a:spcBef>
                          <a:spcPts val="0"/>
                        </a:spcBef>
                        <a:spcAft>
                          <a:spcPts val="1000"/>
                        </a:spcAft>
                      </a:pPr>
                      <a:r>
                        <a:rPr lang="en-US" sz="1100" b="1" dirty="0" smtClean="0">
                          <a:effectLst/>
                          <a:latin typeface="Arial"/>
                          <a:ea typeface="Times New Roman"/>
                        </a:rPr>
                        <a:t>Patient-focused</a:t>
                      </a:r>
                      <a:endParaRPr lang="en-US" sz="1100" b="1" dirty="0">
                        <a:effectLst/>
                        <a:latin typeface="Arial"/>
                        <a:ea typeface="Times New Roman"/>
                      </a:endParaRPr>
                    </a:p>
                  </a:txBody>
                  <a:tcPr marL="13760" marR="13760" marT="26849" marB="26849"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Patient </a:t>
                      </a:r>
                      <a:r>
                        <a:rPr lang="en-US" sz="1000" b="1" dirty="0" smtClean="0">
                          <a:effectLst/>
                          <a:latin typeface="Arial"/>
                          <a:ea typeface="Times New Roman"/>
                        </a:rPr>
                        <a:t>education</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p>
                      <a:pPr marL="0" marR="0" algn="ctr">
                        <a:lnSpc>
                          <a:spcPct val="100000"/>
                        </a:lnSpc>
                        <a:spcBef>
                          <a:spcPts val="0"/>
                        </a:spcBef>
                        <a:spcAft>
                          <a:spcPts val="0"/>
                        </a:spcAft>
                      </a:pPr>
                      <a:r>
                        <a:rPr lang="en-US" sz="600" dirty="0">
                          <a:effectLst/>
                          <a:latin typeface="Arial"/>
                          <a:ea typeface="Times New Roman"/>
                        </a:rPr>
                        <a:t>(</a:t>
                      </a:r>
                      <a:r>
                        <a:rPr lang="en-US" sz="800" dirty="0">
                          <a:effectLst/>
                          <a:latin typeface="Arial"/>
                          <a:ea typeface="Times New Roman"/>
                        </a:rPr>
                        <a:t>Language concordant ed.)</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r>
              <a:tr h="376006">
                <a:tc vMerge="1">
                  <a:txBody>
                    <a:bodyPr/>
                    <a:lstStyle/>
                    <a:p>
                      <a:pPr marL="0" marR="0">
                        <a:lnSpc>
                          <a:spcPct val="115000"/>
                        </a:lnSpc>
                        <a:spcBef>
                          <a:spcPts val="0"/>
                        </a:spcBef>
                        <a:spcAft>
                          <a:spcPts val="1000"/>
                        </a:spcAft>
                      </a:pPr>
                      <a:endParaRPr lang="en-US" sz="800" dirty="0">
                        <a:effectLst/>
                        <a:latin typeface="Arial"/>
                        <a:ea typeface="Times New Roman"/>
                      </a:endParaRPr>
                    </a:p>
                  </a:txBody>
                  <a:tcPr marL="13760" marR="13760" marT="26849" marB="2684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Promotion of </a:t>
                      </a:r>
                      <a:endParaRPr lang="en-US" sz="1000" b="1" dirty="0" smtClean="0">
                        <a:effectLst/>
                        <a:latin typeface="Arial"/>
                        <a:ea typeface="Times New Roman"/>
                      </a:endParaRPr>
                    </a:p>
                    <a:p>
                      <a:pPr marL="0" marR="0">
                        <a:lnSpc>
                          <a:spcPct val="100000"/>
                        </a:lnSpc>
                        <a:spcBef>
                          <a:spcPts val="0"/>
                        </a:spcBef>
                        <a:spcAft>
                          <a:spcPts val="0"/>
                        </a:spcAft>
                      </a:pPr>
                      <a:r>
                        <a:rPr lang="en-US" sz="1000" b="1" dirty="0" smtClean="0">
                          <a:effectLst/>
                          <a:latin typeface="Arial"/>
                          <a:ea typeface="Times New Roman"/>
                        </a:rPr>
                        <a:t>self-</a:t>
                      </a:r>
                      <a:r>
                        <a:rPr lang="en-US" sz="1000" b="1" dirty="0" err="1" smtClean="0">
                          <a:effectLst/>
                          <a:latin typeface="Arial"/>
                          <a:ea typeface="Times New Roman"/>
                        </a:rPr>
                        <a:t>mgt</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Arial"/>
                          <a:ea typeface="Times New Roman"/>
                        </a:rPr>
                        <a:t>■</a:t>
                      </a:r>
                      <a:endParaRPr lang="en-US" sz="2000" dirty="0" smtClean="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CCECFF">
                        <a:alpha val="50196"/>
                      </a:srgbClr>
                    </a:solidFill>
                  </a:tcPr>
                </a:tc>
              </a:tr>
              <a:tr h="376006">
                <a:tc vMerge="1">
                  <a:txBody>
                    <a:bodyPr/>
                    <a:lstStyle/>
                    <a:p>
                      <a:pPr marL="0" marR="0">
                        <a:lnSpc>
                          <a:spcPct val="115000"/>
                        </a:lnSpc>
                        <a:spcBef>
                          <a:spcPts val="0"/>
                        </a:spcBef>
                        <a:spcAft>
                          <a:spcPts val="1000"/>
                        </a:spcAft>
                      </a:pPr>
                      <a:endParaRPr lang="en-US" sz="800" dirty="0">
                        <a:effectLst/>
                        <a:latin typeface="Arial"/>
                        <a:ea typeface="Times New Roman"/>
                      </a:endParaRPr>
                    </a:p>
                  </a:txBody>
                  <a:tcPr marL="13760" marR="13760" marT="26849" marB="2684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Patient reminder systems</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ECFF">
                        <a:alpha val="50196"/>
                      </a:srgbClr>
                    </a:solidFill>
                  </a:tcPr>
                </a:tc>
              </a:tr>
              <a:tr h="376006">
                <a:tc>
                  <a:txBody>
                    <a:bodyPr/>
                    <a:lstStyle/>
                    <a:p>
                      <a:pPr marL="0" marR="0" algn="ctr">
                        <a:lnSpc>
                          <a:spcPct val="115000"/>
                        </a:lnSpc>
                        <a:spcBef>
                          <a:spcPts val="0"/>
                        </a:spcBef>
                        <a:spcAft>
                          <a:spcPts val="1000"/>
                        </a:spcAft>
                      </a:pPr>
                      <a:r>
                        <a:rPr lang="en-US" sz="1100" b="1" dirty="0" smtClean="0">
                          <a:effectLst/>
                          <a:latin typeface="Arial"/>
                          <a:ea typeface="Times New Roman"/>
                        </a:rPr>
                        <a:t>Both</a:t>
                      </a:r>
                      <a:endParaRPr lang="en-US" sz="1100" b="1" dirty="0">
                        <a:effectLst/>
                        <a:latin typeface="Arial"/>
                        <a:ea typeface="Times New Roman"/>
                      </a:endParaRPr>
                    </a:p>
                  </a:txBody>
                  <a:tcPr marL="13760" marR="13760" marT="26849" marB="26849" vert="vert27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Audit and feedback</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Arial"/>
                          <a:ea typeface="Times New Roman"/>
                        </a:rPr>
                        <a:t>■</a:t>
                      </a:r>
                      <a:endParaRPr lang="en-US" sz="2000" dirty="0" smtClean="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rgbClr val="CCFFCC">
                        <a:alpha val="50196"/>
                      </a:srgbClr>
                    </a:solidFill>
                  </a:tcPr>
                </a:tc>
              </a:tr>
              <a:tr h="268902">
                <a:tc rowSpan="3">
                  <a:txBody>
                    <a:bodyPr/>
                    <a:lstStyle/>
                    <a:p>
                      <a:pPr marL="0" marR="0" algn="ctr">
                        <a:lnSpc>
                          <a:spcPct val="115000"/>
                        </a:lnSpc>
                        <a:spcBef>
                          <a:spcPts val="0"/>
                        </a:spcBef>
                        <a:spcAft>
                          <a:spcPts val="1000"/>
                        </a:spcAft>
                      </a:pPr>
                      <a:r>
                        <a:rPr lang="en-US" sz="1100" b="1" dirty="0" smtClean="0">
                          <a:effectLst/>
                          <a:latin typeface="Arial"/>
                          <a:ea typeface="Times New Roman"/>
                        </a:rPr>
                        <a:t>Provider-focused</a:t>
                      </a:r>
                      <a:endParaRPr lang="en-US" sz="1100" b="1" dirty="0">
                        <a:effectLst/>
                        <a:latin typeface="Arial"/>
                        <a:ea typeface="Times New Roman"/>
                      </a:endParaRPr>
                    </a:p>
                  </a:txBody>
                  <a:tcPr marL="13760" marR="13760" marT="26849" marB="26849"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Provider </a:t>
                      </a:r>
                      <a:r>
                        <a:rPr lang="en-US" sz="1000" b="1" dirty="0" smtClean="0">
                          <a:effectLst/>
                          <a:latin typeface="Arial"/>
                          <a:ea typeface="Times New Roman"/>
                        </a:rPr>
                        <a:t>education</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r>
              <a:tr h="376006">
                <a:tc vMerge="1">
                  <a:txBody>
                    <a:bodyPr/>
                    <a:lstStyle/>
                    <a:p>
                      <a:pPr marL="0" marR="0">
                        <a:lnSpc>
                          <a:spcPct val="115000"/>
                        </a:lnSpc>
                        <a:spcBef>
                          <a:spcPts val="0"/>
                        </a:spcBef>
                        <a:spcAft>
                          <a:spcPts val="1000"/>
                        </a:spcAft>
                      </a:pPr>
                      <a:endParaRPr lang="en-US" sz="800" dirty="0">
                        <a:effectLst/>
                        <a:latin typeface="Arial"/>
                        <a:ea typeface="Times New Roman"/>
                      </a:endParaRPr>
                    </a:p>
                  </a:txBody>
                  <a:tcPr marL="13760" marR="13760" marT="26849" marB="2684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Provider reminder systems</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Arial"/>
                          <a:ea typeface="Times New Roman"/>
                        </a:rPr>
                        <a:t>■</a:t>
                      </a:r>
                      <a:endParaRPr lang="en-US" sz="2000" dirty="0" smtClean="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r>
              <a:tr h="804423">
                <a:tc vMerge="1">
                  <a:txBody>
                    <a:bodyPr/>
                    <a:lstStyle/>
                    <a:p>
                      <a:pPr marL="0" marR="0">
                        <a:lnSpc>
                          <a:spcPct val="115000"/>
                        </a:lnSpc>
                        <a:spcBef>
                          <a:spcPts val="0"/>
                        </a:spcBef>
                        <a:spcAft>
                          <a:spcPts val="1000"/>
                        </a:spcAft>
                      </a:pPr>
                      <a:endParaRPr lang="en-US" sz="800" dirty="0">
                        <a:effectLst/>
                        <a:latin typeface="Arial"/>
                        <a:ea typeface="Times New Roman"/>
                      </a:endParaRPr>
                    </a:p>
                  </a:txBody>
                  <a:tcPr marL="13760" marR="13760" marT="26849" marB="2684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Facilitated relay of clinical data to providers</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p>
                    <a:p>
                      <a:pPr marL="0" marR="0" algn="ctr">
                        <a:lnSpc>
                          <a:spcPct val="100000"/>
                        </a:lnSpc>
                        <a:spcBef>
                          <a:spcPts val="0"/>
                        </a:spcBef>
                        <a:spcAft>
                          <a:spcPts val="0"/>
                        </a:spcAft>
                      </a:pPr>
                      <a:r>
                        <a:rPr lang="en-US" sz="800" dirty="0" smtClean="0">
                          <a:effectLst/>
                          <a:latin typeface="Arial"/>
                          <a:ea typeface="Times New Roman"/>
                        </a:rPr>
                        <a:t>(</a:t>
                      </a:r>
                      <a:r>
                        <a:rPr lang="en-US" sz="800" dirty="0">
                          <a:effectLst/>
                          <a:latin typeface="Arial"/>
                          <a:ea typeface="Times New Roman"/>
                        </a:rPr>
                        <a:t>Pharmacist/MD access to patient adherence data)</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alpha val="50196"/>
                      </a:srgbClr>
                    </a:solidFill>
                  </a:tcPr>
                </a:tc>
              </a:tr>
              <a:tr h="719567">
                <a:tc rowSpan="2">
                  <a:txBody>
                    <a:bodyPr/>
                    <a:lstStyle/>
                    <a:p>
                      <a:pPr marL="0" marR="0" algn="ctr">
                        <a:lnSpc>
                          <a:spcPct val="115000"/>
                        </a:lnSpc>
                        <a:spcBef>
                          <a:spcPts val="0"/>
                        </a:spcBef>
                        <a:spcAft>
                          <a:spcPts val="1000"/>
                        </a:spcAft>
                      </a:pPr>
                      <a:r>
                        <a:rPr lang="en-US" sz="1100" b="1" dirty="0" smtClean="0">
                          <a:effectLst/>
                          <a:latin typeface="Arial"/>
                          <a:ea typeface="Times New Roman"/>
                        </a:rPr>
                        <a:t>System-focused</a:t>
                      </a:r>
                      <a:endParaRPr lang="en-US" sz="1100" b="1" dirty="0">
                        <a:effectLst/>
                        <a:latin typeface="Arial"/>
                        <a:ea typeface="Times New Roman"/>
                      </a:endParaRPr>
                    </a:p>
                  </a:txBody>
                  <a:tcPr marL="13760" marR="13760" marT="26849" marB="26849"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nSpc>
                          <a:spcPct val="100000"/>
                        </a:lnSpc>
                        <a:spcBef>
                          <a:spcPts val="0"/>
                        </a:spcBef>
                        <a:spcAft>
                          <a:spcPts val="0"/>
                        </a:spcAft>
                      </a:pPr>
                      <a:r>
                        <a:rPr lang="en-US" sz="1000" b="1" dirty="0" smtClean="0">
                          <a:effectLst/>
                          <a:latin typeface="Arial"/>
                          <a:ea typeface="Times New Roman"/>
                        </a:rPr>
                        <a:t>Organizational </a:t>
                      </a:r>
                      <a:r>
                        <a:rPr lang="en-US" sz="1000" b="1" dirty="0">
                          <a:effectLst/>
                          <a:latin typeface="Arial"/>
                          <a:ea typeface="Times New Roman"/>
                        </a:rPr>
                        <a:t>change</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p>
                      <a:pPr marL="0" marR="0" algn="ctr">
                        <a:lnSpc>
                          <a:spcPct val="100000"/>
                        </a:lnSpc>
                        <a:spcBef>
                          <a:spcPts val="0"/>
                        </a:spcBef>
                        <a:spcAft>
                          <a:spcPts val="0"/>
                        </a:spcAft>
                      </a:pPr>
                      <a:r>
                        <a:rPr lang="en-US" sz="800" dirty="0">
                          <a:effectLst/>
                          <a:latin typeface="Arial"/>
                          <a:ea typeface="Times New Roman"/>
                        </a:rPr>
                        <a:t>(Case </a:t>
                      </a:r>
                      <a:r>
                        <a:rPr lang="en-US" sz="800" dirty="0" err="1">
                          <a:effectLst/>
                          <a:latin typeface="Arial"/>
                          <a:ea typeface="Times New Roman"/>
                        </a:rPr>
                        <a:t>mgt</a:t>
                      </a:r>
                      <a:r>
                        <a:rPr lang="en-US" sz="800" dirty="0">
                          <a:effectLst/>
                          <a:latin typeface="Arial"/>
                          <a:ea typeface="Times New Roman"/>
                        </a:rPr>
                        <a:t>, collaborative care)</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p>
                    <a:p>
                      <a:pPr marL="0" marR="0" algn="ctr">
                        <a:lnSpc>
                          <a:spcPct val="100000"/>
                        </a:lnSpc>
                        <a:spcBef>
                          <a:spcPts val="0"/>
                        </a:spcBef>
                        <a:spcAft>
                          <a:spcPts val="0"/>
                        </a:spcAft>
                      </a:pPr>
                      <a:r>
                        <a:rPr lang="en-US" sz="800" dirty="0" smtClean="0">
                          <a:effectLst/>
                          <a:latin typeface="Arial"/>
                          <a:ea typeface="Times New Roman"/>
                        </a:rPr>
                        <a:t>(</a:t>
                      </a:r>
                      <a:r>
                        <a:rPr lang="en-US" sz="800" dirty="0">
                          <a:effectLst/>
                          <a:latin typeface="Arial"/>
                          <a:ea typeface="Times New Roman"/>
                        </a:rPr>
                        <a:t>PCMH)</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p>
                    <a:p>
                      <a:pPr marL="0" marR="0" algn="ctr">
                        <a:lnSpc>
                          <a:spcPct val="100000"/>
                        </a:lnSpc>
                        <a:spcBef>
                          <a:spcPts val="0"/>
                        </a:spcBef>
                        <a:spcAft>
                          <a:spcPts val="0"/>
                        </a:spcAft>
                      </a:pPr>
                      <a:r>
                        <a:rPr lang="en-US" sz="800" dirty="0" smtClean="0">
                          <a:effectLst/>
                          <a:latin typeface="Arial"/>
                          <a:ea typeface="Times New Roman"/>
                        </a:rPr>
                        <a:t>(Case </a:t>
                      </a:r>
                      <a:r>
                        <a:rPr lang="en-US" sz="800" dirty="0" err="1" smtClean="0">
                          <a:effectLst/>
                          <a:latin typeface="Arial"/>
                          <a:ea typeface="Times New Roman"/>
                        </a:rPr>
                        <a:t>mgt</a:t>
                      </a:r>
                      <a:r>
                        <a:rPr lang="en-US" sz="800" dirty="0" smtClean="0">
                          <a:effectLst/>
                          <a:latin typeface="Arial"/>
                          <a:ea typeface="Times New Roman"/>
                        </a:rPr>
                        <a:t>)</a:t>
                      </a:r>
                      <a:endParaRPr lang="en-US" sz="8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r>
              <a:tr h="612463">
                <a:tc vMerge="1">
                  <a:txBody>
                    <a:bodyPr/>
                    <a:lstStyle/>
                    <a:p>
                      <a:pPr marL="0" marR="0">
                        <a:lnSpc>
                          <a:spcPct val="115000"/>
                        </a:lnSpc>
                        <a:spcBef>
                          <a:spcPts val="0"/>
                        </a:spcBef>
                        <a:spcAft>
                          <a:spcPts val="1000"/>
                        </a:spcAft>
                      </a:pPr>
                      <a:endParaRPr lang="en-US" sz="800" dirty="0">
                        <a:effectLst/>
                        <a:latin typeface="Arial"/>
                        <a:ea typeface="Times New Roman"/>
                      </a:endParaRPr>
                    </a:p>
                  </a:txBody>
                  <a:tcPr marL="13760" marR="13760" marT="26849" marB="2684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nSpc>
                          <a:spcPct val="100000"/>
                        </a:lnSpc>
                        <a:spcBef>
                          <a:spcPts val="0"/>
                        </a:spcBef>
                        <a:spcAft>
                          <a:spcPts val="0"/>
                        </a:spcAft>
                      </a:pPr>
                      <a:r>
                        <a:rPr lang="en-US" sz="1000" b="1" dirty="0">
                          <a:effectLst/>
                          <a:latin typeface="Arial"/>
                          <a:ea typeface="Times New Roman"/>
                        </a:rPr>
                        <a:t>Financial incentives, regulation, policy</a:t>
                      </a:r>
                      <a:endParaRPr lang="en-US" sz="1000" dirty="0">
                        <a:effectLst/>
                        <a:latin typeface="Arial"/>
                        <a:ea typeface="Times New Roman"/>
                      </a:endParaRPr>
                    </a:p>
                  </a:txBody>
                  <a:tcPr marL="45720" marR="18288" marT="27432" marB="27432"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a:effectLst/>
                          <a:latin typeface="Arial"/>
                          <a:ea typeface="Times New Roman"/>
                        </a:rPr>
                        <a:t> </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dirty="0" smtClean="0">
                          <a:effectLst/>
                          <a:latin typeface="Arial"/>
                          <a:ea typeface="Times New Roman"/>
                        </a:rPr>
                        <a:t>□</a:t>
                      </a:r>
                      <a:endParaRPr lang="en-US" sz="2000" dirty="0">
                        <a:effectLst/>
                        <a:latin typeface="Arial"/>
                        <a:ea typeface="Times New Roman"/>
                      </a:endParaRP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c>
                  <a:txBody>
                    <a:bodyPr/>
                    <a:lstStyle/>
                    <a:p>
                      <a:pPr marL="0" marR="0" algn="ctr">
                        <a:lnSpc>
                          <a:spcPct val="100000"/>
                        </a:lnSpc>
                        <a:spcBef>
                          <a:spcPts val="0"/>
                        </a:spcBef>
                        <a:spcAft>
                          <a:spcPts val="0"/>
                        </a:spcAft>
                      </a:pPr>
                      <a:r>
                        <a:rPr lang="en-US" sz="2000" b="1" dirty="0" smtClean="0">
                          <a:effectLst/>
                          <a:latin typeface="Arial"/>
                          <a:ea typeface="Times New Roman"/>
                        </a:rPr>
                        <a:t>■</a:t>
                      </a:r>
                      <a:endParaRPr lang="en-US" sz="2000" dirty="0" smtClean="0">
                        <a:effectLst/>
                        <a:latin typeface="Arial"/>
                        <a:ea typeface="Times New Roman"/>
                      </a:endParaRPr>
                    </a:p>
                    <a:p>
                      <a:pPr marL="0" marR="0" algn="ctr">
                        <a:lnSpc>
                          <a:spcPct val="100000"/>
                        </a:lnSpc>
                        <a:spcBef>
                          <a:spcPts val="0"/>
                        </a:spcBef>
                        <a:spcAft>
                          <a:spcPts val="0"/>
                        </a:spcAft>
                      </a:pPr>
                      <a:r>
                        <a:rPr lang="en-US" sz="800" dirty="0" smtClean="0">
                          <a:effectLst/>
                          <a:latin typeface="Arial"/>
                          <a:ea typeface="Times New Roman"/>
                        </a:rPr>
                        <a:t>(</a:t>
                      </a:r>
                      <a:r>
                        <a:rPr lang="en-US" sz="800" dirty="0">
                          <a:effectLst/>
                          <a:latin typeface="Arial"/>
                          <a:ea typeface="Times New Roman"/>
                        </a:rPr>
                        <a:t>C</a:t>
                      </a:r>
                      <a:r>
                        <a:rPr lang="en-US" sz="800" dirty="0" smtClean="0">
                          <a:effectLst/>
                          <a:latin typeface="Arial"/>
                          <a:ea typeface="Times New Roman"/>
                        </a:rPr>
                        <a:t>o-payment </a:t>
                      </a:r>
                      <a:r>
                        <a:rPr lang="en-US" sz="800" dirty="0">
                          <a:effectLst/>
                          <a:latin typeface="Arial"/>
                          <a:ea typeface="Times New Roman"/>
                        </a:rPr>
                        <a:t>reduction)</a:t>
                      </a:r>
                    </a:p>
                  </a:txBody>
                  <a:tcPr marL="18288" marR="18288" marT="18288" marB="1828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CC">
                        <a:alpha val="50196"/>
                      </a:srgbClr>
                    </a:solidFill>
                  </a:tcPr>
                </a:tc>
              </a:tr>
            </a:tbl>
          </a:graphicData>
        </a:graphic>
      </p:graphicFrame>
    </p:spTree>
    <p:extLst>
      <p:ext uri="{BB962C8B-B14F-4D97-AF65-F5344CB8AC3E}">
        <p14:creationId xmlns:p14="http://schemas.microsoft.com/office/powerpoint/2010/main" xmlns="" val="2037024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Intervention Features</a:t>
            </a:r>
            <a:endParaRPr lang="en-US" dirty="0"/>
          </a:p>
        </p:txBody>
      </p:sp>
      <p:sp>
        <p:nvSpPr>
          <p:cNvPr id="3" name="Content Placeholder 2"/>
          <p:cNvSpPr>
            <a:spLocks noGrp="1"/>
          </p:cNvSpPr>
          <p:nvPr>
            <p:ph idx="1"/>
          </p:nvPr>
        </p:nvSpPr>
        <p:spPr/>
        <p:txBody>
          <a:bodyPr/>
          <a:lstStyle/>
          <a:p>
            <a:pPr marL="82296" indent="0">
              <a:buNone/>
            </a:pPr>
            <a:r>
              <a:rPr lang="en-US" dirty="0" smtClean="0"/>
              <a:t>4 reviews looked for evidence of effectiveness by intervention features</a:t>
            </a:r>
          </a:p>
          <a:p>
            <a:pPr>
              <a:buClr>
                <a:schemeClr val="tx2">
                  <a:lumMod val="60000"/>
                  <a:lumOff val="40000"/>
                </a:schemeClr>
              </a:buClr>
              <a:buFont typeface="Wingdings" pitchFamily="2" charset="2"/>
              <a:buChar char="§"/>
            </a:pPr>
            <a:r>
              <a:rPr lang="en-US" dirty="0" smtClean="0"/>
              <a:t>Little or no evidence available by feature for </a:t>
            </a:r>
            <a:r>
              <a:rPr lang="en-US" dirty="0" smtClean="0">
                <a:solidFill>
                  <a:schemeClr val="tx2">
                    <a:lumMod val="60000"/>
                    <a:lumOff val="40000"/>
                  </a:schemeClr>
                </a:solidFill>
              </a:rPr>
              <a:t>Bundled Payment</a:t>
            </a:r>
            <a:r>
              <a:rPr lang="en-US" dirty="0" smtClean="0"/>
              <a:t>, </a:t>
            </a:r>
            <a:r>
              <a:rPr lang="en-US" dirty="0" smtClean="0">
                <a:solidFill>
                  <a:schemeClr val="tx2">
                    <a:lumMod val="60000"/>
                    <a:lumOff val="40000"/>
                  </a:schemeClr>
                </a:solidFill>
              </a:rPr>
              <a:t>PCMH</a:t>
            </a:r>
            <a:r>
              <a:rPr lang="en-US" dirty="0" smtClean="0"/>
              <a:t>, </a:t>
            </a:r>
            <a:r>
              <a:rPr lang="en-US" dirty="0" smtClean="0">
                <a:solidFill>
                  <a:schemeClr val="tx2">
                    <a:lumMod val="60000"/>
                    <a:lumOff val="40000"/>
                  </a:schemeClr>
                </a:solidFill>
              </a:rPr>
              <a:t>Medication Adherence</a:t>
            </a:r>
          </a:p>
          <a:p>
            <a:pPr>
              <a:buClr>
                <a:schemeClr val="tx2">
                  <a:lumMod val="60000"/>
                  <a:lumOff val="40000"/>
                </a:schemeClr>
              </a:buClr>
              <a:buFont typeface="Wingdings" pitchFamily="2" charset="2"/>
              <a:buChar char="§"/>
            </a:pPr>
            <a:r>
              <a:rPr lang="en-US" dirty="0" smtClean="0"/>
              <a:t>Qualitative research suggests patient use of </a:t>
            </a:r>
            <a:r>
              <a:rPr lang="en-US" dirty="0" smtClean="0">
                <a:solidFill>
                  <a:schemeClr val="tx2">
                    <a:lumMod val="60000"/>
                    <a:lumOff val="40000"/>
                  </a:schemeClr>
                </a:solidFill>
              </a:rPr>
              <a:t>Public Reporting </a:t>
            </a:r>
            <a:r>
              <a:rPr lang="en-US" dirty="0" smtClean="0"/>
              <a:t>varies by relevance, readability and clarity</a:t>
            </a:r>
          </a:p>
          <a:p>
            <a:pPr>
              <a:buClr>
                <a:schemeClr val="tx2">
                  <a:lumMod val="60000"/>
                  <a:lumOff val="40000"/>
                </a:schemeClr>
              </a:buClr>
              <a:buFont typeface="Wingdings" pitchFamily="2" charset="2"/>
              <a:buChar char="§"/>
            </a:pPr>
            <a:endParaRPr lang="en-US" dirty="0"/>
          </a:p>
        </p:txBody>
      </p:sp>
    </p:spTree>
    <p:extLst>
      <p:ext uri="{BB962C8B-B14F-4D97-AF65-F5344CB8AC3E}">
        <p14:creationId xmlns:p14="http://schemas.microsoft.com/office/powerpoint/2010/main" xmlns="" val="2195017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Context</a:t>
            </a:r>
            <a:endParaRPr lang="en-US" dirty="0"/>
          </a:p>
        </p:txBody>
      </p:sp>
      <p:sp>
        <p:nvSpPr>
          <p:cNvPr id="3" name="Content Placeholder 2"/>
          <p:cNvSpPr>
            <a:spLocks noGrp="1"/>
          </p:cNvSpPr>
          <p:nvPr>
            <p:ph idx="1"/>
          </p:nvPr>
        </p:nvSpPr>
        <p:spPr/>
        <p:txBody>
          <a:bodyPr>
            <a:normAutofit fontScale="85000" lnSpcReduction="20000"/>
          </a:bodyPr>
          <a:lstStyle/>
          <a:p>
            <a:pPr marL="82296" indent="0">
              <a:buNone/>
            </a:pPr>
            <a:r>
              <a:rPr lang="en-US" dirty="0" smtClean="0"/>
              <a:t>Context examined in 3 reviews:</a:t>
            </a:r>
          </a:p>
          <a:p>
            <a:pPr>
              <a:buClr>
                <a:schemeClr val="tx2">
                  <a:lumMod val="60000"/>
                  <a:lumOff val="40000"/>
                </a:schemeClr>
              </a:buClr>
              <a:buFont typeface="Wingdings" pitchFamily="2" charset="2"/>
              <a:buChar char="§"/>
            </a:pPr>
            <a:r>
              <a:rPr lang="en-US" dirty="0" smtClean="0"/>
              <a:t>Reductions in spending with </a:t>
            </a:r>
            <a:r>
              <a:rPr lang="en-US" dirty="0" smtClean="0">
                <a:solidFill>
                  <a:schemeClr val="tx2">
                    <a:lumMod val="60000"/>
                    <a:lumOff val="40000"/>
                  </a:schemeClr>
                </a:solidFill>
              </a:rPr>
              <a:t>Bundled Payment </a:t>
            </a:r>
            <a:r>
              <a:rPr lang="en-US" dirty="0" smtClean="0"/>
              <a:t>magnified for for-profit providers and hospitals under greater financial pressure</a:t>
            </a:r>
          </a:p>
          <a:p>
            <a:pPr>
              <a:buClr>
                <a:schemeClr val="tx2">
                  <a:lumMod val="60000"/>
                  <a:lumOff val="40000"/>
                </a:schemeClr>
              </a:buClr>
              <a:buFont typeface="Wingdings" pitchFamily="2" charset="2"/>
              <a:buChar char="§"/>
            </a:pPr>
            <a:r>
              <a:rPr lang="en-US" dirty="0" smtClean="0">
                <a:solidFill>
                  <a:schemeClr val="tx2">
                    <a:lumMod val="60000"/>
                    <a:lumOff val="40000"/>
                  </a:schemeClr>
                </a:solidFill>
              </a:rPr>
              <a:t>Public Reporting </a:t>
            </a:r>
            <a:r>
              <a:rPr lang="en-US" dirty="0" smtClean="0"/>
              <a:t>stimulates improvements more readily in competitive markets and among low performers (high strength of evidence)</a:t>
            </a:r>
          </a:p>
          <a:p>
            <a:pPr>
              <a:buClr>
                <a:schemeClr val="tx2">
                  <a:lumMod val="60000"/>
                  <a:lumOff val="40000"/>
                </a:schemeClr>
              </a:buClr>
              <a:buFont typeface="Wingdings" pitchFamily="2" charset="2"/>
              <a:buChar char="§"/>
            </a:pPr>
            <a:r>
              <a:rPr lang="en-US" dirty="0" smtClean="0">
                <a:solidFill>
                  <a:schemeClr val="tx2">
                    <a:lumMod val="60000"/>
                    <a:lumOff val="40000"/>
                  </a:schemeClr>
                </a:solidFill>
              </a:rPr>
              <a:t>HAI</a:t>
            </a:r>
            <a:r>
              <a:rPr lang="en-US" dirty="0" smtClean="0"/>
              <a:t> review found great variety in reporting and use of contextual factors; did not examine association with outcomes</a:t>
            </a:r>
          </a:p>
          <a:p>
            <a:pPr>
              <a:buClr>
                <a:schemeClr val="tx2">
                  <a:lumMod val="60000"/>
                  <a:lumOff val="40000"/>
                </a:schemeClr>
              </a:buClr>
              <a:buFont typeface="Wingdings" pitchFamily="2" charset="2"/>
              <a:buChar char="§"/>
            </a:pPr>
            <a:r>
              <a:rPr lang="en-US" dirty="0" smtClean="0"/>
              <a:t>Overall, few studies examined impact of context on intervention effectiveness</a:t>
            </a:r>
          </a:p>
        </p:txBody>
      </p:sp>
    </p:spTree>
    <p:extLst>
      <p:ext uri="{BB962C8B-B14F-4D97-AF65-F5344CB8AC3E}">
        <p14:creationId xmlns:p14="http://schemas.microsoft.com/office/powerpoint/2010/main" xmlns="" val="24698151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Potential Harms from QI Activities</a:t>
            </a:r>
            <a:endParaRPr lang="en-US" dirty="0"/>
          </a:p>
        </p:txBody>
      </p:sp>
      <p:sp>
        <p:nvSpPr>
          <p:cNvPr id="3" name="Content Placeholder 2"/>
          <p:cNvSpPr>
            <a:spLocks noGrp="1"/>
          </p:cNvSpPr>
          <p:nvPr>
            <p:ph idx="1"/>
          </p:nvPr>
        </p:nvSpPr>
        <p:spPr/>
        <p:txBody>
          <a:bodyPr>
            <a:normAutofit fontScale="92500" lnSpcReduction="10000"/>
          </a:bodyPr>
          <a:lstStyle/>
          <a:p>
            <a:pPr marL="82296" indent="0">
              <a:buNone/>
            </a:pPr>
            <a:r>
              <a:rPr lang="en-US" dirty="0" smtClean="0"/>
              <a:t>4 reviews examined potential harms</a:t>
            </a:r>
          </a:p>
          <a:p>
            <a:pPr>
              <a:buClr>
                <a:schemeClr val="tx2">
                  <a:lumMod val="60000"/>
                  <a:lumOff val="40000"/>
                </a:schemeClr>
              </a:buClr>
              <a:buFont typeface="Wingdings" pitchFamily="2" charset="2"/>
              <a:buChar char="§"/>
            </a:pPr>
            <a:r>
              <a:rPr lang="en-US" dirty="0" smtClean="0"/>
              <a:t>Harms rarely investigated in literature</a:t>
            </a:r>
          </a:p>
          <a:p>
            <a:pPr lvl="1">
              <a:buClr>
                <a:schemeClr val="tx2">
                  <a:lumMod val="60000"/>
                  <a:lumOff val="40000"/>
                </a:schemeClr>
              </a:buClr>
              <a:buFont typeface="Wingdings" pitchFamily="2" charset="2"/>
              <a:buChar char="§"/>
            </a:pPr>
            <a:r>
              <a:rPr lang="en-US" dirty="0" smtClean="0"/>
              <a:t>Little or no evidence for </a:t>
            </a:r>
            <a:r>
              <a:rPr lang="en-US" dirty="0" smtClean="0">
                <a:solidFill>
                  <a:schemeClr val="tx2">
                    <a:lumMod val="60000"/>
                    <a:lumOff val="40000"/>
                  </a:schemeClr>
                </a:solidFill>
              </a:rPr>
              <a:t>Disparities</a:t>
            </a:r>
            <a:r>
              <a:rPr lang="en-US" dirty="0" smtClean="0"/>
              <a:t> or </a:t>
            </a:r>
            <a:r>
              <a:rPr lang="en-US" dirty="0" smtClean="0">
                <a:solidFill>
                  <a:schemeClr val="tx2">
                    <a:lumMod val="60000"/>
                    <a:lumOff val="40000"/>
                  </a:schemeClr>
                </a:solidFill>
              </a:rPr>
              <a:t>Medication Adherence</a:t>
            </a:r>
          </a:p>
          <a:p>
            <a:pPr>
              <a:buClr>
                <a:schemeClr val="tx2">
                  <a:lumMod val="60000"/>
                  <a:lumOff val="40000"/>
                </a:schemeClr>
              </a:buClr>
              <a:buFont typeface="Wingdings" pitchFamily="2" charset="2"/>
              <a:buChar char="§"/>
            </a:pPr>
            <a:r>
              <a:rPr lang="en-US" dirty="0" smtClean="0"/>
              <a:t>Single-setting </a:t>
            </a:r>
            <a:r>
              <a:rPr lang="en-US" dirty="0" smtClean="0">
                <a:solidFill>
                  <a:schemeClr val="tx2">
                    <a:lumMod val="60000"/>
                    <a:lumOff val="40000"/>
                  </a:schemeClr>
                </a:solidFill>
              </a:rPr>
              <a:t>Bundled Payment </a:t>
            </a:r>
            <a:r>
              <a:rPr lang="en-US" dirty="0" smtClean="0"/>
              <a:t>programs shifted care to other settings; current trend is use of multi-setting bundled payment</a:t>
            </a:r>
          </a:p>
          <a:p>
            <a:pPr>
              <a:buClr>
                <a:schemeClr val="tx2">
                  <a:lumMod val="60000"/>
                  <a:lumOff val="40000"/>
                </a:schemeClr>
              </a:buClr>
              <a:buFont typeface="Wingdings" pitchFamily="2" charset="2"/>
              <a:buChar char="§"/>
            </a:pPr>
            <a:r>
              <a:rPr lang="en-US" dirty="0" smtClean="0"/>
              <a:t>Much discussion of harms for </a:t>
            </a:r>
            <a:r>
              <a:rPr lang="en-US" dirty="0" smtClean="0">
                <a:solidFill>
                  <a:schemeClr val="tx2">
                    <a:lumMod val="60000"/>
                    <a:lumOff val="40000"/>
                  </a:schemeClr>
                </a:solidFill>
              </a:rPr>
              <a:t>Public Reporting</a:t>
            </a:r>
            <a:r>
              <a:rPr lang="en-US" dirty="0" smtClean="0"/>
              <a:t>, but rarely investigated. </a:t>
            </a:r>
          </a:p>
          <a:p>
            <a:pPr lvl="1">
              <a:buClr>
                <a:schemeClr val="tx2">
                  <a:lumMod val="60000"/>
                  <a:lumOff val="40000"/>
                </a:schemeClr>
              </a:buClr>
              <a:buFont typeface="Wingdings" pitchFamily="2" charset="2"/>
              <a:buChar char="§"/>
            </a:pPr>
            <a:r>
              <a:rPr lang="en-US" dirty="0" smtClean="0"/>
              <a:t>Available evidence mixed, but overall does not support harms concern.</a:t>
            </a:r>
          </a:p>
          <a:p>
            <a:pPr lvl="1">
              <a:buClr>
                <a:schemeClr val="tx2">
                  <a:lumMod val="60000"/>
                  <a:lumOff val="40000"/>
                </a:schemeClr>
              </a:buClr>
              <a:buFont typeface="Wingdings" pitchFamily="2" charset="2"/>
              <a:buChar char="§"/>
            </a:pPr>
            <a:endParaRPr lang="en-US" dirty="0"/>
          </a:p>
        </p:txBody>
      </p:sp>
    </p:spTree>
    <p:extLst>
      <p:ext uri="{BB962C8B-B14F-4D97-AF65-F5344CB8AC3E}">
        <p14:creationId xmlns:p14="http://schemas.microsoft.com/office/powerpoint/2010/main" xmlns="" val="601737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714488" cy="1143000"/>
          </a:xfrm>
        </p:spPr>
        <p:txBody>
          <a:bodyPr>
            <a:normAutofit fontScale="90000"/>
          </a:bodyPr>
          <a:lstStyle/>
          <a:p>
            <a:r>
              <a:rPr lang="en-US" dirty="0"/>
              <a:t>Messages to Key Audiences: </a:t>
            </a:r>
            <a:r>
              <a:rPr lang="en-US" dirty="0" smtClean="0"/>
              <a:t>Patients, Caregivers </a:t>
            </a:r>
            <a:r>
              <a:rPr lang="en-US" dirty="0"/>
              <a:t>and </a:t>
            </a:r>
            <a:r>
              <a:rPr lang="en-US" dirty="0" smtClean="0"/>
              <a:t>Clinicians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595823387"/>
              </p:ext>
            </p:extLst>
          </p:nvPr>
        </p:nvGraphicFramePr>
        <p:xfrm>
          <a:off x="1219200" y="1508761"/>
          <a:ext cx="7499351" cy="5103222"/>
        </p:xfrm>
        <a:graphic>
          <a:graphicData uri="http://schemas.openxmlformats.org/drawingml/2006/table">
            <a:tbl>
              <a:tblPr firstRow="1" bandRow="1">
                <a:tableStyleId>{5C22544A-7EE6-4342-B048-85BDC9FD1C3A}</a:tableStyleId>
              </a:tblPr>
              <a:tblGrid>
                <a:gridCol w="990600"/>
                <a:gridCol w="2971800"/>
                <a:gridCol w="3536951"/>
              </a:tblGrid>
              <a:tr h="566057">
                <a:tc>
                  <a:txBody>
                    <a:bodyPr/>
                    <a:lstStyle/>
                    <a:p>
                      <a:r>
                        <a:rPr lang="en-US" sz="1200" dirty="0" smtClean="0"/>
                        <a:t>Topic</a:t>
                      </a:r>
                      <a:endParaRPr lang="en-US" sz="1200" dirty="0"/>
                    </a:p>
                  </a:txBody>
                  <a:tcPr>
                    <a:solidFill>
                      <a:schemeClr val="tx2">
                        <a:lumMod val="60000"/>
                        <a:lumOff val="40000"/>
                      </a:schemeClr>
                    </a:solidFill>
                  </a:tcPr>
                </a:tc>
                <a:tc>
                  <a:txBody>
                    <a:bodyPr/>
                    <a:lstStyle/>
                    <a:p>
                      <a:r>
                        <a:rPr lang="en-US" sz="1200" dirty="0" smtClean="0"/>
                        <a:t>Evidence</a:t>
                      </a:r>
                      <a:r>
                        <a:rPr lang="en-US" sz="1200" baseline="0" dirty="0" smtClean="0"/>
                        <a:t> of Improvements in Patient- or Provider-centered Outcomes</a:t>
                      </a:r>
                      <a:endParaRPr lang="en-US" sz="1200" dirty="0"/>
                    </a:p>
                  </a:txBody>
                  <a:tcPr>
                    <a:solidFill>
                      <a:schemeClr val="tx2">
                        <a:lumMod val="60000"/>
                        <a:lumOff val="40000"/>
                      </a:schemeClr>
                    </a:solidFill>
                  </a:tcPr>
                </a:tc>
                <a:tc>
                  <a:txBody>
                    <a:bodyPr/>
                    <a:lstStyle/>
                    <a:p>
                      <a:r>
                        <a:rPr lang="en-US" sz="1200" dirty="0" smtClean="0"/>
                        <a:t>Mixed or</a:t>
                      </a:r>
                      <a:r>
                        <a:rPr lang="en-US" sz="1200" baseline="0" dirty="0" smtClean="0"/>
                        <a:t> No Evidence of Improvement</a:t>
                      </a:r>
                      <a:endParaRPr lang="en-US" sz="1200" dirty="0"/>
                    </a:p>
                  </a:txBody>
                  <a:tcPr>
                    <a:solidFill>
                      <a:schemeClr val="tx2">
                        <a:lumMod val="60000"/>
                        <a:lumOff val="40000"/>
                      </a:schemeClr>
                    </a:solidFill>
                  </a:tcPr>
                </a:tc>
              </a:tr>
              <a:tr h="566057">
                <a:tc>
                  <a:txBody>
                    <a:bodyPr/>
                    <a:lstStyle/>
                    <a:p>
                      <a:r>
                        <a:rPr lang="en-US" sz="1000" b="1" dirty="0" smtClean="0"/>
                        <a:t>Bundled Payment</a:t>
                      </a:r>
                      <a:endParaRPr lang="en-US" sz="1000" b="1" dirty="0"/>
                    </a:p>
                  </a:txBody>
                  <a:tcPr>
                    <a:solidFill>
                      <a:schemeClr val="bg2"/>
                    </a:solidFill>
                  </a:tcPr>
                </a:tc>
                <a:tc>
                  <a:txBody>
                    <a:bodyPr/>
                    <a:lstStyle/>
                    <a:p>
                      <a:pPr marL="0" indent="0">
                        <a:buFont typeface="Arial" pitchFamily="34" charset="0"/>
                        <a:buNone/>
                      </a:pPr>
                      <a:r>
                        <a:rPr lang="en-US" sz="1000" dirty="0" smtClean="0"/>
                        <a:t>No</a:t>
                      </a:r>
                      <a:r>
                        <a:rPr lang="en-US" sz="1000" baseline="0" dirty="0" smtClean="0"/>
                        <a:t> conclusive evidence found</a:t>
                      </a:r>
                      <a:endParaRPr lang="en-US" sz="1000" dirty="0"/>
                    </a:p>
                  </a:txBody>
                  <a:tcPr>
                    <a:solidFill>
                      <a:schemeClr val="bg2"/>
                    </a:solidFill>
                  </a:tcPr>
                </a:tc>
                <a:tc>
                  <a:txBody>
                    <a:bodyPr/>
                    <a:lstStyle/>
                    <a:p>
                      <a:r>
                        <a:rPr lang="en-US" sz="1000" dirty="0" smtClean="0"/>
                        <a:t>Mixed impact on</a:t>
                      </a:r>
                      <a:r>
                        <a:rPr lang="en-US" sz="1000" baseline="0" dirty="0" smtClean="0"/>
                        <a:t> quality measures (variable magnitude and direction of effects)</a:t>
                      </a:r>
                      <a:endParaRPr lang="en-US" sz="1000" dirty="0"/>
                    </a:p>
                  </a:txBody>
                  <a:tcPr>
                    <a:solidFill>
                      <a:schemeClr val="bg2"/>
                    </a:solidFill>
                  </a:tcPr>
                </a:tc>
              </a:tr>
              <a:tr h="566057">
                <a:tc>
                  <a:txBody>
                    <a:bodyPr/>
                    <a:lstStyle/>
                    <a:p>
                      <a:r>
                        <a:rPr lang="en-US" sz="1000" b="1" dirty="0" smtClean="0"/>
                        <a:t>Public Reporting</a:t>
                      </a:r>
                      <a:endParaRPr lang="en-US" sz="1000" b="1" dirty="0"/>
                    </a:p>
                  </a:txBody>
                  <a:tcPr/>
                </a:tc>
                <a:tc>
                  <a:txBody>
                    <a:bodyPr/>
                    <a:lstStyle/>
                    <a:p>
                      <a:r>
                        <a:rPr lang="en-US" sz="1000" dirty="0" smtClean="0"/>
                        <a:t>Hospital-level reporting shows</a:t>
                      </a:r>
                      <a:r>
                        <a:rPr lang="en-US" sz="1000" baseline="0" dirty="0" smtClean="0"/>
                        <a:t> d</a:t>
                      </a:r>
                      <a:r>
                        <a:rPr lang="en-US" sz="1000" dirty="0" smtClean="0"/>
                        <a:t>ecreased mortality</a:t>
                      </a:r>
                    </a:p>
                    <a:p>
                      <a:r>
                        <a:rPr lang="en-US" sz="1000" baseline="0" dirty="0" smtClean="0"/>
                        <a:t>Health plan and LTC-level reporting shows improved</a:t>
                      </a:r>
                      <a:r>
                        <a:rPr lang="en-US" sz="1000" dirty="0" smtClean="0"/>
                        <a:t> pain, pressure ulcers, patient/family satisfaction</a:t>
                      </a:r>
                      <a:endParaRPr lang="en-US" sz="1000" dirty="0"/>
                    </a:p>
                  </a:txBody>
                  <a:tcPr/>
                </a:tc>
                <a:tc>
                  <a:txBody>
                    <a:bodyPr/>
                    <a:lstStyle/>
                    <a:p>
                      <a:r>
                        <a:rPr lang="en-US" sz="1000" dirty="0" smtClean="0"/>
                        <a:t>Impact</a:t>
                      </a:r>
                      <a:r>
                        <a:rPr lang="en-US" sz="1000" baseline="0" dirty="0" smtClean="0"/>
                        <a:t> on patient access to care unclear</a:t>
                      </a:r>
                      <a:endParaRPr lang="en-US" sz="1000" dirty="0"/>
                    </a:p>
                  </a:txBody>
                  <a:tcPr/>
                </a:tc>
              </a:tr>
              <a:tr h="566057">
                <a:tc>
                  <a:txBody>
                    <a:bodyPr/>
                    <a:lstStyle/>
                    <a:p>
                      <a:r>
                        <a:rPr lang="en-US" sz="1000" b="1" dirty="0" smtClean="0"/>
                        <a:t>Disparities</a:t>
                      </a:r>
                      <a:endParaRPr lang="en-US" sz="1000" b="1" dirty="0"/>
                    </a:p>
                  </a:txBody>
                  <a:tcPr>
                    <a:solidFill>
                      <a:schemeClr val="bg2"/>
                    </a:solidFill>
                  </a:tcPr>
                </a:tc>
                <a:tc>
                  <a:txBody>
                    <a:bodyPr/>
                    <a:lstStyle/>
                    <a:p>
                      <a:r>
                        <a:rPr lang="en-US" sz="1000" dirty="0" smtClean="0"/>
                        <a:t>A single study showed</a:t>
                      </a:r>
                      <a:r>
                        <a:rPr lang="en-US" sz="1000" baseline="0" dirty="0" smtClean="0"/>
                        <a:t> reduced disparity in HbA1c testing among black vs. white patients with a disease management and patient education program</a:t>
                      </a:r>
                      <a:endParaRPr lang="en-US" sz="1000" dirty="0"/>
                    </a:p>
                  </a:txBody>
                  <a:tcPr>
                    <a:solidFill>
                      <a:schemeClr val="bg2"/>
                    </a:solidFill>
                  </a:tcPr>
                </a:tc>
                <a:tc>
                  <a:txBody>
                    <a:bodyPr/>
                    <a:lstStyle/>
                    <a:p>
                      <a:r>
                        <a:rPr lang="en-US" sz="1000" dirty="0" smtClean="0"/>
                        <a:t>Insufficient evidence for</a:t>
                      </a:r>
                      <a:r>
                        <a:rPr lang="en-US" sz="1000" baseline="0" dirty="0" smtClean="0"/>
                        <a:t> changes in disparity following quality improvement interventions. Few studies addressed the research question.</a:t>
                      </a:r>
                      <a:endParaRPr lang="en-US" sz="1000" dirty="0"/>
                    </a:p>
                  </a:txBody>
                  <a:tcPr>
                    <a:solidFill>
                      <a:schemeClr val="bg2"/>
                    </a:solidFill>
                  </a:tcPr>
                </a:tc>
              </a:tr>
              <a:tr h="566057">
                <a:tc>
                  <a:txBody>
                    <a:bodyPr/>
                    <a:lstStyle/>
                    <a:p>
                      <a:r>
                        <a:rPr lang="en-US" sz="1000" b="1" dirty="0" smtClean="0"/>
                        <a:t>Palliative Care</a:t>
                      </a:r>
                      <a:endParaRPr lang="en-US" sz="1000" b="1" dirty="0"/>
                    </a:p>
                  </a:txBody>
                  <a:tcPr/>
                </a:tc>
                <a:tc>
                  <a:txBody>
                    <a:bodyPr/>
                    <a:lstStyle/>
                    <a:p>
                      <a:r>
                        <a:rPr lang="en-US" sz="1000" dirty="0" smtClean="0"/>
                        <a:t>Interventions targeting:</a:t>
                      </a:r>
                    </a:p>
                    <a:p>
                      <a:r>
                        <a:rPr lang="en-US" sz="1000" dirty="0" smtClean="0"/>
                        <a:t>Pain improved</a:t>
                      </a:r>
                      <a:r>
                        <a:rPr lang="en-US" sz="1000" baseline="0" dirty="0" smtClean="0"/>
                        <a:t> pain-related outcomes</a:t>
                      </a:r>
                    </a:p>
                    <a:p>
                      <a:r>
                        <a:rPr lang="en-US" sz="1000" baseline="0" dirty="0" smtClean="0"/>
                        <a:t>Coordination improved patient/family satisfaction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Interventions targeting:</a:t>
                      </a:r>
                    </a:p>
                    <a:p>
                      <a:r>
                        <a:rPr lang="en-US" sz="1000" dirty="0" smtClean="0"/>
                        <a:t>Pain</a:t>
                      </a:r>
                      <a:r>
                        <a:rPr lang="en-US" sz="1000" baseline="0" dirty="0" smtClean="0"/>
                        <a:t>– no improvement in quality of life (QOL)</a:t>
                      </a:r>
                    </a:p>
                    <a:p>
                      <a:r>
                        <a:rPr lang="en-US" sz="1000" baseline="0" dirty="0" smtClean="0"/>
                        <a:t>Coordination – no improvement in QOL, symptoms</a:t>
                      </a:r>
                    </a:p>
                    <a:p>
                      <a:r>
                        <a:rPr lang="en-US" sz="1000" baseline="0" dirty="0" smtClean="0"/>
                        <a:t>Communication – no improvement in patient/family satisfaction</a:t>
                      </a:r>
                    </a:p>
                    <a:p>
                      <a:r>
                        <a:rPr lang="en-US" sz="1000" baseline="0" dirty="0" smtClean="0"/>
                        <a:t>No interventions using only provider-focused strategies were effective</a:t>
                      </a:r>
                      <a:endParaRPr lang="en-US" sz="1000" dirty="0"/>
                    </a:p>
                  </a:txBody>
                  <a:tcPr/>
                </a:tc>
              </a:tr>
              <a:tr h="566057">
                <a:tc>
                  <a:txBody>
                    <a:bodyPr/>
                    <a:lstStyle/>
                    <a:p>
                      <a:r>
                        <a:rPr lang="en-US" sz="1000" b="1" dirty="0" smtClean="0"/>
                        <a:t>PCMH</a:t>
                      </a:r>
                      <a:endParaRPr lang="en-US" sz="1000" b="1" dirty="0"/>
                    </a:p>
                  </a:txBody>
                  <a:tcPr>
                    <a:solidFill>
                      <a:schemeClr val="bg2"/>
                    </a:solidFill>
                  </a:tcPr>
                </a:tc>
                <a:tc>
                  <a:txBody>
                    <a:bodyPr/>
                    <a:lstStyle/>
                    <a:p>
                      <a:r>
                        <a:rPr lang="en-US" sz="1000" dirty="0" smtClean="0"/>
                        <a:t>Small improvements</a:t>
                      </a:r>
                      <a:r>
                        <a:rPr lang="en-US" sz="1000" baseline="0" dirty="0" smtClean="0"/>
                        <a:t> in patient and staff experiences (satisfaction with care, perception of coordination)</a:t>
                      </a:r>
                      <a:endParaRPr lang="en-US" sz="1000" dirty="0"/>
                    </a:p>
                  </a:txBody>
                  <a:tcPr>
                    <a:solidFill>
                      <a:schemeClr val="bg2"/>
                    </a:solidFill>
                  </a:tcPr>
                </a:tc>
                <a:tc>
                  <a:txBody>
                    <a:bodyPr/>
                    <a:lstStyle/>
                    <a:p>
                      <a:r>
                        <a:rPr lang="en-US" sz="1000" dirty="0" smtClean="0"/>
                        <a:t>No evidence on potential harms from PCMH reported in included studies</a:t>
                      </a:r>
                      <a:endParaRPr lang="en-US" sz="1000" dirty="0"/>
                    </a:p>
                  </a:txBody>
                  <a:tcPr>
                    <a:solidFill>
                      <a:schemeClr val="bg2"/>
                    </a:solidFill>
                  </a:tcPr>
                </a:tc>
              </a:tr>
              <a:tr h="566057">
                <a:tc>
                  <a:txBody>
                    <a:bodyPr/>
                    <a:lstStyle/>
                    <a:p>
                      <a:r>
                        <a:rPr lang="en-US" sz="1000" b="1" dirty="0" smtClean="0"/>
                        <a:t>HAI</a:t>
                      </a:r>
                      <a:endParaRPr lang="en-US" sz="1000" b="1" dirty="0"/>
                    </a:p>
                  </a:txBody>
                  <a:tcPr/>
                </a:tc>
                <a:tc>
                  <a:txBody>
                    <a:bodyPr/>
                    <a:lstStyle/>
                    <a:p>
                      <a:r>
                        <a:rPr lang="en-US" sz="1000" dirty="0" smtClean="0"/>
                        <a:t>Some combinations of strategies show</a:t>
                      </a:r>
                      <a:r>
                        <a:rPr lang="en-US" sz="1000" baseline="0" dirty="0" smtClean="0"/>
                        <a:t> improved adherence to best practices and lower infection rates</a:t>
                      </a:r>
                      <a:endParaRPr lang="en-US" sz="1000" dirty="0"/>
                    </a:p>
                  </a:txBody>
                  <a:tcPr/>
                </a:tc>
                <a:tc>
                  <a:txBody>
                    <a:bodyPr/>
                    <a:lstStyle/>
                    <a:p>
                      <a:r>
                        <a:rPr lang="en-US" sz="1000" dirty="0" smtClean="0"/>
                        <a:t>Organizational change and provider education</a:t>
                      </a:r>
                      <a:r>
                        <a:rPr lang="en-US" sz="1000" baseline="0" dirty="0" smtClean="0"/>
                        <a:t> alone did not improve adherence or infection rates</a:t>
                      </a:r>
                      <a:endParaRPr lang="en-US" sz="1000" dirty="0"/>
                    </a:p>
                  </a:txBody>
                  <a:tcPr/>
                </a:tc>
              </a:tr>
              <a:tr h="566057">
                <a:tc>
                  <a:txBody>
                    <a:bodyPr/>
                    <a:lstStyle/>
                    <a:p>
                      <a:r>
                        <a:rPr lang="en-US" sz="1000" b="1" dirty="0" smtClean="0"/>
                        <a:t>Medication Adherence</a:t>
                      </a:r>
                      <a:endParaRPr lang="en-US" sz="1000" b="1" dirty="0"/>
                    </a:p>
                  </a:txBody>
                  <a:tcPr>
                    <a:solidFill>
                      <a:schemeClr val="bg2"/>
                    </a:solidFill>
                  </a:tcPr>
                </a:tc>
                <a:tc>
                  <a:txBody>
                    <a:bodyPr/>
                    <a:lstStyle/>
                    <a:p>
                      <a:r>
                        <a:rPr lang="en-US" sz="1000" dirty="0" smtClean="0"/>
                        <a:t>Adherence improved with decreased patient out-of-pocket </a:t>
                      </a:r>
                      <a:r>
                        <a:rPr lang="en-US" sz="1000" baseline="0" dirty="0" smtClean="0"/>
                        <a:t>costs and several other patient-focused strategies</a:t>
                      </a:r>
                      <a:endParaRPr lang="en-US" sz="1000" dirty="0"/>
                    </a:p>
                  </a:txBody>
                  <a:tcPr>
                    <a:solidFill>
                      <a:schemeClr val="bg2"/>
                    </a:solidFill>
                  </a:tcPr>
                </a:tc>
                <a:tc>
                  <a:txBody>
                    <a:bodyPr/>
                    <a:lstStyle/>
                    <a:p>
                      <a:r>
                        <a:rPr lang="en-US" sz="1000" dirty="0" smtClean="0"/>
                        <a:t>Decreasing patient</a:t>
                      </a:r>
                      <a:r>
                        <a:rPr lang="en-US" sz="1000" baseline="0" dirty="0" smtClean="0"/>
                        <a:t> costs did not improve adherence with inhaled corticosteroids</a:t>
                      </a:r>
                      <a:endParaRPr lang="en-US" sz="1000" dirty="0" smtClean="0"/>
                    </a:p>
                    <a:p>
                      <a:r>
                        <a:rPr lang="en-US" sz="1000" dirty="0" smtClean="0"/>
                        <a:t>Only</a:t>
                      </a:r>
                      <a:r>
                        <a:rPr lang="en-US" sz="1000" baseline="0" dirty="0" smtClean="0"/>
                        <a:t> a subset of studies showing improved adherence also improved other disease-specific clinical outcomes</a:t>
                      </a:r>
                      <a:endParaRPr lang="en-US" sz="1000" dirty="0"/>
                    </a:p>
                  </a:txBody>
                  <a:tcPr>
                    <a:solidFill>
                      <a:schemeClr val="bg2"/>
                    </a:solidFill>
                  </a:tcPr>
                </a:tc>
              </a:tr>
            </a:tbl>
          </a:graphicData>
        </a:graphic>
      </p:graphicFrame>
    </p:spTree>
    <p:extLst>
      <p:ext uri="{BB962C8B-B14F-4D97-AF65-F5344CB8AC3E}">
        <p14:creationId xmlns:p14="http://schemas.microsoft.com/office/powerpoint/2010/main" xmlns="" val="3600714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98080" cy="1143000"/>
          </a:xfrm>
        </p:spPr>
        <p:txBody>
          <a:bodyPr>
            <a:normAutofit/>
          </a:bodyPr>
          <a:lstStyle/>
          <a:p>
            <a:r>
              <a:rPr lang="en-US" sz="3200" dirty="0"/>
              <a:t>Messages to Key Audiences: </a:t>
            </a:r>
            <a:r>
              <a:rPr lang="en-US" sz="3200" dirty="0" smtClean="0"/>
              <a:t>Health Delivery Organizations and Policymakers</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471481035"/>
              </p:ext>
            </p:extLst>
          </p:nvPr>
        </p:nvGraphicFramePr>
        <p:xfrm>
          <a:off x="1219200" y="1508761"/>
          <a:ext cx="7499351" cy="4798422"/>
        </p:xfrm>
        <a:graphic>
          <a:graphicData uri="http://schemas.openxmlformats.org/drawingml/2006/table">
            <a:tbl>
              <a:tblPr firstRow="1" bandRow="1">
                <a:tableStyleId>{5C22544A-7EE6-4342-B048-85BDC9FD1C3A}</a:tableStyleId>
              </a:tblPr>
              <a:tblGrid>
                <a:gridCol w="990600"/>
                <a:gridCol w="2971800"/>
                <a:gridCol w="3536951"/>
              </a:tblGrid>
              <a:tr h="566057">
                <a:tc>
                  <a:txBody>
                    <a:bodyPr/>
                    <a:lstStyle/>
                    <a:p>
                      <a:r>
                        <a:rPr lang="en-US" sz="1200" dirty="0" smtClean="0"/>
                        <a:t>Topic</a:t>
                      </a:r>
                      <a:endParaRPr lang="en-US" sz="1200" dirty="0"/>
                    </a:p>
                  </a:txBody>
                  <a:tcPr>
                    <a:solidFill>
                      <a:schemeClr val="tx2">
                        <a:lumMod val="60000"/>
                        <a:lumOff val="40000"/>
                      </a:schemeClr>
                    </a:solidFill>
                  </a:tcPr>
                </a:tc>
                <a:tc>
                  <a:txBody>
                    <a:bodyPr/>
                    <a:lstStyle/>
                    <a:p>
                      <a:r>
                        <a:rPr lang="en-US" sz="1200" dirty="0" smtClean="0"/>
                        <a:t>Evidence</a:t>
                      </a:r>
                      <a:r>
                        <a:rPr lang="en-US" sz="1200" baseline="0" dirty="0" smtClean="0"/>
                        <a:t> of Improvements in System-Level Outcomes</a:t>
                      </a:r>
                      <a:endParaRPr lang="en-US" sz="1200" dirty="0"/>
                    </a:p>
                  </a:txBody>
                  <a:tcPr>
                    <a:solidFill>
                      <a:schemeClr val="tx2">
                        <a:lumMod val="60000"/>
                        <a:lumOff val="40000"/>
                      </a:schemeClr>
                    </a:solidFill>
                  </a:tcPr>
                </a:tc>
                <a:tc>
                  <a:txBody>
                    <a:bodyPr/>
                    <a:lstStyle/>
                    <a:p>
                      <a:r>
                        <a:rPr lang="en-US" sz="1200" dirty="0" smtClean="0"/>
                        <a:t>Mixed or</a:t>
                      </a:r>
                      <a:r>
                        <a:rPr lang="en-US" sz="1200" baseline="0" dirty="0" smtClean="0"/>
                        <a:t> No Evidence of Improvement</a:t>
                      </a:r>
                      <a:endParaRPr lang="en-US" sz="1200" dirty="0"/>
                    </a:p>
                  </a:txBody>
                  <a:tcPr>
                    <a:solidFill>
                      <a:schemeClr val="tx2">
                        <a:lumMod val="60000"/>
                        <a:lumOff val="40000"/>
                      </a:schemeClr>
                    </a:solidFill>
                  </a:tcPr>
                </a:tc>
              </a:tr>
              <a:tr h="566057">
                <a:tc>
                  <a:txBody>
                    <a:bodyPr/>
                    <a:lstStyle/>
                    <a:p>
                      <a:r>
                        <a:rPr lang="en-US" sz="1000" b="1" dirty="0" smtClean="0"/>
                        <a:t>Bundled Payment</a:t>
                      </a:r>
                      <a:endParaRPr lang="en-US" sz="1000" b="1" dirty="0"/>
                    </a:p>
                  </a:txBody>
                  <a:tcPr>
                    <a:solidFill>
                      <a:schemeClr val="bg2"/>
                    </a:solidFill>
                  </a:tcPr>
                </a:tc>
                <a:tc>
                  <a:txBody>
                    <a:bodyPr/>
                    <a:lstStyle/>
                    <a:p>
                      <a:pPr marL="0" indent="0">
                        <a:buFont typeface="Arial" pitchFamily="34" charset="0"/>
                        <a:buNone/>
                      </a:pPr>
                      <a:r>
                        <a:rPr lang="en-US" sz="1000" dirty="0" smtClean="0"/>
                        <a:t>Small decreases</a:t>
                      </a:r>
                      <a:r>
                        <a:rPr lang="en-US" sz="1000" baseline="0" dirty="0" smtClean="0"/>
                        <a:t> in health care spending (≤10%) and health care utilization (5-15% reduction)</a:t>
                      </a:r>
                      <a:endParaRPr lang="en-US" sz="1000" dirty="0"/>
                    </a:p>
                  </a:txBody>
                  <a:tcPr>
                    <a:solidFill>
                      <a:schemeClr val="bg2"/>
                    </a:solidFill>
                  </a:tcPr>
                </a:tc>
                <a:tc>
                  <a:txBody>
                    <a:bodyPr/>
                    <a:lstStyle/>
                    <a:p>
                      <a:r>
                        <a:rPr lang="en-US" sz="1000" dirty="0" smtClean="0"/>
                        <a:t>Single-site bundled payment programs appear to shift care to other settings</a:t>
                      </a:r>
                    </a:p>
                    <a:p>
                      <a:r>
                        <a:rPr lang="en-US" sz="1000" dirty="0" smtClean="0"/>
                        <a:t>Evidence unclear about other gaming</a:t>
                      </a:r>
                      <a:r>
                        <a:rPr lang="en-US" sz="1000" baseline="0" dirty="0" smtClean="0"/>
                        <a:t> behaviors</a:t>
                      </a:r>
                      <a:endParaRPr lang="en-US" sz="1000" dirty="0"/>
                    </a:p>
                  </a:txBody>
                  <a:tcPr>
                    <a:solidFill>
                      <a:schemeClr val="bg2"/>
                    </a:solidFill>
                  </a:tcPr>
                </a:tc>
              </a:tr>
              <a:tr h="566057">
                <a:tc>
                  <a:txBody>
                    <a:bodyPr/>
                    <a:lstStyle/>
                    <a:p>
                      <a:r>
                        <a:rPr lang="en-US" sz="1000" b="1" dirty="0" smtClean="0"/>
                        <a:t>Public Reporting</a:t>
                      </a:r>
                      <a:endParaRPr lang="en-US" sz="1000" b="1" dirty="0"/>
                    </a:p>
                  </a:txBody>
                  <a:tcPr/>
                </a:tc>
                <a:tc>
                  <a:txBody>
                    <a:bodyPr/>
                    <a:lstStyle/>
                    <a:p>
                      <a:r>
                        <a:rPr lang="en-US" sz="1000" dirty="0" smtClean="0"/>
                        <a:t>Clinician</a:t>
                      </a:r>
                      <a:r>
                        <a:rPr lang="en-US" sz="1000" baseline="0" dirty="0" smtClean="0"/>
                        <a:t>s and health care organizations responded to public reporting by offering new services, changing policies, and increasing quality improvement activities</a:t>
                      </a:r>
                      <a:endParaRPr lang="en-US" sz="1000" dirty="0"/>
                    </a:p>
                  </a:txBody>
                  <a:tcPr/>
                </a:tc>
                <a:tc>
                  <a:txBody>
                    <a:bodyPr/>
                    <a:lstStyle/>
                    <a:p>
                      <a:r>
                        <a:rPr lang="en-US" sz="1000" dirty="0" smtClean="0"/>
                        <a:t>Few patients</a:t>
                      </a:r>
                      <a:r>
                        <a:rPr lang="en-US" sz="1000" baseline="0" dirty="0" smtClean="0"/>
                        <a:t> use public reports to make health care decisions; reports lack relevance, clarity or are unavailable when needed</a:t>
                      </a:r>
                    </a:p>
                    <a:p>
                      <a:r>
                        <a:rPr lang="en-US" sz="1000" baseline="0" dirty="0" smtClean="0"/>
                        <a:t>Limited evidence of gaming behaviors in LTC environment in response to public reporting</a:t>
                      </a:r>
                      <a:endParaRPr lang="en-US" sz="1000" dirty="0"/>
                    </a:p>
                  </a:txBody>
                  <a:tcPr/>
                </a:tc>
              </a:tr>
              <a:tr h="566057">
                <a:tc>
                  <a:txBody>
                    <a:bodyPr/>
                    <a:lstStyle/>
                    <a:p>
                      <a:r>
                        <a:rPr lang="en-US" sz="1000" b="1" dirty="0" smtClean="0"/>
                        <a:t>Disparities</a:t>
                      </a:r>
                      <a:endParaRPr lang="en-US" sz="1000" b="1" dirty="0"/>
                    </a:p>
                  </a:txBody>
                  <a:tcPr>
                    <a:solidFill>
                      <a:schemeClr val="bg2"/>
                    </a:solidFill>
                  </a:tcPr>
                </a:tc>
                <a:tc>
                  <a:txBody>
                    <a:bodyPr/>
                    <a:lstStyle/>
                    <a:p>
                      <a:r>
                        <a:rPr lang="en-US" sz="1000" dirty="0" smtClean="0"/>
                        <a:t>Limited</a:t>
                      </a:r>
                      <a:r>
                        <a:rPr lang="en-US" sz="1000" baseline="0" dirty="0" smtClean="0"/>
                        <a:t> evidence of a</a:t>
                      </a:r>
                      <a:r>
                        <a:rPr lang="en-US" sz="1000" dirty="0" smtClean="0"/>
                        <a:t>mplified</a:t>
                      </a:r>
                      <a:r>
                        <a:rPr lang="en-US" sz="1000" baseline="0" dirty="0" smtClean="0"/>
                        <a:t> effects of collaborative care and language-concordant patient education strategies in vulnerable populations</a:t>
                      </a:r>
                      <a:endParaRPr lang="en-US" sz="10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Insufficient evidence for</a:t>
                      </a:r>
                      <a:r>
                        <a:rPr lang="en-US" sz="1000" baseline="0" dirty="0" smtClean="0"/>
                        <a:t> changes in disparity following quality improvement interventions</a:t>
                      </a:r>
                      <a:endParaRPr lang="en-US" sz="1000" dirty="0" smtClean="0"/>
                    </a:p>
                  </a:txBody>
                  <a:tcPr>
                    <a:solidFill>
                      <a:schemeClr val="bg2"/>
                    </a:solidFill>
                  </a:tcPr>
                </a:tc>
              </a:tr>
              <a:tr h="566057">
                <a:tc>
                  <a:txBody>
                    <a:bodyPr/>
                    <a:lstStyle/>
                    <a:p>
                      <a:r>
                        <a:rPr lang="en-US" sz="1000" b="1" dirty="0" smtClean="0"/>
                        <a:t>Palliative Care</a:t>
                      </a:r>
                      <a:endParaRPr lang="en-US" sz="1000" b="1" dirty="0"/>
                    </a:p>
                  </a:txBody>
                  <a:tcPr/>
                </a:tc>
                <a:tc>
                  <a:txBody>
                    <a:bodyPr/>
                    <a:lstStyle/>
                    <a:p>
                      <a:r>
                        <a:rPr lang="en-US" sz="1000" baseline="0" dirty="0" smtClean="0"/>
                        <a:t>Interventions targeting communication/decision-making improved health care utilization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Interventions targeting</a:t>
                      </a:r>
                      <a:r>
                        <a:rPr lang="en-US" sz="1000" baseline="0" dirty="0" smtClean="0"/>
                        <a:t> pain, c</a:t>
                      </a:r>
                      <a:r>
                        <a:rPr lang="en-US" sz="1000" dirty="0" smtClean="0"/>
                        <a:t>oordination, or communication/decision-making did not improve health care utilization</a:t>
                      </a:r>
                      <a:endParaRPr lang="en-US" sz="1000" dirty="0"/>
                    </a:p>
                  </a:txBody>
                  <a:tcPr/>
                </a:tc>
              </a:tr>
              <a:tr h="566057">
                <a:tc>
                  <a:txBody>
                    <a:bodyPr/>
                    <a:lstStyle/>
                    <a:p>
                      <a:r>
                        <a:rPr lang="en-US" sz="1000" b="1" dirty="0" smtClean="0"/>
                        <a:t>PCMH</a:t>
                      </a:r>
                      <a:endParaRPr lang="en-US" sz="1000" b="1" dirty="0"/>
                    </a:p>
                  </a:txBody>
                  <a:tcPr>
                    <a:solidFill>
                      <a:schemeClr val="bg2"/>
                    </a:solidFill>
                  </a:tcPr>
                </a:tc>
                <a:tc>
                  <a:txBody>
                    <a:bodyPr/>
                    <a:lstStyle/>
                    <a:p>
                      <a:r>
                        <a:rPr lang="en-US" sz="1000" dirty="0" smtClean="0"/>
                        <a:t>Decreased use of emergency department</a:t>
                      </a:r>
                      <a:r>
                        <a:rPr lang="en-US" sz="1000" baseline="0" dirty="0" smtClean="0"/>
                        <a:t> for older adults when PCMH implemented</a:t>
                      </a:r>
                    </a:p>
                    <a:p>
                      <a:r>
                        <a:rPr lang="en-US" sz="1000" baseline="0" dirty="0" smtClean="0"/>
                        <a:t>Small positive effects on delivery of preventive services</a:t>
                      </a:r>
                      <a:endParaRPr lang="en-US" sz="1000" dirty="0"/>
                    </a:p>
                  </a:txBody>
                  <a:tcPr>
                    <a:solidFill>
                      <a:schemeClr val="bg2"/>
                    </a:solidFill>
                  </a:tcPr>
                </a:tc>
                <a:tc>
                  <a:txBody>
                    <a:bodyPr/>
                    <a:lstStyle/>
                    <a:p>
                      <a:r>
                        <a:rPr lang="en-US" sz="1000" dirty="0" smtClean="0"/>
                        <a:t>Hospital admissions for older adults did not decrease with PCMH implementation</a:t>
                      </a:r>
                    </a:p>
                    <a:p>
                      <a:r>
                        <a:rPr lang="en-US" sz="1000" dirty="0" smtClean="0"/>
                        <a:t>No evidence of cost-savings using PCMH</a:t>
                      </a:r>
                      <a:endParaRPr lang="en-US" sz="1000" dirty="0"/>
                    </a:p>
                  </a:txBody>
                  <a:tcPr>
                    <a:solidFill>
                      <a:schemeClr val="bg2"/>
                    </a:solidFill>
                  </a:tcPr>
                </a:tc>
              </a:tr>
              <a:tr h="566057">
                <a:tc>
                  <a:txBody>
                    <a:bodyPr/>
                    <a:lstStyle/>
                    <a:p>
                      <a:r>
                        <a:rPr lang="en-US" sz="1000" b="1" dirty="0" smtClean="0"/>
                        <a:t>HAI</a:t>
                      </a:r>
                      <a:endParaRPr lang="en-US" sz="1000" b="1" dirty="0"/>
                    </a:p>
                  </a:txBody>
                  <a:tcPr/>
                </a:tc>
                <a:tc>
                  <a:txBody>
                    <a:bodyPr/>
                    <a:lstStyle/>
                    <a:p>
                      <a:r>
                        <a:rPr lang="en-US" sz="1000" dirty="0" smtClean="0"/>
                        <a:t>Insufficient</a:t>
                      </a:r>
                      <a:r>
                        <a:rPr lang="en-US" sz="1000" baseline="0" dirty="0" smtClean="0"/>
                        <a:t> evidence to draw conclusions about improvements in cost savings or return-on-investment</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Insufficient evidence on cost-savings</a:t>
                      </a:r>
                      <a:r>
                        <a:rPr lang="en-US" sz="1000" baseline="0" dirty="0" smtClean="0"/>
                        <a:t> or return-on-investment</a:t>
                      </a:r>
                      <a:endParaRPr lang="en-US" sz="1000" dirty="0" smtClean="0"/>
                    </a:p>
                  </a:txBody>
                  <a:tcPr/>
                </a:tc>
              </a:tr>
              <a:tr h="566057">
                <a:tc>
                  <a:txBody>
                    <a:bodyPr/>
                    <a:lstStyle/>
                    <a:p>
                      <a:r>
                        <a:rPr lang="en-US" sz="1000" b="1" dirty="0" smtClean="0"/>
                        <a:t>Medication Adherence</a:t>
                      </a:r>
                      <a:endParaRPr lang="en-US" sz="1000" b="1" dirty="0"/>
                    </a:p>
                  </a:txBody>
                  <a:tcPr>
                    <a:solidFill>
                      <a:schemeClr val="bg2"/>
                    </a:solidFill>
                  </a:tcPr>
                </a:tc>
                <a:tc>
                  <a:txBody>
                    <a:bodyPr/>
                    <a:lstStyle/>
                    <a:p>
                      <a:r>
                        <a:rPr lang="en-US" sz="1000" dirty="0" smtClean="0"/>
                        <a:t>Evidence</a:t>
                      </a:r>
                      <a:r>
                        <a:rPr lang="en-US" sz="1000" baseline="0" dirty="0" smtClean="0"/>
                        <a:t> inconclusive about effect of medication adherence interventions on health care utilization or costs</a:t>
                      </a:r>
                      <a:endParaRPr lang="en-US" sz="1000" dirty="0" smtClean="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Studies of medication adherence interventions rarely examined impacts on health care utilization or costs. Evidence is inconclusive</a:t>
                      </a:r>
                      <a:endParaRPr lang="en-US" sz="1000" dirty="0"/>
                    </a:p>
                  </a:txBody>
                  <a:tcPr>
                    <a:solidFill>
                      <a:schemeClr val="bg2"/>
                    </a:solidFill>
                  </a:tcPr>
                </a:tc>
              </a:tr>
            </a:tbl>
          </a:graphicData>
        </a:graphic>
      </p:graphicFrame>
    </p:spTree>
    <p:extLst>
      <p:ext uri="{BB962C8B-B14F-4D97-AF65-F5344CB8AC3E}">
        <p14:creationId xmlns:p14="http://schemas.microsoft.com/office/powerpoint/2010/main" xmlns="" val="3414697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Messages to Research Community</a:t>
            </a:r>
            <a:endParaRPr lang="en-US" dirty="0"/>
          </a:p>
        </p:txBody>
      </p:sp>
      <p:sp>
        <p:nvSpPr>
          <p:cNvPr id="3" name="Content Placeholder 2"/>
          <p:cNvSpPr>
            <a:spLocks noGrp="1"/>
          </p:cNvSpPr>
          <p:nvPr>
            <p:ph idx="1"/>
          </p:nvPr>
        </p:nvSpPr>
        <p:spPr>
          <a:xfrm>
            <a:off x="1435608" y="1219200"/>
            <a:ext cx="7498080" cy="5410200"/>
          </a:xfrm>
        </p:spPr>
        <p:txBody>
          <a:bodyPr>
            <a:normAutofit lnSpcReduction="10000"/>
          </a:bodyPr>
          <a:lstStyle/>
          <a:p>
            <a:pPr>
              <a:buClr>
                <a:schemeClr val="tx2">
                  <a:lumMod val="60000"/>
                  <a:lumOff val="40000"/>
                </a:schemeClr>
              </a:buClr>
              <a:buFont typeface="Wingdings" pitchFamily="2" charset="2"/>
              <a:buChar char="§"/>
            </a:pPr>
            <a:r>
              <a:rPr lang="en-US" sz="2000" dirty="0" smtClean="0"/>
              <a:t>Poor study quality and extreme heterogeneity limited evidence synthesis for all topics</a:t>
            </a:r>
          </a:p>
          <a:p>
            <a:pPr>
              <a:buClr>
                <a:schemeClr val="tx2">
                  <a:lumMod val="60000"/>
                  <a:lumOff val="40000"/>
                </a:schemeClr>
              </a:buClr>
              <a:buFont typeface="Wingdings" pitchFamily="2" charset="2"/>
              <a:buChar char="§"/>
            </a:pPr>
            <a:r>
              <a:rPr lang="en-US" sz="2000" dirty="0"/>
              <a:t>Economic outcomes rarely explored (</a:t>
            </a:r>
            <a:r>
              <a:rPr lang="en-US" sz="2000" dirty="0">
                <a:solidFill>
                  <a:schemeClr val="tx2">
                    <a:lumMod val="60000"/>
                    <a:lumOff val="40000"/>
                  </a:schemeClr>
                </a:solidFill>
              </a:rPr>
              <a:t>PCMH</a:t>
            </a:r>
            <a:r>
              <a:rPr lang="en-US" sz="2000" dirty="0"/>
              <a:t>, </a:t>
            </a:r>
            <a:r>
              <a:rPr lang="en-US" sz="2000" dirty="0">
                <a:solidFill>
                  <a:schemeClr val="tx2">
                    <a:lumMod val="60000"/>
                    <a:lumOff val="40000"/>
                  </a:schemeClr>
                </a:solidFill>
              </a:rPr>
              <a:t>HAI</a:t>
            </a:r>
            <a:r>
              <a:rPr lang="en-US" sz="2000" dirty="0"/>
              <a:t>, </a:t>
            </a:r>
            <a:r>
              <a:rPr lang="en-US" sz="2000" dirty="0">
                <a:solidFill>
                  <a:schemeClr val="tx2">
                    <a:lumMod val="60000"/>
                    <a:lumOff val="40000"/>
                  </a:schemeClr>
                </a:solidFill>
              </a:rPr>
              <a:t>Medication Adherence</a:t>
            </a:r>
            <a:r>
              <a:rPr lang="en-US" sz="2000" dirty="0"/>
              <a:t>)</a:t>
            </a:r>
          </a:p>
          <a:p>
            <a:pPr>
              <a:buClr>
                <a:schemeClr val="tx2">
                  <a:lumMod val="60000"/>
                  <a:lumOff val="40000"/>
                </a:schemeClr>
              </a:buClr>
              <a:buFont typeface="Wingdings" pitchFamily="2" charset="2"/>
              <a:buChar char="§"/>
            </a:pPr>
            <a:r>
              <a:rPr lang="en-US" sz="2000" dirty="0" smtClean="0"/>
              <a:t>Evidence missing from key settings</a:t>
            </a:r>
          </a:p>
          <a:p>
            <a:pPr lvl="1">
              <a:buClr>
                <a:schemeClr val="tx2">
                  <a:lumMod val="60000"/>
                  <a:lumOff val="40000"/>
                </a:schemeClr>
              </a:buClr>
              <a:buFont typeface="Wingdings" pitchFamily="2" charset="2"/>
              <a:buChar char="§"/>
            </a:pPr>
            <a:r>
              <a:rPr lang="en-US" sz="1600" dirty="0" smtClean="0"/>
              <a:t>Examine</a:t>
            </a:r>
            <a:r>
              <a:rPr lang="en-US" sz="1600" dirty="0" smtClean="0">
                <a:solidFill>
                  <a:schemeClr val="tx2">
                    <a:lumMod val="60000"/>
                    <a:lumOff val="40000"/>
                  </a:schemeClr>
                </a:solidFill>
              </a:rPr>
              <a:t> Public Reporting </a:t>
            </a:r>
            <a:r>
              <a:rPr lang="en-US" sz="1600" dirty="0" smtClean="0"/>
              <a:t>beyond hospital cardiac care and Nursing Home Compare</a:t>
            </a:r>
          </a:p>
          <a:p>
            <a:pPr lvl="1">
              <a:buClr>
                <a:schemeClr val="tx2">
                  <a:lumMod val="60000"/>
                  <a:lumOff val="40000"/>
                </a:schemeClr>
              </a:buClr>
              <a:buFont typeface="Wingdings" pitchFamily="2" charset="2"/>
              <a:buChar char="§"/>
            </a:pPr>
            <a:r>
              <a:rPr lang="en-US" sz="1600" dirty="0" smtClean="0"/>
              <a:t>Investigate</a:t>
            </a:r>
            <a:r>
              <a:rPr lang="en-US" sz="1600" dirty="0" smtClean="0">
                <a:solidFill>
                  <a:schemeClr val="tx2">
                    <a:lumMod val="60000"/>
                    <a:lumOff val="40000"/>
                  </a:schemeClr>
                </a:solidFill>
              </a:rPr>
              <a:t> Palliative Care </a:t>
            </a:r>
            <a:r>
              <a:rPr lang="en-US" sz="1600" dirty="0" smtClean="0"/>
              <a:t>in hospice and LTC settings</a:t>
            </a:r>
          </a:p>
          <a:p>
            <a:pPr lvl="1">
              <a:buClr>
                <a:schemeClr val="tx2">
                  <a:lumMod val="60000"/>
                  <a:lumOff val="40000"/>
                </a:schemeClr>
              </a:buClr>
              <a:buFont typeface="Wingdings" pitchFamily="2" charset="2"/>
              <a:buChar char="§"/>
            </a:pPr>
            <a:r>
              <a:rPr lang="en-US" sz="1600" dirty="0" smtClean="0"/>
              <a:t>Improve</a:t>
            </a:r>
            <a:r>
              <a:rPr lang="en-US" sz="1600" dirty="0" smtClean="0">
                <a:solidFill>
                  <a:schemeClr val="tx2">
                    <a:lumMod val="60000"/>
                    <a:lumOff val="40000"/>
                  </a:schemeClr>
                </a:solidFill>
              </a:rPr>
              <a:t> HAI</a:t>
            </a:r>
            <a:r>
              <a:rPr lang="en-US" sz="1600" dirty="0" smtClean="0"/>
              <a:t> prevention in ambulatory surgery and dialysis centers</a:t>
            </a:r>
          </a:p>
          <a:p>
            <a:pPr>
              <a:buClr>
                <a:schemeClr val="tx2">
                  <a:lumMod val="60000"/>
                  <a:lumOff val="40000"/>
                </a:schemeClr>
              </a:buClr>
              <a:buFont typeface="Wingdings" pitchFamily="2" charset="2"/>
              <a:buChar char="§"/>
            </a:pPr>
            <a:r>
              <a:rPr lang="en-US" sz="2000" dirty="0" smtClean="0"/>
              <a:t>Effectiveness unknown in key patient sub-groups or vulnerable populations</a:t>
            </a:r>
          </a:p>
          <a:p>
            <a:pPr lvl="1">
              <a:buClr>
                <a:schemeClr val="tx2">
                  <a:lumMod val="60000"/>
                  <a:lumOff val="40000"/>
                </a:schemeClr>
              </a:buClr>
              <a:buFont typeface="Wingdings" pitchFamily="2" charset="2"/>
              <a:buChar char="§"/>
            </a:pPr>
            <a:r>
              <a:rPr lang="en-US" sz="1700" dirty="0" smtClean="0"/>
              <a:t>Include mixed populations of </a:t>
            </a:r>
            <a:r>
              <a:rPr lang="en-US" sz="1700" dirty="0" smtClean="0">
                <a:solidFill>
                  <a:schemeClr val="tx2">
                    <a:lumMod val="60000"/>
                    <a:lumOff val="40000"/>
                  </a:schemeClr>
                </a:solidFill>
              </a:rPr>
              <a:t>Disabled</a:t>
            </a:r>
            <a:r>
              <a:rPr lang="en-US" sz="1700" dirty="0" smtClean="0"/>
              <a:t> and non-disabled patients</a:t>
            </a:r>
          </a:p>
          <a:p>
            <a:pPr lvl="1">
              <a:buClr>
                <a:schemeClr val="tx2">
                  <a:lumMod val="60000"/>
                  <a:lumOff val="40000"/>
                </a:schemeClr>
              </a:buClr>
              <a:buFont typeface="Wingdings" pitchFamily="2" charset="2"/>
              <a:buChar char="§"/>
            </a:pPr>
            <a:r>
              <a:rPr lang="en-US" sz="1700" dirty="0" smtClean="0"/>
              <a:t>Investigate </a:t>
            </a:r>
            <a:r>
              <a:rPr lang="en-US" sz="1700" dirty="0" smtClean="0">
                <a:solidFill>
                  <a:schemeClr val="tx2">
                    <a:lumMod val="60000"/>
                    <a:lumOff val="40000"/>
                  </a:schemeClr>
                </a:solidFill>
              </a:rPr>
              <a:t>Palliative Care </a:t>
            </a:r>
            <a:r>
              <a:rPr lang="en-US" sz="1700" dirty="0" smtClean="0"/>
              <a:t>for populations other than cancer patients</a:t>
            </a:r>
          </a:p>
          <a:p>
            <a:pPr lvl="1">
              <a:buClr>
                <a:schemeClr val="tx2">
                  <a:lumMod val="60000"/>
                  <a:lumOff val="40000"/>
                </a:schemeClr>
              </a:buClr>
              <a:buFont typeface="Wingdings" pitchFamily="2" charset="2"/>
              <a:buChar char="§"/>
            </a:pPr>
            <a:r>
              <a:rPr lang="en-US" sz="1700" dirty="0" smtClean="0"/>
              <a:t>Test</a:t>
            </a:r>
            <a:r>
              <a:rPr lang="en-US" sz="1700" dirty="0" smtClean="0">
                <a:solidFill>
                  <a:schemeClr val="tx2">
                    <a:lumMod val="60000"/>
                    <a:lumOff val="40000"/>
                  </a:schemeClr>
                </a:solidFill>
              </a:rPr>
              <a:t> PCMH</a:t>
            </a:r>
            <a:r>
              <a:rPr lang="en-US" sz="1700" dirty="0" smtClean="0"/>
              <a:t> in pediatric and general adult populations</a:t>
            </a:r>
          </a:p>
          <a:p>
            <a:pPr lvl="1">
              <a:buClr>
                <a:schemeClr val="tx2">
                  <a:lumMod val="60000"/>
                  <a:lumOff val="40000"/>
                </a:schemeClr>
              </a:buClr>
              <a:buFont typeface="Wingdings" pitchFamily="2" charset="2"/>
              <a:buChar char="§"/>
            </a:pPr>
            <a:r>
              <a:rPr lang="en-US" sz="1700" dirty="0" smtClean="0"/>
              <a:t>Explore reducing </a:t>
            </a:r>
            <a:r>
              <a:rPr lang="en-US" sz="1700" dirty="0" smtClean="0">
                <a:solidFill>
                  <a:schemeClr val="tx2">
                    <a:lumMod val="60000"/>
                    <a:lumOff val="40000"/>
                  </a:schemeClr>
                </a:solidFill>
              </a:rPr>
              <a:t>Disparities</a:t>
            </a:r>
            <a:r>
              <a:rPr lang="en-US" sz="1700" dirty="0" smtClean="0"/>
              <a:t> beyond racial/ethnic minorities</a:t>
            </a:r>
          </a:p>
          <a:p>
            <a:pPr lvl="1">
              <a:buClr>
                <a:schemeClr val="tx2">
                  <a:lumMod val="60000"/>
                  <a:lumOff val="40000"/>
                </a:schemeClr>
              </a:buClr>
              <a:buFont typeface="Wingdings" pitchFamily="2" charset="2"/>
              <a:buChar char="§"/>
            </a:pPr>
            <a:r>
              <a:rPr lang="en-US" sz="1700" dirty="0" smtClean="0"/>
              <a:t>Improve </a:t>
            </a:r>
            <a:r>
              <a:rPr lang="en-US" sz="1700" dirty="0" smtClean="0">
                <a:solidFill>
                  <a:schemeClr val="tx2">
                    <a:lumMod val="60000"/>
                    <a:lumOff val="40000"/>
                  </a:schemeClr>
                </a:solidFill>
              </a:rPr>
              <a:t>Medication Adherence </a:t>
            </a:r>
            <a:r>
              <a:rPr lang="en-US" sz="1700" dirty="0" smtClean="0"/>
              <a:t>in racial/ethnic minorities, low-income patients, un- or under-insured, patients with low literacy</a:t>
            </a:r>
          </a:p>
          <a:p>
            <a:pPr>
              <a:buClr>
                <a:schemeClr val="tx2">
                  <a:lumMod val="60000"/>
                  <a:lumOff val="40000"/>
                </a:schemeClr>
              </a:buClr>
              <a:buFont typeface="Wingdings" pitchFamily="2" charset="2"/>
              <a:buChar char="§"/>
            </a:pPr>
            <a:endParaRPr lang="en-US" sz="2400" dirty="0"/>
          </a:p>
        </p:txBody>
      </p:sp>
    </p:spTree>
    <p:extLst>
      <p:ext uri="{BB962C8B-B14F-4D97-AF65-F5344CB8AC3E}">
        <p14:creationId xmlns:p14="http://schemas.microsoft.com/office/powerpoint/2010/main" xmlns="" val="12162792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Challenges Across Topics</a:t>
            </a:r>
            <a:endParaRPr lang="en-US" dirty="0"/>
          </a:p>
        </p:txBody>
      </p:sp>
      <p:sp>
        <p:nvSpPr>
          <p:cNvPr id="3" name="Content Placeholder 2"/>
          <p:cNvSpPr>
            <a:spLocks noGrp="1"/>
          </p:cNvSpPr>
          <p:nvPr>
            <p:ph idx="1"/>
          </p:nvPr>
        </p:nvSpPr>
        <p:spPr/>
        <p:txBody>
          <a:bodyPr>
            <a:normAutofit/>
          </a:bodyPr>
          <a:lstStyle/>
          <a:p>
            <a:pPr>
              <a:buClr>
                <a:schemeClr val="tx2">
                  <a:lumMod val="60000"/>
                  <a:lumOff val="40000"/>
                </a:schemeClr>
              </a:buClr>
              <a:buFont typeface="Wingdings" pitchFamily="2" charset="2"/>
              <a:buChar char="§"/>
            </a:pPr>
            <a:r>
              <a:rPr lang="en-US" sz="2400" dirty="0" smtClean="0"/>
              <a:t>Traditional systematic review methods poor fit for complex, system-based interventions</a:t>
            </a:r>
          </a:p>
          <a:p>
            <a:pPr lvl="1">
              <a:buClr>
                <a:schemeClr val="tx2">
                  <a:lumMod val="60000"/>
                  <a:lumOff val="40000"/>
                </a:schemeClr>
              </a:buClr>
              <a:buFont typeface="Courier New" pitchFamily="49" charset="0"/>
              <a:buChar char="o"/>
            </a:pPr>
            <a:r>
              <a:rPr lang="en-US" sz="2000" dirty="0" smtClean="0"/>
              <a:t>Difficulty defining “doable” topic scopes</a:t>
            </a:r>
          </a:p>
          <a:p>
            <a:pPr>
              <a:buClr>
                <a:schemeClr val="tx2">
                  <a:lumMod val="60000"/>
                  <a:lumOff val="40000"/>
                </a:schemeClr>
              </a:buClr>
              <a:buFont typeface="Wingdings" pitchFamily="2" charset="2"/>
              <a:buChar char="§"/>
            </a:pPr>
            <a:r>
              <a:rPr lang="en-US" sz="2400" dirty="0" smtClean="0"/>
              <a:t>Lack of common terminology, framework for QI interventions</a:t>
            </a:r>
          </a:p>
          <a:p>
            <a:pPr>
              <a:buClr>
                <a:schemeClr val="tx2">
                  <a:lumMod val="60000"/>
                  <a:lumOff val="40000"/>
                </a:schemeClr>
              </a:buClr>
              <a:buFont typeface="Wingdings" pitchFamily="2" charset="2"/>
              <a:buChar char="§"/>
            </a:pPr>
            <a:r>
              <a:rPr lang="en-US" sz="2400" dirty="0" smtClean="0"/>
              <a:t>Inconsistent use of outcomes measures limited synthesis across studies</a:t>
            </a:r>
          </a:p>
          <a:p>
            <a:pPr lvl="1">
              <a:buClr>
                <a:schemeClr val="tx2">
                  <a:lumMod val="60000"/>
                  <a:lumOff val="40000"/>
                </a:schemeClr>
              </a:buClr>
              <a:buFont typeface="Courier New" pitchFamily="49" charset="0"/>
              <a:buChar char="o"/>
            </a:pPr>
            <a:r>
              <a:rPr lang="en-US" sz="2000" dirty="0" smtClean="0"/>
              <a:t>Extreme study heterogeneity in design, populations, outcomes</a:t>
            </a:r>
          </a:p>
          <a:p>
            <a:pPr>
              <a:buClr>
                <a:schemeClr val="tx2">
                  <a:lumMod val="60000"/>
                  <a:lumOff val="40000"/>
                </a:schemeClr>
              </a:buClr>
              <a:buFont typeface="Wingdings" pitchFamily="2" charset="2"/>
              <a:buChar char="§"/>
            </a:pPr>
            <a:r>
              <a:rPr lang="en-US" sz="2400" dirty="0" smtClean="0"/>
              <a:t>Poor study quality</a:t>
            </a:r>
          </a:p>
          <a:p>
            <a:pPr lvl="1">
              <a:buClr>
                <a:schemeClr val="tx2">
                  <a:lumMod val="60000"/>
                  <a:lumOff val="40000"/>
                </a:schemeClr>
              </a:buClr>
              <a:buFont typeface="Courier New" pitchFamily="49" charset="0"/>
              <a:buChar char="o"/>
            </a:pPr>
            <a:r>
              <a:rPr lang="en-US" sz="2000" dirty="0" smtClean="0"/>
              <a:t>RCTs not necessarily best design, often not practical</a:t>
            </a:r>
          </a:p>
          <a:p>
            <a:pPr lvl="1">
              <a:buClr>
                <a:schemeClr val="tx2">
                  <a:lumMod val="60000"/>
                  <a:lumOff val="40000"/>
                </a:schemeClr>
              </a:buClr>
              <a:buFont typeface="Courier New" pitchFamily="49" charset="0"/>
              <a:buChar char="o"/>
            </a:pPr>
            <a:r>
              <a:rPr lang="en-US" sz="2000" dirty="0" smtClean="0"/>
              <a:t>Lack of guidance for assessing study quality and strength of evidence for complex interventions</a:t>
            </a:r>
            <a:endParaRPr lang="en-US" sz="2000" dirty="0"/>
          </a:p>
        </p:txBody>
      </p:sp>
    </p:spTree>
    <p:extLst>
      <p:ext uri="{BB962C8B-B14F-4D97-AF65-F5344CB8AC3E}">
        <p14:creationId xmlns:p14="http://schemas.microsoft.com/office/powerpoint/2010/main" xmlns="" val="34582482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Recommendations to Improve Quality of Literature</a:t>
            </a:r>
            <a:endParaRPr lang="en-US" dirty="0"/>
          </a:p>
        </p:txBody>
      </p:sp>
      <p:graphicFrame>
        <p:nvGraphicFramePr>
          <p:cNvPr id="4" name="Object 3" descr="This table lists the 8 CQG Series topics in the far left-hand column. Across the top it lists 5 additional columns for 5 recommended improvements, as follows: (1) use more rigorous study designs, (2) investigate harms, (3) report or examine context, (4) report or examine intervention features and (5) study additinoal sub-groups. Symbols indicate which improvements are recommended for which topics, as follows: Disability Outcomes is not applicable for all recommendations except study additional sub-groups. A footnote indicates that more studies are needed that include both disabled and non-disabled patients. For Bundled Payment, all 5 improvements are recommended. For Public Reporting, recommendations are for more rigorous study design, report/examine context, and report/examine intervention features. For Disparities, recommendations are for more rigorous study design, investigate harms, and study additional sub-groups. For Palliative Care, recommendations are for more rigorous study designs, report/examine context, report/examine intervention features, and study additinoal sub-groups. For PCMH (Patient-centered medical home), recommendations are for use more rigorous study designs, investigate harms, report/examine intervention features and study additional sub-groups. For HAI (healthcare associated infections), recommendations are for more rigorous study design, and report/examine context. For Medication Adherence, recommendations are for more rigorous study design, investigate harms, report/examine intervention features, and study additional sub-groups"/>
          <p:cNvGraphicFramePr>
            <a:graphicFrameLocks noChangeAspect="1"/>
          </p:cNvGraphicFramePr>
          <p:nvPr>
            <p:extLst>
              <p:ext uri="{D42A27DB-BD31-4B8C-83A1-F6EECF244321}">
                <p14:modId xmlns:p14="http://schemas.microsoft.com/office/powerpoint/2010/main" xmlns="" val="2069121199"/>
              </p:ext>
            </p:extLst>
          </p:nvPr>
        </p:nvGraphicFramePr>
        <p:xfrm>
          <a:off x="1143000" y="1600200"/>
          <a:ext cx="7763952" cy="4343400"/>
        </p:xfrm>
        <a:graphic>
          <a:graphicData uri="http://schemas.openxmlformats.org/presentationml/2006/ole">
            <p:oleObj spid="_x0000_s2091" name="Document" r:id="rId3" imgW="6310531" imgH="3528711" progId="Word.Document.12">
              <p:embed/>
            </p:oleObj>
          </a:graphicData>
        </a:graphic>
      </p:graphicFrame>
      <p:sp>
        <p:nvSpPr>
          <p:cNvPr id="5" name="TextBox 4"/>
          <p:cNvSpPr txBox="1"/>
          <p:nvPr/>
        </p:nvSpPr>
        <p:spPr>
          <a:xfrm>
            <a:off x="1524000" y="5788223"/>
            <a:ext cx="6934200" cy="307777"/>
          </a:xfrm>
          <a:prstGeom prst="rect">
            <a:avLst/>
          </a:prstGeom>
          <a:noFill/>
        </p:spPr>
        <p:txBody>
          <a:bodyPr wrap="square" rtlCol="0">
            <a:spAutoFit/>
          </a:bodyPr>
          <a:lstStyle/>
          <a:p>
            <a:r>
              <a:rPr lang="en-US" sz="1400" dirty="0" smtClean="0"/>
              <a:t>*More studies needed that include both disabled and non-disabled patients</a:t>
            </a:r>
            <a:endParaRPr lang="en-US" sz="1400" dirty="0"/>
          </a:p>
        </p:txBody>
      </p:sp>
    </p:spTree>
    <p:extLst>
      <p:ext uri="{BB962C8B-B14F-4D97-AF65-F5344CB8AC3E}">
        <p14:creationId xmlns:p14="http://schemas.microsoft.com/office/powerpoint/2010/main" xmlns="" val="2977141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Acknowledgements</a:t>
            </a:r>
            <a:endParaRPr lang="en-US" dirty="0"/>
          </a:p>
        </p:txBody>
      </p:sp>
      <p:sp>
        <p:nvSpPr>
          <p:cNvPr id="3" name="Content Placeholder 2"/>
          <p:cNvSpPr>
            <a:spLocks noGrp="1"/>
          </p:cNvSpPr>
          <p:nvPr>
            <p:ph idx="1"/>
          </p:nvPr>
        </p:nvSpPr>
        <p:spPr>
          <a:xfrm>
            <a:off x="1066800" y="1447800"/>
            <a:ext cx="7498080" cy="1524000"/>
          </a:xfrm>
        </p:spPr>
        <p:txBody>
          <a:bodyPr>
            <a:normAutofit/>
          </a:bodyPr>
          <a:lstStyle/>
          <a:p>
            <a:pPr marL="82296" indent="0" algn="ctr">
              <a:buNone/>
            </a:pPr>
            <a:r>
              <a:rPr lang="en-US" sz="2400" dirty="0" smtClean="0"/>
              <a:t>Christine Chang, AHRQ</a:t>
            </a:r>
          </a:p>
          <a:p>
            <a:pPr marL="82296" indent="0" algn="ctr">
              <a:buNone/>
            </a:pPr>
            <a:r>
              <a:rPr lang="en-US" sz="2400" dirty="0" smtClean="0"/>
              <a:t>Ellen Schultz, Stanford University</a:t>
            </a:r>
          </a:p>
          <a:p>
            <a:pPr marL="82296" indent="0" algn="ctr">
              <a:buNone/>
            </a:pPr>
            <a:r>
              <a:rPr lang="en-US" sz="2400" dirty="0" smtClean="0"/>
              <a:t>The Topic Review Teams from each EPC</a:t>
            </a:r>
          </a:p>
          <a:p>
            <a:pPr marL="82296" indent="0">
              <a:buNone/>
            </a:pPr>
            <a:endParaRPr lang="en-US" sz="2400" dirty="0" smtClean="0"/>
          </a:p>
        </p:txBody>
      </p:sp>
      <p:sp>
        <p:nvSpPr>
          <p:cNvPr id="4" name="TextBox 3"/>
          <p:cNvSpPr txBox="1"/>
          <p:nvPr/>
        </p:nvSpPr>
        <p:spPr>
          <a:xfrm>
            <a:off x="990600" y="5581471"/>
            <a:ext cx="8077200" cy="1200329"/>
          </a:xfrm>
          <a:prstGeom prst="rect">
            <a:avLst/>
          </a:prstGeom>
          <a:noFill/>
        </p:spPr>
        <p:txBody>
          <a:bodyPr wrap="square" rtlCol="0">
            <a:spAutoFit/>
          </a:bodyPr>
          <a:lstStyle/>
          <a:p>
            <a:r>
              <a:rPr lang="en-US" dirty="0"/>
              <a:t>This work supported by the Agency for Healthcare Research and Quality (AHRQ)</a:t>
            </a:r>
          </a:p>
          <a:p>
            <a:endParaRPr lang="en-US" dirty="0"/>
          </a:p>
          <a:p>
            <a:r>
              <a:rPr lang="en-US" dirty="0"/>
              <a:t>The views expressed here do not necessarily reflect those of the Agency for Healthcare Research and Quality</a:t>
            </a:r>
            <a:r>
              <a:rPr lang="en-US" dirty="0" smtClean="0"/>
              <a: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2587449289"/>
              </p:ext>
            </p:extLst>
          </p:nvPr>
        </p:nvGraphicFramePr>
        <p:xfrm>
          <a:off x="1066800" y="2926080"/>
          <a:ext cx="7924800" cy="2026920"/>
        </p:xfrm>
        <a:graphic>
          <a:graphicData uri="http://schemas.openxmlformats.org/drawingml/2006/table">
            <a:tbl>
              <a:tblPr bandRow="1">
                <a:tableStyleId>{2D5ABB26-0587-4C30-8999-92F81FD0307C}</a:tableStyleId>
              </a:tblPr>
              <a:tblGrid>
                <a:gridCol w="4114800"/>
                <a:gridCol w="3810000"/>
              </a:tblGrid>
              <a:tr h="370840">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Minnesota EPC (Disability Outcomes)</a:t>
                      </a: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Johns Hopkins EPC (Palliative Care)</a:t>
                      </a:r>
                    </a:p>
                  </a:txBody>
                  <a:tcPr/>
                </a:tc>
              </a:tr>
              <a:tr h="370840">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RAND EPC (Bundled Payment)</a:t>
                      </a: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Duke EPC (PCMH)</a:t>
                      </a:r>
                    </a:p>
                  </a:txBody>
                  <a:tcPr/>
                </a:tc>
              </a:tr>
              <a:tr h="370840">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Oregon EPC (Public Reporting)</a:t>
                      </a: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BCBSA EPC (HAI)</a:t>
                      </a:r>
                    </a:p>
                  </a:txBody>
                  <a:tcPr/>
                </a:tc>
              </a:tr>
              <a:tr h="370840">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Vanderbilt EPC (Disparities)</a:t>
                      </a:r>
                    </a:p>
                  </a:txBody>
                  <a:tcPr/>
                </a:tc>
                <a:tc>
                  <a:txBody>
                    <a:bodyPr/>
                    <a:lstStyle/>
                    <a:p>
                      <a:pPr marL="285750" marR="0" indent="-285750" algn="l" defTabSz="914400" rtl="0" eaLnBrk="1" fontAlgn="auto" latinLnBrk="0" hangingPunct="1">
                        <a:lnSpc>
                          <a:spcPct val="100000"/>
                        </a:lnSpc>
                        <a:spcBef>
                          <a:spcPts val="0"/>
                        </a:spcBef>
                        <a:spcAft>
                          <a:spcPts val="0"/>
                        </a:spcAft>
                        <a:buClr>
                          <a:schemeClr val="tx2">
                            <a:lumMod val="60000"/>
                            <a:lumOff val="40000"/>
                          </a:schemeClr>
                        </a:buClr>
                        <a:buSzTx/>
                        <a:buFont typeface="Arial" pitchFamily="34" charset="0"/>
                        <a:buChar char="•"/>
                        <a:tabLst/>
                        <a:defRPr/>
                      </a:pPr>
                      <a:r>
                        <a:rPr lang="en-US" sz="1800" dirty="0" smtClean="0">
                          <a:solidFill>
                            <a:schemeClr val="accent3">
                              <a:lumMod val="75000"/>
                            </a:schemeClr>
                          </a:solidFill>
                        </a:rPr>
                        <a:t>RTI International-Univ. of North Carolina EPC (Medication Adherence)</a:t>
                      </a:r>
                    </a:p>
                  </a:txBody>
                  <a:tcPr/>
                </a:tc>
              </a:tr>
            </a:tbl>
          </a:graphicData>
        </a:graphic>
      </p:graphicFrame>
    </p:spTree>
    <p:extLst>
      <p:ext uri="{BB962C8B-B14F-4D97-AF65-F5344CB8AC3E}">
        <p14:creationId xmlns:p14="http://schemas.microsoft.com/office/powerpoint/2010/main" xmlns="" val="3858699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to Advance the Field</a:t>
            </a:r>
            <a:endParaRPr lang="en-US" dirty="0"/>
          </a:p>
        </p:txBody>
      </p:sp>
      <p:sp>
        <p:nvSpPr>
          <p:cNvPr id="3" name="Content Placeholder 2"/>
          <p:cNvSpPr>
            <a:spLocks noGrp="1"/>
          </p:cNvSpPr>
          <p:nvPr>
            <p:ph idx="1"/>
          </p:nvPr>
        </p:nvSpPr>
        <p:spPr/>
        <p:txBody>
          <a:bodyPr>
            <a:normAutofit/>
          </a:bodyPr>
          <a:lstStyle/>
          <a:p>
            <a:pPr>
              <a:buClr>
                <a:schemeClr val="tx2">
                  <a:lumMod val="60000"/>
                  <a:lumOff val="40000"/>
                </a:schemeClr>
              </a:buClr>
              <a:buFont typeface="Wingdings" pitchFamily="2" charset="2"/>
              <a:buChar char="§"/>
            </a:pPr>
            <a:r>
              <a:rPr lang="en-US" dirty="0" smtClean="0"/>
              <a:t>Develop core set of outcomes measures for use in QI research</a:t>
            </a:r>
          </a:p>
          <a:p>
            <a:pPr>
              <a:buClr>
                <a:schemeClr val="tx2">
                  <a:lumMod val="60000"/>
                  <a:lumOff val="40000"/>
                </a:schemeClr>
              </a:buClr>
              <a:buFont typeface="Wingdings" pitchFamily="2" charset="2"/>
              <a:buChar char="§"/>
            </a:pPr>
            <a:r>
              <a:rPr lang="en-US" dirty="0"/>
              <a:t>Develop a </a:t>
            </a:r>
            <a:r>
              <a:rPr lang="en-US" dirty="0" smtClean="0"/>
              <a:t>lexicon and framework </a:t>
            </a:r>
            <a:r>
              <a:rPr lang="en-US" dirty="0"/>
              <a:t>for describing </a:t>
            </a:r>
            <a:r>
              <a:rPr lang="en-US" dirty="0" smtClean="0"/>
              <a:t>QI interventions</a:t>
            </a:r>
          </a:p>
          <a:p>
            <a:pPr>
              <a:buClr>
                <a:schemeClr val="tx2">
                  <a:lumMod val="60000"/>
                  <a:lumOff val="40000"/>
                </a:schemeClr>
              </a:buClr>
              <a:buFont typeface="Wingdings" pitchFamily="2" charset="2"/>
              <a:buChar char="§"/>
            </a:pPr>
            <a:r>
              <a:rPr lang="en-US" dirty="0"/>
              <a:t>Develop measures of context </a:t>
            </a:r>
            <a:endParaRPr lang="en-US" dirty="0" smtClean="0"/>
          </a:p>
          <a:p>
            <a:pPr>
              <a:buClr>
                <a:schemeClr val="tx2">
                  <a:lumMod val="60000"/>
                  <a:lumOff val="40000"/>
                </a:schemeClr>
              </a:buClr>
              <a:buFont typeface="Wingdings" pitchFamily="2" charset="2"/>
              <a:buChar char="§"/>
            </a:pPr>
            <a:r>
              <a:rPr lang="en-US" dirty="0" smtClean="0"/>
              <a:t>Adapt </a:t>
            </a:r>
            <a:r>
              <a:rPr lang="en-US" dirty="0"/>
              <a:t>or develop new methods </a:t>
            </a:r>
            <a:r>
              <a:rPr lang="en-US" dirty="0" smtClean="0"/>
              <a:t>for evaluating effectiveness and comparative </a:t>
            </a:r>
            <a:r>
              <a:rPr lang="en-US" dirty="0"/>
              <a:t>synthesis of complex, context-dependent, systems-level </a:t>
            </a:r>
            <a:r>
              <a:rPr lang="en-US" dirty="0" smtClean="0"/>
              <a:t>QI interventions</a:t>
            </a:r>
            <a:endParaRPr lang="en-US" dirty="0"/>
          </a:p>
        </p:txBody>
      </p:sp>
    </p:spTree>
    <p:extLst>
      <p:ext uri="{BB962C8B-B14F-4D97-AF65-F5344CB8AC3E}">
        <p14:creationId xmlns:p14="http://schemas.microsoft.com/office/powerpoint/2010/main" xmlns="" val="3604257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material</a:t>
            </a:r>
            <a:endParaRPr lang="en-US" dirty="0"/>
          </a:p>
        </p:txBody>
      </p:sp>
    </p:spTree>
    <p:extLst>
      <p:ext uri="{BB962C8B-B14F-4D97-AF65-F5344CB8AC3E}">
        <p14:creationId xmlns:p14="http://schemas.microsoft.com/office/powerpoint/2010/main" xmlns="" val="11779777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Series</a:t>
            </a:r>
            <a:r>
              <a:rPr lang="en-US" dirty="0" smtClean="0"/>
              <a:t> </a:t>
            </a:r>
            <a:r>
              <a:rPr lang="en-US" dirty="0"/>
              <a:t>Key Questions </a:t>
            </a:r>
            <a:r>
              <a:rPr lang="en-US" dirty="0" smtClean="0"/>
              <a:t>&amp; Framework</a:t>
            </a:r>
            <a:endParaRPr lang="en-US" dirty="0"/>
          </a:p>
        </p:txBody>
      </p:sp>
      <p:pic>
        <p:nvPicPr>
          <p:cNvPr id="5" name="Content Placeholder 4" descr="This figure shows Key Question 1 on the far left. It is labeled, &quot;Quality Gap Addressed by: Information/Data (Measuring); Incentives (Influencing), Infrastructure &amp; Processes (Improving). An arrow points to the right to a box for Key Question 2. It is labeled, &quot;Target Audiences: Levels of implementation can be Macro (policy/market and organization) or Micro (clinician or patient).&quot; An arrow points to the right to Key Question 3. It is labeled, &quot;Evidence Available: State of Science about concepts, content, PICOTS, Methods, and context-sensitivity.&quot; PICOTS stands for patients, interventions, comparators, outcomes, timing and setting."/>
          <p:cNvPicPr>
            <a:picLocks noGrp="1"/>
          </p:cNvPicPr>
          <p:nvPr>
            <p:ph idx="1"/>
          </p:nvPr>
        </p:nvPicPr>
        <p:blipFill>
          <a:blip r:embed="rId2" cstate="print"/>
          <a:srcRect/>
          <a:stretch>
            <a:fillRect/>
          </a:stretch>
        </p:blipFill>
        <p:spPr bwMode="auto">
          <a:xfrm>
            <a:off x="1295400" y="1786195"/>
            <a:ext cx="7499350" cy="412381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404410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r>
              <a:rPr lang="en-US" b="1" cap="small" dirty="0" smtClean="0"/>
              <a:t>Information</a:t>
            </a:r>
            <a:endParaRPr lang="en-US" b="1" cap="small" dirty="0"/>
          </a:p>
        </p:txBody>
      </p:sp>
      <p:sp>
        <p:nvSpPr>
          <p:cNvPr id="3" name="Content Placeholder 2"/>
          <p:cNvSpPr>
            <a:spLocks noGrp="1"/>
          </p:cNvSpPr>
          <p:nvPr>
            <p:ph idx="1"/>
          </p:nvPr>
        </p:nvSpPr>
        <p:spPr/>
        <p:txBody>
          <a:bodyPr>
            <a:normAutofit/>
          </a:bodyPr>
          <a:lstStyle/>
          <a:p>
            <a:pPr marL="82296" indent="0">
              <a:buNone/>
            </a:pPr>
            <a:r>
              <a:rPr lang="en-US" dirty="0" smtClean="0"/>
              <a:t>Disability Outcomes Review</a:t>
            </a:r>
          </a:p>
          <a:p>
            <a:pPr>
              <a:buClr>
                <a:schemeClr val="accent3">
                  <a:lumMod val="75000"/>
                </a:schemeClr>
              </a:buClr>
              <a:buFont typeface="Wingdings" pitchFamily="2" charset="2"/>
              <a:buChar char="§"/>
            </a:pPr>
            <a:r>
              <a:rPr lang="en-US" sz="2000" dirty="0" smtClean="0"/>
              <a:t>71 measures identified covering participation, body function, functional status, depression, </a:t>
            </a:r>
            <a:r>
              <a:rPr lang="en-US" sz="2000" dirty="0" err="1" smtClean="0"/>
              <a:t>HRQoL</a:t>
            </a:r>
            <a:r>
              <a:rPr lang="en-US" sz="2000" dirty="0" smtClean="0"/>
              <a:t>, and health status.</a:t>
            </a:r>
          </a:p>
          <a:p>
            <a:pPr>
              <a:buClr>
                <a:schemeClr val="accent3">
                  <a:lumMod val="75000"/>
                </a:schemeClr>
              </a:buClr>
              <a:buFont typeface="Wingdings" pitchFamily="2" charset="2"/>
              <a:buChar char="§"/>
            </a:pPr>
            <a:r>
              <a:rPr lang="en-US" sz="2000" dirty="0" smtClean="0"/>
              <a:t>No evidence for using </a:t>
            </a:r>
            <a:r>
              <a:rPr lang="en-US" sz="2000" dirty="0"/>
              <a:t>modifiers or </a:t>
            </a:r>
            <a:r>
              <a:rPr lang="en-US" sz="2000" dirty="0" smtClean="0"/>
              <a:t>case-mix adjustment of general population measures applied to disabled populations.</a:t>
            </a:r>
          </a:p>
          <a:p>
            <a:pPr>
              <a:buClr>
                <a:schemeClr val="accent3">
                  <a:lumMod val="75000"/>
                </a:schemeClr>
              </a:buClr>
              <a:buFont typeface="Wingdings" pitchFamily="2" charset="2"/>
              <a:buChar char="§"/>
            </a:pPr>
            <a:r>
              <a:rPr lang="en-US" sz="2000" dirty="0" smtClean="0"/>
              <a:t>&gt;100 measures of care coordination in context of community-based care for people with disabilities.</a:t>
            </a:r>
          </a:p>
          <a:p>
            <a:pPr lvl="1">
              <a:buClr>
                <a:schemeClr val="accent3">
                  <a:lumMod val="75000"/>
                </a:schemeClr>
              </a:buClr>
            </a:pPr>
            <a:r>
              <a:rPr lang="en-US" sz="1600" dirty="0" smtClean="0"/>
              <a:t>Health, level of functioning, costs, healthcare utilization most common concepts</a:t>
            </a:r>
          </a:p>
          <a:p>
            <a:pPr>
              <a:buClr>
                <a:schemeClr val="accent3">
                  <a:lumMod val="75000"/>
                </a:schemeClr>
              </a:buClr>
              <a:buFont typeface="Wingdings" pitchFamily="2" charset="2"/>
              <a:buChar char="§"/>
            </a:pPr>
            <a:r>
              <a:rPr lang="en-US" sz="2000" dirty="0" smtClean="0"/>
              <a:t>Key measure sources identified:</a:t>
            </a:r>
          </a:p>
          <a:p>
            <a:pPr lvl="1">
              <a:buClr>
                <a:schemeClr val="accent3">
                  <a:lumMod val="75000"/>
                </a:schemeClr>
              </a:buClr>
            </a:pPr>
            <a:r>
              <a:rPr lang="en-US" sz="1600" dirty="0"/>
              <a:t>R</a:t>
            </a:r>
            <a:r>
              <a:rPr lang="en-US" sz="1600" dirty="0" smtClean="0"/>
              <a:t>ehabilitation Outcomes Database </a:t>
            </a:r>
            <a:r>
              <a:rPr lang="en-US" sz="1600" dirty="0"/>
              <a:t>(</a:t>
            </a:r>
            <a:r>
              <a:rPr lang="en-US" sz="1600" dirty="0">
                <a:hlinkClick r:id="rId2"/>
              </a:rPr>
              <a:t>www.rehabmeasures.org</a:t>
            </a:r>
            <a:r>
              <a:rPr lang="en-US" sz="1600" dirty="0" smtClean="0"/>
              <a:t>). Measures for </a:t>
            </a:r>
            <a:r>
              <a:rPr lang="en-US" sz="1600" dirty="0"/>
              <a:t>use </a:t>
            </a:r>
            <a:r>
              <a:rPr lang="en-US" sz="1600" dirty="0" smtClean="0"/>
              <a:t>patients </a:t>
            </a:r>
            <a:r>
              <a:rPr lang="en-US" sz="1600" dirty="0"/>
              <a:t>with stroke or spinal cord </a:t>
            </a:r>
            <a:r>
              <a:rPr lang="en-US" sz="1600" dirty="0" smtClean="0"/>
              <a:t>injuries. Soon also for traumatic </a:t>
            </a:r>
            <a:r>
              <a:rPr lang="en-US" sz="1600" dirty="0"/>
              <a:t>brain injury</a:t>
            </a:r>
            <a:r>
              <a:rPr lang="en-US" sz="1600" dirty="0" smtClean="0"/>
              <a:t>.</a:t>
            </a:r>
          </a:p>
          <a:p>
            <a:pPr lvl="1">
              <a:buClr>
                <a:schemeClr val="accent3">
                  <a:lumMod val="75000"/>
                </a:schemeClr>
              </a:buClr>
            </a:pPr>
            <a:r>
              <a:rPr lang="en-US" sz="1600" dirty="0" smtClean="0"/>
              <a:t>National </a:t>
            </a:r>
            <a:r>
              <a:rPr lang="en-US" sz="1600" dirty="0"/>
              <a:t>Core Indicators (NCI) </a:t>
            </a:r>
            <a:r>
              <a:rPr lang="en-US" sz="1600" dirty="0" smtClean="0"/>
              <a:t>collaborative. Standard </a:t>
            </a:r>
            <a:r>
              <a:rPr lang="en-US" sz="1600" dirty="0"/>
              <a:t>set of </a:t>
            </a:r>
            <a:r>
              <a:rPr lang="en-US" sz="1600" dirty="0" smtClean="0"/>
              <a:t>measures </a:t>
            </a:r>
            <a:r>
              <a:rPr lang="en-US" sz="1600" dirty="0"/>
              <a:t>for </a:t>
            </a:r>
            <a:r>
              <a:rPr lang="en-US" sz="1600" dirty="0" smtClean="0"/>
              <a:t>evaluating quality </a:t>
            </a:r>
            <a:r>
              <a:rPr lang="en-US" sz="1600" dirty="0"/>
              <a:t>of developmental disability services. </a:t>
            </a:r>
            <a:endParaRPr lang="en-US" sz="1600" dirty="0" smtClean="0"/>
          </a:p>
          <a:p>
            <a:endParaRPr lang="en-US" dirty="0"/>
          </a:p>
        </p:txBody>
      </p:sp>
    </p:spTree>
    <p:extLst>
      <p:ext uri="{BB962C8B-B14F-4D97-AF65-F5344CB8AC3E}">
        <p14:creationId xmlns:p14="http://schemas.microsoft.com/office/powerpoint/2010/main" xmlns="" val="8815322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r>
              <a:rPr lang="en-US" b="1" cap="small" dirty="0" smtClean="0"/>
              <a:t>Incentives</a:t>
            </a:r>
            <a:endParaRPr lang="en-US" b="1" cap="small" dirty="0"/>
          </a:p>
        </p:txBody>
      </p:sp>
      <p:sp>
        <p:nvSpPr>
          <p:cNvPr id="3" name="Content Placeholder 2"/>
          <p:cNvSpPr>
            <a:spLocks noGrp="1"/>
          </p:cNvSpPr>
          <p:nvPr>
            <p:ph idx="1"/>
          </p:nvPr>
        </p:nvSpPr>
        <p:spPr>
          <a:xfrm>
            <a:off x="1435608" y="1219200"/>
            <a:ext cx="7498080" cy="4800600"/>
          </a:xfrm>
        </p:spPr>
        <p:txBody>
          <a:bodyPr>
            <a:normAutofit/>
          </a:bodyPr>
          <a:lstStyle/>
          <a:p>
            <a:pPr marL="82296" indent="0">
              <a:buNone/>
            </a:pPr>
            <a:r>
              <a:rPr lang="en-US" sz="2400" b="1" dirty="0" smtClean="0"/>
              <a:t>Bundled Payment</a:t>
            </a:r>
          </a:p>
          <a:p>
            <a:pPr>
              <a:buClr>
                <a:schemeClr val="tx2">
                  <a:lumMod val="60000"/>
                  <a:lumOff val="40000"/>
                </a:schemeClr>
              </a:buClr>
              <a:buFont typeface="Wingdings" pitchFamily="2" charset="2"/>
              <a:buChar char="§"/>
            </a:pPr>
            <a:r>
              <a:rPr lang="en-US" sz="2000" dirty="0" smtClean="0"/>
              <a:t>Small (&lt;10%) decreases in spending vs. FFS models</a:t>
            </a:r>
          </a:p>
          <a:p>
            <a:pPr>
              <a:buClr>
                <a:schemeClr val="tx2">
                  <a:lumMod val="60000"/>
                  <a:lumOff val="40000"/>
                </a:schemeClr>
              </a:buClr>
              <a:buFont typeface="Wingdings" pitchFamily="2" charset="2"/>
              <a:buChar char="§"/>
            </a:pPr>
            <a:r>
              <a:rPr lang="en-US" sz="2000" dirty="0" smtClean="0"/>
              <a:t>5-15% lower utilization, especially hospital LOS</a:t>
            </a:r>
          </a:p>
          <a:p>
            <a:pPr>
              <a:buClr>
                <a:schemeClr val="tx2">
                  <a:lumMod val="60000"/>
                  <a:lumOff val="40000"/>
                </a:schemeClr>
              </a:buClr>
              <a:buFont typeface="Wingdings" pitchFamily="2" charset="2"/>
              <a:buChar char="§"/>
            </a:pPr>
            <a:r>
              <a:rPr lang="en-US" sz="2000" dirty="0" smtClean="0"/>
              <a:t>Mixed impact on quality</a:t>
            </a:r>
            <a:endParaRPr lang="en-US" sz="2000" dirty="0"/>
          </a:p>
          <a:p>
            <a:pPr marL="82296" indent="0">
              <a:buNone/>
            </a:pPr>
            <a:r>
              <a:rPr lang="en-US" sz="2400" b="1" dirty="0" smtClean="0"/>
              <a:t>Public Reporting</a:t>
            </a:r>
          </a:p>
          <a:p>
            <a:pPr>
              <a:buClr>
                <a:schemeClr val="tx2">
                  <a:lumMod val="60000"/>
                  <a:lumOff val="40000"/>
                </a:schemeClr>
              </a:buClr>
              <a:buFont typeface="Wingdings" pitchFamily="2" charset="2"/>
              <a:buChar char="§"/>
            </a:pPr>
            <a:r>
              <a:rPr lang="en-US" sz="2000" dirty="0" smtClean="0"/>
              <a:t>Most studies show improvements in quality with public reporting, especially mortality</a:t>
            </a:r>
          </a:p>
          <a:p>
            <a:pPr>
              <a:buClr>
                <a:schemeClr val="tx2">
                  <a:lumMod val="60000"/>
                  <a:lumOff val="40000"/>
                </a:schemeClr>
              </a:buClr>
              <a:buFont typeface="Wingdings" pitchFamily="2" charset="2"/>
              <a:buChar char="§"/>
            </a:pPr>
            <a:r>
              <a:rPr lang="en-US" sz="2000" dirty="0" smtClean="0"/>
              <a:t>Physicians and health delivery organizations made changes in response to reporting; patients generally did not</a:t>
            </a:r>
            <a:endParaRPr lang="en-US" sz="2000" dirty="0"/>
          </a:p>
          <a:p>
            <a:pPr marL="82296" indent="0">
              <a:buNone/>
            </a:pPr>
            <a:r>
              <a:rPr lang="en-US" sz="2400" b="1" dirty="0" smtClean="0"/>
              <a:t>Medication Adherence*</a:t>
            </a:r>
          </a:p>
          <a:p>
            <a:pPr>
              <a:buClr>
                <a:schemeClr val="tx2">
                  <a:lumMod val="60000"/>
                  <a:lumOff val="40000"/>
                </a:schemeClr>
              </a:buClr>
              <a:buFont typeface="Wingdings" pitchFamily="2" charset="2"/>
              <a:buChar char="§"/>
            </a:pPr>
            <a:r>
              <a:rPr lang="en-US" sz="2000" dirty="0" smtClean="0"/>
              <a:t>Medication adherence improved when patients’ out-of-pocket costs were reduced</a:t>
            </a:r>
            <a:endParaRPr lang="en-US" sz="2000" dirty="0"/>
          </a:p>
        </p:txBody>
      </p:sp>
      <p:sp>
        <p:nvSpPr>
          <p:cNvPr id="4" name="TextBox 3"/>
          <p:cNvSpPr txBox="1"/>
          <p:nvPr/>
        </p:nvSpPr>
        <p:spPr>
          <a:xfrm>
            <a:off x="1905000" y="5733230"/>
            <a:ext cx="6858000" cy="523220"/>
          </a:xfrm>
          <a:prstGeom prst="rect">
            <a:avLst/>
          </a:prstGeom>
          <a:noFill/>
        </p:spPr>
        <p:txBody>
          <a:bodyPr wrap="square" rtlCol="0">
            <a:spAutoFit/>
          </a:bodyPr>
          <a:lstStyle/>
          <a:p>
            <a:r>
              <a:rPr lang="en-US" sz="1400" dirty="0" smtClean="0"/>
              <a:t>*Although this topic is part of Infrastructure, one Key Question addressed effectiveness of policy interventions with an Incentive component, specifically reducing patient costs.</a:t>
            </a:r>
            <a:endParaRPr lang="en-US" sz="1400" dirty="0"/>
          </a:p>
        </p:txBody>
      </p:sp>
    </p:spTree>
    <p:extLst>
      <p:ext uri="{BB962C8B-B14F-4D97-AF65-F5344CB8AC3E}">
        <p14:creationId xmlns:p14="http://schemas.microsoft.com/office/powerpoint/2010/main" xmlns="" val="1375542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r>
              <a:rPr lang="en-US" b="1" cap="small" dirty="0" smtClean="0"/>
              <a:t>Infrastructure</a:t>
            </a:r>
            <a:endParaRPr lang="en-US" b="1" cap="small" dirty="0"/>
          </a:p>
        </p:txBody>
      </p:sp>
      <p:sp>
        <p:nvSpPr>
          <p:cNvPr id="3" name="Content Placeholder 2"/>
          <p:cNvSpPr>
            <a:spLocks noGrp="1"/>
          </p:cNvSpPr>
          <p:nvPr>
            <p:ph idx="1"/>
          </p:nvPr>
        </p:nvSpPr>
        <p:spPr/>
        <p:txBody>
          <a:bodyPr>
            <a:normAutofit fontScale="92500"/>
          </a:bodyPr>
          <a:lstStyle/>
          <a:p>
            <a:pPr marL="82296" indent="0">
              <a:buNone/>
            </a:pPr>
            <a:r>
              <a:rPr lang="en-US" sz="2400" b="1" dirty="0" smtClean="0"/>
              <a:t>Disparities</a:t>
            </a:r>
          </a:p>
          <a:p>
            <a:pPr>
              <a:buClr>
                <a:schemeClr val="tx2">
                  <a:lumMod val="60000"/>
                  <a:lumOff val="40000"/>
                </a:schemeClr>
              </a:buClr>
              <a:buFont typeface="Wingdings" pitchFamily="2" charset="2"/>
              <a:buChar char="§"/>
            </a:pPr>
            <a:r>
              <a:rPr lang="en-US" sz="2000" dirty="0" smtClean="0"/>
              <a:t>Only one study showed reduced disparity with QI intervention: black but not white patients increased HbA1c testing following patient education</a:t>
            </a:r>
          </a:p>
          <a:p>
            <a:pPr>
              <a:buClr>
                <a:schemeClr val="tx2">
                  <a:lumMod val="60000"/>
                  <a:lumOff val="40000"/>
                </a:schemeClr>
              </a:buClr>
              <a:buFont typeface="Wingdings" pitchFamily="2" charset="2"/>
              <a:buChar char="§"/>
            </a:pPr>
            <a:r>
              <a:rPr lang="en-US" sz="2000" dirty="0" smtClean="0"/>
              <a:t>Other suggestive results (but no reduction in disparities):</a:t>
            </a:r>
          </a:p>
          <a:p>
            <a:pPr lvl="1">
              <a:buClr>
                <a:schemeClr val="tx2">
                  <a:lumMod val="60000"/>
                  <a:lumOff val="40000"/>
                </a:schemeClr>
              </a:buClr>
              <a:buFont typeface="Wingdings" pitchFamily="2" charset="2"/>
              <a:buChar char="§"/>
            </a:pPr>
            <a:r>
              <a:rPr lang="en-US" sz="1600" dirty="0" smtClean="0"/>
              <a:t>Amplified </a:t>
            </a:r>
            <a:r>
              <a:rPr lang="en-US" sz="1600" dirty="0"/>
              <a:t>effects </a:t>
            </a:r>
            <a:r>
              <a:rPr lang="en-US" sz="1600" dirty="0" smtClean="0"/>
              <a:t>of patient education, collaborative care in minority populations </a:t>
            </a:r>
          </a:p>
          <a:p>
            <a:pPr lvl="1">
              <a:buClr>
                <a:schemeClr val="tx2">
                  <a:lumMod val="60000"/>
                  <a:lumOff val="40000"/>
                </a:schemeClr>
              </a:buClr>
              <a:buFont typeface="Wingdings" pitchFamily="2" charset="2"/>
              <a:buChar char="§"/>
            </a:pPr>
            <a:r>
              <a:rPr lang="en-US" sz="1600" dirty="0" smtClean="0"/>
              <a:t>Language- and literacy-concordant education more effective for non-English speakers</a:t>
            </a:r>
          </a:p>
          <a:p>
            <a:pPr marL="82296" indent="0">
              <a:buNone/>
            </a:pPr>
            <a:r>
              <a:rPr lang="en-US" sz="2400" b="1" dirty="0" smtClean="0"/>
              <a:t>Palliative Care</a:t>
            </a:r>
          </a:p>
          <a:p>
            <a:pPr>
              <a:buClr>
                <a:schemeClr val="tx2">
                  <a:lumMod val="60000"/>
                  <a:lumOff val="40000"/>
                </a:schemeClr>
              </a:buClr>
              <a:buFont typeface="Wingdings" pitchFamily="2" charset="2"/>
              <a:buChar char="§"/>
            </a:pPr>
            <a:r>
              <a:rPr lang="en-US" sz="2000" dirty="0" smtClean="0"/>
              <a:t>Several intervention strategies improved some, but not all, outcomes:</a:t>
            </a:r>
          </a:p>
          <a:p>
            <a:pPr lvl="1">
              <a:buClr>
                <a:schemeClr val="tx2">
                  <a:lumMod val="60000"/>
                  <a:lumOff val="40000"/>
                </a:schemeClr>
              </a:buClr>
              <a:buFont typeface="Wingdings" pitchFamily="2" charset="2"/>
              <a:buChar char="§"/>
            </a:pPr>
            <a:r>
              <a:rPr lang="en-US" sz="1600" dirty="0" smtClean="0"/>
              <a:t>Pain improved when targeted, but not QOL</a:t>
            </a:r>
          </a:p>
          <a:p>
            <a:pPr lvl="1">
              <a:buClr>
                <a:schemeClr val="tx2">
                  <a:lumMod val="60000"/>
                  <a:lumOff val="40000"/>
                </a:schemeClr>
              </a:buClr>
              <a:buFont typeface="Wingdings" pitchFamily="2" charset="2"/>
              <a:buChar char="§"/>
            </a:pPr>
            <a:r>
              <a:rPr lang="en-US" sz="1600" dirty="0" smtClean="0"/>
              <a:t>Targeting communication/decision-making improved utilization but not satisfaction</a:t>
            </a:r>
          </a:p>
          <a:p>
            <a:pPr lvl="1">
              <a:buClr>
                <a:schemeClr val="tx2">
                  <a:lumMod val="60000"/>
                  <a:lumOff val="40000"/>
                </a:schemeClr>
              </a:buClr>
              <a:buFont typeface="Wingdings" pitchFamily="2" charset="2"/>
              <a:buChar char="§"/>
            </a:pPr>
            <a:r>
              <a:rPr lang="en-US" sz="1600" dirty="0" smtClean="0"/>
              <a:t>Targeting coordination improved satisfaction, but not QOL, symptoms or utilization</a:t>
            </a:r>
          </a:p>
          <a:p>
            <a:pPr>
              <a:buClr>
                <a:schemeClr val="tx2">
                  <a:lumMod val="60000"/>
                  <a:lumOff val="40000"/>
                </a:schemeClr>
              </a:buClr>
              <a:buFont typeface="Wingdings" pitchFamily="2" charset="2"/>
              <a:buChar char="§"/>
            </a:pPr>
            <a:r>
              <a:rPr lang="en-US" sz="2000" dirty="0" smtClean="0"/>
              <a:t>Patient-centered interventions were generally more effective</a:t>
            </a:r>
          </a:p>
          <a:p>
            <a:pPr lvl="1">
              <a:buClr>
                <a:schemeClr val="tx2">
                  <a:lumMod val="60000"/>
                  <a:lumOff val="40000"/>
                </a:schemeClr>
              </a:buClr>
              <a:buFont typeface="Wingdings" pitchFamily="2" charset="2"/>
              <a:buChar char="§"/>
            </a:pPr>
            <a:endParaRPr lang="en-US" sz="1600" dirty="0"/>
          </a:p>
        </p:txBody>
      </p:sp>
    </p:spTree>
    <p:extLst>
      <p:ext uri="{BB962C8B-B14F-4D97-AF65-F5344CB8AC3E}">
        <p14:creationId xmlns:p14="http://schemas.microsoft.com/office/powerpoint/2010/main" xmlns="" val="38868893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r>
              <a:rPr lang="en-US" b="1" cap="small" dirty="0" smtClean="0"/>
              <a:t>Infrastructure</a:t>
            </a:r>
            <a:endParaRPr lang="en-US" b="1" cap="small" dirty="0"/>
          </a:p>
        </p:txBody>
      </p:sp>
      <p:sp>
        <p:nvSpPr>
          <p:cNvPr id="3" name="Content Placeholder 2"/>
          <p:cNvSpPr>
            <a:spLocks noGrp="1"/>
          </p:cNvSpPr>
          <p:nvPr>
            <p:ph idx="1"/>
          </p:nvPr>
        </p:nvSpPr>
        <p:spPr/>
        <p:txBody>
          <a:bodyPr>
            <a:normAutofit lnSpcReduction="10000"/>
          </a:bodyPr>
          <a:lstStyle/>
          <a:p>
            <a:pPr marL="82296" indent="0">
              <a:buNone/>
            </a:pPr>
            <a:r>
              <a:rPr lang="en-US" dirty="0" smtClean="0"/>
              <a:t>PCMH</a:t>
            </a:r>
          </a:p>
          <a:p>
            <a:pPr>
              <a:buClr>
                <a:schemeClr val="tx2">
                  <a:lumMod val="60000"/>
                  <a:lumOff val="40000"/>
                </a:schemeClr>
              </a:buClr>
              <a:buFont typeface="Wingdings" pitchFamily="2" charset="2"/>
              <a:buChar char="§"/>
            </a:pPr>
            <a:r>
              <a:rPr lang="en-US" sz="2000" dirty="0" smtClean="0"/>
              <a:t>PCMH interventions showed small to moderate improvements in patient experience , delivery of preventive care services, staff experience, and use of ED by older adults. No evidence of cost savings.</a:t>
            </a:r>
          </a:p>
          <a:p>
            <a:pPr>
              <a:buClr>
                <a:schemeClr val="tx2">
                  <a:lumMod val="60000"/>
                  <a:lumOff val="40000"/>
                </a:schemeClr>
              </a:buClr>
              <a:buFont typeface="Wingdings" pitchFamily="2" charset="2"/>
              <a:buChar char="§"/>
            </a:pPr>
            <a:r>
              <a:rPr lang="en-US" sz="2000" dirty="0" smtClean="0"/>
              <a:t>Amount of evidence on PCMH expected to double in next few years</a:t>
            </a:r>
            <a:endParaRPr lang="en-US" sz="1600" dirty="0"/>
          </a:p>
          <a:p>
            <a:pPr marL="82296" indent="0">
              <a:buNone/>
            </a:pPr>
            <a:r>
              <a:rPr lang="en-US" dirty="0" smtClean="0"/>
              <a:t>HAI</a:t>
            </a:r>
            <a:endParaRPr lang="en-US" dirty="0"/>
          </a:p>
          <a:p>
            <a:pPr>
              <a:buClr>
                <a:schemeClr val="tx2">
                  <a:lumMod val="60000"/>
                  <a:lumOff val="40000"/>
                </a:schemeClr>
              </a:buClr>
              <a:buFont typeface="Wingdings" pitchFamily="2" charset="2"/>
              <a:buChar char="§"/>
            </a:pPr>
            <a:r>
              <a:rPr lang="en-US" sz="2000" dirty="0" smtClean="0"/>
              <a:t>Most interventions use organizational change and/or provider education (base strategies), but alone these are not effective</a:t>
            </a:r>
          </a:p>
          <a:p>
            <a:pPr>
              <a:buClr>
                <a:schemeClr val="tx2">
                  <a:lumMod val="60000"/>
                  <a:lumOff val="40000"/>
                </a:schemeClr>
              </a:buClr>
              <a:buFont typeface="Wingdings" pitchFamily="2" charset="2"/>
              <a:buChar char="§"/>
            </a:pPr>
            <a:r>
              <a:rPr lang="en-US" sz="2000" dirty="0" smtClean="0"/>
              <a:t>Adherence and infection rates improved with combination of base strategies + audit and feedback; or base + audit &amp; feedback + provider reminder systems</a:t>
            </a:r>
          </a:p>
          <a:p>
            <a:pPr>
              <a:buClr>
                <a:schemeClr val="tx2">
                  <a:lumMod val="60000"/>
                  <a:lumOff val="40000"/>
                </a:schemeClr>
              </a:buClr>
              <a:buFont typeface="Wingdings" pitchFamily="2" charset="2"/>
              <a:buChar char="§"/>
            </a:pPr>
            <a:r>
              <a:rPr lang="en-US" sz="2000" dirty="0" smtClean="0"/>
              <a:t>Base + provider reminders might also be effective</a:t>
            </a:r>
          </a:p>
        </p:txBody>
      </p:sp>
    </p:spTree>
    <p:extLst>
      <p:ext uri="{BB962C8B-B14F-4D97-AF65-F5344CB8AC3E}">
        <p14:creationId xmlns:p14="http://schemas.microsoft.com/office/powerpoint/2010/main" xmlns="" val="3478650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r>
              <a:rPr lang="en-US" b="1" cap="small" dirty="0" smtClean="0"/>
              <a:t>Infrastructure</a:t>
            </a:r>
            <a:endParaRPr lang="en-US" b="1" cap="small" dirty="0"/>
          </a:p>
        </p:txBody>
      </p:sp>
      <p:sp>
        <p:nvSpPr>
          <p:cNvPr id="3" name="Content Placeholder 2"/>
          <p:cNvSpPr>
            <a:spLocks noGrp="1"/>
          </p:cNvSpPr>
          <p:nvPr>
            <p:ph idx="1"/>
          </p:nvPr>
        </p:nvSpPr>
        <p:spPr/>
        <p:txBody>
          <a:bodyPr>
            <a:normAutofit/>
          </a:bodyPr>
          <a:lstStyle/>
          <a:p>
            <a:pPr marL="82296" indent="0">
              <a:buNone/>
            </a:pPr>
            <a:r>
              <a:rPr lang="en-US" dirty="0" smtClean="0"/>
              <a:t>Medication Adherence</a:t>
            </a:r>
          </a:p>
          <a:p>
            <a:pPr>
              <a:buClr>
                <a:schemeClr val="tx2">
                  <a:lumMod val="60000"/>
                  <a:lumOff val="40000"/>
                </a:schemeClr>
              </a:buClr>
              <a:buFont typeface="Wingdings" pitchFamily="2" charset="2"/>
              <a:buChar char="§"/>
            </a:pPr>
            <a:r>
              <a:rPr lang="en-US" sz="2000" dirty="0" smtClean="0"/>
              <a:t>Many interventions have potential to be effective</a:t>
            </a:r>
          </a:p>
          <a:p>
            <a:pPr>
              <a:buClr>
                <a:schemeClr val="tx2">
                  <a:lumMod val="60000"/>
                  <a:lumOff val="40000"/>
                </a:schemeClr>
              </a:buClr>
              <a:buFont typeface="Wingdings" pitchFamily="2" charset="2"/>
              <a:buChar char="§"/>
            </a:pPr>
            <a:r>
              <a:rPr lang="en-US" sz="2000" dirty="0" smtClean="0"/>
              <a:t>Patient education and case management showed most promise</a:t>
            </a:r>
          </a:p>
          <a:p>
            <a:pPr>
              <a:buClr>
                <a:schemeClr val="tx2">
                  <a:lumMod val="60000"/>
                  <a:lumOff val="40000"/>
                </a:schemeClr>
              </a:buClr>
              <a:buFont typeface="Wingdings" pitchFamily="2" charset="2"/>
              <a:buChar char="§"/>
            </a:pPr>
            <a:r>
              <a:rPr lang="en-US" sz="2000" dirty="0" smtClean="0"/>
              <a:t>Improved adherence does not necessarily mean improved outcomes</a:t>
            </a:r>
            <a:endParaRPr lang="en-US" sz="1600" dirty="0"/>
          </a:p>
        </p:txBody>
      </p:sp>
    </p:spTree>
    <p:extLst>
      <p:ext uri="{BB962C8B-B14F-4D97-AF65-F5344CB8AC3E}">
        <p14:creationId xmlns:p14="http://schemas.microsoft.com/office/powerpoint/2010/main" xmlns="" val="1855115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pPr>
              <a:buClr>
                <a:schemeClr val="tx2">
                  <a:lumMod val="60000"/>
                  <a:lumOff val="40000"/>
                </a:schemeClr>
              </a:buClr>
              <a:buFont typeface="Wingdings" pitchFamily="2" charset="2"/>
              <a:buChar char="§"/>
            </a:pPr>
            <a:r>
              <a:rPr lang="en-US" dirty="0" smtClean="0"/>
              <a:t>CQG Series Goals</a:t>
            </a:r>
          </a:p>
          <a:p>
            <a:pPr>
              <a:buClr>
                <a:schemeClr val="tx2">
                  <a:lumMod val="60000"/>
                  <a:lumOff val="40000"/>
                </a:schemeClr>
              </a:buClr>
              <a:buFont typeface="Wingdings" pitchFamily="2" charset="2"/>
              <a:buChar char="§"/>
            </a:pPr>
            <a:r>
              <a:rPr lang="en-US" dirty="0" smtClean="0"/>
              <a:t>Topics and Framework</a:t>
            </a:r>
          </a:p>
          <a:p>
            <a:pPr>
              <a:buClr>
                <a:schemeClr val="tx2">
                  <a:lumMod val="60000"/>
                  <a:lumOff val="40000"/>
                </a:schemeClr>
              </a:buClr>
              <a:buFont typeface="Wingdings" pitchFamily="2" charset="2"/>
              <a:buChar char="§"/>
            </a:pPr>
            <a:r>
              <a:rPr lang="en-US" dirty="0" smtClean="0"/>
              <a:t>Results</a:t>
            </a:r>
          </a:p>
          <a:p>
            <a:pPr lvl="1">
              <a:buClr>
                <a:schemeClr val="tx2">
                  <a:lumMod val="60000"/>
                  <a:lumOff val="40000"/>
                </a:schemeClr>
              </a:buClr>
              <a:buFont typeface="Courier New" pitchFamily="49" charset="0"/>
              <a:buChar char="o"/>
            </a:pPr>
            <a:r>
              <a:rPr lang="en-US" dirty="0" smtClean="0"/>
              <a:t>Highlights</a:t>
            </a:r>
          </a:p>
          <a:p>
            <a:pPr lvl="1">
              <a:buClr>
                <a:schemeClr val="tx2">
                  <a:lumMod val="60000"/>
                  <a:lumOff val="40000"/>
                </a:schemeClr>
              </a:buClr>
              <a:buFont typeface="Courier New" pitchFamily="49" charset="0"/>
              <a:buChar char="o"/>
            </a:pPr>
            <a:r>
              <a:rPr lang="en-US" dirty="0" smtClean="0"/>
              <a:t>Intervention features, context, harms</a:t>
            </a:r>
          </a:p>
          <a:p>
            <a:pPr>
              <a:buClr>
                <a:schemeClr val="tx2">
                  <a:lumMod val="60000"/>
                  <a:lumOff val="40000"/>
                </a:schemeClr>
              </a:buClr>
              <a:buFont typeface="Wingdings" pitchFamily="2" charset="2"/>
              <a:buChar char="§"/>
            </a:pPr>
            <a:r>
              <a:rPr lang="en-US" dirty="0" smtClean="0"/>
              <a:t>Messages to Key Audiences</a:t>
            </a:r>
          </a:p>
          <a:p>
            <a:pPr lvl="1">
              <a:buClr>
                <a:schemeClr val="tx2">
                  <a:lumMod val="60000"/>
                  <a:lumOff val="40000"/>
                </a:schemeClr>
              </a:buClr>
              <a:buFont typeface="Courier New" pitchFamily="49" charset="0"/>
              <a:buChar char="o"/>
            </a:pPr>
            <a:r>
              <a:rPr lang="en-US" dirty="0" smtClean="0"/>
              <a:t>Micro, macro, research</a:t>
            </a:r>
          </a:p>
          <a:p>
            <a:pPr>
              <a:buClr>
                <a:schemeClr val="tx2">
                  <a:lumMod val="60000"/>
                  <a:lumOff val="40000"/>
                </a:schemeClr>
              </a:buClr>
              <a:buFont typeface="Wingdings" pitchFamily="2" charset="2"/>
              <a:buChar char="§"/>
            </a:pPr>
            <a:r>
              <a:rPr lang="en-US" dirty="0" smtClean="0"/>
              <a:t>Challenges Across Topics</a:t>
            </a:r>
          </a:p>
          <a:p>
            <a:pPr>
              <a:buClr>
                <a:schemeClr val="tx2">
                  <a:lumMod val="60000"/>
                  <a:lumOff val="40000"/>
                </a:schemeClr>
              </a:buClr>
              <a:buFont typeface="Wingdings" pitchFamily="2" charset="2"/>
              <a:buChar char="§"/>
            </a:pPr>
            <a:r>
              <a:rPr lang="en-US" dirty="0" smtClean="0"/>
              <a:t>Next Steps to Advance the Field</a:t>
            </a:r>
          </a:p>
          <a:p>
            <a:pPr lvl="1">
              <a:buClr>
                <a:schemeClr val="tx2">
                  <a:lumMod val="60000"/>
                  <a:lumOff val="40000"/>
                </a:schemeClr>
              </a:buClr>
              <a:buFont typeface="Wingdings" pitchFamily="2" charset="2"/>
              <a:buChar char="§"/>
            </a:pPr>
            <a:endParaRPr lang="en-US" dirty="0" smtClean="0"/>
          </a:p>
        </p:txBody>
      </p:sp>
    </p:spTree>
    <p:extLst>
      <p:ext uri="{BB962C8B-B14F-4D97-AF65-F5344CB8AC3E}">
        <p14:creationId xmlns:p14="http://schemas.microsoft.com/office/powerpoint/2010/main" xmlns="" val="625799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CQG Series</a:t>
            </a:r>
            <a:r>
              <a:rPr lang="en-US" dirty="0" smtClean="0"/>
              <a:t> Goals</a:t>
            </a:r>
            <a:endParaRPr lang="en-US" dirty="0"/>
          </a:p>
        </p:txBody>
      </p:sp>
      <p:sp>
        <p:nvSpPr>
          <p:cNvPr id="3" name="Content Placeholder 2"/>
          <p:cNvSpPr>
            <a:spLocks noGrp="1"/>
          </p:cNvSpPr>
          <p:nvPr>
            <p:ph idx="1"/>
          </p:nvPr>
        </p:nvSpPr>
        <p:spPr/>
        <p:txBody>
          <a:bodyPr>
            <a:normAutofit/>
          </a:bodyPr>
          <a:lstStyle/>
          <a:p>
            <a:pPr>
              <a:buClr>
                <a:schemeClr val="tx2">
                  <a:lumMod val="60000"/>
                  <a:lumOff val="40000"/>
                </a:schemeClr>
              </a:buClr>
              <a:buFont typeface="Wingdings" pitchFamily="2" charset="2"/>
              <a:buChar char="§"/>
            </a:pPr>
            <a:r>
              <a:rPr lang="en-US" dirty="0" smtClean="0"/>
              <a:t>Assemble evidence to “close the quality gap” for 8 high-priority topics</a:t>
            </a:r>
          </a:p>
          <a:p>
            <a:pPr marL="82296" indent="0">
              <a:buNone/>
            </a:pPr>
            <a:endParaRPr lang="en-US" sz="1000" dirty="0" smtClean="0"/>
          </a:p>
          <a:p>
            <a:pPr>
              <a:buClr>
                <a:schemeClr val="tx2">
                  <a:lumMod val="60000"/>
                  <a:lumOff val="40000"/>
                </a:schemeClr>
              </a:buClr>
              <a:buFont typeface="Wingdings" pitchFamily="2" charset="2"/>
              <a:buChar char="§"/>
            </a:pPr>
            <a:r>
              <a:rPr lang="en-US" dirty="0" smtClean="0"/>
              <a:t>Synthesize lessons learned across topics about quality improvement (QI) research</a:t>
            </a:r>
          </a:p>
          <a:p>
            <a:pPr marL="82296" indent="0">
              <a:buNone/>
            </a:pPr>
            <a:endParaRPr lang="en-US" sz="1000" dirty="0" smtClean="0"/>
          </a:p>
          <a:p>
            <a:pPr>
              <a:buClr>
                <a:schemeClr val="tx2">
                  <a:lumMod val="60000"/>
                  <a:lumOff val="40000"/>
                </a:schemeClr>
              </a:buClr>
              <a:buFont typeface="Wingdings" pitchFamily="2" charset="2"/>
              <a:buChar char="§"/>
            </a:pPr>
            <a:r>
              <a:rPr lang="en-US" dirty="0" smtClean="0"/>
              <a:t>Identify research gaps and make recommendations to improve future research and evidence reviews</a:t>
            </a:r>
          </a:p>
          <a:p>
            <a:endParaRPr lang="en-US" dirty="0"/>
          </a:p>
        </p:txBody>
      </p:sp>
    </p:spTree>
    <p:extLst>
      <p:ext uri="{BB962C8B-B14F-4D97-AF65-F5344CB8AC3E}">
        <p14:creationId xmlns:p14="http://schemas.microsoft.com/office/powerpoint/2010/main" xmlns="" val="4188345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CQG Series</a:t>
            </a:r>
            <a:r>
              <a:rPr lang="en-US" dirty="0" smtClean="0"/>
              <a:t> Topics</a:t>
            </a:r>
            <a:endParaRPr lang="en-US" dirty="0"/>
          </a:p>
        </p:txBody>
      </p:sp>
      <p:sp>
        <p:nvSpPr>
          <p:cNvPr id="3" name="Content Placeholder 2"/>
          <p:cNvSpPr>
            <a:spLocks noGrp="1"/>
          </p:cNvSpPr>
          <p:nvPr>
            <p:ph idx="1"/>
          </p:nvPr>
        </p:nvSpPr>
        <p:spPr/>
        <p:txBody>
          <a:bodyPr>
            <a:normAutofit fontScale="70000" lnSpcReduction="20000"/>
          </a:bodyPr>
          <a:lstStyle/>
          <a:p>
            <a:pPr lvl="0">
              <a:spcAft>
                <a:spcPts val="600"/>
              </a:spcAft>
              <a:buClr>
                <a:schemeClr val="tx2">
                  <a:lumMod val="60000"/>
                  <a:lumOff val="40000"/>
                </a:schemeClr>
              </a:buClr>
              <a:buFont typeface="Wingdings" pitchFamily="2" charset="2"/>
              <a:buChar char="§"/>
            </a:pPr>
            <a:r>
              <a:rPr lang="en-US" dirty="0"/>
              <a:t>QI measurement of outcomes for people with </a:t>
            </a:r>
            <a:r>
              <a:rPr lang="en-US" b="1" cap="small" dirty="0">
                <a:solidFill>
                  <a:schemeClr val="tx2">
                    <a:lumMod val="60000"/>
                    <a:lumOff val="40000"/>
                  </a:schemeClr>
                </a:solidFill>
              </a:rPr>
              <a:t>disabilities</a:t>
            </a:r>
            <a:r>
              <a:rPr lang="en-US" dirty="0"/>
              <a:t> </a:t>
            </a:r>
            <a:endParaRPr lang="en-US" dirty="0" smtClean="0"/>
          </a:p>
          <a:p>
            <a:pPr lvl="0">
              <a:spcAft>
                <a:spcPts val="600"/>
              </a:spcAft>
              <a:buClr>
                <a:schemeClr val="tx2">
                  <a:lumMod val="60000"/>
                  <a:lumOff val="40000"/>
                </a:schemeClr>
              </a:buClr>
              <a:buFont typeface="Wingdings" pitchFamily="2" charset="2"/>
              <a:buChar char="§"/>
            </a:pPr>
            <a:r>
              <a:rPr lang="en-US" dirty="0" smtClean="0"/>
              <a:t>Effects </a:t>
            </a:r>
            <a:r>
              <a:rPr lang="en-US" dirty="0"/>
              <a:t>of </a:t>
            </a:r>
            <a:r>
              <a:rPr lang="en-US" b="1" cap="small" dirty="0" smtClean="0">
                <a:solidFill>
                  <a:schemeClr val="tx2">
                    <a:lumMod val="60000"/>
                    <a:lumOff val="40000"/>
                  </a:schemeClr>
                </a:solidFill>
              </a:rPr>
              <a:t>bundled </a:t>
            </a:r>
            <a:r>
              <a:rPr lang="en-US" b="1" cap="small" dirty="0">
                <a:solidFill>
                  <a:schemeClr val="tx2">
                    <a:lumMod val="60000"/>
                    <a:lumOff val="40000"/>
                  </a:schemeClr>
                </a:solidFill>
              </a:rPr>
              <a:t>p</a:t>
            </a:r>
            <a:r>
              <a:rPr lang="en-US" b="1" cap="small" dirty="0" smtClean="0">
                <a:solidFill>
                  <a:schemeClr val="tx2">
                    <a:lumMod val="60000"/>
                    <a:lumOff val="40000"/>
                  </a:schemeClr>
                </a:solidFill>
              </a:rPr>
              <a:t>ayment </a:t>
            </a:r>
            <a:r>
              <a:rPr lang="en-US" dirty="0"/>
              <a:t>systems on health care spending and quality of </a:t>
            </a:r>
            <a:r>
              <a:rPr lang="en-US" dirty="0" smtClean="0"/>
              <a:t>care</a:t>
            </a:r>
            <a:endParaRPr lang="en-US" dirty="0"/>
          </a:p>
          <a:p>
            <a:pPr lvl="0">
              <a:spcAft>
                <a:spcPts val="600"/>
              </a:spcAft>
              <a:buClr>
                <a:schemeClr val="tx2">
                  <a:lumMod val="60000"/>
                  <a:lumOff val="40000"/>
                </a:schemeClr>
              </a:buClr>
              <a:buFont typeface="Wingdings" pitchFamily="2" charset="2"/>
              <a:buChar char="§"/>
            </a:pPr>
            <a:r>
              <a:rPr lang="en-US" b="1" cap="small" dirty="0">
                <a:solidFill>
                  <a:schemeClr val="tx2">
                    <a:lumMod val="60000"/>
                    <a:lumOff val="40000"/>
                  </a:schemeClr>
                </a:solidFill>
              </a:rPr>
              <a:t>Public reporting </a:t>
            </a:r>
            <a:r>
              <a:rPr lang="en-US" dirty="0"/>
              <a:t>as a quality improvement </a:t>
            </a:r>
            <a:r>
              <a:rPr lang="en-US" dirty="0" smtClean="0"/>
              <a:t>strategy</a:t>
            </a:r>
          </a:p>
          <a:p>
            <a:pPr lvl="0">
              <a:spcAft>
                <a:spcPts val="600"/>
              </a:spcAft>
              <a:buClr>
                <a:schemeClr val="tx2">
                  <a:lumMod val="60000"/>
                  <a:lumOff val="40000"/>
                </a:schemeClr>
              </a:buClr>
              <a:buFont typeface="Wingdings" pitchFamily="2" charset="2"/>
              <a:buChar char="§"/>
            </a:pPr>
            <a:r>
              <a:rPr lang="en-US" dirty="0" smtClean="0"/>
              <a:t>Quality </a:t>
            </a:r>
            <a:r>
              <a:rPr lang="en-US" dirty="0"/>
              <a:t>improvement interventions to address health </a:t>
            </a:r>
            <a:r>
              <a:rPr lang="en-US" b="1" cap="small" dirty="0" smtClean="0">
                <a:solidFill>
                  <a:schemeClr val="tx2">
                    <a:lumMod val="60000"/>
                    <a:lumOff val="40000"/>
                  </a:schemeClr>
                </a:solidFill>
              </a:rPr>
              <a:t>disparities</a:t>
            </a:r>
            <a:endParaRPr lang="en-US" dirty="0">
              <a:solidFill>
                <a:schemeClr val="tx2">
                  <a:lumMod val="60000"/>
                  <a:lumOff val="40000"/>
                </a:schemeClr>
              </a:solidFill>
            </a:endParaRPr>
          </a:p>
          <a:p>
            <a:pPr lvl="0">
              <a:spcAft>
                <a:spcPts val="600"/>
              </a:spcAft>
              <a:buClr>
                <a:schemeClr val="tx2">
                  <a:lumMod val="60000"/>
                  <a:lumOff val="40000"/>
                </a:schemeClr>
              </a:buClr>
              <a:buFont typeface="Wingdings" pitchFamily="2" charset="2"/>
              <a:buChar char="§"/>
            </a:pPr>
            <a:r>
              <a:rPr lang="en-US" dirty="0"/>
              <a:t>Interventions to improve </a:t>
            </a:r>
            <a:r>
              <a:rPr lang="en-US" dirty="0" smtClean="0"/>
              <a:t>health care </a:t>
            </a:r>
            <a:r>
              <a:rPr lang="en-US" dirty="0"/>
              <a:t>and </a:t>
            </a:r>
            <a:r>
              <a:rPr lang="en-US" b="1" cap="small" dirty="0">
                <a:solidFill>
                  <a:schemeClr val="tx2">
                    <a:lumMod val="60000"/>
                    <a:lumOff val="40000"/>
                  </a:schemeClr>
                </a:solidFill>
              </a:rPr>
              <a:t>palliative care</a:t>
            </a:r>
            <a:r>
              <a:rPr lang="en-US" dirty="0">
                <a:solidFill>
                  <a:schemeClr val="tx2">
                    <a:lumMod val="60000"/>
                    <a:lumOff val="40000"/>
                  </a:schemeClr>
                </a:solidFill>
              </a:rPr>
              <a:t> </a:t>
            </a:r>
            <a:r>
              <a:rPr lang="en-US" dirty="0"/>
              <a:t>for advanced and serious </a:t>
            </a:r>
            <a:r>
              <a:rPr lang="en-US" dirty="0" smtClean="0"/>
              <a:t>illness</a:t>
            </a:r>
          </a:p>
          <a:p>
            <a:pPr lvl="0">
              <a:spcAft>
                <a:spcPts val="600"/>
              </a:spcAft>
              <a:buClr>
                <a:schemeClr val="tx2">
                  <a:lumMod val="60000"/>
                  <a:lumOff val="40000"/>
                </a:schemeClr>
              </a:buClr>
              <a:buFont typeface="Wingdings" pitchFamily="2" charset="2"/>
              <a:buChar char="§"/>
            </a:pPr>
            <a:r>
              <a:rPr lang="en-US" dirty="0" smtClean="0"/>
              <a:t>Patient-Centered </a:t>
            </a:r>
            <a:r>
              <a:rPr lang="en-US" dirty="0"/>
              <a:t>Medical Home </a:t>
            </a:r>
            <a:r>
              <a:rPr lang="en-US" dirty="0" smtClean="0"/>
              <a:t>(</a:t>
            </a:r>
            <a:r>
              <a:rPr lang="en-US" b="1" cap="small" dirty="0" err="1" smtClean="0">
                <a:solidFill>
                  <a:schemeClr val="tx2">
                    <a:lumMod val="60000"/>
                    <a:lumOff val="40000"/>
                  </a:schemeClr>
                </a:solidFill>
              </a:rPr>
              <a:t>pcmh</a:t>
            </a:r>
            <a:r>
              <a:rPr lang="en-US" dirty="0" smtClean="0"/>
              <a:t>)</a:t>
            </a:r>
            <a:endParaRPr lang="en-US" dirty="0"/>
          </a:p>
          <a:p>
            <a:pPr lvl="0">
              <a:spcAft>
                <a:spcPts val="600"/>
              </a:spcAft>
              <a:buClr>
                <a:schemeClr val="tx2">
                  <a:lumMod val="60000"/>
                  <a:lumOff val="40000"/>
                </a:schemeClr>
              </a:buClr>
              <a:buFont typeface="Wingdings" pitchFamily="2" charset="2"/>
              <a:buChar char="§"/>
            </a:pPr>
            <a:r>
              <a:rPr lang="en-US" dirty="0"/>
              <a:t>Prevention of health care-associated infections </a:t>
            </a:r>
            <a:r>
              <a:rPr lang="en-US" dirty="0" smtClean="0"/>
              <a:t>(</a:t>
            </a:r>
            <a:r>
              <a:rPr lang="en-US" b="1" cap="small" dirty="0" err="1" smtClean="0">
                <a:solidFill>
                  <a:schemeClr val="tx2">
                    <a:lumMod val="60000"/>
                    <a:lumOff val="40000"/>
                  </a:schemeClr>
                </a:solidFill>
              </a:rPr>
              <a:t>hai</a:t>
            </a:r>
            <a:r>
              <a:rPr lang="en-US" dirty="0" smtClean="0"/>
              <a:t>)</a:t>
            </a:r>
            <a:endParaRPr lang="en-US" dirty="0"/>
          </a:p>
          <a:p>
            <a:pPr lvl="0">
              <a:spcAft>
                <a:spcPts val="600"/>
              </a:spcAft>
              <a:buClr>
                <a:schemeClr val="tx2">
                  <a:lumMod val="60000"/>
                  <a:lumOff val="40000"/>
                </a:schemeClr>
              </a:buClr>
              <a:buFont typeface="Wingdings" pitchFamily="2" charset="2"/>
              <a:buChar char="§"/>
            </a:pPr>
            <a:r>
              <a:rPr lang="en-US" dirty="0"/>
              <a:t>Comparative effectiveness of </a:t>
            </a:r>
            <a:r>
              <a:rPr lang="en-US" b="1" cap="small" dirty="0">
                <a:solidFill>
                  <a:schemeClr val="tx2">
                    <a:lumMod val="60000"/>
                    <a:lumOff val="40000"/>
                  </a:schemeClr>
                </a:solidFill>
              </a:rPr>
              <a:t>medication adherence </a:t>
            </a:r>
            <a:r>
              <a:rPr lang="en-US" dirty="0" smtClean="0"/>
              <a:t>interventions</a:t>
            </a:r>
            <a:endParaRPr lang="en-US" dirty="0"/>
          </a:p>
        </p:txBody>
      </p:sp>
    </p:spTree>
    <p:extLst>
      <p:ext uri="{BB962C8B-B14F-4D97-AF65-F5344CB8AC3E}">
        <p14:creationId xmlns:p14="http://schemas.microsoft.com/office/powerpoint/2010/main" xmlns="" val="1832759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Series</a:t>
            </a:r>
            <a:r>
              <a:rPr lang="en-US" dirty="0"/>
              <a:t> Key </a:t>
            </a:r>
            <a:r>
              <a:rPr lang="en-US" dirty="0" smtClean="0"/>
              <a:t>Questions </a:t>
            </a:r>
            <a:r>
              <a:rPr lang="en-US" dirty="0"/>
              <a:t>&amp; Framework</a:t>
            </a:r>
          </a:p>
        </p:txBody>
      </p:sp>
      <p:sp>
        <p:nvSpPr>
          <p:cNvPr id="3" name="Content Placeholder 2"/>
          <p:cNvSpPr>
            <a:spLocks noGrp="1"/>
          </p:cNvSpPr>
          <p:nvPr>
            <p:ph idx="1"/>
          </p:nvPr>
        </p:nvSpPr>
        <p:spPr/>
        <p:txBody>
          <a:bodyPr>
            <a:normAutofit/>
          </a:bodyPr>
          <a:lstStyle/>
          <a:p>
            <a:pPr marL="914400" indent="-1828800">
              <a:buNone/>
            </a:pPr>
            <a:r>
              <a:rPr lang="en-US" sz="2800" b="1" dirty="0" smtClean="0">
                <a:solidFill>
                  <a:schemeClr val="tx2">
                    <a:lumMod val="60000"/>
                    <a:lumOff val="40000"/>
                  </a:schemeClr>
                </a:solidFill>
              </a:rPr>
              <a:t>KQ1: </a:t>
            </a:r>
            <a:r>
              <a:rPr lang="en-US" sz="2800" dirty="0" smtClean="0"/>
              <a:t>What is the quality gap targeted by the review? How might the gap be approached to make improvements?</a:t>
            </a:r>
          </a:p>
          <a:p>
            <a:pPr marL="914400" indent="-1828800">
              <a:buNone/>
            </a:pPr>
            <a:r>
              <a:rPr lang="en-US" sz="2800" b="1" dirty="0" smtClean="0">
                <a:solidFill>
                  <a:schemeClr val="tx2">
                    <a:lumMod val="60000"/>
                    <a:lumOff val="40000"/>
                  </a:schemeClr>
                </a:solidFill>
              </a:rPr>
              <a:t>KQ2: </a:t>
            </a:r>
            <a:r>
              <a:rPr lang="en-US" sz="2800" dirty="0" smtClean="0"/>
              <a:t>Who are the likely stakeholders who could act upon the gap? What evidence will they need? At what level (micro, macro) are changes likely needed?</a:t>
            </a:r>
          </a:p>
          <a:p>
            <a:pPr marL="914400" indent="-1828800">
              <a:buNone/>
            </a:pPr>
            <a:r>
              <a:rPr lang="en-US" sz="2800" b="1" dirty="0" smtClean="0">
                <a:solidFill>
                  <a:schemeClr val="tx2">
                    <a:lumMod val="60000"/>
                    <a:lumOff val="40000"/>
                  </a:schemeClr>
                </a:solidFill>
              </a:rPr>
              <a:t>KQ3: </a:t>
            </a:r>
            <a:r>
              <a:rPr lang="en-US" sz="2800" dirty="0" smtClean="0"/>
              <a:t>What is the state of the science for the topic/quality gap? What are PICOTS, logic models, context? [aka, “PLICCOTS”]</a:t>
            </a:r>
            <a:endParaRPr lang="en-US" sz="2800" dirty="0"/>
          </a:p>
        </p:txBody>
      </p:sp>
      <p:sp>
        <p:nvSpPr>
          <p:cNvPr id="5" name="TextBox 4"/>
          <p:cNvSpPr txBox="1"/>
          <p:nvPr/>
        </p:nvSpPr>
        <p:spPr>
          <a:xfrm>
            <a:off x="1295400" y="5988138"/>
            <a:ext cx="7467600"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t>PICOTS = populations, interventions, comparators, outcomes, timing and setting</a:t>
            </a:r>
          </a:p>
          <a:p>
            <a:r>
              <a:rPr lang="en-US" sz="1400" dirty="0" smtClean="0"/>
              <a:t>PLICCOTS=population, logic model, interventions, comparators, context, outcomes, timing, setting</a:t>
            </a:r>
            <a:endParaRPr lang="en-US" sz="1400" dirty="0"/>
          </a:p>
        </p:txBody>
      </p:sp>
    </p:spTree>
    <p:extLst>
      <p:ext uri="{BB962C8B-B14F-4D97-AF65-F5344CB8AC3E}">
        <p14:creationId xmlns:p14="http://schemas.microsoft.com/office/powerpoint/2010/main" xmlns="" val="26264324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CQG Series</a:t>
            </a:r>
            <a:r>
              <a:rPr lang="en-US" dirty="0" smtClean="0"/>
              <a:t> Framework</a:t>
            </a:r>
            <a:endParaRPr lang="en-US" dirty="0"/>
          </a:p>
        </p:txBody>
      </p:sp>
      <p:pic>
        <p:nvPicPr>
          <p:cNvPr id="4" name="Object 1" descr="The oval on the left is labeled &quot;topic emphasis to close quality gap&quot;. Three arrows point from the oval out to the right at 3 boxes, labeled: Information, Incentives, and Infrastructure or Delivery System. Each of these boxes points to the right at a single oval labeled &quot;Target Audiences&quot;. Four arrows point from this oval to the right at 4 boxes labeled: Policy, Delivery organization, Clinician, and Patient. The Policy and Delivery organization boxes are grouped together by a bracket labeled &quot;Macro&quot;. The Clinician and Patient boxes are grouped together by a bracket labeled &quot;Micro.&quot;"/>
          <p:cNvPicPr>
            <a:picLocks noGrp="1" noChangeAspect="1"/>
          </p:cNvPicPr>
          <p:nvPr>
            <p:ph idx="1"/>
          </p:nvPr>
        </p:nvPicPr>
        <p:blipFill>
          <a:blip r:embed="rId3" cstate="print"/>
          <a:srcRect r="-1649" b="-423"/>
          <a:stretch>
            <a:fillRect/>
          </a:stretch>
        </p:blipFill>
        <p:spPr bwMode="auto">
          <a:xfrm>
            <a:off x="1166031" y="1752600"/>
            <a:ext cx="7498235" cy="3048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1979980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CQG Series</a:t>
            </a:r>
            <a:r>
              <a:rPr lang="en-US" dirty="0" smtClean="0"/>
              <a:t> Framework</a:t>
            </a:r>
            <a:endParaRPr lang="en-US" dirty="0"/>
          </a:p>
        </p:txBody>
      </p:sp>
      <p:sp>
        <p:nvSpPr>
          <p:cNvPr id="3" name="Content Placeholder 2"/>
          <p:cNvSpPr>
            <a:spLocks noGrp="1"/>
          </p:cNvSpPr>
          <p:nvPr>
            <p:ph idx="1"/>
          </p:nvPr>
        </p:nvSpPr>
        <p:spPr/>
        <p:txBody>
          <a:bodyPr/>
          <a:lstStyle/>
          <a:p>
            <a:pPr marL="82296" indent="0">
              <a:buNone/>
            </a:pPr>
            <a:r>
              <a:rPr lang="en-US" dirty="0" smtClean="0"/>
              <a:t>The “3 I’s” of Improvement:</a:t>
            </a:r>
          </a:p>
          <a:p>
            <a:pPr marL="356616" lvl="1" indent="0">
              <a:buNone/>
            </a:pPr>
            <a:r>
              <a:rPr lang="en-US" dirty="0" smtClean="0">
                <a:solidFill>
                  <a:schemeClr val="tx2">
                    <a:lumMod val="60000"/>
                    <a:lumOff val="40000"/>
                  </a:schemeClr>
                </a:solidFill>
              </a:rPr>
              <a:t>Real reform </a:t>
            </a:r>
            <a:r>
              <a:rPr lang="en-US" i="1" dirty="0" smtClean="0">
                <a:solidFill>
                  <a:schemeClr val="tx2">
                    <a:lumMod val="60000"/>
                    <a:lumOff val="40000"/>
                  </a:schemeClr>
                </a:solidFill>
              </a:rPr>
              <a:t>“</a:t>
            </a:r>
            <a:r>
              <a:rPr lang="en-US" i="1" dirty="0">
                <a:solidFill>
                  <a:schemeClr val="tx2">
                    <a:lumMod val="60000"/>
                    <a:lumOff val="40000"/>
                  </a:schemeClr>
                </a:solidFill>
              </a:rPr>
              <a:t>requires changes in the organization and delivery of care that provide physicians with the </a:t>
            </a:r>
            <a:r>
              <a:rPr lang="en-US" b="1" cap="small" dirty="0">
                <a:solidFill>
                  <a:schemeClr val="tx2">
                    <a:lumMod val="75000"/>
                  </a:schemeClr>
                </a:solidFill>
              </a:rPr>
              <a:t>information</a:t>
            </a:r>
            <a:r>
              <a:rPr lang="en-US" i="1" dirty="0">
                <a:solidFill>
                  <a:schemeClr val="tx2">
                    <a:lumMod val="60000"/>
                    <a:lumOff val="40000"/>
                  </a:schemeClr>
                </a:solidFill>
              </a:rPr>
              <a:t>, </a:t>
            </a:r>
            <a:r>
              <a:rPr lang="en-US" b="1" cap="small" dirty="0">
                <a:solidFill>
                  <a:schemeClr val="tx2">
                    <a:lumMod val="75000"/>
                  </a:schemeClr>
                </a:solidFill>
              </a:rPr>
              <a:t>infrastructure</a:t>
            </a:r>
            <a:r>
              <a:rPr lang="en-US" i="1" dirty="0">
                <a:solidFill>
                  <a:schemeClr val="tx2">
                    <a:lumMod val="60000"/>
                    <a:lumOff val="40000"/>
                  </a:schemeClr>
                </a:solidFill>
              </a:rPr>
              <a:t>, and </a:t>
            </a:r>
            <a:r>
              <a:rPr lang="en-US" b="1" cap="small" dirty="0">
                <a:solidFill>
                  <a:schemeClr val="tx2">
                    <a:lumMod val="75000"/>
                  </a:schemeClr>
                </a:solidFill>
              </a:rPr>
              <a:t>incentives</a:t>
            </a:r>
            <a:r>
              <a:rPr lang="en-US" i="1" dirty="0">
                <a:solidFill>
                  <a:schemeClr val="tx2">
                    <a:lumMod val="60000"/>
                    <a:lumOff val="40000"/>
                  </a:schemeClr>
                </a:solidFill>
              </a:rPr>
              <a:t> they need to improve quality and control costs</a:t>
            </a:r>
            <a:r>
              <a:rPr lang="en-US" i="1" dirty="0" smtClean="0">
                <a:solidFill>
                  <a:schemeClr val="tx2">
                    <a:lumMod val="60000"/>
                    <a:lumOff val="40000"/>
                  </a:schemeClr>
                </a:solidFill>
              </a:rPr>
              <a:t>.”</a:t>
            </a:r>
          </a:p>
          <a:p>
            <a:pPr marL="82296" indent="0">
              <a:buNone/>
            </a:pPr>
            <a:r>
              <a:rPr lang="en-US" dirty="0"/>
              <a:t>	</a:t>
            </a:r>
            <a:r>
              <a:rPr lang="en-US" dirty="0" smtClean="0"/>
              <a:t>-Victor Fuchs</a:t>
            </a:r>
            <a:endParaRPr lang="en-US" dirty="0"/>
          </a:p>
        </p:txBody>
      </p:sp>
    </p:spTree>
    <p:extLst>
      <p:ext uri="{BB962C8B-B14F-4D97-AF65-F5344CB8AC3E}">
        <p14:creationId xmlns:p14="http://schemas.microsoft.com/office/powerpoint/2010/main" xmlns="" val="1667497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and Framework Overlay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482725682"/>
              </p:ext>
            </p:extLst>
          </p:nvPr>
        </p:nvGraphicFramePr>
        <p:xfrm>
          <a:off x="1143000" y="1371600"/>
          <a:ext cx="7499349" cy="2103120"/>
        </p:xfrm>
        <a:graphic>
          <a:graphicData uri="http://schemas.openxmlformats.org/drawingml/2006/table">
            <a:tbl>
              <a:tblPr firstRow="1" bandRow="1">
                <a:tableStyleId>{21E4AEA4-8DFA-4A89-87EB-49C32662AFE0}</a:tableStyleId>
              </a:tblPr>
              <a:tblGrid>
                <a:gridCol w="2499783"/>
                <a:gridCol w="2499783"/>
                <a:gridCol w="2499783"/>
              </a:tblGrid>
              <a:tr h="370840">
                <a:tc>
                  <a:txBody>
                    <a:bodyPr/>
                    <a:lstStyle/>
                    <a:p>
                      <a:pPr algn="ctr"/>
                      <a:r>
                        <a:rPr lang="en-US" dirty="0" smtClean="0"/>
                        <a:t>Information: Measuring Quality</a:t>
                      </a:r>
                      <a:endParaRPr lang="en-US" dirty="0"/>
                    </a:p>
                  </a:txBody>
                  <a:tcPr>
                    <a:solidFill>
                      <a:schemeClr val="tx2">
                        <a:lumMod val="60000"/>
                        <a:lumOff val="40000"/>
                      </a:schemeClr>
                    </a:solidFill>
                  </a:tcPr>
                </a:tc>
                <a:tc>
                  <a:txBody>
                    <a:bodyPr/>
                    <a:lstStyle/>
                    <a:p>
                      <a:pPr algn="ctr"/>
                      <a:r>
                        <a:rPr lang="en-US" dirty="0" smtClean="0"/>
                        <a:t>Incentives: Influencing</a:t>
                      </a:r>
                      <a:r>
                        <a:rPr lang="en-US" baseline="0" dirty="0" smtClean="0"/>
                        <a:t> Quality</a:t>
                      </a:r>
                      <a:endParaRPr lang="en-US" dirty="0"/>
                    </a:p>
                  </a:txBody>
                  <a:tcPr>
                    <a:solidFill>
                      <a:schemeClr val="tx2">
                        <a:lumMod val="60000"/>
                        <a:lumOff val="40000"/>
                      </a:schemeClr>
                    </a:solidFill>
                  </a:tcPr>
                </a:tc>
                <a:tc>
                  <a:txBody>
                    <a:bodyPr/>
                    <a:lstStyle/>
                    <a:p>
                      <a:pPr algn="ctr"/>
                      <a:r>
                        <a:rPr lang="en-US" dirty="0" smtClean="0"/>
                        <a:t>Infrastructure: Improving Quality</a:t>
                      </a:r>
                      <a:endParaRPr lang="en-US" dirty="0"/>
                    </a:p>
                  </a:txBody>
                  <a:tcPr>
                    <a:solidFill>
                      <a:schemeClr val="tx2">
                        <a:lumMod val="60000"/>
                        <a:lumOff val="40000"/>
                      </a:schemeClr>
                    </a:solidFill>
                  </a:tcPr>
                </a:tc>
              </a:tr>
              <a:tr h="370840">
                <a:tc>
                  <a:txBody>
                    <a:bodyPr/>
                    <a:lstStyle/>
                    <a:p>
                      <a:r>
                        <a:rPr lang="en-US" dirty="0" smtClean="0"/>
                        <a:t>Disability Outcomes</a:t>
                      </a:r>
                      <a:endParaRPr lang="en-US" dirty="0"/>
                    </a:p>
                  </a:txBody>
                  <a:tcPr anchor="ctr"/>
                </a:tc>
                <a:tc>
                  <a:txBody>
                    <a:bodyPr/>
                    <a:lstStyle/>
                    <a:p>
                      <a:r>
                        <a:rPr lang="en-US" dirty="0" smtClean="0"/>
                        <a:t>Bundled Payment</a:t>
                      </a:r>
                    </a:p>
                    <a:p>
                      <a:r>
                        <a:rPr lang="en-US" dirty="0" smtClean="0"/>
                        <a:t>Public Reporting</a:t>
                      </a:r>
                      <a:endParaRPr lang="en-US" dirty="0"/>
                    </a:p>
                  </a:txBody>
                  <a:tcPr anchor="ctr"/>
                </a:tc>
                <a:tc>
                  <a:txBody>
                    <a:bodyPr/>
                    <a:lstStyle/>
                    <a:p>
                      <a:r>
                        <a:rPr lang="en-US" dirty="0" smtClean="0"/>
                        <a:t>Disparities</a:t>
                      </a:r>
                    </a:p>
                    <a:p>
                      <a:r>
                        <a:rPr lang="en-US" dirty="0" smtClean="0"/>
                        <a:t>Palliative Care</a:t>
                      </a:r>
                    </a:p>
                    <a:p>
                      <a:r>
                        <a:rPr lang="en-US" dirty="0" smtClean="0"/>
                        <a:t>PCMH</a:t>
                      </a:r>
                    </a:p>
                    <a:p>
                      <a:r>
                        <a:rPr lang="en-US" dirty="0" smtClean="0"/>
                        <a:t>HAI</a:t>
                      </a:r>
                    </a:p>
                    <a:p>
                      <a:r>
                        <a:rPr lang="en-US" dirty="0" smtClean="0"/>
                        <a:t>Medication Adherence</a:t>
                      </a:r>
                      <a:endParaRPr lang="en-US" dirty="0"/>
                    </a:p>
                  </a:txBody>
                  <a:tcPr anchor="ctr"/>
                </a:tc>
              </a:tr>
            </a:tbl>
          </a:graphicData>
        </a:graphic>
      </p:graphicFrame>
    </p:spTree>
    <p:extLst>
      <p:ext uri="{BB962C8B-B14F-4D97-AF65-F5344CB8AC3E}">
        <p14:creationId xmlns:p14="http://schemas.microsoft.com/office/powerpoint/2010/main" xmlns="" val="34027287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2859</TotalTime>
  <Words>2473</Words>
  <Application>Microsoft Office PowerPoint</Application>
  <PresentationFormat>On-screen Show (4:3)</PresentationFormat>
  <Paragraphs>353</Paragraphs>
  <Slides>27</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Solstice</vt:lpstr>
      <vt:lpstr>Document</vt:lpstr>
      <vt:lpstr>Closing the Quality Gap:  Revisiting the State of the Science</vt:lpstr>
      <vt:lpstr>Acknowledgements</vt:lpstr>
      <vt:lpstr>Outline</vt:lpstr>
      <vt:lpstr>CQG Series Goals</vt:lpstr>
      <vt:lpstr>CQG Series Topics</vt:lpstr>
      <vt:lpstr>Series Key Questions &amp; Framework</vt:lpstr>
      <vt:lpstr>CQG Series Framework</vt:lpstr>
      <vt:lpstr>CQG Series Framework</vt:lpstr>
      <vt:lpstr>Topics and Framework Overlay</vt:lpstr>
      <vt:lpstr>Results Highlights by Quality Lever</vt:lpstr>
      <vt:lpstr>Results Highlights: QI Strategy Effectiveness by Topic</vt:lpstr>
      <vt:lpstr>Intervention Features</vt:lpstr>
      <vt:lpstr>The Role of Context</vt:lpstr>
      <vt:lpstr>Potential Harms from QI Activities</vt:lpstr>
      <vt:lpstr>Messages to Key Audiences: Patients, Caregivers and Clinicians</vt:lpstr>
      <vt:lpstr>Messages to Key Audiences: Health Delivery Organizations and Policymakers</vt:lpstr>
      <vt:lpstr>Messages to Research Community</vt:lpstr>
      <vt:lpstr>Common Challenges Across Topics</vt:lpstr>
      <vt:lpstr>Recommendations to Improve Quality of Literature</vt:lpstr>
      <vt:lpstr>Next Steps to Advance the Field</vt:lpstr>
      <vt:lpstr>Extra material</vt:lpstr>
      <vt:lpstr>Series Key Questions &amp; Framework</vt:lpstr>
      <vt:lpstr>Results: Information</vt:lpstr>
      <vt:lpstr>Results: Incentives</vt:lpstr>
      <vt:lpstr>Results: Infrastructure</vt:lpstr>
      <vt:lpstr>Results: Infrastructure</vt:lpstr>
      <vt:lpstr>Results: Infrastructure</vt:lpstr>
    </vt:vector>
  </TitlesOfParts>
  <Company>CHP/PCOR Stanford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the Quality Gap: Revisiting the State of the Science</dc:title>
  <dc:creator>Ellen Schultz</dc:creator>
  <cp:lastModifiedBy>DHHS</cp:lastModifiedBy>
  <cp:revision>77</cp:revision>
  <dcterms:created xsi:type="dcterms:W3CDTF">2012-08-30T22:43:33Z</dcterms:created>
  <dcterms:modified xsi:type="dcterms:W3CDTF">2012-11-09T22:09:30Z</dcterms:modified>
</cp:coreProperties>
</file>