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Default Extension="wav" ContentType="audio/wav"/>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42"/>
  </p:notesMasterIdLst>
  <p:handoutMasterIdLst>
    <p:handoutMasterId r:id="rId43"/>
  </p:handoutMasterIdLst>
  <p:sldIdLst>
    <p:sldId id="556" r:id="rId3"/>
    <p:sldId id="644" r:id="rId4"/>
    <p:sldId id="640" r:id="rId5"/>
    <p:sldId id="641" r:id="rId6"/>
    <p:sldId id="558" r:id="rId7"/>
    <p:sldId id="645" r:id="rId8"/>
    <p:sldId id="608" r:id="rId9"/>
    <p:sldId id="630" r:id="rId10"/>
    <p:sldId id="631" r:id="rId11"/>
    <p:sldId id="632" r:id="rId12"/>
    <p:sldId id="633" r:id="rId13"/>
    <p:sldId id="634" r:id="rId14"/>
    <p:sldId id="635" r:id="rId15"/>
    <p:sldId id="636" r:id="rId16"/>
    <p:sldId id="637" r:id="rId17"/>
    <p:sldId id="638" r:id="rId18"/>
    <p:sldId id="639" r:id="rId19"/>
    <p:sldId id="609" r:id="rId20"/>
    <p:sldId id="610" r:id="rId21"/>
    <p:sldId id="611" r:id="rId22"/>
    <p:sldId id="612" r:id="rId23"/>
    <p:sldId id="613" r:id="rId24"/>
    <p:sldId id="614" r:id="rId25"/>
    <p:sldId id="615" r:id="rId26"/>
    <p:sldId id="616" r:id="rId27"/>
    <p:sldId id="617" r:id="rId28"/>
    <p:sldId id="618" r:id="rId29"/>
    <p:sldId id="619" r:id="rId30"/>
    <p:sldId id="620" r:id="rId31"/>
    <p:sldId id="621" r:id="rId32"/>
    <p:sldId id="622" r:id="rId33"/>
    <p:sldId id="623" r:id="rId34"/>
    <p:sldId id="624" r:id="rId35"/>
    <p:sldId id="625" r:id="rId36"/>
    <p:sldId id="626" r:id="rId37"/>
    <p:sldId id="627" r:id="rId38"/>
    <p:sldId id="628" r:id="rId39"/>
    <p:sldId id="643" r:id="rId40"/>
    <p:sldId id="642" r:id="rId41"/>
  </p:sldIdLst>
  <p:sldSz cx="9144000" cy="6858000" type="screen4x3"/>
  <p:notesSz cx="7019925" cy="9305925"/>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99"/>
    <a:srgbClr val="993300"/>
    <a:srgbClr val="FFFFFF"/>
    <a:srgbClr val="000618"/>
    <a:srgbClr val="000000"/>
    <a:srgbClr val="E34231"/>
    <a:srgbClr val="8CB20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92" autoAdjust="0"/>
    <p:restoredTop sz="82589" autoAdjust="0"/>
  </p:normalViewPr>
  <p:slideViewPr>
    <p:cSldViewPr>
      <p:cViewPr>
        <p:scale>
          <a:sx n="70" d="100"/>
          <a:sy n="70" d="100"/>
        </p:scale>
        <p:origin x="-2100"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1410" y="-84"/>
      </p:cViewPr>
      <p:guideLst>
        <p:guide orient="horz" pos="2931"/>
        <p:guide pos="221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4"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3.888888888888889E-2"/>
          <c:y val="2.7777777777777828E-2"/>
          <c:w val="0.93888888888888933"/>
          <c:h val="0.92129629629629661"/>
        </c:manualLayout>
      </c:layout>
      <c:barChart>
        <c:barDir val="col"/>
        <c:grouping val="clustered"/>
        <c:ser>
          <c:idx val="0"/>
          <c:order val="0"/>
          <c:tx>
            <c:strRef>
              <c:f>Sheet1!$A$2</c:f>
              <c:strCache>
                <c:ptCount val="1"/>
                <c:pt idx="0">
                  <c:v>Usual Care</c:v>
                </c:pt>
              </c:strCache>
            </c:strRef>
          </c:tx>
          <c:spPr>
            <a:solidFill>
              <a:srgbClr val="FFFF99"/>
            </a:solidFill>
            <a:ln>
              <a:solidFill>
                <a:schemeClr val="tx1"/>
              </a:solidFill>
            </a:ln>
          </c:spPr>
          <c:dPt>
            <c:idx val="0"/>
            <c:spPr>
              <a:solidFill>
                <a:srgbClr val="993300"/>
              </a:solidFill>
              <a:ln>
                <a:solidFill>
                  <a:schemeClr val="tx1"/>
                </a:solidFill>
              </a:ln>
            </c:spPr>
          </c:dPt>
          <c:val>
            <c:numRef>
              <c:f>Sheet1!$B$2</c:f>
              <c:numCache>
                <c:formatCode>0%</c:formatCode>
                <c:ptCount val="1"/>
                <c:pt idx="0">
                  <c:v>0.37000000000000022</c:v>
                </c:pt>
              </c:numCache>
            </c:numRef>
          </c:val>
        </c:ser>
        <c:ser>
          <c:idx val="1"/>
          <c:order val="1"/>
          <c:tx>
            <c:strRef>
              <c:f>Sheet1!$A$3</c:f>
              <c:strCache>
                <c:ptCount val="1"/>
                <c:pt idx="0">
                  <c:v>HBPM</c:v>
                </c:pt>
              </c:strCache>
            </c:strRef>
          </c:tx>
          <c:spPr>
            <a:ln>
              <a:solidFill>
                <a:schemeClr val="tx1"/>
              </a:solidFill>
            </a:ln>
          </c:spPr>
          <c:dPt>
            <c:idx val="0"/>
            <c:spPr>
              <a:solidFill>
                <a:srgbClr val="FFFF99"/>
              </a:solidFill>
              <a:ln>
                <a:solidFill>
                  <a:schemeClr val="tx1"/>
                </a:solidFill>
              </a:ln>
            </c:spPr>
          </c:dPt>
          <c:val>
            <c:numRef>
              <c:f>Sheet1!$B$3</c:f>
              <c:numCache>
                <c:formatCode>0%</c:formatCode>
                <c:ptCount val="1"/>
                <c:pt idx="0">
                  <c:v>0.56999999999999995</c:v>
                </c:pt>
              </c:numCache>
            </c:numRef>
          </c:val>
        </c:ser>
        <c:overlap val="-100"/>
        <c:axId val="107696896"/>
        <c:axId val="107698432"/>
      </c:barChart>
      <c:catAx>
        <c:axId val="107696896"/>
        <c:scaling>
          <c:orientation val="minMax"/>
        </c:scaling>
        <c:delete val="1"/>
        <c:axPos val="b"/>
        <c:tickLblPos val="none"/>
        <c:crossAx val="107698432"/>
        <c:crosses val="autoZero"/>
        <c:auto val="1"/>
        <c:lblAlgn val="ctr"/>
        <c:lblOffset val="100"/>
      </c:catAx>
      <c:valAx>
        <c:axId val="107698432"/>
        <c:scaling>
          <c:orientation val="minMax"/>
        </c:scaling>
        <c:delete val="1"/>
        <c:axPos val="l"/>
        <c:numFmt formatCode="0%" sourceLinked="1"/>
        <c:tickLblPos val="none"/>
        <c:crossAx val="107696896"/>
        <c:crosses val="autoZero"/>
        <c:crossBetween val="between"/>
      </c:valAx>
      <c:spPr>
        <a:noFill/>
        <a:ln>
          <a:solidFill>
            <a:schemeClr val="tx1"/>
          </a:solidFill>
        </a:ln>
      </c:spPr>
    </c:plotArea>
    <c:plotVisOnly val="1"/>
    <c:dispBlanksAs val="gap"/>
  </c:chart>
  <c:spPr>
    <a:noFill/>
    <a:ln>
      <a:noFill/>
    </a:ln>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40749" cy="464681"/>
          </a:xfrm>
          <a:prstGeom prst="rect">
            <a:avLst/>
          </a:prstGeom>
          <a:noFill/>
          <a:ln w="9525">
            <a:noFill/>
            <a:miter lim="800000"/>
            <a:headEnd/>
            <a:tailEnd/>
          </a:ln>
          <a:effectLst/>
        </p:spPr>
        <p:txBody>
          <a:bodyPr vert="horz" wrap="square" lIns="93247" tIns="46624" rIns="93247" bIns="46624" numCol="1" anchor="t" anchorCtr="0" compatLnSpc="1">
            <a:prstTxWarp prst="textNoShape">
              <a:avLst/>
            </a:prstTxWarp>
          </a:bodyPr>
          <a:lstStyle>
            <a:lvl1pPr defTabSz="933423" eaLnBrk="1" hangingPunct="1">
              <a:defRPr sz="1200">
                <a:latin typeface="Arial" charset="0"/>
                <a:cs typeface="+mn-cs"/>
              </a:defRPr>
            </a:lvl1pPr>
          </a:lstStyle>
          <a:p>
            <a:pPr>
              <a:defRPr/>
            </a:pPr>
            <a:endParaRPr lang="en-US"/>
          </a:p>
        </p:txBody>
      </p:sp>
      <p:sp>
        <p:nvSpPr>
          <p:cNvPr id="8195" name="Rectangle 3"/>
          <p:cNvSpPr>
            <a:spLocks noGrp="1" noChangeArrowheads="1"/>
          </p:cNvSpPr>
          <p:nvPr>
            <p:ph type="dt" sz="quarter" idx="1"/>
          </p:nvPr>
        </p:nvSpPr>
        <p:spPr bwMode="auto">
          <a:xfrm>
            <a:off x="3977653" y="0"/>
            <a:ext cx="3040749" cy="464681"/>
          </a:xfrm>
          <a:prstGeom prst="rect">
            <a:avLst/>
          </a:prstGeom>
          <a:noFill/>
          <a:ln w="9525">
            <a:noFill/>
            <a:miter lim="800000"/>
            <a:headEnd/>
            <a:tailEnd/>
          </a:ln>
          <a:effectLst/>
        </p:spPr>
        <p:txBody>
          <a:bodyPr vert="horz" wrap="square" lIns="93247" tIns="46624" rIns="93247" bIns="46624" numCol="1" anchor="t" anchorCtr="0" compatLnSpc="1">
            <a:prstTxWarp prst="textNoShape">
              <a:avLst/>
            </a:prstTxWarp>
          </a:bodyPr>
          <a:lstStyle>
            <a:lvl1pPr algn="r" defTabSz="933423" eaLnBrk="1" hangingPunct="1">
              <a:defRPr sz="1200">
                <a:latin typeface="Arial" charset="0"/>
                <a:cs typeface="+mn-cs"/>
              </a:defRPr>
            </a:lvl1pPr>
          </a:lstStyle>
          <a:p>
            <a:pPr>
              <a:defRPr/>
            </a:pPr>
            <a:endParaRPr lang="en-US"/>
          </a:p>
        </p:txBody>
      </p:sp>
      <p:sp>
        <p:nvSpPr>
          <p:cNvPr id="8196" name="Rectangle 4"/>
          <p:cNvSpPr>
            <a:spLocks noGrp="1" noChangeArrowheads="1"/>
          </p:cNvSpPr>
          <p:nvPr>
            <p:ph type="ftr" sz="quarter" idx="2"/>
          </p:nvPr>
        </p:nvSpPr>
        <p:spPr bwMode="auto">
          <a:xfrm>
            <a:off x="0" y="8839706"/>
            <a:ext cx="3040749" cy="464681"/>
          </a:xfrm>
          <a:prstGeom prst="rect">
            <a:avLst/>
          </a:prstGeom>
          <a:noFill/>
          <a:ln w="9525">
            <a:noFill/>
            <a:miter lim="800000"/>
            <a:headEnd/>
            <a:tailEnd/>
          </a:ln>
          <a:effectLst/>
        </p:spPr>
        <p:txBody>
          <a:bodyPr vert="horz" wrap="square" lIns="93247" tIns="46624" rIns="93247" bIns="46624" numCol="1" anchor="b" anchorCtr="0" compatLnSpc="1">
            <a:prstTxWarp prst="textNoShape">
              <a:avLst/>
            </a:prstTxWarp>
          </a:bodyPr>
          <a:lstStyle>
            <a:lvl1pPr defTabSz="933423" eaLnBrk="1" hangingPunct="1">
              <a:defRPr sz="1200">
                <a:latin typeface="Arial" charset="0"/>
                <a:cs typeface="+mn-cs"/>
              </a:defRPr>
            </a:lvl1pPr>
          </a:lstStyle>
          <a:p>
            <a:pPr>
              <a:defRPr/>
            </a:pPr>
            <a:endParaRPr lang="en-US"/>
          </a:p>
        </p:txBody>
      </p:sp>
      <p:sp>
        <p:nvSpPr>
          <p:cNvPr id="8197" name="Rectangle 5"/>
          <p:cNvSpPr>
            <a:spLocks noGrp="1" noChangeArrowheads="1"/>
          </p:cNvSpPr>
          <p:nvPr>
            <p:ph type="sldNum" sz="quarter" idx="3"/>
          </p:nvPr>
        </p:nvSpPr>
        <p:spPr bwMode="auto">
          <a:xfrm>
            <a:off x="3977653" y="8839706"/>
            <a:ext cx="3040749" cy="464681"/>
          </a:xfrm>
          <a:prstGeom prst="rect">
            <a:avLst/>
          </a:prstGeom>
          <a:noFill/>
          <a:ln w="9525">
            <a:noFill/>
            <a:miter lim="800000"/>
            <a:headEnd/>
            <a:tailEnd/>
          </a:ln>
          <a:effectLst/>
        </p:spPr>
        <p:txBody>
          <a:bodyPr vert="horz" wrap="square" lIns="93247" tIns="46624" rIns="93247" bIns="46624" numCol="1" anchor="b" anchorCtr="0" compatLnSpc="1">
            <a:prstTxWarp prst="textNoShape">
              <a:avLst/>
            </a:prstTxWarp>
          </a:bodyPr>
          <a:lstStyle>
            <a:lvl1pPr algn="r" defTabSz="933423" eaLnBrk="1" hangingPunct="1">
              <a:defRPr sz="1200">
                <a:latin typeface="Arial" charset="0"/>
                <a:cs typeface="+mn-cs"/>
              </a:defRPr>
            </a:lvl1pPr>
          </a:lstStyle>
          <a:p>
            <a:pPr>
              <a:defRPr/>
            </a:pPr>
            <a:fld id="{A0728885-C2BD-4F1A-AC29-55ACA6427E64}" type="slidenum">
              <a:rPr lang="en-US"/>
              <a:pPr>
                <a:defRPr/>
              </a:pPr>
              <a:t>‹#›</a:t>
            </a:fld>
            <a:endParaRPr lang="en-US" dirty="0"/>
          </a:p>
        </p:txBody>
      </p:sp>
    </p:spTree>
    <p:extLst>
      <p:ext uri="{BB962C8B-B14F-4D97-AF65-F5344CB8AC3E}">
        <p14:creationId xmlns="" xmlns:p14="http://schemas.microsoft.com/office/powerpoint/2010/main" val="361876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40749" cy="464681"/>
          </a:xfrm>
          <a:prstGeom prst="rect">
            <a:avLst/>
          </a:prstGeom>
          <a:noFill/>
          <a:ln w="9525">
            <a:noFill/>
            <a:miter lim="800000"/>
            <a:headEnd/>
            <a:tailEnd/>
          </a:ln>
          <a:effectLst/>
        </p:spPr>
        <p:txBody>
          <a:bodyPr vert="horz" wrap="square" lIns="93247" tIns="46624" rIns="93247" bIns="46624" numCol="1" anchor="t" anchorCtr="0" compatLnSpc="1">
            <a:prstTxWarp prst="textNoShape">
              <a:avLst/>
            </a:prstTxWarp>
          </a:bodyPr>
          <a:lstStyle>
            <a:lvl1pPr defTabSz="933423" eaLnBrk="1" hangingPunct="1">
              <a:defRPr sz="1200">
                <a:latin typeface="Arial" charset="0"/>
                <a:cs typeface="+mn-cs"/>
              </a:defRPr>
            </a:lvl1pPr>
          </a:lstStyle>
          <a:p>
            <a:pPr>
              <a:defRPr/>
            </a:pPr>
            <a:endParaRPr lang="en-US"/>
          </a:p>
        </p:txBody>
      </p:sp>
      <p:sp>
        <p:nvSpPr>
          <p:cNvPr id="14339" name="Rectangle 3"/>
          <p:cNvSpPr>
            <a:spLocks noGrp="1" noChangeArrowheads="1"/>
          </p:cNvSpPr>
          <p:nvPr>
            <p:ph type="dt" idx="1"/>
          </p:nvPr>
        </p:nvSpPr>
        <p:spPr bwMode="auto">
          <a:xfrm>
            <a:off x="3977653" y="0"/>
            <a:ext cx="3040749" cy="464681"/>
          </a:xfrm>
          <a:prstGeom prst="rect">
            <a:avLst/>
          </a:prstGeom>
          <a:noFill/>
          <a:ln w="9525">
            <a:noFill/>
            <a:miter lim="800000"/>
            <a:headEnd/>
            <a:tailEnd/>
          </a:ln>
          <a:effectLst/>
        </p:spPr>
        <p:txBody>
          <a:bodyPr vert="horz" wrap="square" lIns="93247" tIns="46624" rIns="93247" bIns="46624" numCol="1" anchor="t" anchorCtr="0" compatLnSpc="1">
            <a:prstTxWarp prst="textNoShape">
              <a:avLst/>
            </a:prstTxWarp>
          </a:bodyPr>
          <a:lstStyle>
            <a:lvl1pPr algn="r" defTabSz="933423" eaLnBrk="1" hangingPunct="1">
              <a:defRPr sz="1200">
                <a:latin typeface="Arial" charset="0"/>
                <a:cs typeface="+mn-cs"/>
              </a:defRPr>
            </a:lvl1pPr>
          </a:lstStyle>
          <a:p>
            <a:pPr>
              <a:defRPr/>
            </a:pPr>
            <a:endParaRPr lang="en-US"/>
          </a:p>
        </p:txBody>
      </p:sp>
      <p:sp>
        <p:nvSpPr>
          <p:cNvPr id="141316" name="Rectangle 4"/>
          <p:cNvSpPr>
            <a:spLocks noGrp="1" noRot="1" noChangeAspect="1" noChangeArrowheads="1" noTextEdit="1"/>
          </p:cNvSpPr>
          <p:nvPr>
            <p:ph type="sldImg" idx="2"/>
          </p:nvPr>
        </p:nvSpPr>
        <p:spPr bwMode="auto">
          <a:xfrm>
            <a:off x="1185863" y="700088"/>
            <a:ext cx="4649787" cy="3487737"/>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700774" y="4419083"/>
            <a:ext cx="5618377" cy="4186744"/>
          </a:xfrm>
          <a:prstGeom prst="rect">
            <a:avLst/>
          </a:prstGeom>
          <a:noFill/>
          <a:ln w="9525">
            <a:noFill/>
            <a:miter lim="800000"/>
            <a:headEnd/>
            <a:tailEnd/>
          </a:ln>
          <a:effectLst/>
        </p:spPr>
        <p:txBody>
          <a:bodyPr vert="horz" wrap="square" lIns="93247" tIns="46624" rIns="93247" bIns="4662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839706"/>
            <a:ext cx="3040749" cy="464681"/>
          </a:xfrm>
          <a:prstGeom prst="rect">
            <a:avLst/>
          </a:prstGeom>
          <a:noFill/>
          <a:ln w="9525">
            <a:noFill/>
            <a:miter lim="800000"/>
            <a:headEnd/>
            <a:tailEnd/>
          </a:ln>
          <a:effectLst/>
        </p:spPr>
        <p:txBody>
          <a:bodyPr vert="horz" wrap="square" lIns="93247" tIns="46624" rIns="93247" bIns="46624" numCol="1" anchor="b" anchorCtr="0" compatLnSpc="1">
            <a:prstTxWarp prst="textNoShape">
              <a:avLst/>
            </a:prstTxWarp>
          </a:bodyPr>
          <a:lstStyle>
            <a:lvl1pPr defTabSz="933423" eaLnBrk="1" hangingPunct="1">
              <a:defRPr sz="1200">
                <a:latin typeface="Arial" charset="0"/>
                <a:cs typeface="+mn-cs"/>
              </a:defRPr>
            </a:lvl1pPr>
          </a:lstStyle>
          <a:p>
            <a:pPr>
              <a:defRPr/>
            </a:pPr>
            <a:endParaRPr lang="en-US"/>
          </a:p>
        </p:txBody>
      </p:sp>
      <p:sp>
        <p:nvSpPr>
          <p:cNvPr id="14343" name="Rectangle 7"/>
          <p:cNvSpPr>
            <a:spLocks noGrp="1" noChangeArrowheads="1"/>
          </p:cNvSpPr>
          <p:nvPr>
            <p:ph type="sldNum" sz="quarter" idx="5"/>
          </p:nvPr>
        </p:nvSpPr>
        <p:spPr bwMode="auto">
          <a:xfrm>
            <a:off x="3977653" y="8839706"/>
            <a:ext cx="3040749" cy="464681"/>
          </a:xfrm>
          <a:prstGeom prst="rect">
            <a:avLst/>
          </a:prstGeom>
          <a:noFill/>
          <a:ln w="9525">
            <a:noFill/>
            <a:miter lim="800000"/>
            <a:headEnd/>
            <a:tailEnd/>
          </a:ln>
          <a:effectLst/>
        </p:spPr>
        <p:txBody>
          <a:bodyPr vert="horz" wrap="square" lIns="93247" tIns="46624" rIns="93247" bIns="46624" numCol="1" anchor="b" anchorCtr="0" compatLnSpc="1">
            <a:prstTxWarp prst="textNoShape">
              <a:avLst/>
            </a:prstTxWarp>
          </a:bodyPr>
          <a:lstStyle>
            <a:lvl1pPr algn="r" defTabSz="933423" eaLnBrk="1" hangingPunct="1">
              <a:defRPr sz="1200">
                <a:latin typeface="Arial" charset="0"/>
                <a:cs typeface="+mn-cs"/>
              </a:defRPr>
            </a:lvl1pPr>
          </a:lstStyle>
          <a:p>
            <a:pPr>
              <a:defRPr/>
            </a:pPr>
            <a:fld id="{F599BFC5-F07D-46ED-8134-7C66DE53902E}" type="slidenum">
              <a:rPr lang="en-US"/>
              <a:pPr>
                <a:defRPr/>
              </a:pPr>
              <a:t>‹#›</a:t>
            </a:fld>
            <a:endParaRPr lang="en-US" dirty="0"/>
          </a:p>
        </p:txBody>
      </p:sp>
    </p:spTree>
    <p:extLst>
      <p:ext uri="{BB962C8B-B14F-4D97-AF65-F5344CB8AC3E}">
        <p14:creationId xmlns="" xmlns:p14="http://schemas.microsoft.com/office/powerpoint/2010/main" val="19730588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noTextEdit="1"/>
          </p:cNvSpPr>
          <p:nvPr>
            <p:ph type="sldImg"/>
          </p:nvPr>
        </p:nvSpPr>
        <p:spPr>
          <a:ln/>
        </p:spPr>
      </p:sp>
      <p:sp>
        <p:nvSpPr>
          <p:cNvPr id="144386" name="Notes Placeholder 2"/>
          <p:cNvSpPr>
            <a:spLocks noGrp="1"/>
          </p:cNvSpPr>
          <p:nvPr>
            <p:ph type="body" idx="1"/>
          </p:nvPr>
        </p:nvSpPr>
        <p:spPr>
          <a:noFill/>
          <a:ln/>
        </p:spPr>
        <p:txBody>
          <a:bodyPr/>
          <a:lstStyle/>
          <a:p>
            <a:r>
              <a:rPr lang="en-US" smtClean="0"/>
              <a:t>JUDI SLIDE</a:t>
            </a:r>
          </a:p>
          <a:p>
            <a:endParaRPr lang="en-US" smtClean="0"/>
          </a:p>
          <a:p>
            <a:r>
              <a:rPr lang="en-US" smtClean="0"/>
              <a:t>Good afternoon everyone and welcome to Challenges of Sustaining, Scaling, and Spreading Innovations in Cardiovascular Care.  My name is Judi Consalvo from the Agency for Healthcare Research and Quality and I moderate this session along with Ronie Nieva from Westat.  </a:t>
            </a:r>
          </a:p>
        </p:txBody>
      </p:sp>
      <p:sp>
        <p:nvSpPr>
          <p:cNvPr id="51204" name="Slide Number Placeholder 3"/>
          <p:cNvSpPr>
            <a:spLocks noGrp="1"/>
          </p:cNvSpPr>
          <p:nvPr>
            <p:ph type="sldNum" sz="quarter" idx="5"/>
          </p:nvPr>
        </p:nvSpPr>
        <p:spPr/>
        <p:txBody>
          <a:bodyPr/>
          <a:lstStyle/>
          <a:p>
            <a:pPr>
              <a:defRPr/>
            </a:pPr>
            <a:fld id="{457F43F2-6020-4CAA-8B33-4D4A85D1763E}" type="slidenum">
              <a:rPr lang="en-US" smtClean="0">
                <a:latin typeface="Arial" pitchFamily="34" charset="0"/>
              </a:rPr>
              <a:pPr>
                <a:defRPr/>
              </a:pPr>
              <a:t>1</a:t>
            </a:fld>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2"/>
          <p:cNvSpPr>
            <a:spLocks noGrp="1" noRot="1" noChangeAspect="1" noTextEdit="1"/>
          </p:cNvSpPr>
          <p:nvPr>
            <p:ph type="sldImg"/>
          </p:nvPr>
        </p:nvSpPr>
        <p:spPr>
          <a:ln/>
        </p:spPr>
      </p:sp>
      <p:sp>
        <p:nvSpPr>
          <p:cNvPr id="162818"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2"/>
          <p:cNvSpPr>
            <a:spLocks noGrp="1" noRot="1" noChangeAspect="1" noTextEdit="1"/>
          </p:cNvSpPr>
          <p:nvPr>
            <p:ph type="sldImg"/>
          </p:nvPr>
        </p:nvSpPr>
        <p:spPr>
          <a:ln/>
        </p:spPr>
      </p:sp>
      <p:sp>
        <p:nvSpPr>
          <p:cNvPr id="164866"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2"/>
          <p:cNvSpPr>
            <a:spLocks noGrp="1" noRot="1" noChangeAspect="1" noTextEdit="1"/>
          </p:cNvSpPr>
          <p:nvPr>
            <p:ph type="sldImg"/>
          </p:nvPr>
        </p:nvSpPr>
        <p:spPr>
          <a:ln/>
        </p:spPr>
      </p:sp>
      <p:sp>
        <p:nvSpPr>
          <p:cNvPr id="166914" name="Rectangle 3"/>
          <p:cNvSpPr>
            <a:spLocks noGrp="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2"/>
          <p:cNvSpPr>
            <a:spLocks noGrp="1" noRot="1" noChangeAspect="1" noTextEdit="1"/>
          </p:cNvSpPr>
          <p:nvPr>
            <p:ph type="sldImg"/>
          </p:nvPr>
        </p:nvSpPr>
        <p:spPr>
          <a:ln/>
        </p:spPr>
      </p:sp>
      <p:sp>
        <p:nvSpPr>
          <p:cNvPr id="168962" name="Rectangle 3"/>
          <p:cNvSpPr>
            <a:spLocks noGrp="1"/>
          </p:cNvSpPr>
          <p:nvPr>
            <p:ph type="body" idx="1"/>
          </p:nvPr>
        </p:nvSpPr>
        <p:spPr>
          <a:noFill/>
          <a:ln/>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Rot="1" noChangeAspect="1" noTextEdit="1"/>
          </p:cNvSpPr>
          <p:nvPr>
            <p:ph type="sldImg"/>
          </p:nvPr>
        </p:nvSpPr>
        <p:spPr>
          <a:ln/>
        </p:spPr>
      </p:sp>
      <p:sp>
        <p:nvSpPr>
          <p:cNvPr id="171010"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2"/>
          <p:cNvSpPr>
            <a:spLocks noGrp="1" noRot="1" noChangeAspect="1" noTextEdit="1"/>
          </p:cNvSpPr>
          <p:nvPr>
            <p:ph type="sldImg"/>
          </p:nvPr>
        </p:nvSpPr>
        <p:spPr>
          <a:ln/>
        </p:spPr>
      </p:sp>
      <p:sp>
        <p:nvSpPr>
          <p:cNvPr id="173058"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2"/>
          <p:cNvSpPr>
            <a:spLocks noGrp="1" noRot="1" noChangeAspect="1" noTextEdit="1"/>
          </p:cNvSpPr>
          <p:nvPr>
            <p:ph type="sldImg"/>
          </p:nvPr>
        </p:nvSpPr>
        <p:spPr>
          <a:ln/>
        </p:spPr>
      </p:sp>
      <p:sp>
        <p:nvSpPr>
          <p:cNvPr id="175106"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2"/>
          <p:cNvSpPr>
            <a:spLocks noGrp="1" noRot="1" noChangeAspect="1" noTextEdit="1"/>
          </p:cNvSpPr>
          <p:nvPr>
            <p:ph type="sldImg"/>
          </p:nvPr>
        </p:nvSpPr>
        <p:spPr>
          <a:ln/>
        </p:spPr>
      </p:sp>
      <p:sp>
        <p:nvSpPr>
          <p:cNvPr id="177154" name="Rectangle 3"/>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p:cNvSpPr>
          <p:nvPr>
            <p:ph type="sldImg"/>
          </p:nvPr>
        </p:nvSpPr>
        <p:spPr>
          <a:ln/>
        </p:spPr>
      </p:sp>
      <p:sp>
        <p:nvSpPr>
          <p:cNvPr id="179202"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1031EFC7-DFD2-4B32-AF70-7108C75563B1}"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p:cNvSpPr>
          <p:nvPr>
            <p:ph type="sldImg"/>
          </p:nvPr>
        </p:nvSpPr>
        <p:spPr>
          <a:ln/>
        </p:spPr>
      </p:sp>
      <p:sp>
        <p:nvSpPr>
          <p:cNvPr id="181250" name="Notes Placeholder 2"/>
          <p:cNvSpPr>
            <a:spLocks noGrp="1"/>
          </p:cNvSpPr>
          <p:nvPr>
            <p:ph type="body" idx="1"/>
          </p:nvPr>
        </p:nvSpPr>
        <p:spPr>
          <a:noFill/>
          <a:ln/>
        </p:spPr>
        <p:txBody>
          <a:bodyPr/>
          <a:lstStyle/>
          <a:p>
            <a:r>
              <a:rPr lang="en-US" dirty="0" smtClean="0">
                <a:ea typeface="MS PGothic" pitchFamily="34" charset="-128"/>
              </a:rPr>
              <a:t>Despite the proven benefits of antihypertensive therapy for reducing strokes, heart attacks, and heart failure, rates of hypertension control in the U.S. today are low.</a:t>
            </a:r>
          </a:p>
          <a:p>
            <a:endParaRPr lang="en-US" dirty="0" smtClean="0">
              <a:ea typeface="MS PGothic" pitchFamily="34" charset="-128"/>
            </a:endParaRPr>
          </a:p>
          <a:p>
            <a:r>
              <a:rPr lang="en-US" dirty="0" smtClean="0">
                <a:ea typeface="MS PGothic" pitchFamily="34" charset="-128"/>
              </a:rPr>
              <a:t>According to the most recent NHANES data, only 70% of patients with hypertension are </a:t>
            </a:r>
            <a:r>
              <a:rPr lang="en-US" dirty="0" err="1" smtClean="0">
                <a:ea typeface="MS PGothic" pitchFamily="34" charset="-128"/>
              </a:rPr>
              <a:t>are</a:t>
            </a:r>
            <a:r>
              <a:rPr lang="en-US" dirty="0" smtClean="0">
                <a:ea typeface="MS PGothic" pitchFamily="34" charset="-128"/>
              </a:rPr>
              <a:t> receiving treatment for elevated blood pressure, and fewer than half of patients with hypertension have their blood pressure under control.</a:t>
            </a:r>
          </a:p>
          <a:p>
            <a:endParaRPr lang="en-US" dirty="0" smtClean="0"/>
          </a:p>
        </p:txBody>
      </p:sp>
      <p:sp>
        <p:nvSpPr>
          <p:cNvPr id="4" name="Slide Number Placeholder 3"/>
          <p:cNvSpPr>
            <a:spLocks noGrp="1"/>
          </p:cNvSpPr>
          <p:nvPr>
            <p:ph type="sldNum" sz="quarter" idx="5"/>
          </p:nvPr>
        </p:nvSpPr>
        <p:spPr/>
        <p:txBody>
          <a:bodyPr/>
          <a:lstStyle/>
          <a:p>
            <a:pPr>
              <a:defRPr/>
            </a:pPr>
            <a:fld id="{C8FA8C05-04EB-402E-82CE-F51DC31241B5}"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t>JUDI SLIDE</a:t>
            </a:r>
          </a:p>
          <a:p>
            <a:pPr>
              <a:defRPr/>
            </a:pPr>
            <a:endParaRPr lang="en-US" dirty="0" smtClean="0"/>
          </a:p>
          <a:p>
            <a:pPr>
              <a:defRPr/>
            </a:pPr>
            <a:r>
              <a:rPr lang="en-US" dirty="0" smtClean="0"/>
              <a:t>Today’s Session has two main goals: </a:t>
            </a:r>
            <a:r>
              <a:rPr lang="en-US" dirty="0" smtClean="0">
                <a:effectLst>
                  <a:outerShdw blurRad="38100" dist="38100" dir="2700000" algn="tl">
                    <a:srgbClr val="000000">
                      <a:alpha val="43137"/>
                    </a:srgbClr>
                  </a:outerShdw>
                </a:effectLst>
              </a:rPr>
              <a:t>to share two heart health innovations from the Health Care Innovations Exchange and to get you to consider how organizations might explore adoption of these and similar innovations.</a:t>
            </a:r>
          </a:p>
          <a:p>
            <a:pPr>
              <a:defRPr/>
            </a:pPr>
            <a:endParaRPr lang="en-US" dirty="0" smtClean="0">
              <a:effectLst>
                <a:outerShdw blurRad="38100" dist="38100" dir="2700000" algn="tl">
                  <a:srgbClr val="000000">
                    <a:alpha val="43137"/>
                  </a:srgbClr>
                </a:outerShdw>
              </a:effectLst>
            </a:endParaRPr>
          </a:p>
          <a:p>
            <a:pPr>
              <a:defRPr/>
            </a:pPr>
            <a:endParaRPr lang="en-US" dirty="0"/>
          </a:p>
        </p:txBody>
      </p:sp>
      <p:sp>
        <p:nvSpPr>
          <p:cNvPr id="4" name="Slide Number Placeholder 3"/>
          <p:cNvSpPr>
            <a:spLocks noGrp="1"/>
          </p:cNvSpPr>
          <p:nvPr>
            <p:ph type="sldNum" sz="quarter" idx="5"/>
          </p:nvPr>
        </p:nvSpPr>
        <p:spPr/>
        <p:txBody>
          <a:bodyPr/>
          <a:lstStyle/>
          <a:p>
            <a:pPr>
              <a:defRPr/>
            </a:pPr>
            <a:fld id="{60982D22-7EF6-42ED-94B9-B6DEF431AEE4}"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Slide Image Placeholder 1"/>
          <p:cNvSpPr>
            <a:spLocks noGrp="1" noRot="1" noChangeAspect="1" noTextEdit="1"/>
          </p:cNvSpPr>
          <p:nvPr>
            <p:ph type="sldImg"/>
          </p:nvPr>
        </p:nvSpPr>
        <p:spPr>
          <a:ln/>
        </p:spPr>
      </p:sp>
      <p:sp>
        <p:nvSpPr>
          <p:cNvPr id="183298" name="Notes Placeholder 2"/>
          <p:cNvSpPr>
            <a:spLocks noGrp="1"/>
          </p:cNvSpPr>
          <p:nvPr>
            <p:ph type="body" idx="1"/>
          </p:nvPr>
        </p:nvSpPr>
        <p:spPr>
          <a:noFill/>
          <a:ln/>
        </p:spPr>
        <p:txBody>
          <a:bodyPr/>
          <a:lstStyle/>
          <a:p>
            <a:r>
              <a:rPr lang="en-US" dirty="0" smtClean="0">
                <a:ea typeface="MS PGothic" pitchFamily="34" charset="-128"/>
              </a:rPr>
              <a:t>Six years ago we conducted a series of focus groups with patients with uncontrolled hypertension to identify barriers to blood pressure control.  </a:t>
            </a:r>
          </a:p>
          <a:p>
            <a:endParaRPr lang="en-US" dirty="0" smtClean="0">
              <a:ea typeface="MS PGothic" pitchFamily="34" charset="-128"/>
            </a:endParaRPr>
          </a:p>
          <a:p>
            <a:r>
              <a:rPr lang="en-US" dirty="0" smtClean="0">
                <a:ea typeface="MS PGothic" pitchFamily="34" charset="-128"/>
              </a:rPr>
              <a:t>Patients consistently told us that they thought controlling their blood pressure was critical</a:t>
            </a:r>
          </a:p>
          <a:p>
            <a:pPr eaLnBrk="1" hangingPunct="1">
              <a:spcBef>
                <a:spcPct val="0"/>
              </a:spcBef>
            </a:pPr>
            <a:endParaRPr lang="en-US" dirty="0" smtClean="0">
              <a:ea typeface="MS PGothic" pitchFamily="34" charset="-128"/>
            </a:endParaRPr>
          </a:p>
          <a:p>
            <a:pPr eaLnBrk="1" hangingPunct="1">
              <a:spcBef>
                <a:spcPct val="0"/>
              </a:spcBef>
            </a:pPr>
            <a:endParaRPr lang="en-US" b="1" dirty="0" smtClean="0">
              <a:ea typeface="MS PGothic" pitchFamily="34" charset="-128"/>
            </a:endParaRPr>
          </a:p>
          <a:p>
            <a:pPr eaLnBrk="1" hangingPunct="1">
              <a:spcBef>
                <a:spcPct val="0"/>
              </a:spcBef>
            </a:pPr>
            <a:r>
              <a:rPr lang="en-US" b="1" dirty="0" smtClean="0">
                <a:ea typeface="MS PGothic" pitchFamily="34" charset="-128"/>
              </a:rPr>
              <a:t> </a:t>
            </a:r>
            <a:r>
              <a:rPr lang="en-US" dirty="0" smtClean="0">
                <a:ea typeface="MS PGothic" pitchFamily="34" charset="-128"/>
              </a:rPr>
              <a:t>Most participants felt that diet, physical activity, and taking their blood pressure medications are very important. </a:t>
            </a:r>
          </a:p>
          <a:p>
            <a:pPr eaLnBrk="1" hangingPunct="1">
              <a:spcBef>
                <a:spcPct val="0"/>
              </a:spcBef>
            </a:pPr>
            <a:endParaRPr lang="en-US" dirty="0" smtClean="0">
              <a:ea typeface="MS PGothic" pitchFamily="34" charset="-128"/>
            </a:endParaRPr>
          </a:p>
          <a:p>
            <a:pPr eaLnBrk="1" hangingPunct="1">
              <a:spcBef>
                <a:spcPct val="0"/>
              </a:spcBef>
            </a:pPr>
            <a:r>
              <a:rPr lang="en-US" dirty="0" smtClean="0">
                <a:ea typeface="MS PGothic" pitchFamily="34" charset="-128"/>
              </a:rPr>
              <a:t>Patients reported that the office-based approach to hypertension care was a barrier.  Patients told us that the office visits were inconvenient and  time </a:t>
            </a:r>
          </a:p>
          <a:p>
            <a:pPr eaLnBrk="1" hangingPunct="1">
              <a:spcBef>
                <a:spcPct val="0"/>
              </a:spcBef>
            </a:pPr>
            <a:endParaRPr lang="en-US" dirty="0" smtClean="0">
              <a:ea typeface="MS PGothic" pitchFamily="34" charset="-128"/>
            </a:endParaRPr>
          </a:p>
          <a:p>
            <a:pPr eaLnBrk="1" hangingPunct="1">
              <a:spcBef>
                <a:spcPct val="0"/>
              </a:spcBef>
            </a:pPr>
            <a:r>
              <a:rPr lang="en-US" dirty="0" smtClean="0">
                <a:ea typeface="MS PGothic" pitchFamily="34" charset="-128"/>
              </a:rPr>
              <a:t>Patients felt that home blood pressure monitoring was a viable alternative to office visits.  They found the idea of using a home BP cuff appealing. </a:t>
            </a:r>
          </a:p>
          <a:p>
            <a:pPr eaLnBrk="1" hangingPunct="1">
              <a:spcBef>
                <a:spcPct val="0"/>
              </a:spcBef>
            </a:pPr>
            <a:endParaRPr lang="en-US" dirty="0" smtClean="0">
              <a:ea typeface="MS PGothic" pitchFamily="34" charset="-128"/>
            </a:endParaRPr>
          </a:p>
          <a:p>
            <a:pPr eaLnBrk="1" hangingPunct="1">
              <a:spcBef>
                <a:spcPct val="0"/>
              </a:spcBef>
            </a:pPr>
            <a:endParaRPr lang="en-US" dirty="0" smtClean="0">
              <a:ea typeface="MS PGothic" pitchFamily="34" charset="-128"/>
            </a:endParaRPr>
          </a:p>
          <a:p>
            <a:endParaRPr lang="en-US" dirty="0" smtClean="0">
              <a:ea typeface="MS PGothic" pitchFamily="34" charset="-128"/>
            </a:endParaRPr>
          </a:p>
          <a:p>
            <a:endParaRPr lang="en-US" dirty="0" smtClean="0">
              <a:ea typeface="MS PGothic" pitchFamily="34" charset="-128"/>
            </a:endParaRPr>
          </a:p>
        </p:txBody>
      </p:sp>
      <p:sp>
        <p:nvSpPr>
          <p:cNvPr id="26628" name="Slide Number Placeholder 3"/>
          <p:cNvSpPr>
            <a:spLocks noGrp="1"/>
          </p:cNvSpPr>
          <p:nvPr>
            <p:ph type="sldNum" sz="quarter" idx="5"/>
          </p:nvPr>
        </p:nvSpPr>
        <p:spPr>
          <a:extLst/>
        </p:spPr>
        <p:txBody>
          <a:bodyPr/>
          <a:lstStyle>
            <a:lvl1pPr defTabSz="464136" eaLnBrk="0" hangingPunct="0">
              <a:defRPr sz="3900">
                <a:solidFill>
                  <a:srgbClr val="898989"/>
                </a:solidFill>
                <a:latin typeface="Arial" charset="0"/>
                <a:ea typeface="ＭＳ Ｐゴシック" pitchFamily="34" charset="-128"/>
              </a:defRPr>
            </a:lvl1pPr>
            <a:lvl2pPr marL="716882" indent="-275725" defTabSz="464136" eaLnBrk="0" hangingPunct="0">
              <a:defRPr sz="3900">
                <a:solidFill>
                  <a:srgbClr val="898989"/>
                </a:solidFill>
                <a:latin typeface="Arial" charset="0"/>
                <a:ea typeface="ＭＳ Ｐゴシック" pitchFamily="34" charset="-128"/>
              </a:defRPr>
            </a:lvl2pPr>
            <a:lvl3pPr marL="1102897" indent="-220580" defTabSz="464136" eaLnBrk="0" hangingPunct="0">
              <a:defRPr sz="3900">
                <a:solidFill>
                  <a:srgbClr val="898989"/>
                </a:solidFill>
                <a:latin typeface="Arial" charset="0"/>
                <a:ea typeface="ＭＳ Ｐゴシック" pitchFamily="34" charset="-128"/>
              </a:defRPr>
            </a:lvl3pPr>
            <a:lvl4pPr marL="1544055" indent="-220580" defTabSz="464136" eaLnBrk="0" hangingPunct="0">
              <a:defRPr sz="3900">
                <a:solidFill>
                  <a:srgbClr val="898989"/>
                </a:solidFill>
                <a:latin typeface="Arial" charset="0"/>
                <a:ea typeface="ＭＳ Ｐゴシック" pitchFamily="34" charset="-128"/>
              </a:defRPr>
            </a:lvl4pPr>
            <a:lvl5pPr marL="1985214" indent="-220580" defTabSz="464136" eaLnBrk="0" hangingPunct="0">
              <a:defRPr sz="3900">
                <a:solidFill>
                  <a:srgbClr val="898989"/>
                </a:solidFill>
                <a:latin typeface="Arial" charset="0"/>
                <a:ea typeface="ＭＳ Ｐゴシック" pitchFamily="34" charset="-128"/>
              </a:defRPr>
            </a:lvl5pPr>
            <a:lvl6pPr marL="2426373" indent="-220580" algn="ctr" defTabSz="464136" eaLnBrk="0" fontAlgn="base" hangingPunct="0">
              <a:spcBef>
                <a:spcPct val="0"/>
              </a:spcBef>
              <a:spcAft>
                <a:spcPct val="0"/>
              </a:spcAft>
              <a:defRPr sz="3900">
                <a:solidFill>
                  <a:srgbClr val="898989"/>
                </a:solidFill>
                <a:latin typeface="Arial" charset="0"/>
                <a:ea typeface="ＭＳ Ｐゴシック" pitchFamily="34" charset="-128"/>
              </a:defRPr>
            </a:lvl6pPr>
            <a:lvl7pPr marL="2867532" indent="-220580" algn="ctr" defTabSz="464136" eaLnBrk="0" fontAlgn="base" hangingPunct="0">
              <a:spcBef>
                <a:spcPct val="0"/>
              </a:spcBef>
              <a:spcAft>
                <a:spcPct val="0"/>
              </a:spcAft>
              <a:defRPr sz="3900">
                <a:solidFill>
                  <a:srgbClr val="898989"/>
                </a:solidFill>
                <a:latin typeface="Arial" charset="0"/>
                <a:ea typeface="ＭＳ Ｐゴシック" pitchFamily="34" charset="-128"/>
              </a:defRPr>
            </a:lvl7pPr>
            <a:lvl8pPr marL="3308690" indent="-220580" algn="ctr" defTabSz="464136" eaLnBrk="0" fontAlgn="base" hangingPunct="0">
              <a:spcBef>
                <a:spcPct val="0"/>
              </a:spcBef>
              <a:spcAft>
                <a:spcPct val="0"/>
              </a:spcAft>
              <a:defRPr sz="3900">
                <a:solidFill>
                  <a:srgbClr val="898989"/>
                </a:solidFill>
                <a:latin typeface="Arial" charset="0"/>
                <a:ea typeface="ＭＳ Ｐゴシック" pitchFamily="34" charset="-128"/>
              </a:defRPr>
            </a:lvl8pPr>
            <a:lvl9pPr marL="3749849" indent="-220580" algn="ctr" defTabSz="464136" eaLnBrk="0" fontAlgn="base" hangingPunct="0">
              <a:spcBef>
                <a:spcPct val="0"/>
              </a:spcBef>
              <a:spcAft>
                <a:spcPct val="0"/>
              </a:spcAft>
              <a:defRPr sz="3900">
                <a:solidFill>
                  <a:srgbClr val="898989"/>
                </a:solidFill>
                <a:latin typeface="Arial" charset="0"/>
                <a:ea typeface="ＭＳ Ｐゴシック" pitchFamily="34" charset="-128"/>
              </a:defRPr>
            </a:lvl9pPr>
          </a:lstStyle>
          <a:p>
            <a:pPr eaLnBrk="1" hangingPunct="1">
              <a:defRPr/>
            </a:pPr>
            <a:fld id="{77359256-79D6-4433-82C6-4F265E8B6146}" type="slidenum">
              <a:rPr lang="en-US" sz="1300">
                <a:solidFill>
                  <a:schemeClr val="tx1"/>
                </a:solidFill>
                <a:latin typeface="Calibri" pitchFamily="34" charset="0"/>
              </a:rPr>
              <a:pPr eaLnBrk="1" hangingPunct="1">
                <a:defRPr/>
              </a:pPr>
              <a:t>20</a:t>
            </a:fld>
            <a:endParaRPr lang="en-US" sz="1300" dirty="0">
              <a:solidFill>
                <a:schemeClr val="tx1"/>
              </a:solidFill>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noTextEdit="1"/>
          </p:cNvSpPr>
          <p:nvPr>
            <p:ph type="sldImg"/>
          </p:nvPr>
        </p:nvSpPr>
        <p:spPr>
          <a:ln/>
        </p:spPr>
      </p:sp>
      <p:sp>
        <p:nvSpPr>
          <p:cNvPr id="185346" name="Notes Placeholder 2"/>
          <p:cNvSpPr>
            <a:spLocks noGrp="1"/>
          </p:cNvSpPr>
          <p:nvPr>
            <p:ph type="body" idx="1"/>
          </p:nvPr>
        </p:nvSpPr>
        <p:spPr>
          <a:noFill/>
          <a:ln/>
        </p:spPr>
        <p:txBody>
          <a:bodyPr/>
          <a:lstStyle/>
          <a:p>
            <a:r>
              <a:rPr lang="en-US" dirty="0" smtClean="0">
                <a:ea typeface="MS PGothic" pitchFamily="34" charset="-128"/>
              </a:rPr>
              <a:t>The knowledge gained from these focus groups led us to design an pharmacist led intervention focused on home blood pressure monitoring that would eliminate the need for patients to make regularly scheduled office visits. </a:t>
            </a:r>
          </a:p>
          <a:p>
            <a:endParaRPr lang="en-US" dirty="0" smtClean="0">
              <a:ea typeface="MS PGothic" pitchFamily="34" charset="-128"/>
            </a:endParaRPr>
          </a:p>
          <a:p>
            <a:r>
              <a:rPr lang="en-US" dirty="0" smtClean="0">
                <a:ea typeface="MS PGothic" pitchFamily="34" charset="-128"/>
              </a:rPr>
              <a:t>We took this idea to a series of primary care provider meetings – the PCPs were very supportive of the idea as long as KP hypertension protocols were used to guide therapeutic decision and as long as the providers were kept informed of changes to patients BP medication regimen. </a:t>
            </a:r>
          </a:p>
        </p:txBody>
      </p:sp>
      <p:sp>
        <p:nvSpPr>
          <p:cNvPr id="69636" name="Slide Number Placeholder 3"/>
          <p:cNvSpPr>
            <a:spLocks noGrp="1"/>
          </p:cNvSpPr>
          <p:nvPr>
            <p:ph type="sldNum" sz="quarter" idx="5"/>
          </p:nvPr>
        </p:nvSpPr>
        <p:spPr>
          <a:extLst/>
        </p:spPr>
        <p:txBody>
          <a:bodyPr/>
          <a:lstStyle>
            <a:lvl1pPr defTabSz="464124" eaLnBrk="0" hangingPunct="0">
              <a:defRPr sz="3900">
                <a:solidFill>
                  <a:srgbClr val="898989"/>
                </a:solidFill>
                <a:latin typeface="Arial" charset="0"/>
                <a:ea typeface="ＭＳ Ｐゴシック" pitchFamily="34" charset="-128"/>
              </a:defRPr>
            </a:lvl1pPr>
            <a:lvl2pPr marL="716864" indent="-275716" defTabSz="464124" eaLnBrk="0" hangingPunct="0">
              <a:defRPr sz="3900">
                <a:solidFill>
                  <a:srgbClr val="898989"/>
                </a:solidFill>
                <a:latin typeface="Arial" charset="0"/>
                <a:ea typeface="ＭＳ Ｐゴシック" pitchFamily="34" charset="-128"/>
              </a:defRPr>
            </a:lvl2pPr>
            <a:lvl3pPr marL="1102868" indent="-220574" defTabSz="464124" eaLnBrk="0" hangingPunct="0">
              <a:defRPr sz="3900">
                <a:solidFill>
                  <a:srgbClr val="898989"/>
                </a:solidFill>
                <a:latin typeface="Arial" charset="0"/>
                <a:ea typeface="ＭＳ Ｐゴシック" pitchFamily="34" charset="-128"/>
              </a:defRPr>
            </a:lvl3pPr>
            <a:lvl4pPr marL="1544015" indent="-220574" defTabSz="464124" eaLnBrk="0" hangingPunct="0">
              <a:defRPr sz="3900">
                <a:solidFill>
                  <a:srgbClr val="898989"/>
                </a:solidFill>
                <a:latin typeface="Arial" charset="0"/>
                <a:ea typeface="ＭＳ Ｐゴシック" pitchFamily="34" charset="-128"/>
              </a:defRPr>
            </a:lvl4pPr>
            <a:lvl5pPr marL="1985162" indent="-220574" defTabSz="464124" eaLnBrk="0" hangingPunct="0">
              <a:defRPr sz="3900">
                <a:solidFill>
                  <a:srgbClr val="898989"/>
                </a:solidFill>
                <a:latin typeface="Arial" charset="0"/>
                <a:ea typeface="ＭＳ Ｐゴシック" pitchFamily="34" charset="-128"/>
              </a:defRPr>
            </a:lvl5pPr>
            <a:lvl6pPr marL="2426309" indent="-220574" algn="ctr" defTabSz="464124" eaLnBrk="0" fontAlgn="base" hangingPunct="0">
              <a:spcBef>
                <a:spcPct val="0"/>
              </a:spcBef>
              <a:spcAft>
                <a:spcPct val="0"/>
              </a:spcAft>
              <a:defRPr sz="3900">
                <a:solidFill>
                  <a:srgbClr val="898989"/>
                </a:solidFill>
                <a:latin typeface="Arial" charset="0"/>
                <a:ea typeface="ＭＳ Ｐゴシック" pitchFamily="34" charset="-128"/>
              </a:defRPr>
            </a:lvl6pPr>
            <a:lvl7pPr marL="2867456" indent="-220574" algn="ctr" defTabSz="464124" eaLnBrk="0" fontAlgn="base" hangingPunct="0">
              <a:spcBef>
                <a:spcPct val="0"/>
              </a:spcBef>
              <a:spcAft>
                <a:spcPct val="0"/>
              </a:spcAft>
              <a:defRPr sz="3900">
                <a:solidFill>
                  <a:srgbClr val="898989"/>
                </a:solidFill>
                <a:latin typeface="Arial" charset="0"/>
                <a:ea typeface="ＭＳ Ｐゴシック" pitchFamily="34" charset="-128"/>
              </a:defRPr>
            </a:lvl7pPr>
            <a:lvl8pPr marL="3308603" indent="-220574" algn="ctr" defTabSz="464124" eaLnBrk="0" fontAlgn="base" hangingPunct="0">
              <a:spcBef>
                <a:spcPct val="0"/>
              </a:spcBef>
              <a:spcAft>
                <a:spcPct val="0"/>
              </a:spcAft>
              <a:defRPr sz="3900">
                <a:solidFill>
                  <a:srgbClr val="898989"/>
                </a:solidFill>
                <a:latin typeface="Arial" charset="0"/>
                <a:ea typeface="ＭＳ Ｐゴシック" pitchFamily="34" charset="-128"/>
              </a:defRPr>
            </a:lvl8pPr>
            <a:lvl9pPr marL="3749751" indent="-220574" algn="ctr" defTabSz="464124" eaLnBrk="0" fontAlgn="base" hangingPunct="0">
              <a:spcBef>
                <a:spcPct val="0"/>
              </a:spcBef>
              <a:spcAft>
                <a:spcPct val="0"/>
              </a:spcAft>
              <a:defRPr sz="3900">
                <a:solidFill>
                  <a:srgbClr val="898989"/>
                </a:solidFill>
                <a:latin typeface="Arial" charset="0"/>
                <a:ea typeface="ＭＳ Ｐゴシック" pitchFamily="34" charset="-128"/>
              </a:defRPr>
            </a:lvl9pPr>
          </a:lstStyle>
          <a:p>
            <a:pPr eaLnBrk="1" hangingPunct="1">
              <a:defRPr/>
            </a:pPr>
            <a:fld id="{C64DE2A6-7F8C-4274-A08F-FB05F4F1804E}" type="slidenum">
              <a:rPr lang="en-US" sz="1400">
                <a:solidFill>
                  <a:schemeClr val="tx1"/>
                </a:solidFill>
                <a:latin typeface="Calibri" pitchFamily="34" charset="0"/>
              </a:rPr>
              <a:pPr eaLnBrk="1" hangingPunct="1">
                <a:defRPr/>
              </a:pPr>
              <a:t>21</a:t>
            </a:fld>
            <a:endParaRPr lang="en-US" sz="1400" dirty="0">
              <a:solidFill>
                <a:schemeClr val="tx1"/>
              </a:solidFill>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599BFC5-F07D-46ED-8134-7C66DE53902E}" type="slidenum">
              <a:rPr lang="en-US" smtClean="0"/>
              <a:pPr>
                <a:defRPr/>
              </a:pPr>
              <a:t>22</a:t>
            </a:fld>
            <a:endParaRPr lang="en-US" dirty="0"/>
          </a:p>
        </p:txBody>
      </p:sp>
    </p:spTree>
    <p:extLst>
      <p:ext uri="{BB962C8B-B14F-4D97-AF65-F5344CB8AC3E}">
        <p14:creationId xmlns="" xmlns:p14="http://schemas.microsoft.com/office/powerpoint/2010/main" val="4155804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noTextEdit="1"/>
          </p:cNvSpPr>
          <p:nvPr>
            <p:ph type="sldImg"/>
          </p:nvPr>
        </p:nvSpPr>
        <p:spPr>
          <a:ln/>
        </p:spPr>
      </p:sp>
      <p:sp>
        <p:nvSpPr>
          <p:cNvPr id="188418" name="Notes Placeholder 2"/>
          <p:cNvSpPr>
            <a:spLocks noGrp="1"/>
          </p:cNvSpPr>
          <p:nvPr>
            <p:ph type="body" idx="1"/>
          </p:nvPr>
        </p:nvSpPr>
        <p:spPr>
          <a:noFill/>
          <a:ln/>
        </p:spPr>
        <p:txBody>
          <a:bodyPr/>
          <a:lstStyle/>
          <a:p>
            <a:pPr eaLnBrk="1" hangingPunct="1">
              <a:spcBef>
                <a:spcPct val="0"/>
              </a:spcBef>
            </a:pPr>
            <a:r>
              <a:rPr lang="en-US" dirty="0" smtClean="0">
                <a:ea typeface="MS PGothic" pitchFamily="34" charset="-128"/>
              </a:rPr>
              <a:t>The objective:</a:t>
            </a:r>
          </a:p>
          <a:p>
            <a:pPr eaLnBrk="1" hangingPunct="1">
              <a:spcBef>
                <a:spcPct val="0"/>
              </a:spcBef>
            </a:pPr>
            <a:endParaRPr lang="en-US" dirty="0" smtClean="0">
              <a:ea typeface="MS PGothic" pitchFamily="34" charset="-128"/>
            </a:endParaRPr>
          </a:p>
          <a:p>
            <a:pPr eaLnBrk="1" hangingPunct="1">
              <a:spcBef>
                <a:spcPct val="0"/>
              </a:spcBef>
            </a:pPr>
            <a:r>
              <a:rPr lang="en-US" dirty="0" smtClean="0">
                <a:ea typeface="MS PGothic" pitchFamily="34" charset="-128"/>
              </a:rPr>
              <a:t>For patients with hypertension, is a clinical pharmacy specialist-led Heart360 home BP monitoring program (HBPM) more effective than usual office-based care?</a:t>
            </a:r>
          </a:p>
        </p:txBody>
      </p:sp>
      <p:sp>
        <p:nvSpPr>
          <p:cNvPr id="188419"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54" tIns="46628" rIns="93254" bIns="46628" anchor="b"/>
          <a:lstStyle/>
          <a:p>
            <a:pPr algn="r" defTabSz="464178"/>
            <a:fld id="{0287E1E4-8230-4DA5-9E23-2352CAB52E10}" type="slidenum">
              <a:rPr lang="en-US" sz="1400">
                <a:latin typeface="Calibri" pitchFamily="34" charset="0"/>
                <a:ea typeface="MS PGothic" pitchFamily="34" charset="-128"/>
              </a:rPr>
              <a:pPr algn="r" defTabSz="464178"/>
              <a:t>23</a:t>
            </a:fld>
            <a:endParaRPr lang="en-US" sz="1400" dirty="0">
              <a:latin typeface="Calibri" pitchFamily="34" charset="0"/>
              <a:ea typeface="MS PGothic"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p:cNvSpPr>
            <a:spLocks noGrp="1" noRot="1" noChangeAspect="1" noTextEdit="1"/>
          </p:cNvSpPr>
          <p:nvPr>
            <p:ph type="sldImg"/>
          </p:nvPr>
        </p:nvSpPr>
        <p:spPr>
          <a:ln/>
        </p:spPr>
      </p:sp>
      <p:sp>
        <p:nvSpPr>
          <p:cNvPr id="190466" name="Notes Placeholder 2"/>
          <p:cNvSpPr>
            <a:spLocks noGrp="1"/>
          </p:cNvSpPr>
          <p:nvPr>
            <p:ph type="body" idx="1"/>
          </p:nvPr>
        </p:nvSpPr>
        <p:spPr>
          <a:noFill/>
          <a:ln/>
        </p:spPr>
        <p:txBody>
          <a:bodyPr/>
          <a:lstStyle/>
          <a:p>
            <a:pPr eaLnBrk="1" hangingPunct="1"/>
            <a:r>
              <a:rPr lang="en-US" dirty="0" smtClean="0">
                <a:ea typeface="MS PGothic" pitchFamily="34" charset="-128"/>
              </a:rPr>
              <a:t>The study was conducted at 10 Kaiser Colorado Facilities in the Denver Metro Area.  </a:t>
            </a:r>
          </a:p>
        </p:txBody>
      </p:sp>
      <p:sp>
        <p:nvSpPr>
          <p:cNvPr id="190467"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54" tIns="46628" rIns="93254" bIns="46628" anchor="b"/>
          <a:lstStyle/>
          <a:p>
            <a:pPr algn="r" defTabSz="464178"/>
            <a:fld id="{81D6983E-2D14-4859-A07C-20EDB34EBE67}" type="slidenum">
              <a:rPr lang="en-US" sz="1400">
                <a:solidFill>
                  <a:srgbClr val="000000"/>
                </a:solidFill>
                <a:latin typeface="Arial" charset="0"/>
                <a:ea typeface="MS PGothic" pitchFamily="34" charset="-128"/>
              </a:rPr>
              <a:pPr algn="r" defTabSz="464178"/>
              <a:t>24</a:t>
            </a:fld>
            <a:endParaRPr lang="en-US" sz="1400" dirty="0">
              <a:solidFill>
                <a:srgbClr val="000000"/>
              </a:solidFill>
              <a:latin typeface="Arial" charset="0"/>
              <a:ea typeface="MS PGothic"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Slide Image Placeholder 1"/>
          <p:cNvSpPr>
            <a:spLocks noGrp="1" noRot="1" noChangeAspect="1" noTextEdit="1"/>
          </p:cNvSpPr>
          <p:nvPr>
            <p:ph type="sldImg"/>
          </p:nvPr>
        </p:nvSpPr>
        <p:spPr>
          <a:ln/>
        </p:spPr>
      </p:sp>
      <p:sp>
        <p:nvSpPr>
          <p:cNvPr id="192514" name="Notes Placeholder 2"/>
          <p:cNvSpPr>
            <a:spLocks noGrp="1"/>
          </p:cNvSpPr>
          <p:nvPr>
            <p:ph type="body" idx="1"/>
          </p:nvPr>
        </p:nvSpPr>
        <p:spPr>
          <a:noFill/>
          <a:ln/>
        </p:spPr>
        <p:txBody>
          <a:bodyPr/>
          <a:lstStyle/>
          <a:p>
            <a:pPr eaLnBrk="1" hangingPunct="1"/>
            <a:r>
              <a:rPr lang="en-US" dirty="0" smtClean="0">
                <a:ea typeface="MS PGothic" pitchFamily="34" charset="-128"/>
              </a:rPr>
              <a:t>To assemble the study population we first identified patients with uncontrolled HTN who were randomized to usual care or HBPM group.</a:t>
            </a:r>
          </a:p>
          <a:p>
            <a:pPr eaLnBrk="1" hangingPunct="1"/>
            <a:endParaRPr lang="en-US" dirty="0" smtClean="0">
              <a:ea typeface="MS PGothic" pitchFamily="34" charset="-128"/>
            </a:endParaRPr>
          </a:p>
          <a:p>
            <a:pPr>
              <a:buClr>
                <a:srgbClr val="FFCC00"/>
              </a:buClr>
            </a:pPr>
            <a:r>
              <a:rPr lang="en-US" dirty="0" smtClean="0">
                <a:ea typeface="MS PGothic" pitchFamily="34" charset="-128"/>
              </a:rPr>
              <a:t>Age 18-85 years</a:t>
            </a:r>
          </a:p>
          <a:p>
            <a:pPr>
              <a:buClr>
                <a:srgbClr val="FFCC00"/>
              </a:buClr>
            </a:pPr>
            <a:r>
              <a:rPr lang="en-US" dirty="0" smtClean="0">
                <a:ea typeface="MS PGothic" pitchFamily="34" charset="-128"/>
              </a:rPr>
              <a:t>HTN diagnosis</a:t>
            </a:r>
          </a:p>
          <a:p>
            <a:pPr>
              <a:buClr>
                <a:srgbClr val="FFCC00"/>
              </a:buClr>
            </a:pPr>
            <a:r>
              <a:rPr lang="en-US" dirty="0" smtClean="0">
                <a:ea typeface="MS PGothic" pitchFamily="34" charset="-128"/>
              </a:rPr>
              <a:t>2 most recent SBP &gt;145 </a:t>
            </a:r>
            <a:r>
              <a:rPr lang="en-US" i="1" dirty="0" smtClean="0">
                <a:ea typeface="MS PGothic" pitchFamily="34" charset="-128"/>
              </a:rPr>
              <a:t>or</a:t>
            </a:r>
            <a:r>
              <a:rPr lang="en-US" dirty="0" smtClean="0">
                <a:ea typeface="MS PGothic" pitchFamily="34" charset="-128"/>
              </a:rPr>
              <a:t> DBP &gt;95 mmHg</a:t>
            </a:r>
          </a:p>
          <a:p>
            <a:pPr>
              <a:buClr>
                <a:srgbClr val="FFCC00"/>
              </a:buClr>
            </a:pPr>
            <a:r>
              <a:rPr lang="en-US" dirty="0" smtClean="0">
                <a:ea typeface="MS PGothic" pitchFamily="34" charset="-128"/>
              </a:rPr>
              <a:t>≤ 3 HTN medications</a:t>
            </a:r>
          </a:p>
          <a:p>
            <a:pPr>
              <a:buClr>
                <a:srgbClr val="FFCC00"/>
              </a:buClr>
            </a:pPr>
            <a:r>
              <a:rPr lang="en-US" dirty="0" smtClean="0">
                <a:ea typeface="MS PGothic" pitchFamily="34" charset="-128"/>
              </a:rPr>
              <a:t>Computer access with a USB port</a:t>
            </a:r>
            <a:endParaRPr lang="en-US" u="sng" dirty="0" smtClean="0">
              <a:ea typeface="MS PGothic" pitchFamily="34" charset="-128"/>
            </a:endParaRPr>
          </a:p>
          <a:p>
            <a:pPr eaLnBrk="1" hangingPunct="1"/>
            <a:endParaRPr lang="en-US" dirty="0" smtClean="0">
              <a:ea typeface="MS PGothic" pitchFamily="34" charset="-128"/>
            </a:endParaRPr>
          </a:p>
          <a:p>
            <a:pPr eaLnBrk="1" hangingPunct="1"/>
            <a:r>
              <a:rPr lang="en-US" dirty="0" smtClean="0">
                <a:ea typeface="MS PGothic" pitchFamily="34" charset="-128"/>
              </a:rPr>
              <a:t>The Usual Care group came to an initial clinic visit where they received education about HTN and referral to follow-up with PCP to addressed their elevated BP.</a:t>
            </a:r>
          </a:p>
          <a:p>
            <a:pPr eaLnBrk="1" hangingPunct="1"/>
            <a:endParaRPr lang="en-US" dirty="0" smtClean="0">
              <a:ea typeface="MS PGothic" pitchFamily="34" charset="-128"/>
            </a:endParaRPr>
          </a:p>
          <a:p>
            <a:pPr eaLnBrk="1" hangingPunct="1"/>
            <a:r>
              <a:rPr lang="en-US" dirty="0" smtClean="0">
                <a:ea typeface="MS PGothic" pitchFamily="34" charset="-128"/>
              </a:rPr>
              <a:t>The HBPM group also came to a initial visit.  At this visit that were given an home BP monitor and were trained in how to use.  At this visit they established a Heart360 HealthVault Account and were trained in how to upload their BP to their </a:t>
            </a:r>
            <a:r>
              <a:rPr lang="en-US" dirty="0" err="1" smtClean="0">
                <a:ea typeface="MS PGothic" pitchFamily="34" charset="-128"/>
              </a:rPr>
              <a:t>HealthVaulat</a:t>
            </a:r>
            <a:r>
              <a:rPr lang="en-US" dirty="0" smtClean="0">
                <a:ea typeface="MS PGothic" pitchFamily="34" charset="-128"/>
              </a:rPr>
              <a:t> Heart360 Account.  The patients also met with a clinical pharmacist who reviewed their HTN meds.</a:t>
            </a:r>
          </a:p>
          <a:p>
            <a:pPr eaLnBrk="1" hangingPunct="1"/>
            <a:endParaRPr lang="en-US" dirty="0" smtClean="0">
              <a:ea typeface="MS PGothic" pitchFamily="34" charset="-128"/>
            </a:endParaRPr>
          </a:p>
          <a:p>
            <a:pPr eaLnBrk="1" hangingPunct="1"/>
            <a:r>
              <a:rPr lang="en-US" dirty="0" err="1" smtClean="0">
                <a:ea typeface="MS PGothic" pitchFamily="34" charset="-128"/>
              </a:rPr>
              <a:t>Pt</a:t>
            </a:r>
            <a:r>
              <a:rPr lang="en-US" dirty="0" smtClean="0">
                <a:ea typeface="MS PGothic" pitchFamily="34" charset="-128"/>
              </a:rPr>
              <a:t> were asked to measure their BP at home 3-4 times a week and transmit these readings.</a:t>
            </a:r>
          </a:p>
          <a:p>
            <a:pPr eaLnBrk="1" hangingPunct="1"/>
            <a:endParaRPr lang="en-US" dirty="0" smtClean="0">
              <a:ea typeface="MS PGothic" pitchFamily="34" charset="-128"/>
            </a:endParaRPr>
          </a:p>
          <a:p>
            <a:pPr eaLnBrk="1" hangingPunct="1"/>
            <a:r>
              <a:rPr lang="en-US" dirty="0" smtClean="0">
                <a:ea typeface="MS PGothic" pitchFamily="34" charset="-128"/>
              </a:rPr>
              <a:t>Both groups returned to a six-moth follow-up visit – at this visit their BP was measured by staff blinded to their group assignment.  Patients also filled out satisfaction surveys.</a:t>
            </a:r>
          </a:p>
          <a:p>
            <a:pPr eaLnBrk="1" hangingPunct="1"/>
            <a:endParaRPr lang="en-US" dirty="0" smtClean="0">
              <a:ea typeface="MS PGothic" pitchFamily="34" charset="-128"/>
            </a:endParaRPr>
          </a:p>
          <a:p>
            <a:pPr eaLnBrk="1" hangingPunct="1"/>
            <a:r>
              <a:rPr lang="en-US" dirty="0" smtClean="0">
                <a:ea typeface="MS PGothic" pitchFamily="34" charset="-128"/>
              </a:rPr>
              <a:t>These patients were then followed for the outcomes of BP control and HTN </a:t>
            </a:r>
            <a:r>
              <a:rPr lang="en-US" dirty="0" err="1" smtClean="0">
                <a:ea typeface="MS PGothic" pitchFamily="34" charset="-128"/>
              </a:rPr>
              <a:t>Sequelae</a:t>
            </a:r>
            <a:r>
              <a:rPr lang="en-US" dirty="0" smtClean="0">
                <a:ea typeface="MS PGothic" pitchFamily="34" charset="-128"/>
              </a:rPr>
              <a:t> including incident myocardial infarction, stoke, and renal </a:t>
            </a:r>
            <a:r>
              <a:rPr lang="en-US" dirty="0" err="1" smtClean="0">
                <a:ea typeface="MS PGothic" pitchFamily="34" charset="-128"/>
              </a:rPr>
              <a:t>insufficienty</a:t>
            </a:r>
            <a:endParaRPr lang="en-US" dirty="0" smtClean="0">
              <a:ea typeface="MS PGothic" pitchFamily="34" charset="-128"/>
            </a:endParaRPr>
          </a:p>
          <a:p>
            <a:pPr eaLnBrk="1" hangingPunct="1"/>
            <a:endParaRPr lang="en-US" dirty="0" smtClean="0">
              <a:ea typeface="MS PGothic" pitchFamily="34" charset="-128"/>
            </a:endParaRPr>
          </a:p>
        </p:txBody>
      </p:sp>
      <p:sp>
        <p:nvSpPr>
          <p:cNvPr id="192515"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54" tIns="46628" rIns="93254" bIns="46628" anchor="b"/>
          <a:lstStyle/>
          <a:p>
            <a:pPr algn="r" defTabSz="464178"/>
            <a:fld id="{222CB552-517B-414F-8F7A-5E6C38235151}" type="slidenum">
              <a:rPr lang="en-US" sz="1400">
                <a:solidFill>
                  <a:srgbClr val="000000"/>
                </a:solidFill>
                <a:latin typeface="Arial" charset="0"/>
                <a:ea typeface="MS PGothic" pitchFamily="34" charset="-128"/>
              </a:rPr>
              <a:pPr algn="r" defTabSz="464178"/>
              <a:t>25</a:t>
            </a:fld>
            <a:endParaRPr lang="en-US" sz="1400" dirty="0">
              <a:solidFill>
                <a:srgbClr val="000000"/>
              </a:solidFill>
              <a:latin typeface="Arial" charset="0"/>
              <a:ea typeface="MS PGothic"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p:cNvSpPr>
            <a:spLocks noGrp="1" noRot="1" noChangeAspect="1"/>
          </p:cNvSpPr>
          <p:nvPr>
            <p:ph type="sldImg"/>
          </p:nvPr>
        </p:nvSpPr>
        <p:spPr>
          <a:ln/>
        </p:spPr>
      </p:sp>
      <p:sp>
        <p:nvSpPr>
          <p:cNvPr id="194562" name="Notes Placeholder 2"/>
          <p:cNvSpPr>
            <a:spLocks noGrp="1"/>
          </p:cNvSpPr>
          <p:nvPr>
            <p:ph type="body" idx="1"/>
          </p:nvPr>
        </p:nvSpPr>
        <p:spPr>
          <a:noFill/>
          <a:ln/>
        </p:spPr>
        <p:txBody>
          <a:bodyPr/>
          <a:lstStyle/>
          <a:p>
            <a:pPr eaLnBrk="1" hangingPunct="1">
              <a:lnSpc>
                <a:spcPct val="90000"/>
              </a:lnSpc>
              <a:spcAft>
                <a:spcPts val="1230"/>
              </a:spcAft>
              <a:buClr>
                <a:srgbClr val="FDB635"/>
              </a:buClr>
            </a:pPr>
            <a:r>
              <a:rPr lang="en-US" dirty="0" smtClean="0">
                <a:ea typeface="MS PGothic" pitchFamily="34" charset="-128"/>
              </a:rPr>
              <a:t>Home BP monitoring (3-4 BPs/week)</a:t>
            </a:r>
          </a:p>
          <a:p>
            <a:pPr eaLnBrk="1" hangingPunct="1">
              <a:lnSpc>
                <a:spcPct val="90000"/>
              </a:lnSpc>
              <a:spcAft>
                <a:spcPts val="1230"/>
              </a:spcAft>
              <a:buClr>
                <a:srgbClr val="FDB635"/>
              </a:buClr>
            </a:pPr>
            <a:r>
              <a:rPr lang="en-US" dirty="0" smtClean="0">
                <a:ea typeface="MS PGothic" pitchFamily="34" charset="-128"/>
              </a:rPr>
              <a:t>Uploading BPs to KP using  Heart 360/MS </a:t>
            </a:r>
            <a:r>
              <a:rPr lang="en-US" dirty="0" err="1" smtClean="0">
                <a:ea typeface="MS PGothic" pitchFamily="34" charset="-128"/>
              </a:rPr>
              <a:t>Healthvault</a:t>
            </a:r>
            <a:r>
              <a:rPr lang="en-US" dirty="0" smtClean="0">
                <a:ea typeface="MS PGothic" pitchFamily="34" charset="-128"/>
              </a:rPr>
              <a:t> interface</a:t>
            </a:r>
          </a:p>
          <a:p>
            <a:pPr eaLnBrk="1" hangingPunct="1">
              <a:lnSpc>
                <a:spcPct val="90000"/>
              </a:lnSpc>
              <a:spcAft>
                <a:spcPts val="1230"/>
              </a:spcAft>
              <a:buClr>
                <a:srgbClr val="FDB635"/>
              </a:buClr>
            </a:pPr>
            <a:r>
              <a:rPr lang="en-US" dirty="0" smtClean="0">
                <a:ea typeface="MS PGothic" pitchFamily="34" charset="-128"/>
              </a:rPr>
              <a:t>Pharmacist directed medication adjustments using KP protocols</a:t>
            </a:r>
          </a:p>
          <a:p>
            <a:pPr lvl="1" eaLnBrk="1" hangingPunct="1">
              <a:lnSpc>
                <a:spcPct val="90000"/>
              </a:lnSpc>
              <a:spcAft>
                <a:spcPts val="1230"/>
              </a:spcAft>
              <a:buClr>
                <a:srgbClr val="00B0F0"/>
              </a:buClr>
            </a:pPr>
            <a:r>
              <a:rPr lang="en-US" dirty="0" smtClean="0">
                <a:ea typeface="MS PGothic" pitchFamily="34" charset="-128"/>
              </a:rPr>
              <a:t>Phone or e-visits with patient</a:t>
            </a:r>
          </a:p>
          <a:p>
            <a:pPr lvl="1" eaLnBrk="1" hangingPunct="1">
              <a:lnSpc>
                <a:spcPct val="90000"/>
              </a:lnSpc>
              <a:spcAft>
                <a:spcPts val="1230"/>
              </a:spcAft>
              <a:buClr>
                <a:srgbClr val="00B0F0"/>
              </a:buClr>
            </a:pPr>
            <a:endParaRPr lang="en-US" dirty="0" smtClean="0">
              <a:ea typeface="MS PGothic" pitchFamily="34" charset="-128"/>
            </a:endParaRPr>
          </a:p>
          <a:p>
            <a:pPr eaLnBrk="1" hangingPunct="1">
              <a:spcBef>
                <a:spcPct val="40000"/>
              </a:spcBef>
              <a:buClr>
                <a:srgbClr val="FDB635"/>
              </a:buClr>
            </a:pPr>
            <a:r>
              <a:rPr lang="en-US" dirty="0" smtClean="0">
                <a:ea typeface="MS PGothic" pitchFamily="34" charset="-128"/>
              </a:rPr>
              <a:t>Implemented by Regular Staff</a:t>
            </a:r>
          </a:p>
          <a:p>
            <a:pPr lvl="1" eaLnBrk="1" hangingPunct="1">
              <a:lnSpc>
                <a:spcPct val="90000"/>
              </a:lnSpc>
              <a:spcAft>
                <a:spcPts val="1230"/>
              </a:spcAft>
              <a:buClr>
                <a:srgbClr val="00B0F0"/>
              </a:buClr>
            </a:pPr>
            <a:endParaRPr lang="en-US" dirty="0" smtClean="0">
              <a:ea typeface="MS PGothic" pitchFamily="34" charset="-128"/>
            </a:endParaRPr>
          </a:p>
          <a:p>
            <a:pPr lvl="1" eaLnBrk="1" hangingPunct="1">
              <a:lnSpc>
                <a:spcPct val="90000"/>
              </a:lnSpc>
              <a:spcAft>
                <a:spcPts val="1230"/>
              </a:spcAft>
              <a:buClr>
                <a:srgbClr val="00B0F0"/>
              </a:buClr>
            </a:pPr>
            <a:endParaRPr lang="en-US" dirty="0" smtClean="0">
              <a:ea typeface="MS PGothic" pitchFamily="34" charset="-128"/>
            </a:endParaRPr>
          </a:p>
          <a:p>
            <a:pPr eaLnBrk="1" hangingPunct="1">
              <a:lnSpc>
                <a:spcPct val="90000"/>
              </a:lnSpc>
              <a:spcAft>
                <a:spcPts val="1230"/>
              </a:spcAft>
              <a:buClr>
                <a:srgbClr val="FDB635"/>
              </a:buClr>
            </a:pPr>
            <a:r>
              <a:rPr lang="en-US" dirty="0" smtClean="0">
                <a:ea typeface="MS PGothic" pitchFamily="34" charset="-128"/>
              </a:rPr>
              <a:t>PCPs updated through EHR (home BP measures and changes to therapy)</a:t>
            </a:r>
          </a:p>
          <a:p>
            <a:pPr eaLnBrk="1" hangingPunct="1">
              <a:spcBef>
                <a:spcPct val="40000"/>
              </a:spcBef>
            </a:pPr>
            <a:endParaRPr lang="en-US" dirty="0" smtClean="0">
              <a:ea typeface="MS PGothic" pitchFamily="34" charset="-128"/>
            </a:endParaRPr>
          </a:p>
          <a:p>
            <a:pPr eaLnBrk="1" hangingPunct="1">
              <a:spcBef>
                <a:spcPct val="40000"/>
              </a:spcBef>
            </a:pPr>
            <a:endParaRPr lang="en-US" dirty="0" smtClean="0">
              <a:ea typeface="MS PGothic" pitchFamily="34" charset="-128"/>
            </a:endParaRPr>
          </a:p>
          <a:p>
            <a:pPr eaLnBrk="1" hangingPunct="1">
              <a:spcBef>
                <a:spcPct val="40000"/>
              </a:spcBef>
            </a:pPr>
            <a:r>
              <a:rPr lang="en-US" dirty="0" err="1" smtClean="0">
                <a:ea typeface="MS PGothic" pitchFamily="34" charset="-128"/>
              </a:rPr>
              <a:t>Pts</a:t>
            </a:r>
            <a:r>
              <a:rPr lang="en-US" dirty="0" smtClean="0">
                <a:ea typeface="MS PGothic" pitchFamily="34" charset="-128"/>
              </a:rPr>
              <a:t> were asked to regularly monitor their BP and transmit the readings using Heart360.</a:t>
            </a:r>
          </a:p>
          <a:p>
            <a:pPr eaLnBrk="1" hangingPunct="1">
              <a:spcBef>
                <a:spcPct val="40000"/>
              </a:spcBef>
            </a:pPr>
            <a:endParaRPr lang="en-US" dirty="0" smtClean="0">
              <a:ea typeface="MS PGothic" pitchFamily="34" charset="-128"/>
            </a:endParaRPr>
          </a:p>
          <a:p>
            <a:pPr eaLnBrk="1" hangingPunct="1">
              <a:spcBef>
                <a:spcPct val="40000"/>
              </a:spcBef>
            </a:pPr>
            <a:r>
              <a:rPr lang="en-US" dirty="0" smtClean="0">
                <a:ea typeface="MS PGothic" pitchFamily="34" charset="-128"/>
              </a:rPr>
              <a:t>A clinical pharmacist reviewed the readings and made changes to the patients medications regimen as needed.</a:t>
            </a:r>
          </a:p>
          <a:p>
            <a:pPr eaLnBrk="1" hangingPunct="1">
              <a:spcBef>
                <a:spcPct val="40000"/>
              </a:spcBef>
            </a:pPr>
            <a:endParaRPr lang="en-US" dirty="0" smtClean="0">
              <a:ea typeface="MS PGothic" pitchFamily="34" charset="-128"/>
            </a:endParaRPr>
          </a:p>
          <a:p>
            <a:pPr eaLnBrk="1" hangingPunct="1">
              <a:spcBef>
                <a:spcPct val="40000"/>
              </a:spcBef>
            </a:pPr>
            <a:r>
              <a:rPr lang="en-US" dirty="0" smtClean="0">
                <a:ea typeface="MS PGothic" pitchFamily="34" charset="-128"/>
              </a:rPr>
              <a:t>The pharmacist communicated recommended changes to the patient via phone or e-visits.</a:t>
            </a:r>
          </a:p>
        </p:txBody>
      </p:sp>
      <p:sp>
        <p:nvSpPr>
          <p:cNvPr id="4" name="Slide Number Placeholder 3"/>
          <p:cNvSpPr>
            <a:spLocks noGrp="1"/>
          </p:cNvSpPr>
          <p:nvPr>
            <p:ph type="sldNum" sz="quarter" idx="5"/>
          </p:nvPr>
        </p:nvSpPr>
        <p:spPr/>
        <p:txBody>
          <a:bodyPr/>
          <a:lstStyle/>
          <a:p>
            <a:pPr>
              <a:defRPr/>
            </a:pPr>
            <a:fld id="{23A9BC6C-AB43-4A3F-914F-44470FB2394D}"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Slide Image Placeholder 1"/>
          <p:cNvSpPr>
            <a:spLocks noGrp="1" noRot="1" noChangeAspect="1" noTextEdit="1"/>
          </p:cNvSpPr>
          <p:nvPr>
            <p:ph type="sldImg"/>
          </p:nvPr>
        </p:nvSpPr>
        <p:spPr>
          <a:xfrm>
            <a:off x="1185863" y="700088"/>
            <a:ext cx="4651375" cy="3489325"/>
          </a:xfrm>
          <a:ln/>
        </p:spPr>
      </p:sp>
      <p:sp>
        <p:nvSpPr>
          <p:cNvPr id="196610" name="Notes Placeholder 2"/>
          <p:cNvSpPr>
            <a:spLocks noGrp="1"/>
          </p:cNvSpPr>
          <p:nvPr>
            <p:ph type="body" idx="1"/>
          </p:nvPr>
        </p:nvSpPr>
        <p:spPr>
          <a:noFill/>
          <a:ln/>
        </p:spPr>
        <p:txBody>
          <a:bodyPr lIns="93244" rIns="93244"/>
          <a:lstStyle/>
          <a:p>
            <a:r>
              <a:rPr lang="en-US" dirty="0" smtClean="0">
                <a:ea typeface="MS PGothic" pitchFamily="34" charset="-128"/>
              </a:rPr>
              <a:t>Intention to Treat Analysis</a:t>
            </a:r>
          </a:p>
          <a:p>
            <a:endParaRPr lang="en-US" dirty="0" smtClean="0">
              <a:ea typeface="MS PGothic" pitchFamily="34" charset="-128"/>
            </a:endParaRPr>
          </a:p>
          <a:p>
            <a:r>
              <a:rPr lang="en-US" dirty="0" smtClean="0">
                <a:ea typeface="MS PGothic" pitchFamily="34" charset="-128"/>
              </a:rPr>
              <a:t>Outcomes</a:t>
            </a:r>
          </a:p>
          <a:p>
            <a:r>
              <a:rPr lang="en-US" dirty="0" smtClean="0">
                <a:ea typeface="MS PGothic" pitchFamily="34" charset="-128"/>
              </a:rPr>
              <a:t/>
            </a:r>
            <a:br>
              <a:rPr lang="en-US" dirty="0" smtClean="0">
                <a:ea typeface="MS PGothic" pitchFamily="34" charset="-128"/>
              </a:rPr>
            </a:br>
            <a:r>
              <a:rPr lang="en-US" dirty="0" smtClean="0">
                <a:ea typeface="MS PGothic" pitchFamily="34" charset="-128"/>
              </a:rPr>
              <a:t>Change in BP</a:t>
            </a:r>
          </a:p>
          <a:p>
            <a:endParaRPr lang="en-US" dirty="0" smtClean="0">
              <a:ea typeface="MS PGothic" pitchFamily="34" charset="-128"/>
            </a:endParaRPr>
          </a:p>
          <a:p>
            <a:r>
              <a:rPr lang="en-US" dirty="0" smtClean="0">
                <a:ea typeface="MS PGothic" pitchFamily="34" charset="-128"/>
              </a:rPr>
              <a:t>BP Control</a:t>
            </a:r>
          </a:p>
          <a:p>
            <a:endParaRPr lang="en-US" dirty="0" smtClean="0">
              <a:ea typeface="MS PGothic" pitchFamily="34" charset="-128"/>
            </a:endParaRPr>
          </a:p>
          <a:p>
            <a:r>
              <a:rPr lang="en-US" dirty="0" err="1" smtClean="0">
                <a:ea typeface="MS PGothic" pitchFamily="34" charset="-128"/>
              </a:rPr>
              <a:t>Pt</a:t>
            </a:r>
            <a:r>
              <a:rPr lang="en-US" dirty="0" smtClean="0">
                <a:ea typeface="MS PGothic" pitchFamily="34" charset="-128"/>
              </a:rPr>
              <a:t> satisfaction with HTN Care</a:t>
            </a:r>
          </a:p>
          <a:p>
            <a:endParaRPr lang="en-US" dirty="0" smtClean="0">
              <a:ea typeface="MS PGothic" pitchFamily="34" charset="-128"/>
            </a:endParaRPr>
          </a:p>
          <a:p>
            <a:r>
              <a:rPr lang="en-US" dirty="0" smtClean="0">
                <a:ea typeface="MS PGothic" pitchFamily="34" charset="-128"/>
              </a:rPr>
              <a:t>Costs</a:t>
            </a:r>
          </a:p>
        </p:txBody>
      </p:sp>
      <p:sp>
        <p:nvSpPr>
          <p:cNvPr id="196611"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44" tIns="46624" rIns="93244" bIns="46624" anchor="b"/>
          <a:lstStyle/>
          <a:p>
            <a:pPr algn="r" defTabSz="464178"/>
            <a:fld id="{B319AC5F-B0B4-4DE5-8BE3-5D6B2B0629A3}" type="slidenum">
              <a:rPr lang="en-US" sz="1400">
                <a:latin typeface="Calibri" pitchFamily="34" charset="0"/>
                <a:ea typeface="MS PGothic" pitchFamily="34" charset="-128"/>
              </a:rPr>
              <a:pPr algn="r" defTabSz="464178"/>
              <a:t>27</a:t>
            </a:fld>
            <a:endParaRPr lang="en-US" sz="1400" dirty="0">
              <a:latin typeface="Calibri" pitchFamily="34" charset="0"/>
              <a:ea typeface="MS PGothic"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Slide Image Placeholder 1"/>
          <p:cNvSpPr>
            <a:spLocks noGrp="1" noRot="1" noChangeAspect="1" noTextEdit="1"/>
          </p:cNvSpPr>
          <p:nvPr>
            <p:ph type="sldImg"/>
          </p:nvPr>
        </p:nvSpPr>
        <p:spPr>
          <a:xfrm>
            <a:off x="1185863" y="700088"/>
            <a:ext cx="4651375" cy="3489325"/>
          </a:xfrm>
          <a:ln/>
        </p:spPr>
      </p:sp>
      <p:sp>
        <p:nvSpPr>
          <p:cNvPr id="198658" name="Notes Placeholder 2"/>
          <p:cNvSpPr>
            <a:spLocks noGrp="1"/>
          </p:cNvSpPr>
          <p:nvPr>
            <p:ph type="body" idx="1"/>
          </p:nvPr>
        </p:nvSpPr>
        <p:spPr>
          <a:noFill/>
          <a:ln/>
        </p:spPr>
        <p:txBody>
          <a:bodyPr lIns="93237" tIns="46620" rIns="93237" bIns="46620"/>
          <a:lstStyle/>
          <a:p>
            <a:r>
              <a:rPr lang="en-US" dirty="0" smtClean="0">
                <a:ea typeface="MS PGothic" pitchFamily="34" charset="-128"/>
              </a:rPr>
              <a:t>Overall, patients in the HBPM group had significantly better BP control that </a:t>
            </a:r>
            <a:r>
              <a:rPr lang="en-US" dirty="0" err="1" smtClean="0">
                <a:ea typeface="MS PGothic" pitchFamily="34" charset="-128"/>
              </a:rPr>
              <a:t>pts</a:t>
            </a:r>
            <a:r>
              <a:rPr lang="en-US" dirty="0" smtClean="0">
                <a:ea typeface="MS PGothic" pitchFamily="34" charset="-128"/>
              </a:rPr>
              <a:t> in the usual care group.</a:t>
            </a:r>
          </a:p>
          <a:p>
            <a:endParaRPr lang="en-US" dirty="0" smtClean="0">
              <a:ea typeface="MS PGothic" pitchFamily="34" charset="-128"/>
            </a:endParaRPr>
          </a:p>
          <a:p>
            <a:r>
              <a:rPr lang="en-US" dirty="0" smtClean="0">
                <a:ea typeface="MS PGothic" pitchFamily="34" charset="-128"/>
              </a:rPr>
              <a:t>Results were even more dramatic in the harder to treat DM/CKD patients.  </a:t>
            </a:r>
          </a:p>
        </p:txBody>
      </p:sp>
      <p:sp>
        <p:nvSpPr>
          <p:cNvPr id="198659"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37" tIns="46620" rIns="93237" bIns="46620" anchor="b"/>
          <a:lstStyle/>
          <a:p>
            <a:pPr algn="r" defTabSz="464178"/>
            <a:fld id="{994897D9-DFBF-41C9-8675-3E343652CA62}" type="slidenum">
              <a:rPr lang="en-US" sz="1400">
                <a:latin typeface="Calibri" pitchFamily="34" charset="0"/>
                <a:ea typeface="MS PGothic" pitchFamily="34" charset="-128"/>
              </a:rPr>
              <a:pPr algn="r" defTabSz="464178"/>
              <a:t>28</a:t>
            </a:fld>
            <a:endParaRPr lang="en-US" sz="1400" dirty="0">
              <a:latin typeface="Calibri" pitchFamily="34" charset="0"/>
              <a:ea typeface="MS PGothic"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noTextEdit="1"/>
          </p:cNvSpPr>
          <p:nvPr>
            <p:ph type="sldImg"/>
          </p:nvPr>
        </p:nvSpPr>
        <p:spPr>
          <a:xfrm>
            <a:off x="1185863" y="700088"/>
            <a:ext cx="4651375" cy="3489325"/>
          </a:xfrm>
          <a:ln/>
        </p:spPr>
      </p:sp>
      <p:sp>
        <p:nvSpPr>
          <p:cNvPr id="201730" name="Notes Placeholder 2"/>
          <p:cNvSpPr>
            <a:spLocks noGrp="1"/>
          </p:cNvSpPr>
          <p:nvPr>
            <p:ph type="body" idx="1"/>
          </p:nvPr>
        </p:nvSpPr>
        <p:spPr>
          <a:noFill/>
          <a:ln/>
        </p:spPr>
        <p:txBody>
          <a:bodyPr lIns="93244" rIns="93244"/>
          <a:lstStyle/>
          <a:p>
            <a:r>
              <a:rPr lang="en-US" dirty="0" smtClean="0">
                <a:ea typeface="MS PGothic" pitchFamily="34" charset="-128"/>
              </a:rPr>
              <a:t>Patient in the HBPM IVR Group had slightly greater drop in blood pressure</a:t>
            </a:r>
          </a:p>
        </p:txBody>
      </p:sp>
      <p:sp>
        <p:nvSpPr>
          <p:cNvPr id="201731"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44" tIns="46624" rIns="93244" bIns="46624" anchor="b"/>
          <a:lstStyle/>
          <a:p>
            <a:pPr algn="r" defTabSz="464178"/>
            <a:fld id="{ACB8DA80-4650-4C04-BF06-4C7E6D1321DE}" type="slidenum">
              <a:rPr lang="en-US" sz="1400">
                <a:latin typeface="Calibri" pitchFamily="34" charset="0"/>
                <a:ea typeface="MS PGothic" pitchFamily="34" charset="-128"/>
              </a:rPr>
              <a:pPr algn="r" defTabSz="464178"/>
              <a:t>29</a:t>
            </a:fld>
            <a:endParaRPr lang="en-US" sz="1400" dirty="0">
              <a:latin typeface="Calibri" pitchFamily="34" charset="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p:cNvSpPr>
            <a:spLocks noGrp="1" noRot="1" noChangeAspect="1"/>
          </p:cNvSpPr>
          <p:nvPr>
            <p:ph type="sldImg"/>
          </p:nvPr>
        </p:nvSpPr>
        <p:spPr>
          <a:ln/>
        </p:spPr>
      </p:sp>
      <p:sp>
        <p:nvSpPr>
          <p:cNvPr id="148482" name="Notes Placeholder 2"/>
          <p:cNvSpPr>
            <a:spLocks noGrp="1"/>
          </p:cNvSpPr>
          <p:nvPr>
            <p:ph type="body" idx="1"/>
          </p:nvPr>
        </p:nvSpPr>
        <p:spPr>
          <a:noFill/>
          <a:ln/>
        </p:spPr>
        <p:txBody>
          <a:bodyPr/>
          <a:lstStyle/>
          <a:p>
            <a:r>
              <a:rPr lang="en-US" smtClean="0"/>
              <a:t>JUDI SLIDE</a:t>
            </a:r>
          </a:p>
          <a:p>
            <a:endParaRPr lang="en-US" smtClean="0"/>
          </a:p>
          <a:p>
            <a:r>
              <a:rPr lang="en-US" smtClean="0"/>
              <a:t>Today’s presentations focus on heart health.  They are in line with the National Quality Strategy’s priority to promote the most effective prevention and treatment of the leading causes of mortality, starting with cardiovascular disease.  </a:t>
            </a:r>
          </a:p>
          <a:p>
            <a:r>
              <a:rPr lang="en-US" smtClean="0"/>
              <a:t>Additionally, they are also aligned with the Million Hearts™ Campaign.  Million Hearts™ is a national initiative to prevent 1 million heart attacks and strokes over five years. This initiative brings together communities, health systems, nonprofit organizations, federal agencies, and private-sector partners from across the country to fight heart disease and stroke.</a:t>
            </a:r>
          </a:p>
          <a:p>
            <a:endParaRPr lang="en-US" smtClean="0"/>
          </a:p>
          <a:p>
            <a:r>
              <a:rPr lang="en-US" smtClean="0"/>
              <a:t>With this in mind it is critical that we work to scale and spread successful heart health programs such as the two you will hear about in a moment.  </a:t>
            </a:r>
          </a:p>
          <a:p>
            <a:endParaRPr lang="en-US" smtClean="0"/>
          </a:p>
        </p:txBody>
      </p:sp>
      <p:sp>
        <p:nvSpPr>
          <p:cNvPr id="4" name="Slide Number Placeholder 3"/>
          <p:cNvSpPr>
            <a:spLocks noGrp="1"/>
          </p:cNvSpPr>
          <p:nvPr>
            <p:ph type="sldNum" sz="quarter" idx="5"/>
          </p:nvPr>
        </p:nvSpPr>
        <p:spPr/>
        <p:txBody>
          <a:bodyPr/>
          <a:lstStyle/>
          <a:p>
            <a:pPr>
              <a:defRPr/>
            </a:pPr>
            <a:fld id="{828CDB35-BE2F-4E9B-B67F-601986981F61}"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Slide Image Placeholder 1"/>
          <p:cNvSpPr>
            <a:spLocks noGrp="1" noRot="1" noChangeAspect="1" noTextEdit="1"/>
          </p:cNvSpPr>
          <p:nvPr>
            <p:ph type="sldImg"/>
          </p:nvPr>
        </p:nvSpPr>
        <p:spPr>
          <a:xfrm>
            <a:off x="1185863" y="700088"/>
            <a:ext cx="4651375" cy="3489325"/>
          </a:xfrm>
          <a:ln/>
        </p:spPr>
      </p:sp>
      <p:sp>
        <p:nvSpPr>
          <p:cNvPr id="204802" name="Notes Placeholder 2"/>
          <p:cNvSpPr>
            <a:spLocks noGrp="1"/>
          </p:cNvSpPr>
          <p:nvPr>
            <p:ph type="body" idx="1"/>
          </p:nvPr>
        </p:nvSpPr>
        <p:spPr>
          <a:noFill/>
          <a:ln/>
        </p:spPr>
        <p:txBody>
          <a:bodyPr lIns="93237" tIns="46620" rIns="93237" bIns="46620"/>
          <a:lstStyle/>
          <a:p>
            <a:r>
              <a:rPr lang="en-US" dirty="0" smtClean="0">
                <a:solidFill>
                  <a:srgbClr val="FDB635"/>
                </a:solidFill>
                <a:ea typeface="MS PGothic" pitchFamily="34" charset="-128"/>
              </a:rPr>
              <a:t>HBPM Patients Reported Greater Satisfaction with Their HTN Care – 90% of HBPM </a:t>
            </a:r>
            <a:r>
              <a:rPr lang="en-US" dirty="0" err="1" smtClean="0">
                <a:solidFill>
                  <a:srgbClr val="FDB635"/>
                </a:solidFill>
                <a:ea typeface="MS PGothic" pitchFamily="34" charset="-128"/>
              </a:rPr>
              <a:t>pts</a:t>
            </a:r>
            <a:r>
              <a:rPr lang="en-US" dirty="0" smtClean="0">
                <a:solidFill>
                  <a:srgbClr val="FDB635"/>
                </a:solidFill>
                <a:ea typeface="MS PGothic" pitchFamily="34" charset="-128"/>
              </a:rPr>
              <a:t> said they were very or extremely satisfied compared </a:t>
            </a:r>
            <a:r>
              <a:rPr lang="en-US" dirty="0" err="1" smtClean="0">
                <a:solidFill>
                  <a:srgbClr val="FDB635"/>
                </a:solidFill>
                <a:ea typeface="MS PGothic" pitchFamily="34" charset="-128"/>
              </a:rPr>
              <a:t>ot</a:t>
            </a:r>
            <a:r>
              <a:rPr lang="en-US" dirty="0" smtClean="0">
                <a:solidFill>
                  <a:srgbClr val="FDB635"/>
                </a:solidFill>
                <a:ea typeface="MS PGothic" pitchFamily="34" charset="-128"/>
              </a:rPr>
              <a:t> 61% in the usual care group. </a:t>
            </a:r>
          </a:p>
        </p:txBody>
      </p:sp>
      <p:sp>
        <p:nvSpPr>
          <p:cNvPr id="204803"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37" tIns="46620" rIns="93237" bIns="46620" anchor="b"/>
          <a:lstStyle/>
          <a:p>
            <a:pPr algn="r" defTabSz="464178"/>
            <a:fld id="{51BE82DD-C673-4A69-A89C-A2420FD65932}" type="slidenum">
              <a:rPr lang="en-US" sz="1400">
                <a:latin typeface="Calibri" pitchFamily="34" charset="0"/>
                <a:ea typeface="MS PGothic" pitchFamily="34" charset="-128"/>
              </a:rPr>
              <a:pPr algn="r" defTabSz="464178"/>
              <a:t>30</a:t>
            </a:fld>
            <a:endParaRPr lang="en-US" sz="1400" dirty="0">
              <a:latin typeface="Calibri" pitchFamily="34" charset="0"/>
              <a:ea typeface="MS PGothic"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ea typeface="ＭＳ Ｐゴシック" pitchFamily="34" charset="-128"/>
              </a:rPr>
              <a:t>In assessing the overall cost implications we considered the programs intervention costs and then modeled the number of CV events prevented and the costs of those events</a:t>
            </a:r>
          </a:p>
          <a:p>
            <a:pPr>
              <a:defRPr/>
            </a:pPr>
            <a:endParaRPr lang="en-US" dirty="0" smtClean="0">
              <a:ea typeface="ＭＳ Ｐゴシック" pitchFamily="34" charset="-128"/>
            </a:endParaRPr>
          </a:p>
          <a:p>
            <a:pPr marL="233195" indent="-233195" eaLnBrk="1" hangingPunct="1">
              <a:spcBef>
                <a:spcPct val="40000"/>
              </a:spcBef>
              <a:defRPr/>
            </a:pPr>
            <a:r>
              <a:rPr lang="en-US" dirty="0" smtClean="0">
                <a:ea typeface="ＭＳ Ｐゴシック" pitchFamily="34" charset="-128"/>
              </a:rPr>
              <a:t>Intervention costs included </a:t>
            </a:r>
          </a:p>
          <a:p>
            <a:pPr marL="233195" indent="-233195">
              <a:buClr>
                <a:srgbClr val="FDB635"/>
              </a:buClr>
              <a:defRPr/>
            </a:pPr>
            <a:r>
              <a:rPr lang="en-US" dirty="0">
                <a:ea typeface="ＭＳ Ｐゴシック" pitchFamily="34" charset="-128"/>
              </a:rPr>
              <a:t>Enrollment Activities</a:t>
            </a:r>
          </a:p>
          <a:p>
            <a:pPr lvl="1">
              <a:spcAft>
                <a:spcPts val="612"/>
              </a:spcAft>
              <a:buFont typeface="Arial" charset="0"/>
              <a:buChar char="‒"/>
              <a:defRPr/>
            </a:pPr>
            <a:r>
              <a:rPr lang="en-US" dirty="0" smtClean="0">
                <a:ea typeface="ＭＳ Ｐゴシック" pitchFamily="34" charset="-128"/>
              </a:rPr>
              <a:t> </a:t>
            </a:r>
            <a:r>
              <a:rPr lang="en-US" dirty="0">
                <a:ea typeface="ＭＳ Ｐゴシック" pitchFamily="34" charset="-128"/>
              </a:rPr>
              <a:t>Patient Identification</a:t>
            </a:r>
          </a:p>
          <a:p>
            <a:pPr lvl="1">
              <a:spcAft>
                <a:spcPts val="612"/>
              </a:spcAft>
              <a:buFont typeface="Arial" charset="0"/>
              <a:buChar char="‒"/>
              <a:defRPr/>
            </a:pPr>
            <a:r>
              <a:rPr lang="en-US" dirty="0">
                <a:ea typeface="ＭＳ Ｐゴシック" pitchFamily="34" charset="-128"/>
              </a:rPr>
              <a:t> Initial Clinic Visit</a:t>
            </a:r>
          </a:p>
          <a:p>
            <a:pPr lvl="1">
              <a:spcAft>
                <a:spcPts val="612"/>
              </a:spcAft>
              <a:buFont typeface="Arial" charset="0"/>
              <a:buChar char="‒"/>
              <a:defRPr/>
            </a:pPr>
            <a:r>
              <a:rPr lang="en-US" dirty="0">
                <a:ea typeface="ＭＳ Ｐゴシック" pitchFamily="34" charset="-128"/>
              </a:rPr>
              <a:t> BP Cuff</a:t>
            </a:r>
          </a:p>
          <a:p>
            <a:pPr marL="233195" indent="-233195">
              <a:spcBef>
                <a:spcPts val="612"/>
              </a:spcBef>
              <a:buClr>
                <a:srgbClr val="FDB635"/>
              </a:buClr>
              <a:defRPr/>
            </a:pPr>
            <a:r>
              <a:rPr lang="en-US" dirty="0">
                <a:ea typeface="ＭＳ Ｐゴシック" pitchFamily="34" charset="-128"/>
              </a:rPr>
              <a:t>Home BP Monitoring Activities</a:t>
            </a:r>
          </a:p>
          <a:p>
            <a:pPr lvl="1">
              <a:spcAft>
                <a:spcPts val="612"/>
              </a:spcAft>
              <a:buFont typeface="Arial" charset="0"/>
              <a:buChar char="‒"/>
              <a:defRPr/>
            </a:pPr>
            <a:r>
              <a:rPr lang="en-US" dirty="0">
                <a:ea typeface="ＭＳ Ｐゴシック" pitchFamily="34" charset="-128"/>
              </a:rPr>
              <a:t> IT Support</a:t>
            </a:r>
          </a:p>
          <a:p>
            <a:pPr lvl="1">
              <a:spcAft>
                <a:spcPts val="612"/>
              </a:spcAft>
              <a:buFont typeface="Arial" charset="0"/>
              <a:buChar char="‒"/>
              <a:defRPr/>
            </a:pPr>
            <a:r>
              <a:rPr lang="en-US" dirty="0">
                <a:ea typeface="ＭＳ Ｐゴシック" pitchFamily="34" charset="-128"/>
              </a:rPr>
              <a:t> Clinician Intervention</a:t>
            </a:r>
          </a:p>
          <a:p>
            <a:pPr>
              <a:defRPr/>
            </a:pPr>
            <a:endParaRPr lang="en-US" dirty="0"/>
          </a:p>
        </p:txBody>
      </p:sp>
      <p:sp>
        <p:nvSpPr>
          <p:cNvPr id="4" name="Slide Number Placeholder 3"/>
          <p:cNvSpPr>
            <a:spLocks noGrp="1"/>
          </p:cNvSpPr>
          <p:nvPr>
            <p:ph type="sldNum" sz="quarter" idx="5"/>
          </p:nvPr>
        </p:nvSpPr>
        <p:spPr/>
        <p:txBody>
          <a:bodyPr/>
          <a:lstStyle/>
          <a:p>
            <a:pPr>
              <a:defRPr/>
            </a:pPr>
            <a:fld id="{31211245-3675-4921-BF69-653A9064DFE2}"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ln/>
        </p:spPr>
        <p:txBody>
          <a:bodyPr/>
          <a:lstStyle/>
          <a:p>
            <a:pPr marL="588195" indent="-588195">
              <a:spcAft>
                <a:spcPts val="1158"/>
              </a:spcAft>
              <a:buClr>
                <a:srgbClr val="FDB635"/>
              </a:buClr>
              <a:defRPr/>
            </a:pPr>
            <a:r>
              <a:rPr lang="en-US" dirty="0" smtClean="0"/>
              <a:t>Cost of CV episode (AMI, Stroke, CHF)</a:t>
            </a:r>
          </a:p>
          <a:p>
            <a:pPr marL="588195" indent="-588195">
              <a:buClr>
                <a:srgbClr val="FDB635"/>
              </a:buClr>
              <a:defRPr/>
            </a:pPr>
            <a:r>
              <a:rPr lang="en-US" dirty="0" smtClean="0"/>
              <a:t>Cost of chronic care is included for events occurring in years 1-9</a:t>
            </a:r>
          </a:p>
          <a:p>
            <a:pPr>
              <a:defRPr/>
            </a:pPr>
            <a:endParaRPr lang="en-US" dirty="0" smtClean="0">
              <a:ea typeface="ＭＳ Ｐゴシック" pitchFamily="34" charset="-128"/>
            </a:endParaRPr>
          </a:p>
          <a:p>
            <a:pPr>
              <a:defRPr/>
            </a:pPr>
            <a:endParaRPr lang="en-US" dirty="0" smtClean="0">
              <a:ea typeface="ＭＳ Ｐゴシック" pitchFamily="34" charset="-128"/>
            </a:endParaRPr>
          </a:p>
          <a:p>
            <a:pPr>
              <a:defRPr/>
            </a:pPr>
            <a:endParaRPr lang="en-US" dirty="0" smtClean="0">
              <a:ea typeface="ＭＳ Ｐゴシック" pitchFamily="34" charset="-128"/>
            </a:endParaRPr>
          </a:p>
          <a:p>
            <a:pPr>
              <a:defRPr/>
            </a:pPr>
            <a:r>
              <a:rPr lang="en-US" dirty="0" smtClean="0">
                <a:ea typeface="ＭＳ Ｐゴシック" pitchFamily="34" charset="-128"/>
              </a:rPr>
              <a:t>Total invested over 10 years =  11 million</a:t>
            </a:r>
          </a:p>
          <a:p>
            <a:pPr>
              <a:defRPr/>
            </a:pPr>
            <a:endParaRPr lang="en-US" dirty="0" smtClean="0">
              <a:ea typeface="ＭＳ Ｐゴシック" pitchFamily="34" charset="-128"/>
            </a:endParaRPr>
          </a:p>
          <a:p>
            <a:pPr>
              <a:defRPr/>
            </a:pPr>
            <a:r>
              <a:rPr lang="en-US" dirty="0" smtClean="0">
                <a:ea typeface="ＭＳ Ｐゴシック" pitchFamily="34" charset="-128"/>
              </a:rPr>
              <a:t>Total return over 10 years = 31 million</a:t>
            </a:r>
          </a:p>
          <a:p>
            <a:pPr>
              <a:defRPr/>
            </a:pPr>
            <a:endParaRPr lang="en-US" dirty="0" smtClean="0">
              <a:ea typeface="ＭＳ Ｐゴシック" pitchFamily="34" charset="-128"/>
            </a:endParaRPr>
          </a:p>
          <a:p>
            <a:pPr>
              <a:defRPr/>
            </a:pPr>
            <a:r>
              <a:rPr lang="en-US" dirty="0" smtClean="0">
                <a:ea typeface="ＭＳ Ｐゴシック" pitchFamily="34" charset="-128"/>
              </a:rPr>
              <a:t>For every dollar invested the return is almost 3 dollars</a:t>
            </a:r>
          </a:p>
          <a:p>
            <a:pPr>
              <a:defRPr/>
            </a:pPr>
            <a:endParaRPr lang="en-US" dirty="0" smtClean="0">
              <a:ea typeface="ＭＳ Ｐゴシック" pitchFamily="34" charset="-128"/>
            </a:endParaRPr>
          </a:p>
          <a:p>
            <a:pPr>
              <a:defRPr/>
            </a:pPr>
            <a:endParaRPr lang="en-US" dirty="0" smtClean="0">
              <a:ea typeface="ＭＳ Ｐゴシック" pitchFamily="34" charset="-128"/>
            </a:endParaRPr>
          </a:p>
        </p:txBody>
      </p:sp>
      <p:sp>
        <p:nvSpPr>
          <p:cNvPr id="209923" name="Slide Number Placeholder 3"/>
          <p:cNvSpPr txBox="1">
            <a:spLocks noGrp="1"/>
          </p:cNvSpPr>
          <p:nvPr/>
        </p:nvSpPr>
        <p:spPr bwMode="auto">
          <a:xfrm>
            <a:off x="3976129" y="8839706"/>
            <a:ext cx="3042273" cy="464681"/>
          </a:xfrm>
          <a:prstGeom prst="rect">
            <a:avLst/>
          </a:prstGeom>
          <a:noFill/>
          <a:ln w="9525">
            <a:noFill/>
            <a:miter lim="800000"/>
            <a:headEnd/>
            <a:tailEnd/>
          </a:ln>
        </p:spPr>
        <p:txBody>
          <a:bodyPr lIns="93254" tIns="46628" rIns="93254" bIns="46628" anchor="b"/>
          <a:lstStyle/>
          <a:p>
            <a:pPr algn="r" defTabSz="464178"/>
            <a:fld id="{F155B9B4-61E9-45DB-A3B3-9B7794E65B50}" type="slidenum">
              <a:rPr lang="en-US" sz="1400">
                <a:latin typeface="Calibri" pitchFamily="34" charset="0"/>
                <a:ea typeface="MS PGothic" pitchFamily="34" charset="-128"/>
              </a:rPr>
              <a:pPr algn="r" defTabSz="464178"/>
              <a:t>32</a:t>
            </a:fld>
            <a:endParaRPr lang="en-US" sz="1400" dirty="0">
              <a:latin typeface="Calibri" pitchFamily="34" charset="0"/>
              <a:ea typeface="MS PGothic"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Slide Image Placeholder 1"/>
          <p:cNvSpPr>
            <a:spLocks noGrp="1" noRot="1" noChangeAspect="1"/>
          </p:cNvSpPr>
          <p:nvPr>
            <p:ph type="sldImg"/>
          </p:nvPr>
        </p:nvSpPr>
        <p:spPr>
          <a:ln/>
        </p:spPr>
      </p:sp>
      <p:sp>
        <p:nvSpPr>
          <p:cNvPr id="211970" name="Notes Placeholder 2"/>
          <p:cNvSpPr>
            <a:spLocks noGrp="1"/>
          </p:cNvSpPr>
          <p:nvPr>
            <p:ph type="body" idx="1"/>
          </p:nvPr>
        </p:nvSpPr>
        <p:spPr>
          <a:noFill/>
          <a:ln/>
        </p:spPr>
        <p:txBody>
          <a:bodyPr/>
          <a:lstStyle/>
          <a:p>
            <a:pPr defTabSz="931418" eaLnBrk="1" hangingPunct="1">
              <a:spcBef>
                <a:spcPct val="0"/>
              </a:spcBef>
            </a:pPr>
            <a:endParaRPr lang="en-US" dirty="0" smtClean="0"/>
          </a:p>
        </p:txBody>
      </p:sp>
      <p:sp>
        <p:nvSpPr>
          <p:cNvPr id="4" name="Slide Number Placeholder 3"/>
          <p:cNvSpPr>
            <a:spLocks noGrp="1"/>
          </p:cNvSpPr>
          <p:nvPr>
            <p:ph type="sldNum" sz="quarter" idx="5"/>
          </p:nvPr>
        </p:nvSpPr>
        <p:spPr/>
        <p:txBody>
          <a:bodyPr/>
          <a:lstStyle/>
          <a:p>
            <a:pPr>
              <a:defRPr/>
            </a:pPr>
            <a:fld id="{E97BB720-2D84-49B7-83CB-5D4705243EE5}"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Slide Image Placeholder 1"/>
          <p:cNvSpPr>
            <a:spLocks noGrp="1" noRot="1" noChangeAspect="1"/>
          </p:cNvSpPr>
          <p:nvPr>
            <p:ph type="sldImg"/>
          </p:nvPr>
        </p:nvSpPr>
        <p:spPr>
          <a:ln/>
        </p:spPr>
      </p:sp>
      <p:sp>
        <p:nvSpPr>
          <p:cNvPr id="215042"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17594107-4C08-456B-BCA9-93254C1BEE01}"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Slide Image Placeholder 1"/>
          <p:cNvSpPr>
            <a:spLocks noGrp="1" noRot="1" noChangeAspect="1"/>
          </p:cNvSpPr>
          <p:nvPr>
            <p:ph type="sldImg"/>
          </p:nvPr>
        </p:nvSpPr>
        <p:spPr>
          <a:ln/>
        </p:spPr>
      </p:sp>
      <p:sp>
        <p:nvSpPr>
          <p:cNvPr id="217090"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34478270-B346-4344-A452-3A235C9DF8EF}"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Slide Image Placeholder 1"/>
          <p:cNvSpPr>
            <a:spLocks noGrp="1" noRot="1" noChangeAspect="1"/>
          </p:cNvSpPr>
          <p:nvPr>
            <p:ph type="sldImg"/>
          </p:nvPr>
        </p:nvSpPr>
        <p:spPr>
          <a:ln/>
        </p:spPr>
      </p:sp>
      <p:sp>
        <p:nvSpPr>
          <p:cNvPr id="219138"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FCDE35B4-596C-447F-B61C-9867076BCEDB}"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Slide Image Placeholder 1"/>
          <p:cNvSpPr>
            <a:spLocks noGrp="1" noRot="1" noChangeAspect="1"/>
          </p:cNvSpPr>
          <p:nvPr>
            <p:ph type="sldImg"/>
          </p:nvPr>
        </p:nvSpPr>
        <p:spPr>
          <a:ln/>
        </p:spPr>
      </p:sp>
      <p:sp>
        <p:nvSpPr>
          <p:cNvPr id="221186" name="Notes Placeholder 2"/>
          <p:cNvSpPr>
            <a:spLocks noGrp="1"/>
          </p:cNvSpPr>
          <p:nvPr>
            <p:ph type="body" idx="1"/>
          </p:nvPr>
        </p:nvSpPr>
        <p:spPr>
          <a:noFill/>
          <a:ln/>
        </p:spPr>
        <p:txBody>
          <a:bodyPr/>
          <a:lstStyle/>
          <a:p>
            <a:r>
              <a:rPr lang="en-US" smtClean="0"/>
              <a:t>RONIE SLIDE</a:t>
            </a:r>
          </a:p>
          <a:p>
            <a:endParaRPr lang="en-US" smtClean="0"/>
          </a:p>
          <a:p>
            <a:r>
              <a:rPr lang="en-US" smtClean="0"/>
              <a:t>Thank you to both of our innovators, you are both doing great work.  We would like to open it up for Questions for the next 10 minutes or so.  This is your opportunity to ask Hali and David any implementation questions you may have.</a:t>
            </a:r>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5CDF76A7-F43E-4A5C-9BF3-A33F10275C7B}"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Slide Image Placeholder 1"/>
          <p:cNvSpPr>
            <a:spLocks noGrp="1" noRot="1" noChangeAspect="1"/>
          </p:cNvSpPr>
          <p:nvPr>
            <p:ph type="sldImg"/>
          </p:nvPr>
        </p:nvSpPr>
        <p:spPr>
          <a:ln/>
        </p:spPr>
      </p:sp>
      <p:sp>
        <p:nvSpPr>
          <p:cNvPr id="223234" name="Notes Placeholder 2"/>
          <p:cNvSpPr>
            <a:spLocks noGrp="1"/>
          </p:cNvSpPr>
          <p:nvPr>
            <p:ph type="body" idx="1"/>
          </p:nvPr>
        </p:nvSpPr>
        <p:spPr>
          <a:noFill/>
          <a:ln/>
        </p:spPr>
        <p:txBody>
          <a:bodyPr/>
          <a:lstStyle/>
          <a:p>
            <a:r>
              <a:rPr lang="en-US" smtClean="0"/>
              <a:t>RONIE SLIDE</a:t>
            </a:r>
          </a:p>
          <a:p>
            <a:endParaRPr lang="en-US" i="1" smtClean="0"/>
          </a:p>
          <a:p>
            <a:r>
              <a:rPr lang="en-US" i="1" smtClean="0"/>
              <a:t>Ronie will describe the activity and the report back session. </a:t>
            </a:r>
          </a:p>
        </p:txBody>
      </p:sp>
      <p:sp>
        <p:nvSpPr>
          <p:cNvPr id="4" name="Slide Number Placeholder 3"/>
          <p:cNvSpPr>
            <a:spLocks noGrp="1"/>
          </p:cNvSpPr>
          <p:nvPr>
            <p:ph type="sldNum" sz="quarter" idx="5"/>
          </p:nvPr>
        </p:nvSpPr>
        <p:spPr/>
        <p:txBody>
          <a:bodyPr/>
          <a:lstStyle/>
          <a:p>
            <a:pPr>
              <a:defRPr/>
            </a:pPr>
            <a:fld id="{19A7500C-3F9E-46DE-8939-959B45DC3DA4}"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p:cNvSpPr>
            <a:spLocks noGrp="1" noRot="1" noChangeAspect="1"/>
          </p:cNvSpPr>
          <p:nvPr>
            <p:ph type="sldImg"/>
          </p:nvPr>
        </p:nvSpPr>
        <p:spPr>
          <a:ln/>
        </p:spPr>
      </p:sp>
      <p:sp>
        <p:nvSpPr>
          <p:cNvPr id="150530" name="Notes Placeholder 2"/>
          <p:cNvSpPr>
            <a:spLocks noGrp="1"/>
          </p:cNvSpPr>
          <p:nvPr>
            <p:ph type="body" idx="1"/>
          </p:nvPr>
        </p:nvSpPr>
        <p:spPr>
          <a:noFill/>
          <a:ln/>
        </p:spPr>
        <p:txBody>
          <a:bodyPr/>
          <a:lstStyle/>
          <a:p>
            <a:r>
              <a:rPr lang="en-US" smtClean="0"/>
              <a:t>JUDI SLIDE</a:t>
            </a:r>
          </a:p>
          <a:p>
            <a:endParaRPr lang="en-US" smtClean="0"/>
          </a:p>
          <a:p>
            <a:r>
              <a:rPr lang="en-US" smtClean="0"/>
              <a:t>I would like to start off by providing you with an overview of today’s session.  First, I will provide a introduction to the Innovations Exchange.  </a:t>
            </a:r>
          </a:p>
          <a:p>
            <a:endParaRPr lang="en-US" smtClean="0"/>
          </a:p>
          <a:p>
            <a:r>
              <a:rPr lang="en-US" smtClean="0"/>
              <a:t>Following me will be our first presentation on Language Concordant Health Coaches by Dr. Hali Hammer.  After Hali, Dr. David Magid will present his innovation, Heart360</a:t>
            </a:r>
            <a:r>
              <a:rPr lang="en-US" baseline="30000" smtClean="0"/>
              <a:t>(R)</a:t>
            </a:r>
            <a:r>
              <a:rPr lang="en-US" smtClean="0"/>
              <a:t>. </a:t>
            </a:r>
          </a:p>
          <a:p>
            <a:endParaRPr lang="en-US" smtClean="0"/>
          </a:p>
          <a:p>
            <a:r>
              <a:rPr lang="en-US" smtClean="0"/>
              <a:t>After the presentations, we will have a brief Q&amp;A period moderated by Ronie Nieva. Ronie will then walk you through today’s activity, titled “How Can I Implement This Innovation in My Organization”? </a:t>
            </a:r>
          </a:p>
          <a:p>
            <a:endParaRPr lang="en-US" smtClean="0"/>
          </a:p>
          <a:p>
            <a:r>
              <a:rPr lang="en-US" smtClean="0"/>
              <a:t>After the activity we will have a brief report back on your experience and observations filling out the worksheet.  </a:t>
            </a:r>
          </a:p>
        </p:txBody>
      </p:sp>
      <p:sp>
        <p:nvSpPr>
          <p:cNvPr id="4" name="Slide Number Placeholder 3"/>
          <p:cNvSpPr>
            <a:spLocks noGrp="1"/>
          </p:cNvSpPr>
          <p:nvPr>
            <p:ph type="sldNum" sz="quarter" idx="5"/>
          </p:nvPr>
        </p:nvSpPr>
        <p:spPr/>
        <p:txBody>
          <a:bodyPr/>
          <a:lstStyle/>
          <a:p>
            <a:pPr>
              <a:defRPr/>
            </a:pPr>
            <a:fld id="{9897D000-D45E-4E2F-83EB-A301FAC9BB4B}"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977653" y="8839706"/>
            <a:ext cx="3040749" cy="464681"/>
          </a:xfrm>
          <a:prstGeom prst="rect">
            <a:avLst/>
          </a:prstGeom>
          <a:noFill/>
          <a:ln w="9525">
            <a:noFill/>
            <a:miter lim="800000"/>
            <a:headEnd/>
            <a:tailEnd/>
          </a:ln>
        </p:spPr>
        <p:txBody>
          <a:bodyPr lIns="93231" tIns="46615" rIns="93231" bIns="46615" anchor="b"/>
          <a:lstStyle/>
          <a:p>
            <a:pPr algn="r" defTabSz="929887"/>
            <a:fld id="{FAE9D44D-CE2D-4D5A-A5F6-17615BFF4738}" type="slidenum">
              <a:rPr lang="en-US" sz="1200">
                <a:latin typeface="Arial" charset="0"/>
              </a:rPr>
              <a:pPr algn="r" defTabSz="929887"/>
              <a:t>5</a:t>
            </a:fld>
            <a:endParaRPr lang="en-US" sz="1200" dirty="0">
              <a:latin typeface="Arial" charset="0"/>
            </a:endParaRPr>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eaLnBrk="1" hangingPunct="1"/>
            <a:r>
              <a:rPr lang="en-US" dirty="0" smtClean="0"/>
              <a:t>JUDI SLIDE</a:t>
            </a:r>
          </a:p>
          <a:p>
            <a:pPr eaLnBrk="1" hangingPunct="1"/>
            <a:endParaRPr lang="en-US" dirty="0" smtClean="0"/>
          </a:p>
          <a:p>
            <a:pPr marL="0" lvl="1" eaLnBrk="1" hangingPunct="1"/>
            <a:r>
              <a:rPr lang="en-US" dirty="0" smtClean="0"/>
              <a:t>Before we begin, I wanted to provide a bit of background on the Innovations Exchange.  The goal of the AHRQ’s Health Care Innovations Exchange is to accelerate sharing of innovations and online tools to improve health care services and reduce health care disparities. </a:t>
            </a:r>
          </a:p>
          <a:p>
            <a:pPr marL="0" lvl="1" eaLnBrk="1" hangingPunct="1"/>
            <a:endParaRPr lang="en-US" dirty="0" smtClean="0"/>
          </a:p>
          <a:p>
            <a:pPr marL="0" lvl="1" eaLnBrk="1" hangingPunct="1"/>
            <a:r>
              <a:rPr lang="en-US" dirty="0" smtClean="0"/>
              <a:t>There are two main components of the Innovations Exchange: the Web site and Learning and Networking Activities. The Web site is updated with new content every two weeks. </a:t>
            </a:r>
          </a:p>
          <a:p>
            <a:pPr marL="0" lvl="1"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977653" y="8839706"/>
            <a:ext cx="3040749" cy="464681"/>
          </a:xfrm>
          <a:prstGeom prst="rect">
            <a:avLst/>
          </a:prstGeom>
          <a:noFill/>
          <a:ln w="9525">
            <a:noFill/>
            <a:miter lim="800000"/>
            <a:headEnd/>
            <a:tailEnd/>
          </a:ln>
        </p:spPr>
        <p:txBody>
          <a:bodyPr lIns="93231" tIns="46615" rIns="93231" bIns="46615" anchor="b"/>
          <a:lstStyle/>
          <a:p>
            <a:pPr algn="r" defTabSz="929887"/>
            <a:fld id="{778C4FD0-18E0-40FA-B321-BCC38879B5C7}" type="slidenum">
              <a:rPr lang="en-US" sz="1200">
                <a:latin typeface="Arial" charset="0"/>
              </a:rPr>
              <a:pPr algn="r" defTabSz="929887"/>
              <a:t>6</a:t>
            </a:fld>
            <a:endParaRPr lang="en-US" sz="1200" dirty="0">
              <a:latin typeface="Arial" charset="0"/>
            </a:endParaRPr>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r>
              <a:rPr lang="en-US" smtClean="0"/>
              <a:t>JUDI SLIDE</a:t>
            </a:r>
          </a:p>
          <a:p>
            <a:pPr eaLnBrk="1" hangingPunct="1"/>
            <a:endParaRPr lang="en-US" smtClean="0"/>
          </a:p>
          <a:p>
            <a:pPr eaLnBrk="1" hangingPunct="1"/>
            <a:r>
              <a:rPr lang="en-US" smtClean="0"/>
              <a:t>The Web site offers a central place to search for ideas and quality tools on a variety of health care topics and settings, with detail about how the innovators planned and implemented their innovation and direct contact information.</a:t>
            </a:r>
          </a:p>
          <a:p>
            <a:pPr eaLnBrk="1" hangingPunct="1"/>
            <a:endParaRPr lang="en-US" smtClean="0"/>
          </a:p>
          <a:p>
            <a:pPr eaLnBrk="1" hangingPunct="1"/>
            <a:r>
              <a:rPr lang="en-US" smtClean="0"/>
              <a:t>The Exchange also has interactive opportunities for networking and learning, such as Webinars, meetings to promote spread, and videos.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Image Placeholder 1"/>
          <p:cNvSpPr>
            <a:spLocks noGrp="1" noRot="1" noChangeAspect="1"/>
          </p:cNvSpPr>
          <p:nvPr>
            <p:ph type="sldImg"/>
          </p:nvPr>
        </p:nvSpPr>
        <p:spPr>
          <a:ln/>
        </p:spPr>
      </p:sp>
      <p:sp>
        <p:nvSpPr>
          <p:cNvPr id="156674" name="Notes Placeholder 2"/>
          <p:cNvSpPr>
            <a:spLocks noGrp="1"/>
          </p:cNvSpPr>
          <p:nvPr>
            <p:ph type="body" idx="1"/>
          </p:nvPr>
        </p:nvSpPr>
        <p:spPr>
          <a:noFill/>
          <a:ln/>
        </p:spPr>
        <p:txBody>
          <a:bodyPr/>
          <a:lstStyle/>
          <a:p>
            <a:r>
              <a:rPr lang="en-US" smtClean="0"/>
              <a:t>JUDI SLIDE</a:t>
            </a:r>
          </a:p>
          <a:p>
            <a:endParaRPr lang="en-US" smtClean="0"/>
          </a:p>
          <a:p>
            <a:r>
              <a:rPr lang="en-US" smtClean="0"/>
              <a:t>We encourage you to take a look at the Innovations Exchange, especially if this is your first time hearing about it.  The web address is innovation.ahrq.gov.  </a:t>
            </a:r>
          </a:p>
          <a:p>
            <a:endParaRPr lang="en-US" smtClean="0"/>
          </a:p>
          <a:p>
            <a:r>
              <a:rPr lang="en-US" smtClean="0"/>
              <a:t>Without further ado, I will pass it over to our first innovator, Hali Hammer.  </a:t>
            </a:r>
          </a:p>
          <a:p>
            <a:endParaRPr lang="en-US" smtClean="0"/>
          </a:p>
        </p:txBody>
      </p:sp>
      <p:sp>
        <p:nvSpPr>
          <p:cNvPr id="4" name="Slide Number Placeholder 3"/>
          <p:cNvSpPr>
            <a:spLocks noGrp="1"/>
          </p:cNvSpPr>
          <p:nvPr>
            <p:ph type="sldNum" sz="quarter" idx="5"/>
          </p:nvPr>
        </p:nvSpPr>
        <p:spPr/>
        <p:txBody>
          <a:bodyPr/>
          <a:lstStyle/>
          <a:p>
            <a:pPr>
              <a:defRPr/>
            </a:pPr>
            <a:fld id="{3388CE47-5848-4E52-8B45-14C1661F29EE}"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Image Placeholder 1"/>
          <p:cNvSpPr>
            <a:spLocks noGrp="1" noRot="1" noChangeAspect="1"/>
          </p:cNvSpPr>
          <p:nvPr>
            <p:ph type="sldImg"/>
          </p:nvPr>
        </p:nvSpPr>
        <p:spPr>
          <a:ln/>
        </p:spPr>
      </p:sp>
      <p:sp>
        <p:nvSpPr>
          <p:cNvPr id="158722" name="Notes Placeholder 2"/>
          <p:cNvSpPr>
            <a:spLocks noGrp="1"/>
          </p:cNvSpPr>
          <p:nvPr>
            <p:ph type="body" idx="1"/>
          </p:nvPr>
        </p:nvSpPr>
        <p:spPr>
          <a:noFill/>
          <a:ln/>
        </p:spPr>
        <p:txBody>
          <a:bodyPr/>
          <a:lstStyle/>
          <a:p>
            <a:pPr eaLnBrk="1" hangingPunct="1">
              <a:spcBef>
                <a:spcPct val="0"/>
              </a:spcBef>
            </a:pPr>
            <a:endParaRPr lang="en-US" smtClean="0"/>
          </a:p>
        </p:txBody>
      </p:sp>
      <p:sp>
        <p:nvSpPr>
          <p:cNvPr id="158723" name="Slide Number Placeholder 3"/>
          <p:cNvSpPr>
            <a:spLocks noGrp="1"/>
          </p:cNvSpPr>
          <p:nvPr>
            <p:ph type="sldNum" sz="quarter" idx="5"/>
          </p:nvPr>
        </p:nvSpPr>
        <p:spPr>
          <a:noFill/>
        </p:spPr>
        <p:txBody>
          <a:bodyPr/>
          <a:lstStyle/>
          <a:p>
            <a:pPr defTabSz="932950"/>
            <a:fld id="{45527CB3-B29F-47F5-94B5-4410480465E3}" type="slidenum">
              <a:rPr lang="en-US" smtClean="0">
                <a:cs typeface="Arial" charset="0"/>
              </a:rPr>
              <a:pPr defTabSz="932950"/>
              <a:t>8</a:t>
            </a:fld>
            <a:endParaRPr lang="en-US" dirty="0" smtClean="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pPr>
              <a:defRPr/>
            </a:pPr>
            <a:fld id="{7C16A310-8EC4-4E88-9E30-0D3FF45B8294}" type="slidenum">
              <a:rPr lang="en-US"/>
              <a:pPr>
                <a:defRPr/>
              </a:pPr>
              <a:t>9</a:t>
            </a:fld>
            <a:endParaRPr lang="en-US"/>
          </a:p>
        </p:txBody>
      </p:sp>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xfrm>
            <a:off x="935381" y="4420623"/>
            <a:ext cx="5149164" cy="4186743"/>
          </a:xfrm>
          <a:noFill/>
          <a:ln/>
        </p:spPr>
        <p:txBody>
          <a:bodyPr/>
          <a:lstStyle/>
          <a:p>
            <a:endParaRPr lang="en-US" smtClean="0"/>
          </a:p>
        </p:txBody>
      </p:sp>
      <p:sp>
        <p:nvSpPr>
          <p:cNvPr id="160772" name="Slide Number Placeholder 3"/>
          <p:cNvSpPr txBox="1">
            <a:spLocks noGrp="1"/>
          </p:cNvSpPr>
          <p:nvPr/>
        </p:nvSpPr>
        <p:spPr bwMode="auto">
          <a:xfrm>
            <a:off x="3977654" y="8841245"/>
            <a:ext cx="3042272" cy="464681"/>
          </a:xfrm>
          <a:prstGeom prst="rect">
            <a:avLst/>
          </a:prstGeom>
          <a:noFill/>
          <a:ln w="9525">
            <a:noFill/>
            <a:miter lim="800000"/>
            <a:headEnd/>
            <a:tailEnd/>
          </a:ln>
        </p:spPr>
        <p:txBody>
          <a:bodyPr lIns="93278" tIns="46639" rIns="93278" bIns="46639" anchor="b"/>
          <a:lstStyle/>
          <a:p>
            <a:pPr algn="r" eaLnBrk="0" hangingPunct="0"/>
            <a:fld id="{172BE3EE-6386-49E6-B436-7D0C8146E17A}" type="slidenum">
              <a:rPr lang="en-US" sz="1300">
                <a:ea typeface="MS PGothic" pitchFamily="34" charset="-128"/>
              </a:rPr>
              <a:pPr algn="r" eaLnBrk="0" hangingPunct="0"/>
              <a:t>9</a:t>
            </a:fld>
            <a:endParaRPr lang="en-US" sz="1300" dirty="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vmlDrawing" Target="../drawings/vmlDrawing11.vml"/></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vmlDrawing" Target="../drawings/vmlDrawing12.v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vmlDrawing" Target="../drawings/vmlDrawing3.v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vmlDrawing" Target="../drawings/vmlDrawing4.vml"/></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vmlDrawing" Target="../drawings/vmlDrawing5.vml"/></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vmlDrawing" Target="../drawings/vmlDrawing6.v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vmlDrawing" Target="../drawings/vmlDrawing7.v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vmlDrawing" Target="../drawings/vmlDrawing8.v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vmlDrawing" Target="../drawings/vmlDrawing9.vml"/></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vmlDrawing" Target="../drawings/vmlDrawing10.v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
          <p:cNvGrpSpPr>
            <a:grpSpLocks/>
          </p:cNvGrpSpPr>
          <p:nvPr/>
        </p:nvGrpSpPr>
        <p:grpSpPr bwMode="auto">
          <a:xfrm>
            <a:off x="0" y="386715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7" name="Object 2"/>
          <p:cNvGraphicFramePr>
            <a:graphicFrameLocks noChangeAspect="1"/>
          </p:cNvGraphicFramePr>
          <p:nvPr/>
        </p:nvGraphicFramePr>
        <p:xfrm>
          <a:off x="990600" y="381000"/>
          <a:ext cx="7162800" cy="1695450"/>
        </p:xfrm>
        <a:graphic>
          <a:graphicData uri="http://schemas.openxmlformats.org/presentationml/2006/ole">
            <p:oleObj spid="_x0000_s247812" name="Photo Editor Photo" r:id="rId3" imgW="6400000" imgH="1514686" progId="">
              <p:embed/>
            </p:oleObj>
          </a:graphicData>
        </a:graphic>
      </p:graphicFrame>
      <p:sp>
        <p:nvSpPr>
          <p:cNvPr id="5122" name="Rectangle 2"/>
          <p:cNvSpPr>
            <a:spLocks noGrp="1" noChangeArrowheads="1"/>
          </p:cNvSpPr>
          <p:nvPr>
            <p:ph type="ctrTitle"/>
          </p:nvPr>
        </p:nvSpPr>
        <p:spPr>
          <a:xfrm>
            <a:off x="609600" y="2819400"/>
            <a:ext cx="7789863" cy="914400"/>
          </a:xfrm>
        </p:spPr>
        <p:txBody>
          <a:bodyPr/>
          <a:lstStyle>
            <a:lvl1pPr>
              <a:defRPr/>
            </a:lvl1pPr>
          </a:lstStyle>
          <a:p>
            <a:r>
              <a:rPr lang="en-US" altLang="en-US"/>
              <a:t>Click to edit Master title style and use in 1 or 2 lines</a:t>
            </a:r>
          </a:p>
        </p:txBody>
      </p:sp>
      <p:sp>
        <p:nvSpPr>
          <p:cNvPr id="5123"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ltLang="en-US"/>
              <a:t>Click to edit Master subtitle style and use in 1 or more lines</a:t>
            </a:r>
          </a:p>
        </p:txBody>
      </p:sp>
      <p:sp>
        <p:nvSpPr>
          <p:cNvPr id="8" name="Slide Number Placeholder 7"/>
          <p:cNvSpPr>
            <a:spLocks noGrp="1"/>
          </p:cNvSpPr>
          <p:nvPr>
            <p:ph type="sldNum" sz="quarter" idx="10"/>
          </p:nvPr>
        </p:nvSpPr>
        <p:spPr/>
        <p:txBody>
          <a:bodyPr/>
          <a:lstStyle>
            <a:lvl1pPr>
              <a:defRPr/>
            </a:lvl1pPr>
          </a:lstStyle>
          <a:p>
            <a:pPr>
              <a:defRPr/>
            </a:pPr>
            <a:fld id="{1E9FC73A-C9D8-4711-8753-485C67AA76C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grpSp>
        <p:nvGrpSpPr>
          <p:cNvPr id="4" name="Group 4"/>
          <p:cNvGrpSpPr>
            <a:grpSpLocks/>
          </p:cNvGrpSpPr>
          <p:nvPr/>
        </p:nvGrpSpPr>
        <p:grpSpPr bwMode="auto">
          <a:xfrm>
            <a:off x="0" y="133350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7" name="Object 1"/>
          <p:cNvGraphicFramePr>
            <a:graphicFrameLocks noChangeAspect="1"/>
          </p:cNvGraphicFramePr>
          <p:nvPr/>
        </p:nvGraphicFramePr>
        <p:xfrm>
          <a:off x="142875" y="317500"/>
          <a:ext cx="1428750" cy="671513"/>
        </p:xfrm>
        <a:graphic>
          <a:graphicData uri="http://schemas.openxmlformats.org/presentationml/2006/ole">
            <p:oleObj spid="_x0000_s257028" name="Photo Editor Photo" r:id="rId3" imgW="3486637" imgH="1638529"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4"/>
          <p:cNvGrpSpPr>
            <a:grpSpLocks/>
          </p:cNvGrpSpPr>
          <p:nvPr/>
        </p:nvGrpSpPr>
        <p:grpSpPr bwMode="auto">
          <a:xfrm>
            <a:off x="0" y="133350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7" name="Object 1"/>
          <p:cNvGraphicFramePr>
            <a:graphicFrameLocks noChangeAspect="1"/>
          </p:cNvGraphicFramePr>
          <p:nvPr/>
        </p:nvGraphicFramePr>
        <p:xfrm>
          <a:off x="142875" y="317500"/>
          <a:ext cx="1428750" cy="671513"/>
        </p:xfrm>
        <a:graphic>
          <a:graphicData uri="http://schemas.openxmlformats.org/presentationml/2006/ole">
            <p:oleObj spid="_x0000_s258052" name="Photo Editor Photo" r:id="rId3" imgW="3486637" imgH="1638529" progId="">
              <p:embed/>
            </p:oleObj>
          </a:graphicData>
        </a:graphic>
      </p:graphicFrame>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2332038"/>
            <a:ext cx="4038600" cy="3687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2332038"/>
            <a:ext cx="4038600" cy="36877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grpSp>
        <p:nvGrpSpPr>
          <p:cNvPr id="4" name="Group 4"/>
          <p:cNvGrpSpPr>
            <a:grpSpLocks/>
          </p:cNvGrpSpPr>
          <p:nvPr/>
        </p:nvGrpSpPr>
        <p:grpSpPr bwMode="auto">
          <a:xfrm>
            <a:off x="0" y="133350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7" name="Object 1"/>
          <p:cNvGraphicFramePr>
            <a:graphicFrameLocks noChangeAspect="1"/>
          </p:cNvGraphicFramePr>
          <p:nvPr/>
        </p:nvGraphicFramePr>
        <p:xfrm>
          <a:off x="142875" y="317500"/>
          <a:ext cx="1428750" cy="671513"/>
        </p:xfrm>
        <a:graphic>
          <a:graphicData uri="http://schemas.openxmlformats.org/presentationml/2006/ole">
            <p:oleObj spid="_x0000_s248836" name="Photo Editor Photo" r:id="rId3" imgW="3486637" imgH="1638529"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219200"/>
            <a:ext cx="2076450" cy="480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19200"/>
            <a:ext cx="6076950" cy="480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19200"/>
            <a:ext cx="83058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4"/>
          <p:cNvGrpSpPr>
            <a:grpSpLocks/>
          </p:cNvGrpSpPr>
          <p:nvPr/>
        </p:nvGrpSpPr>
        <p:grpSpPr bwMode="auto">
          <a:xfrm>
            <a:off x="0" y="133350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7" name="Object 1"/>
          <p:cNvGraphicFramePr>
            <a:graphicFrameLocks noChangeAspect="1"/>
          </p:cNvGraphicFramePr>
          <p:nvPr/>
        </p:nvGraphicFramePr>
        <p:xfrm>
          <a:off x="142875" y="317500"/>
          <a:ext cx="1428750" cy="671513"/>
        </p:xfrm>
        <a:graphic>
          <a:graphicData uri="http://schemas.openxmlformats.org/presentationml/2006/ole">
            <p:oleObj spid="_x0000_s249860" name="Photo Editor Photo" r:id="rId3" imgW="3486637" imgH="1638529" progId="">
              <p:embed/>
            </p:oleObj>
          </a:graphicData>
        </a:graphic>
      </p:graphicFrame>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grpSp>
        <p:nvGrpSpPr>
          <p:cNvPr id="5" name="Group 4"/>
          <p:cNvGrpSpPr>
            <a:grpSpLocks/>
          </p:cNvGrpSpPr>
          <p:nvPr/>
        </p:nvGrpSpPr>
        <p:grpSpPr bwMode="auto">
          <a:xfrm>
            <a:off x="0" y="1333500"/>
            <a:ext cx="7986713" cy="19050"/>
            <a:chOff x="0" y="840"/>
            <a:chExt cx="5660" cy="12"/>
          </a:xfrm>
        </p:grpSpPr>
        <p:sp>
          <p:nvSpPr>
            <p:cNvPr id="6"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7"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8" name="Object 1"/>
          <p:cNvGraphicFramePr>
            <a:graphicFrameLocks noChangeAspect="1"/>
          </p:cNvGraphicFramePr>
          <p:nvPr/>
        </p:nvGraphicFramePr>
        <p:xfrm>
          <a:off x="142875" y="317500"/>
          <a:ext cx="1428750" cy="671513"/>
        </p:xfrm>
        <a:graphic>
          <a:graphicData uri="http://schemas.openxmlformats.org/presentationml/2006/ole">
            <p:oleObj spid="_x0000_s250884" name="Photo Editor Photo" r:id="rId3" imgW="3486637" imgH="1638529"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grpSp>
        <p:nvGrpSpPr>
          <p:cNvPr id="7" name="Group 4"/>
          <p:cNvGrpSpPr>
            <a:grpSpLocks/>
          </p:cNvGrpSpPr>
          <p:nvPr/>
        </p:nvGrpSpPr>
        <p:grpSpPr bwMode="auto">
          <a:xfrm>
            <a:off x="0" y="1333500"/>
            <a:ext cx="7986713" cy="19050"/>
            <a:chOff x="0" y="840"/>
            <a:chExt cx="5660" cy="12"/>
          </a:xfrm>
        </p:grpSpPr>
        <p:sp>
          <p:nvSpPr>
            <p:cNvPr id="8"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9"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10" name="Object 1"/>
          <p:cNvGraphicFramePr>
            <a:graphicFrameLocks noChangeAspect="1"/>
          </p:cNvGraphicFramePr>
          <p:nvPr/>
        </p:nvGraphicFramePr>
        <p:xfrm>
          <a:off x="142875" y="317500"/>
          <a:ext cx="1428750" cy="671513"/>
        </p:xfrm>
        <a:graphic>
          <a:graphicData uri="http://schemas.openxmlformats.org/presentationml/2006/ole">
            <p:oleObj spid="_x0000_s251908" name="Photo Editor Photo" r:id="rId3" imgW="3486637" imgH="1638529" progId="">
              <p:embed/>
            </p:oleObj>
          </a:graphicData>
        </a:graphic>
      </p:graphicFrame>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grpSp>
        <p:nvGrpSpPr>
          <p:cNvPr id="3" name="Group 4"/>
          <p:cNvGrpSpPr>
            <a:grpSpLocks/>
          </p:cNvGrpSpPr>
          <p:nvPr/>
        </p:nvGrpSpPr>
        <p:grpSpPr bwMode="auto">
          <a:xfrm>
            <a:off x="0" y="1333500"/>
            <a:ext cx="7986713" cy="19050"/>
            <a:chOff x="0" y="840"/>
            <a:chExt cx="5660" cy="12"/>
          </a:xfrm>
        </p:grpSpPr>
        <p:sp>
          <p:nvSpPr>
            <p:cNvPr id="4"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5"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6" name="Object 1"/>
          <p:cNvGraphicFramePr>
            <a:graphicFrameLocks noChangeAspect="1"/>
          </p:cNvGraphicFramePr>
          <p:nvPr/>
        </p:nvGraphicFramePr>
        <p:xfrm>
          <a:off x="142875" y="317500"/>
          <a:ext cx="1428750" cy="671513"/>
        </p:xfrm>
        <a:graphic>
          <a:graphicData uri="http://schemas.openxmlformats.org/presentationml/2006/ole">
            <p:oleObj spid="_x0000_s252932" name="Photo Editor Photo" r:id="rId3" imgW="3486637" imgH="1638529" progId="">
              <p:embed/>
            </p:oleObj>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2" name="Group 4"/>
          <p:cNvGrpSpPr>
            <a:grpSpLocks/>
          </p:cNvGrpSpPr>
          <p:nvPr/>
        </p:nvGrpSpPr>
        <p:grpSpPr bwMode="auto">
          <a:xfrm>
            <a:off x="0" y="1333500"/>
            <a:ext cx="7986713" cy="19050"/>
            <a:chOff x="0" y="840"/>
            <a:chExt cx="5660" cy="12"/>
          </a:xfrm>
        </p:grpSpPr>
        <p:sp>
          <p:nvSpPr>
            <p:cNvPr id="3"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4"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5" name="Object 1"/>
          <p:cNvGraphicFramePr>
            <a:graphicFrameLocks noChangeAspect="1"/>
          </p:cNvGraphicFramePr>
          <p:nvPr/>
        </p:nvGraphicFramePr>
        <p:xfrm>
          <a:off x="142875" y="317500"/>
          <a:ext cx="1428750" cy="671513"/>
        </p:xfrm>
        <a:graphic>
          <a:graphicData uri="http://schemas.openxmlformats.org/presentationml/2006/ole">
            <p:oleObj spid="_x0000_s253956" name="Photo Editor Photo" r:id="rId3" imgW="3486637" imgH="1638529" progId="">
              <p:embed/>
            </p:oleObj>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4"/>
          <p:cNvGrpSpPr>
            <a:grpSpLocks/>
          </p:cNvGrpSpPr>
          <p:nvPr/>
        </p:nvGrpSpPr>
        <p:grpSpPr bwMode="auto">
          <a:xfrm>
            <a:off x="0" y="1333500"/>
            <a:ext cx="7986713" cy="19050"/>
            <a:chOff x="0" y="840"/>
            <a:chExt cx="5660" cy="12"/>
          </a:xfrm>
        </p:grpSpPr>
        <p:sp>
          <p:nvSpPr>
            <p:cNvPr id="6"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7"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8" name="Object 1"/>
          <p:cNvGraphicFramePr>
            <a:graphicFrameLocks noChangeAspect="1"/>
          </p:cNvGraphicFramePr>
          <p:nvPr/>
        </p:nvGraphicFramePr>
        <p:xfrm>
          <a:off x="142875" y="317500"/>
          <a:ext cx="1428750" cy="671513"/>
        </p:xfrm>
        <a:graphic>
          <a:graphicData uri="http://schemas.openxmlformats.org/presentationml/2006/ole">
            <p:oleObj spid="_x0000_s254980" name="Photo Editor Photo" r:id="rId3" imgW="3486637" imgH="1638529" progId="">
              <p:embed/>
            </p:oleObj>
          </a:graphicData>
        </a:graphic>
      </p:graphicFrame>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4"/>
          <p:cNvGrpSpPr>
            <a:grpSpLocks/>
          </p:cNvGrpSpPr>
          <p:nvPr/>
        </p:nvGrpSpPr>
        <p:grpSpPr bwMode="auto">
          <a:xfrm>
            <a:off x="0" y="1333500"/>
            <a:ext cx="7986713" cy="19050"/>
            <a:chOff x="0" y="840"/>
            <a:chExt cx="5660" cy="12"/>
          </a:xfrm>
        </p:grpSpPr>
        <p:sp>
          <p:nvSpPr>
            <p:cNvPr id="6"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7"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8" name="Object 1"/>
          <p:cNvGraphicFramePr>
            <a:graphicFrameLocks noChangeAspect="1"/>
          </p:cNvGraphicFramePr>
          <p:nvPr/>
        </p:nvGraphicFramePr>
        <p:xfrm>
          <a:off x="142875" y="317500"/>
          <a:ext cx="1428750" cy="671513"/>
        </p:xfrm>
        <a:graphic>
          <a:graphicData uri="http://schemas.openxmlformats.org/presentationml/2006/ole">
            <p:oleObj spid="_x0000_s256004" name="Photo Editor Photo" r:id="rId3" imgW="3486637" imgH="1638529" progId="">
              <p:embed/>
            </p:oleObj>
          </a:graphicData>
        </a:graphic>
      </p:graphicFrame>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18" Type="http://schemas.openxmlformats.org/officeDocument/2006/relationships/oleObject" Target="../embeddings/oleObject13.bin"/><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5.png"/><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hyperlink" Target="http://www.innovations.ahrq.gov/index.aspx" TargetMode="External"/><Relationship Id="rId10" Type="http://schemas.openxmlformats.org/officeDocument/2006/relationships/slideLayout" Target="../slideLayouts/slideLayout21.xml"/><Relationship Id="rId19" Type="http://schemas.openxmlformats.org/officeDocument/2006/relationships/image" Target="../media/image6.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vmlDrawing" Target="../drawings/vmlDrawing13.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altLang="en-US" smtClean="0"/>
              <a:t>Click to Edit Master Title Style</a:t>
            </a:r>
          </a:p>
        </p:txBody>
      </p:sp>
      <p:sp>
        <p:nvSpPr>
          <p:cNvPr id="4099" name="Rectangle 3"/>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ltLang="en-US" smtClean="0"/>
              <a:t>Click to edit Master text styles and use use in 1 or more lines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61" name="Group 4"/>
          <p:cNvGrpSpPr>
            <a:grpSpLocks/>
          </p:cNvGrpSpPr>
          <p:nvPr/>
        </p:nvGrpSpPr>
        <p:grpSpPr bwMode="auto">
          <a:xfrm>
            <a:off x="0" y="1333500"/>
            <a:ext cx="7986713" cy="19050"/>
            <a:chOff x="0" y="840"/>
            <a:chExt cx="5660" cy="12"/>
          </a:xfrm>
        </p:grpSpPr>
        <p:sp>
          <p:nvSpPr>
            <p:cNvPr id="4101"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eaLnBrk="0" hangingPunct="0">
                <a:defRPr/>
              </a:pPr>
              <a:endParaRPr lang="en-US" dirty="0">
                <a:cs typeface="+mn-cs"/>
              </a:endParaRPr>
            </a:p>
          </p:txBody>
        </p:sp>
        <p:sp>
          <p:nvSpPr>
            <p:cNvPr id="4102"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eaLnBrk="0" hangingPunct="0">
                <a:defRPr/>
              </a:pPr>
              <a:endParaRPr lang="en-US" dirty="0">
                <a:cs typeface="+mn-cs"/>
              </a:endParaRPr>
            </a:p>
          </p:txBody>
        </p:sp>
      </p:grpSp>
      <p:graphicFrame>
        <p:nvGraphicFramePr>
          <p:cNvPr id="1057" name="Object 33"/>
          <p:cNvGraphicFramePr>
            <a:graphicFrameLocks noChangeAspect="1"/>
          </p:cNvGraphicFramePr>
          <p:nvPr/>
        </p:nvGraphicFramePr>
        <p:xfrm>
          <a:off x="142875" y="317500"/>
          <a:ext cx="1428750" cy="671513"/>
        </p:xfrm>
        <a:graphic>
          <a:graphicData uri="http://schemas.openxmlformats.org/presentationml/2006/ole">
            <p:oleObj spid="_x0000_s1060" name="Photo Editor Photo" r:id="rId14" imgW="3486637" imgH="1638529" progId="">
              <p:embed/>
            </p:oleObj>
          </a:graphicData>
        </a:graphic>
      </p:graphicFrame>
      <p:sp>
        <p:nvSpPr>
          <p:cNvPr id="8" name="Slide Number Placeholder 7"/>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cs typeface="Arial" pitchFamily="34" charset="0"/>
              </a:defRPr>
            </a:lvl1pPr>
          </a:lstStyle>
          <a:p>
            <a:pPr>
              <a:defRPr/>
            </a:pPr>
            <a:fld id="{48A03E6A-CFCB-4CE8-AA29-DAEC2F89E840}"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49250" algn="l" rtl="0" eaLnBrk="0" fontAlgn="base" hangingPunct="0">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2763" indent="-228600" algn="l" rtl="0" eaLnBrk="0" fontAlgn="base" hangingPunct="0">
        <a:lnSpc>
          <a:spcPct val="90000"/>
        </a:lnSpc>
        <a:spcBef>
          <a:spcPct val="30000"/>
        </a:spcBef>
        <a:spcAft>
          <a:spcPct val="0"/>
        </a:spcAft>
        <a:buClr>
          <a:srgbClr val="66FFFF"/>
        </a:buClr>
        <a:buSzPct val="65000"/>
        <a:buFont typeface="Monotype Sorts"/>
        <a:buChar char="u"/>
        <a:defRPr sz="2000">
          <a:solidFill>
            <a:srgbClr val="FFFFFF"/>
          </a:solidFill>
          <a:effectLst>
            <a:outerShdw blurRad="38100" dist="38100" dir="2700000" algn="tl">
              <a:srgbClr val="000000"/>
            </a:outerShdw>
          </a:effectLst>
          <a:latin typeface="+mn-lt"/>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5154" name="Picture 13" descr="Innovations Exchange banner">
            <a:hlinkClick r:id="rId15"/>
          </p:cNvPr>
          <p:cNvPicPr>
            <a:picLocks noChangeAspect="1" noChangeArrowheads="1"/>
          </p:cNvPicPr>
          <p:nvPr userDrawn="1"/>
        </p:nvPicPr>
        <p:blipFill>
          <a:blip r:embed="rId16"/>
          <a:srcRect/>
          <a:stretch>
            <a:fillRect/>
          </a:stretch>
        </p:blipFill>
        <p:spPr bwMode="auto">
          <a:xfrm>
            <a:off x="4567238" y="3424238"/>
            <a:ext cx="9525" cy="9525"/>
          </a:xfrm>
          <a:prstGeom prst="rect">
            <a:avLst/>
          </a:prstGeom>
          <a:noFill/>
          <a:ln w="9525">
            <a:noFill/>
            <a:miter lim="800000"/>
            <a:headEnd/>
            <a:tailEnd/>
          </a:ln>
        </p:spPr>
      </p:pic>
      <p:sp>
        <p:nvSpPr>
          <p:cNvPr id="8208" name="Text Box 16"/>
          <p:cNvSpPr txBox="1">
            <a:spLocks noChangeArrowheads="1"/>
          </p:cNvSpPr>
          <p:nvPr userDrawn="1"/>
        </p:nvSpPr>
        <p:spPr bwMode="auto">
          <a:xfrm>
            <a:off x="7924800" y="6324600"/>
            <a:ext cx="184150" cy="366713"/>
          </a:xfrm>
          <a:prstGeom prst="rect">
            <a:avLst/>
          </a:prstGeom>
          <a:noFill/>
          <a:ln w="9525">
            <a:noFill/>
            <a:miter lim="800000"/>
            <a:headEnd/>
            <a:tailEnd/>
          </a:ln>
          <a:effectLst/>
        </p:spPr>
        <p:txBody>
          <a:bodyPr wrap="none">
            <a:spAutoFit/>
          </a:bodyPr>
          <a:lstStyle/>
          <a:p>
            <a:pPr>
              <a:defRPr/>
            </a:pPr>
            <a:endParaRPr lang="en-US" sz="1800" dirty="0">
              <a:solidFill>
                <a:srgbClr val="99CC00"/>
              </a:solidFill>
              <a:latin typeface="Arial" charset="0"/>
              <a:cs typeface="+mn-cs"/>
            </a:endParaRPr>
          </a:p>
        </p:txBody>
      </p:sp>
      <p:sp>
        <p:nvSpPr>
          <p:cNvPr id="8209" name="Text Box 17"/>
          <p:cNvSpPr txBox="1">
            <a:spLocks noChangeArrowheads="1"/>
          </p:cNvSpPr>
          <p:nvPr userDrawn="1"/>
        </p:nvSpPr>
        <p:spPr bwMode="auto">
          <a:xfrm>
            <a:off x="228600" y="6491288"/>
            <a:ext cx="184150" cy="366712"/>
          </a:xfrm>
          <a:prstGeom prst="rect">
            <a:avLst/>
          </a:prstGeom>
          <a:noFill/>
          <a:ln w="9525">
            <a:noFill/>
            <a:miter lim="800000"/>
            <a:headEnd/>
            <a:tailEnd/>
          </a:ln>
          <a:effectLst/>
        </p:spPr>
        <p:txBody>
          <a:bodyPr wrap="none">
            <a:spAutoFit/>
          </a:bodyPr>
          <a:lstStyle/>
          <a:p>
            <a:pPr>
              <a:defRPr/>
            </a:pPr>
            <a:endParaRPr lang="en-US" sz="1800" dirty="0">
              <a:solidFill>
                <a:srgbClr val="99CC00"/>
              </a:solidFill>
              <a:latin typeface="Arial" charset="0"/>
              <a:cs typeface="+mn-cs"/>
            </a:endParaRPr>
          </a:p>
        </p:txBody>
      </p:sp>
      <p:sp>
        <p:nvSpPr>
          <p:cNvPr id="5157" name="Rectangle 19"/>
          <p:cNvSpPr>
            <a:spLocks noGrp="1" noChangeArrowheads="1"/>
          </p:cNvSpPr>
          <p:nvPr>
            <p:ph type="body" idx="1"/>
          </p:nvPr>
        </p:nvSpPr>
        <p:spPr bwMode="auto">
          <a:xfrm>
            <a:off x="533400" y="2332038"/>
            <a:ext cx="8229600" cy="3687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58" name="Rectangle 20"/>
          <p:cNvSpPr>
            <a:spLocks noGrp="1" noChangeArrowheads="1"/>
          </p:cNvSpPr>
          <p:nvPr>
            <p:ph type="title"/>
          </p:nvPr>
        </p:nvSpPr>
        <p:spPr bwMode="auto">
          <a:xfrm>
            <a:off x="457200" y="1219200"/>
            <a:ext cx="8229600" cy="9604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5159" name="Picture 23" descr="WESTATlogo"/>
          <p:cNvPicPr>
            <a:picLocks noChangeAspect="1" noChangeArrowheads="1"/>
          </p:cNvPicPr>
          <p:nvPr userDrawn="1"/>
        </p:nvPicPr>
        <p:blipFill>
          <a:blip r:embed="rId17" cstate="print"/>
          <a:srcRect/>
          <a:stretch>
            <a:fillRect/>
          </a:stretch>
        </p:blipFill>
        <p:spPr bwMode="auto">
          <a:xfrm>
            <a:off x="7924800" y="6096000"/>
            <a:ext cx="838200" cy="547688"/>
          </a:xfrm>
          <a:prstGeom prst="rect">
            <a:avLst/>
          </a:prstGeom>
          <a:noFill/>
          <a:ln w="9525">
            <a:noFill/>
            <a:miter lim="800000"/>
            <a:headEnd/>
            <a:tailEnd/>
          </a:ln>
        </p:spPr>
      </p:pic>
      <p:graphicFrame>
        <p:nvGraphicFramePr>
          <p:cNvPr id="5152" name="Object 32"/>
          <p:cNvGraphicFramePr>
            <a:graphicFrameLocks noChangeAspect="1"/>
          </p:cNvGraphicFramePr>
          <p:nvPr/>
        </p:nvGraphicFramePr>
        <p:xfrm>
          <a:off x="533400" y="6172200"/>
          <a:ext cx="1066800" cy="504825"/>
        </p:xfrm>
        <a:graphic>
          <a:graphicData uri="http://schemas.openxmlformats.org/presentationml/2006/ole">
            <p:oleObj spid="_x0000_s5155" name="Bitmap Image" r:id="rId18" imgW="704948" imgH="333333" progId="PBrush">
              <p:embed/>
            </p:oleObj>
          </a:graphicData>
        </a:graphic>
      </p:graphicFrame>
      <p:sp>
        <p:nvSpPr>
          <p:cNvPr id="8236" name="Line 44"/>
          <p:cNvSpPr>
            <a:spLocks noChangeShapeType="1"/>
          </p:cNvSpPr>
          <p:nvPr userDrawn="1"/>
        </p:nvSpPr>
        <p:spPr bwMode="auto">
          <a:xfrm>
            <a:off x="228600" y="762000"/>
            <a:ext cx="8686800" cy="0"/>
          </a:xfrm>
          <a:prstGeom prst="line">
            <a:avLst/>
          </a:prstGeom>
          <a:noFill/>
          <a:ln w="76200">
            <a:solidFill>
              <a:srgbClr val="78D278"/>
            </a:solidFill>
            <a:round/>
            <a:headEnd/>
            <a:tailEnd/>
          </a:ln>
          <a:effectLst/>
        </p:spPr>
        <p:txBody>
          <a:bodyPr/>
          <a:lstStyle/>
          <a:p>
            <a:pPr>
              <a:defRPr/>
            </a:pPr>
            <a:endParaRPr lang="en-US" sz="1800" dirty="0">
              <a:solidFill>
                <a:srgbClr val="000000"/>
              </a:solidFill>
              <a:latin typeface="Arial" charset="0"/>
              <a:cs typeface="+mn-cs"/>
            </a:endParaRPr>
          </a:p>
        </p:txBody>
      </p:sp>
      <p:pic>
        <p:nvPicPr>
          <p:cNvPr id="5161" name="Picture 48" descr="untitled"/>
          <p:cNvPicPr>
            <a:picLocks noChangeAspect="1" noChangeArrowheads="1"/>
          </p:cNvPicPr>
          <p:nvPr userDrawn="1"/>
        </p:nvPicPr>
        <p:blipFill>
          <a:blip r:embed="rId19" cstate="print"/>
          <a:srcRect/>
          <a:stretch>
            <a:fillRect/>
          </a:stretch>
        </p:blipFill>
        <p:spPr bwMode="auto">
          <a:xfrm>
            <a:off x="0" y="0"/>
            <a:ext cx="9144000" cy="990600"/>
          </a:xfrm>
          <a:prstGeom prst="rect">
            <a:avLst/>
          </a:prstGeom>
          <a:noFill/>
          <a:ln w="9525">
            <a:noFill/>
            <a:miter lim="800000"/>
            <a:headEnd/>
            <a:tailEnd/>
          </a:ln>
        </p:spPr>
      </p:pic>
      <p:sp>
        <p:nvSpPr>
          <p:cNvPr id="8241" name="Rectangle 49"/>
          <p:cNvSpPr>
            <a:spLocks noChangeArrowheads="1"/>
          </p:cNvSpPr>
          <p:nvPr userDrawn="1"/>
        </p:nvSpPr>
        <p:spPr bwMode="auto">
          <a:xfrm>
            <a:off x="0" y="990600"/>
            <a:ext cx="9144000" cy="228600"/>
          </a:xfrm>
          <a:prstGeom prst="rect">
            <a:avLst/>
          </a:prstGeom>
          <a:solidFill>
            <a:schemeClr val="accent1"/>
          </a:solidFill>
          <a:ln w="9525">
            <a:noFill/>
            <a:miter lim="800000"/>
            <a:headEnd/>
            <a:tailEnd/>
          </a:ln>
          <a:effectLst/>
        </p:spPr>
        <p:txBody>
          <a:bodyPr wrap="none" anchor="ctr"/>
          <a:lstStyle/>
          <a:p>
            <a:pPr>
              <a:defRPr/>
            </a:pPr>
            <a:endParaRPr lang="en-US" sz="1800" dirty="0">
              <a:solidFill>
                <a:srgbClr val="000000"/>
              </a:solidFill>
              <a:latin typeface="Arial" charset="0"/>
              <a:cs typeface="+mn-cs"/>
            </a:endParaRPr>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 id="2147483673" r:id="rId12"/>
  </p:sldLayoutIdLst>
  <p:transition>
    <p:wipe dir="r"/>
  </p:transition>
  <p:timing>
    <p:tnLst>
      <p:par>
        <p:cTn id="1" dur="indefinite" restart="never" nodeType="tmRoot"/>
      </p:par>
    </p:tnLst>
  </p:timing>
  <p:txStyles>
    <p:titleStyle>
      <a:lvl1pPr algn="ctr" rtl="0" eaLnBrk="0" fontAlgn="base" hangingPunct="0">
        <a:spcBef>
          <a:spcPct val="0"/>
        </a:spcBef>
        <a:spcAft>
          <a:spcPct val="0"/>
        </a:spcAft>
        <a:defRPr sz="4000">
          <a:solidFill>
            <a:schemeClr val="folHlink"/>
          </a:solidFill>
          <a:latin typeface="+mj-lt"/>
          <a:ea typeface="+mj-ea"/>
          <a:cs typeface="+mj-cs"/>
        </a:defRPr>
      </a:lvl1pPr>
      <a:lvl2pPr algn="ctr" rtl="0" eaLnBrk="0" fontAlgn="base" hangingPunct="0">
        <a:spcBef>
          <a:spcPct val="0"/>
        </a:spcBef>
        <a:spcAft>
          <a:spcPct val="0"/>
        </a:spcAft>
        <a:defRPr sz="4000">
          <a:solidFill>
            <a:schemeClr val="folHlink"/>
          </a:solidFill>
          <a:latin typeface="Times New Roman" pitchFamily="18" charset="0"/>
        </a:defRPr>
      </a:lvl2pPr>
      <a:lvl3pPr algn="ctr" rtl="0" eaLnBrk="0" fontAlgn="base" hangingPunct="0">
        <a:spcBef>
          <a:spcPct val="0"/>
        </a:spcBef>
        <a:spcAft>
          <a:spcPct val="0"/>
        </a:spcAft>
        <a:defRPr sz="4000">
          <a:solidFill>
            <a:schemeClr val="folHlink"/>
          </a:solidFill>
          <a:latin typeface="Times New Roman" pitchFamily="18" charset="0"/>
        </a:defRPr>
      </a:lvl3pPr>
      <a:lvl4pPr algn="ctr" rtl="0" eaLnBrk="0" fontAlgn="base" hangingPunct="0">
        <a:spcBef>
          <a:spcPct val="0"/>
        </a:spcBef>
        <a:spcAft>
          <a:spcPct val="0"/>
        </a:spcAft>
        <a:defRPr sz="4000">
          <a:solidFill>
            <a:schemeClr val="folHlink"/>
          </a:solidFill>
          <a:latin typeface="Times New Roman" pitchFamily="18" charset="0"/>
        </a:defRPr>
      </a:lvl4pPr>
      <a:lvl5pPr algn="ctr" rtl="0" eaLnBrk="0" fontAlgn="base" hangingPunct="0">
        <a:spcBef>
          <a:spcPct val="0"/>
        </a:spcBef>
        <a:spcAft>
          <a:spcPct val="0"/>
        </a:spcAft>
        <a:defRPr sz="4000">
          <a:solidFill>
            <a:schemeClr val="folHlink"/>
          </a:solidFill>
          <a:latin typeface="Times New Roman" pitchFamily="18" charset="0"/>
        </a:defRPr>
      </a:lvl5pPr>
      <a:lvl6pPr marL="457200" algn="ctr" rtl="0" fontAlgn="base">
        <a:spcBef>
          <a:spcPct val="0"/>
        </a:spcBef>
        <a:spcAft>
          <a:spcPct val="0"/>
        </a:spcAft>
        <a:defRPr sz="4000">
          <a:solidFill>
            <a:schemeClr val="folHlink"/>
          </a:solidFill>
          <a:latin typeface="Times New Roman" pitchFamily="18" charset="0"/>
        </a:defRPr>
      </a:lvl6pPr>
      <a:lvl7pPr marL="914400" algn="ctr" rtl="0" fontAlgn="base">
        <a:spcBef>
          <a:spcPct val="0"/>
        </a:spcBef>
        <a:spcAft>
          <a:spcPct val="0"/>
        </a:spcAft>
        <a:defRPr sz="4000">
          <a:solidFill>
            <a:schemeClr val="folHlink"/>
          </a:solidFill>
          <a:latin typeface="Times New Roman" pitchFamily="18" charset="0"/>
        </a:defRPr>
      </a:lvl7pPr>
      <a:lvl8pPr marL="1371600" algn="ctr" rtl="0" fontAlgn="base">
        <a:spcBef>
          <a:spcPct val="0"/>
        </a:spcBef>
        <a:spcAft>
          <a:spcPct val="0"/>
        </a:spcAft>
        <a:defRPr sz="4000">
          <a:solidFill>
            <a:schemeClr val="folHlink"/>
          </a:solidFill>
          <a:latin typeface="Times New Roman" pitchFamily="18" charset="0"/>
        </a:defRPr>
      </a:lvl8pPr>
      <a:lvl9pPr marL="1828800" algn="ctr" rtl="0" fontAlgn="base">
        <a:spcBef>
          <a:spcPct val="0"/>
        </a:spcBef>
        <a:spcAft>
          <a:spcPct val="0"/>
        </a:spcAft>
        <a:defRPr sz="4000">
          <a:solidFill>
            <a:schemeClr val="folHlink"/>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folHlink"/>
          </a:solidFill>
          <a:latin typeface="+mn-lt"/>
          <a:ea typeface="+mn-ea"/>
          <a:cs typeface="+mn-cs"/>
        </a:defRPr>
      </a:lvl1pPr>
      <a:lvl2pPr marL="742950" indent="-285750" algn="l" rtl="0" eaLnBrk="0" fontAlgn="base" hangingPunct="0">
        <a:spcBef>
          <a:spcPct val="20000"/>
        </a:spcBef>
        <a:spcAft>
          <a:spcPct val="0"/>
        </a:spcAft>
        <a:buChar char="•"/>
        <a:defRPr sz="2800">
          <a:solidFill>
            <a:schemeClr val="hlink"/>
          </a:solidFill>
          <a:latin typeface="+mn-lt"/>
        </a:defRPr>
      </a:lvl2pPr>
      <a:lvl3pPr marL="1143000" indent="-228600" algn="l" rtl="0" eaLnBrk="0" fontAlgn="base" hangingPunct="0">
        <a:spcBef>
          <a:spcPct val="20000"/>
        </a:spcBef>
        <a:spcAft>
          <a:spcPct val="0"/>
        </a:spcAft>
        <a:buChar char="•"/>
        <a:defRPr sz="2400">
          <a:solidFill>
            <a:schemeClr val="accent1"/>
          </a:solidFill>
          <a:latin typeface="+mn-lt"/>
        </a:defRPr>
      </a:lvl3pPr>
      <a:lvl4pPr marL="1600200" indent="-228600" algn="l" rtl="0" eaLnBrk="0" fontAlgn="base" hangingPunct="0">
        <a:spcBef>
          <a:spcPct val="20000"/>
        </a:spcBef>
        <a:spcAft>
          <a:spcPct val="0"/>
        </a:spcAft>
        <a:buChar char="•"/>
        <a:defRPr sz="2000">
          <a:solidFill>
            <a:srgbClr val="33CCFF"/>
          </a:solidFill>
          <a:latin typeface="+mn-lt"/>
        </a:defRPr>
      </a:lvl4pPr>
      <a:lvl5pPr marL="2057400" indent="-228600" algn="l" rtl="0" eaLnBrk="0" fontAlgn="base" hangingPunct="0">
        <a:spcBef>
          <a:spcPct val="20000"/>
        </a:spcBef>
        <a:spcAft>
          <a:spcPct val="0"/>
        </a:spcAft>
        <a:buChar char="•"/>
        <a:defRPr sz="2000">
          <a:solidFill>
            <a:srgbClr val="33CCFF"/>
          </a:solidFill>
          <a:latin typeface="+mn-lt"/>
        </a:defRPr>
      </a:lvl5pPr>
      <a:lvl6pPr marL="2514600" indent="-228600" algn="l" rtl="0" fontAlgn="base">
        <a:spcBef>
          <a:spcPct val="20000"/>
        </a:spcBef>
        <a:spcAft>
          <a:spcPct val="0"/>
        </a:spcAft>
        <a:buChar char="•"/>
        <a:defRPr sz="2000">
          <a:solidFill>
            <a:srgbClr val="33CCFF"/>
          </a:solidFill>
          <a:latin typeface="+mn-lt"/>
        </a:defRPr>
      </a:lvl6pPr>
      <a:lvl7pPr marL="2971800" indent="-228600" algn="l" rtl="0" fontAlgn="base">
        <a:spcBef>
          <a:spcPct val="20000"/>
        </a:spcBef>
        <a:spcAft>
          <a:spcPct val="0"/>
        </a:spcAft>
        <a:buChar char="•"/>
        <a:defRPr sz="2000">
          <a:solidFill>
            <a:srgbClr val="33CCFF"/>
          </a:solidFill>
          <a:latin typeface="+mn-lt"/>
        </a:defRPr>
      </a:lvl7pPr>
      <a:lvl8pPr marL="3429000" indent="-228600" algn="l" rtl="0" fontAlgn="base">
        <a:spcBef>
          <a:spcPct val="20000"/>
        </a:spcBef>
        <a:spcAft>
          <a:spcPct val="0"/>
        </a:spcAft>
        <a:buChar char="•"/>
        <a:defRPr sz="2000">
          <a:solidFill>
            <a:srgbClr val="33CCFF"/>
          </a:solidFill>
          <a:latin typeface="+mn-lt"/>
        </a:defRPr>
      </a:lvl8pPr>
      <a:lvl9pPr marL="3886200" indent="-228600" algn="l" rtl="0" fontAlgn="base">
        <a:spcBef>
          <a:spcPct val="20000"/>
        </a:spcBef>
        <a:spcAft>
          <a:spcPct val="0"/>
        </a:spcAft>
        <a:buChar char="•"/>
        <a:defRPr sz="2000">
          <a:solidFill>
            <a:srgbClr val="33CC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oleObject" Target="../embeddings/Microsoft_Office_Excel_97-2003_Worksheet1.xls"/></Relationships>
</file>

<file path=ppt/slides/_rels/slide3.xml.rels><?xml version="1.0" encoding="UTF-8" standalone="yes"?>
<Relationships xmlns="http://schemas.openxmlformats.org/package/2006/relationships"><Relationship Id="rId3" Type="http://schemas.openxmlformats.org/officeDocument/2006/relationships/hyperlink" Target="file:///C:\Documents%20and%20Settings\s734895\Local%20Settings\Temporary%20Internet%20Files\Content.IE5\YGRK4SJ9\millionhearts.hhs.go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Microsoft_Office_Excel_97-2003_Worksheet2.xls"/><Relationship Id="rId4" Type="http://schemas.openxmlformats.org/officeDocument/2006/relationships/audio" Target="../media/audio1.wav"/></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oleObject" Target="../embeddings/Microsoft_Office_Excel_97-2003_Worksheet3.xls"/></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wmf"/></Relationships>
</file>

<file path=ppt/slides/_rels/slide3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file:///C:\Documents%20and%20Settings\s734895\Local%20Settings\Temporary%20Internet%20Files\Content.IE5\YGRK4SJ9\innovations.ahrq.gov"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innovations.ahrq.gov/"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mailto:info@innovations.ahrq.gov"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09800"/>
            <a:ext cx="9144000" cy="1447800"/>
          </a:xfrm>
        </p:spPr>
        <p:txBody>
          <a:bodyPr/>
          <a:lstStyle/>
          <a:p>
            <a:pPr>
              <a:defRPr/>
            </a:pPr>
            <a:r>
              <a:rPr lang="en-US" sz="3200" dirty="0">
                <a:effectLst/>
              </a:rPr>
              <a:t>Challenges of Sustaining, Scaling, and Spreading Innovations in Cardiovascular Care</a:t>
            </a:r>
            <a:endParaRPr lang="en-US" sz="3200" dirty="0"/>
          </a:p>
        </p:txBody>
      </p:sp>
      <p:sp>
        <p:nvSpPr>
          <p:cNvPr id="3" name="Subtitle 2"/>
          <p:cNvSpPr>
            <a:spLocks noGrp="1"/>
          </p:cNvSpPr>
          <p:nvPr>
            <p:ph type="subTitle" idx="1"/>
          </p:nvPr>
        </p:nvSpPr>
        <p:spPr>
          <a:xfrm>
            <a:off x="1150938" y="4114800"/>
            <a:ext cx="6435725" cy="1981200"/>
          </a:xfrm>
        </p:spPr>
        <p:txBody>
          <a:bodyPr/>
          <a:lstStyle/>
          <a:p>
            <a:pPr>
              <a:defRPr/>
            </a:pPr>
            <a:r>
              <a:rPr lang="en-US" b="1" dirty="0" smtClean="0"/>
              <a:t>AHRQ Annual Meeting</a:t>
            </a:r>
          </a:p>
          <a:p>
            <a:pPr>
              <a:defRPr/>
            </a:pPr>
            <a:r>
              <a:rPr lang="en-US" b="1" dirty="0" smtClean="0"/>
              <a:t>Session 34, Track C</a:t>
            </a:r>
          </a:p>
          <a:p>
            <a:pPr>
              <a:defRPr/>
            </a:pPr>
            <a:r>
              <a:rPr lang="en-US" b="1" dirty="0"/>
              <a:t>Sept. 10, 2012</a:t>
            </a:r>
          </a:p>
          <a:p>
            <a:pPr>
              <a:defRPr/>
            </a:pPr>
            <a:r>
              <a:rPr lang="en-US" dirty="0">
                <a:effectLst/>
              </a:rPr>
              <a:t/>
            </a:r>
            <a:br>
              <a:rPr lang="en-US" dirty="0">
                <a:effectLst/>
              </a:rPr>
            </a:br>
            <a:endParaRPr lang="en-US"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a:xfrm>
            <a:off x="1981200" y="152400"/>
            <a:ext cx="6705600" cy="1143000"/>
          </a:xfrm>
        </p:spPr>
        <p:txBody>
          <a:bodyPr/>
          <a:lstStyle/>
          <a:p>
            <a:pPr eaLnBrk="1" hangingPunct="1">
              <a:defRPr/>
            </a:pPr>
            <a:r>
              <a:rPr lang="en-US" sz="2800" dirty="0" smtClean="0"/>
              <a:t>Description of health coaching at the SFGH Family Health Center</a:t>
            </a:r>
          </a:p>
        </p:txBody>
      </p:sp>
      <p:sp>
        <p:nvSpPr>
          <p:cNvPr id="13314" name="Content Placeholder 2"/>
          <p:cNvSpPr>
            <a:spLocks noGrp="1"/>
          </p:cNvSpPr>
          <p:nvPr>
            <p:ph idx="1"/>
          </p:nvPr>
        </p:nvSpPr>
        <p:spPr>
          <a:xfrm>
            <a:off x="76200" y="1600200"/>
            <a:ext cx="9144000" cy="4525963"/>
          </a:xfrm>
        </p:spPr>
        <p:txBody>
          <a:bodyPr/>
          <a:lstStyle/>
          <a:p>
            <a:pPr eaLnBrk="1" hangingPunct="1">
              <a:buFont typeface="Arial" charset="0"/>
              <a:buNone/>
              <a:defRPr/>
            </a:pPr>
            <a:r>
              <a:rPr lang="en-US" sz="2400" dirty="0" smtClean="0"/>
              <a:t>Health Coaches are members of the health care team who provide self-management support to a stable panel of patients with chronic illness (in our setting, primarily diabetes).</a:t>
            </a:r>
          </a:p>
          <a:p>
            <a:pPr eaLnBrk="1" hangingPunct="1">
              <a:buFont typeface="Arial" charset="0"/>
              <a:buNone/>
              <a:defRPr/>
            </a:pPr>
            <a:r>
              <a:rPr lang="en-US" sz="2400" dirty="0" smtClean="0"/>
              <a:t>Health Coaches:</a:t>
            </a:r>
          </a:p>
          <a:p>
            <a:pPr lvl="1" eaLnBrk="1" hangingPunct="1">
              <a:defRPr/>
            </a:pPr>
            <a:r>
              <a:rPr lang="en-US" sz="2400" dirty="0" smtClean="0"/>
              <a:t>are language-concordant with all their patients</a:t>
            </a:r>
          </a:p>
          <a:p>
            <a:pPr lvl="1" eaLnBrk="1" hangingPunct="1">
              <a:defRPr/>
            </a:pPr>
            <a:r>
              <a:rPr lang="en-US" sz="2400" dirty="0" smtClean="0"/>
              <a:t>are trained in motivational interviewing, panel management, diabetes basics, and medication adherence</a:t>
            </a:r>
          </a:p>
          <a:p>
            <a:pPr lvl="1" eaLnBrk="1" hangingPunct="1">
              <a:defRPr/>
            </a:pPr>
            <a:r>
              <a:rPr lang="en-US" sz="2400" dirty="0" smtClean="0"/>
              <a:t>work collaboratively with a patient’s Primary Care Provider, unlike </a:t>
            </a:r>
            <a:r>
              <a:rPr lang="en-US" sz="2400" i="1" dirty="0" err="1" smtClean="0"/>
              <a:t>promotoras</a:t>
            </a:r>
            <a:r>
              <a:rPr lang="en-US" sz="2400" dirty="0" smtClean="0"/>
              <a:t> or community health workers in other settings</a:t>
            </a:r>
          </a:p>
          <a:p>
            <a:pPr lvl="1" eaLnBrk="1" hangingPunct="1">
              <a:defRPr/>
            </a:pPr>
            <a:r>
              <a:rPr lang="en-US" sz="2400" dirty="0" smtClean="0"/>
              <a:t>are primarily in the job classification “Health Worker,” but may also be Medical Assistants, pre-medical students, trained peers.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2057400" y="152400"/>
            <a:ext cx="6629400" cy="1143000"/>
          </a:xfrm>
        </p:spPr>
        <p:txBody>
          <a:bodyPr/>
          <a:lstStyle/>
          <a:p>
            <a:pPr eaLnBrk="1" hangingPunct="1">
              <a:defRPr/>
            </a:pPr>
            <a:r>
              <a:rPr lang="en-US" sz="3200" dirty="0" smtClean="0"/>
              <a:t>Description of health coaching at the SFGH Family Health Center</a:t>
            </a:r>
          </a:p>
        </p:txBody>
      </p:sp>
      <p:sp>
        <p:nvSpPr>
          <p:cNvPr id="15362" name="Content Placeholder 2"/>
          <p:cNvSpPr>
            <a:spLocks noGrp="1"/>
          </p:cNvSpPr>
          <p:nvPr>
            <p:ph idx="1"/>
          </p:nvPr>
        </p:nvSpPr>
        <p:spPr>
          <a:xfrm>
            <a:off x="457200" y="1447800"/>
            <a:ext cx="8229600" cy="5257800"/>
          </a:xfrm>
        </p:spPr>
        <p:txBody>
          <a:bodyPr/>
          <a:lstStyle/>
          <a:p>
            <a:pPr eaLnBrk="1" hangingPunct="1">
              <a:buFont typeface="Arial" charset="0"/>
              <a:buNone/>
              <a:defRPr/>
            </a:pPr>
            <a:r>
              <a:rPr lang="en-US" sz="2800" dirty="0" smtClean="0"/>
              <a:t>The Health Coach role includes:</a:t>
            </a:r>
          </a:p>
          <a:p>
            <a:pPr eaLnBrk="1" hangingPunct="1">
              <a:buFont typeface="Arial" charset="0"/>
              <a:buNone/>
              <a:defRPr/>
            </a:pPr>
            <a:r>
              <a:rPr lang="en-US" sz="1800" b="1" dirty="0" smtClean="0"/>
              <a:t>Self management support</a:t>
            </a:r>
          </a:p>
          <a:p>
            <a:pPr eaLnBrk="1" hangingPunct="1">
              <a:buFont typeface="Arial" charset="0"/>
              <a:buNone/>
              <a:defRPr/>
            </a:pPr>
            <a:r>
              <a:rPr lang="en-US" sz="1600" dirty="0" smtClean="0"/>
              <a:t>	supporting their patients to have the knowledge, skills, and confidence to become active participants in their care</a:t>
            </a:r>
            <a:endParaRPr lang="en-US" sz="1600" b="1" dirty="0" smtClean="0"/>
          </a:p>
          <a:p>
            <a:pPr eaLnBrk="1" hangingPunct="1">
              <a:buFont typeface="Arial" charset="0"/>
              <a:buNone/>
              <a:defRPr/>
            </a:pPr>
            <a:r>
              <a:rPr lang="en-US" sz="1800" b="1" dirty="0" smtClean="0"/>
              <a:t>Bridge</a:t>
            </a:r>
          </a:p>
          <a:p>
            <a:pPr eaLnBrk="1" hangingPunct="1">
              <a:buFont typeface="Arial" charset="0"/>
              <a:buNone/>
              <a:defRPr/>
            </a:pPr>
            <a:r>
              <a:rPr lang="en-US" sz="1600" dirty="0" smtClean="0"/>
              <a:t>	clarifying information provided by the provider, pharmacy, or insurance company</a:t>
            </a:r>
          </a:p>
          <a:p>
            <a:pPr eaLnBrk="1" hangingPunct="1">
              <a:buFont typeface="Arial" charset="0"/>
              <a:buNone/>
              <a:defRPr/>
            </a:pPr>
            <a:r>
              <a:rPr lang="en-US" sz="1600" dirty="0" smtClean="0"/>
              <a:t>	bridging cultural/ linguistic gaps</a:t>
            </a:r>
            <a:endParaRPr lang="en-US" sz="1600" b="1" dirty="0" smtClean="0"/>
          </a:p>
          <a:p>
            <a:pPr eaLnBrk="1" hangingPunct="1">
              <a:buFont typeface="Arial" charset="0"/>
              <a:buNone/>
              <a:defRPr/>
            </a:pPr>
            <a:r>
              <a:rPr lang="en-US" sz="1800" b="1" dirty="0" smtClean="0"/>
              <a:t>Clinical continuity</a:t>
            </a:r>
          </a:p>
          <a:p>
            <a:pPr eaLnBrk="1" hangingPunct="1">
              <a:buFont typeface="Arial" charset="0"/>
              <a:buNone/>
              <a:defRPr/>
            </a:pPr>
            <a:r>
              <a:rPr lang="en-US" sz="1600" dirty="0" smtClean="0"/>
              <a:t>	following patients who are in their continuity panel, with a goal to maximize continuity between patient and health coach </a:t>
            </a:r>
          </a:p>
          <a:p>
            <a:pPr eaLnBrk="1" hangingPunct="1">
              <a:buFont typeface="Arial" charset="0"/>
              <a:buNone/>
              <a:defRPr/>
            </a:pPr>
            <a:r>
              <a:rPr lang="en-US" sz="1800" b="1" dirty="0" smtClean="0"/>
              <a:t>Emotional support</a:t>
            </a:r>
          </a:p>
          <a:p>
            <a:pPr eaLnBrk="1" hangingPunct="1">
              <a:buFont typeface="Arial" charset="0"/>
              <a:buNone/>
              <a:defRPr/>
            </a:pPr>
            <a:r>
              <a:rPr lang="en-US" sz="1600" dirty="0" smtClean="0"/>
              <a:t>	language- and often cultural-concordance enhances trust and engagement in learning how to self-manage the chronic illness </a:t>
            </a:r>
          </a:p>
          <a:p>
            <a:pPr eaLnBrk="1" hangingPunct="1">
              <a:buFont typeface="Arial" charset="0"/>
              <a:buNone/>
              <a:defRPr/>
            </a:pPr>
            <a:r>
              <a:rPr lang="en-US" sz="1800" b="1" dirty="0" smtClean="0"/>
              <a:t>Clinical Navigation</a:t>
            </a:r>
            <a:endParaRPr lang="en-US" sz="1800" dirty="0" smtClean="0"/>
          </a:p>
          <a:p>
            <a:pPr eaLnBrk="1" hangingPunct="1">
              <a:buFont typeface="Arial" charset="0"/>
              <a:buNone/>
              <a:defRPr/>
            </a:pPr>
            <a:r>
              <a:rPr lang="en-US" sz="1600" dirty="0" smtClean="0"/>
              <a:t>	Health Coaches may be more accessible because they are in clinic every day and can be the primary clinic contact person for patients throughout the week</a:t>
            </a:r>
          </a:p>
          <a:p>
            <a:pPr eaLnBrk="1" hangingPunct="1">
              <a:buFont typeface="Arial" charset="0"/>
              <a:buNone/>
              <a:defRPr/>
            </a:pPr>
            <a:r>
              <a:rPr lang="en-US" sz="1600" dirty="0" smtClean="0"/>
              <a:t>	help with making and keeping appointments, accessing pharmacy and other services </a:t>
            </a:r>
          </a:p>
          <a:p>
            <a:pPr lvl="2" eaLnBrk="1" hangingPunct="1">
              <a:buClr>
                <a:schemeClr val="accent1"/>
              </a:buClr>
              <a:buSzPct val="85000"/>
              <a:buFontTx/>
              <a:buChar char="o"/>
              <a:defRPr/>
            </a:pPr>
            <a:endParaRPr lang="en-US" sz="1600" b="1" dirty="0" smtClean="0"/>
          </a:p>
          <a:p>
            <a:pPr eaLnBrk="1" hangingPunct="1">
              <a:defRPr/>
            </a:pPr>
            <a:endParaRPr lang="en-US" sz="1800" dirty="0" smtClean="0"/>
          </a:p>
          <a:p>
            <a:pPr eaLnBrk="1" hangingPunct="1">
              <a:defRPr/>
            </a:pPr>
            <a:endParaRPr lang="en-US" sz="1800" dirty="0" smtClean="0"/>
          </a:p>
          <a:p>
            <a:pPr eaLnBrk="1" hangingPunct="1">
              <a:defRPr/>
            </a:pPr>
            <a:endParaRPr lang="en-US" dirty="0" smtClean="0"/>
          </a:p>
          <a:p>
            <a:pPr eaLnBrk="1" hangingPunct="1">
              <a:defRPr/>
            </a:pPr>
            <a:endParaRPr lang="en-US" dirty="0" smtClean="0"/>
          </a:p>
          <a:p>
            <a:pPr eaLnBrk="1" hangingPunct="1">
              <a:defRPr/>
            </a:pP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a:xfrm>
            <a:off x="1524000" y="304800"/>
            <a:ext cx="7543800" cy="876300"/>
          </a:xfrm>
        </p:spPr>
        <p:txBody>
          <a:bodyPr/>
          <a:lstStyle/>
          <a:p>
            <a:pPr>
              <a:defRPr/>
            </a:pPr>
            <a:r>
              <a:rPr lang="en-US" sz="2800" dirty="0" smtClean="0"/>
              <a:t>Health outcome measures for a population of patients working with Health Coaches</a:t>
            </a:r>
          </a:p>
        </p:txBody>
      </p:sp>
      <p:graphicFrame>
        <p:nvGraphicFramePr>
          <p:cNvPr id="28714" name="Group 42"/>
          <p:cNvGraphicFramePr>
            <a:graphicFrameLocks noGrp="1"/>
          </p:cNvGraphicFramePr>
          <p:nvPr>
            <p:ph idx="4294967295"/>
          </p:nvPr>
        </p:nvGraphicFramePr>
        <p:xfrm>
          <a:off x="457200" y="1905000"/>
          <a:ext cx="8229600" cy="4557868"/>
        </p:xfrm>
        <a:graphic>
          <a:graphicData uri="http://schemas.openxmlformats.org/drawingml/2006/table">
            <a:tbl>
              <a:tblPr>
                <a:tableStyleId>{BDBED569-4797-4DF1-A0F4-6AAB3CD982D8}</a:tableStyleId>
              </a:tblPr>
              <a:tblGrid>
                <a:gridCol w="3308043"/>
                <a:gridCol w="1228702"/>
                <a:gridCol w="1232753"/>
                <a:gridCol w="1230051"/>
                <a:gridCol w="1230051"/>
              </a:tblGrid>
              <a:tr h="773113">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Measures</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Baseline</a:t>
                      </a:r>
                    </a:p>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Dec. 2009</a:t>
                      </a:r>
                    </a:p>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(n=281)</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June 2010</a:t>
                      </a:r>
                    </a:p>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(n=268)</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Jun. 2011 </a:t>
                      </a:r>
                    </a:p>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(n=265)</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Dec. 2011 </a:t>
                      </a:r>
                    </a:p>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(n=261)</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r h="603250">
                <a:tc>
                  <a:txBody>
                    <a:bodyPr/>
                    <a:lstStyle/>
                    <a:p>
                      <a:pPr marL="0" marR="0" lvl="0" indent="0" algn="l"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HbA1c at goal (&lt;8)</a:t>
                      </a:r>
                      <a:endParaRPr kumimoji="0" lang="en-US" sz="20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43%</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smtClean="0">
                          <a:ln>
                            <a:noFill/>
                          </a:ln>
                          <a:effectLst/>
                        </a:rPr>
                        <a:t>43%</a:t>
                      </a:r>
                      <a:endParaRPr kumimoji="0" lang="en-US" sz="2000" b="0" i="0" u="none" strike="noStrike" cap="none" normalizeH="0" baseline="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40%</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r h="688975">
                <a:tc>
                  <a:txBody>
                    <a:bodyPr/>
                    <a:lstStyle/>
                    <a:p>
                      <a:pPr marL="0" marR="0" lvl="0" indent="0" algn="l"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HbA1c up to date (2 in last year— &gt; 90 days apart)</a:t>
                      </a:r>
                      <a:endParaRPr kumimoji="0" lang="en-US" sz="18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36%</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73%</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77%</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66%</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r h="746125">
                <a:tc>
                  <a:txBody>
                    <a:bodyPr/>
                    <a:lstStyle/>
                    <a:p>
                      <a:pPr marL="0" marR="0" lvl="0" indent="0" algn="l"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LDL cholesterol at goal (&lt;100)</a:t>
                      </a:r>
                      <a:endParaRPr kumimoji="0" lang="en-US" sz="18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51%</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51%</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64%</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63%</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r h="747713">
                <a:tc>
                  <a:txBody>
                    <a:bodyPr/>
                    <a:lstStyle/>
                    <a:p>
                      <a:pPr marL="0" marR="0" lvl="0" indent="0" algn="l"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LDL up to date</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91%</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83%</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81%</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80%</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r h="747713">
                <a:tc>
                  <a:txBody>
                    <a:bodyPr/>
                    <a:lstStyle/>
                    <a:p>
                      <a:pPr marL="0" marR="0" lvl="0" indent="0" algn="l"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Self-management goal documented </a:t>
                      </a:r>
                      <a:endParaRPr kumimoji="0" lang="en-US" sz="2000" b="1"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3%</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21%</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2000" u="none" strike="noStrike" cap="none" normalizeH="0" baseline="0" dirty="0" smtClean="0">
                          <a:ln>
                            <a:noFill/>
                          </a:ln>
                          <a:effectLst/>
                        </a:rPr>
                        <a:t>50%</a:t>
                      </a:r>
                      <a:endParaRPr kumimoji="0" lang="en-US" sz="20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c>
                  <a:txBody>
                    <a:bodyPr/>
                    <a:lstStyle/>
                    <a:p>
                      <a:pPr marL="0" marR="0" lvl="0" indent="0" algn="ctr" defTabSz="762000" rtl="0" eaLnBrk="0" fontAlgn="base" latinLnBrk="0" hangingPunct="0">
                        <a:lnSpc>
                          <a:spcPct val="100000"/>
                        </a:lnSpc>
                        <a:spcBef>
                          <a:spcPct val="20000"/>
                        </a:spcBef>
                        <a:spcAft>
                          <a:spcPct val="0"/>
                        </a:spcAft>
                        <a:buClrTx/>
                        <a:buSzTx/>
                        <a:buFont typeface="Arial" charset="0"/>
                        <a:buNone/>
                        <a:tabLst/>
                      </a:pPr>
                      <a:r>
                        <a:rPr kumimoji="0" lang="en-US" sz="1800" u="none" strike="noStrike" cap="none" normalizeH="0" baseline="0" dirty="0" smtClean="0">
                          <a:ln>
                            <a:noFill/>
                          </a:ln>
                          <a:effectLst/>
                        </a:rPr>
                        <a:t>no recent data</a:t>
                      </a:r>
                      <a:endParaRPr kumimoji="0" lang="en-US" sz="1800" b="0" i="0" u="none" strike="noStrike" cap="none" normalizeH="0" baseline="0" dirty="0" smtClean="0">
                        <a:ln>
                          <a:noFill/>
                        </a:ln>
                        <a:solidFill>
                          <a:schemeClr val="tx1"/>
                        </a:solidFill>
                        <a:effectLst/>
                        <a:latin typeface="Constantia" pitchFamily="18" charset="0"/>
                      </a:endParaRPr>
                    </a:p>
                  </a:txBody>
                  <a:tcPr marL="91403" marR="91403" marT="45702" marB="45702" anchor="ctr" horzOverflow="overflow"/>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a:xfrm>
            <a:off x="1524000" y="228600"/>
            <a:ext cx="7696200" cy="876300"/>
          </a:xfrm>
        </p:spPr>
        <p:txBody>
          <a:bodyPr/>
          <a:lstStyle/>
          <a:p>
            <a:pPr>
              <a:defRPr/>
            </a:pPr>
            <a:r>
              <a:rPr lang="en-US" sz="3200" dirty="0" smtClean="0"/>
              <a:t>Costs associated with health coaching</a:t>
            </a:r>
          </a:p>
        </p:txBody>
      </p:sp>
      <p:sp>
        <p:nvSpPr>
          <p:cNvPr id="19458" name="Rectangle 3"/>
          <p:cNvSpPr>
            <a:spLocks noGrp="1"/>
          </p:cNvSpPr>
          <p:nvPr>
            <p:ph type="body" idx="4294967295"/>
          </p:nvPr>
        </p:nvSpPr>
        <p:spPr>
          <a:xfrm>
            <a:off x="381000" y="1600200"/>
            <a:ext cx="8305800" cy="5029200"/>
          </a:xfrm>
        </p:spPr>
        <p:txBody>
          <a:bodyPr/>
          <a:lstStyle/>
          <a:p>
            <a:pPr>
              <a:defRPr/>
            </a:pPr>
            <a:r>
              <a:rPr lang="en-US" sz="2800" dirty="0" smtClean="0"/>
              <a:t>Health Coach program cost considerations</a:t>
            </a:r>
          </a:p>
          <a:p>
            <a:pPr lvl="1">
              <a:defRPr/>
            </a:pPr>
            <a:r>
              <a:rPr lang="en-US" sz="2400" dirty="0" smtClean="0"/>
              <a:t>Salary ($58,000 per year in our setting, which is 44% of an RN)</a:t>
            </a:r>
          </a:p>
          <a:p>
            <a:pPr lvl="1">
              <a:defRPr/>
            </a:pPr>
            <a:r>
              <a:rPr lang="en-US" sz="2400" dirty="0" smtClean="0"/>
              <a:t>A full time Health Coach can manage a patient panel of 200 patients</a:t>
            </a:r>
          </a:p>
          <a:p>
            <a:pPr lvl="1">
              <a:defRPr/>
            </a:pPr>
            <a:r>
              <a:rPr lang="en-US" sz="2400" dirty="0" smtClean="0"/>
              <a:t>Physician or Nurse Practitioner supervision (approximately 5% time)</a:t>
            </a:r>
          </a:p>
          <a:p>
            <a:pPr lvl="1">
              <a:defRPr/>
            </a:pPr>
            <a:r>
              <a:rPr lang="en-US" sz="2400" dirty="0" smtClean="0"/>
              <a:t>Training costs (6-8 sessions)</a:t>
            </a:r>
          </a:p>
          <a:p>
            <a:pPr lvl="1">
              <a:defRPr/>
            </a:pPr>
            <a:r>
              <a:rPr lang="en-US" sz="2400" dirty="0" smtClean="0"/>
              <a:t>Must consider how Health Coaches are assigned and interface with other members of the care team (i.e. case managers, social workers)?</a:t>
            </a:r>
          </a:p>
          <a:p>
            <a:pPr lvl="1">
              <a:defRPr/>
            </a:pPr>
            <a:endParaRPr lang="en-US" sz="2400" dirty="0" smtClean="0"/>
          </a:p>
          <a:p>
            <a:pPr lvl="1">
              <a:defRPr/>
            </a:pPr>
            <a:endParaRPr lang="en-US" sz="2400" dirty="0" smtClean="0"/>
          </a:p>
          <a:p>
            <a:pPr lvl="1">
              <a:defRPr/>
            </a:pPr>
            <a:endParaRPr lang="en-US" sz="24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600200" y="304800"/>
            <a:ext cx="7240588" cy="914400"/>
          </a:xfrm>
        </p:spPr>
        <p:txBody>
          <a:bodyPr/>
          <a:lstStyle/>
          <a:p>
            <a:pPr eaLnBrk="1" hangingPunct="1">
              <a:defRPr/>
            </a:pPr>
            <a:r>
              <a:rPr lang="en-US" sz="2800" dirty="0" smtClean="0"/>
              <a:t>Factors to consider in the business case for health coaching</a:t>
            </a:r>
          </a:p>
        </p:txBody>
      </p:sp>
      <p:sp>
        <p:nvSpPr>
          <p:cNvPr id="21506" name="Content Placeholder 2"/>
          <p:cNvSpPr>
            <a:spLocks noGrp="1"/>
          </p:cNvSpPr>
          <p:nvPr>
            <p:ph idx="1"/>
          </p:nvPr>
        </p:nvSpPr>
        <p:spPr>
          <a:xfrm>
            <a:off x="228600" y="2590800"/>
            <a:ext cx="8534400" cy="4267200"/>
          </a:xfrm>
        </p:spPr>
        <p:txBody>
          <a:bodyPr/>
          <a:lstStyle/>
          <a:p>
            <a:pPr eaLnBrk="1" hangingPunct="1">
              <a:buFont typeface="Arial" charset="0"/>
              <a:buNone/>
              <a:defRPr/>
            </a:pPr>
            <a:endParaRPr lang="en-US" sz="2800" dirty="0" smtClean="0"/>
          </a:p>
          <a:p>
            <a:pPr eaLnBrk="1" hangingPunct="1">
              <a:defRPr/>
            </a:pPr>
            <a:endParaRPr lang="en-US" dirty="0" smtClean="0"/>
          </a:p>
          <a:p>
            <a:pPr eaLnBrk="1" hangingPunct="1">
              <a:spcBef>
                <a:spcPct val="0"/>
              </a:spcBef>
              <a:buFontTx/>
              <a:buNone/>
              <a:defRPr/>
            </a:pPr>
            <a:endParaRPr lang="en-US" sz="2400" dirty="0" smtClean="0">
              <a:solidFill>
                <a:schemeClr val="accent2"/>
              </a:solidFill>
              <a:sym typeface="Monotype Sorts"/>
            </a:endParaRPr>
          </a:p>
        </p:txBody>
      </p:sp>
      <p:sp>
        <p:nvSpPr>
          <p:cNvPr id="21507" name="Rectangle 15"/>
          <p:cNvSpPr>
            <a:spLocks noChangeArrowheads="1"/>
          </p:cNvSpPr>
          <p:nvPr/>
        </p:nvSpPr>
        <p:spPr bwMode="auto">
          <a:xfrm>
            <a:off x="381000" y="3543300"/>
            <a:ext cx="2438400" cy="68580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defRPr/>
            </a:pPr>
            <a:r>
              <a:rPr lang="en-US" sz="1400" dirty="0">
                <a:solidFill>
                  <a:schemeClr val="bg2"/>
                </a:solidFill>
                <a:latin typeface="+mj-lt"/>
              </a:rPr>
              <a:t>Review of symptoms, </a:t>
            </a:r>
          </a:p>
          <a:p>
            <a:pPr>
              <a:defRPr/>
            </a:pPr>
            <a:r>
              <a:rPr lang="en-US" sz="1400" dirty="0">
                <a:solidFill>
                  <a:schemeClr val="bg2"/>
                </a:solidFill>
                <a:latin typeface="+mj-lt"/>
              </a:rPr>
              <a:t>diagnosis, medications, </a:t>
            </a:r>
          </a:p>
          <a:p>
            <a:pPr>
              <a:defRPr/>
            </a:pPr>
            <a:r>
              <a:rPr lang="en-US" sz="1400" dirty="0">
                <a:solidFill>
                  <a:schemeClr val="bg2"/>
                </a:solidFill>
                <a:latin typeface="+mj-lt"/>
              </a:rPr>
              <a:t>addressing urgent problems</a:t>
            </a:r>
          </a:p>
        </p:txBody>
      </p:sp>
      <p:sp>
        <p:nvSpPr>
          <p:cNvPr id="21508" name="Oval 24"/>
          <p:cNvSpPr>
            <a:spLocks noChangeArrowheads="1"/>
          </p:cNvSpPr>
          <p:nvPr/>
        </p:nvSpPr>
        <p:spPr bwMode="auto">
          <a:xfrm>
            <a:off x="3402806" y="2514600"/>
            <a:ext cx="2095500" cy="1447800"/>
          </a:xfrm>
          <a:prstGeom prst="ellipse">
            <a:avLst/>
          </a:prstGeom>
          <a:ln>
            <a:headEnd/>
            <a:tailEnd/>
          </a:ln>
        </p:spPr>
        <p:style>
          <a:lnRef idx="0">
            <a:schemeClr val="dk1"/>
          </a:lnRef>
          <a:fillRef idx="3">
            <a:schemeClr val="dk1"/>
          </a:fillRef>
          <a:effectRef idx="3">
            <a:schemeClr val="dk1"/>
          </a:effectRef>
          <a:fontRef idx="minor">
            <a:schemeClr val="lt1"/>
          </a:fontRef>
        </p:style>
        <p:txBody>
          <a:bodyPr/>
          <a:lstStyle/>
          <a:p>
            <a:pPr>
              <a:defRPr/>
            </a:pPr>
            <a:r>
              <a:rPr lang="en-US" dirty="0">
                <a:latin typeface="+mj-lt"/>
              </a:rPr>
              <a:t>   </a:t>
            </a:r>
            <a:r>
              <a:rPr lang="en-US" sz="2000" dirty="0">
                <a:latin typeface="+mj-lt"/>
              </a:rPr>
              <a:t>Family  Community</a:t>
            </a:r>
          </a:p>
        </p:txBody>
      </p:sp>
      <p:sp>
        <p:nvSpPr>
          <p:cNvPr id="21509" name="AutoShape 7"/>
          <p:cNvSpPr>
            <a:spLocks noChangeArrowheads="1"/>
          </p:cNvSpPr>
          <p:nvPr/>
        </p:nvSpPr>
        <p:spPr bwMode="auto">
          <a:xfrm>
            <a:off x="3886200" y="3751470"/>
            <a:ext cx="1128713" cy="838200"/>
          </a:xfrm>
          <a:prstGeom prst="roundRect">
            <a:avLst>
              <a:gd name="adj" fmla="val 12009"/>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defRPr/>
            </a:pPr>
            <a:r>
              <a:rPr lang="en-US" sz="2000" dirty="0">
                <a:latin typeface="+mj-lt"/>
              </a:rPr>
              <a:t>Patient</a:t>
            </a:r>
          </a:p>
        </p:txBody>
      </p:sp>
      <p:sp>
        <p:nvSpPr>
          <p:cNvPr id="21510" name="Rectangle 16"/>
          <p:cNvSpPr>
            <a:spLocks noChangeArrowheads="1"/>
          </p:cNvSpPr>
          <p:nvPr/>
        </p:nvSpPr>
        <p:spPr bwMode="auto">
          <a:xfrm>
            <a:off x="6248400" y="3352800"/>
            <a:ext cx="2590800" cy="106680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defRPr/>
            </a:pPr>
            <a:r>
              <a:rPr lang="en-US" sz="1400" dirty="0">
                <a:solidFill>
                  <a:schemeClr val="bg2"/>
                </a:solidFill>
                <a:latin typeface="+mj-lt"/>
              </a:rPr>
              <a:t>Assessment of medication </a:t>
            </a:r>
          </a:p>
          <a:p>
            <a:pPr>
              <a:defRPr/>
            </a:pPr>
            <a:r>
              <a:rPr lang="en-US" sz="1400" dirty="0">
                <a:solidFill>
                  <a:schemeClr val="bg2"/>
                </a:solidFill>
                <a:latin typeface="+mj-lt"/>
              </a:rPr>
              <a:t>adherence, education, self-</a:t>
            </a:r>
          </a:p>
          <a:p>
            <a:pPr>
              <a:defRPr/>
            </a:pPr>
            <a:r>
              <a:rPr lang="en-US" sz="1400" dirty="0">
                <a:solidFill>
                  <a:schemeClr val="bg2"/>
                </a:solidFill>
                <a:latin typeface="+mj-lt"/>
              </a:rPr>
              <a:t>management support, phone </a:t>
            </a:r>
          </a:p>
          <a:p>
            <a:pPr>
              <a:defRPr/>
            </a:pPr>
            <a:r>
              <a:rPr lang="en-US" sz="1400" dirty="0">
                <a:solidFill>
                  <a:schemeClr val="bg2"/>
                </a:solidFill>
                <a:latin typeface="+mj-lt"/>
              </a:rPr>
              <a:t>follow-up (between-visits)</a:t>
            </a:r>
            <a:r>
              <a:rPr lang="en-US" sz="1600" dirty="0">
                <a:solidFill>
                  <a:schemeClr val="bg2"/>
                </a:solidFill>
                <a:latin typeface="+mj-lt"/>
              </a:rPr>
              <a:t> </a:t>
            </a:r>
          </a:p>
        </p:txBody>
      </p:sp>
      <p:sp>
        <p:nvSpPr>
          <p:cNvPr id="21511" name="AutoShape 4"/>
          <p:cNvSpPr>
            <a:spLocks noChangeArrowheads="1"/>
          </p:cNvSpPr>
          <p:nvPr/>
        </p:nvSpPr>
        <p:spPr bwMode="auto">
          <a:xfrm>
            <a:off x="1143000" y="4699379"/>
            <a:ext cx="1280615" cy="1066800"/>
          </a:xfrm>
          <a:prstGeom prst="roundRect">
            <a:avLst>
              <a:gd name="adj" fmla="val 12009"/>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defRPr/>
            </a:pPr>
            <a:r>
              <a:rPr lang="en-US" sz="2000" dirty="0">
                <a:latin typeface="+mj-lt"/>
              </a:rPr>
              <a:t>Provider</a:t>
            </a:r>
          </a:p>
        </p:txBody>
      </p:sp>
      <p:sp>
        <p:nvSpPr>
          <p:cNvPr id="21512" name="AutoShape 7"/>
          <p:cNvSpPr>
            <a:spLocks noChangeArrowheads="1"/>
          </p:cNvSpPr>
          <p:nvPr/>
        </p:nvSpPr>
        <p:spPr bwMode="auto">
          <a:xfrm>
            <a:off x="6779135" y="4724400"/>
            <a:ext cx="1298065" cy="1066800"/>
          </a:xfrm>
          <a:prstGeom prst="roundRect">
            <a:avLst>
              <a:gd name="adj" fmla="val 12009"/>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pPr algn="ctr">
              <a:defRPr/>
            </a:pPr>
            <a:r>
              <a:rPr lang="en-US" sz="2000" dirty="0">
                <a:latin typeface="+mj-lt"/>
              </a:rPr>
              <a:t>Health</a:t>
            </a:r>
          </a:p>
          <a:p>
            <a:pPr algn="ctr">
              <a:defRPr/>
            </a:pPr>
            <a:r>
              <a:rPr lang="en-US" sz="2000" dirty="0">
                <a:latin typeface="+mj-lt"/>
              </a:rPr>
              <a:t>Coach</a:t>
            </a:r>
          </a:p>
        </p:txBody>
      </p:sp>
      <p:sp>
        <p:nvSpPr>
          <p:cNvPr id="170005" name="Line 10"/>
          <p:cNvSpPr>
            <a:spLocks noChangeShapeType="1"/>
          </p:cNvSpPr>
          <p:nvPr/>
        </p:nvSpPr>
        <p:spPr bwMode="auto">
          <a:xfrm>
            <a:off x="2776538" y="5232400"/>
            <a:ext cx="3700462" cy="254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21514" name="Rectangle 13"/>
          <p:cNvSpPr>
            <a:spLocks noChangeArrowheads="1"/>
          </p:cNvSpPr>
          <p:nvPr/>
        </p:nvSpPr>
        <p:spPr bwMode="auto">
          <a:xfrm>
            <a:off x="2514600" y="5943600"/>
            <a:ext cx="3962400" cy="60960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a:defRPr/>
            </a:pPr>
            <a:r>
              <a:rPr lang="en-US" sz="1400" dirty="0">
                <a:solidFill>
                  <a:schemeClr val="bg2"/>
                </a:solidFill>
                <a:latin typeface="+mj-lt"/>
              </a:rPr>
              <a:t>Communication about medical and psychosocial </a:t>
            </a:r>
          </a:p>
          <a:p>
            <a:pPr>
              <a:defRPr/>
            </a:pPr>
            <a:r>
              <a:rPr lang="en-US" sz="1400" dirty="0">
                <a:solidFill>
                  <a:schemeClr val="bg2"/>
                </a:solidFill>
                <a:latin typeface="+mj-lt"/>
              </a:rPr>
              <a:t>issues, goals of care, medication problems</a:t>
            </a:r>
          </a:p>
        </p:txBody>
      </p:sp>
      <p:sp>
        <p:nvSpPr>
          <p:cNvPr id="170009" name="Line 8"/>
          <p:cNvSpPr>
            <a:spLocks noChangeShapeType="1"/>
          </p:cNvSpPr>
          <p:nvPr/>
        </p:nvSpPr>
        <p:spPr bwMode="auto">
          <a:xfrm flipV="1">
            <a:off x="2514600" y="4051300"/>
            <a:ext cx="1295400" cy="9017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170010" name="Line 8"/>
          <p:cNvSpPr>
            <a:spLocks noChangeShapeType="1"/>
          </p:cNvSpPr>
          <p:nvPr/>
        </p:nvSpPr>
        <p:spPr bwMode="auto">
          <a:xfrm>
            <a:off x="5105400" y="4114800"/>
            <a:ext cx="1524000" cy="838200"/>
          </a:xfrm>
          <a:prstGeom prst="line">
            <a:avLst/>
          </a:prstGeom>
          <a:noFill/>
          <a:ln w="9525">
            <a:solidFill>
              <a:schemeClr val="tx1"/>
            </a:solidFill>
            <a:round/>
            <a:headEnd type="triangle" w="med" len="med"/>
            <a:tailEnd type="triangle" w="med" len="med"/>
          </a:ln>
        </p:spPr>
        <p:txBody>
          <a:bodyPr wrap="none" anchor="ctr"/>
          <a:lstStyle/>
          <a:p>
            <a:endParaRPr lang="en-US"/>
          </a:p>
        </p:txBody>
      </p:sp>
      <p:sp>
        <p:nvSpPr>
          <p:cNvPr id="21517" name="Text Box 19"/>
          <p:cNvSpPr txBox="1">
            <a:spLocks noChangeArrowheads="1"/>
          </p:cNvSpPr>
          <p:nvPr/>
        </p:nvSpPr>
        <p:spPr bwMode="auto">
          <a:xfrm rot="19389434">
            <a:off x="2757488" y="4116388"/>
            <a:ext cx="614362" cy="336550"/>
          </a:xfrm>
          <a:prstGeom prst="rect">
            <a:avLst/>
          </a:prstGeom>
          <a:noFill/>
          <a:ln w="9525">
            <a:noFill/>
            <a:miter lim="800000"/>
            <a:headEnd/>
            <a:tailEnd/>
          </a:ln>
        </p:spPr>
        <p:txBody>
          <a:bodyPr wrap="none">
            <a:spAutoFit/>
          </a:bodyPr>
          <a:lstStyle/>
          <a:p>
            <a:pPr>
              <a:defRPr/>
            </a:pPr>
            <a:r>
              <a:rPr lang="en-US" sz="1600" b="1" dirty="0">
                <a:latin typeface="+mj-lt"/>
                <a:cs typeface="Arial" pitchFamily="34" charset="0"/>
              </a:rPr>
              <a:t>Visit</a:t>
            </a:r>
            <a:endParaRPr lang="en-US" sz="1600" dirty="0">
              <a:latin typeface="+mj-lt"/>
              <a:cs typeface="Arial" pitchFamily="34" charset="0"/>
            </a:endParaRPr>
          </a:p>
        </p:txBody>
      </p:sp>
      <p:sp>
        <p:nvSpPr>
          <p:cNvPr id="21518" name="Text Box 21"/>
          <p:cNvSpPr txBox="1">
            <a:spLocks noChangeArrowheads="1"/>
          </p:cNvSpPr>
          <p:nvPr/>
        </p:nvSpPr>
        <p:spPr bwMode="auto">
          <a:xfrm rot="1495727">
            <a:off x="5181600" y="3962400"/>
            <a:ext cx="1169988" cy="381000"/>
          </a:xfrm>
          <a:prstGeom prst="rect">
            <a:avLst/>
          </a:prstGeom>
          <a:noFill/>
          <a:ln w="9525">
            <a:noFill/>
            <a:miter lim="800000"/>
            <a:headEnd/>
            <a:tailEnd/>
          </a:ln>
        </p:spPr>
        <p:txBody>
          <a:bodyPr wrap="none">
            <a:spAutoFit/>
          </a:bodyPr>
          <a:lstStyle/>
          <a:p>
            <a:pPr>
              <a:defRPr/>
            </a:pPr>
            <a:r>
              <a:rPr lang="en-US" sz="1600" b="1" dirty="0">
                <a:latin typeface="+mj-lt"/>
                <a:cs typeface="Arial" pitchFamily="34" charset="0"/>
              </a:rPr>
              <a:t>Post-visit</a:t>
            </a:r>
            <a:r>
              <a:rPr lang="en-US" sz="1900" b="1" dirty="0">
                <a:latin typeface="+mj-lt"/>
                <a:cs typeface="Arial" pitchFamily="34" charset="0"/>
              </a:rPr>
              <a:t> </a:t>
            </a:r>
            <a:endParaRPr lang="en-US" dirty="0">
              <a:latin typeface="+mj-lt"/>
              <a:cs typeface="Arial" pitchFamily="34" charset="0"/>
            </a:endParaRPr>
          </a:p>
        </p:txBody>
      </p:sp>
      <p:sp>
        <p:nvSpPr>
          <p:cNvPr id="21519" name="Text Box 20"/>
          <p:cNvSpPr txBox="1">
            <a:spLocks noChangeArrowheads="1"/>
          </p:cNvSpPr>
          <p:nvPr/>
        </p:nvSpPr>
        <p:spPr bwMode="auto">
          <a:xfrm rot="1466372">
            <a:off x="4953000" y="4343400"/>
            <a:ext cx="987425" cy="701675"/>
          </a:xfrm>
          <a:prstGeom prst="rect">
            <a:avLst/>
          </a:prstGeom>
          <a:noFill/>
          <a:ln w="9525">
            <a:noFill/>
            <a:miter lim="800000"/>
            <a:headEnd/>
            <a:tailEnd/>
          </a:ln>
        </p:spPr>
        <p:txBody>
          <a:bodyPr wrap="none">
            <a:spAutoFit/>
          </a:bodyPr>
          <a:lstStyle/>
          <a:p>
            <a:pPr>
              <a:defRPr/>
            </a:pPr>
            <a:r>
              <a:rPr lang="en-US" sz="1600" b="1" dirty="0">
                <a:latin typeface="+mj-lt"/>
                <a:cs typeface="Arial" pitchFamily="34" charset="0"/>
              </a:rPr>
              <a:t>Pre-visit</a:t>
            </a:r>
          </a:p>
          <a:p>
            <a:pPr>
              <a:defRPr/>
            </a:pPr>
            <a:endParaRPr lang="en-US" dirty="0">
              <a:latin typeface="+mj-lt"/>
              <a:cs typeface="Arial" pitchFamily="34" charset="0"/>
            </a:endParaRPr>
          </a:p>
        </p:txBody>
      </p:sp>
      <p:sp>
        <p:nvSpPr>
          <p:cNvPr id="21520" name="Text Box 22"/>
          <p:cNvSpPr txBox="1">
            <a:spLocks noChangeArrowheads="1"/>
          </p:cNvSpPr>
          <p:nvPr/>
        </p:nvSpPr>
        <p:spPr bwMode="auto">
          <a:xfrm>
            <a:off x="2347913" y="5334000"/>
            <a:ext cx="4297362" cy="738188"/>
          </a:xfrm>
          <a:prstGeom prst="rect">
            <a:avLst/>
          </a:prstGeom>
          <a:noFill/>
          <a:ln w="9525">
            <a:noFill/>
            <a:miter lim="800000"/>
            <a:headEnd/>
            <a:tailEnd/>
          </a:ln>
        </p:spPr>
        <p:txBody>
          <a:bodyPr wrap="none">
            <a:spAutoFit/>
          </a:bodyPr>
          <a:lstStyle/>
          <a:p>
            <a:pPr algn="ctr"/>
            <a:r>
              <a:rPr lang="en-US" sz="1800" b="1">
                <a:latin typeface="Arial" charset="0"/>
              </a:rPr>
              <a:t>Team huddle or other communication</a:t>
            </a:r>
          </a:p>
          <a:p>
            <a:pPr algn="ctr"/>
            <a:endParaRPr lang="en-US">
              <a:latin typeface="Arial" charset="0"/>
            </a:endParaRPr>
          </a:p>
        </p:txBody>
      </p:sp>
      <p:sp>
        <p:nvSpPr>
          <p:cNvPr id="21521" name="Text Box 19"/>
          <p:cNvSpPr txBox="1">
            <a:spLocks noChangeArrowheads="1"/>
          </p:cNvSpPr>
          <p:nvPr/>
        </p:nvSpPr>
        <p:spPr bwMode="auto">
          <a:xfrm>
            <a:off x="190500" y="1524000"/>
            <a:ext cx="8724900" cy="1692275"/>
          </a:xfrm>
          <a:prstGeom prst="rect">
            <a:avLst/>
          </a:prstGeom>
          <a:noFill/>
          <a:ln w="9525">
            <a:noFill/>
            <a:miter lim="800000"/>
            <a:headEnd/>
            <a:tailEnd/>
          </a:ln>
        </p:spPr>
        <p:txBody>
          <a:bodyPr>
            <a:spAutoFit/>
          </a:bodyPr>
          <a:lstStyle/>
          <a:p>
            <a:pPr>
              <a:spcBef>
                <a:spcPts val="0"/>
              </a:spcBef>
              <a:defRPr/>
            </a:pPr>
            <a:r>
              <a:rPr lang="en-US" sz="2000" dirty="0">
                <a:latin typeface="+mj-lt"/>
                <a:cs typeface="Arial" pitchFamily="34" charset="0"/>
              </a:rPr>
              <a:t>Who provides self-management support and education in a traditional primary care visit? What is the most cost-effective and efficient way to provide this important component of chronic illness care? Health coaching may be the answer.</a:t>
            </a:r>
          </a:p>
          <a:p>
            <a:pPr>
              <a:spcBef>
                <a:spcPts val="0"/>
              </a:spcBef>
              <a:defRPr/>
            </a:pPr>
            <a:endParaRPr lang="en-US" dirty="0">
              <a:latin typeface="+mj-lt"/>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676400" y="304800"/>
            <a:ext cx="7315200" cy="914400"/>
          </a:xfrm>
        </p:spPr>
        <p:txBody>
          <a:bodyPr/>
          <a:lstStyle/>
          <a:p>
            <a:pPr eaLnBrk="1" hangingPunct="1">
              <a:defRPr/>
            </a:pPr>
            <a:r>
              <a:rPr lang="en-US" sz="2800" dirty="0" smtClean="0"/>
              <a:t>Factors to consider in the business case for health coaching</a:t>
            </a:r>
            <a:r>
              <a:rPr lang="en-US" sz="3600" dirty="0" smtClean="0"/>
              <a:t> </a:t>
            </a:r>
          </a:p>
        </p:txBody>
      </p:sp>
      <p:sp>
        <p:nvSpPr>
          <p:cNvPr id="23554" name="Content Placeholder 2"/>
          <p:cNvSpPr>
            <a:spLocks noGrp="1"/>
          </p:cNvSpPr>
          <p:nvPr>
            <p:ph idx="1"/>
          </p:nvPr>
        </p:nvSpPr>
        <p:spPr>
          <a:xfrm>
            <a:off x="609600" y="1600200"/>
            <a:ext cx="8229600" cy="4876800"/>
          </a:xfrm>
        </p:spPr>
        <p:txBody>
          <a:bodyPr/>
          <a:lstStyle/>
          <a:p>
            <a:pPr eaLnBrk="1" hangingPunct="1">
              <a:defRPr/>
            </a:pPr>
            <a:r>
              <a:rPr lang="en-US" sz="2200" dirty="0"/>
              <a:t>The business case for Health Coaching relies on showing that it decreases long-term complications, hospitalizations, and emergency department use.</a:t>
            </a:r>
          </a:p>
          <a:p>
            <a:pPr eaLnBrk="1" hangingPunct="1">
              <a:defRPr/>
            </a:pPr>
            <a:r>
              <a:rPr lang="en-US" sz="2200" dirty="0"/>
              <a:t>Self-management support does improve health outcomes in patients with chronic illness.</a:t>
            </a:r>
          </a:p>
          <a:p>
            <a:pPr eaLnBrk="1" hangingPunct="1">
              <a:defRPr/>
            </a:pPr>
            <a:r>
              <a:rPr lang="en-US" sz="2200" dirty="0"/>
              <a:t>So, the question for health care organizations is: who should provide the self-management support?</a:t>
            </a:r>
          </a:p>
          <a:p>
            <a:pPr eaLnBrk="1" hangingPunct="1">
              <a:defRPr/>
            </a:pPr>
            <a:r>
              <a:rPr lang="en-US" sz="2200" dirty="0"/>
              <a:t>The answer is based on the payer mix for the organization, as well as staffing costs.</a:t>
            </a:r>
          </a:p>
          <a:p>
            <a:pPr eaLnBrk="1" hangingPunct="1">
              <a:defRPr/>
            </a:pPr>
            <a:r>
              <a:rPr lang="en-US" sz="2200" dirty="0"/>
              <a:t>In our organization, Health Coach salaries are approximately 36% of physicians and 44% of registered nurses.</a:t>
            </a:r>
          </a:p>
          <a:p>
            <a:pPr eaLnBrk="1" hangingPunct="1">
              <a:defRPr/>
            </a:pPr>
            <a:r>
              <a:rPr lang="en-US" sz="2200" dirty="0"/>
              <a:t>Health coaching can be done effectively by a non-licensed, trained member of the staff under appropriate supervision.</a:t>
            </a:r>
          </a:p>
          <a:p>
            <a:pPr marL="0" indent="0" eaLnBrk="1" hangingPunct="1">
              <a:buFont typeface="Wingdings" pitchFamily="2" charset="2"/>
              <a:buNone/>
              <a:defRPr/>
            </a:pPr>
            <a:endParaRPr lang="en-US" sz="2000" dirty="0" smtClean="0"/>
          </a:p>
          <a:p>
            <a:pPr eaLnBrk="1" hangingPunct="1">
              <a:defRPr/>
            </a:pPr>
            <a:endParaRPr lang="en-US" sz="2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676400" y="304800"/>
            <a:ext cx="7315200" cy="838200"/>
          </a:xfrm>
        </p:spPr>
        <p:txBody>
          <a:bodyPr/>
          <a:lstStyle/>
          <a:p>
            <a:pPr eaLnBrk="1" hangingPunct="1">
              <a:defRPr/>
            </a:pPr>
            <a:r>
              <a:rPr lang="en-US" sz="2800" dirty="0" smtClean="0"/>
              <a:t>Lessons learned in scaling and spreading</a:t>
            </a:r>
          </a:p>
        </p:txBody>
      </p:sp>
      <p:sp>
        <p:nvSpPr>
          <p:cNvPr id="25602" name="Content Placeholder 2"/>
          <p:cNvSpPr>
            <a:spLocks noGrp="1"/>
          </p:cNvSpPr>
          <p:nvPr>
            <p:ph idx="1"/>
          </p:nvPr>
        </p:nvSpPr>
        <p:spPr>
          <a:xfrm>
            <a:off x="228600" y="1676400"/>
            <a:ext cx="8686800" cy="4525963"/>
          </a:xfrm>
        </p:spPr>
        <p:txBody>
          <a:bodyPr/>
          <a:lstStyle/>
          <a:p>
            <a:pPr eaLnBrk="1" hangingPunct="1">
              <a:defRPr/>
            </a:pPr>
            <a:r>
              <a:rPr lang="en-US" sz="2200" dirty="0" smtClean="0"/>
              <a:t>Health coach resources should be allocated to patients at highest risk of poor outcomes if they are not able to self-manage their chronic illness. In our setting, we targeted diabetic patients with hgbA1c </a:t>
            </a:r>
            <a:r>
              <a:rPr lang="en-US" sz="2200" u="sng" dirty="0" smtClean="0"/>
              <a:t>&gt;</a:t>
            </a:r>
            <a:r>
              <a:rPr lang="en-US" sz="2200" dirty="0" smtClean="0"/>
              <a:t> 8.</a:t>
            </a:r>
          </a:p>
          <a:p>
            <a:pPr eaLnBrk="1" hangingPunct="1">
              <a:defRPr/>
            </a:pPr>
            <a:r>
              <a:rPr lang="en-US" sz="2200" dirty="0" smtClean="0"/>
              <a:t>Highest risk patients may also be most in need of emotional support: Health Coaches must be trained to place limits on patients so that coaching is possible.</a:t>
            </a:r>
          </a:p>
          <a:p>
            <a:pPr eaLnBrk="1" hangingPunct="1">
              <a:defRPr/>
            </a:pPr>
            <a:r>
              <a:rPr lang="en-US" sz="2200" dirty="0" smtClean="0"/>
              <a:t>Communication, a patient’s perception of access, and self-management education are best provided by trained staff who speak the patient’s language.</a:t>
            </a:r>
          </a:p>
          <a:p>
            <a:pPr eaLnBrk="1" hangingPunct="1">
              <a:defRPr/>
            </a:pPr>
            <a:r>
              <a:rPr lang="en-US" sz="2200" dirty="0" smtClean="0"/>
              <a:t>Other health coaching models which use RNs include the added roles of medication adjustment by protocol and symptom assessment; we prioritize self-management support and medication adherence education, which can be provided by an unlicensed coach.</a:t>
            </a:r>
          </a:p>
          <a:p>
            <a:pPr eaLnBrk="1" hangingPunct="1">
              <a:buFont typeface="Arial" charset="0"/>
              <a:buNone/>
              <a:defRPr/>
            </a:pPr>
            <a:endParaRPr lang="en-US" sz="2200" dirty="0" smtClean="0"/>
          </a:p>
          <a:p>
            <a:pPr eaLnBrk="1" hangingPunct="1">
              <a:defRPr/>
            </a:pPr>
            <a:endParaRPr lang="en-US" sz="2400" dirty="0" smtClean="0"/>
          </a:p>
          <a:p>
            <a:pPr eaLnBrk="1" hangingPunct="1">
              <a:defRPr/>
            </a:pPr>
            <a:endParaRPr lang="en-US" sz="2800" dirty="0" smtClean="0"/>
          </a:p>
          <a:p>
            <a:pPr eaLnBrk="1" hangingPunct="1">
              <a:defRPr/>
            </a:pP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752600" y="228600"/>
            <a:ext cx="7010400" cy="914400"/>
          </a:xfrm>
        </p:spPr>
        <p:txBody>
          <a:bodyPr/>
          <a:lstStyle/>
          <a:p>
            <a:pPr eaLnBrk="1" hangingPunct="1">
              <a:defRPr/>
            </a:pPr>
            <a:r>
              <a:rPr lang="en-US" sz="3200" dirty="0" smtClean="0"/>
              <a:t>Plans for scaling and spreading</a:t>
            </a:r>
          </a:p>
        </p:txBody>
      </p:sp>
      <p:sp>
        <p:nvSpPr>
          <p:cNvPr id="27650" name="Content Placeholder 2"/>
          <p:cNvSpPr>
            <a:spLocks noGrp="1"/>
          </p:cNvSpPr>
          <p:nvPr>
            <p:ph idx="1"/>
          </p:nvPr>
        </p:nvSpPr>
        <p:spPr>
          <a:xfrm>
            <a:off x="457200" y="1447800"/>
            <a:ext cx="8229600" cy="4525963"/>
          </a:xfrm>
        </p:spPr>
        <p:txBody>
          <a:bodyPr/>
          <a:lstStyle/>
          <a:p>
            <a:pPr eaLnBrk="1" hangingPunct="1">
              <a:buFont typeface="Arial" charset="0"/>
              <a:buNone/>
              <a:defRPr/>
            </a:pPr>
            <a:r>
              <a:rPr lang="en-US" sz="2200" dirty="0" smtClean="0"/>
              <a:t>Capitation (instead of fee-for-service reimbursement) allows providers to prioritize outcomes and satisfaction. As reimbursement is increasingly tied to improved patient outcomes, team-based approaches to chronic illness care will be feasible for more organizations.</a:t>
            </a:r>
          </a:p>
          <a:p>
            <a:pPr eaLnBrk="1" hangingPunct="1">
              <a:buFont typeface="Arial" charset="0"/>
              <a:buNone/>
              <a:defRPr/>
            </a:pPr>
            <a:r>
              <a:rPr lang="en-US" sz="2200" dirty="0" smtClean="0"/>
              <a:t>Primary care workforce issues have also shed light on the increasing pressures and low job satisfaction among a decreasing pool of primary care providers. Engaging other members of the team to take on time-consuming, non-medical tasks, such as self-management support, may improve satisfaction and make primary care more sustainable.</a:t>
            </a:r>
          </a:p>
          <a:p>
            <a:pPr eaLnBrk="1" hangingPunct="1">
              <a:buFont typeface="Arial" charset="0"/>
              <a:buNone/>
              <a:defRPr/>
            </a:pPr>
            <a:r>
              <a:rPr lang="en-US" sz="2200" dirty="0" smtClean="0"/>
              <a:t>With funding incentives through the CMS Incentive Program / Medicaid Waiver, we will be able to expand health coaching if we continue to show improvement in patient care and access.</a:t>
            </a:r>
          </a:p>
          <a:p>
            <a:pPr eaLnBrk="1" hangingPunct="1">
              <a:defRPr/>
            </a:pPr>
            <a:endParaRPr lang="en-US" sz="24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752600"/>
            <a:ext cx="5715000" cy="2209800"/>
          </a:xfrm>
        </p:spPr>
        <p:txBody>
          <a:bodyPr>
            <a:noAutofit/>
          </a:bodyPr>
          <a:lstStyle/>
          <a:p>
            <a:pPr eaLnBrk="1" hangingPunct="1">
              <a:defRPr/>
            </a:pPr>
            <a:r>
              <a:rPr lang="en-US" dirty="0" smtClean="0"/>
              <a:t>Heart360</a:t>
            </a:r>
            <a:r>
              <a:rPr lang="en-US" baseline="30000" dirty="0" smtClean="0"/>
              <a:t>®</a:t>
            </a:r>
            <a:r>
              <a:rPr lang="en-US" dirty="0" smtClean="0"/>
              <a:t> </a:t>
            </a:r>
            <a:r>
              <a:rPr lang="en-US" sz="3600" dirty="0"/>
              <a:t/>
            </a:r>
            <a:br>
              <a:rPr lang="en-US" sz="3600" dirty="0"/>
            </a:br>
            <a:endParaRPr lang="en-US" sz="3600" dirty="0"/>
          </a:p>
        </p:txBody>
      </p:sp>
      <p:sp>
        <p:nvSpPr>
          <p:cNvPr id="3" name="Subtitle 2"/>
          <p:cNvSpPr>
            <a:spLocks noGrp="1"/>
          </p:cNvSpPr>
          <p:nvPr>
            <p:ph type="subTitle" idx="1"/>
          </p:nvPr>
        </p:nvSpPr>
        <p:spPr>
          <a:xfrm>
            <a:off x="2057400" y="4191000"/>
            <a:ext cx="4806950" cy="1676400"/>
          </a:xfrm>
        </p:spPr>
        <p:txBody>
          <a:bodyPr>
            <a:normAutofit fontScale="77500" lnSpcReduction="20000"/>
          </a:bodyPr>
          <a:lstStyle/>
          <a:p>
            <a:pPr>
              <a:defRPr/>
            </a:pPr>
            <a:r>
              <a:rPr lang="sv-SE" sz="3500" dirty="0">
                <a:latin typeface="+mj-lt"/>
              </a:rPr>
              <a:t>David J. </a:t>
            </a:r>
            <a:r>
              <a:rPr lang="sv-SE" sz="3500" dirty="0" smtClean="0">
                <a:latin typeface="+mj-lt"/>
              </a:rPr>
              <a:t>Magid</a:t>
            </a:r>
          </a:p>
          <a:p>
            <a:pPr>
              <a:defRPr/>
            </a:pPr>
            <a:r>
              <a:rPr lang="sv-SE" sz="3500" dirty="0" smtClean="0">
                <a:latin typeface="+mj-lt"/>
              </a:rPr>
              <a:t>Insitute for Health Research</a:t>
            </a:r>
          </a:p>
          <a:p>
            <a:pPr>
              <a:defRPr/>
            </a:pPr>
            <a:r>
              <a:rPr lang="sv-SE" sz="3500" dirty="0" smtClean="0">
                <a:latin typeface="+mj-lt"/>
              </a:rPr>
              <a:t>Kaiser Permanente Colorado</a:t>
            </a:r>
          </a:p>
          <a:p>
            <a:pPr>
              <a:defRPr/>
            </a:pPr>
            <a:endParaRPr lang="en-US" dirty="0" smtClean="0">
              <a:latin typeface="Comic Sans MS"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7239000" cy="1143000"/>
          </a:xfrm>
        </p:spPr>
        <p:txBody>
          <a:bodyPr>
            <a:noAutofit/>
          </a:bodyPr>
          <a:lstStyle/>
          <a:p>
            <a:pPr>
              <a:defRPr/>
            </a:pPr>
            <a:r>
              <a:rPr lang="en-US" sz="3600" dirty="0"/>
              <a:t>Rates of Hypertension Control in the U.S. are Low</a:t>
            </a:r>
          </a:p>
        </p:txBody>
      </p:sp>
      <p:sp>
        <p:nvSpPr>
          <p:cNvPr id="3" name="Content Placeholder 2"/>
          <p:cNvSpPr>
            <a:spLocks noGrp="1"/>
          </p:cNvSpPr>
          <p:nvPr>
            <p:ph idx="1"/>
          </p:nvPr>
        </p:nvSpPr>
        <p:spPr>
          <a:xfrm>
            <a:off x="1524000" y="1798638"/>
            <a:ext cx="8229600" cy="4525962"/>
          </a:xfrm>
        </p:spPr>
        <p:txBody>
          <a:bodyPr>
            <a:normAutofit fontScale="92500" lnSpcReduction="20000"/>
          </a:bodyPr>
          <a:lstStyle/>
          <a:p>
            <a:pPr>
              <a:defRPr/>
            </a:pPr>
            <a:r>
              <a:rPr lang="en-US" sz="4000" dirty="0"/>
              <a:t>Benefits of hypertension therapy</a:t>
            </a:r>
          </a:p>
          <a:p>
            <a:pPr lvl="1">
              <a:defRPr/>
            </a:pPr>
            <a:r>
              <a:rPr lang="en-US" sz="3600" dirty="0" smtClean="0"/>
              <a:t>25</a:t>
            </a:r>
            <a:r>
              <a:rPr lang="en-US" sz="3600" dirty="0"/>
              <a:t>% reduction in heart attack</a:t>
            </a:r>
          </a:p>
          <a:p>
            <a:pPr lvl="1">
              <a:defRPr/>
            </a:pPr>
            <a:r>
              <a:rPr lang="en-US" sz="3600" dirty="0" smtClean="0"/>
              <a:t>40</a:t>
            </a:r>
            <a:r>
              <a:rPr lang="en-US" sz="3600" dirty="0"/>
              <a:t>% reduction in strokes</a:t>
            </a:r>
          </a:p>
          <a:p>
            <a:pPr lvl="1">
              <a:defRPr/>
            </a:pPr>
            <a:r>
              <a:rPr lang="en-US" sz="3600" dirty="0" smtClean="0"/>
              <a:t>50</a:t>
            </a:r>
            <a:r>
              <a:rPr lang="en-US" sz="3600" dirty="0"/>
              <a:t>% reduction in heart failure</a:t>
            </a:r>
          </a:p>
          <a:p>
            <a:pPr>
              <a:defRPr/>
            </a:pPr>
            <a:endParaRPr lang="en-US" sz="4000" dirty="0"/>
          </a:p>
          <a:p>
            <a:pPr>
              <a:defRPr/>
            </a:pPr>
            <a:r>
              <a:rPr lang="en-US" sz="4000" dirty="0"/>
              <a:t>NHANES (2005-2008) </a:t>
            </a:r>
          </a:p>
          <a:p>
            <a:pPr lvl="1">
              <a:defRPr/>
            </a:pPr>
            <a:r>
              <a:rPr lang="en-US" sz="3600" dirty="0" smtClean="0"/>
              <a:t>Treatment   </a:t>
            </a:r>
            <a:r>
              <a:rPr lang="en-US" sz="3600" dirty="0"/>
              <a:t>70%</a:t>
            </a:r>
          </a:p>
          <a:p>
            <a:pPr lvl="1">
              <a:defRPr/>
            </a:pPr>
            <a:r>
              <a:rPr lang="en-US" sz="3600" dirty="0" smtClean="0"/>
              <a:t>Control       </a:t>
            </a:r>
            <a:r>
              <a:rPr lang="en-US" sz="3600" dirty="0"/>
              <a:t>46%</a:t>
            </a:r>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Session Goals</a:t>
            </a:r>
            <a:endParaRPr lang="en-US" dirty="0"/>
          </a:p>
        </p:txBody>
      </p:sp>
      <p:sp>
        <p:nvSpPr>
          <p:cNvPr id="3" name="Content Placeholder 2"/>
          <p:cNvSpPr>
            <a:spLocks noGrp="1"/>
          </p:cNvSpPr>
          <p:nvPr>
            <p:ph idx="1"/>
          </p:nvPr>
        </p:nvSpPr>
        <p:spPr/>
        <p:txBody>
          <a:bodyPr/>
          <a:lstStyle/>
          <a:p>
            <a:pPr marL="514350" indent="-514350">
              <a:buFont typeface="+mj-lt"/>
              <a:buAutoNum type="arabicPeriod"/>
              <a:defRPr/>
            </a:pPr>
            <a:r>
              <a:rPr lang="en-US" dirty="0" smtClean="0">
                <a:effectLst>
                  <a:outerShdw blurRad="38100" dist="38100" dir="2700000" algn="tl">
                    <a:srgbClr val="000000">
                      <a:alpha val="43137"/>
                    </a:srgbClr>
                  </a:outerShdw>
                </a:effectLst>
              </a:rPr>
              <a:t>To </a:t>
            </a:r>
            <a:r>
              <a:rPr lang="en-US" dirty="0">
                <a:effectLst>
                  <a:outerShdw blurRad="38100" dist="38100" dir="2700000" algn="tl">
                    <a:srgbClr val="000000">
                      <a:alpha val="43137"/>
                    </a:srgbClr>
                  </a:outerShdw>
                </a:effectLst>
              </a:rPr>
              <a:t>share two </a:t>
            </a:r>
            <a:r>
              <a:rPr lang="en-US" dirty="0" smtClean="0">
                <a:effectLst>
                  <a:outerShdw blurRad="38100" dist="38100" dir="2700000" algn="tl">
                    <a:srgbClr val="000000">
                      <a:alpha val="43137"/>
                    </a:srgbClr>
                  </a:outerShdw>
                </a:effectLst>
              </a:rPr>
              <a:t>heart health innovations from the </a:t>
            </a:r>
            <a:r>
              <a:rPr lang="en-US" dirty="0">
                <a:effectLst>
                  <a:outerShdw blurRad="38100" dist="38100" dir="2700000" algn="tl">
                    <a:srgbClr val="000000">
                      <a:alpha val="43137"/>
                    </a:srgbClr>
                  </a:outerShdw>
                </a:effectLst>
              </a:rPr>
              <a:t>Health Care Innovations Exchange </a:t>
            </a:r>
            <a:endParaRPr lang="en-US" dirty="0" smtClean="0">
              <a:effectLst>
                <a:outerShdw blurRad="38100" dist="38100" dir="2700000" algn="tl">
                  <a:srgbClr val="000000">
                    <a:alpha val="43137"/>
                  </a:srgbClr>
                </a:outerShdw>
              </a:effectLst>
            </a:endParaRPr>
          </a:p>
          <a:p>
            <a:pPr marL="514350" indent="-514350">
              <a:buFont typeface="+mj-lt"/>
              <a:buAutoNum type="arabicPeriod"/>
              <a:defRPr/>
            </a:pPr>
            <a:r>
              <a:rPr lang="en-US" dirty="0" smtClean="0">
                <a:effectLst>
                  <a:outerShdw blurRad="38100" dist="38100" dir="2700000" algn="tl">
                    <a:srgbClr val="000000">
                      <a:alpha val="43137"/>
                    </a:srgbClr>
                  </a:outerShdw>
                </a:effectLst>
              </a:rPr>
              <a:t>To </a:t>
            </a:r>
            <a:r>
              <a:rPr lang="en-US" dirty="0">
                <a:effectLst>
                  <a:outerShdw blurRad="38100" dist="38100" dir="2700000" algn="tl">
                    <a:srgbClr val="000000">
                      <a:alpha val="43137"/>
                    </a:srgbClr>
                  </a:outerShdw>
                </a:effectLst>
              </a:rPr>
              <a:t>consider how organizations might explore adoption of these </a:t>
            </a:r>
            <a:r>
              <a:rPr lang="en-US" dirty="0" smtClean="0">
                <a:effectLst>
                  <a:outerShdw blurRad="38100" dist="38100" dir="2700000" algn="tl">
                    <a:srgbClr val="000000">
                      <a:alpha val="43137"/>
                    </a:srgbClr>
                  </a:outerShdw>
                </a:effectLst>
              </a:rPr>
              <a:t>and similar innovations</a:t>
            </a:r>
            <a:endParaRPr lang="en-US" dirty="0">
              <a:effectLst>
                <a:outerShdw blurRad="38100" dist="38100" dir="2700000" algn="tl">
                  <a:srgbClr val="000000">
                    <a:alpha val="43137"/>
                  </a:srgbClr>
                </a:outerShdw>
              </a:effectLst>
            </a:endParaRPr>
          </a:p>
          <a:p>
            <a:pPr>
              <a:defRPr/>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772400" cy="838200"/>
          </a:xfrm>
        </p:spPr>
        <p:txBody>
          <a:bodyPr>
            <a:noAutofit/>
          </a:bodyPr>
          <a:lstStyle/>
          <a:p>
            <a:pPr>
              <a:defRPr/>
            </a:pPr>
            <a:r>
              <a:rPr lang="en-US" dirty="0"/>
              <a:t>Focus Groups  </a:t>
            </a:r>
            <a:br>
              <a:rPr lang="en-US" dirty="0"/>
            </a:br>
            <a:r>
              <a:rPr lang="en-US" dirty="0"/>
              <a:t>Kaiser Colorado Clinics</a:t>
            </a:r>
          </a:p>
        </p:txBody>
      </p:sp>
      <p:sp>
        <p:nvSpPr>
          <p:cNvPr id="3" name="Content Placeholder 2"/>
          <p:cNvSpPr>
            <a:spLocks noGrp="1"/>
          </p:cNvSpPr>
          <p:nvPr>
            <p:ph sz="half" idx="1"/>
          </p:nvPr>
        </p:nvSpPr>
        <p:spPr/>
        <p:txBody>
          <a:bodyPr>
            <a:normAutofit/>
          </a:bodyPr>
          <a:lstStyle/>
          <a:p>
            <a:pPr marL="0" indent="0">
              <a:buFontTx/>
              <a:buNone/>
              <a:defRPr/>
            </a:pPr>
            <a:endParaRPr lang="en-US" dirty="0" smtClean="0"/>
          </a:p>
          <a:p>
            <a:pPr>
              <a:defRPr/>
            </a:pPr>
            <a:endParaRPr lang="en-US" dirty="0" smtClean="0"/>
          </a:p>
          <a:p>
            <a:pPr>
              <a:defRPr/>
            </a:pPr>
            <a:endParaRPr lang="en-US" dirty="0"/>
          </a:p>
        </p:txBody>
      </p:sp>
      <p:sp>
        <p:nvSpPr>
          <p:cNvPr id="5" name="Content Placeholder 4"/>
          <p:cNvSpPr>
            <a:spLocks noGrp="1"/>
          </p:cNvSpPr>
          <p:nvPr>
            <p:ph sz="half" idx="2"/>
          </p:nvPr>
        </p:nvSpPr>
        <p:spPr>
          <a:xfrm>
            <a:off x="5334000" y="2560638"/>
            <a:ext cx="3352800" cy="4525962"/>
          </a:xfrm>
        </p:spPr>
        <p:txBody>
          <a:bodyPr>
            <a:normAutofit/>
          </a:bodyPr>
          <a:lstStyle/>
          <a:p>
            <a:pPr>
              <a:lnSpc>
                <a:spcPct val="80000"/>
              </a:lnSpc>
            </a:pPr>
            <a:r>
              <a:rPr lang="en-US" sz="2700" smtClean="0"/>
              <a:t>Controlling my   BP is critical</a:t>
            </a:r>
          </a:p>
          <a:p>
            <a:pPr>
              <a:lnSpc>
                <a:spcPct val="80000"/>
              </a:lnSpc>
            </a:pPr>
            <a:r>
              <a:rPr lang="en-US" sz="2700" smtClean="0"/>
              <a:t>Office visits are inconvenient and time-consuming</a:t>
            </a:r>
          </a:p>
          <a:p>
            <a:pPr>
              <a:lnSpc>
                <a:spcPct val="80000"/>
              </a:lnSpc>
            </a:pPr>
            <a:r>
              <a:rPr lang="en-US" sz="2700" smtClean="0"/>
              <a:t>Using a home BP cuff is appealing</a:t>
            </a:r>
          </a:p>
          <a:p>
            <a:pPr>
              <a:lnSpc>
                <a:spcPct val="80000"/>
              </a:lnSpc>
            </a:pPr>
            <a:endParaRPr lang="en-US" sz="2400" smtClean="0"/>
          </a:p>
          <a:p>
            <a:pPr>
              <a:lnSpc>
                <a:spcPct val="80000"/>
              </a:lnSpc>
            </a:pPr>
            <a:endParaRPr lang="en-US" sz="2400" smtClean="0"/>
          </a:p>
          <a:p>
            <a:pPr>
              <a:lnSpc>
                <a:spcPct val="80000"/>
              </a:lnSpc>
            </a:pPr>
            <a:endParaRPr lang="en-US" sz="2400" smtClean="0"/>
          </a:p>
        </p:txBody>
      </p:sp>
      <p:pic>
        <p:nvPicPr>
          <p:cNvPr id="182276" name="Picture 4" descr="C:\Pics for Presns\iStock_000014952293Small.jpg"/>
          <p:cNvPicPr>
            <a:picLocks noChangeAspect="1" noChangeArrowheads="1"/>
          </p:cNvPicPr>
          <p:nvPr/>
        </p:nvPicPr>
        <p:blipFill>
          <a:blip r:embed="rId3" cstate="print"/>
          <a:srcRect/>
          <a:stretch>
            <a:fillRect/>
          </a:stretch>
        </p:blipFill>
        <p:spPr bwMode="auto">
          <a:xfrm>
            <a:off x="457200" y="2238375"/>
            <a:ext cx="4613275" cy="3071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600200" y="457200"/>
            <a:ext cx="7015163" cy="838200"/>
          </a:xfrm>
        </p:spPr>
        <p:txBody>
          <a:bodyPr>
            <a:noAutofit/>
          </a:bodyPr>
          <a:lstStyle/>
          <a:p>
            <a:pPr>
              <a:defRPr/>
            </a:pPr>
            <a:r>
              <a:rPr lang="en-US" dirty="0" smtClean="0">
                <a:cs typeface="Arial" charset="0"/>
              </a:rPr>
              <a:t>Provider Meetings  </a:t>
            </a:r>
            <a:br>
              <a:rPr lang="en-US" dirty="0" smtClean="0">
                <a:cs typeface="Arial" charset="0"/>
              </a:rPr>
            </a:br>
            <a:r>
              <a:rPr lang="en-US" dirty="0" smtClean="0">
                <a:cs typeface="Arial" charset="0"/>
              </a:rPr>
              <a:t>Kaiser Colorado Clinics</a:t>
            </a:r>
            <a:endParaRPr lang="en-US" dirty="0" smtClean="0"/>
          </a:p>
        </p:txBody>
      </p:sp>
      <p:pic>
        <p:nvPicPr>
          <p:cNvPr id="184322" name="Picture 5" descr="C:\Pics for Presns\CLN06d053.jpg"/>
          <p:cNvPicPr>
            <a:picLocks noChangeAspect="1" noChangeArrowheads="1"/>
          </p:cNvPicPr>
          <p:nvPr/>
        </p:nvPicPr>
        <p:blipFill>
          <a:blip r:embed="rId3" cstate="print"/>
          <a:srcRect/>
          <a:stretch>
            <a:fillRect/>
          </a:stretch>
        </p:blipFill>
        <p:spPr bwMode="auto">
          <a:xfrm>
            <a:off x="385763" y="2376488"/>
            <a:ext cx="4343400" cy="2895600"/>
          </a:xfrm>
          <a:prstGeom prst="rect">
            <a:avLst/>
          </a:prstGeom>
          <a:noFill/>
          <a:ln w="9525">
            <a:noFill/>
            <a:miter lim="800000"/>
            <a:headEnd/>
            <a:tailEnd/>
          </a:ln>
        </p:spPr>
      </p:pic>
      <p:sp>
        <p:nvSpPr>
          <p:cNvPr id="6" name="TextBox 5"/>
          <p:cNvSpPr txBox="1"/>
          <p:nvPr/>
        </p:nvSpPr>
        <p:spPr>
          <a:xfrm>
            <a:off x="4956175" y="2395538"/>
            <a:ext cx="3802063" cy="2652712"/>
          </a:xfrm>
          <a:prstGeom prst="rect">
            <a:avLst/>
          </a:prstGeom>
          <a:noFill/>
        </p:spPr>
        <p:txBody>
          <a:bodyPr>
            <a:spAutoFit/>
          </a:bodyPr>
          <a:lstStyle/>
          <a:p>
            <a:pPr algn="ctr">
              <a:lnSpc>
                <a:spcPct val="150000"/>
              </a:lnSpc>
            </a:pPr>
            <a:r>
              <a:rPr lang="en-US" sz="3200" b="1">
                <a:latin typeface="Arial" charset="0"/>
              </a:rPr>
              <a:t>Providers Supportive</a:t>
            </a:r>
          </a:p>
          <a:p>
            <a:pPr algn="ctr">
              <a:lnSpc>
                <a:spcPct val="150000"/>
              </a:lnSpc>
            </a:pPr>
            <a:endParaRPr lang="en-US" sz="3200">
              <a:latin typeface="Arial" charset="0"/>
            </a:endParaRPr>
          </a:p>
          <a:p>
            <a:pPr algn="ctr"/>
            <a:endParaRPr lang="en-US">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219075" y="1447800"/>
            <a:ext cx="8602663" cy="1371600"/>
          </a:xfrm>
        </p:spPr>
        <p:txBody>
          <a:bodyPr>
            <a:normAutofit fontScale="90000"/>
          </a:bodyPr>
          <a:lstStyle/>
          <a:p>
            <a:pPr>
              <a:defRPr/>
            </a:pPr>
            <a:r>
              <a:rPr lang="en-US" dirty="0" smtClean="0">
                <a:solidFill>
                  <a:srgbClr val="FDB635"/>
                </a:solidFill>
              </a:rPr>
              <a:t/>
            </a:r>
            <a:br>
              <a:rPr lang="en-US" dirty="0" smtClean="0">
                <a:solidFill>
                  <a:srgbClr val="FDB635"/>
                </a:solidFill>
              </a:rPr>
            </a:br>
            <a:r>
              <a:rPr lang="en-US" sz="4900" dirty="0" smtClean="0"/>
              <a:t>Home BP Monitoring supported by Pharmacists and Heart360</a:t>
            </a:r>
            <a:r>
              <a:rPr lang="en-US" sz="4900" baseline="30000" dirty="0" smtClean="0"/>
              <a:t>®</a:t>
            </a:r>
          </a:p>
        </p:txBody>
      </p:sp>
      <p:pic>
        <p:nvPicPr>
          <p:cNvPr id="186370" name="Picture 2" descr="C:\Pics for Presns\iStock_000016093206Small.jpg"/>
          <p:cNvPicPr>
            <a:picLocks noChangeAspect="1" noChangeArrowheads="1"/>
          </p:cNvPicPr>
          <p:nvPr/>
        </p:nvPicPr>
        <p:blipFill>
          <a:blip r:embed="rId3" cstate="print"/>
          <a:srcRect/>
          <a:stretch>
            <a:fillRect/>
          </a:stretch>
        </p:blipFill>
        <p:spPr bwMode="auto">
          <a:xfrm>
            <a:off x="2205038" y="2971800"/>
            <a:ext cx="4632325" cy="3071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ext Box 2"/>
          <p:cNvSpPr txBox="1">
            <a:spLocks noChangeArrowheads="1"/>
          </p:cNvSpPr>
          <p:nvPr/>
        </p:nvSpPr>
        <p:spPr bwMode="auto">
          <a:xfrm>
            <a:off x="381000" y="2506663"/>
            <a:ext cx="8534400" cy="1096962"/>
          </a:xfrm>
          <a:prstGeom prst="rect">
            <a:avLst/>
          </a:prstGeom>
          <a:noFill/>
          <a:ln w="9525">
            <a:noFill/>
            <a:miter lim="800000"/>
            <a:headEnd/>
            <a:tailEnd/>
          </a:ln>
        </p:spPr>
        <p:txBody>
          <a:bodyPr>
            <a:spAutoFit/>
          </a:bodyPr>
          <a:lstStyle/>
          <a:p>
            <a:pPr eaLnBrk="0" hangingPunct="0"/>
            <a:endParaRPr lang="en-US" sz="2800" baseline="30000">
              <a:latin typeface="Tahoma" pitchFamily="34" charset="0"/>
              <a:ea typeface="MS PGothic" pitchFamily="34" charset="-128"/>
            </a:endParaRPr>
          </a:p>
          <a:p>
            <a:pPr eaLnBrk="0" hangingPunct="0"/>
            <a:endParaRPr lang="en-US" sz="2800" baseline="30000">
              <a:latin typeface="Tahoma" pitchFamily="34" charset="0"/>
              <a:ea typeface="MS PGothic" pitchFamily="34" charset="-128"/>
            </a:endParaRPr>
          </a:p>
          <a:p>
            <a:pPr eaLnBrk="0" hangingPunct="0"/>
            <a:endParaRPr lang="en-US" sz="2800">
              <a:latin typeface="Tahoma" pitchFamily="34" charset="0"/>
              <a:ea typeface="MS PGothic" pitchFamily="34" charset="-128"/>
            </a:endParaRPr>
          </a:p>
        </p:txBody>
      </p:sp>
      <p:sp>
        <p:nvSpPr>
          <p:cNvPr id="49155" name="Text Box 3"/>
          <p:cNvSpPr txBox="1">
            <a:spLocks noChangeArrowheads="1"/>
          </p:cNvSpPr>
          <p:nvPr/>
        </p:nvSpPr>
        <p:spPr bwMode="auto">
          <a:xfrm>
            <a:off x="423863" y="1639888"/>
            <a:ext cx="8491537" cy="3354387"/>
          </a:xfrm>
          <a:prstGeom prst="rect">
            <a:avLst/>
          </a:prstGeom>
          <a:noFill/>
          <a:ln>
            <a:noFill/>
          </a:ln>
          <a:extLst/>
        </p:spPr>
        <p:txBody>
          <a:bodyPr>
            <a:spAutoFit/>
          </a:bodyPr>
          <a:lstStyle>
            <a:lvl1pPr eaLnBrk="0" hangingPunct="0">
              <a:defRPr sz="4000">
                <a:solidFill>
                  <a:srgbClr val="898989"/>
                </a:solidFill>
                <a:latin typeface="Arial" charset="0"/>
                <a:ea typeface="ＭＳ Ｐゴシック" pitchFamily="34" charset="-128"/>
              </a:defRPr>
            </a:lvl1pPr>
            <a:lvl2pPr marL="742950" indent="-285750" eaLnBrk="0" hangingPunct="0">
              <a:defRPr sz="4000">
                <a:solidFill>
                  <a:srgbClr val="898989"/>
                </a:solidFill>
                <a:latin typeface="Arial" charset="0"/>
                <a:ea typeface="ＭＳ Ｐゴシック" pitchFamily="34" charset="-128"/>
              </a:defRPr>
            </a:lvl2pPr>
            <a:lvl3pPr marL="1143000" indent="-228600" eaLnBrk="0" hangingPunct="0">
              <a:defRPr sz="4000">
                <a:solidFill>
                  <a:srgbClr val="898989"/>
                </a:solidFill>
                <a:latin typeface="Arial" charset="0"/>
                <a:ea typeface="ＭＳ Ｐゴシック" pitchFamily="34" charset="-128"/>
              </a:defRPr>
            </a:lvl3pPr>
            <a:lvl4pPr marL="1600200" indent="-228600" eaLnBrk="0" hangingPunct="0">
              <a:defRPr sz="4000">
                <a:solidFill>
                  <a:srgbClr val="898989"/>
                </a:solidFill>
                <a:latin typeface="Arial" charset="0"/>
                <a:ea typeface="ＭＳ Ｐゴシック" pitchFamily="34" charset="-128"/>
              </a:defRPr>
            </a:lvl4pPr>
            <a:lvl5pPr marL="2057400" indent="-228600" eaLnBrk="0" hangingPunct="0">
              <a:defRPr sz="4000">
                <a:solidFill>
                  <a:srgbClr val="898989"/>
                </a:solidFill>
                <a:latin typeface="Arial" charset="0"/>
                <a:ea typeface="ＭＳ Ｐゴシック" pitchFamily="34" charset="-128"/>
              </a:defRPr>
            </a:lvl5pPr>
            <a:lvl6pPr marL="25146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6pPr>
            <a:lvl7pPr marL="29718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7pPr>
            <a:lvl8pPr marL="34290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8pPr>
            <a:lvl9pPr marL="38862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9pPr>
          </a:lstStyle>
          <a:p>
            <a:pPr eaLnBrk="1" hangingPunct="1">
              <a:defRPr/>
            </a:pPr>
            <a:r>
              <a:rPr lang="en-US" sz="3600" b="1" dirty="0">
                <a:solidFill>
                  <a:schemeClr val="tx1"/>
                </a:solidFill>
                <a:latin typeface="+mj-lt"/>
                <a:cs typeface="Arial" pitchFamily="34" charset="0"/>
              </a:rPr>
              <a:t>For patients with hypertension, is a clinical pharmacy specialist-led </a:t>
            </a:r>
            <a:r>
              <a:rPr lang="en-US" sz="3600" b="1" dirty="0" smtClean="0">
                <a:solidFill>
                  <a:schemeClr val="tx1"/>
                </a:solidFill>
                <a:latin typeface="+mj-lt"/>
                <a:cs typeface="Arial" pitchFamily="34" charset="0"/>
              </a:rPr>
              <a:t>Heart360</a:t>
            </a:r>
            <a:r>
              <a:rPr lang="en-US" sz="3600" b="1" baseline="30000" dirty="0" smtClean="0">
                <a:solidFill>
                  <a:schemeClr val="tx1"/>
                </a:solidFill>
                <a:latin typeface="+mj-lt"/>
                <a:cs typeface="Arial" pitchFamily="34" charset="0"/>
              </a:rPr>
              <a:t>®</a:t>
            </a:r>
            <a:r>
              <a:rPr lang="en-US" sz="3600" b="1" dirty="0" smtClean="0">
                <a:solidFill>
                  <a:schemeClr val="tx1"/>
                </a:solidFill>
                <a:latin typeface="+mj-lt"/>
                <a:cs typeface="Arial" pitchFamily="34" charset="0"/>
              </a:rPr>
              <a:t> </a:t>
            </a:r>
            <a:r>
              <a:rPr lang="en-US" sz="3600" b="1" dirty="0">
                <a:solidFill>
                  <a:schemeClr val="tx1"/>
                </a:solidFill>
                <a:latin typeface="+mj-lt"/>
                <a:cs typeface="Arial" pitchFamily="34" charset="0"/>
              </a:rPr>
              <a:t>home BP monitoring program (HBPM) more effective than usual office-based care?</a:t>
            </a:r>
            <a:endParaRPr lang="en-US" sz="2800" dirty="0">
              <a:solidFill>
                <a:schemeClr val="tx1"/>
              </a:solidFill>
              <a:latin typeface="+mj-lt"/>
              <a:cs typeface="Arial" pitchFamily="34" charset="0"/>
            </a:endParaRPr>
          </a:p>
          <a:p>
            <a:pPr>
              <a:defRPr/>
            </a:pPr>
            <a:endParaRPr lang="en-US" sz="2800" dirty="0">
              <a:solidFill>
                <a:schemeClr val="tx1"/>
              </a:solidFill>
              <a:latin typeface="Tahoma" pitchFamily="34" charset="0"/>
              <a:cs typeface="Arial" pitchFamily="34" charset="0"/>
            </a:endParaRPr>
          </a:p>
        </p:txBody>
      </p:sp>
      <p:sp>
        <p:nvSpPr>
          <p:cNvPr id="187395" name="Text Box 4"/>
          <p:cNvSpPr txBox="1">
            <a:spLocks noChangeArrowheads="1"/>
          </p:cNvSpPr>
          <p:nvPr/>
        </p:nvSpPr>
        <p:spPr bwMode="auto">
          <a:xfrm>
            <a:off x="609600" y="5810250"/>
            <a:ext cx="184150" cy="823913"/>
          </a:xfrm>
          <a:prstGeom prst="rect">
            <a:avLst/>
          </a:prstGeom>
          <a:noFill/>
          <a:ln w="9525">
            <a:noFill/>
            <a:miter lim="800000"/>
            <a:headEnd/>
            <a:tailEnd/>
          </a:ln>
        </p:spPr>
        <p:txBody>
          <a:bodyPr wrap="none">
            <a:spAutoFit/>
          </a:bodyPr>
          <a:lstStyle/>
          <a:p>
            <a:pPr eaLnBrk="0" hangingPunct="0"/>
            <a:endParaRPr lang="en-US" sz="3000">
              <a:latin typeface="Arial" charset="0"/>
              <a:ea typeface="MS PGothic" pitchFamily="34" charset="-128"/>
            </a:endParaRPr>
          </a:p>
          <a:p>
            <a:pPr eaLnBrk="0" hangingPunct="0"/>
            <a:endParaRPr lang="en-US" sz="1800">
              <a:latin typeface="Arial" charset="0"/>
              <a:ea typeface="MS PGothic" pitchFamily="34" charset="-128"/>
            </a:endParaRPr>
          </a:p>
        </p:txBody>
      </p:sp>
      <p:sp>
        <p:nvSpPr>
          <p:cNvPr id="49157" name="Text Box 5"/>
          <p:cNvSpPr txBox="1">
            <a:spLocks noChangeArrowheads="1"/>
          </p:cNvSpPr>
          <p:nvPr/>
        </p:nvSpPr>
        <p:spPr bwMode="auto">
          <a:xfrm>
            <a:off x="1752600" y="419100"/>
            <a:ext cx="7162800" cy="923925"/>
          </a:xfrm>
          <a:prstGeom prst="rect">
            <a:avLst/>
          </a:prstGeom>
          <a:noFill/>
          <a:ln>
            <a:noFill/>
          </a:ln>
          <a:extLst/>
        </p:spPr>
        <p:txBody>
          <a:bodyPr>
            <a:spAutoFit/>
          </a:bodyPr>
          <a:lstStyle>
            <a:lvl1pPr eaLnBrk="0" hangingPunct="0">
              <a:defRPr sz="4000">
                <a:solidFill>
                  <a:srgbClr val="898989"/>
                </a:solidFill>
                <a:latin typeface="Arial" charset="0"/>
                <a:ea typeface="ＭＳ Ｐゴシック" pitchFamily="34" charset="-128"/>
              </a:defRPr>
            </a:lvl1pPr>
            <a:lvl2pPr marL="742950" indent="-285750" eaLnBrk="0" hangingPunct="0">
              <a:defRPr sz="4000">
                <a:solidFill>
                  <a:srgbClr val="898989"/>
                </a:solidFill>
                <a:latin typeface="Arial" charset="0"/>
                <a:ea typeface="ＭＳ Ｐゴシック" pitchFamily="34" charset="-128"/>
              </a:defRPr>
            </a:lvl2pPr>
            <a:lvl3pPr marL="1143000" indent="-228600" eaLnBrk="0" hangingPunct="0">
              <a:defRPr sz="4000">
                <a:solidFill>
                  <a:srgbClr val="898989"/>
                </a:solidFill>
                <a:latin typeface="Arial" charset="0"/>
                <a:ea typeface="ＭＳ Ｐゴシック" pitchFamily="34" charset="-128"/>
              </a:defRPr>
            </a:lvl3pPr>
            <a:lvl4pPr marL="1600200" indent="-228600" eaLnBrk="0" hangingPunct="0">
              <a:defRPr sz="4000">
                <a:solidFill>
                  <a:srgbClr val="898989"/>
                </a:solidFill>
                <a:latin typeface="Arial" charset="0"/>
                <a:ea typeface="ＭＳ Ｐゴシック" pitchFamily="34" charset="-128"/>
              </a:defRPr>
            </a:lvl4pPr>
            <a:lvl5pPr marL="2057400" indent="-228600" eaLnBrk="0" hangingPunct="0">
              <a:defRPr sz="4000">
                <a:solidFill>
                  <a:srgbClr val="898989"/>
                </a:solidFill>
                <a:latin typeface="Arial" charset="0"/>
                <a:ea typeface="ＭＳ Ｐゴシック" pitchFamily="34" charset="-128"/>
              </a:defRPr>
            </a:lvl5pPr>
            <a:lvl6pPr marL="25146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6pPr>
            <a:lvl7pPr marL="29718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7pPr>
            <a:lvl8pPr marL="34290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8pPr>
            <a:lvl9pPr marL="38862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9pPr>
          </a:lstStyle>
          <a:p>
            <a:pPr>
              <a:defRPr/>
            </a:pPr>
            <a:r>
              <a:rPr lang="en-US" sz="5400" b="1" dirty="0" smtClean="0">
                <a:solidFill>
                  <a:srgbClr val="FFFF00"/>
                </a:solidFill>
                <a:effectLst>
                  <a:outerShdw blurRad="38100" dist="38100" dir="2700000" algn="tl">
                    <a:srgbClr val="000000">
                      <a:alpha val="43137"/>
                    </a:srgbClr>
                  </a:outerShdw>
                </a:effectLst>
                <a:latin typeface="+mj-lt"/>
                <a:cs typeface="Arial" pitchFamily="34" charset="0"/>
              </a:rPr>
              <a:t>Research Question</a:t>
            </a:r>
            <a:endParaRPr lang="en-US" sz="5400" dirty="0">
              <a:solidFill>
                <a:srgbClr val="FFFF00"/>
              </a:solidFill>
              <a:effectLst>
                <a:outerShdw blurRad="38100" dist="38100" dir="2700000" algn="tl">
                  <a:srgbClr val="000000">
                    <a:alpha val="43137"/>
                  </a:srgbClr>
                </a:outerShdw>
              </a:effectLst>
              <a:latin typeface="+mj-lt"/>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685800" y="381000"/>
            <a:ext cx="7772400" cy="838200"/>
          </a:xfrm>
        </p:spPr>
        <p:txBody>
          <a:bodyPr>
            <a:noAutofit/>
          </a:bodyPr>
          <a:lstStyle/>
          <a:p>
            <a:pPr eaLnBrk="1" hangingPunct="1">
              <a:defRPr/>
            </a:pPr>
            <a:r>
              <a:rPr lang="en-US" sz="5400" dirty="0" smtClean="0"/>
              <a:t>Study Setting</a:t>
            </a:r>
            <a:r>
              <a:rPr lang="en-US" sz="4800" dirty="0" smtClean="0"/>
              <a:t> </a:t>
            </a:r>
          </a:p>
        </p:txBody>
      </p:sp>
      <p:pic>
        <p:nvPicPr>
          <p:cNvPr id="189442" name="Picture 3"/>
          <p:cNvPicPr>
            <a:picLocks noChangeAspect="1" noChangeArrowheads="1"/>
          </p:cNvPicPr>
          <p:nvPr/>
        </p:nvPicPr>
        <p:blipFill>
          <a:blip r:embed="rId3" cstate="print"/>
          <a:srcRect/>
          <a:stretch>
            <a:fillRect/>
          </a:stretch>
        </p:blipFill>
        <p:spPr bwMode="auto">
          <a:xfrm>
            <a:off x="4505325" y="3362325"/>
            <a:ext cx="133350" cy="133350"/>
          </a:xfrm>
          <a:prstGeom prst="rect">
            <a:avLst/>
          </a:prstGeom>
          <a:noFill/>
          <a:ln w="9525">
            <a:noFill/>
            <a:miter lim="800000"/>
            <a:headEnd/>
            <a:tailEnd/>
          </a:ln>
        </p:spPr>
      </p:pic>
      <p:pic>
        <p:nvPicPr>
          <p:cNvPr id="189443" name="Picture 4"/>
          <p:cNvPicPr>
            <a:picLocks noChangeAspect="1" noChangeArrowheads="1"/>
          </p:cNvPicPr>
          <p:nvPr/>
        </p:nvPicPr>
        <p:blipFill>
          <a:blip r:embed="rId3" cstate="print"/>
          <a:srcRect/>
          <a:stretch>
            <a:fillRect/>
          </a:stretch>
        </p:blipFill>
        <p:spPr bwMode="auto">
          <a:xfrm>
            <a:off x="4505325" y="3362325"/>
            <a:ext cx="133350" cy="133350"/>
          </a:xfrm>
          <a:prstGeom prst="rect">
            <a:avLst/>
          </a:prstGeom>
          <a:noFill/>
          <a:ln w="9525">
            <a:noFill/>
            <a:miter lim="800000"/>
            <a:headEnd/>
            <a:tailEnd/>
          </a:ln>
        </p:spPr>
      </p:pic>
      <p:pic>
        <p:nvPicPr>
          <p:cNvPr id="129029" name="Picture 5"/>
          <p:cNvPicPr>
            <a:picLocks noChangeAspect="1" noChangeArrowheads="1"/>
          </p:cNvPicPr>
          <p:nvPr/>
        </p:nvPicPr>
        <p:blipFill>
          <a:blip r:embed="rId4" cstate="print"/>
          <a:srcRect/>
          <a:stretch>
            <a:fillRect/>
          </a:stretch>
        </p:blipFill>
        <p:spPr bwMode="auto">
          <a:xfrm>
            <a:off x="1652588" y="1579563"/>
            <a:ext cx="5357812" cy="5076825"/>
          </a:xfrm>
          <a:prstGeom prst="rect">
            <a:avLst/>
          </a:prstGeom>
          <a:noFill/>
          <a:ln w="38100">
            <a:noFill/>
            <a:miter lim="800000"/>
            <a:headEnd/>
            <a:tailEnd/>
          </a:ln>
          <a:effectLst>
            <a:outerShdw dist="35921" dir="2700000" algn="ctr" rotWithShape="0">
              <a:schemeClr val="bg2"/>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914400" y="344488"/>
            <a:ext cx="7772400" cy="838200"/>
          </a:xfrm>
        </p:spPr>
        <p:txBody>
          <a:bodyPr>
            <a:noAutofit/>
          </a:bodyPr>
          <a:lstStyle/>
          <a:p>
            <a:pPr eaLnBrk="1" hangingPunct="1">
              <a:defRPr/>
            </a:pPr>
            <a:r>
              <a:rPr lang="en-US" sz="5400" dirty="0" smtClean="0"/>
              <a:t>Study Population</a:t>
            </a:r>
            <a:r>
              <a:rPr lang="en-US" sz="4800" dirty="0" smtClean="0"/>
              <a:t> </a:t>
            </a:r>
          </a:p>
        </p:txBody>
      </p:sp>
      <p:sp>
        <p:nvSpPr>
          <p:cNvPr id="191490" name="Text Box 5"/>
          <p:cNvSpPr txBox="1">
            <a:spLocks noChangeArrowheads="1"/>
          </p:cNvSpPr>
          <p:nvPr/>
        </p:nvSpPr>
        <p:spPr bwMode="auto">
          <a:xfrm>
            <a:off x="1944688" y="1484313"/>
            <a:ext cx="4846637" cy="531812"/>
          </a:xfrm>
          <a:prstGeom prst="rect">
            <a:avLst/>
          </a:prstGeom>
          <a:noFill/>
          <a:ln w="12700">
            <a:solidFill>
              <a:srgbClr val="FFFF00"/>
            </a:solidFill>
            <a:miter lim="800000"/>
            <a:headEnd/>
            <a:tailEnd/>
          </a:ln>
        </p:spPr>
        <p:txBody>
          <a:bodyPr>
            <a:spAutoFit/>
          </a:bodyPr>
          <a:lstStyle/>
          <a:p>
            <a:pPr algn="ctr">
              <a:spcBef>
                <a:spcPct val="50000"/>
              </a:spcBef>
            </a:pPr>
            <a:r>
              <a:rPr lang="en-US" sz="2800" b="1">
                <a:latin typeface="Arial" charset="0"/>
                <a:ea typeface="MS PGothic" pitchFamily="34" charset="-128"/>
              </a:rPr>
              <a:t>Uncontrolled HTN</a:t>
            </a:r>
          </a:p>
        </p:txBody>
      </p:sp>
      <p:sp>
        <p:nvSpPr>
          <p:cNvPr id="191491" name="Text Box 6"/>
          <p:cNvSpPr txBox="1">
            <a:spLocks noChangeArrowheads="1"/>
          </p:cNvSpPr>
          <p:nvPr/>
        </p:nvSpPr>
        <p:spPr bwMode="auto">
          <a:xfrm>
            <a:off x="4986338" y="2444750"/>
            <a:ext cx="3265487" cy="531813"/>
          </a:xfrm>
          <a:prstGeom prst="rect">
            <a:avLst/>
          </a:prstGeom>
          <a:noFill/>
          <a:ln w="12700">
            <a:solidFill>
              <a:srgbClr val="FFFF00"/>
            </a:solidFill>
            <a:miter lim="800000"/>
            <a:headEnd/>
            <a:tailEnd/>
          </a:ln>
        </p:spPr>
        <p:txBody>
          <a:bodyPr>
            <a:spAutoFit/>
          </a:bodyPr>
          <a:lstStyle/>
          <a:p>
            <a:pPr algn="ctr">
              <a:spcBef>
                <a:spcPct val="50000"/>
              </a:spcBef>
            </a:pPr>
            <a:r>
              <a:rPr lang="en-US" sz="2800" b="1">
                <a:latin typeface="Arial" charset="0"/>
                <a:ea typeface="MS PGothic" pitchFamily="34" charset="-128"/>
              </a:rPr>
              <a:t>HBPM-Heart360</a:t>
            </a:r>
            <a:r>
              <a:rPr lang="en-US" sz="2800" b="1" baseline="30000">
                <a:latin typeface="Arial" charset="0"/>
                <a:ea typeface="MS PGothic" pitchFamily="34" charset="-128"/>
              </a:rPr>
              <a:t>®</a:t>
            </a:r>
          </a:p>
        </p:txBody>
      </p:sp>
      <p:sp>
        <p:nvSpPr>
          <p:cNvPr id="191492" name="Text Box 7"/>
          <p:cNvSpPr txBox="1">
            <a:spLocks noChangeArrowheads="1"/>
          </p:cNvSpPr>
          <p:nvPr/>
        </p:nvSpPr>
        <p:spPr bwMode="auto">
          <a:xfrm>
            <a:off x="4986338" y="3525838"/>
            <a:ext cx="3265487" cy="531812"/>
          </a:xfrm>
          <a:prstGeom prst="rect">
            <a:avLst/>
          </a:prstGeom>
          <a:noFill/>
          <a:ln w="12700">
            <a:solidFill>
              <a:srgbClr val="FFFF00"/>
            </a:solidFill>
            <a:miter lim="800000"/>
            <a:headEnd/>
            <a:tailEnd/>
          </a:ln>
        </p:spPr>
        <p:txBody>
          <a:bodyPr>
            <a:spAutoFit/>
          </a:bodyPr>
          <a:lstStyle/>
          <a:p>
            <a:pPr algn="ctr">
              <a:spcBef>
                <a:spcPct val="50000"/>
              </a:spcBef>
            </a:pPr>
            <a:r>
              <a:rPr lang="en-US" sz="2800" b="1">
                <a:latin typeface="Arial" charset="0"/>
                <a:ea typeface="MS PGothic" pitchFamily="34" charset="-128"/>
              </a:rPr>
              <a:t>Initial visit</a:t>
            </a:r>
          </a:p>
        </p:txBody>
      </p:sp>
      <p:sp>
        <p:nvSpPr>
          <p:cNvPr id="191493" name="Text Box 9"/>
          <p:cNvSpPr txBox="1">
            <a:spLocks noChangeArrowheads="1"/>
          </p:cNvSpPr>
          <p:nvPr/>
        </p:nvSpPr>
        <p:spPr bwMode="auto">
          <a:xfrm>
            <a:off x="838200" y="2438400"/>
            <a:ext cx="3033713" cy="531813"/>
          </a:xfrm>
          <a:prstGeom prst="rect">
            <a:avLst/>
          </a:prstGeom>
          <a:noFill/>
          <a:ln w="12700">
            <a:solidFill>
              <a:srgbClr val="FFFF00"/>
            </a:solidFill>
            <a:miter lim="800000"/>
            <a:headEnd/>
            <a:tailEnd/>
          </a:ln>
        </p:spPr>
        <p:txBody>
          <a:bodyPr>
            <a:spAutoFit/>
          </a:bodyPr>
          <a:lstStyle/>
          <a:p>
            <a:pPr algn="ctr">
              <a:spcBef>
                <a:spcPct val="50000"/>
              </a:spcBef>
            </a:pPr>
            <a:r>
              <a:rPr lang="en-US" sz="2800" b="1">
                <a:latin typeface="Arial" charset="0"/>
                <a:ea typeface="MS PGothic" pitchFamily="34" charset="-128"/>
              </a:rPr>
              <a:t>Usual Care</a:t>
            </a:r>
          </a:p>
        </p:txBody>
      </p:sp>
      <p:sp>
        <p:nvSpPr>
          <p:cNvPr id="191494" name="Line 11"/>
          <p:cNvSpPr>
            <a:spLocks noChangeShapeType="1"/>
          </p:cNvSpPr>
          <p:nvPr/>
        </p:nvSpPr>
        <p:spPr bwMode="auto">
          <a:xfrm>
            <a:off x="6599238" y="2981325"/>
            <a:ext cx="0" cy="538163"/>
          </a:xfrm>
          <a:prstGeom prst="line">
            <a:avLst/>
          </a:prstGeom>
          <a:noFill/>
          <a:ln w="19050">
            <a:solidFill>
              <a:srgbClr val="FFFF00"/>
            </a:solidFill>
            <a:round/>
            <a:headEnd/>
            <a:tailEnd type="triangle" w="med" len="med"/>
          </a:ln>
        </p:spPr>
        <p:txBody>
          <a:bodyPr anchor="ctr"/>
          <a:lstStyle/>
          <a:p>
            <a:endParaRPr lang="en-US"/>
          </a:p>
        </p:txBody>
      </p:sp>
      <p:sp>
        <p:nvSpPr>
          <p:cNvPr id="191495" name="Line 12"/>
          <p:cNvSpPr>
            <a:spLocks noChangeShapeType="1"/>
          </p:cNvSpPr>
          <p:nvPr/>
        </p:nvSpPr>
        <p:spPr bwMode="auto">
          <a:xfrm>
            <a:off x="2260600" y="3017838"/>
            <a:ext cx="0" cy="501650"/>
          </a:xfrm>
          <a:prstGeom prst="line">
            <a:avLst/>
          </a:prstGeom>
          <a:noFill/>
          <a:ln w="19050">
            <a:solidFill>
              <a:srgbClr val="FFFF00"/>
            </a:solidFill>
            <a:round/>
            <a:headEnd/>
            <a:tailEnd type="triangle" w="med" len="med"/>
          </a:ln>
        </p:spPr>
        <p:txBody>
          <a:bodyPr anchor="ctr"/>
          <a:lstStyle/>
          <a:p>
            <a:endParaRPr lang="en-US"/>
          </a:p>
        </p:txBody>
      </p:sp>
      <p:sp>
        <p:nvSpPr>
          <p:cNvPr id="191496" name="Line 13"/>
          <p:cNvSpPr>
            <a:spLocks noChangeShapeType="1"/>
          </p:cNvSpPr>
          <p:nvPr/>
        </p:nvSpPr>
        <p:spPr bwMode="auto">
          <a:xfrm>
            <a:off x="4986338" y="2016125"/>
            <a:ext cx="730250" cy="387350"/>
          </a:xfrm>
          <a:prstGeom prst="line">
            <a:avLst/>
          </a:prstGeom>
          <a:noFill/>
          <a:ln w="19050">
            <a:solidFill>
              <a:srgbClr val="FFFF00"/>
            </a:solidFill>
            <a:round/>
            <a:headEnd/>
            <a:tailEnd type="triangle" w="med" len="med"/>
          </a:ln>
        </p:spPr>
        <p:txBody>
          <a:bodyPr anchor="ctr"/>
          <a:lstStyle/>
          <a:p>
            <a:endParaRPr lang="en-US"/>
          </a:p>
        </p:txBody>
      </p:sp>
      <p:sp>
        <p:nvSpPr>
          <p:cNvPr id="191497" name="Text Box 15"/>
          <p:cNvSpPr txBox="1">
            <a:spLocks noChangeArrowheads="1"/>
          </p:cNvSpPr>
          <p:nvPr/>
        </p:nvSpPr>
        <p:spPr bwMode="auto">
          <a:xfrm>
            <a:off x="5029200" y="5926138"/>
            <a:ext cx="695325" cy="701675"/>
          </a:xfrm>
          <a:prstGeom prst="rect">
            <a:avLst/>
          </a:prstGeom>
          <a:noFill/>
          <a:ln w="9525">
            <a:noFill/>
            <a:miter lim="800000"/>
            <a:headEnd/>
            <a:tailEnd/>
          </a:ln>
        </p:spPr>
        <p:txBody>
          <a:bodyPr>
            <a:spAutoFit/>
          </a:bodyPr>
          <a:lstStyle/>
          <a:p>
            <a:pPr>
              <a:spcBef>
                <a:spcPct val="50000"/>
              </a:spcBef>
            </a:pPr>
            <a:endParaRPr lang="en-US" sz="4000">
              <a:latin typeface="Arial" charset="0"/>
              <a:ea typeface="MS PGothic" pitchFamily="34" charset="-128"/>
            </a:endParaRPr>
          </a:p>
        </p:txBody>
      </p:sp>
      <p:sp>
        <p:nvSpPr>
          <p:cNvPr id="191498" name="Line 16"/>
          <p:cNvSpPr>
            <a:spLocks noChangeShapeType="1"/>
          </p:cNvSpPr>
          <p:nvPr/>
        </p:nvSpPr>
        <p:spPr bwMode="auto">
          <a:xfrm flipH="1">
            <a:off x="2759075" y="2016125"/>
            <a:ext cx="646113" cy="387350"/>
          </a:xfrm>
          <a:prstGeom prst="line">
            <a:avLst/>
          </a:prstGeom>
          <a:noFill/>
          <a:ln w="19050">
            <a:solidFill>
              <a:srgbClr val="FFFF00"/>
            </a:solidFill>
            <a:round/>
            <a:headEnd/>
            <a:tailEnd type="triangle" w="med" len="med"/>
          </a:ln>
        </p:spPr>
        <p:txBody>
          <a:bodyPr anchor="ctr"/>
          <a:lstStyle/>
          <a:p>
            <a:endParaRPr lang="en-US"/>
          </a:p>
        </p:txBody>
      </p:sp>
      <p:sp>
        <p:nvSpPr>
          <p:cNvPr id="191499" name="Line 8"/>
          <p:cNvSpPr>
            <a:spLocks noChangeShapeType="1"/>
          </p:cNvSpPr>
          <p:nvPr/>
        </p:nvSpPr>
        <p:spPr bwMode="auto">
          <a:xfrm flipH="1">
            <a:off x="5794375" y="5602288"/>
            <a:ext cx="541338" cy="384175"/>
          </a:xfrm>
          <a:prstGeom prst="line">
            <a:avLst/>
          </a:prstGeom>
          <a:noFill/>
          <a:ln w="19050">
            <a:solidFill>
              <a:srgbClr val="FFFF00"/>
            </a:solidFill>
            <a:round/>
            <a:headEnd/>
            <a:tailEnd type="triangle" w="med" len="med"/>
          </a:ln>
        </p:spPr>
        <p:txBody>
          <a:bodyPr anchor="ctr"/>
          <a:lstStyle/>
          <a:p>
            <a:endParaRPr lang="en-US"/>
          </a:p>
        </p:txBody>
      </p:sp>
      <p:sp>
        <p:nvSpPr>
          <p:cNvPr id="191500" name="Text Box 17"/>
          <p:cNvSpPr txBox="1">
            <a:spLocks noChangeArrowheads="1"/>
          </p:cNvSpPr>
          <p:nvPr/>
        </p:nvSpPr>
        <p:spPr bwMode="auto">
          <a:xfrm>
            <a:off x="1684338" y="6030913"/>
            <a:ext cx="5337175" cy="522287"/>
          </a:xfrm>
          <a:prstGeom prst="rect">
            <a:avLst/>
          </a:prstGeom>
          <a:noFill/>
          <a:ln w="9525">
            <a:solidFill>
              <a:srgbClr val="FFFF00"/>
            </a:solidFill>
            <a:miter lim="800000"/>
            <a:headEnd/>
            <a:tailEnd/>
          </a:ln>
        </p:spPr>
        <p:txBody>
          <a:bodyPr>
            <a:spAutoFit/>
          </a:bodyPr>
          <a:lstStyle/>
          <a:p>
            <a:pPr lvl="1" algn="ctr"/>
            <a:r>
              <a:rPr lang="en-US" sz="2800" b="1">
                <a:latin typeface="Arial" charset="0"/>
                <a:ea typeface="MS PGothic" pitchFamily="34" charset="-128"/>
              </a:rPr>
              <a:t>six month follow-up visit                  </a:t>
            </a:r>
          </a:p>
        </p:txBody>
      </p:sp>
      <p:sp>
        <p:nvSpPr>
          <p:cNvPr id="191501" name="Text Box 16"/>
          <p:cNvSpPr txBox="1">
            <a:spLocks noChangeArrowheads="1"/>
          </p:cNvSpPr>
          <p:nvPr/>
        </p:nvSpPr>
        <p:spPr bwMode="auto">
          <a:xfrm>
            <a:off x="869950" y="3519488"/>
            <a:ext cx="2963863" cy="528637"/>
          </a:xfrm>
          <a:prstGeom prst="rect">
            <a:avLst/>
          </a:prstGeom>
          <a:noFill/>
          <a:ln w="9525">
            <a:solidFill>
              <a:srgbClr val="FFFF00"/>
            </a:solidFill>
            <a:miter lim="800000"/>
            <a:headEnd/>
            <a:tailEnd/>
          </a:ln>
        </p:spPr>
        <p:txBody>
          <a:bodyPr>
            <a:spAutoFit/>
          </a:bodyPr>
          <a:lstStyle/>
          <a:p>
            <a:pPr algn="ctr"/>
            <a:r>
              <a:rPr lang="en-US" sz="2800" b="1">
                <a:latin typeface="Arial" charset="0"/>
                <a:ea typeface="MS PGothic" pitchFamily="34" charset="-128"/>
              </a:rPr>
              <a:t>Initial visit</a:t>
            </a:r>
          </a:p>
        </p:txBody>
      </p:sp>
      <p:sp>
        <p:nvSpPr>
          <p:cNvPr id="191502" name="Line 16"/>
          <p:cNvSpPr>
            <a:spLocks noChangeShapeType="1"/>
          </p:cNvSpPr>
          <p:nvPr/>
        </p:nvSpPr>
        <p:spPr bwMode="auto">
          <a:xfrm>
            <a:off x="2759075" y="5602288"/>
            <a:ext cx="671513" cy="349250"/>
          </a:xfrm>
          <a:prstGeom prst="line">
            <a:avLst/>
          </a:prstGeom>
          <a:noFill/>
          <a:ln w="19050">
            <a:solidFill>
              <a:srgbClr val="FFFF00"/>
            </a:solidFill>
            <a:round/>
            <a:headEnd/>
            <a:tailEnd type="triangle" w="med" len="med"/>
          </a:ln>
        </p:spPr>
        <p:txBody>
          <a:bodyPr anchor="ctr"/>
          <a:lstStyle/>
          <a:p>
            <a:endParaRPr lang="en-US"/>
          </a:p>
        </p:txBody>
      </p:sp>
      <p:sp>
        <p:nvSpPr>
          <p:cNvPr id="191503" name="Text Box 16"/>
          <p:cNvSpPr txBox="1">
            <a:spLocks noChangeArrowheads="1"/>
          </p:cNvSpPr>
          <p:nvPr/>
        </p:nvSpPr>
        <p:spPr bwMode="auto">
          <a:xfrm>
            <a:off x="869950" y="4594225"/>
            <a:ext cx="2963863" cy="954088"/>
          </a:xfrm>
          <a:prstGeom prst="rect">
            <a:avLst/>
          </a:prstGeom>
          <a:noFill/>
          <a:ln w="9525">
            <a:solidFill>
              <a:srgbClr val="FFFF00"/>
            </a:solidFill>
            <a:miter lim="800000"/>
            <a:headEnd/>
            <a:tailEnd/>
          </a:ln>
        </p:spPr>
        <p:txBody>
          <a:bodyPr>
            <a:spAutoFit/>
          </a:bodyPr>
          <a:lstStyle/>
          <a:p>
            <a:pPr algn="ctr"/>
            <a:r>
              <a:rPr lang="en-US" sz="2800" b="1">
                <a:latin typeface="Arial" charset="0"/>
                <a:ea typeface="MS PGothic" pitchFamily="34" charset="-128"/>
              </a:rPr>
              <a:t>Referral </a:t>
            </a:r>
          </a:p>
          <a:p>
            <a:pPr algn="ctr"/>
            <a:r>
              <a:rPr lang="en-US" sz="2800" b="1">
                <a:latin typeface="Arial" charset="0"/>
                <a:ea typeface="MS PGothic" pitchFamily="34" charset="-128"/>
              </a:rPr>
              <a:t>To PCP </a:t>
            </a:r>
          </a:p>
        </p:txBody>
      </p:sp>
      <p:sp>
        <p:nvSpPr>
          <p:cNvPr id="191504" name="Text Box 7"/>
          <p:cNvSpPr txBox="1">
            <a:spLocks noChangeArrowheads="1"/>
          </p:cNvSpPr>
          <p:nvPr/>
        </p:nvSpPr>
        <p:spPr bwMode="auto">
          <a:xfrm>
            <a:off x="4986338" y="4595813"/>
            <a:ext cx="3268662" cy="958850"/>
          </a:xfrm>
          <a:prstGeom prst="rect">
            <a:avLst/>
          </a:prstGeom>
          <a:noFill/>
          <a:ln w="12700">
            <a:solidFill>
              <a:srgbClr val="FFFF00"/>
            </a:solidFill>
            <a:miter lim="800000"/>
            <a:headEnd/>
            <a:tailEnd/>
          </a:ln>
        </p:spPr>
        <p:txBody>
          <a:bodyPr>
            <a:spAutoFit/>
          </a:bodyPr>
          <a:lstStyle/>
          <a:p>
            <a:pPr algn="ctr">
              <a:spcBef>
                <a:spcPct val="50000"/>
              </a:spcBef>
            </a:pPr>
            <a:r>
              <a:rPr lang="en-US" sz="2800" b="1">
                <a:latin typeface="Arial" charset="0"/>
                <a:ea typeface="MS PGothic" pitchFamily="34" charset="-128"/>
              </a:rPr>
              <a:t>Home BP monitoring</a:t>
            </a:r>
            <a:r>
              <a:rPr lang="en-US" sz="2800">
                <a:latin typeface="Arial" charset="0"/>
                <a:ea typeface="MS PGothic" pitchFamily="34" charset="-128"/>
              </a:rPr>
              <a:t> </a:t>
            </a:r>
          </a:p>
        </p:txBody>
      </p:sp>
      <p:sp>
        <p:nvSpPr>
          <p:cNvPr id="191505" name="Line 11"/>
          <p:cNvSpPr>
            <a:spLocks noChangeShapeType="1"/>
          </p:cNvSpPr>
          <p:nvPr/>
        </p:nvSpPr>
        <p:spPr bwMode="auto">
          <a:xfrm>
            <a:off x="6591300" y="4094163"/>
            <a:ext cx="0" cy="461962"/>
          </a:xfrm>
          <a:prstGeom prst="line">
            <a:avLst/>
          </a:prstGeom>
          <a:noFill/>
          <a:ln w="19050">
            <a:solidFill>
              <a:srgbClr val="FFFF00"/>
            </a:solidFill>
            <a:round/>
            <a:headEnd/>
            <a:tailEnd type="triangle" w="med" len="med"/>
          </a:ln>
        </p:spPr>
        <p:txBody>
          <a:bodyPr anchor="ctr"/>
          <a:lstStyle/>
          <a:p>
            <a:endParaRPr lang="en-US"/>
          </a:p>
        </p:txBody>
      </p:sp>
      <p:sp>
        <p:nvSpPr>
          <p:cNvPr id="191506" name="Line 11"/>
          <p:cNvSpPr>
            <a:spLocks noChangeShapeType="1"/>
          </p:cNvSpPr>
          <p:nvPr/>
        </p:nvSpPr>
        <p:spPr bwMode="auto">
          <a:xfrm>
            <a:off x="2268538" y="4094163"/>
            <a:ext cx="0" cy="461962"/>
          </a:xfrm>
          <a:prstGeom prst="line">
            <a:avLst/>
          </a:prstGeom>
          <a:noFill/>
          <a:ln w="19050">
            <a:solidFill>
              <a:srgbClr val="FFFF00"/>
            </a:solidFill>
            <a:round/>
            <a:headEnd/>
            <a:tailEnd type="triangle" w="med" len="med"/>
          </a:ln>
        </p:spPr>
        <p:txBody>
          <a:bodyPr anchor="ct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5765800" cy="1143000"/>
          </a:xfrm>
        </p:spPr>
        <p:txBody>
          <a:bodyPr>
            <a:normAutofit fontScale="90000"/>
          </a:bodyPr>
          <a:lstStyle/>
          <a:p>
            <a:pPr>
              <a:defRPr/>
            </a:pPr>
            <a:r>
              <a:rPr lang="en-US" sz="4800" dirty="0" smtClean="0"/>
              <a:t>Monitoring Protocol</a:t>
            </a:r>
            <a:endParaRPr lang="en-US" sz="4800" dirty="0"/>
          </a:p>
        </p:txBody>
      </p:sp>
      <p:pic>
        <p:nvPicPr>
          <p:cNvPr id="4" name="Picture 8" descr="CLN06d090"/>
          <p:cNvPicPr>
            <a:picLocks noChangeAspect="1" noChangeArrowheads="1"/>
          </p:cNvPicPr>
          <p:nvPr/>
        </p:nvPicPr>
        <p:blipFill>
          <a:blip r:embed="rId3" cstate="print"/>
          <a:srcRect l="7100" r="17160"/>
          <a:stretch>
            <a:fillRect/>
          </a:stretch>
        </p:blipFill>
        <p:spPr bwMode="auto">
          <a:xfrm>
            <a:off x="5275263" y="3162300"/>
            <a:ext cx="3521075" cy="3186113"/>
          </a:xfrm>
          <a:prstGeom prst="rect">
            <a:avLst/>
          </a:prstGeom>
          <a:noFill/>
          <a:ln w="9525">
            <a:noFill/>
            <a:miter lim="800000"/>
            <a:headEnd/>
            <a:tailEnd/>
          </a:ln>
        </p:spPr>
      </p:pic>
      <p:pic>
        <p:nvPicPr>
          <p:cNvPr id="193539" name="Picture 5" descr="C:\Users\David\AppData\Local\Microsoft\Windows\Temporary Internet Files\Low\Content.IE5\42TPN4GE\BLP08d004[1].jpg"/>
          <p:cNvPicPr>
            <a:picLocks noChangeAspect="1" noChangeArrowheads="1"/>
          </p:cNvPicPr>
          <p:nvPr/>
        </p:nvPicPr>
        <p:blipFill>
          <a:blip r:embed="rId4" cstate="print"/>
          <a:srcRect/>
          <a:stretch>
            <a:fillRect/>
          </a:stretch>
        </p:blipFill>
        <p:spPr bwMode="auto">
          <a:xfrm>
            <a:off x="347663" y="3162300"/>
            <a:ext cx="3417887" cy="3186113"/>
          </a:xfrm>
          <a:prstGeom prst="rect">
            <a:avLst/>
          </a:prstGeom>
          <a:noFill/>
          <a:ln w="9525">
            <a:noFill/>
            <a:miter lim="800000"/>
            <a:headEnd/>
            <a:tailEnd/>
          </a:ln>
        </p:spPr>
      </p:pic>
      <p:sp>
        <p:nvSpPr>
          <p:cNvPr id="6" name="Line 7"/>
          <p:cNvSpPr>
            <a:spLocks noChangeShapeType="1"/>
          </p:cNvSpPr>
          <p:nvPr/>
        </p:nvSpPr>
        <p:spPr bwMode="auto">
          <a:xfrm flipH="1">
            <a:off x="3917950" y="4581525"/>
            <a:ext cx="1230313" cy="0"/>
          </a:xfrm>
          <a:prstGeom prst="line">
            <a:avLst/>
          </a:prstGeom>
          <a:noFill/>
          <a:ln w="63500">
            <a:solidFill>
              <a:srgbClr val="FFFF00"/>
            </a:solidFill>
            <a:round/>
            <a:headEnd/>
            <a:tailEnd type="arrow" w="med" len="med"/>
          </a:ln>
          <a:effectLst>
            <a:outerShdw dist="35921" dir="2700000" algn="ctr" rotWithShape="0">
              <a:schemeClr val="bg2"/>
            </a:outerShdw>
          </a:effectLst>
        </p:spPr>
        <p:txBody>
          <a:bodyPr/>
          <a:lstStyle/>
          <a:p>
            <a:pPr>
              <a:defRPr/>
            </a:pPr>
            <a:endParaRPr lang="en-US">
              <a:ln>
                <a:solidFill>
                  <a:srgbClr val="722A28"/>
                </a:solidFill>
              </a:ln>
              <a:cs typeface="Arial" pitchFamily="34" charset="0"/>
            </a:endParaRPr>
          </a:p>
        </p:txBody>
      </p:sp>
      <p:sp>
        <p:nvSpPr>
          <p:cNvPr id="7" name="Line 8"/>
          <p:cNvSpPr>
            <a:spLocks noChangeShapeType="1"/>
          </p:cNvSpPr>
          <p:nvPr/>
        </p:nvSpPr>
        <p:spPr bwMode="auto">
          <a:xfrm flipV="1">
            <a:off x="2163763" y="2406650"/>
            <a:ext cx="1101725" cy="523875"/>
          </a:xfrm>
          <a:prstGeom prst="line">
            <a:avLst/>
          </a:prstGeom>
          <a:noFill/>
          <a:ln w="63500">
            <a:solidFill>
              <a:srgbClr val="FFFF00"/>
            </a:solidFill>
            <a:round/>
            <a:headEnd/>
            <a:tailEnd type="arrow" w="med" len="med"/>
          </a:ln>
          <a:effectLst>
            <a:outerShdw dist="35921" dir="2700000" algn="ctr" rotWithShape="0">
              <a:schemeClr val="bg2"/>
            </a:outerShdw>
          </a:effectLst>
        </p:spPr>
        <p:txBody>
          <a:bodyPr/>
          <a:lstStyle/>
          <a:p>
            <a:pPr>
              <a:defRPr/>
            </a:pPr>
            <a:endParaRPr lang="en-US">
              <a:ln>
                <a:solidFill>
                  <a:srgbClr val="722A28"/>
                </a:solidFill>
              </a:ln>
              <a:cs typeface="Arial" pitchFamily="34" charset="0"/>
            </a:endParaRPr>
          </a:p>
        </p:txBody>
      </p:sp>
      <p:sp>
        <p:nvSpPr>
          <p:cNvPr id="8" name="Line 8"/>
          <p:cNvSpPr>
            <a:spLocks noChangeShapeType="1"/>
          </p:cNvSpPr>
          <p:nvPr/>
        </p:nvSpPr>
        <p:spPr bwMode="auto">
          <a:xfrm>
            <a:off x="5684838" y="2406650"/>
            <a:ext cx="960437" cy="523875"/>
          </a:xfrm>
          <a:prstGeom prst="line">
            <a:avLst/>
          </a:prstGeom>
          <a:noFill/>
          <a:ln w="63500">
            <a:solidFill>
              <a:srgbClr val="FFFF00"/>
            </a:solidFill>
            <a:round/>
            <a:headEnd/>
            <a:tailEnd type="arrow" w="med" len="med"/>
          </a:ln>
          <a:effectLst>
            <a:outerShdw dist="35921" dir="2700000" algn="ctr" rotWithShape="0">
              <a:schemeClr val="bg2"/>
            </a:outerShdw>
          </a:effectLst>
        </p:spPr>
        <p:txBody>
          <a:bodyPr/>
          <a:lstStyle/>
          <a:p>
            <a:pPr>
              <a:defRPr/>
            </a:pPr>
            <a:endParaRPr lang="en-US">
              <a:ln>
                <a:solidFill>
                  <a:srgbClr val="722A28"/>
                </a:solidFill>
              </a:ln>
              <a:cs typeface="Arial" pitchFamily="34" charset="0"/>
            </a:endParaRPr>
          </a:p>
        </p:txBody>
      </p:sp>
      <p:pic>
        <p:nvPicPr>
          <p:cNvPr id="193543" name="Picture 10" descr="C:\Pics for Presns\computer-hardware.jpg"/>
          <p:cNvPicPr>
            <a:picLocks noChangeAspect="1" noChangeArrowheads="1"/>
          </p:cNvPicPr>
          <p:nvPr/>
        </p:nvPicPr>
        <p:blipFill>
          <a:blip r:embed="rId5" cstate="print"/>
          <a:srcRect/>
          <a:stretch>
            <a:fillRect/>
          </a:stretch>
        </p:blipFill>
        <p:spPr bwMode="auto">
          <a:xfrm>
            <a:off x="3476625" y="1416050"/>
            <a:ext cx="2036763" cy="134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5" name="Picture 5" descr="iStock_000003912651Small beach"/>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3251" name="Rectangle 10"/>
          <p:cNvSpPr>
            <a:spLocks noGrp="1"/>
          </p:cNvSpPr>
          <p:nvPr>
            <p:ph type="ctrTitle"/>
          </p:nvPr>
        </p:nvSpPr>
        <p:spPr>
          <a:xfrm>
            <a:off x="193675" y="1392238"/>
            <a:ext cx="5346700" cy="2305050"/>
          </a:xfrm>
        </p:spPr>
        <p:txBody>
          <a:bodyPr lIns="91440" tIns="45720" rIns="91440" bIns="45720" anchor="ctr"/>
          <a:lstStyle/>
          <a:p>
            <a:pPr eaLnBrk="1" hangingPunct="1">
              <a:defRPr/>
            </a:pPr>
            <a:r>
              <a:rPr lang="en-US" sz="6000" dirty="0" smtClean="0">
                <a:solidFill>
                  <a:schemeClr val="tx1"/>
                </a:solidFill>
              </a:rPr>
              <a:t>Results</a:t>
            </a:r>
            <a:r>
              <a:rPr lang="en-US" sz="4800" dirty="0" smtClean="0"/>
              <a:t/>
            </a:r>
            <a:br>
              <a:rPr lang="en-US" sz="4800" dirty="0" smtClean="0"/>
            </a:br>
            <a:r>
              <a:rPr lang="en-US" sz="4800" dirty="0" smtClean="0"/>
              <a:t/>
            </a:r>
            <a:br>
              <a:rPr lang="en-US" sz="4800" dirty="0" smtClean="0"/>
            </a:br>
            <a:endParaRPr lang="en-US" sz="4800" dirty="0" smtClean="0"/>
          </a:p>
        </p:txBody>
      </p:sp>
      <p:sp>
        <p:nvSpPr>
          <p:cNvPr id="195587" name="Text Box 4"/>
          <p:cNvSpPr txBox="1">
            <a:spLocks noChangeArrowheads="1"/>
          </p:cNvSpPr>
          <p:nvPr/>
        </p:nvSpPr>
        <p:spPr bwMode="auto">
          <a:xfrm>
            <a:off x="-820738" y="4040188"/>
            <a:ext cx="184150" cy="274637"/>
          </a:xfrm>
          <a:prstGeom prst="rect">
            <a:avLst/>
          </a:prstGeom>
          <a:noFill/>
          <a:ln w="9525">
            <a:noFill/>
            <a:miter lim="800000"/>
            <a:headEnd/>
            <a:tailEnd/>
          </a:ln>
        </p:spPr>
        <p:txBody>
          <a:bodyPr wrap="none">
            <a:spAutoFit/>
          </a:bodyPr>
          <a:lstStyle/>
          <a:p>
            <a:endParaRPr lang="en-US" sz="1200">
              <a:solidFill>
                <a:srgbClr val="898989"/>
              </a:solidFill>
              <a:latin typeface="Arial" charset="0"/>
              <a:ea typeface="MS PGothic" pitchFamily="3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idx="4294967295"/>
          </p:nvPr>
        </p:nvSpPr>
        <p:spPr>
          <a:xfrm>
            <a:off x="1524000" y="152400"/>
            <a:ext cx="7315200" cy="1143000"/>
          </a:xfrm>
        </p:spPr>
        <p:txBody>
          <a:bodyPr>
            <a:normAutofit fontScale="90000"/>
          </a:bodyPr>
          <a:lstStyle/>
          <a:p>
            <a:pPr>
              <a:defRPr/>
            </a:pPr>
            <a:r>
              <a:rPr lang="en-US" sz="4400" dirty="0" smtClean="0"/>
              <a:t>HBPM Patients Had </a:t>
            </a:r>
            <a:br>
              <a:rPr lang="en-US" sz="4400" dirty="0" smtClean="0"/>
            </a:br>
            <a:r>
              <a:rPr lang="en-US" sz="4400" dirty="0" smtClean="0"/>
              <a:t>Superior 6-month BP Control</a:t>
            </a:r>
          </a:p>
        </p:txBody>
      </p:sp>
      <p:sp>
        <p:nvSpPr>
          <p:cNvPr id="197634" name="Text Box 5"/>
          <p:cNvSpPr txBox="1">
            <a:spLocks noChangeArrowheads="1"/>
          </p:cNvSpPr>
          <p:nvPr/>
        </p:nvSpPr>
        <p:spPr bwMode="auto">
          <a:xfrm>
            <a:off x="2895600" y="6310313"/>
            <a:ext cx="3543300" cy="369887"/>
          </a:xfrm>
          <a:prstGeom prst="rect">
            <a:avLst/>
          </a:prstGeom>
          <a:noFill/>
          <a:ln w="9525">
            <a:noFill/>
            <a:miter lim="800000"/>
            <a:headEnd/>
            <a:tailEnd/>
          </a:ln>
        </p:spPr>
        <p:txBody>
          <a:bodyPr>
            <a:spAutoFit/>
          </a:bodyPr>
          <a:lstStyle/>
          <a:p>
            <a:pPr>
              <a:spcBef>
                <a:spcPct val="50000"/>
              </a:spcBef>
            </a:pPr>
            <a:r>
              <a:rPr lang="en-US" sz="1800" b="1" i="1">
                <a:latin typeface="Arial" charset="0"/>
                <a:ea typeface="MS PGothic" pitchFamily="34" charset="-128"/>
              </a:rPr>
              <a:t>RR = 1.5 (1.2-1.9);  p</a:t>
            </a:r>
            <a:r>
              <a:rPr lang="en-US" sz="1800" b="1">
                <a:latin typeface="Arial" charset="0"/>
                <a:ea typeface="MS PGothic" pitchFamily="34" charset="-128"/>
              </a:rPr>
              <a:t> &lt; 0.001</a:t>
            </a:r>
          </a:p>
        </p:txBody>
      </p:sp>
      <p:sp>
        <p:nvSpPr>
          <p:cNvPr id="197635" name="Text Box 5"/>
          <p:cNvSpPr txBox="1">
            <a:spLocks noChangeArrowheads="1"/>
          </p:cNvSpPr>
          <p:nvPr/>
        </p:nvSpPr>
        <p:spPr bwMode="auto">
          <a:xfrm>
            <a:off x="2133600" y="5943600"/>
            <a:ext cx="990600" cy="366713"/>
          </a:xfrm>
          <a:prstGeom prst="rect">
            <a:avLst/>
          </a:prstGeom>
          <a:noFill/>
          <a:ln w="9525">
            <a:noFill/>
            <a:miter lim="800000"/>
            <a:headEnd/>
            <a:tailEnd/>
          </a:ln>
        </p:spPr>
        <p:txBody>
          <a:bodyPr>
            <a:spAutoFit/>
          </a:bodyPr>
          <a:lstStyle/>
          <a:p>
            <a:pPr>
              <a:spcBef>
                <a:spcPct val="50000"/>
              </a:spcBef>
            </a:pPr>
            <a:endParaRPr lang="en-US" sz="1800">
              <a:latin typeface="Arial" charset="0"/>
              <a:ea typeface="MS PGothic" pitchFamily="34" charset="-128"/>
            </a:endParaRPr>
          </a:p>
        </p:txBody>
      </p:sp>
      <p:sp>
        <p:nvSpPr>
          <p:cNvPr id="197636" name="Text Box 6"/>
          <p:cNvSpPr txBox="1">
            <a:spLocks noChangeArrowheads="1"/>
          </p:cNvSpPr>
          <p:nvPr/>
        </p:nvSpPr>
        <p:spPr bwMode="auto">
          <a:xfrm>
            <a:off x="2581275" y="5538788"/>
            <a:ext cx="1600200" cy="400050"/>
          </a:xfrm>
          <a:prstGeom prst="rect">
            <a:avLst/>
          </a:prstGeom>
          <a:noFill/>
          <a:ln w="9525">
            <a:noFill/>
            <a:miter lim="800000"/>
            <a:headEnd/>
            <a:tailEnd/>
          </a:ln>
        </p:spPr>
        <p:txBody>
          <a:bodyPr>
            <a:spAutoFit/>
          </a:bodyPr>
          <a:lstStyle/>
          <a:p>
            <a:pPr>
              <a:spcBef>
                <a:spcPct val="50000"/>
              </a:spcBef>
            </a:pPr>
            <a:r>
              <a:rPr lang="en-US" sz="2000" b="1">
                <a:latin typeface="Arial" charset="0"/>
                <a:ea typeface="MS PGothic" pitchFamily="34" charset="-128"/>
              </a:rPr>
              <a:t>Usual Care</a:t>
            </a:r>
          </a:p>
        </p:txBody>
      </p:sp>
      <p:sp>
        <p:nvSpPr>
          <p:cNvPr id="197637" name="Text Box 8"/>
          <p:cNvSpPr txBox="1">
            <a:spLocks noChangeArrowheads="1"/>
          </p:cNvSpPr>
          <p:nvPr/>
        </p:nvSpPr>
        <p:spPr bwMode="auto">
          <a:xfrm>
            <a:off x="5372100" y="5543550"/>
            <a:ext cx="1028700" cy="400050"/>
          </a:xfrm>
          <a:prstGeom prst="rect">
            <a:avLst/>
          </a:prstGeom>
          <a:noFill/>
          <a:ln w="9525">
            <a:noFill/>
            <a:miter lim="800000"/>
            <a:headEnd/>
            <a:tailEnd/>
          </a:ln>
        </p:spPr>
        <p:txBody>
          <a:bodyPr>
            <a:spAutoFit/>
          </a:bodyPr>
          <a:lstStyle/>
          <a:p>
            <a:pPr>
              <a:spcBef>
                <a:spcPct val="50000"/>
              </a:spcBef>
            </a:pPr>
            <a:r>
              <a:rPr lang="en-US" sz="2000" b="1">
                <a:latin typeface="Arial" charset="0"/>
                <a:ea typeface="MS PGothic" pitchFamily="34" charset="-128"/>
              </a:rPr>
              <a:t>HBPM</a:t>
            </a:r>
          </a:p>
        </p:txBody>
      </p:sp>
      <p:sp>
        <p:nvSpPr>
          <p:cNvPr id="197638" name="TextBox 1"/>
          <p:cNvSpPr txBox="1">
            <a:spLocks noChangeArrowheads="1"/>
          </p:cNvSpPr>
          <p:nvPr/>
        </p:nvSpPr>
        <p:spPr bwMode="auto">
          <a:xfrm>
            <a:off x="2933700" y="2693988"/>
            <a:ext cx="800100" cy="430212"/>
          </a:xfrm>
          <a:prstGeom prst="rect">
            <a:avLst/>
          </a:prstGeom>
          <a:noFill/>
          <a:ln w="9525">
            <a:noFill/>
            <a:miter lim="800000"/>
            <a:headEnd/>
            <a:tailEnd/>
          </a:ln>
        </p:spPr>
        <p:txBody>
          <a:bodyPr>
            <a:spAutoFit/>
          </a:bodyPr>
          <a:lstStyle/>
          <a:p>
            <a:pPr algn="ctr"/>
            <a:r>
              <a:rPr lang="en-US" sz="2200" b="1"/>
              <a:t>37%</a:t>
            </a:r>
          </a:p>
        </p:txBody>
      </p:sp>
      <p:sp>
        <p:nvSpPr>
          <p:cNvPr id="197639" name="TextBox 16"/>
          <p:cNvSpPr txBox="1">
            <a:spLocks noChangeArrowheads="1"/>
          </p:cNvSpPr>
          <p:nvPr/>
        </p:nvSpPr>
        <p:spPr bwMode="auto">
          <a:xfrm>
            <a:off x="5486400" y="1371600"/>
            <a:ext cx="800100" cy="430213"/>
          </a:xfrm>
          <a:prstGeom prst="rect">
            <a:avLst/>
          </a:prstGeom>
          <a:noFill/>
          <a:ln w="9525">
            <a:noFill/>
            <a:miter lim="800000"/>
            <a:headEnd/>
            <a:tailEnd/>
          </a:ln>
        </p:spPr>
        <p:txBody>
          <a:bodyPr>
            <a:spAutoFit/>
          </a:bodyPr>
          <a:lstStyle/>
          <a:p>
            <a:pPr algn="ctr"/>
            <a:r>
              <a:rPr lang="en-US" sz="2200" b="1"/>
              <a:t>57%</a:t>
            </a:r>
          </a:p>
        </p:txBody>
      </p:sp>
      <p:graphicFrame>
        <p:nvGraphicFramePr>
          <p:cNvPr id="18" name="Chart 17"/>
          <p:cNvGraphicFramePr>
            <a:graphicFrameLocks/>
          </p:cNvGraphicFramePr>
          <p:nvPr>
            <p:extLst>
              <p:ext uri="{D42A27DB-BD31-4B8C-83A1-F6EECF244321}">
                <p14:modId xmlns="" xmlns:p14="http://schemas.microsoft.com/office/powerpoint/2010/main" val="4161642370"/>
              </p:ext>
            </p:extLst>
          </p:nvPr>
        </p:nvGraphicFramePr>
        <p:xfrm>
          <a:off x="1524000" y="1371600"/>
          <a:ext cx="5981700" cy="432842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7"/>
          <p:cNvSpPr txBox="1">
            <a:spLocks noChangeArrowheads="1"/>
          </p:cNvSpPr>
          <p:nvPr/>
        </p:nvSpPr>
        <p:spPr bwMode="auto">
          <a:xfrm>
            <a:off x="6781800" y="6188075"/>
            <a:ext cx="1287462" cy="396875"/>
          </a:xfrm>
          <a:prstGeom prst="rect">
            <a:avLst/>
          </a:prstGeom>
          <a:noFill/>
          <a:ln>
            <a:noFill/>
          </a:ln>
          <a:extLst/>
        </p:spPr>
        <p:txBody>
          <a:bodyPr>
            <a:spAutoFit/>
          </a:bodyPr>
          <a:lstStyle>
            <a:lvl1pPr eaLnBrk="0" hangingPunct="0">
              <a:defRPr sz="4000">
                <a:solidFill>
                  <a:srgbClr val="898989"/>
                </a:solidFill>
                <a:latin typeface="Arial" charset="0"/>
                <a:ea typeface="ＭＳ Ｐゴシック" pitchFamily="34" charset="-128"/>
              </a:defRPr>
            </a:lvl1pPr>
            <a:lvl2pPr marL="742950" indent="-285750" eaLnBrk="0" hangingPunct="0">
              <a:defRPr sz="4000">
                <a:solidFill>
                  <a:srgbClr val="898989"/>
                </a:solidFill>
                <a:latin typeface="Arial" charset="0"/>
                <a:ea typeface="ＭＳ Ｐゴシック" pitchFamily="34" charset="-128"/>
              </a:defRPr>
            </a:lvl2pPr>
            <a:lvl3pPr marL="1143000" indent="-228600" eaLnBrk="0" hangingPunct="0">
              <a:defRPr sz="4000">
                <a:solidFill>
                  <a:srgbClr val="898989"/>
                </a:solidFill>
                <a:latin typeface="Arial" charset="0"/>
                <a:ea typeface="ＭＳ Ｐゴシック" pitchFamily="34" charset="-128"/>
              </a:defRPr>
            </a:lvl3pPr>
            <a:lvl4pPr marL="1600200" indent="-228600" eaLnBrk="0" hangingPunct="0">
              <a:defRPr sz="4000">
                <a:solidFill>
                  <a:srgbClr val="898989"/>
                </a:solidFill>
                <a:latin typeface="Arial" charset="0"/>
                <a:ea typeface="ＭＳ Ｐゴシック" pitchFamily="34" charset="-128"/>
              </a:defRPr>
            </a:lvl4pPr>
            <a:lvl5pPr marL="2057400" indent="-228600" eaLnBrk="0" hangingPunct="0">
              <a:defRPr sz="4000">
                <a:solidFill>
                  <a:srgbClr val="898989"/>
                </a:solidFill>
                <a:latin typeface="Arial" charset="0"/>
                <a:ea typeface="ＭＳ Ｐゴシック" pitchFamily="34" charset="-128"/>
              </a:defRPr>
            </a:lvl5pPr>
            <a:lvl6pPr marL="25146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6pPr>
            <a:lvl7pPr marL="29718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7pPr>
            <a:lvl8pPr marL="34290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8pPr>
            <a:lvl9pPr marL="38862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9pPr>
          </a:lstStyle>
          <a:p>
            <a:pPr eaLnBrk="1" hangingPunct="1">
              <a:defRPr/>
            </a:pPr>
            <a:r>
              <a:rPr lang="en-US" sz="2000" b="1" dirty="0">
                <a:solidFill>
                  <a:schemeClr val="tx1"/>
                </a:solidFill>
                <a:latin typeface="+mj-lt"/>
                <a:cs typeface="Arial" pitchFamily="34" charset="0"/>
              </a:rPr>
              <a:t>P &lt;0.001</a:t>
            </a:r>
          </a:p>
        </p:txBody>
      </p:sp>
      <p:graphicFrame>
        <p:nvGraphicFramePr>
          <p:cNvPr id="119830" name="Object 22"/>
          <p:cNvGraphicFramePr>
            <a:graphicFrameLocks/>
          </p:cNvGraphicFramePr>
          <p:nvPr>
            <p:extLst>
              <p:ext uri="{D42A27DB-BD31-4B8C-83A1-F6EECF244321}">
                <p14:modId xmlns="" xmlns:p14="http://schemas.microsoft.com/office/powerpoint/2010/main" val="484354005"/>
              </p:ext>
            </p:extLst>
          </p:nvPr>
        </p:nvGraphicFramePr>
        <p:xfrm>
          <a:off x="1553570" y="1884363"/>
          <a:ext cx="6165850" cy="4075112"/>
        </p:xfrm>
        <a:graphic>
          <a:graphicData uri="http://schemas.openxmlformats.org/presentationml/2006/ole">
            <p:oleObj spid="_x0000_s119833" name="Worksheet" r:id="rId4" imgW="6429451" imgH="3895649" progId="Excel.Sheet.8">
              <p:embed/>
            </p:oleObj>
          </a:graphicData>
        </a:graphic>
      </p:graphicFrame>
      <p:sp>
        <p:nvSpPr>
          <p:cNvPr id="17" name="TextBox 16"/>
          <p:cNvSpPr txBox="1"/>
          <p:nvPr/>
        </p:nvSpPr>
        <p:spPr>
          <a:xfrm>
            <a:off x="2743200" y="1484313"/>
            <a:ext cx="1698625" cy="400050"/>
          </a:xfrm>
          <a:prstGeom prst="rect">
            <a:avLst/>
          </a:prstGeom>
          <a:noFill/>
        </p:spPr>
        <p:txBody>
          <a:bodyPr>
            <a:spAutoFit/>
          </a:bodyPr>
          <a:lstStyle/>
          <a:p>
            <a:pPr>
              <a:defRPr/>
            </a:pPr>
            <a:r>
              <a:rPr lang="en-US" sz="2000" b="1" dirty="0">
                <a:latin typeface="+mj-lt"/>
                <a:cs typeface="Arial" pitchFamily="34" charset="0"/>
              </a:rPr>
              <a:t>Usual  Care</a:t>
            </a:r>
          </a:p>
        </p:txBody>
      </p:sp>
      <p:sp>
        <p:nvSpPr>
          <p:cNvPr id="21" name="TextBox 20"/>
          <p:cNvSpPr txBox="1"/>
          <p:nvPr/>
        </p:nvSpPr>
        <p:spPr>
          <a:xfrm>
            <a:off x="884315" y="1981200"/>
            <a:ext cx="553998" cy="3994448"/>
          </a:xfrm>
          <a:prstGeom prst="rect">
            <a:avLst/>
          </a:prstGeom>
          <a:noFill/>
        </p:spPr>
        <p:txBody>
          <a:bodyPr vert="vert270">
            <a:spAutoFit/>
          </a:bodyPr>
          <a:lstStyle/>
          <a:p>
            <a:pPr algn="ctr">
              <a:defRPr/>
            </a:pPr>
            <a:r>
              <a:rPr lang="en-US" b="1" dirty="0">
                <a:latin typeface="+mj-lt"/>
                <a:cs typeface="Arial" pitchFamily="34" charset="0"/>
              </a:rPr>
              <a:t>Mean BP  drop  (mm Hg)</a:t>
            </a:r>
          </a:p>
        </p:txBody>
      </p:sp>
      <p:sp>
        <p:nvSpPr>
          <p:cNvPr id="12" name="Rectangle 2"/>
          <p:cNvSpPr txBox="1">
            <a:spLocks noChangeArrowheads="1"/>
          </p:cNvSpPr>
          <p:nvPr/>
        </p:nvSpPr>
        <p:spPr bwMode="auto">
          <a:xfrm>
            <a:off x="1524000" y="55563"/>
            <a:ext cx="7620000" cy="1328737"/>
          </a:xfrm>
          <a:prstGeom prst="rect">
            <a:avLst/>
          </a:prstGeom>
          <a:noFill/>
          <a:ln w="9525">
            <a:noFill/>
            <a:miter lim="800000"/>
            <a:headEnd/>
            <a:tailEnd/>
          </a:ln>
        </p:spPr>
        <p:txBody>
          <a:bodyPr lIns="92075" tIns="46038" rIns="92075" bIns="46038" anchor="b"/>
          <a:lstStyle/>
          <a:p>
            <a:pPr algn="ctr" eaLnBrk="0" hangingPunct="0"/>
            <a:r>
              <a:rPr lang="en-US" sz="3600" b="1">
                <a:solidFill>
                  <a:srgbClr val="FFFF00"/>
                </a:solidFill>
                <a:effectLst>
                  <a:outerShdw blurRad="38100" dist="38100" dir="2700000" algn="tl">
                    <a:srgbClr val="000000"/>
                  </a:outerShdw>
                </a:effectLst>
                <a:latin typeface="Arial" charset="0"/>
              </a:rPr>
              <a:t>Heart360</a:t>
            </a:r>
            <a:r>
              <a:rPr lang="en-US" sz="3600" b="1" baseline="30000">
                <a:solidFill>
                  <a:srgbClr val="FFFF00"/>
                </a:solidFill>
                <a:effectLst>
                  <a:outerShdw blurRad="38100" dist="38100" dir="2700000" algn="tl">
                    <a:srgbClr val="000000"/>
                  </a:outerShdw>
                </a:effectLst>
                <a:latin typeface="Arial" charset="0"/>
              </a:rPr>
              <a:t>®</a:t>
            </a:r>
            <a:r>
              <a:rPr lang="en-US" sz="3600" b="1">
                <a:solidFill>
                  <a:srgbClr val="FFFF00"/>
                </a:solidFill>
                <a:effectLst>
                  <a:outerShdw blurRad="38100" dist="38100" dir="2700000" algn="tl">
                    <a:srgbClr val="000000"/>
                  </a:outerShdw>
                </a:effectLst>
                <a:latin typeface="Arial" charset="0"/>
              </a:rPr>
              <a:t> HBPM Group Had a Greater Drop in Systolic BP</a:t>
            </a:r>
          </a:p>
        </p:txBody>
      </p:sp>
      <p:sp>
        <p:nvSpPr>
          <p:cNvPr id="13" name="TextBox 12"/>
          <p:cNvSpPr txBox="1"/>
          <p:nvPr/>
        </p:nvSpPr>
        <p:spPr>
          <a:xfrm>
            <a:off x="5034887" y="1484313"/>
            <a:ext cx="1096963" cy="400050"/>
          </a:xfrm>
          <a:prstGeom prst="rect">
            <a:avLst/>
          </a:prstGeom>
          <a:noFill/>
        </p:spPr>
        <p:txBody>
          <a:bodyPr>
            <a:spAutoFit/>
          </a:bodyPr>
          <a:lstStyle>
            <a:lvl1pPr eaLnBrk="0" hangingPunct="0">
              <a:defRPr sz="4000">
                <a:solidFill>
                  <a:srgbClr val="898989"/>
                </a:solidFill>
                <a:latin typeface="Arial" charset="0"/>
                <a:ea typeface="ＭＳ Ｐゴシック" pitchFamily="34" charset="-128"/>
              </a:defRPr>
            </a:lvl1pPr>
            <a:lvl2pPr marL="742950" indent="-285750" eaLnBrk="0" hangingPunct="0">
              <a:defRPr sz="4000">
                <a:solidFill>
                  <a:srgbClr val="898989"/>
                </a:solidFill>
                <a:latin typeface="Arial" charset="0"/>
                <a:ea typeface="ＭＳ Ｐゴシック" pitchFamily="34" charset="-128"/>
              </a:defRPr>
            </a:lvl2pPr>
            <a:lvl3pPr marL="1143000" indent="-228600" eaLnBrk="0" hangingPunct="0">
              <a:defRPr sz="4000">
                <a:solidFill>
                  <a:srgbClr val="898989"/>
                </a:solidFill>
                <a:latin typeface="Arial" charset="0"/>
                <a:ea typeface="ＭＳ Ｐゴシック" pitchFamily="34" charset="-128"/>
              </a:defRPr>
            </a:lvl3pPr>
            <a:lvl4pPr marL="1600200" indent="-228600" eaLnBrk="0" hangingPunct="0">
              <a:defRPr sz="4000">
                <a:solidFill>
                  <a:srgbClr val="898989"/>
                </a:solidFill>
                <a:latin typeface="Arial" charset="0"/>
                <a:ea typeface="ＭＳ Ｐゴシック" pitchFamily="34" charset="-128"/>
              </a:defRPr>
            </a:lvl4pPr>
            <a:lvl5pPr marL="2057400" indent="-228600" eaLnBrk="0" hangingPunct="0">
              <a:defRPr sz="4000">
                <a:solidFill>
                  <a:srgbClr val="898989"/>
                </a:solidFill>
                <a:latin typeface="Arial" charset="0"/>
                <a:ea typeface="ＭＳ Ｐゴシック" pitchFamily="34" charset="-128"/>
              </a:defRPr>
            </a:lvl5pPr>
            <a:lvl6pPr marL="25146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6pPr>
            <a:lvl7pPr marL="29718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7pPr>
            <a:lvl8pPr marL="34290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8pPr>
            <a:lvl9pPr marL="3886200" indent="-228600" algn="ctr" defTabSz="457200" eaLnBrk="0" fontAlgn="base" hangingPunct="0">
              <a:spcBef>
                <a:spcPct val="0"/>
              </a:spcBef>
              <a:spcAft>
                <a:spcPct val="0"/>
              </a:spcAft>
              <a:defRPr sz="4000">
                <a:solidFill>
                  <a:srgbClr val="898989"/>
                </a:solidFill>
                <a:latin typeface="Arial" charset="0"/>
                <a:ea typeface="ＭＳ Ｐゴシック" pitchFamily="34" charset="-128"/>
              </a:defRPr>
            </a:lvl9pPr>
          </a:lstStyle>
          <a:p>
            <a:pPr algn="ctr" eaLnBrk="1" hangingPunct="1">
              <a:defRPr/>
            </a:pPr>
            <a:r>
              <a:rPr lang="en-US" sz="2000" b="1" dirty="0">
                <a:solidFill>
                  <a:schemeClr val="tx1"/>
                </a:solidFill>
                <a:latin typeface="+mj-lt"/>
                <a:cs typeface="Arial" pitchFamily="34" charset="0"/>
              </a:rPr>
              <a:t>HBPM</a:t>
            </a:r>
            <a:endParaRPr lang="en-US" sz="1800" b="1" dirty="0">
              <a:solidFill>
                <a:schemeClr val="tx1"/>
              </a:solidFill>
              <a:latin typeface="+mj-lt"/>
              <a:cs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Heart Health Focus</a:t>
            </a:r>
            <a:endParaRPr lang="en-US" dirty="0"/>
          </a:p>
        </p:txBody>
      </p:sp>
      <p:sp>
        <p:nvSpPr>
          <p:cNvPr id="3" name="Content Placeholder 2"/>
          <p:cNvSpPr>
            <a:spLocks noGrp="1"/>
          </p:cNvSpPr>
          <p:nvPr>
            <p:ph idx="1"/>
          </p:nvPr>
        </p:nvSpPr>
        <p:spPr/>
        <p:txBody>
          <a:bodyPr/>
          <a:lstStyle/>
          <a:p>
            <a:pPr>
              <a:defRPr/>
            </a:pPr>
            <a:r>
              <a:rPr lang="en-US" b="1" dirty="0" smtClean="0"/>
              <a:t>National Quality Strategy</a:t>
            </a:r>
          </a:p>
          <a:p>
            <a:pPr lvl="1">
              <a:defRPr/>
            </a:pPr>
            <a:r>
              <a:rPr lang="en-US" dirty="0" smtClean="0"/>
              <a:t>Promoting </a:t>
            </a:r>
            <a:r>
              <a:rPr lang="en-US" dirty="0"/>
              <a:t>the most effective prevention and treatment practices for the leading causes of mortality, starting with cardiovascular </a:t>
            </a:r>
            <a:r>
              <a:rPr lang="en-US" dirty="0" smtClean="0"/>
              <a:t>disease</a:t>
            </a:r>
          </a:p>
          <a:p>
            <a:pPr>
              <a:defRPr/>
            </a:pPr>
            <a:r>
              <a:rPr lang="en-US" b="1" dirty="0" smtClean="0"/>
              <a:t>Million </a:t>
            </a:r>
            <a:r>
              <a:rPr lang="en-US" b="1" dirty="0" err="1" smtClean="0"/>
              <a:t>Hearts</a:t>
            </a:r>
            <a:r>
              <a:rPr lang="en-US" b="1" baseline="30000" dirty="0" err="1" smtClean="0"/>
              <a:t>TM</a:t>
            </a:r>
            <a:r>
              <a:rPr lang="en-US" b="1" dirty="0" smtClean="0"/>
              <a:t> Campaign</a:t>
            </a:r>
          </a:p>
          <a:p>
            <a:pPr lvl="1">
              <a:defRPr/>
            </a:pPr>
            <a:r>
              <a:rPr lang="en-US" dirty="0" smtClean="0"/>
              <a:t>National initiative to prevent 1 million heart attacks and strokes over five years.</a:t>
            </a:r>
          </a:p>
          <a:p>
            <a:pPr lvl="1">
              <a:defRPr/>
            </a:pPr>
            <a:r>
              <a:rPr lang="en-US" dirty="0" smtClean="0">
                <a:hlinkClick r:id="rId3" action="ppaction://hlinkfile"/>
              </a:rPr>
              <a:t>millionhearts.hhs.gov</a:t>
            </a:r>
            <a:endParaRPr lang="en-US" dirty="0" smtClean="0"/>
          </a:p>
          <a:p>
            <a:pPr>
              <a:defRPr/>
            </a:pPr>
            <a:endParaRPr lang="en-US" dirty="0"/>
          </a:p>
        </p:txBody>
      </p:sp>
      <p:pic>
        <p:nvPicPr>
          <p:cNvPr id="147459" name="Picture 8" descr="http://alanacole.com/wp-content/uploads/2012/05/heart.png"/>
          <p:cNvPicPr>
            <a:picLocks noChangeAspect="1" noChangeArrowheads="1"/>
          </p:cNvPicPr>
          <p:nvPr/>
        </p:nvPicPr>
        <p:blipFill>
          <a:blip r:embed="rId4" cstate="print"/>
          <a:srcRect/>
          <a:stretch>
            <a:fillRect/>
          </a:stretch>
        </p:blipFill>
        <p:spPr bwMode="auto">
          <a:xfrm>
            <a:off x="7543800" y="5334000"/>
            <a:ext cx="1309688" cy="1309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1530350" y="1588"/>
            <a:ext cx="7543800" cy="1219200"/>
          </a:xfrm>
        </p:spPr>
        <p:txBody>
          <a:bodyPr>
            <a:noAutofit/>
          </a:bodyPr>
          <a:lstStyle/>
          <a:p>
            <a:pPr>
              <a:defRPr/>
            </a:pPr>
            <a:r>
              <a:rPr lang="en-US" sz="3200" dirty="0" smtClean="0"/>
              <a:t>Heart360</a:t>
            </a:r>
            <a:r>
              <a:rPr lang="en-US" sz="3200" baseline="30000" dirty="0" smtClean="0"/>
              <a:t>®</a:t>
            </a:r>
            <a:r>
              <a:rPr lang="en-US" sz="3200" dirty="0" smtClean="0"/>
              <a:t> HBPM Patients Reported</a:t>
            </a:r>
            <a:br>
              <a:rPr lang="en-US" sz="3200" dirty="0" smtClean="0"/>
            </a:br>
            <a:r>
              <a:rPr lang="en-US" sz="3200" dirty="0" smtClean="0"/>
              <a:t> Greater Satisfaction with Care</a:t>
            </a:r>
          </a:p>
        </p:txBody>
      </p:sp>
      <p:graphicFrame>
        <p:nvGraphicFramePr>
          <p:cNvPr id="120853" name="Object 21"/>
          <p:cNvGraphicFramePr>
            <a:graphicFrameLocks noGrp="1" noChangeAspect="1"/>
          </p:cNvGraphicFramePr>
          <p:nvPr>
            <p:ph idx="1"/>
            <p:extLst>
              <p:ext uri="{D42A27DB-BD31-4B8C-83A1-F6EECF244321}">
                <p14:modId xmlns="" xmlns:p14="http://schemas.microsoft.com/office/powerpoint/2010/main" val="3139932469"/>
              </p:ext>
            </p:extLst>
          </p:nvPr>
        </p:nvGraphicFramePr>
        <p:xfrm>
          <a:off x="1152525" y="2076450"/>
          <a:ext cx="6810375" cy="3306763"/>
        </p:xfrm>
        <a:graphic>
          <a:graphicData uri="http://schemas.openxmlformats.org/presentationml/2006/ole">
            <p:oleObj spid="_x0000_s120856" name="Worksheet" r:id="rId5" imgW="6572402" imgH="3190951" progId="Excel.Sheet.8">
              <p:embed/>
            </p:oleObj>
          </a:graphicData>
        </a:graphic>
      </p:graphicFrame>
      <p:sp>
        <p:nvSpPr>
          <p:cNvPr id="178180" name="Text Box 4"/>
          <p:cNvSpPr txBox="1">
            <a:spLocks noChangeArrowheads="1"/>
          </p:cNvSpPr>
          <p:nvPr/>
        </p:nvSpPr>
        <p:spPr bwMode="auto">
          <a:xfrm>
            <a:off x="2747963" y="5791200"/>
            <a:ext cx="4186237" cy="457200"/>
          </a:xfrm>
          <a:prstGeom prst="rect">
            <a:avLst/>
          </a:prstGeom>
          <a:noFill/>
          <a:ln w="9525">
            <a:noFill/>
            <a:miter lim="800000"/>
            <a:headEnd/>
            <a:tailEnd/>
          </a:ln>
        </p:spPr>
        <p:txBody>
          <a:bodyPr/>
          <a:lstStyle/>
          <a:p>
            <a:pPr>
              <a:defRPr/>
            </a:pPr>
            <a:r>
              <a:rPr lang="en-US" b="1" dirty="0">
                <a:latin typeface="+mj-lt"/>
                <a:cs typeface="Arial" pitchFamily="34" charset="0"/>
              </a:rPr>
              <a:t>Very to Extremely Satisfied</a:t>
            </a:r>
          </a:p>
          <a:p>
            <a:pPr>
              <a:defRPr/>
            </a:pPr>
            <a:endParaRPr lang="en-US" dirty="0">
              <a:effectLst>
                <a:outerShdw blurRad="38100" dist="38100" dir="2700000" algn="tl">
                  <a:srgbClr val="000000"/>
                </a:outerShdw>
              </a:effectLst>
              <a:latin typeface="+mj-lt"/>
              <a:cs typeface="Arial" pitchFamily="34" charset="0"/>
            </a:endParaRPr>
          </a:p>
        </p:txBody>
      </p:sp>
      <p:sp>
        <p:nvSpPr>
          <p:cNvPr id="120856" name="Text Box 7"/>
          <p:cNvSpPr txBox="1">
            <a:spLocks noChangeArrowheads="1"/>
          </p:cNvSpPr>
          <p:nvPr/>
        </p:nvSpPr>
        <p:spPr bwMode="auto">
          <a:xfrm>
            <a:off x="293688" y="5867400"/>
            <a:ext cx="1206500" cy="396875"/>
          </a:xfrm>
          <a:prstGeom prst="rect">
            <a:avLst/>
          </a:prstGeom>
          <a:noFill/>
          <a:ln w="9525">
            <a:noFill/>
            <a:miter lim="800000"/>
            <a:headEnd/>
            <a:tailEnd/>
          </a:ln>
        </p:spPr>
        <p:txBody>
          <a:bodyPr wrap="none">
            <a:spAutoFit/>
          </a:bodyPr>
          <a:lstStyle/>
          <a:p>
            <a:r>
              <a:rPr lang="en-US" sz="2000" b="1">
                <a:latin typeface="Arial" charset="0"/>
                <a:ea typeface="MS PGothic" pitchFamily="34" charset="-128"/>
              </a:rPr>
              <a:t>P &lt;0.001</a:t>
            </a:r>
          </a:p>
        </p:txBody>
      </p:sp>
    </p:spTree>
  </p:cSld>
  <p:clrMapOvr>
    <a:masterClrMapping/>
  </p:clrMapOvr>
  <p:transition>
    <p:sndAc>
      <p:stSnd>
        <p:snd r:embed="rId4" name="Sound Effect - Cymbal.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863" y="152400"/>
            <a:ext cx="7162800" cy="1143000"/>
          </a:xfrm>
        </p:spPr>
        <p:txBody>
          <a:bodyPr>
            <a:noAutofit/>
          </a:bodyPr>
          <a:lstStyle/>
          <a:p>
            <a:pPr>
              <a:defRPr/>
            </a:pPr>
            <a:r>
              <a:rPr lang="en-US" sz="3600" dirty="0" smtClean="0"/>
              <a:t>What are the cost implications for Heart360</a:t>
            </a:r>
            <a:r>
              <a:rPr lang="en-US" sz="3600" baseline="30000" dirty="0" smtClean="0"/>
              <a:t>®</a:t>
            </a:r>
            <a:r>
              <a:rPr lang="en-US" sz="3600" dirty="0" smtClean="0"/>
              <a:t> HBPM?</a:t>
            </a:r>
            <a:endParaRPr lang="en-US" sz="3600" dirty="0"/>
          </a:p>
        </p:txBody>
      </p:sp>
      <p:sp>
        <p:nvSpPr>
          <p:cNvPr id="3" name="Content Placeholder 2"/>
          <p:cNvSpPr>
            <a:spLocks noGrp="1"/>
          </p:cNvSpPr>
          <p:nvPr>
            <p:ph idx="1"/>
          </p:nvPr>
        </p:nvSpPr>
        <p:spPr>
          <a:xfrm>
            <a:off x="457200" y="1752600"/>
            <a:ext cx="8229600" cy="4525963"/>
          </a:xfrm>
        </p:spPr>
        <p:txBody>
          <a:bodyPr/>
          <a:lstStyle/>
          <a:p>
            <a:pPr>
              <a:defRPr/>
            </a:pPr>
            <a:r>
              <a:rPr lang="en-US" sz="4000" dirty="0"/>
              <a:t>Intervention Costs</a:t>
            </a:r>
          </a:p>
          <a:p>
            <a:pPr>
              <a:defRPr/>
            </a:pPr>
            <a:r>
              <a:rPr lang="en-US" sz="4000" dirty="0"/>
              <a:t>CV Events Prevented</a:t>
            </a:r>
          </a:p>
          <a:p>
            <a:pPr>
              <a:defRPr/>
            </a:pPr>
            <a:r>
              <a:rPr lang="en-US" sz="4000" dirty="0"/>
              <a:t>Cost of Events Prevented</a:t>
            </a:r>
          </a:p>
          <a:p>
            <a:pPr>
              <a:defRPr/>
            </a:pPr>
            <a:endParaRPr lang="en-US" dirty="0" smtClean="0"/>
          </a:p>
          <a:p>
            <a:pPr>
              <a:defRPr/>
            </a:pPr>
            <a:endParaRPr lang="en-US" dirty="0" smtClean="0"/>
          </a:p>
          <a:p>
            <a:pPr>
              <a:defRPr/>
            </a:pPr>
            <a:endParaRPr lang="en-US" dirty="0"/>
          </a:p>
        </p:txBody>
      </p:sp>
      <p:pic>
        <p:nvPicPr>
          <p:cNvPr id="205827" name="Picture 10" descr="bank_vault-1024x768"/>
          <p:cNvPicPr>
            <a:picLocks noChangeAspect="1" noChangeArrowheads="1"/>
          </p:cNvPicPr>
          <p:nvPr/>
        </p:nvPicPr>
        <p:blipFill>
          <a:blip r:embed="rId3" cstate="print"/>
          <a:srcRect/>
          <a:stretch>
            <a:fillRect/>
          </a:stretch>
        </p:blipFill>
        <p:spPr bwMode="auto">
          <a:xfrm>
            <a:off x="5275263" y="3938588"/>
            <a:ext cx="3487737" cy="2614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idx="4294967295"/>
          </p:nvPr>
        </p:nvSpPr>
        <p:spPr>
          <a:xfrm>
            <a:off x="1752600" y="381000"/>
            <a:ext cx="6934200" cy="808038"/>
          </a:xfrm>
        </p:spPr>
        <p:txBody>
          <a:bodyPr>
            <a:noAutofit/>
          </a:bodyPr>
          <a:lstStyle/>
          <a:p>
            <a:pPr>
              <a:defRPr/>
            </a:pPr>
            <a:r>
              <a:rPr lang="en-US" dirty="0" smtClean="0"/>
              <a:t>Cost Benefit over 10 Years</a:t>
            </a:r>
          </a:p>
        </p:txBody>
      </p:sp>
      <p:graphicFrame>
        <p:nvGraphicFramePr>
          <p:cNvPr id="121877" name="Object 21"/>
          <p:cNvGraphicFramePr>
            <a:graphicFrameLocks noChangeAspect="1"/>
          </p:cNvGraphicFramePr>
          <p:nvPr/>
        </p:nvGraphicFramePr>
        <p:xfrm>
          <a:off x="-147638" y="1398588"/>
          <a:ext cx="10166351" cy="5307012"/>
        </p:xfrm>
        <a:graphic>
          <a:graphicData uri="http://schemas.openxmlformats.org/presentationml/2006/ole">
            <p:oleObj spid="_x0000_s121880" name="Worksheet" r:id="rId4" imgW="9724949" imgH="5067300" progId="Excel.Sheet.8">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04800"/>
            <a:ext cx="7391400" cy="884238"/>
          </a:xfrm>
        </p:spPr>
        <p:txBody>
          <a:bodyPr>
            <a:noAutofit/>
          </a:bodyPr>
          <a:lstStyle/>
          <a:p>
            <a:pPr>
              <a:defRPr/>
            </a:pPr>
            <a:r>
              <a:rPr lang="en-US" sz="4800" dirty="0" smtClean="0"/>
              <a:t>Implementation Barriers</a:t>
            </a:r>
            <a:endParaRPr lang="en-US" sz="4800" dirty="0"/>
          </a:p>
        </p:txBody>
      </p:sp>
      <p:sp>
        <p:nvSpPr>
          <p:cNvPr id="3" name="Content Placeholder 2"/>
          <p:cNvSpPr>
            <a:spLocks noGrp="1"/>
          </p:cNvSpPr>
          <p:nvPr>
            <p:ph idx="1"/>
          </p:nvPr>
        </p:nvSpPr>
        <p:spPr>
          <a:xfrm>
            <a:off x="914400" y="1752600"/>
            <a:ext cx="8229600" cy="4906963"/>
          </a:xfrm>
        </p:spPr>
        <p:txBody>
          <a:bodyPr>
            <a:normAutofit/>
          </a:bodyPr>
          <a:lstStyle/>
          <a:p>
            <a:r>
              <a:rPr lang="en-US" sz="3900" dirty="0" smtClean="0"/>
              <a:t>Cost of BP cuffs</a:t>
            </a:r>
          </a:p>
          <a:p>
            <a:r>
              <a:rPr lang="en-US" sz="3900" dirty="0" smtClean="0"/>
              <a:t>Need for computer and internet </a:t>
            </a:r>
          </a:p>
          <a:p>
            <a:r>
              <a:rPr lang="en-US" sz="3900" dirty="0" smtClean="0"/>
              <a:t>Capitation </a:t>
            </a:r>
            <a:r>
              <a:rPr lang="en-US" sz="3900" dirty="0" smtClean="0"/>
              <a:t>vs. Fee for Service</a:t>
            </a:r>
          </a:p>
          <a:p>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1757363" y="0"/>
            <a:ext cx="7005637" cy="1219200"/>
          </a:xfrm>
        </p:spPr>
        <p:txBody>
          <a:bodyPr>
            <a:normAutofit/>
          </a:bodyPr>
          <a:lstStyle/>
          <a:p>
            <a:pPr>
              <a:defRPr/>
            </a:pPr>
            <a:r>
              <a:rPr lang="en-US" sz="3200" dirty="0" smtClean="0"/>
              <a:t>Translation to Routine Practice: A Tale of Two Regions</a:t>
            </a:r>
          </a:p>
        </p:txBody>
      </p:sp>
      <p:pic>
        <p:nvPicPr>
          <p:cNvPr id="212994" name="Picture 8" descr="K:\AHRQIX\TASK 4 - LEARNING &amp; NETWORKING\CDC Million Hearts\Fishbowls\Presenter Materials\Heart360\sm_pic_skiing-2.jpg"/>
          <p:cNvPicPr>
            <a:picLocks noChangeAspect="1" noChangeArrowheads="1"/>
          </p:cNvPicPr>
          <p:nvPr/>
        </p:nvPicPr>
        <p:blipFill>
          <a:blip r:embed="rId2" cstate="print"/>
          <a:srcRect/>
          <a:stretch>
            <a:fillRect/>
          </a:stretch>
        </p:blipFill>
        <p:spPr bwMode="auto">
          <a:xfrm>
            <a:off x="381000" y="2286000"/>
            <a:ext cx="4149725" cy="2895600"/>
          </a:xfrm>
          <a:prstGeom prst="rect">
            <a:avLst/>
          </a:prstGeom>
          <a:noFill/>
          <a:ln w="9525">
            <a:noFill/>
            <a:miter lim="800000"/>
            <a:headEnd/>
            <a:tailEnd/>
          </a:ln>
        </p:spPr>
      </p:pic>
      <p:pic>
        <p:nvPicPr>
          <p:cNvPr id="212995" name="Picture 9" descr="K:\AHRQIX\TASK 4 - LEARNING &amp; NETWORKING\CDC Million Hearts\Fishbowls\Presenter Materials\Heart360\SRF-026blg.jpg"/>
          <p:cNvPicPr>
            <a:picLocks noChangeAspect="1" noChangeArrowheads="1"/>
          </p:cNvPicPr>
          <p:nvPr/>
        </p:nvPicPr>
        <p:blipFill>
          <a:blip r:embed="rId3" cstate="print"/>
          <a:srcRect/>
          <a:stretch>
            <a:fillRect/>
          </a:stretch>
        </p:blipFill>
        <p:spPr bwMode="auto">
          <a:xfrm>
            <a:off x="4876800" y="2278063"/>
            <a:ext cx="3962400" cy="2903537"/>
          </a:xfrm>
          <a:prstGeom prst="rect">
            <a:avLst/>
          </a:prstGeom>
          <a:noFill/>
          <a:ln w="9525">
            <a:noFill/>
            <a:miter lim="800000"/>
            <a:headEnd/>
            <a:tailEnd/>
          </a:ln>
        </p:spPr>
      </p:pic>
      <p:sp>
        <p:nvSpPr>
          <p:cNvPr id="3" name="TextBox 2"/>
          <p:cNvSpPr txBox="1"/>
          <p:nvPr/>
        </p:nvSpPr>
        <p:spPr>
          <a:xfrm>
            <a:off x="1001713" y="5327650"/>
            <a:ext cx="2971800" cy="461963"/>
          </a:xfrm>
          <a:prstGeom prst="rect">
            <a:avLst/>
          </a:prstGeom>
          <a:noFill/>
        </p:spPr>
        <p:txBody>
          <a:bodyPr>
            <a:spAutoFit/>
          </a:bodyPr>
          <a:lstStyle/>
          <a:p>
            <a:pPr>
              <a:defRPr/>
            </a:pPr>
            <a:r>
              <a:rPr lang="en-US" b="1" dirty="0">
                <a:latin typeface="+mj-lt"/>
                <a:cs typeface="Arial" pitchFamily="34" charset="0"/>
              </a:rPr>
              <a:t>Kaiser</a:t>
            </a:r>
            <a:r>
              <a:rPr lang="en-US" dirty="0">
                <a:latin typeface="+mj-lt"/>
                <a:cs typeface="Arial" pitchFamily="34" charset="0"/>
              </a:rPr>
              <a:t> </a:t>
            </a:r>
            <a:r>
              <a:rPr lang="en-US" b="1" dirty="0">
                <a:latin typeface="+mj-lt"/>
                <a:cs typeface="Arial" pitchFamily="34" charset="0"/>
              </a:rPr>
              <a:t>Colorado</a:t>
            </a:r>
          </a:p>
        </p:txBody>
      </p:sp>
      <p:sp>
        <p:nvSpPr>
          <p:cNvPr id="15" name="TextBox 14"/>
          <p:cNvSpPr txBox="1"/>
          <p:nvPr/>
        </p:nvSpPr>
        <p:spPr>
          <a:xfrm>
            <a:off x="4876800" y="5345113"/>
            <a:ext cx="4114800" cy="461962"/>
          </a:xfrm>
          <a:prstGeom prst="rect">
            <a:avLst/>
          </a:prstGeom>
          <a:noFill/>
        </p:spPr>
        <p:txBody>
          <a:bodyPr>
            <a:spAutoFit/>
          </a:bodyPr>
          <a:lstStyle/>
          <a:p>
            <a:pPr>
              <a:defRPr/>
            </a:pPr>
            <a:r>
              <a:rPr lang="en-US" b="1" dirty="0">
                <a:latin typeface="+mj-lt"/>
                <a:cs typeface="Arial" pitchFamily="34" charset="0"/>
              </a:rPr>
              <a:t>Kaiser</a:t>
            </a:r>
            <a:r>
              <a:rPr lang="en-US" dirty="0">
                <a:latin typeface="+mj-lt"/>
                <a:cs typeface="Arial" pitchFamily="34" charset="0"/>
              </a:rPr>
              <a:t> </a:t>
            </a:r>
            <a:r>
              <a:rPr lang="en-US" b="1" dirty="0">
                <a:latin typeface="+mj-lt"/>
                <a:cs typeface="Arial" pitchFamily="34" charset="0"/>
              </a:rPr>
              <a:t>Southern</a:t>
            </a:r>
            <a:r>
              <a:rPr lang="en-US" dirty="0">
                <a:latin typeface="+mj-lt"/>
                <a:cs typeface="Arial" pitchFamily="34" charset="0"/>
              </a:rPr>
              <a:t> </a:t>
            </a:r>
            <a:r>
              <a:rPr lang="en-US" b="1" dirty="0">
                <a:latin typeface="+mj-lt"/>
                <a:cs typeface="Arial" pitchFamily="34" charset="0"/>
              </a:rPr>
              <a:t>California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5765800" cy="914400"/>
          </a:xfrm>
        </p:spPr>
        <p:txBody>
          <a:bodyPr>
            <a:normAutofit/>
          </a:bodyPr>
          <a:lstStyle/>
          <a:p>
            <a:pPr>
              <a:defRPr/>
            </a:pPr>
            <a:r>
              <a:rPr lang="en-US" sz="4800" dirty="0" smtClean="0"/>
              <a:t>KP Colorado</a:t>
            </a:r>
            <a:endParaRPr lang="en-US" sz="4800" dirty="0"/>
          </a:p>
        </p:txBody>
      </p:sp>
      <p:sp>
        <p:nvSpPr>
          <p:cNvPr id="3" name="Content Placeholder 2"/>
          <p:cNvSpPr>
            <a:spLocks noGrp="1"/>
          </p:cNvSpPr>
          <p:nvPr>
            <p:ph idx="1"/>
          </p:nvPr>
        </p:nvSpPr>
        <p:spPr>
          <a:xfrm>
            <a:off x="609600" y="1676400"/>
            <a:ext cx="7993063" cy="4343400"/>
          </a:xfrm>
        </p:spPr>
        <p:txBody>
          <a:bodyPr>
            <a:normAutofit/>
          </a:bodyPr>
          <a:lstStyle/>
          <a:p>
            <a:pPr>
              <a:lnSpc>
                <a:spcPct val="70000"/>
              </a:lnSpc>
            </a:pPr>
            <a:r>
              <a:rPr lang="en-US" sz="2700" dirty="0" smtClean="0"/>
              <a:t>Enthusiastic response to presentations to health plan leaders and stakeholders</a:t>
            </a:r>
          </a:p>
          <a:p>
            <a:pPr>
              <a:lnSpc>
                <a:spcPct val="70000"/>
              </a:lnSpc>
            </a:pPr>
            <a:r>
              <a:rPr lang="en-US" sz="2700" dirty="0" smtClean="0"/>
              <a:t>Initially little movement towards adoption in routine clinical practice </a:t>
            </a:r>
          </a:p>
          <a:p>
            <a:pPr lvl="1">
              <a:lnSpc>
                <a:spcPct val="70000"/>
              </a:lnSpc>
            </a:pPr>
            <a:r>
              <a:rPr lang="en-US" sz="2500" dirty="0" smtClean="0"/>
              <a:t>Turnover in clinical champion</a:t>
            </a:r>
          </a:p>
          <a:p>
            <a:pPr lvl="1">
              <a:lnSpc>
                <a:spcPct val="70000"/>
              </a:lnSpc>
            </a:pPr>
            <a:r>
              <a:rPr lang="en-US" sz="2500" dirty="0" smtClean="0"/>
              <a:t>Change in organizational priorities</a:t>
            </a:r>
          </a:p>
          <a:p>
            <a:pPr lvl="1">
              <a:lnSpc>
                <a:spcPct val="70000"/>
              </a:lnSpc>
            </a:pPr>
            <a:r>
              <a:rPr lang="en-US" sz="2500" dirty="0" smtClean="0"/>
              <a:t>Limited bandwidth</a:t>
            </a:r>
          </a:p>
          <a:p>
            <a:pPr lvl="1">
              <a:lnSpc>
                <a:spcPct val="70000"/>
              </a:lnSpc>
            </a:pPr>
            <a:r>
              <a:rPr lang="en-US" sz="2500" dirty="0" smtClean="0"/>
              <a:t>Lack of sponsorship </a:t>
            </a:r>
          </a:p>
          <a:p>
            <a:pPr>
              <a:lnSpc>
                <a:spcPct val="70000"/>
              </a:lnSpc>
            </a:pPr>
            <a:r>
              <a:rPr lang="en-US" sz="2700" dirty="0" smtClean="0"/>
              <a:t>Director of Pharmacy Department stepped forward to sponsor rollout  </a:t>
            </a:r>
          </a:p>
          <a:p>
            <a:pPr lvl="1">
              <a:lnSpc>
                <a:spcPct val="70000"/>
              </a:lnSpc>
            </a:pPr>
            <a:r>
              <a:rPr lang="en-US" sz="2500" dirty="0" smtClean="0"/>
              <a:t>Currently working toward broader implementation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
            <a:ext cx="6705600" cy="914400"/>
          </a:xfrm>
        </p:spPr>
        <p:txBody>
          <a:bodyPr>
            <a:noAutofit/>
          </a:bodyPr>
          <a:lstStyle/>
          <a:p>
            <a:pPr>
              <a:defRPr/>
            </a:pPr>
            <a:r>
              <a:rPr lang="en-US" sz="4400" dirty="0" smtClean="0"/>
              <a:t>KP Southern California</a:t>
            </a:r>
            <a:endParaRPr lang="en-US" sz="4400" dirty="0"/>
          </a:p>
        </p:txBody>
      </p:sp>
      <p:sp>
        <p:nvSpPr>
          <p:cNvPr id="3" name="Content Placeholder 2"/>
          <p:cNvSpPr>
            <a:spLocks noGrp="1"/>
          </p:cNvSpPr>
          <p:nvPr>
            <p:ph idx="1"/>
          </p:nvPr>
        </p:nvSpPr>
        <p:spPr>
          <a:xfrm>
            <a:off x="457200" y="1524000"/>
            <a:ext cx="8229600" cy="4953000"/>
          </a:xfrm>
        </p:spPr>
        <p:txBody>
          <a:bodyPr>
            <a:normAutofit/>
          </a:bodyPr>
          <a:lstStyle/>
          <a:p>
            <a:pPr>
              <a:lnSpc>
                <a:spcPct val="70000"/>
              </a:lnSpc>
            </a:pPr>
            <a:r>
              <a:rPr lang="en-US" sz="3100" dirty="0" smtClean="0"/>
              <a:t>Enthusiastic response to presentations to health plan leaders and stakeholders</a:t>
            </a:r>
          </a:p>
          <a:p>
            <a:pPr>
              <a:lnSpc>
                <a:spcPct val="70000"/>
              </a:lnSpc>
            </a:pPr>
            <a:r>
              <a:rPr lang="en-US" sz="3100" dirty="0" smtClean="0"/>
              <a:t>Movement towards adoption </a:t>
            </a:r>
          </a:p>
          <a:p>
            <a:pPr lvl="1">
              <a:lnSpc>
                <a:spcPct val="70000"/>
              </a:lnSpc>
            </a:pPr>
            <a:r>
              <a:rPr lang="en-US" sz="2600" dirty="0" smtClean="0"/>
              <a:t>Stable clinical champion - &gt; 20 years</a:t>
            </a:r>
          </a:p>
          <a:p>
            <a:pPr lvl="1">
              <a:lnSpc>
                <a:spcPct val="70000"/>
              </a:lnSpc>
            </a:pPr>
            <a:r>
              <a:rPr lang="en-US" sz="2600" dirty="0" smtClean="0"/>
              <a:t>Organizational priority – improve efficiency </a:t>
            </a:r>
          </a:p>
          <a:p>
            <a:pPr lvl="1">
              <a:lnSpc>
                <a:spcPct val="70000"/>
              </a:lnSpc>
            </a:pPr>
            <a:r>
              <a:rPr lang="en-US" sz="2600" dirty="0" smtClean="0"/>
              <a:t>Sponsorship by Associate Medical Director</a:t>
            </a:r>
          </a:p>
          <a:p>
            <a:pPr>
              <a:lnSpc>
                <a:spcPct val="70000"/>
              </a:lnSpc>
            </a:pPr>
            <a:r>
              <a:rPr lang="en-US" sz="3100" dirty="0" smtClean="0"/>
              <a:t>Current Plans </a:t>
            </a:r>
          </a:p>
          <a:p>
            <a:pPr lvl="1">
              <a:lnSpc>
                <a:spcPct val="70000"/>
              </a:lnSpc>
            </a:pPr>
            <a:r>
              <a:rPr lang="en-US" sz="2600" dirty="0" smtClean="0"/>
              <a:t>Pilot at 2 medical centers </a:t>
            </a:r>
          </a:p>
          <a:p>
            <a:pPr lvl="1">
              <a:lnSpc>
                <a:spcPct val="70000"/>
              </a:lnSpc>
            </a:pPr>
            <a:r>
              <a:rPr lang="en-US" sz="2600" dirty="0" smtClean="0"/>
              <a:t>Subsidize cost of cuff, consider BP cuff library</a:t>
            </a:r>
          </a:p>
          <a:p>
            <a:pPr lvl="1">
              <a:lnSpc>
                <a:spcPct val="70000"/>
              </a:lnSpc>
            </a:pPr>
            <a:r>
              <a:rPr lang="en-US" sz="2600" dirty="0" smtClean="0"/>
              <a:t>Existing infrastructure to support rollout</a:t>
            </a:r>
          </a:p>
          <a:p>
            <a:pPr>
              <a:lnSpc>
                <a:spcPct val="70000"/>
              </a:lnSpc>
            </a:pPr>
            <a:endParaRPr lang="en-US" sz="25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0"/>
            <a:ext cx="5765800" cy="990600"/>
          </a:xfrm>
        </p:spPr>
        <p:txBody>
          <a:bodyPr>
            <a:normAutofit fontScale="90000"/>
          </a:bodyPr>
          <a:lstStyle/>
          <a:p>
            <a:pPr>
              <a:defRPr/>
            </a:pPr>
            <a:r>
              <a:rPr lang="en-US" sz="5400" dirty="0" smtClean="0"/>
              <a:t>Lessons Learned</a:t>
            </a:r>
            <a:endParaRPr lang="en-US" sz="5400" dirty="0"/>
          </a:p>
        </p:txBody>
      </p:sp>
      <p:sp>
        <p:nvSpPr>
          <p:cNvPr id="3" name="Content Placeholder 2"/>
          <p:cNvSpPr>
            <a:spLocks noGrp="1"/>
          </p:cNvSpPr>
          <p:nvPr>
            <p:ph idx="1"/>
          </p:nvPr>
        </p:nvSpPr>
        <p:spPr/>
        <p:txBody>
          <a:bodyPr>
            <a:normAutofit/>
          </a:bodyPr>
          <a:lstStyle/>
          <a:p>
            <a:pPr lvl="1">
              <a:buFont typeface="Arial" pitchFamily="34" charset="0"/>
              <a:buChar char="•"/>
              <a:defRPr/>
            </a:pPr>
            <a:r>
              <a:rPr lang="en-US" sz="4000" dirty="0"/>
              <a:t>C</a:t>
            </a:r>
            <a:r>
              <a:rPr lang="en-US" sz="4000" dirty="0" smtClean="0"/>
              <a:t>linical </a:t>
            </a:r>
            <a:r>
              <a:rPr lang="en-US" sz="4000" dirty="0" smtClean="0"/>
              <a:t>champion</a:t>
            </a:r>
          </a:p>
          <a:p>
            <a:pPr lvl="1">
              <a:buFont typeface="Arial" pitchFamily="34" charset="0"/>
              <a:buChar char="•"/>
              <a:defRPr/>
            </a:pPr>
            <a:r>
              <a:rPr lang="en-US" sz="4000" dirty="0" smtClean="0"/>
              <a:t>Sponsorship</a:t>
            </a:r>
            <a:endParaRPr lang="en-US" sz="4000" dirty="0"/>
          </a:p>
          <a:p>
            <a:pPr lvl="1">
              <a:buFont typeface="Arial" pitchFamily="34" charset="0"/>
              <a:buChar char="•"/>
              <a:defRPr/>
            </a:pPr>
            <a:r>
              <a:rPr lang="en-US" sz="4000" dirty="0"/>
              <a:t>O</a:t>
            </a:r>
            <a:r>
              <a:rPr lang="en-US" sz="4000" dirty="0" smtClean="0"/>
              <a:t>rganizational </a:t>
            </a:r>
            <a:r>
              <a:rPr lang="en-US" sz="4000" dirty="0"/>
              <a:t>priorities</a:t>
            </a:r>
          </a:p>
          <a:p>
            <a:pPr lvl="1">
              <a:buFont typeface="Arial" pitchFamily="34" charset="0"/>
              <a:buChar char="•"/>
              <a:defRPr/>
            </a:pPr>
            <a:r>
              <a:rPr lang="en-US" sz="4000" dirty="0"/>
              <a:t>B</a:t>
            </a:r>
            <a:r>
              <a:rPr lang="en-US" sz="4000" dirty="0" smtClean="0"/>
              <a:t>andwidth</a:t>
            </a:r>
            <a:endParaRPr lang="en-US" sz="4000" dirty="0"/>
          </a:p>
          <a:p>
            <a:pPr lvl="1">
              <a:buFont typeface="Arial" pitchFamily="34" charset="0"/>
              <a:buChar char="•"/>
              <a:defRPr/>
            </a:pPr>
            <a:endParaRPr lang="en-US" sz="4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6088063" cy="876300"/>
          </a:xfrm>
        </p:spPr>
        <p:txBody>
          <a:bodyPr/>
          <a:lstStyle/>
          <a:p>
            <a:pPr>
              <a:defRPr/>
            </a:pPr>
            <a:r>
              <a:rPr lang="en-US" sz="4800" dirty="0" smtClean="0"/>
              <a:t>Q&amp;A</a:t>
            </a:r>
            <a:endParaRPr lang="en-US" sz="4800" dirty="0"/>
          </a:p>
        </p:txBody>
      </p:sp>
      <p:pic>
        <p:nvPicPr>
          <p:cNvPr id="220162" name="Picture 5" descr="C:\Documents and Settings\BERGMANN_J\Local Settings\Temp\Temporary Internet Files\Content.IE5\J3UEQF9A\MC900078622[1].wmf"/>
          <p:cNvPicPr>
            <a:picLocks noChangeAspect="1" noChangeArrowheads="1"/>
          </p:cNvPicPr>
          <p:nvPr/>
        </p:nvPicPr>
        <p:blipFill>
          <a:blip r:embed="rId3" cstate="print"/>
          <a:srcRect/>
          <a:stretch>
            <a:fillRect/>
          </a:stretch>
        </p:blipFill>
        <p:spPr bwMode="auto">
          <a:xfrm>
            <a:off x="215900" y="4710113"/>
            <a:ext cx="927100" cy="1995487"/>
          </a:xfrm>
          <a:prstGeom prst="rect">
            <a:avLst/>
          </a:prstGeom>
          <a:noFill/>
          <a:ln w="9525">
            <a:noFill/>
            <a:miter lim="800000"/>
            <a:headEnd/>
            <a:tailEnd/>
          </a:ln>
        </p:spPr>
      </p:pic>
      <p:pic>
        <p:nvPicPr>
          <p:cNvPr id="220163" name="Picture 6" descr="C:\Documents and Settings\BERGMANN_J\Local Settings\Temp\Temporary Internet Files\Content.IE5\WUUEL5BF\MC900078711[1].wmf"/>
          <p:cNvPicPr>
            <a:picLocks noChangeAspect="1" noChangeArrowheads="1"/>
          </p:cNvPicPr>
          <p:nvPr/>
        </p:nvPicPr>
        <p:blipFill>
          <a:blip r:embed="rId4" cstate="print"/>
          <a:srcRect/>
          <a:stretch>
            <a:fillRect/>
          </a:stretch>
        </p:blipFill>
        <p:spPr bwMode="auto">
          <a:xfrm>
            <a:off x="8169275" y="4710113"/>
            <a:ext cx="822325" cy="1995487"/>
          </a:xfrm>
          <a:prstGeom prst="rect">
            <a:avLst/>
          </a:prstGeom>
          <a:noFill/>
          <a:ln w="9525">
            <a:noFill/>
            <a:miter lim="800000"/>
            <a:headEnd/>
            <a:tailEnd/>
          </a:ln>
        </p:spPr>
      </p:pic>
      <p:pic>
        <p:nvPicPr>
          <p:cNvPr id="220164" name="Picture 9" descr="C:\Documents and Settings\BERGMANN_J\Local Settings\Temp\Temporary Internet Files\Content.IE5\J3UEQF9A\MC910216407[1].png"/>
          <p:cNvPicPr>
            <a:picLocks noChangeAspect="1" noChangeArrowheads="1"/>
          </p:cNvPicPr>
          <p:nvPr/>
        </p:nvPicPr>
        <p:blipFill>
          <a:blip r:embed="rId5" cstate="print"/>
          <a:srcRect/>
          <a:stretch>
            <a:fillRect/>
          </a:stretch>
        </p:blipFill>
        <p:spPr bwMode="auto">
          <a:xfrm>
            <a:off x="2819400" y="1966913"/>
            <a:ext cx="3486150" cy="3036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4800" dirty="0" smtClean="0"/>
              <a:t>Activity</a:t>
            </a:r>
            <a:endParaRPr lang="en-US" sz="4800" dirty="0"/>
          </a:p>
        </p:txBody>
      </p:sp>
      <p:sp>
        <p:nvSpPr>
          <p:cNvPr id="3" name="Content Placeholder 2"/>
          <p:cNvSpPr>
            <a:spLocks noGrp="1"/>
          </p:cNvSpPr>
          <p:nvPr>
            <p:ph idx="1"/>
          </p:nvPr>
        </p:nvSpPr>
        <p:spPr>
          <a:xfrm>
            <a:off x="609600" y="1752600"/>
            <a:ext cx="7993063" cy="2895600"/>
          </a:xfrm>
        </p:spPr>
        <p:txBody>
          <a:bodyPr/>
          <a:lstStyle/>
          <a:p>
            <a:pPr marL="0" indent="0" algn="ctr">
              <a:buFont typeface="Wingdings" pitchFamily="2" charset="2"/>
              <a:buNone/>
              <a:defRPr/>
            </a:pPr>
            <a:r>
              <a:rPr lang="en-US" sz="4800" b="1" dirty="0"/>
              <a:t>How Can I Implement This Innovation in My Organization?</a:t>
            </a:r>
          </a:p>
        </p:txBody>
      </p:sp>
      <p:pic>
        <p:nvPicPr>
          <p:cNvPr id="222211" name="Picture 5" descr="C:\Documents and Settings\BERGMANN_J\Local Settings\Temp\Temporary Internet Files\Content.IE5\S1JF6L5O\MC900039016[1].wmf"/>
          <p:cNvPicPr>
            <a:picLocks noChangeAspect="1" noChangeArrowheads="1"/>
          </p:cNvPicPr>
          <p:nvPr/>
        </p:nvPicPr>
        <p:blipFill>
          <a:blip r:embed="rId3" cstate="print"/>
          <a:srcRect/>
          <a:stretch>
            <a:fillRect/>
          </a:stretch>
        </p:blipFill>
        <p:spPr bwMode="auto">
          <a:xfrm>
            <a:off x="3352800" y="4191000"/>
            <a:ext cx="2284413" cy="204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Agenda</a:t>
            </a:r>
            <a:endParaRPr lang="en-US" dirty="0"/>
          </a:p>
        </p:txBody>
      </p:sp>
      <p:sp>
        <p:nvSpPr>
          <p:cNvPr id="3" name="Content Placeholder 2"/>
          <p:cNvSpPr>
            <a:spLocks noGrp="1"/>
          </p:cNvSpPr>
          <p:nvPr>
            <p:ph idx="1"/>
          </p:nvPr>
        </p:nvSpPr>
        <p:spPr>
          <a:xfrm>
            <a:off x="457200" y="1524000"/>
            <a:ext cx="8229600" cy="4876800"/>
          </a:xfrm>
        </p:spPr>
        <p:txBody>
          <a:bodyPr/>
          <a:lstStyle/>
          <a:p>
            <a:pPr>
              <a:defRPr/>
            </a:pPr>
            <a:r>
              <a:rPr lang="en-US" sz="2800" dirty="0" smtClean="0">
                <a:effectLst>
                  <a:outerShdw blurRad="38100" dist="38100" dir="2700000" algn="tl">
                    <a:srgbClr val="000000">
                      <a:alpha val="43137"/>
                    </a:srgbClr>
                  </a:outerShdw>
                </a:effectLst>
              </a:rPr>
              <a:t>Introduction</a:t>
            </a:r>
          </a:p>
          <a:p>
            <a:pPr lvl="1">
              <a:defRPr/>
            </a:pPr>
            <a:r>
              <a:rPr lang="en-US" sz="2400" dirty="0" smtClean="0">
                <a:effectLst>
                  <a:outerShdw blurRad="38100" dist="38100" dir="2700000" algn="tl">
                    <a:srgbClr val="000000">
                      <a:alpha val="43137"/>
                    </a:srgbClr>
                  </a:outerShdw>
                </a:effectLst>
              </a:rPr>
              <a:t>Judi Consalvo, AHRQ</a:t>
            </a:r>
          </a:p>
          <a:p>
            <a:pPr>
              <a:defRPr/>
            </a:pPr>
            <a:r>
              <a:rPr lang="en-US" sz="2800" dirty="0" smtClean="0">
                <a:effectLst>
                  <a:outerShdw blurRad="38100" dist="38100" dir="2700000" algn="tl">
                    <a:srgbClr val="000000">
                      <a:alpha val="43137"/>
                    </a:srgbClr>
                  </a:outerShdw>
                </a:effectLst>
              </a:rPr>
              <a:t>Language Concordant Health Coaches Innovation</a:t>
            </a:r>
          </a:p>
          <a:p>
            <a:pPr lvl="1">
              <a:defRPr/>
            </a:pPr>
            <a:r>
              <a:rPr lang="en-US" sz="2400" dirty="0" smtClean="0">
                <a:effectLst>
                  <a:outerShdw blurRad="38100" dist="38100" dir="2700000" algn="tl">
                    <a:srgbClr val="000000">
                      <a:alpha val="43137"/>
                    </a:srgbClr>
                  </a:outerShdw>
                </a:effectLst>
              </a:rPr>
              <a:t>Hali Hammer</a:t>
            </a:r>
            <a:r>
              <a:rPr lang="en-US" sz="2400" dirty="0">
                <a:effectLst>
                  <a:outerShdw blurRad="38100" dist="38100" dir="2700000" algn="tl">
                    <a:srgbClr val="000000">
                      <a:alpha val="43137"/>
                    </a:srgbClr>
                  </a:outerShdw>
                </a:effectLst>
              </a:rPr>
              <a:t>, San Francisco General Hospital</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Family Health </a:t>
            </a:r>
            <a:r>
              <a:rPr lang="en-US" sz="2400" dirty="0" smtClean="0">
                <a:effectLst>
                  <a:outerShdw blurRad="38100" dist="38100" dir="2700000" algn="tl">
                    <a:srgbClr val="000000">
                      <a:alpha val="43137"/>
                    </a:srgbClr>
                  </a:outerShdw>
                </a:effectLst>
              </a:rPr>
              <a:t>Center</a:t>
            </a:r>
          </a:p>
          <a:p>
            <a:pPr>
              <a:defRPr/>
            </a:pPr>
            <a:r>
              <a:rPr lang="en-US" sz="2800" dirty="0" smtClean="0">
                <a:effectLst>
                  <a:outerShdw blurRad="38100" dist="38100" dir="2700000" algn="tl">
                    <a:srgbClr val="000000">
                      <a:alpha val="43137"/>
                    </a:srgbClr>
                  </a:outerShdw>
                </a:effectLst>
              </a:rPr>
              <a:t>Heart360</a:t>
            </a:r>
            <a:r>
              <a:rPr lang="en-US" sz="2800" baseline="30000" dirty="0" smtClean="0">
                <a:effectLst>
                  <a:outerShdw blurRad="38100" dist="38100" dir="2700000" algn="tl">
                    <a:srgbClr val="000000">
                      <a:alpha val="43137"/>
                    </a:srgbClr>
                  </a:outerShdw>
                </a:effectLst>
              </a:rPr>
              <a:t>®</a:t>
            </a:r>
            <a:r>
              <a:rPr lang="en-US" sz="2800" dirty="0" smtClean="0">
                <a:effectLst>
                  <a:outerShdw blurRad="38100" dist="38100" dir="2700000" algn="tl">
                    <a:srgbClr val="000000">
                      <a:alpha val="43137"/>
                    </a:srgbClr>
                  </a:outerShdw>
                </a:effectLst>
              </a:rPr>
              <a:t> Innovation</a:t>
            </a:r>
          </a:p>
          <a:p>
            <a:pPr lvl="1">
              <a:defRPr/>
            </a:pPr>
            <a:r>
              <a:rPr lang="en-US" sz="2400" dirty="0" smtClean="0">
                <a:effectLst>
                  <a:outerShdw blurRad="38100" dist="38100" dir="2700000" algn="tl">
                    <a:srgbClr val="000000">
                      <a:alpha val="43137"/>
                    </a:srgbClr>
                  </a:outerShdw>
                </a:effectLst>
              </a:rPr>
              <a:t>David Magid, Kaiser Colorado</a:t>
            </a:r>
          </a:p>
          <a:p>
            <a:pPr>
              <a:defRPr/>
            </a:pPr>
            <a:r>
              <a:rPr lang="en-US" sz="2800" dirty="0" smtClean="0">
                <a:effectLst>
                  <a:outerShdw blurRad="38100" dist="38100" dir="2700000" algn="tl">
                    <a:srgbClr val="000000">
                      <a:alpha val="43137"/>
                    </a:srgbClr>
                  </a:outerShdw>
                </a:effectLst>
              </a:rPr>
              <a:t>Activity: How Can I Implement This Innovation?</a:t>
            </a:r>
            <a:endParaRPr lang="en-US" sz="2800" dirty="0">
              <a:effectLst>
                <a:outerShdw blurRad="38100" dist="38100" dir="2700000" algn="tl">
                  <a:srgbClr val="000000">
                    <a:alpha val="43137"/>
                  </a:srgbClr>
                </a:outerShdw>
              </a:effectLst>
            </a:endParaRPr>
          </a:p>
          <a:p>
            <a:pPr lvl="1">
              <a:defRPr/>
            </a:pPr>
            <a:r>
              <a:rPr lang="en-US" sz="2400" dirty="0">
                <a:effectLst>
                  <a:outerShdw blurRad="38100" dist="38100" dir="2700000" algn="tl">
                    <a:srgbClr val="000000">
                      <a:alpha val="43137"/>
                    </a:srgbClr>
                  </a:outerShdw>
                </a:effectLst>
              </a:rPr>
              <a:t>Veronica Nieva, Westat</a:t>
            </a:r>
          </a:p>
          <a:p>
            <a:pPr lvl="1">
              <a:defRPr/>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1600200" y="342900"/>
            <a:ext cx="7086600" cy="876300"/>
          </a:xfrm>
        </p:spPr>
        <p:txBody>
          <a:bodyPr/>
          <a:lstStyle/>
          <a:p>
            <a:pPr>
              <a:defRPr/>
            </a:pPr>
            <a:r>
              <a:rPr lang="en-US" sz="3600" dirty="0" smtClean="0"/>
              <a:t>What Is the Health </a:t>
            </a:r>
            <a:br>
              <a:rPr lang="en-US" sz="3600" dirty="0" smtClean="0"/>
            </a:br>
            <a:r>
              <a:rPr lang="en-US" sz="3600" dirty="0" smtClean="0"/>
              <a:t>Care Innovations Exchange?  </a:t>
            </a:r>
          </a:p>
        </p:txBody>
      </p:sp>
      <p:sp>
        <p:nvSpPr>
          <p:cNvPr id="24586" name="Rectangle 10"/>
          <p:cNvSpPr>
            <a:spLocks noGrp="1" noChangeArrowheads="1"/>
          </p:cNvSpPr>
          <p:nvPr>
            <p:ph type="body" idx="4294967295"/>
          </p:nvPr>
        </p:nvSpPr>
        <p:spPr>
          <a:xfrm>
            <a:off x="304800" y="1600200"/>
            <a:ext cx="8686800" cy="4802188"/>
          </a:xfrm>
        </p:spPr>
        <p:txBody>
          <a:bodyPr/>
          <a:lstStyle/>
          <a:p>
            <a:pPr>
              <a:lnSpc>
                <a:spcPct val="85000"/>
              </a:lnSpc>
            </a:pPr>
            <a:r>
              <a:rPr lang="en-US" smtClean="0"/>
              <a:t>Goal:</a:t>
            </a:r>
          </a:p>
          <a:p>
            <a:pPr lvl="1">
              <a:lnSpc>
                <a:spcPct val="85000"/>
              </a:lnSpc>
            </a:pPr>
            <a:r>
              <a:rPr lang="en-US" smtClean="0"/>
              <a:t>To accelerate sharing of innovations and online tools to improve health care services and reduce health care disparities. </a:t>
            </a:r>
          </a:p>
          <a:p>
            <a:pPr>
              <a:lnSpc>
                <a:spcPct val="85000"/>
              </a:lnSpc>
            </a:pPr>
            <a:r>
              <a:rPr lang="en-US" smtClean="0"/>
              <a:t>Components of the Exchange:</a:t>
            </a:r>
          </a:p>
          <a:p>
            <a:pPr lvl="1">
              <a:lnSpc>
                <a:spcPct val="85000"/>
              </a:lnSpc>
              <a:buFontTx/>
              <a:buAutoNum type="arabicPeriod"/>
            </a:pPr>
            <a:r>
              <a:rPr lang="en-US" smtClean="0"/>
              <a:t>The Web site: </a:t>
            </a:r>
            <a:r>
              <a:rPr lang="en-US" smtClean="0">
                <a:hlinkClick r:id="rId3" action="ppaction://hlinkfile"/>
              </a:rPr>
              <a:t>innovations.ahrq.gov</a:t>
            </a:r>
            <a:endParaRPr lang="en-US" smtClean="0"/>
          </a:p>
          <a:p>
            <a:pPr lvl="1">
              <a:lnSpc>
                <a:spcPct val="85000"/>
              </a:lnSpc>
              <a:buFontTx/>
              <a:buAutoNum type="arabicPeriod"/>
            </a:pPr>
            <a:r>
              <a:rPr lang="en-US" smtClean="0"/>
              <a:t>Learning and Networking Activities</a:t>
            </a:r>
          </a:p>
        </p:txBody>
      </p:sp>
      <p:pic>
        <p:nvPicPr>
          <p:cNvPr id="151555" name="Picture 3" descr="HCIE_linkimage2"/>
          <p:cNvPicPr>
            <a:picLocks noChangeAspect="1"/>
          </p:cNvPicPr>
          <p:nvPr/>
        </p:nvPicPr>
        <p:blipFill>
          <a:blip r:embed="rId4" cstate="print"/>
          <a:srcRect/>
          <a:stretch>
            <a:fillRect/>
          </a:stretch>
        </p:blipFill>
        <p:spPr bwMode="auto">
          <a:xfrm>
            <a:off x="2576513" y="5440363"/>
            <a:ext cx="3671887" cy="7318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1600200" y="342900"/>
            <a:ext cx="7391400" cy="876300"/>
          </a:xfrm>
        </p:spPr>
        <p:txBody>
          <a:bodyPr/>
          <a:lstStyle/>
          <a:p>
            <a:pPr>
              <a:defRPr/>
            </a:pPr>
            <a:r>
              <a:rPr lang="en-US" sz="3600" dirty="0" smtClean="0"/>
              <a:t>What Is the Health </a:t>
            </a:r>
            <a:br>
              <a:rPr lang="en-US" sz="3600" dirty="0" smtClean="0"/>
            </a:br>
            <a:r>
              <a:rPr lang="en-US" sz="3600" dirty="0" smtClean="0"/>
              <a:t>Care Innovations Exchange? </a:t>
            </a:r>
          </a:p>
        </p:txBody>
      </p:sp>
      <p:sp>
        <p:nvSpPr>
          <p:cNvPr id="24586" name="Rectangle 10"/>
          <p:cNvSpPr>
            <a:spLocks noGrp="1" noChangeArrowheads="1"/>
          </p:cNvSpPr>
          <p:nvPr>
            <p:ph type="body" idx="4294967295"/>
          </p:nvPr>
        </p:nvSpPr>
        <p:spPr>
          <a:xfrm>
            <a:off x="304800" y="1600200"/>
            <a:ext cx="8686800" cy="4802188"/>
          </a:xfrm>
        </p:spPr>
        <p:txBody>
          <a:bodyPr/>
          <a:lstStyle/>
          <a:p>
            <a:pPr>
              <a:lnSpc>
                <a:spcPct val="85000"/>
              </a:lnSpc>
              <a:defRPr/>
            </a:pPr>
            <a:r>
              <a:rPr lang="en-US" dirty="0" smtClean="0"/>
              <a:t>Web site features profiles of </a:t>
            </a:r>
            <a:r>
              <a:rPr lang="en-US" dirty="0"/>
              <a:t>successful and attempted </a:t>
            </a:r>
            <a:r>
              <a:rPr lang="en-US" dirty="0" smtClean="0"/>
              <a:t>innovations and practical tools</a:t>
            </a:r>
          </a:p>
          <a:p>
            <a:pPr lvl="1">
              <a:lnSpc>
                <a:spcPct val="85000"/>
              </a:lnSpc>
              <a:defRPr/>
            </a:pPr>
            <a:r>
              <a:rPr lang="en-US" dirty="0" smtClean="0"/>
              <a:t>Service Delivery</a:t>
            </a:r>
          </a:p>
          <a:p>
            <a:pPr lvl="1">
              <a:lnSpc>
                <a:spcPct val="85000"/>
              </a:lnSpc>
              <a:defRPr/>
            </a:pPr>
            <a:r>
              <a:rPr lang="en-US" dirty="0" smtClean="0"/>
              <a:t>Policy</a:t>
            </a:r>
          </a:p>
          <a:p>
            <a:pPr marL="579438" lvl="1" indent="0">
              <a:lnSpc>
                <a:spcPct val="85000"/>
              </a:lnSpc>
              <a:buFontTx/>
              <a:buNone/>
              <a:defRPr/>
            </a:pPr>
            <a:endParaRPr lang="en-US" sz="1400" dirty="0"/>
          </a:p>
          <a:p>
            <a:pPr>
              <a:lnSpc>
                <a:spcPct val="85000"/>
              </a:lnSpc>
              <a:defRPr/>
            </a:pPr>
            <a:r>
              <a:rPr lang="en-US" dirty="0" smtClean="0"/>
              <a:t>Learning and Networking</a:t>
            </a:r>
          </a:p>
          <a:p>
            <a:pPr lvl="1">
              <a:lnSpc>
                <a:spcPct val="85000"/>
              </a:lnSpc>
              <a:defRPr/>
            </a:pPr>
            <a:r>
              <a:rPr lang="en-US" dirty="0" smtClean="0"/>
              <a:t>Webinars</a:t>
            </a:r>
          </a:p>
          <a:p>
            <a:pPr lvl="1">
              <a:lnSpc>
                <a:spcPct val="85000"/>
              </a:lnSpc>
              <a:defRPr/>
            </a:pPr>
            <a:r>
              <a:rPr lang="en-US" dirty="0" smtClean="0"/>
              <a:t>Meetings to promote spread</a:t>
            </a:r>
          </a:p>
          <a:p>
            <a:pPr lvl="1">
              <a:lnSpc>
                <a:spcPct val="85000"/>
              </a:lnSpc>
              <a:defRPr/>
            </a:pPr>
            <a:r>
              <a:rPr lang="en-US" dirty="0" smtClean="0"/>
              <a:t>Videos</a:t>
            </a:r>
          </a:p>
        </p:txBody>
      </p:sp>
      <p:pic>
        <p:nvPicPr>
          <p:cNvPr id="153603" name="Picture 3" descr="HCIE_linkimage2"/>
          <p:cNvPicPr>
            <a:picLocks noChangeAspect="1"/>
          </p:cNvPicPr>
          <p:nvPr/>
        </p:nvPicPr>
        <p:blipFill>
          <a:blip r:embed="rId3" cstate="print"/>
          <a:srcRect/>
          <a:stretch>
            <a:fillRect/>
          </a:stretch>
        </p:blipFill>
        <p:spPr bwMode="auto">
          <a:xfrm>
            <a:off x="2667000" y="5907088"/>
            <a:ext cx="3581400" cy="714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smtClean="0"/>
              <a:t/>
            </a:r>
            <a:br>
              <a:rPr lang="en-US" sz="3600" dirty="0" smtClean="0"/>
            </a:br>
            <a:r>
              <a:rPr lang="en-US" sz="3600" dirty="0" smtClean="0"/>
              <a:t>The Innovations Exchange</a:t>
            </a:r>
            <a:endParaRPr lang="en-US" sz="3600" dirty="0"/>
          </a:p>
        </p:txBody>
      </p:sp>
      <p:sp>
        <p:nvSpPr>
          <p:cNvPr id="3" name="Content Placeholder 2"/>
          <p:cNvSpPr>
            <a:spLocks noGrp="1"/>
          </p:cNvSpPr>
          <p:nvPr>
            <p:ph idx="1"/>
          </p:nvPr>
        </p:nvSpPr>
        <p:spPr>
          <a:xfrm>
            <a:off x="504825" y="1600200"/>
            <a:ext cx="7993063" cy="3962400"/>
          </a:xfrm>
        </p:spPr>
        <p:txBody>
          <a:bodyPr/>
          <a:lstStyle/>
          <a:p>
            <a:pPr>
              <a:buFont typeface="Wingdings" pitchFamily="2" charset="2"/>
              <a:buChar char="§"/>
              <a:defRPr/>
            </a:pPr>
            <a:r>
              <a:rPr lang="en-US" sz="2800" dirty="0" smtClean="0"/>
              <a:t>Visit our Web site: </a:t>
            </a:r>
            <a:r>
              <a:rPr lang="en-US" sz="2800" dirty="0" smtClean="0">
                <a:hlinkClick r:id="rId3"/>
              </a:rPr>
              <a:t>innovations.ahrq.gov/</a:t>
            </a:r>
            <a:endParaRPr lang="en-US" sz="2800" dirty="0" smtClean="0"/>
          </a:p>
          <a:p>
            <a:pPr>
              <a:buFont typeface="Wingdings" pitchFamily="2" charset="2"/>
              <a:buNone/>
              <a:defRPr/>
            </a:pPr>
            <a:endParaRPr lang="en-US" dirty="0" smtClean="0"/>
          </a:p>
          <a:p>
            <a:pPr>
              <a:buFont typeface="Wingdings" pitchFamily="2" charset="2"/>
              <a:buChar char="§"/>
              <a:defRPr/>
            </a:pPr>
            <a:r>
              <a:rPr lang="en-US" sz="2800" dirty="0" smtClean="0"/>
              <a:t>Follow us on Twitter: #AHRQIX</a:t>
            </a:r>
          </a:p>
          <a:p>
            <a:pPr>
              <a:buFont typeface="Wingdings" pitchFamily="2" charset="2"/>
              <a:buNone/>
              <a:defRPr/>
            </a:pPr>
            <a:endParaRPr lang="en-US" dirty="0" smtClean="0"/>
          </a:p>
          <a:p>
            <a:pPr>
              <a:buFont typeface="Wingdings" pitchFamily="2" charset="2"/>
              <a:buChar char="§"/>
              <a:defRPr/>
            </a:pPr>
            <a:r>
              <a:rPr lang="en-US" sz="2800" dirty="0" smtClean="0"/>
              <a:t>Send us email: </a:t>
            </a:r>
            <a:r>
              <a:rPr lang="en-US" sz="2800" dirty="0" smtClean="0">
                <a:hlinkClick r:id="rId4"/>
              </a:rPr>
              <a:t>info@innovations.ahrq.gov</a:t>
            </a:r>
            <a:endParaRPr lang="en-US" sz="2800" dirty="0" smtClean="0"/>
          </a:p>
          <a:p>
            <a:pPr>
              <a:buFont typeface="Wingdings" pitchFamily="2" charset="2"/>
              <a:buNone/>
              <a:defRPr/>
            </a:pPr>
            <a:endParaRPr lang="en-US" dirty="0" smtClean="0"/>
          </a:p>
          <a:p>
            <a:pPr>
              <a:buFont typeface="Wingdings" pitchFamily="2" charset="2"/>
              <a:buNone/>
              <a:defRPr/>
            </a:pPr>
            <a:endParaRPr lang="en-US" dirty="0"/>
          </a:p>
        </p:txBody>
      </p:sp>
      <p:pic>
        <p:nvPicPr>
          <p:cNvPr id="155651" name="Picture 3" descr="HCIE_linkimage2"/>
          <p:cNvPicPr>
            <a:picLocks noChangeAspect="1"/>
          </p:cNvPicPr>
          <p:nvPr/>
        </p:nvPicPr>
        <p:blipFill>
          <a:blip r:embed="rId5" cstate="print"/>
          <a:srcRect/>
          <a:stretch>
            <a:fillRect/>
          </a:stretch>
        </p:blipFill>
        <p:spPr bwMode="auto">
          <a:xfrm>
            <a:off x="2590800" y="5181600"/>
            <a:ext cx="3821113"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ctrTitle"/>
          </p:nvPr>
        </p:nvSpPr>
        <p:spPr>
          <a:xfrm>
            <a:off x="609600" y="1828800"/>
            <a:ext cx="7772400" cy="1828800"/>
          </a:xfrm>
        </p:spPr>
        <p:txBody>
          <a:bodyPr/>
          <a:lstStyle/>
          <a:p>
            <a:pPr eaLnBrk="1" hangingPunct="1">
              <a:defRPr/>
            </a:pPr>
            <a:r>
              <a:rPr lang="en-US" sz="3600" dirty="0" smtClean="0"/>
              <a:t>Health Coaches</a:t>
            </a:r>
            <a:r>
              <a:rPr lang="en-US" sz="3600" dirty="0"/>
              <a:t> </a:t>
            </a:r>
            <a:r>
              <a:rPr lang="en-US" sz="3600" dirty="0" smtClean="0"/>
              <a:t>as </a:t>
            </a:r>
            <a:br>
              <a:rPr lang="en-US" sz="3600" dirty="0" smtClean="0"/>
            </a:br>
            <a:r>
              <a:rPr lang="en-US" sz="3600" dirty="0" smtClean="0"/>
              <a:t>Members of the Health Team</a:t>
            </a:r>
          </a:p>
        </p:txBody>
      </p:sp>
      <p:sp>
        <p:nvSpPr>
          <p:cNvPr id="3" name="Subtitle 2"/>
          <p:cNvSpPr>
            <a:spLocks noGrp="1"/>
          </p:cNvSpPr>
          <p:nvPr>
            <p:ph type="subTitle" idx="1"/>
          </p:nvPr>
        </p:nvSpPr>
        <p:spPr>
          <a:xfrm>
            <a:off x="762000" y="4114800"/>
            <a:ext cx="7467600" cy="2133600"/>
          </a:xfrm>
        </p:spPr>
        <p:txBody>
          <a:bodyPr rtlCol="0">
            <a:noAutofit/>
          </a:bodyPr>
          <a:lstStyle/>
          <a:p>
            <a:pPr>
              <a:defRPr/>
            </a:pPr>
            <a:r>
              <a:rPr lang="sv-SE" sz="3600" b="1" dirty="0"/>
              <a:t>Hali Hammer</a:t>
            </a:r>
          </a:p>
          <a:p>
            <a:pPr>
              <a:defRPr/>
            </a:pPr>
            <a:r>
              <a:rPr lang="en-US" sz="3600" b="1" dirty="0"/>
              <a:t>San Francisco General Hospital, </a:t>
            </a:r>
          </a:p>
          <a:p>
            <a:pPr>
              <a:defRPr/>
            </a:pPr>
            <a:r>
              <a:rPr lang="en-US" sz="3600" b="1" dirty="0"/>
              <a:t>Family Health Center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idx="4294967295"/>
          </p:nvPr>
        </p:nvSpPr>
        <p:spPr>
          <a:xfrm>
            <a:off x="1600200" y="14288"/>
            <a:ext cx="7543800" cy="1147762"/>
          </a:xfrm>
        </p:spPr>
        <p:txBody>
          <a:bodyPr/>
          <a:lstStyle/>
          <a:p>
            <a:pPr defTabSz="912813">
              <a:defRPr/>
            </a:pPr>
            <a:r>
              <a:rPr lang="en-US" sz="2800" dirty="0" smtClean="0">
                <a:solidFill>
                  <a:srgbClr val="FFFF00"/>
                </a:solidFill>
              </a:rPr>
              <a:t>San Francisco General Hospital</a:t>
            </a:r>
            <a:br>
              <a:rPr lang="en-US" sz="2800" dirty="0" smtClean="0">
                <a:solidFill>
                  <a:srgbClr val="FFFF00"/>
                </a:solidFill>
              </a:rPr>
            </a:br>
            <a:r>
              <a:rPr lang="en-US" sz="2800" dirty="0" smtClean="0">
                <a:solidFill>
                  <a:srgbClr val="FFFF00"/>
                </a:solidFill>
              </a:rPr>
              <a:t>Family Health Center</a:t>
            </a:r>
          </a:p>
        </p:txBody>
      </p:sp>
      <p:sp>
        <p:nvSpPr>
          <p:cNvPr id="11266" name="Rectangle 3"/>
          <p:cNvSpPr>
            <a:spLocks noGrp="1" noChangeArrowheads="1"/>
          </p:cNvSpPr>
          <p:nvPr>
            <p:ph type="body" sz="half" idx="4294967295"/>
          </p:nvPr>
        </p:nvSpPr>
        <p:spPr>
          <a:xfrm>
            <a:off x="304800" y="1447800"/>
            <a:ext cx="8686800" cy="5410200"/>
          </a:xfrm>
        </p:spPr>
        <p:txBody>
          <a:bodyPr/>
          <a:lstStyle/>
          <a:p>
            <a:pPr marL="341313" indent="-341313" defTabSz="912813">
              <a:lnSpc>
                <a:spcPct val="110000"/>
              </a:lnSpc>
              <a:defRPr/>
            </a:pPr>
            <a:r>
              <a:rPr lang="en-US" sz="1700" dirty="0" smtClean="0"/>
              <a:t>Hospital-based full scope family medicine clinic</a:t>
            </a:r>
          </a:p>
          <a:p>
            <a:pPr marL="341313" indent="-341313" defTabSz="912813">
              <a:lnSpc>
                <a:spcPct val="110000"/>
              </a:lnSpc>
              <a:defRPr/>
            </a:pPr>
            <a:r>
              <a:rPr lang="en-US" sz="1700" dirty="0" smtClean="0"/>
              <a:t>Part of the San Francisco Department of Public Health’s primary care network</a:t>
            </a:r>
          </a:p>
          <a:p>
            <a:pPr marL="341313" indent="-341313" defTabSz="912813">
              <a:lnSpc>
                <a:spcPct val="110000"/>
              </a:lnSpc>
              <a:defRPr/>
            </a:pPr>
            <a:r>
              <a:rPr lang="en-US" sz="1700" dirty="0" smtClean="0"/>
              <a:t>Participating in access and quality improvement initiatives as part of the 1115 California Medicaid Waiver (CMS Incentive Program), which ties federal funding to milestones, including PCMH standards (team-based care, clinical outcomes)</a:t>
            </a:r>
          </a:p>
          <a:p>
            <a:pPr marL="341313" indent="-341313" defTabSz="912813">
              <a:lnSpc>
                <a:spcPct val="110000"/>
              </a:lnSpc>
              <a:defRPr/>
            </a:pPr>
            <a:r>
              <a:rPr lang="en-US" sz="1700" dirty="0" smtClean="0"/>
              <a:t>10,700 patients served; 1500+ adults with diabetes</a:t>
            </a:r>
          </a:p>
          <a:p>
            <a:pPr marL="341313" indent="-341313" defTabSz="912813">
              <a:lnSpc>
                <a:spcPct val="110000"/>
              </a:lnSpc>
              <a:defRPr/>
            </a:pPr>
            <a:r>
              <a:rPr lang="en-US" sz="1700" dirty="0" smtClean="0"/>
              <a:t>50,000+ patient visits per year</a:t>
            </a:r>
          </a:p>
          <a:p>
            <a:pPr marL="341313" indent="-341313" defTabSz="912813">
              <a:lnSpc>
                <a:spcPct val="110000"/>
              </a:lnSpc>
              <a:defRPr/>
            </a:pPr>
            <a:r>
              <a:rPr lang="en-US" sz="1700" dirty="0" smtClean="0"/>
              <a:t>Teaching clinic: 41 family practice residents and many medical and nursing students</a:t>
            </a:r>
          </a:p>
          <a:p>
            <a:pPr marL="341313" indent="-341313" defTabSz="912813">
              <a:lnSpc>
                <a:spcPct val="110000"/>
              </a:lnSpc>
              <a:defRPr/>
            </a:pPr>
            <a:r>
              <a:rPr lang="en-US" sz="1700" dirty="0" smtClean="0"/>
              <a:t>Diverse patient population</a:t>
            </a:r>
          </a:p>
          <a:p>
            <a:pPr marL="547688" lvl="1" indent="-273050" defTabSz="912813">
              <a:lnSpc>
                <a:spcPct val="110000"/>
              </a:lnSpc>
              <a:defRPr/>
            </a:pPr>
            <a:r>
              <a:rPr lang="en-US" sz="1700" dirty="0" smtClean="0"/>
              <a:t>42% Latino, 26% Asian, 14% Caucasian, </a:t>
            </a:r>
          </a:p>
          <a:p>
            <a:pPr marL="547688" lvl="1" indent="-273050" defTabSz="912813">
              <a:lnSpc>
                <a:spcPct val="110000"/>
              </a:lnSpc>
              <a:buFontTx/>
              <a:buNone/>
              <a:defRPr/>
            </a:pPr>
            <a:r>
              <a:rPr lang="en-US" sz="1700" dirty="0" smtClean="0"/>
              <a:t>	12% African American</a:t>
            </a:r>
          </a:p>
          <a:p>
            <a:pPr marL="547688" lvl="1" indent="-273050" defTabSz="912813">
              <a:lnSpc>
                <a:spcPct val="110000"/>
              </a:lnSpc>
              <a:defRPr/>
            </a:pPr>
            <a:r>
              <a:rPr lang="en-US" sz="1700" dirty="0" smtClean="0"/>
              <a:t>51% Medicaid, 33% uninsured (almost all enrolled in Healthy San Francisco), 15% Medicare</a:t>
            </a:r>
          </a:p>
          <a:p>
            <a:pPr marL="547688" lvl="1" indent="-273050" defTabSz="912813">
              <a:lnSpc>
                <a:spcPct val="110000"/>
              </a:lnSpc>
              <a:defRPr/>
            </a:pPr>
            <a:r>
              <a:rPr lang="en-US" sz="1700" dirty="0" smtClean="0"/>
              <a:t>31 different languages spoken</a:t>
            </a:r>
          </a:p>
          <a:p>
            <a:pPr marL="1146175" lvl="2" indent="-233363" defTabSz="912813">
              <a:lnSpc>
                <a:spcPct val="110000"/>
              </a:lnSpc>
              <a:defRPr/>
            </a:pPr>
            <a:r>
              <a:rPr lang="en-US" sz="1700" dirty="0" smtClean="0"/>
              <a:t>48% English, 30% Spanish, 9% Cantonese/ Mandarin</a:t>
            </a:r>
          </a:p>
        </p:txBody>
      </p:sp>
      <p:pic>
        <p:nvPicPr>
          <p:cNvPr id="159747" name="Picture 4" descr="BD06682_[1]"/>
          <p:cNvPicPr>
            <a:picLocks noGrp="1" noChangeAspect="1" noChangeArrowheads="1"/>
          </p:cNvPicPr>
          <p:nvPr>
            <p:ph sz="half" idx="4294967295"/>
          </p:nvPr>
        </p:nvPicPr>
        <p:blipFill>
          <a:blip r:embed="rId3" cstate="print"/>
          <a:srcRect/>
          <a:stretch>
            <a:fillRect/>
          </a:stretch>
        </p:blipFill>
        <p:spPr>
          <a:xfrm>
            <a:off x="5943600" y="4240213"/>
            <a:ext cx="2514600" cy="931862"/>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edicaid Congress 6-5-06">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edicaid Congress 6-5-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edicaid Congress 6-5-06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edicaid Congress 6-5-06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edicaid Congress 6-5-06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edicaid Congress 6-5-06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edicaid Congress 6-5-06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edicaid Congress 6-5-06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edicaid Congress 6-5-06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Medicaid Congress 6-5-06</Template>
  <TotalTime>22956</TotalTime>
  <Words>2894</Words>
  <Application>Microsoft Office PowerPoint</Application>
  <PresentationFormat>On-screen Show (4:3)</PresentationFormat>
  <Paragraphs>428</Paragraphs>
  <Slides>39</Slides>
  <Notes>38</Notes>
  <HiddenSlides>0</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39</vt:i4>
      </vt:variant>
    </vt:vector>
  </HeadingPairs>
  <TitlesOfParts>
    <vt:vector size="44" baseType="lpstr">
      <vt:lpstr>Medicaid Congress 6-5-06</vt:lpstr>
      <vt:lpstr>Default Design</vt:lpstr>
      <vt:lpstr>Photo Editor Photo</vt:lpstr>
      <vt:lpstr>Bitmap Image</vt:lpstr>
      <vt:lpstr>Worksheet</vt:lpstr>
      <vt:lpstr>Challenges of Sustaining, Scaling, and Spreading Innovations in Cardiovascular Care</vt:lpstr>
      <vt:lpstr>Session Goals</vt:lpstr>
      <vt:lpstr>Heart Health Focus</vt:lpstr>
      <vt:lpstr>Agenda</vt:lpstr>
      <vt:lpstr>What Is the Health  Care Innovations Exchange?  </vt:lpstr>
      <vt:lpstr>What Is the Health  Care Innovations Exchange? </vt:lpstr>
      <vt:lpstr> The Innovations Exchange</vt:lpstr>
      <vt:lpstr>Health Coaches as  Members of the Health Team</vt:lpstr>
      <vt:lpstr>San Francisco General Hospital Family Health Center</vt:lpstr>
      <vt:lpstr>Description of health coaching at the SFGH Family Health Center</vt:lpstr>
      <vt:lpstr>Description of health coaching at the SFGH Family Health Center</vt:lpstr>
      <vt:lpstr>Health outcome measures for a population of patients working with Health Coaches</vt:lpstr>
      <vt:lpstr>Costs associated with health coaching</vt:lpstr>
      <vt:lpstr>Factors to consider in the business case for health coaching</vt:lpstr>
      <vt:lpstr>Factors to consider in the business case for health coaching </vt:lpstr>
      <vt:lpstr>Lessons learned in scaling and spreading</vt:lpstr>
      <vt:lpstr>Plans for scaling and spreading</vt:lpstr>
      <vt:lpstr>Heart360®  </vt:lpstr>
      <vt:lpstr>Rates of Hypertension Control in the U.S. are Low</vt:lpstr>
      <vt:lpstr>Focus Groups   Kaiser Colorado Clinics</vt:lpstr>
      <vt:lpstr>Provider Meetings   Kaiser Colorado Clinics</vt:lpstr>
      <vt:lpstr> Home BP Monitoring supported by Pharmacists and Heart360®</vt:lpstr>
      <vt:lpstr>Slide 23</vt:lpstr>
      <vt:lpstr>Study Setting </vt:lpstr>
      <vt:lpstr>Study Population </vt:lpstr>
      <vt:lpstr>Monitoring Protocol</vt:lpstr>
      <vt:lpstr>Results  </vt:lpstr>
      <vt:lpstr>HBPM Patients Had  Superior 6-month BP Control</vt:lpstr>
      <vt:lpstr>Slide 29</vt:lpstr>
      <vt:lpstr>Heart360® HBPM Patients Reported  Greater Satisfaction with Care</vt:lpstr>
      <vt:lpstr>What are the cost implications for Heart360® HBPM?</vt:lpstr>
      <vt:lpstr>Cost Benefit over 10 Years</vt:lpstr>
      <vt:lpstr>Implementation Barriers</vt:lpstr>
      <vt:lpstr>Translation to Routine Practice: A Tale of Two Regions</vt:lpstr>
      <vt:lpstr>KP Colorado</vt:lpstr>
      <vt:lpstr>KP Southern California</vt:lpstr>
      <vt:lpstr>Lessons Learned</vt:lpstr>
      <vt:lpstr>Q&amp;A</vt:lpstr>
      <vt:lpstr>Activity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Engaging Stakeholders</dc:title>
  <dc:subject>Webcast for Innovations Exchange</dc:subject>
  <dc:creator>Lise Rybowski</dc:creator>
  <cp:keywords>Agency for Healthcare and Research Quality, stakeholder, innovations, innovations exchange</cp:keywords>
  <cp:lastModifiedBy>Rentex</cp:lastModifiedBy>
  <cp:revision>502</cp:revision>
  <cp:lastPrinted>2011-05-19T16:57:05Z</cp:lastPrinted>
  <dcterms:created xsi:type="dcterms:W3CDTF">2007-01-09T20:00:54Z</dcterms:created>
  <dcterms:modified xsi:type="dcterms:W3CDTF">2012-09-10T19:24:29Z</dcterms:modified>
</cp:coreProperties>
</file>