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sldIdLst>
    <p:sldId id="256" r:id="rId2"/>
    <p:sldId id="262" r:id="rId3"/>
    <p:sldId id="263" r:id="rId4"/>
    <p:sldId id="264" r:id="rId5"/>
    <p:sldId id="265" r:id="rId6"/>
    <p:sldId id="266" r:id="rId7"/>
    <p:sldId id="269" r:id="rId8"/>
    <p:sldId id="271" r:id="rId9"/>
    <p:sldId id="258" r:id="rId10"/>
    <p:sldId id="259" r:id="rId11"/>
    <p:sldId id="260" r:id="rId12"/>
    <p:sldId id="261" r:id="rId13"/>
    <p:sldId id="273"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3" d="100"/>
          <a:sy n="83" d="100"/>
        </p:scale>
        <p:origin x="-450"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CB35961-99D1-9148-AA3C-B1FDC9DB1213}" type="datetimeFigureOut">
              <a:rPr lang="en-US" smtClean="0"/>
              <a:pPr/>
              <a:t>9/6/2012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7B66817-770D-A745-A0E5-A456A796F31E}" type="slidenum">
              <a:rPr lang="en-US" smtClean="0"/>
              <a:pPr/>
              <a:t>‹#›</a:t>
            </a:fld>
            <a:endParaRPr lang="en-US"/>
          </a:p>
        </p:txBody>
      </p:sp>
    </p:spTree>
    <p:extLst>
      <p:ext uri="{BB962C8B-B14F-4D97-AF65-F5344CB8AC3E}">
        <p14:creationId xmlns="" xmlns:p14="http://schemas.microsoft.com/office/powerpoint/2010/main" val="166020704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An image of a reviewer sitting down to screen a large pile of abstracts stacked on the table in front of him. He is visibly unhappy with having to undertake this task.</a:t>
            </a:r>
          </a:p>
          <a:p>
            <a:endParaRPr lang="en-US" dirty="0"/>
          </a:p>
        </p:txBody>
      </p:sp>
      <p:sp>
        <p:nvSpPr>
          <p:cNvPr id="4" name="Slide Number Placeholder 3"/>
          <p:cNvSpPr>
            <a:spLocks noGrp="1"/>
          </p:cNvSpPr>
          <p:nvPr>
            <p:ph type="sldNum" sz="quarter" idx="10"/>
          </p:nvPr>
        </p:nvSpPr>
        <p:spPr/>
        <p:txBody>
          <a:bodyPr/>
          <a:lstStyle/>
          <a:p>
            <a:fld id="{07B66817-770D-A745-A0E5-A456A796F31E}"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A screenshot of the </a:t>
            </a:r>
            <a:r>
              <a:rPr lang="en-US" sz="1200" kern="1200" dirty="0" err="1" smtClean="0">
                <a:solidFill>
                  <a:schemeClr val="tx1"/>
                </a:solidFill>
                <a:latin typeface="+mn-lt"/>
                <a:ea typeface="+mn-ea"/>
                <a:cs typeface="+mn-cs"/>
              </a:rPr>
              <a:t>abstrackr</a:t>
            </a:r>
            <a:r>
              <a:rPr lang="en-US" sz="1200" kern="1200" dirty="0" smtClean="0">
                <a:solidFill>
                  <a:schemeClr val="tx1"/>
                </a:solidFill>
                <a:latin typeface="+mn-lt"/>
                <a:ea typeface="+mn-ea"/>
                <a:cs typeface="+mn-cs"/>
              </a:rPr>
              <a:t> web application. An abstract (which happens to be about vampires) is centered in the browser window. The 'abstract panel' comprises the text of the abstract and some meta-data such as keywords and authors associated with the current citation. There are controls surrounding the abstract that allow the user to annotate it. Specifically, to the left of the panel displaying the abstract there is a 'tags' box, which includes one tag that has already been entered (it reads 'vampires'). There are two buttons beneath this tag: a 'tag study' button and an 'edit tags' button. Beneath the abstract panel, there are three buttons that allow the user to mark an abstract as an accept a reject or a 'borderline' (maybe) case. Beneath these buttons there is a text box for the user to enter relevant 'terms' that suggest a document should be included (or excluded). These terms will be highlighted in any abstracts in which they occur; terms indicative of inclusion will be colored green, while those designated as indicative of exclusion will be red. Finally, there are two buttons above the abstract that allow the user to review the labels she has provided so far or to review the terms that she has provided.</a:t>
            </a:r>
          </a:p>
          <a:p>
            <a:endParaRPr lang="en-US" dirty="0"/>
          </a:p>
        </p:txBody>
      </p:sp>
      <p:sp>
        <p:nvSpPr>
          <p:cNvPr id="4" name="Slide Number Placeholder 3"/>
          <p:cNvSpPr>
            <a:spLocks noGrp="1"/>
          </p:cNvSpPr>
          <p:nvPr>
            <p:ph type="sldNum" sz="quarter" idx="10"/>
          </p:nvPr>
        </p:nvSpPr>
        <p:spPr/>
        <p:txBody>
          <a:bodyPr/>
          <a:lstStyle/>
          <a:p>
            <a:fld id="{07B66817-770D-A745-A0E5-A456A796F31E}" type="slidenum">
              <a:rPr lang="en-US" smtClean="0"/>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Same as SLIDE 5, but now annotated with arrows to point to the bits of functionality described above.</a:t>
            </a:r>
          </a:p>
          <a:p>
            <a:endParaRPr lang="en-US" dirty="0"/>
          </a:p>
        </p:txBody>
      </p:sp>
      <p:sp>
        <p:nvSpPr>
          <p:cNvPr id="4" name="Slide Number Placeholder 3"/>
          <p:cNvSpPr>
            <a:spLocks noGrp="1"/>
          </p:cNvSpPr>
          <p:nvPr>
            <p:ph type="sldNum" sz="quarter" idx="10"/>
          </p:nvPr>
        </p:nvSpPr>
        <p:spPr/>
        <p:txBody>
          <a:bodyPr/>
          <a:lstStyle/>
          <a:p>
            <a:fld id="{07B66817-770D-A745-A0E5-A456A796F31E}" type="slidenum">
              <a:rPr lang="en-US" smtClean="0"/>
              <a:pPr/>
              <a:t>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This slide shows the user interface for 'note-taking'. A notes 'pop-up' is placed in front of the abstract panel. This comprises several text boxes, including one labeled 'general notes' and one for each PICO (Population, Intervention, Comparator, Outcome) elements. Users may take structured notes (general) or unstructured notes (for the PICO elements).</a:t>
            </a:r>
          </a:p>
          <a:p>
            <a:endParaRPr lang="en-US" dirty="0"/>
          </a:p>
        </p:txBody>
      </p:sp>
      <p:sp>
        <p:nvSpPr>
          <p:cNvPr id="4" name="Slide Number Placeholder 3"/>
          <p:cNvSpPr>
            <a:spLocks noGrp="1"/>
          </p:cNvSpPr>
          <p:nvPr>
            <p:ph type="sldNum" sz="quarter" idx="10"/>
          </p:nvPr>
        </p:nvSpPr>
        <p:spPr/>
        <p:txBody>
          <a:bodyPr/>
          <a:lstStyle/>
          <a:p>
            <a:fld id="{07B66817-770D-A745-A0E5-A456A796F31E}" type="slidenum">
              <a:rPr lang="en-US" smtClean="0"/>
              <a:pPr/>
              <a:t>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An illustration of the work-flow in the </a:t>
            </a:r>
            <a:r>
              <a:rPr lang="en-US" sz="1200" kern="1200" dirty="0" err="1" smtClean="0">
                <a:solidFill>
                  <a:schemeClr val="tx1"/>
                </a:solidFill>
                <a:latin typeface="+mn-lt"/>
                <a:ea typeface="+mn-ea"/>
                <a:cs typeface="+mn-cs"/>
              </a:rPr>
              <a:t>abstrackr</a:t>
            </a:r>
            <a:r>
              <a:rPr lang="en-US" sz="1200" kern="1200" dirty="0" smtClean="0">
                <a:solidFill>
                  <a:schemeClr val="tx1"/>
                </a:solidFill>
                <a:latin typeface="+mn-lt"/>
                <a:ea typeface="+mn-ea"/>
                <a:cs typeface="+mn-cs"/>
              </a:rPr>
              <a:t> program. The figure includes a cartoonish image of a contemplative person (reviewer) deciding if an abstract is relevant or not. This reviewer began screening by issuing an initial query to a database, as indicated by an arrow pointing from the user to a database icon representative of </a:t>
            </a:r>
            <a:r>
              <a:rPr lang="en-US" sz="1200" kern="1200" dirty="0" err="1" smtClean="0">
                <a:solidFill>
                  <a:schemeClr val="tx1"/>
                </a:solidFill>
                <a:latin typeface="+mn-lt"/>
                <a:ea typeface="+mn-ea"/>
                <a:cs typeface="+mn-cs"/>
              </a:rPr>
              <a:t>PubMed</a:t>
            </a:r>
            <a:r>
              <a:rPr lang="en-US" sz="1200" kern="1200" dirty="0" smtClean="0">
                <a:solidFill>
                  <a:schemeClr val="tx1"/>
                </a:solidFill>
                <a:latin typeface="+mn-lt"/>
                <a:ea typeface="+mn-ea"/>
                <a:cs typeface="+mn-cs"/>
              </a:rPr>
              <a:t>. An arrow then points from the database to a pile of documents which in turn points to a block representing the </a:t>
            </a:r>
            <a:r>
              <a:rPr lang="en-US" sz="1200" kern="1200" dirty="0" err="1" smtClean="0">
                <a:solidFill>
                  <a:schemeClr val="tx1"/>
                </a:solidFill>
                <a:latin typeface="+mn-lt"/>
                <a:ea typeface="+mn-ea"/>
                <a:cs typeface="+mn-cs"/>
              </a:rPr>
              <a:t>abstrackr</a:t>
            </a:r>
            <a:r>
              <a:rPr lang="en-US" sz="1200" kern="1200" dirty="0" smtClean="0">
                <a:solidFill>
                  <a:schemeClr val="tx1"/>
                </a:solidFill>
                <a:latin typeface="+mn-lt"/>
                <a:ea typeface="+mn-ea"/>
                <a:cs typeface="+mn-cs"/>
              </a:rPr>
              <a:t> program: this indicates that the documents have been exported from </a:t>
            </a:r>
            <a:r>
              <a:rPr lang="en-US" sz="1200" kern="1200" dirty="0" err="1" smtClean="0">
                <a:solidFill>
                  <a:schemeClr val="tx1"/>
                </a:solidFill>
                <a:latin typeface="+mn-lt"/>
                <a:ea typeface="+mn-ea"/>
                <a:cs typeface="+mn-cs"/>
              </a:rPr>
              <a:t>PubMed</a:t>
            </a:r>
            <a:r>
              <a:rPr lang="en-US" sz="1200" kern="1200" dirty="0" smtClean="0">
                <a:solidFill>
                  <a:schemeClr val="tx1"/>
                </a:solidFill>
                <a:latin typeface="+mn-lt"/>
                <a:ea typeface="+mn-ea"/>
                <a:cs typeface="+mn-cs"/>
              </a:rPr>
              <a:t> into </a:t>
            </a:r>
            <a:r>
              <a:rPr lang="en-US" sz="1200" kern="1200" dirty="0" err="1" smtClean="0">
                <a:solidFill>
                  <a:schemeClr val="tx1"/>
                </a:solidFill>
                <a:latin typeface="+mn-lt"/>
                <a:ea typeface="+mn-ea"/>
                <a:cs typeface="+mn-cs"/>
              </a:rPr>
              <a:t>abstrackr</a:t>
            </a:r>
            <a:r>
              <a:rPr lang="en-US" sz="1200" kern="1200" dirty="0" smtClean="0">
                <a:solidFill>
                  <a:schemeClr val="tx1"/>
                </a:solidFill>
                <a:latin typeface="+mn-lt"/>
                <a:ea typeface="+mn-ea"/>
                <a:cs typeface="+mn-cs"/>
              </a:rPr>
              <a:t>. An iterative process between the reviewer and </a:t>
            </a:r>
            <a:r>
              <a:rPr lang="en-US" sz="1200" kern="1200" dirty="0" err="1" smtClean="0">
                <a:solidFill>
                  <a:schemeClr val="tx1"/>
                </a:solidFill>
                <a:latin typeface="+mn-lt"/>
                <a:ea typeface="+mn-ea"/>
                <a:cs typeface="+mn-cs"/>
              </a:rPr>
              <a:t>abstrackr</a:t>
            </a:r>
            <a:r>
              <a:rPr lang="en-US" sz="1200" kern="1200" dirty="0" smtClean="0">
                <a:solidFill>
                  <a:schemeClr val="tx1"/>
                </a:solidFill>
                <a:latin typeface="+mn-lt"/>
                <a:ea typeface="+mn-ea"/>
                <a:cs typeface="+mn-cs"/>
              </a:rPr>
              <a:t> is then depicted; the reviewer makes screening decisions which are fed into the system, and the system then selects the next citation he should label.</a:t>
            </a:r>
          </a:p>
          <a:p>
            <a:endParaRPr lang="en-US" dirty="0"/>
          </a:p>
        </p:txBody>
      </p:sp>
      <p:sp>
        <p:nvSpPr>
          <p:cNvPr id="4" name="Slide Number Placeholder 3"/>
          <p:cNvSpPr>
            <a:spLocks noGrp="1"/>
          </p:cNvSpPr>
          <p:nvPr>
            <p:ph type="sldNum" sz="quarter" idx="10"/>
          </p:nvPr>
        </p:nvSpPr>
        <p:spPr/>
        <p:txBody>
          <a:bodyPr/>
          <a:lstStyle/>
          <a:p>
            <a:fld id="{DB42AD48-1D4E-7948-90E9-9FE7A58D01E0}" type="slidenum">
              <a:rPr lang="en-US" smtClean="0"/>
              <a:pPr/>
              <a:t>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Slide 10 depicts the "supervised machine learning paradigm" in machine learning. The (human) expert labels a sample of the data to be classified, and this labeled data is used to induce a classification model. This process begins with an unlabeled set of data (in our case, biomedical abstracts) and the expert then begins screening. Whatever the expert has screened is used to build a (predictive) classification model.</a:t>
            </a:r>
          </a:p>
          <a:p>
            <a:endParaRPr lang="en-US" dirty="0"/>
          </a:p>
        </p:txBody>
      </p:sp>
      <p:sp>
        <p:nvSpPr>
          <p:cNvPr id="4" name="Slide Number Placeholder 3"/>
          <p:cNvSpPr>
            <a:spLocks noGrp="1"/>
          </p:cNvSpPr>
          <p:nvPr>
            <p:ph type="sldNum" sz="quarter" idx="10"/>
          </p:nvPr>
        </p:nvSpPr>
        <p:spPr/>
        <p:txBody>
          <a:bodyPr/>
          <a:lstStyle/>
          <a:p>
            <a:fld id="{DB42AD48-1D4E-7948-90E9-9FE7A58D01E0}" type="slidenum">
              <a:rPr lang="en-US" smtClean="0"/>
              <a:pPr/>
              <a:t>10</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This is a plot of results achieved using machine learning to semi-automate screening for updating an existing systematic review. The plot is in ROC space, so the x-axis is specificity, the y-axis is sensitivity. There are four points on the plot, representing the performance of classification system on four datasets (</a:t>
            </a:r>
            <a:r>
              <a:rPr lang="en-US" sz="1200" kern="1200" dirty="0" err="1" smtClean="0">
                <a:solidFill>
                  <a:schemeClr val="tx1"/>
                </a:solidFill>
                <a:latin typeface="+mn-lt"/>
                <a:ea typeface="+mn-ea"/>
                <a:cs typeface="+mn-cs"/>
              </a:rPr>
              <a:t>AlzGene</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PDGene</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SZGene</a:t>
            </a:r>
            <a:r>
              <a:rPr lang="en-US" sz="1200" kern="1200" dirty="0" smtClean="0">
                <a:solidFill>
                  <a:schemeClr val="tx1"/>
                </a:solidFill>
                <a:latin typeface="+mn-lt"/>
                <a:ea typeface="+mn-ea"/>
                <a:cs typeface="+mn-cs"/>
              </a:rPr>
              <a:t> and </a:t>
            </a:r>
            <a:r>
              <a:rPr lang="en-US" sz="1200" kern="1200" dirty="0" err="1" smtClean="0">
                <a:solidFill>
                  <a:schemeClr val="tx1"/>
                </a:solidFill>
                <a:latin typeface="+mn-lt"/>
                <a:ea typeface="+mn-ea"/>
                <a:cs typeface="+mn-cs"/>
              </a:rPr>
              <a:t>CEARegistry</a:t>
            </a:r>
            <a:r>
              <a:rPr lang="en-US" sz="1200" kern="1200" dirty="0" smtClean="0">
                <a:solidFill>
                  <a:schemeClr val="tx1"/>
                </a:solidFill>
                <a:latin typeface="+mn-lt"/>
                <a:ea typeface="+mn-ea"/>
                <a:cs typeface="+mn-cs"/>
              </a:rPr>
              <a:t>). The points representing the first three of these are at 100% sensitivity (very top) and ~90% specificity (very near the left), the other (the point representing </a:t>
            </a:r>
            <a:r>
              <a:rPr lang="en-US" sz="1200" kern="1200" dirty="0" err="1" smtClean="0">
                <a:solidFill>
                  <a:schemeClr val="tx1"/>
                </a:solidFill>
                <a:latin typeface="+mn-lt"/>
                <a:ea typeface="+mn-ea"/>
                <a:cs typeface="+mn-cs"/>
              </a:rPr>
              <a:t>CEARegistry</a:t>
            </a:r>
            <a:r>
              <a:rPr lang="en-US" sz="1200" kern="1200" dirty="0" smtClean="0">
                <a:solidFill>
                  <a:schemeClr val="tx1"/>
                </a:solidFill>
                <a:latin typeface="+mn-lt"/>
                <a:ea typeface="+mn-ea"/>
                <a:cs typeface="+mn-cs"/>
              </a:rPr>
              <a:t>) is at 99% sensitivity and ~75% specificity. </a:t>
            </a:r>
          </a:p>
          <a:p>
            <a:endParaRPr lang="en-US" dirty="0"/>
          </a:p>
        </p:txBody>
      </p:sp>
      <p:sp>
        <p:nvSpPr>
          <p:cNvPr id="4" name="Slide Number Placeholder 3"/>
          <p:cNvSpPr>
            <a:spLocks noGrp="1"/>
          </p:cNvSpPr>
          <p:nvPr>
            <p:ph type="sldNum" sz="quarter" idx="10"/>
          </p:nvPr>
        </p:nvSpPr>
        <p:spPr/>
        <p:txBody>
          <a:bodyPr/>
          <a:lstStyle/>
          <a:p>
            <a:fld id="{07B66817-770D-A745-A0E5-A456A796F31E}" type="slidenum">
              <a:rPr lang="en-US" smtClean="0"/>
              <a:pPr/>
              <a:t>11</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This is another screen shot in </a:t>
            </a:r>
            <a:r>
              <a:rPr lang="en-US" sz="1200" kern="1200" dirty="0" err="1" smtClean="0">
                <a:solidFill>
                  <a:schemeClr val="tx1"/>
                </a:solidFill>
                <a:latin typeface="+mn-lt"/>
                <a:ea typeface="+mn-ea"/>
                <a:cs typeface="+mn-cs"/>
              </a:rPr>
              <a:t>abstrackr</a:t>
            </a:r>
            <a:r>
              <a:rPr lang="en-US" sz="1200" kern="1200" dirty="0" smtClean="0">
                <a:solidFill>
                  <a:schemeClr val="tx1"/>
                </a:solidFill>
                <a:latin typeface="+mn-lt"/>
                <a:ea typeface="+mn-ea"/>
                <a:cs typeface="+mn-cs"/>
              </a:rPr>
              <a:t> that demonstrates the integration of the machine learning component with the system as a whole. Specifically, this shows a page accessible for reviews that plots a histogram of the predicted likelihoods of the remaining abstracts being relevant, according to the machine learning model. The y-axis is the (predicted) probability of inclusion and the x-axis comprises the 'bins'. The density is centered around .2-.3, indicating that most of the remaining studies in this review are probably going to be excluded.</a:t>
            </a:r>
          </a:p>
          <a:p>
            <a:endParaRPr lang="en-US" dirty="0"/>
          </a:p>
        </p:txBody>
      </p:sp>
      <p:sp>
        <p:nvSpPr>
          <p:cNvPr id="4" name="Slide Number Placeholder 3"/>
          <p:cNvSpPr>
            <a:spLocks noGrp="1"/>
          </p:cNvSpPr>
          <p:nvPr>
            <p:ph type="sldNum" sz="quarter" idx="10"/>
          </p:nvPr>
        </p:nvSpPr>
        <p:spPr/>
        <p:txBody>
          <a:bodyPr/>
          <a:lstStyle/>
          <a:p>
            <a:fld id="{07B66817-770D-A745-A0E5-A456A796F31E}" type="slidenum">
              <a:rPr lang="en-US" smtClean="0"/>
              <a:pPr/>
              <a:t>12</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B42AD48-1D4E-7948-90E9-9FE7A58D01E0}" type="slidenum">
              <a:rPr lang="en-US" smtClean="0"/>
              <a:pPr/>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D7547C3-A25D-7F4C-AECC-DC4C93AD9E0C}" type="datetimeFigureOut">
              <a:rPr lang="en-US" smtClean="0"/>
              <a:pPr/>
              <a:t>9/6/2012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12BFB6-13D8-5245-AC60-B086B3F667EA}" type="slidenum">
              <a:rPr lang="en-US" smtClean="0"/>
              <a:pPr/>
              <a:t>‹#›</a:t>
            </a:fld>
            <a:endParaRPr lang="en-US"/>
          </a:p>
        </p:txBody>
      </p:sp>
    </p:spTree>
    <p:extLst>
      <p:ext uri="{BB962C8B-B14F-4D97-AF65-F5344CB8AC3E}">
        <p14:creationId xmlns="" xmlns:p14="http://schemas.microsoft.com/office/powerpoint/2010/main" val="11237561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D7547C3-A25D-7F4C-AECC-DC4C93AD9E0C}" type="datetimeFigureOut">
              <a:rPr lang="en-US" smtClean="0"/>
              <a:pPr/>
              <a:t>9/6/2012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12BFB6-13D8-5245-AC60-B086B3F667EA}" type="slidenum">
              <a:rPr lang="en-US" smtClean="0"/>
              <a:pPr/>
              <a:t>‹#›</a:t>
            </a:fld>
            <a:endParaRPr lang="en-US"/>
          </a:p>
        </p:txBody>
      </p:sp>
    </p:spTree>
    <p:extLst>
      <p:ext uri="{BB962C8B-B14F-4D97-AF65-F5344CB8AC3E}">
        <p14:creationId xmlns="" xmlns:p14="http://schemas.microsoft.com/office/powerpoint/2010/main" val="9801556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D7547C3-A25D-7F4C-AECC-DC4C93AD9E0C}" type="datetimeFigureOut">
              <a:rPr lang="en-US" smtClean="0"/>
              <a:pPr/>
              <a:t>9/6/2012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12BFB6-13D8-5245-AC60-B086B3F667EA}" type="slidenum">
              <a:rPr lang="en-US" smtClean="0"/>
              <a:pPr/>
              <a:t>‹#›</a:t>
            </a:fld>
            <a:endParaRPr lang="en-US"/>
          </a:p>
        </p:txBody>
      </p:sp>
    </p:spTree>
    <p:extLst>
      <p:ext uri="{BB962C8B-B14F-4D97-AF65-F5344CB8AC3E}">
        <p14:creationId xmlns="" xmlns:p14="http://schemas.microsoft.com/office/powerpoint/2010/main" val="26169005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D7547C3-A25D-7F4C-AECC-DC4C93AD9E0C}" type="datetimeFigureOut">
              <a:rPr lang="en-US" smtClean="0"/>
              <a:pPr/>
              <a:t>9/6/2012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12BFB6-13D8-5245-AC60-B086B3F667EA}" type="slidenum">
              <a:rPr lang="en-US" smtClean="0"/>
              <a:pPr/>
              <a:t>‹#›</a:t>
            </a:fld>
            <a:endParaRPr lang="en-US"/>
          </a:p>
        </p:txBody>
      </p:sp>
    </p:spTree>
    <p:extLst>
      <p:ext uri="{BB962C8B-B14F-4D97-AF65-F5344CB8AC3E}">
        <p14:creationId xmlns="" xmlns:p14="http://schemas.microsoft.com/office/powerpoint/2010/main" val="33162355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D7547C3-A25D-7F4C-AECC-DC4C93AD9E0C}" type="datetimeFigureOut">
              <a:rPr lang="en-US" smtClean="0"/>
              <a:pPr/>
              <a:t>9/6/2012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12BFB6-13D8-5245-AC60-B086B3F667EA}" type="slidenum">
              <a:rPr lang="en-US" smtClean="0"/>
              <a:pPr/>
              <a:t>‹#›</a:t>
            </a:fld>
            <a:endParaRPr lang="en-US"/>
          </a:p>
        </p:txBody>
      </p:sp>
    </p:spTree>
    <p:extLst>
      <p:ext uri="{BB962C8B-B14F-4D97-AF65-F5344CB8AC3E}">
        <p14:creationId xmlns="" xmlns:p14="http://schemas.microsoft.com/office/powerpoint/2010/main" val="11510653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D7547C3-A25D-7F4C-AECC-DC4C93AD9E0C}" type="datetimeFigureOut">
              <a:rPr lang="en-US" smtClean="0"/>
              <a:pPr/>
              <a:t>9/6/2012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D12BFB6-13D8-5245-AC60-B086B3F667EA}" type="slidenum">
              <a:rPr lang="en-US" smtClean="0"/>
              <a:pPr/>
              <a:t>‹#›</a:t>
            </a:fld>
            <a:endParaRPr lang="en-US"/>
          </a:p>
        </p:txBody>
      </p:sp>
    </p:spTree>
    <p:extLst>
      <p:ext uri="{BB962C8B-B14F-4D97-AF65-F5344CB8AC3E}">
        <p14:creationId xmlns="" xmlns:p14="http://schemas.microsoft.com/office/powerpoint/2010/main" val="1498352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D7547C3-A25D-7F4C-AECC-DC4C93AD9E0C}" type="datetimeFigureOut">
              <a:rPr lang="en-US" smtClean="0"/>
              <a:pPr/>
              <a:t>9/6/2012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D12BFB6-13D8-5245-AC60-B086B3F667EA}" type="slidenum">
              <a:rPr lang="en-US" smtClean="0"/>
              <a:pPr/>
              <a:t>‹#›</a:t>
            </a:fld>
            <a:endParaRPr lang="en-US"/>
          </a:p>
        </p:txBody>
      </p:sp>
    </p:spTree>
    <p:extLst>
      <p:ext uri="{BB962C8B-B14F-4D97-AF65-F5344CB8AC3E}">
        <p14:creationId xmlns="" xmlns:p14="http://schemas.microsoft.com/office/powerpoint/2010/main" val="41188894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D7547C3-A25D-7F4C-AECC-DC4C93AD9E0C}" type="datetimeFigureOut">
              <a:rPr lang="en-US" smtClean="0"/>
              <a:pPr/>
              <a:t>9/6/2012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D12BFB6-13D8-5245-AC60-B086B3F667EA}" type="slidenum">
              <a:rPr lang="en-US" smtClean="0"/>
              <a:pPr/>
              <a:t>‹#›</a:t>
            </a:fld>
            <a:endParaRPr lang="en-US"/>
          </a:p>
        </p:txBody>
      </p:sp>
    </p:spTree>
    <p:extLst>
      <p:ext uri="{BB962C8B-B14F-4D97-AF65-F5344CB8AC3E}">
        <p14:creationId xmlns="" xmlns:p14="http://schemas.microsoft.com/office/powerpoint/2010/main" val="2092445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7547C3-A25D-7F4C-AECC-DC4C93AD9E0C}" type="datetimeFigureOut">
              <a:rPr lang="en-US" smtClean="0"/>
              <a:pPr/>
              <a:t>9/6/2012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D12BFB6-13D8-5245-AC60-B086B3F667EA}" type="slidenum">
              <a:rPr lang="en-US" smtClean="0"/>
              <a:pPr/>
              <a:t>‹#›</a:t>
            </a:fld>
            <a:endParaRPr lang="en-US"/>
          </a:p>
        </p:txBody>
      </p:sp>
    </p:spTree>
    <p:extLst>
      <p:ext uri="{BB962C8B-B14F-4D97-AF65-F5344CB8AC3E}">
        <p14:creationId xmlns="" xmlns:p14="http://schemas.microsoft.com/office/powerpoint/2010/main" val="6134493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D7547C3-A25D-7F4C-AECC-DC4C93AD9E0C}" type="datetimeFigureOut">
              <a:rPr lang="en-US" smtClean="0"/>
              <a:pPr/>
              <a:t>9/6/2012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D12BFB6-13D8-5245-AC60-B086B3F667EA}" type="slidenum">
              <a:rPr lang="en-US" smtClean="0"/>
              <a:pPr/>
              <a:t>‹#›</a:t>
            </a:fld>
            <a:endParaRPr lang="en-US"/>
          </a:p>
        </p:txBody>
      </p:sp>
    </p:spTree>
    <p:extLst>
      <p:ext uri="{BB962C8B-B14F-4D97-AF65-F5344CB8AC3E}">
        <p14:creationId xmlns="" xmlns:p14="http://schemas.microsoft.com/office/powerpoint/2010/main" val="2206124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D7547C3-A25D-7F4C-AECC-DC4C93AD9E0C}" type="datetimeFigureOut">
              <a:rPr lang="en-US" smtClean="0"/>
              <a:pPr/>
              <a:t>9/6/2012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D12BFB6-13D8-5245-AC60-B086B3F667EA}" type="slidenum">
              <a:rPr lang="en-US" smtClean="0"/>
              <a:pPr/>
              <a:t>‹#›</a:t>
            </a:fld>
            <a:endParaRPr lang="en-US"/>
          </a:p>
        </p:txBody>
      </p:sp>
    </p:spTree>
    <p:extLst>
      <p:ext uri="{BB962C8B-B14F-4D97-AF65-F5344CB8AC3E}">
        <p14:creationId xmlns="" xmlns:p14="http://schemas.microsoft.com/office/powerpoint/2010/main" val="40434220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7547C3-A25D-7F4C-AECC-DC4C93AD9E0C}" type="datetimeFigureOut">
              <a:rPr lang="en-US" smtClean="0"/>
              <a:pPr/>
              <a:t>9/6/2012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12BFB6-13D8-5245-AC60-B086B3F667EA}" type="slidenum">
              <a:rPr lang="en-US" smtClean="0"/>
              <a:pPr/>
              <a:t>‹#›</a:t>
            </a:fld>
            <a:endParaRPr lang="en-US"/>
          </a:p>
        </p:txBody>
      </p:sp>
    </p:spTree>
    <p:extLst>
      <p:ext uri="{BB962C8B-B14F-4D97-AF65-F5344CB8AC3E}">
        <p14:creationId xmlns="" xmlns:p14="http://schemas.microsoft.com/office/powerpoint/2010/main" val="29870825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abstrackr.tuftscaes.org"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hyperlink" Target="mailto:byron_wallace@brown.edu" TargetMode="External"/><Relationship Id="rId4" Type="http://schemas.openxmlformats.org/officeDocument/2006/relationships/hyperlink" Target="http://github.com/bwallace/abstrackr-web/"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6000" i="1" dirty="0" err="1"/>
              <a:t>a</a:t>
            </a:r>
            <a:r>
              <a:rPr lang="en-US" sz="6000" i="1" dirty="0" err="1" smtClean="0"/>
              <a:t>bstrackr</a:t>
            </a:r>
            <a:r>
              <a:rPr lang="en-US" sz="6000" i="1" dirty="0" smtClean="0"/>
              <a:t/>
            </a:r>
            <a:br>
              <a:rPr lang="en-US" sz="6000" i="1" dirty="0" smtClean="0"/>
            </a:br>
            <a:endParaRPr lang="en-US" sz="6000" i="1" dirty="0"/>
          </a:p>
        </p:txBody>
      </p:sp>
      <p:sp>
        <p:nvSpPr>
          <p:cNvPr id="3" name="Subtitle 2"/>
          <p:cNvSpPr>
            <a:spLocks noGrp="1"/>
          </p:cNvSpPr>
          <p:nvPr>
            <p:ph type="subTitle" idx="1"/>
          </p:nvPr>
        </p:nvSpPr>
        <p:spPr>
          <a:xfrm>
            <a:off x="1397691" y="2663508"/>
            <a:ext cx="7086600" cy="1319953"/>
          </a:xfrm>
        </p:spPr>
        <p:txBody>
          <a:bodyPr/>
          <a:lstStyle/>
          <a:p>
            <a:pPr algn="l"/>
            <a:r>
              <a:rPr lang="en-US" dirty="0" smtClean="0">
                <a:solidFill>
                  <a:schemeClr val="tx1"/>
                </a:solidFill>
              </a:rPr>
              <a:t>open-source, web-based software for (semi-automated?!) abstract-screening</a:t>
            </a:r>
            <a:endParaRPr lang="en-US" dirty="0">
              <a:solidFill>
                <a:schemeClr val="tx1"/>
              </a:solidFill>
            </a:endParaRPr>
          </a:p>
        </p:txBody>
      </p:sp>
      <p:sp>
        <p:nvSpPr>
          <p:cNvPr id="5" name="TextBox 4"/>
          <p:cNvSpPr txBox="1"/>
          <p:nvPr/>
        </p:nvSpPr>
        <p:spPr>
          <a:xfrm>
            <a:off x="519545" y="3983461"/>
            <a:ext cx="8447505" cy="646331"/>
          </a:xfrm>
          <a:prstGeom prst="rect">
            <a:avLst/>
          </a:prstGeom>
          <a:noFill/>
        </p:spPr>
        <p:txBody>
          <a:bodyPr wrap="none" rtlCol="0">
            <a:spAutoFit/>
          </a:bodyPr>
          <a:lstStyle/>
          <a:p>
            <a:r>
              <a:rPr lang="en-US" i="1" dirty="0" smtClean="0"/>
              <a:t>This project is currently supported by funding from AHRQ, grant number </a:t>
            </a:r>
            <a:r>
              <a:rPr lang="en-US" i="1" dirty="0" smtClean="0"/>
              <a:t>R01HS018494 </a:t>
            </a:r>
            <a:endParaRPr lang="en-US" i="1" dirty="0" smtClean="0"/>
          </a:p>
          <a:p>
            <a:endParaRPr lang="en-US" i="1" dirty="0"/>
          </a:p>
        </p:txBody>
      </p:sp>
    </p:spTree>
    <p:extLst>
      <p:ext uri="{BB962C8B-B14F-4D97-AF65-F5344CB8AC3E}">
        <p14:creationId xmlns="" xmlns:p14="http://schemas.microsoft.com/office/powerpoint/2010/main" val="32094242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5300"/>
            <a:ext cx="8229600" cy="1143000"/>
          </a:xfrm>
        </p:spPr>
        <p:txBody>
          <a:bodyPr>
            <a:normAutofit fontScale="90000"/>
          </a:bodyPr>
          <a:lstStyle/>
          <a:p>
            <a:r>
              <a:rPr lang="en-US" dirty="0" smtClean="0"/>
              <a:t>Semi-Automating Abstract Screening via Supervised Machine Learning</a:t>
            </a:r>
            <a:endParaRPr lang="en-US" dirty="0"/>
          </a:p>
        </p:txBody>
      </p:sp>
      <p:pic>
        <p:nvPicPr>
          <p:cNvPr id="4" name="Picture 3" descr="supervised-learning2.pdf"/>
          <p:cNvPicPr>
            <a:picLocks noChangeAspect="1"/>
          </p:cNvPicPr>
          <p:nvPr/>
        </p:nvPicPr>
        <p:blipFill>
          <a:blip r:embed="rId3"/>
          <a:stretch>
            <a:fillRect/>
          </a:stretch>
        </p:blipFill>
        <p:spPr>
          <a:xfrm>
            <a:off x="1031306" y="1641040"/>
            <a:ext cx="7086600" cy="4648200"/>
          </a:xfrm>
          <a:prstGeom prst="rect">
            <a:avLst/>
          </a:prstGeom>
        </p:spPr>
      </p:pic>
      <p:sp>
        <p:nvSpPr>
          <p:cNvPr id="5" name="TextBox 4"/>
          <p:cNvSpPr txBox="1"/>
          <p:nvPr/>
        </p:nvSpPr>
        <p:spPr>
          <a:xfrm>
            <a:off x="2481115" y="6034026"/>
            <a:ext cx="3139630" cy="369332"/>
          </a:xfrm>
          <a:prstGeom prst="rect">
            <a:avLst/>
          </a:prstGeom>
          <a:noFill/>
        </p:spPr>
        <p:txBody>
          <a:bodyPr wrap="square" rtlCol="0">
            <a:spAutoFit/>
          </a:bodyPr>
          <a:lstStyle/>
          <a:p>
            <a:r>
              <a:rPr lang="en-US" dirty="0" smtClean="0"/>
              <a:t>abstracts from </a:t>
            </a:r>
            <a:r>
              <a:rPr lang="en-US" dirty="0" err="1" smtClean="0"/>
              <a:t>PubMed</a:t>
            </a:r>
            <a:r>
              <a:rPr lang="en-US" dirty="0" smtClean="0"/>
              <a:t> search</a:t>
            </a:r>
            <a:endParaRPr lang="en-US" dirty="0"/>
          </a:p>
        </p:txBody>
      </p:sp>
      <p:sp>
        <p:nvSpPr>
          <p:cNvPr id="6" name="TextBox 5"/>
          <p:cNvSpPr txBox="1"/>
          <p:nvPr/>
        </p:nvSpPr>
        <p:spPr>
          <a:xfrm>
            <a:off x="176392" y="4782142"/>
            <a:ext cx="2751578" cy="369332"/>
          </a:xfrm>
          <a:prstGeom prst="rect">
            <a:avLst/>
          </a:prstGeom>
          <a:noFill/>
        </p:spPr>
        <p:txBody>
          <a:bodyPr wrap="square" rtlCol="0">
            <a:spAutoFit/>
          </a:bodyPr>
          <a:lstStyle/>
          <a:p>
            <a:r>
              <a:rPr lang="en-US" dirty="0" smtClean="0"/>
              <a:t>doctor conducting review</a:t>
            </a:r>
            <a:endParaRPr lang="en-US" dirty="0"/>
          </a:p>
        </p:txBody>
      </p:sp>
      <p:sp>
        <p:nvSpPr>
          <p:cNvPr id="7" name="TextBox 6"/>
          <p:cNvSpPr txBox="1"/>
          <p:nvPr/>
        </p:nvSpPr>
        <p:spPr>
          <a:xfrm>
            <a:off x="2492426" y="1472966"/>
            <a:ext cx="3093042" cy="369332"/>
          </a:xfrm>
          <a:prstGeom prst="rect">
            <a:avLst/>
          </a:prstGeom>
          <a:noFill/>
        </p:spPr>
        <p:txBody>
          <a:bodyPr wrap="square" rtlCol="0">
            <a:spAutoFit/>
          </a:bodyPr>
          <a:lstStyle/>
          <a:p>
            <a:r>
              <a:rPr lang="en-US" dirty="0" smtClean="0"/>
              <a:t>manually screened abstracts</a:t>
            </a:r>
            <a:endParaRPr lang="en-US" dirty="0"/>
          </a:p>
        </p:txBody>
      </p:sp>
      <p:sp>
        <p:nvSpPr>
          <p:cNvPr id="8" name="TextBox 7"/>
          <p:cNvSpPr txBox="1"/>
          <p:nvPr/>
        </p:nvSpPr>
        <p:spPr>
          <a:xfrm>
            <a:off x="4608560" y="4471600"/>
            <a:ext cx="753490" cy="369332"/>
          </a:xfrm>
          <a:prstGeom prst="rect">
            <a:avLst/>
          </a:prstGeom>
          <a:noFill/>
        </p:spPr>
        <p:txBody>
          <a:bodyPr wrap="square" rtlCol="0">
            <a:spAutoFit/>
          </a:bodyPr>
          <a:lstStyle/>
          <a:p>
            <a:r>
              <a:rPr lang="en-US" dirty="0" smtClean="0"/>
              <a:t>SVM</a:t>
            </a:r>
            <a:endParaRPr lang="en-US" dirty="0"/>
          </a:p>
        </p:txBody>
      </p:sp>
    </p:spTree>
    <p:extLst>
      <p:ext uri="{BB962C8B-B14F-4D97-AF65-F5344CB8AC3E}">
        <p14:creationId xmlns="" xmlns:p14="http://schemas.microsoft.com/office/powerpoint/2010/main" val="1858318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665"/>
            <a:ext cx="8229600" cy="1143000"/>
          </a:xfrm>
        </p:spPr>
        <p:txBody>
          <a:bodyPr/>
          <a:lstStyle/>
          <a:p>
            <a:r>
              <a:rPr lang="en-US" dirty="0" smtClean="0"/>
              <a:t>Results (Updating Reviews)</a:t>
            </a:r>
            <a:endParaRPr lang="en-US" dirty="0"/>
          </a:p>
        </p:txBody>
      </p:sp>
      <p:pic>
        <p:nvPicPr>
          <p:cNvPr id="4" name="Picture 3" descr="figure3.pdf"/>
          <p:cNvPicPr>
            <a:picLocks noChangeAspect="1"/>
          </p:cNvPicPr>
          <p:nvPr/>
        </p:nvPicPr>
        <p:blipFill>
          <a:blip r:embed="rId3"/>
          <a:stretch>
            <a:fillRect/>
          </a:stretch>
        </p:blipFill>
        <p:spPr>
          <a:xfrm>
            <a:off x="608677" y="1079758"/>
            <a:ext cx="7650689" cy="5738017"/>
          </a:xfrm>
          <a:prstGeom prst="rect">
            <a:avLst/>
          </a:prstGeom>
        </p:spPr>
      </p:pic>
      <p:sp>
        <p:nvSpPr>
          <p:cNvPr id="5" name="TextBox 4"/>
          <p:cNvSpPr txBox="1"/>
          <p:nvPr/>
        </p:nvSpPr>
        <p:spPr>
          <a:xfrm rot="20074651">
            <a:off x="722436" y="2556425"/>
            <a:ext cx="7387541" cy="1323439"/>
          </a:xfrm>
          <a:prstGeom prst="rect">
            <a:avLst/>
          </a:prstGeom>
          <a:solidFill>
            <a:schemeClr val="bg1"/>
          </a:solidFill>
          <a:ln>
            <a:solidFill>
              <a:schemeClr val="tx1"/>
            </a:solidFill>
          </a:ln>
        </p:spPr>
        <p:txBody>
          <a:bodyPr wrap="square" rtlCol="0">
            <a:spAutoFit/>
          </a:bodyPr>
          <a:lstStyle/>
          <a:p>
            <a:r>
              <a:rPr lang="en-US" sz="4000" dirty="0" smtClean="0"/>
              <a:t>We can achieve 100% recall while substantially reducing</a:t>
            </a:r>
            <a:r>
              <a:rPr lang="en-US" sz="4000" b="1" dirty="0" smtClean="0"/>
              <a:t> </a:t>
            </a:r>
            <a:r>
              <a:rPr lang="en-US" sz="4000" dirty="0" smtClean="0"/>
              <a:t>workload</a:t>
            </a:r>
            <a:endParaRPr lang="en-US" sz="4000" dirty="0"/>
          </a:p>
        </p:txBody>
      </p:sp>
    </p:spTree>
    <p:extLst>
      <p:ext uri="{BB962C8B-B14F-4D97-AF65-F5344CB8AC3E}">
        <p14:creationId xmlns="" xmlns:p14="http://schemas.microsoft.com/office/powerpoint/2010/main" val="1521013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red-probs-abstrackr.pn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117671" y="174622"/>
            <a:ext cx="7194184" cy="6529425"/>
          </a:xfrm>
          <a:prstGeom prst="rect">
            <a:avLst/>
          </a:prstGeom>
        </p:spPr>
      </p:pic>
    </p:spTree>
    <p:extLst>
      <p:ext uri="{BB962C8B-B14F-4D97-AF65-F5344CB8AC3E}">
        <p14:creationId xmlns="" xmlns:p14="http://schemas.microsoft.com/office/powerpoint/2010/main" val="2950491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i="1" dirty="0" smtClean="0"/>
              <a:t>And now a brief demo</a:t>
            </a:r>
            <a:endParaRPr lang="en-US" i="1" dirty="0"/>
          </a:p>
        </p:txBody>
      </p:sp>
      <p:sp>
        <p:nvSpPr>
          <p:cNvPr id="3" name="Content Placeholder 2"/>
          <p:cNvSpPr>
            <a:spLocks noGrp="1"/>
          </p:cNvSpPr>
          <p:nvPr>
            <p:ph idx="1"/>
          </p:nvPr>
        </p:nvSpPr>
        <p:spPr>
          <a:xfrm>
            <a:off x="457200" y="1635154"/>
            <a:ext cx="8386758" cy="3840760"/>
          </a:xfrm>
        </p:spPr>
        <p:txBody>
          <a:bodyPr>
            <a:normAutofit/>
          </a:bodyPr>
          <a:lstStyle/>
          <a:p>
            <a:r>
              <a:rPr lang="en-US" sz="3355" dirty="0" smtClean="0">
                <a:hlinkClick r:id="rId3"/>
              </a:rPr>
              <a:t>http://abstrackr.tuftscaes.org</a:t>
            </a:r>
            <a:r>
              <a:rPr lang="en-US" sz="3355" dirty="0" smtClean="0"/>
              <a:t> [1]</a:t>
            </a:r>
          </a:p>
          <a:p>
            <a:pPr lvl="1"/>
            <a:r>
              <a:rPr lang="en-US" sz="2227" dirty="0" smtClean="0"/>
              <a:t>code @ </a:t>
            </a:r>
            <a:r>
              <a:rPr lang="en-US" sz="2227" dirty="0" smtClean="0">
                <a:hlinkClick r:id="rId4"/>
              </a:rPr>
              <a:t>http://github.com/bwallace/abstrackr-web/</a:t>
            </a:r>
            <a:r>
              <a:rPr lang="en-US" sz="2227" dirty="0" smtClean="0"/>
              <a:t/>
            </a:r>
            <a:br>
              <a:rPr lang="en-US" sz="2227" dirty="0" smtClean="0"/>
            </a:br>
            <a:endParaRPr lang="en-US" sz="2955" dirty="0"/>
          </a:p>
          <a:p>
            <a:r>
              <a:rPr lang="en-US" sz="3355" dirty="0" err="1" smtClean="0">
                <a:hlinkClick r:id="rId5"/>
              </a:rPr>
              <a:t>byron_wallace@brown.edu</a:t>
            </a:r>
            <a:endParaRPr lang="en-US" sz="3355" dirty="0" smtClean="0"/>
          </a:p>
          <a:p>
            <a:pPr marL="0" indent="0">
              <a:buNone/>
            </a:pPr>
            <a:endParaRPr lang="en-US" sz="2627" dirty="0" smtClean="0"/>
          </a:p>
          <a:p>
            <a:pPr marL="0" indent="0">
              <a:buNone/>
            </a:pPr>
            <a:r>
              <a:rPr lang="en-US" sz="2627" dirty="0" smtClean="0"/>
              <a:t>[1] </a:t>
            </a:r>
            <a:r>
              <a:rPr lang="en-US" sz="2800" dirty="0" smtClean="0"/>
              <a:t>the </a:t>
            </a:r>
            <a:r>
              <a:rPr lang="en-US" sz="2800" dirty="0" err="1"/>
              <a:t>url</a:t>
            </a:r>
            <a:r>
              <a:rPr lang="en-US" sz="2800" dirty="0"/>
              <a:t> will change to Brown soon, but we’ll re-</a:t>
            </a:r>
            <a:r>
              <a:rPr lang="en-US" sz="2800" dirty="0" smtClean="0"/>
              <a:t>direct</a:t>
            </a:r>
            <a:endParaRPr lang="en-US" sz="2800" dirty="0"/>
          </a:p>
          <a:p>
            <a:pPr marL="0" indent="0">
              <a:buNone/>
            </a:pPr>
            <a:endParaRPr lang="en-US" sz="2627" dirty="0" smtClean="0"/>
          </a:p>
        </p:txBody>
      </p:sp>
    </p:spTree>
    <p:extLst>
      <p:ext uri="{BB962C8B-B14F-4D97-AF65-F5344CB8AC3E}">
        <p14:creationId xmlns="" xmlns:p14="http://schemas.microsoft.com/office/powerpoint/2010/main" val="42532888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1383516" y="1618962"/>
            <a:ext cx="6591340" cy="4396254"/>
          </a:xfrm>
          <a:prstGeom prst="rect">
            <a:avLst/>
          </a:prstGeom>
        </p:spPr>
      </p:pic>
      <p:sp>
        <p:nvSpPr>
          <p:cNvPr id="8" name="Title 1"/>
          <p:cNvSpPr>
            <a:spLocks noGrp="1"/>
          </p:cNvSpPr>
          <p:nvPr>
            <p:ph type="title"/>
          </p:nvPr>
        </p:nvSpPr>
        <p:spPr>
          <a:xfrm>
            <a:off x="457200" y="88222"/>
            <a:ext cx="8229600" cy="1143000"/>
          </a:xfrm>
        </p:spPr>
        <p:txBody>
          <a:bodyPr>
            <a:normAutofit fontScale="90000"/>
          </a:bodyPr>
          <a:lstStyle/>
          <a:p>
            <a:r>
              <a:rPr lang="en-US" sz="4600" dirty="0" smtClean="0"/>
              <a:t>Abstract screening</a:t>
            </a:r>
            <a:br>
              <a:rPr lang="en-US" sz="4600" dirty="0" smtClean="0"/>
            </a:br>
            <a:r>
              <a:rPr lang="en-US" sz="4000" dirty="0" smtClean="0"/>
              <a:t>an unpleasant necessity</a:t>
            </a:r>
            <a:endParaRPr lang="en-US" sz="4000" dirty="0"/>
          </a:p>
        </p:txBody>
      </p:sp>
    </p:spTree>
    <p:extLst>
      <p:ext uri="{BB962C8B-B14F-4D97-AF65-F5344CB8AC3E}">
        <p14:creationId xmlns="" xmlns:p14="http://schemas.microsoft.com/office/powerpoint/2010/main" val="26549649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457200" y="88222"/>
            <a:ext cx="8229600" cy="1143000"/>
          </a:xfrm>
        </p:spPr>
        <p:txBody>
          <a:bodyPr/>
          <a:lstStyle/>
          <a:p>
            <a:r>
              <a:rPr lang="en-US" i="1" dirty="0" err="1"/>
              <a:t>a</a:t>
            </a:r>
            <a:r>
              <a:rPr lang="en-US" i="1" dirty="0" err="1" smtClean="0"/>
              <a:t>bstrackr</a:t>
            </a:r>
            <a:r>
              <a:rPr lang="en-US" dirty="0" smtClean="0"/>
              <a:t> makes life easier!</a:t>
            </a:r>
            <a:endParaRPr lang="en-US" dirty="0"/>
          </a:p>
        </p:txBody>
      </p:sp>
      <p:sp>
        <p:nvSpPr>
          <p:cNvPr id="5" name="TextBox 4"/>
          <p:cNvSpPr txBox="1"/>
          <p:nvPr/>
        </p:nvSpPr>
        <p:spPr>
          <a:xfrm>
            <a:off x="170342" y="1299618"/>
            <a:ext cx="8938381" cy="6217086"/>
          </a:xfrm>
          <a:prstGeom prst="rect">
            <a:avLst/>
          </a:prstGeom>
          <a:noFill/>
        </p:spPr>
        <p:txBody>
          <a:bodyPr wrap="square" rtlCol="0">
            <a:spAutoFit/>
          </a:bodyPr>
          <a:lstStyle/>
          <a:p>
            <a:r>
              <a:rPr lang="en-US" sz="4000" b="1" dirty="0" smtClean="0"/>
              <a:t>1</a:t>
            </a:r>
            <a:r>
              <a:rPr lang="en-US" sz="4000" dirty="0" smtClean="0"/>
              <a:t> </a:t>
            </a:r>
            <a:r>
              <a:rPr lang="en-US" sz="4000" b="1" dirty="0" smtClean="0"/>
              <a:t>upload citations </a:t>
            </a:r>
          </a:p>
          <a:p>
            <a:pPr lvl="1"/>
            <a:r>
              <a:rPr lang="en-US" sz="2600" dirty="0" smtClean="0"/>
              <a:t>PMIDs, </a:t>
            </a:r>
            <a:r>
              <a:rPr lang="en-US" sz="2600" dirty="0" err="1" smtClean="0"/>
              <a:t>RefMan</a:t>
            </a:r>
            <a:r>
              <a:rPr lang="en-US" sz="2600" dirty="0" smtClean="0"/>
              <a:t> XML, RIS, tab-delimited files</a:t>
            </a:r>
            <a:r>
              <a:rPr lang="en-US" sz="2600" dirty="0"/>
              <a:t>	</a:t>
            </a:r>
            <a:r>
              <a:rPr lang="en-US" sz="2600" dirty="0" smtClean="0"/>
              <a:t>	</a:t>
            </a:r>
          </a:p>
          <a:p>
            <a:r>
              <a:rPr lang="en-US" sz="2600" dirty="0"/>
              <a:t>	</a:t>
            </a:r>
            <a:endParaRPr lang="en-US" sz="2800" b="1" dirty="0" smtClean="0"/>
          </a:p>
          <a:p>
            <a:r>
              <a:rPr lang="en-US" sz="4000" b="1" dirty="0"/>
              <a:t>2</a:t>
            </a:r>
            <a:r>
              <a:rPr lang="en-US" sz="4000" dirty="0" smtClean="0"/>
              <a:t> </a:t>
            </a:r>
            <a:r>
              <a:rPr lang="en-US" sz="4000" b="1" dirty="0" smtClean="0"/>
              <a:t>invite collaborators</a:t>
            </a:r>
            <a:br>
              <a:rPr lang="en-US" sz="4000" b="1" dirty="0" smtClean="0"/>
            </a:br>
            <a:endParaRPr lang="en-US" sz="3200" dirty="0"/>
          </a:p>
          <a:p>
            <a:r>
              <a:rPr lang="en-US" sz="4000" b="1" dirty="0"/>
              <a:t>3</a:t>
            </a:r>
            <a:r>
              <a:rPr lang="en-US" sz="4000" dirty="0" smtClean="0"/>
              <a:t> </a:t>
            </a:r>
            <a:r>
              <a:rPr lang="en-US" sz="4000" b="1" dirty="0" smtClean="0"/>
              <a:t>screen</a:t>
            </a:r>
          </a:p>
          <a:p>
            <a:r>
              <a:rPr lang="en-US" sz="3200" dirty="0"/>
              <a:t>	</a:t>
            </a:r>
            <a:r>
              <a:rPr lang="en-US" sz="2600" i="1" dirty="0" err="1" smtClean="0"/>
              <a:t>abstrackr</a:t>
            </a:r>
            <a:r>
              <a:rPr lang="en-US" sz="2600" i="1" dirty="0" smtClean="0"/>
              <a:t> </a:t>
            </a:r>
            <a:r>
              <a:rPr lang="en-US" sz="2600" dirty="0" smtClean="0"/>
              <a:t>handles allocation and prioritizes screening 	citations likely to be relevant</a:t>
            </a:r>
            <a:br>
              <a:rPr lang="en-US" sz="2600" dirty="0" smtClean="0"/>
            </a:br>
            <a:endParaRPr lang="en-US" sz="4000" dirty="0"/>
          </a:p>
          <a:p>
            <a:r>
              <a:rPr lang="en-US" sz="4000" b="1" dirty="0" smtClean="0"/>
              <a:t>4</a:t>
            </a:r>
            <a:r>
              <a:rPr lang="en-US" sz="4000" dirty="0" smtClean="0"/>
              <a:t> </a:t>
            </a:r>
            <a:r>
              <a:rPr lang="en-US" sz="4000" b="1" dirty="0" smtClean="0"/>
              <a:t>export screening decisions</a:t>
            </a:r>
          </a:p>
          <a:p>
            <a:r>
              <a:rPr lang="en-US" sz="3200" dirty="0" smtClean="0"/>
              <a:t>	</a:t>
            </a:r>
            <a:endParaRPr lang="en-US" sz="2600" dirty="0" smtClean="0"/>
          </a:p>
          <a:p>
            <a:endParaRPr lang="en-US" sz="2400" dirty="0" smtClean="0"/>
          </a:p>
        </p:txBody>
      </p:sp>
    </p:spTree>
    <p:extLst>
      <p:ext uri="{BB962C8B-B14F-4D97-AF65-F5344CB8AC3E}">
        <p14:creationId xmlns="" xmlns:p14="http://schemas.microsoft.com/office/powerpoint/2010/main" val="40639407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457200" y="88222"/>
            <a:ext cx="8229600" cy="1143000"/>
          </a:xfrm>
        </p:spPr>
        <p:txBody>
          <a:bodyPr/>
          <a:lstStyle/>
          <a:p>
            <a:r>
              <a:rPr lang="en-US" dirty="0" smtClean="0"/>
              <a:t>But wait, there’s more!</a:t>
            </a:r>
            <a:endParaRPr lang="en-US" dirty="0"/>
          </a:p>
        </p:txBody>
      </p:sp>
      <p:sp>
        <p:nvSpPr>
          <p:cNvPr id="5" name="TextBox 4"/>
          <p:cNvSpPr txBox="1"/>
          <p:nvPr/>
        </p:nvSpPr>
        <p:spPr>
          <a:xfrm>
            <a:off x="228063" y="1395838"/>
            <a:ext cx="8458737" cy="6186309"/>
          </a:xfrm>
          <a:prstGeom prst="rect">
            <a:avLst/>
          </a:prstGeom>
          <a:noFill/>
        </p:spPr>
        <p:txBody>
          <a:bodyPr wrap="square" rtlCol="0">
            <a:spAutoFit/>
          </a:bodyPr>
          <a:lstStyle/>
          <a:p>
            <a:pPr marL="457200" indent="-457200">
              <a:buFont typeface="Arial"/>
              <a:buChar char="•"/>
            </a:pPr>
            <a:r>
              <a:rPr lang="en-US" sz="3200" dirty="0" smtClean="0"/>
              <a:t>single- or double-screening</a:t>
            </a:r>
          </a:p>
          <a:p>
            <a:pPr lvl="1"/>
            <a:r>
              <a:rPr lang="en-US" sz="3200" i="1" dirty="0" smtClean="0"/>
              <a:t>	</a:t>
            </a:r>
            <a:r>
              <a:rPr lang="en-US" sz="3000" i="1" dirty="0" smtClean="0"/>
              <a:t>all</a:t>
            </a:r>
            <a:r>
              <a:rPr lang="en-US" sz="3000" dirty="0" smtClean="0"/>
              <a:t> labels are exported; you can see who 	screened which abstracts</a:t>
            </a:r>
          </a:p>
          <a:p>
            <a:pPr marL="571500" indent="-571500">
              <a:buFont typeface="Lucida Grande"/>
              <a:buChar char="-"/>
            </a:pPr>
            <a:endParaRPr lang="en-US" sz="3200" dirty="0" smtClean="0"/>
          </a:p>
          <a:p>
            <a:pPr marL="457200" indent="-457200">
              <a:buFont typeface="Arial"/>
              <a:buChar char="•"/>
            </a:pPr>
            <a:r>
              <a:rPr lang="en-US" sz="3200" dirty="0" smtClean="0"/>
              <a:t>resolve conflicts (if screeners disagree)</a:t>
            </a:r>
          </a:p>
          <a:p>
            <a:pPr marL="457200" indent="-457200">
              <a:buFont typeface="Arial"/>
              <a:buChar char="•"/>
            </a:pPr>
            <a:endParaRPr lang="en-US" sz="3200" dirty="0"/>
          </a:p>
          <a:p>
            <a:pPr marL="457200" indent="-457200">
              <a:buFont typeface="Arial"/>
              <a:buChar char="•"/>
            </a:pPr>
            <a:r>
              <a:rPr lang="en-US" sz="3200" dirty="0" smtClean="0"/>
              <a:t>see how many unscreened abstracts are likely to be relevant </a:t>
            </a:r>
          </a:p>
          <a:p>
            <a:pPr marL="457200" indent="-457200">
              <a:buFont typeface="Arial"/>
              <a:buChar char="•"/>
            </a:pPr>
            <a:endParaRPr lang="en-US" sz="3200" dirty="0"/>
          </a:p>
          <a:p>
            <a:pPr marL="457200" indent="-457200">
              <a:buFont typeface="Arial"/>
              <a:buChar char="•"/>
            </a:pPr>
            <a:r>
              <a:rPr lang="en-US" sz="3200" dirty="0" smtClean="0"/>
              <a:t>add notes about studies and/or </a:t>
            </a:r>
            <a:r>
              <a:rPr lang="en-US" sz="3200" i="1" dirty="0" smtClean="0"/>
              <a:t>tags</a:t>
            </a:r>
            <a:r>
              <a:rPr lang="en-US" sz="3200" dirty="0" smtClean="0"/>
              <a:t> to them</a:t>
            </a:r>
          </a:p>
          <a:p>
            <a:pPr marL="457200" indent="-457200">
              <a:buFont typeface="Arial"/>
              <a:buChar char="•"/>
            </a:pPr>
            <a:endParaRPr lang="en-US" sz="3600" dirty="0" smtClean="0"/>
          </a:p>
          <a:p>
            <a:endParaRPr lang="en-US" sz="3600" i="1" dirty="0" smtClean="0"/>
          </a:p>
        </p:txBody>
      </p:sp>
    </p:spTree>
    <p:extLst>
      <p:ext uri="{BB962C8B-B14F-4D97-AF65-F5344CB8AC3E}">
        <p14:creationId xmlns="" xmlns:p14="http://schemas.microsoft.com/office/powerpoint/2010/main" val="8406697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2-01-26 at 11.45.57 AM.png"/>
          <p:cNvPicPr>
            <a:picLocks noChangeAspect="1"/>
          </p:cNvPicPr>
          <p:nvPr/>
        </p:nvPicPr>
        <p:blipFill>
          <a:blip r:embed="rId3"/>
          <a:stretch>
            <a:fillRect/>
          </a:stretch>
        </p:blipFill>
        <p:spPr>
          <a:xfrm>
            <a:off x="361217" y="101854"/>
            <a:ext cx="8541002" cy="6674590"/>
          </a:xfrm>
          <a:prstGeom prst="rect">
            <a:avLst/>
          </a:prstGeom>
        </p:spPr>
      </p:pic>
    </p:spTree>
    <p:extLst>
      <p:ext uri="{BB962C8B-B14F-4D97-AF65-F5344CB8AC3E}">
        <p14:creationId xmlns="" xmlns:p14="http://schemas.microsoft.com/office/powerpoint/2010/main" val="32646115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2-01-26 at 11.45.57 AM.png"/>
          <p:cNvPicPr>
            <a:picLocks noChangeAspect="1"/>
          </p:cNvPicPr>
          <p:nvPr/>
        </p:nvPicPr>
        <p:blipFill>
          <a:blip r:embed="rId3"/>
          <a:stretch>
            <a:fillRect/>
          </a:stretch>
        </p:blipFill>
        <p:spPr>
          <a:xfrm>
            <a:off x="361217" y="101854"/>
            <a:ext cx="8541002" cy="6674590"/>
          </a:xfrm>
          <a:prstGeom prst="rect">
            <a:avLst/>
          </a:prstGeom>
        </p:spPr>
      </p:pic>
      <p:cxnSp>
        <p:nvCxnSpPr>
          <p:cNvPr id="6" name="Straight Arrow Connector 5"/>
          <p:cNvCxnSpPr/>
          <p:nvPr/>
        </p:nvCxnSpPr>
        <p:spPr>
          <a:xfrm>
            <a:off x="3903460" y="5823691"/>
            <a:ext cx="640866" cy="293022"/>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2231887" y="5431580"/>
            <a:ext cx="2475570" cy="461665"/>
          </a:xfrm>
          <a:prstGeom prst="rect">
            <a:avLst/>
          </a:prstGeom>
          <a:noFill/>
        </p:spPr>
        <p:txBody>
          <a:bodyPr wrap="square" rtlCol="0">
            <a:spAutoFit/>
          </a:bodyPr>
          <a:lstStyle/>
          <a:p>
            <a:r>
              <a:rPr lang="en-US" sz="2400" dirty="0"/>
              <a:t>w</a:t>
            </a:r>
            <a:r>
              <a:rPr lang="en-US" sz="2400" dirty="0" smtClean="0"/>
              <a:t>ords of interest </a:t>
            </a:r>
            <a:endParaRPr lang="en-US" sz="2400" dirty="0"/>
          </a:p>
        </p:txBody>
      </p:sp>
      <p:sp>
        <p:nvSpPr>
          <p:cNvPr id="9" name="TextBox 8"/>
          <p:cNvSpPr txBox="1"/>
          <p:nvPr/>
        </p:nvSpPr>
        <p:spPr>
          <a:xfrm>
            <a:off x="5741894" y="4601051"/>
            <a:ext cx="3402106" cy="461665"/>
          </a:xfrm>
          <a:prstGeom prst="rect">
            <a:avLst/>
          </a:prstGeom>
          <a:noFill/>
        </p:spPr>
        <p:txBody>
          <a:bodyPr wrap="square" rtlCol="0">
            <a:spAutoFit/>
          </a:bodyPr>
          <a:lstStyle/>
          <a:p>
            <a:r>
              <a:rPr lang="en-US" sz="2400" dirty="0"/>
              <a:t>m</a:t>
            </a:r>
            <a:r>
              <a:rPr lang="en-US" sz="2400" dirty="0" smtClean="0"/>
              <a:t>ake screening decision</a:t>
            </a:r>
            <a:endParaRPr lang="en-US" sz="2400" i="1" dirty="0"/>
          </a:p>
        </p:txBody>
      </p:sp>
      <p:cxnSp>
        <p:nvCxnSpPr>
          <p:cNvPr id="11" name="Straight Arrow Connector 10"/>
          <p:cNvCxnSpPr/>
          <p:nvPr/>
        </p:nvCxnSpPr>
        <p:spPr>
          <a:xfrm rot="10800000" flipV="1">
            <a:off x="5593018" y="5111241"/>
            <a:ext cx="758313" cy="527786"/>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1087560" y="4162421"/>
            <a:ext cx="833655" cy="461665"/>
          </a:xfrm>
          <a:prstGeom prst="rect">
            <a:avLst/>
          </a:prstGeom>
          <a:noFill/>
        </p:spPr>
        <p:txBody>
          <a:bodyPr wrap="square" rtlCol="0">
            <a:spAutoFit/>
          </a:bodyPr>
          <a:lstStyle/>
          <a:p>
            <a:r>
              <a:rPr lang="en-US" sz="2400" dirty="0" smtClean="0"/>
              <a:t>tags</a:t>
            </a:r>
            <a:endParaRPr lang="en-US" sz="2400" dirty="0"/>
          </a:p>
        </p:txBody>
      </p:sp>
      <p:cxnSp>
        <p:nvCxnSpPr>
          <p:cNvPr id="15" name="Straight Arrow Connector 14"/>
          <p:cNvCxnSpPr/>
          <p:nvPr/>
        </p:nvCxnSpPr>
        <p:spPr>
          <a:xfrm rot="5400000" flipH="1" flipV="1">
            <a:off x="1145089" y="3991736"/>
            <a:ext cx="527786" cy="1588"/>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 xmlns:p14="http://schemas.microsoft.com/office/powerpoint/2010/main" val="38000380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dd-notes.pn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227812" y="1121323"/>
            <a:ext cx="8781508" cy="4536346"/>
          </a:xfrm>
          <a:prstGeom prst="rect">
            <a:avLst/>
          </a:prstGeom>
        </p:spPr>
      </p:pic>
      <p:cxnSp>
        <p:nvCxnSpPr>
          <p:cNvPr id="3" name="Straight Arrow Connector 2"/>
          <p:cNvCxnSpPr/>
          <p:nvPr/>
        </p:nvCxnSpPr>
        <p:spPr>
          <a:xfrm flipV="1">
            <a:off x="3405551" y="3877621"/>
            <a:ext cx="2135684" cy="2049462"/>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1808607" y="5816460"/>
            <a:ext cx="4175166" cy="830997"/>
          </a:xfrm>
          <a:prstGeom prst="rect">
            <a:avLst/>
          </a:prstGeom>
          <a:noFill/>
        </p:spPr>
        <p:txBody>
          <a:bodyPr wrap="square" rtlCol="0">
            <a:spAutoFit/>
          </a:bodyPr>
          <a:lstStyle/>
          <a:p>
            <a:r>
              <a:rPr lang="en-US" sz="2400" dirty="0"/>
              <a:t>u</a:t>
            </a:r>
            <a:r>
              <a:rPr lang="en-US" sz="2400" dirty="0" smtClean="0"/>
              <a:t>nstructured and structured (PICO) note</a:t>
            </a:r>
            <a:r>
              <a:rPr lang="en-US" sz="2400" smtClean="0"/>
              <a:t>-taking</a:t>
            </a:r>
            <a:endParaRPr lang="en-US" sz="2400" dirty="0"/>
          </a:p>
        </p:txBody>
      </p:sp>
    </p:spTree>
    <p:extLst>
      <p:ext uri="{BB962C8B-B14F-4D97-AF65-F5344CB8AC3E}">
        <p14:creationId xmlns="" xmlns:p14="http://schemas.microsoft.com/office/powerpoint/2010/main" val="380003806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457199" y="2570669"/>
            <a:ext cx="8528067" cy="1624474"/>
          </a:xfrm>
        </p:spPr>
        <p:txBody>
          <a:bodyPr>
            <a:normAutofit/>
          </a:bodyPr>
          <a:lstStyle/>
          <a:p>
            <a:pPr algn="l"/>
            <a:r>
              <a:rPr lang="en-US" dirty="0" smtClean="0"/>
              <a:t>A few words on </a:t>
            </a:r>
            <a:r>
              <a:rPr lang="en-US" i="1" dirty="0" smtClean="0"/>
              <a:t>semi-automating </a:t>
            </a:r>
            <a:r>
              <a:rPr lang="en-US" dirty="0" smtClean="0"/>
              <a:t>screening via machine learning</a:t>
            </a:r>
            <a:endParaRPr lang="en-US" dirty="0"/>
          </a:p>
        </p:txBody>
      </p:sp>
    </p:spTree>
    <p:extLst>
      <p:ext uri="{BB962C8B-B14F-4D97-AF65-F5344CB8AC3E}">
        <p14:creationId xmlns="" xmlns:p14="http://schemas.microsoft.com/office/powerpoint/2010/main" val="20423412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descr="abstrackr_diagram.pdf"/>
          <p:cNvPicPr>
            <a:picLocks noChangeAspect="1"/>
          </p:cNvPicPr>
          <p:nvPr/>
        </p:nvPicPr>
        <p:blipFill>
          <a:blip r:embed="rId3"/>
          <a:stretch>
            <a:fillRect/>
          </a:stretch>
        </p:blipFill>
        <p:spPr>
          <a:xfrm>
            <a:off x="629214" y="264201"/>
            <a:ext cx="7894457" cy="6549576"/>
          </a:xfrm>
          <a:prstGeom prst="rect">
            <a:avLst/>
          </a:prstGeom>
        </p:spPr>
      </p:pic>
    </p:spTree>
    <p:extLst>
      <p:ext uri="{BB962C8B-B14F-4D97-AF65-F5344CB8AC3E}">
        <p14:creationId xmlns="" xmlns:p14="http://schemas.microsoft.com/office/powerpoint/2010/main" val="385893823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198</TotalTime>
  <Words>917</Words>
  <Application>Microsoft Office PowerPoint</Application>
  <PresentationFormat>On-screen Show (4:3)</PresentationFormat>
  <Paragraphs>57</Paragraphs>
  <Slides>13</Slides>
  <Notes>9</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abstrackr </vt:lpstr>
      <vt:lpstr>Abstract screening an unpleasant necessity</vt:lpstr>
      <vt:lpstr>abstrackr makes life easier!</vt:lpstr>
      <vt:lpstr>But wait, there’s more!</vt:lpstr>
      <vt:lpstr>Slide 5</vt:lpstr>
      <vt:lpstr>Slide 6</vt:lpstr>
      <vt:lpstr>Slide 7</vt:lpstr>
      <vt:lpstr>A few words on semi-automating screening via machine learning</vt:lpstr>
      <vt:lpstr>Slide 9</vt:lpstr>
      <vt:lpstr>Semi-Automating Abstract Screening via Supervised Machine Learning</vt:lpstr>
      <vt:lpstr>Results (Updating Reviews)</vt:lpstr>
      <vt:lpstr>Slide 12</vt:lpstr>
      <vt:lpstr>And now a brief demo</vt:lpstr>
    </vt:vector>
  </TitlesOfParts>
  <Company>Brown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abstrackr </dc:title>
  <dc:creator>Byron Wallace</dc:creator>
  <cp:lastModifiedBy>nhadar</cp:lastModifiedBy>
  <cp:revision>55</cp:revision>
  <dcterms:created xsi:type="dcterms:W3CDTF">2012-09-04T21:17:36Z</dcterms:created>
  <dcterms:modified xsi:type="dcterms:W3CDTF">2012-09-06T20:31:14Z</dcterms:modified>
</cp:coreProperties>
</file>