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1" r:id="rId2"/>
    <p:sldId id="358" r:id="rId3"/>
    <p:sldId id="380" r:id="rId4"/>
    <p:sldId id="269" r:id="rId5"/>
    <p:sldId id="345" r:id="rId6"/>
    <p:sldId id="381" r:id="rId7"/>
    <p:sldId id="379" r:id="rId8"/>
    <p:sldId id="297" r:id="rId9"/>
    <p:sldId id="382" r:id="rId10"/>
    <p:sldId id="383" r:id="rId11"/>
    <p:sldId id="384" r:id="rId12"/>
    <p:sldId id="281" r:id="rId13"/>
    <p:sldId id="348" r:id="rId14"/>
    <p:sldId id="340" r:id="rId15"/>
    <p:sldId id="339" r:id="rId16"/>
    <p:sldId id="376" r:id="rId17"/>
    <p:sldId id="377" r:id="rId18"/>
    <p:sldId id="378" r:id="rId19"/>
    <p:sldId id="356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>
        <p:scale>
          <a:sx n="60" d="100"/>
          <a:sy n="60" d="100"/>
        </p:scale>
        <p:origin x="-1434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B3920-E6E7-417F-9187-96C7DE91AB8A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A67653-DC29-4FBE-BC0C-EDCB936606B9}">
      <dgm:prSet phldrT="[Text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b="1" dirty="0" smtClean="0"/>
            <a:t>Create Project </a:t>
          </a:r>
          <a:endParaRPr lang="en-US" b="1" dirty="0"/>
        </a:p>
      </dgm:t>
    </dgm:pt>
    <dgm:pt modelId="{BE71A728-ECDE-47B3-BC32-29D7E44190D6}" type="parTrans" cxnId="{A730735E-F7AE-4543-B42C-95C3FA612ACE}">
      <dgm:prSet/>
      <dgm:spPr/>
      <dgm:t>
        <a:bodyPr/>
        <a:lstStyle/>
        <a:p>
          <a:endParaRPr lang="en-US"/>
        </a:p>
      </dgm:t>
    </dgm:pt>
    <dgm:pt modelId="{81E3203F-BF41-4F76-8F79-DC5BF9FAA70C}" type="sibTrans" cxnId="{A730735E-F7AE-4543-B42C-95C3FA612ACE}">
      <dgm:prSet/>
      <dgm:spPr>
        <a:solidFill>
          <a:schemeClr val="tx1">
            <a:lumMod val="65000"/>
            <a:lumOff val="35000"/>
            <a:alpha val="80000"/>
          </a:schemeClr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B3D3762D-4480-45D9-BD10-993033F55DD7}">
      <dgm:prSet phldrT="[Text]"/>
      <dgm:spPr>
        <a:solidFill>
          <a:schemeClr val="bg1">
            <a:lumMod val="50000"/>
            <a:lumOff val="50000"/>
          </a:schemeClr>
        </a:solidFill>
        <a:ln>
          <a:solidFill>
            <a:schemeClr val="bg1">
              <a:lumMod val="50000"/>
              <a:lumOff val="50000"/>
            </a:schemeClr>
          </a:solidFill>
        </a:ln>
      </dgm:spPr>
      <dgm:t>
        <a:bodyPr/>
        <a:lstStyle/>
        <a:p>
          <a:r>
            <a:rPr lang="en-US" b="1" dirty="0" smtClean="0"/>
            <a:t>Enter Key Question(s)</a:t>
          </a:r>
          <a:endParaRPr lang="en-US" b="1" dirty="0"/>
        </a:p>
      </dgm:t>
    </dgm:pt>
    <dgm:pt modelId="{24D7E43B-5765-4AAC-A9AF-C2818362ED18}" type="parTrans" cxnId="{159F4484-3D8C-4AE6-87CC-404CEE1DBECC}">
      <dgm:prSet/>
      <dgm:spPr/>
      <dgm:t>
        <a:bodyPr/>
        <a:lstStyle/>
        <a:p>
          <a:endParaRPr lang="en-US"/>
        </a:p>
      </dgm:t>
    </dgm:pt>
    <dgm:pt modelId="{719116FD-CA4B-4C98-BE05-E99150361E36}" type="sibTrans" cxnId="{159F4484-3D8C-4AE6-87CC-404CEE1DBECC}">
      <dgm:prSet/>
      <dgm:spPr>
        <a:solidFill>
          <a:schemeClr val="tx1">
            <a:lumMod val="65000"/>
            <a:lumOff val="35000"/>
            <a:alpha val="80000"/>
          </a:schemeClr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63001586-9F9B-4A30-85A7-1ED7C4AC2809}">
      <dgm:prSet phldrT="[Text]"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US" b="1" dirty="0" smtClean="0"/>
            <a:t>Create Extraction</a:t>
          </a:r>
          <a:r>
            <a:rPr lang="en-US" dirty="0" smtClean="0"/>
            <a:t> </a:t>
          </a:r>
          <a:r>
            <a:rPr lang="en-US" b="1" dirty="0" smtClean="0"/>
            <a:t>Form(s)</a:t>
          </a:r>
          <a:endParaRPr lang="en-US" b="1" dirty="0"/>
        </a:p>
      </dgm:t>
    </dgm:pt>
    <dgm:pt modelId="{8736DEE5-F9B9-424B-9180-1998E5EB01F4}" type="parTrans" cxnId="{F8FC5636-3B5B-4F8B-BDCC-CE1B822EDD37}">
      <dgm:prSet/>
      <dgm:spPr/>
      <dgm:t>
        <a:bodyPr/>
        <a:lstStyle/>
        <a:p>
          <a:endParaRPr lang="en-US"/>
        </a:p>
      </dgm:t>
    </dgm:pt>
    <dgm:pt modelId="{A77BC5ED-4B07-4EFF-884D-96149A23BFA0}" type="sibTrans" cxnId="{F8FC5636-3B5B-4F8B-BDCC-CE1B822EDD37}">
      <dgm:prSet/>
      <dgm:spPr>
        <a:solidFill>
          <a:schemeClr val="tx1">
            <a:lumMod val="65000"/>
            <a:lumOff val="35000"/>
            <a:alpha val="80000"/>
          </a:schemeClr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83654843-103E-4AEB-8B73-DA5ECD25DC20}">
      <dgm:prSet phldrT="[Text]"/>
      <dgm:spPr>
        <a:solidFill>
          <a:schemeClr val="bg2">
            <a:lumMod val="40000"/>
            <a:lumOff val="60000"/>
          </a:schemeClr>
        </a:solidFill>
        <a:ln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b="1" dirty="0" smtClean="0"/>
            <a:t>Extract Study Data</a:t>
          </a:r>
          <a:endParaRPr lang="en-US" b="1" dirty="0"/>
        </a:p>
      </dgm:t>
    </dgm:pt>
    <dgm:pt modelId="{C4790DB6-187D-43B3-9A3E-E4B6257566FC}" type="parTrans" cxnId="{FCD75D6B-333F-48A0-948A-964F11DE48E9}">
      <dgm:prSet/>
      <dgm:spPr/>
      <dgm:t>
        <a:bodyPr/>
        <a:lstStyle/>
        <a:p>
          <a:endParaRPr lang="en-US"/>
        </a:p>
      </dgm:t>
    </dgm:pt>
    <dgm:pt modelId="{91260EDE-3DC5-47F8-885C-B64EF7458CC7}" type="sibTrans" cxnId="{FCD75D6B-333F-48A0-948A-964F11DE48E9}">
      <dgm:prSet/>
      <dgm:spPr>
        <a:solidFill>
          <a:schemeClr val="tx1">
            <a:lumMod val="65000"/>
            <a:lumOff val="35000"/>
            <a:alpha val="80000"/>
          </a:schemeClr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EC078852-17C5-47D3-99F1-AFD40E0D9215}">
      <dgm:prSet phldrT="[Text]"/>
      <dgm:spPr>
        <a:solidFill>
          <a:srgbClr val="FF6600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b="1" dirty="0" smtClean="0"/>
            <a:t>Review and Publish Report Data</a:t>
          </a:r>
          <a:endParaRPr lang="en-US" b="1" dirty="0"/>
        </a:p>
      </dgm:t>
    </dgm:pt>
    <dgm:pt modelId="{0564C5EF-0F28-450E-A65A-10E32B857A61}" type="parTrans" cxnId="{60177DC8-296A-4FB2-91A9-F226F82B0CEF}">
      <dgm:prSet/>
      <dgm:spPr/>
      <dgm:t>
        <a:bodyPr/>
        <a:lstStyle/>
        <a:p>
          <a:endParaRPr lang="en-US"/>
        </a:p>
      </dgm:t>
    </dgm:pt>
    <dgm:pt modelId="{6CB448DE-FBA8-45D5-B5CD-79794C9D9E4A}" type="sibTrans" cxnId="{60177DC8-296A-4FB2-91A9-F226F82B0CEF}">
      <dgm:prSet/>
      <dgm:spPr/>
      <dgm:t>
        <a:bodyPr/>
        <a:lstStyle/>
        <a:p>
          <a:endParaRPr lang="en-US"/>
        </a:p>
      </dgm:t>
    </dgm:pt>
    <dgm:pt modelId="{11877CC1-29B4-43F7-AC9E-DBCE42211975}" type="pres">
      <dgm:prSet presAssocID="{BF2B3920-E6E7-417F-9187-96C7DE91AB8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4B821E-A941-4786-BE65-1F1491727288}" type="pres">
      <dgm:prSet presAssocID="{BF2B3920-E6E7-417F-9187-96C7DE91AB8A}" presName="dummyMaxCanvas" presStyleCnt="0">
        <dgm:presLayoutVars/>
      </dgm:prSet>
      <dgm:spPr/>
    </dgm:pt>
    <dgm:pt modelId="{A53DE7D5-E7E5-4760-9D37-189D9EA19AA1}" type="pres">
      <dgm:prSet presAssocID="{BF2B3920-E6E7-417F-9187-96C7DE91AB8A}" presName="FiveNodes_1" presStyleLbl="node1" presStyleIdx="0" presStyleCnt="5" custScaleX="75093" custLinFactNeighborX="6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555CC-2EFE-4526-8CB7-C62958E5C982}" type="pres">
      <dgm:prSet presAssocID="{BF2B3920-E6E7-417F-9187-96C7DE91AB8A}" presName="FiveNodes_2" presStyleLbl="node1" presStyleIdx="1" presStyleCnt="5" custScaleX="75093" custLinFactNeighborX="9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F718E8-FBBB-4558-9463-D9F394B31542}" type="pres">
      <dgm:prSet presAssocID="{BF2B3920-E6E7-417F-9187-96C7DE91AB8A}" presName="FiveNodes_3" presStyleLbl="node1" presStyleIdx="2" presStyleCnt="5" custScaleX="75093" custLinFactNeighborX="9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82F93-2492-4F50-8B68-712003EA23BA}" type="pres">
      <dgm:prSet presAssocID="{BF2B3920-E6E7-417F-9187-96C7DE91AB8A}" presName="FiveNodes_4" presStyleLbl="node1" presStyleIdx="3" presStyleCnt="5" custScaleX="75093" custLinFactNeighborX="9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23CC4-D5E9-4867-99D5-1934481DD572}" type="pres">
      <dgm:prSet presAssocID="{BF2B3920-E6E7-417F-9187-96C7DE91AB8A}" presName="FiveNodes_5" presStyleLbl="node1" presStyleIdx="4" presStyleCnt="5" custScaleX="75093" custLinFactNeighborX="9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22576-E925-4DA2-826E-F37B85B1BA47}" type="pres">
      <dgm:prSet presAssocID="{BF2B3920-E6E7-417F-9187-96C7DE91AB8A}" presName="FiveConn_1-2" presStyleLbl="fgAccFollowNode1" presStyleIdx="0" presStyleCnt="4" custLinFactNeighborX="-47596" custLinFactNeighborY="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F6444-760F-4D1E-A1C2-1395D63B6831}" type="pres">
      <dgm:prSet presAssocID="{BF2B3920-E6E7-417F-9187-96C7DE91AB8A}" presName="FiveConn_2-3" presStyleLbl="fgAccFollowNode1" presStyleIdx="1" presStyleCnt="4" custLinFactNeighborX="-47596" custLinFactNeighborY="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12E940-7194-4AE5-B963-071A1359FE00}" type="pres">
      <dgm:prSet presAssocID="{BF2B3920-E6E7-417F-9187-96C7DE91AB8A}" presName="FiveConn_3-4" presStyleLbl="fgAccFollowNode1" presStyleIdx="2" presStyleCnt="4" custLinFactNeighborX="-47596" custLinFactNeighborY="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59D26-5BAA-4667-824C-1731D70A6941}" type="pres">
      <dgm:prSet presAssocID="{BF2B3920-E6E7-417F-9187-96C7DE91AB8A}" presName="FiveConn_4-5" presStyleLbl="fgAccFollowNode1" presStyleIdx="3" presStyleCnt="4" custLinFactNeighborX="-41747" custLinFactNeighborY="3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BA70A-189C-4D3F-A0B5-8C6D84493296}" type="pres">
      <dgm:prSet presAssocID="{BF2B3920-E6E7-417F-9187-96C7DE91AB8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38DB1-521B-4015-98C7-42A620C9F9F9}" type="pres">
      <dgm:prSet presAssocID="{BF2B3920-E6E7-417F-9187-96C7DE91AB8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89BA5-A8B6-466E-99F1-6A7C64F40174}" type="pres">
      <dgm:prSet presAssocID="{BF2B3920-E6E7-417F-9187-96C7DE91AB8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EF292-3C32-4933-8AC4-FD54A170133C}" type="pres">
      <dgm:prSet presAssocID="{BF2B3920-E6E7-417F-9187-96C7DE91AB8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20760-92CB-4546-9F60-5EACCCB31C72}" type="pres">
      <dgm:prSet presAssocID="{BF2B3920-E6E7-417F-9187-96C7DE91AB8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48A9AD-35B3-4B3B-8D83-90D8AF062DB8}" type="presOf" srcId="{719116FD-CA4B-4C98-BE05-E99150361E36}" destId="{25AF6444-760F-4D1E-A1C2-1395D63B6831}" srcOrd="0" destOrd="0" presId="urn:microsoft.com/office/officeart/2005/8/layout/vProcess5"/>
    <dgm:cxn modelId="{568E3B47-745B-4F6B-AED2-60916FE450B7}" type="presOf" srcId="{A77BC5ED-4B07-4EFF-884D-96149A23BFA0}" destId="{6F12E940-7194-4AE5-B963-071A1359FE00}" srcOrd="0" destOrd="0" presId="urn:microsoft.com/office/officeart/2005/8/layout/vProcess5"/>
    <dgm:cxn modelId="{FCD75D6B-333F-48A0-948A-964F11DE48E9}" srcId="{BF2B3920-E6E7-417F-9187-96C7DE91AB8A}" destId="{83654843-103E-4AEB-8B73-DA5ECD25DC20}" srcOrd="3" destOrd="0" parTransId="{C4790DB6-187D-43B3-9A3E-E4B6257566FC}" sibTransId="{91260EDE-3DC5-47F8-885C-B64EF7458CC7}"/>
    <dgm:cxn modelId="{857DC6F7-F349-44CE-85C5-4F875E36AC27}" type="presOf" srcId="{91260EDE-3DC5-47F8-885C-B64EF7458CC7}" destId="{CC259D26-5BAA-4667-824C-1731D70A6941}" srcOrd="0" destOrd="0" presId="urn:microsoft.com/office/officeart/2005/8/layout/vProcess5"/>
    <dgm:cxn modelId="{482CF0FD-71AE-469F-B9EE-D6950DC3ACD8}" type="presOf" srcId="{B3D3762D-4480-45D9-BD10-993033F55DD7}" destId="{23638DB1-521B-4015-98C7-42A620C9F9F9}" srcOrd="1" destOrd="0" presId="urn:microsoft.com/office/officeart/2005/8/layout/vProcess5"/>
    <dgm:cxn modelId="{91BB3047-FBCE-45C9-8FA0-E76EF29654C9}" type="presOf" srcId="{83654843-103E-4AEB-8B73-DA5ECD25DC20}" destId="{888EF292-3C32-4933-8AC4-FD54A170133C}" srcOrd="1" destOrd="0" presId="urn:microsoft.com/office/officeart/2005/8/layout/vProcess5"/>
    <dgm:cxn modelId="{3CE3133A-50EB-44E7-96C5-8198474D2AFA}" type="presOf" srcId="{B3D3762D-4480-45D9-BD10-993033F55DD7}" destId="{8F5555CC-2EFE-4526-8CB7-C62958E5C982}" srcOrd="0" destOrd="0" presId="urn:microsoft.com/office/officeart/2005/8/layout/vProcess5"/>
    <dgm:cxn modelId="{2282E4B1-3EBA-4AAD-A5E7-0E4D7D4D40B3}" type="presOf" srcId="{83654843-103E-4AEB-8B73-DA5ECD25DC20}" destId="{32482F93-2492-4F50-8B68-712003EA23BA}" srcOrd="0" destOrd="0" presId="urn:microsoft.com/office/officeart/2005/8/layout/vProcess5"/>
    <dgm:cxn modelId="{83ADF6AD-5EEB-4C75-B3E3-270B824A1902}" type="presOf" srcId="{6EA67653-DC29-4FBE-BC0C-EDCB936606B9}" destId="{A53DE7D5-E7E5-4760-9D37-189D9EA19AA1}" srcOrd="0" destOrd="0" presId="urn:microsoft.com/office/officeart/2005/8/layout/vProcess5"/>
    <dgm:cxn modelId="{CF4EF4ED-8685-43F2-A0F6-E81DB24B48F4}" type="presOf" srcId="{81E3203F-BF41-4F76-8F79-DC5BF9FAA70C}" destId="{97A22576-E925-4DA2-826E-F37B85B1BA47}" srcOrd="0" destOrd="0" presId="urn:microsoft.com/office/officeart/2005/8/layout/vProcess5"/>
    <dgm:cxn modelId="{A730735E-F7AE-4543-B42C-95C3FA612ACE}" srcId="{BF2B3920-E6E7-417F-9187-96C7DE91AB8A}" destId="{6EA67653-DC29-4FBE-BC0C-EDCB936606B9}" srcOrd="0" destOrd="0" parTransId="{BE71A728-ECDE-47B3-BC32-29D7E44190D6}" sibTransId="{81E3203F-BF41-4F76-8F79-DC5BF9FAA70C}"/>
    <dgm:cxn modelId="{820B641F-2F04-44CD-8A2B-1836B6EFDE2E}" type="presOf" srcId="{EC078852-17C5-47D3-99F1-AFD40E0D9215}" destId="{12020760-92CB-4546-9F60-5EACCCB31C72}" srcOrd="1" destOrd="0" presId="urn:microsoft.com/office/officeart/2005/8/layout/vProcess5"/>
    <dgm:cxn modelId="{E99B3120-19CF-425A-8B04-6138B0B78E2E}" type="presOf" srcId="{63001586-9F9B-4A30-85A7-1ED7C4AC2809}" destId="{ECF718E8-FBBB-4558-9463-D9F394B31542}" srcOrd="0" destOrd="0" presId="urn:microsoft.com/office/officeart/2005/8/layout/vProcess5"/>
    <dgm:cxn modelId="{F8FC5636-3B5B-4F8B-BDCC-CE1B822EDD37}" srcId="{BF2B3920-E6E7-417F-9187-96C7DE91AB8A}" destId="{63001586-9F9B-4A30-85A7-1ED7C4AC2809}" srcOrd="2" destOrd="0" parTransId="{8736DEE5-F9B9-424B-9180-1998E5EB01F4}" sibTransId="{A77BC5ED-4B07-4EFF-884D-96149A23BFA0}"/>
    <dgm:cxn modelId="{B4A45216-1191-408C-9142-8D05BDA377FF}" type="presOf" srcId="{EC078852-17C5-47D3-99F1-AFD40E0D9215}" destId="{CAC23CC4-D5E9-4867-99D5-1934481DD572}" srcOrd="0" destOrd="0" presId="urn:microsoft.com/office/officeart/2005/8/layout/vProcess5"/>
    <dgm:cxn modelId="{159F4484-3D8C-4AE6-87CC-404CEE1DBECC}" srcId="{BF2B3920-E6E7-417F-9187-96C7DE91AB8A}" destId="{B3D3762D-4480-45D9-BD10-993033F55DD7}" srcOrd="1" destOrd="0" parTransId="{24D7E43B-5765-4AAC-A9AF-C2818362ED18}" sibTransId="{719116FD-CA4B-4C98-BE05-E99150361E36}"/>
    <dgm:cxn modelId="{18009862-AB94-4B84-883D-F26814E8DD80}" type="presOf" srcId="{6EA67653-DC29-4FBE-BC0C-EDCB936606B9}" destId="{3C6BA70A-189C-4D3F-A0B5-8C6D84493296}" srcOrd="1" destOrd="0" presId="urn:microsoft.com/office/officeart/2005/8/layout/vProcess5"/>
    <dgm:cxn modelId="{60177DC8-296A-4FB2-91A9-F226F82B0CEF}" srcId="{BF2B3920-E6E7-417F-9187-96C7DE91AB8A}" destId="{EC078852-17C5-47D3-99F1-AFD40E0D9215}" srcOrd="4" destOrd="0" parTransId="{0564C5EF-0F28-450E-A65A-10E32B857A61}" sibTransId="{6CB448DE-FBA8-45D5-B5CD-79794C9D9E4A}"/>
    <dgm:cxn modelId="{EB57483E-DFD0-4C8C-B3BB-25AA8A13A6A9}" type="presOf" srcId="{BF2B3920-E6E7-417F-9187-96C7DE91AB8A}" destId="{11877CC1-29B4-43F7-AC9E-DBCE42211975}" srcOrd="0" destOrd="0" presId="urn:microsoft.com/office/officeart/2005/8/layout/vProcess5"/>
    <dgm:cxn modelId="{8E716135-9B8A-4EAB-BDA6-335DA15FF647}" type="presOf" srcId="{63001586-9F9B-4A30-85A7-1ED7C4AC2809}" destId="{36B89BA5-A8B6-466E-99F1-6A7C64F40174}" srcOrd="1" destOrd="0" presId="urn:microsoft.com/office/officeart/2005/8/layout/vProcess5"/>
    <dgm:cxn modelId="{AEFBC18D-FA5F-42A9-A128-1E633D050023}" type="presParOf" srcId="{11877CC1-29B4-43F7-AC9E-DBCE42211975}" destId="{154B821E-A941-4786-BE65-1F1491727288}" srcOrd="0" destOrd="0" presId="urn:microsoft.com/office/officeart/2005/8/layout/vProcess5"/>
    <dgm:cxn modelId="{BD20B1FD-60C9-43E2-AD8E-E3CA7CB7ADFB}" type="presParOf" srcId="{11877CC1-29B4-43F7-AC9E-DBCE42211975}" destId="{A53DE7D5-E7E5-4760-9D37-189D9EA19AA1}" srcOrd="1" destOrd="0" presId="urn:microsoft.com/office/officeart/2005/8/layout/vProcess5"/>
    <dgm:cxn modelId="{8CD20550-3BC0-4149-AB45-3BC49B41DFB4}" type="presParOf" srcId="{11877CC1-29B4-43F7-AC9E-DBCE42211975}" destId="{8F5555CC-2EFE-4526-8CB7-C62958E5C982}" srcOrd="2" destOrd="0" presId="urn:microsoft.com/office/officeart/2005/8/layout/vProcess5"/>
    <dgm:cxn modelId="{2E076901-7F67-41AC-8364-DC141942291C}" type="presParOf" srcId="{11877CC1-29B4-43F7-AC9E-DBCE42211975}" destId="{ECF718E8-FBBB-4558-9463-D9F394B31542}" srcOrd="3" destOrd="0" presId="urn:microsoft.com/office/officeart/2005/8/layout/vProcess5"/>
    <dgm:cxn modelId="{4DE8C442-F53F-4A9B-AB1C-030EBFEF7CD8}" type="presParOf" srcId="{11877CC1-29B4-43F7-AC9E-DBCE42211975}" destId="{32482F93-2492-4F50-8B68-712003EA23BA}" srcOrd="4" destOrd="0" presId="urn:microsoft.com/office/officeart/2005/8/layout/vProcess5"/>
    <dgm:cxn modelId="{7A0FC748-5202-47BD-97D8-99C9D14E2576}" type="presParOf" srcId="{11877CC1-29B4-43F7-AC9E-DBCE42211975}" destId="{CAC23CC4-D5E9-4867-99D5-1934481DD572}" srcOrd="5" destOrd="0" presId="urn:microsoft.com/office/officeart/2005/8/layout/vProcess5"/>
    <dgm:cxn modelId="{DCE309A9-D0E5-425A-94A7-327C56F56AFC}" type="presParOf" srcId="{11877CC1-29B4-43F7-AC9E-DBCE42211975}" destId="{97A22576-E925-4DA2-826E-F37B85B1BA47}" srcOrd="6" destOrd="0" presId="urn:microsoft.com/office/officeart/2005/8/layout/vProcess5"/>
    <dgm:cxn modelId="{7474D81B-51C4-41A3-ABF1-77A07E090FB1}" type="presParOf" srcId="{11877CC1-29B4-43F7-AC9E-DBCE42211975}" destId="{25AF6444-760F-4D1E-A1C2-1395D63B6831}" srcOrd="7" destOrd="0" presId="urn:microsoft.com/office/officeart/2005/8/layout/vProcess5"/>
    <dgm:cxn modelId="{281355A0-A615-4EE4-9AA5-7771C17656BF}" type="presParOf" srcId="{11877CC1-29B4-43F7-AC9E-DBCE42211975}" destId="{6F12E940-7194-4AE5-B963-071A1359FE00}" srcOrd="8" destOrd="0" presId="urn:microsoft.com/office/officeart/2005/8/layout/vProcess5"/>
    <dgm:cxn modelId="{A7BE3153-06E1-4BBF-9165-301EBCC7B21B}" type="presParOf" srcId="{11877CC1-29B4-43F7-AC9E-DBCE42211975}" destId="{CC259D26-5BAA-4667-824C-1731D70A6941}" srcOrd="9" destOrd="0" presId="urn:microsoft.com/office/officeart/2005/8/layout/vProcess5"/>
    <dgm:cxn modelId="{6B343394-3C65-4D09-9412-CC952C79C9FB}" type="presParOf" srcId="{11877CC1-29B4-43F7-AC9E-DBCE42211975}" destId="{3C6BA70A-189C-4D3F-A0B5-8C6D84493296}" srcOrd="10" destOrd="0" presId="urn:microsoft.com/office/officeart/2005/8/layout/vProcess5"/>
    <dgm:cxn modelId="{21D9790B-337A-4046-BC29-86B81CA18F0D}" type="presParOf" srcId="{11877CC1-29B4-43F7-AC9E-DBCE42211975}" destId="{23638DB1-521B-4015-98C7-42A620C9F9F9}" srcOrd="11" destOrd="0" presId="urn:microsoft.com/office/officeart/2005/8/layout/vProcess5"/>
    <dgm:cxn modelId="{495C013C-178A-4B21-B44F-DF8FC3CF0F2E}" type="presParOf" srcId="{11877CC1-29B4-43F7-AC9E-DBCE42211975}" destId="{36B89BA5-A8B6-466E-99F1-6A7C64F40174}" srcOrd="12" destOrd="0" presId="urn:microsoft.com/office/officeart/2005/8/layout/vProcess5"/>
    <dgm:cxn modelId="{809AD4DA-EEA5-4E02-B497-C9558D95FC85}" type="presParOf" srcId="{11877CC1-29B4-43F7-AC9E-DBCE42211975}" destId="{888EF292-3C32-4933-8AC4-FD54A170133C}" srcOrd="13" destOrd="0" presId="urn:microsoft.com/office/officeart/2005/8/layout/vProcess5"/>
    <dgm:cxn modelId="{CF104AA0-EEC9-4936-A968-91AF8267AF52}" type="presParOf" srcId="{11877CC1-29B4-43F7-AC9E-DBCE42211975}" destId="{12020760-92CB-4546-9F60-5EACCCB31C72}" srcOrd="14" destOrd="0" presId="urn:microsoft.com/office/officeart/2005/8/layout/vProcess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EDE090-4B6E-0E43-BA3A-A3AD58F51710}" type="doc">
      <dgm:prSet loTypeId="urn:microsoft.com/office/officeart/2005/8/layout/chevron2" loCatId="process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CB7655C5-091F-5A4B-B39E-DD1EF6CD1003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C44C4656-6742-2E4E-8703-793B9BA4DF39}" type="parTrans" cxnId="{20F4E5E7-A577-CE4E-A84E-CD961ADD3566}">
      <dgm:prSet/>
      <dgm:spPr/>
      <dgm:t>
        <a:bodyPr/>
        <a:lstStyle/>
        <a:p>
          <a:endParaRPr lang="en-US"/>
        </a:p>
      </dgm:t>
    </dgm:pt>
    <dgm:pt modelId="{4FCF079E-5170-274C-AD1F-3852C4EBD43E}" type="sibTrans" cxnId="{20F4E5E7-A577-CE4E-A84E-CD961ADD3566}">
      <dgm:prSet/>
      <dgm:spPr/>
      <dgm:t>
        <a:bodyPr/>
        <a:lstStyle/>
        <a:p>
          <a:endParaRPr lang="en-US"/>
        </a:p>
      </dgm:t>
    </dgm:pt>
    <dgm:pt modelId="{F709F272-D1B9-364E-820F-D7B59D75F8D2}">
      <dgm:prSet phldrT="[Text]"/>
      <dgm:spPr/>
      <dgm:t>
        <a:bodyPr/>
        <a:lstStyle/>
        <a:p>
          <a:r>
            <a:rPr lang="en-US" dirty="0" smtClean="0"/>
            <a:t>Attend training session conducted by the SRDR team</a:t>
          </a:r>
          <a:endParaRPr lang="en-US" dirty="0"/>
        </a:p>
      </dgm:t>
    </dgm:pt>
    <dgm:pt modelId="{9FE522DE-5431-A343-94A1-D8C25A5596E2}" type="parTrans" cxnId="{75112EE6-D8DE-174F-8160-C0C71B38651B}">
      <dgm:prSet/>
      <dgm:spPr/>
      <dgm:t>
        <a:bodyPr/>
        <a:lstStyle/>
        <a:p>
          <a:endParaRPr lang="en-US"/>
        </a:p>
      </dgm:t>
    </dgm:pt>
    <dgm:pt modelId="{87F382DC-5845-D948-A571-F7E231D808F1}" type="sibTrans" cxnId="{75112EE6-D8DE-174F-8160-C0C71B38651B}">
      <dgm:prSet/>
      <dgm:spPr/>
      <dgm:t>
        <a:bodyPr/>
        <a:lstStyle/>
        <a:p>
          <a:endParaRPr lang="en-US"/>
        </a:p>
      </dgm:t>
    </dgm:pt>
    <dgm:pt modelId="{C80BF11F-DBAA-3B45-9BDE-0333F1324AB6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74C67295-86A1-C647-BBBA-D99DD78913BC}" type="parTrans" cxnId="{988CBD99-887B-644D-A0EF-CB7519EBB044}">
      <dgm:prSet/>
      <dgm:spPr/>
      <dgm:t>
        <a:bodyPr/>
        <a:lstStyle/>
        <a:p>
          <a:endParaRPr lang="en-US"/>
        </a:p>
      </dgm:t>
    </dgm:pt>
    <dgm:pt modelId="{042EA30A-08A7-8447-B968-9C3C8A86E8E0}" type="sibTrans" cxnId="{988CBD99-887B-644D-A0EF-CB7519EBB044}">
      <dgm:prSet/>
      <dgm:spPr/>
      <dgm:t>
        <a:bodyPr/>
        <a:lstStyle/>
        <a:p>
          <a:endParaRPr lang="en-US"/>
        </a:p>
      </dgm:t>
    </dgm:pt>
    <dgm:pt modelId="{30AB6310-7B9E-0047-A1CF-9E82519B04B1}">
      <dgm:prSet phldrT="[Text]"/>
      <dgm:spPr/>
      <dgm:t>
        <a:bodyPr/>
        <a:lstStyle/>
        <a:p>
          <a:r>
            <a:rPr lang="en-US" dirty="0" smtClean="0"/>
            <a:t>Enter 2 training cases into SRDR training site</a:t>
          </a:r>
          <a:endParaRPr lang="en-US" dirty="0"/>
        </a:p>
      </dgm:t>
    </dgm:pt>
    <dgm:pt modelId="{2D107D0A-859F-1F48-AEC3-68790A24801B}" type="parTrans" cxnId="{8E8761F7-EAB4-5F44-9AFA-4370E5EE862F}">
      <dgm:prSet/>
      <dgm:spPr/>
      <dgm:t>
        <a:bodyPr/>
        <a:lstStyle/>
        <a:p>
          <a:endParaRPr lang="en-US"/>
        </a:p>
      </dgm:t>
    </dgm:pt>
    <dgm:pt modelId="{A6D2C092-39A4-594D-9C7F-82962E18D253}" type="sibTrans" cxnId="{8E8761F7-EAB4-5F44-9AFA-4370E5EE862F}">
      <dgm:prSet/>
      <dgm:spPr/>
      <dgm:t>
        <a:bodyPr/>
        <a:lstStyle/>
        <a:p>
          <a:endParaRPr lang="en-US"/>
        </a:p>
      </dgm:t>
    </dgm:pt>
    <dgm:pt modelId="{0D6C82FE-8961-A542-9620-6FC331F432DE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7BEA5C9E-6F77-1A44-9155-2584F49638BF}" type="parTrans" cxnId="{46311676-B70B-D642-AF7B-0FF26EF0AEC7}">
      <dgm:prSet/>
      <dgm:spPr/>
      <dgm:t>
        <a:bodyPr/>
        <a:lstStyle/>
        <a:p>
          <a:endParaRPr lang="en-US"/>
        </a:p>
      </dgm:t>
    </dgm:pt>
    <dgm:pt modelId="{4574FE3C-1DDF-DC4E-BBDC-543170F7B3F5}" type="sibTrans" cxnId="{46311676-B70B-D642-AF7B-0FF26EF0AEC7}">
      <dgm:prSet/>
      <dgm:spPr/>
      <dgm:t>
        <a:bodyPr/>
        <a:lstStyle/>
        <a:p>
          <a:endParaRPr lang="en-US"/>
        </a:p>
      </dgm:t>
    </dgm:pt>
    <dgm:pt modelId="{129153ED-EB18-6D41-812B-6A9B20BA5B2D}">
      <dgm:prSet phldrT="[Text]"/>
      <dgm:spPr/>
      <dgm:t>
        <a:bodyPr/>
        <a:lstStyle/>
        <a:p>
          <a:r>
            <a:rPr lang="en-US" dirty="0" smtClean="0"/>
            <a:t>Have the first few records entered to the production site reviewed by SRDR team prior to ‘publication’ in the system.</a:t>
          </a:r>
          <a:endParaRPr lang="en-US" dirty="0"/>
        </a:p>
      </dgm:t>
    </dgm:pt>
    <dgm:pt modelId="{DCA53B4D-4BDF-E446-B01E-F7E1A1208418}" type="parTrans" cxnId="{BA30C1DF-5B42-164E-BB90-59227FFE63F8}">
      <dgm:prSet/>
      <dgm:spPr/>
      <dgm:t>
        <a:bodyPr/>
        <a:lstStyle/>
        <a:p>
          <a:endParaRPr lang="en-US"/>
        </a:p>
      </dgm:t>
    </dgm:pt>
    <dgm:pt modelId="{8A58C1EE-69AD-504F-B176-9373F2840ECA}" type="sibTrans" cxnId="{BA30C1DF-5B42-164E-BB90-59227FFE63F8}">
      <dgm:prSet/>
      <dgm:spPr/>
      <dgm:t>
        <a:bodyPr/>
        <a:lstStyle/>
        <a:p>
          <a:endParaRPr lang="en-US"/>
        </a:p>
      </dgm:t>
    </dgm:pt>
    <dgm:pt modelId="{C8E2C81F-4487-C747-A1C7-357BD02D9BC0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US" dirty="0" smtClean="0"/>
            <a:t>Step 4</a:t>
          </a:r>
          <a:endParaRPr lang="en-US" dirty="0"/>
        </a:p>
      </dgm:t>
    </dgm:pt>
    <dgm:pt modelId="{1400CFCB-A739-134A-8C4B-C9441CAF3D7F}" type="parTrans" cxnId="{6C3A79F7-D37C-1D47-AF79-4801AE98C919}">
      <dgm:prSet/>
      <dgm:spPr/>
      <dgm:t>
        <a:bodyPr/>
        <a:lstStyle/>
        <a:p>
          <a:endParaRPr lang="en-US"/>
        </a:p>
      </dgm:t>
    </dgm:pt>
    <dgm:pt modelId="{7A1B2C1A-BE16-794F-9A72-4BE94DB2780B}" type="sibTrans" cxnId="{6C3A79F7-D37C-1D47-AF79-4801AE98C919}">
      <dgm:prSet/>
      <dgm:spPr/>
      <dgm:t>
        <a:bodyPr/>
        <a:lstStyle/>
        <a:p>
          <a:endParaRPr lang="en-US"/>
        </a:p>
      </dgm:t>
    </dgm:pt>
    <dgm:pt modelId="{37F59C8D-028B-D748-A931-1541952A5DAE}">
      <dgm:prSet/>
      <dgm:spPr/>
      <dgm:t>
        <a:bodyPr/>
        <a:lstStyle/>
        <a:p>
          <a:r>
            <a:rPr lang="en-US" dirty="0" smtClean="0"/>
            <a:t>Change the status from ‘New user’ to ‘Certified user’   </a:t>
          </a:r>
          <a:endParaRPr lang="en-US" dirty="0"/>
        </a:p>
      </dgm:t>
    </dgm:pt>
    <dgm:pt modelId="{FB32842E-01C1-334E-A93F-C410B1ECD06D}" type="parTrans" cxnId="{4968F4DF-A6FD-D24F-87B2-7986B26339BF}">
      <dgm:prSet/>
      <dgm:spPr/>
      <dgm:t>
        <a:bodyPr/>
        <a:lstStyle/>
        <a:p>
          <a:endParaRPr lang="en-US"/>
        </a:p>
      </dgm:t>
    </dgm:pt>
    <dgm:pt modelId="{A8460398-049C-7D49-BFBA-5B633332029C}" type="sibTrans" cxnId="{4968F4DF-A6FD-D24F-87B2-7986B26339BF}">
      <dgm:prSet/>
      <dgm:spPr/>
      <dgm:t>
        <a:bodyPr/>
        <a:lstStyle/>
        <a:p>
          <a:endParaRPr lang="en-US"/>
        </a:p>
      </dgm:t>
    </dgm:pt>
    <dgm:pt modelId="{926CF4C6-B4A0-B74E-9185-7E7ACB962CA7}" type="pres">
      <dgm:prSet presAssocID="{46EDE090-4B6E-0E43-BA3A-A3AD58F517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961328-BCD4-0D48-B4D6-0C25136AC4AB}" type="pres">
      <dgm:prSet presAssocID="{CB7655C5-091F-5A4B-B39E-DD1EF6CD1003}" presName="composite" presStyleCnt="0"/>
      <dgm:spPr/>
    </dgm:pt>
    <dgm:pt modelId="{CB04965F-E80D-2E47-A231-C964B886E44A}" type="pres">
      <dgm:prSet presAssocID="{CB7655C5-091F-5A4B-B39E-DD1EF6CD100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9604CB-DAA6-8747-A372-5E2A35FA9F95}" type="pres">
      <dgm:prSet presAssocID="{CB7655C5-091F-5A4B-B39E-DD1EF6CD1003}" presName="descendantText" presStyleLbl="alignAcc1" presStyleIdx="0" presStyleCnt="4" custAng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26A6CA-D177-EB44-AE8B-BADCD3E4AA32}" type="pres">
      <dgm:prSet presAssocID="{4FCF079E-5170-274C-AD1F-3852C4EBD43E}" presName="sp" presStyleCnt="0"/>
      <dgm:spPr/>
    </dgm:pt>
    <dgm:pt modelId="{A12333D1-6B51-A843-BCF3-32738BC20F73}" type="pres">
      <dgm:prSet presAssocID="{C80BF11F-DBAA-3B45-9BDE-0333F1324AB6}" presName="composite" presStyleCnt="0"/>
      <dgm:spPr/>
    </dgm:pt>
    <dgm:pt modelId="{06EC20E9-E505-1C4A-9BA0-A6E2EE0E344C}" type="pres">
      <dgm:prSet presAssocID="{C80BF11F-DBAA-3B45-9BDE-0333F1324AB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956B34-FF4F-2345-9A70-3567BE4B9C96}" type="pres">
      <dgm:prSet presAssocID="{C80BF11F-DBAA-3B45-9BDE-0333F1324AB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817B7C-27A6-334D-895A-4C0F7F3E52E8}" type="pres">
      <dgm:prSet presAssocID="{042EA30A-08A7-8447-B968-9C3C8A86E8E0}" presName="sp" presStyleCnt="0"/>
      <dgm:spPr/>
    </dgm:pt>
    <dgm:pt modelId="{F3A2E33A-3804-F34F-900A-1474E6C9C737}" type="pres">
      <dgm:prSet presAssocID="{0D6C82FE-8961-A542-9620-6FC331F432DE}" presName="composite" presStyleCnt="0"/>
      <dgm:spPr/>
    </dgm:pt>
    <dgm:pt modelId="{C88F6314-BE43-CB48-A689-18260028A814}" type="pres">
      <dgm:prSet presAssocID="{0D6C82FE-8961-A542-9620-6FC331F432DE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0464D0-9D2E-1F40-BC59-383B329650F7}" type="pres">
      <dgm:prSet presAssocID="{0D6C82FE-8961-A542-9620-6FC331F432D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C65F8-2F46-A749-B965-D07ED8B66B8F}" type="pres">
      <dgm:prSet presAssocID="{4574FE3C-1DDF-DC4E-BBDC-543170F7B3F5}" presName="sp" presStyleCnt="0"/>
      <dgm:spPr/>
    </dgm:pt>
    <dgm:pt modelId="{3B314568-A47B-1846-A6B8-52AAB2FD0D11}" type="pres">
      <dgm:prSet presAssocID="{C8E2C81F-4487-C747-A1C7-357BD02D9BC0}" presName="composite" presStyleCnt="0"/>
      <dgm:spPr/>
    </dgm:pt>
    <dgm:pt modelId="{E744EA0F-DE4D-7247-8BBE-988651E0AE07}" type="pres">
      <dgm:prSet presAssocID="{C8E2C81F-4487-C747-A1C7-357BD02D9BC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D060F-FF31-FA41-B550-99C2BF02DC8A}" type="pres">
      <dgm:prSet presAssocID="{C8E2C81F-4487-C747-A1C7-357BD02D9BC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9D02F8-2FA5-4C55-9056-53BD6C9759A0}" type="presOf" srcId="{46EDE090-4B6E-0E43-BA3A-A3AD58F51710}" destId="{926CF4C6-B4A0-B74E-9185-7E7ACB962CA7}" srcOrd="0" destOrd="0" presId="urn:microsoft.com/office/officeart/2005/8/layout/chevron2"/>
    <dgm:cxn modelId="{46311676-B70B-D642-AF7B-0FF26EF0AEC7}" srcId="{46EDE090-4B6E-0E43-BA3A-A3AD58F51710}" destId="{0D6C82FE-8961-A542-9620-6FC331F432DE}" srcOrd="2" destOrd="0" parTransId="{7BEA5C9E-6F77-1A44-9155-2584F49638BF}" sibTransId="{4574FE3C-1DDF-DC4E-BBDC-543170F7B3F5}"/>
    <dgm:cxn modelId="{20F4E5E7-A577-CE4E-A84E-CD961ADD3566}" srcId="{46EDE090-4B6E-0E43-BA3A-A3AD58F51710}" destId="{CB7655C5-091F-5A4B-B39E-DD1EF6CD1003}" srcOrd="0" destOrd="0" parTransId="{C44C4656-6742-2E4E-8703-793B9BA4DF39}" sibTransId="{4FCF079E-5170-274C-AD1F-3852C4EBD43E}"/>
    <dgm:cxn modelId="{4968F4DF-A6FD-D24F-87B2-7986B26339BF}" srcId="{C8E2C81F-4487-C747-A1C7-357BD02D9BC0}" destId="{37F59C8D-028B-D748-A931-1541952A5DAE}" srcOrd="0" destOrd="0" parTransId="{FB32842E-01C1-334E-A93F-C410B1ECD06D}" sibTransId="{A8460398-049C-7D49-BFBA-5B633332029C}"/>
    <dgm:cxn modelId="{6C3A79F7-D37C-1D47-AF79-4801AE98C919}" srcId="{46EDE090-4B6E-0E43-BA3A-A3AD58F51710}" destId="{C8E2C81F-4487-C747-A1C7-357BD02D9BC0}" srcOrd="3" destOrd="0" parTransId="{1400CFCB-A739-134A-8C4B-C9441CAF3D7F}" sibTransId="{7A1B2C1A-BE16-794F-9A72-4BE94DB2780B}"/>
    <dgm:cxn modelId="{BA30C1DF-5B42-164E-BB90-59227FFE63F8}" srcId="{0D6C82FE-8961-A542-9620-6FC331F432DE}" destId="{129153ED-EB18-6D41-812B-6A9B20BA5B2D}" srcOrd="0" destOrd="0" parTransId="{DCA53B4D-4BDF-E446-B01E-F7E1A1208418}" sibTransId="{8A58C1EE-69AD-504F-B176-9373F2840ECA}"/>
    <dgm:cxn modelId="{FEDF76DE-CE7D-4DE1-968F-E7DD1DC7EBF6}" type="presOf" srcId="{C80BF11F-DBAA-3B45-9BDE-0333F1324AB6}" destId="{06EC20E9-E505-1C4A-9BA0-A6E2EE0E344C}" srcOrd="0" destOrd="0" presId="urn:microsoft.com/office/officeart/2005/8/layout/chevron2"/>
    <dgm:cxn modelId="{1D8C27F4-3D65-479E-8E07-DD442465FB1C}" type="presOf" srcId="{30AB6310-7B9E-0047-A1CF-9E82519B04B1}" destId="{A6956B34-FF4F-2345-9A70-3567BE4B9C96}" srcOrd="0" destOrd="0" presId="urn:microsoft.com/office/officeart/2005/8/layout/chevron2"/>
    <dgm:cxn modelId="{242D745A-284E-41BC-A951-BED5E1FC9878}" type="presOf" srcId="{CB7655C5-091F-5A4B-B39E-DD1EF6CD1003}" destId="{CB04965F-E80D-2E47-A231-C964B886E44A}" srcOrd="0" destOrd="0" presId="urn:microsoft.com/office/officeart/2005/8/layout/chevron2"/>
    <dgm:cxn modelId="{8E8761F7-EAB4-5F44-9AFA-4370E5EE862F}" srcId="{C80BF11F-DBAA-3B45-9BDE-0333F1324AB6}" destId="{30AB6310-7B9E-0047-A1CF-9E82519B04B1}" srcOrd="0" destOrd="0" parTransId="{2D107D0A-859F-1F48-AEC3-68790A24801B}" sibTransId="{A6D2C092-39A4-594D-9C7F-82962E18D253}"/>
    <dgm:cxn modelId="{13D094BE-D5D7-4E79-AA41-6F188FD5F6E0}" type="presOf" srcId="{0D6C82FE-8961-A542-9620-6FC331F432DE}" destId="{C88F6314-BE43-CB48-A689-18260028A814}" srcOrd="0" destOrd="0" presId="urn:microsoft.com/office/officeart/2005/8/layout/chevron2"/>
    <dgm:cxn modelId="{988CBD99-887B-644D-A0EF-CB7519EBB044}" srcId="{46EDE090-4B6E-0E43-BA3A-A3AD58F51710}" destId="{C80BF11F-DBAA-3B45-9BDE-0333F1324AB6}" srcOrd="1" destOrd="0" parTransId="{74C67295-86A1-C647-BBBA-D99DD78913BC}" sibTransId="{042EA30A-08A7-8447-B968-9C3C8A86E8E0}"/>
    <dgm:cxn modelId="{D3E57CB9-B189-4A7E-8681-594F7DB9D858}" type="presOf" srcId="{129153ED-EB18-6D41-812B-6A9B20BA5B2D}" destId="{090464D0-9D2E-1F40-BC59-383B329650F7}" srcOrd="0" destOrd="0" presId="urn:microsoft.com/office/officeart/2005/8/layout/chevron2"/>
    <dgm:cxn modelId="{210FB03C-1DEF-40F1-A544-770809EE17A2}" type="presOf" srcId="{C8E2C81F-4487-C747-A1C7-357BD02D9BC0}" destId="{E744EA0F-DE4D-7247-8BBE-988651E0AE07}" srcOrd="0" destOrd="0" presId="urn:microsoft.com/office/officeart/2005/8/layout/chevron2"/>
    <dgm:cxn modelId="{EACA4E74-6760-4CCD-8886-8CB0B72C11B8}" type="presOf" srcId="{F709F272-D1B9-364E-820F-D7B59D75F8D2}" destId="{4F9604CB-DAA6-8747-A372-5E2A35FA9F95}" srcOrd="0" destOrd="0" presId="urn:microsoft.com/office/officeart/2005/8/layout/chevron2"/>
    <dgm:cxn modelId="{75112EE6-D8DE-174F-8160-C0C71B38651B}" srcId="{CB7655C5-091F-5A4B-B39E-DD1EF6CD1003}" destId="{F709F272-D1B9-364E-820F-D7B59D75F8D2}" srcOrd="0" destOrd="0" parTransId="{9FE522DE-5431-A343-94A1-D8C25A5596E2}" sibTransId="{87F382DC-5845-D948-A571-F7E231D808F1}"/>
    <dgm:cxn modelId="{8E013345-F8FA-4D0A-9646-06CD80C66488}" type="presOf" srcId="{37F59C8D-028B-D748-A931-1541952A5DAE}" destId="{98CD060F-FF31-FA41-B550-99C2BF02DC8A}" srcOrd="0" destOrd="0" presId="urn:microsoft.com/office/officeart/2005/8/layout/chevron2"/>
    <dgm:cxn modelId="{DB414269-752A-4E41-B745-3EF5FDC3268F}" type="presParOf" srcId="{926CF4C6-B4A0-B74E-9185-7E7ACB962CA7}" destId="{94961328-BCD4-0D48-B4D6-0C25136AC4AB}" srcOrd="0" destOrd="0" presId="urn:microsoft.com/office/officeart/2005/8/layout/chevron2"/>
    <dgm:cxn modelId="{2EDB6147-29DB-42D4-9EDA-CB3234ACDB65}" type="presParOf" srcId="{94961328-BCD4-0D48-B4D6-0C25136AC4AB}" destId="{CB04965F-E80D-2E47-A231-C964B886E44A}" srcOrd="0" destOrd="0" presId="urn:microsoft.com/office/officeart/2005/8/layout/chevron2"/>
    <dgm:cxn modelId="{F35E5250-0248-4770-A2EA-DBBA3375514D}" type="presParOf" srcId="{94961328-BCD4-0D48-B4D6-0C25136AC4AB}" destId="{4F9604CB-DAA6-8747-A372-5E2A35FA9F95}" srcOrd="1" destOrd="0" presId="urn:microsoft.com/office/officeart/2005/8/layout/chevron2"/>
    <dgm:cxn modelId="{8F3BA58B-049D-4C65-8F89-61F8ABEF4CCE}" type="presParOf" srcId="{926CF4C6-B4A0-B74E-9185-7E7ACB962CA7}" destId="{4126A6CA-D177-EB44-AE8B-BADCD3E4AA32}" srcOrd="1" destOrd="0" presId="urn:microsoft.com/office/officeart/2005/8/layout/chevron2"/>
    <dgm:cxn modelId="{B753EBC7-DC8F-4392-BFEA-9B1FDE1155C1}" type="presParOf" srcId="{926CF4C6-B4A0-B74E-9185-7E7ACB962CA7}" destId="{A12333D1-6B51-A843-BCF3-32738BC20F73}" srcOrd="2" destOrd="0" presId="urn:microsoft.com/office/officeart/2005/8/layout/chevron2"/>
    <dgm:cxn modelId="{1BA8F0D8-F723-40C4-88AE-C312BA85E581}" type="presParOf" srcId="{A12333D1-6B51-A843-BCF3-32738BC20F73}" destId="{06EC20E9-E505-1C4A-9BA0-A6E2EE0E344C}" srcOrd="0" destOrd="0" presId="urn:microsoft.com/office/officeart/2005/8/layout/chevron2"/>
    <dgm:cxn modelId="{D3704108-57BA-4960-8C32-470B493D9F1C}" type="presParOf" srcId="{A12333D1-6B51-A843-BCF3-32738BC20F73}" destId="{A6956B34-FF4F-2345-9A70-3567BE4B9C96}" srcOrd="1" destOrd="0" presId="urn:microsoft.com/office/officeart/2005/8/layout/chevron2"/>
    <dgm:cxn modelId="{0377AECF-D046-4DDE-86E3-539BECF67961}" type="presParOf" srcId="{926CF4C6-B4A0-B74E-9185-7E7ACB962CA7}" destId="{C7817B7C-27A6-334D-895A-4C0F7F3E52E8}" srcOrd="3" destOrd="0" presId="urn:microsoft.com/office/officeart/2005/8/layout/chevron2"/>
    <dgm:cxn modelId="{6E667919-1C2A-4B3D-A35B-9DCE41861E75}" type="presParOf" srcId="{926CF4C6-B4A0-B74E-9185-7E7ACB962CA7}" destId="{F3A2E33A-3804-F34F-900A-1474E6C9C737}" srcOrd="4" destOrd="0" presId="urn:microsoft.com/office/officeart/2005/8/layout/chevron2"/>
    <dgm:cxn modelId="{ABE315A3-FFD8-4939-BB5E-67CDCFE69EB3}" type="presParOf" srcId="{F3A2E33A-3804-F34F-900A-1474E6C9C737}" destId="{C88F6314-BE43-CB48-A689-18260028A814}" srcOrd="0" destOrd="0" presId="urn:microsoft.com/office/officeart/2005/8/layout/chevron2"/>
    <dgm:cxn modelId="{02FB88A9-AB92-4A49-A02A-7DB3742E0DBA}" type="presParOf" srcId="{F3A2E33A-3804-F34F-900A-1474E6C9C737}" destId="{090464D0-9D2E-1F40-BC59-383B329650F7}" srcOrd="1" destOrd="0" presId="urn:microsoft.com/office/officeart/2005/8/layout/chevron2"/>
    <dgm:cxn modelId="{36AB9D85-FAFE-4C7A-B99D-A8E9CCFAA128}" type="presParOf" srcId="{926CF4C6-B4A0-B74E-9185-7E7ACB962CA7}" destId="{92CC65F8-2F46-A749-B965-D07ED8B66B8F}" srcOrd="5" destOrd="0" presId="urn:microsoft.com/office/officeart/2005/8/layout/chevron2"/>
    <dgm:cxn modelId="{EE2BEEBC-5FA4-453D-A988-2D4BD713C72E}" type="presParOf" srcId="{926CF4C6-B4A0-B74E-9185-7E7ACB962CA7}" destId="{3B314568-A47B-1846-A6B8-52AAB2FD0D11}" srcOrd="6" destOrd="0" presId="urn:microsoft.com/office/officeart/2005/8/layout/chevron2"/>
    <dgm:cxn modelId="{83B82DE0-12CB-44F5-9690-BAA57F2916DB}" type="presParOf" srcId="{3B314568-A47B-1846-A6B8-52AAB2FD0D11}" destId="{E744EA0F-DE4D-7247-8BBE-988651E0AE07}" srcOrd="0" destOrd="0" presId="urn:microsoft.com/office/officeart/2005/8/layout/chevron2"/>
    <dgm:cxn modelId="{9E426346-17C9-4EAC-901E-57346318FFA2}" type="presParOf" srcId="{3B314568-A47B-1846-A6B8-52AAB2FD0D11}" destId="{98CD060F-FF31-FA41-B550-99C2BF02DC8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3DE7D5-E7E5-4760-9D37-189D9EA19AA1}">
      <dsp:nvSpPr>
        <dsp:cNvPr id="0" name=""/>
        <dsp:cNvSpPr/>
      </dsp:nvSpPr>
      <dsp:spPr>
        <a:xfrm>
          <a:off x="844091" y="0"/>
          <a:ext cx="3304505" cy="809244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Create Project </a:t>
          </a:r>
          <a:endParaRPr lang="en-US" sz="2100" b="1" kern="1200" dirty="0"/>
        </a:p>
      </dsp:txBody>
      <dsp:txXfrm>
        <a:off x="844091" y="0"/>
        <a:ext cx="2613262" cy="809244"/>
      </dsp:txXfrm>
    </dsp:sp>
    <dsp:sp modelId="{8F5555CC-2EFE-4526-8CB7-C62958E5C982}">
      <dsp:nvSpPr>
        <dsp:cNvPr id="0" name=""/>
        <dsp:cNvSpPr/>
      </dsp:nvSpPr>
      <dsp:spPr>
        <a:xfrm>
          <a:off x="1315589" y="921639"/>
          <a:ext cx="3304505" cy="809244"/>
        </a:xfrm>
        <a:prstGeom prst="roundRect">
          <a:avLst>
            <a:gd name="adj" fmla="val 10000"/>
          </a:avLst>
        </a:prstGeom>
        <a:solidFill>
          <a:schemeClr val="bg1">
            <a:lumMod val="50000"/>
            <a:lumOff val="50000"/>
          </a:schemeClr>
        </a:solidFill>
        <a:ln>
          <a:solidFill>
            <a:schemeClr val="bg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Enter Key Question(s)</a:t>
          </a:r>
          <a:endParaRPr lang="en-US" sz="2100" b="1" kern="1200" dirty="0"/>
        </a:p>
      </dsp:txBody>
      <dsp:txXfrm>
        <a:off x="1315589" y="921639"/>
        <a:ext cx="2662744" cy="809244"/>
      </dsp:txXfrm>
    </dsp:sp>
    <dsp:sp modelId="{ECF718E8-FBBB-4558-9463-D9F394B31542}">
      <dsp:nvSpPr>
        <dsp:cNvPr id="0" name=""/>
        <dsp:cNvSpPr/>
      </dsp:nvSpPr>
      <dsp:spPr>
        <a:xfrm>
          <a:off x="1644202" y="1843278"/>
          <a:ext cx="3304505" cy="80924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Create Extraction</a:t>
          </a:r>
          <a:r>
            <a:rPr lang="en-US" sz="2100" kern="1200" dirty="0" smtClean="0"/>
            <a:t> </a:t>
          </a:r>
          <a:r>
            <a:rPr lang="en-US" sz="2100" b="1" kern="1200" dirty="0" smtClean="0"/>
            <a:t>Form(s)</a:t>
          </a:r>
          <a:endParaRPr lang="en-US" sz="2100" b="1" kern="1200" dirty="0"/>
        </a:p>
      </dsp:txBody>
      <dsp:txXfrm>
        <a:off x="1644202" y="1843278"/>
        <a:ext cx="2662744" cy="809244"/>
      </dsp:txXfrm>
    </dsp:sp>
    <dsp:sp modelId="{32482F93-2492-4F50-8B68-712003EA23BA}">
      <dsp:nvSpPr>
        <dsp:cNvPr id="0" name=""/>
        <dsp:cNvSpPr/>
      </dsp:nvSpPr>
      <dsp:spPr>
        <a:xfrm>
          <a:off x="1972814" y="2764917"/>
          <a:ext cx="3304505" cy="809244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solidFill>
            <a:schemeClr val="bg2">
              <a:lumMod val="40000"/>
              <a:lumOff val="6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Extract Study Data</a:t>
          </a:r>
          <a:endParaRPr lang="en-US" sz="2100" b="1" kern="1200" dirty="0"/>
        </a:p>
      </dsp:txBody>
      <dsp:txXfrm>
        <a:off x="1972814" y="2764917"/>
        <a:ext cx="2662744" cy="809244"/>
      </dsp:txXfrm>
    </dsp:sp>
    <dsp:sp modelId="{CAC23CC4-D5E9-4867-99D5-1934481DD572}">
      <dsp:nvSpPr>
        <dsp:cNvPr id="0" name=""/>
        <dsp:cNvSpPr/>
      </dsp:nvSpPr>
      <dsp:spPr>
        <a:xfrm>
          <a:off x="2301427" y="3686556"/>
          <a:ext cx="3304505" cy="809244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Review and Publish Report Data</a:t>
          </a:r>
          <a:endParaRPr lang="en-US" sz="2100" b="1" kern="1200" dirty="0"/>
        </a:p>
      </dsp:txBody>
      <dsp:txXfrm>
        <a:off x="2301427" y="3686556"/>
        <a:ext cx="2662744" cy="809244"/>
      </dsp:txXfrm>
    </dsp:sp>
    <dsp:sp modelId="{97A22576-E925-4DA2-826E-F37B85B1BA47}">
      <dsp:nvSpPr>
        <dsp:cNvPr id="0" name=""/>
        <dsp:cNvSpPr/>
      </dsp:nvSpPr>
      <dsp:spPr>
        <a:xfrm>
          <a:off x="3624182" y="635029"/>
          <a:ext cx="526008" cy="52600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80000"/>
          </a:schemeClr>
        </a:solidFill>
        <a:ln w="9525" cap="flat" cmpd="sng" algn="ctr">
          <a:solidFill>
            <a:srgbClr val="FF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624182" y="635029"/>
        <a:ext cx="526008" cy="526008"/>
      </dsp:txXfrm>
    </dsp:sp>
    <dsp:sp modelId="{25AF6444-760F-4D1E-A1C2-1395D63B6831}">
      <dsp:nvSpPr>
        <dsp:cNvPr id="0" name=""/>
        <dsp:cNvSpPr/>
      </dsp:nvSpPr>
      <dsp:spPr>
        <a:xfrm>
          <a:off x="3952794" y="1556668"/>
          <a:ext cx="526008" cy="52600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80000"/>
          </a:schemeClr>
        </a:solidFill>
        <a:ln w="9525" cap="flat" cmpd="sng" algn="ctr">
          <a:solidFill>
            <a:srgbClr val="FF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952794" y="1556668"/>
        <a:ext cx="526008" cy="526008"/>
      </dsp:txXfrm>
    </dsp:sp>
    <dsp:sp modelId="{6F12E940-7194-4AE5-B963-071A1359FE00}">
      <dsp:nvSpPr>
        <dsp:cNvPr id="0" name=""/>
        <dsp:cNvSpPr/>
      </dsp:nvSpPr>
      <dsp:spPr>
        <a:xfrm>
          <a:off x="4281407" y="2464820"/>
          <a:ext cx="526008" cy="52600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80000"/>
          </a:schemeClr>
        </a:solidFill>
        <a:ln w="9525" cap="flat" cmpd="sng" algn="ctr">
          <a:solidFill>
            <a:srgbClr val="FF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281407" y="2464820"/>
        <a:ext cx="526008" cy="526008"/>
      </dsp:txXfrm>
    </dsp:sp>
    <dsp:sp modelId="{CC259D26-5BAA-4667-824C-1731D70A6941}">
      <dsp:nvSpPr>
        <dsp:cNvPr id="0" name=""/>
        <dsp:cNvSpPr/>
      </dsp:nvSpPr>
      <dsp:spPr>
        <a:xfrm>
          <a:off x="4640786" y="3371849"/>
          <a:ext cx="526008" cy="52600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80000"/>
          </a:schemeClr>
        </a:solidFill>
        <a:ln w="9525" cap="flat" cmpd="sng" algn="ctr">
          <a:solidFill>
            <a:srgbClr val="FF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640786" y="3371849"/>
        <a:ext cx="526008" cy="5260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04965F-E80D-2E47-A231-C964B886E44A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4">
            <a:lumMod val="75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Step 1</a:t>
          </a:r>
          <a:endParaRPr lang="en-US" sz="2400" kern="1200" dirty="0"/>
        </a:p>
      </dsp:txBody>
      <dsp:txXfrm rot="5400000">
        <a:off x="-185966" y="189497"/>
        <a:ext cx="1239777" cy="867844"/>
      </dsp:txXfrm>
    </dsp:sp>
    <dsp:sp modelId="{4F9604CB-DAA6-8747-A372-5E2A35FA9F95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Attend training session conducted by the SRDR team</a:t>
          </a:r>
          <a:endParaRPr lang="en-US" sz="2200" kern="1200" dirty="0"/>
        </a:p>
      </dsp:txBody>
      <dsp:txXfrm rot="5400000">
        <a:off x="4145794" y="-3274419"/>
        <a:ext cx="805855" cy="7361755"/>
      </dsp:txXfrm>
    </dsp:sp>
    <dsp:sp modelId="{06EC20E9-E505-1C4A-9BA0-A6E2EE0E344C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4">
            <a:lumMod val="75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Step 2</a:t>
          </a:r>
          <a:endParaRPr lang="en-US" sz="2400" kern="1200" dirty="0"/>
        </a:p>
      </dsp:txBody>
      <dsp:txXfrm rot="5400000">
        <a:off x="-185966" y="1282538"/>
        <a:ext cx="1239777" cy="867844"/>
      </dsp:txXfrm>
    </dsp:sp>
    <dsp:sp modelId="{A6956B34-FF4F-2345-9A70-3567BE4B9C96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Enter 2 training cases into SRDR training site</a:t>
          </a:r>
          <a:endParaRPr lang="en-US" sz="2200" kern="1200" dirty="0"/>
        </a:p>
      </dsp:txBody>
      <dsp:txXfrm rot="5400000">
        <a:off x="4145794" y="-2181378"/>
        <a:ext cx="805855" cy="7361755"/>
      </dsp:txXfrm>
    </dsp:sp>
    <dsp:sp modelId="{C88F6314-BE43-CB48-A689-18260028A814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4">
            <a:lumMod val="75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Step 3</a:t>
          </a:r>
          <a:endParaRPr lang="en-US" sz="2400" kern="1200" dirty="0"/>
        </a:p>
      </dsp:txBody>
      <dsp:txXfrm rot="5400000">
        <a:off x="-185966" y="2375579"/>
        <a:ext cx="1239777" cy="867844"/>
      </dsp:txXfrm>
    </dsp:sp>
    <dsp:sp modelId="{090464D0-9D2E-1F40-BC59-383B329650F7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Have the first few records entered to the production site reviewed by SRDR team prior to ‘publication’ in the system.</a:t>
          </a:r>
          <a:endParaRPr lang="en-US" sz="2200" kern="1200" dirty="0"/>
        </a:p>
      </dsp:txBody>
      <dsp:txXfrm rot="5400000">
        <a:off x="4145794" y="-1088336"/>
        <a:ext cx="805855" cy="7361755"/>
      </dsp:txXfrm>
    </dsp:sp>
    <dsp:sp modelId="{E744EA0F-DE4D-7247-8BBE-988651E0AE07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4">
            <a:lumMod val="75000"/>
          </a:schemeClr>
        </a:solidFill>
        <a:ln w="9525" cap="flat" cmpd="sng" algn="ctr">
          <a:solidFill>
            <a:schemeClr val="accent4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Step 4</a:t>
          </a:r>
          <a:endParaRPr lang="en-US" sz="2400" kern="1200" dirty="0"/>
        </a:p>
      </dsp:txBody>
      <dsp:txXfrm rot="5400000">
        <a:off x="-185966" y="3468621"/>
        <a:ext cx="1239777" cy="867844"/>
      </dsp:txXfrm>
    </dsp:sp>
    <dsp:sp modelId="{98CD060F-FF31-FA41-B550-99C2BF02DC8A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Change the status from ‘New user’ to ‘Certified user’   </a:t>
          </a:r>
          <a:endParaRPr lang="en-US" sz="2200" kern="1200" dirty="0"/>
        </a:p>
      </dsp:txBody>
      <dsp:txXfrm rot="5400000">
        <a:off x="4145794" y="4704"/>
        <a:ext cx="805855" cy="7361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33E08B9-E6D8-42B0-8B63-3AB6355C756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770984-A4C5-41DB-A96A-EAB481A07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CDA9BD-2330-489B-A44B-172C2DFB2B9C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D833C66-BB4C-4DA4-A514-53ACD1E4E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D9F339-3FB2-4875-932B-6AC07B62E1F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Franklin Gothic Book" pitchFamily="34" charset="0"/>
              </a:rPr>
              <a:t>A  repository for SR data will improve efficiency, data quality, transparency, and usability.</a:t>
            </a:r>
            <a:endParaRPr lang="en-US" sz="1200" dirty="0" smtClean="0">
              <a:solidFill>
                <a:schemeClr val="accent2"/>
              </a:solidFill>
              <a:latin typeface="Franklin Gothic Boo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Franklin Gothic Book" pitchFamily="34" charset="0"/>
              </a:rPr>
              <a:t>A  web-based SRDR can foster collaboration, transparency , and reliability among research groups who contribute data. It can also provide valuable information to stakeholders  including patients who view the deposited data.</a:t>
            </a:r>
            <a:endParaRPr lang="en-US" sz="1200" dirty="0" smtClean="0">
              <a:solidFill>
                <a:schemeClr val="accent2"/>
              </a:solidFill>
              <a:latin typeface="Franklin Gothic Book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 the SRDR website homepage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 the project preview page available to the public.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 the use of a pop-up window in SRDR for commenting on data field.  Any comment will be displayed on the project data preview.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 the list of project under ‘my SRDR’ tab for a contributor user.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depicts the life-cycle of an SRDR project.  Specifically, SRDR projects are shown as proceeding through five sequential steps: 1) Create Project, 2) Enter Key Questions, 3) Create Extraction Form, 4) Extract Study, and 5) Publish Project. Circular arrows next to steps 3 and 4 indicate that these steps are repeated as necessary per project.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depicts the life-cycle of an SRDR project.  Specifically, SRDR projects are shown as proceeding through five sequential steps: 1) Create Project, 2) Enter Key Questions, 3) Create Extraction Form, 4) Extract Study, and 5) Publish Project. Circular arrows next to steps 3 and 4 indicate that these steps are repeated as necessary per project.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3C66-BB4C-4DA4-A514-53ACD1E4E40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9E06-D086-46CF-9599-DE32825AFA99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0C61D-4D3A-403C-9E83-373E151D7C27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467-FA4C-413B-A2D9-9C2AC4DCA64B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43932-77D7-4DD5-9EF8-5768E672A088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CAB5-31F2-4B16-AB01-F9EFA01C7D56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64DBD-E6DE-404E-BCEE-CF66B9BD0F98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EDB4E-8AD1-4D88-BAC7-F9E5D38458D3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DFD9D-F90D-4194-8A7F-9CEAE3183DB5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72910-902D-47CF-BD6E-5A4DDF7C802C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094C2-BCFD-42CD-842F-33BB1DECC219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7E59-5081-48E7-B125-4F945DB5B7C3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58ABA-E261-444A-ACE5-15F79440949B}" type="datetime1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ECA9-813D-45D8-ACDA-432F4F96C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rdr.ahrq.gov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54175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Systematic Review Data Repository (SRDR</a:t>
            </a:r>
            <a:r>
              <a:rPr lang="en-US" dirty="0">
                <a:solidFill>
                  <a:schemeClr val="bg1"/>
                </a:solidFill>
              </a:rPr>
              <a:t>™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9211" t="9259" r="79276" b="83334"/>
          <a:stretch>
            <a:fillRect/>
          </a:stretch>
        </p:blipFill>
        <p:spPr bwMode="auto">
          <a:xfrm>
            <a:off x="1531358" y="3733800"/>
            <a:ext cx="6088642" cy="9144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609600" y="33512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27371" y="5966936"/>
            <a:ext cx="7378429" cy="73866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</a:rPr>
              <a:t>The Systematic Review Data Repository (SRDR</a:t>
            </a:r>
            <a:r>
              <a:rPr lang="en-US" sz="1400" b="1" i="1" dirty="0" smtClean="0">
                <a:solidFill>
                  <a:schemeClr val="bg1"/>
                </a:solidFill>
              </a:rPr>
              <a:t>™</a:t>
            </a:r>
            <a:r>
              <a:rPr lang="en-US" sz="1400" i="1" dirty="0" smtClean="0">
                <a:solidFill>
                  <a:schemeClr val="bg1"/>
                </a:solidFill>
              </a:rPr>
              <a:t>) was developed by the Tufts Evidence-based Practice Center (EPC), Boston, Massachusetts, under contract with the Agency for Healthcare Research and Quality (AHRQ), Rockville, MD  (Contract No. HHSA 290-2007-10055-I).</a:t>
            </a:r>
            <a:endParaRPr lang="en-US" sz="1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Commentator Access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>
            <a:off x="3200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28" y="990600"/>
            <a:ext cx="8991600" cy="534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609600" y="7620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67000" y="3048000"/>
            <a:ext cx="5486400" cy="28194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Contributor Access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32004"/>
            <a:ext cx="2133600" cy="365125"/>
          </a:xfrm>
        </p:spPr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6858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058" y="838200"/>
            <a:ext cx="8358188" cy="577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 txBox="1">
            <a:spLocks noGrp="1"/>
          </p:cNvSpPr>
          <p:nvPr>
            <p:ph type="ftr" sz="quarter" idx="11"/>
          </p:nvPr>
        </p:nvSpPr>
        <p:spPr>
          <a:xfrm>
            <a:off x="3200400" y="653200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Steps for Data Contributor 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752600" y="1600200"/>
          <a:ext cx="57150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3124200" y="636167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" y="12176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System Structure 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1"/>
            <a:ext cx="6019800" cy="4800599"/>
          </a:xfrm>
        </p:spPr>
        <p:txBody>
          <a:bodyPr>
            <a:noAutofit/>
          </a:bodyPr>
          <a:lstStyle/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Project:</a:t>
            </a:r>
            <a:r>
              <a:rPr lang="en-US" sz="2000" dirty="0" smtClean="0">
                <a:solidFill>
                  <a:srgbClr val="000000"/>
                </a:solidFill>
              </a:rPr>
              <a:t> All data deposited within the SRDR are organized as individual projects. A project contains all information related to one systematic review (e.g., extraction forms, key questions, extracted studies, etc.)</a:t>
            </a: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Key Question(s): </a:t>
            </a:r>
            <a:r>
              <a:rPr lang="en-US" sz="2000" dirty="0" smtClean="0">
                <a:solidFill>
                  <a:srgbClr val="000000"/>
                </a:solidFill>
              </a:rPr>
              <a:t>The specific scientific queries an SRDR project is intended to address. All projects must include at least one key question</a:t>
            </a: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Extraction Form: </a:t>
            </a:r>
            <a:r>
              <a:rPr lang="en-US" sz="2000" dirty="0" smtClean="0">
                <a:solidFill>
                  <a:srgbClr val="000000"/>
                </a:solidFill>
              </a:rPr>
              <a:t>The user-defined dialogue by which collaborators extract data from relevant publications into an SRDR project</a:t>
            </a: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Study: </a:t>
            </a:r>
            <a:r>
              <a:rPr lang="en-US" sz="2000" dirty="0" smtClean="0">
                <a:solidFill>
                  <a:srgbClr val="000000"/>
                </a:solidFill>
              </a:rPr>
              <a:t>An individual publication extraction, consisting of one instance of a filled out extraction form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9128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981200"/>
            <a:ext cx="3276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 Data Contributor Certification Process </a:t>
            </a:r>
            <a:endParaRPr lang="en-US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D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12938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Support Plan 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Online support 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SRDR system will offer free online support to all user types along with a user manual and instructional videos.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Another support platform is the user-supported forum where reviewers are encouraged to post, as well as answer questions. The SRDR Support Team will also monitor the forums and answer questions. </a:t>
            </a:r>
            <a:endParaRPr lang="en-US" sz="2000" b="1" i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Direct Support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Direct support is also available at no cost to the user.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Direct support would provide guidance for activities such as setting up the review, importing of search results, and reviewing specific help/suggestions about optimal use of the software.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Technical and content questions/issues will be referred to the Technical Team via the following methods: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Automatically – user will use the </a:t>
            </a:r>
            <a:r>
              <a:rPr lang="en-US" sz="1800" b="1" dirty="0" smtClean="0">
                <a:solidFill>
                  <a:srgbClr val="000000"/>
                </a:solidFill>
              </a:rPr>
              <a:t>FEEDBACK</a:t>
            </a:r>
            <a:r>
              <a:rPr lang="en-US" sz="1800" dirty="0" smtClean="0">
                <a:solidFill>
                  <a:srgbClr val="000000"/>
                </a:solidFill>
              </a:rPr>
              <a:t> feature in the system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Phone/email – individual user and/or ‘SRDR Administrator’ will refer the question/issue to the SRDR Support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9128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Abadi MT Condensed Extra Bold"/>
              </a:rPr>
              <a:t>What 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</a:rPr>
              <a:t>Are the Benefits of SRDR?</a:t>
            </a:r>
            <a:endParaRPr lang="en-US" sz="4000" dirty="0">
              <a:solidFill>
                <a:schemeClr val="accent4">
                  <a:lumMod val="75000"/>
                </a:schemeClr>
              </a:solidFill>
              <a:latin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000" b="1" dirty="0">
                <a:solidFill>
                  <a:schemeClr val="bg1"/>
                </a:solidFill>
              </a:rPr>
              <a:t>SRDR can save valuable time by</a:t>
            </a:r>
            <a:r>
              <a:rPr lang="en-US" sz="4000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Downloading </a:t>
            </a:r>
            <a:r>
              <a:rPr lang="en-US" sz="3100" dirty="0">
                <a:solidFill>
                  <a:schemeClr val="bg1"/>
                </a:solidFill>
              </a:rPr>
              <a:t>study information from </a:t>
            </a:r>
            <a:r>
              <a:rPr lang="en-US" sz="3100" dirty="0" err="1">
                <a:solidFill>
                  <a:schemeClr val="bg1"/>
                </a:solidFill>
              </a:rPr>
              <a:t>PubMed</a:t>
            </a:r>
            <a:r>
              <a:rPr lang="en-US" sz="3100" dirty="0">
                <a:solidFill>
                  <a:schemeClr val="bg1"/>
                </a:solidFill>
              </a:rPr>
              <a:t>® (and from other databases in the near future) </a:t>
            </a:r>
            <a:r>
              <a:rPr lang="en-US" sz="3100" dirty="0" smtClean="0">
                <a:solidFill>
                  <a:schemeClr val="bg1"/>
                </a:solidFill>
              </a:rPr>
              <a:t>automatically.</a:t>
            </a:r>
          </a:p>
          <a:p>
            <a:pPr lvl="1"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Quickly </a:t>
            </a:r>
            <a:r>
              <a:rPr lang="en-US" sz="3100" dirty="0">
                <a:solidFill>
                  <a:schemeClr val="bg1"/>
                </a:solidFill>
              </a:rPr>
              <a:t>creating complex extraction forms, which can accommodate any study design or research question via the form design tool’s powerful and flexible “question builder” </a:t>
            </a:r>
            <a:r>
              <a:rPr lang="en-US" sz="3100" dirty="0" smtClean="0">
                <a:solidFill>
                  <a:schemeClr val="bg1"/>
                </a:solidFill>
              </a:rPr>
              <a:t>capability.</a:t>
            </a:r>
          </a:p>
          <a:p>
            <a:pPr lvl="1"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Enabling </a:t>
            </a:r>
            <a:r>
              <a:rPr lang="en-US" sz="3100" dirty="0">
                <a:solidFill>
                  <a:schemeClr val="bg1"/>
                </a:solidFill>
              </a:rPr>
              <a:t>easy comparison and reconciliation of double data </a:t>
            </a:r>
            <a:r>
              <a:rPr lang="en-US" sz="3100" dirty="0" smtClean="0">
                <a:solidFill>
                  <a:schemeClr val="bg1"/>
                </a:solidFill>
              </a:rPr>
              <a:t>extractions.</a:t>
            </a:r>
          </a:p>
          <a:p>
            <a:pPr lvl="1"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Seamlessly </a:t>
            </a:r>
            <a:r>
              <a:rPr lang="en-US" sz="3100" dirty="0">
                <a:solidFill>
                  <a:schemeClr val="bg1"/>
                </a:solidFill>
              </a:rPr>
              <a:t>saving all </a:t>
            </a:r>
            <a:r>
              <a:rPr lang="en-US" sz="3100" dirty="0" smtClean="0">
                <a:solidFill>
                  <a:schemeClr val="bg1"/>
                </a:solidFill>
              </a:rPr>
              <a:t>data </a:t>
            </a:r>
            <a:r>
              <a:rPr lang="en-US" sz="3100" dirty="0">
                <a:solidFill>
                  <a:schemeClr val="bg1"/>
                </a:solidFill>
              </a:rPr>
              <a:t>online. (You can also export your data in a variety of formats for local backup, printing, or </a:t>
            </a:r>
            <a:r>
              <a:rPr lang="en-US" sz="3100" dirty="0" smtClean="0">
                <a:solidFill>
                  <a:schemeClr val="bg1"/>
                </a:solidFill>
              </a:rPr>
              <a:t>analysis </a:t>
            </a:r>
            <a:r>
              <a:rPr lang="en-US" sz="3100" dirty="0">
                <a:solidFill>
                  <a:schemeClr val="bg1"/>
                </a:solidFill>
              </a:rPr>
              <a:t>using your favorite software package.)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2176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</a:rPr>
              <a:t>Other Benefits</a:t>
            </a:r>
            <a:endParaRPr lang="en-US" sz="4000" dirty="0">
              <a:solidFill>
                <a:schemeClr val="accent4">
                  <a:lumMod val="75000"/>
                </a:schemeClr>
              </a:solidFill>
              <a:latin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>
                <a:solidFill>
                  <a:schemeClr val="bg1"/>
                </a:solidFill>
              </a:rPr>
              <a:t>SRDR’s </a:t>
            </a:r>
            <a:r>
              <a:rPr lang="en-US" sz="2800" dirty="0">
                <a:solidFill>
                  <a:schemeClr val="bg1"/>
                </a:solidFill>
              </a:rPr>
              <a:t>built-in messaging and commenting system makes it easy to coordinate with </a:t>
            </a:r>
            <a:r>
              <a:rPr lang="en-US" sz="2800" dirty="0" smtClean="0">
                <a:solidFill>
                  <a:schemeClr val="bg1"/>
                </a:solidFill>
              </a:rPr>
              <a:t>team members.  </a:t>
            </a:r>
            <a:endParaRPr lang="en-US" sz="2800" dirty="0">
              <a:solidFill>
                <a:schemeClr val="bg1"/>
              </a:solidFill>
            </a:endParaRPr>
          </a:p>
          <a:p>
            <a:pPr lvl="0"/>
            <a:r>
              <a:rPr lang="en-US" sz="2800" dirty="0" smtClean="0">
                <a:solidFill>
                  <a:schemeClr val="bg1"/>
                </a:solidFill>
              </a:rPr>
              <a:t>SRDR </a:t>
            </a:r>
            <a:r>
              <a:rPr lang="en-US" sz="2800" dirty="0">
                <a:solidFill>
                  <a:schemeClr val="bg1"/>
                </a:solidFill>
              </a:rPr>
              <a:t>can be easily incorporated into </a:t>
            </a:r>
            <a:r>
              <a:rPr lang="en-US" sz="2800" dirty="0" smtClean="0">
                <a:solidFill>
                  <a:schemeClr val="bg1"/>
                </a:solidFill>
              </a:rPr>
              <a:t>workflow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</a:rPr>
              <a:t>Plan to integrated </a:t>
            </a:r>
            <a:r>
              <a:rPr lang="en-US" sz="2800" dirty="0">
                <a:solidFill>
                  <a:schemeClr val="bg1"/>
                </a:solidFill>
              </a:rPr>
              <a:t>with </a:t>
            </a:r>
            <a:r>
              <a:rPr lang="en-US" sz="2800" dirty="0" smtClean="0">
                <a:solidFill>
                  <a:schemeClr val="bg1"/>
                </a:solidFill>
              </a:rPr>
              <a:t>other systematic </a:t>
            </a:r>
            <a:r>
              <a:rPr lang="en-US" sz="2800" dirty="0">
                <a:solidFill>
                  <a:schemeClr val="bg1"/>
                </a:solidFill>
              </a:rPr>
              <a:t>review tools such as </a:t>
            </a:r>
            <a:r>
              <a:rPr lang="en-US" sz="2800" i="1" dirty="0" err="1">
                <a:solidFill>
                  <a:schemeClr val="bg1"/>
                </a:solidFill>
              </a:rPr>
              <a:t>Abstracker</a:t>
            </a:r>
            <a:r>
              <a:rPr lang="en-US" sz="2800" dirty="0">
                <a:solidFill>
                  <a:schemeClr val="bg1"/>
                </a:solidFill>
              </a:rPr>
              <a:t> and </a:t>
            </a:r>
            <a:r>
              <a:rPr lang="en-US" sz="2800" i="1" dirty="0" err="1">
                <a:solidFill>
                  <a:schemeClr val="bg1"/>
                </a:solidFill>
              </a:rPr>
              <a:t>OpenMeta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</a:rPr>
              <a:t>In </a:t>
            </a:r>
            <a:r>
              <a:rPr lang="en-US" sz="2800" dirty="0">
                <a:solidFill>
                  <a:schemeClr val="bg1"/>
                </a:solidFill>
              </a:rPr>
              <a:t>addition to creating and managing </a:t>
            </a:r>
            <a:r>
              <a:rPr lang="en-US" sz="2800" dirty="0" smtClean="0">
                <a:solidFill>
                  <a:schemeClr val="bg1"/>
                </a:solidFill>
              </a:rPr>
              <a:t>systematic </a:t>
            </a:r>
            <a:r>
              <a:rPr lang="en-US" sz="2800" dirty="0">
                <a:solidFill>
                  <a:schemeClr val="bg1"/>
                </a:solidFill>
              </a:rPr>
              <a:t>review projects, you can search completed projects that have been submitted to the public archive, and easily update your files, copying previously extracted study data into your own.   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9890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 txBox="1">
            <a:spLocks/>
          </p:cNvSpPr>
          <p:nvPr/>
        </p:nvSpPr>
        <p:spPr>
          <a:xfrm>
            <a:off x="31242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How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Can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W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G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tarted?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>
                <a:solidFill>
                  <a:schemeClr val="bg1"/>
                </a:solidFill>
              </a:rPr>
              <a:t>The SRDR Web site contains a </a:t>
            </a:r>
            <a:r>
              <a:rPr lang="en-US" sz="2800" dirty="0" smtClean="0">
                <a:solidFill>
                  <a:schemeClr val="bg1"/>
                </a:solidFill>
              </a:rPr>
              <a:t>user’s </a:t>
            </a:r>
            <a:r>
              <a:rPr lang="en-US" sz="2800" dirty="0">
                <a:solidFill>
                  <a:schemeClr val="bg1"/>
                </a:solidFill>
              </a:rPr>
              <a:t>manual as well as instructional videos to help you get the most out of </a:t>
            </a:r>
            <a:r>
              <a:rPr lang="en-US" sz="2800" dirty="0" smtClean="0">
                <a:solidFill>
                  <a:schemeClr val="bg1"/>
                </a:solidFill>
              </a:rPr>
              <a:t>this powerful tool.  </a:t>
            </a:r>
          </a:p>
          <a:p>
            <a:pPr algn="ctr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To </a:t>
            </a:r>
            <a:r>
              <a:rPr lang="en-US" sz="2800" dirty="0">
                <a:solidFill>
                  <a:schemeClr val="bg1"/>
                </a:solidFill>
              </a:rPr>
              <a:t>get started, or to learn more, just visit </a:t>
            </a:r>
            <a:r>
              <a:rPr lang="en-US" sz="2800" u="sng" dirty="0">
                <a:solidFill>
                  <a:schemeClr val="bg1"/>
                </a:solidFill>
                <a:hlinkClick r:id="rId2"/>
              </a:rPr>
              <a:t>www.srdr.ahrq.gov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31242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38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SRDR Demonstration</a:t>
            </a:r>
            <a:b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</a:br>
            <a:r>
              <a:rPr lang="en-US" sz="4000" b="1" dirty="0" smtClean="0">
                <a:solidFill>
                  <a:srgbClr val="FF6600"/>
                </a:solidFill>
              </a:rPr>
              <a:t>http://srdr.ahrq.gov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US" dirty="0" smtClean="0">
                <a:solidFill>
                  <a:srgbClr val="000000"/>
                </a:solidFill>
              </a:rPr>
              <a:t>Create a project </a:t>
            </a:r>
          </a:p>
          <a:p>
            <a:pPr marL="514350" indent="-514350"/>
            <a:r>
              <a:rPr lang="en-US" dirty="0" smtClean="0">
                <a:solidFill>
                  <a:srgbClr val="000000"/>
                </a:solidFill>
              </a:rPr>
              <a:t>Extraction form</a:t>
            </a:r>
          </a:p>
          <a:p>
            <a:pPr marL="514350" indent="-514350"/>
            <a:r>
              <a:rPr lang="en-US" dirty="0" smtClean="0">
                <a:solidFill>
                  <a:srgbClr val="000000"/>
                </a:solidFill>
              </a:rPr>
              <a:t>Extracted study data</a:t>
            </a:r>
          </a:p>
          <a:p>
            <a:pPr marL="514350" indent="-514350"/>
            <a:r>
              <a:rPr lang="en-US" dirty="0" smtClean="0">
                <a:solidFill>
                  <a:srgbClr val="000000"/>
                </a:solidFill>
              </a:rPr>
              <a:t>Special features</a:t>
            </a:r>
          </a:p>
          <a:p>
            <a:pPr marL="1314450" lvl="2" indent="-514350"/>
            <a:r>
              <a:rPr lang="en-US" dirty="0" smtClean="0">
                <a:solidFill>
                  <a:srgbClr val="000000"/>
                </a:solidFill>
              </a:rPr>
              <a:t>Search</a:t>
            </a:r>
          </a:p>
          <a:p>
            <a:pPr marL="1314450" lvl="2" indent="-514350"/>
            <a:r>
              <a:rPr lang="en-US" dirty="0" smtClean="0">
                <a:solidFill>
                  <a:srgbClr val="000000"/>
                </a:solidFill>
              </a:rPr>
              <a:t>Commenting </a:t>
            </a:r>
          </a:p>
          <a:p>
            <a:pPr marL="1314450" lvl="2" indent="-514350"/>
            <a:r>
              <a:rPr lang="en-US" dirty="0" smtClean="0">
                <a:solidFill>
                  <a:srgbClr val="000000"/>
                </a:solidFill>
              </a:rPr>
              <a:t>Exporting</a:t>
            </a:r>
          </a:p>
          <a:p>
            <a:pPr marL="1314450" lvl="2" indent="-514350"/>
            <a:r>
              <a:rPr lang="en-US" dirty="0" smtClean="0">
                <a:solidFill>
                  <a:srgbClr val="000000"/>
                </a:solidFill>
              </a:rPr>
              <a:t>Table creator</a:t>
            </a:r>
          </a:p>
          <a:p>
            <a:pPr marL="1314450" lvl="2" indent="-514350"/>
            <a:r>
              <a:rPr lang="en-US" dirty="0" smtClean="0">
                <a:solidFill>
                  <a:srgbClr val="000000"/>
                </a:solidFill>
              </a:rPr>
              <a:t>Double extraction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2938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  <a:cs typeface="Abadi MT Condensed Extra Bold"/>
              </a:rPr>
              <a:t>What Is the Systematic Review Data Repository (SRDR)?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267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SRDR is a powerful and easy-to-use, Web-based tool for conducting systematic reviews.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Searchable archive of key questions from included systematic reviews, and of data from their associated studies.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65125"/>
          </a:xfrm>
        </p:spPr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</a:rPr>
              <a:t>http://</a:t>
            </a:r>
            <a:r>
              <a:rPr lang="en-US" b="1" dirty="0" err="1" smtClean="0">
                <a:solidFill>
                  <a:srgbClr val="FF6600"/>
                </a:solidFill>
              </a:rPr>
              <a:t>srdr.ahrq.gov</a:t>
            </a:r>
            <a:endParaRPr lang="en-US" b="1" dirty="0">
              <a:solidFill>
                <a:srgbClr val="FF66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5240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38" descr="SRDR-diagram-update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552700"/>
            <a:ext cx="73818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178851"/>
            <a:ext cx="8229600" cy="10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230188" indent="-230188" eaLnBrk="0" hangingPunct="0"/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A 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repository for </a:t>
            </a: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SR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data will improve efficiency, data quality, </a:t>
            </a: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transparency,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and usability.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badi MT Condensed Extra Bold"/>
                <a:ea typeface="+mj-ea"/>
                <a:cs typeface="+mj-cs"/>
              </a:rPr>
              <a:t>Why SRDR?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badi MT Condensed Extra Bold"/>
              <a:ea typeface="+mj-ea"/>
              <a:cs typeface="+mj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11430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Potential SRDR User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141412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838200" y="1676400"/>
            <a:ext cx="7543800" cy="4267200"/>
            <a:chOff x="473087" y="1109246"/>
            <a:chExt cx="8123933" cy="3499902"/>
          </a:xfrm>
        </p:grpSpPr>
        <p:grpSp>
          <p:nvGrpSpPr>
            <p:cNvPr id="9" name="Group 12"/>
            <p:cNvGrpSpPr/>
            <p:nvPr/>
          </p:nvGrpSpPr>
          <p:grpSpPr>
            <a:xfrm>
              <a:off x="473087" y="1109246"/>
              <a:ext cx="8123933" cy="3499902"/>
              <a:chOff x="473087" y="1109246"/>
              <a:chExt cx="8123933" cy="3499902"/>
            </a:xfrm>
          </p:grpSpPr>
          <p:grpSp>
            <p:nvGrpSpPr>
              <p:cNvPr id="12" name="Group 2"/>
              <p:cNvGrpSpPr/>
              <p:nvPr/>
            </p:nvGrpSpPr>
            <p:grpSpPr>
              <a:xfrm>
                <a:off x="473087" y="1143000"/>
                <a:ext cx="7527913" cy="3437902"/>
                <a:chOff x="473087" y="1143000"/>
                <a:chExt cx="7527913" cy="3437902"/>
              </a:xfrm>
            </p:grpSpPr>
            <p:pic>
              <p:nvPicPr>
                <p:cNvPr id="17" name="Picture 39" descr="peoplediagram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33400" y="1143000"/>
                  <a:ext cx="7467600" cy="34379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" name="TextBox 5"/>
                <p:cNvSpPr txBox="1"/>
                <p:nvPr/>
              </p:nvSpPr>
              <p:spPr>
                <a:xfrm>
                  <a:off x="473087" y="4111823"/>
                  <a:ext cx="2394692" cy="2776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Funders of Research</a:t>
                  </a:r>
                  <a:endParaRPr lang="en-US" sz="1600" b="1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7018140" y="4264223"/>
                <a:ext cx="1428062" cy="34492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Patients</a:t>
                </a:r>
                <a:endParaRPr lang="en-US" sz="16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172201" y="2438400"/>
                <a:ext cx="2424819" cy="59578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Policy Makers, </a:t>
                </a:r>
              </a:p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Stakeholders</a:t>
                </a:r>
                <a:endParaRPr lang="en-US" sz="16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048001" y="1109246"/>
                <a:ext cx="3908308" cy="34492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Independent Researchers</a:t>
                </a:r>
                <a:endParaRPr lang="en-US" sz="16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3401" y="1371600"/>
                <a:ext cx="2799767" cy="34492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Research Centers</a:t>
                </a:r>
                <a:endParaRPr lang="en-US" sz="1600" b="1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524000" y="3581400"/>
              <a:ext cx="1098576" cy="4512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0800000">
              <a:off x="1524002" y="3771900"/>
              <a:ext cx="1600199" cy="298847"/>
            </a:xfrm>
            <a:prstGeom prst="straightConnector1">
              <a:avLst/>
            </a:prstGeom>
            <a:ln w="31750" cap="flat">
              <a:solidFill>
                <a:schemeClr val="bg1"/>
              </a:solidFill>
              <a:miter lim="800000"/>
              <a:headEnd type="none" w="lg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  <a:cs typeface="Abadi MT Condensed Extra Bold"/>
              </a:rPr>
              <a:t>System Status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System has been in development for 2 years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Launched in June 20</a:t>
            </a:r>
            <a:r>
              <a:rPr lang="en-US" sz="2800" baseline="30000" dirty="0" smtClean="0">
                <a:solidFill>
                  <a:schemeClr val="bg1"/>
                </a:solidFill>
              </a:rPr>
              <a:t>th</a:t>
            </a:r>
            <a:r>
              <a:rPr lang="en-US" sz="2800" dirty="0" smtClean="0">
                <a:solidFill>
                  <a:schemeClr val="bg1"/>
                </a:solidFill>
              </a:rPr>
              <a:t> 2012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Hosted on the AHRQ server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Trademarked as Systematic Review Data Repository (SRDR)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SRDR is committed to a policy of Open Access. All completed systematic review projects deposited in the SRDR archive are publically available under the terms of a Creative Commons license.</a:t>
            </a:r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 Initial data contributors will be members of the EPC and other participating organizations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9906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Privileges of SRDR Users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Public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Can view any study within the database, but cannot post comments.</a:t>
            </a:r>
          </a:p>
          <a:p>
            <a:pPr>
              <a:buNone/>
            </a:pPr>
            <a:endParaRPr lang="en-US" sz="1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Commentator</a:t>
            </a:r>
            <a:endParaRPr lang="en-US" sz="2000" b="1" dirty="0">
              <a:solidFill>
                <a:srgbClr val="00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Privileges of public viewer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Can post comments on studies</a:t>
            </a:r>
          </a:p>
          <a:p>
            <a:pPr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Contributors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Privileges of commentator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Can modify any study they create under the project they collaborate 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View other studies within their project but cannot edit them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See project details but cannot edit them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View the extraction form but cannot edit it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9144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  <a:cs typeface="Abadi MT Condensed Extra Bold"/>
              </a:rPr>
              <a:t>Current Features 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8991600" cy="5105400"/>
          </a:xfrm>
        </p:spPr>
        <p:txBody>
          <a:bodyPr>
            <a:noAutofit/>
          </a:bodyPr>
          <a:lstStyle/>
          <a:p>
            <a:pPr lvl="1">
              <a:buFontTx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Interfaces for creating extraction forms and extracting study data are in place, with improvements being continually implemented</a:t>
            </a:r>
          </a:p>
          <a:p>
            <a:pPr lvl="1">
              <a:buFontTx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Certified data contributors may create extraction form templates and extract data into the system</a:t>
            </a:r>
          </a:p>
          <a:p>
            <a:pPr lvl="1">
              <a:buFontTx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Upon completion of a systematic review project, users may choose to release their extraction forms and corresponding data to the public </a:t>
            </a:r>
          </a:p>
          <a:p>
            <a:pPr lvl="1">
              <a:buFontTx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Tools for data retrieval/summarization and sharing have been developed, with new features in the pipeline</a:t>
            </a:r>
          </a:p>
          <a:p>
            <a:pPr lvl="1">
              <a:buFontTx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Training materials including user manual, instructional videos, and an FAQ are available in the Help section linked to the SRDR homepage</a:t>
            </a:r>
          </a:p>
          <a:p>
            <a:pPr marL="740664" lvl="1" indent="-283464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Certification procedures and training for data contributors are in place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cs typeface="Arial"/>
              </a:rPr>
              <a:t>Plans for user support and data backups have been put into practice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8382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9552" t="5647" r="62268" b="11981"/>
          <a:stretch>
            <a:fillRect/>
          </a:stretch>
        </p:blipFill>
        <p:spPr bwMode="auto">
          <a:xfrm>
            <a:off x="762000" y="685800"/>
            <a:ext cx="5943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E5"/>
                </a:solidFill>
                <a:latin typeface="Abadi MT Condensed Extra Bold"/>
                <a:cs typeface="Abadi MT Condensed Extra Bold"/>
              </a:rPr>
              <a:t>SRDR Home Page </a:t>
            </a:r>
            <a:endParaRPr lang="en-US" sz="4000" b="1" dirty="0">
              <a:solidFill>
                <a:srgbClr val="0000E5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762000"/>
            <a:ext cx="865943" cy="646331"/>
          </a:xfrm>
          <a:prstGeom prst="rect">
            <a:avLst/>
          </a:prstGeom>
          <a:solidFill>
            <a:srgbClr val="FF6600"/>
          </a:solidFill>
          <a:ln w="19050">
            <a:noFill/>
          </a:ln>
          <a:effectLst>
            <a:softEdge rad="38100"/>
          </a:effectLst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AHRQ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banner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6665586" y="1066800"/>
            <a:ext cx="573415" cy="1588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57200" y="4191000"/>
            <a:ext cx="4724400" cy="1676400"/>
          </a:xfrm>
          <a:prstGeom prst="ellipse">
            <a:avLst/>
          </a:prstGeom>
          <a:noFill/>
          <a:ln w="44450">
            <a:solidFill>
              <a:srgbClr val="FF6600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4" name="Straight Arrow Connector 13"/>
          <p:cNvCxnSpPr>
            <a:endCxn id="11" idx="4"/>
          </p:cNvCxnSpPr>
          <p:nvPr/>
        </p:nvCxnSpPr>
        <p:spPr>
          <a:xfrm flipV="1">
            <a:off x="1295400" y="5867400"/>
            <a:ext cx="1524000" cy="152402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800" y="6019800"/>
            <a:ext cx="1797800" cy="646331"/>
          </a:xfrm>
          <a:prstGeom prst="rect">
            <a:avLst/>
          </a:prstGeom>
          <a:solidFill>
            <a:srgbClr val="FF6600"/>
          </a:solidFill>
          <a:ln w="19050">
            <a:noFill/>
          </a:ln>
          <a:effectLst>
            <a:softEdge rad="38100"/>
          </a:effectLst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Latest published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projects Data</a:t>
            </a:r>
          </a:p>
        </p:txBody>
      </p:sp>
      <p:cxnSp>
        <p:nvCxnSpPr>
          <p:cNvPr id="21" name="Straight Arrow Connector 20"/>
          <p:cNvCxnSpPr>
            <a:stCxn id="22" idx="1"/>
          </p:cNvCxnSpPr>
          <p:nvPr/>
        </p:nvCxnSpPr>
        <p:spPr>
          <a:xfrm rot="10800000">
            <a:off x="6324600" y="3200400"/>
            <a:ext cx="762000" cy="18366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086600" y="2895600"/>
            <a:ext cx="1980927" cy="646331"/>
          </a:xfrm>
          <a:prstGeom prst="rect">
            <a:avLst/>
          </a:prstGeom>
          <a:solidFill>
            <a:srgbClr val="FF6600"/>
          </a:solidFill>
          <a:ln w="19050">
            <a:noFill/>
          </a:ln>
          <a:effectLst>
            <a:softEdge rad="38100"/>
          </a:effectLst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Commentator and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Contributors login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09600" y="570941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059813" y="4876800"/>
            <a:ext cx="2084187" cy="369332"/>
          </a:xfrm>
          <a:prstGeom prst="rect">
            <a:avLst/>
          </a:prstGeom>
          <a:solidFill>
            <a:srgbClr val="FF6600"/>
          </a:solidFill>
          <a:ln w="19050">
            <a:noFill/>
          </a:ln>
          <a:effectLst>
            <a:softEdge rad="38100"/>
          </a:effectLst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Link to ‘Testing Site’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10800000">
            <a:off x="6477001" y="5068669"/>
            <a:ext cx="573415" cy="1588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badi MT Condensed Extra Bold"/>
              </a:rPr>
              <a:t>Public View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Abadi MT Condensed Extra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ECA9-813D-45D8-ACDA-432F4F96C627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http://srdr.ahrq.gov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365" y="1017596"/>
            <a:ext cx="8336635" cy="538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609600" y="838200"/>
            <a:ext cx="7848600" cy="158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2">
            <a:lumMod val="20000"/>
            <a:lumOff val="80000"/>
          </a:schemeClr>
        </a:solidFill>
        <a:ln w="19050">
          <a:solidFill>
            <a:schemeClr val="tx2">
              <a:lumMod val="60000"/>
              <a:lumOff val="40000"/>
            </a:schemeClr>
          </a:solidFill>
        </a:ln>
      </a:spPr>
      <a:bodyPr wrap="square" rtlCol="0">
        <a:spAutoFit/>
      </a:bodyPr>
      <a:lstStyle>
        <a:defPPr algn="ctr"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39915</TotalTime>
  <Words>1184</Words>
  <Application>Microsoft Office PowerPoint</Application>
  <PresentationFormat>On-screen Show (4:3)</PresentationFormat>
  <Paragraphs>162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Systematic Review Data Repository (SRDR™)</vt:lpstr>
      <vt:lpstr>What Is the Systematic Review Data Repository (SRDR)?</vt:lpstr>
      <vt:lpstr>A  repository for SR data will improve efficiency, data quality, transparency, and usability.</vt:lpstr>
      <vt:lpstr>Potential SRDR User</vt:lpstr>
      <vt:lpstr>System Status</vt:lpstr>
      <vt:lpstr>Privileges of SRDR Users</vt:lpstr>
      <vt:lpstr>Current Features </vt:lpstr>
      <vt:lpstr>SRDR Home Page </vt:lpstr>
      <vt:lpstr>Public View</vt:lpstr>
      <vt:lpstr>Commentator Access</vt:lpstr>
      <vt:lpstr>Contributor Access</vt:lpstr>
      <vt:lpstr>Steps for Data Contributor </vt:lpstr>
      <vt:lpstr>System Structure </vt:lpstr>
      <vt:lpstr> Data Contributor Certification Process </vt:lpstr>
      <vt:lpstr>Support Plan </vt:lpstr>
      <vt:lpstr>What Are the Benefits of SRDR?</vt:lpstr>
      <vt:lpstr>Other Benefits</vt:lpstr>
      <vt:lpstr>How Can We Get Started?</vt:lpstr>
      <vt:lpstr>SRDR Demonstration http://srdr.ahrq.gov</vt:lpstr>
    </vt:vector>
  </TitlesOfParts>
  <Company>Tufts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nhadar</dc:creator>
  <cp:lastModifiedBy>DHHS</cp:lastModifiedBy>
  <cp:revision>2114</cp:revision>
  <dcterms:created xsi:type="dcterms:W3CDTF">2012-08-26T16:32:32Z</dcterms:created>
  <dcterms:modified xsi:type="dcterms:W3CDTF">2012-10-11T13:38:11Z</dcterms:modified>
</cp:coreProperties>
</file>