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952" r:id="rId1"/>
  </p:sldMasterIdLst>
  <p:notesMasterIdLst>
    <p:notesMasterId r:id="rId50"/>
  </p:notesMasterIdLst>
  <p:handoutMasterIdLst>
    <p:handoutMasterId r:id="rId51"/>
  </p:handoutMasterIdLst>
  <p:sldIdLst>
    <p:sldId id="383" r:id="rId2"/>
    <p:sldId id="257" r:id="rId3"/>
    <p:sldId id="398" r:id="rId4"/>
    <p:sldId id="374" r:id="rId5"/>
    <p:sldId id="338" r:id="rId6"/>
    <p:sldId id="349" r:id="rId7"/>
    <p:sldId id="400" r:id="rId8"/>
    <p:sldId id="396" r:id="rId9"/>
    <p:sldId id="399" r:id="rId10"/>
    <p:sldId id="390" r:id="rId11"/>
    <p:sldId id="403" r:id="rId12"/>
    <p:sldId id="404" r:id="rId13"/>
    <p:sldId id="405" r:id="rId14"/>
    <p:sldId id="406" r:id="rId15"/>
    <p:sldId id="407" r:id="rId16"/>
    <p:sldId id="408" r:id="rId17"/>
    <p:sldId id="409" r:id="rId18"/>
    <p:sldId id="410" r:id="rId19"/>
    <p:sldId id="411" r:id="rId20"/>
    <p:sldId id="412" r:id="rId21"/>
    <p:sldId id="416" r:id="rId22"/>
    <p:sldId id="413" r:id="rId23"/>
    <p:sldId id="414" r:id="rId24"/>
    <p:sldId id="415" r:id="rId25"/>
    <p:sldId id="417" r:id="rId26"/>
    <p:sldId id="442" r:id="rId27"/>
    <p:sldId id="420" r:id="rId28"/>
    <p:sldId id="440" r:id="rId29"/>
    <p:sldId id="422" r:id="rId30"/>
    <p:sldId id="423" r:id="rId31"/>
    <p:sldId id="424" r:id="rId32"/>
    <p:sldId id="425" r:id="rId33"/>
    <p:sldId id="426" r:id="rId34"/>
    <p:sldId id="427" r:id="rId35"/>
    <p:sldId id="428" r:id="rId36"/>
    <p:sldId id="429" r:id="rId37"/>
    <p:sldId id="430" r:id="rId38"/>
    <p:sldId id="431" r:id="rId39"/>
    <p:sldId id="432" r:id="rId40"/>
    <p:sldId id="434" r:id="rId41"/>
    <p:sldId id="441" r:id="rId42"/>
    <p:sldId id="435" r:id="rId43"/>
    <p:sldId id="436" r:id="rId44"/>
    <p:sldId id="437" r:id="rId45"/>
    <p:sldId id="438" r:id="rId46"/>
    <p:sldId id="367" r:id="rId47"/>
    <p:sldId id="443" r:id="rId48"/>
    <p:sldId id="402" r:id="rId49"/>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K" initials="EK" lastIdx="1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CC"/>
    <a:srgbClr val="CCCCFF"/>
    <a:srgbClr val="F6F9FC"/>
    <a:srgbClr val="003399"/>
    <a:srgbClr val="006699"/>
    <a:srgbClr val="663300"/>
    <a:srgbClr val="008000"/>
    <a:srgbClr val="EBFC10"/>
    <a:srgbClr val="6600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3156" autoAdjust="0"/>
    <p:restoredTop sz="88146" autoAdjust="0"/>
  </p:normalViewPr>
  <p:slideViewPr>
    <p:cSldViewPr>
      <p:cViewPr varScale="1">
        <p:scale>
          <a:sx n="105" d="100"/>
          <a:sy n="105" d="100"/>
        </p:scale>
        <p:origin x="-732" y="-78"/>
      </p:cViewPr>
      <p:guideLst>
        <p:guide orient="horz" pos="2160"/>
        <p:guide pos="2880"/>
      </p:guideLst>
    </p:cSldViewPr>
  </p:slideViewPr>
  <p:outlineViewPr>
    <p:cViewPr>
      <p:scale>
        <a:sx n="33" d="100"/>
        <a:sy n="33" d="100"/>
      </p:scale>
      <p:origin x="258" y="144066"/>
    </p:cViewPr>
  </p:outlineViewPr>
  <p:notesTextViewPr>
    <p:cViewPr>
      <p:scale>
        <a:sx n="100" d="100"/>
        <a:sy n="100" d="100"/>
      </p:scale>
      <p:origin x="0" y="0"/>
    </p:cViewPr>
  </p:notesTextViewPr>
  <p:sorterViewPr>
    <p:cViewPr>
      <p:scale>
        <a:sx n="100" d="100"/>
        <a:sy n="100" d="100"/>
      </p:scale>
      <p:origin x="0" y="3846"/>
    </p:cViewPr>
  </p:sorterViewPr>
  <p:notesViewPr>
    <p:cSldViewPr>
      <p:cViewPr varScale="1">
        <p:scale>
          <a:sx n="79" d="100"/>
          <a:sy n="79" d="100"/>
        </p:scale>
        <p:origin x="-1998" y="-84"/>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2A6802-AB03-4A4C-A786-70C650E3DFB7}" type="doc">
      <dgm:prSet loTypeId="urn:microsoft.com/office/officeart/2005/8/layout/chevron2" loCatId="list" qsTypeId="urn:microsoft.com/office/officeart/2005/8/quickstyle/simple1" qsCatId="simple" csTypeId="urn:microsoft.com/office/officeart/2005/8/colors/accent2_2" csCatId="accent2" phldr="1"/>
      <dgm:spPr/>
      <dgm:t>
        <a:bodyPr/>
        <a:lstStyle/>
        <a:p>
          <a:endParaRPr lang="en-US"/>
        </a:p>
      </dgm:t>
    </dgm:pt>
    <dgm:pt modelId="{27C00776-271B-4263-866E-5A1E182DF3EA}">
      <dgm:prSet phldrT="[Text]" custT="1"/>
      <dgm:spPr>
        <a:xfrm rot="5400000">
          <a:off x="-69672" y="72465"/>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1</a:t>
          </a:r>
        </a:p>
      </dgm:t>
    </dgm:pt>
    <dgm:pt modelId="{C5328C51-021E-480B-AA98-A75955E0A971}" type="parTrans" cxnId="{29430040-3003-4635-8D27-09CBBCBF8AA5}">
      <dgm:prSet/>
      <dgm:spPr/>
      <dgm:t>
        <a:bodyPr/>
        <a:lstStyle/>
        <a:p>
          <a:endParaRPr lang="en-US"/>
        </a:p>
      </dgm:t>
    </dgm:pt>
    <dgm:pt modelId="{F4D3149B-69C9-4FB9-9103-024D0D4559B2}" type="sibTrans" cxnId="{29430040-3003-4635-8D27-09CBBCBF8AA5}">
      <dgm:prSet/>
      <dgm:spPr/>
      <dgm:t>
        <a:bodyPr/>
        <a:lstStyle/>
        <a:p>
          <a:endParaRPr lang="en-US"/>
        </a:p>
      </dgm:t>
    </dgm:pt>
    <dgm:pt modelId="{3EE48187-D96F-4B91-9EAF-F66BF2B30E35}">
      <dgm:prSet phldrT="[Text]" custT="1"/>
      <dgm:spPr>
        <a:xfrm rot="5400000">
          <a:off x="1889307" y="-1188869"/>
          <a:ext cx="301915" cy="3430250"/>
        </a:xfr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gm:spPr>
      <dgm:t>
        <a:bodyPr/>
        <a:lstStyle/>
        <a:p>
          <a:r>
            <a:rPr lang="en-US" sz="1400" dirty="0">
              <a:solidFill>
                <a:sysClr val="windowText" lastClr="000000">
                  <a:hueOff val="0"/>
                  <a:satOff val="0"/>
                  <a:lumOff val="0"/>
                  <a:alphaOff val="0"/>
                </a:sysClr>
              </a:solidFill>
              <a:latin typeface="Arial" pitchFamily="34" charset="0"/>
              <a:ea typeface="+mn-ea"/>
              <a:cs typeface="Arial" pitchFamily="34" charset="0"/>
            </a:rPr>
            <a:t>Orientation of stakeholders to CER question, FRN process, and prioritization </a:t>
          </a:r>
          <a:r>
            <a:rPr lang="en-US" sz="1400" dirty="0" smtClean="0">
              <a:solidFill>
                <a:sysClr val="windowText" lastClr="000000">
                  <a:hueOff val="0"/>
                  <a:satOff val="0"/>
                  <a:lumOff val="0"/>
                  <a:alphaOff val="0"/>
                </a:sysClr>
              </a:solidFill>
              <a:latin typeface="Arial" pitchFamily="34" charset="0"/>
              <a:ea typeface="+mn-ea"/>
              <a:cs typeface="Arial" pitchFamily="34" charset="0"/>
            </a:rPr>
            <a:t>criteria</a:t>
          </a:r>
          <a:endParaRPr lang="en-US" sz="1400" baseline="30000" dirty="0">
            <a:solidFill>
              <a:sysClr val="windowText" lastClr="000000">
                <a:hueOff val="0"/>
                <a:satOff val="0"/>
                <a:lumOff val="0"/>
                <a:alphaOff val="0"/>
              </a:sysClr>
            </a:solidFill>
            <a:latin typeface="Arial" pitchFamily="34" charset="0"/>
            <a:ea typeface="+mn-ea"/>
            <a:cs typeface="Arial" pitchFamily="34" charset="0"/>
          </a:endParaRPr>
        </a:p>
      </dgm:t>
    </dgm:pt>
    <dgm:pt modelId="{777DD636-8B97-4690-974D-05A1E20C53EC}" type="parTrans" cxnId="{D6421A1D-A539-4E88-95AA-30B9E7B5C563}">
      <dgm:prSet/>
      <dgm:spPr/>
      <dgm:t>
        <a:bodyPr/>
        <a:lstStyle/>
        <a:p>
          <a:endParaRPr lang="en-US"/>
        </a:p>
      </dgm:t>
    </dgm:pt>
    <dgm:pt modelId="{11F6EE68-552D-4FBE-8FA5-66D9BE88E5BA}" type="sibTrans" cxnId="{D6421A1D-A539-4E88-95AA-30B9E7B5C563}">
      <dgm:prSet/>
      <dgm:spPr/>
      <dgm:t>
        <a:bodyPr/>
        <a:lstStyle/>
        <a:p>
          <a:endParaRPr lang="en-US"/>
        </a:p>
      </dgm:t>
    </dgm:pt>
    <dgm:pt modelId="{831C97A3-8517-45D7-8276-7E4045C31AFB}">
      <dgm:prSet phldrT="[Text]" custT="1"/>
      <dgm:spPr>
        <a:xfrm rot="5400000">
          <a:off x="-69672" y="817475"/>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3</a:t>
          </a:r>
        </a:p>
      </dgm:t>
    </dgm:pt>
    <dgm:pt modelId="{2B93C037-1CE7-42E0-9362-4BAF715D1250}" type="parTrans" cxnId="{5753D321-F1FE-48D6-B06A-69466DC86157}">
      <dgm:prSet/>
      <dgm:spPr/>
      <dgm:t>
        <a:bodyPr/>
        <a:lstStyle/>
        <a:p>
          <a:endParaRPr lang="en-US"/>
        </a:p>
      </dgm:t>
    </dgm:pt>
    <dgm:pt modelId="{1C2AA2CA-99A1-43DE-AFD6-E8A0D698D503}" type="sibTrans" cxnId="{5753D321-F1FE-48D6-B06A-69466DC86157}">
      <dgm:prSet/>
      <dgm:spPr/>
      <dgm:t>
        <a:bodyPr/>
        <a:lstStyle/>
        <a:p>
          <a:endParaRPr lang="en-US"/>
        </a:p>
      </dgm:t>
    </dgm:pt>
    <dgm:pt modelId="{8DBB3272-6F6D-4B72-96BF-9D1335F660CF}">
      <dgm:prSet phldrT="[Text]" custT="1"/>
      <dgm:spPr>
        <a:xfrm rot="5400000">
          <a:off x="1889307" y="-816365"/>
          <a:ext cx="301915" cy="3430250"/>
        </a:xfr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gm:spPr>
      <dgm:t>
        <a:bodyPr/>
        <a:lstStyle/>
        <a:p>
          <a:r>
            <a:rPr lang="en-US" sz="1400" dirty="0">
              <a:solidFill>
                <a:sysClr val="windowText" lastClr="000000">
                  <a:hueOff val="0"/>
                  <a:satOff val="0"/>
                  <a:lumOff val="0"/>
                  <a:alphaOff val="0"/>
                </a:sysClr>
              </a:solidFill>
              <a:latin typeface="Arial" pitchFamily="34" charset="0"/>
              <a:ea typeface="+mn-ea"/>
              <a:cs typeface="Arial" pitchFamily="34" charset="0"/>
            </a:rPr>
            <a:t>Elaboration and consolidation of research gaps through iterative process with </a:t>
          </a:r>
          <a:r>
            <a:rPr lang="en-US" sz="1400" dirty="0" smtClean="0">
              <a:solidFill>
                <a:sysClr val="windowText" lastClr="000000">
                  <a:hueOff val="0"/>
                  <a:satOff val="0"/>
                  <a:lumOff val="0"/>
                  <a:alphaOff val="0"/>
                </a:sysClr>
              </a:solidFill>
              <a:latin typeface="Arial" pitchFamily="34" charset="0"/>
              <a:ea typeface="+mn-ea"/>
              <a:cs typeface="Arial" pitchFamily="34" charset="0"/>
            </a:rPr>
            <a:t>stakeholders</a:t>
          </a:r>
          <a:endParaRPr lang="en-US" sz="1400" dirty="0">
            <a:solidFill>
              <a:sysClr val="windowText" lastClr="000000">
                <a:hueOff val="0"/>
                <a:satOff val="0"/>
                <a:lumOff val="0"/>
                <a:alphaOff val="0"/>
              </a:sysClr>
            </a:solidFill>
            <a:latin typeface="Arial" pitchFamily="34" charset="0"/>
            <a:ea typeface="+mn-ea"/>
            <a:cs typeface="Arial" pitchFamily="34" charset="0"/>
          </a:endParaRPr>
        </a:p>
      </dgm:t>
    </dgm:pt>
    <dgm:pt modelId="{41393F01-0942-42F5-946E-8FB972B1394D}" type="parTrans" cxnId="{A429C05C-A70E-4439-87A2-F4C653FBA636}">
      <dgm:prSet/>
      <dgm:spPr/>
      <dgm:t>
        <a:bodyPr/>
        <a:lstStyle/>
        <a:p>
          <a:endParaRPr lang="en-US"/>
        </a:p>
      </dgm:t>
    </dgm:pt>
    <dgm:pt modelId="{1D0C7290-83F7-4C25-9DFC-D99C1ADCBD30}" type="sibTrans" cxnId="{A429C05C-A70E-4439-87A2-F4C653FBA636}">
      <dgm:prSet/>
      <dgm:spPr/>
      <dgm:t>
        <a:bodyPr/>
        <a:lstStyle/>
        <a:p>
          <a:endParaRPr lang="en-US"/>
        </a:p>
      </dgm:t>
    </dgm:pt>
    <dgm:pt modelId="{FC47498F-4C89-4023-95C6-BA6ABF930184}">
      <dgm:prSet phldrT="[Text]" custT="1"/>
      <dgm:spPr>
        <a:xfrm rot="5400000">
          <a:off x="-69672" y="1189980"/>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4 </a:t>
          </a:r>
        </a:p>
      </dgm:t>
    </dgm:pt>
    <dgm:pt modelId="{FB9B67FD-F531-4D6A-B28E-E87B65471DFB}" type="parTrans" cxnId="{EB7CE076-36E8-413F-8032-304605882AF6}">
      <dgm:prSet/>
      <dgm:spPr/>
      <dgm:t>
        <a:bodyPr/>
        <a:lstStyle/>
        <a:p>
          <a:endParaRPr lang="en-US"/>
        </a:p>
      </dgm:t>
    </dgm:pt>
    <dgm:pt modelId="{931E5870-67A4-4FDD-ACFE-2DE171A1D316}" type="sibTrans" cxnId="{EB7CE076-36E8-413F-8032-304605882AF6}">
      <dgm:prSet/>
      <dgm:spPr/>
      <dgm:t>
        <a:bodyPr/>
        <a:lstStyle/>
        <a:p>
          <a:endParaRPr lang="en-US"/>
        </a:p>
      </dgm:t>
    </dgm:pt>
    <dgm:pt modelId="{50935E74-58B4-41D9-85E3-7D79F2A9B69C}">
      <dgm:prSet custT="1"/>
      <dgm:spPr>
        <a:xfrm rot="5400000">
          <a:off x="1889307" y="-443860"/>
          <a:ext cx="301915" cy="3430250"/>
        </a:xfr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gm:spPr>
      <dgm:t>
        <a:bodyPr/>
        <a:lstStyle/>
        <a:p>
          <a:r>
            <a:rPr lang="en-US" sz="1400" baseline="0" dirty="0">
              <a:solidFill>
                <a:sysClr val="windowText" lastClr="000000">
                  <a:hueOff val="0"/>
                  <a:satOff val="0"/>
                  <a:lumOff val="0"/>
                  <a:alphaOff val="0"/>
                </a:sysClr>
              </a:solidFill>
              <a:latin typeface="Arial" pitchFamily="34" charset="0"/>
              <a:ea typeface="+mn-ea"/>
              <a:cs typeface="Arial" pitchFamily="34" charset="0"/>
            </a:rPr>
            <a:t>Priority ranking of the research </a:t>
          </a:r>
          <a:r>
            <a:rPr lang="en-US" sz="1400" baseline="0" dirty="0" smtClean="0">
              <a:solidFill>
                <a:sysClr val="windowText" lastClr="000000">
                  <a:hueOff val="0"/>
                  <a:satOff val="0"/>
                  <a:lumOff val="0"/>
                  <a:alphaOff val="0"/>
                </a:sysClr>
              </a:solidFill>
              <a:latin typeface="Arial" pitchFamily="34" charset="0"/>
              <a:ea typeface="+mn-ea"/>
              <a:cs typeface="Arial" pitchFamily="34" charset="0"/>
            </a:rPr>
            <a:t>gaps </a:t>
          </a:r>
          <a:r>
            <a:rPr lang="en-US" sz="1400" dirty="0" smtClean="0">
              <a:solidFill>
                <a:sysClr val="windowText" lastClr="000000">
                  <a:hueOff val="0"/>
                  <a:satOff val="0"/>
                  <a:lumOff val="0"/>
                  <a:alphaOff val="0"/>
                </a:sysClr>
              </a:solidFill>
              <a:latin typeface="Calibri"/>
              <a:ea typeface="+mn-ea"/>
              <a:cs typeface="+mn-cs"/>
            </a:rPr>
            <a:t> </a:t>
          </a:r>
          <a:endParaRPr lang="en-US" sz="1400" baseline="30000" dirty="0">
            <a:solidFill>
              <a:sysClr val="windowText" lastClr="000000">
                <a:hueOff val="0"/>
                <a:satOff val="0"/>
                <a:lumOff val="0"/>
                <a:alphaOff val="0"/>
              </a:sysClr>
            </a:solidFill>
            <a:latin typeface="Arial" pitchFamily="34" charset="0"/>
            <a:ea typeface="+mn-ea"/>
            <a:cs typeface="Arial" pitchFamily="34" charset="0"/>
          </a:endParaRPr>
        </a:p>
      </dgm:t>
    </dgm:pt>
    <dgm:pt modelId="{6CC42647-BED0-47CC-BB4D-BA64C9380540}" type="parTrans" cxnId="{3FC61693-0AA3-4E6F-AE69-BF9FC691899C}">
      <dgm:prSet/>
      <dgm:spPr/>
      <dgm:t>
        <a:bodyPr/>
        <a:lstStyle/>
        <a:p>
          <a:endParaRPr lang="en-US"/>
        </a:p>
      </dgm:t>
    </dgm:pt>
    <dgm:pt modelId="{51A64C35-F97A-4313-A74B-2CE282007525}" type="sibTrans" cxnId="{3FC61693-0AA3-4E6F-AE69-BF9FC691899C}">
      <dgm:prSet/>
      <dgm:spPr/>
      <dgm:t>
        <a:bodyPr/>
        <a:lstStyle/>
        <a:p>
          <a:endParaRPr lang="en-US"/>
        </a:p>
      </dgm:t>
    </dgm:pt>
    <dgm:pt modelId="{A7935C75-C711-457B-8CD8-883FE056EE4A}">
      <dgm:prSet custT="1"/>
      <dgm:spPr>
        <a:xfrm rot="5400000">
          <a:off x="-69672" y="1562485"/>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5</a:t>
          </a:r>
        </a:p>
      </dgm:t>
    </dgm:pt>
    <dgm:pt modelId="{983FA750-2DCF-4B9E-B479-203C56E78E9A}" type="parTrans" cxnId="{6E67EE87-18CF-4E36-A6C7-44C26C09330D}">
      <dgm:prSet/>
      <dgm:spPr/>
      <dgm:t>
        <a:bodyPr/>
        <a:lstStyle/>
        <a:p>
          <a:endParaRPr lang="en-US"/>
        </a:p>
      </dgm:t>
    </dgm:pt>
    <dgm:pt modelId="{CB01F425-E4BA-4165-B40D-8A5327460387}" type="sibTrans" cxnId="{6E67EE87-18CF-4E36-A6C7-44C26C09330D}">
      <dgm:prSet/>
      <dgm:spPr/>
      <dgm:t>
        <a:bodyPr/>
        <a:lstStyle/>
        <a:p>
          <a:endParaRPr lang="en-US"/>
        </a:p>
      </dgm:t>
    </dgm:pt>
    <dgm:pt modelId="{799DADDB-70D6-4D81-8242-EF6F83693876}">
      <dgm:prSet custT="1"/>
      <dgm:spPr>
        <a:xfrm rot="5400000">
          <a:off x="-69672" y="1934990"/>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6</a:t>
          </a:r>
        </a:p>
      </dgm:t>
    </dgm:pt>
    <dgm:pt modelId="{5C8F5D69-88FA-45B3-97A9-0A2A4D962B1C}" type="parTrans" cxnId="{B967B303-CF3F-4466-AD8C-FFFF3D5AEACE}">
      <dgm:prSet/>
      <dgm:spPr/>
      <dgm:t>
        <a:bodyPr/>
        <a:lstStyle/>
        <a:p>
          <a:endParaRPr lang="en-US"/>
        </a:p>
      </dgm:t>
    </dgm:pt>
    <dgm:pt modelId="{3CD212B4-2022-4759-AA8A-84D71C94DDBD}" type="sibTrans" cxnId="{B967B303-CF3F-4466-AD8C-FFFF3D5AEACE}">
      <dgm:prSet/>
      <dgm:spPr/>
      <dgm:t>
        <a:bodyPr/>
        <a:lstStyle/>
        <a:p>
          <a:endParaRPr lang="en-US"/>
        </a:p>
      </dgm:t>
    </dgm:pt>
    <dgm:pt modelId="{0299EA8E-AFB6-4285-828A-F22A8E2E59CB}">
      <dgm:prSet custT="1"/>
      <dgm:spPr>
        <a:xfrm rot="5400000">
          <a:off x="1889307" y="308905"/>
          <a:ext cx="301915" cy="3430250"/>
        </a:xfr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gm:spPr>
      <dgm:t>
        <a:bodyPr/>
        <a:lstStyle/>
        <a:p>
          <a:r>
            <a:rPr lang="en-US" sz="1400" dirty="0">
              <a:solidFill>
                <a:sysClr val="windowText" lastClr="000000">
                  <a:hueOff val="0"/>
                  <a:satOff val="0"/>
                  <a:lumOff val="0"/>
                  <a:alphaOff val="0"/>
                </a:sysClr>
              </a:solidFill>
              <a:latin typeface="Arial" pitchFamily="34" charset="0"/>
              <a:ea typeface="+mn-ea"/>
              <a:cs typeface="Arial" pitchFamily="34" charset="0"/>
            </a:rPr>
            <a:t>Refinement and re-ranking of priorities by stakeholders</a:t>
          </a:r>
        </a:p>
      </dgm:t>
    </dgm:pt>
    <dgm:pt modelId="{93C8BB83-A2AF-4E42-9319-40C7DF170F0C}" type="parTrans" cxnId="{4A6E47D9-2689-4F84-A563-4B381A085FC4}">
      <dgm:prSet/>
      <dgm:spPr/>
      <dgm:t>
        <a:bodyPr/>
        <a:lstStyle/>
        <a:p>
          <a:endParaRPr lang="en-US"/>
        </a:p>
      </dgm:t>
    </dgm:pt>
    <dgm:pt modelId="{97B40665-7372-4075-ADF5-A54CBB01EACC}" type="sibTrans" cxnId="{4A6E47D9-2689-4F84-A563-4B381A085FC4}">
      <dgm:prSet/>
      <dgm:spPr/>
      <dgm:t>
        <a:bodyPr/>
        <a:lstStyle/>
        <a:p>
          <a:endParaRPr lang="en-US"/>
        </a:p>
      </dgm:t>
    </dgm:pt>
    <dgm:pt modelId="{7CD84732-03C8-4709-BCBE-8A34A66F9FD7}">
      <dgm:prSet custT="1"/>
      <dgm:spPr>
        <a:xfrm rot="5400000">
          <a:off x="1889307" y="673654"/>
          <a:ext cx="301915" cy="3430250"/>
        </a:xfr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gm:spPr>
      <dgm:t>
        <a:bodyPr/>
        <a:lstStyle/>
        <a:p>
          <a:r>
            <a:rPr lang="en-US" sz="1400" dirty="0">
              <a:solidFill>
                <a:sysClr val="windowText" lastClr="000000">
                  <a:hueOff val="0"/>
                  <a:satOff val="0"/>
                  <a:lumOff val="0"/>
                  <a:alphaOff val="0"/>
                </a:sysClr>
              </a:solidFill>
              <a:latin typeface="Arial" pitchFamily="34" charset="0"/>
              <a:ea typeface="+mn-ea"/>
              <a:cs typeface="Arial" pitchFamily="34" charset="0"/>
            </a:rPr>
            <a:t>Addition of study design considerations</a:t>
          </a:r>
        </a:p>
      </dgm:t>
    </dgm:pt>
    <dgm:pt modelId="{82AE042B-7B0D-43FF-BFC5-D1BE149FC301}" type="parTrans" cxnId="{CC752B3F-ECD2-4A41-B99D-CF594BDF652F}">
      <dgm:prSet/>
      <dgm:spPr/>
      <dgm:t>
        <a:bodyPr/>
        <a:lstStyle/>
        <a:p>
          <a:endParaRPr lang="en-US"/>
        </a:p>
      </dgm:t>
    </dgm:pt>
    <dgm:pt modelId="{5B17885F-9226-4B97-8987-B3B2864FDF6C}" type="sibTrans" cxnId="{CC752B3F-ECD2-4A41-B99D-CF594BDF652F}">
      <dgm:prSet/>
      <dgm:spPr/>
      <dgm:t>
        <a:bodyPr/>
        <a:lstStyle/>
        <a:p>
          <a:endParaRPr lang="en-US"/>
        </a:p>
      </dgm:t>
    </dgm:pt>
    <dgm:pt modelId="{A081F903-2ECB-4E12-982E-C8FF5401EE9F}">
      <dgm:prSet phldrT="[Text]" custT="1"/>
      <dgm:spPr>
        <a:xfrm rot="5400000">
          <a:off x="-69672" y="444970"/>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2</a:t>
          </a:r>
        </a:p>
      </dgm:t>
    </dgm:pt>
    <dgm:pt modelId="{B70AACA2-24B5-46BB-B504-5F26200D88C5}" type="parTrans" cxnId="{0C4398FA-60B7-44DD-86DD-F5D4A9B17B37}">
      <dgm:prSet/>
      <dgm:spPr/>
      <dgm:t>
        <a:bodyPr/>
        <a:lstStyle/>
        <a:p>
          <a:endParaRPr lang="en-US"/>
        </a:p>
      </dgm:t>
    </dgm:pt>
    <dgm:pt modelId="{C51D63F0-9030-4BCB-B87C-0666CC70C430}" type="sibTrans" cxnId="{0C4398FA-60B7-44DD-86DD-F5D4A9B17B37}">
      <dgm:prSet/>
      <dgm:spPr/>
      <dgm:t>
        <a:bodyPr/>
        <a:lstStyle/>
        <a:p>
          <a:endParaRPr lang="en-US"/>
        </a:p>
      </dgm:t>
    </dgm:pt>
    <dgm:pt modelId="{B900E325-404D-4A33-A063-A6E81CCD7EE8}">
      <dgm:prSet phldrT="[Text]" custT="1"/>
      <dgm:spPr>
        <a:xfrm rot="5400000">
          <a:off x="1889227" y="-1564083"/>
          <a:ext cx="302074" cy="3430250"/>
        </a:xfr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gm:spPr>
      <dgm:t>
        <a:bodyPr/>
        <a:lstStyle/>
        <a:p>
          <a:r>
            <a:rPr lang="en-US" sz="1400" dirty="0" smtClean="0">
              <a:solidFill>
                <a:sysClr val="windowText" lastClr="000000">
                  <a:hueOff val="0"/>
                  <a:satOff val="0"/>
                  <a:lumOff val="0"/>
                  <a:alphaOff val="0"/>
                </a:sysClr>
              </a:solidFill>
              <a:latin typeface="Arial" pitchFamily="34" charset="0"/>
              <a:ea typeface="+mn-ea"/>
              <a:cs typeface="Arial" pitchFamily="34" charset="0"/>
            </a:rPr>
            <a:t>Systematic review is published with researcher-determined research gaps</a:t>
          </a:r>
          <a:endParaRPr lang="en-US" sz="1400" dirty="0">
            <a:solidFill>
              <a:sysClr val="windowText" lastClr="000000">
                <a:hueOff val="0"/>
                <a:satOff val="0"/>
                <a:lumOff val="0"/>
                <a:alphaOff val="0"/>
              </a:sysClr>
            </a:solidFill>
            <a:latin typeface="Arial" pitchFamily="34" charset="0"/>
            <a:ea typeface="+mn-ea"/>
            <a:cs typeface="Arial" pitchFamily="34" charset="0"/>
          </a:endParaRPr>
        </a:p>
      </dgm:t>
    </dgm:pt>
    <dgm:pt modelId="{FFE127FF-B1AE-49BC-987F-67E75010A6EC}" type="parTrans" cxnId="{BB664537-4B87-40E2-865C-62913691CDEB}">
      <dgm:prSet/>
      <dgm:spPr/>
      <dgm:t>
        <a:bodyPr/>
        <a:lstStyle/>
        <a:p>
          <a:endParaRPr lang="en-US"/>
        </a:p>
      </dgm:t>
    </dgm:pt>
    <dgm:pt modelId="{F3CE3A0C-2FD4-4600-8109-2329306D59D5}" type="sibTrans" cxnId="{BB664537-4B87-40E2-865C-62913691CDEB}">
      <dgm:prSet/>
      <dgm:spPr/>
      <dgm:t>
        <a:bodyPr/>
        <a:lstStyle/>
        <a:p>
          <a:endParaRPr lang="en-US"/>
        </a:p>
      </dgm:t>
    </dgm:pt>
    <dgm:pt modelId="{8D7A1947-CF87-43D4-86A8-5043B98E27F6}">
      <dgm:prSet custT="1"/>
      <dgm:spPr>
        <a:xfrm rot="5400000">
          <a:off x="-69672" y="2307495"/>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7</a:t>
          </a:r>
        </a:p>
      </dgm:t>
    </dgm:pt>
    <dgm:pt modelId="{883D4FC5-9F93-46FA-A302-4F9538530A12}" type="sibTrans" cxnId="{774BA194-A81A-4824-8C08-3FB3B29B316B}">
      <dgm:prSet/>
      <dgm:spPr/>
      <dgm:t>
        <a:bodyPr/>
        <a:lstStyle/>
        <a:p>
          <a:endParaRPr lang="en-US"/>
        </a:p>
      </dgm:t>
    </dgm:pt>
    <dgm:pt modelId="{3D190F24-20E7-461C-B717-58154E48A927}" type="parTrans" cxnId="{774BA194-A81A-4824-8C08-3FB3B29B316B}">
      <dgm:prSet/>
      <dgm:spPr/>
      <dgm:t>
        <a:bodyPr/>
        <a:lstStyle/>
        <a:p>
          <a:endParaRPr lang="en-US"/>
        </a:p>
      </dgm:t>
    </dgm:pt>
    <dgm:pt modelId="{9F2CE0A8-81AE-45F3-8D14-CD6FD86371A5}">
      <dgm:prSet custT="1"/>
      <dgm:spPr/>
      <dgm:t>
        <a:bodyPr/>
        <a:lstStyle/>
        <a:p>
          <a:r>
            <a:rPr lang="en-US" sz="1400" dirty="0" smtClean="0">
              <a:latin typeface="Arial" pitchFamily="34" charset="0"/>
              <a:cs typeface="Arial" pitchFamily="34" charset="0"/>
            </a:rPr>
            <a:t>Transformation of research gaps into needs</a:t>
          </a:r>
          <a:endParaRPr lang="en-US" sz="1400" dirty="0">
            <a:latin typeface="Arial" pitchFamily="34" charset="0"/>
            <a:cs typeface="Arial" pitchFamily="34" charset="0"/>
          </a:endParaRPr>
        </a:p>
      </dgm:t>
    </dgm:pt>
    <dgm:pt modelId="{6600B3E2-F9AF-4FE9-BDCC-545121DB89BE}" type="parTrans" cxnId="{2C694197-ACBC-484E-89E5-B18404F27E78}">
      <dgm:prSet/>
      <dgm:spPr/>
      <dgm:t>
        <a:bodyPr/>
        <a:lstStyle/>
        <a:p>
          <a:endParaRPr lang="en-US"/>
        </a:p>
      </dgm:t>
    </dgm:pt>
    <dgm:pt modelId="{9C5A2094-57F5-4F95-A237-1A7A86F160BA}" type="sibTrans" cxnId="{2C694197-ACBC-484E-89E5-B18404F27E78}">
      <dgm:prSet/>
      <dgm:spPr/>
      <dgm:t>
        <a:bodyPr/>
        <a:lstStyle/>
        <a:p>
          <a:endParaRPr lang="en-US"/>
        </a:p>
      </dgm:t>
    </dgm:pt>
    <dgm:pt modelId="{18624E20-C759-4617-84ED-4DA0E262DFC7}" type="pres">
      <dgm:prSet presAssocID="{572A6802-AB03-4A4C-A786-70C650E3DFB7}" presName="linearFlow" presStyleCnt="0">
        <dgm:presLayoutVars>
          <dgm:dir/>
          <dgm:animLvl val="lvl"/>
          <dgm:resizeHandles val="exact"/>
        </dgm:presLayoutVars>
      </dgm:prSet>
      <dgm:spPr/>
      <dgm:t>
        <a:bodyPr/>
        <a:lstStyle/>
        <a:p>
          <a:endParaRPr lang="en-US"/>
        </a:p>
      </dgm:t>
    </dgm:pt>
    <dgm:pt modelId="{E7DA72C1-7207-4553-8360-7EF9BFC0F35F}" type="pres">
      <dgm:prSet presAssocID="{27C00776-271B-4263-866E-5A1E182DF3EA}" presName="composite" presStyleCnt="0"/>
      <dgm:spPr/>
    </dgm:pt>
    <dgm:pt modelId="{B20C0669-8BB7-4271-9E81-C8E5C010EAF6}" type="pres">
      <dgm:prSet presAssocID="{27C00776-271B-4263-866E-5A1E182DF3EA}" presName="parentText" presStyleLbl="alignNode1" presStyleIdx="0" presStyleCnt="7">
        <dgm:presLayoutVars>
          <dgm:chMax val="1"/>
          <dgm:bulletEnabled val="1"/>
        </dgm:presLayoutVars>
      </dgm:prSet>
      <dgm:spPr>
        <a:prstGeom prst="chevron">
          <a:avLst/>
        </a:prstGeom>
      </dgm:spPr>
      <dgm:t>
        <a:bodyPr/>
        <a:lstStyle/>
        <a:p>
          <a:endParaRPr lang="en-US"/>
        </a:p>
      </dgm:t>
    </dgm:pt>
    <dgm:pt modelId="{0497BF3B-9956-4F43-94E4-3C34278A73E1}" type="pres">
      <dgm:prSet presAssocID="{27C00776-271B-4263-866E-5A1E182DF3EA}" presName="descendantText" presStyleLbl="alignAcc1" presStyleIdx="0" presStyleCnt="7" custLinFactNeighborX="209" custLinFactNeighborY="-923">
        <dgm:presLayoutVars>
          <dgm:bulletEnabled val="1"/>
        </dgm:presLayoutVars>
      </dgm:prSet>
      <dgm:spPr>
        <a:prstGeom prst="round2SameRect">
          <a:avLst/>
        </a:prstGeom>
      </dgm:spPr>
      <dgm:t>
        <a:bodyPr/>
        <a:lstStyle/>
        <a:p>
          <a:endParaRPr lang="en-US"/>
        </a:p>
      </dgm:t>
    </dgm:pt>
    <dgm:pt modelId="{1240FE36-4024-49F6-B9A6-8785DE94B567}" type="pres">
      <dgm:prSet presAssocID="{F4D3149B-69C9-4FB9-9103-024D0D4559B2}" presName="sp" presStyleCnt="0"/>
      <dgm:spPr/>
    </dgm:pt>
    <dgm:pt modelId="{0618CB94-1503-4CB9-9B5B-09F9084E635B}" type="pres">
      <dgm:prSet presAssocID="{A081F903-2ECB-4E12-982E-C8FF5401EE9F}" presName="composite" presStyleCnt="0"/>
      <dgm:spPr/>
    </dgm:pt>
    <dgm:pt modelId="{D545D314-521F-4A88-BDFC-48A0D398C934}" type="pres">
      <dgm:prSet presAssocID="{A081F903-2ECB-4E12-982E-C8FF5401EE9F}" presName="parentText" presStyleLbl="alignNode1" presStyleIdx="1" presStyleCnt="7">
        <dgm:presLayoutVars>
          <dgm:chMax val="1"/>
          <dgm:bulletEnabled val="1"/>
        </dgm:presLayoutVars>
      </dgm:prSet>
      <dgm:spPr>
        <a:prstGeom prst="chevron">
          <a:avLst/>
        </a:prstGeom>
      </dgm:spPr>
      <dgm:t>
        <a:bodyPr/>
        <a:lstStyle/>
        <a:p>
          <a:endParaRPr lang="en-US"/>
        </a:p>
      </dgm:t>
    </dgm:pt>
    <dgm:pt modelId="{8886A01A-21FE-46D6-A9EB-C7CFC2C1AF4E}" type="pres">
      <dgm:prSet presAssocID="{A081F903-2ECB-4E12-982E-C8FF5401EE9F}" presName="descendantText" presStyleLbl="alignAcc1" presStyleIdx="1" presStyleCnt="7">
        <dgm:presLayoutVars>
          <dgm:bulletEnabled val="1"/>
        </dgm:presLayoutVars>
      </dgm:prSet>
      <dgm:spPr>
        <a:prstGeom prst="round2SameRect">
          <a:avLst/>
        </a:prstGeom>
      </dgm:spPr>
      <dgm:t>
        <a:bodyPr/>
        <a:lstStyle/>
        <a:p>
          <a:endParaRPr lang="en-US"/>
        </a:p>
      </dgm:t>
    </dgm:pt>
    <dgm:pt modelId="{2B8985D5-D222-4DC5-9E43-564F06752822}" type="pres">
      <dgm:prSet presAssocID="{C51D63F0-9030-4BCB-B87C-0666CC70C430}" presName="sp" presStyleCnt="0"/>
      <dgm:spPr/>
    </dgm:pt>
    <dgm:pt modelId="{DE9A5846-3D5B-4DE6-ADF4-235A0DE4B7AE}" type="pres">
      <dgm:prSet presAssocID="{831C97A3-8517-45D7-8276-7E4045C31AFB}" presName="composite" presStyleCnt="0"/>
      <dgm:spPr/>
    </dgm:pt>
    <dgm:pt modelId="{559DE42D-73D0-4EF4-9B08-2F4BF5FEDD0C}" type="pres">
      <dgm:prSet presAssocID="{831C97A3-8517-45D7-8276-7E4045C31AFB}" presName="parentText" presStyleLbl="alignNode1" presStyleIdx="2" presStyleCnt="7" custLinFactNeighborX="-52577" custLinFactNeighborY="0">
        <dgm:presLayoutVars>
          <dgm:chMax val="1"/>
          <dgm:bulletEnabled val="1"/>
        </dgm:presLayoutVars>
      </dgm:prSet>
      <dgm:spPr>
        <a:prstGeom prst="chevron">
          <a:avLst/>
        </a:prstGeom>
      </dgm:spPr>
      <dgm:t>
        <a:bodyPr/>
        <a:lstStyle/>
        <a:p>
          <a:endParaRPr lang="en-US"/>
        </a:p>
      </dgm:t>
    </dgm:pt>
    <dgm:pt modelId="{3F3B5B20-710A-410F-A3D6-57333AA8A057}" type="pres">
      <dgm:prSet presAssocID="{831C97A3-8517-45D7-8276-7E4045C31AFB}" presName="descendantText" presStyleLbl="alignAcc1" presStyleIdx="2" presStyleCnt="7" custScaleX="96637" custLinFactNeighborX="-1076" custLinFactNeighborY="-9049">
        <dgm:presLayoutVars>
          <dgm:bulletEnabled val="1"/>
        </dgm:presLayoutVars>
      </dgm:prSet>
      <dgm:spPr>
        <a:prstGeom prst="round2SameRect">
          <a:avLst/>
        </a:prstGeom>
      </dgm:spPr>
      <dgm:t>
        <a:bodyPr/>
        <a:lstStyle/>
        <a:p>
          <a:endParaRPr lang="en-US"/>
        </a:p>
      </dgm:t>
    </dgm:pt>
    <dgm:pt modelId="{9A0E8025-ACA3-4B5C-9979-B6CC8F87B5A8}" type="pres">
      <dgm:prSet presAssocID="{1C2AA2CA-99A1-43DE-AFD6-E8A0D698D503}" presName="sp" presStyleCnt="0"/>
      <dgm:spPr/>
    </dgm:pt>
    <dgm:pt modelId="{02739BA5-35A7-42CD-BB9D-032845F7057C}" type="pres">
      <dgm:prSet presAssocID="{FC47498F-4C89-4023-95C6-BA6ABF930184}" presName="composite" presStyleCnt="0"/>
      <dgm:spPr/>
    </dgm:pt>
    <dgm:pt modelId="{BB1A1C0E-3047-4C87-A216-8150EF452F8D}" type="pres">
      <dgm:prSet presAssocID="{FC47498F-4C89-4023-95C6-BA6ABF930184}" presName="parentText" presStyleLbl="alignNode1" presStyleIdx="3" presStyleCnt="7">
        <dgm:presLayoutVars>
          <dgm:chMax val="1"/>
          <dgm:bulletEnabled val="1"/>
        </dgm:presLayoutVars>
      </dgm:prSet>
      <dgm:spPr>
        <a:prstGeom prst="chevron">
          <a:avLst/>
        </a:prstGeom>
      </dgm:spPr>
      <dgm:t>
        <a:bodyPr/>
        <a:lstStyle/>
        <a:p>
          <a:endParaRPr lang="en-US"/>
        </a:p>
      </dgm:t>
    </dgm:pt>
    <dgm:pt modelId="{754A4E2C-B900-40EF-9DBC-A007AE959049}" type="pres">
      <dgm:prSet presAssocID="{FC47498F-4C89-4023-95C6-BA6ABF930184}" presName="descendantText" presStyleLbl="alignAcc1" presStyleIdx="3" presStyleCnt="7">
        <dgm:presLayoutVars>
          <dgm:bulletEnabled val="1"/>
        </dgm:presLayoutVars>
      </dgm:prSet>
      <dgm:spPr>
        <a:prstGeom prst="round2SameRect">
          <a:avLst/>
        </a:prstGeom>
      </dgm:spPr>
      <dgm:t>
        <a:bodyPr/>
        <a:lstStyle/>
        <a:p>
          <a:endParaRPr lang="en-US"/>
        </a:p>
      </dgm:t>
    </dgm:pt>
    <dgm:pt modelId="{3025F0D3-A986-433D-9A0B-D366AEF697C2}" type="pres">
      <dgm:prSet presAssocID="{931E5870-67A4-4FDD-ACFE-2DE171A1D316}" presName="sp" presStyleCnt="0"/>
      <dgm:spPr/>
    </dgm:pt>
    <dgm:pt modelId="{F9C7EAEE-0FA8-432A-B875-80ADF6CE4A15}" type="pres">
      <dgm:prSet presAssocID="{A7935C75-C711-457B-8CD8-883FE056EE4A}" presName="composite" presStyleCnt="0"/>
      <dgm:spPr/>
    </dgm:pt>
    <dgm:pt modelId="{CE36905D-4A97-4297-9764-72684E131FF8}" type="pres">
      <dgm:prSet presAssocID="{A7935C75-C711-457B-8CD8-883FE056EE4A}" presName="parentText" presStyleLbl="alignNode1" presStyleIdx="4" presStyleCnt="7">
        <dgm:presLayoutVars>
          <dgm:chMax val="1"/>
          <dgm:bulletEnabled val="1"/>
        </dgm:presLayoutVars>
      </dgm:prSet>
      <dgm:spPr>
        <a:prstGeom prst="chevron">
          <a:avLst/>
        </a:prstGeom>
      </dgm:spPr>
      <dgm:t>
        <a:bodyPr/>
        <a:lstStyle/>
        <a:p>
          <a:endParaRPr lang="en-US"/>
        </a:p>
      </dgm:t>
    </dgm:pt>
    <dgm:pt modelId="{19EB213A-448D-404E-BDFE-1E827AB0179F}" type="pres">
      <dgm:prSet presAssocID="{A7935C75-C711-457B-8CD8-883FE056EE4A}" presName="descendantText" presStyleLbl="alignAcc1" presStyleIdx="4" presStyleCnt="7">
        <dgm:presLayoutVars>
          <dgm:bulletEnabled val="1"/>
        </dgm:presLayoutVars>
      </dgm:prSet>
      <dgm:spPr>
        <a:prstGeom prst="round2SameRect">
          <a:avLst/>
        </a:prstGeom>
      </dgm:spPr>
      <dgm:t>
        <a:bodyPr/>
        <a:lstStyle/>
        <a:p>
          <a:endParaRPr lang="en-US"/>
        </a:p>
      </dgm:t>
    </dgm:pt>
    <dgm:pt modelId="{1D3126AE-96D2-4DB7-B2E5-6B0893A90BF4}" type="pres">
      <dgm:prSet presAssocID="{CB01F425-E4BA-4165-B40D-8A5327460387}" presName="sp" presStyleCnt="0"/>
      <dgm:spPr/>
    </dgm:pt>
    <dgm:pt modelId="{80E75F96-AB7D-4510-86C9-9F40C99F317C}" type="pres">
      <dgm:prSet presAssocID="{799DADDB-70D6-4D81-8242-EF6F83693876}" presName="composite" presStyleCnt="0"/>
      <dgm:spPr/>
    </dgm:pt>
    <dgm:pt modelId="{542BB005-5B77-443E-846F-0F7F0AA71B4B}" type="pres">
      <dgm:prSet presAssocID="{799DADDB-70D6-4D81-8242-EF6F83693876}" presName="parentText" presStyleLbl="alignNode1" presStyleIdx="5" presStyleCnt="7">
        <dgm:presLayoutVars>
          <dgm:chMax val="1"/>
          <dgm:bulletEnabled val="1"/>
        </dgm:presLayoutVars>
      </dgm:prSet>
      <dgm:spPr>
        <a:prstGeom prst="chevron">
          <a:avLst/>
        </a:prstGeom>
      </dgm:spPr>
      <dgm:t>
        <a:bodyPr/>
        <a:lstStyle/>
        <a:p>
          <a:endParaRPr lang="en-US"/>
        </a:p>
      </dgm:t>
    </dgm:pt>
    <dgm:pt modelId="{A79AA166-C8D6-4F21-896C-F338ABDAB20C}" type="pres">
      <dgm:prSet presAssocID="{799DADDB-70D6-4D81-8242-EF6F83693876}" presName="descendantText" presStyleLbl="alignAcc1" presStyleIdx="5" presStyleCnt="7" custLinFactNeighborX="0" custLinFactNeighborY="2569">
        <dgm:presLayoutVars>
          <dgm:bulletEnabled val="1"/>
        </dgm:presLayoutVars>
      </dgm:prSet>
      <dgm:spPr>
        <a:prstGeom prst="round2SameRect">
          <a:avLst/>
        </a:prstGeom>
      </dgm:spPr>
      <dgm:t>
        <a:bodyPr/>
        <a:lstStyle/>
        <a:p>
          <a:endParaRPr lang="en-US"/>
        </a:p>
      </dgm:t>
    </dgm:pt>
    <dgm:pt modelId="{6CB3D9D2-3E18-4448-AA79-E06C9CDED4EA}" type="pres">
      <dgm:prSet presAssocID="{3CD212B4-2022-4759-AA8A-84D71C94DDBD}" presName="sp" presStyleCnt="0"/>
      <dgm:spPr/>
    </dgm:pt>
    <dgm:pt modelId="{899E236E-B44A-4A24-B85F-9296E5E9CC34}" type="pres">
      <dgm:prSet presAssocID="{8D7A1947-CF87-43D4-86A8-5043B98E27F6}" presName="composite" presStyleCnt="0"/>
      <dgm:spPr/>
    </dgm:pt>
    <dgm:pt modelId="{2A0FE7F0-569F-49A1-94E8-48683F875BC6}" type="pres">
      <dgm:prSet presAssocID="{8D7A1947-CF87-43D4-86A8-5043B98E27F6}" presName="parentText" presStyleLbl="alignNode1" presStyleIdx="6" presStyleCnt="7">
        <dgm:presLayoutVars>
          <dgm:chMax val="1"/>
          <dgm:bulletEnabled val="1"/>
        </dgm:presLayoutVars>
      </dgm:prSet>
      <dgm:spPr>
        <a:prstGeom prst="chevron">
          <a:avLst/>
        </a:prstGeom>
      </dgm:spPr>
      <dgm:t>
        <a:bodyPr/>
        <a:lstStyle/>
        <a:p>
          <a:endParaRPr lang="en-US"/>
        </a:p>
      </dgm:t>
    </dgm:pt>
    <dgm:pt modelId="{0D57B66D-4FF9-4804-BCF3-B5033A7B6320}" type="pres">
      <dgm:prSet presAssocID="{8D7A1947-CF87-43D4-86A8-5043B98E27F6}" presName="descendantText" presStyleLbl="alignAcc1" presStyleIdx="6" presStyleCnt="7" custLinFactNeighborX="1723">
        <dgm:presLayoutVars>
          <dgm:bulletEnabled val="1"/>
        </dgm:presLayoutVars>
      </dgm:prSet>
      <dgm:spPr>
        <a:prstGeom prst="round2SameRect">
          <a:avLst/>
        </a:prstGeom>
      </dgm:spPr>
      <dgm:t>
        <a:bodyPr/>
        <a:lstStyle/>
        <a:p>
          <a:endParaRPr lang="en-US"/>
        </a:p>
      </dgm:t>
    </dgm:pt>
  </dgm:ptLst>
  <dgm:cxnLst>
    <dgm:cxn modelId="{EB7CE076-36E8-413F-8032-304605882AF6}" srcId="{572A6802-AB03-4A4C-A786-70C650E3DFB7}" destId="{FC47498F-4C89-4023-95C6-BA6ABF930184}" srcOrd="3" destOrd="0" parTransId="{FB9B67FD-F531-4D6A-B28E-E87B65471DFB}" sibTransId="{931E5870-67A4-4FDD-ACFE-2DE171A1D316}"/>
    <dgm:cxn modelId="{ACCCB2D4-07EC-4486-8835-FA3424A8A611}" type="presOf" srcId="{8DBB3272-6F6D-4B72-96BF-9D1335F660CF}" destId="{3F3B5B20-710A-410F-A3D6-57333AA8A057}" srcOrd="0" destOrd="0" presId="urn:microsoft.com/office/officeart/2005/8/layout/chevron2"/>
    <dgm:cxn modelId="{78014C88-6F34-4DEB-B36A-225B562E03D4}" type="presOf" srcId="{9F2CE0A8-81AE-45F3-8D14-CD6FD86371A5}" destId="{19EB213A-448D-404E-BDFE-1E827AB0179F}" srcOrd="0" destOrd="0" presId="urn:microsoft.com/office/officeart/2005/8/layout/chevron2"/>
    <dgm:cxn modelId="{0C4398FA-60B7-44DD-86DD-F5D4A9B17B37}" srcId="{572A6802-AB03-4A4C-A786-70C650E3DFB7}" destId="{A081F903-2ECB-4E12-982E-C8FF5401EE9F}" srcOrd="1" destOrd="0" parTransId="{B70AACA2-24B5-46BB-B504-5F26200D88C5}" sibTransId="{C51D63F0-9030-4BCB-B87C-0666CC70C430}"/>
    <dgm:cxn modelId="{774BA194-A81A-4824-8C08-3FB3B29B316B}" srcId="{572A6802-AB03-4A4C-A786-70C650E3DFB7}" destId="{8D7A1947-CF87-43D4-86A8-5043B98E27F6}" srcOrd="6" destOrd="0" parTransId="{3D190F24-20E7-461C-B717-58154E48A927}" sibTransId="{883D4FC5-9F93-46FA-A302-4F9538530A12}"/>
    <dgm:cxn modelId="{8233D5F4-54C4-498E-BC02-B934C79E3D5D}" type="presOf" srcId="{572A6802-AB03-4A4C-A786-70C650E3DFB7}" destId="{18624E20-C759-4617-84ED-4DA0E262DFC7}" srcOrd="0" destOrd="0" presId="urn:microsoft.com/office/officeart/2005/8/layout/chevron2"/>
    <dgm:cxn modelId="{1EAAB8CF-8F84-4443-AABA-DBBE16B98A16}" type="presOf" srcId="{FC47498F-4C89-4023-95C6-BA6ABF930184}" destId="{BB1A1C0E-3047-4C87-A216-8150EF452F8D}" srcOrd="0" destOrd="0" presId="urn:microsoft.com/office/officeart/2005/8/layout/chevron2"/>
    <dgm:cxn modelId="{142CB5A1-ED3C-47BF-9533-3E8A676E12B8}" type="presOf" srcId="{27C00776-271B-4263-866E-5A1E182DF3EA}" destId="{B20C0669-8BB7-4271-9E81-C8E5C010EAF6}" srcOrd="0" destOrd="0" presId="urn:microsoft.com/office/officeart/2005/8/layout/chevron2"/>
    <dgm:cxn modelId="{1246C49E-529A-4E8F-BF44-686175443DD9}" type="presOf" srcId="{A081F903-2ECB-4E12-982E-C8FF5401EE9F}" destId="{D545D314-521F-4A88-BDFC-48A0D398C934}" srcOrd="0" destOrd="0" presId="urn:microsoft.com/office/officeart/2005/8/layout/chevron2"/>
    <dgm:cxn modelId="{5753D321-F1FE-48D6-B06A-69466DC86157}" srcId="{572A6802-AB03-4A4C-A786-70C650E3DFB7}" destId="{831C97A3-8517-45D7-8276-7E4045C31AFB}" srcOrd="2" destOrd="0" parTransId="{2B93C037-1CE7-42E0-9362-4BAF715D1250}" sibTransId="{1C2AA2CA-99A1-43DE-AFD6-E8A0D698D503}"/>
    <dgm:cxn modelId="{4A6E47D9-2689-4F84-A563-4B381A085FC4}" srcId="{799DADDB-70D6-4D81-8242-EF6F83693876}" destId="{0299EA8E-AFB6-4285-828A-F22A8E2E59CB}" srcOrd="0" destOrd="0" parTransId="{93C8BB83-A2AF-4E42-9319-40C7DF170F0C}" sibTransId="{97B40665-7372-4075-ADF5-A54CBB01EACC}"/>
    <dgm:cxn modelId="{A75B4A53-0245-488C-8CAC-EE4F686BC8EA}" type="presOf" srcId="{3EE48187-D96F-4B91-9EAF-F66BF2B30E35}" destId="{8886A01A-21FE-46D6-A9EB-C7CFC2C1AF4E}" srcOrd="0" destOrd="0" presId="urn:microsoft.com/office/officeart/2005/8/layout/chevron2"/>
    <dgm:cxn modelId="{6E67EE87-18CF-4E36-A6C7-44C26C09330D}" srcId="{572A6802-AB03-4A4C-A786-70C650E3DFB7}" destId="{A7935C75-C711-457B-8CD8-883FE056EE4A}" srcOrd="4" destOrd="0" parTransId="{983FA750-2DCF-4B9E-B479-203C56E78E9A}" sibTransId="{CB01F425-E4BA-4165-B40D-8A5327460387}"/>
    <dgm:cxn modelId="{B7ADD14A-FD9C-4721-9C64-80D3A9F87A06}" type="presOf" srcId="{7CD84732-03C8-4709-BCBE-8A34A66F9FD7}" destId="{0D57B66D-4FF9-4804-BCF3-B5033A7B6320}" srcOrd="0" destOrd="0" presId="urn:microsoft.com/office/officeart/2005/8/layout/chevron2"/>
    <dgm:cxn modelId="{2C694197-ACBC-484E-89E5-B18404F27E78}" srcId="{A7935C75-C711-457B-8CD8-883FE056EE4A}" destId="{9F2CE0A8-81AE-45F3-8D14-CD6FD86371A5}" srcOrd="0" destOrd="0" parTransId="{6600B3E2-F9AF-4FE9-BDCC-545121DB89BE}" sibTransId="{9C5A2094-57F5-4F95-A237-1A7A86F160BA}"/>
    <dgm:cxn modelId="{C962C96B-933B-4B7D-9626-872BD2ADCB08}" type="presOf" srcId="{A7935C75-C711-457B-8CD8-883FE056EE4A}" destId="{CE36905D-4A97-4297-9764-72684E131FF8}" srcOrd="0" destOrd="0" presId="urn:microsoft.com/office/officeart/2005/8/layout/chevron2"/>
    <dgm:cxn modelId="{514B9898-21C3-413F-A926-2AFAA465B937}" type="presOf" srcId="{B900E325-404D-4A33-A063-A6E81CCD7EE8}" destId="{0497BF3B-9956-4F43-94E4-3C34278A73E1}" srcOrd="0" destOrd="0" presId="urn:microsoft.com/office/officeart/2005/8/layout/chevron2"/>
    <dgm:cxn modelId="{F1710F1D-8DE2-4C74-83BF-CBB2C297FB94}" type="presOf" srcId="{799DADDB-70D6-4D81-8242-EF6F83693876}" destId="{542BB005-5B77-443E-846F-0F7F0AA71B4B}" srcOrd="0" destOrd="0" presId="urn:microsoft.com/office/officeart/2005/8/layout/chevron2"/>
    <dgm:cxn modelId="{29430040-3003-4635-8D27-09CBBCBF8AA5}" srcId="{572A6802-AB03-4A4C-A786-70C650E3DFB7}" destId="{27C00776-271B-4263-866E-5A1E182DF3EA}" srcOrd="0" destOrd="0" parTransId="{C5328C51-021E-480B-AA98-A75955E0A971}" sibTransId="{F4D3149B-69C9-4FB9-9103-024D0D4559B2}"/>
    <dgm:cxn modelId="{3FC61693-0AA3-4E6F-AE69-BF9FC691899C}" srcId="{FC47498F-4C89-4023-95C6-BA6ABF930184}" destId="{50935E74-58B4-41D9-85E3-7D79F2A9B69C}" srcOrd="0" destOrd="0" parTransId="{6CC42647-BED0-47CC-BB4D-BA64C9380540}" sibTransId="{51A64C35-F97A-4313-A74B-2CE282007525}"/>
    <dgm:cxn modelId="{47AEF2E6-7697-4048-8578-0FFA52C608A5}" type="presOf" srcId="{50935E74-58B4-41D9-85E3-7D79F2A9B69C}" destId="{754A4E2C-B900-40EF-9DBC-A007AE959049}" srcOrd="0" destOrd="0" presId="urn:microsoft.com/office/officeart/2005/8/layout/chevron2"/>
    <dgm:cxn modelId="{D6421A1D-A539-4E88-95AA-30B9E7B5C563}" srcId="{A081F903-2ECB-4E12-982E-C8FF5401EE9F}" destId="{3EE48187-D96F-4B91-9EAF-F66BF2B30E35}" srcOrd="0" destOrd="0" parTransId="{777DD636-8B97-4690-974D-05A1E20C53EC}" sibTransId="{11F6EE68-552D-4FBE-8FA5-66D9BE88E5BA}"/>
    <dgm:cxn modelId="{B967B303-CF3F-4466-AD8C-FFFF3D5AEACE}" srcId="{572A6802-AB03-4A4C-A786-70C650E3DFB7}" destId="{799DADDB-70D6-4D81-8242-EF6F83693876}" srcOrd="5" destOrd="0" parTransId="{5C8F5D69-88FA-45B3-97A9-0A2A4D962B1C}" sibTransId="{3CD212B4-2022-4759-AA8A-84D71C94DDBD}"/>
    <dgm:cxn modelId="{BB664537-4B87-40E2-865C-62913691CDEB}" srcId="{27C00776-271B-4263-866E-5A1E182DF3EA}" destId="{B900E325-404D-4A33-A063-A6E81CCD7EE8}" srcOrd="0" destOrd="0" parTransId="{FFE127FF-B1AE-49BC-987F-67E75010A6EC}" sibTransId="{F3CE3A0C-2FD4-4600-8109-2329306D59D5}"/>
    <dgm:cxn modelId="{CC752B3F-ECD2-4A41-B99D-CF594BDF652F}" srcId="{8D7A1947-CF87-43D4-86A8-5043B98E27F6}" destId="{7CD84732-03C8-4709-BCBE-8A34A66F9FD7}" srcOrd="0" destOrd="0" parTransId="{82AE042B-7B0D-43FF-BFC5-D1BE149FC301}" sibTransId="{5B17885F-9226-4B97-8987-B3B2864FDF6C}"/>
    <dgm:cxn modelId="{9C418471-DEF5-4C05-AAC4-8A53B8065241}" type="presOf" srcId="{0299EA8E-AFB6-4285-828A-F22A8E2E59CB}" destId="{A79AA166-C8D6-4F21-896C-F338ABDAB20C}" srcOrd="0" destOrd="0" presId="urn:microsoft.com/office/officeart/2005/8/layout/chevron2"/>
    <dgm:cxn modelId="{48A652AE-3A40-45A7-85AB-CCC4BA0B9E82}" type="presOf" srcId="{8D7A1947-CF87-43D4-86A8-5043B98E27F6}" destId="{2A0FE7F0-569F-49A1-94E8-48683F875BC6}" srcOrd="0" destOrd="0" presId="urn:microsoft.com/office/officeart/2005/8/layout/chevron2"/>
    <dgm:cxn modelId="{A429C05C-A70E-4439-87A2-F4C653FBA636}" srcId="{831C97A3-8517-45D7-8276-7E4045C31AFB}" destId="{8DBB3272-6F6D-4B72-96BF-9D1335F660CF}" srcOrd="0" destOrd="0" parTransId="{41393F01-0942-42F5-946E-8FB972B1394D}" sibTransId="{1D0C7290-83F7-4C25-9DFC-D99C1ADCBD30}"/>
    <dgm:cxn modelId="{4B2E420B-FA27-4DF7-9A2B-C0746B9C713A}" type="presOf" srcId="{831C97A3-8517-45D7-8276-7E4045C31AFB}" destId="{559DE42D-73D0-4EF4-9B08-2F4BF5FEDD0C}" srcOrd="0" destOrd="0" presId="urn:microsoft.com/office/officeart/2005/8/layout/chevron2"/>
    <dgm:cxn modelId="{EEE9A0A2-523F-4381-B588-2B4A8B36CD05}" type="presParOf" srcId="{18624E20-C759-4617-84ED-4DA0E262DFC7}" destId="{E7DA72C1-7207-4553-8360-7EF9BFC0F35F}" srcOrd="0" destOrd="0" presId="urn:microsoft.com/office/officeart/2005/8/layout/chevron2"/>
    <dgm:cxn modelId="{BE301F41-AC61-4E98-8CAB-E61B67D3374C}" type="presParOf" srcId="{E7DA72C1-7207-4553-8360-7EF9BFC0F35F}" destId="{B20C0669-8BB7-4271-9E81-C8E5C010EAF6}" srcOrd="0" destOrd="0" presId="urn:microsoft.com/office/officeart/2005/8/layout/chevron2"/>
    <dgm:cxn modelId="{F164160D-0834-49E6-AE03-DD4477926D7D}" type="presParOf" srcId="{E7DA72C1-7207-4553-8360-7EF9BFC0F35F}" destId="{0497BF3B-9956-4F43-94E4-3C34278A73E1}" srcOrd="1" destOrd="0" presId="urn:microsoft.com/office/officeart/2005/8/layout/chevron2"/>
    <dgm:cxn modelId="{909C20DC-A55C-4CEF-901F-CFC55307D298}" type="presParOf" srcId="{18624E20-C759-4617-84ED-4DA0E262DFC7}" destId="{1240FE36-4024-49F6-B9A6-8785DE94B567}" srcOrd="1" destOrd="0" presId="urn:microsoft.com/office/officeart/2005/8/layout/chevron2"/>
    <dgm:cxn modelId="{E411BD23-F3FF-46AB-914C-5DA572769819}" type="presParOf" srcId="{18624E20-C759-4617-84ED-4DA0E262DFC7}" destId="{0618CB94-1503-4CB9-9B5B-09F9084E635B}" srcOrd="2" destOrd="0" presId="urn:microsoft.com/office/officeart/2005/8/layout/chevron2"/>
    <dgm:cxn modelId="{6E1C7A0E-F3E6-4B9A-84A7-AA6A6620FACC}" type="presParOf" srcId="{0618CB94-1503-4CB9-9B5B-09F9084E635B}" destId="{D545D314-521F-4A88-BDFC-48A0D398C934}" srcOrd="0" destOrd="0" presId="urn:microsoft.com/office/officeart/2005/8/layout/chevron2"/>
    <dgm:cxn modelId="{09F29470-64F7-4B3D-9675-642DEB24DF39}" type="presParOf" srcId="{0618CB94-1503-4CB9-9B5B-09F9084E635B}" destId="{8886A01A-21FE-46D6-A9EB-C7CFC2C1AF4E}" srcOrd="1" destOrd="0" presId="urn:microsoft.com/office/officeart/2005/8/layout/chevron2"/>
    <dgm:cxn modelId="{AEDE8D5B-3A59-40DD-8960-03896B7C9BBD}" type="presParOf" srcId="{18624E20-C759-4617-84ED-4DA0E262DFC7}" destId="{2B8985D5-D222-4DC5-9E43-564F06752822}" srcOrd="3" destOrd="0" presId="urn:microsoft.com/office/officeart/2005/8/layout/chevron2"/>
    <dgm:cxn modelId="{342CFDF2-70AA-4177-A902-2683BF0F0E5A}" type="presParOf" srcId="{18624E20-C759-4617-84ED-4DA0E262DFC7}" destId="{DE9A5846-3D5B-4DE6-ADF4-235A0DE4B7AE}" srcOrd="4" destOrd="0" presId="urn:microsoft.com/office/officeart/2005/8/layout/chevron2"/>
    <dgm:cxn modelId="{6C7D3400-01D8-4E94-86D1-32C74F07D9AB}" type="presParOf" srcId="{DE9A5846-3D5B-4DE6-ADF4-235A0DE4B7AE}" destId="{559DE42D-73D0-4EF4-9B08-2F4BF5FEDD0C}" srcOrd="0" destOrd="0" presId="urn:microsoft.com/office/officeart/2005/8/layout/chevron2"/>
    <dgm:cxn modelId="{1DAA81EF-4F58-42FD-9913-32EC48AB2A87}" type="presParOf" srcId="{DE9A5846-3D5B-4DE6-ADF4-235A0DE4B7AE}" destId="{3F3B5B20-710A-410F-A3D6-57333AA8A057}" srcOrd="1" destOrd="0" presId="urn:microsoft.com/office/officeart/2005/8/layout/chevron2"/>
    <dgm:cxn modelId="{B8B6526E-5328-4EFD-AB91-256BA4D1106A}" type="presParOf" srcId="{18624E20-C759-4617-84ED-4DA0E262DFC7}" destId="{9A0E8025-ACA3-4B5C-9979-B6CC8F87B5A8}" srcOrd="5" destOrd="0" presId="urn:microsoft.com/office/officeart/2005/8/layout/chevron2"/>
    <dgm:cxn modelId="{4BFC06AD-14EC-4E6D-B9FD-2DD0D59E7904}" type="presParOf" srcId="{18624E20-C759-4617-84ED-4DA0E262DFC7}" destId="{02739BA5-35A7-42CD-BB9D-032845F7057C}" srcOrd="6" destOrd="0" presId="urn:microsoft.com/office/officeart/2005/8/layout/chevron2"/>
    <dgm:cxn modelId="{5A990EF7-A969-4C98-91B6-C6291C9ED37A}" type="presParOf" srcId="{02739BA5-35A7-42CD-BB9D-032845F7057C}" destId="{BB1A1C0E-3047-4C87-A216-8150EF452F8D}" srcOrd="0" destOrd="0" presId="urn:microsoft.com/office/officeart/2005/8/layout/chevron2"/>
    <dgm:cxn modelId="{FCF40759-859E-41F1-856A-B9CB11E181B1}" type="presParOf" srcId="{02739BA5-35A7-42CD-BB9D-032845F7057C}" destId="{754A4E2C-B900-40EF-9DBC-A007AE959049}" srcOrd="1" destOrd="0" presId="urn:microsoft.com/office/officeart/2005/8/layout/chevron2"/>
    <dgm:cxn modelId="{1826210E-61FB-4F60-BC5E-7A53215839F5}" type="presParOf" srcId="{18624E20-C759-4617-84ED-4DA0E262DFC7}" destId="{3025F0D3-A986-433D-9A0B-D366AEF697C2}" srcOrd="7" destOrd="0" presId="urn:microsoft.com/office/officeart/2005/8/layout/chevron2"/>
    <dgm:cxn modelId="{5BD95804-6D27-45A0-910B-D5EE7F6F1EAC}" type="presParOf" srcId="{18624E20-C759-4617-84ED-4DA0E262DFC7}" destId="{F9C7EAEE-0FA8-432A-B875-80ADF6CE4A15}" srcOrd="8" destOrd="0" presId="urn:microsoft.com/office/officeart/2005/8/layout/chevron2"/>
    <dgm:cxn modelId="{2BAC1CE3-86B5-4169-BCF4-7B0CAECE8FB8}" type="presParOf" srcId="{F9C7EAEE-0FA8-432A-B875-80ADF6CE4A15}" destId="{CE36905D-4A97-4297-9764-72684E131FF8}" srcOrd="0" destOrd="0" presId="urn:microsoft.com/office/officeart/2005/8/layout/chevron2"/>
    <dgm:cxn modelId="{2B94EA2E-11A0-4968-912C-C0D2004F1148}" type="presParOf" srcId="{F9C7EAEE-0FA8-432A-B875-80ADF6CE4A15}" destId="{19EB213A-448D-404E-BDFE-1E827AB0179F}" srcOrd="1" destOrd="0" presId="urn:microsoft.com/office/officeart/2005/8/layout/chevron2"/>
    <dgm:cxn modelId="{4AEA43A0-FFBD-4373-88BD-968BCAE0ED60}" type="presParOf" srcId="{18624E20-C759-4617-84ED-4DA0E262DFC7}" destId="{1D3126AE-96D2-4DB7-B2E5-6B0893A90BF4}" srcOrd="9" destOrd="0" presId="urn:microsoft.com/office/officeart/2005/8/layout/chevron2"/>
    <dgm:cxn modelId="{21A0DD86-F699-4169-AD7D-63B9D04EFEE3}" type="presParOf" srcId="{18624E20-C759-4617-84ED-4DA0E262DFC7}" destId="{80E75F96-AB7D-4510-86C9-9F40C99F317C}" srcOrd="10" destOrd="0" presId="urn:microsoft.com/office/officeart/2005/8/layout/chevron2"/>
    <dgm:cxn modelId="{B48EFDEC-97DD-4F88-A607-3244D0DCD25F}" type="presParOf" srcId="{80E75F96-AB7D-4510-86C9-9F40C99F317C}" destId="{542BB005-5B77-443E-846F-0F7F0AA71B4B}" srcOrd="0" destOrd="0" presId="urn:microsoft.com/office/officeart/2005/8/layout/chevron2"/>
    <dgm:cxn modelId="{CF8BD1D6-2A14-41B8-9199-49E5FD615D0C}" type="presParOf" srcId="{80E75F96-AB7D-4510-86C9-9F40C99F317C}" destId="{A79AA166-C8D6-4F21-896C-F338ABDAB20C}" srcOrd="1" destOrd="0" presId="urn:microsoft.com/office/officeart/2005/8/layout/chevron2"/>
    <dgm:cxn modelId="{E007C2C9-D4E5-4FC1-9BFC-5FCC6A825323}" type="presParOf" srcId="{18624E20-C759-4617-84ED-4DA0E262DFC7}" destId="{6CB3D9D2-3E18-4448-AA79-E06C9CDED4EA}" srcOrd="11" destOrd="0" presId="urn:microsoft.com/office/officeart/2005/8/layout/chevron2"/>
    <dgm:cxn modelId="{72A32537-943B-4347-9C28-5E09360CD5C5}" type="presParOf" srcId="{18624E20-C759-4617-84ED-4DA0E262DFC7}" destId="{899E236E-B44A-4A24-B85F-9296E5E9CC34}" srcOrd="12" destOrd="0" presId="urn:microsoft.com/office/officeart/2005/8/layout/chevron2"/>
    <dgm:cxn modelId="{E69E0C50-3E13-4111-B8DF-6D2EE55316C6}" type="presParOf" srcId="{899E236E-B44A-4A24-B85F-9296E5E9CC34}" destId="{2A0FE7F0-569F-49A1-94E8-48683F875BC6}" srcOrd="0" destOrd="0" presId="urn:microsoft.com/office/officeart/2005/8/layout/chevron2"/>
    <dgm:cxn modelId="{79B817C4-BCCE-426D-856E-13F4AD0595A0}" type="presParOf" srcId="{899E236E-B44A-4A24-B85F-9296E5E9CC34}" destId="{0D57B66D-4FF9-4804-BCF3-B5033A7B6320}"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5D0A89-6F74-2C44-8B65-62DD59ACE30B}" type="doc">
      <dgm:prSet loTypeId="urn:microsoft.com/office/officeart/2005/8/layout/hierarchy3" loCatId="list" qsTypeId="urn:microsoft.com/office/officeart/2005/8/quickstyle/simple5" qsCatId="simple" csTypeId="urn:microsoft.com/office/officeart/2005/8/colors/colorful3" csCatId="colorful" phldr="1"/>
      <dgm:spPr/>
    </dgm:pt>
    <dgm:pt modelId="{F73B55ED-0DFF-AE46-BB6B-1F4E3D86E31E}">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Topic Generation</a:t>
          </a:r>
          <a:endParaRPr lang="en-US" sz="1200" b="1" dirty="0">
            <a:effectLst>
              <a:outerShdw blurRad="38100" dist="38100" dir="2700000" algn="tl">
                <a:srgbClr val="000000">
                  <a:alpha val="43137"/>
                </a:srgbClr>
              </a:outerShdw>
            </a:effectLst>
            <a:latin typeface="Minion Pro" pitchFamily="18" charset="0"/>
          </a:endParaRPr>
        </a:p>
      </dgm:t>
    </dgm:pt>
    <dgm:pt modelId="{645FFFF1-82E6-664D-8B0B-7D067D012EA2}" type="parTrans" cxnId="{8545CCEA-1A31-0848-BA98-9B0E5A077AFF}">
      <dgm:prSet/>
      <dgm:spPr/>
      <dgm:t>
        <a:bodyPr/>
        <a:lstStyle/>
        <a:p>
          <a:endParaRPr lang="en-US"/>
        </a:p>
      </dgm:t>
    </dgm:pt>
    <dgm:pt modelId="{1FFACE8A-EBAB-B442-81C7-09B72DC640AF}" type="sibTrans" cxnId="{8545CCEA-1A31-0848-BA98-9B0E5A077AFF}">
      <dgm:prSet/>
      <dgm:spPr/>
      <dgm:t>
        <a:bodyPr/>
        <a:lstStyle/>
        <a:p>
          <a:endParaRPr lang="en-US"/>
        </a:p>
      </dgm:t>
    </dgm:pt>
    <dgm:pt modelId="{31509641-597E-A74B-B621-2EBBCF457666}">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Topic Development</a:t>
          </a:r>
        </a:p>
      </dgm:t>
    </dgm:pt>
    <dgm:pt modelId="{23505E26-A09C-3D40-AF89-F2E48B604C60}" type="parTrans" cxnId="{B530985C-B691-694A-B8A2-0232150F6F1D}">
      <dgm:prSet/>
      <dgm:spPr/>
      <dgm:t>
        <a:bodyPr/>
        <a:lstStyle/>
        <a:p>
          <a:endParaRPr lang="en-US"/>
        </a:p>
      </dgm:t>
    </dgm:pt>
    <dgm:pt modelId="{208ADE2E-D5ED-4646-9EEC-B05F15F37E28}" type="sibTrans" cxnId="{B530985C-B691-694A-B8A2-0232150F6F1D}">
      <dgm:prSet/>
      <dgm:spPr/>
      <dgm:t>
        <a:bodyPr/>
        <a:lstStyle/>
        <a:p>
          <a:endParaRPr lang="en-US"/>
        </a:p>
      </dgm:t>
    </dgm:pt>
    <dgm:pt modelId="{0601E54C-405D-8A4E-A14A-F7DDFC2509AA}">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Topic Refinement</a:t>
          </a:r>
          <a:endParaRPr lang="en-US" sz="1200" b="1" dirty="0">
            <a:effectLst>
              <a:outerShdw blurRad="38100" dist="38100" dir="2700000" algn="tl">
                <a:srgbClr val="000000">
                  <a:alpha val="43137"/>
                </a:srgbClr>
              </a:outerShdw>
            </a:effectLst>
            <a:latin typeface="Minion Pro" pitchFamily="18" charset="0"/>
          </a:endParaRPr>
        </a:p>
      </dgm:t>
    </dgm:pt>
    <dgm:pt modelId="{A5FA9668-275C-0240-BD6E-05A368055450}" type="parTrans" cxnId="{DE420ACE-A183-4E4B-8A3B-6B5F65E2AD94}">
      <dgm:prSet/>
      <dgm:spPr/>
      <dgm:t>
        <a:bodyPr/>
        <a:lstStyle/>
        <a:p>
          <a:endParaRPr lang="en-US"/>
        </a:p>
      </dgm:t>
    </dgm:pt>
    <dgm:pt modelId="{DE94549E-039C-8948-BFF4-CC3BEE935B54}" type="sibTrans" cxnId="{DE420ACE-A183-4E4B-8A3B-6B5F65E2AD94}">
      <dgm:prSet/>
      <dgm:spPr/>
      <dgm:t>
        <a:bodyPr/>
        <a:lstStyle/>
        <a:p>
          <a:endParaRPr lang="en-US"/>
        </a:p>
      </dgm:t>
    </dgm:pt>
    <dgm:pt modelId="{52240C84-A0B4-4C6A-84D4-CD0C7580728A}">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Research Review</a:t>
          </a:r>
          <a:endParaRPr lang="en-US" sz="1200" b="1" dirty="0">
            <a:effectLst>
              <a:outerShdw blurRad="38100" dist="38100" dir="2700000" algn="tl">
                <a:srgbClr val="000000">
                  <a:alpha val="43137"/>
                </a:srgbClr>
              </a:outerShdw>
            </a:effectLst>
            <a:latin typeface="Minion Pro" pitchFamily="18" charset="0"/>
          </a:endParaRPr>
        </a:p>
      </dgm:t>
    </dgm:pt>
    <dgm:pt modelId="{E76739E6-3429-499F-A635-ACED96854D79}" type="parTrans" cxnId="{D66A6805-30F0-406D-9860-A9AC463213BB}">
      <dgm:prSet/>
      <dgm:spPr/>
      <dgm:t>
        <a:bodyPr/>
        <a:lstStyle/>
        <a:p>
          <a:endParaRPr lang="en-US"/>
        </a:p>
      </dgm:t>
    </dgm:pt>
    <dgm:pt modelId="{3BD52A1E-BD32-464A-93E1-465CEEE714B7}" type="sibTrans" cxnId="{D66A6805-30F0-406D-9860-A9AC463213BB}">
      <dgm:prSet/>
      <dgm:spPr/>
      <dgm:t>
        <a:bodyPr/>
        <a:lstStyle/>
        <a:p>
          <a:endParaRPr lang="en-US"/>
        </a:p>
      </dgm:t>
    </dgm:pt>
    <dgm:pt modelId="{C14B814A-DCD7-42FF-A48D-044465E95753}">
      <dgm:prSet phldrT="[Text]" custT="1"/>
      <dgm:spPr/>
      <dgm:t>
        <a:bodyPr/>
        <a:lstStyle/>
        <a:p>
          <a:r>
            <a:rPr lang="en-US" sz="1200" b="1" dirty="0" smtClean="0">
              <a:effectLst>
                <a:outerShdw blurRad="38100" dist="38100" dir="2700000" algn="tl">
                  <a:srgbClr val="000000">
                    <a:alpha val="43137"/>
                  </a:srgbClr>
                </a:outerShdw>
              </a:effectLst>
              <a:latin typeface="Minion Pro" pitchFamily="18" charset="0"/>
            </a:rPr>
            <a:t>Research Needs Development</a:t>
          </a:r>
          <a:endParaRPr lang="en-US" sz="1200" b="1" dirty="0">
            <a:effectLst>
              <a:outerShdw blurRad="38100" dist="38100" dir="2700000" algn="tl">
                <a:srgbClr val="000000">
                  <a:alpha val="43137"/>
                </a:srgbClr>
              </a:outerShdw>
            </a:effectLst>
            <a:latin typeface="Minion Pro" pitchFamily="18" charset="0"/>
          </a:endParaRPr>
        </a:p>
      </dgm:t>
    </dgm:pt>
    <dgm:pt modelId="{2B9B932A-E04B-4D6D-8FD0-56513C76769D}" type="parTrans" cxnId="{1E9F6B0D-BFDB-4103-AB5E-D4C93A28819D}">
      <dgm:prSet/>
      <dgm:spPr/>
      <dgm:t>
        <a:bodyPr/>
        <a:lstStyle/>
        <a:p>
          <a:endParaRPr lang="en-US"/>
        </a:p>
      </dgm:t>
    </dgm:pt>
    <dgm:pt modelId="{56B24514-5861-454E-A435-687079FE93FE}" type="sibTrans" cxnId="{1E9F6B0D-BFDB-4103-AB5E-D4C93A28819D}">
      <dgm:prSet/>
      <dgm:spPr/>
      <dgm:t>
        <a:bodyPr/>
        <a:lstStyle/>
        <a:p>
          <a:endParaRPr lang="en-US"/>
        </a:p>
      </dgm:t>
    </dgm:pt>
    <dgm:pt modelId="{7B8E9682-E2A0-4CB6-B3FE-9A873C61036B}">
      <dgm:prSet phldrT="[Text]" custT="1"/>
      <dgm:spPr/>
      <dgm:t>
        <a:bodyPr/>
        <a:lstStyle/>
        <a:p>
          <a:r>
            <a:rPr lang="en-US" sz="1100" b="1" dirty="0" smtClean="0">
              <a:effectLst>
                <a:outerShdw blurRad="38100" dist="38100" dir="2700000" algn="tl">
                  <a:srgbClr val="000000">
                    <a:alpha val="43137"/>
                  </a:srgbClr>
                </a:outerShdw>
              </a:effectLst>
              <a:latin typeface="Minion Pro" pitchFamily="18" charset="0"/>
            </a:rPr>
            <a:t>Report Translation &amp; Dissemination</a:t>
          </a:r>
          <a:endParaRPr lang="en-US" sz="1100" b="1" dirty="0">
            <a:effectLst>
              <a:outerShdw blurRad="38100" dist="38100" dir="2700000" algn="tl">
                <a:srgbClr val="000000">
                  <a:alpha val="43137"/>
                </a:srgbClr>
              </a:outerShdw>
            </a:effectLst>
            <a:latin typeface="Minion Pro" pitchFamily="18" charset="0"/>
          </a:endParaRPr>
        </a:p>
      </dgm:t>
    </dgm:pt>
    <dgm:pt modelId="{384B5EEF-3BB2-4202-95E8-4506A1EBA224}" type="parTrans" cxnId="{6B8D7829-4A7D-4694-9290-26004E7F316A}">
      <dgm:prSet/>
      <dgm:spPr/>
      <dgm:t>
        <a:bodyPr/>
        <a:lstStyle/>
        <a:p>
          <a:endParaRPr lang="en-US"/>
        </a:p>
      </dgm:t>
    </dgm:pt>
    <dgm:pt modelId="{CC31A929-B977-4F0C-B71E-A9D91D00FD53}" type="sibTrans" cxnId="{6B8D7829-4A7D-4694-9290-26004E7F316A}">
      <dgm:prSet/>
      <dgm:spPr/>
      <dgm:t>
        <a:bodyPr/>
        <a:lstStyle/>
        <a:p>
          <a:endParaRPr lang="en-US"/>
        </a:p>
      </dgm:t>
    </dgm:pt>
    <dgm:pt modelId="{B6451E0A-69BB-4D41-9362-8E899F13B607}">
      <dgm:prSet phldrT="[Text]" custT="1"/>
      <dgm:spPr/>
      <dgm:t>
        <a:bodyPr/>
        <a:lstStyle/>
        <a:p>
          <a:r>
            <a:rPr lang="en-US" sz="1200" b="0" dirty="0" smtClean="0">
              <a:effectLst/>
              <a:latin typeface="Minion Pro" pitchFamily="18" charset="0"/>
            </a:rPr>
            <a:t>Nominate topics via the web</a:t>
          </a:r>
          <a:endParaRPr lang="en-US" sz="1200" b="0" dirty="0">
            <a:effectLst/>
            <a:latin typeface="Minion Pro" pitchFamily="18" charset="0"/>
          </a:endParaRPr>
        </a:p>
      </dgm:t>
    </dgm:pt>
    <dgm:pt modelId="{DB012EB2-2391-4E03-95E8-8D703898E116}" type="parTrans" cxnId="{DCF10F78-E8BF-4C40-916B-C2A4385DE134}">
      <dgm:prSet/>
      <dgm:spPr/>
      <dgm:t>
        <a:bodyPr/>
        <a:lstStyle/>
        <a:p>
          <a:endParaRPr lang="en-US"/>
        </a:p>
      </dgm:t>
    </dgm:pt>
    <dgm:pt modelId="{7122E5D1-9FFF-4A22-B93F-77045564400F}" type="sibTrans" cxnId="{DCF10F78-E8BF-4C40-916B-C2A4385DE134}">
      <dgm:prSet/>
      <dgm:spPr/>
      <dgm:t>
        <a:bodyPr/>
        <a:lstStyle/>
        <a:p>
          <a:endParaRPr lang="en-US"/>
        </a:p>
      </dgm:t>
    </dgm:pt>
    <dgm:pt modelId="{2FC53864-A04A-469D-86C0-43F454BA9572}">
      <dgm:prSet phldrT="[Text]" custT="1"/>
      <dgm:spPr/>
      <dgm:t>
        <a:bodyPr/>
        <a:lstStyle/>
        <a:p>
          <a:r>
            <a:rPr lang="en-US" sz="1200" b="0" dirty="0" smtClean="0">
              <a:effectLst/>
              <a:latin typeface="Minion Pro" pitchFamily="18" charset="0"/>
            </a:rPr>
            <a:t>Clarify nomination intent</a:t>
          </a:r>
        </a:p>
      </dgm:t>
    </dgm:pt>
    <dgm:pt modelId="{198732FB-20B8-447A-BEB9-93252B5DB372}" type="parTrans" cxnId="{F1793E6F-DF60-4415-9410-41D43688E79F}">
      <dgm:prSet/>
      <dgm:spPr/>
      <dgm:t>
        <a:bodyPr/>
        <a:lstStyle/>
        <a:p>
          <a:endParaRPr lang="en-US"/>
        </a:p>
      </dgm:t>
    </dgm:pt>
    <dgm:pt modelId="{BB142EB8-E65B-40ED-AC07-59D92FCCD784}" type="sibTrans" cxnId="{F1793E6F-DF60-4415-9410-41D43688E79F}">
      <dgm:prSet/>
      <dgm:spPr/>
      <dgm:t>
        <a:bodyPr/>
        <a:lstStyle/>
        <a:p>
          <a:endParaRPr lang="en-US"/>
        </a:p>
      </dgm:t>
    </dgm:pt>
    <dgm:pt modelId="{C3EDA7C2-78C7-4E3B-85C1-41BE5A225295}">
      <dgm:prSet phldrT="[Text]" custT="1"/>
      <dgm:spPr/>
      <dgm:t>
        <a:bodyPr/>
        <a:lstStyle/>
        <a:p>
          <a:r>
            <a:rPr lang="en-US" sz="1200" b="0" dirty="0" smtClean="0">
              <a:effectLst/>
              <a:latin typeface="Minion Pro" pitchFamily="18" charset="0"/>
            </a:rPr>
            <a:t>Frame clinical context of nomination</a:t>
          </a:r>
        </a:p>
      </dgm:t>
    </dgm:pt>
    <dgm:pt modelId="{829B73D3-91D5-4C12-98A0-824E34AFD5B9}" type="parTrans" cxnId="{28B23051-55DD-41BA-A762-A3CFC07ECE37}">
      <dgm:prSet/>
      <dgm:spPr/>
      <dgm:t>
        <a:bodyPr/>
        <a:lstStyle/>
        <a:p>
          <a:endParaRPr lang="en-US"/>
        </a:p>
      </dgm:t>
    </dgm:pt>
    <dgm:pt modelId="{6A7489E1-7847-448B-9E58-CAF7DBE2B332}" type="sibTrans" cxnId="{28B23051-55DD-41BA-A762-A3CFC07ECE37}">
      <dgm:prSet/>
      <dgm:spPr/>
      <dgm:t>
        <a:bodyPr/>
        <a:lstStyle/>
        <a:p>
          <a:endParaRPr lang="en-US"/>
        </a:p>
      </dgm:t>
    </dgm:pt>
    <dgm:pt modelId="{486FABF0-EC06-4A07-8DEF-0F3C5D38218F}">
      <dgm:prSet phldrT="[Text]" custT="1"/>
      <dgm:spPr/>
      <dgm:t>
        <a:bodyPr/>
        <a:lstStyle/>
        <a:p>
          <a:r>
            <a:rPr lang="en-US" sz="1200" b="0" dirty="0" smtClean="0">
              <a:effectLst/>
              <a:latin typeface="Minion Pro" pitchFamily="18" charset="0"/>
            </a:rPr>
            <a:t>Provide “real world” input from provider, patient, and policy perspectives</a:t>
          </a:r>
          <a:endParaRPr lang="en-US" sz="1200" b="0" dirty="0">
            <a:effectLst/>
            <a:latin typeface="Minion Pro" pitchFamily="18" charset="0"/>
          </a:endParaRPr>
        </a:p>
      </dgm:t>
    </dgm:pt>
    <dgm:pt modelId="{C92755AB-8954-4C96-9E0F-A19F6958BFA5}" type="parTrans" cxnId="{D73CAD87-EAF3-4C62-B819-0D12FF144DB1}">
      <dgm:prSet/>
      <dgm:spPr/>
      <dgm:t>
        <a:bodyPr/>
        <a:lstStyle/>
        <a:p>
          <a:endParaRPr lang="en-US"/>
        </a:p>
      </dgm:t>
    </dgm:pt>
    <dgm:pt modelId="{E6FCFBFB-2109-4BA0-90F0-735CEEFF6282}" type="sibTrans" cxnId="{D73CAD87-EAF3-4C62-B819-0D12FF144DB1}">
      <dgm:prSet/>
      <dgm:spPr/>
      <dgm:t>
        <a:bodyPr/>
        <a:lstStyle/>
        <a:p>
          <a:endParaRPr lang="en-US"/>
        </a:p>
      </dgm:t>
    </dgm:pt>
    <dgm:pt modelId="{4BADB6A1-9F0C-4C57-824F-EA66AB33FCCA}">
      <dgm:prSet phldrT="[Text]" custT="1"/>
      <dgm:spPr/>
      <dgm:t>
        <a:bodyPr/>
        <a:lstStyle/>
        <a:p>
          <a:r>
            <a:rPr lang="en-US" sz="1200" b="0" dirty="0" smtClean="0">
              <a:effectLst/>
              <a:latin typeface="Minion Pro" pitchFamily="18" charset="0"/>
            </a:rPr>
            <a:t>Provide public comment via Web</a:t>
          </a:r>
          <a:endParaRPr lang="en-US" sz="1200" b="0" dirty="0">
            <a:effectLst/>
            <a:latin typeface="Minion Pro" pitchFamily="18" charset="0"/>
          </a:endParaRPr>
        </a:p>
      </dgm:t>
    </dgm:pt>
    <dgm:pt modelId="{4DF219C6-2502-4B3F-888E-BB0186325C18}" type="parTrans" cxnId="{2DD47F67-3778-42E4-9535-2BA4FB3E941D}">
      <dgm:prSet/>
      <dgm:spPr/>
      <dgm:t>
        <a:bodyPr/>
        <a:lstStyle/>
        <a:p>
          <a:endParaRPr lang="en-US"/>
        </a:p>
      </dgm:t>
    </dgm:pt>
    <dgm:pt modelId="{A11760A0-FBAE-4A84-951C-A84D5CE03276}" type="sibTrans" cxnId="{2DD47F67-3778-42E4-9535-2BA4FB3E941D}">
      <dgm:prSet/>
      <dgm:spPr/>
      <dgm:t>
        <a:bodyPr/>
        <a:lstStyle/>
        <a:p>
          <a:endParaRPr lang="en-US"/>
        </a:p>
      </dgm:t>
    </dgm:pt>
    <dgm:pt modelId="{294EE3CC-69BB-4C78-BCFF-166A41168A5B}">
      <dgm:prSet phldrT="[Text]" custT="1"/>
      <dgm:spPr/>
      <dgm:t>
        <a:bodyPr/>
        <a:lstStyle/>
        <a:p>
          <a:r>
            <a:rPr lang="en-US" sz="1200" b="0" dirty="0" smtClean="0">
              <a:effectLst/>
              <a:latin typeface="Minion Pro" pitchFamily="18" charset="0"/>
            </a:rPr>
            <a:t>Provide methodological &amp; clinical input as a TEP member</a:t>
          </a:r>
          <a:endParaRPr lang="en-US" sz="1200" b="0" dirty="0">
            <a:effectLst/>
            <a:latin typeface="Minion Pro" pitchFamily="18" charset="0"/>
          </a:endParaRPr>
        </a:p>
      </dgm:t>
    </dgm:pt>
    <dgm:pt modelId="{37F69E99-B392-44A2-8D9A-042BB937FC68}" type="parTrans" cxnId="{CCE0975B-6D43-4F3C-A146-5A33BD01E668}">
      <dgm:prSet/>
      <dgm:spPr/>
      <dgm:t>
        <a:bodyPr/>
        <a:lstStyle/>
        <a:p>
          <a:endParaRPr lang="en-US"/>
        </a:p>
      </dgm:t>
    </dgm:pt>
    <dgm:pt modelId="{6201BEFA-CBA2-457E-8572-AFDBC972AAA5}" type="sibTrans" cxnId="{CCE0975B-6D43-4F3C-A146-5A33BD01E668}">
      <dgm:prSet/>
      <dgm:spPr/>
      <dgm:t>
        <a:bodyPr/>
        <a:lstStyle/>
        <a:p>
          <a:endParaRPr lang="en-US"/>
        </a:p>
      </dgm:t>
    </dgm:pt>
    <dgm:pt modelId="{8E3A3F8A-C002-4CC4-8374-8C3A15BB03FD}">
      <dgm:prSet phldrT="[Text]" custT="1"/>
      <dgm:spPr/>
      <dgm:t>
        <a:bodyPr/>
        <a:lstStyle/>
        <a:p>
          <a:pPr algn="ctr"/>
          <a:r>
            <a:rPr lang="en-US" sz="1200" b="0" dirty="0" smtClean="0">
              <a:effectLst/>
              <a:latin typeface="Minion Pro" pitchFamily="18" charset="0"/>
            </a:rPr>
            <a:t>Provide input via peer review</a:t>
          </a:r>
          <a:endParaRPr lang="en-US" sz="1200" b="0" dirty="0">
            <a:effectLst/>
            <a:latin typeface="Minion Pro" pitchFamily="18" charset="0"/>
          </a:endParaRPr>
        </a:p>
      </dgm:t>
    </dgm:pt>
    <dgm:pt modelId="{95D47BCB-8473-487C-BB7B-C7CC9CE64D2F}" type="parTrans" cxnId="{292BC7DC-13D3-4FF1-A48C-CE61120AF16A}">
      <dgm:prSet/>
      <dgm:spPr/>
      <dgm:t>
        <a:bodyPr/>
        <a:lstStyle/>
        <a:p>
          <a:endParaRPr lang="en-US"/>
        </a:p>
      </dgm:t>
    </dgm:pt>
    <dgm:pt modelId="{94C88C41-E5D0-471C-8C46-62F347DDC648}" type="sibTrans" cxnId="{292BC7DC-13D3-4FF1-A48C-CE61120AF16A}">
      <dgm:prSet/>
      <dgm:spPr/>
      <dgm:t>
        <a:bodyPr/>
        <a:lstStyle/>
        <a:p>
          <a:endParaRPr lang="en-US"/>
        </a:p>
      </dgm:t>
    </dgm:pt>
    <dgm:pt modelId="{91D704DA-6CCF-4F3C-AF60-BF2AE1352529}">
      <dgm:prSet phldrT="[Text]" custT="1"/>
      <dgm:spPr/>
      <dgm:t>
        <a:bodyPr/>
        <a:lstStyle/>
        <a:p>
          <a:r>
            <a:rPr lang="en-US" sz="1200" b="0" dirty="0" smtClean="0">
              <a:effectLst/>
              <a:latin typeface="Minion Pro" pitchFamily="18" charset="0"/>
            </a:rPr>
            <a:t>Provide public comment via Web</a:t>
          </a:r>
          <a:endParaRPr lang="en-US" sz="1200" b="0" dirty="0">
            <a:effectLst/>
            <a:latin typeface="Minion Pro" pitchFamily="18" charset="0"/>
          </a:endParaRPr>
        </a:p>
      </dgm:t>
    </dgm:pt>
    <dgm:pt modelId="{4D877C88-AFB9-467B-A936-866B885CD720}" type="parTrans" cxnId="{58FC02CE-EB55-46F4-A5B7-91867F73CFA2}">
      <dgm:prSet/>
      <dgm:spPr/>
      <dgm:t>
        <a:bodyPr/>
        <a:lstStyle/>
        <a:p>
          <a:endParaRPr lang="en-US"/>
        </a:p>
      </dgm:t>
    </dgm:pt>
    <dgm:pt modelId="{DF94BA32-C601-44DF-8E02-B866CAEAC223}" type="sibTrans" cxnId="{58FC02CE-EB55-46F4-A5B7-91867F73CFA2}">
      <dgm:prSet/>
      <dgm:spPr/>
      <dgm:t>
        <a:bodyPr/>
        <a:lstStyle/>
        <a:p>
          <a:endParaRPr lang="en-US"/>
        </a:p>
      </dgm:t>
    </dgm:pt>
    <dgm:pt modelId="{AB532DC2-0E0E-4388-8EA9-6A2BDDABD8DA}">
      <dgm:prSet phldrT="[Text]" custT="1"/>
      <dgm:spPr/>
      <dgm:t>
        <a:bodyPr/>
        <a:lstStyle/>
        <a:p>
          <a:r>
            <a:rPr lang="en-US" sz="1200" b="0" dirty="0" smtClean="0">
              <a:effectLst/>
              <a:latin typeface="Minion Pro" pitchFamily="18" charset="0"/>
            </a:rPr>
            <a:t>Participate in discussions to describe research gaps &amp; prioritize research needs</a:t>
          </a:r>
          <a:endParaRPr lang="en-US" sz="1200" b="0" dirty="0">
            <a:effectLst/>
            <a:latin typeface="Minion Pro" pitchFamily="18" charset="0"/>
          </a:endParaRPr>
        </a:p>
      </dgm:t>
    </dgm:pt>
    <dgm:pt modelId="{49108FA5-1CB9-4269-87FA-D51AA528AF2C}" type="parTrans" cxnId="{348594EF-EACE-4435-8E1A-769E2874B20F}">
      <dgm:prSet/>
      <dgm:spPr/>
      <dgm:t>
        <a:bodyPr/>
        <a:lstStyle/>
        <a:p>
          <a:endParaRPr lang="en-US"/>
        </a:p>
      </dgm:t>
    </dgm:pt>
    <dgm:pt modelId="{32843D01-635C-4746-A3F0-3A325A4DD42A}" type="sibTrans" cxnId="{348594EF-EACE-4435-8E1A-769E2874B20F}">
      <dgm:prSet/>
      <dgm:spPr/>
      <dgm:t>
        <a:bodyPr/>
        <a:lstStyle/>
        <a:p>
          <a:endParaRPr lang="en-US"/>
        </a:p>
      </dgm:t>
    </dgm:pt>
    <dgm:pt modelId="{D4F9AD8A-B235-40BC-8CA0-9BAEC274D035}">
      <dgm:prSet phldrT="[Text]" custT="1"/>
      <dgm:spPr/>
      <dgm:t>
        <a:bodyPr/>
        <a:lstStyle/>
        <a:p>
          <a:r>
            <a:rPr lang="en-US" sz="1200" b="0" dirty="0" smtClean="0">
              <a:effectLst/>
              <a:latin typeface="Minion Pro" pitchFamily="18" charset="0"/>
            </a:rPr>
            <a:t>Participate in focus groups</a:t>
          </a:r>
          <a:endParaRPr lang="en-US" sz="1200" b="0" dirty="0">
            <a:effectLst/>
            <a:latin typeface="Minion Pro" pitchFamily="18" charset="0"/>
          </a:endParaRPr>
        </a:p>
      </dgm:t>
    </dgm:pt>
    <dgm:pt modelId="{21E6E169-1585-4C59-9A09-15E49F6D2A91}" type="parTrans" cxnId="{61C4BBBD-E0E9-470D-A055-BC77595B3B59}">
      <dgm:prSet/>
      <dgm:spPr/>
      <dgm:t>
        <a:bodyPr/>
        <a:lstStyle/>
        <a:p>
          <a:endParaRPr lang="en-US"/>
        </a:p>
      </dgm:t>
    </dgm:pt>
    <dgm:pt modelId="{91491E1E-10ED-48F4-B2A9-D617982CCA8A}" type="sibTrans" cxnId="{61C4BBBD-E0E9-470D-A055-BC77595B3B59}">
      <dgm:prSet/>
      <dgm:spPr/>
      <dgm:t>
        <a:bodyPr/>
        <a:lstStyle/>
        <a:p>
          <a:endParaRPr lang="en-US"/>
        </a:p>
      </dgm:t>
    </dgm:pt>
    <dgm:pt modelId="{77B85B57-4899-48F0-929E-61C3C05C060E}">
      <dgm:prSet phldrT="[Text]" custT="1"/>
      <dgm:spPr/>
      <dgm:t>
        <a:bodyPr/>
        <a:lstStyle/>
        <a:p>
          <a:r>
            <a:rPr lang="en-US" sz="1200" b="0" dirty="0" smtClean="0">
              <a:effectLst/>
              <a:latin typeface="Minion Pro" pitchFamily="18" charset="0"/>
            </a:rPr>
            <a:t>Participate in individual interviews</a:t>
          </a:r>
          <a:endParaRPr lang="en-US" sz="1200" b="0" dirty="0">
            <a:effectLst/>
            <a:latin typeface="Minion Pro" pitchFamily="18" charset="0"/>
          </a:endParaRPr>
        </a:p>
      </dgm:t>
    </dgm:pt>
    <dgm:pt modelId="{8B334772-6C60-4384-86E2-B2DB488BCDBA}" type="parTrans" cxnId="{5DACA22C-08FF-4FA7-838E-9E82B8F78AE1}">
      <dgm:prSet/>
      <dgm:spPr/>
      <dgm:t>
        <a:bodyPr/>
        <a:lstStyle/>
        <a:p>
          <a:endParaRPr lang="en-US"/>
        </a:p>
      </dgm:t>
    </dgm:pt>
    <dgm:pt modelId="{D187E9AF-CF8B-43D1-91EA-36C1BA432B67}" type="sibTrans" cxnId="{5DACA22C-08FF-4FA7-838E-9E82B8F78AE1}">
      <dgm:prSet/>
      <dgm:spPr/>
      <dgm:t>
        <a:bodyPr/>
        <a:lstStyle/>
        <a:p>
          <a:endParaRPr lang="en-US"/>
        </a:p>
      </dgm:t>
    </dgm:pt>
    <dgm:pt modelId="{3DE2EB5E-4316-4036-A3F2-992B183AF747}">
      <dgm:prSet phldrT="[Text]" custT="1"/>
      <dgm:spPr/>
      <dgm:t>
        <a:bodyPr/>
        <a:lstStyle/>
        <a:p>
          <a:r>
            <a:rPr lang="en-US" sz="1200" b="0" dirty="0" smtClean="0">
              <a:effectLst/>
              <a:latin typeface="Minion Pro" pitchFamily="18" charset="0"/>
            </a:rPr>
            <a:t>Provide expert review of summary guides</a:t>
          </a:r>
          <a:endParaRPr lang="en-US" sz="1200" b="0" dirty="0">
            <a:effectLst/>
            <a:latin typeface="Minion Pro" pitchFamily="18" charset="0"/>
          </a:endParaRPr>
        </a:p>
      </dgm:t>
    </dgm:pt>
    <dgm:pt modelId="{F11156D0-B16E-402D-A783-A28C83CF1DCA}" type="parTrans" cxnId="{F0C2EF85-D256-4DBB-9499-7736B89C15C8}">
      <dgm:prSet/>
      <dgm:spPr/>
      <dgm:t>
        <a:bodyPr/>
        <a:lstStyle/>
        <a:p>
          <a:endParaRPr lang="en-US"/>
        </a:p>
      </dgm:t>
    </dgm:pt>
    <dgm:pt modelId="{439AE977-424B-41F0-9A2D-768C5D4FB009}" type="sibTrans" cxnId="{F0C2EF85-D256-4DBB-9499-7736B89C15C8}">
      <dgm:prSet/>
      <dgm:spPr/>
      <dgm:t>
        <a:bodyPr/>
        <a:lstStyle/>
        <a:p>
          <a:endParaRPr lang="en-US"/>
        </a:p>
      </dgm:t>
    </dgm:pt>
    <dgm:pt modelId="{EAA6B838-A77F-4102-BE28-6EA2A1119B6F}">
      <dgm:prSet custT="1"/>
      <dgm:spPr/>
      <dgm:t>
        <a:bodyPr/>
        <a:lstStyle/>
        <a:p>
          <a:r>
            <a:rPr lang="en-US" sz="1200" b="0" dirty="0" smtClean="0">
              <a:effectLst/>
              <a:latin typeface="Minion Pro" pitchFamily="18" charset="0"/>
            </a:rPr>
            <a:t>Provide input on clinical logic</a:t>
          </a:r>
        </a:p>
      </dgm:t>
    </dgm:pt>
    <dgm:pt modelId="{0CFEDC73-08DA-4730-AF41-2057699B4303}" type="parTrans" cxnId="{BBAE0EF3-1FA6-4971-854A-85FCCF91D975}">
      <dgm:prSet/>
      <dgm:spPr/>
      <dgm:t>
        <a:bodyPr/>
        <a:lstStyle/>
        <a:p>
          <a:endParaRPr lang="en-US"/>
        </a:p>
      </dgm:t>
    </dgm:pt>
    <dgm:pt modelId="{6B42ED53-1196-4F9E-B736-25B897B9D3D1}" type="sibTrans" cxnId="{BBAE0EF3-1FA6-4971-854A-85FCCF91D975}">
      <dgm:prSet/>
      <dgm:spPr/>
      <dgm:t>
        <a:bodyPr/>
        <a:lstStyle/>
        <a:p>
          <a:endParaRPr lang="en-US"/>
        </a:p>
      </dgm:t>
    </dgm:pt>
    <dgm:pt modelId="{CE5BECD9-E56F-42BB-8727-04FF30550769}" type="pres">
      <dgm:prSet presAssocID="{575D0A89-6F74-2C44-8B65-62DD59ACE30B}" presName="diagram" presStyleCnt="0">
        <dgm:presLayoutVars>
          <dgm:chPref val="1"/>
          <dgm:dir/>
          <dgm:animOne val="branch"/>
          <dgm:animLvl val="lvl"/>
          <dgm:resizeHandles/>
        </dgm:presLayoutVars>
      </dgm:prSet>
      <dgm:spPr/>
    </dgm:pt>
    <dgm:pt modelId="{3683D7DD-0316-46A3-B6CF-6A8DFF186D8C}" type="pres">
      <dgm:prSet presAssocID="{F73B55ED-0DFF-AE46-BB6B-1F4E3D86E31E}" presName="root" presStyleCnt="0"/>
      <dgm:spPr/>
    </dgm:pt>
    <dgm:pt modelId="{0F6E5C3C-67EF-4D45-B1D8-1EC024C46487}" type="pres">
      <dgm:prSet presAssocID="{F73B55ED-0DFF-AE46-BB6B-1F4E3D86E31E}" presName="rootComposite" presStyleCnt="0"/>
      <dgm:spPr/>
    </dgm:pt>
    <dgm:pt modelId="{BB1DDA0A-9ED0-4316-825A-0586583AD662}" type="pres">
      <dgm:prSet presAssocID="{F73B55ED-0DFF-AE46-BB6B-1F4E3D86E31E}" presName="rootText" presStyleLbl="node1" presStyleIdx="0" presStyleCnt="6"/>
      <dgm:spPr/>
      <dgm:t>
        <a:bodyPr/>
        <a:lstStyle/>
        <a:p>
          <a:endParaRPr lang="en-US"/>
        </a:p>
      </dgm:t>
    </dgm:pt>
    <dgm:pt modelId="{1B5F3667-7437-4A1A-A034-0E0B60BB9EA8}" type="pres">
      <dgm:prSet presAssocID="{F73B55ED-0DFF-AE46-BB6B-1F4E3D86E31E}" presName="rootConnector" presStyleLbl="node1" presStyleIdx="0" presStyleCnt="6"/>
      <dgm:spPr/>
      <dgm:t>
        <a:bodyPr/>
        <a:lstStyle/>
        <a:p>
          <a:endParaRPr lang="en-US"/>
        </a:p>
      </dgm:t>
    </dgm:pt>
    <dgm:pt modelId="{A2E4C7A6-9384-4E3E-B8BE-DCB55C8EBE9C}" type="pres">
      <dgm:prSet presAssocID="{F73B55ED-0DFF-AE46-BB6B-1F4E3D86E31E}" presName="childShape" presStyleCnt="0"/>
      <dgm:spPr/>
    </dgm:pt>
    <dgm:pt modelId="{85EC6F4A-0096-4274-BE06-86DDD8FBAC54}" type="pres">
      <dgm:prSet presAssocID="{DB012EB2-2391-4E03-95E8-8D703898E116}" presName="Name13" presStyleLbl="parChTrans1D2" presStyleIdx="0" presStyleCnt="13"/>
      <dgm:spPr/>
      <dgm:t>
        <a:bodyPr/>
        <a:lstStyle/>
        <a:p>
          <a:endParaRPr lang="en-US"/>
        </a:p>
      </dgm:t>
    </dgm:pt>
    <dgm:pt modelId="{71BD9218-2512-4C58-879D-3A508507E568}" type="pres">
      <dgm:prSet presAssocID="{B6451E0A-69BB-4D41-9362-8E899F13B607}" presName="childText" presStyleLbl="bgAcc1" presStyleIdx="0" presStyleCnt="13" custScaleX="114657" custScaleY="201408">
        <dgm:presLayoutVars>
          <dgm:bulletEnabled val="1"/>
        </dgm:presLayoutVars>
      </dgm:prSet>
      <dgm:spPr/>
      <dgm:t>
        <a:bodyPr/>
        <a:lstStyle/>
        <a:p>
          <a:endParaRPr lang="en-US"/>
        </a:p>
      </dgm:t>
    </dgm:pt>
    <dgm:pt modelId="{85FF3B97-922F-4794-A3F6-00602799022C}" type="pres">
      <dgm:prSet presAssocID="{31509641-597E-A74B-B621-2EBBCF457666}" presName="root" presStyleCnt="0"/>
      <dgm:spPr/>
    </dgm:pt>
    <dgm:pt modelId="{27F96958-DFD1-4972-A2EB-84DD94E31EFA}" type="pres">
      <dgm:prSet presAssocID="{31509641-597E-A74B-B621-2EBBCF457666}" presName="rootComposite" presStyleCnt="0"/>
      <dgm:spPr/>
    </dgm:pt>
    <dgm:pt modelId="{A250195B-FEFD-4AB5-8808-C0173C560F8A}" type="pres">
      <dgm:prSet presAssocID="{31509641-597E-A74B-B621-2EBBCF457666}" presName="rootText" presStyleLbl="node1" presStyleIdx="1" presStyleCnt="6" custScaleX="127747"/>
      <dgm:spPr/>
      <dgm:t>
        <a:bodyPr/>
        <a:lstStyle/>
        <a:p>
          <a:endParaRPr lang="en-US"/>
        </a:p>
      </dgm:t>
    </dgm:pt>
    <dgm:pt modelId="{127EE0C0-EB75-48C6-9073-F6FAC85286F4}" type="pres">
      <dgm:prSet presAssocID="{31509641-597E-A74B-B621-2EBBCF457666}" presName="rootConnector" presStyleLbl="node1" presStyleIdx="1" presStyleCnt="6"/>
      <dgm:spPr/>
      <dgm:t>
        <a:bodyPr/>
        <a:lstStyle/>
        <a:p>
          <a:endParaRPr lang="en-US"/>
        </a:p>
      </dgm:t>
    </dgm:pt>
    <dgm:pt modelId="{9219E417-FAE6-422E-B0AE-F22AC510DB91}" type="pres">
      <dgm:prSet presAssocID="{31509641-597E-A74B-B621-2EBBCF457666}" presName="childShape" presStyleCnt="0"/>
      <dgm:spPr/>
    </dgm:pt>
    <dgm:pt modelId="{D3C4008A-799D-48E4-9B1D-6BD827285F4B}" type="pres">
      <dgm:prSet presAssocID="{198732FB-20B8-447A-BEB9-93252B5DB372}" presName="Name13" presStyleLbl="parChTrans1D2" presStyleIdx="1" presStyleCnt="13"/>
      <dgm:spPr/>
      <dgm:t>
        <a:bodyPr/>
        <a:lstStyle/>
        <a:p>
          <a:endParaRPr lang="en-US"/>
        </a:p>
      </dgm:t>
    </dgm:pt>
    <dgm:pt modelId="{B2B4A440-4834-4076-85C6-9A421667F7FC}" type="pres">
      <dgm:prSet presAssocID="{2FC53864-A04A-469D-86C0-43F454BA9572}" presName="childText" presStyleLbl="bgAcc1" presStyleIdx="1" presStyleCnt="13" custScaleX="114606" custScaleY="167378">
        <dgm:presLayoutVars>
          <dgm:bulletEnabled val="1"/>
        </dgm:presLayoutVars>
      </dgm:prSet>
      <dgm:spPr/>
      <dgm:t>
        <a:bodyPr/>
        <a:lstStyle/>
        <a:p>
          <a:endParaRPr lang="en-US"/>
        </a:p>
      </dgm:t>
    </dgm:pt>
    <dgm:pt modelId="{683E8AC1-C0DE-4987-B880-7FB4AD6E54D8}" type="pres">
      <dgm:prSet presAssocID="{829B73D3-91D5-4C12-98A0-824E34AFD5B9}" presName="Name13" presStyleLbl="parChTrans1D2" presStyleIdx="2" presStyleCnt="13"/>
      <dgm:spPr/>
      <dgm:t>
        <a:bodyPr/>
        <a:lstStyle/>
        <a:p>
          <a:endParaRPr lang="en-US"/>
        </a:p>
      </dgm:t>
    </dgm:pt>
    <dgm:pt modelId="{FC5ABB5C-8737-427C-94E6-E1D652C8EF90}" type="pres">
      <dgm:prSet presAssocID="{C3EDA7C2-78C7-4E3B-85C1-41BE5A225295}" presName="childText" presStyleLbl="bgAcc1" presStyleIdx="2" presStyleCnt="13" custScaleX="114606" custScaleY="157036">
        <dgm:presLayoutVars>
          <dgm:bulletEnabled val="1"/>
        </dgm:presLayoutVars>
      </dgm:prSet>
      <dgm:spPr/>
      <dgm:t>
        <a:bodyPr/>
        <a:lstStyle/>
        <a:p>
          <a:endParaRPr lang="en-US"/>
        </a:p>
      </dgm:t>
    </dgm:pt>
    <dgm:pt modelId="{5FC4CF18-997E-4339-954E-6FB8C4F13F01}" type="pres">
      <dgm:prSet presAssocID="{0601E54C-405D-8A4E-A14A-F7DDFC2509AA}" presName="root" presStyleCnt="0"/>
      <dgm:spPr/>
    </dgm:pt>
    <dgm:pt modelId="{1547188E-368F-47BD-8DDD-A4CED8EF4B02}" type="pres">
      <dgm:prSet presAssocID="{0601E54C-405D-8A4E-A14A-F7DDFC2509AA}" presName="rootComposite" presStyleCnt="0"/>
      <dgm:spPr/>
    </dgm:pt>
    <dgm:pt modelId="{56CC474B-350B-43C4-B98A-C9C9AF542708}" type="pres">
      <dgm:prSet presAssocID="{0601E54C-405D-8A4E-A14A-F7DDFC2509AA}" presName="rootText" presStyleLbl="node1" presStyleIdx="2" presStyleCnt="6"/>
      <dgm:spPr/>
      <dgm:t>
        <a:bodyPr/>
        <a:lstStyle/>
        <a:p>
          <a:endParaRPr lang="en-US"/>
        </a:p>
      </dgm:t>
    </dgm:pt>
    <dgm:pt modelId="{B447CC99-9041-4A84-B41C-46EA51165B4B}" type="pres">
      <dgm:prSet presAssocID="{0601E54C-405D-8A4E-A14A-F7DDFC2509AA}" presName="rootConnector" presStyleLbl="node1" presStyleIdx="2" presStyleCnt="6"/>
      <dgm:spPr/>
      <dgm:t>
        <a:bodyPr/>
        <a:lstStyle/>
        <a:p>
          <a:endParaRPr lang="en-US"/>
        </a:p>
      </dgm:t>
    </dgm:pt>
    <dgm:pt modelId="{31662C45-FF3B-40F1-AF4C-F3D37F755F52}" type="pres">
      <dgm:prSet presAssocID="{0601E54C-405D-8A4E-A14A-F7DDFC2509AA}" presName="childShape" presStyleCnt="0"/>
      <dgm:spPr/>
    </dgm:pt>
    <dgm:pt modelId="{4BADFCA7-BEDB-4AB1-B451-83008C9BDDCE}" type="pres">
      <dgm:prSet presAssocID="{C92755AB-8954-4C96-9E0F-A19F6958BFA5}" presName="Name13" presStyleLbl="parChTrans1D2" presStyleIdx="3" presStyleCnt="13"/>
      <dgm:spPr/>
      <dgm:t>
        <a:bodyPr/>
        <a:lstStyle/>
        <a:p>
          <a:endParaRPr lang="en-US"/>
        </a:p>
      </dgm:t>
    </dgm:pt>
    <dgm:pt modelId="{0998B082-8E02-4CF4-BCA0-BA7B197E2556}" type="pres">
      <dgm:prSet presAssocID="{486FABF0-EC06-4A07-8DEF-0F3C5D38218F}" presName="childText" presStyleLbl="bgAcc1" presStyleIdx="3" presStyleCnt="13" custScaleX="154527" custScaleY="297425">
        <dgm:presLayoutVars>
          <dgm:bulletEnabled val="1"/>
        </dgm:presLayoutVars>
      </dgm:prSet>
      <dgm:spPr/>
      <dgm:t>
        <a:bodyPr/>
        <a:lstStyle/>
        <a:p>
          <a:endParaRPr lang="en-US"/>
        </a:p>
      </dgm:t>
    </dgm:pt>
    <dgm:pt modelId="{3E111E7B-FC18-47FF-BC4D-072972C936FE}" type="pres">
      <dgm:prSet presAssocID="{0CFEDC73-08DA-4730-AF41-2057699B4303}" presName="Name13" presStyleLbl="parChTrans1D2" presStyleIdx="4" presStyleCnt="13"/>
      <dgm:spPr/>
      <dgm:t>
        <a:bodyPr/>
        <a:lstStyle/>
        <a:p>
          <a:endParaRPr lang="en-US"/>
        </a:p>
      </dgm:t>
    </dgm:pt>
    <dgm:pt modelId="{576E3E4F-4048-44D1-9037-E0E47FB13E00}" type="pres">
      <dgm:prSet presAssocID="{EAA6B838-A77F-4102-BE28-6EA2A1119B6F}" presName="childText" presStyleLbl="bgAcc1" presStyleIdx="4" presStyleCnt="13" custScaleX="115500" custScaleY="176442">
        <dgm:presLayoutVars>
          <dgm:bulletEnabled val="1"/>
        </dgm:presLayoutVars>
      </dgm:prSet>
      <dgm:spPr/>
      <dgm:t>
        <a:bodyPr/>
        <a:lstStyle/>
        <a:p>
          <a:endParaRPr lang="en-US"/>
        </a:p>
      </dgm:t>
    </dgm:pt>
    <dgm:pt modelId="{8C6B8ADE-C098-4275-8286-25B01E4BA087}" type="pres">
      <dgm:prSet presAssocID="{4DF219C6-2502-4B3F-888E-BB0186325C18}" presName="Name13" presStyleLbl="parChTrans1D2" presStyleIdx="5" presStyleCnt="13"/>
      <dgm:spPr/>
      <dgm:t>
        <a:bodyPr/>
        <a:lstStyle/>
        <a:p>
          <a:endParaRPr lang="en-US"/>
        </a:p>
      </dgm:t>
    </dgm:pt>
    <dgm:pt modelId="{6F8BAD49-D140-4BC4-95D3-E230C2432B38}" type="pres">
      <dgm:prSet presAssocID="{4BADB6A1-9F0C-4C57-824F-EA66AB33FCCA}" presName="childText" presStyleLbl="bgAcc1" presStyleIdx="5" presStyleCnt="13" custScaleX="115500" custScaleY="144850">
        <dgm:presLayoutVars>
          <dgm:bulletEnabled val="1"/>
        </dgm:presLayoutVars>
      </dgm:prSet>
      <dgm:spPr/>
      <dgm:t>
        <a:bodyPr/>
        <a:lstStyle/>
        <a:p>
          <a:endParaRPr lang="en-US"/>
        </a:p>
      </dgm:t>
    </dgm:pt>
    <dgm:pt modelId="{BF0B6F8A-E36E-4FF1-A7E4-F481AA24FCCB}" type="pres">
      <dgm:prSet presAssocID="{52240C84-A0B4-4C6A-84D4-CD0C7580728A}" presName="root" presStyleCnt="0"/>
      <dgm:spPr/>
    </dgm:pt>
    <dgm:pt modelId="{F1F95696-15AB-449E-B266-2CE241C19F51}" type="pres">
      <dgm:prSet presAssocID="{52240C84-A0B4-4C6A-84D4-CD0C7580728A}" presName="rootComposite" presStyleCnt="0"/>
      <dgm:spPr/>
    </dgm:pt>
    <dgm:pt modelId="{B194BCD1-0FF3-45AC-833A-EC280A9F1C53}" type="pres">
      <dgm:prSet presAssocID="{52240C84-A0B4-4C6A-84D4-CD0C7580728A}" presName="rootText" presStyleLbl="node1" presStyleIdx="3" presStyleCnt="6"/>
      <dgm:spPr/>
      <dgm:t>
        <a:bodyPr/>
        <a:lstStyle/>
        <a:p>
          <a:endParaRPr lang="en-US"/>
        </a:p>
      </dgm:t>
    </dgm:pt>
    <dgm:pt modelId="{BD37EAC5-7FEE-4850-B0B1-588BA3AFBDF8}" type="pres">
      <dgm:prSet presAssocID="{52240C84-A0B4-4C6A-84D4-CD0C7580728A}" presName="rootConnector" presStyleLbl="node1" presStyleIdx="3" presStyleCnt="6"/>
      <dgm:spPr/>
      <dgm:t>
        <a:bodyPr/>
        <a:lstStyle/>
        <a:p>
          <a:endParaRPr lang="en-US"/>
        </a:p>
      </dgm:t>
    </dgm:pt>
    <dgm:pt modelId="{745FD88F-07B4-4928-AE6A-B8A736A6F771}" type="pres">
      <dgm:prSet presAssocID="{52240C84-A0B4-4C6A-84D4-CD0C7580728A}" presName="childShape" presStyleCnt="0"/>
      <dgm:spPr/>
    </dgm:pt>
    <dgm:pt modelId="{B1B3B575-09E3-4745-A098-0119B9ECCCC7}" type="pres">
      <dgm:prSet presAssocID="{37F69E99-B392-44A2-8D9A-042BB937FC68}" presName="Name13" presStyleLbl="parChTrans1D2" presStyleIdx="6" presStyleCnt="13"/>
      <dgm:spPr/>
      <dgm:t>
        <a:bodyPr/>
        <a:lstStyle/>
        <a:p>
          <a:endParaRPr lang="en-US"/>
        </a:p>
      </dgm:t>
    </dgm:pt>
    <dgm:pt modelId="{62C6BB3A-9192-47B7-A248-EA47F018535D}" type="pres">
      <dgm:prSet presAssocID="{294EE3CC-69BB-4C78-BCFF-166A41168A5B}" presName="childText" presStyleLbl="bgAcc1" presStyleIdx="6" presStyleCnt="13" custScaleX="156162" custScaleY="198152">
        <dgm:presLayoutVars>
          <dgm:bulletEnabled val="1"/>
        </dgm:presLayoutVars>
      </dgm:prSet>
      <dgm:spPr/>
      <dgm:t>
        <a:bodyPr/>
        <a:lstStyle/>
        <a:p>
          <a:endParaRPr lang="en-US"/>
        </a:p>
      </dgm:t>
    </dgm:pt>
    <dgm:pt modelId="{E82F5EF8-921A-4409-9059-A985B2DF957D}" type="pres">
      <dgm:prSet presAssocID="{95D47BCB-8473-487C-BB7B-C7CC9CE64D2F}" presName="Name13" presStyleLbl="parChTrans1D2" presStyleIdx="7" presStyleCnt="13"/>
      <dgm:spPr/>
      <dgm:t>
        <a:bodyPr/>
        <a:lstStyle/>
        <a:p>
          <a:endParaRPr lang="en-US"/>
        </a:p>
      </dgm:t>
    </dgm:pt>
    <dgm:pt modelId="{1AE54D77-176A-4195-8A66-7979BE49DB28}" type="pres">
      <dgm:prSet presAssocID="{8E3A3F8A-C002-4CC4-8374-8C3A15BB03FD}" presName="childText" presStyleLbl="bgAcc1" presStyleIdx="7" presStyleCnt="13" custScaleX="131498" custScaleY="137256">
        <dgm:presLayoutVars>
          <dgm:bulletEnabled val="1"/>
        </dgm:presLayoutVars>
      </dgm:prSet>
      <dgm:spPr/>
      <dgm:t>
        <a:bodyPr/>
        <a:lstStyle/>
        <a:p>
          <a:endParaRPr lang="en-US"/>
        </a:p>
      </dgm:t>
    </dgm:pt>
    <dgm:pt modelId="{E066C237-30A2-4AD8-B7DA-D28D6B5A0271}" type="pres">
      <dgm:prSet presAssocID="{4D877C88-AFB9-467B-A936-866B885CD720}" presName="Name13" presStyleLbl="parChTrans1D2" presStyleIdx="8" presStyleCnt="13"/>
      <dgm:spPr/>
      <dgm:t>
        <a:bodyPr/>
        <a:lstStyle/>
        <a:p>
          <a:endParaRPr lang="en-US"/>
        </a:p>
      </dgm:t>
    </dgm:pt>
    <dgm:pt modelId="{0D5CD26E-DE3F-4518-80AE-7208F1BDEAF7}" type="pres">
      <dgm:prSet presAssocID="{91D704DA-6CCF-4F3C-AF60-BF2AE1352529}" presName="childText" presStyleLbl="bgAcc1" presStyleIdx="8" presStyleCnt="13" custScaleX="133751" custScaleY="185299">
        <dgm:presLayoutVars>
          <dgm:bulletEnabled val="1"/>
        </dgm:presLayoutVars>
      </dgm:prSet>
      <dgm:spPr/>
      <dgm:t>
        <a:bodyPr/>
        <a:lstStyle/>
        <a:p>
          <a:endParaRPr lang="en-US"/>
        </a:p>
      </dgm:t>
    </dgm:pt>
    <dgm:pt modelId="{A1CB452E-5839-4839-831A-58F925DFF66D}" type="pres">
      <dgm:prSet presAssocID="{C14B814A-DCD7-42FF-A48D-044465E95753}" presName="root" presStyleCnt="0"/>
      <dgm:spPr/>
    </dgm:pt>
    <dgm:pt modelId="{1F56D708-A7BB-4A84-95DC-7A725B7C3573}" type="pres">
      <dgm:prSet presAssocID="{C14B814A-DCD7-42FF-A48D-044465E95753}" presName="rootComposite" presStyleCnt="0"/>
      <dgm:spPr/>
    </dgm:pt>
    <dgm:pt modelId="{245795A9-7B88-4320-B47B-534159FC2E9F}" type="pres">
      <dgm:prSet presAssocID="{C14B814A-DCD7-42FF-A48D-044465E95753}" presName="rootText" presStyleLbl="node1" presStyleIdx="4" presStyleCnt="6" custScaleX="128902"/>
      <dgm:spPr/>
      <dgm:t>
        <a:bodyPr/>
        <a:lstStyle/>
        <a:p>
          <a:endParaRPr lang="en-US"/>
        </a:p>
      </dgm:t>
    </dgm:pt>
    <dgm:pt modelId="{AD28C6FC-905B-4D2B-9380-394E22463C2B}" type="pres">
      <dgm:prSet presAssocID="{C14B814A-DCD7-42FF-A48D-044465E95753}" presName="rootConnector" presStyleLbl="node1" presStyleIdx="4" presStyleCnt="6"/>
      <dgm:spPr/>
      <dgm:t>
        <a:bodyPr/>
        <a:lstStyle/>
        <a:p>
          <a:endParaRPr lang="en-US"/>
        </a:p>
      </dgm:t>
    </dgm:pt>
    <dgm:pt modelId="{87487744-1B46-45D1-B2ED-97A0B2AC2818}" type="pres">
      <dgm:prSet presAssocID="{C14B814A-DCD7-42FF-A48D-044465E95753}" presName="childShape" presStyleCnt="0"/>
      <dgm:spPr/>
    </dgm:pt>
    <dgm:pt modelId="{50438E90-8723-4F99-A48A-98A0204474C5}" type="pres">
      <dgm:prSet presAssocID="{49108FA5-1CB9-4269-87FA-D51AA528AF2C}" presName="Name13" presStyleLbl="parChTrans1D2" presStyleIdx="9" presStyleCnt="13"/>
      <dgm:spPr/>
      <dgm:t>
        <a:bodyPr/>
        <a:lstStyle/>
        <a:p>
          <a:endParaRPr lang="en-US"/>
        </a:p>
      </dgm:t>
    </dgm:pt>
    <dgm:pt modelId="{10179D90-F660-408B-B7F0-FA32EA4762A4}" type="pres">
      <dgm:prSet presAssocID="{AB532DC2-0E0E-4388-8EA9-6A2BDDABD8DA}" presName="childText" presStyleLbl="bgAcc1" presStyleIdx="9" presStyleCnt="13" custScaleX="132369" custScaleY="338211" custLinFactNeighborY="16418">
        <dgm:presLayoutVars>
          <dgm:bulletEnabled val="1"/>
        </dgm:presLayoutVars>
      </dgm:prSet>
      <dgm:spPr/>
      <dgm:t>
        <a:bodyPr/>
        <a:lstStyle/>
        <a:p>
          <a:endParaRPr lang="en-US"/>
        </a:p>
      </dgm:t>
    </dgm:pt>
    <dgm:pt modelId="{32AE274B-2A2F-4314-B350-63AE166D2302}" type="pres">
      <dgm:prSet presAssocID="{7B8E9682-E2A0-4CB6-B3FE-9A873C61036B}" presName="root" presStyleCnt="0"/>
      <dgm:spPr/>
    </dgm:pt>
    <dgm:pt modelId="{82579133-8111-4D34-9007-32EFDC8D6842}" type="pres">
      <dgm:prSet presAssocID="{7B8E9682-E2A0-4CB6-B3FE-9A873C61036B}" presName="rootComposite" presStyleCnt="0"/>
      <dgm:spPr/>
    </dgm:pt>
    <dgm:pt modelId="{D37B195A-EAA2-4AE9-83D8-22D106CAD8D9}" type="pres">
      <dgm:prSet presAssocID="{7B8E9682-E2A0-4CB6-B3FE-9A873C61036B}" presName="rootText" presStyleLbl="node1" presStyleIdx="5" presStyleCnt="6" custScaleX="113381"/>
      <dgm:spPr/>
      <dgm:t>
        <a:bodyPr/>
        <a:lstStyle/>
        <a:p>
          <a:endParaRPr lang="en-US"/>
        </a:p>
      </dgm:t>
    </dgm:pt>
    <dgm:pt modelId="{D7A6C43C-6BAF-45A7-89C9-ADA08548B10F}" type="pres">
      <dgm:prSet presAssocID="{7B8E9682-E2A0-4CB6-B3FE-9A873C61036B}" presName="rootConnector" presStyleLbl="node1" presStyleIdx="5" presStyleCnt="6"/>
      <dgm:spPr/>
      <dgm:t>
        <a:bodyPr/>
        <a:lstStyle/>
        <a:p>
          <a:endParaRPr lang="en-US"/>
        </a:p>
      </dgm:t>
    </dgm:pt>
    <dgm:pt modelId="{EB62FE51-AC96-45D9-9700-BB75BADD7B12}" type="pres">
      <dgm:prSet presAssocID="{7B8E9682-E2A0-4CB6-B3FE-9A873C61036B}" presName="childShape" presStyleCnt="0"/>
      <dgm:spPr/>
    </dgm:pt>
    <dgm:pt modelId="{80A1BA6B-DB35-4D2D-8171-2FDB18DE6241}" type="pres">
      <dgm:prSet presAssocID="{21E6E169-1585-4C59-9A09-15E49F6D2A91}" presName="Name13" presStyleLbl="parChTrans1D2" presStyleIdx="10" presStyleCnt="13"/>
      <dgm:spPr/>
      <dgm:t>
        <a:bodyPr/>
        <a:lstStyle/>
        <a:p>
          <a:endParaRPr lang="en-US"/>
        </a:p>
      </dgm:t>
    </dgm:pt>
    <dgm:pt modelId="{AC266756-B08D-45A9-83F1-CB6FF289FE0C}" type="pres">
      <dgm:prSet presAssocID="{D4F9AD8A-B235-40BC-8CA0-9BAEC274D035}" presName="childText" presStyleLbl="bgAcc1" presStyleIdx="10" presStyleCnt="13" custScaleX="119613" custScaleY="166222">
        <dgm:presLayoutVars>
          <dgm:bulletEnabled val="1"/>
        </dgm:presLayoutVars>
      </dgm:prSet>
      <dgm:spPr/>
      <dgm:t>
        <a:bodyPr/>
        <a:lstStyle/>
        <a:p>
          <a:endParaRPr lang="en-US"/>
        </a:p>
      </dgm:t>
    </dgm:pt>
    <dgm:pt modelId="{B0755CBC-7B27-4E31-B22A-249426D76976}" type="pres">
      <dgm:prSet presAssocID="{8B334772-6C60-4384-86E2-B2DB488BCDBA}" presName="Name13" presStyleLbl="parChTrans1D2" presStyleIdx="11" presStyleCnt="13"/>
      <dgm:spPr/>
      <dgm:t>
        <a:bodyPr/>
        <a:lstStyle/>
        <a:p>
          <a:endParaRPr lang="en-US"/>
        </a:p>
      </dgm:t>
    </dgm:pt>
    <dgm:pt modelId="{68DEBEEF-5FD4-4C05-9450-AD8DCDC5A2D8}" type="pres">
      <dgm:prSet presAssocID="{77B85B57-4899-48F0-929E-61C3C05C060E}" presName="childText" presStyleLbl="bgAcc1" presStyleIdx="11" presStyleCnt="13" custScaleX="116497" custScaleY="161172">
        <dgm:presLayoutVars>
          <dgm:bulletEnabled val="1"/>
        </dgm:presLayoutVars>
      </dgm:prSet>
      <dgm:spPr/>
      <dgm:t>
        <a:bodyPr/>
        <a:lstStyle/>
        <a:p>
          <a:endParaRPr lang="en-US"/>
        </a:p>
      </dgm:t>
    </dgm:pt>
    <dgm:pt modelId="{877C8B45-60B2-450C-8FC9-54990BABD1EF}" type="pres">
      <dgm:prSet presAssocID="{F11156D0-B16E-402D-A783-A28C83CF1DCA}" presName="Name13" presStyleLbl="parChTrans1D2" presStyleIdx="12" presStyleCnt="13"/>
      <dgm:spPr/>
      <dgm:t>
        <a:bodyPr/>
        <a:lstStyle/>
        <a:p>
          <a:endParaRPr lang="en-US"/>
        </a:p>
      </dgm:t>
    </dgm:pt>
    <dgm:pt modelId="{8BF1D22F-C706-4AC7-9DB6-8EBEF5679BD8}" type="pres">
      <dgm:prSet presAssocID="{3DE2EB5E-4316-4036-A3F2-992B183AF747}" presName="childText" presStyleLbl="bgAcc1" presStyleIdx="12" presStyleCnt="13" custScaleY="183117">
        <dgm:presLayoutVars>
          <dgm:bulletEnabled val="1"/>
        </dgm:presLayoutVars>
      </dgm:prSet>
      <dgm:spPr/>
      <dgm:t>
        <a:bodyPr/>
        <a:lstStyle/>
        <a:p>
          <a:endParaRPr lang="en-US"/>
        </a:p>
      </dgm:t>
    </dgm:pt>
  </dgm:ptLst>
  <dgm:cxnLst>
    <dgm:cxn modelId="{CCE0975B-6D43-4F3C-A146-5A33BD01E668}" srcId="{52240C84-A0B4-4C6A-84D4-CD0C7580728A}" destId="{294EE3CC-69BB-4C78-BCFF-166A41168A5B}" srcOrd="0" destOrd="0" parTransId="{37F69E99-B392-44A2-8D9A-042BB937FC68}" sibTransId="{6201BEFA-CBA2-457E-8572-AFDBC972AAA5}"/>
    <dgm:cxn modelId="{766D4488-36B4-4EDC-8FF6-0A49FF0F825B}" type="presOf" srcId="{52240C84-A0B4-4C6A-84D4-CD0C7580728A}" destId="{BD37EAC5-7FEE-4850-B0B1-588BA3AFBDF8}" srcOrd="1" destOrd="0" presId="urn:microsoft.com/office/officeart/2005/8/layout/hierarchy3"/>
    <dgm:cxn modelId="{B530985C-B691-694A-B8A2-0232150F6F1D}" srcId="{575D0A89-6F74-2C44-8B65-62DD59ACE30B}" destId="{31509641-597E-A74B-B621-2EBBCF457666}" srcOrd="1" destOrd="0" parTransId="{23505E26-A09C-3D40-AF89-F2E48B604C60}" sibTransId="{208ADE2E-D5ED-4646-9EEC-B05F15F37E28}"/>
    <dgm:cxn modelId="{1DF7BABE-71BB-4622-87B5-687E6B84294E}" type="presOf" srcId="{31509641-597E-A74B-B621-2EBBCF457666}" destId="{A250195B-FEFD-4AB5-8808-C0173C560F8A}" srcOrd="0" destOrd="0" presId="urn:microsoft.com/office/officeart/2005/8/layout/hierarchy3"/>
    <dgm:cxn modelId="{05DB23A1-4009-4D1F-B299-58CFF2F25F96}" type="presOf" srcId="{C14B814A-DCD7-42FF-A48D-044465E95753}" destId="{AD28C6FC-905B-4D2B-9380-394E22463C2B}" srcOrd="1" destOrd="0" presId="urn:microsoft.com/office/officeart/2005/8/layout/hierarchy3"/>
    <dgm:cxn modelId="{F0C2EF85-D256-4DBB-9499-7736B89C15C8}" srcId="{7B8E9682-E2A0-4CB6-B3FE-9A873C61036B}" destId="{3DE2EB5E-4316-4036-A3F2-992B183AF747}" srcOrd="2" destOrd="0" parTransId="{F11156D0-B16E-402D-A783-A28C83CF1DCA}" sibTransId="{439AE977-424B-41F0-9A2D-768C5D4FB009}"/>
    <dgm:cxn modelId="{7501CB3A-A60D-4458-B809-FB46DECD17E2}" type="presOf" srcId="{0CFEDC73-08DA-4730-AF41-2057699B4303}" destId="{3E111E7B-FC18-47FF-BC4D-072972C936FE}" srcOrd="0" destOrd="0" presId="urn:microsoft.com/office/officeart/2005/8/layout/hierarchy3"/>
    <dgm:cxn modelId="{45F35758-0DC5-458F-BF23-5A96D41ACF55}" type="presOf" srcId="{91D704DA-6CCF-4F3C-AF60-BF2AE1352529}" destId="{0D5CD26E-DE3F-4518-80AE-7208F1BDEAF7}" srcOrd="0" destOrd="0" presId="urn:microsoft.com/office/officeart/2005/8/layout/hierarchy3"/>
    <dgm:cxn modelId="{66B5CD5A-0918-43B5-B000-4E455CA44E37}" type="presOf" srcId="{49108FA5-1CB9-4269-87FA-D51AA528AF2C}" destId="{50438E90-8723-4F99-A48A-98A0204474C5}" srcOrd="0" destOrd="0" presId="urn:microsoft.com/office/officeart/2005/8/layout/hierarchy3"/>
    <dgm:cxn modelId="{6DCC8E44-5CD3-4D72-9D40-4056A77F7D92}" type="presOf" srcId="{294EE3CC-69BB-4C78-BCFF-166A41168A5B}" destId="{62C6BB3A-9192-47B7-A248-EA47F018535D}" srcOrd="0" destOrd="0" presId="urn:microsoft.com/office/officeart/2005/8/layout/hierarchy3"/>
    <dgm:cxn modelId="{A7459603-90A9-4762-8357-E30C28678372}" type="presOf" srcId="{D4F9AD8A-B235-40BC-8CA0-9BAEC274D035}" destId="{AC266756-B08D-45A9-83F1-CB6FF289FE0C}" srcOrd="0" destOrd="0" presId="urn:microsoft.com/office/officeart/2005/8/layout/hierarchy3"/>
    <dgm:cxn modelId="{165A4764-1B79-4D84-8F88-49B3D4B58FD8}" type="presOf" srcId="{31509641-597E-A74B-B621-2EBBCF457666}" destId="{127EE0C0-EB75-48C6-9073-F6FAC85286F4}" srcOrd="1" destOrd="0" presId="urn:microsoft.com/office/officeart/2005/8/layout/hierarchy3"/>
    <dgm:cxn modelId="{58FC02CE-EB55-46F4-A5B7-91867F73CFA2}" srcId="{52240C84-A0B4-4C6A-84D4-CD0C7580728A}" destId="{91D704DA-6CCF-4F3C-AF60-BF2AE1352529}" srcOrd="2" destOrd="0" parTransId="{4D877C88-AFB9-467B-A936-866B885CD720}" sibTransId="{DF94BA32-C601-44DF-8E02-B866CAEAC223}"/>
    <dgm:cxn modelId="{E66E6350-4088-4EBD-90F6-0BE51B4A6597}" type="presOf" srcId="{0601E54C-405D-8A4E-A14A-F7DDFC2509AA}" destId="{B447CC99-9041-4A84-B41C-46EA51165B4B}" srcOrd="1" destOrd="0" presId="urn:microsoft.com/office/officeart/2005/8/layout/hierarchy3"/>
    <dgm:cxn modelId="{5DACA22C-08FF-4FA7-838E-9E82B8F78AE1}" srcId="{7B8E9682-E2A0-4CB6-B3FE-9A873C61036B}" destId="{77B85B57-4899-48F0-929E-61C3C05C060E}" srcOrd="1" destOrd="0" parTransId="{8B334772-6C60-4384-86E2-B2DB488BCDBA}" sibTransId="{D187E9AF-CF8B-43D1-91EA-36C1BA432B67}"/>
    <dgm:cxn modelId="{718C8F32-2305-43E5-9595-1030E31E0786}" type="presOf" srcId="{21E6E169-1585-4C59-9A09-15E49F6D2A91}" destId="{80A1BA6B-DB35-4D2D-8171-2FDB18DE6241}" srcOrd="0" destOrd="0" presId="urn:microsoft.com/office/officeart/2005/8/layout/hierarchy3"/>
    <dgm:cxn modelId="{92E46A11-2A5D-4B17-A671-604EE547EEE4}" type="presOf" srcId="{C3EDA7C2-78C7-4E3B-85C1-41BE5A225295}" destId="{FC5ABB5C-8737-427C-94E6-E1D652C8EF90}" srcOrd="0" destOrd="0" presId="urn:microsoft.com/office/officeart/2005/8/layout/hierarchy3"/>
    <dgm:cxn modelId="{C0E9796D-266B-42D2-BD19-E1EC48421347}" type="presOf" srcId="{198732FB-20B8-447A-BEB9-93252B5DB372}" destId="{D3C4008A-799D-48E4-9B1D-6BD827285F4B}" srcOrd="0" destOrd="0" presId="urn:microsoft.com/office/officeart/2005/8/layout/hierarchy3"/>
    <dgm:cxn modelId="{A811BB92-3547-492C-9530-4BBF06EB769E}" type="presOf" srcId="{575D0A89-6F74-2C44-8B65-62DD59ACE30B}" destId="{CE5BECD9-E56F-42BB-8727-04FF30550769}" srcOrd="0" destOrd="0" presId="urn:microsoft.com/office/officeart/2005/8/layout/hierarchy3"/>
    <dgm:cxn modelId="{D73CAD87-EAF3-4C62-B819-0D12FF144DB1}" srcId="{0601E54C-405D-8A4E-A14A-F7DDFC2509AA}" destId="{486FABF0-EC06-4A07-8DEF-0F3C5D38218F}" srcOrd="0" destOrd="0" parTransId="{C92755AB-8954-4C96-9E0F-A19F6958BFA5}" sibTransId="{E6FCFBFB-2109-4BA0-90F0-735CEEFF6282}"/>
    <dgm:cxn modelId="{023CDFDA-AF16-4AB9-8F64-BDE7A3DE6360}" type="presOf" srcId="{37F69E99-B392-44A2-8D9A-042BB937FC68}" destId="{B1B3B575-09E3-4745-A098-0119B9ECCCC7}" srcOrd="0" destOrd="0" presId="urn:microsoft.com/office/officeart/2005/8/layout/hierarchy3"/>
    <dgm:cxn modelId="{1A4A95F7-0313-44D4-B257-BEE565AFFDD6}" type="presOf" srcId="{8B334772-6C60-4384-86E2-B2DB488BCDBA}" destId="{B0755CBC-7B27-4E31-B22A-249426D76976}" srcOrd="0" destOrd="0" presId="urn:microsoft.com/office/officeart/2005/8/layout/hierarchy3"/>
    <dgm:cxn modelId="{B2B6BF28-897C-4B41-9504-1386EE7ECEB9}" type="presOf" srcId="{DB012EB2-2391-4E03-95E8-8D703898E116}" destId="{85EC6F4A-0096-4274-BE06-86DDD8FBAC54}" srcOrd="0" destOrd="0" presId="urn:microsoft.com/office/officeart/2005/8/layout/hierarchy3"/>
    <dgm:cxn modelId="{4BF324A9-2251-4BAC-9C2B-BDEB65FA77AD}" type="presOf" srcId="{B6451E0A-69BB-4D41-9362-8E899F13B607}" destId="{71BD9218-2512-4C58-879D-3A508507E568}" srcOrd="0" destOrd="0" presId="urn:microsoft.com/office/officeart/2005/8/layout/hierarchy3"/>
    <dgm:cxn modelId="{2DD47F67-3778-42E4-9535-2BA4FB3E941D}" srcId="{0601E54C-405D-8A4E-A14A-F7DDFC2509AA}" destId="{4BADB6A1-9F0C-4C57-824F-EA66AB33FCCA}" srcOrd="2" destOrd="0" parTransId="{4DF219C6-2502-4B3F-888E-BB0186325C18}" sibTransId="{A11760A0-FBAE-4A84-951C-A84D5CE03276}"/>
    <dgm:cxn modelId="{9DC9D36A-E748-4852-8E19-4FD12953C44A}" type="presOf" srcId="{4BADB6A1-9F0C-4C57-824F-EA66AB33FCCA}" destId="{6F8BAD49-D140-4BC4-95D3-E230C2432B38}" srcOrd="0" destOrd="0" presId="urn:microsoft.com/office/officeart/2005/8/layout/hierarchy3"/>
    <dgm:cxn modelId="{BBAE0EF3-1FA6-4971-854A-85FCCF91D975}" srcId="{0601E54C-405D-8A4E-A14A-F7DDFC2509AA}" destId="{EAA6B838-A77F-4102-BE28-6EA2A1119B6F}" srcOrd="1" destOrd="0" parTransId="{0CFEDC73-08DA-4730-AF41-2057699B4303}" sibTransId="{6B42ED53-1196-4F9E-B736-25B897B9D3D1}"/>
    <dgm:cxn modelId="{6B8D7829-4A7D-4694-9290-26004E7F316A}" srcId="{575D0A89-6F74-2C44-8B65-62DD59ACE30B}" destId="{7B8E9682-E2A0-4CB6-B3FE-9A873C61036B}" srcOrd="5" destOrd="0" parTransId="{384B5EEF-3BB2-4202-95E8-4506A1EBA224}" sibTransId="{CC31A929-B977-4F0C-B71E-A9D91D00FD53}"/>
    <dgm:cxn modelId="{D745D826-B50E-40D1-B81D-F4056102D64D}" type="presOf" srcId="{8E3A3F8A-C002-4CC4-8374-8C3A15BB03FD}" destId="{1AE54D77-176A-4195-8A66-7979BE49DB28}" srcOrd="0" destOrd="0" presId="urn:microsoft.com/office/officeart/2005/8/layout/hierarchy3"/>
    <dgm:cxn modelId="{056C4ACB-3AF8-4F92-B48B-25A8AD1E5D22}" type="presOf" srcId="{829B73D3-91D5-4C12-98A0-824E34AFD5B9}" destId="{683E8AC1-C0DE-4987-B880-7FB4AD6E54D8}" srcOrd="0" destOrd="0" presId="urn:microsoft.com/office/officeart/2005/8/layout/hierarchy3"/>
    <dgm:cxn modelId="{D66A6805-30F0-406D-9860-A9AC463213BB}" srcId="{575D0A89-6F74-2C44-8B65-62DD59ACE30B}" destId="{52240C84-A0B4-4C6A-84D4-CD0C7580728A}" srcOrd="3" destOrd="0" parTransId="{E76739E6-3429-499F-A635-ACED96854D79}" sibTransId="{3BD52A1E-BD32-464A-93E1-465CEEE714B7}"/>
    <dgm:cxn modelId="{98C967FB-792F-488D-9679-2972EF3828BF}" type="presOf" srcId="{2FC53864-A04A-469D-86C0-43F454BA9572}" destId="{B2B4A440-4834-4076-85C6-9A421667F7FC}" srcOrd="0" destOrd="0" presId="urn:microsoft.com/office/officeart/2005/8/layout/hierarchy3"/>
    <dgm:cxn modelId="{2E141651-9C43-400C-B4D5-F0C66BA98601}" type="presOf" srcId="{F11156D0-B16E-402D-A783-A28C83CF1DCA}" destId="{877C8B45-60B2-450C-8FC9-54990BABD1EF}" srcOrd="0" destOrd="0" presId="urn:microsoft.com/office/officeart/2005/8/layout/hierarchy3"/>
    <dgm:cxn modelId="{4EE3D016-6406-4728-A3E7-63D2F7A543D9}" type="presOf" srcId="{7B8E9682-E2A0-4CB6-B3FE-9A873C61036B}" destId="{D7A6C43C-6BAF-45A7-89C9-ADA08548B10F}" srcOrd="1" destOrd="0" presId="urn:microsoft.com/office/officeart/2005/8/layout/hierarchy3"/>
    <dgm:cxn modelId="{28B23051-55DD-41BA-A762-A3CFC07ECE37}" srcId="{31509641-597E-A74B-B621-2EBBCF457666}" destId="{C3EDA7C2-78C7-4E3B-85C1-41BE5A225295}" srcOrd="1" destOrd="0" parTransId="{829B73D3-91D5-4C12-98A0-824E34AFD5B9}" sibTransId="{6A7489E1-7847-448B-9E58-CAF7DBE2B332}"/>
    <dgm:cxn modelId="{7860D250-D5B4-450C-A57D-8E8562A36787}" type="presOf" srcId="{0601E54C-405D-8A4E-A14A-F7DDFC2509AA}" destId="{56CC474B-350B-43C4-B98A-C9C9AF542708}" srcOrd="0" destOrd="0" presId="urn:microsoft.com/office/officeart/2005/8/layout/hierarchy3"/>
    <dgm:cxn modelId="{57366BD5-B10D-42F6-9E6D-BC5BC39E5230}" type="presOf" srcId="{AB532DC2-0E0E-4388-8EA9-6A2BDDABD8DA}" destId="{10179D90-F660-408B-B7F0-FA32EA4762A4}" srcOrd="0" destOrd="0" presId="urn:microsoft.com/office/officeart/2005/8/layout/hierarchy3"/>
    <dgm:cxn modelId="{73215D6B-2448-439D-94FD-40BC5618648E}" type="presOf" srcId="{52240C84-A0B4-4C6A-84D4-CD0C7580728A}" destId="{B194BCD1-0FF3-45AC-833A-EC280A9F1C53}" srcOrd="0" destOrd="0" presId="urn:microsoft.com/office/officeart/2005/8/layout/hierarchy3"/>
    <dgm:cxn modelId="{8545CCEA-1A31-0848-BA98-9B0E5A077AFF}" srcId="{575D0A89-6F74-2C44-8B65-62DD59ACE30B}" destId="{F73B55ED-0DFF-AE46-BB6B-1F4E3D86E31E}" srcOrd="0" destOrd="0" parTransId="{645FFFF1-82E6-664D-8B0B-7D067D012EA2}" sibTransId="{1FFACE8A-EBAB-B442-81C7-09B72DC640AF}"/>
    <dgm:cxn modelId="{DCF10F78-E8BF-4C40-916B-C2A4385DE134}" srcId="{F73B55ED-0DFF-AE46-BB6B-1F4E3D86E31E}" destId="{B6451E0A-69BB-4D41-9362-8E899F13B607}" srcOrd="0" destOrd="0" parTransId="{DB012EB2-2391-4E03-95E8-8D703898E116}" sibTransId="{7122E5D1-9FFF-4A22-B93F-77045564400F}"/>
    <dgm:cxn modelId="{1FCCA6D3-7E54-47A9-B051-B0C721977B0F}" type="presOf" srcId="{3DE2EB5E-4316-4036-A3F2-992B183AF747}" destId="{8BF1D22F-C706-4AC7-9DB6-8EBEF5679BD8}" srcOrd="0" destOrd="0" presId="urn:microsoft.com/office/officeart/2005/8/layout/hierarchy3"/>
    <dgm:cxn modelId="{CA1E301D-D3B1-46E2-A2C6-23BA515B50D7}" type="presOf" srcId="{F73B55ED-0DFF-AE46-BB6B-1F4E3D86E31E}" destId="{1B5F3667-7437-4A1A-A034-0E0B60BB9EA8}" srcOrd="1" destOrd="0" presId="urn:microsoft.com/office/officeart/2005/8/layout/hierarchy3"/>
    <dgm:cxn modelId="{348594EF-EACE-4435-8E1A-769E2874B20F}" srcId="{C14B814A-DCD7-42FF-A48D-044465E95753}" destId="{AB532DC2-0E0E-4388-8EA9-6A2BDDABD8DA}" srcOrd="0" destOrd="0" parTransId="{49108FA5-1CB9-4269-87FA-D51AA528AF2C}" sibTransId="{32843D01-635C-4746-A3F0-3A325A4DD42A}"/>
    <dgm:cxn modelId="{1E9F6B0D-BFDB-4103-AB5E-D4C93A28819D}" srcId="{575D0A89-6F74-2C44-8B65-62DD59ACE30B}" destId="{C14B814A-DCD7-42FF-A48D-044465E95753}" srcOrd="4" destOrd="0" parTransId="{2B9B932A-E04B-4D6D-8FD0-56513C76769D}" sibTransId="{56B24514-5861-454E-A435-687079FE93FE}"/>
    <dgm:cxn modelId="{61C4BBBD-E0E9-470D-A055-BC77595B3B59}" srcId="{7B8E9682-E2A0-4CB6-B3FE-9A873C61036B}" destId="{D4F9AD8A-B235-40BC-8CA0-9BAEC274D035}" srcOrd="0" destOrd="0" parTransId="{21E6E169-1585-4C59-9A09-15E49F6D2A91}" sibTransId="{91491E1E-10ED-48F4-B2A9-D617982CCA8A}"/>
    <dgm:cxn modelId="{59F50E9A-19E9-4F3D-89B3-D8D92252B37A}" type="presOf" srcId="{4D877C88-AFB9-467B-A936-866B885CD720}" destId="{E066C237-30A2-4AD8-B7DA-D28D6B5A0271}" srcOrd="0" destOrd="0" presId="urn:microsoft.com/office/officeart/2005/8/layout/hierarchy3"/>
    <dgm:cxn modelId="{A0D80664-CD83-4316-8D75-8B79AF21236E}" type="presOf" srcId="{7B8E9682-E2A0-4CB6-B3FE-9A873C61036B}" destId="{D37B195A-EAA2-4AE9-83D8-22D106CAD8D9}" srcOrd="0" destOrd="0" presId="urn:microsoft.com/office/officeart/2005/8/layout/hierarchy3"/>
    <dgm:cxn modelId="{E46181AA-6153-44D2-A910-53FD24C7A9CC}" type="presOf" srcId="{77B85B57-4899-48F0-929E-61C3C05C060E}" destId="{68DEBEEF-5FD4-4C05-9450-AD8DCDC5A2D8}" srcOrd="0" destOrd="0" presId="urn:microsoft.com/office/officeart/2005/8/layout/hierarchy3"/>
    <dgm:cxn modelId="{292BC7DC-13D3-4FF1-A48C-CE61120AF16A}" srcId="{52240C84-A0B4-4C6A-84D4-CD0C7580728A}" destId="{8E3A3F8A-C002-4CC4-8374-8C3A15BB03FD}" srcOrd="1" destOrd="0" parTransId="{95D47BCB-8473-487C-BB7B-C7CC9CE64D2F}" sibTransId="{94C88C41-E5D0-471C-8C46-62F347DDC648}"/>
    <dgm:cxn modelId="{530621EF-65B1-4F41-A94A-38C7174F7A36}" type="presOf" srcId="{486FABF0-EC06-4A07-8DEF-0F3C5D38218F}" destId="{0998B082-8E02-4CF4-BCA0-BA7B197E2556}" srcOrd="0" destOrd="0" presId="urn:microsoft.com/office/officeart/2005/8/layout/hierarchy3"/>
    <dgm:cxn modelId="{9D4437F4-1CCA-4B79-8F98-24B35207EAF0}" type="presOf" srcId="{EAA6B838-A77F-4102-BE28-6EA2A1119B6F}" destId="{576E3E4F-4048-44D1-9037-E0E47FB13E00}" srcOrd="0" destOrd="0" presId="urn:microsoft.com/office/officeart/2005/8/layout/hierarchy3"/>
    <dgm:cxn modelId="{36928FC9-432C-4167-ABB4-72CE9DCEA12C}" type="presOf" srcId="{95D47BCB-8473-487C-BB7B-C7CC9CE64D2F}" destId="{E82F5EF8-921A-4409-9059-A985B2DF957D}" srcOrd="0" destOrd="0" presId="urn:microsoft.com/office/officeart/2005/8/layout/hierarchy3"/>
    <dgm:cxn modelId="{F1793E6F-DF60-4415-9410-41D43688E79F}" srcId="{31509641-597E-A74B-B621-2EBBCF457666}" destId="{2FC53864-A04A-469D-86C0-43F454BA9572}" srcOrd="0" destOrd="0" parTransId="{198732FB-20B8-447A-BEB9-93252B5DB372}" sibTransId="{BB142EB8-E65B-40ED-AC07-59D92FCCD784}"/>
    <dgm:cxn modelId="{DE420ACE-A183-4E4B-8A3B-6B5F65E2AD94}" srcId="{575D0A89-6F74-2C44-8B65-62DD59ACE30B}" destId="{0601E54C-405D-8A4E-A14A-F7DDFC2509AA}" srcOrd="2" destOrd="0" parTransId="{A5FA9668-275C-0240-BD6E-05A368055450}" sibTransId="{DE94549E-039C-8948-BFF4-CC3BEE935B54}"/>
    <dgm:cxn modelId="{C2BA46D5-57C7-40DB-9A39-1A8135A82887}" type="presOf" srcId="{F73B55ED-0DFF-AE46-BB6B-1F4E3D86E31E}" destId="{BB1DDA0A-9ED0-4316-825A-0586583AD662}" srcOrd="0" destOrd="0" presId="urn:microsoft.com/office/officeart/2005/8/layout/hierarchy3"/>
    <dgm:cxn modelId="{0709DED2-4FED-4763-9DE8-44D06C68125D}" type="presOf" srcId="{4DF219C6-2502-4B3F-888E-BB0186325C18}" destId="{8C6B8ADE-C098-4275-8286-25B01E4BA087}" srcOrd="0" destOrd="0" presId="urn:microsoft.com/office/officeart/2005/8/layout/hierarchy3"/>
    <dgm:cxn modelId="{A2AA0999-346A-483D-A588-315616FB730A}" type="presOf" srcId="{C92755AB-8954-4C96-9E0F-A19F6958BFA5}" destId="{4BADFCA7-BEDB-4AB1-B451-83008C9BDDCE}" srcOrd="0" destOrd="0" presId="urn:microsoft.com/office/officeart/2005/8/layout/hierarchy3"/>
    <dgm:cxn modelId="{21D68306-5B61-4BF4-9E1B-30D511342019}" type="presOf" srcId="{C14B814A-DCD7-42FF-A48D-044465E95753}" destId="{245795A9-7B88-4320-B47B-534159FC2E9F}" srcOrd="0" destOrd="0" presId="urn:microsoft.com/office/officeart/2005/8/layout/hierarchy3"/>
    <dgm:cxn modelId="{9790CB95-912C-413D-ABEF-B8885F5B9697}" type="presParOf" srcId="{CE5BECD9-E56F-42BB-8727-04FF30550769}" destId="{3683D7DD-0316-46A3-B6CF-6A8DFF186D8C}" srcOrd="0" destOrd="0" presId="urn:microsoft.com/office/officeart/2005/8/layout/hierarchy3"/>
    <dgm:cxn modelId="{8AA02A12-8BA7-4A6B-B749-E2C51DD12CDA}" type="presParOf" srcId="{3683D7DD-0316-46A3-B6CF-6A8DFF186D8C}" destId="{0F6E5C3C-67EF-4D45-B1D8-1EC024C46487}" srcOrd="0" destOrd="0" presId="urn:microsoft.com/office/officeart/2005/8/layout/hierarchy3"/>
    <dgm:cxn modelId="{D5479954-F783-4659-9F2D-8E2C7DC4C1C4}" type="presParOf" srcId="{0F6E5C3C-67EF-4D45-B1D8-1EC024C46487}" destId="{BB1DDA0A-9ED0-4316-825A-0586583AD662}" srcOrd="0" destOrd="0" presId="urn:microsoft.com/office/officeart/2005/8/layout/hierarchy3"/>
    <dgm:cxn modelId="{A97351A9-50EA-4C67-BFF5-C3BB8E6D278F}" type="presParOf" srcId="{0F6E5C3C-67EF-4D45-B1D8-1EC024C46487}" destId="{1B5F3667-7437-4A1A-A034-0E0B60BB9EA8}" srcOrd="1" destOrd="0" presId="urn:microsoft.com/office/officeart/2005/8/layout/hierarchy3"/>
    <dgm:cxn modelId="{031C32F5-AB09-498F-87C5-F685718B88FD}" type="presParOf" srcId="{3683D7DD-0316-46A3-B6CF-6A8DFF186D8C}" destId="{A2E4C7A6-9384-4E3E-B8BE-DCB55C8EBE9C}" srcOrd="1" destOrd="0" presId="urn:microsoft.com/office/officeart/2005/8/layout/hierarchy3"/>
    <dgm:cxn modelId="{80406C7B-A820-44CF-99CF-6DEB73E7919B}" type="presParOf" srcId="{A2E4C7A6-9384-4E3E-B8BE-DCB55C8EBE9C}" destId="{85EC6F4A-0096-4274-BE06-86DDD8FBAC54}" srcOrd="0" destOrd="0" presId="urn:microsoft.com/office/officeart/2005/8/layout/hierarchy3"/>
    <dgm:cxn modelId="{DA6CFC0E-9E41-4AD8-AEB1-B270633D3CDA}" type="presParOf" srcId="{A2E4C7A6-9384-4E3E-B8BE-DCB55C8EBE9C}" destId="{71BD9218-2512-4C58-879D-3A508507E568}" srcOrd="1" destOrd="0" presId="urn:microsoft.com/office/officeart/2005/8/layout/hierarchy3"/>
    <dgm:cxn modelId="{8DBCF43D-30CA-4730-9B7D-E5405751D07D}" type="presParOf" srcId="{CE5BECD9-E56F-42BB-8727-04FF30550769}" destId="{85FF3B97-922F-4794-A3F6-00602799022C}" srcOrd="1" destOrd="0" presId="urn:microsoft.com/office/officeart/2005/8/layout/hierarchy3"/>
    <dgm:cxn modelId="{ABA06EB7-68AC-488D-A8FF-577AEAA0D6DC}" type="presParOf" srcId="{85FF3B97-922F-4794-A3F6-00602799022C}" destId="{27F96958-DFD1-4972-A2EB-84DD94E31EFA}" srcOrd="0" destOrd="0" presId="urn:microsoft.com/office/officeart/2005/8/layout/hierarchy3"/>
    <dgm:cxn modelId="{4F15D17F-2A92-4C05-8E5E-AD4A9F310EDA}" type="presParOf" srcId="{27F96958-DFD1-4972-A2EB-84DD94E31EFA}" destId="{A250195B-FEFD-4AB5-8808-C0173C560F8A}" srcOrd="0" destOrd="0" presId="urn:microsoft.com/office/officeart/2005/8/layout/hierarchy3"/>
    <dgm:cxn modelId="{349D1134-57BF-4B53-8B9E-F90C8865C1DC}" type="presParOf" srcId="{27F96958-DFD1-4972-A2EB-84DD94E31EFA}" destId="{127EE0C0-EB75-48C6-9073-F6FAC85286F4}" srcOrd="1" destOrd="0" presId="urn:microsoft.com/office/officeart/2005/8/layout/hierarchy3"/>
    <dgm:cxn modelId="{CAEF9E33-AA6B-44DB-8781-04F6D0FEC80D}" type="presParOf" srcId="{85FF3B97-922F-4794-A3F6-00602799022C}" destId="{9219E417-FAE6-422E-B0AE-F22AC510DB91}" srcOrd="1" destOrd="0" presId="urn:microsoft.com/office/officeart/2005/8/layout/hierarchy3"/>
    <dgm:cxn modelId="{831F4E44-A159-44B0-9C37-B5F3E4E2CBF4}" type="presParOf" srcId="{9219E417-FAE6-422E-B0AE-F22AC510DB91}" destId="{D3C4008A-799D-48E4-9B1D-6BD827285F4B}" srcOrd="0" destOrd="0" presId="urn:microsoft.com/office/officeart/2005/8/layout/hierarchy3"/>
    <dgm:cxn modelId="{F9F1CA1A-A13E-4F42-8F9B-F79FF3FBDCEF}" type="presParOf" srcId="{9219E417-FAE6-422E-B0AE-F22AC510DB91}" destId="{B2B4A440-4834-4076-85C6-9A421667F7FC}" srcOrd="1" destOrd="0" presId="urn:microsoft.com/office/officeart/2005/8/layout/hierarchy3"/>
    <dgm:cxn modelId="{5D6463A8-022A-41C0-9C33-CA3BBA43BA4D}" type="presParOf" srcId="{9219E417-FAE6-422E-B0AE-F22AC510DB91}" destId="{683E8AC1-C0DE-4987-B880-7FB4AD6E54D8}" srcOrd="2" destOrd="0" presId="urn:microsoft.com/office/officeart/2005/8/layout/hierarchy3"/>
    <dgm:cxn modelId="{F1D1953F-C9E6-4614-948B-1B032C3014FC}" type="presParOf" srcId="{9219E417-FAE6-422E-B0AE-F22AC510DB91}" destId="{FC5ABB5C-8737-427C-94E6-E1D652C8EF90}" srcOrd="3" destOrd="0" presId="urn:microsoft.com/office/officeart/2005/8/layout/hierarchy3"/>
    <dgm:cxn modelId="{C4FCF9BD-66BB-4AC9-9290-7E98050F870A}" type="presParOf" srcId="{CE5BECD9-E56F-42BB-8727-04FF30550769}" destId="{5FC4CF18-997E-4339-954E-6FB8C4F13F01}" srcOrd="2" destOrd="0" presId="urn:microsoft.com/office/officeart/2005/8/layout/hierarchy3"/>
    <dgm:cxn modelId="{E17DF0EE-82C1-479D-B5B8-41F70462EFC0}" type="presParOf" srcId="{5FC4CF18-997E-4339-954E-6FB8C4F13F01}" destId="{1547188E-368F-47BD-8DDD-A4CED8EF4B02}" srcOrd="0" destOrd="0" presId="urn:microsoft.com/office/officeart/2005/8/layout/hierarchy3"/>
    <dgm:cxn modelId="{269FF78D-FCC2-4F13-A0B5-C50E6D7708B8}" type="presParOf" srcId="{1547188E-368F-47BD-8DDD-A4CED8EF4B02}" destId="{56CC474B-350B-43C4-B98A-C9C9AF542708}" srcOrd="0" destOrd="0" presId="urn:microsoft.com/office/officeart/2005/8/layout/hierarchy3"/>
    <dgm:cxn modelId="{22E488C2-433F-4EAD-8FFC-4671F3C605D0}" type="presParOf" srcId="{1547188E-368F-47BD-8DDD-A4CED8EF4B02}" destId="{B447CC99-9041-4A84-B41C-46EA51165B4B}" srcOrd="1" destOrd="0" presId="urn:microsoft.com/office/officeart/2005/8/layout/hierarchy3"/>
    <dgm:cxn modelId="{CAC2588C-6E08-4515-870F-F79E9A77878A}" type="presParOf" srcId="{5FC4CF18-997E-4339-954E-6FB8C4F13F01}" destId="{31662C45-FF3B-40F1-AF4C-F3D37F755F52}" srcOrd="1" destOrd="0" presId="urn:microsoft.com/office/officeart/2005/8/layout/hierarchy3"/>
    <dgm:cxn modelId="{1BF0C0D0-2BD2-4D06-B199-2F5CD6454EC8}" type="presParOf" srcId="{31662C45-FF3B-40F1-AF4C-F3D37F755F52}" destId="{4BADFCA7-BEDB-4AB1-B451-83008C9BDDCE}" srcOrd="0" destOrd="0" presId="urn:microsoft.com/office/officeart/2005/8/layout/hierarchy3"/>
    <dgm:cxn modelId="{8D9651C9-4B6C-4CE9-B46B-0675D1AA2CC5}" type="presParOf" srcId="{31662C45-FF3B-40F1-AF4C-F3D37F755F52}" destId="{0998B082-8E02-4CF4-BCA0-BA7B197E2556}" srcOrd="1" destOrd="0" presId="urn:microsoft.com/office/officeart/2005/8/layout/hierarchy3"/>
    <dgm:cxn modelId="{306D92D4-AFB6-44CE-8F21-ACB662EC4F24}" type="presParOf" srcId="{31662C45-FF3B-40F1-AF4C-F3D37F755F52}" destId="{3E111E7B-FC18-47FF-BC4D-072972C936FE}" srcOrd="2" destOrd="0" presId="urn:microsoft.com/office/officeart/2005/8/layout/hierarchy3"/>
    <dgm:cxn modelId="{75AE547E-A2EC-468D-B67B-4F72508379DC}" type="presParOf" srcId="{31662C45-FF3B-40F1-AF4C-F3D37F755F52}" destId="{576E3E4F-4048-44D1-9037-E0E47FB13E00}" srcOrd="3" destOrd="0" presId="urn:microsoft.com/office/officeart/2005/8/layout/hierarchy3"/>
    <dgm:cxn modelId="{C4D3B3E4-6EB9-4112-BB88-10E062E21C60}" type="presParOf" srcId="{31662C45-FF3B-40F1-AF4C-F3D37F755F52}" destId="{8C6B8ADE-C098-4275-8286-25B01E4BA087}" srcOrd="4" destOrd="0" presId="urn:microsoft.com/office/officeart/2005/8/layout/hierarchy3"/>
    <dgm:cxn modelId="{193D1D90-BEBA-4B5B-B732-8D562CB66CD2}" type="presParOf" srcId="{31662C45-FF3B-40F1-AF4C-F3D37F755F52}" destId="{6F8BAD49-D140-4BC4-95D3-E230C2432B38}" srcOrd="5" destOrd="0" presId="urn:microsoft.com/office/officeart/2005/8/layout/hierarchy3"/>
    <dgm:cxn modelId="{9B197A4A-86FA-4CE3-AD01-13FEED4D29DB}" type="presParOf" srcId="{CE5BECD9-E56F-42BB-8727-04FF30550769}" destId="{BF0B6F8A-E36E-4FF1-A7E4-F481AA24FCCB}" srcOrd="3" destOrd="0" presId="urn:microsoft.com/office/officeart/2005/8/layout/hierarchy3"/>
    <dgm:cxn modelId="{9B5AF3A1-2FB0-432A-B875-78B501641D11}" type="presParOf" srcId="{BF0B6F8A-E36E-4FF1-A7E4-F481AA24FCCB}" destId="{F1F95696-15AB-449E-B266-2CE241C19F51}" srcOrd="0" destOrd="0" presId="urn:microsoft.com/office/officeart/2005/8/layout/hierarchy3"/>
    <dgm:cxn modelId="{302F5E2E-C9BE-4E98-BC66-1540D733BE57}" type="presParOf" srcId="{F1F95696-15AB-449E-B266-2CE241C19F51}" destId="{B194BCD1-0FF3-45AC-833A-EC280A9F1C53}" srcOrd="0" destOrd="0" presId="urn:microsoft.com/office/officeart/2005/8/layout/hierarchy3"/>
    <dgm:cxn modelId="{8FA5D676-187D-4521-8528-512198D3C7CF}" type="presParOf" srcId="{F1F95696-15AB-449E-B266-2CE241C19F51}" destId="{BD37EAC5-7FEE-4850-B0B1-588BA3AFBDF8}" srcOrd="1" destOrd="0" presId="urn:microsoft.com/office/officeart/2005/8/layout/hierarchy3"/>
    <dgm:cxn modelId="{9CFD8024-1332-43D9-B885-95B22AD35891}" type="presParOf" srcId="{BF0B6F8A-E36E-4FF1-A7E4-F481AA24FCCB}" destId="{745FD88F-07B4-4928-AE6A-B8A736A6F771}" srcOrd="1" destOrd="0" presId="urn:microsoft.com/office/officeart/2005/8/layout/hierarchy3"/>
    <dgm:cxn modelId="{2BCAA48D-4C4A-46DE-9EAD-C9D954F38BFC}" type="presParOf" srcId="{745FD88F-07B4-4928-AE6A-B8A736A6F771}" destId="{B1B3B575-09E3-4745-A098-0119B9ECCCC7}" srcOrd="0" destOrd="0" presId="urn:microsoft.com/office/officeart/2005/8/layout/hierarchy3"/>
    <dgm:cxn modelId="{7C6A89BA-DB1F-4A6F-9C03-7726E7414CAE}" type="presParOf" srcId="{745FD88F-07B4-4928-AE6A-B8A736A6F771}" destId="{62C6BB3A-9192-47B7-A248-EA47F018535D}" srcOrd="1" destOrd="0" presId="urn:microsoft.com/office/officeart/2005/8/layout/hierarchy3"/>
    <dgm:cxn modelId="{71F23B1C-DAD3-47FE-ADC6-68F9817CC19E}" type="presParOf" srcId="{745FD88F-07B4-4928-AE6A-B8A736A6F771}" destId="{E82F5EF8-921A-4409-9059-A985B2DF957D}" srcOrd="2" destOrd="0" presId="urn:microsoft.com/office/officeart/2005/8/layout/hierarchy3"/>
    <dgm:cxn modelId="{46E519F5-14EB-4D3C-8981-A9D21466702E}" type="presParOf" srcId="{745FD88F-07B4-4928-AE6A-B8A736A6F771}" destId="{1AE54D77-176A-4195-8A66-7979BE49DB28}" srcOrd="3" destOrd="0" presId="urn:microsoft.com/office/officeart/2005/8/layout/hierarchy3"/>
    <dgm:cxn modelId="{3060F6B3-FAC5-4D3A-B022-4CD08AA67AEB}" type="presParOf" srcId="{745FD88F-07B4-4928-AE6A-B8A736A6F771}" destId="{E066C237-30A2-4AD8-B7DA-D28D6B5A0271}" srcOrd="4" destOrd="0" presId="urn:microsoft.com/office/officeart/2005/8/layout/hierarchy3"/>
    <dgm:cxn modelId="{AAE7449A-B4F8-4DC6-A454-A0147E30A56B}" type="presParOf" srcId="{745FD88F-07B4-4928-AE6A-B8A736A6F771}" destId="{0D5CD26E-DE3F-4518-80AE-7208F1BDEAF7}" srcOrd="5" destOrd="0" presId="urn:microsoft.com/office/officeart/2005/8/layout/hierarchy3"/>
    <dgm:cxn modelId="{5FA22F38-FE0D-48A2-AFD3-B50DE70B6EB9}" type="presParOf" srcId="{CE5BECD9-E56F-42BB-8727-04FF30550769}" destId="{A1CB452E-5839-4839-831A-58F925DFF66D}" srcOrd="4" destOrd="0" presId="urn:microsoft.com/office/officeart/2005/8/layout/hierarchy3"/>
    <dgm:cxn modelId="{472F5CFD-5770-489E-A598-1B8E83B0F5A0}" type="presParOf" srcId="{A1CB452E-5839-4839-831A-58F925DFF66D}" destId="{1F56D708-A7BB-4A84-95DC-7A725B7C3573}" srcOrd="0" destOrd="0" presId="urn:microsoft.com/office/officeart/2005/8/layout/hierarchy3"/>
    <dgm:cxn modelId="{3925FED6-98B8-4C1C-BDA8-9A748400F371}" type="presParOf" srcId="{1F56D708-A7BB-4A84-95DC-7A725B7C3573}" destId="{245795A9-7B88-4320-B47B-534159FC2E9F}" srcOrd="0" destOrd="0" presId="urn:microsoft.com/office/officeart/2005/8/layout/hierarchy3"/>
    <dgm:cxn modelId="{04573D50-6269-460C-B2A0-FFA9AED12BEB}" type="presParOf" srcId="{1F56D708-A7BB-4A84-95DC-7A725B7C3573}" destId="{AD28C6FC-905B-4D2B-9380-394E22463C2B}" srcOrd="1" destOrd="0" presId="urn:microsoft.com/office/officeart/2005/8/layout/hierarchy3"/>
    <dgm:cxn modelId="{21E127F2-3B6B-4BB6-88AA-84ED5F3EEB41}" type="presParOf" srcId="{A1CB452E-5839-4839-831A-58F925DFF66D}" destId="{87487744-1B46-45D1-B2ED-97A0B2AC2818}" srcOrd="1" destOrd="0" presId="urn:microsoft.com/office/officeart/2005/8/layout/hierarchy3"/>
    <dgm:cxn modelId="{C3D77956-A7AD-42ED-880B-7B8C6496A74B}" type="presParOf" srcId="{87487744-1B46-45D1-B2ED-97A0B2AC2818}" destId="{50438E90-8723-4F99-A48A-98A0204474C5}" srcOrd="0" destOrd="0" presId="urn:microsoft.com/office/officeart/2005/8/layout/hierarchy3"/>
    <dgm:cxn modelId="{51CC9429-9DF0-417D-B2F9-1C597679513E}" type="presParOf" srcId="{87487744-1B46-45D1-B2ED-97A0B2AC2818}" destId="{10179D90-F660-408B-B7F0-FA32EA4762A4}" srcOrd="1" destOrd="0" presId="urn:microsoft.com/office/officeart/2005/8/layout/hierarchy3"/>
    <dgm:cxn modelId="{DE3F48E0-FA20-46DD-95A0-D2252D3572AD}" type="presParOf" srcId="{CE5BECD9-E56F-42BB-8727-04FF30550769}" destId="{32AE274B-2A2F-4314-B350-63AE166D2302}" srcOrd="5" destOrd="0" presId="urn:microsoft.com/office/officeart/2005/8/layout/hierarchy3"/>
    <dgm:cxn modelId="{03B98751-94FE-43E0-8421-8F8F8F8683D1}" type="presParOf" srcId="{32AE274B-2A2F-4314-B350-63AE166D2302}" destId="{82579133-8111-4D34-9007-32EFDC8D6842}" srcOrd="0" destOrd="0" presId="urn:microsoft.com/office/officeart/2005/8/layout/hierarchy3"/>
    <dgm:cxn modelId="{6DF5B83B-4863-4F3D-9C52-82CEAD56F790}" type="presParOf" srcId="{82579133-8111-4D34-9007-32EFDC8D6842}" destId="{D37B195A-EAA2-4AE9-83D8-22D106CAD8D9}" srcOrd="0" destOrd="0" presId="urn:microsoft.com/office/officeart/2005/8/layout/hierarchy3"/>
    <dgm:cxn modelId="{6A5002EF-5024-4811-960F-D56A26241C00}" type="presParOf" srcId="{82579133-8111-4D34-9007-32EFDC8D6842}" destId="{D7A6C43C-6BAF-45A7-89C9-ADA08548B10F}" srcOrd="1" destOrd="0" presId="urn:microsoft.com/office/officeart/2005/8/layout/hierarchy3"/>
    <dgm:cxn modelId="{BEE11D7A-0829-4587-B71B-B57D6CDF9986}" type="presParOf" srcId="{32AE274B-2A2F-4314-B350-63AE166D2302}" destId="{EB62FE51-AC96-45D9-9700-BB75BADD7B12}" srcOrd="1" destOrd="0" presId="urn:microsoft.com/office/officeart/2005/8/layout/hierarchy3"/>
    <dgm:cxn modelId="{0B239A4D-187A-4DB4-A033-4C98EC649A64}" type="presParOf" srcId="{EB62FE51-AC96-45D9-9700-BB75BADD7B12}" destId="{80A1BA6B-DB35-4D2D-8171-2FDB18DE6241}" srcOrd="0" destOrd="0" presId="urn:microsoft.com/office/officeart/2005/8/layout/hierarchy3"/>
    <dgm:cxn modelId="{0319D55B-290C-4850-80D6-E483D00AFB12}" type="presParOf" srcId="{EB62FE51-AC96-45D9-9700-BB75BADD7B12}" destId="{AC266756-B08D-45A9-83F1-CB6FF289FE0C}" srcOrd="1" destOrd="0" presId="urn:microsoft.com/office/officeart/2005/8/layout/hierarchy3"/>
    <dgm:cxn modelId="{E8ACB9B1-022D-43C7-B0B8-BAC052229C35}" type="presParOf" srcId="{EB62FE51-AC96-45D9-9700-BB75BADD7B12}" destId="{B0755CBC-7B27-4E31-B22A-249426D76976}" srcOrd="2" destOrd="0" presId="urn:microsoft.com/office/officeart/2005/8/layout/hierarchy3"/>
    <dgm:cxn modelId="{D0369D4F-8C61-4573-B25E-9AC5C37B67AE}" type="presParOf" srcId="{EB62FE51-AC96-45D9-9700-BB75BADD7B12}" destId="{68DEBEEF-5FD4-4C05-9450-AD8DCDC5A2D8}" srcOrd="3" destOrd="0" presId="urn:microsoft.com/office/officeart/2005/8/layout/hierarchy3"/>
    <dgm:cxn modelId="{98867CCC-2823-4975-A52B-39B04CDF4239}" type="presParOf" srcId="{EB62FE51-AC96-45D9-9700-BB75BADD7B12}" destId="{877C8B45-60B2-450C-8FC9-54990BABD1EF}" srcOrd="4" destOrd="0" presId="urn:microsoft.com/office/officeart/2005/8/layout/hierarchy3"/>
    <dgm:cxn modelId="{69257D94-DB36-46BD-9CE6-8EF7B5D750D5}" type="presParOf" srcId="{EB62FE51-AC96-45D9-9700-BB75BADD7B12}" destId="{8BF1D22F-C706-4AC7-9DB6-8EBEF5679BD8}" srcOrd="5"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72A6802-AB03-4A4C-A786-70C650E3DFB7}" type="doc">
      <dgm:prSet loTypeId="urn:microsoft.com/office/officeart/2005/8/layout/chevron2" loCatId="list" qsTypeId="urn:microsoft.com/office/officeart/2005/8/quickstyle/simple1" qsCatId="simple" csTypeId="urn:microsoft.com/office/officeart/2005/8/colors/accent2_2" csCatId="accent2" phldr="1"/>
      <dgm:spPr/>
      <dgm:t>
        <a:bodyPr/>
        <a:lstStyle/>
        <a:p>
          <a:endParaRPr lang="en-US"/>
        </a:p>
      </dgm:t>
    </dgm:pt>
    <dgm:pt modelId="{27C00776-271B-4263-866E-5A1E182DF3EA}">
      <dgm:prSet phldrT="[Text]" custT="1"/>
      <dgm:spPr>
        <a:xfrm rot="5400000">
          <a:off x="-69672" y="72465"/>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1</a:t>
          </a:r>
        </a:p>
      </dgm:t>
    </dgm:pt>
    <dgm:pt modelId="{C5328C51-021E-480B-AA98-A75955E0A971}" type="parTrans" cxnId="{29430040-3003-4635-8D27-09CBBCBF8AA5}">
      <dgm:prSet/>
      <dgm:spPr/>
      <dgm:t>
        <a:bodyPr/>
        <a:lstStyle/>
        <a:p>
          <a:endParaRPr lang="en-US"/>
        </a:p>
      </dgm:t>
    </dgm:pt>
    <dgm:pt modelId="{F4D3149B-69C9-4FB9-9103-024D0D4559B2}" type="sibTrans" cxnId="{29430040-3003-4635-8D27-09CBBCBF8AA5}">
      <dgm:prSet/>
      <dgm:spPr/>
      <dgm:t>
        <a:bodyPr/>
        <a:lstStyle/>
        <a:p>
          <a:endParaRPr lang="en-US"/>
        </a:p>
      </dgm:t>
    </dgm:pt>
    <dgm:pt modelId="{3EE48187-D96F-4B91-9EAF-F66BF2B30E35}">
      <dgm:prSet phldrT="[Text]" custT="1"/>
      <dgm:spPr>
        <a:xfrm rot="5400000">
          <a:off x="1889307" y="-1188869"/>
          <a:ext cx="301915" cy="3430250"/>
        </a:xfr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gm:spPr>
      <dgm:t>
        <a:bodyPr/>
        <a:lstStyle/>
        <a:p>
          <a:r>
            <a:rPr lang="en-US" sz="1400" dirty="0">
              <a:solidFill>
                <a:sysClr val="windowText" lastClr="000000">
                  <a:hueOff val="0"/>
                  <a:satOff val="0"/>
                  <a:lumOff val="0"/>
                  <a:alphaOff val="0"/>
                </a:sysClr>
              </a:solidFill>
              <a:latin typeface="Arial" pitchFamily="34" charset="0"/>
              <a:ea typeface="+mn-ea"/>
              <a:cs typeface="Arial" pitchFamily="34" charset="0"/>
            </a:rPr>
            <a:t>Orientation of stakeholders to CER question, FRN process, and prioritization </a:t>
          </a:r>
          <a:r>
            <a:rPr lang="en-US" sz="1400" dirty="0" smtClean="0">
              <a:solidFill>
                <a:sysClr val="windowText" lastClr="000000">
                  <a:hueOff val="0"/>
                  <a:satOff val="0"/>
                  <a:lumOff val="0"/>
                  <a:alphaOff val="0"/>
                </a:sysClr>
              </a:solidFill>
              <a:latin typeface="Arial" pitchFamily="34" charset="0"/>
              <a:ea typeface="+mn-ea"/>
              <a:cs typeface="Arial" pitchFamily="34" charset="0"/>
            </a:rPr>
            <a:t>criteria</a:t>
          </a:r>
          <a:endParaRPr lang="en-US" sz="1400" baseline="30000" dirty="0">
            <a:solidFill>
              <a:sysClr val="windowText" lastClr="000000">
                <a:hueOff val="0"/>
                <a:satOff val="0"/>
                <a:lumOff val="0"/>
                <a:alphaOff val="0"/>
              </a:sysClr>
            </a:solidFill>
            <a:latin typeface="Arial" pitchFamily="34" charset="0"/>
            <a:ea typeface="+mn-ea"/>
            <a:cs typeface="Arial" pitchFamily="34" charset="0"/>
          </a:endParaRPr>
        </a:p>
      </dgm:t>
    </dgm:pt>
    <dgm:pt modelId="{777DD636-8B97-4690-974D-05A1E20C53EC}" type="parTrans" cxnId="{D6421A1D-A539-4E88-95AA-30B9E7B5C563}">
      <dgm:prSet/>
      <dgm:spPr/>
      <dgm:t>
        <a:bodyPr/>
        <a:lstStyle/>
        <a:p>
          <a:endParaRPr lang="en-US"/>
        </a:p>
      </dgm:t>
    </dgm:pt>
    <dgm:pt modelId="{11F6EE68-552D-4FBE-8FA5-66D9BE88E5BA}" type="sibTrans" cxnId="{D6421A1D-A539-4E88-95AA-30B9E7B5C563}">
      <dgm:prSet/>
      <dgm:spPr/>
      <dgm:t>
        <a:bodyPr/>
        <a:lstStyle/>
        <a:p>
          <a:endParaRPr lang="en-US"/>
        </a:p>
      </dgm:t>
    </dgm:pt>
    <dgm:pt modelId="{831C97A3-8517-45D7-8276-7E4045C31AFB}">
      <dgm:prSet phldrT="[Text]" custT="1"/>
      <dgm:spPr>
        <a:xfrm rot="5400000">
          <a:off x="-69672" y="817475"/>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3</a:t>
          </a:r>
        </a:p>
      </dgm:t>
    </dgm:pt>
    <dgm:pt modelId="{2B93C037-1CE7-42E0-9362-4BAF715D1250}" type="parTrans" cxnId="{5753D321-F1FE-48D6-B06A-69466DC86157}">
      <dgm:prSet/>
      <dgm:spPr/>
      <dgm:t>
        <a:bodyPr/>
        <a:lstStyle/>
        <a:p>
          <a:endParaRPr lang="en-US"/>
        </a:p>
      </dgm:t>
    </dgm:pt>
    <dgm:pt modelId="{1C2AA2CA-99A1-43DE-AFD6-E8A0D698D503}" type="sibTrans" cxnId="{5753D321-F1FE-48D6-B06A-69466DC86157}">
      <dgm:prSet/>
      <dgm:spPr/>
      <dgm:t>
        <a:bodyPr/>
        <a:lstStyle/>
        <a:p>
          <a:endParaRPr lang="en-US"/>
        </a:p>
      </dgm:t>
    </dgm:pt>
    <dgm:pt modelId="{8DBB3272-6F6D-4B72-96BF-9D1335F660CF}">
      <dgm:prSet phldrT="[Text]" custT="1"/>
      <dgm:spPr>
        <a:xfrm rot="5400000">
          <a:off x="1889307" y="-816365"/>
          <a:ext cx="301915" cy="3430250"/>
        </a:xfr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gm:spPr>
      <dgm:t>
        <a:bodyPr/>
        <a:lstStyle/>
        <a:p>
          <a:r>
            <a:rPr lang="en-US" sz="1400" dirty="0">
              <a:solidFill>
                <a:sysClr val="windowText" lastClr="000000">
                  <a:hueOff val="0"/>
                  <a:satOff val="0"/>
                  <a:lumOff val="0"/>
                  <a:alphaOff val="0"/>
                </a:sysClr>
              </a:solidFill>
              <a:latin typeface="Arial" pitchFamily="34" charset="0"/>
              <a:ea typeface="+mn-ea"/>
              <a:cs typeface="Arial" pitchFamily="34" charset="0"/>
            </a:rPr>
            <a:t>Elaboration and consolidation of research gaps through iterative process with </a:t>
          </a:r>
          <a:r>
            <a:rPr lang="en-US" sz="1400" dirty="0" smtClean="0">
              <a:solidFill>
                <a:sysClr val="windowText" lastClr="000000">
                  <a:hueOff val="0"/>
                  <a:satOff val="0"/>
                  <a:lumOff val="0"/>
                  <a:alphaOff val="0"/>
                </a:sysClr>
              </a:solidFill>
              <a:latin typeface="Arial" pitchFamily="34" charset="0"/>
              <a:ea typeface="+mn-ea"/>
              <a:cs typeface="Arial" pitchFamily="34" charset="0"/>
            </a:rPr>
            <a:t>stakeholders</a:t>
          </a:r>
          <a:endParaRPr lang="en-US" sz="1400" dirty="0">
            <a:solidFill>
              <a:sysClr val="windowText" lastClr="000000">
                <a:hueOff val="0"/>
                <a:satOff val="0"/>
                <a:lumOff val="0"/>
                <a:alphaOff val="0"/>
              </a:sysClr>
            </a:solidFill>
            <a:latin typeface="Arial" pitchFamily="34" charset="0"/>
            <a:ea typeface="+mn-ea"/>
            <a:cs typeface="Arial" pitchFamily="34" charset="0"/>
          </a:endParaRPr>
        </a:p>
      </dgm:t>
    </dgm:pt>
    <dgm:pt modelId="{41393F01-0942-42F5-946E-8FB972B1394D}" type="parTrans" cxnId="{A429C05C-A70E-4439-87A2-F4C653FBA636}">
      <dgm:prSet/>
      <dgm:spPr/>
      <dgm:t>
        <a:bodyPr/>
        <a:lstStyle/>
        <a:p>
          <a:endParaRPr lang="en-US"/>
        </a:p>
      </dgm:t>
    </dgm:pt>
    <dgm:pt modelId="{1D0C7290-83F7-4C25-9DFC-D99C1ADCBD30}" type="sibTrans" cxnId="{A429C05C-A70E-4439-87A2-F4C653FBA636}">
      <dgm:prSet/>
      <dgm:spPr/>
      <dgm:t>
        <a:bodyPr/>
        <a:lstStyle/>
        <a:p>
          <a:endParaRPr lang="en-US"/>
        </a:p>
      </dgm:t>
    </dgm:pt>
    <dgm:pt modelId="{FC47498F-4C89-4023-95C6-BA6ABF930184}">
      <dgm:prSet phldrT="[Text]" custT="1"/>
      <dgm:spPr>
        <a:xfrm rot="5400000">
          <a:off x="-69672" y="1189980"/>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4 </a:t>
          </a:r>
        </a:p>
      </dgm:t>
    </dgm:pt>
    <dgm:pt modelId="{FB9B67FD-F531-4D6A-B28E-E87B65471DFB}" type="parTrans" cxnId="{EB7CE076-36E8-413F-8032-304605882AF6}">
      <dgm:prSet/>
      <dgm:spPr/>
      <dgm:t>
        <a:bodyPr/>
        <a:lstStyle/>
        <a:p>
          <a:endParaRPr lang="en-US"/>
        </a:p>
      </dgm:t>
    </dgm:pt>
    <dgm:pt modelId="{931E5870-67A4-4FDD-ACFE-2DE171A1D316}" type="sibTrans" cxnId="{EB7CE076-36E8-413F-8032-304605882AF6}">
      <dgm:prSet/>
      <dgm:spPr/>
      <dgm:t>
        <a:bodyPr/>
        <a:lstStyle/>
        <a:p>
          <a:endParaRPr lang="en-US"/>
        </a:p>
      </dgm:t>
    </dgm:pt>
    <dgm:pt modelId="{50935E74-58B4-41D9-85E3-7D79F2A9B69C}">
      <dgm:prSet custT="1"/>
      <dgm:spPr>
        <a:xfrm rot="5400000">
          <a:off x="1889307" y="-443860"/>
          <a:ext cx="301915" cy="3430250"/>
        </a:xfr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gm:spPr>
      <dgm:t>
        <a:bodyPr/>
        <a:lstStyle/>
        <a:p>
          <a:r>
            <a:rPr lang="en-US" sz="1400" baseline="0" dirty="0">
              <a:solidFill>
                <a:sysClr val="windowText" lastClr="000000">
                  <a:hueOff val="0"/>
                  <a:satOff val="0"/>
                  <a:lumOff val="0"/>
                  <a:alphaOff val="0"/>
                </a:sysClr>
              </a:solidFill>
              <a:latin typeface="Arial" pitchFamily="34" charset="0"/>
              <a:ea typeface="+mn-ea"/>
              <a:cs typeface="Arial" pitchFamily="34" charset="0"/>
            </a:rPr>
            <a:t>Priority ranking of the research </a:t>
          </a:r>
          <a:r>
            <a:rPr lang="en-US" sz="1400" baseline="0" dirty="0" smtClean="0">
              <a:solidFill>
                <a:sysClr val="windowText" lastClr="000000">
                  <a:hueOff val="0"/>
                  <a:satOff val="0"/>
                  <a:lumOff val="0"/>
                  <a:alphaOff val="0"/>
                </a:sysClr>
              </a:solidFill>
              <a:latin typeface="Arial" pitchFamily="34" charset="0"/>
              <a:ea typeface="+mn-ea"/>
              <a:cs typeface="Arial" pitchFamily="34" charset="0"/>
            </a:rPr>
            <a:t>gaps </a:t>
          </a:r>
          <a:r>
            <a:rPr lang="en-US" sz="1400" dirty="0" smtClean="0">
              <a:solidFill>
                <a:sysClr val="windowText" lastClr="000000">
                  <a:hueOff val="0"/>
                  <a:satOff val="0"/>
                  <a:lumOff val="0"/>
                  <a:alphaOff val="0"/>
                </a:sysClr>
              </a:solidFill>
              <a:latin typeface="Calibri"/>
              <a:ea typeface="+mn-ea"/>
              <a:cs typeface="+mn-cs"/>
            </a:rPr>
            <a:t> </a:t>
          </a:r>
          <a:endParaRPr lang="en-US" sz="1400" baseline="30000" dirty="0">
            <a:solidFill>
              <a:sysClr val="windowText" lastClr="000000">
                <a:hueOff val="0"/>
                <a:satOff val="0"/>
                <a:lumOff val="0"/>
                <a:alphaOff val="0"/>
              </a:sysClr>
            </a:solidFill>
            <a:latin typeface="Arial" pitchFamily="34" charset="0"/>
            <a:ea typeface="+mn-ea"/>
            <a:cs typeface="Arial" pitchFamily="34" charset="0"/>
          </a:endParaRPr>
        </a:p>
      </dgm:t>
    </dgm:pt>
    <dgm:pt modelId="{6CC42647-BED0-47CC-BB4D-BA64C9380540}" type="parTrans" cxnId="{3FC61693-0AA3-4E6F-AE69-BF9FC691899C}">
      <dgm:prSet/>
      <dgm:spPr/>
      <dgm:t>
        <a:bodyPr/>
        <a:lstStyle/>
        <a:p>
          <a:endParaRPr lang="en-US"/>
        </a:p>
      </dgm:t>
    </dgm:pt>
    <dgm:pt modelId="{51A64C35-F97A-4313-A74B-2CE282007525}" type="sibTrans" cxnId="{3FC61693-0AA3-4E6F-AE69-BF9FC691899C}">
      <dgm:prSet/>
      <dgm:spPr/>
      <dgm:t>
        <a:bodyPr/>
        <a:lstStyle/>
        <a:p>
          <a:endParaRPr lang="en-US"/>
        </a:p>
      </dgm:t>
    </dgm:pt>
    <dgm:pt modelId="{A7935C75-C711-457B-8CD8-883FE056EE4A}">
      <dgm:prSet custT="1"/>
      <dgm:spPr>
        <a:xfrm rot="5400000">
          <a:off x="-69672" y="1562485"/>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5</a:t>
          </a:r>
        </a:p>
      </dgm:t>
    </dgm:pt>
    <dgm:pt modelId="{983FA750-2DCF-4B9E-B479-203C56E78E9A}" type="parTrans" cxnId="{6E67EE87-18CF-4E36-A6C7-44C26C09330D}">
      <dgm:prSet/>
      <dgm:spPr/>
      <dgm:t>
        <a:bodyPr/>
        <a:lstStyle/>
        <a:p>
          <a:endParaRPr lang="en-US"/>
        </a:p>
      </dgm:t>
    </dgm:pt>
    <dgm:pt modelId="{CB01F425-E4BA-4165-B40D-8A5327460387}" type="sibTrans" cxnId="{6E67EE87-18CF-4E36-A6C7-44C26C09330D}">
      <dgm:prSet/>
      <dgm:spPr/>
      <dgm:t>
        <a:bodyPr/>
        <a:lstStyle/>
        <a:p>
          <a:endParaRPr lang="en-US"/>
        </a:p>
      </dgm:t>
    </dgm:pt>
    <dgm:pt modelId="{799DADDB-70D6-4D81-8242-EF6F83693876}">
      <dgm:prSet custT="1"/>
      <dgm:spPr>
        <a:xfrm rot="5400000">
          <a:off x="-69672" y="1934990"/>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6</a:t>
          </a:r>
        </a:p>
      </dgm:t>
    </dgm:pt>
    <dgm:pt modelId="{5C8F5D69-88FA-45B3-97A9-0A2A4D962B1C}" type="parTrans" cxnId="{B967B303-CF3F-4466-AD8C-FFFF3D5AEACE}">
      <dgm:prSet/>
      <dgm:spPr/>
      <dgm:t>
        <a:bodyPr/>
        <a:lstStyle/>
        <a:p>
          <a:endParaRPr lang="en-US"/>
        </a:p>
      </dgm:t>
    </dgm:pt>
    <dgm:pt modelId="{3CD212B4-2022-4759-AA8A-84D71C94DDBD}" type="sibTrans" cxnId="{B967B303-CF3F-4466-AD8C-FFFF3D5AEACE}">
      <dgm:prSet/>
      <dgm:spPr/>
      <dgm:t>
        <a:bodyPr/>
        <a:lstStyle/>
        <a:p>
          <a:endParaRPr lang="en-US"/>
        </a:p>
      </dgm:t>
    </dgm:pt>
    <dgm:pt modelId="{0299EA8E-AFB6-4285-828A-F22A8E2E59CB}">
      <dgm:prSet custT="1"/>
      <dgm:spPr>
        <a:xfrm rot="5400000">
          <a:off x="1889307" y="308905"/>
          <a:ext cx="301915" cy="3430250"/>
        </a:xfr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gm:spPr>
      <dgm:t>
        <a:bodyPr/>
        <a:lstStyle/>
        <a:p>
          <a:r>
            <a:rPr lang="en-US" sz="1400" dirty="0">
              <a:solidFill>
                <a:sysClr val="windowText" lastClr="000000">
                  <a:hueOff val="0"/>
                  <a:satOff val="0"/>
                  <a:lumOff val="0"/>
                  <a:alphaOff val="0"/>
                </a:sysClr>
              </a:solidFill>
              <a:latin typeface="Arial" pitchFamily="34" charset="0"/>
              <a:ea typeface="+mn-ea"/>
              <a:cs typeface="Arial" pitchFamily="34" charset="0"/>
            </a:rPr>
            <a:t>Refinement and re-ranking of priorities by stakeholders</a:t>
          </a:r>
        </a:p>
      </dgm:t>
    </dgm:pt>
    <dgm:pt modelId="{93C8BB83-A2AF-4E42-9319-40C7DF170F0C}" type="parTrans" cxnId="{4A6E47D9-2689-4F84-A563-4B381A085FC4}">
      <dgm:prSet/>
      <dgm:spPr/>
      <dgm:t>
        <a:bodyPr/>
        <a:lstStyle/>
        <a:p>
          <a:endParaRPr lang="en-US"/>
        </a:p>
      </dgm:t>
    </dgm:pt>
    <dgm:pt modelId="{97B40665-7372-4075-ADF5-A54CBB01EACC}" type="sibTrans" cxnId="{4A6E47D9-2689-4F84-A563-4B381A085FC4}">
      <dgm:prSet/>
      <dgm:spPr/>
      <dgm:t>
        <a:bodyPr/>
        <a:lstStyle/>
        <a:p>
          <a:endParaRPr lang="en-US"/>
        </a:p>
      </dgm:t>
    </dgm:pt>
    <dgm:pt modelId="{7CD84732-03C8-4709-BCBE-8A34A66F9FD7}">
      <dgm:prSet custT="1"/>
      <dgm:spPr>
        <a:xfrm rot="5400000">
          <a:off x="1889307" y="673654"/>
          <a:ext cx="301915" cy="3430250"/>
        </a:xfr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gm:spPr>
      <dgm:t>
        <a:bodyPr/>
        <a:lstStyle/>
        <a:p>
          <a:r>
            <a:rPr lang="en-US" sz="1400" dirty="0">
              <a:solidFill>
                <a:sysClr val="windowText" lastClr="000000">
                  <a:hueOff val="0"/>
                  <a:satOff val="0"/>
                  <a:lumOff val="0"/>
                  <a:alphaOff val="0"/>
                </a:sysClr>
              </a:solidFill>
              <a:latin typeface="Arial" pitchFamily="34" charset="0"/>
              <a:ea typeface="+mn-ea"/>
              <a:cs typeface="Arial" pitchFamily="34" charset="0"/>
            </a:rPr>
            <a:t>Addition of study design considerations</a:t>
          </a:r>
        </a:p>
      </dgm:t>
    </dgm:pt>
    <dgm:pt modelId="{82AE042B-7B0D-43FF-BFC5-D1BE149FC301}" type="parTrans" cxnId="{CC752B3F-ECD2-4A41-B99D-CF594BDF652F}">
      <dgm:prSet/>
      <dgm:spPr/>
      <dgm:t>
        <a:bodyPr/>
        <a:lstStyle/>
        <a:p>
          <a:endParaRPr lang="en-US"/>
        </a:p>
      </dgm:t>
    </dgm:pt>
    <dgm:pt modelId="{5B17885F-9226-4B97-8987-B3B2864FDF6C}" type="sibTrans" cxnId="{CC752B3F-ECD2-4A41-B99D-CF594BDF652F}">
      <dgm:prSet/>
      <dgm:spPr/>
      <dgm:t>
        <a:bodyPr/>
        <a:lstStyle/>
        <a:p>
          <a:endParaRPr lang="en-US"/>
        </a:p>
      </dgm:t>
    </dgm:pt>
    <dgm:pt modelId="{A081F903-2ECB-4E12-982E-C8FF5401EE9F}">
      <dgm:prSet phldrT="[Text]" custT="1"/>
      <dgm:spPr>
        <a:xfrm rot="5400000">
          <a:off x="-69672" y="444970"/>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2</a:t>
          </a:r>
        </a:p>
      </dgm:t>
    </dgm:pt>
    <dgm:pt modelId="{B70AACA2-24B5-46BB-B504-5F26200D88C5}" type="parTrans" cxnId="{0C4398FA-60B7-44DD-86DD-F5D4A9B17B37}">
      <dgm:prSet/>
      <dgm:spPr/>
      <dgm:t>
        <a:bodyPr/>
        <a:lstStyle/>
        <a:p>
          <a:endParaRPr lang="en-US"/>
        </a:p>
      </dgm:t>
    </dgm:pt>
    <dgm:pt modelId="{C51D63F0-9030-4BCB-B87C-0666CC70C430}" type="sibTrans" cxnId="{0C4398FA-60B7-44DD-86DD-F5D4A9B17B37}">
      <dgm:prSet/>
      <dgm:spPr/>
      <dgm:t>
        <a:bodyPr/>
        <a:lstStyle/>
        <a:p>
          <a:endParaRPr lang="en-US"/>
        </a:p>
      </dgm:t>
    </dgm:pt>
    <dgm:pt modelId="{B900E325-404D-4A33-A063-A6E81CCD7EE8}">
      <dgm:prSet phldrT="[Text]" custT="1"/>
      <dgm:spPr>
        <a:xfrm rot="5400000">
          <a:off x="1889227" y="-1564083"/>
          <a:ext cx="302074" cy="3430250"/>
        </a:xfr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gm:spPr>
      <dgm:t>
        <a:bodyPr/>
        <a:lstStyle/>
        <a:p>
          <a:r>
            <a:rPr lang="en-US" sz="1400" dirty="0" smtClean="0">
              <a:solidFill>
                <a:sysClr val="windowText" lastClr="000000">
                  <a:hueOff val="0"/>
                  <a:satOff val="0"/>
                  <a:lumOff val="0"/>
                  <a:alphaOff val="0"/>
                </a:sysClr>
              </a:solidFill>
              <a:latin typeface="Arial" pitchFamily="34" charset="0"/>
              <a:ea typeface="+mn-ea"/>
              <a:cs typeface="Arial" pitchFamily="34" charset="0"/>
            </a:rPr>
            <a:t>Systematic review is published with researcher-determined research gaps</a:t>
          </a:r>
          <a:endParaRPr lang="en-US" sz="1400" dirty="0">
            <a:solidFill>
              <a:sysClr val="windowText" lastClr="000000">
                <a:hueOff val="0"/>
                <a:satOff val="0"/>
                <a:lumOff val="0"/>
                <a:alphaOff val="0"/>
              </a:sysClr>
            </a:solidFill>
            <a:latin typeface="Arial" pitchFamily="34" charset="0"/>
            <a:ea typeface="+mn-ea"/>
            <a:cs typeface="Arial" pitchFamily="34" charset="0"/>
          </a:endParaRPr>
        </a:p>
      </dgm:t>
    </dgm:pt>
    <dgm:pt modelId="{FFE127FF-B1AE-49BC-987F-67E75010A6EC}" type="parTrans" cxnId="{BB664537-4B87-40E2-865C-62913691CDEB}">
      <dgm:prSet/>
      <dgm:spPr/>
      <dgm:t>
        <a:bodyPr/>
        <a:lstStyle/>
        <a:p>
          <a:endParaRPr lang="en-US"/>
        </a:p>
      </dgm:t>
    </dgm:pt>
    <dgm:pt modelId="{F3CE3A0C-2FD4-4600-8109-2329306D59D5}" type="sibTrans" cxnId="{BB664537-4B87-40E2-865C-62913691CDEB}">
      <dgm:prSet/>
      <dgm:spPr/>
      <dgm:t>
        <a:bodyPr/>
        <a:lstStyle/>
        <a:p>
          <a:endParaRPr lang="en-US"/>
        </a:p>
      </dgm:t>
    </dgm:pt>
    <dgm:pt modelId="{8D7A1947-CF87-43D4-86A8-5043B98E27F6}">
      <dgm:prSet custT="1"/>
      <dgm:spPr>
        <a:xfrm rot="5400000">
          <a:off x="-69672" y="2307495"/>
          <a:ext cx="464485" cy="325139"/>
        </a:xfr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gm:spPr>
      <dgm:t>
        <a:bodyPr/>
        <a:lstStyle/>
        <a:p>
          <a:r>
            <a:rPr lang="en-US" sz="1000" b="1" dirty="0">
              <a:solidFill>
                <a:sysClr val="window" lastClr="FFFFFF"/>
              </a:solidFill>
              <a:latin typeface="Calibri"/>
              <a:ea typeface="+mn-ea"/>
              <a:cs typeface="+mn-cs"/>
            </a:rPr>
            <a:t>7</a:t>
          </a:r>
        </a:p>
      </dgm:t>
    </dgm:pt>
    <dgm:pt modelId="{883D4FC5-9F93-46FA-A302-4F9538530A12}" type="sibTrans" cxnId="{774BA194-A81A-4824-8C08-3FB3B29B316B}">
      <dgm:prSet/>
      <dgm:spPr/>
      <dgm:t>
        <a:bodyPr/>
        <a:lstStyle/>
        <a:p>
          <a:endParaRPr lang="en-US"/>
        </a:p>
      </dgm:t>
    </dgm:pt>
    <dgm:pt modelId="{3D190F24-20E7-461C-B717-58154E48A927}" type="parTrans" cxnId="{774BA194-A81A-4824-8C08-3FB3B29B316B}">
      <dgm:prSet/>
      <dgm:spPr/>
      <dgm:t>
        <a:bodyPr/>
        <a:lstStyle/>
        <a:p>
          <a:endParaRPr lang="en-US"/>
        </a:p>
      </dgm:t>
    </dgm:pt>
    <dgm:pt modelId="{9F2CE0A8-81AE-45F3-8D14-CD6FD86371A5}">
      <dgm:prSet custT="1"/>
      <dgm:spPr/>
      <dgm:t>
        <a:bodyPr/>
        <a:lstStyle/>
        <a:p>
          <a:r>
            <a:rPr lang="en-US" sz="1400" dirty="0" smtClean="0">
              <a:latin typeface="Arial" pitchFamily="34" charset="0"/>
              <a:cs typeface="Arial" pitchFamily="34" charset="0"/>
            </a:rPr>
            <a:t>Transformation of research gaps into needs</a:t>
          </a:r>
          <a:endParaRPr lang="en-US" sz="1400" dirty="0">
            <a:latin typeface="Arial" pitchFamily="34" charset="0"/>
            <a:cs typeface="Arial" pitchFamily="34" charset="0"/>
          </a:endParaRPr>
        </a:p>
      </dgm:t>
    </dgm:pt>
    <dgm:pt modelId="{6600B3E2-F9AF-4FE9-BDCC-545121DB89BE}" type="parTrans" cxnId="{2C694197-ACBC-484E-89E5-B18404F27E78}">
      <dgm:prSet/>
      <dgm:spPr/>
      <dgm:t>
        <a:bodyPr/>
        <a:lstStyle/>
        <a:p>
          <a:endParaRPr lang="en-US"/>
        </a:p>
      </dgm:t>
    </dgm:pt>
    <dgm:pt modelId="{9C5A2094-57F5-4F95-A237-1A7A86F160BA}" type="sibTrans" cxnId="{2C694197-ACBC-484E-89E5-B18404F27E78}">
      <dgm:prSet/>
      <dgm:spPr/>
      <dgm:t>
        <a:bodyPr/>
        <a:lstStyle/>
        <a:p>
          <a:endParaRPr lang="en-US"/>
        </a:p>
      </dgm:t>
    </dgm:pt>
    <dgm:pt modelId="{18624E20-C759-4617-84ED-4DA0E262DFC7}" type="pres">
      <dgm:prSet presAssocID="{572A6802-AB03-4A4C-A786-70C650E3DFB7}" presName="linearFlow" presStyleCnt="0">
        <dgm:presLayoutVars>
          <dgm:dir/>
          <dgm:animLvl val="lvl"/>
          <dgm:resizeHandles val="exact"/>
        </dgm:presLayoutVars>
      </dgm:prSet>
      <dgm:spPr/>
      <dgm:t>
        <a:bodyPr/>
        <a:lstStyle/>
        <a:p>
          <a:endParaRPr lang="en-US"/>
        </a:p>
      </dgm:t>
    </dgm:pt>
    <dgm:pt modelId="{E7DA72C1-7207-4553-8360-7EF9BFC0F35F}" type="pres">
      <dgm:prSet presAssocID="{27C00776-271B-4263-866E-5A1E182DF3EA}" presName="composite" presStyleCnt="0"/>
      <dgm:spPr/>
    </dgm:pt>
    <dgm:pt modelId="{B20C0669-8BB7-4271-9E81-C8E5C010EAF6}" type="pres">
      <dgm:prSet presAssocID="{27C00776-271B-4263-866E-5A1E182DF3EA}" presName="parentText" presStyleLbl="alignNode1" presStyleIdx="0" presStyleCnt="7">
        <dgm:presLayoutVars>
          <dgm:chMax val="1"/>
          <dgm:bulletEnabled val="1"/>
        </dgm:presLayoutVars>
      </dgm:prSet>
      <dgm:spPr>
        <a:prstGeom prst="chevron">
          <a:avLst/>
        </a:prstGeom>
      </dgm:spPr>
      <dgm:t>
        <a:bodyPr/>
        <a:lstStyle/>
        <a:p>
          <a:endParaRPr lang="en-US"/>
        </a:p>
      </dgm:t>
    </dgm:pt>
    <dgm:pt modelId="{0497BF3B-9956-4F43-94E4-3C34278A73E1}" type="pres">
      <dgm:prSet presAssocID="{27C00776-271B-4263-866E-5A1E182DF3EA}" presName="descendantText" presStyleLbl="alignAcc1" presStyleIdx="0" presStyleCnt="7" custLinFactNeighborX="209" custLinFactNeighborY="-923">
        <dgm:presLayoutVars>
          <dgm:bulletEnabled val="1"/>
        </dgm:presLayoutVars>
      </dgm:prSet>
      <dgm:spPr>
        <a:prstGeom prst="round2SameRect">
          <a:avLst/>
        </a:prstGeom>
      </dgm:spPr>
      <dgm:t>
        <a:bodyPr/>
        <a:lstStyle/>
        <a:p>
          <a:endParaRPr lang="en-US"/>
        </a:p>
      </dgm:t>
    </dgm:pt>
    <dgm:pt modelId="{1240FE36-4024-49F6-B9A6-8785DE94B567}" type="pres">
      <dgm:prSet presAssocID="{F4D3149B-69C9-4FB9-9103-024D0D4559B2}" presName="sp" presStyleCnt="0"/>
      <dgm:spPr/>
    </dgm:pt>
    <dgm:pt modelId="{0618CB94-1503-4CB9-9B5B-09F9084E635B}" type="pres">
      <dgm:prSet presAssocID="{A081F903-2ECB-4E12-982E-C8FF5401EE9F}" presName="composite" presStyleCnt="0"/>
      <dgm:spPr/>
    </dgm:pt>
    <dgm:pt modelId="{D545D314-521F-4A88-BDFC-48A0D398C934}" type="pres">
      <dgm:prSet presAssocID="{A081F903-2ECB-4E12-982E-C8FF5401EE9F}" presName="parentText" presStyleLbl="alignNode1" presStyleIdx="1" presStyleCnt="7">
        <dgm:presLayoutVars>
          <dgm:chMax val="1"/>
          <dgm:bulletEnabled val="1"/>
        </dgm:presLayoutVars>
      </dgm:prSet>
      <dgm:spPr>
        <a:prstGeom prst="chevron">
          <a:avLst/>
        </a:prstGeom>
      </dgm:spPr>
      <dgm:t>
        <a:bodyPr/>
        <a:lstStyle/>
        <a:p>
          <a:endParaRPr lang="en-US"/>
        </a:p>
      </dgm:t>
    </dgm:pt>
    <dgm:pt modelId="{8886A01A-21FE-46D6-A9EB-C7CFC2C1AF4E}" type="pres">
      <dgm:prSet presAssocID="{A081F903-2ECB-4E12-982E-C8FF5401EE9F}" presName="descendantText" presStyleLbl="alignAcc1" presStyleIdx="1" presStyleCnt="7">
        <dgm:presLayoutVars>
          <dgm:bulletEnabled val="1"/>
        </dgm:presLayoutVars>
      </dgm:prSet>
      <dgm:spPr>
        <a:prstGeom prst="round2SameRect">
          <a:avLst/>
        </a:prstGeom>
      </dgm:spPr>
      <dgm:t>
        <a:bodyPr/>
        <a:lstStyle/>
        <a:p>
          <a:endParaRPr lang="en-US"/>
        </a:p>
      </dgm:t>
    </dgm:pt>
    <dgm:pt modelId="{2B8985D5-D222-4DC5-9E43-564F06752822}" type="pres">
      <dgm:prSet presAssocID="{C51D63F0-9030-4BCB-B87C-0666CC70C430}" presName="sp" presStyleCnt="0"/>
      <dgm:spPr/>
    </dgm:pt>
    <dgm:pt modelId="{DE9A5846-3D5B-4DE6-ADF4-235A0DE4B7AE}" type="pres">
      <dgm:prSet presAssocID="{831C97A3-8517-45D7-8276-7E4045C31AFB}" presName="composite" presStyleCnt="0"/>
      <dgm:spPr/>
    </dgm:pt>
    <dgm:pt modelId="{559DE42D-73D0-4EF4-9B08-2F4BF5FEDD0C}" type="pres">
      <dgm:prSet presAssocID="{831C97A3-8517-45D7-8276-7E4045C31AFB}" presName="parentText" presStyleLbl="alignNode1" presStyleIdx="2" presStyleCnt="7" custLinFactNeighborX="-52577" custLinFactNeighborY="0">
        <dgm:presLayoutVars>
          <dgm:chMax val="1"/>
          <dgm:bulletEnabled val="1"/>
        </dgm:presLayoutVars>
      </dgm:prSet>
      <dgm:spPr>
        <a:prstGeom prst="chevron">
          <a:avLst/>
        </a:prstGeom>
      </dgm:spPr>
      <dgm:t>
        <a:bodyPr/>
        <a:lstStyle/>
        <a:p>
          <a:endParaRPr lang="en-US"/>
        </a:p>
      </dgm:t>
    </dgm:pt>
    <dgm:pt modelId="{3F3B5B20-710A-410F-A3D6-57333AA8A057}" type="pres">
      <dgm:prSet presAssocID="{831C97A3-8517-45D7-8276-7E4045C31AFB}" presName="descendantText" presStyleLbl="alignAcc1" presStyleIdx="2" presStyleCnt="7" custScaleX="96637" custLinFactNeighborX="-1076" custLinFactNeighborY="-9049">
        <dgm:presLayoutVars>
          <dgm:bulletEnabled val="1"/>
        </dgm:presLayoutVars>
      </dgm:prSet>
      <dgm:spPr>
        <a:prstGeom prst="round2SameRect">
          <a:avLst/>
        </a:prstGeom>
      </dgm:spPr>
      <dgm:t>
        <a:bodyPr/>
        <a:lstStyle/>
        <a:p>
          <a:endParaRPr lang="en-US"/>
        </a:p>
      </dgm:t>
    </dgm:pt>
    <dgm:pt modelId="{9A0E8025-ACA3-4B5C-9979-B6CC8F87B5A8}" type="pres">
      <dgm:prSet presAssocID="{1C2AA2CA-99A1-43DE-AFD6-E8A0D698D503}" presName="sp" presStyleCnt="0"/>
      <dgm:spPr/>
    </dgm:pt>
    <dgm:pt modelId="{02739BA5-35A7-42CD-BB9D-032845F7057C}" type="pres">
      <dgm:prSet presAssocID="{FC47498F-4C89-4023-95C6-BA6ABF930184}" presName="composite" presStyleCnt="0"/>
      <dgm:spPr/>
    </dgm:pt>
    <dgm:pt modelId="{BB1A1C0E-3047-4C87-A216-8150EF452F8D}" type="pres">
      <dgm:prSet presAssocID="{FC47498F-4C89-4023-95C6-BA6ABF930184}" presName="parentText" presStyleLbl="alignNode1" presStyleIdx="3" presStyleCnt="7">
        <dgm:presLayoutVars>
          <dgm:chMax val="1"/>
          <dgm:bulletEnabled val="1"/>
        </dgm:presLayoutVars>
      </dgm:prSet>
      <dgm:spPr>
        <a:prstGeom prst="chevron">
          <a:avLst/>
        </a:prstGeom>
      </dgm:spPr>
      <dgm:t>
        <a:bodyPr/>
        <a:lstStyle/>
        <a:p>
          <a:endParaRPr lang="en-US"/>
        </a:p>
      </dgm:t>
    </dgm:pt>
    <dgm:pt modelId="{754A4E2C-B900-40EF-9DBC-A007AE959049}" type="pres">
      <dgm:prSet presAssocID="{FC47498F-4C89-4023-95C6-BA6ABF930184}" presName="descendantText" presStyleLbl="alignAcc1" presStyleIdx="3" presStyleCnt="7">
        <dgm:presLayoutVars>
          <dgm:bulletEnabled val="1"/>
        </dgm:presLayoutVars>
      </dgm:prSet>
      <dgm:spPr>
        <a:prstGeom prst="round2SameRect">
          <a:avLst/>
        </a:prstGeom>
      </dgm:spPr>
      <dgm:t>
        <a:bodyPr/>
        <a:lstStyle/>
        <a:p>
          <a:endParaRPr lang="en-US"/>
        </a:p>
      </dgm:t>
    </dgm:pt>
    <dgm:pt modelId="{3025F0D3-A986-433D-9A0B-D366AEF697C2}" type="pres">
      <dgm:prSet presAssocID="{931E5870-67A4-4FDD-ACFE-2DE171A1D316}" presName="sp" presStyleCnt="0"/>
      <dgm:spPr/>
    </dgm:pt>
    <dgm:pt modelId="{F9C7EAEE-0FA8-432A-B875-80ADF6CE4A15}" type="pres">
      <dgm:prSet presAssocID="{A7935C75-C711-457B-8CD8-883FE056EE4A}" presName="composite" presStyleCnt="0"/>
      <dgm:spPr/>
    </dgm:pt>
    <dgm:pt modelId="{CE36905D-4A97-4297-9764-72684E131FF8}" type="pres">
      <dgm:prSet presAssocID="{A7935C75-C711-457B-8CD8-883FE056EE4A}" presName="parentText" presStyleLbl="alignNode1" presStyleIdx="4" presStyleCnt="7">
        <dgm:presLayoutVars>
          <dgm:chMax val="1"/>
          <dgm:bulletEnabled val="1"/>
        </dgm:presLayoutVars>
      </dgm:prSet>
      <dgm:spPr>
        <a:prstGeom prst="chevron">
          <a:avLst/>
        </a:prstGeom>
      </dgm:spPr>
      <dgm:t>
        <a:bodyPr/>
        <a:lstStyle/>
        <a:p>
          <a:endParaRPr lang="en-US"/>
        </a:p>
      </dgm:t>
    </dgm:pt>
    <dgm:pt modelId="{19EB213A-448D-404E-BDFE-1E827AB0179F}" type="pres">
      <dgm:prSet presAssocID="{A7935C75-C711-457B-8CD8-883FE056EE4A}" presName="descendantText" presStyleLbl="alignAcc1" presStyleIdx="4" presStyleCnt="7">
        <dgm:presLayoutVars>
          <dgm:bulletEnabled val="1"/>
        </dgm:presLayoutVars>
      </dgm:prSet>
      <dgm:spPr>
        <a:prstGeom prst="round2SameRect">
          <a:avLst/>
        </a:prstGeom>
      </dgm:spPr>
      <dgm:t>
        <a:bodyPr/>
        <a:lstStyle/>
        <a:p>
          <a:endParaRPr lang="en-US"/>
        </a:p>
      </dgm:t>
    </dgm:pt>
    <dgm:pt modelId="{1D3126AE-96D2-4DB7-B2E5-6B0893A90BF4}" type="pres">
      <dgm:prSet presAssocID="{CB01F425-E4BA-4165-B40D-8A5327460387}" presName="sp" presStyleCnt="0"/>
      <dgm:spPr/>
    </dgm:pt>
    <dgm:pt modelId="{80E75F96-AB7D-4510-86C9-9F40C99F317C}" type="pres">
      <dgm:prSet presAssocID="{799DADDB-70D6-4D81-8242-EF6F83693876}" presName="composite" presStyleCnt="0"/>
      <dgm:spPr/>
    </dgm:pt>
    <dgm:pt modelId="{542BB005-5B77-443E-846F-0F7F0AA71B4B}" type="pres">
      <dgm:prSet presAssocID="{799DADDB-70D6-4D81-8242-EF6F83693876}" presName="parentText" presStyleLbl="alignNode1" presStyleIdx="5" presStyleCnt="7">
        <dgm:presLayoutVars>
          <dgm:chMax val="1"/>
          <dgm:bulletEnabled val="1"/>
        </dgm:presLayoutVars>
      </dgm:prSet>
      <dgm:spPr>
        <a:prstGeom prst="chevron">
          <a:avLst/>
        </a:prstGeom>
      </dgm:spPr>
      <dgm:t>
        <a:bodyPr/>
        <a:lstStyle/>
        <a:p>
          <a:endParaRPr lang="en-US"/>
        </a:p>
      </dgm:t>
    </dgm:pt>
    <dgm:pt modelId="{A79AA166-C8D6-4F21-896C-F338ABDAB20C}" type="pres">
      <dgm:prSet presAssocID="{799DADDB-70D6-4D81-8242-EF6F83693876}" presName="descendantText" presStyleLbl="alignAcc1" presStyleIdx="5" presStyleCnt="7" custLinFactNeighborX="0" custLinFactNeighborY="2569">
        <dgm:presLayoutVars>
          <dgm:bulletEnabled val="1"/>
        </dgm:presLayoutVars>
      </dgm:prSet>
      <dgm:spPr>
        <a:prstGeom prst="round2SameRect">
          <a:avLst/>
        </a:prstGeom>
      </dgm:spPr>
      <dgm:t>
        <a:bodyPr/>
        <a:lstStyle/>
        <a:p>
          <a:endParaRPr lang="en-US"/>
        </a:p>
      </dgm:t>
    </dgm:pt>
    <dgm:pt modelId="{6CB3D9D2-3E18-4448-AA79-E06C9CDED4EA}" type="pres">
      <dgm:prSet presAssocID="{3CD212B4-2022-4759-AA8A-84D71C94DDBD}" presName="sp" presStyleCnt="0"/>
      <dgm:spPr/>
    </dgm:pt>
    <dgm:pt modelId="{899E236E-B44A-4A24-B85F-9296E5E9CC34}" type="pres">
      <dgm:prSet presAssocID="{8D7A1947-CF87-43D4-86A8-5043B98E27F6}" presName="composite" presStyleCnt="0"/>
      <dgm:spPr/>
    </dgm:pt>
    <dgm:pt modelId="{2A0FE7F0-569F-49A1-94E8-48683F875BC6}" type="pres">
      <dgm:prSet presAssocID="{8D7A1947-CF87-43D4-86A8-5043B98E27F6}" presName="parentText" presStyleLbl="alignNode1" presStyleIdx="6" presStyleCnt="7">
        <dgm:presLayoutVars>
          <dgm:chMax val="1"/>
          <dgm:bulletEnabled val="1"/>
        </dgm:presLayoutVars>
      </dgm:prSet>
      <dgm:spPr>
        <a:prstGeom prst="chevron">
          <a:avLst/>
        </a:prstGeom>
      </dgm:spPr>
      <dgm:t>
        <a:bodyPr/>
        <a:lstStyle/>
        <a:p>
          <a:endParaRPr lang="en-US"/>
        </a:p>
      </dgm:t>
    </dgm:pt>
    <dgm:pt modelId="{0D57B66D-4FF9-4804-BCF3-B5033A7B6320}" type="pres">
      <dgm:prSet presAssocID="{8D7A1947-CF87-43D4-86A8-5043B98E27F6}" presName="descendantText" presStyleLbl="alignAcc1" presStyleIdx="6" presStyleCnt="7" custLinFactNeighborX="1723">
        <dgm:presLayoutVars>
          <dgm:bulletEnabled val="1"/>
        </dgm:presLayoutVars>
      </dgm:prSet>
      <dgm:spPr>
        <a:prstGeom prst="round2SameRect">
          <a:avLst/>
        </a:prstGeom>
      </dgm:spPr>
      <dgm:t>
        <a:bodyPr/>
        <a:lstStyle/>
        <a:p>
          <a:endParaRPr lang="en-US"/>
        </a:p>
      </dgm:t>
    </dgm:pt>
  </dgm:ptLst>
  <dgm:cxnLst>
    <dgm:cxn modelId="{EB7CE076-36E8-413F-8032-304605882AF6}" srcId="{572A6802-AB03-4A4C-A786-70C650E3DFB7}" destId="{FC47498F-4C89-4023-95C6-BA6ABF930184}" srcOrd="3" destOrd="0" parTransId="{FB9B67FD-F531-4D6A-B28E-E87B65471DFB}" sibTransId="{931E5870-67A4-4FDD-ACFE-2DE171A1D316}"/>
    <dgm:cxn modelId="{0C4398FA-60B7-44DD-86DD-F5D4A9B17B37}" srcId="{572A6802-AB03-4A4C-A786-70C650E3DFB7}" destId="{A081F903-2ECB-4E12-982E-C8FF5401EE9F}" srcOrd="1" destOrd="0" parTransId="{B70AACA2-24B5-46BB-B504-5F26200D88C5}" sibTransId="{C51D63F0-9030-4BCB-B87C-0666CC70C430}"/>
    <dgm:cxn modelId="{774BA194-A81A-4824-8C08-3FB3B29B316B}" srcId="{572A6802-AB03-4A4C-A786-70C650E3DFB7}" destId="{8D7A1947-CF87-43D4-86A8-5043B98E27F6}" srcOrd="6" destOrd="0" parTransId="{3D190F24-20E7-461C-B717-58154E48A927}" sibTransId="{883D4FC5-9F93-46FA-A302-4F9538530A12}"/>
    <dgm:cxn modelId="{6235667D-C5FD-413F-B2EF-ABC11FBBB8A7}" type="presOf" srcId="{8D7A1947-CF87-43D4-86A8-5043B98E27F6}" destId="{2A0FE7F0-569F-49A1-94E8-48683F875BC6}" srcOrd="0" destOrd="0" presId="urn:microsoft.com/office/officeart/2005/8/layout/chevron2"/>
    <dgm:cxn modelId="{A57DDB99-A39E-428C-846C-0E597988B227}" type="presOf" srcId="{572A6802-AB03-4A4C-A786-70C650E3DFB7}" destId="{18624E20-C759-4617-84ED-4DA0E262DFC7}" srcOrd="0" destOrd="0" presId="urn:microsoft.com/office/officeart/2005/8/layout/chevron2"/>
    <dgm:cxn modelId="{7CF1A957-351B-4B46-8BF8-AD006AB802FF}" type="presOf" srcId="{831C97A3-8517-45D7-8276-7E4045C31AFB}" destId="{559DE42D-73D0-4EF4-9B08-2F4BF5FEDD0C}" srcOrd="0" destOrd="0" presId="urn:microsoft.com/office/officeart/2005/8/layout/chevron2"/>
    <dgm:cxn modelId="{B09C3199-A298-4E61-B108-FD34DF671121}" type="presOf" srcId="{27C00776-271B-4263-866E-5A1E182DF3EA}" destId="{B20C0669-8BB7-4271-9E81-C8E5C010EAF6}" srcOrd="0" destOrd="0" presId="urn:microsoft.com/office/officeart/2005/8/layout/chevron2"/>
    <dgm:cxn modelId="{4244781A-59A4-4F2F-8EBE-66D55C2F5169}" type="presOf" srcId="{50935E74-58B4-41D9-85E3-7D79F2A9B69C}" destId="{754A4E2C-B900-40EF-9DBC-A007AE959049}" srcOrd="0" destOrd="0" presId="urn:microsoft.com/office/officeart/2005/8/layout/chevron2"/>
    <dgm:cxn modelId="{9F2624BB-92BE-4632-853A-1E26F03462DD}" type="presOf" srcId="{0299EA8E-AFB6-4285-828A-F22A8E2E59CB}" destId="{A79AA166-C8D6-4F21-896C-F338ABDAB20C}" srcOrd="0" destOrd="0" presId="urn:microsoft.com/office/officeart/2005/8/layout/chevron2"/>
    <dgm:cxn modelId="{5753D321-F1FE-48D6-B06A-69466DC86157}" srcId="{572A6802-AB03-4A4C-A786-70C650E3DFB7}" destId="{831C97A3-8517-45D7-8276-7E4045C31AFB}" srcOrd="2" destOrd="0" parTransId="{2B93C037-1CE7-42E0-9362-4BAF715D1250}" sibTransId="{1C2AA2CA-99A1-43DE-AFD6-E8A0D698D503}"/>
    <dgm:cxn modelId="{4A6E47D9-2689-4F84-A563-4B381A085FC4}" srcId="{799DADDB-70D6-4D81-8242-EF6F83693876}" destId="{0299EA8E-AFB6-4285-828A-F22A8E2E59CB}" srcOrd="0" destOrd="0" parTransId="{93C8BB83-A2AF-4E42-9319-40C7DF170F0C}" sibTransId="{97B40665-7372-4075-ADF5-A54CBB01EACC}"/>
    <dgm:cxn modelId="{1EFFAC96-A21D-42B4-940D-BE052F2FB727}" type="presOf" srcId="{9F2CE0A8-81AE-45F3-8D14-CD6FD86371A5}" destId="{19EB213A-448D-404E-BDFE-1E827AB0179F}" srcOrd="0" destOrd="0" presId="urn:microsoft.com/office/officeart/2005/8/layout/chevron2"/>
    <dgm:cxn modelId="{F92AC935-0E42-4644-9FD2-0C29B4F6AFA5}" type="presOf" srcId="{A7935C75-C711-457B-8CD8-883FE056EE4A}" destId="{CE36905D-4A97-4297-9764-72684E131FF8}" srcOrd="0" destOrd="0" presId="urn:microsoft.com/office/officeart/2005/8/layout/chevron2"/>
    <dgm:cxn modelId="{11F50617-1296-452C-B6D2-D73E99806655}" type="presOf" srcId="{A081F903-2ECB-4E12-982E-C8FF5401EE9F}" destId="{D545D314-521F-4A88-BDFC-48A0D398C934}" srcOrd="0" destOrd="0" presId="urn:microsoft.com/office/officeart/2005/8/layout/chevron2"/>
    <dgm:cxn modelId="{6E67EE87-18CF-4E36-A6C7-44C26C09330D}" srcId="{572A6802-AB03-4A4C-A786-70C650E3DFB7}" destId="{A7935C75-C711-457B-8CD8-883FE056EE4A}" srcOrd="4" destOrd="0" parTransId="{983FA750-2DCF-4B9E-B479-203C56E78E9A}" sibTransId="{CB01F425-E4BA-4165-B40D-8A5327460387}"/>
    <dgm:cxn modelId="{DE2FE64A-1A61-4410-B8BE-DAFBA378387A}" type="presOf" srcId="{3EE48187-D96F-4B91-9EAF-F66BF2B30E35}" destId="{8886A01A-21FE-46D6-A9EB-C7CFC2C1AF4E}" srcOrd="0" destOrd="0" presId="urn:microsoft.com/office/officeart/2005/8/layout/chevron2"/>
    <dgm:cxn modelId="{2C694197-ACBC-484E-89E5-B18404F27E78}" srcId="{A7935C75-C711-457B-8CD8-883FE056EE4A}" destId="{9F2CE0A8-81AE-45F3-8D14-CD6FD86371A5}" srcOrd="0" destOrd="0" parTransId="{6600B3E2-F9AF-4FE9-BDCC-545121DB89BE}" sibTransId="{9C5A2094-57F5-4F95-A237-1A7A86F160BA}"/>
    <dgm:cxn modelId="{29430040-3003-4635-8D27-09CBBCBF8AA5}" srcId="{572A6802-AB03-4A4C-A786-70C650E3DFB7}" destId="{27C00776-271B-4263-866E-5A1E182DF3EA}" srcOrd="0" destOrd="0" parTransId="{C5328C51-021E-480B-AA98-A75955E0A971}" sibTransId="{F4D3149B-69C9-4FB9-9103-024D0D4559B2}"/>
    <dgm:cxn modelId="{3FC61693-0AA3-4E6F-AE69-BF9FC691899C}" srcId="{FC47498F-4C89-4023-95C6-BA6ABF930184}" destId="{50935E74-58B4-41D9-85E3-7D79F2A9B69C}" srcOrd="0" destOrd="0" parTransId="{6CC42647-BED0-47CC-BB4D-BA64C9380540}" sibTransId="{51A64C35-F97A-4313-A74B-2CE282007525}"/>
    <dgm:cxn modelId="{C8E42141-9C0D-44EF-9ABF-EB760F5DD0C5}" type="presOf" srcId="{B900E325-404D-4A33-A063-A6E81CCD7EE8}" destId="{0497BF3B-9956-4F43-94E4-3C34278A73E1}" srcOrd="0" destOrd="0" presId="urn:microsoft.com/office/officeart/2005/8/layout/chevron2"/>
    <dgm:cxn modelId="{D6421A1D-A539-4E88-95AA-30B9E7B5C563}" srcId="{A081F903-2ECB-4E12-982E-C8FF5401EE9F}" destId="{3EE48187-D96F-4B91-9EAF-F66BF2B30E35}" srcOrd="0" destOrd="0" parTransId="{777DD636-8B97-4690-974D-05A1E20C53EC}" sibTransId="{11F6EE68-552D-4FBE-8FA5-66D9BE88E5BA}"/>
    <dgm:cxn modelId="{4E60B8F9-56AC-4BCE-8AC9-B5B9F01AC7B6}" type="presOf" srcId="{8DBB3272-6F6D-4B72-96BF-9D1335F660CF}" destId="{3F3B5B20-710A-410F-A3D6-57333AA8A057}" srcOrd="0" destOrd="0" presId="urn:microsoft.com/office/officeart/2005/8/layout/chevron2"/>
    <dgm:cxn modelId="{B967B303-CF3F-4466-AD8C-FFFF3D5AEACE}" srcId="{572A6802-AB03-4A4C-A786-70C650E3DFB7}" destId="{799DADDB-70D6-4D81-8242-EF6F83693876}" srcOrd="5" destOrd="0" parTransId="{5C8F5D69-88FA-45B3-97A9-0A2A4D962B1C}" sibTransId="{3CD212B4-2022-4759-AA8A-84D71C94DDBD}"/>
    <dgm:cxn modelId="{BB664537-4B87-40E2-865C-62913691CDEB}" srcId="{27C00776-271B-4263-866E-5A1E182DF3EA}" destId="{B900E325-404D-4A33-A063-A6E81CCD7EE8}" srcOrd="0" destOrd="0" parTransId="{FFE127FF-B1AE-49BC-987F-67E75010A6EC}" sibTransId="{F3CE3A0C-2FD4-4600-8109-2329306D59D5}"/>
    <dgm:cxn modelId="{B114FA57-5661-458C-AAB5-0D880DBBECAF}" type="presOf" srcId="{799DADDB-70D6-4D81-8242-EF6F83693876}" destId="{542BB005-5B77-443E-846F-0F7F0AA71B4B}" srcOrd="0" destOrd="0" presId="urn:microsoft.com/office/officeart/2005/8/layout/chevron2"/>
    <dgm:cxn modelId="{CC752B3F-ECD2-4A41-B99D-CF594BDF652F}" srcId="{8D7A1947-CF87-43D4-86A8-5043B98E27F6}" destId="{7CD84732-03C8-4709-BCBE-8A34A66F9FD7}" srcOrd="0" destOrd="0" parTransId="{82AE042B-7B0D-43FF-BFC5-D1BE149FC301}" sibTransId="{5B17885F-9226-4B97-8987-B3B2864FDF6C}"/>
    <dgm:cxn modelId="{A429C05C-A70E-4439-87A2-F4C653FBA636}" srcId="{831C97A3-8517-45D7-8276-7E4045C31AFB}" destId="{8DBB3272-6F6D-4B72-96BF-9D1335F660CF}" srcOrd="0" destOrd="0" parTransId="{41393F01-0942-42F5-946E-8FB972B1394D}" sibTransId="{1D0C7290-83F7-4C25-9DFC-D99C1ADCBD30}"/>
    <dgm:cxn modelId="{15FA04F8-301C-4D45-BA07-1DA04045B620}" type="presOf" srcId="{7CD84732-03C8-4709-BCBE-8A34A66F9FD7}" destId="{0D57B66D-4FF9-4804-BCF3-B5033A7B6320}" srcOrd="0" destOrd="0" presId="urn:microsoft.com/office/officeart/2005/8/layout/chevron2"/>
    <dgm:cxn modelId="{7D9367C3-EE73-4F1F-A525-5B22708EA156}" type="presOf" srcId="{FC47498F-4C89-4023-95C6-BA6ABF930184}" destId="{BB1A1C0E-3047-4C87-A216-8150EF452F8D}" srcOrd="0" destOrd="0" presId="urn:microsoft.com/office/officeart/2005/8/layout/chevron2"/>
    <dgm:cxn modelId="{7237B71C-0699-4828-A587-0BADD6DE9FEB}" type="presParOf" srcId="{18624E20-C759-4617-84ED-4DA0E262DFC7}" destId="{E7DA72C1-7207-4553-8360-7EF9BFC0F35F}" srcOrd="0" destOrd="0" presId="urn:microsoft.com/office/officeart/2005/8/layout/chevron2"/>
    <dgm:cxn modelId="{3F056FC1-006E-4850-838B-4B160711D5EA}" type="presParOf" srcId="{E7DA72C1-7207-4553-8360-7EF9BFC0F35F}" destId="{B20C0669-8BB7-4271-9E81-C8E5C010EAF6}" srcOrd="0" destOrd="0" presId="urn:microsoft.com/office/officeart/2005/8/layout/chevron2"/>
    <dgm:cxn modelId="{E5E58B73-EBA7-4FC4-AFDB-5A1BD3011AA6}" type="presParOf" srcId="{E7DA72C1-7207-4553-8360-7EF9BFC0F35F}" destId="{0497BF3B-9956-4F43-94E4-3C34278A73E1}" srcOrd="1" destOrd="0" presId="urn:microsoft.com/office/officeart/2005/8/layout/chevron2"/>
    <dgm:cxn modelId="{CCC277CD-4257-47BD-811D-FB492AB432EC}" type="presParOf" srcId="{18624E20-C759-4617-84ED-4DA0E262DFC7}" destId="{1240FE36-4024-49F6-B9A6-8785DE94B567}" srcOrd="1" destOrd="0" presId="urn:microsoft.com/office/officeart/2005/8/layout/chevron2"/>
    <dgm:cxn modelId="{1E285373-2783-40FE-8A5A-A1B67AA1C126}" type="presParOf" srcId="{18624E20-C759-4617-84ED-4DA0E262DFC7}" destId="{0618CB94-1503-4CB9-9B5B-09F9084E635B}" srcOrd="2" destOrd="0" presId="urn:microsoft.com/office/officeart/2005/8/layout/chevron2"/>
    <dgm:cxn modelId="{8F9A8936-B52D-481A-A0D3-9F3F4603F73D}" type="presParOf" srcId="{0618CB94-1503-4CB9-9B5B-09F9084E635B}" destId="{D545D314-521F-4A88-BDFC-48A0D398C934}" srcOrd="0" destOrd="0" presId="urn:microsoft.com/office/officeart/2005/8/layout/chevron2"/>
    <dgm:cxn modelId="{2D638CD6-F50F-4613-8F0D-DEF1592B1BF2}" type="presParOf" srcId="{0618CB94-1503-4CB9-9B5B-09F9084E635B}" destId="{8886A01A-21FE-46D6-A9EB-C7CFC2C1AF4E}" srcOrd="1" destOrd="0" presId="urn:microsoft.com/office/officeart/2005/8/layout/chevron2"/>
    <dgm:cxn modelId="{0B1A95C3-9356-497B-95D9-461E99C43A6A}" type="presParOf" srcId="{18624E20-C759-4617-84ED-4DA0E262DFC7}" destId="{2B8985D5-D222-4DC5-9E43-564F06752822}" srcOrd="3" destOrd="0" presId="urn:microsoft.com/office/officeart/2005/8/layout/chevron2"/>
    <dgm:cxn modelId="{BA2F1928-D354-4DB9-ABA1-D0D0EA2C5565}" type="presParOf" srcId="{18624E20-C759-4617-84ED-4DA0E262DFC7}" destId="{DE9A5846-3D5B-4DE6-ADF4-235A0DE4B7AE}" srcOrd="4" destOrd="0" presId="urn:microsoft.com/office/officeart/2005/8/layout/chevron2"/>
    <dgm:cxn modelId="{4C8EA4C1-16C6-480E-8A83-62A12239B451}" type="presParOf" srcId="{DE9A5846-3D5B-4DE6-ADF4-235A0DE4B7AE}" destId="{559DE42D-73D0-4EF4-9B08-2F4BF5FEDD0C}" srcOrd="0" destOrd="0" presId="urn:microsoft.com/office/officeart/2005/8/layout/chevron2"/>
    <dgm:cxn modelId="{CC210FCB-143C-4BC5-81FD-B7FD2E0ABD71}" type="presParOf" srcId="{DE9A5846-3D5B-4DE6-ADF4-235A0DE4B7AE}" destId="{3F3B5B20-710A-410F-A3D6-57333AA8A057}" srcOrd="1" destOrd="0" presId="urn:microsoft.com/office/officeart/2005/8/layout/chevron2"/>
    <dgm:cxn modelId="{B7A8925F-F7D9-4901-B43C-6EE717E887E7}" type="presParOf" srcId="{18624E20-C759-4617-84ED-4DA0E262DFC7}" destId="{9A0E8025-ACA3-4B5C-9979-B6CC8F87B5A8}" srcOrd="5" destOrd="0" presId="urn:microsoft.com/office/officeart/2005/8/layout/chevron2"/>
    <dgm:cxn modelId="{7FCF7F34-BF4A-4788-9E2F-95CD4960E99E}" type="presParOf" srcId="{18624E20-C759-4617-84ED-4DA0E262DFC7}" destId="{02739BA5-35A7-42CD-BB9D-032845F7057C}" srcOrd="6" destOrd="0" presId="urn:microsoft.com/office/officeart/2005/8/layout/chevron2"/>
    <dgm:cxn modelId="{18D385EE-061D-4EB7-9404-1931044F6F13}" type="presParOf" srcId="{02739BA5-35A7-42CD-BB9D-032845F7057C}" destId="{BB1A1C0E-3047-4C87-A216-8150EF452F8D}" srcOrd="0" destOrd="0" presId="urn:microsoft.com/office/officeart/2005/8/layout/chevron2"/>
    <dgm:cxn modelId="{B04B6DF9-C9BD-4B2C-B8FF-9943BAB92E15}" type="presParOf" srcId="{02739BA5-35A7-42CD-BB9D-032845F7057C}" destId="{754A4E2C-B900-40EF-9DBC-A007AE959049}" srcOrd="1" destOrd="0" presId="urn:microsoft.com/office/officeart/2005/8/layout/chevron2"/>
    <dgm:cxn modelId="{1386E133-2B21-4687-B206-92232C2C808B}" type="presParOf" srcId="{18624E20-C759-4617-84ED-4DA0E262DFC7}" destId="{3025F0D3-A986-433D-9A0B-D366AEF697C2}" srcOrd="7" destOrd="0" presId="urn:microsoft.com/office/officeart/2005/8/layout/chevron2"/>
    <dgm:cxn modelId="{04656739-1403-445E-8457-BD6DCEBB70E1}" type="presParOf" srcId="{18624E20-C759-4617-84ED-4DA0E262DFC7}" destId="{F9C7EAEE-0FA8-432A-B875-80ADF6CE4A15}" srcOrd="8" destOrd="0" presId="urn:microsoft.com/office/officeart/2005/8/layout/chevron2"/>
    <dgm:cxn modelId="{EF79FCEB-27EB-4D7B-AD85-4468D62E389B}" type="presParOf" srcId="{F9C7EAEE-0FA8-432A-B875-80ADF6CE4A15}" destId="{CE36905D-4A97-4297-9764-72684E131FF8}" srcOrd="0" destOrd="0" presId="urn:microsoft.com/office/officeart/2005/8/layout/chevron2"/>
    <dgm:cxn modelId="{AED4AB0B-5465-4F2F-BD9C-0217209CFCA5}" type="presParOf" srcId="{F9C7EAEE-0FA8-432A-B875-80ADF6CE4A15}" destId="{19EB213A-448D-404E-BDFE-1E827AB0179F}" srcOrd="1" destOrd="0" presId="urn:microsoft.com/office/officeart/2005/8/layout/chevron2"/>
    <dgm:cxn modelId="{7593724D-BE26-4EC4-8EC7-E4741938D6D1}" type="presParOf" srcId="{18624E20-C759-4617-84ED-4DA0E262DFC7}" destId="{1D3126AE-96D2-4DB7-B2E5-6B0893A90BF4}" srcOrd="9" destOrd="0" presId="urn:microsoft.com/office/officeart/2005/8/layout/chevron2"/>
    <dgm:cxn modelId="{7E04A5D9-6671-4D5D-B7DD-FF9A6CB35F34}" type="presParOf" srcId="{18624E20-C759-4617-84ED-4DA0E262DFC7}" destId="{80E75F96-AB7D-4510-86C9-9F40C99F317C}" srcOrd="10" destOrd="0" presId="urn:microsoft.com/office/officeart/2005/8/layout/chevron2"/>
    <dgm:cxn modelId="{1E6CE42B-5ADD-4CDC-BB4F-21BAFC5DC637}" type="presParOf" srcId="{80E75F96-AB7D-4510-86C9-9F40C99F317C}" destId="{542BB005-5B77-443E-846F-0F7F0AA71B4B}" srcOrd="0" destOrd="0" presId="urn:microsoft.com/office/officeart/2005/8/layout/chevron2"/>
    <dgm:cxn modelId="{0C05FAD5-B083-4FD8-992B-44D0B4A1BD55}" type="presParOf" srcId="{80E75F96-AB7D-4510-86C9-9F40C99F317C}" destId="{A79AA166-C8D6-4F21-896C-F338ABDAB20C}" srcOrd="1" destOrd="0" presId="urn:microsoft.com/office/officeart/2005/8/layout/chevron2"/>
    <dgm:cxn modelId="{D93099B3-1F73-41EF-8EC0-CF4A18E754A3}" type="presParOf" srcId="{18624E20-C759-4617-84ED-4DA0E262DFC7}" destId="{6CB3D9D2-3E18-4448-AA79-E06C9CDED4EA}" srcOrd="11" destOrd="0" presId="urn:microsoft.com/office/officeart/2005/8/layout/chevron2"/>
    <dgm:cxn modelId="{E7E52105-D38A-4A40-8919-DEA6E74E6C39}" type="presParOf" srcId="{18624E20-C759-4617-84ED-4DA0E262DFC7}" destId="{899E236E-B44A-4A24-B85F-9296E5E9CC34}" srcOrd="12" destOrd="0" presId="urn:microsoft.com/office/officeart/2005/8/layout/chevron2"/>
    <dgm:cxn modelId="{458B81D6-4AE0-4619-B623-33BEC2DF3A95}" type="presParOf" srcId="{899E236E-B44A-4A24-B85F-9296E5E9CC34}" destId="{2A0FE7F0-569F-49A1-94E8-48683F875BC6}" srcOrd="0" destOrd="0" presId="urn:microsoft.com/office/officeart/2005/8/layout/chevron2"/>
    <dgm:cxn modelId="{254D30F6-E042-45E1-B3CE-6D4F5FD78A6B}" type="presParOf" srcId="{899E236E-B44A-4A24-B85F-9296E5E9CC34}" destId="{0D57B66D-4FF9-4804-BCF3-B5033A7B6320}"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0C0669-8BB7-4271-9E81-C8E5C010EAF6}">
      <dsp:nvSpPr>
        <dsp:cNvPr id="0" name=""/>
        <dsp:cNvSpPr/>
      </dsp:nvSpPr>
      <dsp:spPr>
        <a:xfrm rot="5400000">
          <a:off x="-113744" y="113848"/>
          <a:ext cx="758297" cy="530808"/>
        </a:xfrm>
        <a:prstGeom prst="chevron">
          <a:avLst/>
        </a:prstGeo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1" kern="1200" dirty="0">
              <a:solidFill>
                <a:sysClr val="window" lastClr="FFFFFF"/>
              </a:solidFill>
              <a:latin typeface="Calibri"/>
              <a:ea typeface="+mn-ea"/>
              <a:cs typeface="+mn-cs"/>
            </a:rPr>
            <a:t>1</a:t>
          </a:r>
        </a:p>
      </dsp:txBody>
      <dsp:txXfrm rot="5400000">
        <a:off x="-113744" y="113848"/>
        <a:ext cx="758297" cy="530808"/>
      </dsp:txXfrm>
    </dsp:sp>
    <dsp:sp modelId="{0497BF3B-9956-4F43-94E4-3C34278A73E1}">
      <dsp:nvSpPr>
        <dsp:cNvPr id="0" name=""/>
        <dsp:cNvSpPr/>
      </dsp:nvSpPr>
      <dsp:spPr>
        <a:xfrm rot="5400000">
          <a:off x="2495457" y="-1964648"/>
          <a:ext cx="492893" cy="4422191"/>
        </a:xfrm>
        <a:prstGeom prst="round2SameRect">
          <a:avLst/>
        </a:prstGeo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solidFill>
                <a:sysClr val="windowText" lastClr="000000">
                  <a:hueOff val="0"/>
                  <a:satOff val="0"/>
                  <a:lumOff val="0"/>
                  <a:alphaOff val="0"/>
                </a:sysClr>
              </a:solidFill>
              <a:latin typeface="Arial" pitchFamily="34" charset="0"/>
              <a:ea typeface="+mn-ea"/>
              <a:cs typeface="Arial" pitchFamily="34" charset="0"/>
            </a:rPr>
            <a:t>Systematic review is published with researcher-determined research gaps</a:t>
          </a:r>
          <a:endParaRPr lang="en-US" sz="1400" kern="1200" dirty="0">
            <a:solidFill>
              <a:sysClr val="windowText" lastClr="000000">
                <a:hueOff val="0"/>
                <a:satOff val="0"/>
                <a:lumOff val="0"/>
                <a:alphaOff val="0"/>
              </a:sysClr>
            </a:solidFill>
            <a:latin typeface="Arial" pitchFamily="34" charset="0"/>
            <a:ea typeface="+mn-ea"/>
            <a:cs typeface="Arial" pitchFamily="34" charset="0"/>
          </a:endParaRPr>
        </a:p>
      </dsp:txBody>
      <dsp:txXfrm rot="5400000">
        <a:off x="2495457" y="-1964648"/>
        <a:ext cx="492893" cy="4422191"/>
      </dsp:txXfrm>
    </dsp:sp>
    <dsp:sp modelId="{D545D314-521F-4A88-BDFC-48A0D398C934}">
      <dsp:nvSpPr>
        <dsp:cNvPr id="0" name=""/>
        <dsp:cNvSpPr/>
      </dsp:nvSpPr>
      <dsp:spPr>
        <a:xfrm rot="5400000">
          <a:off x="-113744" y="787530"/>
          <a:ext cx="758297" cy="530808"/>
        </a:xfrm>
        <a:prstGeom prst="chevron">
          <a:avLst/>
        </a:prstGeo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1" kern="1200" dirty="0">
              <a:solidFill>
                <a:sysClr val="window" lastClr="FFFFFF"/>
              </a:solidFill>
              <a:latin typeface="Calibri"/>
              <a:ea typeface="+mn-ea"/>
              <a:cs typeface="+mn-cs"/>
            </a:rPr>
            <a:t>2</a:t>
          </a:r>
        </a:p>
      </dsp:txBody>
      <dsp:txXfrm rot="5400000">
        <a:off x="-113744" y="787530"/>
        <a:ext cx="758297" cy="530808"/>
      </dsp:txXfrm>
    </dsp:sp>
    <dsp:sp modelId="{8886A01A-21FE-46D6-A9EB-C7CFC2C1AF4E}">
      <dsp:nvSpPr>
        <dsp:cNvPr id="0" name=""/>
        <dsp:cNvSpPr/>
      </dsp:nvSpPr>
      <dsp:spPr>
        <a:xfrm rot="5400000">
          <a:off x="2495457" y="-1290862"/>
          <a:ext cx="492893" cy="4422191"/>
        </a:xfrm>
        <a:prstGeom prst="round2SameRect">
          <a:avLst/>
        </a:prstGeo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solidFill>
                <a:sysClr val="windowText" lastClr="000000">
                  <a:hueOff val="0"/>
                  <a:satOff val="0"/>
                  <a:lumOff val="0"/>
                  <a:alphaOff val="0"/>
                </a:sysClr>
              </a:solidFill>
              <a:latin typeface="Arial" pitchFamily="34" charset="0"/>
              <a:ea typeface="+mn-ea"/>
              <a:cs typeface="Arial" pitchFamily="34" charset="0"/>
            </a:rPr>
            <a:t>Orientation of stakeholders to CER question, FRN process, and prioritization </a:t>
          </a:r>
          <a:r>
            <a:rPr lang="en-US" sz="1400" kern="1200" dirty="0" smtClean="0">
              <a:solidFill>
                <a:sysClr val="windowText" lastClr="000000">
                  <a:hueOff val="0"/>
                  <a:satOff val="0"/>
                  <a:lumOff val="0"/>
                  <a:alphaOff val="0"/>
                </a:sysClr>
              </a:solidFill>
              <a:latin typeface="Arial" pitchFamily="34" charset="0"/>
              <a:ea typeface="+mn-ea"/>
              <a:cs typeface="Arial" pitchFamily="34" charset="0"/>
            </a:rPr>
            <a:t>criteria</a:t>
          </a:r>
          <a:endParaRPr lang="en-US" sz="1400" kern="1200" baseline="30000" dirty="0">
            <a:solidFill>
              <a:sysClr val="windowText" lastClr="000000">
                <a:hueOff val="0"/>
                <a:satOff val="0"/>
                <a:lumOff val="0"/>
                <a:alphaOff val="0"/>
              </a:sysClr>
            </a:solidFill>
            <a:latin typeface="Arial" pitchFamily="34" charset="0"/>
            <a:ea typeface="+mn-ea"/>
            <a:cs typeface="Arial" pitchFamily="34" charset="0"/>
          </a:endParaRPr>
        </a:p>
      </dsp:txBody>
      <dsp:txXfrm rot="5400000">
        <a:off x="2495457" y="-1290862"/>
        <a:ext cx="492893" cy="4422191"/>
      </dsp:txXfrm>
    </dsp:sp>
    <dsp:sp modelId="{559DE42D-73D0-4EF4-9B08-2F4BF5FEDD0C}">
      <dsp:nvSpPr>
        <dsp:cNvPr id="0" name=""/>
        <dsp:cNvSpPr/>
      </dsp:nvSpPr>
      <dsp:spPr>
        <a:xfrm rot="5400000">
          <a:off x="-113744" y="1461213"/>
          <a:ext cx="758297" cy="530808"/>
        </a:xfrm>
        <a:prstGeom prst="chevron">
          <a:avLst/>
        </a:prstGeo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1" kern="1200" dirty="0">
              <a:solidFill>
                <a:sysClr val="window" lastClr="FFFFFF"/>
              </a:solidFill>
              <a:latin typeface="Calibri"/>
              <a:ea typeface="+mn-ea"/>
              <a:cs typeface="+mn-cs"/>
            </a:rPr>
            <a:t>3</a:t>
          </a:r>
        </a:p>
      </dsp:txBody>
      <dsp:txXfrm rot="5400000">
        <a:off x="-113744" y="1461213"/>
        <a:ext cx="758297" cy="530808"/>
      </dsp:txXfrm>
    </dsp:sp>
    <dsp:sp modelId="{3F3B5B20-710A-410F-A3D6-57333AA8A057}">
      <dsp:nvSpPr>
        <dsp:cNvPr id="0" name=""/>
        <dsp:cNvSpPr/>
      </dsp:nvSpPr>
      <dsp:spPr>
        <a:xfrm rot="5400000">
          <a:off x="2447874" y="-587423"/>
          <a:ext cx="492893" cy="4273473"/>
        </a:xfrm>
        <a:prstGeom prst="round2SameRect">
          <a:avLst/>
        </a:prstGeo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solidFill>
                <a:sysClr val="windowText" lastClr="000000">
                  <a:hueOff val="0"/>
                  <a:satOff val="0"/>
                  <a:lumOff val="0"/>
                  <a:alphaOff val="0"/>
                </a:sysClr>
              </a:solidFill>
              <a:latin typeface="Arial" pitchFamily="34" charset="0"/>
              <a:ea typeface="+mn-ea"/>
              <a:cs typeface="Arial" pitchFamily="34" charset="0"/>
            </a:rPr>
            <a:t>Elaboration and consolidation of research gaps through iterative process with </a:t>
          </a:r>
          <a:r>
            <a:rPr lang="en-US" sz="1400" kern="1200" dirty="0" smtClean="0">
              <a:solidFill>
                <a:sysClr val="windowText" lastClr="000000">
                  <a:hueOff val="0"/>
                  <a:satOff val="0"/>
                  <a:lumOff val="0"/>
                  <a:alphaOff val="0"/>
                </a:sysClr>
              </a:solidFill>
              <a:latin typeface="Arial" pitchFamily="34" charset="0"/>
              <a:ea typeface="+mn-ea"/>
              <a:cs typeface="Arial" pitchFamily="34" charset="0"/>
            </a:rPr>
            <a:t>stakeholders</a:t>
          </a:r>
          <a:endParaRPr lang="en-US" sz="1400" kern="1200" dirty="0">
            <a:solidFill>
              <a:sysClr val="windowText" lastClr="000000">
                <a:hueOff val="0"/>
                <a:satOff val="0"/>
                <a:lumOff val="0"/>
                <a:alphaOff val="0"/>
              </a:sysClr>
            </a:solidFill>
            <a:latin typeface="Arial" pitchFamily="34" charset="0"/>
            <a:ea typeface="+mn-ea"/>
            <a:cs typeface="Arial" pitchFamily="34" charset="0"/>
          </a:endParaRPr>
        </a:p>
      </dsp:txBody>
      <dsp:txXfrm rot="5400000">
        <a:off x="2447874" y="-587423"/>
        <a:ext cx="492893" cy="4273473"/>
      </dsp:txXfrm>
    </dsp:sp>
    <dsp:sp modelId="{BB1A1C0E-3047-4C87-A216-8150EF452F8D}">
      <dsp:nvSpPr>
        <dsp:cNvPr id="0" name=""/>
        <dsp:cNvSpPr/>
      </dsp:nvSpPr>
      <dsp:spPr>
        <a:xfrm rot="5400000">
          <a:off x="-113744" y="2134895"/>
          <a:ext cx="758297" cy="530808"/>
        </a:xfrm>
        <a:prstGeom prst="chevron">
          <a:avLst/>
        </a:prstGeo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1" kern="1200" dirty="0">
              <a:solidFill>
                <a:sysClr val="window" lastClr="FFFFFF"/>
              </a:solidFill>
              <a:latin typeface="Calibri"/>
              <a:ea typeface="+mn-ea"/>
              <a:cs typeface="+mn-cs"/>
            </a:rPr>
            <a:t>4 </a:t>
          </a:r>
        </a:p>
      </dsp:txBody>
      <dsp:txXfrm rot="5400000">
        <a:off x="-113744" y="2134895"/>
        <a:ext cx="758297" cy="530808"/>
      </dsp:txXfrm>
    </dsp:sp>
    <dsp:sp modelId="{754A4E2C-B900-40EF-9DBC-A007AE959049}">
      <dsp:nvSpPr>
        <dsp:cNvPr id="0" name=""/>
        <dsp:cNvSpPr/>
      </dsp:nvSpPr>
      <dsp:spPr>
        <a:xfrm rot="5400000">
          <a:off x="2495457" y="56502"/>
          <a:ext cx="492893" cy="4422191"/>
        </a:xfrm>
        <a:prstGeom prst="round2SameRect">
          <a:avLst/>
        </a:prstGeo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baseline="0" dirty="0">
              <a:solidFill>
                <a:sysClr val="windowText" lastClr="000000">
                  <a:hueOff val="0"/>
                  <a:satOff val="0"/>
                  <a:lumOff val="0"/>
                  <a:alphaOff val="0"/>
                </a:sysClr>
              </a:solidFill>
              <a:latin typeface="Arial" pitchFamily="34" charset="0"/>
              <a:ea typeface="+mn-ea"/>
              <a:cs typeface="Arial" pitchFamily="34" charset="0"/>
            </a:rPr>
            <a:t>Priority ranking of the research </a:t>
          </a:r>
          <a:r>
            <a:rPr lang="en-US" sz="1400" kern="1200" baseline="0" dirty="0" smtClean="0">
              <a:solidFill>
                <a:sysClr val="windowText" lastClr="000000">
                  <a:hueOff val="0"/>
                  <a:satOff val="0"/>
                  <a:lumOff val="0"/>
                  <a:alphaOff val="0"/>
                </a:sysClr>
              </a:solidFill>
              <a:latin typeface="Arial" pitchFamily="34" charset="0"/>
              <a:ea typeface="+mn-ea"/>
              <a:cs typeface="Arial" pitchFamily="34" charset="0"/>
            </a:rPr>
            <a:t>gaps </a:t>
          </a:r>
          <a:r>
            <a:rPr lang="en-US" sz="1400" kern="1200" dirty="0" smtClean="0">
              <a:solidFill>
                <a:sysClr val="windowText" lastClr="000000">
                  <a:hueOff val="0"/>
                  <a:satOff val="0"/>
                  <a:lumOff val="0"/>
                  <a:alphaOff val="0"/>
                </a:sysClr>
              </a:solidFill>
              <a:latin typeface="Calibri"/>
              <a:ea typeface="+mn-ea"/>
              <a:cs typeface="+mn-cs"/>
            </a:rPr>
            <a:t> </a:t>
          </a:r>
          <a:endParaRPr lang="en-US" sz="1400" kern="1200" baseline="30000" dirty="0">
            <a:solidFill>
              <a:sysClr val="windowText" lastClr="000000">
                <a:hueOff val="0"/>
                <a:satOff val="0"/>
                <a:lumOff val="0"/>
                <a:alphaOff val="0"/>
              </a:sysClr>
            </a:solidFill>
            <a:latin typeface="Arial" pitchFamily="34" charset="0"/>
            <a:ea typeface="+mn-ea"/>
            <a:cs typeface="Arial" pitchFamily="34" charset="0"/>
          </a:endParaRPr>
        </a:p>
      </dsp:txBody>
      <dsp:txXfrm rot="5400000">
        <a:off x="2495457" y="56502"/>
        <a:ext cx="492893" cy="4422191"/>
      </dsp:txXfrm>
    </dsp:sp>
    <dsp:sp modelId="{CE36905D-4A97-4297-9764-72684E131FF8}">
      <dsp:nvSpPr>
        <dsp:cNvPr id="0" name=""/>
        <dsp:cNvSpPr/>
      </dsp:nvSpPr>
      <dsp:spPr>
        <a:xfrm rot="5400000">
          <a:off x="-113744" y="2808578"/>
          <a:ext cx="758297" cy="530808"/>
        </a:xfrm>
        <a:prstGeom prst="chevron">
          <a:avLst/>
        </a:prstGeo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1" kern="1200" dirty="0">
              <a:solidFill>
                <a:sysClr val="window" lastClr="FFFFFF"/>
              </a:solidFill>
              <a:latin typeface="Calibri"/>
              <a:ea typeface="+mn-ea"/>
              <a:cs typeface="+mn-cs"/>
            </a:rPr>
            <a:t>5</a:t>
          </a:r>
        </a:p>
      </dsp:txBody>
      <dsp:txXfrm rot="5400000">
        <a:off x="-113744" y="2808578"/>
        <a:ext cx="758297" cy="530808"/>
      </dsp:txXfrm>
    </dsp:sp>
    <dsp:sp modelId="{19EB213A-448D-404E-BDFE-1E827AB0179F}">
      <dsp:nvSpPr>
        <dsp:cNvPr id="0" name=""/>
        <dsp:cNvSpPr/>
      </dsp:nvSpPr>
      <dsp:spPr>
        <a:xfrm rot="5400000">
          <a:off x="2495457" y="730184"/>
          <a:ext cx="492893" cy="4422191"/>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latin typeface="Arial" pitchFamily="34" charset="0"/>
              <a:cs typeface="Arial" pitchFamily="34" charset="0"/>
            </a:rPr>
            <a:t>Transformation of research gaps into needs</a:t>
          </a:r>
          <a:endParaRPr lang="en-US" sz="1400" kern="1200" dirty="0">
            <a:latin typeface="Arial" pitchFamily="34" charset="0"/>
            <a:cs typeface="Arial" pitchFamily="34" charset="0"/>
          </a:endParaRPr>
        </a:p>
      </dsp:txBody>
      <dsp:txXfrm rot="5400000">
        <a:off x="2495457" y="730184"/>
        <a:ext cx="492893" cy="4422191"/>
      </dsp:txXfrm>
    </dsp:sp>
    <dsp:sp modelId="{542BB005-5B77-443E-846F-0F7F0AA71B4B}">
      <dsp:nvSpPr>
        <dsp:cNvPr id="0" name=""/>
        <dsp:cNvSpPr/>
      </dsp:nvSpPr>
      <dsp:spPr>
        <a:xfrm rot="5400000">
          <a:off x="-113744" y="3482260"/>
          <a:ext cx="758297" cy="530808"/>
        </a:xfrm>
        <a:prstGeom prst="chevron">
          <a:avLst/>
        </a:prstGeo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1" kern="1200" dirty="0">
              <a:solidFill>
                <a:sysClr val="window" lastClr="FFFFFF"/>
              </a:solidFill>
              <a:latin typeface="Calibri"/>
              <a:ea typeface="+mn-ea"/>
              <a:cs typeface="+mn-cs"/>
            </a:rPr>
            <a:t>6</a:t>
          </a:r>
        </a:p>
      </dsp:txBody>
      <dsp:txXfrm rot="5400000">
        <a:off x="-113744" y="3482260"/>
        <a:ext cx="758297" cy="530808"/>
      </dsp:txXfrm>
    </dsp:sp>
    <dsp:sp modelId="{A79AA166-C8D6-4F21-896C-F338ABDAB20C}">
      <dsp:nvSpPr>
        <dsp:cNvPr id="0" name=""/>
        <dsp:cNvSpPr/>
      </dsp:nvSpPr>
      <dsp:spPr>
        <a:xfrm rot="5400000">
          <a:off x="2495457" y="1416529"/>
          <a:ext cx="492893" cy="4422191"/>
        </a:xfrm>
        <a:prstGeom prst="round2SameRect">
          <a:avLst/>
        </a:prstGeo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solidFill>
                <a:sysClr val="windowText" lastClr="000000">
                  <a:hueOff val="0"/>
                  <a:satOff val="0"/>
                  <a:lumOff val="0"/>
                  <a:alphaOff val="0"/>
                </a:sysClr>
              </a:solidFill>
              <a:latin typeface="Arial" pitchFamily="34" charset="0"/>
              <a:ea typeface="+mn-ea"/>
              <a:cs typeface="Arial" pitchFamily="34" charset="0"/>
            </a:rPr>
            <a:t>Refinement and re-ranking of priorities by stakeholders</a:t>
          </a:r>
        </a:p>
      </dsp:txBody>
      <dsp:txXfrm rot="5400000">
        <a:off x="2495457" y="1416529"/>
        <a:ext cx="492893" cy="4422191"/>
      </dsp:txXfrm>
    </dsp:sp>
    <dsp:sp modelId="{2A0FE7F0-569F-49A1-94E8-48683F875BC6}">
      <dsp:nvSpPr>
        <dsp:cNvPr id="0" name=""/>
        <dsp:cNvSpPr/>
      </dsp:nvSpPr>
      <dsp:spPr>
        <a:xfrm rot="5400000">
          <a:off x="-113744" y="4155943"/>
          <a:ext cx="758297" cy="530808"/>
        </a:xfrm>
        <a:prstGeom prst="chevron">
          <a:avLst/>
        </a:prstGeom>
        <a:solidFill>
          <a:srgbClr val="C0504D">
            <a:hueOff val="0"/>
            <a:satOff val="0"/>
            <a:lumOff val="0"/>
            <a:alphaOff val="0"/>
          </a:srgbClr>
        </a:solidFill>
        <a:ln w="25400" cap="flat" cmpd="sng" algn="ctr">
          <a:solidFill>
            <a:srgbClr val="C0504D">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1" kern="1200" dirty="0">
              <a:solidFill>
                <a:sysClr val="window" lastClr="FFFFFF"/>
              </a:solidFill>
              <a:latin typeface="Calibri"/>
              <a:ea typeface="+mn-ea"/>
              <a:cs typeface="+mn-cs"/>
            </a:rPr>
            <a:t>7</a:t>
          </a:r>
        </a:p>
      </dsp:txBody>
      <dsp:txXfrm rot="5400000">
        <a:off x="-113744" y="4155943"/>
        <a:ext cx="758297" cy="530808"/>
      </dsp:txXfrm>
    </dsp:sp>
    <dsp:sp modelId="{0D57B66D-4FF9-4804-BCF3-B5033A7B6320}">
      <dsp:nvSpPr>
        <dsp:cNvPr id="0" name=""/>
        <dsp:cNvSpPr/>
      </dsp:nvSpPr>
      <dsp:spPr>
        <a:xfrm rot="5400000">
          <a:off x="2495457" y="2077549"/>
          <a:ext cx="492893" cy="4422191"/>
        </a:xfrm>
        <a:prstGeom prst="round2SameRect">
          <a:avLst/>
        </a:prstGeo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solidFill>
                <a:sysClr val="windowText" lastClr="000000">
                  <a:hueOff val="0"/>
                  <a:satOff val="0"/>
                  <a:lumOff val="0"/>
                  <a:alphaOff val="0"/>
                </a:sysClr>
              </a:solidFill>
              <a:latin typeface="Arial" pitchFamily="34" charset="0"/>
              <a:ea typeface="+mn-ea"/>
              <a:cs typeface="Arial" pitchFamily="34" charset="0"/>
            </a:rPr>
            <a:t>Addition of study design considerations</a:t>
          </a:r>
        </a:p>
      </dsp:txBody>
      <dsp:txXfrm rot="5400000">
        <a:off x="2495457" y="2077549"/>
        <a:ext cx="492893" cy="442219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pPr>
              <a:defRPr/>
            </a:pPr>
            <a:fld id="{AC07352D-03A1-435D-9C06-CAD2DB81052A}" type="datetimeFigureOut">
              <a:rPr lang="en-US"/>
              <a:pPr>
                <a:defRPr/>
              </a:pPr>
              <a:t>10/25/2012</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pPr>
              <a:defRPr/>
            </a:pPr>
            <a:fld id="{AD13282C-1264-472D-AA96-EB4DD9717FB1}" type="slidenum">
              <a:rPr lang="en-US"/>
              <a:pPr>
                <a:defRPr/>
              </a:pPr>
              <a:t>‹#›</a:t>
            </a:fld>
            <a:endParaRPr lang="en-US"/>
          </a:p>
        </p:txBody>
      </p:sp>
    </p:spTree>
    <p:extLst>
      <p:ext uri="{BB962C8B-B14F-4D97-AF65-F5344CB8AC3E}">
        <p14:creationId xmlns:p14="http://schemas.microsoft.com/office/powerpoint/2010/main" xmlns="" val="1747366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8131"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48133" name="Rectangle 5"/>
          <p:cNvSpPr>
            <a:spLocks noGrp="1" noChangeArrowheads="1"/>
          </p:cNvSpPr>
          <p:nvPr>
            <p:ph type="body" sz="quarter" idx="3"/>
          </p:nvPr>
        </p:nvSpPr>
        <p:spPr bwMode="auto">
          <a:xfrm>
            <a:off x="685800" y="4416425"/>
            <a:ext cx="54864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8134"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8135"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68EE4BC-E008-41EF-878A-4E67B88DA201}" type="slidenum">
              <a:rPr lang="en-US"/>
              <a:pPr>
                <a:defRPr/>
              </a:pPr>
              <a:t>‹#›</a:t>
            </a:fld>
            <a:endParaRPr lang="en-US"/>
          </a:p>
        </p:txBody>
      </p:sp>
    </p:spTree>
    <p:extLst>
      <p:ext uri="{BB962C8B-B14F-4D97-AF65-F5344CB8AC3E}">
        <p14:creationId xmlns:p14="http://schemas.microsoft.com/office/powerpoint/2010/main" xmlns="" val="16530042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Take a poll – how many patients/advocates who</a:t>
            </a:r>
            <a:r>
              <a:rPr lang="en-US" baseline="0" dirty="0" smtClean="0"/>
              <a:t> might want to be involved in a process</a:t>
            </a:r>
          </a:p>
          <a:p>
            <a:pPr eaLnBrk="1" hangingPunct="1"/>
            <a:r>
              <a:rPr lang="en-US" baseline="0" dirty="0" smtClean="0"/>
              <a:t>How many researchers who might want to run/get ideas from such a process</a:t>
            </a:r>
          </a:p>
          <a:p>
            <a:pPr eaLnBrk="1" hangingPunct="1"/>
            <a:r>
              <a:rPr lang="en-US" baseline="0" dirty="0" smtClean="0"/>
              <a:t>How many funders/policymakers who might want to use such a process</a:t>
            </a:r>
          </a:p>
          <a:p>
            <a:endParaRPr lang="en-US" dirty="0"/>
          </a:p>
        </p:txBody>
      </p:sp>
      <p:sp>
        <p:nvSpPr>
          <p:cNvPr id="4" name="Slide Number Placeholder 3"/>
          <p:cNvSpPr>
            <a:spLocks noGrp="1"/>
          </p:cNvSpPr>
          <p:nvPr>
            <p:ph type="sldNum" sz="quarter" idx="10"/>
          </p:nvPr>
        </p:nvSpPr>
        <p:spPr/>
        <p:txBody>
          <a:bodyPr/>
          <a:lstStyle/>
          <a:p>
            <a:pPr>
              <a:defRPr/>
            </a:pPr>
            <a:fld id="{E68EE4BC-E008-41EF-878A-4E67B88DA201}"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So, in 2010 the</a:t>
            </a:r>
            <a:r>
              <a:rPr lang="en-US" b="0" baseline="0" dirty="0" smtClean="0"/>
              <a:t> effective healthcare program</a:t>
            </a:r>
            <a:r>
              <a:rPr lang="en-US" b="0" dirty="0" smtClean="0"/>
              <a:t> decided to develop a new type of report that would use</a:t>
            </a:r>
            <a:r>
              <a:rPr lang="en-US" b="0" baseline="0" dirty="0" smtClean="0"/>
              <a:t> the systematic knowledge of gaps generated by our reviews but would also involve stakeholders to help us understand what the real research needs were.  First, we  …..2011…..</a:t>
            </a:r>
            <a:endParaRPr lang="en-US" b="0" dirty="0" smtClean="0"/>
          </a:p>
          <a:p>
            <a:r>
              <a:rPr lang="en-US" baseline="0" dirty="0" smtClean="0"/>
              <a:t>This therefore represents the most rapid production of publicly accessible research prioritization work with methods backup. Granted, I’m also a participant in that work and most familiar with it, but it certainly represents the most complete portrait to date of how a programmatic approach to research prioritization could proceed, as well as some of the challenges involved.  Two of the most complicated challenges have been involving stakeholders and prioritization, so those are the two areas we are going to spend the most time on today.  Now I’ll turn things over to Dr. Guise to talk about how to work with stakeholders.</a:t>
            </a:r>
            <a:endParaRPr lang="en-US" dirty="0"/>
          </a:p>
        </p:txBody>
      </p:sp>
      <p:sp>
        <p:nvSpPr>
          <p:cNvPr id="4" name="Slide Number Placeholder 3"/>
          <p:cNvSpPr>
            <a:spLocks noGrp="1"/>
          </p:cNvSpPr>
          <p:nvPr>
            <p:ph type="sldNum" sz="quarter" idx="10"/>
          </p:nvPr>
        </p:nvSpPr>
        <p:spPr/>
        <p:txBody>
          <a:bodyPr/>
          <a:lstStyle/>
          <a:p>
            <a:fld id="{19D24B19-022F-4888-9FDB-9037159511AD}" type="slidenum">
              <a:rPr lang="en-US" smtClean="0"/>
              <a:pPr/>
              <a:t>10</a:t>
            </a:fld>
            <a:endParaRPr lang="en-US"/>
          </a:p>
        </p:txBody>
      </p:sp>
    </p:spTree>
    <p:extLst>
      <p:ext uri="{BB962C8B-B14F-4D97-AF65-F5344CB8AC3E}">
        <p14:creationId xmlns:p14="http://schemas.microsoft.com/office/powerpoint/2010/main" xmlns="" val="9815715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eaLnBrk="1" hangingPunct="1"/>
            <a:endParaRPr lang="en-US" dirty="0" smtClean="0"/>
          </a:p>
        </p:txBody>
      </p:sp>
      <p:sp>
        <p:nvSpPr>
          <p:cNvPr id="36868" name="Slide Number Placeholder 3"/>
          <p:cNvSpPr>
            <a:spLocks noGrp="1"/>
          </p:cNvSpPr>
          <p:nvPr>
            <p:ph type="sldNum" sz="quarter" idx="5"/>
          </p:nvPr>
        </p:nvSpPr>
        <p:spPr>
          <a:noFill/>
        </p:spPr>
        <p:txBody>
          <a:bodyPr/>
          <a:lstStyle/>
          <a:p>
            <a:fld id="{71B5FA28-0DBA-4000-BF35-2A421D0536DE}" type="slidenum">
              <a:rPr lang="en-US" smtClean="0"/>
              <a:pPr/>
              <a:t>11</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pPr eaLnBrk="1" hangingPunct="1"/>
            <a:endParaRPr lang="en-US" dirty="0" smtClean="0"/>
          </a:p>
        </p:txBody>
      </p:sp>
      <p:sp>
        <p:nvSpPr>
          <p:cNvPr id="39940" name="Slide Number Placeholder 3"/>
          <p:cNvSpPr>
            <a:spLocks noGrp="1"/>
          </p:cNvSpPr>
          <p:nvPr>
            <p:ph type="sldNum" sz="quarter" idx="5"/>
          </p:nvPr>
        </p:nvSpPr>
        <p:spPr>
          <a:noFill/>
        </p:spPr>
        <p:txBody>
          <a:bodyPr/>
          <a:lstStyle/>
          <a:p>
            <a:fld id="{ED11BE48-2AB3-43E4-BD59-3C6152CE7E8A}" type="slidenum">
              <a:rPr lang="en-US" smtClean="0"/>
              <a:pPr/>
              <a:t>13</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pPr eaLnBrk="1" hangingPunct="1"/>
            <a:endParaRPr lang="en-US" dirty="0" smtClean="0"/>
          </a:p>
        </p:txBody>
      </p:sp>
      <p:sp>
        <p:nvSpPr>
          <p:cNvPr id="40964" name="Slide Number Placeholder 3"/>
          <p:cNvSpPr>
            <a:spLocks noGrp="1"/>
          </p:cNvSpPr>
          <p:nvPr>
            <p:ph type="sldNum" sz="quarter" idx="5"/>
          </p:nvPr>
        </p:nvSpPr>
        <p:spPr>
          <a:noFill/>
        </p:spPr>
        <p:txBody>
          <a:bodyPr/>
          <a:lstStyle/>
          <a:p>
            <a:fld id="{655D1AFC-B739-4C6E-9B26-C094906F2E00}" type="slidenum">
              <a:rPr lang="en-US" smtClean="0"/>
              <a:pPr/>
              <a:t>14</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endParaRPr lang="en-US" dirty="0" smtClean="0"/>
          </a:p>
        </p:txBody>
      </p:sp>
      <p:sp>
        <p:nvSpPr>
          <p:cNvPr id="49156" name="Slide Number Placeholder 3"/>
          <p:cNvSpPr>
            <a:spLocks noGrp="1"/>
          </p:cNvSpPr>
          <p:nvPr>
            <p:ph type="sldNum" sz="quarter" idx="5"/>
          </p:nvPr>
        </p:nvSpPr>
        <p:spPr>
          <a:noFill/>
        </p:spPr>
        <p:txBody>
          <a:bodyPr/>
          <a:lstStyle/>
          <a:p>
            <a:fld id="{F0D3BEE8-627F-4CA2-A93B-2DFF8D416287}" type="slidenum">
              <a:rPr lang="en-US" smtClean="0"/>
              <a:pPr/>
              <a:t>15</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eaLnBrk="1" hangingPunct="1"/>
            <a:endParaRPr lang="en-US" dirty="0" smtClean="0"/>
          </a:p>
        </p:txBody>
      </p:sp>
      <p:sp>
        <p:nvSpPr>
          <p:cNvPr id="36868" name="Slide Number Placeholder 3"/>
          <p:cNvSpPr>
            <a:spLocks noGrp="1"/>
          </p:cNvSpPr>
          <p:nvPr>
            <p:ph type="sldNum" sz="quarter" idx="5"/>
          </p:nvPr>
        </p:nvSpPr>
        <p:spPr>
          <a:noFill/>
        </p:spPr>
        <p:txBody>
          <a:bodyPr/>
          <a:lstStyle/>
          <a:p>
            <a:fld id="{71B5FA28-0DBA-4000-BF35-2A421D0536DE}" type="slidenum">
              <a:rPr lang="en-US" smtClean="0"/>
              <a:pPr/>
              <a:t>17</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eaLnBrk="1" hangingPunct="1"/>
            <a:endParaRPr lang="en-US" dirty="0" smtClean="0"/>
          </a:p>
        </p:txBody>
      </p:sp>
      <p:sp>
        <p:nvSpPr>
          <p:cNvPr id="36868" name="Slide Number Placeholder 3"/>
          <p:cNvSpPr>
            <a:spLocks noGrp="1"/>
          </p:cNvSpPr>
          <p:nvPr>
            <p:ph type="sldNum" sz="quarter" idx="5"/>
          </p:nvPr>
        </p:nvSpPr>
        <p:spPr>
          <a:noFill/>
        </p:spPr>
        <p:txBody>
          <a:bodyPr/>
          <a:lstStyle/>
          <a:p>
            <a:fld id="{71B5FA28-0DBA-4000-BF35-2A421D0536DE}" type="slidenum">
              <a:rPr lang="en-US" smtClean="0">
                <a:solidFill>
                  <a:prstClr val="black"/>
                </a:solidFill>
              </a:rPr>
              <a:pPr/>
              <a:t>19</a:t>
            </a:fld>
            <a:endParaRPr lang="en-US" dirty="0" smtClean="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0A8EE4DD-89FD-400B-8739-DA04B96ACFD4}" type="slidenum">
              <a:rPr lang="en-US" smtClean="0"/>
              <a:pPr>
                <a:defRPr/>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C34BDDBA-A38F-463A-A62B-D604D65D3895}" type="slidenum">
              <a:rPr lang="en-US" smtClean="0"/>
              <a:pPr>
                <a:defRPr/>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DB5480-C415-4DFE-8B41-21D43F999C77}" type="slidenum">
              <a:rPr lang="en-US"/>
              <a:pPr fontAlgn="base">
                <a:spcBef>
                  <a:spcPct val="0"/>
                </a:spcBef>
                <a:spcAft>
                  <a:spcPct val="0"/>
                </a:spcAft>
                <a:defRPr/>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pPr eaLnBrk="1" hangingPunct="1"/>
            <a:r>
              <a:rPr lang="en-US" baseline="0" dirty="0" smtClean="0"/>
              <a:t>Overview of the next 90 minutes</a:t>
            </a:r>
          </a:p>
        </p:txBody>
      </p:sp>
      <p:sp>
        <p:nvSpPr>
          <p:cNvPr id="33796" name="Slide Number Placeholder 3"/>
          <p:cNvSpPr>
            <a:spLocks noGrp="1"/>
          </p:cNvSpPr>
          <p:nvPr>
            <p:ph type="sldNum" sz="quarter" idx="5"/>
          </p:nvPr>
        </p:nvSpPr>
        <p:spPr>
          <a:noFill/>
        </p:spPr>
        <p:txBody>
          <a:bodyPr/>
          <a:lstStyle/>
          <a:p>
            <a:fld id="{99D265D4-091A-4B73-9287-DD7F6464687D}"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100" b="1"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38716" fontAlgn="base">
              <a:spcBef>
                <a:spcPct val="0"/>
              </a:spcBef>
              <a:spcAft>
                <a:spcPct val="0"/>
              </a:spcAft>
              <a:defRPr/>
            </a:pPr>
            <a:fld id="{B327A24D-0794-45A8-AAC3-760894BEF06B}" type="slidenum">
              <a:rPr lang="en-US">
                <a:ea typeface="ＭＳ Ｐゴシック"/>
                <a:cs typeface="ＭＳ Ｐゴシック"/>
              </a:rPr>
              <a:pPr defTabSz="438716" fontAlgn="base">
                <a:spcBef>
                  <a:spcPct val="0"/>
                </a:spcBef>
                <a:spcAft>
                  <a:spcPct val="0"/>
                </a:spcAft>
                <a:defRPr/>
              </a:pPr>
              <a:t>24</a:t>
            </a:fld>
            <a:endParaRPr lang="en-US" dirty="0">
              <a:ea typeface="ＭＳ Ｐゴシック"/>
              <a:cs typeface="ＭＳ Ｐゴシック"/>
            </a:endParaRPr>
          </a:p>
        </p:txBody>
      </p:sp>
      <p:sp>
        <p:nvSpPr>
          <p:cNvPr id="39941"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438716" fontAlgn="base">
              <a:spcBef>
                <a:spcPct val="0"/>
              </a:spcBef>
              <a:spcAft>
                <a:spcPct val="0"/>
              </a:spcAft>
              <a:defRPr/>
            </a:pPr>
            <a:r>
              <a:rPr lang="en-US" dirty="0" smtClean="0">
                <a:ea typeface="ＭＳ Ｐゴシック"/>
                <a:cs typeface="ＭＳ Ｐゴシック"/>
              </a:rPr>
              <a:t>DRAFT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pPr eaLnBrk="1" hangingPunct="1"/>
            <a:endParaRPr lang="en-US" smtClean="0"/>
          </a:p>
        </p:txBody>
      </p:sp>
      <p:sp>
        <p:nvSpPr>
          <p:cNvPr id="50180" name="Slide Number Placeholder 3"/>
          <p:cNvSpPr>
            <a:spLocks noGrp="1"/>
          </p:cNvSpPr>
          <p:nvPr>
            <p:ph type="sldNum" sz="quarter" idx="5"/>
          </p:nvPr>
        </p:nvSpPr>
        <p:spPr>
          <a:noFill/>
        </p:spPr>
        <p:txBody>
          <a:bodyPr/>
          <a:lstStyle/>
          <a:p>
            <a:fld id="{BE822EEE-EB51-40C0-8514-330294F9928D}" type="slidenum">
              <a:rPr lang="en-US" smtClean="0"/>
              <a:pPr/>
              <a:t>25</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eaLnBrk="1" hangingPunct="1"/>
            <a:endParaRPr lang="en-US" smtClean="0"/>
          </a:p>
        </p:txBody>
      </p:sp>
      <p:sp>
        <p:nvSpPr>
          <p:cNvPr id="36868" name="Slide Number Placeholder 3"/>
          <p:cNvSpPr>
            <a:spLocks noGrp="1"/>
          </p:cNvSpPr>
          <p:nvPr>
            <p:ph type="sldNum" sz="quarter" idx="5"/>
          </p:nvPr>
        </p:nvSpPr>
        <p:spPr>
          <a:noFill/>
        </p:spPr>
        <p:txBody>
          <a:bodyPr/>
          <a:lstStyle/>
          <a:p>
            <a:fld id="{71B5FA28-0DBA-4000-BF35-2A421D0536DE}" type="slidenum">
              <a:rPr lang="en-US" smtClean="0">
                <a:solidFill>
                  <a:prstClr val="black"/>
                </a:solidFill>
              </a:rPr>
              <a:pPr/>
              <a:t>27</a:t>
            </a:fld>
            <a:endParaRPr lang="en-US" smtClean="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DO WE NEED THIS???</a:t>
            </a:r>
          </a:p>
          <a:p>
            <a:r>
              <a:rPr lang="en-US" dirty="0" smtClean="0"/>
              <a:t>Over</a:t>
            </a:r>
            <a:r>
              <a:rPr lang="en-US" baseline="0" dirty="0" smtClean="0"/>
              <a:t> the past 2 years the AHRQ EPC consortium has gained a lot of experience and generated both methods work (about 8 papers) as well as 15 or so ‘future research needs’ projects linked to AHRQ systematic reviews.  This therefore represents the most rapid production of publicly accessible research prioritization work with methods backup.  The work started as a collection of somewhat heterogeneous pilots, has become more standardized over the past year.  Granted, I’m also a participant in that work and most familiar with it, but it certainly represents the most complete portrait to date of how a programmatic approach to research prioritization could proceed, as well as some of the challenges involved.  Walk through steps, next slides will discuss each step in more detail. </a:t>
            </a:r>
            <a:endParaRPr lang="en-US" dirty="0"/>
          </a:p>
        </p:txBody>
      </p:sp>
      <p:sp>
        <p:nvSpPr>
          <p:cNvPr id="4" name="Slide Number Placeholder 3"/>
          <p:cNvSpPr>
            <a:spLocks noGrp="1"/>
          </p:cNvSpPr>
          <p:nvPr>
            <p:ph type="sldNum" sz="quarter" idx="10"/>
          </p:nvPr>
        </p:nvSpPr>
        <p:spPr/>
        <p:txBody>
          <a:bodyPr/>
          <a:lstStyle/>
          <a:p>
            <a:fld id="{19D24B19-022F-4888-9FDB-9037159511AD}" type="slidenum">
              <a:rPr lang="en-US" smtClean="0"/>
              <a:pPr/>
              <a:t>28</a:t>
            </a:fld>
            <a:endParaRPr lang="en-US"/>
          </a:p>
        </p:txBody>
      </p:sp>
    </p:spTree>
    <p:extLst>
      <p:ext uri="{BB962C8B-B14F-4D97-AF65-F5344CB8AC3E}">
        <p14:creationId xmlns:p14="http://schemas.microsoft.com/office/powerpoint/2010/main" xmlns="" val="9815715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Lots of methods</a:t>
            </a:r>
            <a:r>
              <a:rPr lang="en-US" baseline="0" dirty="0" smtClean="0"/>
              <a:t> for ranking, and existing prioritization projects have used all of these.  Each has pros and cons in terms of transparency, time, and resources required.  Walk through the options. </a:t>
            </a:r>
          </a:p>
          <a:p>
            <a:endParaRPr lang="en-US" baseline="0" dirty="0" smtClean="0"/>
          </a:p>
          <a:p>
            <a:r>
              <a:rPr lang="en-US" baseline="0" dirty="0" smtClean="0"/>
              <a:t>The AHRQ projects have generally used ranking, </a:t>
            </a:r>
            <a:r>
              <a:rPr lang="en-US" baseline="0" dirty="0" err="1" smtClean="0"/>
              <a:t>Likert</a:t>
            </a:r>
            <a:r>
              <a:rPr lang="en-US" baseline="0" dirty="0" smtClean="0"/>
              <a:t> scales, and </a:t>
            </a:r>
            <a:r>
              <a:rPr lang="en-US" baseline="0" dirty="0" err="1" smtClean="0"/>
              <a:t>multivoting</a:t>
            </a:r>
            <a:r>
              <a:rPr lang="en-US" baseline="0" dirty="0" smtClean="0"/>
              <a:t>.  Ranking is explicit, but becomes difficult when the number of gaps is large; </a:t>
            </a:r>
            <a:r>
              <a:rPr lang="en-US" baseline="0" dirty="0" err="1" smtClean="0"/>
              <a:t>likert</a:t>
            </a:r>
            <a:r>
              <a:rPr lang="en-US" baseline="0" dirty="0" smtClean="0"/>
              <a:t> scales (not at all important to very important) are familiar to users, but can suffer from ceiling effect when users consider all of the options important;  </a:t>
            </a:r>
            <a:r>
              <a:rPr lang="en-US" baseline="0" dirty="0" err="1" smtClean="0"/>
              <a:t>multivoting</a:t>
            </a:r>
            <a:r>
              <a:rPr lang="en-US" baseline="0" dirty="0" smtClean="0"/>
              <a:t> allows users to assign a number of votes to the gap they think are very important; pair wise comparisons use a number of pairs for choices and then software for analysis.  Delphi and consensus methods are qualitative with the advantage of rich information but some </a:t>
            </a:r>
            <a:r>
              <a:rPr lang="en-US" baseline="0" dirty="0" err="1" smtClean="0"/>
              <a:t>comlexity</a:t>
            </a:r>
            <a:r>
              <a:rPr lang="en-US" baseline="0" dirty="0" smtClean="0"/>
              <a:t> in managing the process.  Whatever system is selected should be relatively quick, easy to use across constituencies and easily understood by the public. The ability to generate a reasonable ‘spread’ across options is an advantage in our mind. On-line tools are relatively easy to construct for these methods, we have used multi-voting with an online tool.  Panel size in the AHRQ process was generally 8-12, partially determined by conference call management and partly by federal guidance.  </a:t>
            </a:r>
            <a:endParaRPr lang="en-US" dirty="0"/>
          </a:p>
        </p:txBody>
      </p:sp>
      <p:sp>
        <p:nvSpPr>
          <p:cNvPr id="4" name="Slide Number Placeholder 3"/>
          <p:cNvSpPr>
            <a:spLocks noGrp="1"/>
          </p:cNvSpPr>
          <p:nvPr>
            <p:ph type="sldNum" sz="quarter" idx="10"/>
          </p:nvPr>
        </p:nvSpPr>
        <p:spPr/>
        <p:txBody>
          <a:bodyPr/>
          <a:lstStyle/>
          <a:p>
            <a:fld id="{19D24B19-022F-4888-9FDB-9037159511AD}" type="slidenum">
              <a:rPr lang="en-US" smtClean="0"/>
              <a:pPr/>
              <a:t>29</a:t>
            </a:fld>
            <a:endParaRPr lang="en-US"/>
          </a:p>
        </p:txBody>
      </p:sp>
    </p:spTree>
    <p:extLst>
      <p:ext uri="{BB962C8B-B14F-4D97-AF65-F5344CB8AC3E}">
        <p14:creationId xmlns:p14="http://schemas.microsoft.com/office/powerpoint/2010/main" xmlns="" val="6011946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research gap</a:t>
            </a:r>
            <a:r>
              <a:rPr lang="en-US" baseline="0" dirty="0" smtClean="0"/>
              <a:t> is a statement of fact, the need is a research question similar to what would be in a specific aim of a grant application.  There will always be some tension between clarity in research need identification and specificity.  Most organizations use the PICOTS framework as a method of structuring the research need statements.  </a:t>
            </a:r>
            <a:endParaRPr lang="en-US" dirty="0"/>
          </a:p>
        </p:txBody>
      </p:sp>
      <p:sp>
        <p:nvSpPr>
          <p:cNvPr id="4" name="Slide Number Placeholder 3"/>
          <p:cNvSpPr>
            <a:spLocks noGrp="1"/>
          </p:cNvSpPr>
          <p:nvPr>
            <p:ph type="sldNum" sz="quarter" idx="10"/>
          </p:nvPr>
        </p:nvSpPr>
        <p:spPr/>
        <p:txBody>
          <a:bodyPr/>
          <a:lstStyle/>
          <a:p>
            <a:fld id="{19D24B19-022F-4888-9FDB-9037159511AD}" type="slidenum">
              <a:rPr lang="en-US" smtClean="0"/>
              <a:pPr/>
              <a:t>30</a:t>
            </a:fld>
            <a:endParaRPr lang="en-US"/>
          </a:p>
        </p:txBody>
      </p:sp>
    </p:spTree>
    <p:extLst>
      <p:ext uri="{BB962C8B-B14F-4D97-AF65-F5344CB8AC3E}">
        <p14:creationId xmlns:p14="http://schemas.microsoft.com/office/powerpoint/2010/main" xmlns="" val="40868538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Level of granularity</a:t>
            </a:r>
            <a:r>
              <a:rPr lang="en-US" baseline="0" dirty="0" smtClean="0"/>
              <a:t> needed may vary depending on the topic area.  For example, an area which is just developing may need only broadly described research needs if the gaps are in the area of treatment efficacy.  If the gaps are mostly in the area of subpopulations for a treatment that already has broad efficacy, the research needs may need to be identified quite explicitly in order to be useful.  How many in the final list?  With the AHRQ process, we start from 8-50 and refine down to 4-12.  We have not been explicit regarding the need for consensus, but the conference call discussions do result in some convergence of opinion, in our experience. </a:t>
            </a:r>
            <a:endParaRPr lang="en-US" dirty="0"/>
          </a:p>
        </p:txBody>
      </p:sp>
      <p:sp>
        <p:nvSpPr>
          <p:cNvPr id="4" name="Slide Number Placeholder 3"/>
          <p:cNvSpPr>
            <a:spLocks noGrp="1"/>
          </p:cNvSpPr>
          <p:nvPr>
            <p:ph type="sldNum" sz="quarter" idx="10"/>
          </p:nvPr>
        </p:nvSpPr>
        <p:spPr/>
        <p:txBody>
          <a:bodyPr/>
          <a:lstStyle/>
          <a:p>
            <a:fld id="{19D24B19-022F-4888-9FDB-9037159511AD}" type="slidenum">
              <a:rPr lang="en-US" smtClean="0"/>
              <a:pPr/>
              <a:t>31</a:t>
            </a:fld>
            <a:endParaRPr lang="en-US"/>
          </a:p>
        </p:txBody>
      </p:sp>
    </p:spTree>
    <p:extLst>
      <p:ext uri="{BB962C8B-B14F-4D97-AF65-F5344CB8AC3E}">
        <p14:creationId xmlns:p14="http://schemas.microsoft.com/office/powerpoint/2010/main" xmlns="" val="35172219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D24B19-022F-4888-9FDB-9037159511AD}" type="slidenum">
              <a:rPr lang="en-US" smtClean="0"/>
              <a:pPr/>
              <a:t>32</a:t>
            </a:fld>
            <a:endParaRPr lang="en-US"/>
          </a:p>
        </p:txBody>
      </p:sp>
    </p:spTree>
    <p:extLst>
      <p:ext uri="{BB962C8B-B14F-4D97-AF65-F5344CB8AC3E}">
        <p14:creationId xmlns:p14="http://schemas.microsoft.com/office/powerpoint/2010/main" xmlns="" val="24180536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one example</a:t>
            </a:r>
            <a:r>
              <a:rPr lang="en-US" baseline="0" dirty="0" smtClean="0"/>
              <a:t> from a future research need document, available on the AHRQ website, on ADHD treatment.  We were working from a draft systematic review with the following key questions.  READ THEM.  Between the review team (not our EPC) and our EPC, we identified 20 gaps, the stakeholders added an additional 9.  From the 29 gaps , we used 3 conference calls and two rounds of </a:t>
            </a:r>
            <a:r>
              <a:rPr lang="en-US" baseline="0" dirty="0" err="1" smtClean="0"/>
              <a:t>multivoting</a:t>
            </a:r>
            <a:r>
              <a:rPr lang="en-US" baseline="0" dirty="0" smtClean="0"/>
              <a:t> exercises to arrive at a final list of 8 high priority future research needs. </a:t>
            </a:r>
            <a:endParaRPr lang="en-US" dirty="0"/>
          </a:p>
        </p:txBody>
      </p:sp>
      <p:sp>
        <p:nvSpPr>
          <p:cNvPr id="4" name="Slide Number Placeholder 3"/>
          <p:cNvSpPr>
            <a:spLocks noGrp="1"/>
          </p:cNvSpPr>
          <p:nvPr>
            <p:ph type="sldNum" sz="quarter" idx="10"/>
          </p:nvPr>
        </p:nvSpPr>
        <p:spPr/>
        <p:txBody>
          <a:bodyPr/>
          <a:lstStyle/>
          <a:p>
            <a:fld id="{19D24B19-022F-4888-9FDB-9037159511AD}" type="slidenum">
              <a:rPr lang="en-US" smtClean="0"/>
              <a:pPr/>
              <a:t>33</a:t>
            </a:fld>
            <a:endParaRPr lang="en-US"/>
          </a:p>
        </p:txBody>
      </p:sp>
    </p:spTree>
    <p:extLst>
      <p:ext uri="{BB962C8B-B14F-4D97-AF65-F5344CB8AC3E}">
        <p14:creationId xmlns:p14="http://schemas.microsoft.com/office/powerpoint/2010/main" xmlns="" val="23632427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D24B19-022F-4888-9FDB-9037159511AD}" type="slidenum">
              <a:rPr lang="en-US" smtClean="0"/>
              <a:pPr/>
              <a:t>34</a:t>
            </a:fld>
            <a:endParaRPr lang="en-US"/>
          </a:p>
        </p:txBody>
      </p:sp>
    </p:spTree>
    <p:extLst>
      <p:ext uri="{BB962C8B-B14F-4D97-AF65-F5344CB8AC3E}">
        <p14:creationId xmlns:p14="http://schemas.microsoft.com/office/powerpoint/2010/main" xmlns="" val="2363242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w="9525"/>
        </p:spPr>
        <p:txBody>
          <a:bodyPr/>
          <a:lstStyle/>
          <a:p>
            <a:pPr marL="0" marR="0" indent="0" algn="l" defTabSz="914400" rtl="0" eaLnBrk="1" fontAlgn="base" latinLnBrk="0" hangingPunct="1">
              <a:lnSpc>
                <a:spcPct val="100000"/>
              </a:lnSpc>
              <a:spcBef>
                <a:spcPts val="863"/>
              </a:spcBef>
              <a:spcAft>
                <a:spcPts val="600"/>
              </a:spcAft>
              <a:buClrTx/>
              <a:buSzTx/>
              <a:buFontTx/>
              <a:buNone/>
              <a:tabLst/>
              <a:defRPr/>
            </a:pPr>
            <a:r>
              <a:rPr lang="en-US" sz="1200" dirty="0" smtClean="0"/>
              <a:t>The future research</a:t>
            </a:r>
            <a:r>
              <a:rPr lang="en-US" sz="1200" baseline="0" dirty="0" smtClean="0"/>
              <a:t> needs project that we are going to talk about today originated from the Effective Health Care Program.  The Effective Healthcare Program, for those of you not familiar with it, was authorized by Congress in 2003 to improve the quality, effectiveness, and efficiency of healthcare delivered through Medicare, Medicaid, and S-CHIP.  The Effective Healthcare Program carries out these goals through evidence synthesis – primarily systematic reviews of existing evidence, evidence generation (funding new research), and dissemination and translation of what the reviews and research discover about the comparative effectiveness of different medical tests, treatments, and delivery systems.  </a:t>
            </a:r>
            <a:endParaRPr lang="en-US" sz="1200" dirty="0" smtClean="0"/>
          </a:p>
          <a:p>
            <a:pPr eaLnBrk="1" hangingPunct="1">
              <a:spcBef>
                <a:spcPts val="863"/>
              </a:spcBef>
              <a:spcAft>
                <a:spcPts val="600"/>
              </a:spcAft>
            </a:pPr>
            <a:endParaRPr lang="en-US" sz="1200"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Randomized controlled trials</a:t>
            </a:r>
            <a:endParaRPr lang="en-US" sz="1000" dirty="0"/>
          </a:p>
          <a:p>
            <a:r>
              <a:rPr lang="x-none" sz="1000"/>
              <a:t>For this research need, randomized trials could be designed to test various components in a 2x2 matrix of psychosocial treatment variants (parent training, school-based intervention, combination, or pharmacological).</a:t>
            </a:r>
            <a:endParaRPr lang="en-US" sz="1000" dirty="0"/>
          </a:p>
          <a:p>
            <a:pPr lvl="0"/>
            <a:r>
              <a:rPr lang="en-US" sz="1000" i="1" dirty="0"/>
              <a:t>Advantages of study design for producing a valid result </a:t>
            </a:r>
          </a:p>
          <a:p>
            <a:pPr lvl="1"/>
            <a:r>
              <a:rPr lang="en-US" sz="900" dirty="0"/>
              <a:t>Randomized trials of variants of pharmacologic interventions are an ideal consideration as such designs can allow isolation of causal inferences related to the intervention being tested. Multiple-armed trials would allow testing of several hypotheses regarding relative efficacy of singular or combination treatment components. Similarly, such study designs can address any additive benefits or harms associated with addition of medication to a psychosocial intervention, compared with a psychosocial intervention alone. RCTs provide ideal control for selection bias. Community- based study settings and broad eligibility criteria will be critical to assure generalizability to the population of young children with the condition. </a:t>
            </a:r>
          </a:p>
          <a:p>
            <a:pPr lvl="0"/>
            <a:r>
              <a:rPr lang="en-US" sz="1000" i="1" dirty="0"/>
              <a:t>Ability to recruit/availability of data </a:t>
            </a:r>
          </a:p>
          <a:p>
            <a:pPr lvl="1"/>
            <a:r>
              <a:rPr lang="en-US" sz="900" dirty="0"/>
              <a:t>ADHD is a common condition in this age group with uncertainty regarding treatment choice; the study designs here are CERs in which all arms receive some treatment. This will aid recruitment.</a:t>
            </a:r>
          </a:p>
          <a:p>
            <a:pPr lvl="0"/>
            <a:r>
              <a:rPr lang="en-US" sz="1000" i="1" dirty="0"/>
              <a:t>Resource use, size, and duration</a:t>
            </a:r>
            <a:r>
              <a:rPr lang="en-US" sz="1000" dirty="0"/>
              <a:t> </a:t>
            </a:r>
          </a:p>
          <a:p>
            <a:pPr lvl="1"/>
            <a:r>
              <a:rPr lang="en-US" sz="900" dirty="0"/>
              <a:t>This design approach would be resource intensive, as differences among the groups may be difficult to detect without a sufficiently large sample size (</a:t>
            </a:r>
            <a:r>
              <a:rPr lang="en-US" sz="900" i="1" dirty="0"/>
              <a:t>N =</a:t>
            </a:r>
            <a:r>
              <a:rPr lang="en-US" sz="900" dirty="0"/>
              <a:t>840; </a:t>
            </a:r>
            <a:r>
              <a:rPr lang="en-US" sz="900" i="1" dirty="0"/>
              <a:t>n</a:t>
            </a:r>
            <a:r>
              <a:rPr lang="en-US" sz="900" dirty="0"/>
              <a:t> = 210 per treatment arm) (Table 3). However, ADHD is common and currently incurs large health care and social costs, justifying an adequately powered trial. Multisite trials will be needed, increasing management complexity of the studies. Assessment of outcomes such as school achievement will require follow-up of several years. </a:t>
            </a:r>
          </a:p>
          <a:p>
            <a:pPr lvl="0"/>
            <a:r>
              <a:rPr lang="en-US" sz="1000" i="1" dirty="0"/>
              <a:t>Ethical, legal, and social issues</a:t>
            </a:r>
            <a:r>
              <a:rPr lang="en-US" sz="1000" dirty="0"/>
              <a:t> </a:t>
            </a:r>
          </a:p>
          <a:p>
            <a:pPr marL="454882"/>
            <a:r>
              <a:rPr lang="en-US" sz="900" dirty="0"/>
              <a:t>Young children are a vulnerable population and careful informed consent will need to occur, but given the uncertainty regarding treatment choice in this population, high-quality trials are needed.</a:t>
            </a:r>
          </a:p>
          <a:p>
            <a:endParaRPr lang="en-US" sz="1000" dirty="0"/>
          </a:p>
          <a:p>
            <a:endParaRPr lang="en-US" sz="1000" dirty="0"/>
          </a:p>
        </p:txBody>
      </p:sp>
      <p:sp>
        <p:nvSpPr>
          <p:cNvPr id="4" name="Slide Number Placeholder 3"/>
          <p:cNvSpPr>
            <a:spLocks noGrp="1"/>
          </p:cNvSpPr>
          <p:nvPr>
            <p:ph type="sldNum" sz="quarter" idx="10"/>
          </p:nvPr>
        </p:nvSpPr>
        <p:spPr/>
        <p:txBody>
          <a:bodyPr/>
          <a:lstStyle/>
          <a:p>
            <a:fld id="{19D24B19-022F-4888-9FDB-9037159511AD}" type="slidenum">
              <a:rPr lang="en-US" smtClean="0"/>
              <a:pPr/>
              <a:t>35</a:t>
            </a:fld>
            <a:endParaRPr lang="en-US"/>
          </a:p>
        </p:txBody>
      </p:sp>
    </p:spTree>
    <p:extLst>
      <p:ext uri="{BB962C8B-B14F-4D97-AF65-F5344CB8AC3E}">
        <p14:creationId xmlns:p14="http://schemas.microsoft.com/office/powerpoint/2010/main" xmlns="" val="23632427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field of research gap identification</a:t>
            </a:r>
            <a:r>
              <a:rPr lang="en-US" baseline="0" dirty="0" smtClean="0"/>
              <a:t> and prioritization is of course an old one, but this explicit approach is relatively new, and multiple groups are working in this area.  From our literature scan, we were able to identify several common areas across the working groups.  But there are also areas of uncertainty, such as the type of methods to be used for prioritization, or how explicit to be in discussions of study designs to address those gaps.  </a:t>
            </a:r>
            <a:endParaRPr lang="en-US" dirty="0"/>
          </a:p>
        </p:txBody>
      </p:sp>
      <p:sp>
        <p:nvSpPr>
          <p:cNvPr id="4" name="Slide Number Placeholder 3"/>
          <p:cNvSpPr>
            <a:spLocks noGrp="1"/>
          </p:cNvSpPr>
          <p:nvPr>
            <p:ph type="sldNum" sz="quarter" idx="10"/>
          </p:nvPr>
        </p:nvSpPr>
        <p:spPr/>
        <p:txBody>
          <a:bodyPr/>
          <a:lstStyle/>
          <a:p>
            <a:fld id="{19D24B19-022F-4888-9FDB-9037159511AD}" type="slidenum">
              <a:rPr lang="en-US" smtClean="0"/>
              <a:pPr/>
              <a:t>36</a:t>
            </a:fld>
            <a:endParaRPr lang="en-US"/>
          </a:p>
        </p:txBody>
      </p:sp>
    </p:spTree>
    <p:extLst>
      <p:ext uri="{BB962C8B-B14F-4D97-AF65-F5344CB8AC3E}">
        <p14:creationId xmlns:p14="http://schemas.microsoft.com/office/powerpoint/2010/main" xmlns="" val="27995628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pPr eaLnBrk="1" hangingPunct="1"/>
            <a:r>
              <a:rPr lang="en-US" dirty="0" smtClean="0"/>
              <a:t>Tim can talk</a:t>
            </a:r>
          </a:p>
        </p:txBody>
      </p:sp>
      <p:sp>
        <p:nvSpPr>
          <p:cNvPr id="48132" name="Slide Number Placeholder 3"/>
          <p:cNvSpPr>
            <a:spLocks noGrp="1"/>
          </p:cNvSpPr>
          <p:nvPr>
            <p:ph type="sldNum" sz="quarter" idx="5"/>
          </p:nvPr>
        </p:nvSpPr>
        <p:spPr>
          <a:noFill/>
        </p:spPr>
        <p:txBody>
          <a:bodyPr/>
          <a:lstStyle/>
          <a:p>
            <a:fld id="{0763A061-5273-46F4-8D6B-9FE7F1FA3A29}" type="slidenum">
              <a:rPr lang="en-US" smtClean="0"/>
              <a:pPr/>
              <a:t>37</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7301" fontAlgn="base">
              <a:spcBef>
                <a:spcPct val="30000"/>
              </a:spcBef>
              <a:spcAft>
                <a:spcPct val="0"/>
              </a:spcAft>
              <a:defRPr/>
            </a:pPr>
            <a:r>
              <a:rPr lang="en-US" dirty="0" smtClean="0"/>
              <a:t>These areas</a:t>
            </a:r>
            <a:r>
              <a:rPr lang="en-US" baseline="0" dirty="0" smtClean="0"/>
              <a:t> for additional development can be conducted while using an initial version of gap identification and prioritization.  The AHRQ citizen’s forum project as well as some ongoing PCORI grants and contracts can certainly inform some of these areas such as stakeholder panel size and composition, training issues, etc. We view these methods discussed here as complementary to quantitative methods such as VOI, not duplicative.  Because they can be conducted relatively inexpensively and quickly, they could serve as a way to identify a limited number of high priority candidates for modeling.  The relationship to peer review could also be complementary. </a:t>
            </a:r>
            <a:endParaRPr lang="en-US" dirty="0" smtClean="0"/>
          </a:p>
          <a:p>
            <a:endParaRPr lang="en-US" dirty="0"/>
          </a:p>
        </p:txBody>
      </p:sp>
      <p:sp>
        <p:nvSpPr>
          <p:cNvPr id="4" name="Slide Number Placeholder 3"/>
          <p:cNvSpPr>
            <a:spLocks noGrp="1"/>
          </p:cNvSpPr>
          <p:nvPr>
            <p:ph type="sldNum" sz="quarter" idx="10"/>
          </p:nvPr>
        </p:nvSpPr>
        <p:spPr/>
        <p:txBody>
          <a:bodyPr/>
          <a:lstStyle/>
          <a:p>
            <a:fld id="{19D24B19-022F-4888-9FDB-9037159511AD}" type="slidenum">
              <a:rPr lang="en-US" smtClean="0"/>
              <a:pPr/>
              <a:t>38</a:t>
            </a:fld>
            <a:endParaRPr lang="en-US"/>
          </a:p>
        </p:txBody>
      </p:sp>
    </p:spTree>
    <p:extLst>
      <p:ext uri="{BB962C8B-B14F-4D97-AF65-F5344CB8AC3E}">
        <p14:creationId xmlns:p14="http://schemas.microsoft.com/office/powerpoint/2010/main" xmlns="" val="8954737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one example</a:t>
            </a:r>
            <a:r>
              <a:rPr lang="en-US" baseline="0" dirty="0" smtClean="0"/>
              <a:t> from a future research need document, available on the AHRQ website, on ADHD treatment.  We were working from a draft systematic review with the following key questions.  READ THEM.  Between the review team (not our EPC) and our EPC, we identified 20 gaps, the stakeholders added an additional 9.  From the 29 gaps , we used 3 conference calls and two rounds of </a:t>
            </a:r>
            <a:r>
              <a:rPr lang="en-US" baseline="0" dirty="0" err="1" smtClean="0"/>
              <a:t>multivoting</a:t>
            </a:r>
            <a:r>
              <a:rPr lang="en-US" baseline="0" dirty="0" smtClean="0"/>
              <a:t> exercises to arrive at a final list of 8 high priority future research needs. </a:t>
            </a:r>
            <a:endParaRPr lang="en-US" dirty="0"/>
          </a:p>
        </p:txBody>
      </p:sp>
      <p:sp>
        <p:nvSpPr>
          <p:cNvPr id="4" name="Slide Number Placeholder 3"/>
          <p:cNvSpPr>
            <a:spLocks noGrp="1"/>
          </p:cNvSpPr>
          <p:nvPr>
            <p:ph type="sldNum" sz="quarter" idx="10"/>
          </p:nvPr>
        </p:nvSpPr>
        <p:spPr/>
        <p:txBody>
          <a:bodyPr/>
          <a:lstStyle/>
          <a:p>
            <a:fld id="{19D24B19-022F-4888-9FDB-9037159511AD}" type="slidenum">
              <a:rPr lang="en-US" smtClean="0"/>
              <a:pPr/>
              <a:t>40</a:t>
            </a:fld>
            <a:endParaRPr lang="en-US"/>
          </a:p>
        </p:txBody>
      </p:sp>
    </p:spTree>
    <p:extLst>
      <p:ext uri="{BB962C8B-B14F-4D97-AF65-F5344CB8AC3E}">
        <p14:creationId xmlns:p14="http://schemas.microsoft.com/office/powerpoint/2010/main" xmlns="" val="23632427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one example</a:t>
            </a:r>
            <a:r>
              <a:rPr lang="en-US" baseline="0" dirty="0" smtClean="0"/>
              <a:t> from a future research need document, available on the AHRQ website, on ADHD treatment.  We were working from a draft systematic review with the following key questions.  READ THEM.  Between the review team (not our EPC) and our EPC, we identified 20 gaps, the stakeholders added an additional 9.  From the 29 gaps , we used 3 conference calls and two rounds of </a:t>
            </a:r>
            <a:r>
              <a:rPr lang="en-US" baseline="0" dirty="0" err="1" smtClean="0"/>
              <a:t>multivoting</a:t>
            </a:r>
            <a:r>
              <a:rPr lang="en-US" baseline="0" dirty="0" smtClean="0"/>
              <a:t> exercises to arrive at a final list of 8 high priority future research needs. </a:t>
            </a:r>
            <a:endParaRPr lang="en-US" dirty="0"/>
          </a:p>
        </p:txBody>
      </p:sp>
      <p:sp>
        <p:nvSpPr>
          <p:cNvPr id="4" name="Slide Number Placeholder 3"/>
          <p:cNvSpPr>
            <a:spLocks noGrp="1"/>
          </p:cNvSpPr>
          <p:nvPr>
            <p:ph type="sldNum" sz="quarter" idx="10"/>
          </p:nvPr>
        </p:nvSpPr>
        <p:spPr/>
        <p:txBody>
          <a:bodyPr/>
          <a:lstStyle/>
          <a:p>
            <a:fld id="{19D24B19-022F-4888-9FDB-9037159511AD}" type="slidenum">
              <a:rPr lang="en-US" smtClean="0"/>
              <a:pPr/>
              <a:t>41</a:t>
            </a:fld>
            <a:endParaRPr lang="en-US"/>
          </a:p>
        </p:txBody>
      </p:sp>
    </p:spTree>
    <p:extLst>
      <p:ext uri="{BB962C8B-B14F-4D97-AF65-F5344CB8AC3E}">
        <p14:creationId xmlns:p14="http://schemas.microsoft.com/office/powerpoint/2010/main" xmlns="" val="23632427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I’d like</a:t>
            </a:r>
            <a:r>
              <a:rPr lang="en-US" baseline="0" dirty="0" smtClean="0"/>
              <a:t> to open the floor for discussion – please feel free to ask any questions about the process, or give us your thoughts about these questions.</a:t>
            </a:r>
            <a:endParaRPr lang="en-US" dirty="0"/>
          </a:p>
        </p:txBody>
      </p:sp>
      <p:sp>
        <p:nvSpPr>
          <p:cNvPr id="4" name="Slide Number Placeholder 3"/>
          <p:cNvSpPr>
            <a:spLocks noGrp="1"/>
          </p:cNvSpPr>
          <p:nvPr>
            <p:ph type="sldNum" sz="quarter" idx="10"/>
          </p:nvPr>
        </p:nvSpPr>
        <p:spPr/>
        <p:txBody>
          <a:bodyPr/>
          <a:lstStyle/>
          <a:p>
            <a:fld id="{19D24B19-022F-4888-9FDB-9037159511AD}" type="slidenum">
              <a:rPr lang="en-US" smtClean="0"/>
              <a:pPr/>
              <a:t>46</a:t>
            </a:fld>
            <a:endParaRPr lang="en-US"/>
          </a:p>
        </p:txBody>
      </p:sp>
    </p:spTree>
    <p:extLst>
      <p:ext uri="{BB962C8B-B14F-4D97-AF65-F5344CB8AC3E}">
        <p14:creationId xmlns:p14="http://schemas.microsoft.com/office/powerpoint/2010/main" xmlns="" val="2363242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means that we spend a lot of time thinking about how to decide</a:t>
            </a:r>
            <a:r>
              <a:rPr lang="en-US" baseline="0" dirty="0" smtClean="0"/>
              <a:t> which comparative effectiveness questions are most important to research.</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2800" dirty="0" smtClean="0"/>
              <a:t>Traditionally funding for </a:t>
            </a:r>
            <a:r>
              <a:rPr lang="en-US" sz="2800" baseline="0" dirty="0" smtClean="0"/>
              <a:t>medical research has been based on researchers submitting ideas which are prioritized by other researchers, and then the funders make the final decision behind closed doors.  This is a very powerful model for generating interesting  cutting edge questions, especially for biomedical topics.  </a:t>
            </a:r>
            <a:r>
              <a:rPr lang="en-US" sz="2800" dirty="0" smtClean="0"/>
              <a:t>However as we found when doing systematic reviews, this can also lead to research being clustered</a:t>
            </a:r>
            <a:r>
              <a:rPr lang="en-US" sz="2800" baseline="0" dirty="0" smtClean="0"/>
              <a:t> around certain topics that don’t necessarily answer the questions that patients, clinicians, and policy makers are most concerned about.  So as interest has developed in funding </a:t>
            </a:r>
            <a:r>
              <a:rPr lang="en-US" sz="2800" dirty="0" smtClean="0"/>
              <a:t>research</a:t>
            </a:r>
            <a:r>
              <a:rPr lang="en-US" sz="2800" baseline="0" dirty="0" smtClean="0"/>
              <a:t> that is closer to the end user, a new paradigm for CE or PCO has developed – that the process should be inclusive, rapid, and targeted and produce answers that can be quickly implemented.  </a:t>
            </a:r>
            <a:endParaRPr lang="en-US" dirty="0"/>
          </a:p>
        </p:txBody>
      </p:sp>
      <p:sp>
        <p:nvSpPr>
          <p:cNvPr id="4" name="Slide Number Placeholder 3"/>
          <p:cNvSpPr>
            <a:spLocks noGrp="1"/>
          </p:cNvSpPr>
          <p:nvPr>
            <p:ph type="sldNum" sz="quarter" idx="10"/>
          </p:nvPr>
        </p:nvSpPr>
        <p:spPr/>
        <p:txBody>
          <a:bodyPr/>
          <a:lstStyle/>
          <a:p>
            <a:pPr>
              <a:defRPr/>
            </a:pPr>
            <a:fld id="{E68EE4BC-E008-41EF-878A-4E67B88DA201}"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2800" baseline="0" dirty="0" smtClean="0"/>
              <a:t>For example, the AHRQ operating plan says </a:t>
            </a:r>
            <a:r>
              <a:rPr lang="en-US" b="1" dirty="0" smtClean="0">
                <a:ln w="1905"/>
                <a:effectLst>
                  <a:innerShdw blurRad="69850" dist="43180" dir="5400000">
                    <a:srgbClr val="000000">
                      <a:alpha val="65000"/>
                    </a:srgbClr>
                  </a:innerShdw>
                </a:effectLst>
              </a:rPr>
              <a:t>“</a:t>
            </a:r>
            <a:r>
              <a:rPr lang="en-US" dirty="0" smtClean="0">
                <a:ln w="1905"/>
                <a:effectLst>
                  <a:innerShdw blurRad="69850" dist="43180" dir="5400000">
                    <a:srgbClr val="000000">
                      <a:alpha val="65000"/>
                    </a:srgbClr>
                  </a:innerShdw>
                </a:effectLst>
              </a:rPr>
              <a:t>The Agency for Healthcare Research and Quality (AHRQ) firmly believes that involving all stakeholders in the research enterprise from the beginning improves the end product and facilitates the diffusion and implementation of the findings by getting early buy-in from users.”</a:t>
            </a:r>
            <a:endParaRPr lang="en-US" sz="900" i="1" dirty="0" smtClean="0">
              <a:ln w="1905"/>
              <a:effectLst>
                <a:innerShdw blurRad="69850" dist="43180" dir="5400000">
                  <a:srgbClr val="000000">
                    <a:alpha val="65000"/>
                  </a:srgbClr>
                </a:innerShdw>
              </a:effectLst>
            </a:endParaRPr>
          </a:p>
          <a:p>
            <a:endParaRPr lang="en-US" dirty="0" smtClean="0"/>
          </a:p>
          <a:p>
            <a:pPr eaLnBrk="1" hangingPunct="1">
              <a:spcBef>
                <a:spcPct val="0"/>
              </a:spcBef>
            </a:pPr>
            <a:endParaRPr lang="en-US" dirty="0" smtClean="0"/>
          </a:p>
        </p:txBody>
      </p:sp>
      <p:sp>
        <p:nvSpPr>
          <p:cNvPr id="32772" name="Slide Number Placeholder 3"/>
          <p:cNvSpPr>
            <a:spLocks noGrp="1"/>
          </p:cNvSpPr>
          <p:nvPr>
            <p:ph type="sldNum" sz="quarter" idx="5"/>
          </p:nvPr>
        </p:nvSpPr>
        <p:spPr>
          <a:noFill/>
        </p:spPr>
        <p:txBody>
          <a:bodyPr/>
          <a:lstStyle/>
          <a:p>
            <a:fld id="{FABC43FE-AFD5-4E26-B682-846480167EF9}"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n w="1905"/>
                <a:effectLst>
                  <a:innerShdw blurRad="69850" dist="43180" dir="5400000">
                    <a:srgbClr val="000000">
                      <a:alpha val="65000"/>
                    </a:srgbClr>
                  </a:innerShdw>
                </a:effectLst>
              </a:rPr>
              <a:t>The PCORI mission statement “PCORI helps people make informed healthcare decisions by producing and promoting high-integrity, evidenced-based information that comes from research guided by patients, caregivers, and the broader health care community.”</a:t>
            </a:r>
          </a:p>
          <a:p>
            <a:pPr eaLnBrk="1" hangingPunct="1">
              <a:spcBef>
                <a:spcPct val="0"/>
              </a:spcBef>
            </a:pPr>
            <a:endParaRPr lang="en-US" dirty="0" smtClean="0"/>
          </a:p>
        </p:txBody>
      </p:sp>
      <p:sp>
        <p:nvSpPr>
          <p:cNvPr id="32772" name="Slide Number Placeholder 3"/>
          <p:cNvSpPr>
            <a:spLocks noGrp="1"/>
          </p:cNvSpPr>
          <p:nvPr>
            <p:ph type="sldNum" sz="quarter" idx="5"/>
          </p:nvPr>
        </p:nvSpPr>
        <p:spPr>
          <a:noFill/>
        </p:spPr>
        <p:txBody>
          <a:bodyPr/>
          <a:lstStyle/>
          <a:p>
            <a:fld id="{FABC43FE-AFD5-4E26-B682-846480167EF9}"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That’s a great idea, but how do</a:t>
            </a:r>
            <a:r>
              <a:rPr lang="en-US" baseline="0" dirty="0" smtClean="0"/>
              <a:t> you actually do it?  </a:t>
            </a:r>
            <a:r>
              <a:rPr lang="en-US" dirty="0" smtClean="0"/>
              <a:t>Dr.</a:t>
            </a:r>
            <a:r>
              <a:rPr lang="en-US" baseline="0" dirty="0" smtClean="0"/>
              <a:t> Carey has recently written a paper reviewing how various funding organizations implement this new paradigm and found a wide variation in approaches.  For example</a:t>
            </a:r>
          </a:p>
          <a:p>
            <a:pPr>
              <a:spcAft>
                <a:spcPts val="600"/>
              </a:spcAft>
            </a:pPr>
            <a:r>
              <a:rPr lang="en-US" sz="1200" dirty="0" smtClean="0"/>
              <a:t>Where do the gaps come from?  SR, guidelines, brainstorming?</a:t>
            </a:r>
          </a:p>
          <a:p>
            <a:pPr>
              <a:spcAft>
                <a:spcPts val="600"/>
              </a:spcAft>
            </a:pPr>
            <a:r>
              <a:rPr lang="en-US" sz="1200" dirty="0" smtClean="0"/>
              <a:t>Who should be involved?</a:t>
            </a:r>
            <a:r>
              <a:rPr lang="en-US" sz="1200" baseline="0" dirty="0" smtClean="0"/>
              <a:t>  </a:t>
            </a:r>
            <a:r>
              <a:rPr lang="en-US" sz="1200" dirty="0" smtClean="0"/>
              <a:t>Clinicians</a:t>
            </a:r>
            <a:r>
              <a:rPr lang="en-US" sz="1200" baseline="0" dirty="0" smtClean="0"/>
              <a:t> only, researchers only, or other groups?</a:t>
            </a:r>
          </a:p>
          <a:p>
            <a:pPr>
              <a:spcAft>
                <a:spcPts val="600"/>
              </a:spcAft>
            </a:pPr>
            <a:r>
              <a:rPr lang="en-US" sz="1200" baseline="0" dirty="0" smtClean="0"/>
              <a:t>What is the best way to prioritize needs?  Basically, there are about as many prioritization approaches as there are organizations doing prioritization.</a:t>
            </a:r>
          </a:p>
          <a:p>
            <a:pPr>
              <a:spcAft>
                <a:spcPts val="600"/>
              </a:spcAft>
            </a:pPr>
            <a:r>
              <a:rPr lang="en-US" sz="1200" baseline="0" dirty="0" smtClean="0"/>
              <a:t>And the bottom line questions - how much time and money does it take?  Some identification efforts involve large in-person conferences and take years.  </a:t>
            </a:r>
          </a:p>
          <a:p>
            <a:pPr>
              <a:spcAft>
                <a:spcPts val="600"/>
              </a:spcAft>
            </a:pPr>
            <a:endParaRPr lang="en-US" sz="1200" baseline="0" dirty="0" smtClean="0"/>
          </a:p>
          <a:p>
            <a:pPr>
              <a:spcAft>
                <a:spcPts val="600"/>
              </a:spcAft>
            </a:pPr>
            <a:endParaRPr lang="en-US" dirty="0"/>
          </a:p>
        </p:txBody>
      </p:sp>
      <p:sp>
        <p:nvSpPr>
          <p:cNvPr id="4" name="Slide Number Placeholder 3"/>
          <p:cNvSpPr>
            <a:spLocks noGrp="1"/>
          </p:cNvSpPr>
          <p:nvPr>
            <p:ph type="sldNum" sz="quarter" idx="10"/>
          </p:nvPr>
        </p:nvSpPr>
        <p:spPr/>
        <p:txBody>
          <a:bodyPr/>
          <a:lstStyle/>
          <a:p>
            <a:pPr>
              <a:defRPr/>
            </a:pPr>
            <a:fld id="{E68EE4BC-E008-41EF-878A-4E67B88DA20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when we at</a:t>
            </a:r>
            <a:r>
              <a:rPr lang="en-US" baseline="0" dirty="0" smtClean="0"/>
              <a:t> the Effective Healthcare Program decided to try to come up with an efficient and effective way to identify future research needs, we had a pretty blank slate. We decided to start with systematic reviews since that is what we know.  </a:t>
            </a:r>
            <a:r>
              <a:rPr lang="en-US" dirty="0" smtClean="0"/>
              <a:t>If we could reduce the amount of time between the assessment of a</a:t>
            </a:r>
            <a:r>
              <a:rPr lang="en-US" baseline="0" dirty="0" smtClean="0"/>
              <a:t> clinical dilemma through systematic review and the generation of new knowledge to answer the remaining questions, this would hopefully bring about improvements in health outcomes more quickly.  And systematic reviews are a natural source of evidence gaps, because if you know where the evidence is, you also know where it isn’t.  So, does this mean that all you have to do is take the evidence gaps from the end of a systematic review and you have your future research needs?</a:t>
            </a:r>
            <a:endParaRPr lang="en-US" dirty="0"/>
          </a:p>
        </p:txBody>
      </p:sp>
      <p:sp>
        <p:nvSpPr>
          <p:cNvPr id="4" name="Slide Number Placeholder 3"/>
          <p:cNvSpPr>
            <a:spLocks noGrp="1"/>
          </p:cNvSpPr>
          <p:nvPr>
            <p:ph type="sldNum" sz="quarter" idx="10"/>
          </p:nvPr>
        </p:nvSpPr>
        <p:spPr/>
        <p:txBody>
          <a:bodyPr/>
          <a:lstStyle/>
          <a:p>
            <a:pPr>
              <a:defRPr/>
            </a:pPr>
            <a:fld id="{E68EE4BC-E008-41EF-878A-4E67B88DA20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not so fast.  First of all, the review team may not</a:t>
            </a:r>
            <a:r>
              <a:rPr lang="en-US" baseline="0" dirty="0" smtClean="0"/>
              <a:t> identify all the gaps, especially gaps that non-researchers might think are important.  Second, not every research gap is equally important.  We had one very diligent team of systematic reviewers who reported that mortality at 30 days was an important gap for a particular treatment comparison.  They actually had pretty conclusive RCT data on mortality outcomes at 1 and 2 years, but since the trials hadn’t bothered to report the 30 day outcomes from there point of view this was a major gap.  And at the end of the day, systematic reviews and future research needs are somewhat different goals, so it is not surprising if the research needs get shortchanged.  </a:t>
            </a:r>
            <a:r>
              <a:rPr lang="en-US" dirty="0" smtClean="0"/>
              <a:t>Bob Kane</a:t>
            </a:r>
            <a:r>
              <a:rPr lang="en-US" baseline="0" dirty="0" smtClean="0"/>
              <a:t> and colleagues reviewed 50 SR in high impact journals and found 90% devoted &lt;1 paragraph to future research.  Based on my experience, this is what the paragraph usually looks like.</a:t>
            </a:r>
            <a:endParaRPr lang="en-US" dirty="0"/>
          </a:p>
        </p:txBody>
      </p:sp>
      <p:sp>
        <p:nvSpPr>
          <p:cNvPr id="4" name="Slide Number Placeholder 3"/>
          <p:cNvSpPr>
            <a:spLocks noGrp="1"/>
          </p:cNvSpPr>
          <p:nvPr>
            <p:ph type="sldNum" sz="quarter" idx="10"/>
          </p:nvPr>
        </p:nvSpPr>
        <p:spPr/>
        <p:txBody>
          <a:bodyPr/>
          <a:lstStyle/>
          <a:p>
            <a:pPr>
              <a:defRPr/>
            </a:pPr>
            <a:fld id="{E68EE4BC-E008-41EF-878A-4E67B88DA20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109A025-DF77-4B49-958C-60A8239A88B1}" type="datetimeFigureOut">
              <a:rPr lang="en-US"/>
              <a:pPr>
                <a:defRPr/>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018E718-9315-4969-8006-86E71237A26A}"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6B5B180-CBA9-477C-B3AE-5AC9100BB963}" type="datetimeFigureOut">
              <a:rPr lang="en-US"/>
              <a:pPr>
                <a:defRPr/>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C1B2E7-E51F-4D64-A4EE-3B771AF2F370}"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A468694-FF9B-40F0-B223-D63692161A27}" type="datetimeFigureOut">
              <a:rPr lang="en-US"/>
              <a:pPr>
                <a:defRPr/>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EC7D3D6-C1AD-44EB-B41C-BD560D963FA2}" type="slidenum">
              <a:rPr lang="en-US"/>
              <a:pPr>
                <a:defRPr/>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AC1B6EE-6E34-4AD2-833F-04FEF7D142BA}"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52E110B-2827-460D-B08C-AE03C5A60B4C}" type="datetimeFigureOut">
              <a:rPr lang="en-US"/>
              <a:pPr>
                <a:defRPr/>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3014F5F-EEC4-4032-B808-B0248152DBE3}"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B36CF59-C61C-4F6B-A7A7-595AEF4BB25B}" type="datetimeFigureOut">
              <a:rPr lang="en-US"/>
              <a:pPr>
                <a:defRPr/>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582EAC-BA5A-4DBF-969F-52AC2182B2D4}"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426B4E8-2E81-4D4B-B280-445701652E4B}" type="datetimeFigureOut">
              <a:rPr lang="en-US"/>
              <a:pPr>
                <a:defRPr/>
              </a:pPr>
              <a:t>10/25/2012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D0C4B16-A3CB-41BF-B78B-62DD54FA1653}"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213C6E9-1E3C-4C33-80CC-AF5CA6946639}" type="datetimeFigureOut">
              <a:rPr lang="en-US"/>
              <a:pPr>
                <a:defRPr/>
              </a:pPr>
              <a:t>10/25/2012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3C06901-0E52-4F72-8DB7-33997A8A0FAE}"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AE4C267-7A48-47CC-AD51-F4888782A6B1}" type="datetimeFigureOut">
              <a:rPr lang="en-US"/>
              <a:pPr>
                <a:defRPr/>
              </a:pPr>
              <a:t>10/25/2012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79DA464-7C49-4E90-8AE8-137586B309E3}"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A0808CE-112D-48A4-B620-A41493E5AA7E}" type="datetimeFigureOut">
              <a:rPr lang="en-US"/>
              <a:pPr>
                <a:defRPr/>
              </a:pPr>
              <a:t>10/25/2012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81FAC32-45F2-428E-B983-2EAAEB1E5E81}"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F0C7D69-5805-4DB1-83B0-6C8D6103870C}" type="datetimeFigureOut">
              <a:rPr lang="en-US"/>
              <a:pPr>
                <a:defRPr/>
              </a:pPr>
              <a:t>10/25/2012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9685954-1709-46C0-99C9-D25EB221EB70}"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35AFB70-DAB9-402F-87CF-44F7675BD593}" type="datetimeFigureOut">
              <a:rPr lang="en-US"/>
              <a:pPr>
                <a:defRPr/>
              </a:pPr>
              <a:t>10/25/2012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B8411C9-4113-4165-AD2C-D064D2FDE3CD}"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70C0"/>
            </a:gs>
            <a:gs pos="100000">
              <a:srgbClr val="1B8DFF"/>
            </a:gs>
          </a:gsLst>
          <a:lin ang="5400000" scaled="1"/>
          <a:tileRect/>
        </a:gradFill>
        <a:effectLst/>
      </p:bgPr>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8DEF385-B9DD-45AF-BD63-5E7D6E271E0C}" type="datetimeFigureOut">
              <a:rPr lang="en-US"/>
              <a:pPr>
                <a:defRPr/>
              </a:pPr>
              <a:t>10/25/2012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02F6DBA-84BF-458B-94ED-31D2369A45C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121" r:id="rId1"/>
    <p:sldLayoutId id="2147485122" r:id="rId2"/>
    <p:sldLayoutId id="2147485123" r:id="rId3"/>
    <p:sldLayoutId id="2147485124" r:id="rId4"/>
    <p:sldLayoutId id="2147485125" r:id="rId5"/>
    <p:sldLayoutId id="2147485126" r:id="rId6"/>
    <p:sldLayoutId id="2147485127" r:id="rId7"/>
    <p:sldLayoutId id="2147485128" r:id="rId8"/>
    <p:sldLayoutId id="2147485129" r:id="rId9"/>
    <p:sldLayoutId id="2147485130" r:id="rId10"/>
    <p:sldLayoutId id="2147485131" r:id="rId11"/>
    <p:sldLayoutId id="2147485119" r:id="rId12"/>
  </p:sldLayoutIdLst>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w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www.effectivehealthcare.ahrq.gov/reports/final.cf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762000" y="914400"/>
            <a:ext cx="7620000" cy="1938992"/>
          </a:xfrm>
          <a:prstGeom prst="rect">
            <a:avLst/>
          </a:prstGeom>
        </p:spPr>
        <p:txBody>
          <a:bodyPr wrap="square">
            <a:spAutoFit/>
          </a:bodyPr>
          <a:lstStyle/>
          <a:p>
            <a:pPr marL="0" marR="0">
              <a:spcBef>
                <a:spcPts val="0"/>
              </a:spcBef>
              <a:spcAft>
                <a:spcPts val="0"/>
              </a:spcAft>
            </a:pPr>
            <a:r>
              <a:rPr lang="en-US" sz="3600" b="1" dirty="0">
                <a:solidFill>
                  <a:srgbClr val="FFFF00"/>
                </a:solidFill>
                <a:latin typeface="Arial Rounded MT Bold" pitchFamily="34" charset="0"/>
                <a:ea typeface="Calibri"/>
              </a:rPr>
              <a:t>Panning for Research Questions: </a:t>
            </a:r>
            <a:endParaRPr lang="en-US" sz="3600" b="1" dirty="0" smtClean="0">
              <a:solidFill>
                <a:srgbClr val="FFFF00"/>
              </a:solidFill>
              <a:latin typeface="Arial Rounded MT Bold" pitchFamily="34" charset="0"/>
              <a:ea typeface="Calibri"/>
            </a:endParaRPr>
          </a:p>
          <a:p>
            <a:pPr marL="0" marR="0">
              <a:spcBef>
                <a:spcPts val="0"/>
              </a:spcBef>
              <a:spcAft>
                <a:spcPts val="0"/>
              </a:spcAft>
            </a:pPr>
            <a:r>
              <a:rPr lang="en-US" sz="2800" dirty="0" smtClean="0">
                <a:solidFill>
                  <a:srgbClr val="FFFF00"/>
                </a:solidFill>
                <a:latin typeface="Arial Rounded MT Bold" pitchFamily="34" charset="0"/>
                <a:ea typeface="Calibri"/>
              </a:rPr>
              <a:t>Using </a:t>
            </a:r>
            <a:r>
              <a:rPr lang="en-US" sz="2800" dirty="0">
                <a:solidFill>
                  <a:srgbClr val="FFFF00"/>
                </a:solidFill>
                <a:latin typeface="Arial Rounded MT Bold" pitchFamily="34" charset="0"/>
                <a:ea typeface="Calibri"/>
              </a:rPr>
              <a:t>systematic reviews and stakeholder input to identify needed research in comparative effectiveness </a:t>
            </a:r>
            <a:endParaRPr lang="en-US" sz="2800" dirty="0">
              <a:solidFill>
                <a:srgbClr val="FFFF00"/>
              </a:solidFill>
              <a:effectLst/>
              <a:latin typeface="Arial Rounded MT Bold" pitchFamily="34" charset="0"/>
              <a:ea typeface="Calibri"/>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58000" y="0"/>
            <a:ext cx="2286000" cy="4143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0"/>
            <a:ext cx="2389187" cy="560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 name="Picture 9"/>
          <p:cNvPicPr>
            <a:picLocks noChangeAspect="1" noChangeArrowheads="1"/>
          </p:cNvPicPr>
          <p:nvPr/>
        </p:nvPicPr>
        <p:blipFill>
          <a:blip r:embed="rId5" cstate="print"/>
          <a:srcRect/>
          <a:stretch>
            <a:fillRect/>
          </a:stretch>
        </p:blipFill>
        <p:spPr bwMode="auto">
          <a:xfrm>
            <a:off x="228600" y="5867400"/>
            <a:ext cx="2555268" cy="751335"/>
          </a:xfrm>
          <a:prstGeom prst="rect">
            <a:avLst/>
          </a:prstGeom>
          <a:noFill/>
          <a:ln w="9525">
            <a:noFill/>
            <a:miter lim="800000"/>
            <a:headEnd/>
            <a:tailEnd/>
          </a:ln>
        </p:spPr>
      </p:pic>
      <p:pic>
        <p:nvPicPr>
          <p:cNvPr id="12" name="Picture 8"/>
          <p:cNvPicPr>
            <a:picLocks noChangeAspect="1" noChangeArrowheads="1"/>
          </p:cNvPicPr>
          <p:nvPr/>
        </p:nvPicPr>
        <p:blipFill>
          <a:blip r:embed="rId6" cstate="print"/>
          <a:srcRect/>
          <a:stretch>
            <a:fillRect/>
          </a:stretch>
        </p:blipFill>
        <p:spPr bwMode="auto">
          <a:xfrm>
            <a:off x="3972791" y="5756564"/>
            <a:ext cx="985580" cy="914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descr="ohsu.jpeg"/>
          <p:cNvPicPr>
            <a:picLocks noChangeAspect="1"/>
          </p:cNvPicPr>
          <p:nvPr/>
        </p:nvPicPr>
        <p:blipFill>
          <a:blip r:embed="rId7" cstate="print"/>
          <a:stretch>
            <a:fillRect/>
          </a:stretch>
        </p:blipFill>
        <p:spPr>
          <a:xfrm>
            <a:off x="7128164" y="5579919"/>
            <a:ext cx="916371" cy="1143000"/>
          </a:xfrm>
          <a:prstGeom prst="rect">
            <a:avLst/>
          </a:prstGeom>
          <a:ln>
            <a:noFill/>
          </a:ln>
          <a:effectLst>
            <a:softEdge rad="112500"/>
          </a:effectLst>
        </p:spPr>
      </p:pic>
      <p:sp>
        <p:nvSpPr>
          <p:cNvPr id="7" name="Rectangle 6"/>
          <p:cNvSpPr/>
          <p:nvPr/>
        </p:nvSpPr>
        <p:spPr>
          <a:xfrm>
            <a:off x="4648200" y="3570982"/>
            <a:ext cx="3962400" cy="1077218"/>
          </a:xfrm>
          <a:prstGeom prst="rect">
            <a:avLst/>
          </a:prstGeom>
        </p:spPr>
        <p:txBody>
          <a:bodyPr wrap="square">
            <a:spAutoFit/>
          </a:bodyPr>
          <a:lstStyle/>
          <a:p>
            <a:pPr lvl="0" fontAlgn="auto">
              <a:spcBef>
                <a:spcPts val="0"/>
              </a:spcBef>
              <a:spcAft>
                <a:spcPts val="0"/>
              </a:spcAft>
              <a:defRPr/>
            </a:pPr>
            <a:r>
              <a:rPr lang="en-US" sz="1600" b="1" kern="0" dirty="0" smtClean="0">
                <a:solidFill>
                  <a:schemeClr val="bg1"/>
                </a:solidFill>
                <a:latin typeface="+mn-lt"/>
              </a:rPr>
              <a:t>Jeanne-Marie Guise, MD, MPH</a:t>
            </a:r>
          </a:p>
          <a:p>
            <a:pPr lvl="0" fontAlgn="auto">
              <a:spcBef>
                <a:spcPts val="0"/>
              </a:spcBef>
              <a:spcAft>
                <a:spcPts val="0"/>
              </a:spcAft>
              <a:defRPr/>
            </a:pPr>
            <a:r>
              <a:rPr lang="en-US" sz="1600" b="1" kern="0" dirty="0" smtClean="0">
                <a:solidFill>
                  <a:schemeClr val="bg1"/>
                </a:solidFill>
                <a:latin typeface="+mn-lt"/>
              </a:rPr>
              <a:t>Oregon Evidence-based Practice Center</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schemeClr val="bg1"/>
              </a:solidFill>
              <a:effectLst/>
              <a:uLnTx/>
              <a:uFillTx/>
              <a:latin typeface="+mn-lt"/>
            </a:endParaRPr>
          </a:p>
        </p:txBody>
      </p:sp>
      <p:sp>
        <p:nvSpPr>
          <p:cNvPr id="9" name="TextBox 8"/>
          <p:cNvSpPr txBox="1"/>
          <p:nvPr/>
        </p:nvSpPr>
        <p:spPr>
          <a:xfrm>
            <a:off x="533400" y="3581400"/>
            <a:ext cx="3810000" cy="1815882"/>
          </a:xfrm>
          <a:prstGeom prst="rect">
            <a:avLst/>
          </a:prstGeom>
          <a:noFill/>
        </p:spPr>
        <p:txBody>
          <a:bodyPr wrap="square" rtlCol="0">
            <a:spAutoFit/>
          </a:bodyPr>
          <a:lstStyle/>
          <a:p>
            <a:pPr lvl="0" fontAlgn="auto">
              <a:spcBef>
                <a:spcPts val="0"/>
              </a:spcBef>
              <a:spcAft>
                <a:spcPts val="0"/>
              </a:spcAft>
              <a:defRPr/>
            </a:pPr>
            <a:r>
              <a:rPr lang="en-US" sz="1600" b="1" kern="0" dirty="0">
                <a:solidFill>
                  <a:schemeClr val="bg1"/>
                </a:solidFill>
                <a:latin typeface="+mn-lt"/>
              </a:rPr>
              <a:t>Tim Carey, MD</a:t>
            </a:r>
          </a:p>
          <a:p>
            <a:pPr lvl="0" fontAlgn="auto">
              <a:spcBef>
                <a:spcPts val="0"/>
              </a:spcBef>
              <a:spcAft>
                <a:spcPts val="0"/>
              </a:spcAft>
              <a:defRPr/>
            </a:pPr>
            <a:r>
              <a:rPr lang="en-US" sz="1600" b="1" kern="0" dirty="0">
                <a:solidFill>
                  <a:schemeClr val="bg1"/>
                </a:solidFill>
                <a:latin typeface="+mn-lt"/>
              </a:rPr>
              <a:t>RTI-UNC </a:t>
            </a:r>
            <a:r>
              <a:rPr lang="en-US" sz="1600" b="1" kern="0" dirty="0" smtClean="0">
                <a:solidFill>
                  <a:schemeClr val="bg1"/>
                </a:solidFill>
                <a:latin typeface="+mn-lt"/>
              </a:rPr>
              <a:t>Evidence-based Practice Center</a:t>
            </a:r>
          </a:p>
          <a:p>
            <a:pPr lvl="0" fontAlgn="auto">
              <a:spcBef>
                <a:spcPts val="0"/>
              </a:spcBef>
              <a:spcAft>
                <a:spcPts val="0"/>
              </a:spcAft>
              <a:defRPr/>
            </a:pPr>
            <a:endParaRPr lang="en-US" sz="1600" b="1" kern="0" dirty="0" smtClean="0">
              <a:solidFill>
                <a:schemeClr val="bg1"/>
              </a:solidFill>
              <a:latin typeface="+mn-lt"/>
            </a:endParaRPr>
          </a:p>
          <a:p>
            <a:pPr marL="0" marR="0" lvl="0" indent="0" defTabSz="914400" eaLnBrk="1" fontAlgn="auto" latinLnBrk="0" hangingPunct="1">
              <a:lnSpc>
                <a:spcPct val="100000"/>
              </a:lnSpc>
              <a:spcBef>
                <a:spcPts val="0"/>
              </a:spcBef>
              <a:spcAft>
                <a:spcPts val="0"/>
              </a:spcAft>
              <a:buClrTx/>
              <a:buSzTx/>
              <a:buFontTx/>
              <a:buNone/>
              <a:tabLst/>
              <a:defRPr/>
            </a:pPr>
            <a:r>
              <a:rPr lang="en-US" sz="1600" b="1" kern="0" dirty="0" smtClean="0">
                <a:solidFill>
                  <a:schemeClr val="bg1"/>
                </a:solidFill>
                <a:latin typeface="+mn-lt"/>
              </a:rPr>
              <a:t>Elisabeth Kato, MD, MRP</a:t>
            </a:r>
          </a:p>
          <a:p>
            <a:pPr marL="0" marR="0" lvl="0" indent="0" defTabSz="914400" eaLnBrk="1" fontAlgn="auto" latinLnBrk="0" hangingPunct="1">
              <a:lnSpc>
                <a:spcPct val="100000"/>
              </a:lnSpc>
              <a:spcBef>
                <a:spcPts val="0"/>
              </a:spcBef>
              <a:spcAft>
                <a:spcPts val="0"/>
              </a:spcAft>
              <a:buClrTx/>
              <a:buSzTx/>
              <a:buFontTx/>
              <a:buNone/>
              <a:tabLst/>
              <a:defRPr/>
            </a:pPr>
            <a:r>
              <a:rPr lang="en-US" sz="1600" b="1" kern="0" dirty="0" smtClean="0">
                <a:solidFill>
                  <a:schemeClr val="bg1"/>
                </a:solidFill>
                <a:latin typeface="+mn-lt"/>
              </a:rPr>
              <a:t>Effective Health Care Program, AHRQ</a:t>
            </a:r>
            <a:endParaRPr lang="en-US" sz="1600" b="1" kern="0" dirty="0">
              <a:solidFill>
                <a:schemeClr val="bg1"/>
              </a:solidFill>
              <a:latin typeface="+mn-lt"/>
            </a:endParaRPr>
          </a:p>
        </p:txBody>
      </p:sp>
    </p:spTree>
    <p:extLst>
      <p:ext uri="{BB962C8B-B14F-4D97-AF65-F5344CB8AC3E}">
        <p14:creationId xmlns:p14="http://schemas.microsoft.com/office/powerpoint/2010/main" xmlns="" val="9657313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4459"/>
            <a:ext cx="8229600" cy="1057141"/>
          </a:xfrm>
        </p:spPr>
        <p:txBody>
          <a:bodyPr>
            <a:noAutofit/>
          </a:bodyPr>
          <a:lstStyle/>
          <a:p>
            <a:r>
              <a:rPr lang="en-US" sz="3600" b="1" dirty="0" smtClean="0">
                <a:solidFill>
                  <a:srgbClr val="FFFF00"/>
                </a:solidFill>
                <a:latin typeface="Arial Rounded MT Bold" pitchFamily="34" charset="0"/>
              </a:rPr>
              <a:t>AHRQ Effective Healthcare Program</a:t>
            </a:r>
            <a:br>
              <a:rPr lang="en-US" sz="3600" b="1" dirty="0" smtClean="0">
                <a:solidFill>
                  <a:srgbClr val="FFFF00"/>
                </a:solidFill>
                <a:latin typeface="Arial Rounded MT Bold" pitchFamily="34" charset="0"/>
              </a:rPr>
            </a:br>
            <a:r>
              <a:rPr lang="en-US" sz="3600" b="1" dirty="0" smtClean="0">
                <a:solidFill>
                  <a:srgbClr val="FFFF00"/>
                </a:solidFill>
                <a:latin typeface="Arial Rounded MT Bold" pitchFamily="34" charset="0"/>
              </a:rPr>
              <a:t> Future Research Needs Projects</a:t>
            </a:r>
            <a:endParaRPr lang="en-US" sz="3600" b="1" dirty="0">
              <a:solidFill>
                <a:srgbClr val="FFFF00"/>
              </a:solidFill>
              <a:latin typeface="Arial Rounded MT Bold" pitchFamily="34" charset="0"/>
            </a:endParaRPr>
          </a:p>
        </p:txBody>
      </p:sp>
      <p:sp>
        <p:nvSpPr>
          <p:cNvPr id="3" name="Content Placeholder 2"/>
          <p:cNvSpPr>
            <a:spLocks noGrp="1"/>
          </p:cNvSpPr>
          <p:nvPr>
            <p:ph idx="1"/>
          </p:nvPr>
        </p:nvSpPr>
        <p:spPr>
          <a:xfrm>
            <a:off x="23972" y="1600200"/>
            <a:ext cx="3938428" cy="5257800"/>
          </a:xfrm>
        </p:spPr>
        <p:txBody>
          <a:bodyPr>
            <a:noAutofit/>
          </a:bodyPr>
          <a:lstStyle/>
          <a:p>
            <a:pPr marL="508000" lvl="1" indent="-284163">
              <a:spcAft>
                <a:spcPts val="600"/>
              </a:spcAft>
            </a:pPr>
            <a:r>
              <a:rPr lang="en-US" sz="1600" dirty="0" smtClean="0">
                <a:solidFill>
                  <a:schemeClr val="bg1"/>
                </a:solidFill>
              </a:rPr>
              <a:t>2010: AHRQ piloted 8 Future Research Needs (FRNs) Projects to extract </a:t>
            </a:r>
            <a:r>
              <a:rPr lang="en-US" sz="1600" dirty="0" smtClean="0">
                <a:solidFill>
                  <a:schemeClr val="bg1"/>
                </a:solidFill>
                <a:latin typeface="Verdana" pitchFamily="34" charset="0"/>
              </a:rPr>
              <a:t>research</a:t>
            </a:r>
            <a:r>
              <a:rPr lang="en-US" sz="1600" dirty="0" smtClean="0">
                <a:solidFill>
                  <a:schemeClr val="bg1"/>
                </a:solidFill>
              </a:rPr>
              <a:t> </a:t>
            </a:r>
            <a:r>
              <a:rPr lang="en-US" sz="1600" dirty="0">
                <a:solidFill>
                  <a:schemeClr val="bg1"/>
                </a:solidFill>
              </a:rPr>
              <a:t>gaps from a systematic review</a:t>
            </a:r>
            <a:r>
              <a:rPr lang="en-US" sz="1600" dirty="0" smtClean="0">
                <a:solidFill>
                  <a:schemeClr val="bg1"/>
                </a:solidFill>
              </a:rPr>
              <a:t>, transforming </a:t>
            </a:r>
            <a:r>
              <a:rPr lang="en-US" sz="1600" dirty="0">
                <a:solidFill>
                  <a:schemeClr val="bg1"/>
                </a:solidFill>
              </a:rPr>
              <a:t>them into prioritized research questions </a:t>
            </a:r>
            <a:r>
              <a:rPr lang="en-US" sz="1600" dirty="0" smtClean="0">
                <a:solidFill>
                  <a:schemeClr val="bg1"/>
                </a:solidFill>
              </a:rPr>
              <a:t>aided by diverse stakeholders.</a:t>
            </a:r>
          </a:p>
          <a:p>
            <a:pPr marL="508000" lvl="1" indent="1588">
              <a:spcAft>
                <a:spcPts val="600"/>
              </a:spcAft>
              <a:buNone/>
            </a:pPr>
            <a:r>
              <a:rPr lang="en-US" sz="1600" dirty="0" smtClean="0">
                <a:solidFill>
                  <a:schemeClr val="bg1"/>
                </a:solidFill>
              </a:rPr>
              <a:t>Goal: alert researchers and funders to important evidence gaps affecting healthcare decisions.</a:t>
            </a:r>
          </a:p>
          <a:p>
            <a:pPr marL="508000" lvl="1" indent="-284163">
              <a:spcAft>
                <a:spcPts val="600"/>
              </a:spcAft>
            </a:pPr>
            <a:r>
              <a:rPr lang="en-US" sz="1600" dirty="0" smtClean="0">
                <a:solidFill>
                  <a:schemeClr val="bg1"/>
                </a:solidFill>
              </a:rPr>
              <a:t>2011: pilot program reviewed, resulting in a common 7 step framework for AHRQ FRN projects.</a:t>
            </a:r>
          </a:p>
          <a:p>
            <a:pPr marL="508000" lvl="1" indent="-284163">
              <a:spcAft>
                <a:spcPts val="600"/>
              </a:spcAft>
            </a:pPr>
            <a:r>
              <a:rPr lang="en-US" sz="1600" dirty="0" smtClean="0">
                <a:solidFill>
                  <a:schemeClr val="bg1"/>
                </a:solidFill>
              </a:rPr>
              <a:t>2012: 29 “second generation” FRNs have been or are being completed, 8 FRN methods papers published to date.</a:t>
            </a:r>
            <a:endParaRPr lang="en-US" sz="1900" dirty="0" smtClean="0">
              <a:solidFill>
                <a:schemeClr val="bg1"/>
              </a:solidFill>
            </a:endParaRPr>
          </a:p>
        </p:txBody>
      </p:sp>
      <p:sp>
        <p:nvSpPr>
          <p:cNvPr id="7" name="Slide Number Placeholder 6"/>
          <p:cNvSpPr>
            <a:spLocks noGrp="1"/>
          </p:cNvSpPr>
          <p:nvPr>
            <p:ph type="sldNum" sz="quarter" idx="12"/>
          </p:nvPr>
        </p:nvSpPr>
        <p:spPr/>
        <p:txBody>
          <a:bodyPr/>
          <a:lstStyle/>
          <a:p>
            <a:pPr>
              <a:defRPr/>
            </a:pPr>
            <a:fld id="{D2C8139C-D4EF-47B8-B459-D6D87EBFB97E}" type="slidenum">
              <a:rPr lang="en-US" smtClean="0"/>
              <a:pPr>
                <a:defRPr/>
              </a:pPr>
              <a:t>10</a:t>
            </a:fld>
            <a:endParaRPr lang="en-US" dirty="0"/>
          </a:p>
        </p:txBody>
      </p:sp>
      <p:graphicFrame>
        <p:nvGraphicFramePr>
          <p:cNvPr id="4" name="Diagram 3"/>
          <p:cNvGraphicFramePr>
            <a:graphicFrameLocks/>
          </p:cNvGraphicFramePr>
          <p:nvPr>
            <p:extLst>
              <p:ext uri="{D42A27DB-BD31-4B8C-83A1-F6EECF244321}">
                <p14:modId xmlns:p14="http://schemas.microsoft.com/office/powerpoint/2010/main" xmlns="" val="335571332"/>
              </p:ext>
            </p:extLst>
          </p:nvPr>
        </p:nvGraphicFramePr>
        <p:xfrm>
          <a:off x="4038600" y="1828800"/>
          <a:ext cx="4953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Oval 5"/>
          <p:cNvSpPr/>
          <p:nvPr/>
        </p:nvSpPr>
        <p:spPr>
          <a:xfrm>
            <a:off x="3657600" y="2318656"/>
            <a:ext cx="5486400" cy="144780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8" name="Oval 7"/>
          <p:cNvSpPr/>
          <p:nvPr/>
        </p:nvSpPr>
        <p:spPr>
          <a:xfrm>
            <a:off x="3657600" y="3810000"/>
            <a:ext cx="5486400" cy="60960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Tree>
    <p:extLst>
      <p:ext uri="{BB962C8B-B14F-4D97-AF65-F5344CB8AC3E}">
        <p14:creationId xmlns:p14="http://schemas.microsoft.com/office/powerpoint/2010/main" xmlns="" val="40929543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8686800" cy="676656"/>
          </a:xfrm>
        </p:spPr>
        <p:txBody>
          <a:bodyPr>
            <a:noAutofit/>
          </a:bodyPr>
          <a:lstStyle/>
          <a:p>
            <a:pPr eaLnBrk="1" fontAlgn="auto" hangingPunct="1">
              <a:spcAft>
                <a:spcPts val="0"/>
              </a:spcAft>
              <a:defRPr/>
            </a:pPr>
            <a:r>
              <a:rPr lang="en-US" dirty="0" smtClean="0">
                <a:solidFill>
                  <a:srgbClr val="FFFF00"/>
                </a:solidFill>
                <a:latin typeface="Arial Rounded MT Bold" pitchFamily="34" charset="0"/>
              </a:rPr>
              <a:t>Working with Stakeholders</a:t>
            </a:r>
            <a:endParaRPr lang="en-US" dirty="0">
              <a:solidFill>
                <a:srgbClr val="FFFF00"/>
              </a:solidFill>
              <a:latin typeface="Arial Rounded MT Bold" pitchFamily="34" charset="0"/>
            </a:endParaRPr>
          </a:p>
        </p:txBody>
      </p:sp>
      <p:sp>
        <p:nvSpPr>
          <p:cNvPr id="19459" name="Text Placeholder 2"/>
          <p:cNvSpPr>
            <a:spLocks noGrp="1"/>
          </p:cNvSpPr>
          <p:nvPr>
            <p:ph type="body" idx="1"/>
          </p:nvPr>
        </p:nvSpPr>
        <p:spPr>
          <a:xfrm>
            <a:off x="1524000" y="2286000"/>
            <a:ext cx="6629400" cy="1295400"/>
          </a:xfrm>
        </p:spPr>
        <p:txBody>
          <a:bodyPr>
            <a:normAutofit fontScale="92500"/>
          </a:bodyPr>
          <a:lstStyle/>
          <a:p>
            <a:pPr eaLnBrk="1" hangingPunct="1"/>
            <a:r>
              <a:rPr lang="en-US" sz="3200" dirty="0" smtClean="0">
                <a:solidFill>
                  <a:schemeClr val="bg1"/>
                </a:solidFill>
                <a:latin typeface="Verdana" pitchFamily="34" charset="0"/>
              </a:rPr>
              <a:t>How do you ensure meaningful and representative engagement?</a:t>
            </a:r>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410200" y="4181178"/>
            <a:ext cx="3724275" cy="2676822"/>
          </a:xfrm>
          <a:prstGeom prst="rect">
            <a:avLst/>
          </a:prstGeom>
        </p:spPr>
      </p:pic>
    </p:spTree>
    <p:extLst>
      <p:ext uri="{BB962C8B-B14F-4D97-AF65-F5344CB8AC3E}">
        <p14:creationId xmlns:p14="http://schemas.microsoft.com/office/powerpoint/2010/main" xmlns="" val="194315863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1143000"/>
          </a:xfrm>
        </p:spPr>
        <p:txBody>
          <a:bodyPr/>
          <a:lstStyle/>
          <a:p>
            <a:r>
              <a:rPr lang="en-US" sz="4000" dirty="0" smtClean="0">
                <a:solidFill>
                  <a:srgbClr val="FFFF00"/>
                </a:solidFill>
                <a:latin typeface="Arial Rounded MT Bold" pitchFamily="34" charset="0"/>
              </a:rPr>
              <a:t>What is meaningful engagement?</a:t>
            </a:r>
            <a:endParaRPr lang="en-US" sz="4000" dirty="0">
              <a:solidFill>
                <a:srgbClr val="FFFF00"/>
              </a:solidFill>
              <a:latin typeface="Arial Rounded MT Bold" pitchFamily="34" charset="0"/>
            </a:endParaRPr>
          </a:p>
        </p:txBody>
      </p:sp>
      <p:sp>
        <p:nvSpPr>
          <p:cNvPr id="3" name="Content Placeholder 2"/>
          <p:cNvSpPr>
            <a:spLocks noGrp="1"/>
          </p:cNvSpPr>
          <p:nvPr>
            <p:ph idx="1"/>
          </p:nvPr>
        </p:nvSpPr>
        <p:spPr>
          <a:xfrm>
            <a:off x="381000" y="1371600"/>
            <a:ext cx="8305800" cy="4906963"/>
          </a:xfrm>
        </p:spPr>
        <p:txBody>
          <a:bodyPr/>
          <a:lstStyle/>
          <a:p>
            <a:pPr marL="0" indent="0">
              <a:buNone/>
            </a:pPr>
            <a:r>
              <a:rPr lang="en-US" b="1" dirty="0" smtClean="0">
                <a:solidFill>
                  <a:schemeClr val="bg1"/>
                </a:solidFill>
              </a:rPr>
              <a:t>PCORI</a:t>
            </a:r>
            <a:r>
              <a:rPr lang="en-US" dirty="0" smtClean="0">
                <a:solidFill>
                  <a:schemeClr val="bg1"/>
                </a:solidFill>
              </a:rPr>
              <a:t> </a:t>
            </a:r>
          </a:p>
          <a:p>
            <a:pPr marL="855663" indent="-341313">
              <a:buNone/>
            </a:pPr>
            <a:r>
              <a:rPr lang="en-US" sz="2800" dirty="0" smtClean="0">
                <a:solidFill>
                  <a:schemeClr val="bg1"/>
                </a:solidFill>
              </a:rPr>
              <a:t>– “extending </a:t>
            </a:r>
            <a:r>
              <a:rPr lang="en-US" sz="2800" dirty="0">
                <a:solidFill>
                  <a:schemeClr val="bg1"/>
                </a:solidFill>
              </a:rPr>
              <a:t>well beyond the simple notion of securing input from a variety of </a:t>
            </a:r>
            <a:r>
              <a:rPr lang="en-US" sz="2800" dirty="0" smtClean="0">
                <a:solidFill>
                  <a:schemeClr val="bg1"/>
                </a:solidFill>
              </a:rPr>
              <a:t>stakeholders”</a:t>
            </a:r>
          </a:p>
          <a:p>
            <a:pPr marL="855663" indent="-339725">
              <a:buNone/>
            </a:pPr>
            <a:r>
              <a:rPr lang="en-US" sz="2800" dirty="0">
                <a:solidFill>
                  <a:schemeClr val="bg1"/>
                </a:solidFill>
              </a:rPr>
              <a:t> – </a:t>
            </a:r>
            <a:r>
              <a:rPr lang="en-US" sz="2800" dirty="0" smtClean="0">
                <a:solidFill>
                  <a:schemeClr val="bg1"/>
                </a:solidFill>
              </a:rPr>
              <a:t>“projects must include stakeholders as partners with significant involvement in all appropriate stages of  the research project”</a:t>
            </a:r>
          </a:p>
          <a:p>
            <a:pPr marL="855663" indent="-339725">
              <a:buNone/>
            </a:pPr>
            <a:r>
              <a:rPr lang="en-US" sz="2800" dirty="0">
                <a:solidFill>
                  <a:schemeClr val="bg1"/>
                </a:solidFill>
              </a:rPr>
              <a:t> </a:t>
            </a:r>
            <a:r>
              <a:rPr lang="en-US" sz="2800" dirty="0" smtClean="0">
                <a:solidFill>
                  <a:schemeClr val="bg1"/>
                </a:solidFill>
              </a:rPr>
              <a:t>  – “ true partnership of shared accountability”</a:t>
            </a:r>
            <a:endParaRPr lang="en-US" sz="2800" dirty="0">
              <a:solidFill>
                <a:schemeClr val="bg1"/>
              </a:solidFill>
            </a:endParaRPr>
          </a:p>
        </p:txBody>
      </p:sp>
    </p:spTree>
    <p:extLst>
      <p:ext uri="{BB962C8B-B14F-4D97-AF65-F5344CB8AC3E}">
        <p14:creationId xmlns:p14="http://schemas.microsoft.com/office/powerpoint/2010/main" xmlns="" val="7932401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0"/>
            <a:ext cx="9144000" cy="676656"/>
          </a:xfrm>
        </p:spPr>
        <p:txBody>
          <a:bodyPr>
            <a:noAutofit/>
          </a:bodyPr>
          <a:lstStyle/>
          <a:p>
            <a:pPr algn="ctr">
              <a:defRPr/>
            </a:pPr>
            <a:r>
              <a:rPr lang="en-US" sz="4400" cap="none" dirty="0" smtClean="0">
                <a:solidFill>
                  <a:srgbClr val="FFFF00"/>
                </a:solidFill>
              </a:rPr>
              <a:t>Who do you need at the table?</a:t>
            </a:r>
            <a:br>
              <a:rPr lang="en-US" sz="4400" cap="none" dirty="0" smtClean="0">
                <a:solidFill>
                  <a:srgbClr val="FFFF00"/>
                </a:solidFill>
              </a:rPr>
            </a:br>
            <a:endParaRPr lang="en-US" sz="4400" cap="none" dirty="0">
              <a:solidFill>
                <a:srgbClr val="FFFF00"/>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612409" y="3429000"/>
            <a:ext cx="3940791" cy="2933700"/>
          </a:xfrm>
          <a:prstGeom prst="rect">
            <a:avLst/>
          </a:prstGeom>
        </p:spPr>
      </p:pic>
    </p:spTree>
    <p:extLst>
      <p:ext uri="{BB962C8B-B14F-4D97-AF65-F5344CB8AC3E}">
        <p14:creationId xmlns:p14="http://schemas.microsoft.com/office/powerpoint/2010/main" xmlns="" val="425877857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315200" y="76200"/>
            <a:ext cx="1855839" cy="1127680"/>
          </a:xfrm>
          <a:prstGeom prst="rect">
            <a:avLst/>
          </a:prstGeom>
        </p:spPr>
      </p:pic>
      <p:sp>
        <p:nvSpPr>
          <p:cNvPr id="2" name="Title 1"/>
          <p:cNvSpPr>
            <a:spLocks noGrp="1"/>
          </p:cNvSpPr>
          <p:nvPr>
            <p:ph type="title"/>
          </p:nvPr>
        </p:nvSpPr>
        <p:spPr>
          <a:xfrm>
            <a:off x="198120" y="457200"/>
            <a:ext cx="8183880" cy="533400"/>
          </a:xfrm>
        </p:spPr>
        <p:txBody>
          <a:bodyPr>
            <a:normAutofit fontScale="90000"/>
          </a:bodyPr>
          <a:lstStyle/>
          <a:p>
            <a:pPr algn="l" eaLnBrk="1" fontAlgn="auto" hangingPunct="1">
              <a:spcAft>
                <a:spcPts val="0"/>
              </a:spcAft>
              <a:defRPr/>
            </a:pPr>
            <a:r>
              <a:rPr lang="en-US" dirty="0" smtClean="0">
                <a:solidFill>
                  <a:srgbClr val="FFFF00"/>
                </a:solidFill>
                <a:latin typeface="Arial Rounded MT Bold" pitchFamily="34" charset="0"/>
              </a:rPr>
              <a:t>Stakeholder Groups Defined</a:t>
            </a:r>
            <a:endParaRPr lang="en-US" dirty="0">
              <a:solidFill>
                <a:srgbClr val="FFFF00"/>
              </a:solidFill>
              <a:latin typeface="Arial Rounded MT Bold"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xmlns="" val="4047572065"/>
              </p:ext>
            </p:extLst>
          </p:nvPr>
        </p:nvGraphicFramePr>
        <p:xfrm>
          <a:off x="419100" y="1371600"/>
          <a:ext cx="8305800" cy="4953001"/>
        </p:xfrm>
        <a:graphic>
          <a:graphicData uri="http://schemas.openxmlformats.org/drawingml/2006/table">
            <a:tbl>
              <a:tblPr firstRow="1" firstCol="1" bandRow="1">
                <a:tableStyleId>{5C22544A-7EE6-4342-B048-85BDC9FD1C3A}</a:tableStyleId>
              </a:tblPr>
              <a:tblGrid>
                <a:gridCol w="2579781"/>
                <a:gridCol w="5726019"/>
              </a:tblGrid>
              <a:tr h="417913">
                <a:tc>
                  <a:txBody>
                    <a:bodyPr/>
                    <a:lstStyle/>
                    <a:p>
                      <a:pPr marL="0" marR="0">
                        <a:lnSpc>
                          <a:spcPct val="200000"/>
                        </a:lnSpc>
                        <a:spcBef>
                          <a:spcPts val="0"/>
                        </a:spcBef>
                        <a:spcAft>
                          <a:spcPts val="0"/>
                        </a:spcAft>
                      </a:pPr>
                      <a:r>
                        <a:rPr lang="en-US" sz="1200" dirty="0">
                          <a:solidFill>
                            <a:schemeClr val="tx1"/>
                          </a:solidFill>
                          <a:effectLst/>
                          <a:latin typeface="Arial" pitchFamily="34" charset="0"/>
                          <a:cs typeface="Arial" pitchFamily="34" charset="0"/>
                        </a:rPr>
                        <a:t>Stakeholder Group</a:t>
                      </a:r>
                      <a:endParaRPr lang="en-US" sz="1200" dirty="0">
                        <a:solidFill>
                          <a:schemeClr val="tx1"/>
                        </a:solidFill>
                        <a:effectLst/>
                        <a:latin typeface="Arial" pitchFamily="34" charset="0"/>
                        <a:ea typeface="Times New Roman"/>
                        <a:cs typeface="Arial" pitchFamily="34" charset="0"/>
                      </a:endParaRPr>
                    </a:p>
                  </a:txBody>
                  <a:tcPr marL="31833" marR="31833" marT="6453" marB="0" anchor="ctr">
                    <a:solidFill>
                      <a:srgbClr val="CCCCFF"/>
                    </a:solidFill>
                  </a:tcPr>
                </a:tc>
                <a:tc>
                  <a:txBody>
                    <a:bodyPr/>
                    <a:lstStyle/>
                    <a:p>
                      <a:pPr marL="0" marR="0">
                        <a:lnSpc>
                          <a:spcPct val="200000"/>
                        </a:lnSpc>
                        <a:spcBef>
                          <a:spcPts val="0"/>
                        </a:spcBef>
                        <a:spcAft>
                          <a:spcPts val="0"/>
                        </a:spcAft>
                      </a:pPr>
                      <a:r>
                        <a:rPr lang="en-US" sz="1200" dirty="0">
                          <a:solidFill>
                            <a:schemeClr val="tx1"/>
                          </a:solidFill>
                          <a:effectLst/>
                          <a:latin typeface="Arial" pitchFamily="34" charset="0"/>
                          <a:cs typeface="Arial" pitchFamily="34" charset="0"/>
                        </a:rPr>
                        <a:t>Description</a:t>
                      </a:r>
                      <a:endParaRPr lang="en-US" sz="1200" dirty="0">
                        <a:solidFill>
                          <a:schemeClr val="tx1"/>
                        </a:solidFill>
                        <a:effectLst/>
                        <a:latin typeface="Arial" pitchFamily="34" charset="0"/>
                        <a:ea typeface="Times New Roman"/>
                        <a:cs typeface="Arial" pitchFamily="34" charset="0"/>
                      </a:endParaRPr>
                    </a:p>
                  </a:txBody>
                  <a:tcPr marL="31833" marR="31833" marT="6453" marB="0" anchor="ctr"/>
                </a:tc>
              </a:tr>
              <a:tr h="462849">
                <a:tc>
                  <a:txBody>
                    <a:bodyPr/>
                    <a:lstStyle/>
                    <a:p>
                      <a:pPr marL="0" marR="0">
                        <a:lnSpc>
                          <a:spcPct val="100000"/>
                        </a:lnSpc>
                        <a:spcBef>
                          <a:spcPts val="0"/>
                        </a:spcBef>
                        <a:spcAft>
                          <a:spcPts val="0"/>
                        </a:spcAft>
                      </a:pPr>
                      <a:r>
                        <a:rPr lang="en-US" sz="1100" dirty="0">
                          <a:solidFill>
                            <a:schemeClr val="tx1"/>
                          </a:solidFill>
                          <a:effectLst/>
                          <a:latin typeface="Arial" pitchFamily="34" charset="0"/>
                          <a:cs typeface="Arial" pitchFamily="34" charset="0"/>
                        </a:rPr>
                        <a:t>Consumer </a:t>
                      </a:r>
                    </a:p>
                    <a:p>
                      <a:pPr marL="0" marR="0">
                        <a:lnSpc>
                          <a:spcPct val="100000"/>
                        </a:lnSpc>
                        <a:spcBef>
                          <a:spcPts val="0"/>
                        </a:spcBef>
                        <a:spcAft>
                          <a:spcPts val="0"/>
                        </a:spcAft>
                      </a:pPr>
                      <a:r>
                        <a:rPr lang="en-US" sz="1100" dirty="0">
                          <a:solidFill>
                            <a:schemeClr val="tx1"/>
                          </a:solidFill>
                          <a:effectLst/>
                          <a:latin typeface="Arial" pitchFamily="34" charset="0"/>
                          <a:cs typeface="Arial" pitchFamily="34" charset="0"/>
                        </a:rPr>
                        <a:t>(public, patient, and caregiver) </a:t>
                      </a:r>
                      <a:endParaRPr lang="en-US" sz="1100" dirty="0">
                        <a:solidFill>
                          <a:schemeClr val="tx1"/>
                        </a:solidFill>
                        <a:effectLst/>
                        <a:latin typeface="Arial" pitchFamily="34" charset="0"/>
                        <a:ea typeface="Times New Roman"/>
                        <a:cs typeface="Arial" pitchFamily="34" charset="0"/>
                      </a:endParaRPr>
                    </a:p>
                  </a:txBody>
                  <a:tcPr marL="31833" marR="31833" marT="6453" marB="0" anchor="ctr">
                    <a:solidFill>
                      <a:srgbClr val="CCCCFF"/>
                    </a:solidFill>
                  </a:tcPr>
                </a:tc>
                <a:tc>
                  <a:txBody>
                    <a:bodyPr/>
                    <a:lstStyle/>
                    <a:p>
                      <a:pPr marL="0" marR="0">
                        <a:lnSpc>
                          <a:spcPct val="100000"/>
                        </a:lnSpc>
                        <a:spcBef>
                          <a:spcPts val="0"/>
                        </a:spcBef>
                        <a:spcAft>
                          <a:spcPts val="0"/>
                        </a:spcAft>
                      </a:pPr>
                      <a:r>
                        <a:rPr lang="en-US" sz="1100" dirty="0">
                          <a:effectLst/>
                          <a:latin typeface="Arial" pitchFamily="34" charset="0"/>
                          <a:cs typeface="Arial" pitchFamily="34" charset="0"/>
                        </a:rPr>
                        <a:t>An individual or advocacy group representing individuals who have a health condition, use health care services and/or who are members of the community </a:t>
                      </a:r>
                      <a:endParaRPr lang="en-US" sz="1100" dirty="0">
                        <a:effectLst/>
                        <a:latin typeface="Arial" pitchFamily="34" charset="0"/>
                        <a:ea typeface="Times New Roman"/>
                        <a:cs typeface="Arial" pitchFamily="34" charset="0"/>
                      </a:endParaRPr>
                    </a:p>
                  </a:txBody>
                  <a:tcPr marL="31833" marR="31833" marT="6453" marB="0" anchor="ctr"/>
                </a:tc>
              </a:tr>
              <a:tr h="462849">
                <a:tc>
                  <a:txBody>
                    <a:bodyPr/>
                    <a:lstStyle/>
                    <a:p>
                      <a:pPr marL="0" marR="0">
                        <a:lnSpc>
                          <a:spcPct val="100000"/>
                        </a:lnSpc>
                        <a:spcBef>
                          <a:spcPts val="0"/>
                        </a:spcBef>
                        <a:spcAft>
                          <a:spcPts val="0"/>
                        </a:spcAft>
                      </a:pPr>
                      <a:r>
                        <a:rPr lang="en-US" sz="1100" dirty="0">
                          <a:solidFill>
                            <a:schemeClr val="tx1"/>
                          </a:solidFill>
                          <a:effectLst/>
                          <a:latin typeface="Arial" pitchFamily="34" charset="0"/>
                          <a:cs typeface="Arial" pitchFamily="34" charset="0"/>
                        </a:rPr>
                        <a:t>Clinician </a:t>
                      </a:r>
                    </a:p>
                    <a:p>
                      <a:pPr marL="0" marR="0">
                        <a:lnSpc>
                          <a:spcPct val="100000"/>
                        </a:lnSpc>
                        <a:spcBef>
                          <a:spcPts val="0"/>
                        </a:spcBef>
                        <a:spcAft>
                          <a:spcPts val="0"/>
                        </a:spcAft>
                      </a:pPr>
                      <a:r>
                        <a:rPr lang="en-US" sz="1100" dirty="0">
                          <a:solidFill>
                            <a:schemeClr val="tx1"/>
                          </a:solidFill>
                          <a:effectLst/>
                          <a:latin typeface="Arial" pitchFamily="34" charset="0"/>
                          <a:cs typeface="Arial" pitchFamily="34" charset="0"/>
                        </a:rPr>
                        <a:t>(Health professional) </a:t>
                      </a:r>
                      <a:endParaRPr lang="en-US" sz="1100" dirty="0">
                        <a:solidFill>
                          <a:schemeClr val="tx1"/>
                        </a:solidFill>
                        <a:effectLst/>
                        <a:latin typeface="Arial" pitchFamily="34" charset="0"/>
                        <a:ea typeface="Times New Roman"/>
                        <a:cs typeface="Arial" pitchFamily="34" charset="0"/>
                      </a:endParaRPr>
                    </a:p>
                  </a:txBody>
                  <a:tcPr marL="31833" marR="31833" marT="6453" marB="0" anchor="ctr">
                    <a:solidFill>
                      <a:srgbClr val="CCCCFF"/>
                    </a:solidFill>
                  </a:tcPr>
                </a:tc>
                <a:tc>
                  <a:txBody>
                    <a:bodyPr/>
                    <a:lstStyle/>
                    <a:p>
                      <a:pPr marL="0" marR="0">
                        <a:lnSpc>
                          <a:spcPct val="100000"/>
                        </a:lnSpc>
                        <a:spcBef>
                          <a:spcPts val="0"/>
                        </a:spcBef>
                        <a:spcAft>
                          <a:spcPts val="0"/>
                        </a:spcAft>
                      </a:pPr>
                      <a:r>
                        <a:rPr lang="en-US" sz="1100" dirty="0">
                          <a:effectLst/>
                          <a:latin typeface="Arial" pitchFamily="34" charset="0"/>
                          <a:cs typeface="Arial" pitchFamily="34" charset="0"/>
                        </a:rPr>
                        <a:t>Health care or public health provider (e.g., academic, rural/frontier, and community) and medical and/or public health organizations</a:t>
                      </a:r>
                      <a:endParaRPr lang="en-US" sz="1100" dirty="0">
                        <a:effectLst/>
                        <a:latin typeface="Arial" pitchFamily="34" charset="0"/>
                        <a:ea typeface="Times New Roman"/>
                        <a:cs typeface="Arial" pitchFamily="34" charset="0"/>
                      </a:endParaRPr>
                    </a:p>
                  </a:txBody>
                  <a:tcPr marL="31833" marR="31833" marT="6453" marB="0" anchor="ctr"/>
                </a:tc>
              </a:tr>
              <a:tr h="462849">
                <a:tc>
                  <a:txBody>
                    <a:bodyPr/>
                    <a:lstStyle/>
                    <a:p>
                      <a:pPr marL="0" marR="0">
                        <a:lnSpc>
                          <a:spcPct val="100000"/>
                        </a:lnSpc>
                        <a:spcBef>
                          <a:spcPts val="0"/>
                        </a:spcBef>
                        <a:spcAft>
                          <a:spcPts val="0"/>
                        </a:spcAft>
                      </a:pPr>
                      <a:r>
                        <a:rPr lang="en-US" sz="1100" dirty="0">
                          <a:solidFill>
                            <a:schemeClr val="tx1"/>
                          </a:solidFill>
                          <a:effectLst/>
                          <a:latin typeface="Arial" pitchFamily="34" charset="0"/>
                          <a:cs typeface="Arial" pitchFamily="34" charset="0"/>
                        </a:rPr>
                        <a:t>Social Service Organizations</a:t>
                      </a:r>
                      <a:endParaRPr lang="en-US" sz="1100" dirty="0">
                        <a:solidFill>
                          <a:schemeClr val="tx1"/>
                        </a:solidFill>
                        <a:effectLst/>
                        <a:latin typeface="Arial" pitchFamily="34" charset="0"/>
                        <a:ea typeface="Times New Roman"/>
                        <a:cs typeface="Arial" pitchFamily="34" charset="0"/>
                      </a:endParaRPr>
                    </a:p>
                  </a:txBody>
                  <a:tcPr marL="31833" marR="31833" marT="6453" marB="0" anchor="ctr">
                    <a:solidFill>
                      <a:srgbClr val="CCCCFF"/>
                    </a:solidFill>
                  </a:tcPr>
                </a:tc>
                <a:tc>
                  <a:txBody>
                    <a:bodyPr/>
                    <a:lstStyle/>
                    <a:p>
                      <a:pPr marL="0" marR="0">
                        <a:lnSpc>
                          <a:spcPct val="100000"/>
                        </a:lnSpc>
                        <a:spcBef>
                          <a:spcPts val="0"/>
                        </a:spcBef>
                        <a:spcAft>
                          <a:spcPts val="0"/>
                        </a:spcAft>
                      </a:pPr>
                      <a:r>
                        <a:rPr lang="en-US" sz="1100" dirty="0">
                          <a:effectLst/>
                          <a:latin typeface="Arial" pitchFamily="34" charset="0"/>
                          <a:cs typeface="Arial" pitchFamily="34" charset="0"/>
                        </a:rPr>
                        <a:t>An individual or organization that advances human welfare or social work (e.g. community or condition service providers, school-based programs, justice system)</a:t>
                      </a:r>
                      <a:endParaRPr lang="en-US" sz="1100" dirty="0">
                        <a:effectLst/>
                        <a:latin typeface="Arial" pitchFamily="34" charset="0"/>
                        <a:ea typeface="Times New Roman"/>
                        <a:cs typeface="Arial" pitchFamily="34" charset="0"/>
                      </a:endParaRPr>
                    </a:p>
                  </a:txBody>
                  <a:tcPr marL="31833" marR="31833" marT="6453" marB="0" anchor="ctr"/>
                </a:tc>
              </a:tr>
              <a:tr h="918577">
                <a:tc>
                  <a:txBody>
                    <a:bodyPr/>
                    <a:lstStyle/>
                    <a:p>
                      <a:pPr marL="0" marR="0">
                        <a:lnSpc>
                          <a:spcPct val="100000"/>
                        </a:lnSpc>
                        <a:spcBef>
                          <a:spcPts val="0"/>
                        </a:spcBef>
                        <a:spcAft>
                          <a:spcPts val="0"/>
                        </a:spcAft>
                      </a:pPr>
                      <a:r>
                        <a:rPr lang="en-US" sz="1100" dirty="0">
                          <a:solidFill>
                            <a:schemeClr val="tx1"/>
                          </a:solidFill>
                          <a:effectLst/>
                          <a:latin typeface="Arial" pitchFamily="34" charset="0"/>
                          <a:cs typeface="Arial" pitchFamily="34" charset="0"/>
                        </a:rPr>
                        <a:t>Policymaker </a:t>
                      </a:r>
                      <a:endParaRPr lang="en-US" sz="1100" dirty="0">
                        <a:solidFill>
                          <a:schemeClr val="tx1"/>
                        </a:solidFill>
                        <a:effectLst/>
                        <a:latin typeface="Arial" pitchFamily="34" charset="0"/>
                        <a:ea typeface="Times New Roman"/>
                        <a:cs typeface="Arial" pitchFamily="34" charset="0"/>
                      </a:endParaRPr>
                    </a:p>
                  </a:txBody>
                  <a:tcPr marL="31833" marR="31833" marT="6453" marB="0" anchor="ctr">
                    <a:solidFill>
                      <a:srgbClr val="CCCCFF"/>
                    </a:solidFill>
                  </a:tcPr>
                </a:tc>
                <a:tc>
                  <a:txBody>
                    <a:bodyPr/>
                    <a:lstStyle/>
                    <a:p>
                      <a:pPr marL="0" marR="0">
                        <a:lnSpc>
                          <a:spcPct val="100000"/>
                        </a:lnSpc>
                        <a:spcBef>
                          <a:spcPts val="0"/>
                        </a:spcBef>
                        <a:spcAft>
                          <a:spcPts val="0"/>
                        </a:spcAft>
                      </a:pPr>
                      <a:r>
                        <a:rPr lang="en-US" sz="1100" dirty="0">
                          <a:effectLst/>
                          <a:latin typeface="Arial" pitchFamily="34" charset="0"/>
                          <a:cs typeface="Arial" pitchFamily="34" charset="0"/>
                        </a:rPr>
                        <a:t>An individual or organization who is involved in health care policy (e.g. local, state, provincial and Federal legislators and staff)</a:t>
                      </a:r>
                    </a:p>
                    <a:p>
                      <a:pPr marL="742950" marR="0" lvl="1" indent="-285750">
                        <a:lnSpc>
                          <a:spcPct val="100000"/>
                        </a:lnSpc>
                        <a:spcBef>
                          <a:spcPts val="0"/>
                        </a:spcBef>
                        <a:spcAft>
                          <a:spcPts val="0"/>
                        </a:spcAft>
                        <a:buSzPts val="1000"/>
                        <a:buFont typeface="Symbol"/>
                        <a:buChar char=""/>
                        <a:tabLst>
                          <a:tab pos="-2902585" algn="l"/>
                        </a:tabLst>
                      </a:pPr>
                      <a:r>
                        <a:rPr lang="en-US" sz="1100" dirty="0">
                          <a:effectLst/>
                          <a:latin typeface="Arial" pitchFamily="34" charset="0"/>
                          <a:cs typeface="Arial" pitchFamily="34" charset="0"/>
                        </a:rPr>
                        <a:t>Medical organizations </a:t>
                      </a:r>
                    </a:p>
                    <a:p>
                      <a:pPr marL="742950" marR="0" lvl="1" indent="-285750">
                        <a:lnSpc>
                          <a:spcPct val="100000"/>
                        </a:lnSpc>
                        <a:spcBef>
                          <a:spcPts val="0"/>
                        </a:spcBef>
                        <a:spcAft>
                          <a:spcPts val="0"/>
                        </a:spcAft>
                        <a:buSzPts val="1000"/>
                        <a:buFont typeface="Symbol"/>
                        <a:buChar char=""/>
                        <a:tabLst>
                          <a:tab pos="-2902585" algn="l"/>
                        </a:tabLst>
                      </a:pPr>
                      <a:r>
                        <a:rPr lang="en-US" sz="1100" dirty="0">
                          <a:effectLst/>
                          <a:latin typeface="Arial" pitchFamily="34" charset="0"/>
                          <a:cs typeface="Arial" pitchFamily="34" charset="0"/>
                        </a:rPr>
                        <a:t>Governmental organizations (e.g. VA,  AHRQ, etc.) </a:t>
                      </a:r>
                      <a:endParaRPr lang="en-US" sz="1100" dirty="0">
                        <a:effectLst/>
                        <a:latin typeface="Arial" pitchFamily="34" charset="0"/>
                        <a:ea typeface="Times New Roman"/>
                        <a:cs typeface="Arial" pitchFamily="34" charset="0"/>
                      </a:endParaRPr>
                    </a:p>
                  </a:txBody>
                  <a:tcPr marL="31833" marR="31833" marT="6453" marB="0" anchor="ctr"/>
                </a:tc>
              </a:tr>
              <a:tr h="690712">
                <a:tc>
                  <a:txBody>
                    <a:bodyPr/>
                    <a:lstStyle/>
                    <a:p>
                      <a:pPr marL="0" marR="0">
                        <a:lnSpc>
                          <a:spcPct val="100000"/>
                        </a:lnSpc>
                        <a:spcBef>
                          <a:spcPts val="0"/>
                        </a:spcBef>
                        <a:spcAft>
                          <a:spcPts val="0"/>
                        </a:spcAft>
                      </a:pPr>
                      <a:r>
                        <a:rPr lang="en-US" sz="1100" dirty="0">
                          <a:solidFill>
                            <a:schemeClr val="tx1"/>
                          </a:solidFill>
                          <a:effectLst/>
                          <a:latin typeface="Arial" pitchFamily="34" charset="0"/>
                          <a:cs typeface="Arial" pitchFamily="34" charset="0"/>
                        </a:rPr>
                        <a:t>Researcher </a:t>
                      </a:r>
                      <a:endParaRPr lang="en-US" sz="1100" dirty="0">
                        <a:solidFill>
                          <a:schemeClr val="tx1"/>
                        </a:solidFill>
                        <a:effectLst/>
                        <a:latin typeface="Arial" pitchFamily="34" charset="0"/>
                        <a:ea typeface="Times New Roman"/>
                        <a:cs typeface="Arial" pitchFamily="34" charset="0"/>
                      </a:endParaRPr>
                    </a:p>
                  </a:txBody>
                  <a:tcPr marL="31833" marR="31833" marT="6453" marB="0" anchor="ctr">
                    <a:solidFill>
                      <a:srgbClr val="CCCCFF"/>
                    </a:solidFill>
                  </a:tcPr>
                </a:tc>
                <a:tc>
                  <a:txBody>
                    <a:bodyPr/>
                    <a:lstStyle/>
                    <a:p>
                      <a:pPr marL="0" marR="0">
                        <a:lnSpc>
                          <a:spcPct val="100000"/>
                        </a:lnSpc>
                        <a:spcBef>
                          <a:spcPts val="0"/>
                        </a:spcBef>
                        <a:spcAft>
                          <a:spcPts val="0"/>
                        </a:spcAft>
                      </a:pPr>
                      <a:r>
                        <a:rPr lang="en-US" sz="1100" dirty="0">
                          <a:effectLst/>
                          <a:latin typeface="Arial" pitchFamily="34" charset="0"/>
                          <a:cs typeface="Arial" pitchFamily="34" charset="0"/>
                        </a:rPr>
                        <a:t>An individual who conducts and/or facilitates research activities in:</a:t>
                      </a:r>
                    </a:p>
                    <a:p>
                      <a:pPr marL="742950" marR="0" lvl="1" indent="-285750">
                        <a:lnSpc>
                          <a:spcPct val="100000"/>
                        </a:lnSpc>
                        <a:spcBef>
                          <a:spcPts val="0"/>
                        </a:spcBef>
                        <a:spcAft>
                          <a:spcPts val="0"/>
                        </a:spcAft>
                        <a:buSzPts val="1000"/>
                        <a:buFont typeface="Symbol"/>
                        <a:buChar char=""/>
                        <a:tabLst>
                          <a:tab pos="-2902585" algn="l"/>
                        </a:tabLst>
                      </a:pPr>
                      <a:r>
                        <a:rPr lang="en-US" sz="1100" dirty="0">
                          <a:effectLst/>
                          <a:latin typeface="Arial" pitchFamily="34" charset="0"/>
                          <a:cs typeface="Arial" pitchFamily="34" charset="0"/>
                        </a:rPr>
                        <a:t>Basic, translational, clinical sciences; research methodology, public health or health services, and systematic reviews </a:t>
                      </a:r>
                      <a:endParaRPr lang="en-US" sz="1100" dirty="0">
                        <a:effectLst/>
                        <a:latin typeface="Arial" pitchFamily="34" charset="0"/>
                        <a:ea typeface="Times New Roman"/>
                        <a:cs typeface="Arial" pitchFamily="34" charset="0"/>
                      </a:endParaRPr>
                    </a:p>
                  </a:txBody>
                  <a:tcPr marL="31833" marR="31833" marT="6453" marB="0" anchor="ctr"/>
                </a:tc>
              </a:tr>
              <a:tr h="462849">
                <a:tc>
                  <a:txBody>
                    <a:bodyPr/>
                    <a:lstStyle/>
                    <a:p>
                      <a:pPr marL="0" marR="0">
                        <a:lnSpc>
                          <a:spcPct val="100000"/>
                        </a:lnSpc>
                        <a:spcBef>
                          <a:spcPts val="0"/>
                        </a:spcBef>
                        <a:spcAft>
                          <a:spcPts val="0"/>
                        </a:spcAft>
                      </a:pPr>
                      <a:r>
                        <a:rPr lang="en-US" sz="1100" dirty="0">
                          <a:solidFill>
                            <a:schemeClr val="tx1"/>
                          </a:solidFill>
                          <a:effectLst/>
                          <a:latin typeface="Arial" pitchFamily="34" charset="0"/>
                          <a:cs typeface="Arial" pitchFamily="34" charset="0"/>
                        </a:rPr>
                        <a:t>Research Funder </a:t>
                      </a:r>
                      <a:endParaRPr lang="en-US" sz="1100" dirty="0">
                        <a:solidFill>
                          <a:schemeClr val="tx1"/>
                        </a:solidFill>
                        <a:effectLst/>
                        <a:latin typeface="Arial" pitchFamily="34" charset="0"/>
                        <a:ea typeface="Times New Roman"/>
                        <a:cs typeface="Arial" pitchFamily="34" charset="0"/>
                      </a:endParaRPr>
                    </a:p>
                  </a:txBody>
                  <a:tcPr marL="31833" marR="31833" marT="6453" marB="0" anchor="ctr">
                    <a:solidFill>
                      <a:srgbClr val="CCCCFF"/>
                    </a:solidFill>
                  </a:tcPr>
                </a:tc>
                <a:tc>
                  <a:txBody>
                    <a:bodyPr/>
                    <a:lstStyle/>
                    <a:p>
                      <a:pPr marL="0" marR="0">
                        <a:lnSpc>
                          <a:spcPct val="100000"/>
                        </a:lnSpc>
                        <a:spcBef>
                          <a:spcPts val="0"/>
                        </a:spcBef>
                        <a:spcAft>
                          <a:spcPts val="0"/>
                        </a:spcAft>
                      </a:pPr>
                      <a:r>
                        <a:rPr lang="en-US" sz="1100" dirty="0">
                          <a:effectLst/>
                          <a:latin typeface="Arial" pitchFamily="34" charset="0"/>
                          <a:cs typeface="Arial" pitchFamily="34" charset="0"/>
                        </a:rPr>
                        <a:t>A public or private organization that funds research (e.g. National Institute of Health, Susan G. Komen Foundation, and American Cancer Society) </a:t>
                      </a:r>
                      <a:endParaRPr lang="en-US" sz="1100" dirty="0">
                        <a:effectLst/>
                        <a:latin typeface="Arial" pitchFamily="34" charset="0"/>
                        <a:ea typeface="Times New Roman"/>
                        <a:cs typeface="Arial" pitchFamily="34" charset="0"/>
                      </a:endParaRPr>
                    </a:p>
                  </a:txBody>
                  <a:tcPr marL="31833" marR="31833" marT="6453" marB="0" anchor="ctr"/>
                </a:tc>
              </a:tr>
              <a:tr h="690712">
                <a:tc>
                  <a:txBody>
                    <a:bodyPr/>
                    <a:lstStyle/>
                    <a:p>
                      <a:pPr marL="0" marR="0">
                        <a:lnSpc>
                          <a:spcPct val="100000"/>
                        </a:lnSpc>
                        <a:spcBef>
                          <a:spcPts val="0"/>
                        </a:spcBef>
                        <a:spcAft>
                          <a:spcPts val="0"/>
                        </a:spcAft>
                      </a:pPr>
                      <a:r>
                        <a:rPr lang="en-US" sz="1100" dirty="0">
                          <a:solidFill>
                            <a:schemeClr val="tx1"/>
                          </a:solidFill>
                          <a:effectLst/>
                          <a:latin typeface="Arial" pitchFamily="34" charset="0"/>
                          <a:cs typeface="Arial" pitchFamily="34" charset="0"/>
                        </a:rPr>
                        <a:t>Insurer/Payer </a:t>
                      </a:r>
                      <a:endParaRPr lang="en-US" sz="1100" dirty="0">
                        <a:solidFill>
                          <a:schemeClr val="tx1"/>
                        </a:solidFill>
                        <a:effectLst/>
                        <a:latin typeface="Arial" pitchFamily="34" charset="0"/>
                        <a:ea typeface="Times New Roman"/>
                        <a:cs typeface="Arial" pitchFamily="34" charset="0"/>
                      </a:endParaRPr>
                    </a:p>
                  </a:txBody>
                  <a:tcPr marL="31833" marR="31833" marT="6453" marB="0" anchor="ctr">
                    <a:solidFill>
                      <a:srgbClr val="CCCCFF"/>
                    </a:solidFill>
                  </a:tcPr>
                </a:tc>
                <a:tc>
                  <a:txBody>
                    <a:bodyPr/>
                    <a:lstStyle/>
                    <a:p>
                      <a:pPr marL="0" marR="0">
                        <a:lnSpc>
                          <a:spcPct val="100000"/>
                        </a:lnSpc>
                        <a:spcBef>
                          <a:spcPts val="0"/>
                        </a:spcBef>
                        <a:spcAft>
                          <a:spcPts val="0"/>
                        </a:spcAft>
                      </a:pPr>
                      <a:r>
                        <a:rPr lang="en-US" sz="1100" dirty="0">
                          <a:effectLst/>
                          <a:latin typeface="Arial" pitchFamily="34" charset="0"/>
                          <a:cs typeface="Arial" pitchFamily="34" charset="0"/>
                        </a:rPr>
                        <a:t>An organization or agency that pays for health-related goods and services (e.g. Blue Cross Blue Shield, Medicaid, and Medicare) or a business group that pays for health insurance (e.g. employers and government) </a:t>
                      </a:r>
                      <a:endParaRPr lang="en-US" sz="1100" dirty="0">
                        <a:effectLst/>
                        <a:latin typeface="Arial" pitchFamily="34" charset="0"/>
                        <a:ea typeface="Times New Roman"/>
                        <a:cs typeface="Arial" pitchFamily="34" charset="0"/>
                      </a:endParaRPr>
                    </a:p>
                  </a:txBody>
                  <a:tcPr marL="31833" marR="31833" marT="6453" marB="0" anchor="ctr"/>
                </a:tc>
              </a:tr>
              <a:tr h="383691">
                <a:tc>
                  <a:txBody>
                    <a:bodyPr/>
                    <a:lstStyle/>
                    <a:p>
                      <a:pPr marL="0" marR="0">
                        <a:lnSpc>
                          <a:spcPct val="100000"/>
                        </a:lnSpc>
                        <a:spcBef>
                          <a:spcPts val="0"/>
                        </a:spcBef>
                        <a:spcAft>
                          <a:spcPts val="0"/>
                        </a:spcAft>
                      </a:pPr>
                      <a:r>
                        <a:rPr lang="en-US" sz="1100" dirty="0">
                          <a:solidFill>
                            <a:schemeClr val="tx1"/>
                          </a:solidFill>
                          <a:effectLst/>
                          <a:latin typeface="Arial" pitchFamily="34" charset="0"/>
                          <a:cs typeface="Arial" pitchFamily="34" charset="0"/>
                        </a:rPr>
                        <a:t>Manufacturer </a:t>
                      </a:r>
                      <a:endParaRPr lang="en-US" sz="1100" dirty="0">
                        <a:solidFill>
                          <a:schemeClr val="tx1"/>
                        </a:solidFill>
                        <a:effectLst/>
                        <a:latin typeface="Arial" pitchFamily="34" charset="0"/>
                        <a:ea typeface="Times New Roman"/>
                        <a:cs typeface="Arial" pitchFamily="34" charset="0"/>
                      </a:endParaRPr>
                    </a:p>
                  </a:txBody>
                  <a:tcPr marL="31833" marR="31833" marT="6453" marB="0" anchor="ctr">
                    <a:solidFill>
                      <a:srgbClr val="CCCCFF"/>
                    </a:solidFill>
                  </a:tcPr>
                </a:tc>
                <a:tc>
                  <a:txBody>
                    <a:bodyPr/>
                    <a:lstStyle/>
                    <a:p>
                      <a:pPr marL="0" marR="0">
                        <a:lnSpc>
                          <a:spcPct val="100000"/>
                        </a:lnSpc>
                        <a:spcBef>
                          <a:spcPts val="0"/>
                        </a:spcBef>
                        <a:spcAft>
                          <a:spcPts val="0"/>
                        </a:spcAft>
                      </a:pPr>
                      <a:r>
                        <a:rPr lang="en-US" sz="1100" dirty="0">
                          <a:effectLst/>
                          <a:latin typeface="Arial" pitchFamily="34" charset="0"/>
                          <a:cs typeface="Arial" pitchFamily="34" charset="0"/>
                        </a:rPr>
                        <a:t>A business group that produces health-related items (e.g. pharmaceuticals and medical devices)</a:t>
                      </a:r>
                      <a:endParaRPr lang="en-US" sz="1100" dirty="0">
                        <a:effectLst/>
                        <a:latin typeface="Arial" pitchFamily="34" charset="0"/>
                        <a:ea typeface="Times New Roman"/>
                        <a:cs typeface="Arial" pitchFamily="34" charset="0"/>
                      </a:endParaRPr>
                    </a:p>
                  </a:txBody>
                  <a:tcPr marL="31833" marR="31833" marT="6453" marB="0" anchor="ctr"/>
                </a:tc>
              </a:tr>
            </a:tbl>
          </a:graphicData>
        </a:graphic>
      </p:graphicFrame>
    </p:spTree>
    <p:extLst>
      <p:ext uri="{BB962C8B-B14F-4D97-AF65-F5344CB8AC3E}">
        <p14:creationId xmlns:p14="http://schemas.microsoft.com/office/powerpoint/2010/main" xmlns="" val="375113074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1"/>
          <p:cNvSpPr txBox="1">
            <a:spLocks/>
          </p:cNvSpPr>
          <p:nvPr/>
        </p:nvSpPr>
        <p:spPr>
          <a:xfrm>
            <a:off x="342900" y="381000"/>
            <a:ext cx="8458200" cy="990600"/>
          </a:xfrm>
          <a:prstGeom prst="rect">
            <a:avLst/>
          </a:prstGeom>
        </p:spPr>
        <p:txBody>
          <a:bodyPr rIns="45720" anchor="ctr">
            <a:noAutofit/>
            <a:scene3d>
              <a:camera prst="orthographicFront"/>
              <a:lightRig rig="threePt" dir="t">
                <a:rot lat="0" lon="0" rev="4800000"/>
              </a:lightRig>
            </a:scene3d>
            <a:sp3d prstMaterial="matte">
              <a:bevelT w="50800" h="10160"/>
            </a:sp3d>
          </a:bodyPr>
          <a:lstStyle/>
          <a:p>
            <a:pPr fontAlgn="auto">
              <a:spcAft>
                <a:spcPts val="0"/>
              </a:spcAft>
              <a:defRPr/>
            </a:pPr>
            <a:r>
              <a:rPr lang="en-US" sz="3200" b="1" dirty="0">
                <a:solidFill>
                  <a:srgbClr val="FFFF00"/>
                </a:solidFill>
                <a:latin typeface="Arial Rounded MT Bold" pitchFamily="34" charset="0"/>
                <a:ea typeface="+mj-ea"/>
                <a:cs typeface="+mj-cs"/>
              </a:rPr>
              <a:t>Stakeholder </a:t>
            </a:r>
            <a:r>
              <a:rPr lang="en-US" sz="3200" b="1" dirty="0" smtClean="0">
                <a:solidFill>
                  <a:srgbClr val="FFFF00"/>
                </a:solidFill>
                <a:latin typeface="Arial Rounded MT Bold" pitchFamily="34" charset="0"/>
                <a:ea typeface="+mj-ea"/>
                <a:cs typeface="+mj-cs"/>
              </a:rPr>
              <a:t>Involvement Across </a:t>
            </a:r>
            <a:r>
              <a:rPr lang="en-US" sz="3200" b="1" dirty="0">
                <a:solidFill>
                  <a:srgbClr val="FFFF00"/>
                </a:solidFill>
                <a:latin typeface="Arial Rounded MT Bold" pitchFamily="34" charset="0"/>
                <a:ea typeface="+mj-ea"/>
                <a:cs typeface="+mj-cs"/>
              </a:rPr>
              <a:t>Research Phases</a:t>
            </a:r>
          </a:p>
        </p:txBody>
      </p:sp>
      <p:sp>
        <p:nvSpPr>
          <p:cNvPr id="18" name="Rectangle 17"/>
          <p:cNvSpPr/>
          <p:nvPr/>
        </p:nvSpPr>
        <p:spPr>
          <a:xfrm>
            <a:off x="620713" y="3352800"/>
            <a:ext cx="1143000" cy="1676400"/>
          </a:xfrm>
          <a:prstGeom prst="rect">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0" name="Rectangle 49"/>
          <p:cNvSpPr/>
          <p:nvPr/>
        </p:nvSpPr>
        <p:spPr>
          <a:xfrm>
            <a:off x="1995488" y="3352800"/>
            <a:ext cx="1143000" cy="1676400"/>
          </a:xfrm>
          <a:prstGeom prst="rect">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1" name="Rectangle 50"/>
          <p:cNvSpPr/>
          <p:nvPr/>
        </p:nvSpPr>
        <p:spPr>
          <a:xfrm>
            <a:off x="3367088" y="3352800"/>
            <a:ext cx="1143000" cy="1676400"/>
          </a:xfrm>
          <a:prstGeom prst="rect">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2" name="Rectangle 51"/>
          <p:cNvSpPr/>
          <p:nvPr/>
        </p:nvSpPr>
        <p:spPr>
          <a:xfrm>
            <a:off x="4738688" y="3352800"/>
            <a:ext cx="1143000" cy="1676400"/>
          </a:xfrm>
          <a:prstGeom prst="rect">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3" name="Rectangle 52"/>
          <p:cNvSpPr/>
          <p:nvPr/>
        </p:nvSpPr>
        <p:spPr>
          <a:xfrm>
            <a:off x="6110288" y="3352800"/>
            <a:ext cx="1143000" cy="1676400"/>
          </a:xfrm>
          <a:prstGeom prst="rect">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3" name="TextBox 30"/>
          <p:cNvSpPr txBox="1">
            <a:spLocks noChangeArrowheads="1"/>
          </p:cNvSpPr>
          <p:nvPr/>
        </p:nvSpPr>
        <p:spPr bwMode="auto">
          <a:xfrm rot="5400000">
            <a:off x="4249580" y="-240007"/>
            <a:ext cx="492443" cy="3962402"/>
          </a:xfrm>
          <a:prstGeom prst="rect">
            <a:avLst/>
          </a:prstGeom>
          <a:noFill/>
          <a:ln w="9525">
            <a:noFill/>
            <a:miter lim="800000"/>
            <a:headEnd/>
            <a:tailEnd/>
          </a:ln>
        </p:spPr>
        <p:txBody>
          <a:bodyPr vert="vert270">
            <a:spAutoFit/>
          </a:bodyPr>
          <a:lstStyle/>
          <a:p>
            <a:pPr algn="ctr">
              <a:defRPr/>
            </a:pPr>
            <a:r>
              <a:rPr lang="en-US" sz="2000" b="1" cap="all" dirty="0">
                <a:solidFill>
                  <a:schemeClr val="bg1"/>
                </a:solidFill>
                <a:latin typeface="+mj-lt"/>
                <a:cs typeface="Arial" pitchFamily="34" charset="0"/>
              </a:rPr>
              <a:t>Research  Continuum</a:t>
            </a:r>
          </a:p>
        </p:txBody>
      </p:sp>
      <p:sp>
        <p:nvSpPr>
          <p:cNvPr id="28" name="Rectangle 27"/>
          <p:cNvSpPr/>
          <p:nvPr/>
        </p:nvSpPr>
        <p:spPr>
          <a:xfrm>
            <a:off x="7419975" y="3352800"/>
            <a:ext cx="1143000" cy="1676400"/>
          </a:xfrm>
          <a:prstGeom prst="rect">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Rectangle 4"/>
          <p:cNvSpPr/>
          <p:nvPr/>
        </p:nvSpPr>
        <p:spPr>
          <a:xfrm>
            <a:off x="654844" y="2133600"/>
            <a:ext cx="1143000" cy="762000"/>
          </a:xfrm>
          <a:prstGeom prst="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ectangle 5"/>
          <p:cNvSpPr/>
          <p:nvPr/>
        </p:nvSpPr>
        <p:spPr>
          <a:xfrm>
            <a:off x="2026444" y="2133600"/>
            <a:ext cx="1143000" cy="762000"/>
          </a:xfrm>
          <a:prstGeom prst="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Rectangle 6"/>
          <p:cNvSpPr/>
          <p:nvPr/>
        </p:nvSpPr>
        <p:spPr>
          <a:xfrm>
            <a:off x="3321844" y="2136775"/>
            <a:ext cx="1143000" cy="762000"/>
          </a:xfrm>
          <a:prstGeom prst="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Rectangle 7"/>
          <p:cNvSpPr/>
          <p:nvPr/>
        </p:nvSpPr>
        <p:spPr>
          <a:xfrm>
            <a:off x="4693444" y="2133600"/>
            <a:ext cx="1143000" cy="762000"/>
          </a:xfrm>
          <a:prstGeom prst="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8"/>
          <p:cNvSpPr/>
          <p:nvPr/>
        </p:nvSpPr>
        <p:spPr>
          <a:xfrm>
            <a:off x="6065044" y="2133600"/>
            <a:ext cx="1143000" cy="762000"/>
          </a:xfrm>
          <a:prstGeom prst="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8680" name="TextBox 22"/>
          <p:cNvSpPr txBox="1">
            <a:spLocks noChangeArrowheads="1"/>
          </p:cNvSpPr>
          <p:nvPr/>
        </p:nvSpPr>
        <p:spPr bwMode="auto">
          <a:xfrm>
            <a:off x="666550" y="2266890"/>
            <a:ext cx="1143000" cy="400110"/>
          </a:xfrm>
          <a:prstGeom prst="rect">
            <a:avLst/>
          </a:prstGeom>
          <a:noFill/>
          <a:ln w="9525">
            <a:noFill/>
            <a:miter lim="800000"/>
            <a:headEnd/>
            <a:tailEnd/>
          </a:ln>
        </p:spPr>
        <p:txBody>
          <a:bodyPr wrap="square">
            <a:spAutoFit/>
          </a:bodyPr>
          <a:lstStyle/>
          <a:p>
            <a:pPr algn="ctr"/>
            <a:r>
              <a:rPr lang="en-US" sz="1000" b="1" dirty="0"/>
              <a:t>Topic Generation</a:t>
            </a:r>
          </a:p>
        </p:txBody>
      </p:sp>
      <p:sp>
        <p:nvSpPr>
          <p:cNvPr id="28681" name="TextBox 23"/>
          <p:cNvSpPr txBox="1">
            <a:spLocks noChangeArrowheads="1"/>
          </p:cNvSpPr>
          <p:nvPr/>
        </p:nvSpPr>
        <p:spPr bwMode="auto">
          <a:xfrm>
            <a:off x="3352800" y="2393950"/>
            <a:ext cx="1143000" cy="246063"/>
          </a:xfrm>
          <a:prstGeom prst="rect">
            <a:avLst/>
          </a:prstGeom>
          <a:noFill/>
          <a:ln w="9525">
            <a:noFill/>
            <a:miter lim="800000"/>
            <a:headEnd/>
            <a:tailEnd/>
          </a:ln>
        </p:spPr>
        <p:txBody>
          <a:bodyPr wrap="square">
            <a:spAutoFit/>
          </a:bodyPr>
          <a:lstStyle/>
          <a:p>
            <a:pPr algn="ctr"/>
            <a:r>
              <a:rPr lang="en-US" sz="1000" b="1" dirty="0"/>
              <a:t>Study Design</a:t>
            </a:r>
          </a:p>
        </p:txBody>
      </p:sp>
      <p:sp>
        <p:nvSpPr>
          <p:cNvPr id="28682" name="TextBox 24"/>
          <p:cNvSpPr txBox="1">
            <a:spLocks noChangeArrowheads="1"/>
          </p:cNvSpPr>
          <p:nvPr/>
        </p:nvSpPr>
        <p:spPr bwMode="auto">
          <a:xfrm>
            <a:off x="4512469" y="2376488"/>
            <a:ext cx="1524000" cy="247650"/>
          </a:xfrm>
          <a:prstGeom prst="rect">
            <a:avLst/>
          </a:prstGeom>
          <a:noFill/>
          <a:ln w="9525">
            <a:noFill/>
            <a:miter lim="800000"/>
            <a:headEnd/>
            <a:tailEnd/>
          </a:ln>
        </p:spPr>
        <p:txBody>
          <a:bodyPr>
            <a:spAutoFit/>
          </a:bodyPr>
          <a:lstStyle/>
          <a:p>
            <a:pPr algn="ctr"/>
            <a:r>
              <a:rPr lang="en-US" sz="1000" b="1" dirty="0"/>
              <a:t>Implementation</a:t>
            </a:r>
          </a:p>
        </p:txBody>
      </p:sp>
      <p:sp>
        <p:nvSpPr>
          <p:cNvPr id="28683" name="TextBox 25"/>
          <p:cNvSpPr txBox="1">
            <a:spLocks noChangeArrowheads="1"/>
          </p:cNvSpPr>
          <p:nvPr/>
        </p:nvSpPr>
        <p:spPr bwMode="auto">
          <a:xfrm>
            <a:off x="5912644" y="2286000"/>
            <a:ext cx="1524000" cy="400050"/>
          </a:xfrm>
          <a:prstGeom prst="rect">
            <a:avLst/>
          </a:prstGeom>
          <a:noFill/>
          <a:ln w="9525">
            <a:noFill/>
            <a:miter lim="800000"/>
            <a:headEnd/>
            <a:tailEnd/>
          </a:ln>
        </p:spPr>
        <p:txBody>
          <a:bodyPr>
            <a:spAutoFit/>
          </a:bodyPr>
          <a:lstStyle/>
          <a:p>
            <a:pPr algn="ctr"/>
            <a:r>
              <a:rPr lang="en-US" sz="1000" b="1" dirty="0"/>
              <a:t>Analysis/</a:t>
            </a:r>
          </a:p>
          <a:p>
            <a:pPr algn="ctr"/>
            <a:r>
              <a:rPr lang="en-US" sz="1000" b="1" dirty="0"/>
              <a:t>Interpretation </a:t>
            </a:r>
          </a:p>
        </p:txBody>
      </p:sp>
      <p:sp>
        <p:nvSpPr>
          <p:cNvPr id="28685" name="TextBox 44"/>
          <p:cNvSpPr txBox="1">
            <a:spLocks noChangeArrowheads="1"/>
          </p:cNvSpPr>
          <p:nvPr/>
        </p:nvSpPr>
        <p:spPr bwMode="auto">
          <a:xfrm>
            <a:off x="2057400" y="2266950"/>
            <a:ext cx="1143000" cy="400050"/>
          </a:xfrm>
          <a:prstGeom prst="rect">
            <a:avLst/>
          </a:prstGeom>
          <a:noFill/>
          <a:ln w="9525">
            <a:noFill/>
            <a:miter lim="800000"/>
            <a:headEnd/>
            <a:tailEnd/>
          </a:ln>
        </p:spPr>
        <p:txBody>
          <a:bodyPr>
            <a:spAutoFit/>
          </a:bodyPr>
          <a:lstStyle/>
          <a:p>
            <a:pPr algn="ctr"/>
            <a:r>
              <a:rPr lang="en-US" sz="1000" b="1" dirty="0"/>
              <a:t>Research Prioritization</a:t>
            </a:r>
          </a:p>
        </p:txBody>
      </p:sp>
      <p:sp>
        <p:nvSpPr>
          <p:cNvPr id="54" name="Down Arrow 53"/>
          <p:cNvSpPr/>
          <p:nvPr/>
        </p:nvSpPr>
        <p:spPr>
          <a:xfrm>
            <a:off x="1112044" y="2895600"/>
            <a:ext cx="46037"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5" name="Down Arrow 54"/>
          <p:cNvSpPr/>
          <p:nvPr/>
        </p:nvSpPr>
        <p:spPr>
          <a:xfrm>
            <a:off x="2483644" y="2895600"/>
            <a:ext cx="46037"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6" name="Down Arrow 55"/>
          <p:cNvSpPr/>
          <p:nvPr/>
        </p:nvSpPr>
        <p:spPr>
          <a:xfrm>
            <a:off x="3855244" y="2895600"/>
            <a:ext cx="46037"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7" name="Down Arrow 56"/>
          <p:cNvSpPr/>
          <p:nvPr/>
        </p:nvSpPr>
        <p:spPr>
          <a:xfrm>
            <a:off x="5257006" y="2895600"/>
            <a:ext cx="46038"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8" name="Down Arrow 57"/>
          <p:cNvSpPr/>
          <p:nvPr/>
        </p:nvSpPr>
        <p:spPr>
          <a:xfrm>
            <a:off x="6598444" y="2895600"/>
            <a:ext cx="46037"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9" name="Left-Right Arrow 68"/>
          <p:cNvSpPr/>
          <p:nvPr/>
        </p:nvSpPr>
        <p:spPr>
          <a:xfrm>
            <a:off x="502444" y="5181600"/>
            <a:ext cx="8020050" cy="152400"/>
          </a:xfrm>
          <a:prstGeom prst="leftRightArrow">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1" name="Left-Right Arrow 70"/>
          <p:cNvSpPr/>
          <p:nvPr/>
        </p:nvSpPr>
        <p:spPr>
          <a:xfrm>
            <a:off x="578644" y="1905000"/>
            <a:ext cx="8048625" cy="152400"/>
          </a:xfrm>
          <a:prstGeom prst="leftRightArrow">
            <a:avLst/>
          </a:prstGeom>
          <a:solidFill>
            <a:srgbClr val="CCCC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7" name="Rectangle 26"/>
          <p:cNvSpPr/>
          <p:nvPr/>
        </p:nvSpPr>
        <p:spPr>
          <a:xfrm>
            <a:off x="7374731" y="2133600"/>
            <a:ext cx="1143000" cy="762000"/>
          </a:xfrm>
          <a:prstGeom prst="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9" name="Down Arrow 28"/>
          <p:cNvSpPr/>
          <p:nvPr/>
        </p:nvSpPr>
        <p:spPr>
          <a:xfrm>
            <a:off x="7893844" y="2898775"/>
            <a:ext cx="46037"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8702" name="TextBox 25"/>
          <p:cNvSpPr txBox="1">
            <a:spLocks noChangeArrowheads="1"/>
          </p:cNvSpPr>
          <p:nvPr/>
        </p:nvSpPr>
        <p:spPr bwMode="auto">
          <a:xfrm>
            <a:off x="7208044" y="2362200"/>
            <a:ext cx="1524000" cy="246063"/>
          </a:xfrm>
          <a:prstGeom prst="rect">
            <a:avLst/>
          </a:prstGeom>
          <a:noFill/>
          <a:ln w="9525">
            <a:noFill/>
            <a:miter lim="800000"/>
            <a:headEnd/>
            <a:tailEnd/>
          </a:ln>
        </p:spPr>
        <p:txBody>
          <a:bodyPr>
            <a:spAutoFit/>
          </a:bodyPr>
          <a:lstStyle/>
          <a:p>
            <a:pPr algn="ctr"/>
            <a:r>
              <a:rPr lang="en-US" sz="1000" b="1" dirty="0"/>
              <a:t>Dissemination</a:t>
            </a:r>
          </a:p>
        </p:txBody>
      </p:sp>
      <p:sp>
        <p:nvSpPr>
          <p:cNvPr id="32" name="TextBox 31"/>
          <p:cNvSpPr txBox="1"/>
          <p:nvPr/>
        </p:nvSpPr>
        <p:spPr>
          <a:xfrm>
            <a:off x="535780" y="3505200"/>
            <a:ext cx="1262063" cy="1200329"/>
          </a:xfrm>
          <a:prstGeom prst="rect">
            <a:avLst/>
          </a:prstGeom>
          <a:noFill/>
        </p:spPr>
        <p:txBody>
          <a:bodyPr wrap="square">
            <a:spAutoFit/>
          </a:bodyPr>
          <a:lstStyle/>
          <a:p>
            <a:pPr algn="ctr">
              <a:defRPr/>
            </a:pPr>
            <a:r>
              <a:rPr lang="en-US" sz="1200" b="1" dirty="0">
                <a:solidFill>
                  <a:srgbClr val="003399"/>
                </a:solidFill>
                <a:latin typeface="Arial" pitchFamily="34" charset="0"/>
                <a:cs typeface="Arial" pitchFamily="34" charset="0"/>
              </a:rPr>
              <a:t>Clinicians</a:t>
            </a:r>
          </a:p>
          <a:p>
            <a:pPr algn="ctr">
              <a:defRPr/>
            </a:pPr>
            <a:r>
              <a:rPr lang="en-US" sz="1200" b="1" dirty="0">
                <a:solidFill>
                  <a:srgbClr val="003399"/>
                </a:solidFill>
                <a:latin typeface="Arial" pitchFamily="34" charset="0"/>
                <a:cs typeface="Arial" pitchFamily="34" charset="0"/>
              </a:rPr>
              <a:t>Consumers</a:t>
            </a:r>
          </a:p>
          <a:p>
            <a:pPr algn="ctr">
              <a:defRPr/>
            </a:pPr>
            <a:r>
              <a:rPr lang="en-US" sz="1200" b="1" dirty="0">
                <a:solidFill>
                  <a:srgbClr val="003399"/>
                </a:solidFill>
                <a:latin typeface="Arial" pitchFamily="34" charset="0"/>
                <a:cs typeface="Arial" pitchFamily="34" charset="0"/>
              </a:rPr>
              <a:t>Funders</a:t>
            </a:r>
          </a:p>
          <a:p>
            <a:pPr algn="ctr">
              <a:defRPr/>
            </a:pPr>
            <a:r>
              <a:rPr lang="en-US" sz="1200" b="1" dirty="0">
                <a:solidFill>
                  <a:srgbClr val="003399"/>
                </a:solidFill>
                <a:latin typeface="Arial" pitchFamily="34" charset="0"/>
                <a:cs typeface="Arial" pitchFamily="34" charset="0"/>
              </a:rPr>
              <a:t>Insurers</a:t>
            </a:r>
            <a:br>
              <a:rPr lang="en-US" sz="1200" b="1" dirty="0">
                <a:solidFill>
                  <a:srgbClr val="003399"/>
                </a:solidFill>
                <a:latin typeface="Arial" pitchFamily="34" charset="0"/>
                <a:cs typeface="Arial" pitchFamily="34" charset="0"/>
              </a:rPr>
            </a:br>
            <a:r>
              <a:rPr lang="en-US" sz="1200" b="1" dirty="0">
                <a:solidFill>
                  <a:srgbClr val="003399"/>
                </a:solidFill>
                <a:latin typeface="Arial" pitchFamily="34" charset="0"/>
                <a:cs typeface="Arial" pitchFamily="34" charset="0"/>
              </a:rPr>
              <a:t>Researchers</a:t>
            </a:r>
          </a:p>
          <a:p>
            <a:pPr algn="ctr">
              <a:defRPr/>
            </a:pPr>
            <a:r>
              <a:rPr lang="en-US" sz="1200" b="1" dirty="0">
                <a:solidFill>
                  <a:srgbClr val="003399"/>
                </a:solidFill>
                <a:latin typeface="Arial" pitchFamily="34" charset="0"/>
                <a:cs typeface="Arial" pitchFamily="34" charset="0"/>
              </a:rPr>
              <a:t>Policymakers</a:t>
            </a:r>
          </a:p>
        </p:txBody>
      </p:sp>
      <p:sp>
        <p:nvSpPr>
          <p:cNvPr id="33" name="TextBox 32"/>
          <p:cNvSpPr txBox="1"/>
          <p:nvPr/>
        </p:nvSpPr>
        <p:spPr>
          <a:xfrm>
            <a:off x="1905000" y="3383340"/>
            <a:ext cx="1295400" cy="1569660"/>
          </a:xfrm>
          <a:prstGeom prst="rect">
            <a:avLst/>
          </a:prstGeom>
          <a:noFill/>
        </p:spPr>
        <p:txBody>
          <a:bodyPr wrap="square">
            <a:spAutoFit/>
          </a:bodyPr>
          <a:lstStyle/>
          <a:p>
            <a:pPr algn="ctr">
              <a:defRPr/>
            </a:pPr>
            <a:r>
              <a:rPr lang="en-US" sz="1200" b="1" dirty="0">
                <a:solidFill>
                  <a:srgbClr val="003399"/>
                </a:solidFill>
                <a:latin typeface="Arial" pitchFamily="34" charset="0"/>
                <a:cs typeface="Arial" pitchFamily="34" charset="0"/>
              </a:rPr>
              <a:t>Clinicians</a:t>
            </a:r>
          </a:p>
          <a:p>
            <a:pPr algn="ctr">
              <a:defRPr/>
            </a:pPr>
            <a:r>
              <a:rPr lang="en-US" sz="1200" b="1" dirty="0">
                <a:solidFill>
                  <a:srgbClr val="003399"/>
                </a:solidFill>
                <a:latin typeface="Arial" pitchFamily="34" charset="0"/>
                <a:cs typeface="Arial" pitchFamily="34" charset="0"/>
              </a:rPr>
              <a:t>Consumers</a:t>
            </a:r>
          </a:p>
          <a:p>
            <a:pPr algn="ctr">
              <a:defRPr/>
            </a:pPr>
            <a:r>
              <a:rPr lang="en-US" sz="1200" b="1" dirty="0">
                <a:solidFill>
                  <a:srgbClr val="003399"/>
                </a:solidFill>
                <a:latin typeface="Arial" pitchFamily="34" charset="0"/>
                <a:cs typeface="Arial" pitchFamily="34" charset="0"/>
              </a:rPr>
              <a:t>Funders</a:t>
            </a:r>
          </a:p>
          <a:p>
            <a:pPr algn="ctr">
              <a:defRPr/>
            </a:pPr>
            <a:r>
              <a:rPr lang="en-US" sz="1200" b="1" dirty="0">
                <a:solidFill>
                  <a:srgbClr val="003399"/>
                </a:solidFill>
                <a:latin typeface="Arial" pitchFamily="34" charset="0"/>
                <a:cs typeface="Arial" pitchFamily="34" charset="0"/>
              </a:rPr>
              <a:t>Insurers</a:t>
            </a:r>
          </a:p>
          <a:p>
            <a:pPr algn="ctr">
              <a:defRPr/>
            </a:pPr>
            <a:r>
              <a:rPr lang="en-US" sz="1200" b="1" dirty="0">
                <a:solidFill>
                  <a:srgbClr val="003399"/>
                </a:solidFill>
                <a:latin typeface="Arial" pitchFamily="34" charset="0"/>
                <a:cs typeface="Arial" pitchFamily="34" charset="0"/>
              </a:rPr>
              <a:t>Manufacturers</a:t>
            </a:r>
          </a:p>
          <a:p>
            <a:pPr algn="ctr">
              <a:defRPr/>
            </a:pPr>
            <a:r>
              <a:rPr lang="en-US" sz="1200" b="1" dirty="0">
                <a:solidFill>
                  <a:srgbClr val="003399"/>
                </a:solidFill>
                <a:latin typeface="Arial" pitchFamily="34" charset="0"/>
                <a:cs typeface="Arial" pitchFamily="34" charset="0"/>
              </a:rPr>
              <a:t>Researchers</a:t>
            </a:r>
          </a:p>
          <a:p>
            <a:pPr algn="ctr">
              <a:defRPr/>
            </a:pPr>
            <a:r>
              <a:rPr lang="en-US" sz="1200" b="1" dirty="0">
                <a:solidFill>
                  <a:srgbClr val="003399"/>
                </a:solidFill>
                <a:latin typeface="Arial" pitchFamily="34" charset="0"/>
                <a:cs typeface="Arial" pitchFamily="34" charset="0"/>
              </a:rPr>
              <a:t>Payers</a:t>
            </a:r>
            <a:br>
              <a:rPr lang="en-US" sz="1200" b="1" dirty="0">
                <a:solidFill>
                  <a:srgbClr val="003399"/>
                </a:solidFill>
                <a:latin typeface="Arial" pitchFamily="34" charset="0"/>
                <a:cs typeface="Arial" pitchFamily="34" charset="0"/>
              </a:rPr>
            </a:br>
            <a:r>
              <a:rPr lang="en-US" sz="1200" b="1" dirty="0">
                <a:solidFill>
                  <a:srgbClr val="003399"/>
                </a:solidFill>
                <a:latin typeface="Arial" pitchFamily="34" charset="0"/>
                <a:cs typeface="Arial" pitchFamily="34" charset="0"/>
              </a:rPr>
              <a:t>Policymakers</a:t>
            </a:r>
          </a:p>
        </p:txBody>
      </p:sp>
      <p:sp>
        <p:nvSpPr>
          <p:cNvPr id="35" name="TextBox 34"/>
          <p:cNvSpPr txBox="1"/>
          <p:nvPr/>
        </p:nvSpPr>
        <p:spPr>
          <a:xfrm>
            <a:off x="3202781" y="3810000"/>
            <a:ext cx="1443038" cy="830997"/>
          </a:xfrm>
          <a:prstGeom prst="rect">
            <a:avLst/>
          </a:prstGeom>
          <a:noFill/>
        </p:spPr>
        <p:txBody>
          <a:bodyPr wrap="square">
            <a:spAutoFit/>
          </a:bodyPr>
          <a:lstStyle/>
          <a:p>
            <a:pPr algn="ctr">
              <a:defRPr/>
            </a:pPr>
            <a:r>
              <a:rPr lang="en-US" sz="1200" b="1" dirty="0">
                <a:solidFill>
                  <a:srgbClr val="003399"/>
                </a:solidFill>
                <a:latin typeface="Arial" pitchFamily="34" charset="0"/>
                <a:cs typeface="Arial" pitchFamily="34" charset="0"/>
              </a:rPr>
              <a:t>Clinicians</a:t>
            </a:r>
          </a:p>
          <a:p>
            <a:pPr algn="ctr">
              <a:defRPr/>
            </a:pPr>
            <a:r>
              <a:rPr lang="en-US" sz="1200" b="1" dirty="0">
                <a:solidFill>
                  <a:srgbClr val="003399"/>
                </a:solidFill>
                <a:latin typeface="Arial" pitchFamily="34" charset="0"/>
                <a:cs typeface="Arial" pitchFamily="34" charset="0"/>
              </a:rPr>
              <a:t>Manufacturers </a:t>
            </a:r>
          </a:p>
          <a:p>
            <a:pPr algn="ctr">
              <a:defRPr/>
            </a:pPr>
            <a:r>
              <a:rPr lang="en-US" sz="1200" b="1" dirty="0">
                <a:solidFill>
                  <a:srgbClr val="003399"/>
                </a:solidFill>
                <a:latin typeface="Arial" pitchFamily="34" charset="0"/>
                <a:cs typeface="Arial" pitchFamily="34" charset="0"/>
              </a:rPr>
              <a:t>Researchers</a:t>
            </a:r>
          </a:p>
          <a:p>
            <a:pPr algn="ctr">
              <a:defRPr/>
            </a:pPr>
            <a:r>
              <a:rPr lang="en-US" sz="1200" b="1" dirty="0">
                <a:solidFill>
                  <a:srgbClr val="003399"/>
                </a:solidFill>
                <a:latin typeface="Arial" pitchFamily="34" charset="0"/>
                <a:cs typeface="Arial" pitchFamily="34" charset="0"/>
              </a:rPr>
              <a:t>Policymakers</a:t>
            </a:r>
          </a:p>
        </p:txBody>
      </p:sp>
      <p:sp>
        <p:nvSpPr>
          <p:cNvPr id="36" name="TextBox 35"/>
          <p:cNvSpPr txBox="1"/>
          <p:nvPr/>
        </p:nvSpPr>
        <p:spPr>
          <a:xfrm>
            <a:off x="7315199" y="3383340"/>
            <a:ext cx="1283495" cy="1569660"/>
          </a:xfrm>
          <a:prstGeom prst="rect">
            <a:avLst/>
          </a:prstGeom>
          <a:noFill/>
        </p:spPr>
        <p:txBody>
          <a:bodyPr wrap="square">
            <a:spAutoFit/>
          </a:bodyPr>
          <a:lstStyle/>
          <a:p>
            <a:pPr algn="ctr">
              <a:defRPr/>
            </a:pPr>
            <a:r>
              <a:rPr lang="en-US" sz="1200" b="1" dirty="0">
                <a:solidFill>
                  <a:srgbClr val="003399"/>
                </a:solidFill>
                <a:latin typeface="Arial" pitchFamily="34" charset="0"/>
                <a:cs typeface="Arial" pitchFamily="34" charset="0"/>
              </a:rPr>
              <a:t>Clinicians</a:t>
            </a:r>
          </a:p>
          <a:p>
            <a:pPr algn="ctr">
              <a:defRPr/>
            </a:pPr>
            <a:r>
              <a:rPr lang="en-US" sz="1200" b="1" dirty="0">
                <a:solidFill>
                  <a:srgbClr val="003399"/>
                </a:solidFill>
                <a:latin typeface="Arial" pitchFamily="34" charset="0"/>
                <a:cs typeface="Arial" pitchFamily="34" charset="0"/>
              </a:rPr>
              <a:t>Consumers</a:t>
            </a:r>
          </a:p>
          <a:p>
            <a:pPr algn="ctr">
              <a:defRPr/>
            </a:pPr>
            <a:r>
              <a:rPr lang="en-US" sz="1200" b="1" dirty="0">
                <a:solidFill>
                  <a:srgbClr val="003399"/>
                </a:solidFill>
                <a:latin typeface="Arial" pitchFamily="34" charset="0"/>
                <a:cs typeface="Arial" pitchFamily="34" charset="0"/>
              </a:rPr>
              <a:t>Funders</a:t>
            </a:r>
          </a:p>
          <a:p>
            <a:pPr algn="ctr">
              <a:defRPr/>
            </a:pPr>
            <a:r>
              <a:rPr lang="en-US" sz="1200" b="1" dirty="0">
                <a:solidFill>
                  <a:srgbClr val="003399"/>
                </a:solidFill>
                <a:latin typeface="Arial" pitchFamily="34" charset="0"/>
                <a:cs typeface="Arial" pitchFamily="34" charset="0"/>
              </a:rPr>
              <a:t>Insurers</a:t>
            </a:r>
          </a:p>
          <a:p>
            <a:pPr algn="ctr">
              <a:defRPr/>
            </a:pPr>
            <a:r>
              <a:rPr lang="en-US" sz="1200" b="1" dirty="0">
                <a:solidFill>
                  <a:srgbClr val="003399"/>
                </a:solidFill>
                <a:latin typeface="Arial" pitchFamily="34" charset="0"/>
                <a:cs typeface="Arial" pitchFamily="34" charset="0"/>
              </a:rPr>
              <a:t>Manufacturers</a:t>
            </a:r>
          </a:p>
          <a:p>
            <a:pPr algn="ctr">
              <a:defRPr/>
            </a:pPr>
            <a:r>
              <a:rPr lang="en-US" sz="1200" b="1" dirty="0">
                <a:solidFill>
                  <a:srgbClr val="003399"/>
                </a:solidFill>
                <a:latin typeface="Arial" pitchFamily="34" charset="0"/>
                <a:cs typeface="Arial" pitchFamily="34" charset="0"/>
              </a:rPr>
              <a:t>Researchers</a:t>
            </a:r>
          </a:p>
          <a:p>
            <a:pPr algn="ctr">
              <a:defRPr/>
            </a:pPr>
            <a:r>
              <a:rPr lang="en-US" sz="1200" b="1" dirty="0">
                <a:solidFill>
                  <a:srgbClr val="003399"/>
                </a:solidFill>
                <a:latin typeface="Arial" pitchFamily="34" charset="0"/>
                <a:cs typeface="Arial" pitchFamily="34" charset="0"/>
              </a:rPr>
              <a:t>Payers</a:t>
            </a:r>
            <a:br>
              <a:rPr lang="en-US" sz="1200" b="1" dirty="0">
                <a:solidFill>
                  <a:srgbClr val="003399"/>
                </a:solidFill>
                <a:latin typeface="Arial" pitchFamily="34" charset="0"/>
                <a:cs typeface="Arial" pitchFamily="34" charset="0"/>
              </a:rPr>
            </a:br>
            <a:r>
              <a:rPr lang="en-US" sz="1200" b="1" dirty="0">
                <a:solidFill>
                  <a:srgbClr val="003399"/>
                </a:solidFill>
                <a:latin typeface="Arial" pitchFamily="34" charset="0"/>
                <a:cs typeface="Arial" pitchFamily="34" charset="0"/>
              </a:rPr>
              <a:t>Policymakers</a:t>
            </a:r>
          </a:p>
        </p:txBody>
      </p:sp>
      <p:sp>
        <p:nvSpPr>
          <p:cNvPr id="37" name="TextBox 36"/>
          <p:cNvSpPr txBox="1"/>
          <p:nvPr/>
        </p:nvSpPr>
        <p:spPr>
          <a:xfrm>
            <a:off x="4724400" y="3810000"/>
            <a:ext cx="1188243" cy="830997"/>
          </a:xfrm>
          <a:prstGeom prst="rect">
            <a:avLst/>
          </a:prstGeom>
          <a:noFill/>
        </p:spPr>
        <p:txBody>
          <a:bodyPr wrap="square">
            <a:spAutoFit/>
          </a:bodyPr>
          <a:lstStyle/>
          <a:p>
            <a:pPr algn="ctr">
              <a:defRPr/>
            </a:pPr>
            <a:r>
              <a:rPr lang="en-US" sz="1200" b="1" dirty="0">
                <a:solidFill>
                  <a:srgbClr val="003399"/>
                </a:solidFill>
                <a:latin typeface="Arial" pitchFamily="34" charset="0"/>
                <a:cs typeface="Arial" pitchFamily="34" charset="0"/>
              </a:rPr>
              <a:t>Clinicians</a:t>
            </a:r>
          </a:p>
          <a:p>
            <a:pPr algn="ctr">
              <a:defRPr/>
            </a:pPr>
            <a:r>
              <a:rPr lang="en-US" sz="1200" b="1" dirty="0">
                <a:solidFill>
                  <a:srgbClr val="003399"/>
                </a:solidFill>
                <a:latin typeface="Arial" pitchFamily="34" charset="0"/>
                <a:cs typeface="Arial" pitchFamily="34" charset="0"/>
              </a:rPr>
              <a:t>Consumers</a:t>
            </a:r>
          </a:p>
          <a:p>
            <a:pPr algn="ctr">
              <a:defRPr/>
            </a:pPr>
            <a:r>
              <a:rPr lang="en-US" sz="1200" b="1" dirty="0">
                <a:solidFill>
                  <a:srgbClr val="003399"/>
                </a:solidFill>
                <a:latin typeface="Arial" pitchFamily="34" charset="0"/>
                <a:cs typeface="Arial" pitchFamily="34" charset="0"/>
              </a:rPr>
              <a:t>Researchers</a:t>
            </a:r>
          </a:p>
          <a:p>
            <a:pPr algn="ctr">
              <a:defRPr/>
            </a:pPr>
            <a:r>
              <a:rPr lang="en-US" sz="1200" b="1" dirty="0">
                <a:solidFill>
                  <a:srgbClr val="003399"/>
                </a:solidFill>
                <a:latin typeface="Arial" pitchFamily="34" charset="0"/>
                <a:cs typeface="Arial" pitchFamily="34" charset="0"/>
              </a:rPr>
              <a:t>Policymakers</a:t>
            </a:r>
          </a:p>
        </p:txBody>
      </p:sp>
      <p:sp>
        <p:nvSpPr>
          <p:cNvPr id="38" name="TextBox 37"/>
          <p:cNvSpPr txBox="1"/>
          <p:nvPr/>
        </p:nvSpPr>
        <p:spPr>
          <a:xfrm>
            <a:off x="6096000" y="3971925"/>
            <a:ext cx="1159669" cy="461665"/>
          </a:xfrm>
          <a:prstGeom prst="rect">
            <a:avLst/>
          </a:prstGeom>
          <a:noFill/>
        </p:spPr>
        <p:txBody>
          <a:bodyPr wrap="square">
            <a:spAutoFit/>
          </a:bodyPr>
          <a:lstStyle/>
          <a:p>
            <a:pPr algn="ctr">
              <a:defRPr/>
            </a:pPr>
            <a:r>
              <a:rPr lang="en-US" sz="1200" b="1" dirty="0">
                <a:solidFill>
                  <a:srgbClr val="003399"/>
                </a:solidFill>
                <a:latin typeface="Arial" pitchFamily="34" charset="0"/>
                <a:cs typeface="Arial" pitchFamily="34" charset="0"/>
              </a:rPr>
              <a:t>Clinicians</a:t>
            </a:r>
          </a:p>
          <a:p>
            <a:pPr algn="ctr">
              <a:defRPr/>
            </a:pPr>
            <a:r>
              <a:rPr lang="en-US" sz="1200" b="1" dirty="0">
                <a:solidFill>
                  <a:srgbClr val="003399"/>
                </a:solidFill>
                <a:latin typeface="Arial" pitchFamily="34" charset="0"/>
                <a:cs typeface="Arial" pitchFamily="34" charset="0"/>
              </a:rPr>
              <a:t>Researchers</a:t>
            </a:r>
          </a:p>
        </p:txBody>
      </p:sp>
      <p:sp>
        <p:nvSpPr>
          <p:cNvPr id="28709" name="Rectangle 45"/>
          <p:cNvSpPr>
            <a:spLocks noChangeArrowheads="1"/>
          </p:cNvSpPr>
          <p:nvPr/>
        </p:nvSpPr>
        <p:spPr bwMode="auto">
          <a:xfrm>
            <a:off x="457200" y="5638800"/>
            <a:ext cx="8305800" cy="830997"/>
          </a:xfrm>
          <a:prstGeom prst="rect">
            <a:avLst/>
          </a:prstGeom>
          <a:noFill/>
          <a:ln w="9525">
            <a:noFill/>
            <a:miter lim="800000"/>
            <a:headEnd/>
            <a:tailEnd/>
          </a:ln>
        </p:spPr>
        <p:txBody>
          <a:bodyPr wrap="square">
            <a:spAutoFit/>
          </a:bodyPr>
          <a:lstStyle/>
          <a:p>
            <a:pPr marL="115888" indent="3175" algn="ctr">
              <a:buClr>
                <a:schemeClr val="accent1"/>
              </a:buClr>
              <a:buSzPct val="80000"/>
            </a:pPr>
            <a:r>
              <a:rPr lang="en-US" sz="2400" b="1" dirty="0">
                <a:solidFill>
                  <a:schemeClr val="bg1"/>
                </a:solidFill>
              </a:rPr>
              <a:t>EPC Stakeholder </a:t>
            </a:r>
            <a:r>
              <a:rPr lang="en-US" sz="2400" b="1" dirty="0" smtClean="0">
                <a:solidFill>
                  <a:schemeClr val="bg1"/>
                </a:solidFill>
              </a:rPr>
              <a:t>engagement expanded scope </a:t>
            </a:r>
            <a:r>
              <a:rPr lang="en-US" sz="2400" b="1" dirty="0">
                <a:solidFill>
                  <a:schemeClr val="bg1"/>
                </a:solidFill>
              </a:rPr>
              <a:t>of </a:t>
            </a:r>
            <a:r>
              <a:rPr lang="en-US" sz="2400" b="1" dirty="0" smtClean="0">
                <a:solidFill>
                  <a:schemeClr val="bg1"/>
                </a:solidFill>
              </a:rPr>
              <a:t>future research needs beyond </a:t>
            </a:r>
            <a:r>
              <a:rPr lang="en-US" sz="2400" b="1" dirty="0">
                <a:solidFill>
                  <a:schemeClr val="bg1"/>
                </a:solidFill>
              </a:rPr>
              <a:t>CER </a:t>
            </a:r>
          </a:p>
        </p:txBody>
      </p:sp>
    </p:spTree>
    <p:extLst>
      <p:ext uri="{BB962C8B-B14F-4D97-AF65-F5344CB8AC3E}">
        <p14:creationId xmlns:p14="http://schemas.microsoft.com/office/powerpoint/2010/main" xmlns="" val="143153821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8183880" cy="1051560"/>
          </a:xfrm>
        </p:spPr>
        <p:txBody>
          <a:bodyPr>
            <a:normAutofit fontScale="90000"/>
          </a:bodyPr>
          <a:lstStyle/>
          <a:p>
            <a:r>
              <a:rPr lang="en-US" dirty="0" smtClean="0">
                <a:solidFill>
                  <a:srgbClr val="FFFF00"/>
                </a:solidFill>
                <a:latin typeface="Arial Rounded MT Bold" pitchFamily="34" charset="0"/>
              </a:rPr>
              <a:t>Things to Consider in Selecting Stakeholders</a:t>
            </a:r>
            <a:endParaRPr lang="en-US" dirty="0">
              <a:solidFill>
                <a:srgbClr val="FFFF00"/>
              </a:solidFill>
              <a:latin typeface="Arial Rounded MT Bold" pitchFamily="34" charset="0"/>
            </a:endParaRPr>
          </a:p>
        </p:txBody>
      </p:sp>
      <p:sp>
        <p:nvSpPr>
          <p:cNvPr id="4" name="Content Placeholder 2"/>
          <p:cNvSpPr txBox="1">
            <a:spLocks/>
          </p:cNvSpPr>
          <p:nvPr/>
        </p:nvSpPr>
        <p:spPr>
          <a:xfrm>
            <a:off x="533400" y="1600200"/>
            <a:ext cx="8077200" cy="4114800"/>
          </a:xfrm>
          <a:prstGeom prst="rect">
            <a:avLst/>
          </a:prstGeom>
        </p:spPr>
        <p:txBody>
          <a:bodyPr/>
          <a:lstStyle/>
          <a:p>
            <a:pPr marL="438150" marR="0" lvl="0" indent="-319088" algn="l" defTabSz="914400" rtl="0" eaLnBrk="1" fontAlgn="base" latinLnBrk="0" hangingPunct="1">
              <a:lnSpc>
                <a:spcPct val="100000"/>
              </a:lnSpc>
              <a:spcBef>
                <a:spcPct val="0"/>
              </a:spcBef>
              <a:spcAft>
                <a:spcPts val="600"/>
              </a:spcAft>
              <a:buClr>
                <a:schemeClr val="accent1"/>
              </a:buClr>
              <a:buSzPct val="80000"/>
              <a:tabLst/>
              <a:defRPr/>
            </a:pPr>
            <a:r>
              <a:rPr kumimoji="0" lang="en-US" sz="2400" b="1" i="0" u="none" strike="noStrike" kern="1200" cap="none" spc="0" normalizeH="0" baseline="0" noProof="0" dirty="0" smtClean="0">
                <a:ln>
                  <a:noFill/>
                </a:ln>
                <a:solidFill>
                  <a:schemeClr val="bg1"/>
                </a:solidFill>
                <a:effectLst/>
                <a:uLnTx/>
                <a:uFillTx/>
                <a:latin typeface="+mn-lt"/>
                <a:cs typeface="+mn-cs"/>
              </a:rPr>
              <a:t>Make</a:t>
            </a:r>
            <a:r>
              <a:rPr kumimoji="0" lang="en-US" sz="2400" b="1" i="0" u="none" strike="noStrike" kern="1200" cap="none" spc="0" normalizeH="0" noProof="0" dirty="0" smtClean="0">
                <a:ln>
                  <a:noFill/>
                </a:ln>
                <a:solidFill>
                  <a:schemeClr val="bg1"/>
                </a:solidFill>
                <a:effectLst/>
                <a:uLnTx/>
                <a:uFillTx/>
                <a:latin typeface="+mn-lt"/>
                <a:cs typeface="+mn-cs"/>
              </a:rPr>
              <a:t> sure your expectations and those of stakeholders are aligned</a:t>
            </a:r>
            <a:endParaRPr kumimoji="0" lang="en-US" sz="2400" b="1" i="0" u="none" strike="noStrike" kern="1200" cap="none" spc="0" normalizeH="0" baseline="0" noProof="0" dirty="0" smtClean="0">
              <a:ln>
                <a:noFill/>
              </a:ln>
              <a:solidFill>
                <a:schemeClr val="bg1"/>
              </a:solidFill>
              <a:effectLst/>
              <a:uLnTx/>
              <a:uFillTx/>
              <a:latin typeface="+mn-lt"/>
              <a:cs typeface="+mn-cs"/>
            </a:endParaRPr>
          </a:p>
          <a:p>
            <a:pPr marL="438150" marR="0" lvl="0" indent="-319088" algn="l" defTabSz="914400" rtl="0" eaLnBrk="1" fontAlgn="base" latinLnBrk="0" hangingPunct="1">
              <a:lnSpc>
                <a:spcPct val="100000"/>
              </a:lnSpc>
              <a:spcBef>
                <a:spcPct val="0"/>
              </a:spcBef>
              <a:spcAft>
                <a:spcPts val="600"/>
              </a:spcAft>
              <a:buSzPct val="80000"/>
              <a:buFont typeface="Wingdings 2" pitchFamily="18" charset="2"/>
              <a:buChar char=""/>
              <a:tabLst/>
              <a:defRPr/>
            </a:pPr>
            <a:r>
              <a:rPr kumimoji="0" lang="en-US" sz="2400" b="0" i="0" u="none" strike="noStrike" kern="1200" cap="none" spc="0" normalizeH="0" baseline="0" noProof="0" dirty="0" smtClean="0">
                <a:ln>
                  <a:noFill/>
                </a:ln>
                <a:solidFill>
                  <a:schemeClr val="bg1"/>
                </a:solidFill>
                <a:effectLst/>
                <a:uLnTx/>
                <a:uFillTx/>
                <a:latin typeface="+mn-lt"/>
                <a:cs typeface="+mn-cs"/>
              </a:rPr>
              <a:t>Stakeholders can</a:t>
            </a:r>
            <a:r>
              <a:rPr kumimoji="0" lang="en-US" sz="2400" b="0" i="0" u="none" strike="noStrike" kern="1200" cap="none" spc="0" normalizeH="0" noProof="0" dirty="0" smtClean="0">
                <a:ln>
                  <a:noFill/>
                </a:ln>
                <a:solidFill>
                  <a:schemeClr val="bg1"/>
                </a:solidFill>
                <a:effectLst/>
                <a:uLnTx/>
                <a:uFillTx/>
                <a:latin typeface="+mn-lt"/>
                <a:cs typeface="+mn-cs"/>
              </a:rPr>
              <a:t> play multiple roles</a:t>
            </a:r>
          </a:p>
          <a:p>
            <a:pPr marL="438150" marR="0" lvl="0" indent="-319088" algn="l" defTabSz="914400" rtl="0" eaLnBrk="1" fontAlgn="base" latinLnBrk="0" hangingPunct="1">
              <a:lnSpc>
                <a:spcPct val="100000"/>
              </a:lnSpc>
              <a:spcBef>
                <a:spcPct val="0"/>
              </a:spcBef>
              <a:spcAft>
                <a:spcPts val="600"/>
              </a:spcAft>
              <a:buSzPct val="80000"/>
              <a:buFont typeface="Wingdings 2" pitchFamily="18" charset="2"/>
              <a:buChar char=""/>
              <a:tabLst/>
              <a:defRPr/>
            </a:pPr>
            <a:r>
              <a:rPr lang="en-US" sz="2400" noProof="0" dirty="0" smtClean="0">
                <a:solidFill>
                  <a:schemeClr val="bg1"/>
                </a:solidFill>
                <a:latin typeface="+mn-lt"/>
                <a:cs typeface="+mn-cs"/>
              </a:rPr>
              <a:t>Categories are broad, need to consider this carefully</a:t>
            </a:r>
            <a:endParaRPr kumimoji="0" lang="en-US" sz="2400" b="0" i="0" u="none" strike="noStrike" kern="1200" cap="none" spc="0" normalizeH="0" baseline="0" noProof="0" dirty="0" smtClean="0">
              <a:ln>
                <a:noFill/>
              </a:ln>
              <a:solidFill>
                <a:schemeClr val="bg1"/>
              </a:solidFill>
              <a:effectLst/>
              <a:uLnTx/>
              <a:uFillTx/>
              <a:latin typeface="+mn-lt"/>
              <a:cs typeface="+mn-cs"/>
            </a:endParaRPr>
          </a:p>
          <a:p>
            <a:pPr marL="730250" marR="0" lvl="1" indent="-273050" algn="l" defTabSz="914400" rtl="0" eaLnBrk="1" fontAlgn="base" latinLnBrk="0" hangingPunct="1">
              <a:lnSpc>
                <a:spcPct val="100000"/>
              </a:lnSpc>
              <a:spcBef>
                <a:spcPct val="20000"/>
              </a:spcBef>
              <a:spcAft>
                <a:spcPct val="0"/>
              </a:spcAft>
              <a:buSzPct val="90000"/>
              <a:buFont typeface="Wingdings" pitchFamily="2" charset="2"/>
              <a:buChar char=""/>
              <a:tabLst/>
              <a:defRPr/>
            </a:pPr>
            <a:r>
              <a:rPr kumimoji="0" lang="en-US" sz="2400" b="0" i="0" u="none" strike="noStrike" kern="1200" cap="none" spc="0" normalizeH="0" baseline="0" noProof="0" dirty="0" smtClean="0">
                <a:ln>
                  <a:noFill/>
                </a:ln>
                <a:solidFill>
                  <a:schemeClr val="bg1"/>
                </a:solidFill>
                <a:effectLst/>
                <a:uLnTx/>
                <a:uFillTx/>
                <a:latin typeface="+mn-lt"/>
                <a:cs typeface="+mn-cs"/>
              </a:rPr>
              <a:t>Do you want patients, general public, or patient advocates?</a:t>
            </a:r>
          </a:p>
          <a:p>
            <a:pPr marL="730250" marR="0" lvl="1" indent="-273050" algn="l" defTabSz="914400" rtl="0" eaLnBrk="1" fontAlgn="base" latinLnBrk="0" hangingPunct="1">
              <a:lnSpc>
                <a:spcPct val="100000"/>
              </a:lnSpc>
              <a:spcBef>
                <a:spcPct val="20000"/>
              </a:spcBef>
              <a:spcAft>
                <a:spcPct val="0"/>
              </a:spcAft>
              <a:buSzPct val="90000"/>
              <a:buFont typeface="Wingdings" pitchFamily="2" charset="2"/>
              <a:buChar char=""/>
              <a:tabLst/>
              <a:defRPr/>
            </a:pPr>
            <a:r>
              <a:rPr kumimoji="0" lang="en-US" sz="2400" b="0" i="0" u="none" strike="noStrike" kern="1200" cap="none" spc="0" normalizeH="0" baseline="0" noProof="0" dirty="0" smtClean="0">
                <a:ln>
                  <a:noFill/>
                </a:ln>
                <a:solidFill>
                  <a:schemeClr val="bg1"/>
                </a:solidFill>
                <a:effectLst/>
                <a:uLnTx/>
                <a:uFillTx/>
                <a:latin typeface="+mn-lt"/>
                <a:cs typeface="+mn-cs"/>
              </a:rPr>
              <a:t>When working with organizations make sure you understand their</a:t>
            </a:r>
            <a:r>
              <a:rPr kumimoji="0" lang="en-US" sz="2400" b="0" i="0" u="none" strike="noStrike" kern="1200" cap="none" spc="0" normalizeH="0" noProof="0" dirty="0" smtClean="0">
                <a:ln>
                  <a:noFill/>
                </a:ln>
                <a:solidFill>
                  <a:schemeClr val="bg1"/>
                </a:solidFill>
                <a:effectLst/>
                <a:uLnTx/>
                <a:uFillTx/>
                <a:latin typeface="+mn-lt"/>
                <a:cs typeface="+mn-cs"/>
              </a:rPr>
              <a:t> interests</a:t>
            </a:r>
          </a:p>
          <a:p>
            <a:pPr marL="273050" indent="-273050">
              <a:spcBef>
                <a:spcPct val="20000"/>
              </a:spcBef>
              <a:buSzPct val="90000"/>
              <a:buFont typeface="Wingdings" pitchFamily="2" charset="2"/>
              <a:buChar char="§"/>
            </a:pPr>
            <a:r>
              <a:rPr lang="en-US" sz="2400" dirty="0" smtClean="0">
                <a:solidFill>
                  <a:schemeClr val="bg1"/>
                </a:solidFill>
                <a:latin typeface="+mn-lt"/>
                <a:cs typeface="+mn-cs"/>
              </a:rPr>
              <a:t>Individual vs. broader interests</a:t>
            </a:r>
          </a:p>
          <a:p>
            <a:pPr marL="273050" indent="-273050">
              <a:spcBef>
                <a:spcPct val="20000"/>
              </a:spcBef>
              <a:buClr>
                <a:schemeClr val="accent2"/>
              </a:buClr>
              <a:buSzPct val="90000"/>
            </a:pPr>
            <a:endParaRPr kumimoji="0" lang="en-US" sz="2800" b="0" i="0" u="none" strike="noStrike" kern="1200" cap="none" spc="0" normalizeH="0" baseline="0" noProof="0" dirty="0" smtClean="0">
              <a:ln>
                <a:noFill/>
              </a:ln>
              <a:solidFill>
                <a:schemeClr val="bg1"/>
              </a:solidFill>
              <a:effectLst/>
              <a:uLnTx/>
              <a:uFillTx/>
              <a:latin typeface="+mn-lt"/>
              <a:ea typeface="+mn-ea"/>
              <a:cs typeface="+mn-cs"/>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690969" y="5029200"/>
            <a:ext cx="2453030" cy="1828800"/>
          </a:xfrm>
          <a:prstGeom prst="rect">
            <a:avLst/>
          </a:prstGeom>
        </p:spPr>
      </p:pic>
      <p:sp>
        <p:nvSpPr>
          <p:cNvPr id="5" name="TextBox 4"/>
          <p:cNvSpPr txBox="1"/>
          <p:nvPr/>
        </p:nvSpPr>
        <p:spPr>
          <a:xfrm>
            <a:off x="523775" y="5779953"/>
            <a:ext cx="6096000" cy="830997"/>
          </a:xfrm>
          <a:prstGeom prst="rect">
            <a:avLst/>
          </a:prstGeom>
          <a:noFill/>
        </p:spPr>
        <p:txBody>
          <a:bodyPr wrap="square" rtlCol="0">
            <a:spAutoFit/>
          </a:bodyPr>
          <a:lstStyle/>
          <a:p>
            <a:pPr marL="288925" indent="-288925">
              <a:buFont typeface="Wingdings" pitchFamily="2" charset="2"/>
              <a:buChar char="§"/>
            </a:pPr>
            <a:r>
              <a:rPr lang="en-US" sz="2400" dirty="0" smtClean="0">
                <a:solidFill>
                  <a:schemeClr val="bg1"/>
                </a:solidFill>
                <a:latin typeface="+mn-lt"/>
              </a:rPr>
              <a:t>Preparedness to understand topic &amp; research</a:t>
            </a:r>
          </a:p>
        </p:txBody>
      </p:sp>
    </p:spTree>
    <p:extLst>
      <p:ext uri="{BB962C8B-B14F-4D97-AF65-F5344CB8AC3E}">
        <p14:creationId xmlns:p14="http://schemas.microsoft.com/office/powerpoint/2010/main" xmlns="" val="233904777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0"/>
            <a:ext cx="8793480" cy="829056"/>
          </a:xfrm>
        </p:spPr>
        <p:txBody>
          <a:bodyPr>
            <a:normAutofit fontScale="90000"/>
          </a:bodyPr>
          <a:lstStyle/>
          <a:p>
            <a:pPr eaLnBrk="1" fontAlgn="auto" hangingPunct="1">
              <a:spcAft>
                <a:spcPts val="0"/>
              </a:spcAft>
              <a:defRPr/>
            </a:pPr>
            <a:r>
              <a:rPr lang="en-US" cap="none" dirty="0" smtClean="0">
                <a:solidFill>
                  <a:srgbClr val="FFFF00"/>
                </a:solidFill>
              </a:rPr>
              <a:t>How do you ensure meaningful engagement</a:t>
            </a:r>
            <a:r>
              <a:rPr lang="en-US" dirty="0" smtClean="0">
                <a:solidFill>
                  <a:srgbClr val="FFFF00"/>
                </a:solidFill>
              </a:rPr>
              <a:t>?</a:t>
            </a:r>
            <a:br>
              <a:rPr lang="en-US" dirty="0" smtClean="0">
                <a:solidFill>
                  <a:srgbClr val="FFFF00"/>
                </a:solidFill>
              </a:rPr>
            </a:br>
            <a:endParaRPr lang="en-US" dirty="0">
              <a:solidFill>
                <a:srgbClr val="FFFF00"/>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819400" y="3105150"/>
            <a:ext cx="3077361" cy="2305050"/>
          </a:xfrm>
          <a:prstGeom prst="rect">
            <a:avLst/>
          </a:prstGeom>
        </p:spPr>
      </p:pic>
    </p:spTree>
    <p:extLst>
      <p:ext uri="{BB962C8B-B14F-4D97-AF65-F5344CB8AC3E}">
        <p14:creationId xmlns:p14="http://schemas.microsoft.com/office/powerpoint/2010/main" xmlns="" val="63768444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164328" y="4038600"/>
            <a:ext cx="3987797" cy="2828225"/>
          </a:xfrm>
          <a:prstGeom prst="rect">
            <a:avLst/>
          </a:prstGeom>
          <a:ln w="9525">
            <a:solidFill>
              <a:schemeClr val="tx1"/>
            </a:solidFill>
          </a:ln>
        </p:spPr>
      </p:pic>
      <p:sp>
        <p:nvSpPr>
          <p:cNvPr id="2" name="Title 1"/>
          <p:cNvSpPr>
            <a:spLocks noGrp="1"/>
          </p:cNvSpPr>
          <p:nvPr>
            <p:ph type="title"/>
          </p:nvPr>
        </p:nvSpPr>
        <p:spPr>
          <a:xfrm>
            <a:off x="457200" y="-152400"/>
            <a:ext cx="8229600" cy="1143000"/>
          </a:xfrm>
        </p:spPr>
        <p:txBody>
          <a:bodyPr>
            <a:normAutofit/>
          </a:bodyPr>
          <a:lstStyle/>
          <a:p>
            <a:r>
              <a:rPr lang="en-US" sz="3600" b="1" dirty="0" smtClean="0">
                <a:solidFill>
                  <a:srgbClr val="FFFF00"/>
                </a:solidFill>
                <a:latin typeface="Arial Rounded MT Bold" pitchFamily="34" charset="0"/>
              </a:rPr>
              <a:t>Preparation of Stakeholders</a:t>
            </a:r>
            <a:endParaRPr lang="en-US" sz="3600" b="1" dirty="0">
              <a:solidFill>
                <a:srgbClr val="FFFF00"/>
              </a:solidFill>
              <a:latin typeface="Arial Rounded MT Bold" pitchFamily="34" charset="0"/>
            </a:endParaRPr>
          </a:p>
        </p:txBody>
      </p:sp>
      <p:sp>
        <p:nvSpPr>
          <p:cNvPr id="3" name="Content Placeholder 2"/>
          <p:cNvSpPr>
            <a:spLocks noGrp="1"/>
          </p:cNvSpPr>
          <p:nvPr>
            <p:ph idx="1"/>
          </p:nvPr>
        </p:nvSpPr>
        <p:spPr>
          <a:xfrm>
            <a:off x="152400" y="1017587"/>
            <a:ext cx="8839200" cy="2563813"/>
          </a:xfrm>
        </p:spPr>
        <p:txBody>
          <a:bodyPr>
            <a:normAutofit/>
          </a:bodyPr>
          <a:lstStyle/>
          <a:p>
            <a:r>
              <a:rPr lang="en-US" sz="2400" dirty="0" smtClean="0">
                <a:solidFill>
                  <a:schemeClr val="bg1"/>
                </a:solidFill>
                <a:latin typeface="Verdana" pitchFamily="34" charset="0"/>
                <a:ea typeface="Verdana" pitchFamily="34" charset="0"/>
                <a:cs typeface="Verdana" pitchFamily="34" charset="0"/>
              </a:rPr>
              <a:t>Assume that all stakeholders need orientation to the systematic review and evidence grading processes. </a:t>
            </a:r>
          </a:p>
          <a:p>
            <a:r>
              <a:rPr lang="en-US" sz="2400" dirty="0" smtClean="0">
                <a:solidFill>
                  <a:schemeClr val="bg1"/>
                </a:solidFill>
                <a:latin typeface="Verdana" pitchFamily="34" charset="0"/>
                <a:ea typeface="Verdana" pitchFamily="34" charset="0"/>
                <a:cs typeface="Verdana" pitchFamily="34" charset="0"/>
              </a:rPr>
              <a:t>Familiarity with research methods likely to be very variable</a:t>
            </a:r>
          </a:p>
          <a:p>
            <a:r>
              <a:rPr lang="en-US" sz="2400" dirty="0" smtClean="0">
                <a:solidFill>
                  <a:schemeClr val="bg1"/>
                </a:solidFill>
                <a:latin typeface="Verdana" pitchFamily="34" charset="0"/>
                <a:ea typeface="Verdana" pitchFamily="34" charset="0"/>
                <a:cs typeface="Verdana" pitchFamily="34" charset="0"/>
              </a:rPr>
              <a:t>Conflicts of interest are to be expected with stakeholder groups, but must be disclosed. </a:t>
            </a:r>
          </a:p>
          <a:p>
            <a:endParaRPr lang="en-US" sz="2400" dirty="0" smtClean="0">
              <a:solidFill>
                <a:schemeClr val="bg1"/>
              </a:solidFill>
              <a:latin typeface="Verdana" pitchFamily="34" charset="0"/>
              <a:ea typeface="Verdana" pitchFamily="34" charset="0"/>
              <a:cs typeface="Verdana" pitchFamily="34" charset="0"/>
            </a:endParaRPr>
          </a:p>
        </p:txBody>
      </p:sp>
      <p:sp>
        <p:nvSpPr>
          <p:cNvPr id="4" name="Content Placeholder 2"/>
          <p:cNvSpPr txBox="1">
            <a:spLocks/>
          </p:cNvSpPr>
          <p:nvPr/>
        </p:nvSpPr>
        <p:spPr>
          <a:xfrm>
            <a:off x="304800" y="1752600"/>
            <a:ext cx="8382000" cy="2209800"/>
          </a:xfrm>
          <a:prstGeom prst="rect">
            <a:avLst/>
          </a:prstGeom>
        </p:spPr>
        <p:txBody>
          <a:bodyPr/>
          <a:lstStyle/>
          <a:p>
            <a:pPr marL="273050" indent="-273050">
              <a:spcBef>
                <a:spcPct val="20000"/>
              </a:spcBef>
              <a:buClr>
                <a:srgbClr val="92D050"/>
              </a:buClr>
              <a:buSzPct val="90000"/>
              <a:buFont typeface="Wingdings" pitchFamily="2" charset="2"/>
              <a:buChar char="§"/>
            </a:pPr>
            <a:endParaRPr kumimoji="0" lang="en-US" sz="2800" b="0" i="0" u="none" strike="noStrike" kern="1200" cap="none" spc="0" normalizeH="0" noProof="0" dirty="0" smtClean="0">
              <a:ln>
                <a:noFill/>
              </a:ln>
              <a:solidFill>
                <a:schemeClr val="tx1"/>
              </a:solidFill>
              <a:effectLst/>
              <a:uLnTx/>
              <a:uFillTx/>
              <a:latin typeface="+mn-lt"/>
              <a:ea typeface="+mn-ea"/>
              <a:cs typeface="+mn-cs"/>
            </a:endParaRPr>
          </a:p>
          <a:p>
            <a:pPr marL="273050" indent="-273050">
              <a:spcBef>
                <a:spcPct val="20000"/>
              </a:spcBef>
              <a:buClr>
                <a:schemeClr val="accent2"/>
              </a:buClr>
              <a:buSzPct val="90000"/>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TextBox 5"/>
          <p:cNvSpPr txBox="1"/>
          <p:nvPr/>
        </p:nvSpPr>
        <p:spPr>
          <a:xfrm>
            <a:off x="171650" y="3505200"/>
            <a:ext cx="5009950" cy="2308324"/>
          </a:xfrm>
          <a:prstGeom prst="rect">
            <a:avLst/>
          </a:prstGeom>
          <a:noFill/>
        </p:spPr>
        <p:txBody>
          <a:bodyPr wrap="square" rtlCol="0">
            <a:spAutoFit/>
          </a:bodyPr>
          <a:lstStyle/>
          <a:p>
            <a:pPr marL="346075" indent="-346075">
              <a:buFont typeface="Arial" pitchFamily="34" charset="0"/>
              <a:buChar char="•"/>
            </a:pPr>
            <a:r>
              <a:rPr lang="en-US" sz="2400" dirty="0" smtClean="0">
                <a:solidFill>
                  <a:schemeClr val="bg1"/>
                </a:solidFill>
                <a:latin typeface="Verdana" pitchFamily="34" charset="0"/>
                <a:ea typeface="Verdana" pitchFamily="34" charset="0"/>
                <a:cs typeface="Verdana" pitchFamily="34" charset="0"/>
              </a:rPr>
              <a:t>Patient/consumer/caregivers may need significant orientation and training regarding research the research process</a:t>
            </a:r>
          </a:p>
          <a:p>
            <a:endParaRPr lang="en-US" sz="2400" dirty="0"/>
          </a:p>
        </p:txBody>
      </p:sp>
    </p:spTree>
    <p:extLst>
      <p:ext uri="{BB962C8B-B14F-4D97-AF65-F5344CB8AC3E}">
        <p14:creationId xmlns:p14="http://schemas.microsoft.com/office/powerpoint/2010/main" xmlns="" val="26346896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390144"/>
            <a:ext cx="8183880" cy="676656"/>
          </a:xfrm>
        </p:spPr>
        <p:txBody>
          <a:bodyPr>
            <a:normAutofit fontScale="90000"/>
          </a:bodyPr>
          <a:lstStyle/>
          <a:p>
            <a:pPr eaLnBrk="1" fontAlgn="auto" hangingPunct="1">
              <a:spcAft>
                <a:spcPts val="0"/>
              </a:spcAft>
              <a:defRPr/>
            </a:pPr>
            <a:r>
              <a:rPr lang="en-US" cap="none" dirty="0" smtClean="0">
                <a:solidFill>
                  <a:srgbClr val="FFFF00"/>
                </a:solidFill>
              </a:rPr>
              <a:t>Provide Background Materials in Lay Terms</a:t>
            </a:r>
            <a:endParaRPr lang="en-US" sz="4000" b="1" dirty="0">
              <a:solidFill>
                <a:srgbClr val="FFFF00"/>
              </a:solidFill>
            </a:endParaRPr>
          </a:p>
        </p:txBody>
      </p:sp>
      <p:sp>
        <p:nvSpPr>
          <p:cNvPr id="5" name="TextBox 4"/>
          <p:cNvSpPr txBox="1"/>
          <p:nvPr/>
        </p:nvSpPr>
        <p:spPr>
          <a:xfrm>
            <a:off x="762000" y="1371600"/>
            <a:ext cx="7620000" cy="4893647"/>
          </a:xfrm>
          <a:prstGeom prst="rect">
            <a:avLst/>
          </a:prstGeom>
          <a:noFill/>
        </p:spPr>
        <p:txBody>
          <a:bodyPr wrap="square" rtlCol="0">
            <a:spAutoFit/>
          </a:bodyPr>
          <a:lstStyle/>
          <a:p>
            <a:r>
              <a:rPr lang="en-US" sz="2400" dirty="0">
                <a:solidFill>
                  <a:schemeClr val="bg1"/>
                </a:solidFill>
                <a:latin typeface="Verdana" pitchFamily="34" charset="0"/>
              </a:rPr>
              <a:t>	</a:t>
            </a:r>
            <a:endParaRPr lang="en-US" sz="2400" dirty="0" smtClean="0">
              <a:solidFill>
                <a:schemeClr val="bg1"/>
              </a:solidFill>
              <a:latin typeface="Verdana" pitchFamily="34" charset="0"/>
            </a:endParaRPr>
          </a:p>
          <a:p>
            <a:r>
              <a:rPr lang="en-US" sz="2400" dirty="0" smtClean="0">
                <a:solidFill>
                  <a:schemeClr val="bg1"/>
                </a:solidFill>
                <a:latin typeface="Verdana" pitchFamily="34" charset="0"/>
              </a:rPr>
              <a:t>Brief Description of Project:</a:t>
            </a:r>
          </a:p>
          <a:p>
            <a:r>
              <a:rPr lang="en-US" sz="2400" dirty="0">
                <a:solidFill>
                  <a:schemeClr val="bg1"/>
                </a:solidFill>
                <a:latin typeface="Verdana" pitchFamily="34" charset="0"/>
              </a:rPr>
              <a:t>	</a:t>
            </a:r>
            <a:r>
              <a:rPr lang="en-US" sz="2400" dirty="0" smtClean="0">
                <a:solidFill>
                  <a:schemeClr val="bg1"/>
                </a:solidFill>
                <a:latin typeface="Verdana" pitchFamily="34" charset="0"/>
              </a:rPr>
              <a:t>	Purpose</a:t>
            </a:r>
          </a:p>
          <a:p>
            <a:r>
              <a:rPr lang="en-US" sz="2400" dirty="0">
                <a:solidFill>
                  <a:schemeClr val="bg1"/>
                </a:solidFill>
                <a:latin typeface="Verdana" pitchFamily="34" charset="0"/>
              </a:rPr>
              <a:t>	</a:t>
            </a:r>
            <a:r>
              <a:rPr lang="en-US" sz="2400" dirty="0" smtClean="0">
                <a:solidFill>
                  <a:schemeClr val="bg1"/>
                </a:solidFill>
                <a:latin typeface="Verdana" pitchFamily="34" charset="0"/>
              </a:rPr>
              <a:t>	Process</a:t>
            </a:r>
          </a:p>
          <a:p>
            <a:r>
              <a:rPr lang="en-US" sz="2400" dirty="0">
                <a:solidFill>
                  <a:schemeClr val="bg1"/>
                </a:solidFill>
                <a:latin typeface="Verdana" pitchFamily="34" charset="0"/>
              </a:rPr>
              <a:t>	</a:t>
            </a:r>
            <a:r>
              <a:rPr lang="en-US" sz="2400" dirty="0" smtClean="0">
                <a:solidFill>
                  <a:schemeClr val="bg1"/>
                </a:solidFill>
                <a:latin typeface="Verdana" pitchFamily="34" charset="0"/>
              </a:rPr>
              <a:t>	Timeline</a:t>
            </a:r>
          </a:p>
          <a:p>
            <a:r>
              <a:rPr lang="en-US" sz="2400" dirty="0">
                <a:solidFill>
                  <a:schemeClr val="bg1"/>
                </a:solidFill>
                <a:latin typeface="Verdana" pitchFamily="34" charset="0"/>
              </a:rPr>
              <a:t>	</a:t>
            </a:r>
            <a:r>
              <a:rPr lang="en-US" sz="2400" dirty="0" smtClean="0">
                <a:solidFill>
                  <a:schemeClr val="bg1"/>
                </a:solidFill>
                <a:latin typeface="Verdana" pitchFamily="34" charset="0"/>
              </a:rPr>
              <a:t>	Background</a:t>
            </a:r>
          </a:p>
          <a:p>
            <a:r>
              <a:rPr lang="en-US" sz="2400" dirty="0" smtClean="0">
                <a:solidFill>
                  <a:schemeClr val="bg1"/>
                </a:solidFill>
                <a:latin typeface="Verdana" pitchFamily="34" charset="0"/>
              </a:rPr>
              <a:t>		Expectations</a:t>
            </a:r>
          </a:p>
          <a:p>
            <a:r>
              <a:rPr lang="en-US" sz="2400" dirty="0">
                <a:solidFill>
                  <a:schemeClr val="bg1"/>
                </a:solidFill>
                <a:latin typeface="Verdana" pitchFamily="34" charset="0"/>
              </a:rPr>
              <a:t>		</a:t>
            </a:r>
            <a:r>
              <a:rPr lang="en-US" sz="2400" dirty="0" smtClean="0">
                <a:solidFill>
                  <a:schemeClr val="bg1"/>
                </a:solidFill>
                <a:latin typeface="Verdana" pitchFamily="34" charset="0"/>
              </a:rPr>
              <a:t>Final Product</a:t>
            </a:r>
          </a:p>
          <a:p>
            <a:r>
              <a:rPr lang="en-US" sz="2400" dirty="0">
                <a:solidFill>
                  <a:schemeClr val="bg1"/>
                </a:solidFill>
                <a:latin typeface="Verdana" pitchFamily="34" charset="0"/>
              </a:rPr>
              <a:t>	</a:t>
            </a:r>
            <a:r>
              <a:rPr lang="en-US" sz="2400" dirty="0" smtClean="0">
                <a:solidFill>
                  <a:schemeClr val="bg1"/>
                </a:solidFill>
                <a:latin typeface="Verdana" pitchFamily="34" charset="0"/>
              </a:rPr>
              <a:t>Potential Formats:</a:t>
            </a:r>
          </a:p>
          <a:p>
            <a:r>
              <a:rPr lang="en-US" sz="2400" dirty="0">
                <a:solidFill>
                  <a:schemeClr val="bg1"/>
                </a:solidFill>
                <a:latin typeface="Verdana" pitchFamily="34" charset="0"/>
              </a:rPr>
              <a:t>	</a:t>
            </a:r>
            <a:r>
              <a:rPr lang="en-US" sz="2400" dirty="0" smtClean="0">
                <a:solidFill>
                  <a:schemeClr val="bg1"/>
                </a:solidFill>
                <a:latin typeface="Verdana" pitchFamily="34" charset="0"/>
              </a:rPr>
              <a:t>	Hard Copy</a:t>
            </a:r>
          </a:p>
          <a:p>
            <a:r>
              <a:rPr lang="en-US" sz="2400" dirty="0">
                <a:solidFill>
                  <a:schemeClr val="bg1"/>
                </a:solidFill>
                <a:latin typeface="Verdana" pitchFamily="34" charset="0"/>
              </a:rPr>
              <a:t>	</a:t>
            </a:r>
            <a:r>
              <a:rPr lang="en-US" sz="2400" dirty="0" smtClean="0">
                <a:solidFill>
                  <a:schemeClr val="bg1"/>
                </a:solidFill>
                <a:latin typeface="Verdana" pitchFamily="34" charset="0"/>
              </a:rPr>
              <a:t>	Web Conference</a:t>
            </a:r>
          </a:p>
          <a:p>
            <a:r>
              <a:rPr lang="en-US" sz="2400" dirty="0">
                <a:solidFill>
                  <a:schemeClr val="bg1"/>
                </a:solidFill>
                <a:latin typeface="Verdana" pitchFamily="34" charset="0"/>
              </a:rPr>
              <a:t>	</a:t>
            </a:r>
            <a:r>
              <a:rPr lang="en-US" sz="2400" dirty="0" smtClean="0">
                <a:solidFill>
                  <a:schemeClr val="bg1"/>
                </a:solidFill>
                <a:latin typeface="Verdana" pitchFamily="34" charset="0"/>
              </a:rPr>
              <a:t>	In-person</a:t>
            </a:r>
          </a:p>
          <a:p>
            <a:r>
              <a:rPr lang="en-US" sz="2400" dirty="0">
                <a:solidFill>
                  <a:schemeClr val="bg1"/>
                </a:solidFill>
                <a:latin typeface="Verdana" pitchFamily="34" charset="0"/>
              </a:rPr>
              <a:t>	</a:t>
            </a:r>
            <a:r>
              <a:rPr lang="en-US" sz="2400" dirty="0" smtClean="0">
                <a:solidFill>
                  <a:schemeClr val="bg1"/>
                </a:solidFill>
                <a:latin typeface="Verdana" pitchFamily="34" charset="0"/>
              </a:rPr>
              <a:t>Consider offering personal sessions</a:t>
            </a:r>
            <a:endParaRPr lang="en-US" sz="2400" dirty="0">
              <a:solidFill>
                <a:schemeClr val="bg1"/>
              </a:solidFill>
              <a:latin typeface="Verdana" pitchFamily="34" charset="0"/>
            </a:endParaRPr>
          </a:p>
        </p:txBody>
      </p:sp>
    </p:spTree>
    <p:extLst>
      <p:ext uri="{BB962C8B-B14F-4D97-AF65-F5344CB8AC3E}">
        <p14:creationId xmlns:p14="http://schemas.microsoft.com/office/powerpoint/2010/main" xmlns="" val="250322397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txBox="1">
            <a:spLocks noRot="1" noChangeArrowheads="1"/>
          </p:cNvSpPr>
          <p:nvPr/>
        </p:nvSpPr>
        <p:spPr>
          <a:xfrm>
            <a:off x="-609600" y="3048000"/>
            <a:ext cx="8229600" cy="3505200"/>
          </a:xfrm>
          <a:prstGeom prst="rect">
            <a:avLst/>
          </a:prstGeom>
        </p:spPr>
        <p:txBody>
          <a:bodyPr lIns="54864" tIns="91440">
            <a:normAutofit/>
          </a:bodyPr>
          <a:lstStyle/>
          <a:p>
            <a:pPr marL="731520" lvl="1" indent="-274320" fontAlgn="auto">
              <a:spcBef>
                <a:spcPct val="20000"/>
              </a:spcBef>
              <a:spcAft>
                <a:spcPts val="0"/>
              </a:spcAft>
              <a:buClr>
                <a:schemeClr val="accent2"/>
              </a:buClr>
              <a:buSzPct val="90000"/>
              <a:defRPr/>
            </a:pPr>
            <a:endParaRPr lang="en-US" sz="2400" dirty="0">
              <a:latin typeface="+mn-lt"/>
              <a:cs typeface="+mn-cs"/>
            </a:endParaRPr>
          </a:p>
        </p:txBody>
      </p:sp>
      <p:sp>
        <p:nvSpPr>
          <p:cNvPr id="7170" name="Rectangle 2"/>
          <p:cNvSpPr>
            <a:spLocks noGrp="1" noRot="1" noChangeArrowheads="1"/>
          </p:cNvSpPr>
          <p:nvPr>
            <p:ph type="title"/>
          </p:nvPr>
        </p:nvSpPr>
        <p:spPr>
          <a:xfrm>
            <a:off x="381000" y="381000"/>
            <a:ext cx="8229600" cy="914400"/>
          </a:xfrm>
        </p:spPr>
        <p:txBody>
          <a:bodyPr/>
          <a:lstStyle/>
          <a:p>
            <a:pPr eaLnBrk="1" fontAlgn="auto" hangingPunct="1">
              <a:spcAft>
                <a:spcPts val="0"/>
              </a:spcAft>
              <a:defRPr/>
            </a:pPr>
            <a:r>
              <a:rPr lang="en-US" sz="4400" dirty="0" smtClean="0">
                <a:solidFill>
                  <a:srgbClr val="FFFF00"/>
                </a:solidFill>
                <a:latin typeface="Arial Rounded MT Bold" pitchFamily="34" charset="0"/>
                <a:cs typeface="Arial" pitchFamily="34" charset="0"/>
              </a:rPr>
              <a:t>Overview</a:t>
            </a:r>
            <a:endParaRPr lang="en-US" sz="4400" dirty="0">
              <a:solidFill>
                <a:srgbClr val="FFFF00"/>
              </a:solidFill>
              <a:latin typeface="Arial Rounded MT Bold" pitchFamily="34" charset="0"/>
              <a:cs typeface="Arial" pitchFamily="34" charset="0"/>
            </a:endParaRPr>
          </a:p>
        </p:txBody>
      </p:sp>
      <p:sp>
        <p:nvSpPr>
          <p:cNvPr id="7171" name="Rectangle 3"/>
          <p:cNvSpPr>
            <a:spLocks noGrp="1" noRot="1" noChangeArrowheads="1"/>
          </p:cNvSpPr>
          <p:nvPr>
            <p:ph idx="1"/>
          </p:nvPr>
        </p:nvSpPr>
        <p:spPr>
          <a:xfrm>
            <a:off x="533400" y="1524000"/>
            <a:ext cx="7810500" cy="5105400"/>
          </a:xfrm>
        </p:spPr>
        <p:txBody>
          <a:bodyPr rtlCol="0">
            <a:normAutofit/>
          </a:bodyPr>
          <a:lstStyle/>
          <a:p>
            <a:pPr marL="330200" indent="-273050" eaLnBrk="1" fontAlgn="auto" hangingPunct="1">
              <a:lnSpc>
                <a:spcPct val="120000"/>
              </a:lnSpc>
              <a:spcBef>
                <a:spcPts val="0"/>
              </a:spcBef>
              <a:spcAft>
                <a:spcPts val="0"/>
              </a:spcAft>
              <a:buFont typeface="Wingdings" pitchFamily="2" charset="2"/>
              <a:buChar char="§"/>
              <a:defRPr/>
            </a:pPr>
            <a:r>
              <a:rPr lang="en-US" dirty="0" smtClean="0">
                <a:solidFill>
                  <a:schemeClr val="bg1"/>
                </a:solidFill>
                <a:latin typeface="Arial" pitchFamily="34" charset="0"/>
                <a:cs typeface="Arial" pitchFamily="34" charset="0"/>
              </a:rPr>
              <a:t>The Future Research Needs Program</a:t>
            </a:r>
          </a:p>
          <a:p>
            <a:pPr marL="330200" indent="-273050" eaLnBrk="1" fontAlgn="auto" hangingPunct="1">
              <a:lnSpc>
                <a:spcPct val="120000"/>
              </a:lnSpc>
              <a:spcBef>
                <a:spcPts val="0"/>
              </a:spcBef>
              <a:spcAft>
                <a:spcPts val="0"/>
              </a:spcAft>
              <a:buFont typeface="Wingdings" pitchFamily="2" charset="2"/>
              <a:buChar char="§"/>
              <a:defRPr/>
            </a:pPr>
            <a:r>
              <a:rPr lang="en-US" dirty="0" smtClean="0">
                <a:solidFill>
                  <a:schemeClr val="bg1"/>
                </a:solidFill>
                <a:latin typeface="Arial" pitchFamily="34" charset="0"/>
                <a:cs typeface="Arial" pitchFamily="34" charset="0"/>
              </a:rPr>
              <a:t>Working with Stakeholders</a:t>
            </a:r>
          </a:p>
          <a:p>
            <a:pPr marL="330200" indent="-273050" eaLnBrk="1" fontAlgn="auto" hangingPunct="1">
              <a:lnSpc>
                <a:spcPct val="120000"/>
              </a:lnSpc>
              <a:spcBef>
                <a:spcPts val="0"/>
              </a:spcBef>
              <a:spcAft>
                <a:spcPts val="0"/>
              </a:spcAft>
              <a:buFont typeface="Wingdings" pitchFamily="2" charset="2"/>
              <a:buChar char="§"/>
              <a:defRPr/>
            </a:pPr>
            <a:r>
              <a:rPr lang="en-US" dirty="0" smtClean="0">
                <a:solidFill>
                  <a:schemeClr val="bg1"/>
                </a:solidFill>
                <a:latin typeface="Arial" pitchFamily="34" charset="0"/>
                <a:cs typeface="Arial" pitchFamily="34" charset="0"/>
              </a:rPr>
              <a:t>Prioritization </a:t>
            </a:r>
            <a:r>
              <a:rPr lang="en-US" dirty="0" smtClean="0">
                <a:solidFill>
                  <a:schemeClr val="bg1"/>
                </a:solidFill>
                <a:latin typeface="Verdana" pitchFamily="34" charset="0"/>
                <a:cs typeface="Arial" pitchFamily="34" charset="0"/>
              </a:rPr>
              <a:t>Strategies</a:t>
            </a:r>
          </a:p>
          <a:p>
            <a:pPr marL="330200" indent="-273050" eaLnBrk="1" fontAlgn="auto" hangingPunct="1">
              <a:lnSpc>
                <a:spcPct val="120000"/>
              </a:lnSpc>
              <a:spcAft>
                <a:spcPts val="0"/>
              </a:spcAft>
              <a:buSzPct val="100000"/>
              <a:buFont typeface="Wingdings" pitchFamily="2" charset="2"/>
              <a:buChar char="§"/>
              <a:defRPr/>
            </a:pPr>
            <a:r>
              <a:rPr lang="en-US" dirty="0" smtClean="0">
                <a:solidFill>
                  <a:schemeClr val="bg1"/>
                </a:solidFill>
                <a:latin typeface="Arial" pitchFamily="34" charset="0"/>
                <a:cs typeface="Arial" pitchFamily="34" charset="0"/>
              </a:rPr>
              <a:t>Exercise</a:t>
            </a:r>
          </a:p>
          <a:p>
            <a:pPr marL="330200" indent="-273050" eaLnBrk="1" fontAlgn="auto" hangingPunct="1">
              <a:lnSpc>
                <a:spcPct val="120000"/>
              </a:lnSpc>
              <a:spcAft>
                <a:spcPts val="0"/>
              </a:spcAft>
              <a:buFont typeface="Wingdings" pitchFamily="2" charset="2"/>
              <a:buChar char="§"/>
              <a:defRPr/>
            </a:pPr>
            <a:r>
              <a:rPr lang="en-US" dirty="0" smtClean="0">
                <a:solidFill>
                  <a:schemeClr val="bg1"/>
                </a:solidFill>
                <a:latin typeface="Arial" pitchFamily="34" charset="0"/>
                <a:cs typeface="Arial" pitchFamily="34" charset="0"/>
              </a:rPr>
              <a:t>Discussion and Future Directions</a:t>
            </a:r>
          </a:p>
          <a:p>
            <a:pPr marL="331470" indent="-274320" eaLnBrk="1" fontAlgn="auto" hangingPunct="1">
              <a:lnSpc>
                <a:spcPct val="120000"/>
              </a:lnSpc>
              <a:spcAft>
                <a:spcPts val="0"/>
              </a:spcAft>
              <a:buFont typeface="Wingdings"/>
              <a:buChar char=""/>
              <a:defRPr/>
            </a:pPr>
            <a:endParaRPr lang="en-US" sz="3000" dirty="0" smtClean="0">
              <a:solidFill>
                <a:schemeClr val="bg1"/>
              </a:solidFill>
              <a:latin typeface="Arial" pitchFamily="34" charset="0"/>
              <a:cs typeface="Arial" pitchFamily="34" charset="0"/>
            </a:endParaRPr>
          </a:p>
          <a:p>
            <a:pPr marL="731520" lvl="1" indent="-274320" eaLnBrk="1" fontAlgn="auto" hangingPunct="1">
              <a:spcAft>
                <a:spcPts val="0"/>
              </a:spcAft>
              <a:buFont typeface="Wingdings"/>
              <a:buChar char=""/>
              <a:defRPr/>
            </a:pPr>
            <a:endParaRPr lang="en-US" sz="2400" dirty="0">
              <a:solidFill>
                <a:schemeClr val="bg1"/>
              </a:solidFill>
              <a:latin typeface="Arial" pitchFamily="34" charset="0"/>
              <a:cs typeface="Arial" pitchFamily="34" charset="0"/>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3" name="Content Placeholder 5"/>
          <p:cNvSpPr>
            <a:spLocks noGrp="1"/>
          </p:cNvSpPr>
          <p:nvPr>
            <p:ph idx="1"/>
          </p:nvPr>
        </p:nvSpPr>
        <p:spPr>
          <a:xfrm>
            <a:off x="800100" y="1112838"/>
            <a:ext cx="7543800" cy="4754562"/>
          </a:xfrm>
        </p:spPr>
        <p:txBody>
          <a:bodyPr/>
          <a:lstStyle/>
          <a:p>
            <a:pPr eaLnBrk="1" hangingPunct="1">
              <a:buSzPct val="75000"/>
              <a:buFont typeface="Arial" pitchFamily="34" charset="0"/>
              <a:buBlip>
                <a:blip r:embed="rId3"/>
              </a:buBlip>
            </a:pPr>
            <a:endParaRPr lang="en-US" sz="2800" dirty="0" smtClean="0">
              <a:solidFill>
                <a:schemeClr val="bg1"/>
              </a:solidFill>
              <a:latin typeface="Verdana" pitchFamily="34" charset="0"/>
            </a:endParaRPr>
          </a:p>
          <a:p>
            <a:pPr eaLnBrk="1" hangingPunct="1">
              <a:buSzPct val="75000"/>
              <a:buFont typeface="Wingdings" pitchFamily="2" charset="2"/>
              <a:buChar char="§"/>
            </a:pPr>
            <a:r>
              <a:rPr lang="en-US" sz="2600" dirty="0" smtClean="0">
                <a:solidFill>
                  <a:schemeClr val="bg1"/>
                </a:solidFill>
                <a:latin typeface="Verdana" pitchFamily="34" charset="0"/>
              </a:rPr>
              <a:t>Goals: To establish an agenda to guide the Agency for Healthcare Research and Quality’s (AHRQ’s) comparative effectiveness review and research activities regarding prevention in women’s health</a:t>
            </a:r>
          </a:p>
          <a:p>
            <a:pPr eaLnBrk="1" hangingPunct="1">
              <a:buSzPct val="75000"/>
              <a:buFont typeface="Arial" pitchFamily="34" charset="0"/>
              <a:buNone/>
            </a:pPr>
            <a:endParaRPr lang="en-US" sz="1200" dirty="0" smtClean="0">
              <a:solidFill>
                <a:schemeClr val="bg1"/>
              </a:solidFill>
              <a:latin typeface="Verdana" pitchFamily="34" charset="0"/>
            </a:endParaRPr>
          </a:p>
          <a:p>
            <a:pPr eaLnBrk="1" hangingPunct="1">
              <a:buSzPct val="75000"/>
              <a:buFont typeface="Wingdings" pitchFamily="2" charset="2"/>
              <a:buChar char="§"/>
            </a:pPr>
            <a:r>
              <a:rPr lang="en-US" sz="2600" dirty="0" smtClean="0">
                <a:solidFill>
                  <a:schemeClr val="bg1"/>
                </a:solidFill>
                <a:latin typeface="Verdana" pitchFamily="34" charset="0"/>
              </a:rPr>
              <a:t>Identify topics stakeholders struggle with in clinical </a:t>
            </a:r>
            <a:r>
              <a:rPr lang="en-US" sz="2600" dirty="0" err="1" smtClean="0">
                <a:solidFill>
                  <a:schemeClr val="bg1"/>
                </a:solidFill>
                <a:latin typeface="Verdana" pitchFamily="34" charset="0"/>
              </a:rPr>
              <a:t>decisionmaking</a:t>
            </a:r>
            <a:r>
              <a:rPr lang="en-US" sz="2600" dirty="0" smtClean="0">
                <a:solidFill>
                  <a:schemeClr val="bg1"/>
                </a:solidFill>
                <a:latin typeface="Verdana" pitchFamily="34" charset="0"/>
              </a:rPr>
              <a:t> and health policy, where answers will improve the quality, effectiveness, and efficiency of United States health care</a:t>
            </a:r>
          </a:p>
          <a:p>
            <a:pPr eaLnBrk="1" hangingPunct="1">
              <a:buSzPct val="75000"/>
              <a:buFont typeface="Arial" pitchFamily="34" charset="0"/>
              <a:buBlip>
                <a:blip r:embed="rId3"/>
              </a:buBlip>
            </a:pPr>
            <a:endParaRPr lang="en-US" sz="1200" dirty="0" smtClean="0">
              <a:solidFill>
                <a:schemeClr val="bg1"/>
              </a:solidFill>
              <a:latin typeface="Verdana" pitchFamily="34" charset="0"/>
            </a:endParaRPr>
          </a:p>
          <a:p>
            <a:pPr eaLnBrk="1" hangingPunct="1">
              <a:buSzPct val="75000"/>
              <a:buFont typeface="Arial" pitchFamily="34" charset="0"/>
              <a:buBlip>
                <a:blip r:embed="rId3"/>
              </a:buBlip>
            </a:pPr>
            <a:endParaRPr lang="en-US" sz="2600" dirty="0" smtClean="0">
              <a:solidFill>
                <a:schemeClr val="bg1"/>
              </a:solidFill>
              <a:latin typeface="Verdana" pitchFamily="34" charset="0"/>
            </a:endParaRPr>
          </a:p>
        </p:txBody>
      </p:sp>
      <p:sp>
        <p:nvSpPr>
          <p:cNvPr id="6" name="Title 1"/>
          <p:cNvSpPr txBox="1">
            <a:spLocks/>
          </p:cNvSpPr>
          <p:nvPr/>
        </p:nvSpPr>
        <p:spPr>
          <a:xfrm>
            <a:off x="480060" y="390144"/>
            <a:ext cx="8183880" cy="676656"/>
          </a:xfrm>
          <a:prstGeom prst="rect">
            <a:avLst/>
          </a:prstGeom>
        </p:spPr>
        <p:txBody>
          <a:bodyPr vert="horz" anchor="b">
            <a:noAutofit/>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pPr>
              <a:defRPr/>
            </a:pPr>
            <a:r>
              <a:rPr lang="en-US" dirty="0" smtClean="0">
                <a:solidFill>
                  <a:srgbClr val="FFFF00"/>
                </a:solidFill>
                <a:effectLst/>
                <a:latin typeface="Arial Rounded MT Bold" pitchFamily="34" charset="0"/>
              </a:rPr>
              <a:t>Example: Purpose</a:t>
            </a:r>
            <a:endParaRPr lang="en-US" dirty="0">
              <a:solidFill>
                <a:srgbClr val="FFFF00"/>
              </a:solidFill>
              <a:effectLst/>
              <a:latin typeface="Arial Rounded MT Bold" pitchFamily="34" charset="0"/>
            </a:endParaRPr>
          </a:p>
        </p:txBody>
      </p:sp>
    </p:spTree>
    <p:extLst>
      <p:ext uri="{BB962C8B-B14F-4D97-AF65-F5344CB8AC3E}">
        <p14:creationId xmlns:p14="http://schemas.microsoft.com/office/powerpoint/2010/main" xmlns="" val="13134440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1164288304"/>
              </p:ext>
            </p:extLst>
          </p:nvPr>
        </p:nvGraphicFramePr>
        <p:xfrm>
          <a:off x="381000" y="762000"/>
          <a:ext cx="8458200" cy="6035040"/>
        </p:xfrm>
        <a:graphic>
          <a:graphicData uri="http://schemas.openxmlformats.org/drawingml/2006/table">
            <a:tbl>
              <a:tblPr firstRow="1" firstCol="1" bandRow="1" bandCol="1">
                <a:tableStyleId>{2D5ABB26-0587-4C30-8999-92F81FD0307C}</a:tableStyleId>
              </a:tblPr>
              <a:tblGrid>
                <a:gridCol w="2250347"/>
                <a:gridCol w="2638338"/>
                <a:gridCol w="3569515"/>
              </a:tblGrid>
              <a:tr h="463825">
                <a:tc>
                  <a:txBody>
                    <a:bodyPr/>
                    <a:lstStyle/>
                    <a:p>
                      <a:pPr marL="0" marR="0" algn="ctr">
                        <a:lnSpc>
                          <a:spcPct val="100000"/>
                        </a:lnSpc>
                        <a:spcBef>
                          <a:spcPts val="0"/>
                        </a:spcBef>
                        <a:spcAft>
                          <a:spcPts val="0"/>
                        </a:spcAft>
                      </a:pPr>
                      <a:r>
                        <a:rPr lang="en-US" sz="1100" dirty="0">
                          <a:solidFill>
                            <a:schemeClr val="tx1"/>
                          </a:solidFill>
                          <a:effectLst/>
                        </a:rPr>
                        <a:t>Where We Are</a:t>
                      </a:r>
                    </a:p>
                    <a:p>
                      <a:pPr marL="0" marR="0" algn="ctr">
                        <a:lnSpc>
                          <a:spcPct val="100000"/>
                        </a:lnSpc>
                        <a:spcBef>
                          <a:spcPts val="0"/>
                        </a:spcBef>
                        <a:spcAft>
                          <a:spcPts val="0"/>
                        </a:spcAft>
                      </a:pPr>
                      <a:r>
                        <a:rPr lang="en-US" sz="1100" dirty="0">
                          <a:solidFill>
                            <a:schemeClr val="tx1"/>
                          </a:solidFill>
                          <a:effectLst/>
                        </a:rPr>
                        <a:t>in the Comparative Effectiveness Review Process</a:t>
                      </a:r>
                      <a:endParaRPr lang="en-US" sz="1100" b="1" dirty="0">
                        <a:solidFill>
                          <a:schemeClr val="tx1"/>
                        </a:solidFill>
                        <a:effectLst/>
                        <a:latin typeface="Arial" pitchFamily="34" charset="0"/>
                        <a:cs typeface="Arial" pitchFamily="34" charset="0"/>
                      </a:endParaRPr>
                    </a:p>
                  </a:txBody>
                  <a:tcPr marL="46303" marR="463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100" dirty="0">
                          <a:solidFill>
                            <a:schemeClr val="tx1"/>
                          </a:solidFill>
                          <a:effectLst/>
                        </a:rPr>
                        <a:t>Technical Expert Panel </a:t>
                      </a:r>
                      <a:endParaRPr lang="en-US" sz="1100" b="1" dirty="0">
                        <a:solidFill>
                          <a:schemeClr val="tx1"/>
                        </a:solidFill>
                        <a:effectLst/>
                        <a:latin typeface="Arial" pitchFamily="34" charset="0"/>
                        <a:cs typeface="Arial" pitchFamily="34" charset="0"/>
                      </a:endParaRPr>
                    </a:p>
                  </a:txBody>
                  <a:tcPr marL="46303" marR="463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100" dirty="0">
                          <a:solidFill>
                            <a:schemeClr val="tx1"/>
                          </a:solidFill>
                          <a:effectLst/>
                        </a:rPr>
                        <a:t>Evidence-based Practice Center</a:t>
                      </a:r>
                      <a:endParaRPr lang="en-US" sz="1100" dirty="0">
                        <a:solidFill>
                          <a:schemeClr val="tx1"/>
                        </a:solidFill>
                        <a:effectLst/>
                        <a:latin typeface="Arial" pitchFamily="34" charset="0"/>
                        <a:ea typeface="Times New Roman"/>
                        <a:cs typeface="Arial" pitchFamily="34" charset="0"/>
                      </a:endParaRPr>
                    </a:p>
                  </a:txBody>
                  <a:tcPr marL="46303" marR="463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960345">
                <a:tc>
                  <a:txBody>
                    <a:bodyPr/>
                    <a:lstStyle/>
                    <a:p>
                      <a:pPr marL="0" marR="0" algn="l">
                        <a:lnSpc>
                          <a:spcPct val="100000"/>
                        </a:lnSpc>
                        <a:spcBef>
                          <a:spcPts val="0"/>
                        </a:spcBef>
                        <a:spcAft>
                          <a:spcPts val="0"/>
                        </a:spcAft>
                      </a:pPr>
                      <a:r>
                        <a:rPr lang="en-US" sz="1100" dirty="0">
                          <a:solidFill>
                            <a:schemeClr val="tx1"/>
                          </a:solidFill>
                          <a:effectLst/>
                        </a:rPr>
                        <a:t> </a:t>
                      </a:r>
                    </a:p>
                    <a:p>
                      <a:pPr marL="0" marR="0" algn="l">
                        <a:lnSpc>
                          <a:spcPct val="100000"/>
                        </a:lnSpc>
                        <a:spcBef>
                          <a:spcPts val="0"/>
                        </a:spcBef>
                        <a:spcAft>
                          <a:spcPts val="0"/>
                        </a:spcAft>
                      </a:pPr>
                      <a:r>
                        <a:rPr lang="en-US" sz="1100" dirty="0">
                          <a:solidFill>
                            <a:schemeClr val="tx1"/>
                          </a:solidFill>
                          <a:effectLst/>
                        </a:rPr>
                        <a:t>In an earlier phase of the Comparative Effectiveness Review (CER) process, Key Informants were involved in refinement of the Key Questions and development of the Analytic Framework. Some of the Key Informants are also members of the Technical Expert Panel. </a:t>
                      </a:r>
                    </a:p>
                    <a:p>
                      <a:pPr marL="0" marR="0" algn="l">
                        <a:lnSpc>
                          <a:spcPct val="100000"/>
                        </a:lnSpc>
                        <a:spcBef>
                          <a:spcPts val="0"/>
                        </a:spcBef>
                        <a:spcAft>
                          <a:spcPts val="0"/>
                        </a:spcAft>
                      </a:pPr>
                      <a:r>
                        <a:rPr lang="en-US" sz="1100" dirty="0">
                          <a:solidFill>
                            <a:schemeClr val="tx1"/>
                          </a:solidFill>
                          <a:effectLst/>
                        </a:rPr>
                        <a:t> </a:t>
                      </a:r>
                    </a:p>
                    <a:p>
                      <a:pPr marL="0" marR="0" algn="l">
                        <a:lnSpc>
                          <a:spcPct val="100000"/>
                        </a:lnSpc>
                        <a:spcBef>
                          <a:spcPts val="0"/>
                        </a:spcBef>
                        <a:spcAft>
                          <a:spcPts val="0"/>
                        </a:spcAft>
                      </a:pPr>
                      <a:r>
                        <a:rPr lang="en-US" sz="1100" dirty="0">
                          <a:solidFill>
                            <a:schemeClr val="tx1"/>
                          </a:solidFill>
                          <a:effectLst/>
                        </a:rPr>
                        <a:t>Subsequently, the Key Questions and Analytic Framework were posted on the Effective Health Care Program Website for public comment.</a:t>
                      </a:r>
                    </a:p>
                    <a:p>
                      <a:pPr marL="0" marR="0" algn="l">
                        <a:lnSpc>
                          <a:spcPct val="100000"/>
                        </a:lnSpc>
                        <a:spcBef>
                          <a:spcPts val="0"/>
                        </a:spcBef>
                        <a:spcAft>
                          <a:spcPts val="0"/>
                        </a:spcAft>
                      </a:pPr>
                      <a:r>
                        <a:rPr lang="en-US" sz="1100" dirty="0">
                          <a:solidFill>
                            <a:schemeClr val="tx1"/>
                          </a:solidFill>
                          <a:effectLst/>
                        </a:rPr>
                        <a:t> </a:t>
                      </a:r>
                    </a:p>
                    <a:p>
                      <a:pPr marL="0" marR="0" algn="l">
                        <a:lnSpc>
                          <a:spcPct val="100000"/>
                        </a:lnSpc>
                        <a:spcBef>
                          <a:spcPts val="0"/>
                        </a:spcBef>
                        <a:spcAft>
                          <a:spcPts val="0"/>
                        </a:spcAft>
                      </a:pPr>
                      <a:r>
                        <a:rPr lang="en-US" sz="1100" dirty="0">
                          <a:solidFill>
                            <a:schemeClr val="tx1"/>
                          </a:solidFill>
                          <a:effectLst/>
                        </a:rPr>
                        <a:t>The research team at the Oregon Evidence-based Practice Center reviewed the public comments and considered any modifications required to the Key Questions.</a:t>
                      </a:r>
                    </a:p>
                    <a:p>
                      <a:pPr marL="0" marR="0" algn="l">
                        <a:lnSpc>
                          <a:spcPct val="100000"/>
                        </a:lnSpc>
                        <a:spcBef>
                          <a:spcPts val="0"/>
                        </a:spcBef>
                        <a:spcAft>
                          <a:spcPts val="0"/>
                        </a:spcAft>
                      </a:pPr>
                      <a:r>
                        <a:rPr lang="en-US" sz="1100" dirty="0">
                          <a:solidFill>
                            <a:schemeClr val="tx1"/>
                          </a:solidFill>
                          <a:effectLst/>
                        </a:rPr>
                        <a:t> </a:t>
                      </a:r>
                    </a:p>
                    <a:p>
                      <a:pPr marL="0" marR="0" algn="l">
                        <a:lnSpc>
                          <a:spcPct val="100000"/>
                        </a:lnSpc>
                        <a:spcBef>
                          <a:spcPts val="0"/>
                        </a:spcBef>
                        <a:spcAft>
                          <a:spcPts val="0"/>
                        </a:spcAft>
                      </a:pPr>
                      <a:endParaRPr lang="en-US" sz="1100" b="1" dirty="0">
                        <a:solidFill>
                          <a:schemeClr val="tx1"/>
                        </a:solidFill>
                        <a:effectLst/>
                        <a:latin typeface="Arial" pitchFamily="34" charset="0"/>
                        <a:cs typeface="Arial" pitchFamily="34" charset="0"/>
                      </a:endParaRPr>
                    </a:p>
                  </a:txBody>
                  <a:tcPr marL="46303" marR="463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lnSpc>
                          <a:spcPct val="100000"/>
                        </a:lnSpc>
                        <a:spcBef>
                          <a:spcPts val="0"/>
                        </a:spcBef>
                        <a:spcAft>
                          <a:spcPts val="0"/>
                        </a:spcAft>
                      </a:pPr>
                      <a:r>
                        <a:rPr lang="en-US" sz="1100" dirty="0">
                          <a:solidFill>
                            <a:schemeClr val="tx1"/>
                          </a:solidFill>
                          <a:effectLst/>
                        </a:rPr>
                        <a:t> </a:t>
                      </a:r>
                    </a:p>
                    <a:p>
                      <a:pPr marL="0" marR="0" algn="l">
                        <a:lnSpc>
                          <a:spcPct val="100000"/>
                        </a:lnSpc>
                        <a:spcBef>
                          <a:spcPts val="0"/>
                        </a:spcBef>
                        <a:spcAft>
                          <a:spcPts val="0"/>
                        </a:spcAft>
                      </a:pPr>
                      <a:r>
                        <a:rPr lang="en-US" sz="1100" dirty="0">
                          <a:solidFill>
                            <a:schemeClr val="tx1"/>
                          </a:solidFill>
                          <a:effectLst/>
                        </a:rPr>
                        <a:t>The Technical Expert Panel (TEP) is constituted to inform the scientific content of the research review and provide guidance to the EPCs throughout the evidence review process.  The panel is typically composed of 5-8 members and includes clinicians, methods experts, researchers, relevant professional society and health care representatives and other content experts.  </a:t>
                      </a:r>
                    </a:p>
                    <a:p>
                      <a:pPr marL="0" marR="0" algn="l">
                        <a:lnSpc>
                          <a:spcPct val="100000"/>
                        </a:lnSpc>
                        <a:spcBef>
                          <a:spcPts val="0"/>
                        </a:spcBef>
                        <a:spcAft>
                          <a:spcPts val="0"/>
                        </a:spcAft>
                      </a:pPr>
                      <a:r>
                        <a:rPr lang="en-US" sz="1100" dirty="0">
                          <a:solidFill>
                            <a:schemeClr val="tx1"/>
                          </a:solidFill>
                          <a:effectLst/>
                        </a:rPr>
                        <a:t> </a:t>
                      </a:r>
                    </a:p>
                    <a:p>
                      <a:pPr marL="0" marR="0" algn="l">
                        <a:lnSpc>
                          <a:spcPct val="100000"/>
                        </a:lnSpc>
                        <a:spcBef>
                          <a:spcPts val="0"/>
                        </a:spcBef>
                        <a:spcAft>
                          <a:spcPts val="0"/>
                        </a:spcAft>
                      </a:pPr>
                      <a:r>
                        <a:rPr lang="en-US" sz="1100" dirty="0">
                          <a:solidFill>
                            <a:schemeClr val="tx1"/>
                          </a:solidFill>
                          <a:effectLst/>
                        </a:rPr>
                        <a:t>TEP may assist the EPCs by providing input to:</a:t>
                      </a:r>
                    </a:p>
                    <a:p>
                      <a:pPr marL="342900" marR="0" lvl="0" indent="-342900" algn="l">
                        <a:lnSpc>
                          <a:spcPct val="100000"/>
                        </a:lnSpc>
                        <a:spcBef>
                          <a:spcPts val="0"/>
                        </a:spcBef>
                        <a:spcAft>
                          <a:spcPts val="0"/>
                        </a:spcAft>
                        <a:buFont typeface="Symbol"/>
                        <a:buChar char=""/>
                      </a:pPr>
                      <a:r>
                        <a:rPr lang="en-US" sz="1100" dirty="0">
                          <a:solidFill>
                            <a:schemeClr val="tx1"/>
                          </a:solidFill>
                          <a:effectLst/>
                        </a:rPr>
                        <a:t>Focus the literature search by helping to identify search strategies and relevant grey literature</a:t>
                      </a:r>
                    </a:p>
                    <a:p>
                      <a:pPr marL="342900" marR="0" lvl="0" indent="-342900" algn="l">
                        <a:lnSpc>
                          <a:spcPct val="100000"/>
                        </a:lnSpc>
                        <a:spcBef>
                          <a:spcPts val="0"/>
                        </a:spcBef>
                        <a:spcAft>
                          <a:spcPts val="0"/>
                        </a:spcAft>
                        <a:buFont typeface="Symbol"/>
                        <a:buChar char=""/>
                      </a:pPr>
                      <a:r>
                        <a:rPr lang="en-US" sz="1100" dirty="0">
                          <a:solidFill>
                            <a:schemeClr val="tx1"/>
                          </a:solidFill>
                          <a:effectLst/>
                        </a:rPr>
                        <a:t>Identify inclusion/exclusion criteria to evaluate the risk of bias of studies and rate the strength of the overall body of evidence as examples </a:t>
                      </a:r>
                    </a:p>
                    <a:p>
                      <a:pPr marL="342900" marR="0" lvl="0" indent="-342900" algn="l">
                        <a:lnSpc>
                          <a:spcPct val="100000"/>
                        </a:lnSpc>
                        <a:spcBef>
                          <a:spcPts val="0"/>
                        </a:spcBef>
                        <a:spcAft>
                          <a:spcPts val="0"/>
                        </a:spcAft>
                        <a:buFont typeface="Symbol"/>
                        <a:buChar char=""/>
                      </a:pPr>
                      <a:r>
                        <a:rPr lang="en-US" sz="1100" dirty="0">
                          <a:solidFill>
                            <a:schemeClr val="tx1"/>
                          </a:solidFill>
                          <a:effectLst/>
                        </a:rPr>
                        <a:t>Answer specific technical or clinical questions or identify gaps in the review </a:t>
                      </a:r>
                    </a:p>
                    <a:p>
                      <a:pPr marL="342900" marR="0" lvl="0" indent="-342900" algn="l">
                        <a:lnSpc>
                          <a:spcPct val="100000"/>
                        </a:lnSpc>
                        <a:spcBef>
                          <a:spcPts val="0"/>
                        </a:spcBef>
                        <a:spcAft>
                          <a:spcPts val="0"/>
                        </a:spcAft>
                        <a:buFont typeface="Symbol"/>
                        <a:buChar char=""/>
                      </a:pPr>
                      <a:r>
                        <a:rPr lang="en-US" sz="1100" dirty="0">
                          <a:solidFill>
                            <a:schemeClr val="tx1"/>
                          </a:solidFill>
                          <a:effectLst/>
                        </a:rPr>
                        <a:t>Identify specific subgroups for which there may be heterogeneity of treatment effect. </a:t>
                      </a:r>
                    </a:p>
                    <a:p>
                      <a:pPr marL="0" marR="0" algn="l">
                        <a:lnSpc>
                          <a:spcPct val="100000"/>
                        </a:lnSpc>
                        <a:spcBef>
                          <a:spcPts val="0"/>
                        </a:spcBef>
                        <a:spcAft>
                          <a:spcPts val="0"/>
                        </a:spcAft>
                      </a:pPr>
                      <a:r>
                        <a:rPr lang="en-US" sz="1100" dirty="0">
                          <a:solidFill>
                            <a:schemeClr val="tx1"/>
                          </a:solidFill>
                          <a:effectLst/>
                        </a:rPr>
                        <a:t> </a:t>
                      </a:r>
                      <a:endParaRPr lang="en-US" sz="1100" dirty="0">
                        <a:solidFill>
                          <a:schemeClr val="tx1"/>
                        </a:solidFill>
                        <a:effectLst/>
                        <a:latin typeface="Arial" pitchFamily="34" charset="0"/>
                        <a:ea typeface="Times New Roman"/>
                        <a:cs typeface="Arial" pitchFamily="34" charset="0"/>
                      </a:endParaRPr>
                    </a:p>
                  </a:txBody>
                  <a:tcPr marL="46303" marR="463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lnSpc>
                          <a:spcPct val="100000"/>
                        </a:lnSpc>
                        <a:spcBef>
                          <a:spcPts val="0"/>
                        </a:spcBef>
                        <a:spcAft>
                          <a:spcPts val="0"/>
                        </a:spcAft>
                      </a:pPr>
                      <a:r>
                        <a:rPr lang="en-US" sz="1100" dirty="0">
                          <a:solidFill>
                            <a:schemeClr val="tx1"/>
                          </a:solidFill>
                          <a:effectLst/>
                        </a:rPr>
                        <a:t> </a:t>
                      </a:r>
                    </a:p>
                    <a:p>
                      <a:pPr marL="0" marR="0" algn="l">
                        <a:lnSpc>
                          <a:spcPct val="100000"/>
                        </a:lnSpc>
                        <a:spcBef>
                          <a:spcPts val="0"/>
                        </a:spcBef>
                        <a:spcAft>
                          <a:spcPts val="0"/>
                        </a:spcAft>
                      </a:pPr>
                      <a:r>
                        <a:rPr lang="en-US" sz="1100" dirty="0">
                          <a:solidFill>
                            <a:schemeClr val="tx1"/>
                          </a:solidFill>
                          <a:effectLst/>
                        </a:rPr>
                        <a:t>The role of the Evidence-based Practice Center (EPC) is to synthesize a report of the existing body of evidence through objective and systematic review.  The Comparative Effectiveness Review (CER) report is meant to provide understandable and actionable information for patients, clinicians, policymakers and other </a:t>
                      </a:r>
                      <a:r>
                        <a:rPr lang="en-US" sz="1100" dirty="0" err="1">
                          <a:solidFill>
                            <a:schemeClr val="tx1"/>
                          </a:solidFill>
                          <a:effectLst/>
                        </a:rPr>
                        <a:t>decisionmakers</a:t>
                      </a:r>
                      <a:r>
                        <a:rPr lang="en-US" sz="1100" dirty="0">
                          <a:solidFill>
                            <a:schemeClr val="tx1"/>
                          </a:solidFill>
                          <a:effectLst/>
                        </a:rPr>
                        <a:t> - not to suggest a set of guidelines for practice.</a:t>
                      </a:r>
                    </a:p>
                    <a:p>
                      <a:pPr marL="0" marR="0" algn="l">
                        <a:lnSpc>
                          <a:spcPct val="100000"/>
                        </a:lnSpc>
                        <a:spcBef>
                          <a:spcPts val="0"/>
                        </a:spcBef>
                        <a:spcAft>
                          <a:spcPts val="0"/>
                        </a:spcAft>
                      </a:pPr>
                      <a:r>
                        <a:rPr lang="en-US" sz="1100" dirty="0">
                          <a:solidFill>
                            <a:schemeClr val="tx1"/>
                          </a:solidFill>
                          <a:effectLst/>
                        </a:rPr>
                        <a:t> </a:t>
                      </a:r>
                    </a:p>
                    <a:p>
                      <a:pPr marL="0" marR="0" algn="l">
                        <a:lnSpc>
                          <a:spcPct val="100000"/>
                        </a:lnSpc>
                        <a:spcBef>
                          <a:spcPts val="0"/>
                        </a:spcBef>
                        <a:spcAft>
                          <a:spcPts val="0"/>
                        </a:spcAft>
                      </a:pPr>
                      <a:r>
                        <a:rPr lang="en-US" sz="1100" dirty="0">
                          <a:solidFill>
                            <a:schemeClr val="tx1"/>
                          </a:solidFill>
                          <a:effectLst/>
                        </a:rPr>
                        <a:t>Key Principles:</a:t>
                      </a:r>
                    </a:p>
                    <a:p>
                      <a:pPr marL="342900" marR="0" lvl="0" indent="-342900" algn="l">
                        <a:lnSpc>
                          <a:spcPct val="100000"/>
                        </a:lnSpc>
                        <a:spcBef>
                          <a:spcPts val="0"/>
                        </a:spcBef>
                        <a:spcAft>
                          <a:spcPts val="0"/>
                        </a:spcAft>
                        <a:buFont typeface="Symbol"/>
                        <a:buChar char=""/>
                      </a:pPr>
                      <a:r>
                        <a:rPr lang="en-US" sz="1100" dirty="0">
                          <a:solidFill>
                            <a:schemeClr val="tx1"/>
                          </a:solidFill>
                          <a:effectLst/>
                        </a:rPr>
                        <a:t>Reviews must be relevant and timely in order to meet the needs of </a:t>
                      </a:r>
                      <a:r>
                        <a:rPr lang="en-US" sz="1100" dirty="0" err="1">
                          <a:solidFill>
                            <a:schemeClr val="tx1"/>
                          </a:solidFill>
                          <a:effectLst/>
                        </a:rPr>
                        <a:t>decisionmakers</a:t>
                      </a:r>
                      <a:r>
                        <a:rPr lang="en-US" sz="1100" dirty="0">
                          <a:solidFill>
                            <a:schemeClr val="tx1"/>
                          </a:solidFill>
                          <a:effectLst/>
                        </a:rPr>
                        <a:t>.  The questions addressed must answer emerging and complex health care questions at the time when </a:t>
                      </a:r>
                      <a:r>
                        <a:rPr lang="en-US" sz="1100" dirty="0" err="1">
                          <a:solidFill>
                            <a:schemeClr val="tx1"/>
                          </a:solidFill>
                          <a:effectLst/>
                        </a:rPr>
                        <a:t>decisionmakers</a:t>
                      </a:r>
                      <a:r>
                        <a:rPr lang="en-US" sz="1100" dirty="0">
                          <a:solidFill>
                            <a:schemeClr val="tx1"/>
                          </a:solidFill>
                          <a:effectLst/>
                        </a:rPr>
                        <a:t> need the information.</a:t>
                      </a:r>
                    </a:p>
                    <a:p>
                      <a:pPr marL="342900" marR="0" lvl="0" indent="-342900" algn="l">
                        <a:lnSpc>
                          <a:spcPct val="100000"/>
                        </a:lnSpc>
                        <a:spcBef>
                          <a:spcPts val="0"/>
                        </a:spcBef>
                        <a:spcAft>
                          <a:spcPts val="0"/>
                        </a:spcAft>
                        <a:buFont typeface="Symbol"/>
                        <a:buChar char=""/>
                      </a:pPr>
                      <a:r>
                        <a:rPr lang="en-US" sz="1100" dirty="0">
                          <a:solidFill>
                            <a:schemeClr val="tx1"/>
                          </a:solidFill>
                          <a:effectLst/>
                        </a:rPr>
                        <a:t>Reviews must be objective and scientifically rigorous.  To maintain objectivity, lead authors are barred from having any significant competing interests</a:t>
                      </a:r>
                    </a:p>
                    <a:p>
                      <a:pPr marL="342900" marR="0" lvl="0" indent="-342900" algn="l">
                        <a:lnSpc>
                          <a:spcPct val="100000"/>
                        </a:lnSpc>
                        <a:spcBef>
                          <a:spcPts val="0"/>
                        </a:spcBef>
                        <a:spcAft>
                          <a:spcPts val="0"/>
                        </a:spcAft>
                        <a:buFont typeface="Symbol"/>
                        <a:buChar char=""/>
                      </a:pPr>
                      <a:r>
                        <a:rPr lang="en-US" sz="1100" dirty="0">
                          <a:solidFill>
                            <a:schemeClr val="tx1"/>
                          </a:solidFill>
                          <a:effectLst/>
                        </a:rPr>
                        <a:t>Public participation and transparency increase public confidence in the scientific integrity and credibility of reviews and provide further accountability to the Evidence-based Practice Centers. </a:t>
                      </a:r>
                    </a:p>
                    <a:p>
                      <a:pPr marL="0" marR="0" algn="l">
                        <a:lnSpc>
                          <a:spcPct val="100000"/>
                        </a:lnSpc>
                        <a:spcBef>
                          <a:spcPts val="0"/>
                        </a:spcBef>
                        <a:spcAft>
                          <a:spcPts val="0"/>
                        </a:spcAft>
                      </a:pPr>
                      <a:r>
                        <a:rPr lang="en-US" sz="1100" dirty="0">
                          <a:solidFill>
                            <a:schemeClr val="tx1"/>
                          </a:solidFill>
                          <a:effectLst/>
                        </a:rPr>
                        <a:t> </a:t>
                      </a:r>
                    </a:p>
                    <a:p>
                      <a:pPr marL="0" marR="0" algn="l">
                        <a:lnSpc>
                          <a:spcPct val="100000"/>
                        </a:lnSpc>
                        <a:spcBef>
                          <a:spcPts val="0"/>
                        </a:spcBef>
                        <a:spcAft>
                          <a:spcPts val="0"/>
                        </a:spcAft>
                      </a:pPr>
                      <a:r>
                        <a:rPr lang="en-US" sz="1100" dirty="0">
                          <a:solidFill>
                            <a:schemeClr val="tx1"/>
                          </a:solidFill>
                          <a:effectLst/>
                        </a:rPr>
                        <a:t>Reviews commissioned under the Effective Healthcare Program (EHC) are posted publically at different stages of the review process, including at the stage of proposed Key Questions and the draft report stage</a:t>
                      </a:r>
                      <a:r>
                        <a:rPr lang="en-US" sz="1100" dirty="0" smtClean="0">
                          <a:solidFill>
                            <a:schemeClr val="tx1"/>
                          </a:solidFill>
                          <a:effectLst/>
                        </a:rPr>
                        <a:t>.</a:t>
                      </a:r>
                      <a:endParaRPr lang="en-US" sz="1100" dirty="0">
                        <a:solidFill>
                          <a:schemeClr val="tx1"/>
                        </a:solidFill>
                        <a:effectLst/>
                        <a:latin typeface="Arial" pitchFamily="34" charset="0"/>
                        <a:ea typeface="Times New Roman"/>
                        <a:cs typeface="Arial" pitchFamily="34" charset="0"/>
                      </a:endParaRPr>
                    </a:p>
                  </a:txBody>
                  <a:tcPr marL="46303" marR="4630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6" name="Title 1"/>
          <p:cNvSpPr txBox="1">
            <a:spLocks/>
          </p:cNvSpPr>
          <p:nvPr/>
        </p:nvSpPr>
        <p:spPr>
          <a:xfrm>
            <a:off x="480060" y="0"/>
            <a:ext cx="8663940" cy="685800"/>
          </a:xfrm>
          <a:prstGeom prst="rect">
            <a:avLst/>
          </a:prstGeom>
        </p:spPr>
        <p:txBody>
          <a:bodyPr vert="horz" anchor="b">
            <a:noAutofit/>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pPr>
              <a:defRPr/>
            </a:pPr>
            <a:r>
              <a:rPr lang="en-US" dirty="0" smtClean="0">
                <a:solidFill>
                  <a:srgbClr val="FFFF00"/>
                </a:solidFill>
                <a:effectLst/>
                <a:latin typeface="Arial Rounded MT Bold" pitchFamily="34" charset="0"/>
              </a:rPr>
              <a:t>Example </a:t>
            </a:r>
            <a:r>
              <a:rPr lang="en-US" dirty="0" smtClean="0">
                <a:solidFill>
                  <a:srgbClr val="FFFF00"/>
                </a:solidFill>
                <a:effectLst/>
              </a:rPr>
              <a:t>: The Process</a:t>
            </a:r>
            <a:endParaRPr lang="en-US" dirty="0">
              <a:solidFill>
                <a:srgbClr val="FFFF00"/>
              </a:solidFill>
              <a:effectLst/>
            </a:endParaRPr>
          </a:p>
        </p:txBody>
      </p:sp>
    </p:spTree>
    <p:extLst>
      <p:ext uri="{BB962C8B-B14F-4D97-AF65-F5344CB8AC3E}">
        <p14:creationId xmlns:p14="http://schemas.microsoft.com/office/powerpoint/2010/main" xmlns="" val="26534173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7" name="Content Placeholder 5"/>
          <p:cNvSpPr>
            <a:spLocks noGrp="1"/>
          </p:cNvSpPr>
          <p:nvPr>
            <p:ph idx="1"/>
          </p:nvPr>
        </p:nvSpPr>
        <p:spPr>
          <a:xfrm>
            <a:off x="800100" y="1722438"/>
            <a:ext cx="7543800" cy="4754562"/>
          </a:xfrm>
        </p:spPr>
        <p:txBody>
          <a:bodyPr/>
          <a:lstStyle/>
          <a:p>
            <a:pPr eaLnBrk="1" hangingPunct="1">
              <a:buSzPct val="75000"/>
              <a:buFont typeface="Wingdings" pitchFamily="2" charset="2"/>
              <a:buChar char="§"/>
            </a:pPr>
            <a:r>
              <a:rPr lang="en-US" dirty="0" smtClean="0">
                <a:solidFill>
                  <a:schemeClr val="bg1"/>
                </a:solidFill>
                <a:latin typeface="Verdana" pitchFamily="34" charset="0"/>
              </a:rPr>
              <a:t>Three meetings:</a:t>
            </a:r>
          </a:p>
          <a:p>
            <a:pPr lvl="1" eaLnBrk="1" hangingPunct="1">
              <a:buSzPct val="75000"/>
              <a:buFont typeface="Arial" pitchFamily="34" charset="0"/>
              <a:buChar char="•"/>
            </a:pPr>
            <a:r>
              <a:rPr lang="en-US" dirty="0" smtClean="0">
                <a:solidFill>
                  <a:schemeClr val="bg1"/>
                </a:solidFill>
                <a:latin typeface="Verdana" pitchFamily="34" charset="0"/>
              </a:rPr>
              <a:t>May 11 – Framework</a:t>
            </a:r>
          </a:p>
          <a:p>
            <a:pPr lvl="1" eaLnBrk="1" hangingPunct="1">
              <a:buSzPct val="75000"/>
              <a:buFont typeface="Arial" pitchFamily="34" charset="0"/>
              <a:buChar char="•"/>
            </a:pPr>
            <a:r>
              <a:rPr lang="en-US" dirty="0" smtClean="0">
                <a:solidFill>
                  <a:schemeClr val="bg1"/>
                </a:solidFill>
                <a:latin typeface="Verdana" pitchFamily="34" charset="0"/>
              </a:rPr>
              <a:t>June 8  – Topic Generation</a:t>
            </a:r>
          </a:p>
          <a:p>
            <a:pPr lvl="1" eaLnBrk="1" hangingPunct="1">
              <a:buSzPct val="75000"/>
              <a:buFont typeface="Arial" pitchFamily="34" charset="0"/>
              <a:buChar char="•"/>
            </a:pPr>
            <a:r>
              <a:rPr lang="en-US" dirty="0" smtClean="0">
                <a:solidFill>
                  <a:schemeClr val="bg1"/>
                </a:solidFill>
                <a:latin typeface="Verdana" pitchFamily="34" charset="0"/>
              </a:rPr>
              <a:t>July 13 – Final Prioritization</a:t>
            </a:r>
          </a:p>
          <a:p>
            <a:pPr lvl="1" eaLnBrk="1" hangingPunct="1">
              <a:buSzPct val="75000"/>
              <a:buFont typeface="Arial" pitchFamily="34" charset="0"/>
              <a:buNone/>
            </a:pPr>
            <a:endParaRPr lang="en-US" dirty="0" smtClean="0">
              <a:solidFill>
                <a:schemeClr val="bg1"/>
              </a:solidFill>
              <a:latin typeface="Verdana" pitchFamily="34" charset="0"/>
            </a:endParaRPr>
          </a:p>
          <a:p>
            <a:pPr eaLnBrk="1" hangingPunct="1">
              <a:buSzPct val="75000"/>
              <a:buFont typeface="Wingdings" pitchFamily="2" charset="2"/>
              <a:buChar char="§"/>
            </a:pPr>
            <a:r>
              <a:rPr lang="en-US" dirty="0" smtClean="0">
                <a:solidFill>
                  <a:schemeClr val="bg1"/>
                </a:solidFill>
                <a:latin typeface="Verdana" pitchFamily="34" charset="0"/>
              </a:rPr>
              <a:t>Extranet and email topic generation and participant discussion</a:t>
            </a:r>
          </a:p>
          <a:p>
            <a:pPr eaLnBrk="1" hangingPunct="1">
              <a:buFont typeface="Arial" pitchFamily="34" charset="0"/>
              <a:buNone/>
            </a:pPr>
            <a:endParaRPr lang="en-US" dirty="0" smtClean="0">
              <a:solidFill>
                <a:schemeClr val="bg1"/>
              </a:solidFill>
              <a:latin typeface="Verdana" pitchFamily="34" charset="0"/>
            </a:endParaRPr>
          </a:p>
        </p:txBody>
      </p:sp>
      <p:sp>
        <p:nvSpPr>
          <p:cNvPr id="7" name="Title 1"/>
          <p:cNvSpPr txBox="1">
            <a:spLocks/>
          </p:cNvSpPr>
          <p:nvPr/>
        </p:nvSpPr>
        <p:spPr>
          <a:xfrm>
            <a:off x="480060" y="618744"/>
            <a:ext cx="8183880" cy="676656"/>
          </a:xfrm>
          <a:prstGeom prst="rect">
            <a:avLst/>
          </a:prstGeom>
        </p:spPr>
        <p:txBody>
          <a:bodyPr vert="horz" anchor="b">
            <a:noAutofit/>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pPr>
              <a:defRPr/>
            </a:pPr>
            <a:r>
              <a:rPr lang="en-US" dirty="0" smtClean="0">
                <a:solidFill>
                  <a:srgbClr val="FFFF00"/>
                </a:solidFill>
                <a:effectLst/>
                <a:latin typeface="Arial Rounded MT Bold" pitchFamily="34" charset="0"/>
              </a:rPr>
              <a:t>Example : Timeline</a:t>
            </a:r>
            <a:endParaRPr lang="en-US" dirty="0">
              <a:solidFill>
                <a:srgbClr val="FFFF00"/>
              </a:solidFill>
              <a:effectLst/>
              <a:latin typeface="Arial Rounded MT Bold" pitchFamily="34" charset="0"/>
            </a:endParaRPr>
          </a:p>
        </p:txBody>
      </p:sp>
    </p:spTree>
    <p:extLst>
      <p:ext uri="{BB962C8B-B14F-4D97-AF65-F5344CB8AC3E}">
        <p14:creationId xmlns:p14="http://schemas.microsoft.com/office/powerpoint/2010/main" xmlns="" val="29117156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990600" y="1133856"/>
            <a:ext cx="7162800" cy="5786199"/>
          </a:xfrm>
          <a:prstGeom prst="rect">
            <a:avLst/>
          </a:prstGeom>
          <a:noFill/>
        </p:spPr>
        <p:txBody>
          <a:bodyPr>
            <a:spAutoFit/>
          </a:bodyPr>
          <a:lstStyle/>
          <a:p>
            <a:pPr marL="0" lvl="1" fontAlgn="auto">
              <a:spcBef>
                <a:spcPts val="1200"/>
              </a:spcBef>
              <a:spcAft>
                <a:spcPts val="1200"/>
              </a:spcAft>
              <a:buClr>
                <a:srgbClr val="CC0000"/>
              </a:buClr>
              <a:defRPr/>
            </a:pPr>
            <a:endParaRPr lang="en-US" sz="2400" b="1" dirty="0">
              <a:ln w="1905"/>
              <a:solidFill>
                <a:schemeClr val="bg1"/>
              </a:solidFill>
              <a:effectLst>
                <a:innerShdw blurRad="69850" dist="43180" dir="5400000">
                  <a:srgbClr val="000000">
                    <a:alpha val="65000"/>
                  </a:srgbClr>
                </a:innerShdw>
              </a:effectLst>
              <a:latin typeface="Verdana" pitchFamily="34" charset="0"/>
            </a:endParaRPr>
          </a:p>
          <a:p>
            <a:pPr marL="0" lvl="1" fontAlgn="auto">
              <a:spcBef>
                <a:spcPts val="1200"/>
              </a:spcBef>
              <a:spcAft>
                <a:spcPts val="1200"/>
              </a:spcAft>
              <a:buClr>
                <a:srgbClr val="CC0000"/>
              </a:buClr>
              <a:defRPr/>
            </a:pPr>
            <a:r>
              <a:rPr lang="en-US" sz="2400" b="1" dirty="0">
                <a:ln w="1905"/>
                <a:solidFill>
                  <a:schemeClr val="bg1"/>
                </a:solidFill>
                <a:effectLst>
                  <a:innerShdw blurRad="69850" dist="43180" dir="5400000">
                    <a:srgbClr val="000000">
                      <a:alpha val="65000"/>
                    </a:srgbClr>
                  </a:innerShdw>
                </a:effectLst>
                <a:latin typeface="Verdana" pitchFamily="34" charset="0"/>
              </a:rPr>
              <a:t>Definition:</a:t>
            </a:r>
            <a:r>
              <a:rPr lang="en-US" sz="2400" dirty="0">
                <a:solidFill>
                  <a:schemeClr val="bg1"/>
                </a:solidFill>
                <a:latin typeface="Verdana" pitchFamily="34" charset="0"/>
              </a:rPr>
              <a:t> Comparative Effectiveness Reviews (CERs) systematically and critically appraise existing research comparing the benefits and harms of alternative methods to prevent, diagnose, treat and monitor a clinical condition, or to improve the delivery of care</a:t>
            </a:r>
          </a:p>
          <a:p>
            <a:pPr marL="0" lvl="1" fontAlgn="auto">
              <a:spcBef>
                <a:spcPts val="600"/>
              </a:spcBef>
              <a:spcAft>
                <a:spcPts val="600"/>
              </a:spcAft>
              <a:buClr>
                <a:srgbClr val="CC0000"/>
              </a:buClr>
              <a:defRPr/>
            </a:pPr>
            <a:r>
              <a:rPr lang="en-US" sz="2400" b="1" dirty="0">
                <a:ln w="1905"/>
                <a:solidFill>
                  <a:schemeClr val="bg1"/>
                </a:solidFill>
                <a:effectLst>
                  <a:innerShdw blurRad="69850" dist="43180" dir="5400000">
                    <a:srgbClr val="000000">
                      <a:alpha val="65000"/>
                    </a:srgbClr>
                  </a:innerShdw>
                </a:effectLst>
                <a:latin typeface="Verdana" pitchFamily="34" charset="0"/>
              </a:rPr>
              <a:t>Purpose: </a:t>
            </a:r>
            <a:r>
              <a:rPr lang="en-US" sz="2400" dirty="0">
                <a:solidFill>
                  <a:schemeClr val="bg1"/>
                </a:solidFill>
                <a:latin typeface="Verdana" pitchFamily="34" charset="0"/>
              </a:rPr>
              <a:t>To assist consumers, clinicians, purchasers and policymakers to make informed decisions that will improve health care at both the individual and population levels</a:t>
            </a:r>
          </a:p>
          <a:p>
            <a:pPr fontAlgn="auto">
              <a:spcBef>
                <a:spcPts val="0"/>
              </a:spcBef>
              <a:spcAft>
                <a:spcPts val="0"/>
              </a:spcAft>
              <a:defRPr/>
            </a:pPr>
            <a:endParaRPr lang="en-US" dirty="0">
              <a:solidFill>
                <a:schemeClr val="bg1"/>
              </a:solidFill>
              <a:latin typeface="Verdana" pitchFamily="34" charset="0"/>
            </a:endParaRPr>
          </a:p>
        </p:txBody>
      </p:sp>
      <p:sp>
        <p:nvSpPr>
          <p:cNvPr id="12292" name="TextBox 5"/>
          <p:cNvSpPr txBox="1">
            <a:spLocks noChangeArrowheads="1"/>
          </p:cNvSpPr>
          <p:nvPr/>
        </p:nvSpPr>
        <p:spPr bwMode="auto">
          <a:xfrm>
            <a:off x="4953000" y="6457950"/>
            <a:ext cx="327660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sz="1400" i="1" dirty="0">
                <a:solidFill>
                  <a:schemeClr val="bg1"/>
                </a:solidFill>
                <a:latin typeface="Minion Pro"/>
              </a:rPr>
              <a:t>Sox, HC &amp; Greenfield, S (2009). </a:t>
            </a:r>
          </a:p>
        </p:txBody>
      </p:sp>
      <p:sp>
        <p:nvSpPr>
          <p:cNvPr id="8" name="Title 1"/>
          <p:cNvSpPr txBox="1">
            <a:spLocks/>
          </p:cNvSpPr>
          <p:nvPr/>
        </p:nvSpPr>
        <p:spPr>
          <a:xfrm>
            <a:off x="609600" y="838200"/>
            <a:ext cx="7620000" cy="990600"/>
          </a:xfrm>
          <a:prstGeom prst="rect">
            <a:avLst/>
          </a:prstGeom>
        </p:spPr>
        <p:txBody>
          <a:bodyPr anchor="ctr">
            <a:normAutofit fontScale="97500"/>
          </a:bodyPr>
          <a:lstStyle/>
          <a:p>
            <a:pPr algn="ctr" fontAlgn="auto">
              <a:spcAft>
                <a:spcPts val="0"/>
              </a:spcAft>
              <a:defRPr/>
            </a:pPr>
            <a:r>
              <a:rPr lang="en-US" sz="3100" dirty="0">
                <a:solidFill>
                  <a:schemeClr val="bg1"/>
                </a:solidFill>
                <a:effectLst>
                  <a:outerShdw blurRad="38100" dist="38100" dir="2700000" algn="tl">
                    <a:srgbClr val="000000">
                      <a:alpha val="43137"/>
                    </a:srgbClr>
                  </a:outerShdw>
                </a:effectLst>
                <a:latin typeface="Verdana" pitchFamily="34" charset="0"/>
                <a:ea typeface="+mj-ea"/>
                <a:cs typeface="+mj-cs"/>
              </a:rPr>
              <a:t>Comparative Effectiveness Reviews</a:t>
            </a:r>
          </a:p>
        </p:txBody>
      </p:sp>
      <p:sp>
        <p:nvSpPr>
          <p:cNvPr id="9" name="Title 1"/>
          <p:cNvSpPr txBox="1">
            <a:spLocks/>
          </p:cNvSpPr>
          <p:nvPr/>
        </p:nvSpPr>
        <p:spPr>
          <a:xfrm>
            <a:off x="480060" y="228600"/>
            <a:ext cx="8511540" cy="676656"/>
          </a:xfrm>
          <a:prstGeom prst="rect">
            <a:avLst/>
          </a:prstGeom>
        </p:spPr>
        <p:txBody>
          <a:bodyPr vert="horz" anchor="b">
            <a:noAutofit/>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pPr>
              <a:defRPr/>
            </a:pPr>
            <a:r>
              <a:rPr lang="en-US" dirty="0" smtClean="0">
                <a:solidFill>
                  <a:srgbClr val="FFFF00"/>
                </a:solidFill>
                <a:effectLst/>
              </a:rPr>
              <a:t>Example: Background</a:t>
            </a:r>
            <a:endParaRPr lang="en-US" dirty="0">
              <a:solidFill>
                <a:srgbClr val="FFFF00"/>
              </a:solidFill>
              <a:effectLst/>
            </a:endParaRPr>
          </a:p>
        </p:txBody>
      </p:sp>
    </p:spTree>
    <p:extLst>
      <p:ext uri="{BB962C8B-B14F-4D97-AF65-F5344CB8AC3E}">
        <p14:creationId xmlns:p14="http://schemas.microsoft.com/office/powerpoint/2010/main" xmlns="" val="16468435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Content Placeholder 2"/>
          <p:cNvSpPr>
            <a:spLocks noGrp="1"/>
          </p:cNvSpPr>
          <p:nvPr>
            <p:ph idx="1"/>
          </p:nvPr>
        </p:nvSpPr>
        <p:spPr/>
        <p:txBody>
          <a:bodyPr/>
          <a:lstStyle/>
          <a:p>
            <a:pPr marL="623888" indent="-514350" eaLnBrk="1" hangingPunct="1">
              <a:buFont typeface="Trebuchet MS" pitchFamily="34" charset="0"/>
              <a:buAutoNum type="arabicPeriod"/>
            </a:pPr>
            <a:endParaRPr lang="en-US" sz="2200" smtClean="0">
              <a:latin typeface="Minion Pro"/>
              <a:ea typeface="MS PGothic" pitchFamily="34" charset="-128"/>
            </a:endParaRPr>
          </a:p>
          <a:p>
            <a:pPr marL="623888" indent="-514350" eaLnBrk="1" hangingPunct="1">
              <a:buFont typeface="Georgia" pitchFamily="18" charset="0"/>
              <a:buNone/>
            </a:pPr>
            <a:endParaRPr lang="en-US" smtClean="0">
              <a:latin typeface="Minion Pro"/>
              <a:ea typeface="MS PGothic" pitchFamily="34" charset="-128"/>
            </a:endParaRPr>
          </a:p>
        </p:txBody>
      </p:sp>
      <p:graphicFrame>
        <p:nvGraphicFramePr>
          <p:cNvPr id="13" name="Diagram 12"/>
          <p:cNvGraphicFramePr/>
          <p:nvPr>
            <p:extLst>
              <p:ext uri="{D42A27DB-BD31-4B8C-83A1-F6EECF244321}">
                <p14:modId xmlns:p14="http://schemas.microsoft.com/office/powerpoint/2010/main" xmlns="" val="1066458951"/>
              </p:ext>
            </p:extLst>
          </p:nvPr>
        </p:nvGraphicFramePr>
        <p:xfrm>
          <a:off x="704850" y="1425678"/>
          <a:ext cx="7734300" cy="3908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57200" y="4038600"/>
            <a:ext cx="1143000" cy="646331"/>
          </a:xfrm>
          <a:prstGeom prst="rect">
            <a:avLst/>
          </a:prstGeom>
          <a:gradFill>
            <a:gsLst>
              <a:gs pos="0">
                <a:srgbClr val="C00000"/>
              </a:gs>
              <a:gs pos="80000">
                <a:schemeClr val="accent2">
                  <a:shade val="93000"/>
                  <a:satMod val="130000"/>
                </a:schemeClr>
              </a:gs>
              <a:gs pos="100000">
                <a:schemeClr val="accent2">
                  <a:shade val="94000"/>
                  <a:satMod val="135000"/>
                </a:schemeClr>
              </a:gs>
            </a:gsLst>
          </a:gradFill>
          <a:ln>
            <a:solidFill>
              <a:srgbClr val="FF0000"/>
            </a:solidFill>
          </a:ln>
        </p:spPr>
        <p:style>
          <a:lnRef idx="0">
            <a:schemeClr val="accent2"/>
          </a:lnRef>
          <a:fillRef idx="3">
            <a:schemeClr val="accent2"/>
          </a:fillRef>
          <a:effectRef idx="3">
            <a:schemeClr val="accent2"/>
          </a:effectRef>
          <a:fontRef idx="minor">
            <a:schemeClr val="lt1"/>
          </a:fontRef>
        </p:style>
        <p:txBody>
          <a:bodyPr>
            <a:spAutoFit/>
          </a:bodyPr>
          <a:lstStyle/>
          <a:p>
            <a:pPr algn="ctr" fontAlgn="auto">
              <a:spcBef>
                <a:spcPts val="0"/>
              </a:spcBef>
              <a:spcAft>
                <a:spcPts val="0"/>
              </a:spcAft>
              <a:defRPr/>
            </a:pPr>
            <a:r>
              <a:rPr lang="en-US" b="1" i="1" dirty="0">
                <a:effectLst>
                  <a:outerShdw blurRad="38100" dist="38100" dir="2700000" algn="tl">
                    <a:srgbClr val="000000">
                      <a:alpha val="43137"/>
                    </a:srgbClr>
                  </a:outerShdw>
                </a:effectLst>
                <a:latin typeface="Minion Pro" pitchFamily="18" charset="0"/>
              </a:rPr>
              <a:t>You are here</a:t>
            </a:r>
          </a:p>
        </p:txBody>
      </p:sp>
      <p:sp>
        <p:nvSpPr>
          <p:cNvPr id="12" name="Text Box 3"/>
          <p:cNvSpPr txBox="1">
            <a:spLocks noChangeArrowheads="1"/>
          </p:cNvSpPr>
          <p:nvPr/>
        </p:nvSpPr>
        <p:spPr bwMode="auto">
          <a:xfrm>
            <a:off x="228600" y="5140607"/>
            <a:ext cx="8686800" cy="1717393"/>
          </a:xfrm>
          <a:prstGeom prst="rect">
            <a:avLst/>
          </a:prstGeom>
          <a:noFill/>
          <a:ln w="9525">
            <a:noFill/>
            <a:miter lim="800000"/>
            <a:headEnd/>
            <a:tailEnd/>
          </a:ln>
        </p:spPr>
        <p:txBody>
          <a:bodyPr rot="0" vert="horz" wrap="square" lIns="91440" tIns="45720" rIns="91440" bIns="45720" anchor="t" anchorCtr="0" upright="1">
            <a:spAutoFit/>
          </a:bodyPr>
          <a:lstStyle/>
          <a:p>
            <a:pPr marL="137160" marR="0" indent="-228600">
              <a:spcBef>
                <a:spcPts val="0"/>
              </a:spcBef>
              <a:spcAft>
                <a:spcPts val="0"/>
              </a:spcAft>
            </a:pPr>
            <a:r>
              <a:rPr lang="en-US" sz="1100" b="1" dirty="0">
                <a:solidFill>
                  <a:schemeClr val="bg1"/>
                </a:solidFill>
                <a:effectLst/>
                <a:latin typeface="Verdana" pitchFamily="34" charset="0"/>
                <a:ea typeface="Times New Roman"/>
              </a:rPr>
              <a:t> Technical Expert (TEP) Panel</a:t>
            </a:r>
            <a:endParaRPr lang="en-US" sz="1350" b="1" dirty="0">
              <a:solidFill>
                <a:schemeClr val="bg1"/>
              </a:solidFill>
              <a:effectLst/>
              <a:latin typeface="Verdana" pitchFamily="34" charset="0"/>
            </a:endParaRPr>
          </a:p>
          <a:p>
            <a:pPr marL="0" marR="0">
              <a:spcBef>
                <a:spcPts val="0"/>
              </a:spcBef>
              <a:spcAft>
                <a:spcPts val="0"/>
              </a:spcAft>
            </a:pPr>
            <a:r>
              <a:rPr lang="en-US" sz="1100" b="0" dirty="0">
                <a:solidFill>
                  <a:schemeClr val="bg1"/>
                </a:solidFill>
                <a:effectLst/>
                <a:latin typeface="Verdana" pitchFamily="34" charset="0"/>
              </a:rPr>
              <a:t>The TEP is constituted to inform the scientific content of the research review and provide guidance to the EPCs throughout the evidence review process. </a:t>
            </a:r>
            <a:r>
              <a:rPr lang="en-US" sz="1100" b="0" dirty="0" smtClean="0">
                <a:solidFill>
                  <a:schemeClr val="bg1"/>
                </a:solidFill>
                <a:effectLst/>
                <a:latin typeface="Verdana" pitchFamily="34" charset="0"/>
              </a:rPr>
              <a:t>Technical </a:t>
            </a:r>
            <a:r>
              <a:rPr lang="en-US" sz="1100" b="0" dirty="0">
                <a:solidFill>
                  <a:schemeClr val="bg1"/>
                </a:solidFill>
                <a:effectLst/>
                <a:latin typeface="Verdana" pitchFamily="34" charset="0"/>
              </a:rPr>
              <a:t>Expert Panels may assist the EPCs by providing input to:</a:t>
            </a:r>
            <a:endParaRPr lang="en-US" sz="1350" b="1" dirty="0">
              <a:solidFill>
                <a:schemeClr val="bg1"/>
              </a:solidFill>
              <a:effectLst/>
              <a:latin typeface="Verdana" pitchFamily="34" charset="0"/>
            </a:endParaRPr>
          </a:p>
          <a:p>
            <a:pPr marL="342900" marR="0" lvl="0" indent="-342900">
              <a:lnSpc>
                <a:spcPct val="115000"/>
              </a:lnSpc>
              <a:spcBef>
                <a:spcPts val="0"/>
              </a:spcBef>
              <a:spcAft>
                <a:spcPts val="0"/>
              </a:spcAft>
              <a:buFont typeface="Symbol"/>
              <a:buChar char=""/>
            </a:pPr>
            <a:r>
              <a:rPr lang="en-US" sz="1100" dirty="0">
                <a:solidFill>
                  <a:schemeClr val="bg1"/>
                </a:solidFill>
                <a:effectLst/>
                <a:latin typeface="Verdana" pitchFamily="34" charset="0"/>
                <a:ea typeface="Calibri"/>
                <a:cs typeface="Times New Roman"/>
              </a:rPr>
              <a:t>Focus the literature search </a:t>
            </a:r>
            <a:endParaRPr lang="en-US" sz="1100" dirty="0" smtClean="0">
              <a:solidFill>
                <a:schemeClr val="bg1"/>
              </a:solidFill>
              <a:effectLst/>
              <a:latin typeface="Verdana" pitchFamily="34" charset="0"/>
              <a:ea typeface="Calibri"/>
              <a:cs typeface="Times New Roman"/>
            </a:endParaRPr>
          </a:p>
          <a:p>
            <a:pPr marL="342900" marR="0" lvl="0" indent="-342900">
              <a:lnSpc>
                <a:spcPct val="115000"/>
              </a:lnSpc>
              <a:spcBef>
                <a:spcPts val="0"/>
              </a:spcBef>
              <a:spcAft>
                <a:spcPts val="0"/>
              </a:spcAft>
              <a:buFont typeface="Symbol"/>
              <a:buChar char=""/>
            </a:pPr>
            <a:r>
              <a:rPr lang="en-US" sz="1100" dirty="0" smtClean="0">
                <a:solidFill>
                  <a:schemeClr val="bg1"/>
                </a:solidFill>
                <a:effectLst/>
                <a:latin typeface="Verdana" pitchFamily="34" charset="0"/>
                <a:ea typeface="Calibri"/>
                <a:cs typeface="Times New Roman"/>
              </a:rPr>
              <a:t>Identify </a:t>
            </a:r>
            <a:r>
              <a:rPr lang="en-US" sz="1100" dirty="0">
                <a:solidFill>
                  <a:schemeClr val="bg1"/>
                </a:solidFill>
                <a:effectLst/>
                <a:latin typeface="Verdana" pitchFamily="34" charset="0"/>
                <a:ea typeface="Calibri"/>
                <a:cs typeface="Times New Roman"/>
              </a:rPr>
              <a:t>inclusion/exclusion criteria </a:t>
            </a:r>
            <a:endParaRPr lang="en-US" sz="1100" dirty="0" smtClean="0">
              <a:solidFill>
                <a:schemeClr val="bg1"/>
              </a:solidFill>
              <a:effectLst/>
              <a:latin typeface="Verdana" pitchFamily="34" charset="0"/>
              <a:ea typeface="Calibri"/>
              <a:cs typeface="Times New Roman"/>
            </a:endParaRPr>
          </a:p>
          <a:p>
            <a:pPr marL="342900" marR="0" lvl="0" indent="-342900">
              <a:lnSpc>
                <a:spcPct val="115000"/>
              </a:lnSpc>
              <a:spcBef>
                <a:spcPts val="0"/>
              </a:spcBef>
              <a:spcAft>
                <a:spcPts val="0"/>
              </a:spcAft>
              <a:buFont typeface="Symbol"/>
              <a:buChar char=""/>
            </a:pPr>
            <a:r>
              <a:rPr lang="en-US" sz="1100" dirty="0" smtClean="0">
                <a:solidFill>
                  <a:schemeClr val="bg1"/>
                </a:solidFill>
                <a:effectLst/>
                <a:latin typeface="Verdana" pitchFamily="34" charset="0"/>
                <a:ea typeface="Calibri"/>
                <a:cs typeface="Times New Roman"/>
              </a:rPr>
              <a:t>Answer </a:t>
            </a:r>
            <a:r>
              <a:rPr lang="en-US" sz="1100" dirty="0">
                <a:solidFill>
                  <a:schemeClr val="bg1"/>
                </a:solidFill>
                <a:effectLst/>
                <a:latin typeface="Verdana" pitchFamily="34" charset="0"/>
                <a:ea typeface="Calibri"/>
                <a:cs typeface="Times New Roman"/>
              </a:rPr>
              <a:t>specific technical or clinical questions </a:t>
            </a:r>
          </a:p>
          <a:p>
            <a:pPr marL="342900" marR="0" lvl="0" indent="-342900">
              <a:lnSpc>
                <a:spcPct val="115000"/>
              </a:lnSpc>
              <a:spcBef>
                <a:spcPts val="0"/>
              </a:spcBef>
              <a:spcAft>
                <a:spcPts val="0"/>
              </a:spcAft>
              <a:buFont typeface="Symbol"/>
              <a:buChar char=""/>
            </a:pPr>
            <a:r>
              <a:rPr lang="en-US" sz="1100" dirty="0">
                <a:solidFill>
                  <a:schemeClr val="bg1"/>
                </a:solidFill>
                <a:effectLst/>
                <a:latin typeface="Verdana" pitchFamily="34" charset="0"/>
                <a:ea typeface="Calibri"/>
                <a:cs typeface="Times New Roman"/>
              </a:rPr>
              <a:t>Identify specific subgroups for which there may be heterogeneity of treatment effect.  </a:t>
            </a:r>
          </a:p>
          <a:p>
            <a:pPr marL="0" marR="0">
              <a:spcBef>
                <a:spcPts val="0"/>
              </a:spcBef>
              <a:spcAft>
                <a:spcPts val="0"/>
              </a:spcAft>
            </a:pPr>
            <a:r>
              <a:rPr lang="en-US" sz="1100" dirty="0">
                <a:solidFill>
                  <a:schemeClr val="bg1"/>
                </a:solidFill>
                <a:effectLst/>
                <a:latin typeface="Verdana" pitchFamily="34" charset="0"/>
                <a:ea typeface="Times New Roman"/>
              </a:rPr>
              <a:t>*Note: The role of the EPC is to synthesize a report of the existing body of evidence.  The final EPC report will be published by AHRQ and may be used by other agencies to inform policy or determine clinical guidelines.</a:t>
            </a:r>
            <a:endParaRPr lang="en-US" sz="1200" dirty="0">
              <a:solidFill>
                <a:schemeClr val="bg1"/>
              </a:solidFill>
              <a:effectLst/>
              <a:latin typeface="Verdana" pitchFamily="34" charset="0"/>
              <a:ea typeface="Times New Roman"/>
            </a:endParaRPr>
          </a:p>
        </p:txBody>
      </p:sp>
      <p:sp>
        <p:nvSpPr>
          <p:cNvPr id="9" name="Oval 8"/>
          <p:cNvSpPr/>
          <p:nvPr/>
        </p:nvSpPr>
        <p:spPr>
          <a:xfrm>
            <a:off x="533400" y="1981200"/>
            <a:ext cx="1524000" cy="1524000"/>
          </a:xfrm>
          <a:prstGeom prst="ellipse">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0" name="Straight Arrow Connector 9"/>
          <p:cNvCxnSpPr/>
          <p:nvPr/>
        </p:nvCxnSpPr>
        <p:spPr>
          <a:xfrm rot="16200000" flipV="1">
            <a:off x="876300" y="3695700"/>
            <a:ext cx="533400" cy="152400"/>
          </a:xfrm>
          <a:prstGeom prst="straightConnector1">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sp>
        <p:nvSpPr>
          <p:cNvPr id="14" name="Title 1"/>
          <p:cNvSpPr txBox="1">
            <a:spLocks/>
          </p:cNvSpPr>
          <p:nvPr/>
        </p:nvSpPr>
        <p:spPr>
          <a:xfrm>
            <a:off x="480060" y="304800"/>
            <a:ext cx="8663940" cy="676656"/>
          </a:xfrm>
          <a:prstGeom prst="rect">
            <a:avLst/>
          </a:prstGeom>
        </p:spPr>
        <p:txBody>
          <a:bodyPr vert="horz" anchor="b">
            <a:noAutofit/>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pPr>
              <a:defRPr/>
            </a:pPr>
            <a:r>
              <a:rPr lang="en-US" sz="3200" dirty="0" smtClean="0">
                <a:solidFill>
                  <a:srgbClr val="FFFF00"/>
                </a:solidFill>
                <a:effectLst/>
              </a:rPr>
              <a:t>Example: Expectations</a:t>
            </a:r>
            <a:endParaRPr lang="en-US" sz="3200" dirty="0">
              <a:solidFill>
                <a:srgbClr val="FFFF00"/>
              </a:solidFill>
              <a:effectLst/>
            </a:endParaRPr>
          </a:p>
        </p:txBody>
      </p:sp>
    </p:spTree>
    <p:extLst>
      <p:ext uri="{BB962C8B-B14F-4D97-AF65-F5344CB8AC3E}">
        <p14:creationId xmlns:p14="http://schemas.microsoft.com/office/powerpoint/2010/main" xmlns="" val="28841937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3490" name="Rectangle 2"/>
          <p:cNvSpPr>
            <a:spLocks noGrp="1" noRot="1" noChangeArrowheads="1"/>
          </p:cNvSpPr>
          <p:nvPr>
            <p:ph type="title"/>
          </p:nvPr>
        </p:nvSpPr>
        <p:spPr>
          <a:xfrm>
            <a:off x="480060" y="17929"/>
            <a:ext cx="8183880" cy="1051560"/>
          </a:xfrm>
        </p:spPr>
        <p:txBody>
          <a:bodyPr/>
          <a:lstStyle/>
          <a:p>
            <a:pPr eaLnBrk="1" fontAlgn="auto" hangingPunct="1">
              <a:spcAft>
                <a:spcPts val="0"/>
              </a:spcAft>
              <a:defRPr/>
            </a:pPr>
            <a:r>
              <a:rPr lang="en-US" dirty="0" smtClean="0">
                <a:solidFill>
                  <a:srgbClr val="FFFF00"/>
                </a:solidFill>
              </a:rPr>
              <a:t>Recommendations</a:t>
            </a:r>
            <a:endParaRPr lang="en-US" dirty="0">
              <a:solidFill>
                <a:srgbClr val="FFFF00"/>
              </a:solidFill>
            </a:endParaRPr>
          </a:p>
        </p:txBody>
      </p:sp>
      <p:sp>
        <p:nvSpPr>
          <p:cNvPr id="63491" name="Rectangle 3"/>
          <p:cNvSpPr>
            <a:spLocks noGrp="1" noRot="1" noChangeArrowheads="1"/>
          </p:cNvSpPr>
          <p:nvPr>
            <p:ph idx="1"/>
          </p:nvPr>
        </p:nvSpPr>
        <p:spPr>
          <a:xfrm>
            <a:off x="457200" y="1219200"/>
            <a:ext cx="8229600" cy="5387975"/>
          </a:xfrm>
        </p:spPr>
        <p:txBody>
          <a:bodyPr rtlCol="0">
            <a:normAutofit fontScale="77500" lnSpcReduction="20000"/>
          </a:bodyPr>
          <a:lstStyle/>
          <a:p>
            <a:pPr marL="438912" indent="-320040" eaLnBrk="1" fontAlgn="auto" hangingPunct="1">
              <a:spcBef>
                <a:spcPts val="0"/>
              </a:spcBef>
              <a:spcAft>
                <a:spcPts val="1200"/>
              </a:spcAft>
              <a:buClrTx/>
              <a:buFont typeface="Wingdings 2"/>
              <a:buChar char=""/>
              <a:defRPr/>
            </a:pPr>
            <a:r>
              <a:rPr lang="en-US" b="1" i="1" dirty="0" smtClean="0">
                <a:solidFill>
                  <a:schemeClr val="bg1"/>
                </a:solidFill>
                <a:latin typeface="Verdana" pitchFamily="34" charset="0"/>
              </a:rPr>
              <a:t>Key Informants</a:t>
            </a:r>
            <a:r>
              <a:rPr lang="en-US" i="1" dirty="0" smtClean="0">
                <a:solidFill>
                  <a:schemeClr val="bg1"/>
                </a:solidFill>
                <a:latin typeface="Verdana" pitchFamily="34" charset="0"/>
              </a:rPr>
              <a:t>: Optional</a:t>
            </a:r>
          </a:p>
          <a:p>
            <a:pPr marL="438912" lvl="1" indent="-320040" eaLnBrk="1" fontAlgn="auto" hangingPunct="1">
              <a:spcBef>
                <a:spcPts val="0"/>
              </a:spcBef>
              <a:spcAft>
                <a:spcPts val="1200"/>
              </a:spcAft>
              <a:buClrTx/>
              <a:buSzPct val="100000"/>
              <a:buFont typeface="Wingdings 2"/>
              <a:buChar char=""/>
              <a:defRPr/>
            </a:pPr>
            <a:r>
              <a:rPr lang="en-US" sz="3200" b="1" i="1" dirty="0" smtClean="0">
                <a:solidFill>
                  <a:schemeClr val="bg1"/>
                </a:solidFill>
                <a:latin typeface="Verdana" pitchFamily="34" charset="0"/>
              </a:rPr>
              <a:t>Stakeholder Number </a:t>
            </a:r>
            <a:r>
              <a:rPr lang="en-US" i="1" dirty="0" smtClean="0">
                <a:solidFill>
                  <a:schemeClr val="bg1"/>
                </a:solidFill>
                <a:latin typeface="Verdana" pitchFamily="34" charset="0"/>
              </a:rPr>
              <a:t>: 2-3 stakeholders from each  SH category (</a:t>
            </a:r>
            <a:r>
              <a:rPr lang="en-US" dirty="0" smtClean="0">
                <a:solidFill>
                  <a:schemeClr val="bg1"/>
                </a:solidFill>
                <a:latin typeface="Verdana" pitchFamily="34" charset="0"/>
              </a:rPr>
              <a:t>One stakeholder is not representative; Different stakeholders of the same “type” have different perspectives) - OMB</a:t>
            </a:r>
            <a:endParaRPr lang="en-US" i="1" dirty="0" smtClean="0">
              <a:solidFill>
                <a:schemeClr val="bg1"/>
              </a:solidFill>
              <a:latin typeface="Verdana" pitchFamily="34" charset="0"/>
            </a:endParaRPr>
          </a:p>
          <a:p>
            <a:pPr marL="438912" indent="-320040" eaLnBrk="1" fontAlgn="auto" hangingPunct="1">
              <a:spcBef>
                <a:spcPts val="0"/>
              </a:spcBef>
              <a:spcAft>
                <a:spcPts val="600"/>
              </a:spcAft>
              <a:buClrTx/>
              <a:buFont typeface="Wingdings 2"/>
              <a:buChar char=""/>
              <a:defRPr/>
            </a:pPr>
            <a:r>
              <a:rPr lang="en-US" b="1" i="1" dirty="0" smtClean="0">
                <a:solidFill>
                  <a:schemeClr val="bg1"/>
                </a:solidFill>
                <a:latin typeface="Verdana" pitchFamily="34" charset="0"/>
              </a:rPr>
              <a:t>Stakeholder Constituency</a:t>
            </a:r>
            <a:r>
              <a:rPr lang="en-US" i="1" dirty="0" smtClean="0">
                <a:solidFill>
                  <a:schemeClr val="bg1"/>
                </a:solidFill>
                <a:latin typeface="Verdana" pitchFamily="34" charset="0"/>
              </a:rPr>
              <a:t>: Depends on  research phase</a:t>
            </a:r>
          </a:p>
          <a:p>
            <a:pPr marL="731012" lvl="1" indent="-320040" eaLnBrk="1" fontAlgn="auto" hangingPunct="1">
              <a:spcBef>
                <a:spcPts val="0"/>
              </a:spcBef>
              <a:spcAft>
                <a:spcPts val="1200"/>
              </a:spcAft>
              <a:buClrTx/>
              <a:buFont typeface="Wingdings 2"/>
              <a:buChar char=""/>
              <a:defRPr/>
            </a:pPr>
            <a:r>
              <a:rPr lang="en-US" i="1" dirty="0" smtClean="0">
                <a:solidFill>
                  <a:schemeClr val="bg1"/>
                </a:solidFill>
                <a:latin typeface="Verdana" pitchFamily="34" charset="0"/>
              </a:rPr>
              <a:t>Most times clinicians, researchers, funders, consumer advocacy representatives</a:t>
            </a:r>
          </a:p>
          <a:p>
            <a:pPr marL="438912" indent="-320040" eaLnBrk="1" fontAlgn="auto" hangingPunct="1">
              <a:spcBef>
                <a:spcPts val="0"/>
              </a:spcBef>
              <a:spcAft>
                <a:spcPts val="600"/>
              </a:spcAft>
              <a:buClrTx/>
              <a:buFont typeface="Wingdings 2"/>
              <a:buChar char=""/>
              <a:defRPr/>
            </a:pPr>
            <a:r>
              <a:rPr lang="en-US" b="1" i="1" dirty="0" smtClean="0">
                <a:solidFill>
                  <a:schemeClr val="bg1"/>
                </a:solidFill>
                <a:latin typeface="Verdana" pitchFamily="34" charset="0"/>
              </a:rPr>
              <a:t>Methods of Engagement: </a:t>
            </a:r>
            <a:r>
              <a:rPr lang="en-US" i="1" dirty="0" smtClean="0">
                <a:solidFill>
                  <a:schemeClr val="bg1"/>
                </a:solidFill>
                <a:latin typeface="Verdana" pitchFamily="34" charset="0"/>
              </a:rPr>
              <a:t>Mixed</a:t>
            </a:r>
          </a:p>
          <a:p>
            <a:pPr marL="731012" lvl="1" indent="-320040" eaLnBrk="1" fontAlgn="auto" hangingPunct="1">
              <a:spcBef>
                <a:spcPts val="0"/>
              </a:spcBef>
              <a:spcAft>
                <a:spcPts val="600"/>
              </a:spcAft>
              <a:buClrTx/>
              <a:buFont typeface="Wingdings 2"/>
              <a:buChar char=""/>
              <a:defRPr/>
            </a:pPr>
            <a:r>
              <a:rPr lang="en-US" i="1" dirty="0" smtClean="0">
                <a:solidFill>
                  <a:schemeClr val="bg1"/>
                </a:solidFill>
                <a:latin typeface="Verdana" pitchFamily="34" charset="0"/>
              </a:rPr>
              <a:t>In person (telephone or face to face with or without web) – orientation clarification and expectations delineation; also can be used to generate topics clarify questions</a:t>
            </a:r>
          </a:p>
          <a:p>
            <a:pPr marL="731012" lvl="1" indent="-320040" eaLnBrk="1" fontAlgn="auto" hangingPunct="1">
              <a:spcBef>
                <a:spcPts val="0"/>
              </a:spcBef>
              <a:spcAft>
                <a:spcPts val="1200"/>
              </a:spcAft>
              <a:buClrTx/>
              <a:buFont typeface="Wingdings 2"/>
              <a:buChar char=""/>
              <a:defRPr/>
            </a:pPr>
            <a:r>
              <a:rPr lang="en-US" i="1" dirty="0" smtClean="0">
                <a:solidFill>
                  <a:schemeClr val="bg1"/>
                </a:solidFill>
                <a:latin typeface="Verdana" pitchFamily="34" charset="0"/>
              </a:rPr>
              <a:t>Materials – summarizing overview for stakeholders</a:t>
            </a:r>
          </a:p>
          <a:p>
            <a:pPr marL="438912" indent="-320040" eaLnBrk="1" fontAlgn="auto" hangingPunct="1">
              <a:spcBef>
                <a:spcPts val="0"/>
              </a:spcBef>
              <a:spcAft>
                <a:spcPts val="0"/>
              </a:spcAft>
              <a:buFont typeface="Wingdings 2"/>
              <a:buChar char=""/>
              <a:defRPr/>
            </a:pPr>
            <a:endParaRPr lang="en-US" dirty="0" smtClean="0">
              <a:solidFill>
                <a:schemeClr val="bg1"/>
              </a:solidFill>
              <a:latin typeface="Verdana" pitchFamily="34" charset="0"/>
            </a:endParaRPr>
          </a:p>
          <a:p>
            <a:pPr marL="731520" lvl="1" indent="-274320" eaLnBrk="1" fontAlgn="auto" hangingPunct="1">
              <a:spcAft>
                <a:spcPts val="0"/>
              </a:spcAft>
              <a:buFont typeface="Wingdings"/>
              <a:buChar char=""/>
              <a:defRPr/>
            </a:pPr>
            <a:endParaRPr lang="en-US" dirty="0" smtClean="0">
              <a:solidFill>
                <a:schemeClr val="bg1"/>
              </a:solidFill>
              <a:latin typeface="Verdana" pitchFamily="34" charset="0"/>
            </a:endParaRPr>
          </a:p>
        </p:txBody>
      </p:sp>
    </p:spTree>
    <p:extLst>
      <p:ext uri="{BB962C8B-B14F-4D97-AF65-F5344CB8AC3E}">
        <p14:creationId xmlns:p14="http://schemas.microsoft.com/office/powerpoint/2010/main" xmlns="" val="118205161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0"/>
            <a:ext cx="5943600" cy="685800"/>
          </a:xfrm>
        </p:spPr>
        <p:txBody>
          <a:bodyPr>
            <a:noAutofit/>
          </a:bodyPr>
          <a:lstStyle/>
          <a:p>
            <a:pPr marL="0" indent="0">
              <a:buNone/>
            </a:pPr>
            <a:r>
              <a:rPr lang="en-US" sz="4000" b="1" dirty="0">
                <a:solidFill>
                  <a:srgbClr val="FFFF00"/>
                </a:solidFill>
                <a:latin typeface="+mj-lt"/>
              </a:rPr>
              <a:t>C</a:t>
            </a:r>
            <a:r>
              <a:rPr lang="en-US" sz="4000" b="1" dirty="0" smtClean="0">
                <a:solidFill>
                  <a:srgbClr val="FFFF00"/>
                </a:solidFill>
                <a:latin typeface="+mj-lt"/>
              </a:rPr>
              <a:t>urrent dilemmas</a:t>
            </a:r>
            <a:endParaRPr lang="en-US" sz="4000" b="1" dirty="0">
              <a:solidFill>
                <a:srgbClr val="FFFF00"/>
              </a:solidFill>
              <a:latin typeface="+mj-lt"/>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781800" y="304800"/>
            <a:ext cx="1685657" cy="1685657"/>
          </a:xfrm>
          <a:prstGeom prst="rect">
            <a:avLst/>
          </a:prstGeom>
        </p:spPr>
      </p:pic>
      <p:sp>
        <p:nvSpPr>
          <p:cNvPr id="6" name="Content Placeholder 2"/>
          <p:cNvSpPr txBox="1">
            <a:spLocks/>
          </p:cNvSpPr>
          <p:nvPr/>
        </p:nvSpPr>
        <p:spPr bwMode="auto">
          <a:xfrm>
            <a:off x="457200" y="2255837"/>
            <a:ext cx="8229600" cy="4144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bg1"/>
                </a:solidFill>
                <a:effectLst/>
                <a:uLnTx/>
                <a:uFillTx/>
                <a:latin typeface="Verdana" pitchFamily="34" charset="0"/>
                <a:ea typeface="+mn-ea"/>
                <a:cs typeface="+mn-cs"/>
              </a:rPr>
              <a:t>Different stakeholders need different levels of training</a:t>
            </a: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bg1"/>
                </a:solidFill>
                <a:effectLst/>
                <a:uLnTx/>
                <a:uFillTx/>
                <a:latin typeface="Verdana" pitchFamily="34" charset="0"/>
                <a:ea typeface="+mn-ea"/>
                <a:cs typeface="+mn-cs"/>
              </a:rPr>
              <a:t>What extent can stakeholders be reused from project to project?</a:t>
            </a: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bg1"/>
                </a:solidFill>
                <a:effectLst/>
                <a:uLnTx/>
                <a:uFillTx/>
                <a:latin typeface="Verdana" pitchFamily="34" charset="0"/>
                <a:ea typeface="+mn-ea"/>
                <a:cs typeface="+mn-cs"/>
              </a:rPr>
              <a:t>Preparation and experience may change the stakeholder over time to be more like us </a:t>
            </a:r>
          </a:p>
        </p:txBody>
      </p:sp>
    </p:spTree>
    <p:extLst>
      <p:ext uri="{BB962C8B-B14F-4D97-AF65-F5344CB8AC3E}">
        <p14:creationId xmlns:p14="http://schemas.microsoft.com/office/powerpoint/2010/main" xmlns="" val="348743392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676400"/>
            <a:ext cx="7696200" cy="676656"/>
          </a:xfrm>
        </p:spPr>
        <p:txBody>
          <a:bodyPr>
            <a:noAutofit/>
          </a:bodyPr>
          <a:lstStyle/>
          <a:p>
            <a:pPr eaLnBrk="1" fontAlgn="auto" hangingPunct="1">
              <a:spcAft>
                <a:spcPts val="0"/>
              </a:spcAft>
              <a:defRPr/>
            </a:pPr>
            <a:r>
              <a:rPr lang="en-US" sz="4400" dirty="0" smtClean="0">
                <a:solidFill>
                  <a:srgbClr val="FFFF00"/>
                </a:solidFill>
              </a:rPr>
              <a:t>Prioritization</a:t>
            </a:r>
            <a:br>
              <a:rPr lang="en-US" sz="4400" dirty="0" smtClean="0">
                <a:solidFill>
                  <a:srgbClr val="FFFF00"/>
                </a:solidFill>
              </a:rPr>
            </a:br>
            <a:endParaRPr lang="en-US" sz="4400" dirty="0">
              <a:solidFill>
                <a:srgbClr val="FFFF00"/>
              </a:solidFill>
            </a:endParaRPr>
          </a:p>
        </p:txBody>
      </p:sp>
      <p:sp>
        <p:nvSpPr>
          <p:cNvPr id="19459" name="Text Placeholder 2"/>
          <p:cNvSpPr>
            <a:spLocks noGrp="1"/>
          </p:cNvSpPr>
          <p:nvPr>
            <p:ph type="body" idx="1"/>
          </p:nvPr>
        </p:nvSpPr>
        <p:spPr>
          <a:xfrm>
            <a:off x="1143000" y="2743200"/>
            <a:ext cx="6629400" cy="2362200"/>
          </a:xfrm>
        </p:spPr>
        <p:txBody>
          <a:bodyPr>
            <a:noAutofit/>
          </a:bodyPr>
          <a:lstStyle/>
          <a:p>
            <a:pPr marL="731520" lvl="1" indent="-274320">
              <a:lnSpc>
                <a:spcPct val="120000"/>
              </a:lnSpc>
              <a:buClr>
                <a:srgbClr val="DDDDDD"/>
              </a:buClr>
              <a:buFont typeface="Arial" pitchFamily="34" charset="0"/>
              <a:buChar char="•"/>
              <a:defRPr/>
            </a:pPr>
            <a:r>
              <a:rPr lang="en-US" sz="2400" dirty="0" smtClean="0">
                <a:solidFill>
                  <a:schemeClr val="bg1"/>
                </a:solidFill>
                <a:latin typeface="Verdana" pitchFamily="34" charset="0"/>
              </a:rPr>
              <a:t>When to do it</a:t>
            </a:r>
          </a:p>
          <a:p>
            <a:pPr marL="731520" lvl="1" indent="-274320">
              <a:lnSpc>
                <a:spcPct val="120000"/>
              </a:lnSpc>
              <a:buClr>
                <a:srgbClr val="DDDDDD"/>
              </a:buClr>
              <a:buFont typeface="Arial" pitchFamily="34" charset="0"/>
              <a:buChar char="•"/>
              <a:defRPr/>
            </a:pPr>
            <a:r>
              <a:rPr lang="en-US" sz="2400" dirty="0" smtClean="0">
                <a:solidFill>
                  <a:schemeClr val="bg1"/>
                </a:solidFill>
                <a:latin typeface="Verdana" pitchFamily="34" charset="0"/>
              </a:rPr>
              <a:t>How to do it</a:t>
            </a:r>
          </a:p>
          <a:p>
            <a:pPr marL="731520" lvl="1" indent="-274320">
              <a:lnSpc>
                <a:spcPct val="120000"/>
              </a:lnSpc>
              <a:buClr>
                <a:srgbClr val="DDDDDD"/>
              </a:buClr>
              <a:buFont typeface="Arial" pitchFamily="34" charset="0"/>
              <a:buChar char="•"/>
              <a:defRPr/>
            </a:pPr>
            <a:r>
              <a:rPr lang="en-US" sz="2400" dirty="0" smtClean="0">
                <a:solidFill>
                  <a:schemeClr val="bg1"/>
                </a:solidFill>
                <a:latin typeface="Verdana" pitchFamily="34" charset="0"/>
              </a:rPr>
              <a:t>What method is best?</a:t>
            </a:r>
          </a:p>
          <a:p>
            <a:pPr marL="731520" lvl="1" indent="-274320">
              <a:lnSpc>
                <a:spcPct val="120000"/>
              </a:lnSpc>
              <a:buClr>
                <a:srgbClr val="DDDDDD"/>
              </a:buClr>
              <a:buFont typeface="Arial" pitchFamily="34" charset="0"/>
              <a:buChar char="•"/>
              <a:defRPr/>
            </a:pPr>
            <a:r>
              <a:rPr lang="en-US" sz="2400" dirty="0" smtClean="0">
                <a:solidFill>
                  <a:schemeClr val="bg1"/>
                </a:solidFill>
                <a:latin typeface="Verdana" pitchFamily="34" charset="0"/>
              </a:rPr>
              <a:t>How can we do it better? </a:t>
            </a:r>
            <a:endParaRPr lang="en-US" sz="2400" dirty="0">
              <a:solidFill>
                <a:schemeClr val="bg1"/>
              </a:solidFill>
              <a:latin typeface="Verdana" pitchFamily="34" charset="0"/>
            </a:endParaRPr>
          </a:p>
        </p:txBody>
      </p:sp>
    </p:spTree>
    <p:extLst>
      <p:ext uri="{BB962C8B-B14F-4D97-AF65-F5344CB8AC3E}">
        <p14:creationId xmlns:p14="http://schemas.microsoft.com/office/powerpoint/2010/main" xmlns="" val="264384194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4459"/>
            <a:ext cx="8229600" cy="1057141"/>
          </a:xfrm>
        </p:spPr>
        <p:txBody>
          <a:bodyPr>
            <a:noAutofit/>
          </a:bodyPr>
          <a:lstStyle/>
          <a:p>
            <a:r>
              <a:rPr lang="en-US" sz="3600" b="1" dirty="0" smtClean="0">
                <a:solidFill>
                  <a:srgbClr val="FFFF00"/>
                </a:solidFill>
                <a:latin typeface="Arial Rounded MT Bold" pitchFamily="34" charset="0"/>
              </a:rPr>
              <a:t>AHRQ Effective Healthcare Program</a:t>
            </a:r>
            <a:br>
              <a:rPr lang="en-US" sz="3600" b="1" dirty="0" smtClean="0">
                <a:solidFill>
                  <a:srgbClr val="FFFF00"/>
                </a:solidFill>
                <a:latin typeface="Arial Rounded MT Bold" pitchFamily="34" charset="0"/>
              </a:rPr>
            </a:br>
            <a:r>
              <a:rPr lang="en-US" sz="3600" b="1" dirty="0" smtClean="0">
                <a:solidFill>
                  <a:srgbClr val="FFFF00"/>
                </a:solidFill>
                <a:latin typeface="Arial Rounded MT Bold" pitchFamily="34" charset="0"/>
              </a:rPr>
              <a:t> Future Research Needs Projects</a:t>
            </a:r>
            <a:endParaRPr lang="en-US" sz="3600" b="1" dirty="0">
              <a:solidFill>
                <a:srgbClr val="FFFF00"/>
              </a:solidFill>
              <a:latin typeface="Arial Rounded MT Bold" pitchFamily="34" charset="0"/>
            </a:endParaRPr>
          </a:p>
        </p:txBody>
      </p:sp>
      <p:sp>
        <p:nvSpPr>
          <p:cNvPr id="3" name="Content Placeholder 2"/>
          <p:cNvSpPr>
            <a:spLocks noGrp="1"/>
          </p:cNvSpPr>
          <p:nvPr>
            <p:ph idx="1"/>
          </p:nvPr>
        </p:nvSpPr>
        <p:spPr>
          <a:xfrm>
            <a:off x="23972" y="1600200"/>
            <a:ext cx="3938428" cy="5257800"/>
          </a:xfrm>
        </p:spPr>
        <p:txBody>
          <a:bodyPr>
            <a:noAutofit/>
          </a:bodyPr>
          <a:lstStyle/>
          <a:p>
            <a:pPr marL="508000" lvl="1" indent="-284163">
              <a:spcAft>
                <a:spcPts val="600"/>
              </a:spcAft>
            </a:pPr>
            <a:r>
              <a:rPr lang="en-US" sz="1600" dirty="0" smtClean="0">
                <a:solidFill>
                  <a:schemeClr val="bg1"/>
                </a:solidFill>
              </a:rPr>
              <a:t>2010: AHRQ piloted 8 Future Research Needs (FRNs) Projects to extract </a:t>
            </a:r>
            <a:r>
              <a:rPr lang="en-US" sz="1600" dirty="0" smtClean="0">
                <a:solidFill>
                  <a:schemeClr val="bg1"/>
                </a:solidFill>
                <a:latin typeface="Verdana" pitchFamily="34" charset="0"/>
              </a:rPr>
              <a:t>research</a:t>
            </a:r>
            <a:r>
              <a:rPr lang="en-US" sz="1600" dirty="0" smtClean="0">
                <a:solidFill>
                  <a:schemeClr val="bg1"/>
                </a:solidFill>
              </a:rPr>
              <a:t> </a:t>
            </a:r>
            <a:r>
              <a:rPr lang="en-US" sz="1600" dirty="0">
                <a:solidFill>
                  <a:schemeClr val="bg1"/>
                </a:solidFill>
              </a:rPr>
              <a:t>gaps from a systematic review</a:t>
            </a:r>
            <a:r>
              <a:rPr lang="en-US" sz="1600" dirty="0" smtClean="0">
                <a:solidFill>
                  <a:schemeClr val="bg1"/>
                </a:solidFill>
              </a:rPr>
              <a:t>, transforming </a:t>
            </a:r>
            <a:r>
              <a:rPr lang="en-US" sz="1600" dirty="0">
                <a:solidFill>
                  <a:schemeClr val="bg1"/>
                </a:solidFill>
              </a:rPr>
              <a:t>them into prioritized research questions </a:t>
            </a:r>
            <a:r>
              <a:rPr lang="en-US" sz="1600" dirty="0" smtClean="0">
                <a:solidFill>
                  <a:schemeClr val="bg1"/>
                </a:solidFill>
              </a:rPr>
              <a:t>aided by diverse stakeholders.</a:t>
            </a:r>
          </a:p>
          <a:p>
            <a:pPr marL="508000" lvl="1" indent="1588">
              <a:spcAft>
                <a:spcPts val="600"/>
              </a:spcAft>
              <a:buNone/>
            </a:pPr>
            <a:r>
              <a:rPr lang="en-US" sz="1600" dirty="0" smtClean="0">
                <a:solidFill>
                  <a:schemeClr val="bg1"/>
                </a:solidFill>
              </a:rPr>
              <a:t>Goal: alert researchers and funders to important evidence gaps affecting healthcare decisions.</a:t>
            </a:r>
          </a:p>
          <a:p>
            <a:pPr marL="508000" lvl="1" indent="-284163">
              <a:spcAft>
                <a:spcPts val="600"/>
              </a:spcAft>
            </a:pPr>
            <a:r>
              <a:rPr lang="en-US" sz="1600" dirty="0" smtClean="0">
                <a:solidFill>
                  <a:schemeClr val="bg1"/>
                </a:solidFill>
              </a:rPr>
              <a:t>2011: pilot program reviewed, resulting in a common 7 step framework for AHRQ FRN projects.</a:t>
            </a:r>
          </a:p>
          <a:p>
            <a:pPr marL="508000" lvl="1" indent="-284163">
              <a:spcAft>
                <a:spcPts val="600"/>
              </a:spcAft>
            </a:pPr>
            <a:r>
              <a:rPr lang="en-US" sz="1600" dirty="0" smtClean="0">
                <a:solidFill>
                  <a:schemeClr val="bg1"/>
                </a:solidFill>
              </a:rPr>
              <a:t>2012: 29 “second generation” FRNs have been or are being completed, 8 FRN methods papers published to date.</a:t>
            </a:r>
            <a:endParaRPr lang="en-US" sz="1900" dirty="0" smtClean="0">
              <a:solidFill>
                <a:schemeClr val="bg1"/>
              </a:solidFill>
            </a:endParaRPr>
          </a:p>
        </p:txBody>
      </p:sp>
      <p:sp>
        <p:nvSpPr>
          <p:cNvPr id="7" name="Slide Number Placeholder 6"/>
          <p:cNvSpPr>
            <a:spLocks noGrp="1"/>
          </p:cNvSpPr>
          <p:nvPr>
            <p:ph type="sldNum" sz="quarter" idx="12"/>
          </p:nvPr>
        </p:nvSpPr>
        <p:spPr/>
        <p:txBody>
          <a:bodyPr/>
          <a:lstStyle/>
          <a:p>
            <a:pPr>
              <a:defRPr/>
            </a:pPr>
            <a:fld id="{D2C8139C-D4EF-47B8-B459-D6D87EBFB97E}" type="slidenum">
              <a:rPr lang="en-US" smtClean="0"/>
              <a:pPr>
                <a:defRPr/>
              </a:pPr>
              <a:t>28</a:t>
            </a:fld>
            <a:endParaRPr lang="en-US" dirty="0"/>
          </a:p>
        </p:txBody>
      </p:sp>
      <p:graphicFrame>
        <p:nvGraphicFramePr>
          <p:cNvPr id="4" name="Diagram 3"/>
          <p:cNvGraphicFramePr>
            <a:graphicFrameLocks/>
          </p:cNvGraphicFramePr>
          <p:nvPr>
            <p:extLst>
              <p:ext uri="{D42A27DB-BD31-4B8C-83A1-F6EECF244321}">
                <p14:modId xmlns:p14="http://schemas.microsoft.com/office/powerpoint/2010/main" xmlns="" val="335571332"/>
              </p:ext>
            </p:extLst>
          </p:nvPr>
        </p:nvGraphicFramePr>
        <p:xfrm>
          <a:off x="4038600" y="1828800"/>
          <a:ext cx="4953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40929543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553200" cy="838200"/>
          </a:xfrm>
        </p:spPr>
        <p:txBody>
          <a:bodyPr>
            <a:normAutofit/>
          </a:bodyPr>
          <a:lstStyle/>
          <a:p>
            <a:r>
              <a:rPr lang="en-US" dirty="0" smtClean="0">
                <a:solidFill>
                  <a:srgbClr val="FFFF00"/>
                </a:solidFill>
              </a:rPr>
              <a:t>Priority Ranking</a:t>
            </a:r>
            <a:endParaRPr lang="en-US" dirty="0">
              <a:solidFill>
                <a:srgbClr val="FFFF00"/>
              </a:solidFill>
            </a:endParaRPr>
          </a:p>
        </p:txBody>
      </p:sp>
      <p:sp>
        <p:nvSpPr>
          <p:cNvPr id="3" name="Content Placeholder 2"/>
          <p:cNvSpPr>
            <a:spLocks noGrp="1"/>
          </p:cNvSpPr>
          <p:nvPr>
            <p:ph idx="1"/>
          </p:nvPr>
        </p:nvSpPr>
        <p:spPr>
          <a:xfrm>
            <a:off x="609600" y="914400"/>
            <a:ext cx="7772400" cy="4419600"/>
          </a:xfrm>
        </p:spPr>
        <p:txBody>
          <a:bodyPr>
            <a:noAutofit/>
          </a:bodyPr>
          <a:lstStyle/>
          <a:p>
            <a:pPr>
              <a:buClrTx/>
              <a:buFont typeface="Arial" pitchFamily="34" charset="0"/>
              <a:buChar char="•"/>
            </a:pPr>
            <a:r>
              <a:rPr lang="en-US" sz="2200" dirty="0" smtClean="0">
                <a:solidFill>
                  <a:schemeClr val="bg1"/>
                </a:solidFill>
                <a:latin typeface="Verdana" pitchFamily="34" charset="0"/>
              </a:rPr>
              <a:t>Reviews may generate many gaps, need for prioritization</a:t>
            </a:r>
          </a:p>
          <a:p>
            <a:pPr>
              <a:buClrTx/>
              <a:buFont typeface="Arial" pitchFamily="34" charset="0"/>
              <a:buChar char="•"/>
            </a:pPr>
            <a:r>
              <a:rPr lang="en-US" sz="2200" dirty="0" smtClean="0">
                <a:solidFill>
                  <a:schemeClr val="bg1"/>
                </a:solidFill>
                <a:latin typeface="Verdana" pitchFamily="34" charset="0"/>
              </a:rPr>
              <a:t>Some organizations use broad internet data gathering</a:t>
            </a:r>
          </a:p>
          <a:p>
            <a:pPr lvl="1">
              <a:buClrTx/>
              <a:buFont typeface="Arial" pitchFamily="34" charset="0"/>
              <a:buChar char="•"/>
            </a:pPr>
            <a:r>
              <a:rPr lang="en-US" sz="2200" dirty="0" smtClean="0">
                <a:solidFill>
                  <a:schemeClr val="bg1"/>
                </a:solidFill>
                <a:latin typeface="Verdana" pitchFamily="34" charset="0"/>
              </a:rPr>
              <a:t>Will the participants understand all of the issues? </a:t>
            </a:r>
          </a:p>
          <a:p>
            <a:pPr>
              <a:buClrTx/>
              <a:buFont typeface="Arial" pitchFamily="34" charset="0"/>
              <a:buChar char="•"/>
            </a:pPr>
            <a:r>
              <a:rPr lang="en-US" sz="2200" dirty="0" smtClean="0">
                <a:solidFill>
                  <a:schemeClr val="bg1"/>
                </a:solidFill>
                <a:latin typeface="Verdana" pitchFamily="34" charset="0"/>
              </a:rPr>
              <a:t>Multiple methods currently used</a:t>
            </a:r>
          </a:p>
          <a:p>
            <a:pPr lvl="1">
              <a:buClrTx/>
              <a:buFont typeface="Arial" pitchFamily="34" charset="0"/>
              <a:buChar char="•"/>
            </a:pPr>
            <a:r>
              <a:rPr lang="en-US" sz="2200" dirty="0" smtClean="0">
                <a:solidFill>
                  <a:schemeClr val="bg1"/>
                </a:solidFill>
                <a:latin typeface="Verdana" pitchFamily="34" charset="0"/>
              </a:rPr>
              <a:t>Ranking  1-xx</a:t>
            </a:r>
          </a:p>
          <a:p>
            <a:pPr lvl="1">
              <a:buClrTx/>
              <a:buFont typeface="Arial" pitchFamily="34" charset="0"/>
              <a:buChar char="•"/>
            </a:pPr>
            <a:r>
              <a:rPr lang="en-US" sz="2200" dirty="0" err="1" smtClean="0">
                <a:solidFill>
                  <a:schemeClr val="bg1"/>
                </a:solidFill>
                <a:latin typeface="Verdana" pitchFamily="34" charset="0"/>
              </a:rPr>
              <a:t>Likert</a:t>
            </a:r>
            <a:r>
              <a:rPr lang="en-US" sz="2200" dirty="0" smtClean="0">
                <a:solidFill>
                  <a:schemeClr val="bg1"/>
                </a:solidFill>
                <a:latin typeface="Verdana" pitchFamily="34" charset="0"/>
              </a:rPr>
              <a:t> scale 1-7</a:t>
            </a:r>
          </a:p>
          <a:p>
            <a:pPr lvl="1">
              <a:buClrTx/>
              <a:buFont typeface="Arial" pitchFamily="34" charset="0"/>
              <a:buChar char="•"/>
            </a:pPr>
            <a:r>
              <a:rPr lang="en-US" sz="2200" dirty="0" smtClean="0">
                <a:solidFill>
                  <a:schemeClr val="bg1"/>
                </a:solidFill>
                <a:latin typeface="Verdana" pitchFamily="34" charset="0"/>
              </a:rPr>
              <a:t>Multi-voting,  multiple  (but limited) votes per choice</a:t>
            </a:r>
          </a:p>
          <a:p>
            <a:pPr lvl="1">
              <a:buClrTx/>
              <a:buFont typeface="Arial" pitchFamily="34" charset="0"/>
              <a:buChar char="•"/>
            </a:pPr>
            <a:r>
              <a:rPr lang="en-US" sz="2200" dirty="0" smtClean="0">
                <a:solidFill>
                  <a:schemeClr val="bg1"/>
                </a:solidFill>
                <a:latin typeface="Verdana" pitchFamily="34" charset="0"/>
              </a:rPr>
              <a:t>Pair-wise comparisons</a:t>
            </a:r>
          </a:p>
          <a:p>
            <a:pPr lvl="1">
              <a:buClrTx/>
              <a:buFont typeface="Arial" pitchFamily="34" charset="0"/>
              <a:buChar char="•"/>
            </a:pPr>
            <a:r>
              <a:rPr lang="en-US" sz="2200" dirty="0" smtClean="0">
                <a:solidFill>
                  <a:schemeClr val="bg1"/>
                </a:solidFill>
                <a:latin typeface="Verdana" pitchFamily="34" charset="0"/>
              </a:rPr>
              <a:t>Delphi methods</a:t>
            </a:r>
          </a:p>
          <a:p>
            <a:pPr lvl="1">
              <a:buClrTx/>
              <a:buFont typeface="Arial" pitchFamily="34" charset="0"/>
              <a:buChar char="•"/>
            </a:pPr>
            <a:r>
              <a:rPr lang="en-US" sz="2200" dirty="0" smtClean="0">
                <a:solidFill>
                  <a:schemeClr val="bg1"/>
                </a:solidFill>
                <a:latin typeface="Verdana" pitchFamily="34" charset="0"/>
              </a:rPr>
              <a:t>Nominal group process</a:t>
            </a:r>
          </a:p>
          <a:p>
            <a:pPr lvl="1">
              <a:buClrTx/>
              <a:buFont typeface="Arial" pitchFamily="34" charset="0"/>
              <a:buChar char="•"/>
            </a:pPr>
            <a:r>
              <a:rPr lang="en-US" sz="2200" dirty="0" smtClean="0">
                <a:solidFill>
                  <a:schemeClr val="bg1"/>
                </a:solidFill>
                <a:latin typeface="Verdana" pitchFamily="34" charset="0"/>
              </a:rPr>
              <a:t>Consensus conference</a:t>
            </a:r>
          </a:p>
        </p:txBody>
      </p:sp>
      <p:sp>
        <p:nvSpPr>
          <p:cNvPr id="4" name="Slide Number Placeholder 3"/>
          <p:cNvSpPr>
            <a:spLocks noGrp="1"/>
          </p:cNvSpPr>
          <p:nvPr>
            <p:ph type="sldNum" sz="quarter" idx="12"/>
          </p:nvPr>
        </p:nvSpPr>
        <p:spPr/>
        <p:txBody>
          <a:bodyPr/>
          <a:lstStyle/>
          <a:p>
            <a:pPr>
              <a:defRPr/>
            </a:pPr>
            <a:fld id="{D2C8139C-D4EF-47B8-B459-D6D87EBFB97E}" type="slidenum">
              <a:rPr lang="en-US" smtClean="0">
                <a:solidFill>
                  <a:srgbClr val="163A72"/>
                </a:solidFill>
              </a:rPr>
              <a:pPr>
                <a:defRPr/>
              </a:pPr>
              <a:t>29</a:t>
            </a:fld>
            <a:endParaRPr lang="en-US" dirty="0">
              <a:solidFill>
                <a:srgbClr val="163A72"/>
              </a:solidFill>
            </a:endParaRPr>
          </a:p>
        </p:txBody>
      </p:sp>
    </p:spTree>
    <p:extLst>
      <p:ext uri="{BB962C8B-B14F-4D97-AF65-F5344CB8AC3E}">
        <p14:creationId xmlns:p14="http://schemas.microsoft.com/office/powerpoint/2010/main" xmlns="" val="124526858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3"/>
          <p:cNvSpPr>
            <a:spLocks noGrp="1" noChangeArrowheads="1"/>
          </p:cNvSpPr>
          <p:nvPr>
            <p:ph idx="1"/>
          </p:nvPr>
        </p:nvSpPr>
        <p:spPr bwMode="auto">
          <a:xfrm>
            <a:off x="457200" y="1298575"/>
            <a:ext cx="8229600" cy="4827588"/>
          </a:xfrm>
          <a:noFill/>
          <a:ln>
            <a:miter lim="800000"/>
            <a:headEnd/>
            <a:tailEnd/>
          </a:ln>
        </p:spPr>
        <p:txBody>
          <a:bodyPr vert="horz" wrap="square" lIns="91440" tIns="45720" rIns="91440" bIns="45720" numCol="1" anchor="t" anchorCtr="0" compatLnSpc="1">
            <a:prstTxWarp prst="textNoShape">
              <a:avLst/>
            </a:prstTxWarp>
          </a:bodyPr>
          <a:lstStyle/>
          <a:p>
            <a:pPr marL="0" indent="0" eaLnBrk="1" hangingPunct="1">
              <a:spcBef>
                <a:spcPts val="863"/>
              </a:spcBef>
              <a:spcAft>
                <a:spcPts val="600"/>
              </a:spcAft>
              <a:buNone/>
            </a:pPr>
            <a:r>
              <a:rPr lang="en-US" sz="2400" dirty="0" smtClean="0">
                <a:solidFill>
                  <a:schemeClr val="bg1"/>
                </a:solidFill>
                <a:latin typeface="Arial" pitchFamily="34" charset="0"/>
                <a:cs typeface="Arial" pitchFamily="34" charset="0"/>
              </a:rPr>
              <a:t>The 2003 Medicare Prescription Drug, Improvement, and Modernization Act authorized the </a:t>
            </a:r>
            <a:r>
              <a:rPr lang="en-US" sz="2400" dirty="0" smtClean="0">
                <a:solidFill>
                  <a:schemeClr val="bg1"/>
                </a:solidFill>
                <a:latin typeface="Verdana" pitchFamily="34" charset="0"/>
                <a:cs typeface="Arial" pitchFamily="34" charset="0"/>
              </a:rPr>
              <a:t>Agency</a:t>
            </a:r>
            <a:r>
              <a:rPr lang="en-US" sz="2400" dirty="0" smtClean="0">
                <a:solidFill>
                  <a:schemeClr val="bg1"/>
                </a:solidFill>
                <a:latin typeface="Arial" pitchFamily="34" charset="0"/>
                <a:cs typeface="Arial" pitchFamily="34" charset="0"/>
              </a:rPr>
              <a:t> for Healthcare Research and Quality (AHRQ) to </a:t>
            </a:r>
            <a:r>
              <a:rPr lang="en-US" sz="2400" i="1" dirty="0" smtClean="0">
                <a:solidFill>
                  <a:schemeClr val="bg1"/>
                </a:solidFill>
                <a:latin typeface="Arial" pitchFamily="34" charset="0"/>
                <a:cs typeface="Arial" pitchFamily="34" charset="0"/>
              </a:rPr>
              <a:t>improve the quality, effectiveness, and efficiency of health care </a:t>
            </a:r>
            <a:r>
              <a:rPr lang="en-US" sz="2400" dirty="0" smtClean="0">
                <a:solidFill>
                  <a:schemeClr val="bg1"/>
                </a:solidFill>
                <a:latin typeface="Arial" pitchFamily="34" charset="0"/>
                <a:cs typeface="Arial" pitchFamily="34" charset="0"/>
              </a:rPr>
              <a:t>delivered through Medicare, Medicaid, and State Children’s Health Insurance programs. </a:t>
            </a:r>
          </a:p>
          <a:p>
            <a:pPr marL="0" indent="0" eaLnBrk="1" hangingPunct="1">
              <a:spcBef>
                <a:spcPts val="863"/>
              </a:spcBef>
              <a:spcAft>
                <a:spcPts val="600"/>
              </a:spcAft>
              <a:buNone/>
            </a:pPr>
            <a:r>
              <a:rPr lang="en-US" sz="2400" dirty="0" smtClean="0">
                <a:solidFill>
                  <a:schemeClr val="bg1"/>
                </a:solidFill>
                <a:latin typeface="Arial" pitchFamily="34" charset="0"/>
                <a:cs typeface="Arial" pitchFamily="34" charset="0"/>
              </a:rPr>
              <a:t>The Effective Healthcare Program carries out this goals through</a:t>
            </a:r>
          </a:p>
          <a:p>
            <a:pPr marL="1143000" indent="-228600" eaLnBrk="1" hangingPunct="1">
              <a:spcBef>
                <a:spcPts val="863"/>
              </a:spcBef>
              <a:spcAft>
                <a:spcPts val="600"/>
              </a:spcAft>
            </a:pPr>
            <a:r>
              <a:rPr lang="en-US" sz="2400" dirty="0" smtClean="0">
                <a:solidFill>
                  <a:schemeClr val="bg1"/>
                </a:solidFill>
                <a:latin typeface="Arial" pitchFamily="34" charset="0"/>
                <a:cs typeface="Arial" pitchFamily="34" charset="0"/>
              </a:rPr>
              <a:t>Evidence Synthesis</a:t>
            </a:r>
          </a:p>
          <a:p>
            <a:pPr marL="1143000" indent="-228600" eaLnBrk="1" hangingPunct="1">
              <a:spcBef>
                <a:spcPts val="863"/>
              </a:spcBef>
              <a:spcAft>
                <a:spcPts val="600"/>
              </a:spcAft>
            </a:pPr>
            <a:r>
              <a:rPr lang="en-US" sz="2400" dirty="0" smtClean="0">
                <a:solidFill>
                  <a:schemeClr val="bg1"/>
                </a:solidFill>
                <a:latin typeface="Arial" pitchFamily="34" charset="0"/>
                <a:cs typeface="Arial" pitchFamily="34" charset="0"/>
              </a:rPr>
              <a:t>Evidence Generation</a:t>
            </a:r>
          </a:p>
          <a:p>
            <a:pPr marL="1143000" indent="-228600" eaLnBrk="1" hangingPunct="1">
              <a:spcBef>
                <a:spcPts val="863"/>
              </a:spcBef>
              <a:spcAft>
                <a:spcPts val="600"/>
              </a:spcAft>
            </a:pPr>
            <a:r>
              <a:rPr lang="en-US" sz="2400" dirty="0" smtClean="0">
                <a:solidFill>
                  <a:schemeClr val="bg1"/>
                </a:solidFill>
                <a:latin typeface="Arial" pitchFamily="34" charset="0"/>
                <a:cs typeface="Arial" pitchFamily="34" charset="0"/>
              </a:rPr>
              <a:t>Dissemination and Translation</a:t>
            </a:r>
          </a:p>
        </p:txBody>
      </p:sp>
      <p:sp>
        <p:nvSpPr>
          <p:cNvPr id="6147" name="Title 3"/>
          <p:cNvSpPr>
            <a:spLocks noGrp="1"/>
          </p:cNvSpPr>
          <p:nvPr>
            <p:ph type="title"/>
          </p:nvPr>
        </p:nvSpPr>
        <p:spPr/>
        <p:txBody>
          <a:bodyPr/>
          <a:lstStyle/>
          <a:p>
            <a:r>
              <a:rPr lang="en-US" sz="3600" b="1" dirty="0" smtClean="0">
                <a:solidFill>
                  <a:srgbClr val="FFFF00"/>
                </a:solidFill>
                <a:latin typeface="Arial Rounded MT Bold" pitchFamily="34" charset="0"/>
              </a:rPr>
              <a:t>The Effective Health Care Program</a:t>
            </a:r>
            <a:endParaRPr lang="en-US" sz="5400" b="1" dirty="0" smtClean="0">
              <a:solidFill>
                <a:srgbClr val="FFFF00"/>
              </a:solidFill>
              <a:latin typeface="Arial Rounded MT Bold"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320040"/>
            <a:ext cx="8183880" cy="1051560"/>
          </a:xfrm>
        </p:spPr>
        <p:txBody>
          <a:bodyPr>
            <a:noAutofit/>
          </a:bodyPr>
          <a:lstStyle/>
          <a:p>
            <a:r>
              <a:rPr lang="en-US" sz="3600" dirty="0" smtClean="0">
                <a:solidFill>
                  <a:srgbClr val="FFFF00"/>
                </a:solidFill>
              </a:rPr>
              <a:t>Transformation of </a:t>
            </a:r>
            <a:br>
              <a:rPr lang="en-US" sz="3600" dirty="0" smtClean="0">
                <a:solidFill>
                  <a:srgbClr val="FFFF00"/>
                </a:solidFill>
              </a:rPr>
            </a:br>
            <a:r>
              <a:rPr lang="en-US" sz="3600" dirty="0" smtClean="0">
                <a:solidFill>
                  <a:srgbClr val="FFFF00"/>
                </a:solidFill>
              </a:rPr>
              <a:t>Research </a:t>
            </a:r>
            <a:r>
              <a:rPr lang="en-US" sz="3600" dirty="0">
                <a:solidFill>
                  <a:srgbClr val="FFFF00"/>
                </a:solidFill>
              </a:rPr>
              <a:t>G</a:t>
            </a:r>
            <a:r>
              <a:rPr lang="en-US" sz="3600" dirty="0" smtClean="0">
                <a:solidFill>
                  <a:srgbClr val="FFFF00"/>
                </a:solidFill>
              </a:rPr>
              <a:t>aps into Needs</a:t>
            </a:r>
            <a:endParaRPr lang="en-US" sz="3600" dirty="0">
              <a:solidFill>
                <a:srgbClr val="FFFF00"/>
              </a:solidFill>
            </a:endParaRPr>
          </a:p>
        </p:txBody>
      </p:sp>
      <p:sp>
        <p:nvSpPr>
          <p:cNvPr id="3" name="Content Placeholder 2"/>
          <p:cNvSpPr>
            <a:spLocks noGrp="1"/>
          </p:cNvSpPr>
          <p:nvPr>
            <p:ph idx="1"/>
          </p:nvPr>
        </p:nvSpPr>
        <p:spPr>
          <a:xfrm>
            <a:off x="800100" y="1752600"/>
            <a:ext cx="7543800" cy="4343400"/>
          </a:xfrm>
        </p:spPr>
        <p:txBody>
          <a:bodyPr>
            <a:normAutofit lnSpcReduction="10000"/>
          </a:bodyPr>
          <a:lstStyle/>
          <a:p>
            <a:pPr>
              <a:buClrTx/>
              <a:buFont typeface="Arial" pitchFamily="34" charset="0"/>
              <a:buChar char="•"/>
            </a:pPr>
            <a:r>
              <a:rPr lang="en-US" sz="2800" dirty="0" smtClean="0">
                <a:solidFill>
                  <a:schemeClr val="bg1"/>
                </a:solidFill>
                <a:latin typeface="Verdana" pitchFamily="34" charset="0"/>
              </a:rPr>
              <a:t>Gaps are generally in the form of a declarative sentence.</a:t>
            </a:r>
          </a:p>
          <a:p>
            <a:pPr>
              <a:buClrTx/>
              <a:buFont typeface="Arial" pitchFamily="34" charset="0"/>
              <a:buChar char="•"/>
            </a:pPr>
            <a:r>
              <a:rPr lang="en-US" sz="2800" dirty="0" smtClean="0">
                <a:solidFill>
                  <a:schemeClr val="bg1"/>
                </a:solidFill>
                <a:latin typeface="Verdana" pitchFamily="34" charset="0"/>
              </a:rPr>
              <a:t>Needs are questions similar to research questions in a grant proposal.</a:t>
            </a:r>
          </a:p>
          <a:p>
            <a:pPr>
              <a:buClrTx/>
              <a:buFont typeface="Arial" pitchFamily="34" charset="0"/>
              <a:buChar char="•"/>
            </a:pPr>
            <a:r>
              <a:rPr lang="en-US" sz="2800" dirty="0" smtClean="0">
                <a:solidFill>
                  <a:schemeClr val="bg1"/>
                </a:solidFill>
                <a:latin typeface="Verdana" pitchFamily="34" charset="0"/>
              </a:rPr>
              <a:t>Most organizations use PICOTS framework: </a:t>
            </a:r>
          </a:p>
          <a:p>
            <a:pPr lvl="1">
              <a:buClrTx/>
              <a:buFont typeface="Arial" pitchFamily="34" charset="0"/>
              <a:buChar char="•"/>
            </a:pPr>
            <a:r>
              <a:rPr lang="en-US" sz="2400" b="1" dirty="0" smtClean="0">
                <a:solidFill>
                  <a:schemeClr val="bg1"/>
                </a:solidFill>
                <a:latin typeface="Verdana" pitchFamily="34" charset="0"/>
              </a:rPr>
              <a:t>P</a:t>
            </a:r>
            <a:r>
              <a:rPr lang="en-US" sz="2400" dirty="0" smtClean="0">
                <a:solidFill>
                  <a:schemeClr val="bg1"/>
                </a:solidFill>
                <a:latin typeface="Verdana" pitchFamily="34" charset="0"/>
              </a:rPr>
              <a:t>opulation, </a:t>
            </a:r>
            <a:r>
              <a:rPr lang="en-US" sz="2400" b="1" dirty="0" smtClean="0">
                <a:solidFill>
                  <a:schemeClr val="bg1"/>
                </a:solidFill>
                <a:latin typeface="Verdana" pitchFamily="34" charset="0"/>
              </a:rPr>
              <a:t>I</a:t>
            </a:r>
            <a:r>
              <a:rPr lang="en-US" sz="2400" dirty="0" smtClean="0">
                <a:solidFill>
                  <a:schemeClr val="bg1"/>
                </a:solidFill>
                <a:latin typeface="Verdana" pitchFamily="34" charset="0"/>
              </a:rPr>
              <a:t>ntervention, </a:t>
            </a:r>
            <a:r>
              <a:rPr lang="en-US" sz="2400" b="1" dirty="0" smtClean="0">
                <a:solidFill>
                  <a:schemeClr val="bg1"/>
                </a:solidFill>
                <a:latin typeface="Verdana" pitchFamily="34" charset="0"/>
              </a:rPr>
              <a:t>C</a:t>
            </a:r>
            <a:r>
              <a:rPr lang="en-US" sz="2400" dirty="0" smtClean="0">
                <a:solidFill>
                  <a:schemeClr val="bg1"/>
                </a:solidFill>
                <a:latin typeface="Verdana" pitchFamily="34" charset="0"/>
              </a:rPr>
              <a:t>omparator, </a:t>
            </a:r>
            <a:r>
              <a:rPr lang="en-US" sz="2400" b="1" dirty="0" smtClean="0">
                <a:solidFill>
                  <a:schemeClr val="bg1"/>
                </a:solidFill>
                <a:latin typeface="Verdana" pitchFamily="34" charset="0"/>
              </a:rPr>
              <a:t>O</a:t>
            </a:r>
            <a:r>
              <a:rPr lang="en-US" sz="2400" dirty="0" smtClean="0">
                <a:solidFill>
                  <a:schemeClr val="bg1"/>
                </a:solidFill>
                <a:latin typeface="Verdana" pitchFamily="34" charset="0"/>
              </a:rPr>
              <a:t>utcome, </a:t>
            </a:r>
            <a:r>
              <a:rPr lang="en-US" sz="2400" b="1" dirty="0" smtClean="0">
                <a:solidFill>
                  <a:schemeClr val="bg1"/>
                </a:solidFill>
                <a:latin typeface="Verdana" pitchFamily="34" charset="0"/>
              </a:rPr>
              <a:t>T</a:t>
            </a:r>
            <a:r>
              <a:rPr lang="en-US" sz="2400" dirty="0" smtClean="0">
                <a:solidFill>
                  <a:schemeClr val="bg1"/>
                </a:solidFill>
                <a:latin typeface="Verdana" pitchFamily="34" charset="0"/>
              </a:rPr>
              <a:t>imeframe, </a:t>
            </a:r>
            <a:r>
              <a:rPr lang="en-US" sz="2400" b="1" dirty="0" smtClean="0">
                <a:solidFill>
                  <a:schemeClr val="bg1"/>
                </a:solidFill>
                <a:latin typeface="Verdana" pitchFamily="34" charset="0"/>
              </a:rPr>
              <a:t>S</a:t>
            </a:r>
            <a:r>
              <a:rPr lang="en-US" sz="2400" dirty="0" smtClean="0">
                <a:solidFill>
                  <a:schemeClr val="bg1"/>
                </a:solidFill>
                <a:latin typeface="Verdana" pitchFamily="34" charset="0"/>
              </a:rPr>
              <a:t>etting. </a:t>
            </a:r>
          </a:p>
          <a:p>
            <a:pPr>
              <a:buClrTx/>
              <a:buFont typeface="Arial" pitchFamily="34" charset="0"/>
              <a:buChar char="•"/>
            </a:pPr>
            <a:r>
              <a:rPr lang="en-US" sz="2800" dirty="0" smtClean="0">
                <a:solidFill>
                  <a:schemeClr val="bg1"/>
                </a:solidFill>
                <a:latin typeface="Verdana" pitchFamily="34" charset="0"/>
              </a:rPr>
              <a:t>Methods questions may be important, but may not be a fit for PICOTS.</a:t>
            </a:r>
            <a:endParaRPr lang="en-US" sz="2800" dirty="0">
              <a:solidFill>
                <a:schemeClr val="bg1"/>
              </a:solidFill>
              <a:latin typeface="Verdana" pitchFamily="34" charset="0"/>
            </a:endParaRPr>
          </a:p>
        </p:txBody>
      </p:sp>
      <p:sp>
        <p:nvSpPr>
          <p:cNvPr id="4" name="Slide Number Placeholder 3"/>
          <p:cNvSpPr>
            <a:spLocks noGrp="1"/>
          </p:cNvSpPr>
          <p:nvPr>
            <p:ph type="sldNum" sz="quarter" idx="12"/>
          </p:nvPr>
        </p:nvSpPr>
        <p:spPr/>
        <p:txBody>
          <a:bodyPr/>
          <a:lstStyle/>
          <a:p>
            <a:pPr>
              <a:defRPr/>
            </a:pPr>
            <a:fld id="{D2C8139C-D4EF-47B8-B459-D6D87EBFB97E}" type="slidenum">
              <a:rPr lang="en-US" smtClean="0">
                <a:solidFill>
                  <a:srgbClr val="163A72"/>
                </a:solidFill>
              </a:rPr>
              <a:pPr>
                <a:defRPr/>
              </a:pPr>
              <a:t>30</a:t>
            </a:fld>
            <a:endParaRPr lang="en-US" dirty="0">
              <a:solidFill>
                <a:srgbClr val="163A72"/>
              </a:solidFill>
            </a:endParaRPr>
          </a:p>
        </p:txBody>
      </p:sp>
    </p:spTree>
    <p:extLst>
      <p:ext uri="{BB962C8B-B14F-4D97-AF65-F5344CB8AC3E}">
        <p14:creationId xmlns:p14="http://schemas.microsoft.com/office/powerpoint/2010/main" xmlns="" val="279008584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320040"/>
            <a:ext cx="8183880" cy="1051560"/>
          </a:xfrm>
        </p:spPr>
        <p:txBody>
          <a:bodyPr>
            <a:normAutofit/>
          </a:bodyPr>
          <a:lstStyle/>
          <a:p>
            <a:r>
              <a:rPr lang="en-US" sz="4000" dirty="0" smtClean="0">
                <a:solidFill>
                  <a:srgbClr val="FFFF00"/>
                </a:solidFill>
              </a:rPr>
              <a:t>Refinement and Re-Ranking</a:t>
            </a:r>
            <a:endParaRPr lang="en-US" sz="4000" dirty="0">
              <a:solidFill>
                <a:srgbClr val="FFFF00"/>
              </a:solidFill>
            </a:endParaRPr>
          </a:p>
        </p:txBody>
      </p:sp>
      <p:sp>
        <p:nvSpPr>
          <p:cNvPr id="3" name="Content Placeholder 2"/>
          <p:cNvSpPr>
            <a:spLocks noGrp="1"/>
          </p:cNvSpPr>
          <p:nvPr>
            <p:ph idx="1"/>
          </p:nvPr>
        </p:nvSpPr>
        <p:spPr>
          <a:xfrm>
            <a:off x="838200" y="1905000"/>
            <a:ext cx="7467600" cy="3124200"/>
          </a:xfrm>
        </p:spPr>
        <p:txBody>
          <a:bodyPr>
            <a:noAutofit/>
          </a:bodyPr>
          <a:lstStyle/>
          <a:p>
            <a:pPr>
              <a:buClrTx/>
              <a:buFont typeface="Arial" pitchFamily="34" charset="0"/>
              <a:buChar char="•"/>
            </a:pPr>
            <a:r>
              <a:rPr lang="en-US" sz="2800" dirty="0" smtClean="0">
                <a:solidFill>
                  <a:schemeClr val="bg1"/>
                </a:solidFill>
                <a:latin typeface="Verdana" pitchFamily="34" charset="0"/>
              </a:rPr>
              <a:t>When number of gaps is large, multiple rounds of prioritization may be needed.</a:t>
            </a:r>
          </a:p>
          <a:p>
            <a:pPr lvl="1">
              <a:buClrTx/>
              <a:buFont typeface="Arial" pitchFamily="34" charset="0"/>
              <a:buChar char="•"/>
            </a:pPr>
            <a:r>
              <a:rPr lang="en-US" dirty="0" smtClean="0">
                <a:solidFill>
                  <a:schemeClr val="bg1"/>
                </a:solidFill>
                <a:latin typeface="Verdana" pitchFamily="34" charset="0"/>
              </a:rPr>
              <a:t>Many groups use 2-3 rounds</a:t>
            </a:r>
          </a:p>
          <a:p>
            <a:pPr>
              <a:buClrTx/>
              <a:buFont typeface="Arial" pitchFamily="34" charset="0"/>
              <a:buChar char="•"/>
            </a:pPr>
            <a:r>
              <a:rPr lang="en-US" sz="2800" dirty="0" smtClean="0">
                <a:solidFill>
                  <a:schemeClr val="bg1"/>
                </a:solidFill>
                <a:latin typeface="Verdana" pitchFamily="34" charset="0"/>
              </a:rPr>
              <a:t>Gaps may be combined or split depending on the level of granularity that is useful.</a:t>
            </a:r>
          </a:p>
          <a:p>
            <a:pPr>
              <a:buClrTx/>
              <a:buFont typeface="Arial" pitchFamily="34" charset="0"/>
              <a:buChar char="•"/>
            </a:pPr>
            <a:r>
              <a:rPr lang="en-US" sz="2800" dirty="0" smtClean="0">
                <a:solidFill>
                  <a:schemeClr val="bg1"/>
                </a:solidFill>
                <a:latin typeface="Verdana" pitchFamily="34" charset="0"/>
              </a:rPr>
              <a:t>Is consensus needed?</a:t>
            </a:r>
            <a:endParaRPr lang="en-US" sz="2800" dirty="0">
              <a:solidFill>
                <a:schemeClr val="bg1"/>
              </a:solidFill>
              <a:latin typeface="Verdana" pitchFamily="34" charset="0"/>
            </a:endParaRPr>
          </a:p>
        </p:txBody>
      </p:sp>
      <p:sp>
        <p:nvSpPr>
          <p:cNvPr id="4" name="Slide Number Placeholder 3"/>
          <p:cNvSpPr>
            <a:spLocks noGrp="1"/>
          </p:cNvSpPr>
          <p:nvPr>
            <p:ph type="sldNum" sz="quarter" idx="12"/>
          </p:nvPr>
        </p:nvSpPr>
        <p:spPr/>
        <p:txBody>
          <a:bodyPr/>
          <a:lstStyle/>
          <a:p>
            <a:pPr>
              <a:defRPr/>
            </a:pPr>
            <a:fld id="{D2C8139C-D4EF-47B8-B459-D6D87EBFB97E}" type="slidenum">
              <a:rPr lang="en-US" smtClean="0">
                <a:solidFill>
                  <a:srgbClr val="163A72"/>
                </a:solidFill>
              </a:rPr>
              <a:pPr>
                <a:defRPr/>
              </a:pPr>
              <a:t>31</a:t>
            </a:fld>
            <a:endParaRPr lang="en-US" dirty="0">
              <a:solidFill>
                <a:srgbClr val="163A72"/>
              </a:solidFill>
            </a:endParaRPr>
          </a:p>
        </p:txBody>
      </p:sp>
    </p:spTree>
    <p:extLst>
      <p:ext uri="{BB962C8B-B14F-4D97-AF65-F5344CB8AC3E}">
        <p14:creationId xmlns:p14="http://schemas.microsoft.com/office/powerpoint/2010/main" xmlns="" val="207678646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D2C8139C-D4EF-47B8-B459-D6D87EBFB97E}" type="slidenum">
              <a:rPr lang="en-US" smtClean="0"/>
              <a:pPr>
                <a:defRPr/>
              </a:pPr>
              <a:t>32</a:t>
            </a:fld>
            <a:endParaRPr lang="en-US" dirty="0"/>
          </a:p>
        </p:txBody>
      </p:sp>
      <p:pic>
        <p:nvPicPr>
          <p:cNvPr id="1027" name="Picture 2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6575" y="162025"/>
            <a:ext cx="4495800" cy="64738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8" name="Picture 2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562375" y="162025"/>
            <a:ext cx="4519744" cy="647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26776541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838200"/>
          </a:xfrm>
        </p:spPr>
        <p:txBody>
          <a:bodyPr>
            <a:normAutofit/>
          </a:bodyPr>
          <a:lstStyle/>
          <a:p>
            <a:r>
              <a:rPr lang="en-US" sz="2800" dirty="0">
                <a:solidFill>
                  <a:srgbClr val="FFFF00"/>
                </a:solidFill>
              </a:rPr>
              <a:t>Example: AHRQ </a:t>
            </a:r>
            <a:r>
              <a:rPr lang="en-US" sz="2800" dirty="0" smtClean="0">
                <a:solidFill>
                  <a:srgbClr val="FFFF00"/>
                </a:solidFill>
              </a:rPr>
              <a:t>Future research needs on ADHD</a:t>
            </a:r>
            <a:endParaRPr lang="en-US" sz="2800" dirty="0">
              <a:solidFill>
                <a:srgbClr val="FFFF00"/>
              </a:solidFill>
            </a:endParaRPr>
          </a:p>
        </p:txBody>
      </p:sp>
      <p:sp>
        <p:nvSpPr>
          <p:cNvPr id="4" name="Slide Number Placeholder 3"/>
          <p:cNvSpPr>
            <a:spLocks noGrp="1"/>
          </p:cNvSpPr>
          <p:nvPr>
            <p:ph type="sldNum" sz="quarter" idx="12"/>
          </p:nvPr>
        </p:nvSpPr>
        <p:spPr/>
        <p:txBody>
          <a:bodyPr/>
          <a:lstStyle/>
          <a:p>
            <a:pPr>
              <a:defRPr/>
            </a:pPr>
            <a:fld id="{D2C8139C-D4EF-47B8-B459-D6D87EBFB97E}" type="slidenum">
              <a:rPr lang="en-US" smtClean="0">
                <a:solidFill>
                  <a:srgbClr val="163A72"/>
                </a:solidFill>
              </a:rPr>
              <a:pPr>
                <a:defRPr/>
              </a:pPr>
              <a:t>33</a:t>
            </a:fld>
            <a:endParaRPr lang="en-US" dirty="0">
              <a:solidFill>
                <a:srgbClr val="163A72"/>
              </a:solidFill>
            </a:endParaRPr>
          </a:p>
        </p:txBody>
      </p:sp>
      <p:sp>
        <p:nvSpPr>
          <p:cNvPr id="6" name="Rectangle 3"/>
          <p:cNvSpPr>
            <a:spLocks noChangeArrowheads="1"/>
          </p:cNvSpPr>
          <p:nvPr/>
        </p:nvSpPr>
        <p:spPr bwMode="auto">
          <a:xfrm>
            <a:off x="503349" y="762000"/>
            <a:ext cx="7467600"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Verdana" pitchFamily="34" charset="0"/>
                <a:ea typeface="Times New Roman" pitchFamily="18" charset="0"/>
              </a:rPr>
              <a:t>Key Questions from Comparative Effectiveness Review</a:t>
            </a:r>
            <a:endParaRPr kumimoji="0" lang="en-US" sz="1600" b="0" i="0" u="none" strike="noStrike" cap="none" normalizeH="0" baseline="0" dirty="0" smtClean="0">
              <a:ln>
                <a:noFill/>
              </a:ln>
              <a:solidFill>
                <a:schemeClr val="bg1"/>
              </a:solidFill>
              <a:effectLst/>
              <a:latin typeface="Verdana"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xmlns="" val="2122808157"/>
              </p:ext>
            </p:extLst>
          </p:nvPr>
        </p:nvGraphicFramePr>
        <p:xfrm>
          <a:off x="400050" y="1143000"/>
          <a:ext cx="8343900" cy="2627260"/>
        </p:xfrm>
        <a:graphic>
          <a:graphicData uri="http://schemas.openxmlformats.org/drawingml/2006/table">
            <a:tbl>
              <a:tblPr firstRow="1" firstCol="1" bandRow="1"/>
              <a:tblGrid>
                <a:gridCol w="721465"/>
                <a:gridCol w="7622435"/>
              </a:tblGrid>
              <a:tr h="688693">
                <a:tc>
                  <a:txBody>
                    <a:bodyPr/>
                    <a:lstStyle/>
                    <a:p>
                      <a:pPr marL="0" marR="0" indent="0">
                        <a:lnSpc>
                          <a:spcPct val="200000"/>
                        </a:lnSpc>
                        <a:spcBef>
                          <a:spcPts val="0"/>
                        </a:spcBef>
                        <a:spcAft>
                          <a:spcPts val="1000"/>
                        </a:spcAft>
                      </a:pPr>
                      <a:r>
                        <a:rPr lang="en-US" sz="1200" dirty="0">
                          <a:effectLst/>
                          <a:latin typeface="Arial"/>
                          <a:ea typeface="Times New Roman"/>
                          <a:cs typeface="Arial"/>
                        </a:rPr>
                        <a:t>KQ1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400" dirty="0" smtClean="0">
                          <a:effectLst/>
                          <a:latin typeface="Arial"/>
                          <a:ea typeface="Times New Roman"/>
                          <a:cs typeface="Arial"/>
                        </a:rPr>
                        <a:t>Among </a:t>
                      </a:r>
                      <a:r>
                        <a:rPr lang="en-US" sz="1400" dirty="0">
                          <a:effectLst/>
                          <a:latin typeface="Arial"/>
                          <a:ea typeface="Times New Roman"/>
                          <a:cs typeface="Arial"/>
                        </a:rPr>
                        <a:t>children less </a:t>
                      </a:r>
                      <a:r>
                        <a:rPr lang="en-US" sz="1400" dirty="0" smtClean="0">
                          <a:effectLst/>
                          <a:latin typeface="Arial"/>
                          <a:ea typeface="Times New Roman"/>
                          <a:cs typeface="Arial"/>
                        </a:rPr>
                        <a:t>than </a:t>
                      </a:r>
                      <a:r>
                        <a:rPr lang="en-US" sz="1400" dirty="0">
                          <a:effectLst/>
                          <a:latin typeface="Arial"/>
                          <a:ea typeface="Times New Roman"/>
                          <a:cs typeface="Arial"/>
                        </a:rPr>
                        <a:t>6 years of age with Attention Deficit Hyperactivity Disorder or Disruptive Behavior Disorder, what are the effectiveness and adverse event outcomes following treatment?</a:t>
                      </a:r>
                      <a:endParaRPr lang="en-US" sz="1400" dirty="0">
                        <a:effectLst/>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918257">
                <a:tc>
                  <a:txBody>
                    <a:bodyPr/>
                    <a:lstStyle/>
                    <a:p>
                      <a:pPr marL="0" marR="0" indent="0">
                        <a:lnSpc>
                          <a:spcPct val="200000"/>
                        </a:lnSpc>
                        <a:spcBef>
                          <a:spcPts val="0"/>
                        </a:spcBef>
                        <a:spcAft>
                          <a:spcPts val="1000"/>
                        </a:spcAft>
                      </a:pPr>
                      <a:r>
                        <a:rPr lang="en-US" sz="1200" dirty="0">
                          <a:effectLst/>
                          <a:latin typeface="Arial"/>
                          <a:ea typeface="Times New Roman"/>
                          <a:cs typeface="Arial"/>
                        </a:rPr>
                        <a:t>KQ2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400" dirty="0">
                          <a:effectLst/>
                          <a:latin typeface="Arial"/>
                          <a:ea typeface="Times New Roman"/>
                          <a:cs typeface="Arial"/>
                        </a:rPr>
                        <a:t>Among people 6 years of age or older with Attention Deficit Hyperactivity Disorder, what are the effectiveness and adverse event outcomes following 12 months or more of any combination of follow-up or treatment, including, but not limited to, 12 months or more of continuous treatment?</a:t>
                      </a:r>
                      <a:endParaRPr lang="en-US" sz="1400" dirty="0">
                        <a:effectLst/>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909712">
                <a:tc>
                  <a:txBody>
                    <a:bodyPr/>
                    <a:lstStyle/>
                    <a:p>
                      <a:pPr marL="0" marR="0" indent="0">
                        <a:lnSpc>
                          <a:spcPct val="200000"/>
                        </a:lnSpc>
                        <a:spcBef>
                          <a:spcPts val="0"/>
                        </a:spcBef>
                        <a:spcAft>
                          <a:spcPts val="1000"/>
                        </a:spcAft>
                      </a:pPr>
                      <a:r>
                        <a:rPr lang="en-US" sz="1200" dirty="0">
                          <a:effectLst/>
                          <a:latin typeface="Arial"/>
                          <a:ea typeface="Times New Roman"/>
                          <a:cs typeface="Arial"/>
                        </a:rPr>
                        <a:t>KQ3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400" dirty="0">
                          <a:effectLst/>
                          <a:latin typeface="Arial"/>
                          <a:ea typeface="Times New Roman"/>
                          <a:cs typeface="Arial"/>
                        </a:rPr>
                        <a:t>How do A) underlying prevalence of Attention Deficit Hyperactivity Disorder, and B) rates of diagnosis (clinical identification) and treatment for Attention Deficit Hyperactivity Disorder vary by geography, time period, provider type, and </a:t>
                      </a:r>
                      <a:r>
                        <a:rPr lang="en-US" sz="1400" dirty="0" err="1">
                          <a:effectLst/>
                          <a:latin typeface="Arial"/>
                          <a:ea typeface="Times New Roman"/>
                          <a:cs typeface="Arial"/>
                        </a:rPr>
                        <a:t>sociodemographic</a:t>
                      </a:r>
                      <a:r>
                        <a:rPr lang="en-US" sz="1400" dirty="0">
                          <a:effectLst/>
                          <a:latin typeface="Arial"/>
                          <a:ea typeface="Times New Roman"/>
                          <a:cs typeface="Arial"/>
                        </a:rPr>
                        <a:t> characteristics?</a:t>
                      </a:r>
                      <a:endParaRPr lang="en-US" sz="1400" dirty="0">
                        <a:effectLst/>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8" name="Rectangle 7"/>
          <p:cNvSpPr/>
          <p:nvPr/>
        </p:nvSpPr>
        <p:spPr>
          <a:xfrm>
            <a:off x="971550" y="3810000"/>
            <a:ext cx="7200900" cy="2739211"/>
          </a:xfrm>
          <a:prstGeom prst="rect">
            <a:avLst/>
          </a:prstGeom>
        </p:spPr>
        <p:txBody>
          <a:bodyPr wrap="square">
            <a:spAutoFit/>
          </a:bodyPr>
          <a:lstStyle/>
          <a:p>
            <a:pPr>
              <a:spcAft>
                <a:spcPts val="600"/>
              </a:spcAft>
            </a:pPr>
            <a:r>
              <a:rPr lang="en-US" dirty="0">
                <a:solidFill>
                  <a:schemeClr val="bg1"/>
                </a:solidFill>
                <a:latin typeface="Verdana" pitchFamily="34" charset="0"/>
              </a:rPr>
              <a:t>2</a:t>
            </a:r>
            <a:r>
              <a:rPr lang="en-US" dirty="0" smtClean="0">
                <a:solidFill>
                  <a:schemeClr val="bg1"/>
                </a:solidFill>
                <a:latin typeface="Verdana" pitchFamily="34" charset="0"/>
              </a:rPr>
              <a:t>0 </a:t>
            </a:r>
            <a:r>
              <a:rPr lang="en-US" dirty="0">
                <a:solidFill>
                  <a:schemeClr val="bg1"/>
                </a:solidFill>
                <a:latin typeface="Verdana" pitchFamily="34" charset="0"/>
              </a:rPr>
              <a:t>research </a:t>
            </a:r>
            <a:r>
              <a:rPr lang="en-US" dirty="0" smtClean="0">
                <a:solidFill>
                  <a:schemeClr val="bg1"/>
                </a:solidFill>
                <a:latin typeface="Verdana" pitchFamily="34" charset="0"/>
              </a:rPr>
              <a:t>gaps from the review mapped to </a:t>
            </a:r>
            <a:r>
              <a:rPr lang="en-US" dirty="0">
                <a:solidFill>
                  <a:schemeClr val="bg1"/>
                </a:solidFill>
                <a:latin typeface="Verdana" pitchFamily="34" charset="0"/>
              </a:rPr>
              <a:t>the key </a:t>
            </a:r>
            <a:r>
              <a:rPr lang="en-US" dirty="0" smtClean="0">
                <a:solidFill>
                  <a:schemeClr val="bg1"/>
                </a:solidFill>
                <a:latin typeface="Verdana" pitchFamily="34" charset="0"/>
              </a:rPr>
              <a:t>questions, presented </a:t>
            </a:r>
            <a:r>
              <a:rPr lang="en-US" dirty="0">
                <a:solidFill>
                  <a:schemeClr val="bg1"/>
                </a:solidFill>
                <a:latin typeface="Verdana" pitchFamily="34" charset="0"/>
              </a:rPr>
              <a:t>to a group of 12 stakeholders, including funders, advocates, clinicians, regulators, </a:t>
            </a:r>
            <a:r>
              <a:rPr lang="en-US" dirty="0" smtClean="0">
                <a:solidFill>
                  <a:schemeClr val="bg1"/>
                </a:solidFill>
                <a:latin typeface="Verdana" pitchFamily="34" charset="0"/>
              </a:rPr>
              <a:t>researchers, </a:t>
            </a:r>
            <a:r>
              <a:rPr lang="en-US" dirty="0">
                <a:solidFill>
                  <a:schemeClr val="bg1"/>
                </a:solidFill>
                <a:latin typeface="Verdana" pitchFamily="34" charset="0"/>
              </a:rPr>
              <a:t>and policymakers. </a:t>
            </a:r>
          </a:p>
          <a:p>
            <a:pPr>
              <a:spcAft>
                <a:spcPts val="600"/>
              </a:spcAft>
            </a:pPr>
            <a:r>
              <a:rPr lang="en-US" dirty="0" smtClean="0">
                <a:solidFill>
                  <a:schemeClr val="bg1"/>
                </a:solidFill>
                <a:latin typeface="Verdana" pitchFamily="34" charset="0"/>
              </a:rPr>
              <a:t>After </a:t>
            </a:r>
            <a:r>
              <a:rPr lang="en-US" dirty="0">
                <a:solidFill>
                  <a:schemeClr val="bg1"/>
                </a:solidFill>
                <a:latin typeface="Verdana" pitchFamily="34" charset="0"/>
              </a:rPr>
              <a:t>stakeholder input, </a:t>
            </a:r>
            <a:r>
              <a:rPr lang="en-US" dirty="0" smtClean="0">
                <a:solidFill>
                  <a:schemeClr val="bg1"/>
                </a:solidFill>
                <a:latin typeface="Verdana" pitchFamily="34" charset="0"/>
              </a:rPr>
              <a:t>29 </a:t>
            </a:r>
            <a:r>
              <a:rPr lang="en-US" dirty="0">
                <a:solidFill>
                  <a:schemeClr val="bg1"/>
                </a:solidFill>
                <a:latin typeface="Verdana" pitchFamily="34" charset="0"/>
              </a:rPr>
              <a:t>research gaps. </a:t>
            </a:r>
            <a:r>
              <a:rPr lang="en-US" dirty="0" smtClean="0">
                <a:solidFill>
                  <a:schemeClr val="bg1"/>
                </a:solidFill>
                <a:latin typeface="Verdana" pitchFamily="34" charset="0"/>
              </a:rPr>
              <a:t>8 gaps </a:t>
            </a:r>
            <a:r>
              <a:rPr lang="en-US" dirty="0">
                <a:solidFill>
                  <a:schemeClr val="bg1"/>
                </a:solidFill>
                <a:latin typeface="Verdana" pitchFamily="34" charset="0"/>
              </a:rPr>
              <a:t>emerged as the top future research needs after two rounds of prioritization using an online prioritization </a:t>
            </a:r>
            <a:r>
              <a:rPr lang="en-US" dirty="0" smtClean="0">
                <a:solidFill>
                  <a:schemeClr val="bg1"/>
                </a:solidFill>
                <a:latin typeface="Verdana" pitchFamily="34" charset="0"/>
              </a:rPr>
              <a:t>tool.</a:t>
            </a:r>
          </a:p>
          <a:p>
            <a:r>
              <a:rPr lang="en-US" dirty="0" smtClean="0">
                <a:solidFill>
                  <a:schemeClr val="bg1"/>
                </a:solidFill>
                <a:latin typeface="Verdana" pitchFamily="34" charset="0"/>
              </a:rPr>
              <a:t>The next two slides show </a:t>
            </a:r>
            <a:r>
              <a:rPr lang="en-US" dirty="0">
                <a:solidFill>
                  <a:schemeClr val="bg1"/>
                </a:solidFill>
                <a:latin typeface="Verdana" pitchFamily="34" charset="0"/>
              </a:rPr>
              <a:t>the presentation of one </a:t>
            </a:r>
            <a:r>
              <a:rPr lang="en-US" dirty="0" smtClean="0">
                <a:solidFill>
                  <a:schemeClr val="bg1"/>
                </a:solidFill>
                <a:latin typeface="Verdana" pitchFamily="34" charset="0"/>
              </a:rPr>
              <a:t>gap from identification to study design.</a:t>
            </a:r>
            <a:endParaRPr lang="en-US" dirty="0">
              <a:solidFill>
                <a:schemeClr val="bg1"/>
              </a:solidFill>
              <a:latin typeface="Verdana" pitchFamily="34" charset="0"/>
            </a:endParaRPr>
          </a:p>
        </p:txBody>
      </p:sp>
    </p:spTree>
    <p:extLst>
      <p:ext uri="{BB962C8B-B14F-4D97-AF65-F5344CB8AC3E}">
        <p14:creationId xmlns:p14="http://schemas.microsoft.com/office/powerpoint/2010/main" xmlns="" val="398953309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D2C8139C-D4EF-47B8-B459-D6D87EBFB97E}" type="slidenum">
              <a:rPr lang="en-US" smtClean="0">
                <a:solidFill>
                  <a:srgbClr val="163A72"/>
                </a:solidFill>
              </a:rPr>
              <a:pPr>
                <a:defRPr/>
              </a:pPr>
              <a:t>34</a:t>
            </a:fld>
            <a:endParaRPr lang="en-US" dirty="0">
              <a:solidFill>
                <a:srgbClr val="163A72"/>
              </a:solidFill>
            </a:endParaRPr>
          </a:p>
        </p:txBody>
      </p:sp>
      <p:sp>
        <p:nvSpPr>
          <p:cNvPr id="9" name="Text Box 2"/>
          <p:cNvSpPr txBox="1">
            <a:spLocks noChangeArrowheads="1"/>
          </p:cNvSpPr>
          <p:nvPr/>
        </p:nvSpPr>
        <p:spPr bwMode="auto">
          <a:xfrm>
            <a:off x="495300" y="838200"/>
            <a:ext cx="8153400" cy="198120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600"/>
              </a:spcAft>
            </a:pPr>
            <a:r>
              <a:rPr lang="en-US" sz="1600" b="1" u="sng" dirty="0">
                <a:effectLst/>
                <a:latin typeface="Arial" pitchFamily="34" charset="0"/>
                <a:ea typeface="Times New Roman"/>
                <a:cs typeface="Arial" pitchFamily="34" charset="0"/>
              </a:rPr>
              <a:t>Identify Research Gap</a:t>
            </a:r>
            <a:r>
              <a:rPr lang="en-US" sz="1600" b="1" dirty="0">
                <a:effectLst/>
                <a:latin typeface="Arial" pitchFamily="34" charset="0"/>
                <a:ea typeface="Times New Roman"/>
                <a:cs typeface="Arial" pitchFamily="34" charset="0"/>
              </a:rPr>
              <a:t>:</a:t>
            </a:r>
            <a:r>
              <a:rPr lang="en-US" sz="1600" dirty="0">
                <a:effectLst/>
                <a:latin typeface="+mn-lt"/>
                <a:ea typeface="Times New Roman"/>
                <a:cs typeface="Arial"/>
              </a:rPr>
              <a:t> </a:t>
            </a:r>
          </a:p>
          <a:p>
            <a:pPr marL="0" marR="0">
              <a:spcBef>
                <a:spcPts val="0"/>
              </a:spcBef>
              <a:spcAft>
                <a:spcPts val="0"/>
              </a:spcAft>
            </a:pPr>
            <a:r>
              <a:rPr lang="en-US" sz="1600" dirty="0">
                <a:effectLst/>
                <a:latin typeface="+mn-lt"/>
                <a:ea typeface="Times New Roman"/>
                <a:cs typeface="Arial"/>
              </a:rPr>
              <a:t>For children less than 6 years of age with disruptive behavior disorder or ADHD, limited data are available about the efficacy and effectiveness of psychosocial treatment programs (e.g., parent training and summer behavior treatment programs), alone or in combination with pharmacological interventions, compared with other psychosocial treatment programs, alone or in combination with pharmacological interventions. (KQ 1</a:t>
            </a:r>
            <a:r>
              <a:rPr lang="en-US" sz="1600" dirty="0" smtClean="0">
                <a:effectLst/>
                <a:latin typeface="+mn-lt"/>
                <a:ea typeface="Times New Roman"/>
                <a:cs typeface="Arial"/>
              </a:rPr>
              <a:t>)</a:t>
            </a:r>
            <a:endParaRPr lang="en-US" sz="1600" dirty="0">
              <a:effectLst/>
              <a:latin typeface="+mn-lt"/>
              <a:ea typeface="Times New Roman"/>
              <a:cs typeface="Arial"/>
            </a:endParaRPr>
          </a:p>
        </p:txBody>
      </p:sp>
      <p:sp>
        <p:nvSpPr>
          <p:cNvPr id="10" name="Rectangle 9"/>
          <p:cNvSpPr/>
          <p:nvPr/>
        </p:nvSpPr>
        <p:spPr>
          <a:xfrm>
            <a:off x="495300" y="2819400"/>
            <a:ext cx="8153400" cy="338554"/>
          </a:xfrm>
          <a:prstGeom prst="rect">
            <a:avLst/>
          </a:prstGeom>
          <a:solidFill>
            <a:schemeClr val="bg1"/>
          </a:solidFill>
        </p:spPr>
        <p:txBody>
          <a:bodyPr wrap="square">
            <a:spAutoFit/>
          </a:bodyPr>
          <a:lstStyle/>
          <a:p>
            <a:r>
              <a:rPr lang="en-US" sz="1600" b="1" u="sng" dirty="0"/>
              <a:t>After One Round of Prioritization Apply PICOTS and Develop Research Question</a:t>
            </a:r>
            <a:r>
              <a:rPr lang="en-US" sz="1600" b="1" dirty="0"/>
              <a:t>:</a:t>
            </a:r>
            <a:endParaRPr lang="en-US" sz="1600" dirty="0"/>
          </a:p>
        </p:txBody>
      </p:sp>
      <p:graphicFrame>
        <p:nvGraphicFramePr>
          <p:cNvPr id="11" name="Table 10"/>
          <p:cNvGraphicFramePr>
            <a:graphicFrameLocks noGrp="1"/>
          </p:cNvGraphicFramePr>
          <p:nvPr>
            <p:extLst>
              <p:ext uri="{D42A27DB-BD31-4B8C-83A1-F6EECF244321}">
                <p14:modId xmlns:p14="http://schemas.microsoft.com/office/powerpoint/2010/main" xmlns="" val="2359801638"/>
              </p:ext>
            </p:extLst>
          </p:nvPr>
        </p:nvGraphicFramePr>
        <p:xfrm>
          <a:off x="495300" y="3124200"/>
          <a:ext cx="8153400" cy="2077250"/>
        </p:xfrm>
        <a:graphic>
          <a:graphicData uri="http://schemas.openxmlformats.org/drawingml/2006/table">
            <a:tbl>
              <a:tblPr>
                <a:tableStyleId>{5C22544A-7EE6-4342-B048-85BDC9FD1C3A}</a:tableStyleId>
              </a:tblPr>
              <a:tblGrid>
                <a:gridCol w="2168804"/>
                <a:gridCol w="1744828"/>
                <a:gridCol w="1630680"/>
                <a:gridCol w="1304544"/>
                <a:gridCol w="1304544"/>
              </a:tblGrid>
              <a:tr h="350177">
                <a:tc>
                  <a:txBody>
                    <a:bodyPr/>
                    <a:lstStyle/>
                    <a:p>
                      <a:pPr marL="0" marR="0" algn="ctr">
                        <a:lnSpc>
                          <a:spcPct val="115000"/>
                        </a:lnSpc>
                        <a:spcBef>
                          <a:spcPts val="0"/>
                        </a:spcBef>
                        <a:spcAft>
                          <a:spcPts val="0"/>
                        </a:spcAft>
                      </a:pPr>
                      <a:r>
                        <a:rPr lang="en-US" sz="1200" b="1" dirty="0">
                          <a:effectLst/>
                        </a:rPr>
                        <a:t>P</a:t>
                      </a:r>
                      <a:endParaRPr lang="en-US" sz="1200" b="1" dirty="0">
                        <a:effectLst/>
                        <a:latin typeface="Times New Roman"/>
                        <a:ea typeface="Times New Roman"/>
                        <a:cs typeface="Arial"/>
                      </a:endParaRPr>
                    </a:p>
                  </a:txBody>
                  <a:tcPr anchor="b">
                    <a:solidFill>
                      <a:schemeClr val="accent2">
                        <a:lumMod val="40000"/>
                        <a:lumOff val="60000"/>
                      </a:schemeClr>
                    </a:solidFill>
                  </a:tcPr>
                </a:tc>
                <a:tc>
                  <a:txBody>
                    <a:bodyPr/>
                    <a:lstStyle/>
                    <a:p>
                      <a:pPr marL="0" marR="0" algn="ctr">
                        <a:lnSpc>
                          <a:spcPct val="115000"/>
                        </a:lnSpc>
                        <a:spcBef>
                          <a:spcPts val="0"/>
                        </a:spcBef>
                        <a:spcAft>
                          <a:spcPts val="0"/>
                        </a:spcAft>
                      </a:pPr>
                      <a:r>
                        <a:rPr lang="en-US" sz="1200" b="1" dirty="0">
                          <a:effectLst/>
                        </a:rPr>
                        <a:t>I</a:t>
                      </a:r>
                      <a:endParaRPr lang="en-US" sz="1200" b="1" dirty="0">
                        <a:effectLst/>
                        <a:latin typeface="Times New Roman"/>
                        <a:ea typeface="Times New Roman"/>
                        <a:cs typeface="Arial"/>
                      </a:endParaRPr>
                    </a:p>
                  </a:txBody>
                  <a:tcPr anchor="b">
                    <a:solidFill>
                      <a:schemeClr val="accent2">
                        <a:lumMod val="40000"/>
                        <a:lumOff val="60000"/>
                      </a:schemeClr>
                    </a:solidFill>
                  </a:tcPr>
                </a:tc>
                <a:tc>
                  <a:txBody>
                    <a:bodyPr/>
                    <a:lstStyle/>
                    <a:p>
                      <a:pPr marL="0" marR="0" algn="ctr">
                        <a:lnSpc>
                          <a:spcPct val="115000"/>
                        </a:lnSpc>
                        <a:spcBef>
                          <a:spcPts val="0"/>
                        </a:spcBef>
                        <a:spcAft>
                          <a:spcPts val="0"/>
                        </a:spcAft>
                      </a:pPr>
                      <a:r>
                        <a:rPr lang="en-US" sz="1200" b="1" dirty="0">
                          <a:effectLst/>
                        </a:rPr>
                        <a:t>C</a:t>
                      </a:r>
                      <a:endParaRPr lang="en-US" sz="1200" b="1" dirty="0">
                        <a:effectLst/>
                        <a:latin typeface="Times New Roman"/>
                        <a:ea typeface="Times New Roman"/>
                        <a:cs typeface="Arial"/>
                      </a:endParaRPr>
                    </a:p>
                  </a:txBody>
                  <a:tcPr anchor="b">
                    <a:solidFill>
                      <a:schemeClr val="accent2">
                        <a:lumMod val="40000"/>
                        <a:lumOff val="60000"/>
                      </a:schemeClr>
                    </a:solidFill>
                  </a:tcPr>
                </a:tc>
                <a:tc>
                  <a:txBody>
                    <a:bodyPr/>
                    <a:lstStyle/>
                    <a:p>
                      <a:pPr marL="0" marR="0" algn="ctr">
                        <a:lnSpc>
                          <a:spcPct val="115000"/>
                        </a:lnSpc>
                        <a:spcBef>
                          <a:spcPts val="0"/>
                        </a:spcBef>
                        <a:spcAft>
                          <a:spcPts val="0"/>
                        </a:spcAft>
                      </a:pPr>
                      <a:r>
                        <a:rPr lang="en-US" sz="1200" b="1" dirty="0">
                          <a:effectLst/>
                        </a:rPr>
                        <a:t>O</a:t>
                      </a:r>
                      <a:endParaRPr lang="en-US" sz="1200" b="1" dirty="0">
                        <a:effectLst/>
                        <a:latin typeface="Times New Roman"/>
                        <a:ea typeface="Times New Roman"/>
                        <a:cs typeface="Arial"/>
                      </a:endParaRPr>
                    </a:p>
                  </a:txBody>
                  <a:tcPr anchor="b">
                    <a:solidFill>
                      <a:schemeClr val="accent2">
                        <a:lumMod val="40000"/>
                        <a:lumOff val="60000"/>
                      </a:schemeClr>
                    </a:solidFill>
                  </a:tcPr>
                </a:tc>
                <a:tc>
                  <a:txBody>
                    <a:bodyPr/>
                    <a:lstStyle/>
                    <a:p>
                      <a:pPr marL="0" marR="0" algn="ctr">
                        <a:lnSpc>
                          <a:spcPct val="115000"/>
                        </a:lnSpc>
                        <a:spcBef>
                          <a:spcPts val="0"/>
                        </a:spcBef>
                        <a:spcAft>
                          <a:spcPts val="0"/>
                        </a:spcAft>
                      </a:pPr>
                      <a:r>
                        <a:rPr lang="en-US" sz="1200" b="1" dirty="0">
                          <a:effectLst/>
                        </a:rPr>
                        <a:t>T/S</a:t>
                      </a:r>
                      <a:endParaRPr lang="en-US" sz="1200" b="1" dirty="0">
                        <a:effectLst/>
                        <a:latin typeface="Times New Roman"/>
                        <a:ea typeface="Times New Roman"/>
                        <a:cs typeface="Arial"/>
                      </a:endParaRPr>
                    </a:p>
                  </a:txBody>
                  <a:tcPr anchor="b">
                    <a:solidFill>
                      <a:schemeClr val="accent2">
                        <a:lumMod val="40000"/>
                        <a:lumOff val="60000"/>
                      </a:schemeClr>
                    </a:solidFill>
                  </a:tcPr>
                </a:tc>
              </a:tr>
              <a:tr h="1631023">
                <a:tc>
                  <a:txBody>
                    <a:bodyPr/>
                    <a:lstStyle/>
                    <a:p>
                      <a:pPr marL="0" marR="0">
                        <a:lnSpc>
                          <a:spcPct val="115000"/>
                        </a:lnSpc>
                        <a:spcBef>
                          <a:spcPts val="0"/>
                        </a:spcBef>
                        <a:spcAft>
                          <a:spcPts val="0"/>
                        </a:spcAft>
                      </a:pPr>
                      <a:r>
                        <a:rPr lang="en-US" sz="1400" dirty="0">
                          <a:effectLst/>
                        </a:rPr>
                        <a:t>Age &lt; 6 years </a:t>
                      </a:r>
                    </a:p>
                    <a:p>
                      <a:pPr marL="0" marR="0">
                        <a:lnSpc>
                          <a:spcPct val="115000"/>
                        </a:lnSpc>
                        <a:spcBef>
                          <a:spcPts val="0"/>
                        </a:spcBef>
                        <a:spcAft>
                          <a:spcPts val="0"/>
                        </a:spcAft>
                      </a:pPr>
                      <a:r>
                        <a:rPr lang="en-US" sz="1400" dirty="0">
                          <a:effectLst/>
                        </a:rPr>
                        <a:t>Diagnosed with ADHD or at risk for ADHD or diagnosed with disruptive behavior disorder (including ODD and CD by DSM) </a:t>
                      </a:r>
                      <a:endParaRPr lang="en-US" sz="1400" dirty="0">
                        <a:effectLst/>
                        <a:latin typeface="Times New Roman"/>
                        <a:ea typeface="Times New Roman"/>
                        <a:cs typeface="Arial"/>
                      </a:endParaRPr>
                    </a:p>
                  </a:txBody>
                  <a:tcPr marL="68580" marR="68580" marT="9525" marB="0"/>
                </a:tc>
                <a:tc>
                  <a:txBody>
                    <a:bodyPr/>
                    <a:lstStyle/>
                    <a:p>
                      <a:pPr marL="0" marR="0">
                        <a:lnSpc>
                          <a:spcPct val="115000"/>
                        </a:lnSpc>
                        <a:spcBef>
                          <a:spcPts val="0"/>
                        </a:spcBef>
                        <a:spcAft>
                          <a:spcPts val="0"/>
                        </a:spcAft>
                      </a:pPr>
                      <a:r>
                        <a:rPr lang="en-US" sz="1400" dirty="0">
                          <a:effectLst/>
                        </a:rPr>
                        <a:t>Psychosocial interventions alone (including parent training and school-based interventions)</a:t>
                      </a:r>
                      <a:endParaRPr lang="en-US" sz="1400" dirty="0">
                        <a:effectLst/>
                        <a:latin typeface="Times New Roman"/>
                        <a:ea typeface="Times New Roman"/>
                        <a:cs typeface="Arial"/>
                      </a:endParaRPr>
                    </a:p>
                  </a:txBody>
                  <a:tcPr marL="68580" marR="68580" marT="9525" marB="0"/>
                </a:tc>
                <a:tc>
                  <a:txBody>
                    <a:bodyPr/>
                    <a:lstStyle/>
                    <a:p>
                      <a:pPr marL="0" marR="0">
                        <a:lnSpc>
                          <a:spcPct val="115000"/>
                        </a:lnSpc>
                        <a:spcBef>
                          <a:spcPts val="0"/>
                        </a:spcBef>
                        <a:spcAft>
                          <a:spcPts val="0"/>
                        </a:spcAft>
                      </a:pPr>
                      <a:r>
                        <a:rPr lang="en-US" sz="1400" dirty="0">
                          <a:effectLst/>
                        </a:rPr>
                        <a:t>Pharmacological treatments, alone or in combination with psychosocial treatments</a:t>
                      </a:r>
                      <a:endParaRPr lang="en-US" sz="1400" dirty="0">
                        <a:effectLst/>
                        <a:latin typeface="Times New Roman"/>
                        <a:ea typeface="Times New Roman"/>
                        <a:cs typeface="Arial"/>
                      </a:endParaRPr>
                    </a:p>
                  </a:txBody>
                  <a:tcPr marL="68580" marR="68580" marT="9525" marB="0"/>
                </a:tc>
                <a:tc>
                  <a:txBody>
                    <a:bodyPr/>
                    <a:lstStyle/>
                    <a:p>
                      <a:pPr marL="0" marR="0">
                        <a:lnSpc>
                          <a:spcPct val="115000"/>
                        </a:lnSpc>
                        <a:spcBef>
                          <a:spcPts val="0"/>
                        </a:spcBef>
                        <a:spcAft>
                          <a:spcPts val="0"/>
                        </a:spcAft>
                      </a:pPr>
                      <a:r>
                        <a:rPr lang="en-US" sz="1400" dirty="0">
                          <a:effectLst/>
                        </a:rPr>
                        <a:t>Outcomes for children and parents*</a:t>
                      </a:r>
                      <a:endParaRPr lang="en-US" sz="1400" dirty="0">
                        <a:effectLst/>
                        <a:latin typeface="Times New Roman"/>
                        <a:ea typeface="Times New Roman"/>
                        <a:cs typeface="Arial"/>
                      </a:endParaRPr>
                    </a:p>
                  </a:txBody>
                  <a:tcPr marL="68580" marR="68580" marT="9525" marB="0"/>
                </a:tc>
                <a:tc>
                  <a:txBody>
                    <a:bodyPr/>
                    <a:lstStyle/>
                    <a:p>
                      <a:pPr marL="0" marR="0">
                        <a:lnSpc>
                          <a:spcPct val="115000"/>
                        </a:lnSpc>
                        <a:spcBef>
                          <a:spcPts val="0"/>
                        </a:spcBef>
                        <a:spcAft>
                          <a:spcPts val="0"/>
                        </a:spcAft>
                      </a:pPr>
                      <a:r>
                        <a:rPr lang="en-US" sz="1200" dirty="0">
                          <a:effectLst/>
                        </a:rPr>
                        <a:t> </a:t>
                      </a:r>
                      <a:r>
                        <a:rPr lang="en-US" sz="1400" dirty="0">
                          <a:effectLst/>
                        </a:rPr>
                        <a:t>6 Months/ 1Year</a:t>
                      </a:r>
                    </a:p>
                    <a:p>
                      <a:pPr marL="0" marR="0">
                        <a:lnSpc>
                          <a:spcPct val="115000"/>
                        </a:lnSpc>
                        <a:spcBef>
                          <a:spcPts val="0"/>
                        </a:spcBef>
                        <a:spcAft>
                          <a:spcPts val="0"/>
                        </a:spcAft>
                      </a:pPr>
                      <a:r>
                        <a:rPr lang="en-US" sz="1400" dirty="0">
                          <a:effectLst/>
                        </a:rPr>
                        <a:t> </a:t>
                      </a:r>
                    </a:p>
                    <a:p>
                      <a:pPr marL="0" marR="0">
                        <a:lnSpc>
                          <a:spcPct val="115000"/>
                        </a:lnSpc>
                        <a:spcBef>
                          <a:spcPts val="0"/>
                        </a:spcBef>
                        <a:spcAft>
                          <a:spcPts val="0"/>
                        </a:spcAft>
                      </a:pPr>
                      <a:r>
                        <a:rPr lang="en-US" sz="1400" dirty="0">
                          <a:effectLst/>
                        </a:rPr>
                        <a:t>Private clinic, community clinic</a:t>
                      </a:r>
                      <a:endParaRPr lang="en-US" sz="1400" dirty="0">
                        <a:effectLst/>
                        <a:latin typeface="Times New Roman"/>
                        <a:ea typeface="Times New Roman"/>
                        <a:cs typeface="Arial"/>
                      </a:endParaRPr>
                    </a:p>
                  </a:txBody>
                  <a:tcPr marL="68580" marR="68580" marT="9525" marB="0"/>
                </a:tc>
              </a:tr>
            </a:tbl>
          </a:graphicData>
        </a:graphic>
      </p:graphicFrame>
      <p:sp>
        <p:nvSpPr>
          <p:cNvPr id="12" name="Rectangle 11"/>
          <p:cNvSpPr/>
          <p:nvPr/>
        </p:nvSpPr>
        <p:spPr>
          <a:xfrm>
            <a:off x="419100" y="5181600"/>
            <a:ext cx="8305800" cy="1323439"/>
          </a:xfrm>
          <a:prstGeom prst="rect">
            <a:avLst/>
          </a:prstGeom>
          <a:solidFill>
            <a:schemeClr val="bg1"/>
          </a:solidFill>
        </p:spPr>
        <p:txBody>
          <a:bodyPr wrap="square">
            <a:spAutoFit/>
          </a:bodyPr>
          <a:lstStyle/>
          <a:p>
            <a:r>
              <a:rPr lang="en-US" sz="1600" b="1" dirty="0">
                <a:latin typeface="+mn-lt"/>
              </a:rPr>
              <a:t>Research Question:</a:t>
            </a:r>
            <a:r>
              <a:rPr lang="en-US" sz="1600" dirty="0">
                <a:latin typeface="+mn-lt"/>
              </a:rPr>
              <a:t> For children less than 6 years of age with disruptive behavior disorder or ADHD, what is the comparative efficacy and effectiveness of specific psychosocial treatments alone compared with pharmacological treatments alone or in combination with psychosocial treatments for patient outcomes?</a:t>
            </a:r>
          </a:p>
        </p:txBody>
      </p:sp>
    </p:spTree>
    <p:extLst>
      <p:ext uri="{BB962C8B-B14F-4D97-AF65-F5344CB8AC3E}">
        <p14:creationId xmlns:p14="http://schemas.microsoft.com/office/powerpoint/2010/main" xmlns="" val="84071402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D2C8139C-D4EF-47B8-B459-D6D87EBFB97E}" type="slidenum">
              <a:rPr lang="en-US" smtClean="0">
                <a:solidFill>
                  <a:srgbClr val="163A72"/>
                </a:solidFill>
              </a:rPr>
              <a:pPr>
                <a:defRPr/>
              </a:pPr>
              <a:t>35</a:t>
            </a:fld>
            <a:endParaRPr lang="en-US" dirty="0">
              <a:solidFill>
                <a:srgbClr val="163A72"/>
              </a:solidFill>
            </a:endParaRPr>
          </a:p>
        </p:txBody>
      </p:sp>
      <p:sp>
        <p:nvSpPr>
          <p:cNvPr id="6" name="Rectangle 5"/>
          <p:cNvSpPr/>
          <p:nvPr/>
        </p:nvSpPr>
        <p:spPr>
          <a:xfrm>
            <a:off x="342901" y="838200"/>
            <a:ext cx="8458199" cy="646331"/>
          </a:xfrm>
          <a:prstGeom prst="rect">
            <a:avLst/>
          </a:prstGeom>
        </p:spPr>
        <p:txBody>
          <a:bodyPr wrap="square">
            <a:spAutoFit/>
          </a:bodyPr>
          <a:lstStyle/>
          <a:p>
            <a:r>
              <a:rPr lang="en-US" b="1" u="sng" dirty="0">
                <a:solidFill>
                  <a:schemeClr val="bg1"/>
                </a:solidFill>
                <a:latin typeface="Verdana" pitchFamily="34" charset="0"/>
              </a:rPr>
              <a:t>After Second Round of Prioritization Develop Study Design Considerations</a:t>
            </a:r>
            <a:r>
              <a:rPr lang="en-US" b="1" dirty="0">
                <a:solidFill>
                  <a:schemeClr val="bg1"/>
                </a:solidFill>
                <a:latin typeface="Verdana" pitchFamily="34" charset="0"/>
              </a:rPr>
              <a:t>:</a:t>
            </a:r>
            <a:endParaRPr lang="en-US" dirty="0">
              <a:solidFill>
                <a:schemeClr val="bg1"/>
              </a:solidFill>
              <a:latin typeface="Verdana" pitchFamily="34" charset="0"/>
            </a:endParaRPr>
          </a:p>
        </p:txBody>
      </p:sp>
      <p:sp>
        <p:nvSpPr>
          <p:cNvPr id="7" name="Rectangle 6"/>
          <p:cNvSpPr/>
          <p:nvPr/>
        </p:nvSpPr>
        <p:spPr>
          <a:xfrm>
            <a:off x="533400" y="1505664"/>
            <a:ext cx="8077200" cy="5047536"/>
          </a:xfrm>
          <a:prstGeom prst="rect">
            <a:avLst/>
          </a:prstGeom>
        </p:spPr>
        <p:txBody>
          <a:bodyPr wrap="square">
            <a:spAutoFit/>
          </a:bodyPr>
          <a:lstStyle/>
          <a:p>
            <a:r>
              <a:rPr lang="en-US" b="1" dirty="0">
                <a:solidFill>
                  <a:schemeClr val="bg1"/>
                </a:solidFill>
                <a:latin typeface="Verdana" pitchFamily="34" charset="0"/>
              </a:rPr>
              <a:t>Randomized controlled trials</a:t>
            </a:r>
            <a:endParaRPr lang="en-US" dirty="0">
              <a:solidFill>
                <a:schemeClr val="bg1"/>
              </a:solidFill>
              <a:latin typeface="Verdana" pitchFamily="34" charset="0"/>
            </a:endParaRPr>
          </a:p>
          <a:p>
            <a:pPr>
              <a:spcAft>
                <a:spcPts val="600"/>
              </a:spcAft>
            </a:pPr>
            <a:r>
              <a:rPr lang="en-US" sz="1600" dirty="0">
                <a:solidFill>
                  <a:schemeClr val="bg1"/>
                </a:solidFill>
                <a:latin typeface="Verdana" pitchFamily="34" charset="0"/>
              </a:rPr>
              <a:t>R</a:t>
            </a:r>
            <a:r>
              <a:rPr lang="x-none" sz="1600" smtClean="0">
                <a:solidFill>
                  <a:schemeClr val="bg1"/>
                </a:solidFill>
                <a:latin typeface="Verdana" pitchFamily="34" charset="0"/>
              </a:rPr>
              <a:t>andomized </a:t>
            </a:r>
            <a:r>
              <a:rPr lang="x-none" sz="1600">
                <a:solidFill>
                  <a:schemeClr val="bg1"/>
                </a:solidFill>
                <a:latin typeface="Verdana" pitchFamily="34" charset="0"/>
              </a:rPr>
              <a:t>trials could be designed to test various components in a 2x2 matrix of psychosocial treatment variants (parent training, school-based intervention, combination, or pharmacological</a:t>
            </a:r>
            <a:r>
              <a:rPr lang="x-none" sz="1600" smtClean="0">
                <a:solidFill>
                  <a:schemeClr val="bg1"/>
                </a:solidFill>
                <a:latin typeface="Verdana" pitchFamily="34" charset="0"/>
              </a:rPr>
              <a:t>).</a:t>
            </a:r>
            <a:endParaRPr lang="en-US" sz="1600" dirty="0" smtClean="0">
              <a:solidFill>
                <a:schemeClr val="bg1"/>
              </a:solidFill>
              <a:latin typeface="Verdana" pitchFamily="34" charset="0"/>
            </a:endParaRPr>
          </a:p>
          <a:p>
            <a:pPr marL="285750" lvl="0" indent="-285750">
              <a:buFont typeface="Arial" pitchFamily="34" charset="0"/>
              <a:buChar char="•"/>
            </a:pPr>
            <a:r>
              <a:rPr lang="en-US" b="1" i="1" dirty="0" smtClean="0">
                <a:solidFill>
                  <a:schemeClr val="bg1"/>
                </a:solidFill>
                <a:latin typeface="Verdana" pitchFamily="34" charset="0"/>
              </a:rPr>
              <a:t>Advantages </a:t>
            </a:r>
            <a:r>
              <a:rPr lang="en-US" b="1" i="1" dirty="0">
                <a:solidFill>
                  <a:schemeClr val="bg1"/>
                </a:solidFill>
                <a:latin typeface="Verdana" pitchFamily="34" charset="0"/>
              </a:rPr>
              <a:t>of study design for producing a valid result </a:t>
            </a:r>
          </a:p>
          <a:p>
            <a:pPr lvl="1">
              <a:spcAft>
                <a:spcPts val="600"/>
              </a:spcAft>
            </a:pPr>
            <a:r>
              <a:rPr lang="en-US" sz="1600" dirty="0">
                <a:solidFill>
                  <a:schemeClr val="bg1"/>
                </a:solidFill>
                <a:latin typeface="Verdana" pitchFamily="34" charset="0"/>
              </a:rPr>
              <a:t>A</a:t>
            </a:r>
            <a:r>
              <a:rPr lang="en-US" sz="1600" dirty="0" smtClean="0">
                <a:solidFill>
                  <a:schemeClr val="bg1"/>
                </a:solidFill>
                <a:latin typeface="Verdana" pitchFamily="34" charset="0"/>
              </a:rPr>
              <a:t>llows </a:t>
            </a:r>
            <a:r>
              <a:rPr lang="en-US" sz="1600" dirty="0">
                <a:solidFill>
                  <a:schemeClr val="bg1"/>
                </a:solidFill>
                <a:latin typeface="Verdana" pitchFamily="34" charset="0"/>
              </a:rPr>
              <a:t>isolation of causal inferences related to the intervention being tested. Multiple-armed trials would allow testing of several hypotheses regarding relative efficacy of singular or combination treatment components. </a:t>
            </a:r>
            <a:endParaRPr lang="en-US" sz="1600" dirty="0" smtClean="0">
              <a:solidFill>
                <a:schemeClr val="bg1"/>
              </a:solidFill>
              <a:latin typeface="Verdana" pitchFamily="34" charset="0"/>
            </a:endParaRPr>
          </a:p>
          <a:p>
            <a:pPr marL="285750" indent="-285750">
              <a:buFont typeface="Arial" pitchFamily="34" charset="0"/>
              <a:buChar char="•"/>
            </a:pPr>
            <a:r>
              <a:rPr lang="en-US" b="1" i="1" dirty="0" smtClean="0">
                <a:solidFill>
                  <a:schemeClr val="bg1"/>
                </a:solidFill>
                <a:latin typeface="Verdana" pitchFamily="34" charset="0"/>
              </a:rPr>
              <a:t>Ability </a:t>
            </a:r>
            <a:r>
              <a:rPr lang="en-US" b="1" i="1" dirty="0">
                <a:solidFill>
                  <a:schemeClr val="bg1"/>
                </a:solidFill>
                <a:latin typeface="Verdana" pitchFamily="34" charset="0"/>
              </a:rPr>
              <a:t>to recruit/availability of data </a:t>
            </a:r>
          </a:p>
          <a:p>
            <a:pPr lvl="1">
              <a:spcAft>
                <a:spcPts val="600"/>
              </a:spcAft>
            </a:pPr>
            <a:r>
              <a:rPr lang="en-US" sz="1600" dirty="0" smtClean="0">
                <a:solidFill>
                  <a:schemeClr val="bg1"/>
                </a:solidFill>
                <a:latin typeface="Verdana" pitchFamily="34" charset="0"/>
              </a:rPr>
              <a:t>Common condition in </a:t>
            </a:r>
            <a:r>
              <a:rPr lang="en-US" sz="1600" dirty="0">
                <a:solidFill>
                  <a:schemeClr val="bg1"/>
                </a:solidFill>
                <a:latin typeface="Verdana" pitchFamily="34" charset="0"/>
              </a:rPr>
              <a:t>this age group with uncertainty regarding treatment choice; a</a:t>
            </a:r>
            <a:r>
              <a:rPr lang="en-US" sz="1600" dirty="0" smtClean="0">
                <a:solidFill>
                  <a:schemeClr val="bg1"/>
                </a:solidFill>
                <a:latin typeface="Verdana" pitchFamily="34" charset="0"/>
              </a:rPr>
              <a:t>ll </a:t>
            </a:r>
            <a:r>
              <a:rPr lang="en-US" sz="1600" dirty="0">
                <a:solidFill>
                  <a:schemeClr val="bg1"/>
                </a:solidFill>
                <a:latin typeface="Verdana" pitchFamily="34" charset="0"/>
              </a:rPr>
              <a:t>arms receive some treatment.</a:t>
            </a:r>
            <a:r>
              <a:rPr lang="en-US" dirty="0">
                <a:solidFill>
                  <a:schemeClr val="bg1"/>
                </a:solidFill>
                <a:latin typeface="Verdana" pitchFamily="34" charset="0"/>
              </a:rPr>
              <a:t> </a:t>
            </a:r>
            <a:endParaRPr lang="en-US" dirty="0" smtClean="0">
              <a:solidFill>
                <a:schemeClr val="bg1"/>
              </a:solidFill>
              <a:latin typeface="Verdana" pitchFamily="34" charset="0"/>
            </a:endParaRPr>
          </a:p>
          <a:p>
            <a:pPr marL="285750" lvl="0" indent="-285750">
              <a:buFont typeface="Arial" pitchFamily="34" charset="0"/>
              <a:buChar char="•"/>
            </a:pPr>
            <a:r>
              <a:rPr lang="en-US" b="1" i="1" dirty="0" smtClean="0">
                <a:solidFill>
                  <a:schemeClr val="bg1"/>
                </a:solidFill>
                <a:latin typeface="Verdana" pitchFamily="34" charset="0"/>
              </a:rPr>
              <a:t>Resource </a:t>
            </a:r>
            <a:r>
              <a:rPr lang="en-US" b="1" i="1" dirty="0">
                <a:solidFill>
                  <a:schemeClr val="bg1"/>
                </a:solidFill>
                <a:latin typeface="Verdana" pitchFamily="34" charset="0"/>
              </a:rPr>
              <a:t>use, size, and duration</a:t>
            </a:r>
            <a:r>
              <a:rPr lang="en-US" b="1" dirty="0">
                <a:solidFill>
                  <a:schemeClr val="bg1"/>
                </a:solidFill>
                <a:latin typeface="Verdana" pitchFamily="34" charset="0"/>
              </a:rPr>
              <a:t> </a:t>
            </a:r>
          </a:p>
          <a:p>
            <a:pPr lvl="1">
              <a:spcAft>
                <a:spcPts val="600"/>
              </a:spcAft>
            </a:pPr>
            <a:r>
              <a:rPr lang="en-US" sz="1600" dirty="0">
                <a:solidFill>
                  <a:schemeClr val="bg1"/>
                </a:solidFill>
                <a:latin typeface="Verdana" pitchFamily="34" charset="0"/>
              </a:rPr>
              <a:t>L</a:t>
            </a:r>
            <a:r>
              <a:rPr lang="en-US" sz="1600" dirty="0" smtClean="0">
                <a:solidFill>
                  <a:schemeClr val="bg1"/>
                </a:solidFill>
                <a:latin typeface="Verdana" pitchFamily="34" charset="0"/>
              </a:rPr>
              <a:t>arge </a:t>
            </a:r>
            <a:r>
              <a:rPr lang="en-US" sz="1600" dirty="0">
                <a:solidFill>
                  <a:schemeClr val="bg1"/>
                </a:solidFill>
                <a:latin typeface="Verdana" pitchFamily="34" charset="0"/>
              </a:rPr>
              <a:t>sample size (</a:t>
            </a:r>
            <a:r>
              <a:rPr lang="en-US" sz="1600" i="1" dirty="0">
                <a:solidFill>
                  <a:schemeClr val="bg1"/>
                </a:solidFill>
                <a:latin typeface="Verdana" pitchFamily="34" charset="0"/>
              </a:rPr>
              <a:t>N </a:t>
            </a:r>
            <a:r>
              <a:rPr lang="en-US" sz="1600" i="1" dirty="0" smtClean="0">
                <a:solidFill>
                  <a:schemeClr val="bg1"/>
                </a:solidFill>
                <a:latin typeface="Verdana" pitchFamily="34" charset="0"/>
              </a:rPr>
              <a:t>= </a:t>
            </a:r>
            <a:r>
              <a:rPr lang="en-US" sz="1600" dirty="0" smtClean="0">
                <a:solidFill>
                  <a:schemeClr val="bg1"/>
                </a:solidFill>
                <a:latin typeface="Verdana" pitchFamily="34" charset="0"/>
              </a:rPr>
              <a:t>840</a:t>
            </a:r>
            <a:r>
              <a:rPr lang="en-US" sz="1600" dirty="0">
                <a:solidFill>
                  <a:schemeClr val="bg1"/>
                </a:solidFill>
                <a:latin typeface="Verdana" pitchFamily="34" charset="0"/>
              </a:rPr>
              <a:t>; </a:t>
            </a:r>
            <a:r>
              <a:rPr lang="en-US" sz="1600" i="1" dirty="0">
                <a:solidFill>
                  <a:schemeClr val="bg1"/>
                </a:solidFill>
                <a:latin typeface="Verdana" pitchFamily="34" charset="0"/>
              </a:rPr>
              <a:t>n</a:t>
            </a:r>
            <a:r>
              <a:rPr lang="en-US" sz="1600" dirty="0">
                <a:solidFill>
                  <a:schemeClr val="bg1"/>
                </a:solidFill>
                <a:latin typeface="Verdana" pitchFamily="34" charset="0"/>
              </a:rPr>
              <a:t> = 210 per treatment arm) </a:t>
            </a:r>
            <a:r>
              <a:rPr lang="en-US" sz="1600" dirty="0" smtClean="0">
                <a:solidFill>
                  <a:schemeClr val="bg1"/>
                </a:solidFill>
                <a:latin typeface="Verdana" pitchFamily="34" charset="0"/>
              </a:rPr>
              <a:t>needed. Key outcomes </a:t>
            </a:r>
            <a:r>
              <a:rPr lang="en-US" sz="1600" dirty="0">
                <a:solidFill>
                  <a:schemeClr val="bg1"/>
                </a:solidFill>
                <a:latin typeface="Verdana" pitchFamily="34" charset="0"/>
              </a:rPr>
              <a:t>such as school achievement will require follow-up of several years. </a:t>
            </a:r>
            <a:endParaRPr lang="en-US" sz="1600" dirty="0" smtClean="0">
              <a:solidFill>
                <a:schemeClr val="bg1"/>
              </a:solidFill>
              <a:latin typeface="Verdana" pitchFamily="34" charset="0"/>
            </a:endParaRPr>
          </a:p>
          <a:p>
            <a:pPr marL="285750" lvl="0" indent="-285750">
              <a:buFont typeface="Arial" pitchFamily="34" charset="0"/>
              <a:buChar char="•"/>
            </a:pPr>
            <a:r>
              <a:rPr lang="en-US" b="1" i="1" dirty="0" smtClean="0">
                <a:solidFill>
                  <a:schemeClr val="bg1"/>
                </a:solidFill>
                <a:latin typeface="Verdana" pitchFamily="34" charset="0"/>
              </a:rPr>
              <a:t>Ethical</a:t>
            </a:r>
            <a:r>
              <a:rPr lang="en-US" b="1" i="1" dirty="0">
                <a:solidFill>
                  <a:schemeClr val="bg1"/>
                </a:solidFill>
                <a:latin typeface="Verdana" pitchFamily="34" charset="0"/>
              </a:rPr>
              <a:t>, legal, and social issues</a:t>
            </a:r>
            <a:r>
              <a:rPr lang="en-US" b="1" dirty="0">
                <a:solidFill>
                  <a:schemeClr val="bg1"/>
                </a:solidFill>
                <a:latin typeface="Verdana" pitchFamily="34" charset="0"/>
              </a:rPr>
              <a:t> </a:t>
            </a:r>
          </a:p>
          <a:p>
            <a:pPr marL="463550"/>
            <a:r>
              <a:rPr lang="en-US" sz="1600" dirty="0">
                <a:solidFill>
                  <a:schemeClr val="bg1"/>
                </a:solidFill>
                <a:latin typeface="Verdana" pitchFamily="34" charset="0"/>
              </a:rPr>
              <a:t>V</a:t>
            </a:r>
            <a:r>
              <a:rPr lang="en-US" sz="1600" dirty="0" smtClean="0">
                <a:solidFill>
                  <a:schemeClr val="bg1"/>
                </a:solidFill>
                <a:latin typeface="Verdana" pitchFamily="34" charset="0"/>
              </a:rPr>
              <a:t>ulnerable population, careful </a:t>
            </a:r>
            <a:r>
              <a:rPr lang="en-US" sz="1600" dirty="0">
                <a:solidFill>
                  <a:schemeClr val="bg1"/>
                </a:solidFill>
                <a:latin typeface="Verdana" pitchFamily="34" charset="0"/>
              </a:rPr>
              <a:t>informed consent will need to </a:t>
            </a:r>
            <a:r>
              <a:rPr lang="en-US" sz="1600" dirty="0" smtClean="0">
                <a:solidFill>
                  <a:schemeClr val="bg1"/>
                </a:solidFill>
                <a:latin typeface="Verdana" pitchFamily="34" charset="0"/>
              </a:rPr>
              <a:t>occur.</a:t>
            </a:r>
            <a:r>
              <a:rPr lang="en-US" dirty="0" smtClean="0">
                <a:solidFill>
                  <a:schemeClr val="bg1"/>
                </a:solidFill>
                <a:latin typeface="Verdana" pitchFamily="34" charset="0"/>
              </a:rPr>
              <a:t>  </a:t>
            </a:r>
            <a:endParaRPr lang="en-US" dirty="0">
              <a:solidFill>
                <a:schemeClr val="bg1"/>
              </a:solidFill>
              <a:latin typeface="Verdana" pitchFamily="34" charset="0"/>
            </a:endParaRPr>
          </a:p>
        </p:txBody>
      </p:sp>
    </p:spTree>
    <p:extLst>
      <p:ext uri="{BB962C8B-B14F-4D97-AF65-F5344CB8AC3E}">
        <p14:creationId xmlns:p14="http://schemas.microsoft.com/office/powerpoint/2010/main" xmlns="" val="379353753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ormAutofit/>
          </a:bodyPr>
          <a:lstStyle/>
          <a:p>
            <a:r>
              <a:rPr lang="en-US" dirty="0" smtClean="0">
                <a:solidFill>
                  <a:srgbClr val="FFFF00"/>
                </a:solidFill>
              </a:rPr>
              <a:t>State of the Science</a:t>
            </a:r>
            <a:endParaRPr lang="en-US" dirty="0">
              <a:solidFill>
                <a:srgbClr val="FFFF00"/>
              </a:solidFill>
            </a:endParaRPr>
          </a:p>
        </p:txBody>
      </p:sp>
      <p:sp>
        <p:nvSpPr>
          <p:cNvPr id="3" name="Content Placeholder 2"/>
          <p:cNvSpPr>
            <a:spLocks noGrp="1"/>
          </p:cNvSpPr>
          <p:nvPr>
            <p:ph idx="1"/>
          </p:nvPr>
        </p:nvSpPr>
        <p:spPr>
          <a:xfrm>
            <a:off x="685800" y="1341437"/>
            <a:ext cx="7772400" cy="5059363"/>
          </a:xfrm>
        </p:spPr>
        <p:txBody>
          <a:bodyPr>
            <a:noAutofit/>
          </a:bodyPr>
          <a:lstStyle/>
          <a:p>
            <a:pPr>
              <a:buClrTx/>
              <a:buFont typeface="Arial" pitchFamily="34" charset="0"/>
              <a:buChar char="•"/>
            </a:pPr>
            <a:r>
              <a:rPr lang="en-US" sz="2000" dirty="0" smtClean="0">
                <a:solidFill>
                  <a:schemeClr val="bg1"/>
                </a:solidFill>
                <a:latin typeface="Verdana" pitchFamily="34" charset="0"/>
              </a:rPr>
              <a:t>Multiple groups are currently conducting work in this area</a:t>
            </a:r>
          </a:p>
          <a:p>
            <a:pPr>
              <a:buClrTx/>
              <a:buFont typeface="Arial" pitchFamily="34" charset="0"/>
              <a:buChar char="•"/>
            </a:pPr>
            <a:r>
              <a:rPr lang="en-US" sz="2000" dirty="0" smtClean="0">
                <a:solidFill>
                  <a:schemeClr val="bg1"/>
                </a:solidFill>
                <a:latin typeface="Verdana" pitchFamily="34" charset="0"/>
              </a:rPr>
              <a:t>Tendency to emphasize cross-cutting issues across diverse stakeholder groups</a:t>
            </a:r>
          </a:p>
          <a:p>
            <a:pPr>
              <a:buClrTx/>
              <a:buFont typeface="Arial" pitchFamily="34" charset="0"/>
              <a:buChar char="•"/>
            </a:pPr>
            <a:r>
              <a:rPr lang="en-US" sz="2000" dirty="0" smtClean="0">
                <a:solidFill>
                  <a:schemeClr val="bg1"/>
                </a:solidFill>
                <a:latin typeface="Verdana" pitchFamily="34" charset="0"/>
              </a:rPr>
              <a:t>Sufficient common aspects to serve as a consensus</a:t>
            </a:r>
          </a:p>
          <a:p>
            <a:pPr lvl="1">
              <a:buClrTx/>
              <a:buFont typeface="Arial" pitchFamily="34" charset="0"/>
              <a:buChar char="•"/>
            </a:pPr>
            <a:r>
              <a:rPr lang="en-US" sz="2000" dirty="0" smtClean="0">
                <a:solidFill>
                  <a:schemeClr val="bg1"/>
                </a:solidFill>
                <a:latin typeface="Verdana" pitchFamily="34" charset="0"/>
              </a:rPr>
              <a:t>Criteria for gaps identification</a:t>
            </a:r>
          </a:p>
          <a:p>
            <a:pPr lvl="1">
              <a:buClrTx/>
              <a:buFont typeface="Arial" pitchFamily="34" charset="0"/>
              <a:buChar char="•"/>
            </a:pPr>
            <a:r>
              <a:rPr lang="en-US" sz="2000" dirty="0" smtClean="0">
                <a:solidFill>
                  <a:schemeClr val="bg1"/>
                </a:solidFill>
                <a:latin typeface="Verdana" pitchFamily="34" charset="0"/>
              </a:rPr>
              <a:t>Broad aspects of stakeholder panel composition</a:t>
            </a:r>
          </a:p>
          <a:p>
            <a:pPr lvl="1">
              <a:buClrTx/>
              <a:buFont typeface="Arial" pitchFamily="34" charset="0"/>
              <a:buChar char="•"/>
            </a:pPr>
            <a:r>
              <a:rPr lang="en-US" sz="2000" dirty="0" smtClean="0">
                <a:solidFill>
                  <a:schemeClr val="bg1"/>
                </a:solidFill>
                <a:latin typeface="Verdana" pitchFamily="34" charset="0"/>
              </a:rPr>
              <a:t>Need to train stakeholders in PCOR</a:t>
            </a:r>
          </a:p>
          <a:p>
            <a:pPr lvl="1">
              <a:buClrTx/>
              <a:buFont typeface="Arial" pitchFamily="34" charset="0"/>
              <a:buChar char="•"/>
            </a:pPr>
            <a:r>
              <a:rPr lang="en-US" sz="2000" dirty="0" smtClean="0">
                <a:solidFill>
                  <a:schemeClr val="bg1"/>
                </a:solidFill>
                <a:latin typeface="Verdana" pitchFamily="34" charset="0"/>
              </a:rPr>
              <a:t>Explicit prioritization method - but multiple methods currently used, no empiric guidance as to optimal method</a:t>
            </a:r>
          </a:p>
          <a:p>
            <a:pPr lvl="1">
              <a:buClrTx/>
              <a:buFont typeface="Arial" pitchFamily="34" charset="0"/>
              <a:buChar char="•"/>
            </a:pPr>
            <a:r>
              <a:rPr lang="en-US" sz="2000" dirty="0" smtClean="0">
                <a:solidFill>
                  <a:schemeClr val="bg1"/>
                </a:solidFill>
                <a:latin typeface="Verdana" pitchFamily="34" charset="0"/>
              </a:rPr>
              <a:t>Decisions regarding study design considerations</a:t>
            </a:r>
          </a:p>
          <a:p>
            <a:pPr>
              <a:buClrTx/>
              <a:buFont typeface="Arial" pitchFamily="34" charset="0"/>
              <a:buChar char="•"/>
            </a:pPr>
            <a:r>
              <a:rPr lang="en-US" sz="2000" dirty="0" smtClean="0">
                <a:solidFill>
                  <a:schemeClr val="bg1"/>
                </a:solidFill>
                <a:latin typeface="Verdana" pitchFamily="34" charset="0"/>
              </a:rPr>
              <a:t>Organizations  can use existing methods now while refining the approaches</a:t>
            </a:r>
            <a:endParaRPr lang="en-US" sz="2000" dirty="0">
              <a:solidFill>
                <a:schemeClr val="bg1"/>
              </a:solidFill>
              <a:latin typeface="Verdana" pitchFamily="34" charset="0"/>
            </a:endParaRPr>
          </a:p>
        </p:txBody>
      </p:sp>
      <p:sp>
        <p:nvSpPr>
          <p:cNvPr id="4" name="Slide Number Placeholder 3"/>
          <p:cNvSpPr>
            <a:spLocks noGrp="1"/>
          </p:cNvSpPr>
          <p:nvPr>
            <p:ph type="sldNum" sz="quarter" idx="12"/>
          </p:nvPr>
        </p:nvSpPr>
        <p:spPr/>
        <p:txBody>
          <a:bodyPr/>
          <a:lstStyle/>
          <a:p>
            <a:pPr>
              <a:defRPr/>
            </a:pPr>
            <a:fld id="{D2C8139C-D4EF-47B8-B459-D6D87EBFB97E}" type="slidenum">
              <a:rPr lang="en-US" smtClean="0"/>
              <a:pPr>
                <a:defRPr/>
              </a:pPr>
              <a:t>36</a:t>
            </a:fld>
            <a:endParaRPr lang="en-US" dirty="0"/>
          </a:p>
        </p:txBody>
      </p:sp>
    </p:spTree>
    <p:extLst>
      <p:ext uri="{BB962C8B-B14F-4D97-AF65-F5344CB8AC3E}">
        <p14:creationId xmlns:p14="http://schemas.microsoft.com/office/powerpoint/2010/main" xmlns="" val="388864961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762000"/>
            <a:ext cx="8183880" cy="1051560"/>
          </a:xfrm>
        </p:spPr>
        <p:txBody>
          <a:bodyPr/>
          <a:lstStyle/>
          <a:p>
            <a:pPr eaLnBrk="1" fontAlgn="auto" hangingPunct="1">
              <a:spcAft>
                <a:spcPts val="0"/>
              </a:spcAft>
              <a:defRPr/>
            </a:pPr>
            <a:r>
              <a:rPr lang="en-US" dirty="0" smtClean="0">
                <a:solidFill>
                  <a:srgbClr val="FFFF00"/>
                </a:solidFill>
              </a:rPr>
              <a:t>Timelines</a:t>
            </a:r>
            <a:endParaRPr lang="en-US" dirty="0">
              <a:solidFill>
                <a:srgbClr val="FFFF00"/>
              </a:solidFill>
            </a:endParaRPr>
          </a:p>
        </p:txBody>
      </p:sp>
      <p:sp>
        <p:nvSpPr>
          <p:cNvPr id="27651" name="Content Placeholder 2"/>
          <p:cNvSpPr>
            <a:spLocks noGrp="1"/>
          </p:cNvSpPr>
          <p:nvPr>
            <p:ph idx="1"/>
          </p:nvPr>
        </p:nvSpPr>
        <p:spPr>
          <a:xfrm>
            <a:off x="457200" y="1981200"/>
            <a:ext cx="8229600" cy="2514600"/>
          </a:xfrm>
        </p:spPr>
        <p:txBody>
          <a:bodyPr>
            <a:noAutofit/>
          </a:bodyPr>
          <a:lstStyle/>
          <a:p>
            <a:pPr eaLnBrk="1" hangingPunct="1"/>
            <a:r>
              <a:rPr lang="en-US" sz="2000" dirty="0" smtClean="0">
                <a:solidFill>
                  <a:schemeClr val="bg1"/>
                </a:solidFill>
                <a:latin typeface="Verdana" pitchFamily="34" charset="0"/>
              </a:rPr>
              <a:t>Work can expand to fill a substantial amount of time</a:t>
            </a:r>
          </a:p>
          <a:p>
            <a:pPr eaLnBrk="1" hangingPunct="1"/>
            <a:r>
              <a:rPr lang="en-US" sz="2000" dirty="0" smtClean="0">
                <a:solidFill>
                  <a:schemeClr val="bg1"/>
                </a:solidFill>
                <a:latin typeface="Verdana" pitchFamily="34" charset="0"/>
              </a:rPr>
              <a:t>Rapid turnaround important for:</a:t>
            </a:r>
          </a:p>
          <a:p>
            <a:pPr lvl="1" eaLnBrk="1" hangingPunct="1"/>
            <a:r>
              <a:rPr lang="en-US" sz="2000" dirty="0" smtClean="0">
                <a:solidFill>
                  <a:schemeClr val="bg1"/>
                </a:solidFill>
                <a:latin typeface="Verdana" pitchFamily="34" charset="0"/>
              </a:rPr>
              <a:t>Working from the current systematic review</a:t>
            </a:r>
          </a:p>
          <a:p>
            <a:pPr lvl="1" eaLnBrk="1" hangingPunct="1"/>
            <a:r>
              <a:rPr lang="en-US" sz="2000" dirty="0" smtClean="0">
                <a:solidFill>
                  <a:schemeClr val="bg1"/>
                </a:solidFill>
                <a:latin typeface="Verdana" pitchFamily="34" charset="0"/>
              </a:rPr>
              <a:t>Dissemination</a:t>
            </a:r>
          </a:p>
          <a:p>
            <a:pPr eaLnBrk="1" hangingPunct="1"/>
            <a:r>
              <a:rPr lang="en-US" sz="2000" dirty="0" smtClean="0">
                <a:solidFill>
                  <a:schemeClr val="bg1"/>
                </a:solidFill>
                <a:latin typeface="Verdana" pitchFamily="34" charset="0"/>
              </a:rPr>
              <a:t>4-7 month time frame</a:t>
            </a:r>
          </a:p>
          <a:p>
            <a:pPr lvl="1" eaLnBrk="1" hangingPunct="1"/>
            <a:r>
              <a:rPr lang="en-US" sz="2000" dirty="0" smtClean="0">
                <a:solidFill>
                  <a:schemeClr val="bg1"/>
                </a:solidFill>
                <a:latin typeface="Verdana" pitchFamily="34" charset="0"/>
              </a:rPr>
              <a:t>Step 1: Identification/Recruitment (1-2 months)</a:t>
            </a:r>
          </a:p>
          <a:p>
            <a:pPr lvl="1" eaLnBrk="1" hangingPunct="1"/>
            <a:r>
              <a:rPr lang="en-US" sz="2000" dirty="0" smtClean="0">
                <a:solidFill>
                  <a:schemeClr val="bg1"/>
                </a:solidFill>
                <a:latin typeface="Verdana" pitchFamily="34" charset="0"/>
              </a:rPr>
              <a:t>Step 2: Engagement  &amp; Prioritization (2-4 months)</a:t>
            </a:r>
          </a:p>
          <a:p>
            <a:pPr lvl="1" eaLnBrk="1" hangingPunct="1"/>
            <a:r>
              <a:rPr lang="en-US" sz="2000" dirty="0" smtClean="0">
                <a:solidFill>
                  <a:schemeClr val="bg1"/>
                </a:solidFill>
                <a:latin typeface="Verdana" pitchFamily="34" charset="0"/>
              </a:rPr>
              <a:t>Step 3: Analysis/Drafting Report (1-2 months)</a:t>
            </a:r>
          </a:p>
          <a:p>
            <a:pPr lvl="1" eaLnBrk="1" hangingPunct="1"/>
            <a:r>
              <a:rPr lang="en-US" sz="2000" dirty="0" smtClean="0">
                <a:solidFill>
                  <a:schemeClr val="bg1"/>
                </a:solidFill>
                <a:latin typeface="Verdana" pitchFamily="34" charset="0"/>
              </a:rPr>
              <a:t>After publication: Dissemination- targeted </a:t>
            </a:r>
            <a:r>
              <a:rPr lang="en-US" sz="2000" dirty="0" err="1" smtClean="0">
                <a:solidFill>
                  <a:schemeClr val="bg1"/>
                </a:solidFill>
                <a:latin typeface="Verdana" pitchFamily="34" charset="0"/>
              </a:rPr>
              <a:t>vs</a:t>
            </a:r>
            <a:r>
              <a:rPr lang="en-US" sz="2000" dirty="0" smtClean="0">
                <a:solidFill>
                  <a:schemeClr val="bg1"/>
                </a:solidFill>
                <a:latin typeface="Verdana" pitchFamily="34" charset="0"/>
              </a:rPr>
              <a:t> broad, role of web </a:t>
            </a:r>
            <a:r>
              <a:rPr lang="en-US" sz="2000" dirty="0" err="1" smtClean="0">
                <a:solidFill>
                  <a:schemeClr val="bg1"/>
                </a:solidFill>
                <a:latin typeface="Verdana" pitchFamily="34" charset="0"/>
              </a:rPr>
              <a:t>vs</a:t>
            </a:r>
            <a:r>
              <a:rPr lang="en-US" sz="2000" dirty="0" smtClean="0">
                <a:solidFill>
                  <a:schemeClr val="bg1"/>
                </a:solidFill>
                <a:latin typeface="Verdana" pitchFamily="34" charset="0"/>
              </a:rPr>
              <a:t> peer review (may not be the EPC conducting this step)</a:t>
            </a:r>
          </a:p>
        </p:txBody>
      </p:sp>
    </p:spTree>
    <p:extLst>
      <p:ext uri="{BB962C8B-B14F-4D97-AF65-F5344CB8AC3E}">
        <p14:creationId xmlns:p14="http://schemas.microsoft.com/office/powerpoint/2010/main" xmlns="" val="407609368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a:bodyPr>
          <a:lstStyle/>
          <a:p>
            <a:r>
              <a:rPr lang="en-US" dirty="0" smtClean="0">
                <a:solidFill>
                  <a:srgbClr val="FFFF00"/>
                </a:solidFill>
              </a:rPr>
              <a:t>Recommendations</a:t>
            </a:r>
            <a:endParaRPr lang="en-US" dirty="0">
              <a:solidFill>
                <a:srgbClr val="FFFF00"/>
              </a:solidFill>
            </a:endParaRPr>
          </a:p>
        </p:txBody>
      </p:sp>
      <p:sp>
        <p:nvSpPr>
          <p:cNvPr id="3" name="Content Placeholder 2"/>
          <p:cNvSpPr>
            <a:spLocks noGrp="1"/>
          </p:cNvSpPr>
          <p:nvPr>
            <p:ph idx="1"/>
          </p:nvPr>
        </p:nvSpPr>
        <p:spPr>
          <a:xfrm>
            <a:off x="533400" y="838200"/>
            <a:ext cx="8229600" cy="4876800"/>
          </a:xfrm>
        </p:spPr>
        <p:txBody>
          <a:bodyPr>
            <a:normAutofit/>
          </a:bodyPr>
          <a:lstStyle/>
          <a:p>
            <a:pPr marL="0" indent="0">
              <a:spcAft>
                <a:spcPts val="600"/>
              </a:spcAft>
              <a:buFont typeface="Wingdings" pitchFamily="2" charset="2"/>
              <a:buChar char="§"/>
            </a:pPr>
            <a:endParaRPr lang="en-US" sz="2200" dirty="0">
              <a:solidFill>
                <a:schemeClr val="bg1"/>
              </a:solidFill>
              <a:latin typeface="Verdana" pitchFamily="34" charset="0"/>
            </a:endParaRPr>
          </a:p>
          <a:p>
            <a:pPr>
              <a:spcAft>
                <a:spcPts val="600"/>
              </a:spcAft>
              <a:buSzPct val="140000"/>
              <a:buFont typeface="Wingdings" pitchFamily="2" charset="2"/>
              <a:buChar char="§"/>
            </a:pPr>
            <a:r>
              <a:rPr lang="en-US" sz="2200" dirty="0">
                <a:solidFill>
                  <a:schemeClr val="bg1"/>
                </a:solidFill>
                <a:latin typeface="Verdana" pitchFamily="34" charset="0"/>
              </a:rPr>
              <a:t>Evaluate different stakeholder panel </a:t>
            </a:r>
            <a:r>
              <a:rPr lang="en-US" sz="2200" dirty="0" smtClean="0">
                <a:solidFill>
                  <a:schemeClr val="bg1"/>
                </a:solidFill>
                <a:latin typeface="Verdana" pitchFamily="34" charset="0"/>
              </a:rPr>
              <a:t>sizes </a:t>
            </a:r>
            <a:r>
              <a:rPr lang="en-US" sz="2200" dirty="0">
                <a:solidFill>
                  <a:schemeClr val="bg1"/>
                </a:solidFill>
                <a:latin typeface="Verdana" pitchFamily="34" charset="0"/>
              </a:rPr>
              <a:t>and </a:t>
            </a:r>
            <a:r>
              <a:rPr lang="en-US" sz="2200" dirty="0" smtClean="0">
                <a:solidFill>
                  <a:schemeClr val="bg1"/>
                </a:solidFill>
                <a:latin typeface="Verdana" pitchFamily="34" charset="0"/>
              </a:rPr>
              <a:t>compositions </a:t>
            </a:r>
            <a:r>
              <a:rPr lang="en-US" sz="2200" dirty="0">
                <a:solidFill>
                  <a:schemeClr val="bg1"/>
                </a:solidFill>
                <a:latin typeface="Verdana" pitchFamily="34" charset="0"/>
              </a:rPr>
              <a:t>in prioritization.</a:t>
            </a:r>
          </a:p>
          <a:p>
            <a:pPr>
              <a:spcAft>
                <a:spcPts val="600"/>
              </a:spcAft>
              <a:buSzPct val="140000"/>
              <a:buFont typeface="Wingdings" pitchFamily="2" charset="2"/>
              <a:buChar char="§"/>
            </a:pPr>
            <a:r>
              <a:rPr lang="en-US" sz="2200" dirty="0">
                <a:solidFill>
                  <a:schemeClr val="bg1"/>
                </a:solidFill>
                <a:latin typeface="Verdana" pitchFamily="34" charset="0"/>
              </a:rPr>
              <a:t>Evaluate the reliability of stakeholder prioritization through replication studies.</a:t>
            </a:r>
          </a:p>
          <a:p>
            <a:pPr>
              <a:spcAft>
                <a:spcPts val="600"/>
              </a:spcAft>
              <a:buSzPct val="140000"/>
              <a:buFont typeface="Wingdings" pitchFamily="2" charset="2"/>
              <a:buChar char="§"/>
            </a:pPr>
            <a:r>
              <a:rPr lang="en-US" sz="2200" dirty="0">
                <a:solidFill>
                  <a:schemeClr val="bg1"/>
                </a:solidFill>
                <a:latin typeface="Verdana" pitchFamily="34" charset="0"/>
              </a:rPr>
              <a:t>Test different methods of prioritization to assess for transparency, reproducibility and efficiency.</a:t>
            </a:r>
          </a:p>
          <a:p>
            <a:pPr>
              <a:spcAft>
                <a:spcPts val="600"/>
              </a:spcAft>
              <a:buSzPct val="140000"/>
              <a:buFont typeface="Wingdings" pitchFamily="2" charset="2"/>
              <a:buChar char="§"/>
            </a:pPr>
            <a:r>
              <a:rPr lang="en-US" sz="2200" dirty="0">
                <a:solidFill>
                  <a:schemeClr val="bg1"/>
                </a:solidFill>
                <a:latin typeface="Verdana" pitchFamily="34" charset="0"/>
              </a:rPr>
              <a:t>Clarify role of gap identification and prioritization with other methods such as </a:t>
            </a:r>
            <a:r>
              <a:rPr lang="en-US" sz="2200" dirty="0" smtClean="0">
                <a:solidFill>
                  <a:schemeClr val="bg1"/>
                </a:solidFill>
                <a:latin typeface="Verdana" pitchFamily="34" charset="0"/>
              </a:rPr>
              <a:t>value of information modeling.</a:t>
            </a:r>
            <a:endParaRPr lang="en-US" sz="2200" dirty="0">
              <a:solidFill>
                <a:schemeClr val="bg1"/>
              </a:solidFill>
              <a:latin typeface="Verdana" pitchFamily="34" charset="0"/>
            </a:endParaRPr>
          </a:p>
          <a:p>
            <a:pPr>
              <a:spcAft>
                <a:spcPts val="600"/>
              </a:spcAft>
              <a:buSzPct val="140000"/>
              <a:buFont typeface="Wingdings" pitchFamily="2" charset="2"/>
              <a:buChar char="§"/>
            </a:pPr>
            <a:r>
              <a:rPr lang="en-US" sz="2200" dirty="0">
                <a:solidFill>
                  <a:schemeClr val="bg1"/>
                </a:solidFill>
                <a:latin typeface="Verdana" pitchFamily="34" charset="0"/>
              </a:rPr>
              <a:t>Collaborate </a:t>
            </a:r>
            <a:r>
              <a:rPr lang="en-US" sz="2200" dirty="0" smtClean="0">
                <a:solidFill>
                  <a:schemeClr val="bg1"/>
                </a:solidFill>
                <a:latin typeface="Verdana" pitchFamily="34" charset="0"/>
              </a:rPr>
              <a:t>across PCOR </a:t>
            </a:r>
            <a:r>
              <a:rPr lang="en-US" sz="2200" dirty="0">
                <a:solidFill>
                  <a:schemeClr val="bg1"/>
                </a:solidFill>
                <a:latin typeface="Verdana" pitchFamily="34" charset="0"/>
              </a:rPr>
              <a:t>programs in </a:t>
            </a:r>
            <a:r>
              <a:rPr lang="en-US" sz="2200" dirty="0" smtClean="0">
                <a:solidFill>
                  <a:schemeClr val="bg1"/>
                </a:solidFill>
                <a:latin typeface="Verdana" pitchFamily="34" charset="0"/>
              </a:rPr>
              <a:t>improving methods, developing consistent terminology.</a:t>
            </a:r>
            <a:endParaRPr lang="en-US" sz="2200" dirty="0">
              <a:solidFill>
                <a:schemeClr val="bg1"/>
              </a:solidFill>
              <a:latin typeface="Verdana" pitchFamily="34" charset="0"/>
            </a:endParaRPr>
          </a:p>
        </p:txBody>
      </p:sp>
      <p:sp>
        <p:nvSpPr>
          <p:cNvPr id="4" name="Slide Number Placeholder 3"/>
          <p:cNvSpPr>
            <a:spLocks noGrp="1"/>
          </p:cNvSpPr>
          <p:nvPr>
            <p:ph type="sldNum" sz="quarter" idx="12"/>
          </p:nvPr>
        </p:nvSpPr>
        <p:spPr/>
        <p:txBody>
          <a:bodyPr/>
          <a:lstStyle/>
          <a:p>
            <a:pPr>
              <a:defRPr/>
            </a:pPr>
            <a:fld id="{D2C8139C-D4EF-47B8-B459-D6D87EBFB97E}" type="slidenum">
              <a:rPr lang="en-US" smtClean="0"/>
              <a:pPr>
                <a:defRPr/>
              </a:pPr>
              <a:t>38</a:t>
            </a:fld>
            <a:endParaRPr lang="en-US" dirty="0"/>
          </a:p>
        </p:txBody>
      </p:sp>
    </p:spTree>
    <p:extLst>
      <p:ext uri="{BB962C8B-B14F-4D97-AF65-F5344CB8AC3E}">
        <p14:creationId xmlns:p14="http://schemas.microsoft.com/office/powerpoint/2010/main" xmlns="" val="274792782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0"/>
            <a:ext cx="5943600" cy="685800"/>
          </a:xfrm>
        </p:spPr>
        <p:txBody>
          <a:bodyPr>
            <a:noAutofit/>
          </a:bodyPr>
          <a:lstStyle/>
          <a:p>
            <a:pPr marL="0" indent="0">
              <a:buNone/>
            </a:pPr>
            <a:r>
              <a:rPr lang="en-US" sz="4000" b="1" dirty="0">
                <a:solidFill>
                  <a:srgbClr val="FFFF00"/>
                </a:solidFill>
                <a:latin typeface="+mj-lt"/>
              </a:rPr>
              <a:t>C</a:t>
            </a:r>
            <a:r>
              <a:rPr lang="en-US" sz="4000" b="1" dirty="0" smtClean="0">
                <a:solidFill>
                  <a:srgbClr val="FFFF00"/>
                </a:solidFill>
                <a:latin typeface="+mj-lt"/>
              </a:rPr>
              <a:t>urrent dilemmas</a:t>
            </a:r>
            <a:endParaRPr lang="en-US" sz="4000" b="1" dirty="0">
              <a:solidFill>
                <a:srgbClr val="FFFF00"/>
              </a:solidFill>
              <a:latin typeface="+mj-lt"/>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781800" y="304800"/>
            <a:ext cx="1685657" cy="1685657"/>
          </a:xfrm>
          <a:prstGeom prst="rect">
            <a:avLst/>
          </a:prstGeom>
        </p:spPr>
      </p:pic>
      <p:sp>
        <p:nvSpPr>
          <p:cNvPr id="5" name="Content Placeholder 2"/>
          <p:cNvSpPr txBox="1">
            <a:spLocks/>
          </p:cNvSpPr>
          <p:nvPr/>
        </p:nvSpPr>
        <p:spPr bwMode="auto">
          <a:xfrm>
            <a:off x="457200" y="2286000"/>
            <a:ext cx="8229600" cy="3687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bg1"/>
                </a:solidFill>
                <a:effectLst/>
                <a:uLnTx/>
                <a:uFillTx/>
                <a:latin typeface="Verdana" pitchFamily="34" charset="0"/>
                <a:ea typeface="+mn-ea"/>
                <a:cs typeface="+mn-cs"/>
              </a:rPr>
              <a:t>What prioritization works best?</a:t>
            </a: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bg1"/>
                </a:solidFill>
                <a:effectLst/>
                <a:uLnTx/>
                <a:uFillTx/>
                <a:latin typeface="Verdana" pitchFamily="34" charset="0"/>
                <a:ea typeface="+mn-ea"/>
                <a:cs typeface="+mn-cs"/>
              </a:rPr>
              <a:t>General versus specific research topics or questions</a:t>
            </a: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bg1"/>
                </a:solidFill>
                <a:effectLst/>
                <a:uLnTx/>
                <a:uFillTx/>
                <a:latin typeface="Verdana" pitchFamily="34" charset="0"/>
                <a:ea typeface="+mn-ea"/>
                <a:cs typeface="+mn-cs"/>
              </a:rPr>
              <a:t>Do you propose study designs?</a:t>
            </a: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bg1"/>
                </a:solidFill>
                <a:effectLst/>
                <a:uLnTx/>
                <a:uFillTx/>
                <a:latin typeface="Verdana" pitchFamily="34" charset="0"/>
                <a:ea typeface="+mn-ea"/>
                <a:cs typeface="+mn-cs"/>
              </a:rPr>
              <a:t>How many rounds are required?</a:t>
            </a:r>
          </a:p>
        </p:txBody>
      </p:sp>
    </p:spTree>
    <p:extLst>
      <p:ext uri="{BB962C8B-B14F-4D97-AF65-F5344CB8AC3E}">
        <p14:creationId xmlns:p14="http://schemas.microsoft.com/office/powerpoint/2010/main" xmlns="" val="348743392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396240"/>
            <a:ext cx="8183880" cy="1051560"/>
          </a:xfrm>
        </p:spPr>
        <p:txBody>
          <a:bodyPr>
            <a:noAutofit/>
          </a:bodyPr>
          <a:lstStyle/>
          <a:p>
            <a:r>
              <a:rPr lang="en-US" sz="3600" b="1" dirty="0" smtClean="0">
                <a:solidFill>
                  <a:srgbClr val="FFFF00"/>
                </a:solidFill>
                <a:latin typeface="Arial Rounded MT Bold" pitchFamily="34" charset="0"/>
              </a:rPr>
              <a:t>How do we decide which comparative effectiveness questions to research?</a:t>
            </a:r>
            <a:endParaRPr lang="en-US" sz="3600" b="1" dirty="0">
              <a:solidFill>
                <a:srgbClr val="FFFF00"/>
              </a:solidFill>
              <a:latin typeface="Arial Rounded MT Bold" pitchFamily="34" charset="0"/>
            </a:endParaRPr>
          </a:p>
        </p:txBody>
      </p:sp>
      <p:sp>
        <p:nvSpPr>
          <p:cNvPr id="3" name="Content Placeholder 2"/>
          <p:cNvSpPr>
            <a:spLocks noGrp="1"/>
          </p:cNvSpPr>
          <p:nvPr>
            <p:ph idx="1"/>
          </p:nvPr>
        </p:nvSpPr>
        <p:spPr>
          <a:xfrm>
            <a:off x="807027" y="1908048"/>
            <a:ext cx="7543800" cy="4568952"/>
          </a:xfrm>
        </p:spPr>
        <p:txBody>
          <a:bodyPr>
            <a:normAutofit fontScale="92500" lnSpcReduction="10000"/>
          </a:bodyPr>
          <a:lstStyle/>
          <a:p>
            <a:pPr marL="0" indent="0">
              <a:buNone/>
            </a:pPr>
            <a:r>
              <a:rPr lang="en-US" sz="2800" u="sng" dirty="0" smtClean="0">
                <a:solidFill>
                  <a:schemeClr val="bg1"/>
                </a:solidFill>
                <a:latin typeface="Verdana" pitchFamily="34" charset="0"/>
              </a:rPr>
              <a:t>Traditional research paradigm</a:t>
            </a:r>
            <a:r>
              <a:rPr lang="en-US" sz="2800" dirty="0" smtClean="0">
                <a:solidFill>
                  <a:schemeClr val="bg1"/>
                </a:solidFill>
                <a:latin typeface="Verdana" pitchFamily="34" charset="0"/>
              </a:rPr>
              <a:t>: unplanned, researcher driven, inconsistent public input</a:t>
            </a:r>
          </a:p>
          <a:p>
            <a:pPr lvl="1"/>
            <a:r>
              <a:rPr lang="en-US" sz="2400" dirty="0" smtClean="0">
                <a:solidFill>
                  <a:schemeClr val="bg1"/>
                </a:solidFill>
                <a:latin typeface="Verdana" pitchFamily="34" charset="0"/>
              </a:rPr>
              <a:t>Decentralized generation of questions</a:t>
            </a:r>
          </a:p>
          <a:p>
            <a:pPr lvl="1"/>
            <a:r>
              <a:rPr lang="en-US" sz="2400" dirty="0" smtClean="0">
                <a:solidFill>
                  <a:schemeClr val="bg1"/>
                </a:solidFill>
                <a:latin typeface="Verdana" pitchFamily="34" charset="0"/>
              </a:rPr>
              <a:t>Peer review by researchers</a:t>
            </a:r>
          </a:p>
          <a:p>
            <a:pPr lvl="1"/>
            <a:r>
              <a:rPr lang="en-US" sz="2400" dirty="0" smtClean="0">
                <a:solidFill>
                  <a:schemeClr val="bg1"/>
                </a:solidFill>
                <a:latin typeface="Verdana" pitchFamily="34" charset="0"/>
              </a:rPr>
              <a:t>Closed-door funder decisions</a:t>
            </a:r>
          </a:p>
          <a:p>
            <a:pPr marL="0" indent="0">
              <a:spcBef>
                <a:spcPts val="1200"/>
              </a:spcBef>
              <a:buNone/>
            </a:pPr>
            <a:r>
              <a:rPr lang="en-US" sz="2800" u="sng" dirty="0" smtClean="0">
                <a:solidFill>
                  <a:schemeClr val="bg1"/>
                </a:solidFill>
                <a:latin typeface="Verdana" pitchFamily="34" charset="0"/>
              </a:rPr>
              <a:t>New CER/PCOR paradigm</a:t>
            </a:r>
            <a:r>
              <a:rPr lang="en-US" sz="2800" dirty="0" smtClean="0">
                <a:solidFill>
                  <a:schemeClr val="bg1"/>
                </a:solidFill>
                <a:latin typeface="Verdana" pitchFamily="34" charset="0"/>
              </a:rPr>
              <a:t>: inclusive, rapid, and targeted process</a:t>
            </a:r>
          </a:p>
          <a:p>
            <a:pPr lvl="1"/>
            <a:r>
              <a:rPr lang="en-US" sz="2400" dirty="0" smtClean="0">
                <a:solidFill>
                  <a:schemeClr val="bg1"/>
                </a:solidFill>
                <a:latin typeface="Verdana" pitchFamily="34" charset="0"/>
              </a:rPr>
              <a:t>Systematic identification of gaps</a:t>
            </a:r>
          </a:p>
          <a:p>
            <a:pPr lvl="1"/>
            <a:r>
              <a:rPr lang="en-US" sz="2400" dirty="0" smtClean="0">
                <a:solidFill>
                  <a:schemeClr val="bg1"/>
                </a:solidFill>
                <a:latin typeface="Verdana" pitchFamily="34" charset="0"/>
              </a:rPr>
              <a:t>Involvement of a range of stakeholders, including patients</a:t>
            </a:r>
          </a:p>
          <a:p>
            <a:pPr lvl="1"/>
            <a:r>
              <a:rPr lang="en-US" sz="2400" dirty="0" smtClean="0">
                <a:solidFill>
                  <a:schemeClr val="bg1"/>
                </a:solidFill>
                <a:latin typeface="Verdana" pitchFamily="34" charset="0"/>
              </a:rPr>
              <a:t>Open process</a:t>
            </a:r>
            <a:endParaRPr lang="en-US" sz="2400" dirty="0">
              <a:solidFill>
                <a:schemeClr val="bg1"/>
              </a:solidFill>
              <a:latin typeface="Verdana" pitchFamily="34" charset="0"/>
            </a:endParaRPr>
          </a:p>
        </p:txBody>
      </p:sp>
    </p:spTree>
    <p:extLst>
      <p:ext uri="{BB962C8B-B14F-4D97-AF65-F5344CB8AC3E}">
        <p14:creationId xmlns:p14="http://schemas.microsoft.com/office/powerpoint/2010/main" xmlns="" val="1321101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143000"/>
            <a:ext cx="9144000" cy="4038600"/>
          </a:xfrm>
        </p:spPr>
        <p:txBody>
          <a:bodyPr>
            <a:noAutofit/>
          </a:bodyPr>
          <a:lstStyle/>
          <a:p>
            <a:pPr>
              <a:spcAft>
                <a:spcPts val="2400"/>
              </a:spcAft>
            </a:pPr>
            <a:r>
              <a:rPr lang="en-US" sz="6600" dirty="0" smtClean="0">
                <a:solidFill>
                  <a:srgbClr val="FFFF00"/>
                </a:solidFill>
              </a:rPr>
              <a:t>EXERCISE</a:t>
            </a:r>
            <a:r>
              <a:rPr lang="en-US" dirty="0" smtClean="0">
                <a:solidFill>
                  <a:srgbClr val="FFFF00"/>
                </a:solidFill>
              </a:rPr>
              <a:t/>
            </a:r>
            <a:br>
              <a:rPr lang="en-US" dirty="0" smtClean="0">
                <a:solidFill>
                  <a:srgbClr val="FFFF00"/>
                </a:solidFill>
              </a:rPr>
            </a:br>
            <a:r>
              <a:rPr lang="en-US" dirty="0" smtClean="0">
                <a:solidFill>
                  <a:schemeClr val="bg1"/>
                </a:solidFill>
                <a:latin typeface="+mn-lt"/>
              </a:rPr>
              <a:t>Future research needs in </a:t>
            </a:r>
            <a:br>
              <a:rPr lang="en-US" dirty="0" smtClean="0">
                <a:solidFill>
                  <a:schemeClr val="bg1"/>
                </a:solidFill>
                <a:latin typeface="+mn-lt"/>
              </a:rPr>
            </a:br>
            <a:r>
              <a:rPr lang="en-US" dirty="0" smtClean="0">
                <a:solidFill>
                  <a:schemeClr val="bg1"/>
                </a:solidFill>
                <a:latin typeface="+mn-lt"/>
              </a:rPr>
              <a:t>Attention Deficit Hyperactivity Disorder (ADHD)</a:t>
            </a:r>
            <a:endParaRPr lang="en-US" dirty="0">
              <a:solidFill>
                <a:schemeClr val="bg1"/>
              </a:solidFill>
              <a:latin typeface="+mn-lt"/>
            </a:endParaRPr>
          </a:p>
        </p:txBody>
      </p:sp>
      <p:sp>
        <p:nvSpPr>
          <p:cNvPr id="4" name="Slide Number Placeholder 3"/>
          <p:cNvSpPr>
            <a:spLocks noGrp="1"/>
          </p:cNvSpPr>
          <p:nvPr>
            <p:ph type="sldNum" sz="quarter" idx="12"/>
          </p:nvPr>
        </p:nvSpPr>
        <p:spPr/>
        <p:txBody>
          <a:bodyPr/>
          <a:lstStyle/>
          <a:p>
            <a:pPr>
              <a:defRPr/>
            </a:pPr>
            <a:fld id="{D2C8139C-D4EF-47B8-B459-D6D87EBFB97E}" type="slidenum">
              <a:rPr lang="en-US" smtClean="0">
                <a:solidFill>
                  <a:srgbClr val="163A72"/>
                </a:solidFill>
              </a:rPr>
              <a:pPr>
                <a:defRPr/>
              </a:pPr>
              <a:t>40</a:t>
            </a:fld>
            <a:endParaRPr lang="en-US" dirty="0">
              <a:solidFill>
                <a:srgbClr val="163A72"/>
              </a:solidFill>
            </a:endParaRPr>
          </a:p>
        </p:txBody>
      </p:sp>
    </p:spTree>
    <p:extLst>
      <p:ext uri="{BB962C8B-B14F-4D97-AF65-F5344CB8AC3E}">
        <p14:creationId xmlns:p14="http://schemas.microsoft.com/office/powerpoint/2010/main" xmlns="" val="32298778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D2C8139C-D4EF-47B8-B459-D6D87EBFB97E}" type="slidenum">
              <a:rPr lang="en-US" smtClean="0">
                <a:solidFill>
                  <a:srgbClr val="163A72"/>
                </a:solidFill>
              </a:rPr>
              <a:pPr>
                <a:defRPr/>
              </a:pPr>
              <a:t>41</a:t>
            </a:fld>
            <a:endParaRPr lang="en-US" dirty="0">
              <a:solidFill>
                <a:srgbClr val="163A72"/>
              </a:solidFill>
            </a:endParaRPr>
          </a:p>
        </p:txBody>
      </p:sp>
      <p:sp>
        <p:nvSpPr>
          <p:cNvPr id="6" name="Rectangle 3"/>
          <p:cNvSpPr>
            <a:spLocks noChangeArrowheads="1"/>
          </p:cNvSpPr>
          <p:nvPr/>
        </p:nvSpPr>
        <p:spPr bwMode="auto">
          <a:xfrm>
            <a:off x="152400" y="533400"/>
            <a:ext cx="8762999" cy="9541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mj-lt"/>
                <a:ea typeface="Times New Roman" pitchFamily="18" charset="0"/>
              </a:rPr>
              <a:t>Key Questions from Comparative Effectiveness Review</a:t>
            </a:r>
            <a:endParaRPr kumimoji="0" lang="en-US" sz="2800" b="0" i="0" u="none" strike="noStrike" cap="none" normalizeH="0" baseline="0" dirty="0" smtClean="0">
              <a:ln>
                <a:noFill/>
              </a:ln>
              <a:solidFill>
                <a:srgbClr val="FFFF00"/>
              </a:solidFill>
              <a:effectLst/>
              <a:latin typeface="+mj-lt"/>
            </a:endParaRPr>
          </a:p>
        </p:txBody>
      </p:sp>
      <p:graphicFrame>
        <p:nvGraphicFramePr>
          <p:cNvPr id="7" name="Table 6"/>
          <p:cNvGraphicFramePr>
            <a:graphicFrameLocks noGrp="1"/>
          </p:cNvGraphicFramePr>
          <p:nvPr>
            <p:extLst>
              <p:ext uri="{D42A27DB-BD31-4B8C-83A1-F6EECF244321}">
                <p14:modId xmlns:p14="http://schemas.microsoft.com/office/powerpoint/2010/main" xmlns="" val="2426612372"/>
              </p:ext>
            </p:extLst>
          </p:nvPr>
        </p:nvGraphicFramePr>
        <p:xfrm>
          <a:off x="152400" y="1676400"/>
          <a:ext cx="8839200" cy="4267200"/>
        </p:xfrm>
        <a:graphic>
          <a:graphicData uri="http://schemas.openxmlformats.org/drawingml/2006/table">
            <a:tbl>
              <a:tblPr firstRow="1" firstCol="1" bandRow="1"/>
              <a:tblGrid>
                <a:gridCol w="764292"/>
                <a:gridCol w="8074908"/>
              </a:tblGrid>
              <a:tr h="1181152">
                <a:tc>
                  <a:txBody>
                    <a:bodyPr/>
                    <a:lstStyle/>
                    <a:p>
                      <a:pPr marL="0" marR="0" indent="0">
                        <a:lnSpc>
                          <a:spcPct val="200000"/>
                        </a:lnSpc>
                        <a:spcBef>
                          <a:spcPts val="0"/>
                        </a:spcBef>
                        <a:spcAft>
                          <a:spcPts val="1000"/>
                        </a:spcAft>
                      </a:pPr>
                      <a:r>
                        <a:rPr lang="en-US" sz="1200" dirty="0">
                          <a:effectLst/>
                          <a:latin typeface="Arial"/>
                          <a:ea typeface="Times New Roman"/>
                          <a:cs typeface="Arial"/>
                        </a:rPr>
                        <a:t>KQ1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400" dirty="0" smtClean="0">
                          <a:effectLst/>
                          <a:latin typeface="Arial"/>
                          <a:ea typeface="Times New Roman"/>
                          <a:cs typeface="Arial"/>
                        </a:rPr>
                        <a:t>Among </a:t>
                      </a:r>
                      <a:r>
                        <a:rPr lang="en-US" sz="1400" dirty="0">
                          <a:effectLst/>
                          <a:latin typeface="Arial"/>
                          <a:ea typeface="Times New Roman"/>
                          <a:cs typeface="Arial"/>
                        </a:rPr>
                        <a:t>children less </a:t>
                      </a:r>
                      <a:r>
                        <a:rPr lang="en-US" sz="1400" dirty="0" smtClean="0">
                          <a:effectLst/>
                          <a:latin typeface="Arial"/>
                          <a:ea typeface="Times New Roman"/>
                          <a:cs typeface="Arial"/>
                        </a:rPr>
                        <a:t>than </a:t>
                      </a:r>
                      <a:r>
                        <a:rPr lang="en-US" sz="1400" dirty="0">
                          <a:effectLst/>
                          <a:latin typeface="Arial"/>
                          <a:ea typeface="Times New Roman"/>
                          <a:cs typeface="Arial"/>
                        </a:rPr>
                        <a:t>6 years of age with Attention Deficit Hyperactivity Disorder or Disruptive Behavior Disorder, what are the effectiveness and adverse event outcomes following treatment?</a:t>
                      </a:r>
                      <a:endParaRPr lang="en-US" sz="1400" dirty="0">
                        <a:effectLst/>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585794">
                <a:tc>
                  <a:txBody>
                    <a:bodyPr/>
                    <a:lstStyle/>
                    <a:p>
                      <a:pPr marL="0" marR="0" indent="0">
                        <a:lnSpc>
                          <a:spcPct val="200000"/>
                        </a:lnSpc>
                        <a:spcBef>
                          <a:spcPts val="0"/>
                        </a:spcBef>
                        <a:spcAft>
                          <a:spcPts val="1000"/>
                        </a:spcAft>
                      </a:pPr>
                      <a:r>
                        <a:rPr lang="en-US" sz="1200" dirty="0">
                          <a:effectLst/>
                          <a:latin typeface="Arial"/>
                          <a:ea typeface="Times New Roman"/>
                          <a:cs typeface="Arial"/>
                        </a:rPr>
                        <a:t>KQ2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400" dirty="0">
                          <a:effectLst/>
                          <a:latin typeface="Arial"/>
                          <a:ea typeface="Times New Roman"/>
                          <a:cs typeface="Arial"/>
                        </a:rPr>
                        <a:t>Among people 6 years of age or older with Attention Deficit Hyperactivity Disorder, what are the effectiveness and adverse event outcomes following 12 months or more of any combination of follow-up or treatment, including, but not limited to, 12 months or more of continuous treatment?</a:t>
                      </a:r>
                      <a:endParaRPr lang="en-US" sz="1400" dirty="0">
                        <a:effectLst/>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500254">
                <a:tc>
                  <a:txBody>
                    <a:bodyPr/>
                    <a:lstStyle/>
                    <a:p>
                      <a:pPr marL="0" marR="0" indent="0">
                        <a:lnSpc>
                          <a:spcPct val="200000"/>
                        </a:lnSpc>
                        <a:spcBef>
                          <a:spcPts val="0"/>
                        </a:spcBef>
                        <a:spcAft>
                          <a:spcPts val="1000"/>
                        </a:spcAft>
                      </a:pPr>
                      <a:r>
                        <a:rPr lang="en-US" sz="1200" dirty="0">
                          <a:effectLst/>
                          <a:latin typeface="Arial"/>
                          <a:ea typeface="Times New Roman"/>
                          <a:cs typeface="Arial"/>
                        </a:rPr>
                        <a:t>KQ3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400" dirty="0">
                          <a:effectLst/>
                          <a:latin typeface="Arial"/>
                          <a:ea typeface="Times New Roman"/>
                          <a:cs typeface="Arial"/>
                        </a:rPr>
                        <a:t>How do A) underlying prevalence of Attention Deficit Hyperactivity Disorder, and B) rates of diagnosis (clinical identification) and treatment for Attention Deficit Hyperactivity Disorder vary by geography, time period, provider type, and </a:t>
                      </a:r>
                      <a:r>
                        <a:rPr lang="en-US" sz="1400" dirty="0" err="1">
                          <a:effectLst/>
                          <a:latin typeface="Arial"/>
                          <a:ea typeface="Times New Roman"/>
                          <a:cs typeface="Arial"/>
                        </a:rPr>
                        <a:t>sociodemographic</a:t>
                      </a:r>
                      <a:r>
                        <a:rPr lang="en-US" sz="1400" dirty="0">
                          <a:effectLst/>
                          <a:latin typeface="Arial"/>
                          <a:ea typeface="Times New Roman"/>
                          <a:cs typeface="Arial"/>
                        </a:rPr>
                        <a:t> characteristics?</a:t>
                      </a:r>
                      <a:endParaRPr lang="en-US" sz="1400" dirty="0">
                        <a:effectLst/>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xmlns="" val="32298778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txBox="1">
            <a:spLocks noRot="1" noChangeArrowheads="1"/>
          </p:cNvSpPr>
          <p:nvPr/>
        </p:nvSpPr>
        <p:spPr>
          <a:xfrm>
            <a:off x="480060" y="17929"/>
            <a:ext cx="8183880" cy="1051560"/>
          </a:xfrm>
          <a:prstGeom prst="rect">
            <a:avLst/>
          </a:prstGeom>
        </p:spPr>
        <p:txBody>
          <a:bodyPr vert="horz" anchor="b">
            <a:normAutofit/>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pPr>
              <a:defRPr/>
            </a:pPr>
            <a:endParaRPr lang="en-US" dirty="0" smtClean="0">
              <a:solidFill>
                <a:schemeClr val="tx1"/>
              </a:solidFill>
              <a:effectLst/>
            </a:endParaRPr>
          </a:p>
        </p:txBody>
      </p:sp>
      <p:pic>
        <p:nvPicPr>
          <p:cNvPr id="1026" name="Picture 2"/>
          <p:cNvPicPr preferRelativeResize="0">
            <a:picLocks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176165" y="717604"/>
            <a:ext cx="8795385" cy="6140396"/>
          </a:xfrm>
          <a:prstGeom prst="rect">
            <a:avLst/>
          </a:prstGeom>
          <a:noFill/>
          <a:ln>
            <a:solidFill>
              <a:schemeClr val="tx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152400" y="152400"/>
            <a:ext cx="8153400" cy="584775"/>
          </a:xfrm>
          <a:prstGeom prst="rect">
            <a:avLst/>
          </a:prstGeom>
          <a:noFill/>
        </p:spPr>
        <p:txBody>
          <a:bodyPr wrap="square" rtlCol="0">
            <a:spAutoFit/>
          </a:bodyPr>
          <a:lstStyle/>
          <a:p>
            <a:r>
              <a:rPr lang="en-US" sz="3200" dirty="0" smtClean="0">
                <a:solidFill>
                  <a:srgbClr val="FFFF00"/>
                </a:solidFill>
                <a:latin typeface="Arial Rounded MT Bold" pitchFamily="34" charset="0"/>
              </a:rPr>
              <a:t>Analytic Framework</a:t>
            </a:r>
            <a:endParaRPr lang="en-US" sz="2000" dirty="0">
              <a:solidFill>
                <a:srgbClr val="FFFF00"/>
              </a:solidFill>
              <a:latin typeface="Arial Rounded MT Bold" pitchFamily="34" charset="0"/>
            </a:endParaRPr>
          </a:p>
        </p:txBody>
      </p:sp>
    </p:spTree>
    <p:extLst>
      <p:ext uri="{BB962C8B-B14F-4D97-AF65-F5344CB8AC3E}">
        <p14:creationId xmlns:p14="http://schemas.microsoft.com/office/powerpoint/2010/main" xmlns="" val="40410965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solidFill>
                  <a:srgbClr val="FFFF00"/>
                </a:solidFill>
                <a:latin typeface="Arial Rounded MT Bold" pitchFamily="34" charset="0"/>
              </a:rPr>
              <a:t>Evidence Gaps</a:t>
            </a:r>
            <a:endParaRPr lang="en-US" dirty="0">
              <a:solidFill>
                <a:srgbClr val="FFFF00"/>
              </a:solidFill>
              <a:latin typeface="Arial Rounded MT Bold" pitchFamily="34" charset="0"/>
            </a:endParaRPr>
          </a:p>
        </p:txBody>
      </p:sp>
      <p:sp>
        <p:nvSpPr>
          <p:cNvPr id="3" name="Content Placeholder 2"/>
          <p:cNvSpPr>
            <a:spLocks noGrp="1"/>
          </p:cNvSpPr>
          <p:nvPr>
            <p:ph idx="1"/>
          </p:nvPr>
        </p:nvSpPr>
        <p:spPr>
          <a:xfrm>
            <a:off x="228600" y="1295400"/>
            <a:ext cx="8686800" cy="4525963"/>
          </a:xfrm>
        </p:spPr>
        <p:txBody>
          <a:bodyPr>
            <a:noAutofit/>
          </a:bodyPr>
          <a:lstStyle/>
          <a:p>
            <a:pPr lvl="0">
              <a:spcBef>
                <a:spcPts val="1200"/>
              </a:spcBef>
              <a:buFont typeface="+mj-lt"/>
              <a:buAutoNum type="alphaUcPeriod"/>
            </a:pPr>
            <a:r>
              <a:rPr lang="en-US" sz="1800" dirty="0" smtClean="0">
                <a:solidFill>
                  <a:schemeClr val="bg1"/>
                </a:solidFill>
                <a:latin typeface="Verdana" pitchFamily="34" charset="0"/>
              </a:rPr>
              <a:t>How does the use of different data capturing methods (such as child self-rating scales, parent scales, </a:t>
            </a:r>
            <a:r>
              <a:rPr lang="en-US" sz="1800" dirty="0" err="1" smtClean="0">
                <a:solidFill>
                  <a:schemeClr val="bg1"/>
                </a:solidFill>
                <a:latin typeface="Verdana" pitchFamily="34" charset="0"/>
              </a:rPr>
              <a:t>semistructured</a:t>
            </a:r>
            <a:r>
              <a:rPr lang="en-US" sz="1800" dirty="0" smtClean="0">
                <a:solidFill>
                  <a:schemeClr val="bg1"/>
                </a:solidFill>
                <a:latin typeface="Verdana" pitchFamily="34" charset="0"/>
              </a:rPr>
              <a:t> interviews) affect apparent treatment efficacy in people &gt;= 6 yrs with ADHD.</a:t>
            </a:r>
          </a:p>
          <a:p>
            <a:pPr lvl="0">
              <a:spcBef>
                <a:spcPts val="1200"/>
              </a:spcBef>
              <a:buFont typeface="+mj-lt"/>
              <a:buAutoNum type="alphaUcPeriod"/>
            </a:pPr>
            <a:r>
              <a:rPr lang="en-US" sz="1800" dirty="0" smtClean="0">
                <a:solidFill>
                  <a:schemeClr val="bg1"/>
                </a:solidFill>
                <a:latin typeface="Verdana" pitchFamily="34" charset="0"/>
              </a:rPr>
              <a:t>What are the prescriptive </a:t>
            </a:r>
            <a:r>
              <a:rPr lang="en-US" sz="1800" dirty="0" err="1" smtClean="0">
                <a:solidFill>
                  <a:schemeClr val="bg1"/>
                </a:solidFill>
                <a:latin typeface="Verdana" pitchFamily="34" charset="0"/>
              </a:rPr>
              <a:t>tx</a:t>
            </a:r>
            <a:r>
              <a:rPr lang="en-US" sz="1800" dirty="0" smtClean="0">
                <a:solidFill>
                  <a:schemeClr val="bg1"/>
                </a:solidFill>
                <a:latin typeface="Verdana" pitchFamily="34" charset="0"/>
              </a:rPr>
              <a:t> or optimal circumstances for adding specific psychosocial and/or pharmacological </a:t>
            </a:r>
            <a:r>
              <a:rPr lang="en-US" sz="1800" dirty="0" err="1" smtClean="0">
                <a:solidFill>
                  <a:schemeClr val="bg1"/>
                </a:solidFill>
                <a:latin typeface="Verdana" pitchFamily="34" charset="0"/>
              </a:rPr>
              <a:t>tx</a:t>
            </a:r>
            <a:r>
              <a:rPr lang="en-US" sz="1800" dirty="0" smtClean="0">
                <a:solidFill>
                  <a:schemeClr val="bg1"/>
                </a:solidFill>
                <a:latin typeface="Verdana" pitchFamily="34" charset="0"/>
              </a:rPr>
              <a:t> components based on the needs of people &gt;= 6 yrs with ADHD.</a:t>
            </a:r>
          </a:p>
          <a:p>
            <a:pPr lvl="0">
              <a:spcBef>
                <a:spcPts val="1200"/>
              </a:spcBef>
              <a:buFont typeface="+mj-lt"/>
              <a:buAutoNum type="alphaUcPeriod"/>
            </a:pPr>
            <a:r>
              <a:rPr lang="en-US" sz="1800" dirty="0" smtClean="0">
                <a:solidFill>
                  <a:schemeClr val="bg1"/>
                </a:solidFill>
                <a:latin typeface="Verdana" pitchFamily="34" charset="0"/>
              </a:rPr>
              <a:t>What are the prescriptive </a:t>
            </a:r>
            <a:r>
              <a:rPr lang="en-US" sz="1800" dirty="0" err="1" smtClean="0">
                <a:solidFill>
                  <a:schemeClr val="bg1"/>
                </a:solidFill>
                <a:latin typeface="Verdana" pitchFamily="34" charset="0"/>
              </a:rPr>
              <a:t>tx</a:t>
            </a:r>
            <a:r>
              <a:rPr lang="en-US" sz="1800" dirty="0" smtClean="0">
                <a:solidFill>
                  <a:schemeClr val="bg1"/>
                </a:solidFill>
                <a:latin typeface="Verdana" pitchFamily="34" charset="0"/>
              </a:rPr>
              <a:t> or optimal circumstances for adding specific psychosocial and/or pharmacological </a:t>
            </a:r>
            <a:r>
              <a:rPr lang="en-US" sz="1800" dirty="0" err="1" smtClean="0">
                <a:solidFill>
                  <a:schemeClr val="bg1"/>
                </a:solidFill>
                <a:latin typeface="Verdana" pitchFamily="34" charset="0"/>
              </a:rPr>
              <a:t>tx</a:t>
            </a:r>
            <a:r>
              <a:rPr lang="en-US" sz="1800" dirty="0" smtClean="0">
                <a:solidFill>
                  <a:schemeClr val="bg1"/>
                </a:solidFill>
                <a:latin typeface="Verdana" pitchFamily="34" charset="0"/>
              </a:rPr>
              <a:t> components based on the needs of preschoolers with disruptive behavior disorder or ADHD. </a:t>
            </a:r>
          </a:p>
          <a:p>
            <a:pPr lvl="0">
              <a:spcBef>
                <a:spcPts val="1200"/>
              </a:spcBef>
              <a:buFont typeface="+mj-lt"/>
              <a:buAutoNum type="alphaUcPeriod"/>
            </a:pPr>
            <a:r>
              <a:rPr lang="en-US" sz="1800" dirty="0" smtClean="0">
                <a:solidFill>
                  <a:schemeClr val="bg1"/>
                </a:solidFill>
                <a:latin typeface="Verdana" pitchFamily="34" charset="0"/>
              </a:rPr>
              <a:t>What is the amount of variation in case identification and prevalence across geographic areas, age groups, settings and cultures. </a:t>
            </a:r>
          </a:p>
          <a:p>
            <a:pPr lvl="0">
              <a:spcBef>
                <a:spcPts val="1200"/>
              </a:spcBef>
              <a:buFont typeface="+mj-lt"/>
              <a:buAutoNum type="alphaUcPeriod"/>
            </a:pPr>
            <a:r>
              <a:rPr lang="en-US" sz="1800" dirty="0" smtClean="0">
                <a:solidFill>
                  <a:schemeClr val="bg1"/>
                </a:solidFill>
                <a:latin typeface="Verdana" pitchFamily="34" charset="0"/>
              </a:rPr>
              <a:t>What is the comparative effectiveness of different preschool interventions on long term outcomes.</a:t>
            </a:r>
            <a:endParaRPr lang="en-US" sz="1800" dirty="0">
              <a:solidFill>
                <a:schemeClr val="bg1"/>
              </a:solidFill>
              <a:latin typeface="Verdana" pitchFamily="34" charset="0"/>
            </a:endParaRPr>
          </a:p>
        </p:txBody>
      </p:sp>
    </p:spTree>
    <p:extLst>
      <p:ext uri="{BB962C8B-B14F-4D97-AF65-F5344CB8AC3E}">
        <p14:creationId xmlns:p14="http://schemas.microsoft.com/office/powerpoint/2010/main" xmlns="" val="146701295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14400"/>
            <a:ext cx="9144000" cy="609600"/>
          </a:xfrm>
        </p:spPr>
        <p:txBody>
          <a:bodyPr>
            <a:noAutofit/>
          </a:bodyPr>
          <a:lstStyle/>
          <a:p>
            <a:pPr marL="0" indent="0" algn="ctr">
              <a:buNone/>
            </a:pPr>
            <a:r>
              <a:rPr lang="en-US" sz="4400" b="1" dirty="0" smtClean="0">
                <a:solidFill>
                  <a:srgbClr val="FFFF00"/>
                </a:solidFill>
              </a:rPr>
              <a:t>Nominal Group Exercise</a:t>
            </a:r>
            <a:endParaRPr lang="en-US" sz="4400" b="1" dirty="0">
              <a:solidFill>
                <a:srgbClr val="FFFF0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286000"/>
            <a:ext cx="9144000" cy="39994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7801110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Summing it all up</a:t>
            </a:r>
            <a:endParaRPr lang="en-US" dirty="0">
              <a:solidFill>
                <a:srgbClr val="FFFF00"/>
              </a:solidFill>
            </a:endParaRPr>
          </a:p>
        </p:txBody>
      </p:sp>
      <p:sp>
        <p:nvSpPr>
          <p:cNvPr id="3" name="Content Placeholder 2"/>
          <p:cNvSpPr>
            <a:spLocks noGrp="1"/>
          </p:cNvSpPr>
          <p:nvPr>
            <p:ph idx="1"/>
          </p:nvPr>
        </p:nvSpPr>
        <p:spPr/>
        <p:txBody>
          <a:bodyPr/>
          <a:lstStyle/>
          <a:p>
            <a:pPr>
              <a:spcAft>
                <a:spcPts val="600"/>
              </a:spcAft>
            </a:pPr>
            <a:r>
              <a:rPr lang="en-US" sz="2800" dirty="0" smtClean="0">
                <a:solidFill>
                  <a:schemeClr val="bg1"/>
                </a:solidFill>
              </a:rPr>
              <a:t>Systematic reviews provide a feasible basis for </a:t>
            </a:r>
            <a:r>
              <a:rPr lang="en-US" sz="2800" dirty="0" smtClean="0">
                <a:solidFill>
                  <a:schemeClr val="bg1"/>
                </a:solidFill>
                <a:latin typeface="Verdana" pitchFamily="34" charset="0"/>
              </a:rPr>
              <a:t>inclusive, rapid, and targeted</a:t>
            </a:r>
            <a:r>
              <a:rPr lang="en-US" sz="2800" dirty="0" smtClean="0">
                <a:solidFill>
                  <a:schemeClr val="bg1"/>
                </a:solidFill>
              </a:rPr>
              <a:t> identification of future research needs.</a:t>
            </a:r>
          </a:p>
          <a:p>
            <a:pPr>
              <a:spcAft>
                <a:spcPts val="600"/>
              </a:spcAft>
            </a:pPr>
            <a:r>
              <a:rPr lang="en-US" sz="2800" dirty="0" smtClean="0">
                <a:solidFill>
                  <a:schemeClr val="bg1"/>
                </a:solidFill>
              </a:rPr>
              <a:t>Meaningful stakeholder involvement requires careful selection and preparation.</a:t>
            </a:r>
          </a:p>
          <a:p>
            <a:pPr>
              <a:spcAft>
                <a:spcPts val="600"/>
              </a:spcAft>
            </a:pPr>
            <a:r>
              <a:rPr lang="en-US" sz="2800" dirty="0" smtClean="0">
                <a:solidFill>
                  <a:schemeClr val="bg1"/>
                </a:solidFill>
              </a:rPr>
              <a:t>There are many ways to involve stakeholders in prioritization but the optimal approach is not yet clear.</a:t>
            </a:r>
          </a:p>
          <a:p>
            <a:endParaRPr lang="en-US" sz="2800" dirty="0" smtClean="0">
              <a:solidFill>
                <a:schemeClr val="bg1"/>
              </a:solidFill>
            </a:endParaRPr>
          </a:p>
          <a:p>
            <a:endParaRPr lang="en-US" sz="2800" dirty="0">
              <a:solidFill>
                <a:schemeClr val="bg1"/>
              </a:solidFill>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304800"/>
            <a:ext cx="8183880" cy="1295400"/>
          </a:xfrm>
        </p:spPr>
        <p:txBody>
          <a:bodyPr>
            <a:normAutofit/>
          </a:bodyPr>
          <a:lstStyle/>
          <a:p>
            <a:r>
              <a:rPr lang="en-US" sz="3600" b="1" dirty="0" smtClean="0">
                <a:solidFill>
                  <a:srgbClr val="FFFF00"/>
                </a:solidFill>
              </a:rPr>
              <a:t>Future Directions for </a:t>
            </a:r>
            <a:br>
              <a:rPr lang="en-US" sz="3600" b="1" dirty="0" smtClean="0">
                <a:solidFill>
                  <a:srgbClr val="FFFF00"/>
                </a:solidFill>
              </a:rPr>
            </a:br>
            <a:r>
              <a:rPr lang="en-US" sz="3600" b="1" dirty="0" smtClean="0">
                <a:solidFill>
                  <a:srgbClr val="FFFF00"/>
                </a:solidFill>
              </a:rPr>
              <a:t>Future Research Needs</a:t>
            </a:r>
            <a:endParaRPr lang="en-US" sz="3600" b="1" dirty="0">
              <a:solidFill>
                <a:srgbClr val="FFFF00"/>
              </a:solidFill>
            </a:endParaRPr>
          </a:p>
        </p:txBody>
      </p:sp>
      <p:sp>
        <p:nvSpPr>
          <p:cNvPr id="3" name="Content Placeholder 2"/>
          <p:cNvSpPr>
            <a:spLocks noGrp="1"/>
          </p:cNvSpPr>
          <p:nvPr>
            <p:ph idx="1"/>
          </p:nvPr>
        </p:nvSpPr>
        <p:spPr>
          <a:xfrm>
            <a:off x="609600" y="1676400"/>
            <a:ext cx="7873253" cy="4876800"/>
          </a:xfrm>
        </p:spPr>
        <p:txBody>
          <a:bodyPr>
            <a:noAutofit/>
          </a:bodyPr>
          <a:lstStyle/>
          <a:p>
            <a:pPr>
              <a:spcBef>
                <a:spcPts val="1200"/>
              </a:spcBef>
              <a:buFont typeface="Arial" pitchFamily="34" charset="0"/>
              <a:buChar char="•"/>
            </a:pPr>
            <a:r>
              <a:rPr lang="en-US" sz="2800" dirty="0" smtClean="0">
                <a:solidFill>
                  <a:schemeClr val="bg1"/>
                </a:solidFill>
              </a:rPr>
              <a:t>How should research needs identified through topic specific systematic reviews fit into broader topic identification efforts?</a:t>
            </a:r>
          </a:p>
          <a:p>
            <a:pPr>
              <a:spcBef>
                <a:spcPts val="1200"/>
              </a:spcBef>
              <a:buFont typeface="Arial" pitchFamily="34" charset="0"/>
              <a:buChar char="•"/>
            </a:pPr>
            <a:r>
              <a:rPr lang="en-US" sz="2800" dirty="0" smtClean="0">
                <a:solidFill>
                  <a:schemeClr val="bg1"/>
                </a:solidFill>
              </a:rPr>
              <a:t>Will the gaps and prioritization resonate with funders and policymakers? </a:t>
            </a:r>
          </a:p>
          <a:p>
            <a:pPr>
              <a:spcBef>
                <a:spcPts val="1200"/>
              </a:spcBef>
              <a:buClrTx/>
              <a:buFont typeface="Arial" pitchFamily="34" charset="0"/>
              <a:buChar char="•"/>
            </a:pPr>
            <a:r>
              <a:rPr lang="en-US" sz="2800" dirty="0" smtClean="0">
                <a:solidFill>
                  <a:schemeClr val="bg1"/>
                </a:solidFill>
              </a:rPr>
              <a:t>What are the best ways to communicate with the public and with funders?  </a:t>
            </a:r>
          </a:p>
          <a:p>
            <a:pPr>
              <a:spcBef>
                <a:spcPts val="1200"/>
              </a:spcBef>
              <a:buFont typeface="Arial" pitchFamily="34" charset="0"/>
              <a:buChar char="•"/>
            </a:pPr>
            <a:r>
              <a:rPr lang="en-US" sz="2800" dirty="0" smtClean="0">
                <a:solidFill>
                  <a:schemeClr val="bg1"/>
                </a:solidFill>
              </a:rPr>
              <a:t>Who should be involved in refining this area?</a:t>
            </a:r>
          </a:p>
          <a:p>
            <a:pPr>
              <a:buClrTx/>
              <a:buNone/>
            </a:pPr>
            <a:endParaRPr lang="en-US" sz="2800" dirty="0">
              <a:solidFill>
                <a:schemeClr val="bg1"/>
              </a:solidFill>
            </a:endParaRPr>
          </a:p>
        </p:txBody>
      </p:sp>
      <p:sp>
        <p:nvSpPr>
          <p:cNvPr id="4" name="Slide Number Placeholder 3"/>
          <p:cNvSpPr>
            <a:spLocks noGrp="1"/>
          </p:cNvSpPr>
          <p:nvPr>
            <p:ph type="sldNum" sz="quarter" idx="12"/>
          </p:nvPr>
        </p:nvSpPr>
        <p:spPr/>
        <p:txBody>
          <a:bodyPr/>
          <a:lstStyle/>
          <a:p>
            <a:pPr>
              <a:defRPr/>
            </a:pPr>
            <a:fld id="{D2C8139C-D4EF-47B8-B459-D6D87EBFB97E}" type="slidenum">
              <a:rPr lang="en-US" smtClean="0">
                <a:solidFill>
                  <a:srgbClr val="163A72"/>
                </a:solidFill>
              </a:rPr>
              <a:pPr>
                <a:defRPr/>
              </a:pPr>
              <a:t>46</a:t>
            </a:fld>
            <a:endParaRPr lang="en-US" dirty="0">
              <a:solidFill>
                <a:srgbClr val="163A72"/>
              </a:solidFill>
            </a:endParaRPr>
          </a:p>
        </p:txBody>
      </p:sp>
    </p:spTree>
    <p:extLst>
      <p:ext uri="{BB962C8B-B14F-4D97-AF65-F5344CB8AC3E}">
        <p14:creationId xmlns:p14="http://schemas.microsoft.com/office/powerpoint/2010/main" xmlns="" val="400425919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Questions? Comments?</a:t>
            </a:r>
            <a:endParaRPr lang="en-US" dirty="0">
              <a:solidFill>
                <a:srgbClr val="FFFF00"/>
              </a:solidFill>
            </a:endParaRPr>
          </a:p>
        </p:txBody>
      </p:sp>
      <p:sp>
        <p:nvSpPr>
          <p:cNvPr id="3" name="Content Placeholder 2"/>
          <p:cNvSpPr>
            <a:spLocks noGrp="1"/>
          </p:cNvSpPr>
          <p:nvPr>
            <p:ph idx="1"/>
          </p:nvPr>
        </p:nvSpPr>
        <p:spPr/>
        <p:txBody>
          <a:bodyPr/>
          <a:lstStyle/>
          <a:p>
            <a:pPr>
              <a:buNone/>
            </a:pPr>
            <a:r>
              <a:rPr lang="en-US" dirty="0" smtClean="0">
                <a:solidFill>
                  <a:schemeClr val="bg1"/>
                </a:solidFill>
              </a:rPr>
              <a:t>elisabeth.kato@ahrq.hhs.gov</a:t>
            </a:r>
          </a:p>
          <a:p>
            <a:pPr>
              <a:buNone/>
            </a:pPr>
            <a:endParaRPr lang="en-US" dirty="0" smtClean="0">
              <a:solidFill>
                <a:schemeClr val="bg1"/>
              </a:solidFill>
            </a:endParaRPr>
          </a:p>
          <a:p>
            <a:pPr>
              <a:buNone/>
            </a:pPr>
            <a:r>
              <a:rPr lang="en-US" smtClean="0">
                <a:solidFill>
                  <a:schemeClr val="bg1"/>
                </a:solidFill>
              </a:rPr>
              <a:t>guisej@ohsu.edu</a:t>
            </a:r>
          </a:p>
          <a:p>
            <a:pPr>
              <a:buNone/>
            </a:pPr>
            <a:endParaRPr lang="en-US" dirty="0" smtClean="0">
              <a:solidFill>
                <a:schemeClr val="bg1"/>
              </a:solidFill>
            </a:endParaRPr>
          </a:p>
          <a:p>
            <a:pPr>
              <a:buNone/>
            </a:pPr>
            <a:r>
              <a:rPr lang="en-US" dirty="0" smtClean="0">
                <a:solidFill>
                  <a:schemeClr val="bg1"/>
                </a:solidFill>
              </a:rPr>
              <a:t>timothy_carey@med.unc.edu</a:t>
            </a:r>
            <a:endParaRPr lang="en-US" dirty="0">
              <a:solidFill>
                <a:schemeClr val="bg1"/>
              </a:solidFill>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References</a:t>
            </a:r>
            <a:endParaRPr lang="en-US" dirty="0">
              <a:solidFill>
                <a:srgbClr val="FFFF00"/>
              </a:solidFill>
            </a:endParaRPr>
          </a:p>
        </p:txBody>
      </p:sp>
      <p:sp>
        <p:nvSpPr>
          <p:cNvPr id="3" name="Content Placeholder 2"/>
          <p:cNvSpPr>
            <a:spLocks noGrp="1"/>
          </p:cNvSpPr>
          <p:nvPr>
            <p:ph idx="1"/>
          </p:nvPr>
        </p:nvSpPr>
        <p:spPr/>
        <p:txBody>
          <a:bodyPr/>
          <a:lstStyle/>
          <a:p>
            <a:r>
              <a:rPr lang="en-US" sz="1800" i="1" dirty="0" smtClean="0">
                <a:solidFill>
                  <a:schemeClr val="bg1"/>
                </a:solidFill>
              </a:rPr>
              <a:t>Carey T, Yon A, Beadles C, Wines R.  Prioritizing Future Research through Examination of Research Gaps in Systematic Reviews.  Prepared for the Patient-centered Outcomes Research Institute.  Washington DC: March 15, 2012.</a:t>
            </a:r>
          </a:p>
          <a:p>
            <a:r>
              <a:rPr lang="en-US" sz="1800" i="1" dirty="0" smtClean="0">
                <a:solidFill>
                  <a:schemeClr val="bg1"/>
                </a:solidFill>
              </a:rPr>
              <a:t>Chang SM, Carey T, Kato EU, Guise JM, Sanders GD.</a:t>
            </a:r>
          </a:p>
          <a:p>
            <a:r>
              <a:rPr lang="en-US" sz="1800" i="1" dirty="0" smtClean="0">
                <a:solidFill>
                  <a:schemeClr val="bg1"/>
                </a:solidFill>
              </a:rPr>
              <a:t>Ann Intern Med. 2012 Jul 31. </a:t>
            </a:r>
            <a:r>
              <a:rPr lang="en-US" sz="1800" i="1" dirty="0" err="1" smtClean="0">
                <a:solidFill>
                  <a:schemeClr val="bg1"/>
                </a:solidFill>
              </a:rPr>
              <a:t>doi</a:t>
            </a:r>
            <a:endParaRPr lang="en-US" sz="1800" i="1" smtClean="0">
              <a:solidFill>
                <a:schemeClr val="bg1"/>
              </a:solidFill>
            </a:endParaRPr>
          </a:p>
          <a:p>
            <a:r>
              <a:rPr lang="en-US" sz="1800" i="1" smtClean="0">
                <a:solidFill>
                  <a:schemeClr val="bg1"/>
                </a:solidFill>
              </a:rPr>
              <a:t>Kane </a:t>
            </a:r>
            <a:r>
              <a:rPr lang="en-US" sz="1800" i="1" dirty="0" smtClean="0">
                <a:solidFill>
                  <a:schemeClr val="bg1"/>
                </a:solidFill>
              </a:rPr>
              <a:t>RL, Guise JM, Hartman K, Rothenberg B, Trikalinos T, Wilt T. Presentation of Future Research Needs. Methods Future Research Needs Report No.9.  AHRQ Publication No. 12-EHC053-EF. Rockville, MD: Agency for Healthcare Research and Quality. April 2012. </a:t>
            </a:r>
            <a:r>
              <a:rPr lang="en-US" sz="1800" i="1" dirty="0" smtClean="0">
                <a:solidFill>
                  <a:schemeClr val="bg1"/>
                </a:solidFill>
                <a:hlinkClick r:id="rId2"/>
              </a:rPr>
              <a:t>www.effectivehealthcare.ahrq.gov/reports/final.cfm</a:t>
            </a:r>
            <a:r>
              <a:rPr lang="en-US" sz="1800" i="1" dirty="0" smtClean="0">
                <a:solidFill>
                  <a:schemeClr val="bg1"/>
                </a:solidFill>
              </a:rPr>
              <a:t>.</a:t>
            </a:r>
          </a:p>
          <a:p>
            <a:r>
              <a:rPr lang="en-US" sz="1800" i="1" dirty="0" smtClean="0">
                <a:solidFill>
                  <a:schemeClr val="bg1"/>
                </a:solidFill>
              </a:rPr>
              <a:t>Sox, HC &amp; Greenfield, S. Comparative effectiveness research: a report from the Institute of Medicine. Annals of Internal Medicine.  2009; 151(3): 203-205.</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573088" y="360363"/>
            <a:ext cx="7997825" cy="858837"/>
          </a:xfrm>
        </p:spPr>
        <p:txBody>
          <a:bodyPr>
            <a:normAutofit fontScale="90000"/>
          </a:bodyPr>
          <a:lstStyle/>
          <a:p>
            <a:pPr eaLnBrk="1" fontAlgn="auto" hangingPunct="1">
              <a:spcAft>
                <a:spcPts val="0"/>
              </a:spcAft>
              <a:defRPr/>
            </a:pPr>
            <a:r>
              <a:rPr lang="en-US" dirty="0" smtClean="0">
                <a:solidFill>
                  <a:srgbClr val="FFFF00"/>
                </a:solidFill>
              </a:rPr>
              <a:t>AHRQ’s Position with Stakeholders</a:t>
            </a:r>
            <a:endParaRPr lang="en-US" dirty="0">
              <a:solidFill>
                <a:srgbClr val="FFFF00"/>
              </a:solidFill>
            </a:endParaRPr>
          </a:p>
        </p:txBody>
      </p:sp>
      <p:sp>
        <p:nvSpPr>
          <p:cNvPr id="3" name="Content Placeholder 2"/>
          <p:cNvSpPr>
            <a:spLocks noGrp="1"/>
          </p:cNvSpPr>
          <p:nvPr>
            <p:ph idx="1"/>
            <p:custDataLst>
              <p:tags r:id="rId3"/>
            </p:custDataLst>
          </p:nvPr>
        </p:nvSpPr>
        <p:spPr>
          <a:xfrm>
            <a:off x="937260" y="1676400"/>
            <a:ext cx="7269480" cy="4187952"/>
          </a:xfrm>
        </p:spPr>
        <p:txBody>
          <a:bodyPr rtlCol="0">
            <a:normAutofit fontScale="47500" lnSpcReduction="20000"/>
            <a:scene3d>
              <a:camera prst="orthographicFront"/>
              <a:lightRig rig="glow" dir="tl">
                <a:rot lat="0" lon="0" rev="5400000"/>
              </a:lightRig>
            </a:scene3d>
            <a:sp3d contourW="12700">
              <a:bevelT w="25400" h="25400"/>
              <a:contourClr>
                <a:schemeClr val="accent6">
                  <a:shade val="73000"/>
                </a:schemeClr>
              </a:contourClr>
            </a:sp3d>
          </a:bodyPr>
          <a:lstStyle/>
          <a:p>
            <a:pPr marL="0" indent="0" algn="ctr" eaLnBrk="1" fontAlgn="auto" hangingPunct="1">
              <a:spcBef>
                <a:spcPts val="0"/>
              </a:spcBef>
              <a:spcAft>
                <a:spcPts val="0"/>
              </a:spcAft>
              <a:buFont typeface="Webdings" pitchFamily="18" charset="2"/>
              <a:buNone/>
              <a:defRPr/>
            </a:pPr>
            <a:r>
              <a:rPr lang="en-US" sz="5100" dirty="0" smtClean="0">
                <a:ln w="1905"/>
                <a:solidFill>
                  <a:schemeClr val="bg1"/>
                </a:solidFill>
                <a:effectLst>
                  <a:innerShdw blurRad="69850" dist="43180" dir="5400000">
                    <a:srgbClr val="000000">
                      <a:alpha val="65000"/>
                    </a:srgbClr>
                  </a:innerShdw>
                </a:effectLst>
              </a:rPr>
              <a:t>“The Agency for Healthcare Research and Quality (AHRQ) firmly believes that involving all stakeholders in the research enterprise from the beginning improves the end product and facilitates the diffusion and implementation of the findings by getting early buy-in from users. Involving stakeholders also helps to ensure that the research reflects the various needs of all diverse users.”</a:t>
            </a:r>
          </a:p>
          <a:p>
            <a:pPr marL="0" indent="0" algn="r" eaLnBrk="1" fontAlgn="auto" hangingPunct="1">
              <a:spcBef>
                <a:spcPts val="0"/>
              </a:spcBef>
              <a:spcAft>
                <a:spcPts val="0"/>
              </a:spcAft>
              <a:buFont typeface="Webdings" pitchFamily="18" charset="2"/>
              <a:buNone/>
              <a:defRPr/>
            </a:pPr>
            <a:endParaRPr lang="en-US" sz="5100" i="1" dirty="0" smtClean="0">
              <a:ln w="11430"/>
              <a:solidFill>
                <a:schemeClr val="bg1"/>
              </a:solidFill>
              <a:effectLst>
                <a:outerShdw blurRad="80000" dist="40000" dir="5040000" algn="tl">
                  <a:srgbClr val="000000">
                    <a:alpha val="30000"/>
                  </a:srgbClr>
                </a:outerShdw>
              </a:effectLst>
            </a:endParaRPr>
          </a:p>
          <a:p>
            <a:pPr marL="0" indent="0" algn="r" eaLnBrk="1" fontAlgn="auto" hangingPunct="1">
              <a:spcBef>
                <a:spcPts val="0"/>
              </a:spcBef>
              <a:spcAft>
                <a:spcPts val="0"/>
              </a:spcAft>
              <a:buFont typeface="Webdings" pitchFamily="18" charset="2"/>
              <a:buNone/>
              <a:defRPr/>
            </a:pPr>
            <a:endParaRPr lang="en-US" sz="1800" b="1" i="1" dirty="0" smtClean="0">
              <a:ln w="11430"/>
              <a:solidFill>
                <a:schemeClr val="bg1"/>
              </a:solidFill>
              <a:effectLst>
                <a:outerShdw blurRad="80000" dist="40000" dir="5040000" algn="tl">
                  <a:srgbClr val="000000">
                    <a:alpha val="30000"/>
                  </a:srgbClr>
                </a:outerShdw>
              </a:effectLst>
            </a:endParaRPr>
          </a:p>
          <a:p>
            <a:pPr marL="0" indent="0" algn="r" eaLnBrk="1" fontAlgn="auto" hangingPunct="1">
              <a:spcBef>
                <a:spcPts val="0"/>
              </a:spcBef>
              <a:spcAft>
                <a:spcPts val="0"/>
              </a:spcAft>
              <a:buFont typeface="Webdings" pitchFamily="18" charset="2"/>
              <a:buNone/>
              <a:defRPr/>
            </a:pPr>
            <a:r>
              <a:rPr lang="en-US" sz="2900" i="1" dirty="0" smtClean="0">
                <a:solidFill>
                  <a:schemeClr val="bg1"/>
                </a:solidFill>
              </a:rPr>
              <a:t>Operating Plan for American Recovery and Reinvestment Act Funds for Comparative Effectiveness Research as the Agency for Healthcare Research and Quality (2009)</a:t>
            </a:r>
            <a:endParaRPr lang="en-US" sz="2900" i="1" dirty="0">
              <a:ln w="11430"/>
              <a:solidFill>
                <a:schemeClr val="bg1"/>
              </a:solidFill>
            </a:endParaRPr>
          </a:p>
        </p:txBody>
      </p:sp>
    </p:spTree>
    <p:custDataLst>
      <p:tags r:id="rId1"/>
    </p:custData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533400" y="381000"/>
            <a:ext cx="7997825" cy="858837"/>
          </a:xfrm>
        </p:spPr>
        <p:txBody>
          <a:bodyPr/>
          <a:lstStyle/>
          <a:p>
            <a:pPr eaLnBrk="1" fontAlgn="auto" hangingPunct="1">
              <a:spcAft>
                <a:spcPts val="0"/>
              </a:spcAft>
              <a:defRPr/>
            </a:pPr>
            <a:r>
              <a:rPr lang="en-US" dirty="0" smtClean="0">
                <a:solidFill>
                  <a:srgbClr val="FFFF00"/>
                </a:solidFill>
                <a:latin typeface="Arial Rounded MT Bold" pitchFamily="34" charset="0"/>
              </a:rPr>
              <a:t>PCORI’s Mission Statement</a:t>
            </a:r>
            <a:endParaRPr lang="en-US" dirty="0">
              <a:solidFill>
                <a:srgbClr val="FFFF00"/>
              </a:solidFill>
              <a:latin typeface="Arial Rounded MT Bold" pitchFamily="34" charset="0"/>
            </a:endParaRPr>
          </a:p>
        </p:txBody>
      </p:sp>
      <p:sp>
        <p:nvSpPr>
          <p:cNvPr id="3" name="Content Placeholder 2"/>
          <p:cNvSpPr>
            <a:spLocks noGrp="1"/>
          </p:cNvSpPr>
          <p:nvPr>
            <p:ph idx="1"/>
            <p:custDataLst>
              <p:tags r:id="rId3"/>
            </p:custDataLst>
          </p:nvPr>
        </p:nvSpPr>
        <p:spPr>
          <a:xfrm>
            <a:off x="533400" y="1905000"/>
            <a:ext cx="8001000" cy="4187952"/>
          </a:xfrm>
        </p:spPr>
        <p:txBody>
          <a:bodyPr rtlCol="0">
            <a:normAutofit fontScale="92500"/>
            <a:scene3d>
              <a:camera prst="orthographicFront"/>
              <a:lightRig rig="glow" dir="tl">
                <a:rot lat="0" lon="0" rev="5400000"/>
              </a:lightRig>
            </a:scene3d>
            <a:sp3d contourW="12700">
              <a:bevelT w="25400" h="25400"/>
              <a:contourClr>
                <a:schemeClr val="accent6">
                  <a:shade val="73000"/>
                </a:schemeClr>
              </a:contourClr>
            </a:sp3d>
          </a:bodyPr>
          <a:lstStyle/>
          <a:p>
            <a:pPr marL="0" indent="0" algn="ctr" eaLnBrk="1" fontAlgn="auto" hangingPunct="1">
              <a:spcBef>
                <a:spcPts val="0"/>
              </a:spcBef>
              <a:spcAft>
                <a:spcPts val="0"/>
              </a:spcAft>
              <a:buFont typeface="Webdings" pitchFamily="18" charset="2"/>
              <a:buNone/>
              <a:defRPr/>
            </a:pPr>
            <a:r>
              <a:rPr lang="en-US" sz="3000" dirty="0" smtClean="0">
                <a:ln w="1905"/>
                <a:solidFill>
                  <a:schemeClr val="bg1"/>
                </a:solidFill>
                <a:effectLst>
                  <a:innerShdw blurRad="69850" dist="43180" dir="5400000">
                    <a:srgbClr val="000000">
                      <a:alpha val="65000"/>
                    </a:srgbClr>
                  </a:innerShdw>
                </a:effectLst>
              </a:rPr>
              <a:t>“PCORI helps people make informed healthcare decisions, and improves healthcare delivery and outcomes, by producing and promoting high-integrity, evidenced-based information, that comes</a:t>
            </a:r>
          </a:p>
          <a:p>
            <a:pPr marL="0" indent="0" algn="ctr" eaLnBrk="1" fontAlgn="auto" hangingPunct="1">
              <a:spcBef>
                <a:spcPts val="0"/>
              </a:spcBef>
              <a:spcAft>
                <a:spcPts val="0"/>
              </a:spcAft>
              <a:buFont typeface="Webdings" pitchFamily="18" charset="2"/>
              <a:buNone/>
              <a:defRPr/>
            </a:pPr>
            <a:r>
              <a:rPr lang="en-US" sz="3000" dirty="0" smtClean="0">
                <a:ln w="1905"/>
                <a:solidFill>
                  <a:schemeClr val="bg1"/>
                </a:solidFill>
                <a:effectLst>
                  <a:innerShdw blurRad="69850" dist="43180" dir="5400000">
                    <a:srgbClr val="000000">
                      <a:alpha val="65000"/>
                    </a:srgbClr>
                  </a:innerShdw>
                </a:effectLst>
              </a:rPr>
              <a:t>from research guided by patients, caregivers, and the broader health care community.”</a:t>
            </a:r>
            <a:endParaRPr lang="en-US" sz="3000" i="1" dirty="0" smtClean="0">
              <a:ln w="11430"/>
              <a:solidFill>
                <a:schemeClr val="bg1"/>
              </a:solidFill>
              <a:effectLst>
                <a:outerShdw blurRad="80000" dist="40000" dir="5040000" algn="tl">
                  <a:srgbClr val="000000">
                    <a:alpha val="30000"/>
                  </a:srgbClr>
                </a:outerShdw>
              </a:effectLst>
            </a:endParaRPr>
          </a:p>
          <a:p>
            <a:pPr marL="0" indent="0" algn="r" eaLnBrk="1" fontAlgn="auto" hangingPunct="1">
              <a:spcBef>
                <a:spcPts val="0"/>
              </a:spcBef>
              <a:spcAft>
                <a:spcPts val="0"/>
              </a:spcAft>
              <a:buFont typeface="Webdings" pitchFamily="18" charset="2"/>
              <a:buNone/>
              <a:defRPr/>
            </a:pPr>
            <a:endParaRPr lang="en-US" sz="1800" b="1" i="1" dirty="0" smtClean="0">
              <a:ln w="11430"/>
              <a:solidFill>
                <a:schemeClr val="bg1"/>
              </a:solidFill>
              <a:effectLst>
                <a:outerShdw blurRad="80000" dist="40000" dir="5040000" algn="tl">
                  <a:srgbClr val="000000">
                    <a:alpha val="30000"/>
                  </a:srgbClr>
                </a:outerShdw>
              </a:effectLst>
            </a:endParaRPr>
          </a:p>
          <a:p>
            <a:pPr marL="0" indent="0" algn="r" eaLnBrk="1" fontAlgn="auto" hangingPunct="1">
              <a:spcBef>
                <a:spcPts val="0"/>
              </a:spcBef>
              <a:spcAft>
                <a:spcPts val="0"/>
              </a:spcAft>
              <a:buFont typeface="Webdings" pitchFamily="18" charset="2"/>
              <a:buNone/>
              <a:defRPr/>
            </a:pPr>
            <a:r>
              <a:rPr lang="en-US" sz="1800" i="1" dirty="0" smtClean="0">
                <a:solidFill>
                  <a:schemeClr val="bg1"/>
                </a:solidFill>
              </a:rPr>
              <a:t>http://www.pcori.org/about/mission-and-vision/</a:t>
            </a:r>
            <a:endParaRPr lang="en-US" sz="1800" i="1" dirty="0">
              <a:ln w="11430"/>
              <a:solidFill>
                <a:schemeClr val="bg1"/>
              </a:solidFill>
            </a:endParaRPr>
          </a:p>
        </p:txBody>
      </p:sp>
    </p:spTree>
    <p:custDataLst>
      <p:tags r:id="rId1"/>
    </p:custData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latin typeface="Arial Rounded MT Bold" pitchFamily="34" charset="0"/>
              </a:rPr>
              <a:t>Great idea but…..</a:t>
            </a:r>
            <a:endParaRPr lang="en-US" dirty="0">
              <a:solidFill>
                <a:srgbClr val="FFFF00"/>
              </a:solidFill>
              <a:latin typeface="Arial Rounded MT Bold" pitchFamily="34" charset="0"/>
            </a:endParaRPr>
          </a:p>
        </p:txBody>
      </p:sp>
      <p:sp>
        <p:nvSpPr>
          <p:cNvPr id="3" name="Content Placeholder 2"/>
          <p:cNvSpPr>
            <a:spLocks noGrp="1"/>
          </p:cNvSpPr>
          <p:nvPr>
            <p:ph idx="1"/>
          </p:nvPr>
        </p:nvSpPr>
        <p:spPr/>
        <p:txBody>
          <a:bodyPr/>
          <a:lstStyle/>
          <a:p>
            <a:r>
              <a:rPr lang="en-US" dirty="0" smtClean="0">
                <a:solidFill>
                  <a:schemeClr val="bg1"/>
                </a:solidFill>
                <a:latin typeface="Arial" pitchFamily="34" charset="0"/>
                <a:cs typeface="Arial" pitchFamily="34" charset="0"/>
              </a:rPr>
              <a:t>Where do gaps come from?</a:t>
            </a:r>
          </a:p>
          <a:p>
            <a:r>
              <a:rPr lang="en-US" dirty="0" smtClean="0">
                <a:solidFill>
                  <a:schemeClr val="bg1"/>
                </a:solidFill>
                <a:latin typeface="Arial" pitchFamily="34" charset="0"/>
                <a:cs typeface="Arial" pitchFamily="34" charset="0"/>
              </a:rPr>
              <a:t>Who should be involved?</a:t>
            </a:r>
          </a:p>
          <a:p>
            <a:r>
              <a:rPr lang="en-US" dirty="0" smtClean="0">
                <a:solidFill>
                  <a:schemeClr val="bg1"/>
                </a:solidFill>
                <a:latin typeface="Arial" pitchFamily="34" charset="0"/>
                <a:cs typeface="Arial" pitchFamily="34" charset="0"/>
              </a:rPr>
              <a:t>What is the best way to prioritize needs?</a:t>
            </a:r>
          </a:p>
          <a:p>
            <a:r>
              <a:rPr lang="en-US" dirty="0" smtClean="0">
                <a:solidFill>
                  <a:schemeClr val="bg1"/>
                </a:solidFill>
                <a:latin typeface="Arial" pitchFamily="34" charset="0"/>
                <a:cs typeface="Arial" pitchFamily="34" charset="0"/>
              </a:rPr>
              <a:t>How much time is required?</a:t>
            </a:r>
          </a:p>
          <a:p>
            <a:r>
              <a:rPr lang="en-US" dirty="0" smtClean="0">
                <a:solidFill>
                  <a:schemeClr val="bg1"/>
                </a:solidFill>
                <a:latin typeface="Arial" pitchFamily="34" charset="0"/>
                <a:cs typeface="Arial" pitchFamily="34" charset="0"/>
              </a:rPr>
              <a:t>How much money does it take?</a:t>
            </a:r>
            <a:endParaRPr lang="en-US" dirty="0">
              <a:solidFill>
                <a:schemeClr val="bg1"/>
              </a:solidFill>
              <a:latin typeface="Arial" pitchFamily="34" charset="0"/>
              <a:cs typeface="Arial" pitchFamily="34" charset="0"/>
            </a:endParaRPr>
          </a:p>
        </p:txBody>
      </p:sp>
      <p:sp>
        <p:nvSpPr>
          <p:cNvPr id="4" name="TextBox 3"/>
          <p:cNvSpPr txBox="1"/>
          <p:nvPr/>
        </p:nvSpPr>
        <p:spPr>
          <a:xfrm>
            <a:off x="5943600" y="5181600"/>
            <a:ext cx="2209800" cy="381000"/>
          </a:xfrm>
          <a:prstGeom prst="rect">
            <a:avLst/>
          </a:prstGeom>
          <a:noFill/>
        </p:spPr>
        <p:txBody>
          <a:bodyPr wrap="square" rtlCol="0">
            <a:spAutoFit/>
          </a:bodyPr>
          <a:lstStyle/>
          <a:p>
            <a:r>
              <a:rPr lang="en-US" i="1" dirty="0" smtClean="0">
                <a:solidFill>
                  <a:schemeClr val="bg1"/>
                </a:solidFill>
              </a:rPr>
              <a:t>Carey et al. (2012)</a:t>
            </a:r>
            <a:endParaRPr lang="en-US" i="1" dirty="0">
              <a:solidFill>
                <a:schemeClr val="bg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9825" y="381000"/>
            <a:ext cx="8382000" cy="1143000"/>
          </a:xfrm>
        </p:spPr>
        <p:txBody>
          <a:bodyPr/>
          <a:lstStyle/>
          <a:p>
            <a:r>
              <a:rPr lang="en-US" b="1" dirty="0" smtClean="0">
                <a:solidFill>
                  <a:schemeClr val="bg1"/>
                </a:solidFill>
                <a:latin typeface="Verdana" pitchFamily="34" charset="0"/>
                <a:cs typeface="Arial" pitchFamily="34" charset="0"/>
              </a:rPr>
              <a:t>Systematic reviews = evidence gaps</a:t>
            </a:r>
            <a:endParaRPr lang="en-US" b="1" dirty="0">
              <a:solidFill>
                <a:schemeClr val="bg1"/>
              </a:solidFill>
              <a:latin typeface="Verdana" pitchFamily="34" charset="0"/>
              <a:cs typeface="Arial" pitchFamily="34" charset="0"/>
            </a:endParaRPr>
          </a:p>
        </p:txBody>
      </p:sp>
      <p:grpSp>
        <p:nvGrpSpPr>
          <p:cNvPr id="9" name="Group 8"/>
          <p:cNvGrpSpPr/>
          <p:nvPr/>
        </p:nvGrpSpPr>
        <p:grpSpPr>
          <a:xfrm>
            <a:off x="1009850" y="3372850"/>
            <a:ext cx="7239000" cy="1676400"/>
            <a:chOff x="4685538" y="3049320"/>
            <a:chExt cx="3925062" cy="3370629"/>
          </a:xfrm>
        </p:grpSpPr>
        <p:sp>
          <p:nvSpPr>
            <p:cNvPr id="7" name="Rectangle 6"/>
            <p:cNvSpPr/>
            <p:nvPr/>
          </p:nvSpPr>
          <p:spPr>
            <a:xfrm>
              <a:off x="4685538" y="3049320"/>
              <a:ext cx="3925062" cy="337062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chemeClr val="tx1">
                    <a:lumMod val="95000"/>
                    <a:lumOff val="5000"/>
                  </a:schemeClr>
                </a:solidFill>
              </a:endParaRPr>
            </a:p>
          </p:txBody>
        </p:sp>
        <p:sp>
          <p:nvSpPr>
            <p:cNvPr id="5" name="TextBox 4"/>
            <p:cNvSpPr txBox="1"/>
            <p:nvPr/>
          </p:nvSpPr>
          <p:spPr>
            <a:xfrm>
              <a:off x="4771725" y="3372955"/>
              <a:ext cx="3810000" cy="3046988"/>
            </a:xfrm>
            <a:prstGeom prst="rect">
              <a:avLst/>
            </a:prstGeom>
            <a:noFill/>
          </p:spPr>
          <p:txBody>
            <a:bodyPr wrap="square" rtlCol="0">
              <a:spAutoFit/>
            </a:bodyPr>
            <a:lstStyle/>
            <a:p>
              <a:pPr algn="ctr"/>
              <a:r>
                <a:rPr lang="en-US" sz="9600" b="1" dirty="0" smtClean="0">
                  <a:solidFill>
                    <a:schemeClr val="bg1"/>
                  </a:solidFill>
                </a:rPr>
                <a:t>EVIDENCE</a:t>
              </a:r>
              <a:endParaRPr lang="en-US" sz="9600" b="1" dirty="0">
                <a:solidFill>
                  <a:schemeClr val="bg1"/>
                </a:solidFill>
              </a:endParaRPr>
            </a:p>
          </p:txBody>
        </p:sp>
      </p:grpSp>
      <p:sp>
        <p:nvSpPr>
          <p:cNvPr id="4" name="TextBox 3"/>
          <p:cNvSpPr txBox="1"/>
          <p:nvPr/>
        </p:nvSpPr>
        <p:spPr>
          <a:xfrm>
            <a:off x="1028300" y="1753400"/>
            <a:ext cx="7191675" cy="1600200"/>
          </a:xfrm>
          <a:prstGeom prst="rect">
            <a:avLst/>
          </a:prstGeom>
          <a:solidFill>
            <a:schemeClr val="bg1"/>
          </a:solidFill>
          <a:ln w="50800">
            <a:solidFill>
              <a:schemeClr val="tx1"/>
            </a:solidFill>
          </a:ln>
        </p:spPr>
        <p:txBody>
          <a:bodyPr wrap="square" rtlCol="0">
            <a:spAutoFit/>
          </a:bodyPr>
          <a:lstStyle/>
          <a:p>
            <a:pPr algn="ctr"/>
            <a:r>
              <a:rPr lang="en-US" sz="9600" b="1" dirty="0" smtClean="0">
                <a:ln w="19050">
                  <a:solidFill>
                    <a:schemeClr val="tx1"/>
                  </a:solidFill>
                </a:ln>
              </a:rPr>
              <a:t>EVIDENCE</a:t>
            </a:r>
            <a:endParaRPr lang="en-US" sz="9600" b="1" dirty="0">
              <a:ln w="19050">
                <a:solidFill>
                  <a:schemeClr val="tx1"/>
                </a:solidFill>
              </a:ln>
            </a:endParaRPr>
          </a:p>
        </p:txBody>
      </p:sp>
      <p:sp>
        <p:nvSpPr>
          <p:cNvPr id="10" name="Title 1"/>
          <p:cNvSpPr txBox="1">
            <a:spLocks/>
          </p:cNvSpPr>
          <p:nvPr/>
        </p:nvSpPr>
        <p:spPr bwMode="auto">
          <a:xfrm>
            <a:off x="304800" y="5181600"/>
            <a:ext cx="861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Verdana" pitchFamily="34" charset="0"/>
                <a:ea typeface="+mj-ea"/>
                <a:cs typeface="Arial" pitchFamily="34" charset="0"/>
              </a:rPr>
              <a:t>evidence</a:t>
            </a:r>
            <a:r>
              <a:rPr kumimoji="0" lang="en-US" sz="4800" b="1" i="0" u="none" strike="noStrike" kern="1200" cap="none" spc="0" normalizeH="0" baseline="0" noProof="0" dirty="0" smtClean="0">
                <a:ln>
                  <a:noFill/>
                </a:ln>
                <a:solidFill>
                  <a:schemeClr val="bg1"/>
                </a:solidFill>
                <a:effectLst/>
                <a:uLnTx/>
                <a:uFillTx/>
                <a:latin typeface="Verdana" pitchFamily="34" charset="0"/>
                <a:ea typeface="+mj-ea"/>
                <a:cs typeface="Arial" pitchFamily="34" charset="0"/>
              </a:rPr>
              <a:t> </a:t>
            </a:r>
            <a:r>
              <a:rPr kumimoji="0" lang="en-US" sz="4400" b="1" i="0" u="none" strike="noStrike" kern="1200" cap="none" spc="0" normalizeH="0" baseline="0" noProof="0" dirty="0" smtClean="0">
                <a:ln>
                  <a:noFill/>
                </a:ln>
                <a:solidFill>
                  <a:schemeClr val="bg1"/>
                </a:solidFill>
                <a:effectLst/>
                <a:uLnTx/>
                <a:uFillTx/>
                <a:latin typeface="Verdana" pitchFamily="34" charset="0"/>
                <a:ea typeface="+mj-ea"/>
                <a:cs typeface="Arial" pitchFamily="34" charset="0"/>
              </a:rPr>
              <a:t>gaps</a:t>
            </a:r>
            <a:r>
              <a:rPr kumimoji="0" lang="en-US" sz="4800" b="1" i="0" u="none" strike="noStrike" kern="1200" cap="none" spc="0" normalizeH="0" baseline="0" noProof="0" dirty="0" smtClean="0">
                <a:ln>
                  <a:noFill/>
                </a:ln>
                <a:solidFill>
                  <a:schemeClr val="bg1"/>
                </a:solidFill>
                <a:effectLst/>
                <a:uLnTx/>
                <a:uFillTx/>
                <a:latin typeface="Verdana" pitchFamily="34" charset="0"/>
                <a:ea typeface="+mj-ea"/>
                <a:cs typeface="Arial" pitchFamily="34" charset="0"/>
              </a:rPr>
              <a:t> </a:t>
            </a:r>
            <a:r>
              <a:rPr kumimoji="0" lang="en-US" sz="4400" b="1" i="0" u="none" strike="noStrike" kern="1200" cap="none" spc="0" normalizeH="0" baseline="0" noProof="0" dirty="0" smtClean="0">
                <a:ln>
                  <a:noFill/>
                </a:ln>
                <a:solidFill>
                  <a:schemeClr val="bg1"/>
                </a:solidFill>
                <a:effectLst/>
                <a:uLnTx/>
                <a:uFillTx/>
                <a:latin typeface="Verdana" pitchFamily="34" charset="0"/>
                <a:ea typeface="+mj-ea"/>
                <a:cs typeface="Arial" pitchFamily="34" charset="0"/>
              </a:rPr>
              <a:t>=</a:t>
            </a:r>
            <a:r>
              <a:rPr kumimoji="0" lang="en-US" sz="4800" b="1" i="0" u="none" strike="noStrike" kern="1200" cap="none" spc="0" normalizeH="0" baseline="0" noProof="0" dirty="0" smtClean="0">
                <a:ln>
                  <a:noFill/>
                </a:ln>
                <a:solidFill>
                  <a:schemeClr val="bg1"/>
                </a:solidFill>
                <a:effectLst/>
                <a:uLnTx/>
                <a:uFillTx/>
                <a:latin typeface="Verdana" pitchFamily="34" charset="0"/>
                <a:ea typeface="+mj-ea"/>
                <a:cs typeface="Arial"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1" u="none" strike="noStrike" kern="1200" cap="none" spc="0" normalizeH="0" baseline="0" noProof="0" dirty="0" smtClean="0">
                <a:ln>
                  <a:noFill/>
                </a:ln>
                <a:solidFill>
                  <a:schemeClr val="bg1"/>
                </a:solidFill>
                <a:effectLst/>
                <a:uLnTx/>
                <a:uFillTx/>
                <a:latin typeface="Verdana" pitchFamily="34" charset="0"/>
                <a:ea typeface="+mj-ea"/>
                <a:cs typeface="Arial" pitchFamily="34" charset="0"/>
              </a:rPr>
              <a:t>future</a:t>
            </a:r>
            <a:r>
              <a:rPr kumimoji="0" lang="en-US" sz="4800" b="1" u="none" strike="noStrike" kern="1200" cap="none" spc="0" normalizeH="0" baseline="0" noProof="0" dirty="0" smtClean="0">
                <a:ln>
                  <a:noFill/>
                </a:ln>
                <a:solidFill>
                  <a:schemeClr val="bg1"/>
                </a:solidFill>
                <a:effectLst/>
                <a:uLnTx/>
                <a:uFillTx/>
                <a:latin typeface="Verdana" pitchFamily="34" charset="0"/>
                <a:ea typeface="+mj-ea"/>
                <a:cs typeface="Arial" pitchFamily="34" charset="0"/>
              </a:rPr>
              <a:t> </a:t>
            </a:r>
            <a:r>
              <a:rPr kumimoji="0" lang="en-US" sz="4400" b="1" u="none" strike="noStrike" kern="1200" cap="none" spc="0" normalizeH="0" baseline="0" noProof="0" dirty="0" smtClean="0">
                <a:ln>
                  <a:noFill/>
                </a:ln>
                <a:solidFill>
                  <a:schemeClr val="bg1"/>
                </a:solidFill>
                <a:effectLst/>
                <a:uLnTx/>
                <a:uFillTx/>
                <a:latin typeface="Verdana" pitchFamily="34" charset="0"/>
                <a:ea typeface="+mj-ea"/>
                <a:cs typeface="Arial" pitchFamily="34" charset="0"/>
              </a:rPr>
              <a:t>research</a:t>
            </a:r>
            <a:r>
              <a:rPr kumimoji="0" lang="en-US" sz="4800" b="1" u="none" strike="noStrike" kern="1200" cap="none" spc="0" normalizeH="0" noProof="0" dirty="0" smtClean="0">
                <a:ln>
                  <a:noFill/>
                </a:ln>
                <a:solidFill>
                  <a:schemeClr val="bg1"/>
                </a:solidFill>
                <a:effectLst/>
                <a:uLnTx/>
                <a:uFillTx/>
                <a:latin typeface="Verdana" pitchFamily="34" charset="0"/>
                <a:ea typeface="+mj-ea"/>
                <a:cs typeface="Arial" pitchFamily="34" charset="0"/>
              </a:rPr>
              <a:t> </a:t>
            </a:r>
            <a:r>
              <a:rPr kumimoji="0" lang="en-US" sz="4400" b="1" u="none" strike="noStrike" kern="1200" cap="none" spc="0" normalizeH="0" noProof="0" dirty="0" smtClean="0">
                <a:ln>
                  <a:noFill/>
                </a:ln>
                <a:solidFill>
                  <a:schemeClr val="bg1"/>
                </a:solidFill>
                <a:effectLst/>
                <a:uLnTx/>
                <a:uFillTx/>
                <a:latin typeface="Verdana" pitchFamily="34" charset="0"/>
                <a:ea typeface="+mj-ea"/>
                <a:cs typeface="Arial" pitchFamily="34" charset="0"/>
              </a:rPr>
              <a:t>needs</a:t>
            </a:r>
            <a:r>
              <a:rPr kumimoji="0" lang="en-US" sz="4800" b="1" u="none" strike="noStrike" kern="1200" cap="none" spc="0" normalizeH="0" noProof="0" dirty="0" smtClean="0">
                <a:ln>
                  <a:noFill/>
                </a:ln>
                <a:solidFill>
                  <a:schemeClr val="bg1"/>
                </a:solidFill>
                <a:effectLst/>
                <a:uLnTx/>
                <a:uFillTx/>
                <a:latin typeface="Verdana" pitchFamily="34" charset="0"/>
                <a:ea typeface="+mj-ea"/>
                <a:cs typeface="Arial" pitchFamily="34" charset="0"/>
              </a:rPr>
              <a:t>?</a:t>
            </a:r>
            <a:endParaRPr kumimoji="0" lang="en-US" sz="4800" b="1" u="none" strike="noStrike" kern="1200" cap="none" spc="0" normalizeH="0" baseline="0" noProof="0" dirty="0">
              <a:ln>
                <a:noFill/>
              </a:ln>
              <a:solidFill>
                <a:schemeClr val="bg1"/>
              </a:solidFill>
              <a:effectLst/>
              <a:uLnTx/>
              <a:uFillTx/>
              <a:latin typeface="Verdana" pitchFamily="34" charset="0"/>
              <a:ea typeface="+mj-ea"/>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val 3"/>
          <p:cNvSpPr/>
          <p:nvPr/>
        </p:nvSpPr>
        <p:spPr>
          <a:xfrm>
            <a:off x="729338" y="3962400"/>
            <a:ext cx="7848600" cy="2514600"/>
          </a:xfrm>
          <a:prstGeom prst="ellips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5400"/>
              </a:spcBef>
              <a:buNone/>
            </a:pPr>
            <a:r>
              <a:rPr lang="en-US" sz="3200" b="1" i="1" dirty="0" smtClean="0">
                <a:solidFill>
                  <a:schemeClr val="tx1"/>
                </a:solidFill>
              </a:rPr>
              <a:t>“More, bigger, longer, better randomized controlled trials are needed”</a:t>
            </a:r>
            <a:endParaRPr lang="en-US" sz="3200" b="1" i="1" dirty="0">
              <a:solidFill>
                <a:schemeClr val="tx1"/>
              </a:solidFill>
            </a:endParaRPr>
          </a:p>
        </p:txBody>
      </p:sp>
      <p:sp>
        <p:nvSpPr>
          <p:cNvPr id="3" name="Content Placeholder 2"/>
          <p:cNvSpPr>
            <a:spLocks noGrp="1"/>
          </p:cNvSpPr>
          <p:nvPr>
            <p:ph idx="1"/>
          </p:nvPr>
        </p:nvSpPr>
        <p:spPr>
          <a:xfrm>
            <a:off x="457200" y="1600201"/>
            <a:ext cx="8229600" cy="1828799"/>
          </a:xfrm>
        </p:spPr>
        <p:txBody>
          <a:bodyPr/>
          <a:lstStyle/>
          <a:p>
            <a:r>
              <a:rPr lang="en-US" dirty="0" smtClean="0">
                <a:solidFill>
                  <a:schemeClr val="bg1"/>
                </a:solidFill>
                <a:latin typeface="Arial" pitchFamily="34" charset="0"/>
                <a:cs typeface="Arial" pitchFamily="34" charset="0"/>
              </a:rPr>
              <a:t>The review team may not identify all gaps</a:t>
            </a:r>
          </a:p>
          <a:p>
            <a:r>
              <a:rPr lang="en-US" dirty="0" smtClean="0">
                <a:solidFill>
                  <a:schemeClr val="bg1"/>
                </a:solidFill>
                <a:latin typeface="Arial" pitchFamily="34" charset="0"/>
                <a:cs typeface="Arial" pitchFamily="34" charset="0"/>
              </a:rPr>
              <a:t>Not </a:t>
            </a:r>
            <a:r>
              <a:rPr lang="en-US" dirty="0" smtClean="0">
                <a:solidFill>
                  <a:schemeClr val="bg1"/>
                </a:solidFill>
                <a:latin typeface="Verdana" pitchFamily="34" charset="0"/>
                <a:cs typeface="Arial" pitchFamily="34" charset="0"/>
              </a:rPr>
              <a:t>every</a:t>
            </a:r>
            <a:r>
              <a:rPr lang="en-US" dirty="0" smtClean="0">
                <a:solidFill>
                  <a:schemeClr val="bg1"/>
                </a:solidFill>
                <a:latin typeface="Arial" pitchFamily="34" charset="0"/>
                <a:cs typeface="Arial" pitchFamily="34" charset="0"/>
              </a:rPr>
              <a:t> evidence gap is equally important</a:t>
            </a:r>
          </a:p>
          <a:p>
            <a:r>
              <a:rPr lang="en-US" dirty="0" smtClean="0">
                <a:solidFill>
                  <a:schemeClr val="bg1"/>
                </a:solidFill>
                <a:latin typeface="Arial" pitchFamily="34" charset="0"/>
                <a:cs typeface="Arial" pitchFamily="34" charset="0"/>
              </a:rPr>
              <a:t>Different goals</a:t>
            </a:r>
          </a:p>
        </p:txBody>
      </p:sp>
      <p:sp>
        <p:nvSpPr>
          <p:cNvPr id="2" name="Title 1"/>
          <p:cNvSpPr>
            <a:spLocks noGrp="1"/>
          </p:cNvSpPr>
          <p:nvPr>
            <p:ph type="title"/>
          </p:nvPr>
        </p:nvSpPr>
        <p:spPr/>
        <p:txBody>
          <a:bodyPr/>
          <a:lstStyle/>
          <a:p>
            <a:r>
              <a:rPr lang="en-US" i="1" dirty="0" smtClean="0">
                <a:solidFill>
                  <a:srgbClr val="FFFF00"/>
                </a:solidFill>
                <a:latin typeface="Arial Rounded MT Bold" pitchFamily="34" charset="0"/>
              </a:rPr>
              <a:t>Not necessarily……</a:t>
            </a:r>
            <a:endParaRPr lang="en-US" i="1" dirty="0">
              <a:solidFill>
                <a:srgbClr val="FFFF00"/>
              </a:solidFill>
              <a:latin typeface="Arial Rounded MT Bold"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PSNARRATION" val="6,989370117,X:\SOM\CEBP\Program Files\AHRQ\Project Materials\EPC Training\DRAFTS\FINAL Training\Module III_pptx\Media.ppcx"/>
</p:tagLst>
</file>

<file path=ppt/tags/tag2.xml><?xml version="1.0" encoding="utf-8"?>
<p:tagLst xmlns:a="http://schemas.openxmlformats.org/drawingml/2006/main" xmlns:r="http://schemas.openxmlformats.org/officeDocument/2006/relationships" xmlns:p="http://schemas.openxmlformats.org/presentationml/2006/main">
  <p:tag name="PRESENTER_SHAPEINFO" val="&lt;ThreeDShapeInfo&gt;&lt;uuid val=&quot;{BF9B2785-CC53-4961-A2F1-B288CCA1CE98}&quot;/&gt;&lt;isInvalidForFieldText val=&quot;0&quot;/&gt;&lt;Image&gt;&lt;filename val=&quot;X:\SOM\CEBP\Program Files\AHRQ\Project Materials\EPC Training\DRAFTS\FINAL Training\Module III\data\asimages\{BF9B2785-CC53-4961-A2F1-B288CCA1CE98}_6.png&quot;/&gt;&lt;left val=&quot;24&quot;/&gt;&lt;top val=&quot;9&quot;/&gt;&lt;width val=&quot;650&quot;/&gt;&lt;height val=&quot;73&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INFO" val="&lt;ThreeDShapeInfo&gt;&lt;uuid val=&quot;{5E95BE47-23B0-414C-82BF-08DF1FB7090A}&quot;/&gt;&lt;isInvalidForFieldText val=&quot;1&quot;/&gt;&lt;Image&gt;&lt;filename val=&quot;X:\SOM\CEBP\Program Files\AHRQ\Project Materials\EPC Training\DRAFTS\FINAL Training\Module III\data\asimages\{5E95BE47-23B0-414C-82BF-08DF1FB7090A}_6.png&quot;/&gt;&lt;left val=&quot;29&quot;/&gt;&lt;top val=&quot;96&quot;/&gt;&lt;width val=&quot;668&quot;/&gt;&lt;height val=&quot;387&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PSNARRATION" val="6,989370117,X:\SOM\CEBP\Program Files\AHRQ\Project Materials\EPC Training\DRAFTS\FINAL Training\Module III_pptx\Media.ppcx"/>
</p:tagLst>
</file>

<file path=ppt/tags/tag5.xml><?xml version="1.0" encoding="utf-8"?>
<p:tagLst xmlns:a="http://schemas.openxmlformats.org/drawingml/2006/main" xmlns:r="http://schemas.openxmlformats.org/officeDocument/2006/relationships" xmlns:p="http://schemas.openxmlformats.org/presentationml/2006/main">
  <p:tag name="PRESENTER_SHAPEINFO" val="&lt;ThreeDShapeInfo&gt;&lt;uuid val=&quot;{BF9B2785-CC53-4961-A2F1-B288CCA1CE98}&quot;/&gt;&lt;isInvalidForFieldText val=&quot;0&quot;/&gt;&lt;Image&gt;&lt;filename val=&quot;X:\SOM\CEBP\Program Files\AHRQ\Project Materials\EPC Training\DRAFTS\FINAL Training\Module III\data\asimages\{BF9B2785-CC53-4961-A2F1-B288CCA1CE98}_6.png&quot;/&gt;&lt;left val=&quot;24&quot;/&gt;&lt;top val=&quot;9&quot;/&gt;&lt;width val=&quot;650&quot;/&gt;&lt;height val=&quot;73&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INFO" val="&lt;ThreeDShapeInfo&gt;&lt;uuid val=&quot;{5E95BE47-23B0-414C-82BF-08DF1FB7090A}&quot;/&gt;&lt;isInvalidForFieldText val=&quot;1&quot;/&gt;&lt;Image&gt;&lt;filename val=&quot;X:\SOM\CEBP\Program Files\AHRQ\Project Materials\EPC Training\DRAFTS\FINAL Training\Module III\data\asimages\{5E95BE47-23B0-414C-82BF-08DF1FB7090A}_6.png&quot;/&gt;&lt;left val=&quot;29&quot;/&gt;&lt;top val=&quot;96&quot;/&gt;&lt;width val=&quot;668&quot;/&gt;&lt;height val=&quot;387&quot;/&gt;&lt;hasText val=&quot;1&quot;/&gt;&lt;/Image&gt;&lt;/ThreeDShapeInfo&gt;"/>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RN AnnConf">
      <a:majorFont>
        <a:latin typeface="Arial Rounded MT Bol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5683</TotalTime>
  <Words>5688</Words>
  <Application>Microsoft Office PowerPoint</Application>
  <PresentationFormat>On-screen Show (4:3)</PresentationFormat>
  <Paragraphs>510</Paragraphs>
  <Slides>48</Slides>
  <Notes>36</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Custom Design</vt:lpstr>
      <vt:lpstr>Slide 1</vt:lpstr>
      <vt:lpstr>Overview</vt:lpstr>
      <vt:lpstr>The Effective Health Care Program</vt:lpstr>
      <vt:lpstr>How do we decide which comparative effectiveness questions to research?</vt:lpstr>
      <vt:lpstr>AHRQ’s Position with Stakeholders</vt:lpstr>
      <vt:lpstr>PCORI’s Mission Statement</vt:lpstr>
      <vt:lpstr>Great idea but…..</vt:lpstr>
      <vt:lpstr>Systematic reviews = evidence gaps</vt:lpstr>
      <vt:lpstr>Not necessarily……</vt:lpstr>
      <vt:lpstr>AHRQ Effective Healthcare Program  Future Research Needs Projects</vt:lpstr>
      <vt:lpstr>Working with Stakeholders</vt:lpstr>
      <vt:lpstr>What is meaningful engagement?</vt:lpstr>
      <vt:lpstr>Who do you need at the table? </vt:lpstr>
      <vt:lpstr>Stakeholder Groups Defined</vt:lpstr>
      <vt:lpstr>Slide 15</vt:lpstr>
      <vt:lpstr>Things to Consider in Selecting Stakeholders</vt:lpstr>
      <vt:lpstr>How do you ensure meaningful engagement? </vt:lpstr>
      <vt:lpstr>Preparation of Stakeholders</vt:lpstr>
      <vt:lpstr>Provide Background Materials in Lay Terms</vt:lpstr>
      <vt:lpstr>Slide 20</vt:lpstr>
      <vt:lpstr>Slide 21</vt:lpstr>
      <vt:lpstr>Slide 22</vt:lpstr>
      <vt:lpstr>Slide 23</vt:lpstr>
      <vt:lpstr>Slide 24</vt:lpstr>
      <vt:lpstr>Recommendations</vt:lpstr>
      <vt:lpstr>Slide 26</vt:lpstr>
      <vt:lpstr>Prioritization </vt:lpstr>
      <vt:lpstr>AHRQ Effective Healthcare Program  Future Research Needs Projects</vt:lpstr>
      <vt:lpstr>Priority Ranking</vt:lpstr>
      <vt:lpstr>Transformation of  Research Gaps into Needs</vt:lpstr>
      <vt:lpstr>Refinement and Re-Ranking</vt:lpstr>
      <vt:lpstr>Slide 32</vt:lpstr>
      <vt:lpstr>Example: AHRQ Future research needs on ADHD</vt:lpstr>
      <vt:lpstr>Slide 34</vt:lpstr>
      <vt:lpstr>Slide 35</vt:lpstr>
      <vt:lpstr>State of the Science</vt:lpstr>
      <vt:lpstr>Timelines</vt:lpstr>
      <vt:lpstr>Recommendations</vt:lpstr>
      <vt:lpstr>Slide 39</vt:lpstr>
      <vt:lpstr>EXERCISE Future research needs in  Attention Deficit Hyperactivity Disorder (ADHD)</vt:lpstr>
      <vt:lpstr>Slide 41</vt:lpstr>
      <vt:lpstr>Slide 42</vt:lpstr>
      <vt:lpstr>Evidence Gaps</vt:lpstr>
      <vt:lpstr>Slide 44</vt:lpstr>
      <vt:lpstr>Summing it all up</vt:lpstr>
      <vt:lpstr>Future Directions for  Future Research Needs</vt:lpstr>
      <vt:lpstr>Questions? Comments?</vt:lpstr>
      <vt:lpstr>References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Methods: Stakeholder Engagement for Future Research Needs</dc:title>
  <dc:creator>Erika Nakamoto</dc:creator>
  <cp:lastModifiedBy>DHHS</cp:lastModifiedBy>
  <cp:revision>600</cp:revision>
  <dcterms:created xsi:type="dcterms:W3CDTF">2010-10-23T22:04:08Z</dcterms:created>
  <dcterms:modified xsi:type="dcterms:W3CDTF">2012-10-25T14:47:04Z</dcterms:modified>
</cp:coreProperties>
</file>