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4"/>
  </p:notesMasterIdLst>
  <p:handoutMasterIdLst>
    <p:handoutMasterId r:id="rId35"/>
  </p:handoutMasterIdLst>
  <p:sldIdLst>
    <p:sldId id="286" r:id="rId2"/>
    <p:sldId id="325" r:id="rId3"/>
    <p:sldId id="257" r:id="rId4"/>
    <p:sldId id="263" r:id="rId5"/>
    <p:sldId id="299" r:id="rId6"/>
    <p:sldId id="268" r:id="rId7"/>
    <p:sldId id="300" r:id="rId8"/>
    <p:sldId id="264" r:id="rId9"/>
    <p:sldId id="262" r:id="rId10"/>
    <p:sldId id="301" r:id="rId11"/>
    <p:sldId id="319" r:id="rId12"/>
    <p:sldId id="316" r:id="rId13"/>
    <p:sldId id="317" r:id="rId14"/>
    <p:sldId id="318" r:id="rId15"/>
    <p:sldId id="322" r:id="rId16"/>
    <p:sldId id="305" r:id="rId17"/>
    <p:sldId id="309" r:id="rId18"/>
    <p:sldId id="310" r:id="rId19"/>
    <p:sldId id="321" r:id="rId20"/>
    <p:sldId id="328" r:id="rId21"/>
    <p:sldId id="329" r:id="rId22"/>
    <p:sldId id="330" r:id="rId23"/>
    <p:sldId id="306" r:id="rId24"/>
    <p:sldId id="314" r:id="rId25"/>
    <p:sldId id="315" r:id="rId26"/>
    <p:sldId id="313" r:id="rId27"/>
    <p:sldId id="311" r:id="rId28"/>
    <p:sldId id="312" r:id="rId29"/>
    <p:sldId id="323" r:id="rId30"/>
    <p:sldId id="331" r:id="rId31"/>
    <p:sldId id="320" r:id="rId32"/>
    <p:sldId id="307" r:id="rId3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NC" initials="tc" lastIdx="9" clrIdx="0"/>
  <p:cmAuthor id="1" name="viswanathan" initials="v" lastIdx="1" clrIdx="1"/>
  <p:cmAuthor id="2" name="psista" initials="p"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85329" autoAdjust="0"/>
  </p:normalViewPr>
  <p:slideViewPr>
    <p:cSldViewPr>
      <p:cViewPr>
        <p:scale>
          <a:sx n="67" d="100"/>
          <a:sy n="67" d="100"/>
        </p:scale>
        <p:origin x="-3762" y="-9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968"/>
    </p:cViewPr>
  </p:sorterViewPr>
  <p:notesViewPr>
    <p:cSldViewPr>
      <p:cViewPr varScale="1">
        <p:scale>
          <a:sx n="69" d="100"/>
          <a:sy n="69" d="100"/>
        </p:scale>
        <p:origin x="-2754" y="-11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30" tIns="45716" rIns="91430" bIns="45716" rtlCol="0"/>
          <a:lstStyle>
            <a:lvl1pPr algn="l">
              <a:defRPr sz="1200" smtClean="0">
                <a:latin typeface="Arial" pitchFamily="34" charset="0"/>
                <a:cs typeface="Arial" pitchFamily="34"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30" tIns="45716" rIns="91430" bIns="45716" rtlCol="0"/>
          <a:lstStyle>
            <a:lvl1pPr algn="r">
              <a:defRPr sz="1200" smtClean="0">
                <a:latin typeface="Arial" pitchFamily="34" charset="0"/>
                <a:cs typeface="Arial" pitchFamily="34" charset="0"/>
              </a:defRPr>
            </a:lvl1pPr>
          </a:lstStyle>
          <a:p>
            <a:pPr>
              <a:defRPr/>
            </a:pPr>
            <a:fld id="{93E80756-05C2-4A53-9FDF-F52293D2E0DD}" type="datetimeFigureOut">
              <a:rPr lang="en-US"/>
              <a:pPr>
                <a:defRPr/>
              </a:pPr>
              <a:t>10/24/2012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30" tIns="45716" rIns="91430" bIns="45716" rtlCol="0" anchor="b"/>
          <a:lstStyle>
            <a:lvl1pPr algn="l">
              <a:defRPr sz="1200" smtClean="0">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30" tIns="45716" rIns="91430" bIns="45716" rtlCol="0" anchor="b"/>
          <a:lstStyle>
            <a:lvl1pPr algn="r">
              <a:defRPr sz="1200" smtClean="0">
                <a:latin typeface="Arial" pitchFamily="34" charset="0"/>
                <a:cs typeface="Arial" pitchFamily="34" charset="0"/>
              </a:defRPr>
            </a:lvl1pPr>
          </a:lstStyle>
          <a:p>
            <a:pPr>
              <a:defRPr/>
            </a:pPr>
            <a:fld id="{C9CBA1CE-EBB5-4571-A923-B281E61292C6}" type="slidenum">
              <a:rPr lang="en-US"/>
              <a:pPr>
                <a:defRPr/>
              </a:pPr>
              <a:t>‹#›</a:t>
            </a:fld>
            <a:endParaRPr lang="en-US"/>
          </a:p>
        </p:txBody>
      </p:sp>
    </p:spTree>
    <p:extLst>
      <p:ext uri="{BB962C8B-B14F-4D97-AF65-F5344CB8AC3E}">
        <p14:creationId xmlns:p14="http://schemas.microsoft.com/office/powerpoint/2010/main" xmlns="" val="1724443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68" tIns="46584" rIns="93168" bIns="46584"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68" tIns="46584" rIns="93168" bIns="46584" rtlCol="0"/>
          <a:lstStyle>
            <a:lvl1pPr algn="r">
              <a:defRPr sz="1200">
                <a:latin typeface="Arial" charset="0"/>
                <a:cs typeface="Arial" charset="0"/>
              </a:defRPr>
            </a:lvl1pPr>
          </a:lstStyle>
          <a:p>
            <a:pPr>
              <a:defRPr/>
            </a:pPr>
            <a:fld id="{2B616C94-7AF2-43D8-ADC9-25717D8C77CF}" type="datetimeFigureOut">
              <a:rPr lang="en-US"/>
              <a:pPr>
                <a:defRPr/>
              </a:pPr>
              <a:t>10/24/2012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8" tIns="46584" rIns="93168" bIns="46584"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68" tIns="46584" rIns="93168" bIns="4658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68" tIns="46584" rIns="93168" bIns="46584" rtlCol="0" anchor="b"/>
          <a:lstStyle>
            <a:lvl1pPr algn="l">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68" tIns="46584" rIns="93168" bIns="46584" rtlCol="0" anchor="b"/>
          <a:lstStyle>
            <a:lvl1pPr algn="r">
              <a:defRPr sz="1200">
                <a:latin typeface="Arial" charset="0"/>
                <a:cs typeface="Arial" charset="0"/>
              </a:defRPr>
            </a:lvl1pPr>
          </a:lstStyle>
          <a:p>
            <a:pPr>
              <a:defRPr/>
            </a:pPr>
            <a:fld id="{EBB5EF41-18CD-4C98-8913-FBBF01FDBDC1}" type="slidenum">
              <a:rPr lang="en-US"/>
              <a:pPr>
                <a:defRPr/>
              </a:pPr>
              <a:t>‹#›</a:t>
            </a:fld>
            <a:endParaRPr lang="en-US"/>
          </a:p>
        </p:txBody>
      </p:sp>
    </p:spTree>
    <p:extLst>
      <p:ext uri="{BB962C8B-B14F-4D97-AF65-F5344CB8AC3E}">
        <p14:creationId xmlns:p14="http://schemas.microsoft.com/office/powerpoint/2010/main" xmlns="" val="21120838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definitions highlight a number of concerns regarding COI:</a:t>
            </a:r>
          </a:p>
          <a:p>
            <a:pPr eaLnBrk="1" hangingPunct="1">
              <a:spcBef>
                <a:spcPct val="0"/>
              </a:spcBef>
            </a:pPr>
            <a:endParaRPr lang="en-US" dirty="0" smtClean="0"/>
          </a:p>
          <a:p>
            <a:pPr eaLnBrk="1" hangingPunct="1">
              <a:spcBef>
                <a:spcPct val="0"/>
              </a:spcBef>
            </a:pPr>
            <a:r>
              <a:rPr lang="en-US" dirty="0" smtClean="0"/>
              <a:t>The distinction between </a:t>
            </a:r>
            <a:r>
              <a:rPr lang="en-US" i="1" dirty="0" smtClean="0"/>
              <a:t>real</a:t>
            </a:r>
            <a:r>
              <a:rPr lang="en-US" dirty="0" smtClean="0"/>
              <a:t> and </a:t>
            </a:r>
            <a:r>
              <a:rPr lang="en-US" i="1" dirty="0" smtClean="0"/>
              <a:t>perceived </a:t>
            </a:r>
            <a:r>
              <a:rPr lang="en-US" dirty="0" smtClean="0"/>
              <a:t>COI.</a:t>
            </a:r>
          </a:p>
          <a:p>
            <a:pPr eaLnBrk="1" hangingPunct="1">
              <a:spcBef>
                <a:spcPct val="0"/>
              </a:spcBef>
            </a:pPr>
            <a:r>
              <a:rPr lang="en-US" dirty="0" smtClean="0"/>
              <a:t>	“</a:t>
            </a:r>
            <a:r>
              <a:rPr lang="en-US" dirty="0" err="1" smtClean="0"/>
              <a:t>associatiosn</a:t>
            </a:r>
            <a:r>
              <a:rPr lang="en-US" dirty="0" smtClean="0"/>
              <a:t> which have the potential to bias”</a:t>
            </a:r>
          </a:p>
          <a:p>
            <a:pPr eaLnBrk="1" hangingPunct="1">
              <a:spcBef>
                <a:spcPct val="0"/>
              </a:spcBef>
            </a:pPr>
            <a:r>
              <a:rPr lang="en-US" dirty="0" smtClean="0"/>
              <a:t>	“associations which have the appearance of bias”</a:t>
            </a:r>
          </a:p>
          <a:p>
            <a:pPr eaLnBrk="1" hangingPunct="1">
              <a:spcBef>
                <a:spcPct val="0"/>
              </a:spcBef>
            </a:pPr>
            <a:r>
              <a:rPr lang="en-US" dirty="0" smtClean="0"/>
              <a:t>The distinction between financial and nonfinancial COI</a:t>
            </a:r>
          </a:p>
          <a:p>
            <a:pPr eaLnBrk="1" hangingPunct="1">
              <a:spcBef>
                <a:spcPct val="0"/>
              </a:spcBef>
            </a:pPr>
            <a:endParaRPr lang="en-US" dirty="0" smtClean="0"/>
          </a:p>
          <a:p>
            <a:pPr eaLnBrk="1" hangingPunct="1">
              <a:spcBef>
                <a:spcPct val="0"/>
              </a:spcBef>
            </a:pPr>
            <a:r>
              <a:rPr lang="en-US" dirty="0" smtClean="0"/>
              <a:t>There can never be complete absence of COI.</a:t>
            </a:r>
          </a:p>
          <a:p>
            <a:pPr eaLnBrk="1" hangingPunct="1">
              <a:spcBef>
                <a:spcPct val="0"/>
              </a:spcBef>
            </a:pPr>
            <a:r>
              <a:rPr lang="en-US" dirty="0" smtClean="0"/>
              <a:t>Degree of conflict</a:t>
            </a:r>
          </a:p>
          <a:p>
            <a:pPr eaLnBrk="1" hangingPunct="1">
              <a:spcBef>
                <a:spcPct val="0"/>
              </a:spcBef>
            </a:pPr>
            <a:r>
              <a:rPr lang="en-US" dirty="0" smtClean="0"/>
              <a:t>Management of conflict</a:t>
            </a:r>
          </a:p>
          <a:p>
            <a:pPr eaLnBrk="1" hangingPunct="1">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A9DFC1-B182-4EE9-BBF0-234806C7A5C3}" type="slidenum">
              <a:rPr lang="en-US" smtClean="0"/>
              <a:pPr/>
              <a:t>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are a few explicit definitions of conflict of interest.</a:t>
            </a:r>
          </a:p>
          <a:p>
            <a:pPr eaLnBrk="1" hangingPunct="1">
              <a:spcBef>
                <a:spcPct val="0"/>
              </a:spcBef>
            </a:pPr>
            <a:endParaRPr lang="en-US" smtClean="0"/>
          </a:p>
          <a:p>
            <a:pPr eaLnBrk="1" hangingPunct="1">
              <a:spcBef>
                <a:spcPct val="0"/>
              </a:spcBef>
            </a:pPr>
            <a:r>
              <a:rPr lang="en-US" u="sng" smtClean="0"/>
              <a:t>IOM: </a:t>
            </a:r>
          </a:p>
          <a:p>
            <a:pPr eaLnBrk="1" hangingPunct="1">
              <a:spcBef>
                <a:spcPct val="0"/>
              </a:spcBef>
            </a:pPr>
            <a:r>
              <a:rPr lang="en-US" b="1" smtClean="0"/>
              <a:t>Primary interests</a:t>
            </a:r>
            <a:r>
              <a:rPr lang="en-US" smtClean="0"/>
              <a:t> vary according to the purpose of professional activity; they include promoting and protecting the integrity of research, the welfare of patients, and the quality of medical education. These primary interests are sometimes stated as ends or goals, as obligations, or as rights. </a:t>
            </a:r>
          </a:p>
          <a:p>
            <a:pPr eaLnBrk="1" hangingPunct="1">
              <a:spcBef>
                <a:spcPct val="0"/>
              </a:spcBef>
            </a:pPr>
            <a:endParaRPr lang="en-US" smtClean="0"/>
          </a:p>
          <a:p>
            <a:pPr eaLnBrk="1" hangingPunct="1">
              <a:spcBef>
                <a:spcPct val="0"/>
              </a:spcBef>
            </a:pPr>
            <a:r>
              <a:rPr lang="en-US" b="1" smtClean="0"/>
              <a:t>Secondary interests: </a:t>
            </a:r>
            <a:r>
              <a:rPr lang="en-US" smtClean="0"/>
              <a:t>Will discuss the meaning a bit later. [Secondary interests may include not only financial gain but also the desire for professional advancement, recognition for personal achievement, and favors to friends and family or to students and colleagues.]</a:t>
            </a:r>
          </a:p>
          <a:p>
            <a:pPr eaLnBrk="1" hangingPunct="1">
              <a:spcBef>
                <a:spcPct val="0"/>
              </a:spcBef>
            </a:pPr>
            <a:endParaRPr lang="en-US" b="1" smtClean="0"/>
          </a:p>
          <a:p>
            <a:pPr eaLnBrk="1" hangingPunct="1">
              <a:spcBef>
                <a:spcPct val="0"/>
              </a:spcBef>
            </a:pPr>
            <a:r>
              <a:rPr lang="en-US" smtClean="0"/>
              <a:t>Note that the IOM is concerned about </a:t>
            </a:r>
            <a:r>
              <a:rPr lang="en-US" b="1" smtClean="0"/>
              <a:t>undue influence</a:t>
            </a:r>
            <a:r>
              <a:rPr lang="en-US" smtClean="0"/>
              <a:t> of secondary interests on judgments or actions</a:t>
            </a:r>
          </a:p>
          <a:p>
            <a:pPr eaLnBrk="1" hangingPunct="1">
              <a:spcBef>
                <a:spcPct val="0"/>
              </a:spcBef>
            </a:pPr>
            <a:endParaRPr lang="en-US" smtClean="0"/>
          </a:p>
          <a:p>
            <a:pPr eaLnBrk="1" hangingPunct="1">
              <a:spcBef>
                <a:spcPct val="0"/>
              </a:spcBef>
            </a:pPr>
            <a:r>
              <a:rPr lang="en-US" smtClean="0"/>
              <a:t>Similarly, Cochrane, PCORI, and the ICMJE are concerned with the potential for </a:t>
            </a:r>
            <a:r>
              <a:rPr lang="en-US" b="1" smtClean="0"/>
              <a:t>bias</a:t>
            </a:r>
            <a:endParaRPr lang="en-US" smtClean="0"/>
          </a:p>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C5BEAC-0830-4B31-AEE5-2D6F6E996794}" type="slidenum">
              <a:rPr lang="en-US" smtClean="0"/>
              <a:pPr/>
              <a:t>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rest of the anecdote: He would feel uncomfortable if the results of the report were contrary to the organization’s position paper. Given his knowledge of the literature, he knows that studies looking at one symptom scoring scale show medications to be effective while studies using another scale do not show evidence of effectiveness, but both scales are valid and commonly used. He persuades the SR team (given his neurology experience and stature in the neurology community) to use one scale exclusively. The report subsequently finds no benefits are derived from the use of medications for restless leg syndrome. </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Remainder of the anecdote: The review includes neurosurgeons only and comes to very different conclusions from a previous review that included multiple provider types as well as spine surgeons.</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Remainder of the anecdote:</a:t>
            </a:r>
          </a:p>
          <a:p>
            <a:endParaRPr lang="en-US" dirty="0" smtClean="0"/>
          </a:p>
          <a:p>
            <a:r>
              <a:rPr lang="en-US" dirty="0" smtClean="0"/>
              <a:t>The community of scientists engaged in this work and seeing patients is very small and they all know each other. They are all aware that as researchers of a rare disease their access to government funding is challenging to say the least, and they feel a strong solidarity based on their perceived lack of attention in the larger clinical research arena. They also serve as strong advocates for their patients, and the family advocacy groups are very connected to the researchers</a:t>
            </a:r>
          </a:p>
          <a:p>
            <a:endParaRPr lang="en-US" dirty="0" smtClean="0"/>
          </a:p>
          <a:p>
            <a:r>
              <a:rPr lang="en-US" dirty="0" smtClean="0"/>
              <a:t>Her name appears on publications by the drug company that appear at the same time as the systematic review, triggering letters to the editor casting doubt on the objectivity of the systematic review.</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Remainder of anecdote</a:t>
            </a:r>
          </a:p>
          <a:p>
            <a:endParaRPr lang="en-US" dirty="0" smtClean="0"/>
          </a:p>
          <a:p>
            <a:r>
              <a:rPr lang="en-US" dirty="0" smtClean="0"/>
              <a:t>Joe, as a senior investigator, persuades the other SR team members to ignore myocardial infarction as a harm because he feels that the findings were the result of chance.</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Remainder of anecdote:</a:t>
            </a:r>
          </a:p>
          <a:p>
            <a:endParaRPr lang="en-US" dirty="0" smtClean="0"/>
          </a:p>
          <a:p>
            <a:r>
              <a:rPr lang="en-US" dirty="0" smtClean="0"/>
              <a:t>The lead investigator concluded that the absence of adverse effects in recent studies were due to the device modification completed in the year 2000. During protocol development the lead investigator decides to include studies published after the year 2000, thereby avoiding the inclusion of these potential adverse effects that were observed in early studies but were not present in the post-2000 literature.</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27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Rest of the anecdote</a:t>
            </a:r>
          </a:p>
          <a:p>
            <a:endParaRPr lang="en-US" dirty="0" smtClean="0"/>
          </a:p>
          <a:p>
            <a:r>
              <a:rPr lang="en-US" dirty="0" smtClean="0"/>
              <a:t>Worried that even hinting saturated fat may not be so bad could jeopardize his career advancement (or Dr. Smith fundamentally disbelieves the conclusions because of his faith in his mentors’ prior research findings), Dr. Smith decided to take on additional analyses (which were not </a:t>
            </a:r>
            <a:r>
              <a:rPr lang="en-US" dirty="0" err="1" smtClean="0"/>
              <a:t>prespecified</a:t>
            </a:r>
            <a:r>
              <a:rPr lang="en-US" dirty="0" smtClean="0"/>
              <a:t> in the systematic review protocol). Based on one of the additional analyses he concluded that the association was spurious after all. Dr. Smith further buttressed that position by explaining why this particular analysis was sound, but not others.</a:t>
            </a:r>
            <a:endParaRPr lang="en-US" dirty="0"/>
          </a:p>
        </p:txBody>
      </p:sp>
      <p:sp>
        <p:nvSpPr>
          <p:cNvPr id="4" name="Slide Number Placeholder 3"/>
          <p:cNvSpPr>
            <a:spLocks noGrp="1"/>
          </p:cNvSpPr>
          <p:nvPr>
            <p:ph type="sldNum" sz="quarter" idx="10"/>
          </p:nvPr>
        </p:nvSpPr>
        <p:spPr/>
        <p:txBody>
          <a:bodyPr/>
          <a:lstStyle/>
          <a:p>
            <a:pPr>
              <a:defRPr/>
            </a:pPr>
            <a:fld id="{EBB5EF41-18CD-4C98-8913-FBBF01FDBDC1}" type="slidenum">
              <a:rPr lang="en-US" smtClean="0"/>
              <a:pPr>
                <a:defRPr/>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C57F10CC-0E3D-4FCA-9CB2-C030B2244CF0}"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21C090E0-E823-4A67-95EA-A5326B99D49E}"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D6E1CB6F-6A41-46A7-9AB8-8756FE861E94}"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D2C8139C-D4EF-47B8-B459-D6D87EBFB97E}"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063F6C7B-A162-4750-8A9F-68B1E6FCFB71}"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pPr>
              <a:defRPr/>
            </a:pPr>
            <a:fld id="{D23B6F34-341B-4439-A1F6-670C1A2DA9A2}"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pPr>
              <a:defRPr/>
            </a:pPr>
            <a:fld id="{4FCBA7A7-F7BE-4177-9785-48723EC78D0B}"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fld id="{02399E60-B7DC-4D5B-806B-2A8743F06A3E}"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EAE11045-7657-410A-B15F-B85ADB4CE59C}"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40BE7F7E-CDD8-4A67-BD63-E4E3059E0617}"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B8CB19BB-3F93-47FB-98B4-BACFA8D12D27}" type="slidenum">
              <a:rPr lang="en-US">
                <a:solidFill>
                  <a:srgbClr val="163A72"/>
                </a:solidFill>
              </a:rPr>
              <a:pPr>
                <a:defRPr/>
              </a:pPr>
              <a:t>‹#›</a:t>
            </a:fld>
            <a:endParaRPr lang="en-US" dirty="0">
              <a:solidFill>
                <a:srgbClr val="163A7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pic>
        <p:nvPicPr>
          <p:cNvPr id="11266" name="Picture 2" descr="RTI_50logo_gold_1255_RGB_1in"/>
          <p:cNvPicPr>
            <a:picLocks noChangeAspect="1" noChangeArrowheads="1"/>
          </p:cNvPicPr>
          <p:nvPr userDrawn="1"/>
        </p:nvPicPr>
        <p:blipFill>
          <a:blip r:embed="rId15" cstate="print"/>
          <a:srcRect/>
          <a:stretch>
            <a:fillRect/>
          </a:stretch>
        </p:blipFill>
        <p:spPr bwMode="auto">
          <a:xfrm>
            <a:off x="7680325" y="6351588"/>
            <a:ext cx="1235075" cy="354012"/>
          </a:xfrm>
          <a:prstGeom prst="rect">
            <a:avLst/>
          </a:prstGeom>
          <a:noFill/>
          <a:ln w="9525">
            <a:noFill/>
            <a:miter lim="800000"/>
            <a:headEnd/>
            <a:tailEnd/>
          </a:ln>
        </p:spPr>
      </p:pic>
      <p:sp>
        <p:nvSpPr>
          <p:cNvPr id="11267" name="Rectangle 3"/>
          <p:cNvSpPr>
            <a:spLocks noGrp="1" noChangeArrowheads="1"/>
          </p:cNvSpPr>
          <p:nvPr>
            <p:ph type="title"/>
          </p:nvPr>
        </p:nvSpPr>
        <p:spPr bwMode="auto">
          <a:xfrm>
            <a:off x="685800" y="152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268" name="Rectangle 4"/>
          <p:cNvSpPr>
            <a:spLocks noGrp="1" noChangeArrowheads="1"/>
          </p:cNvSpPr>
          <p:nvPr>
            <p:ph type="body" idx="1"/>
          </p:nvPr>
        </p:nvSpPr>
        <p:spPr bwMode="auto">
          <a:xfrm>
            <a:off x="685800" y="1676400"/>
            <a:ext cx="7772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sldNum" sz="quarter" idx="4"/>
          </p:nvPr>
        </p:nvSpPr>
        <p:spPr bwMode="auto">
          <a:xfrm>
            <a:off x="8458200" y="5791200"/>
            <a:ext cx="533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chemeClr val="tx2"/>
                </a:solidFill>
                <a:ea typeface="+mn-ea"/>
                <a:cs typeface="+mn-cs"/>
              </a:defRPr>
            </a:lvl1pPr>
          </a:lstStyle>
          <a:p>
            <a:pPr>
              <a:defRPr/>
            </a:pPr>
            <a:fld id="{A4019D20-9CF8-45C8-A1A5-781EED404752}" type="slidenum">
              <a:rPr lang="en-US">
                <a:solidFill>
                  <a:srgbClr val="163A72"/>
                </a:solidFill>
              </a:rPr>
              <a:pPr>
                <a:defRPr/>
              </a:pPr>
              <a:t>‹#›</a:t>
            </a:fld>
            <a:endParaRPr lang="en-US" dirty="0">
              <a:solidFill>
                <a:srgbClr val="163A72"/>
              </a:solidFill>
            </a:endParaRPr>
          </a:p>
        </p:txBody>
      </p:sp>
      <p:sp>
        <p:nvSpPr>
          <p:cNvPr id="7175" name="Line 7"/>
          <p:cNvSpPr>
            <a:spLocks noChangeShapeType="1"/>
          </p:cNvSpPr>
          <p:nvPr userDrawn="1"/>
        </p:nvSpPr>
        <p:spPr bwMode="auto">
          <a:xfrm>
            <a:off x="0" y="6172200"/>
            <a:ext cx="9144000" cy="0"/>
          </a:xfrm>
          <a:prstGeom prst="line">
            <a:avLst/>
          </a:prstGeom>
          <a:noFill/>
          <a:ln w="19050">
            <a:solidFill>
              <a:srgbClr val="28578F"/>
            </a:solidFill>
            <a:round/>
            <a:headEnd/>
            <a:tailEnd/>
          </a:ln>
          <a:effectLst/>
        </p:spPr>
        <p:txBody>
          <a:bodyPr wrap="none" anchor="ctr"/>
          <a:lstStyle/>
          <a:p>
            <a:pPr algn="ctr">
              <a:defRPr/>
            </a:pPr>
            <a:endParaRPr lang="en-US" dirty="0">
              <a:solidFill>
                <a:srgbClr val="000000"/>
              </a:solidFill>
              <a:cs typeface="Arial"/>
            </a:endParaRPr>
          </a:p>
        </p:txBody>
      </p:sp>
      <p:graphicFrame>
        <p:nvGraphicFramePr>
          <p:cNvPr id="11271" name="Object 6"/>
          <p:cNvGraphicFramePr>
            <a:graphicFrameLocks noChangeAspect="1"/>
          </p:cNvGraphicFramePr>
          <p:nvPr/>
        </p:nvGraphicFramePr>
        <p:xfrm>
          <a:off x="4229100" y="6288088"/>
          <a:ext cx="704850" cy="569912"/>
        </p:xfrm>
        <a:graphic>
          <a:graphicData uri="http://schemas.openxmlformats.org/presentationml/2006/ole">
            <p:oleObj spid="_x0000_s44038" name="Photo Editor Photo" r:id="rId16" imgW="2190476" imgH="2467319" progId="">
              <p:embed/>
            </p:oleObj>
          </a:graphicData>
        </a:graphic>
      </p:graphicFrame>
      <p:pic>
        <p:nvPicPr>
          <p:cNvPr id="11272" name="Picture 9"/>
          <p:cNvPicPr>
            <a:picLocks noChangeAspect="1" noChangeArrowheads="1"/>
          </p:cNvPicPr>
          <p:nvPr userDrawn="1"/>
        </p:nvPicPr>
        <p:blipFill>
          <a:blip r:embed="rId17" cstate="print"/>
          <a:srcRect/>
          <a:stretch>
            <a:fillRect/>
          </a:stretch>
        </p:blipFill>
        <p:spPr bwMode="auto">
          <a:xfrm>
            <a:off x="381000" y="6248400"/>
            <a:ext cx="2305050" cy="4619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2pPr>
      <a:lvl3pPr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3pPr>
      <a:lvl4pPr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4pPr>
      <a:lvl5pPr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5pPr>
      <a:lvl6pPr marL="457200"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6pPr>
      <a:lvl7pPr marL="914400"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7pPr>
      <a:lvl8pPr marL="1371600"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8pPr>
      <a:lvl9pPr marL="1828800" algn="l" rtl="0" eaLnBrk="0" fontAlgn="base" hangingPunct="0">
        <a:spcBef>
          <a:spcPct val="0"/>
        </a:spcBef>
        <a:spcAft>
          <a:spcPct val="0"/>
        </a:spcAft>
        <a:defRPr sz="4000">
          <a:solidFill>
            <a:schemeClr val="tx2"/>
          </a:solidFill>
          <a:latin typeface="Arial Narrow" pitchFamily="34" charset="0"/>
          <a:ea typeface="ヒラギノ角ゴ Pro W3" pitchFamily="1" charset="-128"/>
          <a:cs typeface="Arial" charset="0"/>
        </a:defRPr>
      </a:lvl9pPr>
    </p:titleStyle>
    <p:bodyStyle>
      <a:lvl1pPr marL="342900" indent="-342900" algn="l" rtl="0" eaLnBrk="0" fontAlgn="base" hangingPunct="0">
        <a:spcBef>
          <a:spcPct val="20000"/>
        </a:spcBef>
        <a:spcAft>
          <a:spcPct val="0"/>
        </a:spcAft>
        <a:buClr>
          <a:srgbClr val="6472A3"/>
        </a:buClr>
        <a:buFont typeface="Times" pitchFamily="1"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6472A3"/>
        </a:buClr>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Clr>
          <a:srgbClr val="6472A3"/>
        </a:buClr>
        <a:buChar char="•"/>
        <a:defRPr sz="1600">
          <a:solidFill>
            <a:schemeClr val="tx1"/>
          </a:solidFill>
          <a:latin typeface="+mn-lt"/>
          <a:ea typeface="+mn-ea"/>
          <a:cs typeface="+mn-cs"/>
        </a:defRPr>
      </a:lvl3pPr>
      <a:lvl4pPr marL="1600200" indent="-228600" algn="l" rtl="0" eaLnBrk="0" fontAlgn="base" hangingPunct="0">
        <a:spcBef>
          <a:spcPct val="20000"/>
        </a:spcBef>
        <a:spcAft>
          <a:spcPct val="0"/>
        </a:spcAft>
        <a:buClr>
          <a:srgbClr val="6472A3"/>
        </a:buClr>
        <a:buChar char="–"/>
        <a:defRPr sz="1200">
          <a:solidFill>
            <a:schemeClr val="tx1"/>
          </a:solidFill>
          <a:latin typeface="+mn-lt"/>
          <a:ea typeface="+mn-ea"/>
          <a:cs typeface="+mn-cs"/>
        </a:defRPr>
      </a:lvl4pPr>
      <a:lvl5pPr marL="2057400" indent="-228600" algn="l" rtl="0" eaLnBrk="0" fontAlgn="base" hangingPunct="0">
        <a:spcBef>
          <a:spcPct val="20000"/>
        </a:spcBef>
        <a:spcAft>
          <a:spcPct val="0"/>
        </a:spcAft>
        <a:buClr>
          <a:srgbClr val="6472A3"/>
        </a:buClr>
        <a:buChar char="»"/>
        <a:defRPr sz="800">
          <a:solidFill>
            <a:schemeClr val="tx1"/>
          </a:solidFill>
          <a:latin typeface="+mn-lt"/>
          <a:ea typeface="+mn-ea"/>
          <a:cs typeface="+mn-cs"/>
        </a:defRPr>
      </a:lvl5pPr>
      <a:lvl6pPr marL="2514600" indent="-228600" algn="l" rtl="0" eaLnBrk="0" fontAlgn="base" hangingPunct="0">
        <a:spcBef>
          <a:spcPct val="20000"/>
        </a:spcBef>
        <a:spcAft>
          <a:spcPct val="0"/>
        </a:spcAft>
        <a:buClr>
          <a:srgbClr val="6472A3"/>
        </a:buClr>
        <a:buChar char="»"/>
        <a:defRPr sz="800">
          <a:solidFill>
            <a:schemeClr val="tx1"/>
          </a:solidFill>
          <a:latin typeface="+mn-lt"/>
          <a:ea typeface="+mn-ea"/>
          <a:cs typeface="+mn-cs"/>
        </a:defRPr>
      </a:lvl6pPr>
      <a:lvl7pPr marL="2971800" indent="-228600" algn="l" rtl="0" eaLnBrk="0" fontAlgn="base" hangingPunct="0">
        <a:spcBef>
          <a:spcPct val="20000"/>
        </a:spcBef>
        <a:spcAft>
          <a:spcPct val="0"/>
        </a:spcAft>
        <a:buClr>
          <a:srgbClr val="6472A3"/>
        </a:buClr>
        <a:buChar char="»"/>
        <a:defRPr sz="800">
          <a:solidFill>
            <a:schemeClr val="tx1"/>
          </a:solidFill>
          <a:latin typeface="+mn-lt"/>
          <a:ea typeface="+mn-ea"/>
          <a:cs typeface="+mn-cs"/>
        </a:defRPr>
      </a:lvl7pPr>
      <a:lvl8pPr marL="3429000" indent="-228600" algn="l" rtl="0" eaLnBrk="0" fontAlgn="base" hangingPunct="0">
        <a:spcBef>
          <a:spcPct val="20000"/>
        </a:spcBef>
        <a:spcAft>
          <a:spcPct val="0"/>
        </a:spcAft>
        <a:buClr>
          <a:srgbClr val="6472A3"/>
        </a:buClr>
        <a:buChar char="»"/>
        <a:defRPr sz="800">
          <a:solidFill>
            <a:schemeClr val="tx1"/>
          </a:solidFill>
          <a:latin typeface="+mn-lt"/>
          <a:ea typeface="+mn-ea"/>
          <a:cs typeface="+mn-cs"/>
        </a:defRPr>
      </a:lvl8pPr>
      <a:lvl9pPr marL="3886200" indent="-228600" algn="l" rtl="0" eaLnBrk="0" fontAlgn="base" hangingPunct="0">
        <a:spcBef>
          <a:spcPct val="20000"/>
        </a:spcBef>
        <a:spcAft>
          <a:spcPct val="0"/>
        </a:spcAft>
        <a:buClr>
          <a:srgbClr val="6472A3"/>
        </a:buClr>
        <a:buChar char="»"/>
        <a:defRPr sz="8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ffectivehealthcare.ahrq.gov/research-available-for-comment/comment-draft-reports/?pageaction=displayDraftCommentForm&amp;topicid=467&amp;productID=1245"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Identifying and Managing Non-Financial Conflicts of Interest</a:t>
            </a:r>
            <a:endParaRPr lang="en-US" sz="3600" dirty="0"/>
          </a:p>
        </p:txBody>
      </p:sp>
      <p:sp>
        <p:nvSpPr>
          <p:cNvPr id="3" name="Subtitle 2"/>
          <p:cNvSpPr>
            <a:spLocks noGrp="1"/>
          </p:cNvSpPr>
          <p:nvPr>
            <p:ph type="subTitle" idx="1"/>
          </p:nvPr>
        </p:nvSpPr>
        <p:spPr>
          <a:xfrm>
            <a:off x="1371600" y="4419600"/>
            <a:ext cx="6400800" cy="1752600"/>
          </a:xfrm>
        </p:spPr>
        <p:txBody>
          <a:bodyPr/>
          <a:lstStyle/>
          <a:p>
            <a:pPr eaLnBrk="1" fontAlgn="auto" hangingPunct="1">
              <a:spcAft>
                <a:spcPts val="0"/>
              </a:spcAft>
              <a:defRPr/>
            </a:pPr>
            <a:r>
              <a:rPr lang="en-US" dirty="0" smtClean="0"/>
              <a:t>Meera Viswanathan PhD</a:t>
            </a:r>
          </a:p>
          <a:p>
            <a:pPr eaLnBrk="1" fontAlgn="auto" hangingPunct="1">
              <a:spcAft>
                <a:spcPts val="0"/>
              </a:spcAft>
              <a:defRPr/>
            </a:pPr>
            <a:r>
              <a:rPr lang="en-US" dirty="0" smtClean="0"/>
              <a:t>Tim Carey MD MPH</a:t>
            </a:r>
          </a:p>
          <a:p>
            <a:pPr eaLnBrk="1" fontAlgn="auto" hangingPunct="1">
              <a:spcAft>
                <a:spcPts val="0"/>
              </a:spcAft>
              <a:defRPr/>
            </a:pPr>
            <a:r>
              <a:rPr lang="en-US" dirty="0" smtClean="0"/>
              <a:t>September 2012</a:t>
            </a:r>
          </a:p>
        </p:txBody>
      </p:sp>
    </p:spTree>
    <p:extLst>
      <p:ext uri="{BB962C8B-B14F-4D97-AF65-F5344CB8AC3E}">
        <p14:creationId xmlns:p14="http://schemas.microsoft.com/office/powerpoint/2010/main" xmlns="" val="2882333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NFCOI</a:t>
            </a:r>
            <a:endParaRPr lang="en-US" dirty="0"/>
          </a:p>
        </p:txBody>
      </p:sp>
      <p:sp>
        <p:nvSpPr>
          <p:cNvPr id="3" name="Content Placeholder 2"/>
          <p:cNvSpPr>
            <a:spLocks noGrp="1"/>
          </p:cNvSpPr>
          <p:nvPr>
            <p:ph idx="1"/>
          </p:nvPr>
        </p:nvSpPr>
        <p:spPr/>
        <p:txBody>
          <a:bodyPr/>
          <a:lstStyle/>
          <a:p>
            <a:r>
              <a:rPr lang="en-US" dirty="0" smtClean="0"/>
              <a:t>Personal Beliefs </a:t>
            </a:r>
          </a:p>
          <a:p>
            <a:r>
              <a:rPr lang="en-US" dirty="0" smtClean="0"/>
              <a:t>Personal Relationships</a:t>
            </a:r>
          </a:p>
          <a:p>
            <a:r>
              <a:rPr lang="en-US" dirty="0" smtClean="0"/>
              <a:t>Institutional Relationships</a:t>
            </a:r>
          </a:p>
          <a:p>
            <a:r>
              <a:rPr lang="en-US" dirty="0" smtClean="0"/>
              <a:t>Career Advancement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of Disclosure </a:t>
            </a:r>
            <a:endParaRPr lang="en-US" dirty="0"/>
          </a:p>
        </p:txBody>
      </p:sp>
      <p:sp>
        <p:nvSpPr>
          <p:cNvPr id="3" name="Content Placeholder 2"/>
          <p:cNvSpPr>
            <a:spLocks noGrp="1"/>
          </p:cNvSpPr>
          <p:nvPr>
            <p:ph idx="1"/>
          </p:nvPr>
        </p:nvSpPr>
        <p:spPr/>
        <p:txBody>
          <a:bodyPr/>
          <a:lstStyle/>
          <a:p>
            <a:r>
              <a:rPr lang="en-US" dirty="0" smtClean="0"/>
              <a:t>Direct measures: do you consider yourself at risk of NFCOI?</a:t>
            </a:r>
          </a:p>
          <a:p>
            <a:r>
              <a:rPr lang="en-US" dirty="0" smtClean="0"/>
              <a:t>Proxy measures: what activities are you currently involved that may be a NFCOI?</a:t>
            </a:r>
          </a:p>
          <a:p>
            <a:pPr lvl="1"/>
            <a:r>
              <a:rPr lang="en-US" dirty="0" smtClean="0"/>
              <a:t>How comprehensive a list is needed?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Judging the Risk of Bias from NFCOI</a:t>
            </a:r>
            <a:endParaRPr lang="en-US" dirty="0"/>
          </a:p>
        </p:txBody>
      </p:sp>
      <p:sp>
        <p:nvSpPr>
          <p:cNvPr id="3" name="Content Placeholder 2"/>
          <p:cNvSpPr>
            <a:spLocks noGrp="1"/>
          </p:cNvSpPr>
          <p:nvPr>
            <p:ph idx="1"/>
          </p:nvPr>
        </p:nvSpPr>
        <p:spPr/>
        <p:txBody>
          <a:bodyPr/>
          <a:lstStyle/>
          <a:p>
            <a:r>
              <a:rPr lang="en-US" dirty="0" smtClean="0"/>
              <a:t>No formula</a:t>
            </a:r>
          </a:p>
          <a:p>
            <a:r>
              <a:rPr lang="en-US" dirty="0" smtClean="0"/>
              <a:t>Three considerations (IOM):</a:t>
            </a:r>
          </a:p>
          <a:p>
            <a:pPr lvl="1"/>
            <a:r>
              <a:rPr lang="en-US" dirty="0" smtClean="0"/>
              <a:t>The value of the secondary interest</a:t>
            </a:r>
          </a:p>
          <a:p>
            <a:pPr lvl="1"/>
            <a:r>
              <a:rPr lang="en-US" dirty="0" smtClean="0"/>
              <a:t>The scope of the relationship</a:t>
            </a:r>
          </a:p>
          <a:p>
            <a:pPr lvl="1"/>
            <a:r>
              <a:rPr lang="en-US" dirty="0" smtClean="0"/>
              <a:t>The extent of discretion on the part of the reviewer</a:t>
            </a:r>
          </a:p>
          <a:p>
            <a:pPr lvl="1">
              <a:buNone/>
            </a:pPr>
            <a:endParaRPr lang="en-US" dirty="0" smtClean="0"/>
          </a:p>
          <a:p>
            <a:pPr lvl="1">
              <a:buNone/>
            </a:pPr>
            <a:endParaRPr lang="en-US" sz="1200" dirty="0" smtClean="0"/>
          </a:p>
          <a:p>
            <a:pPr lvl="1">
              <a:buNone/>
            </a:pPr>
            <a:endParaRPr lang="en-US" sz="1200" dirty="0" smtClean="0"/>
          </a:p>
          <a:p>
            <a:pPr lvl="1">
              <a:buNone/>
            </a:pPr>
            <a:endParaRPr lang="en-US" sz="1200" dirty="0" smtClean="0"/>
          </a:p>
          <a:p>
            <a:pPr lvl="1">
              <a:buNone/>
            </a:pPr>
            <a:endParaRPr lang="en-US" sz="1200" dirty="0" smtClean="0"/>
          </a:p>
          <a:p>
            <a:pPr lvl="1">
              <a:buNone/>
            </a:pPr>
            <a:endParaRPr lang="en-US" sz="1200" dirty="0" smtClean="0"/>
          </a:p>
          <a:p>
            <a:pPr lvl="1">
              <a:buNone/>
            </a:pPr>
            <a:endParaRPr lang="en-US" sz="1200" dirty="0" smtClean="0"/>
          </a:p>
          <a:p>
            <a:pPr lvl="1">
              <a:buNone/>
            </a:pPr>
            <a:r>
              <a:rPr lang="en-US" sz="1200" dirty="0" smtClean="0"/>
              <a:t>Institute of Medicine. Conflict of Interest in Medical Research, Education, and Practice. Washington, DC: The National Academies Press; 2009.</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NFCOI: It’s not just disclosure</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Exclusion from review</a:t>
            </a:r>
          </a:p>
          <a:p>
            <a:r>
              <a:rPr lang="en-US" dirty="0" smtClean="0"/>
              <a:t>Exclusion from some tasks (e.g., rating the risk of bias of individual studies or grading the strength of evidence)</a:t>
            </a:r>
          </a:p>
          <a:p>
            <a:r>
              <a:rPr lang="en-US" dirty="0" smtClean="0"/>
              <a:t>Inclusion and balance with other viewpoints</a:t>
            </a:r>
          </a:p>
          <a:p>
            <a:r>
              <a:rPr lang="en-US" dirty="0" smtClean="0"/>
              <a:t>Disclosure only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and Reporting NFCOI</a:t>
            </a:r>
            <a:endParaRPr lang="en-US" dirty="0"/>
          </a:p>
        </p:txBody>
      </p:sp>
      <p:sp>
        <p:nvSpPr>
          <p:cNvPr id="3" name="Content Placeholder 2"/>
          <p:cNvSpPr>
            <a:spLocks noGrp="1"/>
          </p:cNvSpPr>
          <p:nvPr>
            <p:ph idx="1"/>
          </p:nvPr>
        </p:nvSpPr>
        <p:spPr/>
        <p:txBody>
          <a:bodyPr/>
          <a:lstStyle/>
          <a:p>
            <a:r>
              <a:rPr lang="en-US" dirty="0" smtClean="0"/>
              <a:t>Whose responsibility? Funder or PI?</a:t>
            </a:r>
          </a:p>
          <a:p>
            <a:r>
              <a:rPr lang="en-US" dirty="0" smtClean="0"/>
              <a:t>Frequency of reporting?</a:t>
            </a:r>
          </a:p>
          <a:p>
            <a:pPr lvl="1"/>
            <a:r>
              <a:rPr lang="en-US" dirty="0" smtClean="0"/>
              <a:t>One time </a:t>
            </a:r>
            <a:r>
              <a:rPr lang="en-US" dirty="0" err="1" smtClean="0"/>
              <a:t>vs</a:t>
            </a:r>
            <a:r>
              <a:rPr lang="en-US" dirty="0" smtClean="0"/>
              <a:t> ongoing?</a:t>
            </a:r>
          </a:p>
          <a:p>
            <a:pPr lvl="1"/>
            <a:r>
              <a:rPr lang="en-US" dirty="0" smtClean="0"/>
              <a:t>Report to funder or on report?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71800"/>
            <a:ext cx="7772400" cy="1143000"/>
          </a:xfrm>
        </p:spPr>
        <p:txBody>
          <a:bodyPr/>
          <a:lstStyle/>
          <a:p>
            <a:pPr algn="ctr"/>
            <a:r>
              <a:rPr lang="en-US" dirty="0" smtClean="0"/>
              <a:t>NFCOI and Context: Case Examples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Advocacy/Policy Positions</a:t>
            </a:r>
            <a:endParaRPr lang="en-US" dirty="0"/>
          </a:p>
        </p:txBody>
      </p:sp>
      <p:sp>
        <p:nvSpPr>
          <p:cNvPr id="3" name="Content Placeholder 2"/>
          <p:cNvSpPr>
            <a:spLocks noGrp="1"/>
          </p:cNvSpPr>
          <p:nvPr>
            <p:ph idx="1"/>
          </p:nvPr>
        </p:nvSpPr>
        <p:spPr/>
        <p:txBody>
          <a:bodyPr/>
          <a:lstStyle/>
          <a:p>
            <a:r>
              <a:rPr lang="en-US" dirty="0" smtClean="0"/>
              <a:t>A state neurology society has a position statement saying that medications for restless leg syndrome are ineffective and have no place in therapy. Dr. Archibald is the president-elect for the society but not an author of their position paper. He is asked to be a SR team member on a project looking into the comparative effectiveness of medications for restless leg syndrome versus supportive care alone. Dr. Archibald does not hold a strong personal opinion about the benefits and risks of medications for restless leg syndrome, but becoming president is the culmination of several years of hard work.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Inter-Specialty Variations in Practice</a:t>
            </a:r>
            <a:endParaRPr lang="en-US" dirty="0"/>
          </a:p>
        </p:txBody>
      </p:sp>
      <p:sp>
        <p:nvSpPr>
          <p:cNvPr id="3" name="Content Placeholder 2"/>
          <p:cNvSpPr>
            <a:spLocks noGrp="1"/>
          </p:cNvSpPr>
          <p:nvPr>
            <p:ph idx="1"/>
          </p:nvPr>
        </p:nvSpPr>
        <p:spPr/>
        <p:txBody>
          <a:bodyPr/>
          <a:lstStyle/>
          <a:p>
            <a:r>
              <a:rPr lang="en-US" sz="2200" dirty="0" smtClean="0"/>
              <a:t>Patients with low back pain may seek care from a variety of providers, including allopathic specialists (orthopedic surgeons, physical medicine and rehabilitation, neurologic surgeons, rheumatologists), osteopathic physicians, doctors of chiropractic, and physical therapists. Descriptive research has shown that the types of treatments, and their associated costs, vary substantially across these specialties. Multiple studies, including large cohort studies, secondary data analyses, and some trials, have examined both cost and functional status outcomes. The review question is to compare the clinical outcomes in acute and sub-acute back pain when treatment is initiated with one of the above providers. </a:t>
            </a:r>
            <a:endParaRPr lang="en-US"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Few Clinical Experts</a:t>
            </a:r>
            <a:endParaRPr lang="en-US" dirty="0"/>
          </a:p>
        </p:txBody>
      </p:sp>
      <p:sp>
        <p:nvSpPr>
          <p:cNvPr id="3" name="Content Placeholder 2"/>
          <p:cNvSpPr>
            <a:spLocks noGrp="1"/>
          </p:cNvSpPr>
          <p:nvPr>
            <p:ph idx="1"/>
          </p:nvPr>
        </p:nvSpPr>
        <p:spPr>
          <a:xfrm>
            <a:off x="685800" y="1447800"/>
            <a:ext cx="7772400" cy="4267200"/>
          </a:xfrm>
        </p:spPr>
        <p:txBody>
          <a:bodyPr/>
          <a:lstStyle/>
          <a:p>
            <a:r>
              <a:rPr lang="en-US" sz="2000" dirty="0" smtClean="0"/>
              <a:t>A systematic review of a condition that affects fewer than 4000 individuals in the country is conducted. The condition is debilitating if not treated and a new drug has been approved, based on two fairly small RCTs. Other drugs are in the pipeline and early research is available on some compounds. The pharmaceutical company that produced the drug funds almost all research in the field and their scientists are major players at scientific meetings, etc. All patients are treated at a limited number of specialist clinics, mostly at academic centers. All clinics are engaged at some level of research, at the very least by enrolling patients in the drug trials. The SR team includes a nurse who runs a clinic caring for patients with the condition. She is the only team member with direct clinical experience, but because all clinics are enrolling patients in the drug trials, she is actively enrolling patients. </a:t>
            </a:r>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Questions for Funders and PIs to Assess the Context for NFCOI for Systematic Reviews</a:t>
            </a:r>
            <a:endParaRPr lang="en-US" dirty="0"/>
          </a:p>
        </p:txBody>
      </p:sp>
      <p:sp>
        <p:nvSpPr>
          <p:cNvPr id="3" name="Content Placeholder 2"/>
          <p:cNvSpPr>
            <a:spLocks noGrp="1"/>
          </p:cNvSpPr>
          <p:nvPr>
            <p:ph idx="1"/>
          </p:nvPr>
        </p:nvSpPr>
        <p:spPr/>
        <p:txBody>
          <a:bodyPr/>
          <a:lstStyle/>
          <a:p>
            <a:pPr lvl="0"/>
            <a:r>
              <a:rPr lang="en-US" dirty="0" smtClean="0"/>
              <a:t>Is the topic the subject of advocacy or policy change? </a:t>
            </a:r>
          </a:p>
          <a:p>
            <a:pPr lvl="1"/>
            <a:r>
              <a:rPr lang="en-US" dirty="0" smtClean="0"/>
              <a:t>If yes, consider asking additional questions on NFCOI for individual team members </a:t>
            </a:r>
          </a:p>
          <a:p>
            <a:r>
              <a:rPr lang="en-US" dirty="0" smtClean="0"/>
              <a:t> Does the topic have inter-specialty variations in diagnostic or treatment approaches? </a:t>
            </a:r>
          </a:p>
          <a:p>
            <a:pPr lvl="1"/>
            <a:r>
              <a:rPr lang="en-US" dirty="0" smtClean="0"/>
              <a:t>If yes, consider asking additional questions on NFCOI for individual team members</a:t>
            </a:r>
          </a:p>
          <a:p>
            <a:r>
              <a:rPr lang="en-US" dirty="0" smtClean="0"/>
              <a:t>Is there a limited pool of experts with knowledge in this field? </a:t>
            </a:r>
          </a:p>
          <a:p>
            <a:pPr lvl="1"/>
            <a:r>
              <a:rPr lang="en-US" dirty="0" smtClean="0"/>
              <a:t>If yes, consider management strategies other than exclusion of team members with COI to ensure adequate expertise on the team.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NFCOI Workgroup Members</a:t>
            </a:r>
            <a:endParaRPr lang="en-US" dirty="0"/>
          </a:p>
        </p:txBody>
      </p:sp>
      <p:sp>
        <p:nvSpPr>
          <p:cNvPr id="3" name="Content Placeholder 2"/>
          <p:cNvSpPr>
            <a:spLocks noGrp="1"/>
          </p:cNvSpPr>
          <p:nvPr>
            <p:ph idx="1"/>
          </p:nvPr>
        </p:nvSpPr>
        <p:spPr>
          <a:xfrm>
            <a:off x="685800" y="1676400"/>
            <a:ext cx="3352800" cy="4267200"/>
          </a:xfrm>
        </p:spPr>
        <p:txBody>
          <a:bodyPr/>
          <a:lstStyle/>
          <a:p>
            <a:r>
              <a:rPr lang="en-US" dirty="0" smtClean="0"/>
              <a:t>Eric	Bass</a:t>
            </a:r>
          </a:p>
          <a:p>
            <a:r>
              <a:rPr lang="en-US" dirty="0" smtClean="0"/>
              <a:t>Suzanne Belinson</a:t>
            </a:r>
          </a:p>
          <a:p>
            <a:r>
              <a:rPr lang="en-US" dirty="0" smtClean="0"/>
              <a:t>Elise Berliner</a:t>
            </a:r>
          </a:p>
          <a:p>
            <a:r>
              <a:rPr lang="en-US" dirty="0" smtClean="0"/>
              <a:t>Tim	Carey</a:t>
            </a:r>
          </a:p>
          <a:p>
            <a:r>
              <a:rPr lang="en-US" dirty="0" smtClean="0"/>
              <a:t>Stephanie	Chang</a:t>
            </a:r>
          </a:p>
          <a:p>
            <a:r>
              <a:rPr lang="en-US" dirty="0" smtClean="0"/>
              <a:t>Donna Dryden</a:t>
            </a:r>
          </a:p>
          <a:p>
            <a:r>
              <a:rPr lang="en-US" dirty="0" smtClean="0"/>
              <a:t>Elaine Graham</a:t>
            </a:r>
          </a:p>
          <a:p>
            <a:r>
              <a:rPr lang="en-US" dirty="0" smtClean="0"/>
              <a:t>Jeanne-Marie Guise</a:t>
            </a:r>
          </a:p>
          <a:p>
            <a:r>
              <a:rPr lang="en-US" dirty="0" smtClean="0"/>
              <a:t>Stanley </a:t>
            </a:r>
            <a:r>
              <a:rPr lang="en-US" dirty="0" err="1" smtClean="0"/>
              <a:t>Ip</a:t>
            </a:r>
            <a:endParaRPr lang="en-US" dirty="0" smtClean="0"/>
          </a:p>
          <a:p>
            <a:r>
              <a:rPr lang="en-US" dirty="0" smtClean="0"/>
              <a:t>Margaret Maglione</a:t>
            </a:r>
          </a:p>
          <a:p>
            <a:endParaRPr lang="en-US" dirty="0" smtClean="0"/>
          </a:p>
          <a:p>
            <a:endParaRPr lang="en-US" dirty="0"/>
          </a:p>
        </p:txBody>
      </p:sp>
      <p:sp>
        <p:nvSpPr>
          <p:cNvPr id="4" name="Content Placeholder 2"/>
          <p:cNvSpPr txBox="1">
            <a:spLocks/>
          </p:cNvSpPr>
          <p:nvPr/>
        </p:nvSpPr>
        <p:spPr bwMode="auto">
          <a:xfrm>
            <a:off x="4572000" y="1752600"/>
            <a:ext cx="33528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Doug McCrory</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Melissa McPheeters</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Sydne Newberry</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Susan Norris</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Sara </a:t>
            </a:r>
            <a:r>
              <a:rPr kumimoji="0" lang="en-US" sz="2400" b="0" i="0" u="none" strike="noStrike" kern="0" cap="none" spc="0" normalizeH="0" baseline="0" noProof="0" dirty="0" err="1" smtClean="0">
                <a:ln>
                  <a:noFill/>
                </a:ln>
                <a:solidFill>
                  <a:schemeClr val="tx1"/>
                </a:solidFill>
                <a:effectLst/>
                <a:uLnTx/>
                <a:uFillTx/>
                <a:latin typeface="+mn-lt"/>
                <a:ea typeface="+mn-ea"/>
                <a:cs typeface="+mn-cs"/>
              </a:rPr>
              <a:t>Ratichek</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David Samson</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Paul Shekelle</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Priyanka Sista</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Meera Viswanathan</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Michael White</a:t>
            </a:r>
          </a:p>
          <a:p>
            <a:pPr marL="342900" marR="0" lvl="0" indent="-342900" algn="l" defTabSz="914400" rtl="0" eaLnBrk="0" fontAlgn="base" latinLnBrk="0" hangingPunct="0">
              <a:lnSpc>
                <a:spcPct val="100000"/>
              </a:lnSpc>
              <a:spcBef>
                <a:spcPct val="20000"/>
              </a:spcBef>
              <a:spcAft>
                <a:spcPct val="0"/>
              </a:spcAft>
              <a:buClr>
                <a:srgbClr val="6472A3"/>
              </a:buClr>
              <a:buSzTx/>
              <a:buFont typeface="Times" pitchFamily="1" charset="0"/>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When Context Matters: Questions for Systematic Review Team Members to Disclose NFCOI (1)</a:t>
            </a:r>
            <a:endParaRPr lang="en-US" dirty="0"/>
          </a:p>
        </p:txBody>
      </p:sp>
      <p:sp>
        <p:nvSpPr>
          <p:cNvPr id="3" name="Content Placeholder 2"/>
          <p:cNvSpPr>
            <a:spLocks noGrp="1"/>
          </p:cNvSpPr>
          <p:nvPr>
            <p:ph idx="1"/>
          </p:nvPr>
        </p:nvSpPr>
        <p:spPr/>
        <p:txBody>
          <a:bodyPr/>
          <a:lstStyle/>
          <a:p>
            <a:pPr>
              <a:buNone/>
            </a:pPr>
            <a:r>
              <a:rPr lang="en-US" u="sng" dirty="0" smtClean="0"/>
              <a:t>Advocacy/policy positions</a:t>
            </a:r>
            <a:endParaRPr lang="en-US" dirty="0" smtClean="0"/>
          </a:p>
          <a:p>
            <a:pPr lvl="0"/>
            <a:r>
              <a:rPr lang="en-US" dirty="0" smtClean="0"/>
              <a:t>To the best of your knowledge, do you work for, or are you a member of an organization with a stated position (e.g., position statement, blog, editorial, legislature or legal testimony, or related document) related to the topic area of this comparative effectiveness review? </a:t>
            </a:r>
          </a:p>
          <a:p>
            <a:pPr lvl="1"/>
            <a:r>
              <a:rPr lang="en-US" dirty="0" smtClean="0"/>
              <a:t>If yes, are you involved in formulating/voting for positions? </a:t>
            </a:r>
          </a:p>
          <a:p>
            <a:pPr lvl="1"/>
            <a:r>
              <a:rPr lang="en-US" dirty="0" smtClean="0"/>
              <a:t>If you are involved in formulating or voting for positions, could positive or negative findings of this evidence report conflict with policies you have promoted or are obliged to follow?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When Context Matters: Questions for Systematic Review Team Members to Disclose NFCOI (2)</a:t>
            </a:r>
            <a:endParaRPr lang="en-US" dirty="0"/>
          </a:p>
        </p:txBody>
      </p:sp>
      <p:sp>
        <p:nvSpPr>
          <p:cNvPr id="3" name="Content Placeholder 2"/>
          <p:cNvSpPr>
            <a:spLocks noGrp="1"/>
          </p:cNvSpPr>
          <p:nvPr>
            <p:ph idx="1"/>
          </p:nvPr>
        </p:nvSpPr>
        <p:spPr/>
        <p:txBody>
          <a:bodyPr/>
          <a:lstStyle/>
          <a:p>
            <a:pPr>
              <a:buNone/>
            </a:pPr>
            <a:r>
              <a:rPr lang="en-US" u="sng" dirty="0" smtClean="0"/>
              <a:t>Inter-specialty variations in practice</a:t>
            </a:r>
            <a:r>
              <a:rPr lang="en-US" dirty="0" smtClean="0"/>
              <a:t>: There are no correct answers to these questions. Responses to these questions are intended to ensure adequate disclosure</a:t>
            </a:r>
          </a:p>
          <a:p>
            <a:pPr lvl="1"/>
            <a:r>
              <a:rPr lang="en-US" dirty="0" smtClean="0"/>
              <a:t>What is your primary clinical specialty or subspecialty?</a:t>
            </a:r>
          </a:p>
          <a:p>
            <a:pPr lvl="1"/>
            <a:r>
              <a:rPr lang="en-US" dirty="0" smtClean="0"/>
              <a:t> Do you prescribe or otherwise recommend the test or treatment to be examined in this review?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71800"/>
            <a:ext cx="7772400" cy="1143000"/>
          </a:xfrm>
        </p:spPr>
        <p:txBody>
          <a:bodyPr/>
          <a:lstStyle/>
          <a:p>
            <a:pPr algn="ctr"/>
            <a:r>
              <a:rPr lang="en-US" dirty="0" smtClean="0"/>
              <a:t>Types of NFCOI: Case Examples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Personal Beliefs</a:t>
            </a:r>
            <a:endParaRPr lang="en-US" dirty="0"/>
          </a:p>
        </p:txBody>
      </p:sp>
      <p:sp>
        <p:nvSpPr>
          <p:cNvPr id="3" name="Content Placeholder 2"/>
          <p:cNvSpPr>
            <a:spLocks noGrp="1"/>
          </p:cNvSpPr>
          <p:nvPr>
            <p:ph idx="1"/>
          </p:nvPr>
        </p:nvSpPr>
        <p:spPr/>
        <p:txBody>
          <a:bodyPr/>
          <a:lstStyle/>
          <a:p>
            <a:r>
              <a:rPr lang="en-US" sz="2200" dirty="0"/>
              <a:t>Progressive Brain Disorder (PBD) is rare, not currently treatable and devastating</a:t>
            </a:r>
          </a:p>
          <a:p>
            <a:r>
              <a:rPr lang="en-US" sz="2200" dirty="0"/>
              <a:t>A novel procedure, heavily promoted by a biotech company (</a:t>
            </a:r>
            <a:r>
              <a:rPr lang="en-US" sz="2200" dirty="0" err="1"/>
              <a:t>Ferretech</a:t>
            </a:r>
            <a:r>
              <a:rPr lang="en-US" sz="2200" dirty="0"/>
              <a:t>) claims promising preliminary results through the injection of ferret stem cells into the corpus callosum. </a:t>
            </a:r>
          </a:p>
          <a:p>
            <a:r>
              <a:rPr lang="en-US" sz="2200" dirty="0"/>
              <a:t>Your institution fortunately has on faculty 3 neurologists with some experience in PBD, its natural history and outcomes. You approach each of them regarding participating as a core team member in a funded systematic review. This will involve content expertise, participating in some article reviews and co-authorship. </a:t>
            </a:r>
          </a:p>
          <a:p>
            <a:endParaRPr lang="en-US"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Professor Brown</a:t>
            </a:r>
            <a:endParaRPr lang="en-US" dirty="0"/>
          </a:p>
        </p:txBody>
      </p:sp>
      <p:sp>
        <p:nvSpPr>
          <p:cNvPr id="3" name="Content Placeholder 2"/>
          <p:cNvSpPr>
            <a:spLocks noGrp="1"/>
          </p:cNvSpPr>
          <p:nvPr>
            <p:ph idx="1"/>
          </p:nvPr>
        </p:nvSpPr>
        <p:spPr/>
        <p:txBody>
          <a:bodyPr/>
          <a:lstStyle/>
          <a:p>
            <a:r>
              <a:rPr lang="en-US" dirty="0"/>
              <a:t>Extensive experience treating PBD.  He has been a co-author on several case series describing the natural history of the disease as well as narrative reviews and discussions of pathogenesis. No ties to </a:t>
            </a:r>
            <a:r>
              <a:rPr lang="en-US" dirty="0" err="1"/>
              <a:t>Ferretch</a:t>
            </a:r>
            <a:r>
              <a:rPr lang="en-US" dirty="0"/>
              <a:t>. After the review starts, one of younger research assistants sends you  screen shots of a blog that </a:t>
            </a:r>
            <a:r>
              <a:rPr lang="en-US" dirty="0" err="1"/>
              <a:t>Dr</a:t>
            </a:r>
            <a:r>
              <a:rPr lang="en-US" dirty="0"/>
              <a:t> Brown participates in.  He wrote that “ferret stem cells will certainly result in dramatic improvement in function and longevity.’ </a:t>
            </a:r>
          </a:p>
          <a:p>
            <a:endParaRPr lang="en-US" dirty="0">
              <a:solidFill>
                <a:srgbClr val="FF0000"/>
              </a:solidFill>
            </a:endParaRPr>
          </a:p>
        </p:txBody>
      </p:sp>
    </p:spTree>
    <p:extLst>
      <p:ext uri="{BB962C8B-B14F-4D97-AF65-F5344CB8AC3E}">
        <p14:creationId xmlns:p14="http://schemas.microsoft.com/office/powerpoint/2010/main" xmlns="" val="29075817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Professor Black</a:t>
            </a:r>
            <a:endParaRPr lang="en-US" dirty="0"/>
          </a:p>
        </p:txBody>
      </p:sp>
      <p:sp>
        <p:nvSpPr>
          <p:cNvPr id="3" name="Content Placeholder 2"/>
          <p:cNvSpPr>
            <a:spLocks noGrp="1"/>
          </p:cNvSpPr>
          <p:nvPr>
            <p:ph idx="1"/>
          </p:nvPr>
        </p:nvSpPr>
        <p:spPr/>
        <p:txBody>
          <a:bodyPr/>
          <a:lstStyle/>
          <a:p>
            <a:r>
              <a:rPr lang="en-US" dirty="0"/>
              <a:t>She has written a few articles on the complications of PBD; no industry ties, and is interested in collaborating.  One Saturday you see her coming out of a local church, the “Congregation of human purity”.  This congregation, you recall, has doctrines that ban human-ferret tissue exchange. </a:t>
            </a:r>
          </a:p>
          <a:p>
            <a:endParaRPr lang="en-US" dirty="0"/>
          </a:p>
        </p:txBody>
      </p:sp>
    </p:spTree>
    <p:extLst>
      <p:ext uri="{BB962C8B-B14F-4D97-AF65-F5344CB8AC3E}">
        <p14:creationId xmlns:p14="http://schemas.microsoft.com/office/powerpoint/2010/main" xmlns="" val="27328648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Personal Relationships</a:t>
            </a:r>
            <a:endParaRPr lang="en-US" dirty="0"/>
          </a:p>
        </p:txBody>
      </p:sp>
      <p:sp>
        <p:nvSpPr>
          <p:cNvPr id="3" name="Content Placeholder 2"/>
          <p:cNvSpPr>
            <a:spLocks noGrp="1"/>
          </p:cNvSpPr>
          <p:nvPr>
            <p:ph idx="1"/>
          </p:nvPr>
        </p:nvSpPr>
        <p:spPr>
          <a:xfrm>
            <a:off x="685800" y="1524000"/>
            <a:ext cx="7772400" cy="4267200"/>
          </a:xfrm>
        </p:spPr>
        <p:txBody>
          <a:bodyPr/>
          <a:lstStyle/>
          <a:p>
            <a:r>
              <a:rPr lang="en-US" sz="2200" dirty="0" smtClean="0"/>
              <a:t>Joe Schneider is working on a comparative effectiveness review on treatments for breast cancer. Joe is friends with Stuart, an old college roommate who owns a startup company that manufactures </a:t>
            </a:r>
            <a:r>
              <a:rPr lang="en-US" sz="2200" dirty="0" err="1" smtClean="0"/>
              <a:t>Wonderdrug</a:t>
            </a:r>
            <a:r>
              <a:rPr lang="en-US" sz="2200" dirty="0" smtClean="0"/>
              <a:t>, a new medication to treat breast cancer. </a:t>
            </a:r>
            <a:r>
              <a:rPr lang="en-US" sz="2200" dirty="0" err="1" smtClean="0"/>
              <a:t>Wonderdrug</a:t>
            </a:r>
            <a:r>
              <a:rPr lang="en-US" sz="2200" dirty="0" smtClean="0"/>
              <a:t> has received substantial media coverage and their commercial business is brisk. Neither Joe nor anyone in his family has financial investments in the company. Studies of </a:t>
            </a:r>
            <a:r>
              <a:rPr lang="en-US" sz="2200" dirty="0" err="1" smtClean="0"/>
              <a:t>Wonderdrug</a:t>
            </a:r>
            <a:r>
              <a:rPr lang="en-US" sz="2200" dirty="0" smtClean="0"/>
              <a:t> report favorable remission rates, but one study reports myocardial infarction among women taking </a:t>
            </a:r>
            <a:r>
              <a:rPr lang="en-US" sz="2200" dirty="0" err="1" smtClean="0"/>
              <a:t>Wonderdrug</a:t>
            </a:r>
            <a:r>
              <a:rPr lang="en-US" sz="2200" dirty="0" smtClean="0"/>
              <a:t>. Studies of other drugs and comparator groups found no similar events</a:t>
            </a:r>
            <a:endParaRPr lang="en-US" sz="2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Institutional Relationships</a:t>
            </a:r>
            <a:endParaRPr lang="en-US" dirty="0"/>
          </a:p>
        </p:txBody>
      </p:sp>
      <p:sp>
        <p:nvSpPr>
          <p:cNvPr id="3" name="Content Placeholder 2"/>
          <p:cNvSpPr>
            <a:spLocks noGrp="1"/>
          </p:cNvSpPr>
          <p:nvPr>
            <p:ph idx="1"/>
          </p:nvPr>
        </p:nvSpPr>
        <p:spPr/>
        <p:txBody>
          <a:bodyPr/>
          <a:lstStyle/>
          <a:p>
            <a:r>
              <a:rPr lang="en-US" dirty="0" smtClean="0"/>
              <a:t>University A holds a patent for a medical device included in a CER being conducted by the university-affiliated EPC. Members of the review staff are aware of the university-held patent. The lead investigator on the CER knows that the early literature (prior to the year 2000) on the device highlighted some potential adverse effects. The device developers made some modifications and later studies did not report adverse effects.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Career Advancement </a:t>
            </a:r>
            <a:endParaRPr lang="en-US" dirty="0"/>
          </a:p>
        </p:txBody>
      </p:sp>
      <p:sp>
        <p:nvSpPr>
          <p:cNvPr id="3" name="Content Placeholder 2"/>
          <p:cNvSpPr>
            <a:spLocks noGrp="1"/>
          </p:cNvSpPr>
          <p:nvPr>
            <p:ph idx="1"/>
          </p:nvPr>
        </p:nvSpPr>
        <p:spPr>
          <a:xfrm>
            <a:off x="762000" y="1524000"/>
            <a:ext cx="7772400" cy="4267200"/>
          </a:xfrm>
        </p:spPr>
        <p:txBody>
          <a:bodyPr/>
          <a:lstStyle/>
          <a:p>
            <a:r>
              <a:rPr lang="en-US" sz="2000" dirty="0" smtClean="0"/>
              <a:t>A widely held belief is that saturated fat is bad for cardiovascular health. Dr. Smith has been asked to conduct a CER comparing Drug X with Drug Y to prevent primary myocardial infarctions in US populations. The participants’ dietary intake of saturated fat in the various studies is also analyzed. The findings showed that Drug X is more effective than Drug Y in preventing myocardial infarctions. The CER also found that high dietary intake of saturated fat is associated with a decreased risk of myocardial infarctions independent of Drug X or Drug Y. Dr. Smith, an assistant professor, is being considered for promotion to associate professor. A number of his mentors and peers built their academic careers reporting the harms of saturated fat. </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Questions for Systematic Review Team Members to Disclose NFCOI (1)</a:t>
            </a:r>
            <a:endParaRPr lang="en-US" dirty="0"/>
          </a:p>
        </p:txBody>
      </p:sp>
      <p:sp>
        <p:nvSpPr>
          <p:cNvPr id="3" name="Content Placeholder 2"/>
          <p:cNvSpPr>
            <a:spLocks noGrp="1"/>
          </p:cNvSpPr>
          <p:nvPr>
            <p:ph idx="1"/>
          </p:nvPr>
        </p:nvSpPr>
        <p:spPr>
          <a:xfrm>
            <a:off x="609600" y="1676400"/>
            <a:ext cx="8077200" cy="4267200"/>
          </a:xfrm>
        </p:spPr>
        <p:txBody>
          <a:bodyPr/>
          <a:lstStyle/>
          <a:p>
            <a:r>
              <a:rPr lang="en-US" sz="2000" dirty="0" smtClean="0"/>
              <a:t>Please answer the following questions to the best of your existing knowledge. The questions are not intended to require additional research or time-intensive inquiry beyond your current awareness.</a:t>
            </a:r>
          </a:p>
          <a:p>
            <a:pPr>
              <a:buNone/>
            </a:pPr>
            <a:r>
              <a:rPr lang="en-US" sz="2000" u="sng" dirty="0" smtClean="0"/>
              <a:t>Personal beliefs</a:t>
            </a:r>
            <a:endParaRPr lang="en-US" sz="2000" dirty="0" smtClean="0"/>
          </a:p>
          <a:p>
            <a:pPr lvl="0"/>
            <a:r>
              <a:rPr lang="en-US" sz="2000" dirty="0" smtClean="0"/>
              <a:t>Do you have strongly held beliefs related to the topic area that would make it difficult for you to consider alternative conclusions on this comparative effectiveness review in an unbiased manner? </a:t>
            </a:r>
          </a:p>
          <a:p>
            <a:pPr lvl="1"/>
            <a:r>
              <a:rPr lang="en-US" sz="1600" dirty="0" smtClean="0"/>
              <a:t>If Yes, please explain </a:t>
            </a:r>
          </a:p>
          <a:p>
            <a:pPr>
              <a:buNone/>
            </a:pPr>
            <a:r>
              <a:rPr lang="en-US" sz="2000" u="sng" dirty="0" smtClean="0"/>
              <a:t>Previously published opinions</a:t>
            </a:r>
            <a:endParaRPr lang="en-US" sz="2000" dirty="0" smtClean="0"/>
          </a:p>
          <a:p>
            <a:pPr lvl="0"/>
            <a:r>
              <a:rPr lang="en-US" sz="2000" dirty="0" smtClean="0"/>
              <a:t>Have you ever authored, coauthored, or publicly provided an opinion related to the topic area of this comparative effectiveness review?  </a:t>
            </a:r>
          </a:p>
          <a:p>
            <a:pPr lvl="1"/>
            <a:r>
              <a:rPr lang="en-US" sz="1600" dirty="0" smtClean="0"/>
              <a:t>If yes, what were those views and where were they made?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t>Overview</a:t>
            </a:r>
          </a:p>
        </p:txBody>
      </p:sp>
      <p:sp>
        <p:nvSpPr>
          <p:cNvPr id="3075" name="Content Placeholder 2"/>
          <p:cNvSpPr>
            <a:spLocks noGrp="1"/>
          </p:cNvSpPr>
          <p:nvPr>
            <p:ph idx="1"/>
          </p:nvPr>
        </p:nvSpPr>
        <p:spPr>
          <a:xfrm>
            <a:off x="457200" y="1676400"/>
            <a:ext cx="7772400" cy="4267200"/>
          </a:xfrm>
        </p:spPr>
        <p:txBody>
          <a:bodyPr/>
          <a:lstStyle/>
          <a:p>
            <a:pPr eaLnBrk="1" hangingPunct="1"/>
            <a:r>
              <a:rPr lang="en-US" sz="2000" dirty="0" smtClean="0"/>
              <a:t>Nonfinancial Conflict of Interest (NFCOI)</a:t>
            </a:r>
          </a:p>
          <a:p>
            <a:pPr lvl="1" eaLnBrk="1" hangingPunct="1">
              <a:buFont typeface="Arial" charset="0"/>
              <a:buChar char="•"/>
            </a:pPr>
            <a:r>
              <a:rPr lang="en-US" dirty="0" smtClean="0"/>
              <a:t>Why it matters</a:t>
            </a:r>
          </a:p>
          <a:p>
            <a:pPr lvl="1" eaLnBrk="1" hangingPunct="1">
              <a:buFont typeface="Arial" charset="0"/>
              <a:buChar char="•"/>
            </a:pPr>
            <a:r>
              <a:rPr lang="en-US" dirty="0" smtClean="0"/>
              <a:t>Concerns regarding NFCOI</a:t>
            </a:r>
          </a:p>
          <a:p>
            <a:pPr lvl="1" eaLnBrk="1" hangingPunct="1">
              <a:buFont typeface="Arial" charset="0"/>
              <a:buChar char="•"/>
            </a:pPr>
            <a:r>
              <a:rPr lang="en-US" dirty="0" smtClean="0"/>
              <a:t>Definitions</a:t>
            </a:r>
          </a:p>
          <a:p>
            <a:pPr eaLnBrk="1" hangingPunct="1"/>
            <a:r>
              <a:rPr lang="en-US" sz="2000" dirty="0" smtClean="0"/>
              <a:t>Identifying the Context</a:t>
            </a:r>
          </a:p>
          <a:p>
            <a:pPr eaLnBrk="1" hangingPunct="1"/>
            <a:r>
              <a:rPr lang="en-US" sz="2000" dirty="0" smtClean="0"/>
              <a:t>Measuring and Disclosing NFCOI</a:t>
            </a:r>
          </a:p>
          <a:p>
            <a:pPr eaLnBrk="1" hangingPunct="1"/>
            <a:r>
              <a:rPr lang="en-US" sz="2000" dirty="0" smtClean="0"/>
              <a:t>Judging the Risk of Bias from NFCOI</a:t>
            </a:r>
          </a:p>
          <a:p>
            <a:pPr eaLnBrk="1" hangingPunct="1"/>
            <a:r>
              <a:rPr lang="en-US" sz="2000" dirty="0" smtClean="0"/>
              <a:t>Managing NFCOI</a:t>
            </a:r>
          </a:p>
          <a:p>
            <a:pPr eaLnBrk="1" hangingPunct="1"/>
            <a:r>
              <a:rPr lang="en-US" sz="2000" dirty="0" smtClean="0"/>
              <a:t>Monitoring and Reporting NFCOI</a:t>
            </a:r>
          </a:p>
          <a:p>
            <a:pPr eaLnBrk="1" hangingPunct="1"/>
            <a:r>
              <a:rPr lang="en-US" sz="2000" dirty="0" smtClean="0"/>
              <a:t>Next Steps</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Questions for Systematic Review Team Members to Disclose NFCOI (2)</a:t>
            </a:r>
            <a:endParaRPr lang="en-US" dirty="0"/>
          </a:p>
        </p:txBody>
      </p:sp>
      <p:sp>
        <p:nvSpPr>
          <p:cNvPr id="3" name="Content Placeholder 2"/>
          <p:cNvSpPr>
            <a:spLocks noGrp="1"/>
          </p:cNvSpPr>
          <p:nvPr>
            <p:ph idx="1"/>
          </p:nvPr>
        </p:nvSpPr>
        <p:spPr>
          <a:xfrm>
            <a:off x="609600" y="1676400"/>
            <a:ext cx="8077200" cy="4267200"/>
          </a:xfrm>
        </p:spPr>
        <p:txBody>
          <a:bodyPr/>
          <a:lstStyle/>
          <a:p>
            <a:pPr>
              <a:buNone/>
            </a:pPr>
            <a:r>
              <a:rPr lang="en-US" sz="2000" u="sng" dirty="0" smtClean="0"/>
              <a:t>Institutional relationships</a:t>
            </a:r>
            <a:endParaRPr lang="en-US" sz="2000" dirty="0" smtClean="0"/>
          </a:p>
          <a:p>
            <a:pPr lvl="0"/>
            <a:r>
              <a:rPr lang="en-US" sz="2000" dirty="0" smtClean="0"/>
              <a:t>Could your institution benefit or be harmed based on whether this review finds benefit, harm, or no difference in outcomes?</a:t>
            </a:r>
          </a:p>
          <a:p>
            <a:pPr lvl="1"/>
            <a:r>
              <a:rPr lang="en-US" sz="1600" dirty="0" smtClean="0"/>
              <a:t>If yes, please explain. </a:t>
            </a:r>
          </a:p>
          <a:p>
            <a:pPr lvl="1">
              <a:buNone/>
            </a:pPr>
            <a:endParaRPr lang="en-US" sz="1600" dirty="0" smtClean="0"/>
          </a:p>
          <a:p>
            <a:pPr>
              <a:buNone/>
            </a:pPr>
            <a:r>
              <a:rPr lang="en-US" sz="2000" u="sng" dirty="0" smtClean="0"/>
              <a:t>Career advancement</a:t>
            </a:r>
            <a:endParaRPr lang="en-US" sz="2000" dirty="0" smtClean="0"/>
          </a:p>
          <a:p>
            <a:pPr lvl="0"/>
            <a:r>
              <a:rPr lang="en-US" sz="2000" dirty="0" smtClean="0"/>
              <a:t>How would you characterize the support you would receive from your primary mentor, institution, or other entities, if your work generated a strong negative reaction from peers outside your institution? </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Draft Report on Nonfinancial Conflicts of Interest</a:t>
            </a:r>
            <a:endParaRPr lang="en-US" dirty="0"/>
          </a:p>
        </p:txBody>
      </p:sp>
      <p:sp>
        <p:nvSpPr>
          <p:cNvPr id="3" name="Content Placeholder 2"/>
          <p:cNvSpPr>
            <a:spLocks noGrp="1"/>
          </p:cNvSpPr>
          <p:nvPr>
            <p:ph idx="1"/>
          </p:nvPr>
        </p:nvSpPr>
        <p:spPr/>
        <p:txBody>
          <a:bodyPr/>
          <a:lstStyle/>
          <a:p>
            <a:r>
              <a:rPr lang="en-US" dirty="0" smtClean="0">
                <a:hlinkClick r:id="rId2"/>
              </a:rPr>
              <a:t>http://effectivehealthcare.ahrq.gov/research-available-for-comment/comment-draft-reports/?pageaction=displayDraftCommentForm&amp;topicid=467&amp;productID=1245</a:t>
            </a:r>
            <a:r>
              <a:rPr lang="en-US" dirty="0" smtClean="0"/>
              <a:t> </a:t>
            </a:r>
          </a:p>
          <a:p>
            <a:endParaRPr lang="en-US" dirty="0" smtClean="0"/>
          </a:p>
          <a:p>
            <a:endParaRPr lang="en-US" dirty="0" smtClean="0"/>
          </a:p>
          <a:p>
            <a:pPr>
              <a:buNone/>
            </a:pPr>
            <a:endParaRPr lang="en-US" dirty="0" smtClean="0"/>
          </a:p>
          <a:p>
            <a:endParaRPr lang="en-US" dirty="0" smtClean="0"/>
          </a:p>
          <a:p>
            <a:endParaRPr lang="en-US" dirty="0" smtClean="0"/>
          </a:p>
          <a:p>
            <a:r>
              <a:rPr lang="en-US" dirty="0" smtClean="0"/>
              <a:t>We welcome your comments!</a:t>
            </a:r>
          </a:p>
          <a:p>
            <a:endParaRPr lang="en-US" dirty="0"/>
          </a:p>
        </p:txBody>
      </p:sp>
      <p:pic>
        <p:nvPicPr>
          <p:cNvPr id="4" name="Picture 3" descr="qrcode.8597714.png"/>
          <p:cNvPicPr>
            <a:picLocks noChangeAspect="1"/>
          </p:cNvPicPr>
          <p:nvPr/>
        </p:nvPicPr>
        <p:blipFill>
          <a:blip r:embed="rId3" cstate="print"/>
          <a:stretch>
            <a:fillRect/>
          </a:stretch>
        </p:blipFill>
        <p:spPr>
          <a:xfrm>
            <a:off x="990600" y="3429000"/>
            <a:ext cx="1905000" cy="19050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Incidence and impact of NFCOI</a:t>
            </a:r>
          </a:p>
          <a:p>
            <a:r>
              <a:rPr lang="en-US" dirty="0" smtClean="0"/>
              <a:t>Utility of the proposed NFCOI guidance</a:t>
            </a:r>
          </a:p>
          <a:p>
            <a:pPr lvl="1"/>
            <a:r>
              <a:rPr lang="en-US" dirty="0" smtClean="0"/>
              <a:t>For funders</a:t>
            </a:r>
          </a:p>
          <a:p>
            <a:pPr lvl="1"/>
            <a:r>
              <a:rPr lang="en-US" dirty="0" smtClean="0"/>
              <a:t>For researchers</a:t>
            </a:r>
          </a:p>
          <a:p>
            <a:pPr lvl="1"/>
            <a:r>
              <a:rPr lang="en-US" dirty="0" smtClean="0"/>
              <a:t>For the public</a:t>
            </a:r>
          </a:p>
          <a:p>
            <a:r>
              <a:rPr lang="en-US" dirty="0" smtClean="0"/>
              <a:t>Burden and variation in interpretation of the questions relating to identifying NFCOI</a:t>
            </a:r>
          </a:p>
          <a:p>
            <a:r>
              <a:rPr lang="en-US" dirty="0" smtClean="0"/>
              <a:t>Effect of NFCOI policies and their implementation on the credibility of CER research</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Why COI Matters</a:t>
            </a:r>
          </a:p>
        </p:txBody>
      </p:sp>
      <p:sp>
        <p:nvSpPr>
          <p:cNvPr id="4099" name="Content Placeholder 2"/>
          <p:cNvSpPr>
            <a:spLocks noGrp="1"/>
          </p:cNvSpPr>
          <p:nvPr>
            <p:ph idx="1"/>
          </p:nvPr>
        </p:nvSpPr>
        <p:spPr>
          <a:xfrm>
            <a:off x="381000" y="1600200"/>
            <a:ext cx="7772400" cy="4267200"/>
          </a:xfrm>
        </p:spPr>
        <p:txBody>
          <a:bodyPr/>
          <a:lstStyle/>
          <a:p>
            <a:pPr eaLnBrk="1" hangingPunct="1">
              <a:lnSpc>
                <a:spcPct val="80000"/>
              </a:lnSpc>
            </a:pPr>
            <a:r>
              <a:rPr lang="en-US" dirty="0" smtClean="0"/>
              <a:t>Increasing public skepticism regarding validity of science</a:t>
            </a:r>
          </a:p>
          <a:p>
            <a:pPr eaLnBrk="1" hangingPunct="1">
              <a:lnSpc>
                <a:spcPct val="80000"/>
              </a:lnSpc>
            </a:pPr>
            <a:r>
              <a:rPr lang="en-US" dirty="0" smtClean="0"/>
              <a:t>Research and researchers coming under increasing scrutiny</a:t>
            </a:r>
          </a:p>
          <a:p>
            <a:pPr eaLnBrk="1" hangingPunct="1"/>
            <a:r>
              <a:rPr lang="en-US" dirty="0" smtClean="0"/>
              <a:t>COI policies rapidly evolving</a:t>
            </a:r>
          </a:p>
          <a:p>
            <a:pPr eaLnBrk="1" hangingPunct="1"/>
            <a:r>
              <a:rPr lang="en-US" dirty="0" smtClean="0"/>
              <a:t>New (2011) DHHS guidance for financial COI</a:t>
            </a:r>
          </a:p>
          <a:p>
            <a:pPr eaLnBrk="1" hangingPunct="1"/>
            <a:r>
              <a:rPr lang="en-US" dirty="0" smtClean="0"/>
              <a:t>No current guidance with DHHS or many universities for NFCOI</a:t>
            </a:r>
          </a:p>
          <a:p>
            <a:pPr eaLnBrk="1" hangingPunct="1"/>
            <a:r>
              <a:rPr lang="en-US" dirty="0" smtClean="0"/>
              <a:t>Need to reconcile conflicting policies where guidance does exist</a:t>
            </a:r>
          </a:p>
          <a:p>
            <a:pPr eaLnBrk="1" hangingPunct="1"/>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762000" y="457200"/>
            <a:ext cx="7696200" cy="5707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t>Concerns about Conflicts of Interest</a:t>
            </a:r>
          </a:p>
        </p:txBody>
      </p:sp>
      <p:sp>
        <p:nvSpPr>
          <p:cNvPr id="9219" name="Content Placeholder 3"/>
          <p:cNvSpPr>
            <a:spLocks noGrp="1"/>
          </p:cNvSpPr>
          <p:nvPr>
            <p:ph idx="1"/>
          </p:nvPr>
        </p:nvSpPr>
        <p:spPr>
          <a:xfrm>
            <a:off x="685800" y="1600200"/>
            <a:ext cx="7772400" cy="4267200"/>
          </a:xfrm>
        </p:spPr>
        <p:txBody>
          <a:bodyPr/>
          <a:lstStyle/>
          <a:p>
            <a:pPr eaLnBrk="1" hangingPunct="1"/>
            <a:r>
              <a:rPr lang="en-US" dirty="0" smtClean="0"/>
              <a:t>Bias in study conduct or results is the fundamental concern regarding COI</a:t>
            </a:r>
          </a:p>
          <a:p>
            <a:pPr eaLnBrk="1" hangingPunct="1"/>
            <a:r>
              <a:rPr lang="en-US" dirty="0" smtClean="0"/>
              <a:t>Researchers may feel accused of 'bias' or COI in circumstances where risk is very low.</a:t>
            </a:r>
          </a:p>
          <a:p>
            <a:pPr eaLnBrk="1" hangingPunct="1"/>
            <a:r>
              <a:rPr lang="en-US" dirty="0" smtClean="0"/>
              <a:t>We cannot assume that any individual professional will </a:t>
            </a:r>
            <a:r>
              <a:rPr lang="en-US" i="1" dirty="0" smtClean="0"/>
              <a:t>necessarily</a:t>
            </a:r>
            <a:r>
              <a:rPr lang="en-US" dirty="0" smtClean="0"/>
              <a:t> let financial or other gain  influence his/her judgment.</a:t>
            </a:r>
          </a:p>
          <a:p>
            <a:pPr eaLnBrk="1" hangingPunct="1"/>
            <a:r>
              <a:rPr lang="en-US" dirty="0" smtClean="0"/>
              <a:t>Policies are in place for prevention and management</a:t>
            </a:r>
            <a:r>
              <a:rPr lang="en-US" i="1" dirty="0" smtClean="0"/>
              <a:t>; </a:t>
            </a:r>
            <a:r>
              <a:rPr lang="en-US" dirty="0" smtClean="0"/>
              <a:t>not punishment</a:t>
            </a:r>
          </a:p>
          <a:p>
            <a:pPr eaLnBrk="1" hangingPunct="1"/>
            <a:r>
              <a:rPr lang="en-US" dirty="0"/>
              <a:t>The COI issues for CER and PCOR may be more sensitive, a ‘lower bar’ for investigators</a:t>
            </a:r>
          </a:p>
          <a:p>
            <a:pPr eaLnBrk="1" hangingPunct="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Nonfinancial Conflict of Interest</a:t>
            </a:r>
            <a:endParaRPr lang="en-US" dirty="0"/>
          </a:p>
        </p:txBody>
      </p:sp>
      <p:sp>
        <p:nvSpPr>
          <p:cNvPr id="3" name="Content Placeholder 2"/>
          <p:cNvSpPr>
            <a:spLocks noGrp="1"/>
          </p:cNvSpPr>
          <p:nvPr>
            <p:ph idx="1"/>
          </p:nvPr>
        </p:nvSpPr>
        <p:spPr/>
        <p:txBody>
          <a:bodyPr/>
          <a:lstStyle/>
          <a:p>
            <a:pPr>
              <a:buNone/>
            </a:pPr>
            <a:r>
              <a:rPr lang="en-US" sz="2800" dirty="0" smtClean="0"/>
              <a:t>Should the definition of NFCOI account for </a:t>
            </a:r>
          </a:p>
          <a:p>
            <a:r>
              <a:rPr lang="en-US" dirty="0" smtClean="0"/>
              <a:t>Financial versus nonfinancial conflicts?</a:t>
            </a:r>
          </a:p>
          <a:p>
            <a:r>
              <a:rPr lang="en-US" dirty="0" smtClean="0"/>
              <a:t>Individual versus institutional conflicts?</a:t>
            </a:r>
          </a:p>
          <a:p>
            <a:r>
              <a:rPr lang="en-US" dirty="0" smtClean="0"/>
              <a:t>Real versus perceived conflicts? </a:t>
            </a:r>
          </a:p>
          <a:p>
            <a:endParaRPr lang="en-US" dirty="0" smtClean="0"/>
          </a:p>
          <a:p>
            <a:r>
              <a:rPr lang="en-US" i="1" dirty="0" smtClean="0">
                <a:solidFill>
                  <a:srgbClr val="FF0000"/>
                </a:solidFill>
              </a:rPr>
              <a:t>Nonfinancial conflict refers to a set of circumstances that creates a risk that the primary interest, the systematic review, will be unduly influenced by a secondary or competing interest that is not mainly financial.</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smtClean="0"/>
              <a:t>Steps to Identifying and Managing NFCOI</a:t>
            </a:r>
          </a:p>
        </p:txBody>
      </p:sp>
      <p:sp>
        <p:nvSpPr>
          <p:cNvPr id="7171" name="Content Placeholder 2"/>
          <p:cNvSpPr>
            <a:spLocks noGrp="1"/>
          </p:cNvSpPr>
          <p:nvPr>
            <p:ph idx="1"/>
          </p:nvPr>
        </p:nvSpPr>
        <p:spPr>
          <a:xfrm>
            <a:off x="685800" y="1524000"/>
            <a:ext cx="7772400" cy="4267200"/>
          </a:xfrm>
        </p:spPr>
        <p:txBody>
          <a:bodyPr/>
          <a:lstStyle/>
          <a:p>
            <a:pPr marL="457200" indent="-457200" eaLnBrk="1" hangingPunct="1">
              <a:buFont typeface="+mj-lt"/>
              <a:buAutoNum type="arabicPeriod"/>
            </a:pPr>
            <a:r>
              <a:rPr lang="en-US" sz="2800" dirty="0" smtClean="0"/>
              <a:t>Identify context-specific issues</a:t>
            </a:r>
          </a:p>
          <a:p>
            <a:pPr marL="457200" indent="-457200" eaLnBrk="1" hangingPunct="1">
              <a:buFont typeface="+mj-lt"/>
              <a:buAutoNum type="arabicPeriod"/>
            </a:pPr>
            <a:r>
              <a:rPr lang="en-US" sz="2800" dirty="0" smtClean="0"/>
              <a:t>Identify and disclose NFCOI</a:t>
            </a:r>
          </a:p>
          <a:p>
            <a:pPr marL="457200" indent="-457200" eaLnBrk="1" hangingPunct="1">
              <a:buFont typeface="+mj-lt"/>
              <a:buAutoNum type="arabicPeriod"/>
            </a:pPr>
            <a:r>
              <a:rPr lang="en-US" sz="2800" dirty="0" smtClean="0"/>
              <a:t>Assess the degree to which the potential for undue influence from NFCOI exists</a:t>
            </a:r>
          </a:p>
          <a:p>
            <a:pPr marL="457200" indent="-457200" eaLnBrk="1" hangingPunct="1">
              <a:buFont typeface="+mj-lt"/>
              <a:buAutoNum type="arabicPeriod"/>
            </a:pPr>
            <a:r>
              <a:rPr lang="en-US" sz="2800" dirty="0" smtClean="0"/>
              <a:t>Manage NFCOI that has the potential to unduly influence the systematic review</a:t>
            </a:r>
          </a:p>
          <a:p>
            <a:pPr marL="457200" indent="-457200" eaLnBrk="1" hangingPunct="1">
              <a:buFont typeface="+mj-lt"/>
              <a:buAutoNum type="arabicPeriod"/>
            </a:pPr>
            <a:r>
              <a:rPr lang="en-US" sz="2800" dirty="0" smtClean="0"/>
              <a:t>Monitor and report NFCOI regularly</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linds(horizontal)">
                                      <p:cBhvr>
                                        <p:cTn id="7" dur="1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blinds(horizontal)">
                                      <p:cBhvr>
                                        <p:cTn id="12" dur="10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blinds(horizontal)">
                                      <p:cBhvr>
                                        <p:cTn id="17" dur="1000"/>
                                        <p:tgtEl>
                                          <p:spTgt spid="7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blinds(horizontal)">
                                      <p:cBhvr>
                                        <p:cTn id="22" dur="1000"/>
                                        <p:tgtEl>
                                          <p:spTgt spid="71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Effect transition="in" filter="blinds(horizontal)">
                                      <p:cBhvr>
                                        <p:cTn id="27" dur="10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dirty="0" smtClean="0">
                <a:solidFill>
                  <a:schemeClr val="tx1"/>
                </a:solidFill>
              </a:rPr>
              <a:t>Context Matters!</a:t>
            </a:r>
          </a:p>
        </p:txBody>
      </p:sp>
      <p:sp>
        <p:nvSpPr>
          <p:cNvPr id="8" name="Content Placeholder 3"/>
          <p:cNvSpPr>
            <a:spLocks noGrp="1"/>
          </p:cNvSpPr>
          <p:nvPr>
            <p:ph idx="1"/>
          </p:nvPr>
        </p:nvSpPr>
        <p:spPr>
          <a:xfrm>
            <a:off x="685800" y="1600200"/>
            <a:ext cx="7772400" cy="4267200"/>
          </a:xfrm>
        </p:spPr>
        <p:txBody>
          <a:bodyPr/>
          <a:lstStyle/>
          <a:p>
            <a:pPr>
              <a:buNone/>
            </a:pPr>
            <a:r>
              <a:rPr lang="en-US" sz="2800" dirty="0" smtClean="0"/>
              <a:t>Consider the potential consequences for NFCOI in each of these cases</a:t>
            </a:r>
          </a:p>
          <a:p>
            <a:r>
              <a:rPr lang="en-US" sz="2800" dirty="0" smtClean="0"/>
              <a:t>Strong advocacy positions or active policy debate </a:t>
            </a:r>
          </a:p>
          <a:p>
            <a:r>
              <a:rPr lang="en-US" sz="2800" dirty="0" smtClean="0"/>
              <a:t>Inter-specialty variations in practice </a:t>
            </a:r>
          </a:p>
          <a:p>
            <a:r>
              <a:rPr lang="en-US" sz="2800" dirty="0" smtClean="0"/>
              <a:t>Few clinical experts </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163A72"/>
      </a:dk2>
      <a:lt2>
        <a:srgbClr val="808080"/>
      </a:lt2>
      <a:accent1>
        <a:srgbClr val="D1C8AD"/>
      </a:accent1>
      <a:accent2>
        <a:srgbClr val="3C1470"/>
      </a:accent2>
      <a:accent3>
        <a:srgbClr val="FFFFFF"/>
      </a:accent3>
      <a:accent4>
        <a:srgbClr val="000000"/>
      </a:accent4>
      <a:accent5>
        <a:srgbClr val="E5E0D3"/>
      </a:accent5>
      <a:accent6>
        <a:srgbClr val="351165"/>
      </a:accent6>
      <a:hlink>
        <a:srgbClr val="B01914"/>
      </a:hlink>
      <a:folHlink>
        <a:srgbClr val="E98237"/>
      </a:folHlink>
    </a:clrScheme>
    <a:fontScheme name="Blank Presentation">
      <a:majorFont>
        <a:latin typeface="Arial Narrow"/>
        <a:ea typeface="ヒラギノ角ゴ Pro W3"/>
        <a:cs typeface="Arial"/>
      </a:majorFont>
      <a:minorFont>
        <a:latin typeface="Arial"/>
        <a:ea typeface="ヒラギノ角ゴ Pro W3"/>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3407</TotalTime>
  <Words>2542</Words>
  <Application>Microsoft Office PowerPoint</Application>
  <PresentationFormat>On-screen Show (4:3)</PresentationFormat>
  <Paragraphs>213</Paragraphs>
  <Slides>32</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Blank Presentation</vt:lpstr>
      <vt:lpstr>Photo Editor Photo</vt:lpstr>
      <vt:lpstr>Identifying and Managing Non-Financial Conflicts of Interest</vt:lpstr>
      <vt:lpstr>AHRQ NFCOI Workgroup Members</vt:lpstr>
      <vt:lpstr>Overview</vt:lpstr>
      <vt:lpstr>Why COI Matters</vt:lpstr>
      <vt:lpstr>Slide 5</vt:lpstr>
      <vt:lpstr>Concerns about Conflicts of Interest</vt:lpstr>
      <vt:lpstr>Defining Nonfinancial Conflict of Interest</vt:lpstr>
      <vt:lpstr>Steps to Identifying and Managing NFCOI</vt:lpstr>
      <vt:lpstr>Context Matters!</vt:lpstr>
      <vt:lpstr>Examples of NFCOI</vt:lpstr>
      <vt:lpstr>Measures of Disclosure </vt:lpstr>
      <vt:lpstr>Judging the Risk of Bias from NFCOI</vt:lpstr>
      <vt:lpstr>Managing NFCOI: It’s not just disclosure</vt:lpstr>
      <vt:lpstr>Monitoring and Reporting NFCOI</vt:lpstr>
      <vt:lpstr>NFCOI and Context: Case Examples</vt:lpstr>
      <vt:lpstr>Advocacy/Policy Positions</vt:lpstr>
      <vt:lpstr>Inter-Specialty Variations in Practice</vt:lpstr>
      <vt:lpstr>Few Clinical Experts</vt:lpstr>
      <vt:lpstr>Questions for Funders and PIs to Assess the Context for NFCOI for Systematic Reviews</vt:lpstr>
      <vt:lpstr>When Context Matters: Questions for Systematic Review Team Members to Disclose NFCOI (1)</vt:lpstr>
      <vt:lpstr>When Context Matters: Questions for Systematic Review Team Members to Disclose NFCOI (2)</vt:lpstr>
      <vt:lpstr>Types of NFCOI: Case Examples</vt:lpstr>
      <vt:lpstr>Personal Beliefs</vt:lpstr>
      <vt:lpstr>Professor Brown</vt:lpstr>
      <vt:lpstr>Professor Black</vt:lpstr>
      <vt:lpstr>Personal Relationships</vt:lpstr>
      <vt:lpstr>Institutional Relationships</vt:lpstr>
      <vt:lpstr>Career Advancement </vt:lpstr>
      <vt:lpstr>Questions for Systematic Review Team Members to Disclose NFCOI (1)</vt:lpstr>
      <vt:lpstr>Questions for Systematic Review Team Members to Disclose NFCOI (2)</vt:lpstr>
      <vt:lpstr>AHRQ Draft Report on Nonfinancial Conflicts of Interest</vt:lpstr>
      <vt:lpstr>Next Steps</vt:lpstr>
    </vt:vector>
  </TitlesOfParts>
  <Company>RTI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psista</dc:creator>
  <cp:lastModifiedBy>DHHS</cp:lastModifiedBy>
  <cp:revision>178</cp:revision>
  <dcterms:created xsi:type="dcterms:W3CDTF">2011-10-30T15:30:33Z</dcterms:created>
  <dcterms:modified xsi:type="dcterms:W3CDTF">2012-10-24T17:29:24Z</dcterms:modified>
</cp:coreProperties>
</file>