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28"/>
  </p:notesMasterIdLst>
  <p:sldIdLst>
    <p:sldId id="313" r:id="rId2"/>
    <p:sldId id="314" r:id="rId3"/>
    <p:sldId id="320" r:id="rId4"/>
    <p:sldId id="319" r:id="rId5"/>
    <p:sldId id="461" r:id="rId6"/>
    <p:sldId id="324" r:id="rId7"/>
    <p:sldId id="323" r:id="rId8"/>
    <p:sldId id="462" r:id="rId9"/>
    <p:sldId id="465" r:id="rId10"/>
    <p:sldId id="466" r:id="rId11"/>
    <p:sldId id="478" r:id="rId12"/>
    <p:sldId id="468" r:id="rId13"/>
    <p:sldId id="479" r:id="rId14"/>
    <p:sldId id="473" r:id="rId15"/>
    <p:sldId id="480" r:id="rId16"/>
    <p:sldId id="475" r:id="rId17"/>
    <p:sldId id="476" r:id="rId18"/>
    <p:sldId id="481" r:id="rId19"/>
    <p:sldId id="391" r:id="rId20"/>
    <p:sldId id="392" r:id="rId21"/>
    <p:sldId id="471" r:id="rId22"/>
    <p:sldId id="448" r:id="rId23"/>
    <p:sldId id="450" r:id="rId24"/>
    <p:sldId id="453" r:id="rId25"/>
    <p:sldId id="470" r:id="rId26"/>
    <p:sldId id="458" r:id="rId2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CCFF33"/>
    <a:srgbClr val="F5C7C3"/>
    <a:srgbClr val="E5F49A"/>
    <a:srgbClr val="D2BCCC"/>
    <a:srgbClr val="DBF9F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02" autoAdjust="0"/>
    <p:restoredTop sz="82464" autoAdjust="0"/>
  </p:normalViewPr>
  <p:slideViewPr>
    <p:cSldViewPr>
      <p:cViewPr varScale="1">
        <p:scale>
          <a:sx n="96" d="100"/>
          <a:sy n="96" d="100"/>
        </p:scale>
        <p:origin x="-23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9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DCA100-3CD2-4CA4-9246-A20A8544320D}" type="datetimeFigureOut">
              <a:rPr lang="en-CA" smtClean="0"/>
              <a:pPr/>
              <a:t>07/09/2012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187ECB-67E8-47E1-B5A0-6EB3E866AC5C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a-IR" dirty="0" smtClean="0"/>
              <a:t>DREP:</a:t>
            </a:r>
          </a:p>
          <a:p>
            <a:pPr lvl="1"/>
            <a:r>
              <a:rPr lang="en-CA" dirty="0" smtClean="0"/>
              <a:t>MEDLINE </a:t>
            </a:r>
          </a:p>
          <a:p>
            <a:pPr lvl="1"/>
            <a:r>
              <a:rPr lang="en-CA" dirty="0" smtClean="0"/>
              <a:t>US FDA and Health Canada websites for new drugs, indications, and safety alerts</a:t>
            </a:r>
          </a:p>
          <a:p>
            <a:pPr lvl="1"/>
            <a:r>
              <a:rPr lang="en-CA" dirty="0" smtClean="0"/>
              <a:t>a vote-based decision as to whether an update is warranted</a:t>
            </a:r>
            <a:r>
              <a:rPr lang="en-US" dirty="0" smtClean="0"/>
              <a:t> </a:t>
            </a:r>
            <a:r>
              <a:rPr lang="en-CA" dirty="0" smtClean="0"/>
              <a:t> </a:t>
            </a:r>
            <a:r>
              <a:rPr lang="en-US" dirty="0" smtClean="0"/>
              <a:t> </a:t>
            </a:r>
            <a:endParaRPr lang="fa-IR" dirty="0" smtClean="0"/>
          </a:p>
          <a:p>
            <a:pPr lvl="1"/>
            <a:endParaRPr lang="fa-IR" dirty="0" smtClean="0"/>
          </a:p>
          <a:p>
            <a:pPr lvl="1"/>
            <a:r>
              <a:rPr lang="fa-IR" dirty="0" smtClean="0"/>
              <a:t>Cochrane:</a:t>
            </a:r>
            <a:r>
              <a:rPr lang="fa-IR" baseline="0" dirty="0" smtClean="0"/>
              <a:t> 2 yrs</a:t>
            </a:r>
            <a:endParaRPr lang="en-CA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87ECB-67E8-47E1-B5A0-6EB3E866AC5C}" type="slidenum">
              <a:rPr lang="en-CA" smtClean="0"/>
              <a:pPr/>
              <a:t>6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87ECB-67E8-47E1-B5A0-6EB3E866AC5C}" type="slidenum">
              <a:rPr lang="en-CA" smtClean="0"/>
              <a:pPr/>
              <a:t>9</a:t>
            </a:fld>
            <a:endParaRPr lang="en-C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87ECB-67E8-47E1-B5A0-6EB3E866AC5C}" type="slidenum">
              <a:rPr lang="en-CA" smtClean="0"/>
              <a:pPr/>
              <a:t>11</a:t>
            </a:fld>
            <a:endParaRPr lang="en-C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87ECB-67E8-47E1-B5A0-6EB3E866AC5C}" type="slidenum">
              <a:rPr lang="en-CA" smtClean="0"/>
              <a:pPr/>
              <a:t>13</a:t>
            </a:fld>
            <a:endParaRPr lang="en-C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87ECB-67E8-47E1-B5A0-6EB3E866AC5C}" type="slidenum">
              <a:rPr lang="en-CA" smtClean="0"/>
              <a:pPr/>
              <a:t>15</a:t>
            </a:fld>
            <a:endParaRPr lang="en-C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87ECB-67E8-47E1-B5A0-6EB3E866AC5C}" type="slidenum">
              <a:rPr lang="en-CA" smtClean="0"/>
              <a:pPr/>
              <a:t>16</a:t>
            </a:fld>
            <a:endParaRPr lang="en-C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87ECB-67E8-47E1-B5A0-6EB3E866AC5C}" type="slidenum">
              <a:rPr lang="en-CA" smtClean="0"/>
              <a:pPr/>
              <a:t>17</a:t>
            </a:fld>
            <a:endParaRPr lang="en-C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87ECB-67E8-47E1-B5A0-6EB3E866AC5C}" type="slidenum">
              <a:rPr lang="en-CA" smtClean="0"/>
              <a:pPr/>
              <a:t>18</a:t>
            </a:fld>
            <a:endParaRPr lang="en-C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87ECB-67E8-47E1-B5A0-6EB3E866AC5C}" type="slidenum">
              <a:rPr lang="en-CA" smtClean="0"/>
              <a:pPr/>
              <a:t>19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E2E30-7786-45F9-A597-98D56EBE1269}" type="datetimeFigureOut">
              <a:rPr lang="en-CA" smtClean="0"/>
              <a:pPr/>
              <a:t>07/09/2012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3B6F7-93C1-45BD-AFA4-D71844BB71D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E2E30-7786-45F9-A597-98D56EBE1269}" type="datetimeFigureOut">
              <a:rPr lang="en-CA" smtClean="0"/>
              <a:pPr/>
              <a:t>07/09/2012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3B6F7-93C1-45BD-AFA4-D71844BB71D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E2E30-7786-45F9-A597-98D56EBE1269}" type="datetimeFigureOut">
              <a:rPr lang="en-CA" smtClean="0"/>
              <a:pPr/>
              <a:t>07/09/2012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3B6F7-93C1-45BD-AFA4-D71844BB71D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E2E30-7786-45F9-A597-98D56EBE1269}" type="datetimeFigureOut">
              <a:rPr lang="en-CA" smtClean="0"/>
              <a:pPr/>
              <a:t>07/09/2012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3B6F7-93C1-45BD-AFA4-D71844BB71D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E2E30-7786-45F9-A597-98D56EBE1269}" type="datetimeFigureOut">
              <a:rPr lang="en-CA" smtClean="0"/>
              <a:pPr/>
              <a:t>07/09/2012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3B6F7-93C1-45BD-AFA4-D71844BB71D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E2E30-7786-45F9-A597-98D56EBE1269}" type="datetimeFigureOut">
              <a:rPr lang="en-CA" smtClean="0"/>
              <a:pPr/>
              <a:t>07/09/2012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3B6F7-93C1-45BD-AFA4-D71844BB71D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E2E30-7786-45F9-A597-98D56EBE1269}" type="datetimeFigureOut">
              <a:rPr lang="en-CA" smtClean="0"/>
              <a:pPr/>
              <a:t>07/09/2012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3B6F7-93C1-45BD-AFA4-D71844BB71D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E2E30-7786-45F9-A597-98D56EBE1269}" type="datetimeFigureOut">
              <a:rPr lang="en-CA" smtClean="0"/>
              <a:pPr/>
              <a:t>07/09/2012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3B6F7-93C1-45BD-AFA4-D71844BB71D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E2E30-7786-45F9-A597-98D56EBE1269}" type="datetimeFigureOut">
              <a:rPr lang="en-CA" smtClean="0"/>
              <a:pPr/>
              <a:t>07/09/2012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3B6F7-93C1-45BD-AFA4-D71844BB71D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E2E30-7786-45F9-A597-98D56EBE1269}" type="datetimeFigureOut">
              <a:rPr lang="en-CA" smtClean="0"/>
              <a:pPr/>
              <a:t>07/09/2012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3B6F7-93C1-45BD-AFA4-D71844BB71D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E2E30-7786-45F9-A597-98D56EBE1269}" type="datetimeFigureOut">
              <a:rPr lang="en-CA" smtClean="0"/>
              <a:pPr/>
              <a:t>07/09/2012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3B6F7-93C1-45BD-AFA4-D71844BB71D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9E2E30-7786-45F9-A597-98D56EBE1269}" type="datetimeFigureOut">
              <a:rPr lang="en-CA" smtClean="0"/>
              <a:pPr/>
              <a:t>07/09/2012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C3B6F7-93C1-45BD-AFA4-D71844BB71D0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/>
          </a:bodyPr>
          <a:lstStyle/>
          <a:p>
            <a:r>
              <a:rPr lang="en-US" dirty="0" smtClean="0"/>
              <a:t>Updating Surveillance System:</a:t>
            </a:r>
            <a:br>
              <a:rPr lang="en-US" dirty="0" smtClean="0"/>
            </a:br>
            <a:r>
              <a:rPr lang="en-US" dirty="0" smtClean="0"/>
              <a:t>Assessing the Need for Updating Comparative Effectiveness Reviews </a:t>
            </a:r>
            <a:br>
              <a:rPr lang="en-US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The University of Ottawa Evidence–based Practice Center </a:t>
            </a:r>
            <a:br>
              <a:rPr lang="en-US" sz="2400" dirty="0" smtClean="0"/>
            </a:br>
            <a:r>
              <a:rPr lang="en-US" sz="2400" dirty="0" smtClean="0"/>
              <a:t>The RAND Southern California Evidence-based Practice Center 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Alexander Tsertsvadze MD, </a:t>
            </a:r>
            <a:r>
              <a:rPr lang="en-US" sz="2400" dirty="0" err="1" smtClean="0"/>
              <a:t>MSc</a:t>
            </a:r>
            <a:r>
              <a:rPr lang="en-US" sz="2400" dirty="0" smtClean="0"/>
              <a:t> </a:t>
            </a:r>
            <a:br>
              <a:rPr lang="en-US" sz="2400" dirty="0" smtClean="0"/>
            </a:br>
            <a:r>
              <a:rPr lang="en-US" sz="2400" dirty="0" smtClean="0"/>
              <a:t>                  </a:t>
            </a:r>
            <a:br>
              <a:rPr lang="en-US" sz="2400" dirty="0" smtClean="0"/>
            </a:br>
            <a:r>
              <a:rPr lang="en-US" sz="2400" dirty="0" smtClean="0"/>
              <a:t>Date:  September 11, 2012</a:t>
            </a: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en-CA" dirty="0"/>
          </a:p>
        </p:txBody>
      </p:sp>
      <p:pic>
        <p:nvPicPr>
          <p:cNvPr id="4" name="Picture 3" descr="OHRILogoFul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5740400"/>
            <a:ext cx="6984776" cy="10009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642194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Methods</a:t>
            </a:r>
            <a:r>
              <a:rPr lang="en-CA" sz="4000" dirty="0" smtClean="0"/>
              <a:t/>
            </a:r>
            <a:br>
              <a:rPr lang="en-CA" sz="4000" dirty="0" smtClean="0"/>
            </a:br>
            <a:r>
              <a:rPr lang="en-CA" sz="4000" dirty="0" smtClean="0"/>
              <a:t/>
            </a:r>
            <a:br>
              <a:rPr lang="en-CA" sz="4000" dirty="0" smtClean="0"/>
            </a:br>
            <a:r>
              <a:rPr lang="en-US" sz="2800" b="1" u="sng" dirty="0" smtClean="0"/>
              <a:t> </a:t>
            </a:r>
            <a:r>
              <a:rPr lang="en-US" sz="2800" b="1" u="sng" dirty="0" smtClean="0"/>
              <a:t>Abbreviated </a:t>
            </a:r>
            <a:r>
              <a:rPr lang="en-US" sz="2800" b="1" u="sng" dirty="0" smtClean="0"/>
              <a:t>search for new evidence </a:t>
            </a:r>
            <a:endParaRPr lang="en-CA" sz="3100" dirty="0"/>
          </a:p>
        </p:txBody>
      </p:sp>
      <p:sp>
        <p:nvSpPr>
          <p:cNvPr id="4" name="Rounded Rectangle 3"/>
          <p:cNvSpPr/>
          <p:nvPr/>
        </p:nvSpPr>
        <p:spPr>
          <a:xfrm>
            <a:off x="2915816" y="2204864"/>
            <a:ext cx="3024336" cy="1296144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Search strategies – the same as used in the original CER but limited to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547664" y="4149080"/>
            <a:ext cx="2160240" cy="1512168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5  general medicine journals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(Ann Intern Med, BMJ , JAMA, Lancet and NEJM)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932040" y="4149080"/>
            <a:ext cx="2160240" cy="1512168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5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chemeClr val="tx1"/>
                </a:solidFill>
              </a:rPr>
              <a:t>specialty journals </a:t>
            </a:r>
            <a:r>
              <a:rPr lang="en-US" dirty="0" smtClean="0">
                <a:solidFill>
                  <a:schemeClr val="tx1"/>
                </a:solidFill>
              </a:rPr>
              <a:t>(specific to a topic of CER; most frequently cited journals in CER)</a:t>
            </a:r>
            <a:endParaRPr lang="en-CA" dirty="0">
              <a:solidFill>
                <a:schemeClr val="tx1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rot="5400000">
            <a:off x="3059832" y="3573016"/>
            <a:ext cx="648072" cy="504056"/>
          </a:xfrm>
          <a:prstGeom prst="straightConnector1">
            <a:avLst/>
          </a:prstGeom>
          <a:ln w="25400" cmpd="sng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16200000" flipH="1">
            <a:off x="5004048" y="3573016"/>
            <a:ext cx="648072" cy="504056"/>
          </a:xfrm>
          <a:prstGeom prst="straightConnector1">
            <a:avLst/>
          </a:prstGeom>
          <a:ln w="25400" cmpd="sng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491880" y="260648"/>
            <a:ext cx="180020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>
                <a:solidFill>
                  <a:schemeClr val="tx1"/>
                </a:solidFill>
              </a:rPr>
              <a:t>Original CER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59832" y="764704"/>
            <a:ext cx="2592288" cy="720080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Abbreviated searches for new evidence using the same strategy as in the CER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563888" y="2420888"/>
            <a:ext cx="1656184" cy="792088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Screening and extracting data from relevant studies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55776" y="3861048"/>
            <a:ext cx="352839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Identifying qualitative/quantitative signals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987824" y="4365104"/>
            <a:ext cx="2592288" cy="216024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Signal detection completed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27584" y="4365104"/>
            <a:ext cx="1728192" cy="432048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FDA/Health Canada</a:t>
            </a:r>
          </a:p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alerts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152" y="4365104"/>
            <a:ext cx="1728192" cy="432048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Expert opinion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835696" y="4941168"/>
            <a:ext cx="5112568" cy="43204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Deciding on updating status of conclusion(s) for each KQ within CER and determining updating priority for each CER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835696" y="5589240"/>
            <a:ext cx="1656184" cy="2880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Low priority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580112" y="5589240"/>
            <a:ext cx="1656184" cy="2880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High priority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635896" y="5589240"/>
            <a:ext cx="1656184" cy="2880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Medium priority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644008" y="6093296"/>
            <a:ext cx="1656184" cy="43204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Refereed for updating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763688" y="6093296"/>
            <a:ext cx="2376264" cy="43204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Goes to 2</a:t>
            </a:r>
            <a:r>
              <a:rPr lang="en-CA" sz="1400" baseline="30000" dirty="0" smtClean="0">
                <a:solidFill>
                  <a:schemeClr val="tx1"/>
                </a:solidFill>
              </a:rPr>
              <a:t>nd</a:t>
            </a:r>
            <a:r>
              <a:rPr lang="en-CA" sz="1400" dirty="0" smtClean="0">
                <a:solidFill>
                  <a:schemeClr val="tx1"/>
                </a:solidFill>
              </a:rPr>
              <a:t> cycle of assessment 6 months later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940152" y="548680"/>
            <a:ext cx="1944216" cy="432048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>
                <a:solidFill>
                  <a:schemeClr val="tx1"/>
                </a:solidFill>
              </a:rPr>
              <a:t>Contacting experts</a:t>
            </a:r>
            <a:endParaRPr lang="en-CA" dirty="0">
              <a:solidFill>
                <a:schemeClr val="tx1"/>
              </a:solidFill>
            </a:endParaRPr>
          </a:p>
        </p:txBody>
      </p:sp>
      <p:cxnSp>
        <p:nvCxnSpPr>
          <p:cNvPr id="36" name="Straight Arrow Connector 35"/>
          <p:cNvCxnSpPr>
            <a:stCxn id="5" idx="2"/>
          </p:cNvCxnSpPr>
          <p:nvPr/>
        </p:nvCxnSpPr>
        <p:spPr>
          <a:xfrm rot="5400000">
            <a:off x="4319972" y="692696"/>
            <a:ext cx="144016" cy="1588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5" idx="3"/>
          </p:cNvCxnSpPr>
          <p:nvPr/>
        </p:nvCxnSpPr>
        <p:spPr>
          <a:xfrm>
            <a:off x="5292080" y="440668"/>
            <a:ext cx="648072" cy="252028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5" idx="1"/>
          </p:cNvCxnSpPr>
          <p:nvPr/>
        </p:nvCxnSpPr>
        <p:spPr>
          <a:xfrm rot="10800000" flipV="1">
            <a:off x="2771800" y="440668"/>
            <a:ext cx="720080" cy="252028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827584" y="548680"/>
            <a:ext cx="1944216" cy="432048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>
                <a:solidFill>
                  <a:schemeClr val="tx1"/>
                </a:solidFill>
              </a:rPr>
              <a:t>ECRI surveillance</a:t>
            </a:r>
            <a:endParaRPr lang="en-CA" dirty="0">
              <a:solidFill>
                <a:schemeClr val="tx1"/>
              </a:solidFill>
            </a:endParaRPr>
          </a:p>
        </p:txBody>
      </p:sp>
      <p:cxnSp>
        <p:nvCxnSpPr>
          <p:cNvPr id="55" name="Straight Arrow Connector 54"/>
          <p:cNvCxnSpPr>
            <a:stCxn id="7" idx="2"/>
          </p:cNvCxnSpPr>
          <p:nvPr/>
        </p:nvCxnSpPr>
        <p:spPr>
          <a:xfrm rot="5400000">
            <a:off x="3887527" y="1953233"/>
            <a:ext cx="936898" cy="1588"/>
          </a:xfrm>
          <a:prstGeom prst="straightConnector1">
            <a:avLst/>
          </a:prstGeom>
          <a:ln w="25400" cmpd="sng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rot="5400000">
            <a:off x="4032734" y="3536218"/>
            <a:ext cx="648072" cy="1588"/>
          </a:xfrm>
          <a:prstGeom prst="straightConnector1">
            <a:avLst/>
          </a:prstGeom>
          <a:ln w="25400" cmpd="sng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>
            <a:off x="4355976" y="4149080"/>
            <a:ext cx="0" cy="216024"/>
          </a:xfrm>
          <a:prstGeom prst="straightConnector1">
            <a:avLst/>
          </a:prstGeom>
          <a:ln w="25400" cmpd="sng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 rot="5400000">
            <a:off x="-508" y="2672916"/>
            <a:ext cx="3384376" cy="1588"/>
          </a:xfrm>
          <a:prstGeom prst="straightConnector1">
            <a:avLst/>
          </a:prstGeom>
          <a:ln w="25400" cmpd="sng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rot="5400000">
            <a:off x="5111266" y="2672916"/>
            <a:ext cx="3385170" cy="794"/>
          </a:xfrm>
          <a:prstGeom prst="straightConnector1">
            <a:avLst/>
          </a:prstGeom>
          <a:ln w="25400" cmpd="sng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 rot="5400000">
            <a:off x="4176750" y="4760354"/>
            <a:ext cx="360040" cy="1588"/>
          </a:xfrm>
          <a:prstGeom prst="straightConnector1">
            <a:avLst/>
          </a:prstGeom>
          <a:ln w="25400" cmpd="sng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>
            <a:off x="2051720" y="4797152"/>
            <a:ext cx="288032" cy="144016"/>
          </a:xfrm>
          <a:prstGeom prst="straightConnector1">
            <a:avLst/>
          </a:prstGeom>
          <a:ln w="25400" cmpd="sng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 rot="5400000">
            <a:off x="5868144" y="4797152"/>
            <a:ext cx="144016" cy="144016"/>
          </a:xfrm>
          <a:prstGeom prst="straightConnector1">
            <a:avLst/>
          </a:prstGeom>
          <a:ln w="25400" cmpd="sng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 rot="5400000">
            <a:off x="4176750" y="5481228"/>
            <a:ext cx="215230" cy="794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 rot="5400000">
            <a:off x="2663788" y="5481228"/>
            <a:ext cx="216024" cy="1588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 rot="5400000">
            <a:off x="6192974" y="5480434"/>
            <a:ext cx="216024" cy="1588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 rot="5400000">
            <a:off x="3671900" y="5985284"/>
            <a:ext cx="216024" cy="1588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/>
          <p:nvPr/>
        </p:nvCxnSpPr>
        <p:spPr>
          <a:xfrm rot="5400000">
            <a:off x="5616910" y="5985284"/>
            <a:ext cx="215230" cy="794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/>
          <p:nvPr/>
        </p:nvCxnSpPr>
        <p:spPr>
          <a:xfrm rot="5400000">
            <a:off x="2952614" y="5985284"/>
            <a:ext cx="215230" cy="794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>
            <a:stCxn id="27" idx="1"/>
          </p:cNvCxnSpPr>
          <p:nvPr/>
        </p:nvCxnSpPr>
        <p:spPr>
          <a:xfrm flipH="1">
            <a:off x="395536" y="6309320"/>
            <a:ext cx="1368152" cy="0"/>
          </a:xfrm>
          <a:prstGeom prst="line">
            <a:avLst/>
          </a:prstGeom>
          <a:ln w="254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 flipV="1">
            <a:off x="395536" y="188640"/>
            <a:ext cx="0" cy="6048672"/>
          </a:xfrm>
          <a:prstGeom prst="line">
            <a:avLst/>
          </a:prstGeom>
          <a:ln w="254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 flipH="1">
            <a:off x="395536" y="116632"/>
            <a:ext cx="3816424" cy="72008"/>
          </a:xfrm>
          <a:prstGeom prst="line">
            <a:avLst/>
          </a:prstGeom>
          <a:ln w="254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/>
          <p:nvPr/>
        </p:nvCxnSpPr>
        <p:spPr>
          <a:xfrm>
            <a:off x="4211960" y="116632"/>
            <a:ext cx="0" cy="216024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25152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Methods</a:t>
            </a:r>
            <a:r>
              <a:rPr lang="en-CA" sz="4000" dirty="0" smtClean="0"/>
              <a:t/>
            </a:r>
            <a:br>
              <a:rPr lang="en-CA" sz="4000" dirty="0" smtClean="0"/>
            </a:br>
            <a:r>
              <a:rPr lang="en-CA" sz="4000" dirty="0" smtClean="0"/>
              <a:t> </a:t>
            </a:r>
            <a:r>
              <a:rPr lang="en-CA" sz="2400" b="1" u="sng" dirty="0" smtClean="0"/>
              <a:t>Contacting content experts</a:t>
            </a:r>
            <a:endParaRPr lang="en-CA" sz="2400" b="1" u="sng" dirty="0"/>
          </a:p>
        </p:txBody>
      </p:sp>
      <p:pic>
        <p:nvPicPr>
          <p:cNvPr id="4" name="Content Placeholder 3" descr="imagesCAKSWUK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88640"/>
            <a:ext cx="1447800" cy="1447800"/>
          </a:xfrm>
        </p:spPr>
      </p:pic>
      <p:pic>
        <p:nvPicPr>
          <p:cNvPr id="5" name="Picture 4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4208" y="0"/>
            <a:ext cx="2699792" cy="2028825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95536" y="2225040"/>
          <a:ext cx="8352928" cy="4463486"/>
        </p:xfrm>
        <a:graphic>
          <a:graphicData uri="http://schemas.openxmlformats.org/drawingml/2006/table">
            <a:tbl>
              <a:tblPr/>
              <a:tblGrid>
                <a:gridCol w="2679242"/>
                <a:gridCol w="1891228"/>
                <a:gridCol w="2624081"/>
                <a:gridCol w="1158377"/>
              </a:tblGrid>
              <a:tr h="16877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Conclusions from CER (executive summary)</a:t>
                      </a:r>
                      <a:endParaRPr lang="en-CA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Is the conclusion(s) in this CER still valid?</a:t>
                      </a:r>
                      <a:endParaRPr lang="en-CA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(Yes/No/Don’t know)</a:t>
                      </a:r>
                      <a:endParaRPr lang="en-CA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Are you aware of any new evidence that is sufficient to invalidate the finding(s) in CER?</a:t>
                      </a:r>
                      <a:endParaRPr lang="en-CA" sz="2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(Yes/No/Don’t know)</a:t>
                      </a:r>
                      <a:endParaRPr lang="en-CA" sz="2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If yes, please provide references</a:t>
                      </a:r>
                      <a:endParaRPr lang="en-CA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Comments</a:t>
                      </a:r>
                      <a:endParaRPr lang="en-CA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</a:tr>
              <a:tr h="281286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Key Question # 1: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C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CCCCCC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3375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Conclusion for key question # 1:</a:t>
                      </a:r>
                      <a:endParaRPr lang="en-CA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286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Key question # 2: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CA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3375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Conclusion for key question # 2:</a:t>
                      </a:r>
                      <a:endParaRPr lang="en-CA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286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Key question # 3: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CA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3375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Conclusion for key question # 3:</a:t>
                      </a:r>
                      <a:endParaRPr lang="en-CA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286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Key Question # 4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:</a:t>
                      </a:r>
                      <a:endParaRPr lang="en-CA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3375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Conclusion for key question # 4:</a:t>
                      </a:r>
                      <a:endParaRPr lang="en-CA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286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Abbreviations:</a:t>
                      </a:r>
                      <a:endParaRPr lang="en-CA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ounded Rectangle 6"/>
          <p:cNvSpPr/>
          <p:nvPr/>
        </p:nvSpPr>
        <p:spPr>
          <a:xfrm>
            <a:off x="3563888" y="2060848"/>
            <a:ext cx="2160240" cy="864096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Expert Opinion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827584" y="3284984"/>
            <a:ext cx="3600400" cy="2016224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CER-specific clinical experts 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(content experts, technical expert panel members, expert peer reviewer)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860032" y="3284984"/>
            <a:ext cx="3384376" cy="2016224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Other clinical experts 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(external, local)</a:t>
            </a:r>
            <a:r>
              <a:rPr lang="en-CA" dirty="0" smtClean="0">
                <a:solidFill>
                  <a:schemeClr val="tx1"/>
                </a:solidFill>
              </a:rPr>
              <a:t> </a:t>
            </a:r>
            <a:endParaRPr lang="en-CA" dirty="0">
              <a:solidFill>
                <a:schemeClr val="tx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644008" y="2924944"/>
            <a:ext cx="576064" cy="360040"/>
          </a:xfrm>
          <a:prstGeom prst="straightConnector1">
            <a:avLst/>
          </a:prstGeom>
          <a:ln w="254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0800000" flipV="1">
            <a:off x="4067944" y="2924944"/>
            <a:ext cx="576064" cy="360040"/>
          </a:xfrm>
          <a:prstGeom prst="straightConnector1">
            <a:avLst/>
          </a:prstGeom>
          <a:ln w="254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/>
          <p:cNvSpPr/>
          <p:nvPr/>
        </p:nvSpPr>
        <p:spPr>
          <a:xfrm>
            <a:off x="2699792" y="5589240"/>
            <a:ext cx="3960440" cy="792088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b="1" dirty="0" smtClean="0">
              <a:solidFill>
                <a:schemeClr val="tx1"/>
              </a:solidFill>
            </a:endParaRPr>
          </a:p>
          <a:p>
            <a:pPr algn="ctr"/>
            <a:r>
              <a:rPr lang="en-CA" b="1" dirty="0" smtClean="0">
                <a:solidFill>
                  <a:schemeClr val="tx1"/>
                </a:solidFill>
              </a:rPr>
              <a:t>Feeds into the decision on updating status of KQ specific conclusion(s) in each CER</a:t>
            </a:r>
          </a:p>
          <a:p>
            <a:pPr algn="ctr"/>
            <a:endParaRPr lang="en-CA" dirty="0">
              <a:solidFill>
                <a:schemeClr val="tx1"/>
              </a:solidFill>
            </a:endParaRPr>
          </a:p>
        </p:txBody>
      </p:sp>
      <p:cxnSp>
        <p:nvCxnSpPr>
          <p:cNvPr id="14" name="Straight Arrow Connector 13"/>
          <p:cNvCxnSpPr>
            <a:endCxn id="13" idx="0"/>
          </p:cNvCxnSpPr>
          <p:nvPr/>
        </p:nvCxnSpPr>
        <p:spPr>
          <a:xfrm>
            <a:off x="4283968" y="5229200"/>
            <a:ext cx="396044" cy="360040"/>
          </a:xfrm>
          <a:prstGeom prst="straightConnector1">
            <a:avLst/>
          </a:prstGeom>
          <a:ln w="254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endCxn id="13" idx="0"/>
          </p:cNvCxnSpPr>
          <p:nvPr/>
        </p:nvCxnSpPr>
        <p:spPr>
          <a:xfrm rot="5400000">
            <a:off x="4662010" y="5247202"/>
            <a:ext cx="360040" cy="324036"/>
          </a:xfrm>
          <a:prstGeom prst="straightConnector1">
            <a:avLst/>
          </a:prstGeom>
          <a:ln w="254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491880" y="260648"/>
            <a:ext cx="180020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>
                <a:solidFill>
                  <a:schemeClr val="tx1"/>
                </a:solidFill>
              </a:rPr>
              <a:t>Original CER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59832" y="764704"/>
            <a:ext cx="2592288" cy="720080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Abbreviated searches for new evidence using the same strategy as in the CER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563888" y="2420888"/>
            <a:ext cx="1656184" cy="792088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Screening and extracting data from relevant studies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55776" y="3861048"/>
            <a:ext cx="352839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Identifying qualitative/quantitative signals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987824" y="4365104"/>
            <a:ext cx="2592288" cy="216024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Signal detection completed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27584" y="4365104"/>
            <a:ext cx="1728192" cy="432048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FDA/Health Canada</a:t>
            </a:r>
          </a:p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alerts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152" y="4365104"/>
            <a:ext cx="1728192" cy="432048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Expert opinion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835696" y="4941168"/>
            <a:ext cx="5112568" cy="43204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Deciding on updating status of conclusion(s) for each KQ within CER and determining updating priority for each CER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835696" y="5589240"/>
            <a:ext cx="1656184" cy="2880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Low priority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580112" y="5589240"/>
            <a:ext cx="1656184" cy="2880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High priority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635896" y="5589240"/>
            <a:ext cx="1656184" cy="2880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Medium priority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644008" y="6093296"/>
            <a:ext cx="1656184" cy="43204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Refereed for updating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763688" y="6093296"/>
            <a:ext cx="2376264" cy="43204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Goes to 2</a:t>
            </a:r>
            <a:r>
              <a:rPr lang="en-CA" sz="1400" baseline="30000" dirty="0" smtClean="0">
                <a:solidFill>
                  <a:schemeClr val="tx1"/>
                </a:solidFill>
              </a:rPr>
              <a:t>nd</a:t>
            </a:r>
            <a:r>
              <a:rPr lang="en-CA" sz="1400" dirty="0" smtClean="0">
                <a:solidFill>
                  <a:schemeClr val="tx1"/>
                </a:solidFill>
              </a:rPr>
              <a:t> cycle of assessment 6 months later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940152" y="548680"/>
            <a:ext cx="1944216" cy="432048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>
                <a:solidFill>
                  <a:schemeClr val="tx1"/>
                </a:solidFill>
              </a:rPr>
              <a:t>Contacting experts</a:t>
            </a:r>
            <a:endParaRPr lang="en-CA" dirty="0">
              <a:solidFill>
                <a:schemeClr val="tx1"/>
              </a:solidFill>
            </a:endParaRPr>
          </a:p>
        </p:txBody>
      </p:sp>
      <p:cxnSp>
        <p:nvCxnSpPr>
          <p:cNvPr id="36" name="Straight Arrow Connector 35"/>
          <p:cNvCxnSpPr>
            <a:stCxn id="5" idx="2"/>
          </p:cNvCxnSpPr>
          <p:nvPr/>
        </p:nvCxnSpPr>
        <p:spPr>
          <a:xfrm rot="5400000">
            <a:off x="4319972" y="692696"/>
            <a:ext cx="144016" cy="1588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5" idx="3"/>
          </p:cNvCxnSpPr>
          <p:nvPr/>
        </p:nvCxnSpPr>
        <p:spPr>
          <a:xfrm>
            <a:off x="5292080" y="440668"/>
            <a:ext cx="648072" cy="252028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5" idx="1"/>
          </p:cNvCxnSpPr>
          <p:nvPr/>
        </p:nvCxnSpPr>
        <p:spPr>
          <a:xfrm rot="10800000" flipV="1">
            <a:off x="2771800" y="440668"/>
            <a:ext cx="720080" cy="252028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827584" y="548680"/>
            <a:ext cx="1944216" cy="432048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>
                <a:solidFill>
                  <a:schemeClr val="tx1"/>
                </a:solidFill>
              </a:rPr>
              <a:t>ECRI surveillance</a:t>
            </a:r>
            <a:endParaRPr lang="en-CA" dirty="0">
              <a:solidFill>
                <a:schemeClr val="tx1"/>
              </a:solidFill>
            </a:endParaRPr>
          </a:p>
        </p:txBody>
      </p:sp>
      <p:cxnSp>
        <p:nvCxnSpPr>
          <p:cNvPr id="55" name="Straight Arrow Connector 54"/>
          <p:cNvCxnSpPr>
            <a:stCxn id="7" idx="2"/>
          </p:cNvCxnSpPr>
          <p:nvPr/>
        </p:nvCxnSpPr>
        <p:spPr>
          <a:xfrm rot="5400000">
            <a:off x="3887527" y="1953233"/>
            <a:ext cx="936898" cy="1588"/>
          </a:xfrm>
          <a:prstGeom prst="straightConnector1">
            <a:avLst/>
          </a:prstGeom>
          <a:ln w="25400" cmpd="sng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rot="5400000">
            <a:off x="4032734" y="3536218"/>
            <a:ext cx="648072" cy="1588"/>
          </a:xfrm>
          <a:prstGeom prst="straightConnector1">
            <a:avLst/>
          </a:prstGeom>
          <a:ln w="25400" cmpd="sng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>
            <a:off x="4355976" y="4149080"/>
            <a:ext cx="0" cy="216024"/>
          </a:xfrm>
          <a:prstGeom prst="straightConnector1">
            <a:avLst/>
          </a:prstGeom>
          <a:ln w="25400" cmpd="sng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 rot="5400000">
            <a:off x="-508" y="2672916"/>
            <a:ext cx="3384376" cy="1588"/>
          </a:xfrm>
          <a:prstGeom prst="straightConnector1">
            <a:avLst/>
          </a:prstGeom>
          <a:ln w="25400" cmpd="sng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rot="5400000">
            <a:off x="5111266" y="2672916"/>
            <a:ext cx="3385170" cy="794"/>
          </a:xfrm>
          <a:prstGeom prst="straightConnector1">
            <a:avLst/>
          </a:prstGeom>
          <a:ln w="25400" cmpd="sng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 rot="5400000">
            <a:off x="4176750" y="4760354"/>
            <a:ext cx="360040" cy="1588"/>
          </a:xfrm>
          <a:prstGeom prst="straightConnector1">
            <a:avLst/>
          </a:prstGeom>
          <a:ln w="25400" cmpd="sng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>
            <a:off x="2051720" y="4797152"/>
            <a:ext cx="288032" cy="144016"/>
          </a:xfrm>
          <a:prstGeom prst="straightConnector1">
            <a:avLst/>
          </a:prstGeom>
          <a:ln w="25400" cmpd="sng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 rot="5400000">
            <a:off x="5868144" y="4797152"/>
            <a:ext cx="144016" cy="144016"/>
          </a:xfrm>
          <a:prstGeom prst="straightConnector1">
            <a:avLst/>
          </a:prstGeom>
          <a:ln w="25400" cmpd="sng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 rot="5400000">
            <a:off x="4176750" y="5481228"/>
            <a:ext cx="215230" cy="794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 rot="5400000">
            <a:off x="2663788" y="5481228"/>
            <a:ext cx="216024" cy="1588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 rot="5400000">
            <a:off x="6192974" y="5480434"/>
            <a:ext cx="216024" cy="1588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 rot="5400000">
            <a:off x="3671900" y="5985284"/>
            <a:ext cx="216024" cy="1588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/>
          <p:nvPr/>
        </p:nvCxnSpPr>
        <p:spPr>
          <a:xfrm rot="5400000">
            <a:off x="5616910" y="5985284"/>
            <a:ext cx="215230" cy="794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/>
          <p:nvPr/>
        </p:nvCxnSpPr>
        <p:spPr>
          <a:xfrm rot="5400000">
            <a:off x="2952614" y="5985284"/>
            <a:ext cx="215230" cy="794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>
            <a:stCxn id="27" idx="1"/>
          </p:cNvCxnSpPr>
          <p:nvPr/>
        </p:nvCxnSpPr>
        <p:spPr>
          <a:xfrm flipH="1">
            <a:off x="395536" y="6309320"/>
            <a:ext cx="1368152" cy="0"/>
          </a:xfrm>
          <a:prstGeom prst="line">
            <a:avLst/>
          </a:prstGeom>
          <a:ln w="254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 flipV="1">
            <a:off x="395536" y="188640"/>
            <a:ext cx="0" cy="6048672"/>
          </a:xfrm>
          <a:prstGeom prst="line">
            <a:avLst/>
          </a:prstGeom>
          <a:ln w="254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 flipH="1">
            <a:off x="395536" y="116632"/>
            <a:ext cx="3816424" cy="72008"/>
          </a:xfrm>
          <a:prstGeom prst="line">
            <a:avLst/>
          </a:prstGeom>
          <a:ln w="254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/>
          <p:nvPr/>
        </p:nvCxnSpPr>
        <p:spPr>
          <a:xfrm>
            <a:off x="4211960" y="116632"/>
            <a:ext cx="0" cy="216024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648072"/>
          </a:xfrm>
        </p:spPr>
        <p:txBody>
          <a:bodyPr>
            <a:noAutofit/>
          </a:bodyPr>
          <a:lstStyle/>
          <a:p>
            <a:r>
              <a:rPr lang="en-CA" sz="4000" dirty="0" smtClean="0"/>
              <a:t/>
            </a:r>
            <a:br>
              <a:rPr lang="en-CA" sz="4000" dirty="0" smtClean="0"/>
            </a:br>
            <a:r>
              <a:rPr lang="en-CA" sz="4000" dirty="0" smtClean="0"/>
              <a:t>Methods</a:t>
            </a:r>
            <a:br>
              <a:rPr lang="en-CA" sz="4000" dirty="0" smtClean="0"/>
            </a:br>
            <a:r>
              <a:rPr lang="en-CA" sz="4000" dirty="0" smtClean="0"/>
              <a:t/>
            </a:r>
            <a:br>
              <a:rPr lang="en-CA" sz="4000" dirty="0" smtClean="0"/>
            </a:br>
            <a:r>
              <a:rPr lang="en-CA" sz="2400" b="1" u="sng" dirty="0" smtClean="0"/>
              <a:t>Safety surveillance alerts</a:t>
            </a:r>
            <a:endParaRPr lang="en-CA" sz="2400" b="1" u="sng" dirty="0"/>
          </a:p>
        </p:txBody>
      </p:sp>
      <p:sp>
        <p:nvSpPr>
          <p:cNvPr id="4" name="Rectangle 3"/>
          <p:cNvSpPr/>
          <p:nvPr/>
        </p:nvSpPr>
        <p:spPr>
          <a:xfrm>
            <a:off x="3059832" y="2060848"/>
            <a:ext cx="2880320" cy="864096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smtClean="0">
                <a:solidFill>
                  <a:schemeClr val="tx1"/>
                </a:solidFill>
              </a:rPr>
              <a:t>FDA/Health Canada alerts on CER topics (monthly)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59632" y="3429000"/>
            <a:ext cx="2880320" cy="86409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smtClean="0">
                <a:solidFill>
                  <a:schemeClr val="tx1"/>
                </a:solidFill>
              </a:rPr>
              <a:t>On CERs assigned to RAND EPC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0" y="3429000"/>
            <a:ext cx="2880320" cy="864096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smtClean="0">
                <a:solidFill>
                  <a:schemeClr val="tx1"/>
                </a:solidFill>
              </a:rPr>
              <a:t>On CERs assigned to Ottawa EPC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59832" y="4869160"/>
            <a:ext cx="2880320" cy="1152128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smtClean="0">
                <a:solidFill>
                  <a:schemeClr val="tx1"/>
                </a:solidFill>
              </a:rPr>
              <a:t>Feeds into the decision on updating status of KQ specific conclusion(s) in each CER</a:t>
            </a:r>
            <a:endParaRPr lang="en-CA" b="1" dirty="0">
              <a:solidFill>
                <a:schemeClr val="tx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3635896" y="2924944"/>
            <a:ext cx="576064" cy="504056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644008" y="2924944"/>
            <a:ext cx="504056" cy="504056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endCxn id="8" idx="0"/>
          </p:cNvCxnSpPr>
          <p:nvPr/>
        </p:nvCxnSpPr>
        <p:spPr>
          <a:xfrm>
            <a:off x="3779912" y="4293096"/>
            <a:ext cx="720080" cy="576064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endCxn id="8" idx="0"/>
          </p:cNvCxnSpPr>
          <p:nvPr/>
        </p:nvCxnSpPr>
        <p:spPr>
          <a:xfrm rot="10800000" flipV="1">
            <a:off x="4499992" y="4293096"/>
            <a:ext cx="648072" cy="576064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491880" y="260648"/>
            <a:ext cx="180020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>
                <a:solidFill>
                  <a:schemeClr val="tx1"/>
                </a:solidFill>
              </a:rPr>
              <a:t>Original CER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59832" y="764704"/>
            <a:ext cx="2592288" cy="720080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Abbreviated searches for new evidence using the same strategy as in the CER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563888" y="2420888"/>
            <a:ext cx="1656184" cy="792088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Screening and extracting data from relevant studies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55776" y="3861048"/>
            <a:ext cx="352839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Identifying qualitative/quantitative signals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987824" y="4365104"/>
            <a:ext cx="2592288" cy="216024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Signal detection completed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27584" y="4365104"/>
            <a:ext cx="1728192" cy="432048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FDA/Health Canada</a:t>
            </a:r>
          </a:p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alerts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152" y="4365104"/>
            <a:ext cx="1728192" cy="432048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Expert opinion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835696" y="4941168"/>
            <a:ext cx="5112568" cy="43204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Deciding on updating status of conclusion(s) for each KQ within CER and determining updating priority for each CER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835696" y="5589240"/>
            <a:ext cx="1656184" cy="2880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Low priority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580112" y="5589240"/>
            <a:ext cx="1656184" cy="2880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High priority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635896" y="5589240"/>
            <a:ext cx="1656184" cy="2880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Medium priority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644008" y="6093296"/>
            <a:ext cx="1656184" cy="43204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Refereed for updating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763688" y="6093296"/>
            <a:ext cx="2376264" cy="43204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Goes to 2</a:t>
            </a:r>
            <a:r>
              <a:rPr lang="en-CA" sz="1400" baseline="30000" dirty="0" smtClean="0">
                <a:solidFill>
                  <a:schemeClr val="tx1"/>
                </a:solidFill>
              </a:rPr>
              <a:t>nd</a:t>
            </a:r>
            <a:r>
              <a:rPr lang="en-CA" sz="1400" dirty="0" smtClean="0">
                <a:solidFill>
                  <a:schemeClr val="tx1"/>
                </a:solidFill>
              </a:rPr>
              <a:t> cycle of assessment 6 months later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940152" y="548680"/>
            <a:ext cx="1944216" cy="432048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>
                <a:solidFill>
                  <a:schemeClr val="tx1"/>
                </a:solidFill>
              </a:rPr>
              <a:t>Contacting experts</a:t>
            </a:r>
            <a:endParaRPr lang="en-CA" dirty="0">
              <a:solidFill>
                <a:schemeClr val="tx1"/>
              </a:solidFill>
            </a:endParaRPr>
          </a:p>
        </p:txBody>
      </p:sp>
      <p:cxnSp>
        <p:nvCxnSpPr>
          <p:cNvPr id="36" name="Straight Arrow Connector 35"/>
          <p:cNvCxnSpPr>
            <a:stCxn id="5" idx="2"/>
          </p:cNvCxnSpPr>
          <p:nvPr/>
        </p:nvCxnSpPr>
        <p:spPr>
          <a:xfrm rot="5400000">
            <a:off x="4319972" y="692696"/>
            <a:ext cx="144016" cy="1588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5" idx="3"/>
          </p:cNvCxnSpPr>
          <p:nvPr/>
        </p:nvCxnSpPr>
        <p:spPr>
          <a:xfrm>
            <a:off x="5292080" y="440668"/>
            <a:ext cx="648072" cy="252028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5" idx="1"/>
          </p:cNvCxnSpPr>
          <p:nvPr/>
        </p:nvCxnSpPr>
        <p:spPr>
          <a:xfrm rot="10800000" flipV="1">
            <a:off x="2771800" y="440668"/>
            <a:ext cx="720080" cy="252028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827584" y="548680"/>
            <a:ext cx="1944216" cy="432048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>
                <a:solidFill>
                  <a:schemeClr val="tx1"/>
                </a:solidFill>
              </a:rPr>
              <a:t>ECRI surveillance</a:t>
            </a:r>
            <a:endParaRPr lang="en-CA" dirty="0">
              <a:solidFill>
                <a:schemeClr val="tx1"/>
              </a:solidFill>
            </a:endParaRPr>
          </a:p>
        </p:txBody>
      </p:sp>
      <p:cxnSp>
        <p:nvCxnSpPr>
          <p:cNvPr id="55" name="Straight Arrow Connector 54"/>
          <p:cNvCxnSpPr>
            <a:stCxn id="7" idx="2"/>
          </p:cNvCxnSpPr>
          <p:nvPr/>
        </p:nvCxnSpPr>
        <p:spPr>
          <a:xfrm rot="5400000">
            <a:off x="3887527" y="1953233"/>
            <a:ext cx="936898" cy="1588"/>
          </a:xfrm>
          <a:prstGeom prst="straightConnector1">
            <a:avLst/>
          </a:prstGeom>
          <a:ln w="25400" cmpd="sng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rot="5400000">
            <a:off x="4032734" y="3536218"/>
            <a:ext cx="648072" cy="1588"/>
          </a:xfrm>
          <a:prstGeom prst="straightConnector1">
            <a:avLst/>
          </a:prstGeom>
          <a:ln w="25400" cmpd="sng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>
            <a:off x="4355976" y="4149080"/>
            <a:ext cx="0" cy="216024"/>
          </a:xfrm>
          <a:prstGeom prst="straightConnector1">
            <a:avLst/>
          </a:prstGeom>
          <a:ln w="25400" cmpd="sng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 rot="5400000">
            <a:off x="-508" y="2672916"/>
            <a:ext cx="3384376" cy="1588"/>
          </a:xfrm>
          <a:prstGeom prst="straightConnector1">
            <a:avLst/>
          </a:prstGeom>
          <a:ln w="25400" cmpd="sng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rot="5400000">
            <a:off x="5111266" y="2672916"/>
            <a:ext cx="3385170" cy="794"/>
          </a:xfrm>
          <a:prstGeom prst="straightConnector1">
            <a:avLst/>
          </a:prstGeom>
          <a:ln w="25400" cmpd="sng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 rot="5400000">
            <a:off x="4176750" y="4760354"/>
            <a:ext cx="360040" cy="1588"/>
          </a:xfrm>
          <a:prstGeom prst="straightConnector1">
            <a:avLst/>
          </a:prstGeom>
          <a:ln w="25400" cmpd="sng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>
            <a:off x="2051720" y="4797152"/>
            <a:ext cx="288032" cy="144016"/>
          </a:xfrm>
          <a:prstGeom prst="straightConnector1">
            <a:avLst/>
          </a:prstGeom>
          <a:ln w="25400" cmpd="sng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 rot="5400000">
            <a:off x="5868144" y="4797152"/>
            <a:ext cx="144016" cy="144016"/>
          </a:xfrm>
          <a:prstGeom prst="straightConnector1">
            <a:avLst/>
          </a:prstGeom>
          <a:ln w="25400" cmpd="sng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 rot="5400000">
            <a:off x="4176750" y="5481228"/>
            <a:ext cx="215230" cy="794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 rot="5400000">
            <a:off x="2663788" y="5481228"/>
            <a:ext cx="216024" cy="1588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 rot="5400000">
            <a:off x="6192974" y="5480434"/>
            <a:ext cx="216024" cy="1588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 rot="5400000">
            <a:off x="3671900" y="5985284"/>
            <a:ext cx="216024" cy="1588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/>
          <p:nvPr/>
        </p:nvCxnSpPr>
        <p:spPr>
          <a:xfrm rot="5400000">
            <a:off x="5616910" y="5985284"/>
            <a:ext cx="215230" cy="794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/>
          <p:nvPr/>
        </p:nvCxnSpPr>
        <p:spPr>
          <a:xfrm rot="5400000">
            <a:off x="2952614" y="5985284"/>
            <a:ext cx="215230" cy="794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>
            <a:stCxn id="27" idx="1"/>
          </p:cNvCxnSpPr>
          <p:nvPr/>
        </p:nvCxnSpPr>
        <p:spPr>
          <a:xfrm flipH="1">
            <a:off x="395536" y="6309320"/>
            <a:ext cx="1368152" cy="0"/>
          </a:xfrm>
          <a:prstGeom prst="line">
            <a:avLst/>
          </a:prstGeom>
          <a:ln w="254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 flipV="1">
            <a:off x="395536" y="188640"/>
            <a:ext cx="0" cy="6048672"/>
          </a:xfrm>
          <a:prstGeom prst="line">
            <a:avLst/>
          </a:prstGeom>
          <a:ln w="254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 flipH="1">
            <a:off x="395536" y="116632"/>
            <a:ext cx="3816424" cy="72008"/>
          </a:xfrm>
          <a:prstGeom prst="line">
            <a:avLst/>
          </a:prstGeom>
          <a:ln w="254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/>
          <p:nvPr/>
        </p:nvCxnSpPr>
        <p:spPr>
          <a:xfrm>
            <a:off x="4211960" y="116632"/>
            <a:ext cx="0" cy="216024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Methods</a:t>
            </a:r>
            <a:r>
              <a:rPr lang="en-CA" sz="4000" dirty="0" smtClean="0"/>
              <a:t/>
            </a:r>
            <a:br>
              <a:rPr lang="en-CA" sz="4000" dirty="0" smtClean="0"/>
            </a:br>
            <a:endParaRPr lang="en-CA" sz="3100" dirty="0"/>
          </a:p>
        </p:txBody>
      </p:sp>
      <p:sp>
        <p:nvSpPr>
          <p:cNvPr id="4" name="Rectangle 3"/>
          <p:cNvSpPr/>
          <p:nvPr/>
        </p:nvSpPr>
        <p:spPr>
          <a:xfrm>
            <a:off x="1979712" y="1340768"/>
            <a:ext cx="4680520" cy="576064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Identifying signals for updating </a:t>
            </a:r>
            <a:endParaRPr lang="en-CA" sz="24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131840" y="2492896"/>
            <a:ext cx="2304256" cy="576064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Qualitative signals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51520" y="3501008"/>
            <a:ext cx="3168352" cy="2304256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Potentially invalidating change in evidence</a:t>
            </a:r>
          </a:p>
          <a:p>
            <a:pPr algn="ctr"/>
            <a:endParaRPr lang="en-US" sz="1600" dirty="0" smtClean="0">
              <a:solidFill>
                <a:schemeClr val="tx1"/>
              </a:solidFill>
            </a:endParaRP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[pivotal trial/MA]</a:t>
            </a:r>
          </a:p>
          <a:p>
            <a:pPr algn="ctr"/>
            <a:endParaRPr lang="en-US" sz="1600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 Opposing findings in effectiveness</a:t>
            </a:r>
          </a:p>
          <a:p>
            <a:pPr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 Substantial harm</a:t>
            </a:r>
          </a:p>
          <a:p>
            <a:pPr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 A superior new treatment</a:t>
            </a:r>
            <a:endParaRPr lang="en-CA" sz="1400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en-CA" sz="1400" dirty="0" smtClean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779912" y="3501008"/>
            <a:ext cx="5040560" cy="3024336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600" b="1" dirty="0" smtClean="0">
              <a:solidFill>
                <a:schemeClr val="tx1"/>
              </a:solidFill>
            </a:endParaRPr>
          </a:p>
          <a:p>
            <a:pPr lvl="0" algn="ctr"/>
            <a:endParaRPr lang="en-US" sz="1600" b="1" dirty="0" smtClean="0">
              <a:solidFill>
                <a:schemeClr val="tx1"/>
              </a:solidFill>
            </a:endParaRPr>
          </a:p>
          <a:p>
            <a:pPr lvl="0" algn="ctr"/>
            <a:r>
              <a:rPr lang="en-US" sz="1600" b="1" dirty="0" smtClean="0">
                <a:solidFill>
                  <a:schemeClr val="tx1"/>
                </a:solidFill>
              </a:rPr>
              <a:t>Major change in evidence</a:t>
            </a:r>
          </a:p>
          <a:p>
            <a:pPr algn="ctr"/>
            <a:endParaRPr lang="en-US" sz="1600" dirty="0" smtClean="0">
              <a:solidFill>
                <a:schemeClr val="tx1"/>
              </a:solidFill>
            </a:endParaRP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[pivotal trial/MA]</a:t>
            </a:r>
          </a:p>
          <a:p>
            <a:pPr lvl="0" algn="ctr"/>
            <a:endParaRPr lang="en-US" sz="1600" b="1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 Important changes in effectiveness short of opposing findings </a:t>
            </a:r>
          </a:p>
          <a:p>
            <a:pPr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 Clinically important expansion of treatment </a:t>
            </a:r>
          </a:p>
          <a:p>
            <a:pPr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 Clinically important caveat</a:t>
            </a:r>
          </a:p>
          <a:p>
            <a:pPr>
              <a:buFontTx/>
              <a:buChar char="-"/>
            </a:pP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[non-pivotal trial/MA]</a:t>
            </a:r>
          </a:p>
          <a:p>
            <a:pPr algn="ctr"/>
            <a:endParaRPr lang="en-US" sz="1400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 Opposing findings in effectiveness/harms</a:t>
            </a:r>
            <a:endParaRPr lang="en-CA" sz="1400" dirty="0" smtClean="0">
              <a:solidFill>
                <a:schemeClr val="tx1"/>
              </a:solidFill>
            </a:endParaRPr>
          </a:p>
          <a:p>
            <a:pPr lvl="0"/>
            <a:endParaRPr lang="en-CA" sz="1600" dirty="0" smtClean="0">
              <a:solidFill>
                <a:schemeClr val="tx1"/>
              </a:solidFill>
            </a:endParaRPr>
          </a:p>
          <a:p>
            <a:endParaRPr lang="en-CA" sz="1600" dirty="0" smtClean="0">
              <a:solidFill>
                <a:schemeClr val="tx1"/>
              </a:solidFill>
            </a:endParaRPr>
          </a:p>
          <a:p>
            <a:pPr lvl="0"/>
            <a:endParaRPr lang="en-CA" sz="1600" dirty="0" smtClean="0">
              <a:solidFill>
                <a:schemeClr val="tx1"/>
              </a:solidFill>
            </a:endParaRPr>
          </a:p>
          <a:p>
            <a:endParaRPr lang="en-CA" sz="1600" dirty="0">
              <a:solidFill>
                <a:schemeClr val="tx1"/>
              </a:solidFill>
            </a:endParaRPr>
          </a:p>
        </p:txBody>
      </p:sp>
      <p:cxnSp>
        <p:nvCxnSpPr>
          <p:cNvPr id="21" name="Straight Arrow Connector 20"/>
          <p:cNvCxnSpPr>
            <a:endCxn id="5" idx="0"/>
          </p:cNvCxnSpPr>
          <p:nvPr/>
        </p:nvCxnSpPr>
        <p:spPr>
          <a:xfrm rot="5400000">
            <a:off x="3995936" y="2204864"/>
            <a:ext cx="576064" cy="1588"/>
          </a:xfrm>
          <a:prstGeom prst="straightConnector1">
            <a:avLst/>
          </a:prstGeom>
          <a:ln w="2540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5400000">
            <a:off x="5004842" y="3284190"/>
            <a:ext cx="432048" cy="1588"/>
          </a:xfrm>
          <a:prstGeom prst="straightConnector1">
            <a:avLst/>
          </a:prstGeom>
          <a:ln w="2540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5400000">
            <a:off x="3059832" y="3284984"/>
            <a:ext cx="432048" cy="1588"/>
          </a:xfrm>
          <a:prstGeom prst="straightConnector1">
            <a:avLst/>
          </a:prstGeom>
          <a:ln w="2540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Methods</a:t>
            </a:r>
            <a:r>
              <a:rPr lang="en-CA" sz="4000" dirty="0" smtClean="0"/>
              <a:t/>
            </a:r>
            <a:br>
              <a:rPr lang="en-CA" sz="4000" dirty="0" smtClean="0"/>
            </a:br>
            <a:endParaRPr lang="en-CA" sz="3100" dirty="0"/>
          </a:p>
        </p:txBody>
      </p:sp>
      <p:sp>
        <p:nvSpPr>
          <p:cNvPr id="4" name="Rectangle 3"/>
          <p:cNvSpPr/>
          <p:nvPr/>
        </p:nvSpPr>
        <p:spPr>
          <a:xfrm>
            <a:off x="2051720" y="1484784"/>
            <a:ext cx="5040560" cy="576064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Identifying signals for updating </a:t>
            </a:r>
            <a:endParaRPr lang="en-CA" sz="24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47864" y="2492896"/>
            <a:ext cx="2448272" cy="576064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Quantitative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23528" y="4077072"/>
            <a:ext cx="3456384" cy="1224136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Change in statistical significance</a:t>
            </a:r>
          </a:p>
          <a:p>
            <a:pPr algn="ctr"/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significant vs. non-significant 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non-significant vs. significant</a:t>
            </a:r>
          </a:p>
          <a:p>
            <a:pPr algn="ctr"/>
            <a:endParaRPr lang="en-CA" sz="1600" b="1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08104" y="4077072"/>
            <a:ext cx="3312368" cy="1224136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At least 50% change in effect size</a:t>
            </a:r>
            <a:endParaRPr lang="en-CA" sz="1600" b="1" dirty="0">
              <a:solidFill>
                <a:schemeClr val="tx1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rot="5400000">
            <a:off x="4356770" y="2276078"/>
            <a:ext cx="432048" cy="1588"/>
          </a:xfrm>
          <a:prstGeom prst="straightConnector1">
            <a:avLst/>
          </a:prstGeom>
          <a:ln w="2540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6" idx="2"/>
          </p:cNvCxnSpPr>
          <p:nvPr/>
        </p:nvCxnSpPr>
        <p:spPr>
          <a:xfrm rot="5400000">
            <a:off x="2807804" y="2312876"/>
            <a:ext cx="1008112" cy="2520280"/>
          </a:xfrm>
          <a:prstGeom prst="straightConnector1">
            <a:avLst/>
          </a:prstGeom>
          <a:ln w="2540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endCxn id="18" idx="0"/>
          </p:cNvCxnSpPr>
          <p:nvPr/>
        </p:nvCxnSpPr>
        <p:spPr>
          <a:xfrm>
            <a:off x="4572000" y="3068960"/>
            <a:ext cx="2592288" cy="1008112"/>
          </a:xfrm>
          <a:prstGeom prst="straightConnector1">
            <a:avLst/>
          </a:prstGeom>
          <a:ln w="2540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7" grpId="0" animBg="1"/>
      <p:bldP spid="1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491880" y="260648"/>
            <a:ext cx="180020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>
                <a:solidFill>
                  <a:schemeClr val="tx1"/>
                </a:solidFill>
              </a:rPr>
              <a:t>Original CER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59832" y="764704"/>
            <a:ext cx="2592288" cy="720080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Abbreviated searches for new evidence using the same strategy as in the CER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563888" y="2420888"/>
            <a:ext cx="1656184" cy="792088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Screening and extracting data from relevant studies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55776" y="3861048"/>
            <a:ext cx="352839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Identifying qualitative/quantitative signals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987824" y="4365104"/>
            <a:ext cx="2592288" cy="216024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Signal detection completed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27584" y="4365104"/>
            <a:ext cx="1728192" cy="432048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FDA/Health Canada</a:t>
            </a:r>
          </a:p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alerts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152" y="4365104"/>
            <a:ext cx="1728192" cy="432048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Expert opinion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835696" y="4941168"/>
            <a:ext cx="5112568" cy="43204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Deciding on updating status of conclusion(s) for each KQ within CER and determining updating priority for each CER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835696" y="5589240"/>
            <a:ext cx="1656184" cy="2880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Low priority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580112" y="5589240"/>
            <a:ext cx="1656184" cy="2880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High priority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635896" y="5589240"/>
            <a:ext cx="1656184" cy="2880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Medium priority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644008" y="6093296"/>
            <a:ext cx="1656184" cy="43204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Refereed for updating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763688" y="6093296"/>
            <a:ext cx="2376264" cy="43204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Goes to 2</a:t>
            </a:r>
            <a:r>
              <a:rPr lang="en-CA" sz="1400" baseline="30000" dirty="0" smtClean="0">
                <a:solidFill>
                  <a:schemeClr val="tx1"/>
                </a:solidFill>
              </a:rPr>
              <a:t>nd</a:t>
            </a:r>
            <a:r>
              <a:rPr lang="en-CA" sz="1400" dirty="0" smtClean="0">
                <a:solidFill>
                  <a:schemeClr val="tx1"/>
                </a:solidFill>
              </a:rPr>
              <a:t> cycle of assessment 6 months later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940152" y="548680"/>
            <a:ext cx="1944216" cy="432048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>
                <a:solidFill>
                  <a:schemeClr val="tx1"/>
                </a:solidFill>
              </a:rPr>
              <a:t>Contacting experts</a:t>
            </a:r>
            <a:endParaRPr lang="en-CA" dirty="0">
              <a:solidFill>
                <a:schemeClr val="tx1"/>
              </a:solidFill>
            </a:endParaRPr>
          </a:p>
        </p:txBody>
      </p:sp>
      <p:cxnSp>
        <p:nvCxnSpPr>
          <p:cNvPr id="36" name="Straight Arrow Connector 35"/>
          <p:cNvCxnSpPr>
            <a:stCxn id="5" idx="2"/>
          </p:cNvCxnSpPr>
          <p:nvPr/>
        </p:nvCxnSpPr>
        <p:spPr>
          <a:xfrm rot="5400000">
            <a:off x="4319972" y="692696"/>
            <a:ext cx="144016" cy="1588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5" idx="3"/>
          </p:cNvCxnSpPr>
          <p:nvPr/>
        </p:nvCxnSpPr>
        <p:spPr>
          <a:xfrm>
            <a:off x="5292080" y="440668"/>
            <a:ext cx="648072" cy="252028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5" idx="1"/>
          </p:cNvCxnSpPr>
          <p:nvPr/>
        </p:nvCxnSpPr>
        <p:spPr>
          <a:xfrm rot="10800000" flipV="1">
            <a:off x="2771800" y="440668"/>
            <a:ext cx="720080" cy="252028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827584" y="548680"/>
            <a:ext cx="1944216" cy="432048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>
                <a:solidFill>
                  <a:schemeClr val="tx1"/>
                </a:solidFill>
              </a:rPr>
              <a:t>ECRI surveillance</a:t>
            </a:r>
            <a:endParaRPr lang="en-CA" dirty="0">
              <a:solidFill>
                <a:schemeClr val="tx1"/>
              </a:solidFill>
            </a:endParaRPr>
          </a:p>
        </p:txBody>
      </p:sp>
      <p:cxnSp>
        <p:nvCxnSpPr>
          <p:cNvPr id="55" name="Straight Arrow Connector 54"/>
          <p:cNvCxnSpPr>
            <a:stCxn id="7" idx="2"/>
          </p:cNvCxnSpPr>
          <p:nvPr/>
        </p:nvCxnSpPr>
        <p:spPr>
          <a:xfrm rot="5400000">
            <a:off x="3887527" y="1953233"/>
            <a:ext cx="936898" cy="1588"/>
          </a:xfrm>
          <a:prstGeom prst="straightConnector1">
            <a:avLst/>
          </a:prstGeom>
          <a:ln w="25400" cmpd="sng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rot="5400000">
            <a:off x="4032734" y="3536218"/>
            <a:ext cx="648072" cy="1588"/>
          </a:xfrm>
          <a:prstGeom prst="straightConnector1">
            <a:avLst/>
          </a:prstGeom>
          <a:ln w="25400" cmpd="sng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>
            <a:off x="4355976" y="4149080"/>
            <a:ext cx="0" cy="216024"/>
          </a:xfrm>
          <a:prstGeom prst="straightConnector1">
            <a:avLst/>
          </a:prstGeom>
          <a:ln w="25400" cmpd="sng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 rot="5400000">
            <a:off x="-508" y="2672916"/>
            <a:ext cx="3384376" cy="1588"/>
          </a:xfrm>
          <a:prstGeom prst="straightConnector1">
            <a:avLst/>
          </a:prstGeom>
          <a:ln w="25400" cmpd="sng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rot="5400000">
            <a:off x="5111266" y="2672916"/>
            <a:ext cx="3385170" cy="794"/>
          </a:xfrm>
          <a:prstGeom prst="straightConnector1">
            <a:avLst/>
          </a:prstGeom>
          <a:ln w="25400" cmpd="sng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 rot="5400000">
            <a:off x="4176750" y="4760354"/>
            <a:ext cx="360040" cy="1588"/>
          </a:xfrm>
          <a:prstGeom prst="straightConnector1">
            <a:avLst/>
          </a:prstGeom>
          <a:ln w="25400" cmpd="sng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>
            <a:off x="2051720" y="4797152"/>
            <a:ext cx="288032" cy="144016"/>
          </a:xfrm>
          <a:prstGeom prst="straightConnector1">
            <a:avLst/>
          </a:prstGeom>
          <a:ln w="25400" cmpd="sng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 rot="5400000">
            <a:off x="5868144" y="4797152"/>
            <a:ext cx="144016" cy="144016"/>
          </a:xfrm>
          <a:prstGeom prst="straightConnector1">
            <a:avLst/>
          </a:prstGeom>
          <a:ln w="25400" cmpd="sng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 rot="5400000">
            <a:off x="4176750" y="5481228"/>
            <a:ext cx="215230" cy="794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 rot="5400000">
            <a:off x="2663788" y="5481228"/>
            <a:ext cx="216024" cy="1588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 rot="5400000">
            <a:off x="6192974" y="5480434"/>
            <a:ext cx="216024" cy="1588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 rot="5400000">
            <a:off x="3671900" y="5985284"/>
            <a:ext cx="216024" cy="1588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/>
          <p:nvPr/>
        </p:nvCxnSpPr>
        <p:spPr>
          <a:xfrm rot="5400000">
            <a:off x="5616910" y="5985284"/>
            <a:ext cx="215230" cy="794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/>
          <p:nvPr/>
        </p:nvCxnSpPr>
        <p:spPr>
          <a:xfrm rot="5400000">
            <a:off x="2952614" y="5985284"/>
            <a:ext cx="215230" cy="794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>
            <a:stCxn id="27" idx="1"/>
          </p:cNvCxnSpPr>
          <p:nvPr/>
        </p:nvCxnSpPr>
        <p:spPr>
          <a:xfrm flipH="1">
            <a:off x="395536" y="6309320"/>
            <a:ext cx="1368152" cy="0"/>
          </a:xfrm>
          <a:prstGeom prst="line">
            <a:avLst/>
          </a:prstGeom>
          <a:ln w="254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 flipV="1">
            <a:off x="395536" y="188640"/>
            <a:ext cx="0" cy="6048672"/>
          </a:xfrm>
          <a:prstGeom prst="line">
            <a:avLst/>
          </a:prstGeom>
          <a:ln w="254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 flipH="1">
            <a:off x="395536" y="116632"/>
            <a:ext cx="3816424" cy="72008"/>
          </a:xfrm>
          <a:prstGeom prst="line">
            <a:avLst/>
          </a:prstGeom>
          <a:ln w="254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/>
          <p:nvPr/>
        </p:nvCxnSpPr>
        <p:spPr>
          <a:xfrm>
            <a:off x="4211960" y="116632"/>
            <a:ext cx="0" cy="216024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496944" cy="1368152"/>
          </a:xfrm>
        </p:spPr>
        <p:txBody>
          <a:bodyPr>
            <a:noAutofit/>
          </a:bodyPr>
          <a:lstStyle/>
          <a:p>
            <a:r>
              <a:rPr lang="en-CA" sz="4000" dirty="0" smtClean="0"/>
              <a:t>Methods</a:t>
            </a:r>
            <a:br>
              <a:rPr lang="en-CA" sz="4000" dirty="0" smtClean="0"/>
            </a:br>
            <a:r>
              <a:rPr lang="en-CA" sz="4000" dirty="0" smtClean="0"/>
              <a:t> </a:t>
            </a:r>
            <a:r>
              <a:rPr lang="en-CA" sz="2400" b="1" u="sng" dirty="0" smtClean="0"/>
              <a:t>Rules for assessing updating status of conclusion(s) for each KQ</a:t>
            </a:r>
            <a:endParaRPr lang="en-CA" sz="2400" b="1" u="sng" dirty="0"/>
          </a:p>
        </p:txBody>
      </p:sp>
      <p:sp>
        <p:nvSpPr>
          <p:cNvPr id="5" name="Right Arrow 4"/>
          <p:cNvSpPr/>
          <p:nvPr/>
        </p:nvSpPr>
        <p:spPr>
          <a:xfrm>
            <a:off x="5292080" y="1916832"/>
            <a:ext cx="1224136" cy="432048"/>
          </a:xfrm>
          <a:prstGeom prst="rightArrow">
            <a:avLst>
              <a:gd name="adj1" fmla="val 32363"/>
              <a:gd name="adj2" fmla="val 50000"/>
            </a:avLst>
          </a:prstGeom>
          <a:blipFill>
            <a:blip r:embed="rId3" cstate="print">
              <a:lum bright="70000" contrast="-70000"/>
            </a:blip>
            <a:tile tx="0" ty="0" sx="100000" sy="100000" flip="none" algn="tl"/>
          </a:blipFill>
          <a:ln>
            <a:gradFill>
              <a:gsLst>
                <a:gs pos="0">
                  <a:srgbClr val="CCCCFF"/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ectangle 6"/>
          <p:cNvSpPr/>
          <p:nvPr/>
        </p:nvSpPr>
        <p:spPr>
          <a:xfrm>
            <a:off x="6804248" y="1700808"/>
            <a:ext cx="1656184" cy="792088"/>
          </a:xfrm>
          <a:prstGeom prst="rect">
            <a:avLst/>
          </a:prstGeom>
          <a:noFill/>
          <a:ln>
            <a:gradFill>
              <a:gsLst>
                <a:gs pos="0">
                  <a:srgbClr val="CCCCFF"/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Up to date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9" name="Double Brace 8"/>
          <p:cNvSpPr/>
          <p:nvPr/>
        </p:nvSpPr>
        <p:spPr>
          <a:xfrm>
            <a:off x="323528" y="1628800"/>
            <a:ext cx="4896544" cy="1080120"/>
          </a:xfrm>
          <a:prstGeom prst="bracePair">
            <a:avLst/>
          </a:prstGeom>
          <a:ln w="25400">
            <a:gradFill flip="none" rotWithShape="1">
              <a:gsLst>
                <a:gs pos="0">
                  <a:srgbClr val="CCCCFF"/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lin ang="5400000" scaled="0"/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No new evidence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Only confirmatory evidence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All responding experts: conclusions as still valid</a:t>
            </a:r>
          </a:p>
          <a:p>
            <a:pPr algn="ctr"/>
            <a:endParaRPr lang="en-CA" dirty="0"/>
          </a:p>
        </p:txBody>
      </p:sp>
      <p:sp>
        <p:nvSpPr>
          <p:cNvPr id="10" name="Double Brace 9"/>
          <p:cNvSpPr/>
          <p:nvPr/>
        </p:nvSpPr>
        <p:spPr>
          <a:xfrm>
            <a:off x="323528" y="2708920"/>
            <a:ext cx="4896544" cy="1080120"/>
          </a:xfrm>
          <a:prstGeom prst="bracePair">
            <a:avLst/>
          </a:prstGeom>
          <a:ln w="25400">
            <a:gradFill>
              <a:gsLst>
                <a:gs pos="0">
                  <a:srgbClr val="CCCCFF"/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Some new evidence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 minority of responding experts: having new evidence that might change the conclusion</a:t>
            </a:r>
          </a:p>
          <a:p>
            <a:pPr algn="ctr"/>
            <a:endParaRPr lang="en-CA" dirty="0"/>
          </a:p>
        </p:txBody>
      </p:sp>
      <p:sp>
        <p:nvSpPr>
          <p:cNvPr id="11" name="Right Arrow 10"/>
          <p:cNvSpPr/>
          <p:nvPr/>
        </p:nvSpPr>
        <p:spPr>
          <a:xfrm>
            <a:off x="5364088" y="3068960"/>
            <a:ext cx="1224136" cy="432048"/>
          </a:xfrm>
          <a:prstGeom prst="rightArrow">
            <a:avLst>
              <a:gd name="adj1" fmla="val 32363"/>
              <a:gd name="adj2" fmla="val 50000"/>
            </a:avLst>
          </a:prstGeom>
          <a:blipFill>
            <a:blip r:embed="rId3" cstate="print">
              <a:lum bright="70000" contrast="-70000"/>
            </a:blip>
            <a:tile tx="0" ty="0" sx="100000" sy="100000" flip="none" algn="tl"/>
          </a:blipFill>
          <a:ln>
            <a:gradFill>
              <a:gsLst>
                <a:gs pos="0">
                  <a:srgbClr val="CCCCFF"/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Rectangle 11"/>
          <p:cNvSpPr/>
          <p:nvPr/>
        </p:nvSpPr>
        <p:spPr>
          <a:xfrm>
            <a:off x="6804248" y="2852936"/>
            <a:ext cx="1656184" cy="792088"/>
          </a:xfrm>
          <a:prstGeom prst="rect">
            <a:avLst/>
          </a:prstGeom>
          <a:noFill/>
          <a:ln>
            <a:gradFill>
              <a:gsLst>
                <a:gs pos="0">
                  <a:srgbClr val="CCCCFF"/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Possibly out of date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13" name="Double Brace 12"/>
          <p:cNvSpPr/>
          <p:nvPr/>
        </p:nvSpPr>
        <p:spPr>
          <a:xfrm>
            <a:off x="323528" y="3933056"/>
            <a:ext cx="4896544" cy="1080120"/>
          </a:xfrm>
          <a:prstGeom prst="bracePair">
            <a:avLst/>
          </a:prstGeom>
          <a:ln w="25400">
            <a:gradFill>
              <a:gsLst>
                <a:gs pos="0">
                  <a:srgbClr val="CCCCFF"/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Substantial new evidence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Majority of responding experts: having new evidence that might change the conclusion</a:t>
            </a:r>
          </a:p>
          <a:p>
            <a:pPr algn="ctr"/>
            <a:endParaRPr lang="en-CA" dirty="0"/>
          </a:p>
        </p:txBody>
      </p:sp>
      <p:sp>
        <p:nvSpPr>
          <p:cNvPr id="14" name="Right Arrow 13"/>
          <p:cNvSpPr/>
          <p:nvPr/>
        </p:nvSpPr>
        <p:spPr>
          <a:xfrm>
            <a:off x="5292080" y="4293096"/>
            <a:ext cx="1224136" cy="432048"/>
          </a:xfrm>
          <a:prstGeom prst="rightArrow">
            <a:avLst>
              <a:gd name="adj1" fmla="val 32363"/>
              <a:gd name="adj2" fmla="val 50000"/>
            </a:avLst>
          </a:prstGeom>
          <a:blipFill>
            <a:blip r:embed="rId3" cstate="print">
              <a:lum bright="70000" contrast="-70000"/>
            </a:blip>
            <a:tile tx="0" ty="0" sx="100000" sy="100000" flip="none" algn="tl"/>
          </a:blipFill>
          <a:ln>
            <a:gradFill>
              <a:gsLst>
                <a:gs pos="0">
                  <a:srgbClr val="CCCCFF"/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Rectangle 14"/>
          <p:cNvSpPr/>
          <p:nvPr/>
        </p:nvSpPr>
        <p:spPr>
          <a:xfrm>
            <a:off x="6804248" y="4149080"/>
            <a:ext cx="1656184" cy="792088"/>
          </a:xfrm>
          <a:prstGeom prst="rect">
            <a:avLst/>
          </a:prstGeom>
          <a:noFill/>
          <a:ln>
            <a:gradFill>
              <a:gsLst>
                <a:gs pos="0">
                  <a:srgbClr val="CCCCFF"/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Probably out of date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16" name="Double Brace 15"/>
          <p:cNvSpPr/>
          <p:nvPr/>
        </p:nvSpPr>
        <p:spPr>
          <a:xfrm>
            <a:off x="323528" y="5229200"/>
            <a:ext cx="4896544" cy="1440160"/>
          </a:xfrm>
          <a:prstGeom prst="bracePair">
            <a:avLst/>
          </a:prstGeom>
          <a:ln w="25400">
            <a:gradFill>
              <a:gsLst>
                <a:gs pos="0">
                  <a:srgbClr val="CCCCFF"/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New evidence that rendered the CER conclusion out of date or no longer applicable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E.g. withdrawal of a drug or surgical device from the market, a black box warning from FDA, etc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 algn="ctr"/>
            <a:endParaRPr lang="en-CA" dirty="0"/>
          </a:p>
        </p:txBody>
      </p:sp>
      <p:sp>
        <p:nvSpPr>
          <p:cNvPr id="17" name="Right Arrow 16"/>
          <p:cNvSpPr/>
          <p:nvPr/>
        </p:nvSpPr>
        <p:spPr>
          <a:xfrm>
            <a:off x="5292080" y="5733256"/>
            <a:ext cx="1224136" cy="432048"/>
          </a:xfrm>
          <a:prstGeom prst="rightArrow">
            <a:avLst>
              <a:gd name="adj1" fmla="val 32363"/>
              <a:gd name="adj2" fmla="val 50000"/>
            </a:avLst>
          </a:prstGeom>
          <a:blipFill>
            <a:blip r:embed="rId3" cstate="print">
              <a:lum bright="70000" contrast="-70000"/>
            </a:blip>
            <a:tile tx="0" ty="0" sx="100000" sy="100000" flip="none" algn="tl"/>
          </a:blipFill>
          <a:ln>
            <a:gradFill>
              <a:gsLst>
                <a:gs pos="0">
                  <a:srgbClr val="CCCCFF"/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Rectangle 17"/>
          <p:cNvSpPr/>
          <p:nvPr/>
        </p:nvSpPr>
        <p:spPr>
          <a:xfrm>
            <a:off x="6804248" y="5589240"/>
            <a:ext cx="1656184" cy="792088"/>
          </a:xfrm>
          <a:prstGeom prst="rect">
            <a:avLst/>
          </a:prstGeom>
          <a:noFill/>
          <a:ln>
            <a:gradFill>
              <a:gsLst>
                <a:gs pos="0">
                  <a:srgbClr val="CCCCFF"/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Out of date</a:t>
            </a:r>
            <a:endParaRPr lang="en-CA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78098"/>
          </a:xfrm>
        </p:spPr>
        <p:txBody>
          <a:bodyPr/>
          <a:lstStyle/>
          <a:p>
            <a:r>
              <a:rPr lang="en-US" sz="4000" dirty="0" smtClean="0"/>
              <a:t>Outline</a:t>
            </a:r>
            <a:r>
              <a:rPr lang="en-US" dirty="0" smtClean="0"/>
              <a:t>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28592"/>
          </a:xfrm>
        </p:spPr>
        <p:txBody>
          <a:bodyPr>
            <a:normAutofit fontScale="32500" lnSpcReduction="20000"/>
          </a:bodyPr>
          <a:lstStyle/>
          <a:p>
            <a:pPr lvl="1">
              <a:spcBef>
                <a:spcPts val="1800"/>
              </a:spcBef>
              <a:buNone/>
              <a:defRPr/>
            </a:pPr>
            <a:r>
              <a:rPr lang="en-US" sz="7000" b="1" dirty="0" smtClean="0"/>
              <a:t>Background</a:t>
            </a:r>
          </a:p>
          <a:p>
            <a:pPr lvl="2">
              <a:spcBef>
                <a:spcPts val="1800"/>
              </a:spcBef>
              <a:buNone/>
              <a:defRPr/>
            </a:pPr>
            <a:r>
              <a:rPr lang="en-US" sz="5900" dirty="0" smtClean="0"/>
              <a:t>Why update systematic reviews (SRs)? What is an update of a SR? </a:t>
            </a:r>
          </a:p>
          <a:p>
            <a:pPr lvl="2">
              <a:spcBef>
                <a:spcPts val="1800"/>
              </a:spcBef>
              <a:buNone/>
              <a:defRPr/>
            </a:pPr>
            <a:r>
              <a:rPr lang="en-CA" sz="5900" dirty="0" smtClean="0"/>
              <a:t>When/how to update a SR?</a:t>
            </a:r>
          </a:p>
          <a:p>
            <a:pPr lvl="2">
              <a:spcBef>
                <a:spcPts val="1800"/>
              </a:spcBef>
              <a:buNone/>
              <a:defRPr/>
            </a:pPr>
            <a:r>
              <a:rPr lang="en-US" sz="5900" dirty="0" smtClean="0"/>
              <a:t>AHRQ updating surveillance project</a:t>
            </a:r>
          </a:p>
          <a:p>
            <a:pPr lvl="2">
              <a:spcBef>
                <a:spcPts val="1800"/>
              </a:spcBef>
              <a:buFont typeface="Symbol" pitchFamily="1" charset="2"/>
              <a:buChar char="·"/>
              <a:defRPr/>
            </a:pPr>
            <a:endParaRPr lang="en-US" dirty="0" smtClean="0"/>
          </a:p>
          <a:p>
            <a:pPr lvl="1">
              <a:spcBef>
                <a:spcPts val="1800"/>
              </a:spcBef>
              <a:buNone/>
              <a:defRPr/>
            </a:pPr>
            <a:r>
              <a:rPr lang="en-US" sz="7100" b="1" dirty="0" smtClean="0"/>
              <a:t>Methods</a:t>
            </a:r>
          </a:p>
          <a:p>
            <a:pPr lvl="2">
              <a:spcBef>
                <a:spcPts val="1800"/>
              </a:spcBef>
              <a:buNone/>
              <a:defRPr/>
            </a:pPr>
            <a:r>
              <a:rPr lang="en-US" sz="5900" dirty="0" smtClean="0"/>
              <a:t>Overview of the process</a:t>
            </a:r>
          </a:p>
          <a:p>
            <a:pPr lvl="2">
              <a:spcBef>
                <a:spcPts val="1800"/>
              </a:spcBef>
              <a:buNone/>
              <a:defRPr/>
            </a:pPr>
            <a:r>
              <a:rPr lang="en-US" sz="5900" dirty="0" smtClean="0"/>
              <a:t>The Ottawa/RAND EPC methodology</a:t>
            </a:r>
          </a:p>
          <a:p>
            <a:pPr lvl="2">
              <a:spcBef>
                <a:spcPts val="1800"/>
              </a:spcBef>
              <a:buNone/>
              <a:defRPr/>
            </a:pPr>
            <a:endParaRPr lang="en-US" dirty="0" smtClean="0"/>
          </a:p>
          <a:p>
            <a:pPr lvl="1">
              <a:spcBef>
                <a:spcPts val="1800"/>
              </a:spcBef>
              <a:buNone/>
              <a:defRPr/>
            </a:pPr>
            <a:r>
              <a:rPr lang="en-US" sz="7100" b="1" dirty="0" smtClean="0"/>
              <a:t>Findings and implications</a:t>
            </a:r>
          </a:p>
          <a:p>
            <a:pPr lvl="1">
              <a:spcBef>
                <a:spcPts val="1800"/>
              </a:spcBef>
              <a:buNone/>
              <a:defRPr/>
            </a:pPr>
            <a:r>
              <a:rPr lang="en-US" sz="7100" b="1" dirty="0" smtClean="0"/>
              <a:t>		</a:t>
            </a:r>
            <a:r>
              <a:rPr lang="en-US" sz="5800" dirty="0" smtClean="0"/>
              <a:t>Brief overview</a:t>
            </a:r>
          </a:p>
          <a:p>
            <a:pPr lvl="1">
              <a:spcBef>
                <a:spcPts val="1800"/>
              </a:spcBef>
              <a:buNone/>
              <a:defRPr/>
            </a:pPr>
            <a:endParaRPr lang="en-US" sz="5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936104"/>
          </a:xfrm>
        </p:spPr>
        <p:txBody>
          <a:bodyPr>
            <a:noAutofit/>
          </a:bodyPr>
          <a:lstStyle/>
          <a:p>
            <a:r>
              <a:rPr lang="en-CA" sz="4000" dirty="0" smtClean="0"/>
              <a:t>Methods </a:t>
            </a:r>
            <a:br>
              <a:rPr lang="en-CA" sz="4000" dirty="0" smtClean="0"/>
            </a:br>
            <a:endParaRPr lang="en-C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908720"/>
            <a:ext cx="8928992" cy="5832648"/>
          </a:xfrm>
        </p:spPr>
        <p:txBody>
          <a:bodyPr/>
          <a:lstStyle/>
          <a:p>
            <a:pPr algn="ctr">
              <a:buNone/>
            </a:pPr>
            <a:r>
              <a:rPr lang="en-US" sz="2400" b="1" u="sng" dirty="0" smtClean="0"/>
              <a:t>Rules for assigning the updating priority to a CER </a:t>
            </a:r>
          </a:p>
          <a:p>
            <a:pPr algn="ctr">
              <a:buNone/>
            </a:pPr>
            <a:r>
              <a:rPr lang="en-US" sz="2400" b="1" dirty="0" smtClean="0"/>
              <a:t>high, medium, or low  </a:t>
            </a:r>
            <a:endParaRPr lang="en-CA" sz="2400" b="1" dirty="0" smtClean="0"/>
          </a:p>
          <a:p>
            <a:pPr algn="ctr">
              <a:buNone/>
            </a:pPr>
            <a:endParaRPr lang="en-US" sz="2400" dirty="0" smtClean="0"/>
          </a:p>
          <a:p>
            <a:endParaRPr lang="en-CA" dirty="0"/>
          </a:p>
        </p:txBody>
      </p:sp>
      <p:sp>
        <p:nvSpPr>
          <p:cNvPr id="4" name="Rounded Rectangle 3"/>
          <p:cNvSpPr/>
          <p:nvPr/>
        </p:nvSpPr>
        <p:spPr>
          <a:xfrm>
            <a:off x="611560" y="2708920"/>
            <a:ext cx="2088232" cy="1080120"/>
          </a:xfrm>
          <a:prstGeom prst="round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How many conclusions?</a:t>
            </a:r>
            <a:endParaRPr lang="en-CA" sz="24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419872" y="3356992"/>
            <a:ext cx="1656184" cy="504056"/>
          </a:xfrm>
          <a:prstGeom prst="rect">
            <a:avLst/>
          </a:prstGeom>
          <a:noFill/>
          <a:ln>
            <a:gradFill>
              <a:gsLst>
                <a:gs pos="0">
                  <a:srgbClr val="CCCCFF"/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Probably out of date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64088" y="2780928"/>
            <a:ext cx="1656184" cy="576064"/>
          </a:xfrm>
          <a:prstGeom prst="rect">
            <a:avLst/>
          </a:prstGeom>
          <a:noFill/>
          <a:ln>
            <a:gradFill>
              <a:gsLst>
                <a:gs pos="0">
                  <a:srgbClr val="CCCCFF"/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Possibly out of date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19872" y="2348880"/>
            <a:ext cx="1656184" cy="432048"/>
          </a:xfrm>
          <a:prstGeom prst="rect">
            <a:avLst/>
          </a:prstGeom>
          <a:noFill/>
          <a:ln>
            <a:gradFill>
              <a:gsLst>
                <a:gs pos="0">
                  <a:srgbClr val="CCCCFF"/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Out of date</a:t>
            </a:r>
            <a:endParaRPr lang="en-CA" dirty="0">
              <a:solidFill>
                <a:schemeClr val="tx1"/>
              </a:solidFill>
            </a:endParaRPr>
          </a:p>
        </p:txBody>
      </p:sp>
      <p:cxnSp>
        <p:nvCxnSpPr>
          <p:cNvPr id="14" name="Straight Arrow Connector 13"/>
          <p:cNvCxnSpPr>
            <a:endCxn id="12" idx="1"/>
          </p:cNvCxnSpPr>
          <p:nvPr/>
        </p:nvCxnSpPr>
        <p:spPr>
          <a:xfrm flipV="1">
            <a:off x="2699792" y="2564904"/>
            <a:ext cx="720080" cy="288032"/>
          </a:xfrm>
          <a:prstGeom prst="straightConnector1">
            <a:avLst/>
          </a:prstGeom>
          <a:ln w="254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9" idx="1"/>
          </p:cNvCxnSpPr>
          <p:nvPr/>
        </p:nvCxnSpPr>
        <p:spPr>
          <a:xfrm>
            <a:off x="2699792" y="3429000"/>
            <a:ext cx="720080" cy="180020"/>
          </a:xfrm>
          <a:prstGeom prst="straightConnector1">
            <a:avLst/>
          </a:prstGeom>
          <a:ln w="254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endCxn id="10" idx="1"/>
          </p:cNvCxnSpPr>
          <p:nvPr/>
        </p:nvCxnSpPr>
        <p:spPr>
          <a:xfrm>
            <a:off x="2699792" y="3068960"/>
            <a:ext cx="2664296" cy="0"/>
          </a:xfrm>
          <a:prstGeom prst="straightConnector1">
            <a:avLst/>
          </a:prstGeom>
          <a:ln w="254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/>
          <p:cNvSpPr/>
          <p:nvPr/>
        </p:nvSpPr>
        <p:spPr>
          <a:xfrm>
            <a:off x="611560" y="4725144"/>
            <a:ext cx="2088232" cy="1152128"/>
          </a:xfrm>
          <a:prstGeom prst="round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How out of date are conclusions?</a:t>
            </a:r>
            <a:endParaRPr lang="en-CA" sz="2400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347864" y="4077072"/>
            <a:ext cx="1368152" cy="1080120"/>
          </a:xfrm>
          <a:prstGeom prst="rect">
            <a:avLst/>
          </a:prstGeom>
          <a:noFill/>
          <a:ln>
            <a:gradFill>
              <a:gsLst>
                <a:gs pos="0">
                  <a:srgbClr val="CCCCFF"/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Magnitude/</a:t>
            </a: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direction of changes in estimates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5076056" y="4293096"/>
            <a:ext cx="1368152" cy="1080120"/>
          </a:xfrm>
          <a:prstGeom prst="rect">
            <a:avLst/>
          </a:prstGeom>
          <a:noFill/>
          <a:ln>
            <a:gradFill>
              <a:gsLst>
                <a:gs pos="0">
                  <a:srgbClr val="CCCCFF"/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Potential changes in practice or therapy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076056" y="5445224"/>
            <a:ext cx="1872208" cy="1080120"/>
          </a:xfrm>
          <a:prstGeom prst="rect">
            <a:avLst/>
          </a:prstGeom>
          <a:noFill/>
          <a:ln>
            <a:gradFill>
              <a:gsLst>
                <a:gs pos="0">
                  <a:srgbClr val="CCCCFF"/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Drugs withdrawn from the market /black box warning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347864" y="5589240"/>
            <a:ext cx="1368152" cy="1080120"/>
          </a:xfrm>
          <a:prstGeom prst="rect">
            <a:avLst/>
          </a:prstGeom>
          <a:noFill/>
          <a:ln>
            <a:gradFill>
              <a:gsLst>
                <a:gs pos="0">
                  <a:srgbClr val="CCCCFF"/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Availability of a new treatment</a:t>
            </a:r>
            <a:endParaRPr lang="en-CA" b="1" dirty="0">
              <a:solidFill>
                <a:schemeClr val="tx1"/>
              </a:solidFill>
            </a:endParaRPr>
          </a:p>
        </p:txBody>
      </p:sp>
      <p:cxnSp>
        <p:nvCxnSpPr>
          <p:cNvPr id="41" name="Straight Arrow Connector 40"/>
          <p:cNvCxnSpPr>
            <a:endCxn id="37" idx="1"/>
          </p:cNvCxnSpPr>
          <p:nvPr/>
        </p:nvCxnSpPr>
        <p:spPr>
          <a:xfrm flipV="1">
            <a:off x="2699792" y="4617132"/>
            <a:ext cx="648072" cy="252028"/>
          </a:xfrm>
          <a:prstGeom prst="straightConnector1">
            <a:avLst/>
          </a:prstGeom>
          <a:ln w="254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2699792" y="5733256"/>
            <a:ext cx="648072" cy="504056"/>
          </a:xfrm>
          <a:prstGeom prst="straightConnector1">
            <a:avLst/>
          </a:prstGeom>
          <a:ln w="254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35" idx="3"/>
          </p:cNvCxnSpPr>
          <p:nvPr/>
        </p:nvCxnSpPr>
        <p:spPr>
          <a:xfrm flipV="1">
            <a:off x="2699792" y="5229200"/>
            <a:ext cx="2376264" cy="72008"/>
          </a:xfrm>
          <a:prstGeom prst="straightConnector1">
            <a:avLst/>
          </a:prstGeom>
          <a:ln w="254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2699792" y="5517232"/>
            <a:ext cx="2376264" cy="0"/>
          </a:xfrm>
          <a:prstGeom prst="straightConnector1">
            <a:avLst/>
          </a:prstGeom>
          <a:ln w="254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0" grpId="0" animBg="1"/>
      <p:bldP spid="12" grpId="0" animBg="1"/>
      <p:bldP spid="35" grpId="0" animBg="1"/>
      <p:bldP spid="37" grpId="0" animBg="1"/>
      <p:bldP spid="38" grpId="0" animBg="1"/>
      <p:bldP spid="39" grpId="0" animBg="1"/>
      <p:bldP spid="4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20080"/>
          </a:xfrm>
        </p:spPr>
        <p:txBody>
          <a:bodyPr>
            <a:normAutofit/>
          </a:bodyPr>
          <a:lstStyle/>
          <a:p>
            <a:r>
              <a:rPr lang="en-CA" sz="4000" dirty="0" smtClean="0"/>
              <a:t>Methods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A brief report summarizing the findings from the surveillance process</a:t>
            </a:r>
          </a:p>
          <a:p>
            <a:pPr lvl="1">
              <a:spcBef>
                <a:spcPts val="600"/>
              </a:spcBef>
            </a:pPr>
            <a:r>
              <a:rPr lang="en-US" sz="2400" dirty="0" smtClean="0"/>
              <a:t>Title page lists the final priority for updating (</a:t>
            </a:r>
            <a:r>
              <a:rPr lang="x-none" sz="2400" smtClean="0"/>
              <a:t>“low,” “medium,” or “high”)</a:t>
            </a:r>
            <a:endParaRPr lang="en-US" sz="2400" dirty="0" smtClean="0"/>
          </a:p>
          <a:p>
            <a:pPr lvl="1">
              <a:spcBef>
                <a:spcPts val="600"/>
              </a:spcBef>
            </a:pPr>
            <a:r>
              <a:rPr lang="en-US" sz="2400" dirty="0" smtClean="0"/>
              <a:t>Description of methods and results</a:t>
            </a:r>
          </a:p>
          <a:p>
            <a:pPr lvl="1">
              <a:spcBef>
                <a:spcPts val="600"/>
              </a:spcBef>
            </a:pPr>
            <a:r>
              <a:rPr lang="en-US" sz="2400" dirty="0" smtClean="0"/>
              <a:t>Summary table by conclusion: </a:t>
            </a:r>
          </a:p>
          <a:p>
            <a:pPr lvl="2">
              <a:spcBef>
                <a:spcPts val="600"/>
              </a:spcBef>
            </a:pPr>
            <a:r>
              <a:rPr lang="en-US" dirty="0" smtClean="0"/>
              <a:t>findings of the literature search</a:t>
            </a:r>
          </a:p>
          <a:p>
            <a:pPr lvl="2">
              <a:spcBef>
                <a:spcPts val="600"/>
              </a:spcBef>
            </a:pPr>
            <a:r>
              <a:rPr lang="x-none" smtClean="0"/>
              <a:t>findings from FDA</a:t>
            </a:r>
            <a:r>
              <a:rPr lang="en-US" dirty="0" smtClean="0"/>
              <a:t> and</a:t>
            </a:r>
            <a:r>
              <a:rPr lang="x-none" smtClean="0"/>
              <a:t> Health Canada</a:t>
            </a:r>
            <a:endParaRPr lang="en-US" dirty="0" smtClean="0"/>
          </a:p>
          <a:p>
            <a:pPr lvl="2">
              <a:spcBef>
                <a:spcPts val="600"/>
              </a:spcBef>
            </a:pPr>
            <a:r>
              <a:rPr lang="x-none" smtClean="0"/>
              <a:t>expert opinion</a:t>
            </a:r>
            <a:endParaRPr lang="en-US" dirty="0" smtClean="0"/>
          </a:p>
          <a:p>
            <a:pPr lvl="2">
              <a:spcBef>
                <a:spcPts val="600"/>
              </a:spcBef>
            </a:pPr>
            <a:r>
              <a:rPr lang="x-none" smtClean="0"/>
              <a:t>assessment of the degree to which </a:t>
            </a:r>
            <a:r>
              <a:rPr lang="en-US" dirty="0" smtClean="0"/>
              <a:t>the conclusion</a:t>
            </a:r>
            <a:r>
              <a:rPr lang="x-none" smtClean="0"/>
              <a:t> may</a:t>
            </a:r>
            <a:r>
              <a:rPr lang="en-US" dirty="0" smtClean="0"/>
              <a:t> </a:t>
            </a:r>
            <a:r>
              <a:rPr lang="x-none" smtClean="0"/>
              <a:t>be out-of-date</a:t>
            </a:r>
            <a:endParaRPr lang="en-US" dirty="0" smtClean="0"/>
          </a:p>
          <a:p>
            <a:pPr lvl="1">
              <a:spcBef>
                <a:spcPts val="600"/>
              </a:spcBef>
            </a:pPr>
            <a:r>
              <a:rPr lang="en-US" sz="2400" dirty="0" smtClean="0"/>
              <a:t>E</a:t>
            </a:r>
            <a:r>
              <a:rPr lang="x-none" sz="2400" smtClean="0"/>
              <a:t>vidence table</a:t>
            </a:r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92088"/>
          </a:xfrm>
        </p:spPr>
        <p:txBody>
          <a:bodyPr>
            <a:normAutofit/>
          </a:bodyPr>
          <a:lstStyle/>
          <a:p>
            <a:r>
              <a:rPr lang="en-US" sz="4000" dirty="0" smtClean="0"/>
              <a:t>Findings</a:t>
            </a:r>
            <a:endParaRPr lang="en-C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00200"/>
            <a:ext cx="8496944" cy="4525963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sz="3000" b="1" u="sng" dirty="0" smtClean="0"/>
              <a:t>1</a:t>
            </a:r>
            <a:r>
              <a:rPr lang="en-US" sz="3000" b="1" u="sng" baseline="30000" dirty="0" smtClean="0"/>
              <a:t>st</a:t>
            </a:r>
            <a:r>
              <a:rPr lang="en-US" sz="3000" b="1" u="sng" dirty="0" smtClean="0"/>
              <a:t> year of surveillance</a:t>
            </a:r>
          </a:p>
          <a:p>
            <a:pPr algn="ctr">
              <a:buNone/>
            </a:pPr>
            <a:endParaRPr lang="en-US" sz="3000" u="sng" dirty="0" smtClean="0"/>
          </a:p>
          <a:p>
            <a:pPr>
              <a:buNone/>
            </a:pPr>
            <a:r>
              <a:rPr lang="en-US" sz="3000" dirty="0" smtClean="0"/>
              <a:t>14 CERs were assessed for updating status and were </a:t>
            </a:r>
          </a:p>
          <a:p>
            <a:pPr>
              <a:buNone/>
            </a:pPr>
            <a:r>
              <a:rPr lang="en-US" sz="3000" dirty="0" smtClean="0"/>
              <a:t>assigned updating priorities as follows:</a:t>
            </a:r>
          </a:p>
          <a:p>
            <a:pPr marL="342900" lvl="1" indent="-342900">
              <a:buNone/>
            </a:pPr>
            <a:r>
              <a:rPr lang="en-US" sz="3000" dirty="0" smtClean="0"/>
              <a:t> </a:t>
            </a:r>
          </a:p>
          <a:p>
            <a:pPr marL="342900" lvl="1" indent="-342900">
              <a:buNone/>
            </a:pPr>
            <a:r>
              <a:rPr lang="en-US" sz="3000" dirty="0" smtClean="0"/>
              <a:t>2 (14.2%) = ‘high priority’ 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n-US" sz="3000" dirty="0" smtClean="0"/>
          </a:p>
          <a:p>
            <a:pPr marL="342900" lvl="1" indent="-342900">
              <a:buNone/>
            </a:pPr>
            <a:r>
              <a:rPr lang="en-US" sz="3000" dirty="0" smtClean="0"/>
              <a:t>3 (21.4%) = ‘medium priority’ 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n-US" sz="3000" dirty="0" smtClean="0"/>
          </a:p>
          <a:p>
            <a:pPr marL="342900" lvl="1" indent="-342900">
              <a:buNone/>
            </a:pPr>
            <a:r>
              <a:rPr lang="en-US" sz="3000" dirty="0" smtClean="0"/>
              <a:t>9 (64.4%) = ‘low priority’ </a:t>
            </a:r>
          </a:p>
          <a:p>
            <a:endParaRPr lang="en-CA" dirty="0" smtClean="0"/>
          </a:p>
          <a:p>
            <a:endParaRPr lang="en-CA" dirty="0" smtClean="0"/>
          </a:p>
          <a:p>
            <a:pPr>
              <a:buNone/>
            </a:pP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648072"/>
          </a:xfrm>
        </p:spPr>
        <p:txBody>
          <a:bodyPr>
            <a:noAutofit/>
          </a:bodyPr>
          <a:lstStyle/>
          <a:p>
            <a:r>
              <a:rPr lang="en-US" sz="4000" dirty="0" smtClean="0"/>
              <a:t>Implications</a:t>
            </a:r>
            <a:endParaRPr lang="en-C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12568"/>
          </a:xfrm>
        </p:spPr>
        <p:txBody>
          <a:bodyPr>
            <a:normAutofit/>
          </a:bodyPr>
          <a:lstStyle/>
          <a:p>
            <a:r>
              <a:rPr lang="en-US" sz="3000" dirty="0" smtClean="0"/>
              <a:t>We have established a Surveillance Program that has evaluated 14 CERs over the course of 12 months</a:t>
            </a:r>
          </a:p>
          <a:p>
            <a:pPr>
              <a:buNone/>
            </a:pPr>
            <a:r>
              <a:rPr lang="en-US" sz="3000" dirty="0" smtClean="0"/>
              <a:t>  </a:t>
            </a:r>
          </a:p>
          <a:p>
            <a:r>
              <a:rPr lang="en-US" sz="3000" dirty="0" smtClean="0"/>
              <a:t>We have shown that a program for regular and active surveillance of CERs is feasible</a:t>
            </a:r>
          </a:p>
          <a:p>
            <a:pPr>
              <a:buNone/>
            </a:pPr>
            <a:r>
              <a:rPr lang="en-US" sz="3000" dirty="0" smtClean="0"/>
              <a:t> </a:t>
            </a:r>
            <a:endParaRPr lang="en-CA" sz="3000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792088"/>
          </a:xfrm>
        </p:spPr>
        <p:txBody>
          <a:bodyPr>
            <a:normAutofit/>
          </a:bodyPr>
          <a:lstStyle/>
          <a:p>
            <a:r>
              <a:rPr lang="en-US" sz="4000" dirty="0" smtClean="0"/>
              <a:t>Implications</a:t>
            </a:r>
            <a:endParaRPr lang="en-C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To our knowledge, the surveillance assessment project is the first large scale effort that has applied a set of methods to assess the currency of evidence-based reports (or systematic reviews) in a structured and standardized manner</a:t>
            </a:r>
          </a:p>
          <a:p>
            <a:endParaRPr lang="en-US" dirty="0" smtClean="0"/>
          </a:p>
          <a:p>
            <a:r>
              <a:rPr lang="en-US" dirty="0" smtClean="0"/>
              <a:t>The application of this methodology proves to be a relatively feasible, efficient, </a:t>
            </a:r>
            <a:r>
              <a:rPr lang="en-US" dirty="0" smtClean="0"/>
              <a:t>and </a:t>
            </a:r>
            <a:r>
              <a:rPr lang="en-US" dirty="0" smtClean="0"/>
              <a:t>at the same time, comprehensive </a:t>
            </a:r>
            <a:r>
              <a:rPr lang="en-US" dirty="0" smtClean="0"/>
              <a:t>approach </a:t>
            </a:r>
            <a:r>
              <a:rPr lang="en-US" dirty="0" smtClean="0"/>
              <a:t>for assessing the need for updating individual CERs across a wide range of health interventions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en-CA" sz="4000" dirty="0" smtClean="0"/>
              <a:t>References</a:t>
            </a:r>
            <a:endParaRPr lang="en-C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112568"/>
          </a:xfrm>
        </p:spPr>
        <p:txBody>
          <a:bodyPr>
            <a:normAutofit fontScale="25000" lnSpcReduction="20000"/>
          </a:bodyPr>
          <a:lstStyle/>
          <a:p>
            <a:pPr lvl="0"/>
            <a:endParaRPr lang="en-US" dirty="0" smtClean="0"/>
          </a:p>
          <a:p>
            <a:r>
              <a:rPr lang="en-US" sz="6400" dirty="0" smtClean="0"/>
              <a:t>Moher D, Tsertsvadze A. Systematic Reviews: When is an Update an Update? Lancet 2006; 367: 881-883 </a:t>
            </a:r>
          </a:p>
          <a:p>
            <a:pPr lvl="0"/>
            <a:r>
              <a:rPr lang="en-US" sz="6400" dirty="0" smtClean="0"/>
              <a:t>Garritty C, Tsertsvadze A, Tricco AC, Sampson M, Moher D. Updating systematic reviews: an international survey. </a:t>
            </a:r>
            <a:r>
              <a:rPr lang="en-US" sz="6400" dirty="0" err="1" smtClean="0"/>
              <a:t>PloS</a:t>
            </a:r>
            <a:r>
              <a:rPr lang="en-US" sz="6400" dirty="0" smtClean="0"/>
              <a:t> one 2010; 5(4):e9914.</a:t>
            </a:r>
          </a:p>
          <a:p>
            <a:r>
              <a:rPr lang="en-US" sz="6400" dirty="0" smtClean="0"/>
              <a:t>French SD, McDonald S, McKenzie JE, Green S. Investing in updating: how do conclusions change when Cochrane systematic reviews are updated? BMC Med Res </a:t>
            </a:r>
            <a:r>
              <a:rPr lang="en-US" sz="6400" dirty="0" err="1" smtClean="0"/>
              <a:t>Methodol</a:t>
            </a:r>
            <a:r>
              <a:rPr lang="en-US" sz="6400" dirty="0" smtClean="0"/>
              <a:t> 2005;5:33.</a:t>
            </a:r>
          </a:p>
          <a:p>
            <a:pPr lvl="0"/>
            <a:r>
              <a:rPr lang="en-US" sz="6400" dirty="0" smtClean="0"/>
              <a:t>Moher D, Tsertsvadze A, Tricco AC, Eccles M, Grimshaw J, Sampson M et al. A systematic review identified few methods and strategies describing when and how to update systematic reviews. J </a:t>
            </a:r>
            <a:r>
              <a:rPr lang="en-US" sz="6400" dirty="0" err="1" smtClean="0"/>
              <a:t>Clin</a:t>
            </a:r>
            <a:r>
              <a:rPr lang="en-US" sz="6400" dirty="0" smtClean="0"/>
              <a:t> </a:t>
            </a:r>
            <a:r>
              <a:rPr lang="en-US" sz="6400" dirty="0" err="1" smtClean="0"/>
              <a:t>Epidemiol</a:t>
            </a:r>
            <a:r>
              <a:rPr lang="en-US" sz="6400" dirty="0" smtClean="0"/>
              <a:t> 2007; 60(11):1095-10e1.</a:t>
            </a:r>
          </a:p>
          <a:p>
            <a:pPr lvl="0"/>
            <a:r>
              <a:rPr lang="en-US" sz="6400" dirty="0" err="1" smtClean="0"/>
              <a:t>Shojania</a:t>
            </a:r>
            <a:r>
              <a:rPr lang="en-US" sz="6400" dirty="0" smtClean="0"/>
              <a:t> KG, Sampson M, Ansari MT, </a:t>
            </a:r>
            <a:r>
              <a:rPr lang="en-US" sz="6400" dirty="0" err="1" smtClean="0"/>
              <a:t>Ji</a:t>
            </a:r>
            <a:r>
              <a:rPr lang="en-US" sz="6400" dirty="0" smtClean="0"/>
              <a:t> J, Doucette S, Moher D. How quickly do systematic reviews go out of date? A survival analysis. Ann Intern Med 2007;147:224e33.</a:t>
            </a:r>
            <a:endParaRPr lang="en-CA" sz="6400" dirty="0" smtClean="0"/>
          </a:p>
          <a:p>
            <a:pPr lvl="0"/>
            <a:r>
              <a:rPr lang="en-US" sz="6400" dirty="0" smtClean="0"/>
              <a:t>Shekelle P, Newberry S, Maglione M et al.  Assessment of the need to update comparative effectiveness reviews: Report of an initial rapid program assessment (2005-2009) [Internet].    2009 Sep 10. </a:t>
            </a:r>
          </a:p>
          <a:p>
            <a:r>
              <a:rPr lang="en-US" sz="6400" dirty="0" smtClean="0"/>
              <a:t>Shekelle PG, Newberry SJ, Wu H, Suttorp M, Motala A, Lim Y-W, Balk EM, Chung M, Yu WW, Lee J, </a:t>
            </a:r>
            <a:r>
              <a:rPr lang="en-US" sz="6400" dirty="0" err="1" smtClean="0"/>
              <a:t>Gaylor</a:t>
            </a:r>
            <a:r>
              <a:rPr lang="en-US" sz="6400" dirty="0" smtClean="0"/>
              <a:t> JM, Moher D, Ansari MT, Skidmore R, Garritty C. Identifying Signals for Updating Systematic Reviews: A Comparison of Two Methods. Rockville (MD): Agency for Healthcare Research and Quality. June 2011. Methods Research Report. AHRQ Publication No. 11-EHC042-EF. </a:t>
            </a:r>
          </a:p>
          <a:p>
            <a:pPr lvl="0"/>
            <a:r>
              <a:rPr lang="en-US" sz="6400" dirty="0" smtClean="0"/>
              <a:t>Tsertsvadze A, Maglione M, Chou R, Garritty C, Coleman C, </a:t>
            </a:r>
            <a:r>
              <a:rPr lang="en-US" sz="6400" dirty="0" err="1" smtClean="0"/>
              <a:t>Lux</a:t>
            </a:r>
            <a:r>
              <a:rPr lang="en-US" sz="6400" dirty="0" smtClean="0"/>
              <a:t> L et al. Updating comparative effectiveness reviews: current efforts in AHRQ's Effective Health Care Program. J </a:t>
            </a:r>
            <a:r>
              <a:rPr lang="en-US" sz="6400" dirty="0" err="1" smtClean="0"/>
              <a:t>Clin</a:t>
            </a:r>
            <a:r>
              <a:rPr lang="en-US" sz="6400" dirty="0" smtClean="0"/>
              <a:t> </a:t>
            </a:r>
            <a:r>
              <a:rPr lang="en-US" sz="6400" dirty="0" err="1" smtClean="0"/>
              <a:t>Epidemiol</a:t>
            </a:r>
            <a:r>
              <a:rPr lang="en-US" sz="6400" dirty="0" smtClean="0"/>
              <a:t> 2011; 64(11):1208-1215.</a:t>
            </a:r>
            <a:endParaRPr lang="en-CA" sz="6400" dirty="0" smtClean="0"/>
          </a:p>
          <a:p>
            <a:endParaRPr lang="en-CA" sz="6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>
              <a:buNone/>
            </a:pPr>
            <a:r>
              <a:rPr lang="en-US" sz="4400" dirty="0" smtClean="0"/>
              <a:t>THANK YOU!</a:t>
            </a:r>
          </a:p>
          <a:p>
            <a:pPr algn="ctr">
              <a:buNone/>
            </a:pPr>
            <a:endParaRPr lang="en-US" sz="4400" dirty="0" smtClean="0"/>
          </a:p>
          <a:p>
            <a:pPr algn="ctr">
              <a:buNone/>
            </a:pPr>
            <a:endParaRPr lang="en-US" sz="4400" dirty="0"/>
          </a:p>
        </p:txBody>
      </p:sp>
      <p:pic>
        <p:nvPicPr>
          <p:cNvPr id="4" name="Picture 3" descr="OHRILogoFul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5373216"/>
            <a:ext cx="6984776" cy="10009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CA" sz="4000" dirty="0" smtClean="0"/>
              <a:t>Background</a:t>
            </a:r>
            <a:endParaRPr lang="en-C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478112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3000" dirty="0" smtClean="0"/>
              <a:t>Why update SRs?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3000" dirty="0" smtClean="0"/>
              <a:t>SRs play a central role in comparative effectiveness research</a:t>
            </a:r>
          </a:p>
          <a:p>
            <a:pPr>
              <a:buNone/>
            </a:pPr>
            <a:endParaRPr lang="en-US" sz="3000" dirty="0" smtClean="0"/>
          </a:p>
          <a:p>
            <a:pPr>
              <a:buNone/>
            </a:pPr>
            <a:r>
              <a:rPr lang="en-US" sz="3000" dirty="0" smtClean="0"/>
              <a:t>With the emergence of new evidence over time, conclusion(s) </a:t>
            </a:r>
          </a:p>
          <a:p>
            <a:pPr>
              <a:buNone/>
            </a:pPr>
            <a:r>
              <a:rPr lang="en-US" sz="3000" dirty="0" smtClean="0"/>
              <a:t>of any given SR may become out of date and sometimes </a:t>
            </a:r>
          </a:p>
          <a:p>
            <a:pPr>
              <a:buNone/>
            </a:pPr>
            <a:r>
              <a:rPr lang="en-US" sz="3000" dirty="0" smtClean="0"/>
              <a:t>misleading</a:t>
            </a:r>
          </a:p>
          <a:p>
            <a:pPr>
              <a:buNone/>
            </a:pPr>
            <a:endParaRPr lang="en-US" sz="3000" dirty="0" smtClean="0"/>
          </a:p>
          <a:p>
            <a:pPr marL="342900" lvl="1" indent="-342900">
              <a:buNone/>
            </a:pPr>
            <a:r>
              <a:rPr lang="x-none" sz="3000" smtClean="0"/>
              <a:t>Changes in the evidence can have significant implications for </a:t>
            </a:r>
            <a:endParaRPr lang="en-US" sz="3000" dirty="0" smtClean="0"/>
          </a:p>
          <a:p>
            <a:pPr marL="342900" lvl="1" indent="-342900">
              <a:buNone/>
            </a:pPr>
            <a:r>
              <a:rPr lang="x-none" sz="3000" smtClean="0"/>
              <a:t>clinical practice guidelines and for</a:t>
            </a:r>
            <a:r>
              <a:rPr lang="en-US" sz="3000" dirty="0" smtClean="0"/>
              <a:t> </a:t>
            </a:r>
            <a:r>
              <a:rPr lang="x-none" sz="3000" smtClean="0"/>
              <a:t>clinical and consumer </a:t>
            </a:r>
            <a:endParaRPr lang="en-US" sz="3000" dirty="0" smtClean="0"/>
          </a:p>
          <a:p>
            <a:pPr marL="342900" lvl="1" indent="-342900">
              <a:buNone/>
            </a:pPr>
            <a:r>
              <a:rPr lang="x-none" sz="3000" smtClean="0"/>
              <a:t>decision-making</a:t>
            </a:r>
            <a:endParaRPr lang="en-US" sz="3000" dirty="0" smtClean="0"/>
          </a:p>
          <a:p>
            <a:pPr>
              <a:buNone/>
            </a:pPr>
            <a:endParaRPr lang="en-US" sz="3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n-CA" sz="4000" dirty="0" smtClean="0"/>
              <a:t>Background</a:t>
            </a:r>
            <a:endParaRPr lang="en-C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CA" dirty="0" smtClean="0"/>
              <a:t>What is an update of SR?</a:t>
            </a:r>
          </a:p>
          <a:p>
            <a:pPr algn="ctr"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“A discrete event with the aim to search for and </a:t>
            </a:r>
          </a:p>
          <a:p>
            <a:pPr>
              <a:buNone/>
            </a:pPr>
            <a:r>
              <a:rPr lang="en-CA" dirty="0" smtClean="0"/>
              <a:t>identify new evidence to incorporate into a </a:t>
            </a:r>
          </a:p>
          <a:p>
            <a:pPr>
              <a:buNone/>
            </a:pPr>
            <a:r>
              <a:rPr lang="en-CA" dirty="0" smtClean="0"/>
              <a:t>previously completed systematic review”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GB" dirty="0" smtClean="0"/>
              <a:t>An update </a:t>
            </a:r>
            <a:r>
              <a:rPr lang="en-GB" i="1" dirty="0" smtClean="0"/>
              <a:t>must</a:t>
            </a:r>
            <a:r>
              <a:rPr lang="en-GB" dirty="0" smtClean="0"/>
              <a:t> involve a search for new studies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sz="2200" dirty="0" smtClean="0">
                <a:latin typeface="Calibri" pitchFamily="34" charset="0"/>
                <a:cs typeface="Calibri" pitchFamily="34" charset="0"/>
              </a:rPr>
              <a:t>Moher and Tsertsvadze. Lancet 2006; 367:881-3</a:t>
            </a:r>
          </a:p>
          <a:p>
            <a:pPr>
              <a:buNone/>
            </a:pPr>
            <a:r>
              <a:rPr lang="en-GB" sz="2200" dirty="0" smtClean="0">
                <a:latin typeface="Calibri" pitchFamily="34" charset="0"/>
                <a:cs typeface="Calibri" pitchFamily="34" charset="0"/>
              </a:rPr>
              <a:t>Cochrane Hand Book section 3.2.2 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CA" sz="4000" dirty="0" smtClean="0"/>
              <a:t>Background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8531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u="sng" dirty="0" err="1" smtClean="0"/>
              <a:t>Shojania</a:t>
            </a:r>
            <a:r>
              <a:rPr lang="en-US" sz="2400" u="sng" dirty="0" smtClean="0"/>
              <a:t> 2007</a:t>
            </a:r>
          </a:p>
          <a:p>
            <a:pPr>
              <a:buNone/>
            </a:pPr>
            <a:r>
              <a:rPr lang="en-US" sz="2000" dirty="0" smtClean="0"/>
              <a:t>Sets of quantitative/qualitative signals indicating need for updating tested on </a:t>
            </a:r>
          </a:p>
          <a:p>
            <a:pPr>
              <a:buNone/>
            </a:pPr>
            <a:r>
              <a:rPr lang="en-US" sz="2000" dirty="0" smtClean="0"/>
              <a:t>100 SRs; within 2 yrs, 23% of SRs had signals indicating the need for updating; </a:t>
            </a:r>
          </a:p>
          <a:p>
            <a:pPr>
              <a:buNone/>
            </a:pPr>
            <a:r>
              <a:rPr lang="en-US" sz="2000" dirty="0" smtClean="0"/>
              <a:t>the median time to the emergence of signal indicating the need for updating </a:t>
            </a:r>
          </a:p>
          <a:p>
            <a:pPr>
              <a:buNone/>
            </a:pPr>
            <a:r>
              <a:rPr lang="en-US" sz="2000" dirty="0" smtClean="0"/>
              <a:t>was 5.5 years</a:t>
            </a:r>
          </a:p>
          <a:p>
            <a:pPr>
              <a:buNone/>
            </a:pPr>
            <a:endParaRPr lang="en-US" sz="2400" u="sng" dirty="0" smtClean="0"/>
          </a:p>
          <a:p>
            <a:pPr>
              <a:buNone/>
            </a:pPr>
            <a:r>
              <a:rPr lang="en-US" sz="2400" u="sng" dirty="0" smtClean="0"/>
              <a:t>French 2005</a:t>
            </a:r>
          </a:p>
          <a:p>
            <a:pPr>
              <a:buNone/>
            </a:pPr>
            <a:r>
              <a:rPr lang="en-US" sz="2000" dirty="0" smtClean="0"/>
              <a:t>Of updated SRs (n=254), 9% (n=23) had changes in conclusions within 4 yrs</a:t>
            </a:r>
          </a:p>
          <a:p>
            <a:pPr>
              <a:buNone/>
            </a:pPr>
            <a:endParaRPr lang="en-CA" sz="2400" u="sng" dirty="0" smtClean="0"/>
          </a:p>
          <a:p>
            <a:pPr>
              <a:buNone/>
            </a:pPr>
            <a:r>
              <a:rPr lang="en-CA" sz="2400" u="sng" dirty="0" smtClean="0"/>
              <a:t>Garritty 2010</a:t>
            </a:r>
          </a:p>
          <a:p>
            <a:pPr>
              <a:buNone/>
            </a:pPr>
            <a:r>
              <a:rPr lang="en-CA" sz="2000" dirty="0" smtClean="0"/>
              <a:t>53/103 of respondents estimated &gt;50% of their respective SRs were likely </a:t>
            </a:r>
          </a:p>
          <a:p>
            <a:pPr>
              <a:buNone/>
            </a:pPr>
            <a:r>
              <a:rPr lang="en-CA" sz="2000" dirty="0" smtClean="0"/>
              <a:t>out-of-date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CA" sz="4000" dirty="0" smtClean="0"/>
              <a:t>Background</a:t>
            </a:r>
            <a:endParaRPr lang="en-C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sz="2400" dirty="0" smtClean="0"/>
              <a:t>One SR found very few methods and strategies used for updating SRs </a:t>
            </a:r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r>
              <a:rPr lang="en-CA" sz="2400" dirty="0" smtClean="0"/>
              <a:t>The authors identified the need for standardized reliable/efficient </a:t>
            </a:r>
          </a:p>
          <a:p>
            <a:pPr>
              <a:buNone/>
            </a:pPr>
            <a:r>
              <a:rPr lang="en-CA" sz="2400" dirty="0" smtClean="0"/>
              <a:t>method(s) for updating </a:t>
            </a:r>
          </a:p>
          <a:p>
            <a:pPr>
              <a:buNone/>
            </a:pPr>
            <a:endParaRPr lang="en-CA" sz="2800" dirty="0" smtClean="0"/>
          </a:p>
          <a:p>
            <a:pPr>
              <a:buNone/>
            </a:pPr>
            <a:r>
              <a:rPr lang="en-CA" sz="2800" dirty="0" smtClean="0"/>
              <a:t>(</a:t>
            </a:r>
            <a:r>
              <a:rPr lang="en-CA" sz="2400" dirty="0" smtClean="0"/>
              <a:t>Moher and Tsertsvadze 2007; Tsertsvadze 2011)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US" dirty="0" smtClean="0"/>
              <a:t>   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n-CA" sz="4000" dirty="0" smtClean="0"/>
              <a:t>Background</a:t>
            </a:r>
            <a:endParaRPr lang="en-C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124744"/>
            <a:ext cx="8928992" cy="5616624"/>
          </a:xfrm>
        </p:spPr>
        <p:txBody>
          <a:bodyPr>
            <a:normAutofit fontScale="92500"/>
          </a:bodyPr>
          <a:lstStyle/>
          <a:p>
            <a:pPr marL="342900" lvl="2" indent="-342900" algn="ctr">
              <a:buNone/>
            </a:pPr>
            <a:endParaRPr lang="en-US" sz="2600" dirty="0" smtClean="0"/>
          </a:p>
          <a:p>
            <a:pPr>
              <a:buNone/>
            </a:pPr>
            <a:r>
              <a:rPr lang="en-CA" sz="2200" dirty="0" smtClean="0"/>
              <a:t>In 2007-09, Ottawa and RAND Evidence-based Practice Centers (EPCs) within the </a:t>
            </a:r>
          </a:p>
          <a:p>
            <a:pPr>
              <a:buNone/>
            </a:pPr>
            <a:r>
              <a:rPr lang="en-CA" sz="2200" dirty="0" smtClean="0"/>
              <a:t>Agency for Healthcare Research and Quality (AHRQ) Effective Health Care Program </a:t>
            </a:r>
          </a:p>
          <a:p>
            <a:pPr>
              <a:buNone/>
            </a:pPr>
            <a:r>
              <a:rPr lang="en-CA" sz="2200" dirty="0" smtClean="0"/>
              <a:t>developed a methodology for determining the need of updating Comparative </a:t>
            </a:r>
          </a:p>
          <a:p>
            <a:pPr>
              <a:buNone/>
            </a:pPr>
            <a:r>
              <a:rPr lang="en-CA" sz="2200" dirty="0" smtClean="0"/>
              <a:t>Effectiveness Reviews (CERs)</a:t>
            </a:r>
          </a:p>
          <a:p>
            <a:pPr>
              <a:buNone/>
            </a:pPr>
            <a:endParaRPr lang="en-CA" sz="2400" dirty="0" smtClean="0"/>
          </a:p>
          <a:p>
            <a:r>
              <a:rPr lang="en-CA" sz="2200" dirty="0" smtClean="0"/>
              <a:t>Abbreviated searches for new evidence</a:t>
            </a:r>
          </a:p>
          <a:p>
            <a:r>
              <a:rPr lang="en-CA" sz="2200" dirty="0" smtClean="0"/>
              <a:t>Identification of signals indicating the need of updating by applying </a:t>
            </a:r>
            <a:r>
              <a:rPr lang="en-CA" sz="2200" i="1" dirty="0" smtClean="0"/>
              <a:t>a priori </a:t>
            </a:r>
            <a:r>
              <a:rPr lang="en-CA" sz="2200" dirty="0" smtClean="0"/>
              <a:t>set</a:t>
            </a:r>
            <a:r>
              <a:rPr lang="en-CA" sz="2200" i="1" dirty="0" smtClean="0"/>
              <a:t> </a:t>
            </a:r>
            <a:r>
              <a:rPr lang="en-CA" sz="2200" dirty="0" smtClean="0"/>
              <a:t>criteria to the new evidence</a:t>
            </a:r>
          </a:p>
          <a:p>
            <a:r>
              <a:rPr lang="en-CA" sz="2200" dirty="0" smtClean="0"/>
              <a:t>Expert opinion on validity of CER conclusions</a:t>
            </a:r>
          </a:p>
          <a:p>
            <a:r>
              <a:rPr lang="en-CA" sz="2200" dirty="0" smtClean="0"/>
              <a:t>Topic-specific safety alerts from FDA and Health Canada</a:t>
            </a:r>
          </a:p>
          <a:p>
            <a:r>
              <a:rPr lang="en-CA" sz="2200" dirty="0" smtClean="0"/>
              <a:t>Rules/guidance for determining the updating status of conclusion(s) for each key question (KQ) within CER and updating priority for each CER (low, medium, high) </a:t>
            </a:r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r>
              <a:rPr lang="en-CA" sz="2000" dirty="0" smtClean="0"/>
              <a:t>(</a:t>
            </a:r>
            <a:r>
              <a:rPr lang="en-CA" sz="2000" dirty="0" err="1" smtClean="0"/>
              <a:t>Shojania</a:t>
            </a:r>
            <a:r>
              <a:rPr lang="en-CA" sz="2000" dirty="0" smtClean="0"/>
              <a:t> 2007; Shekelle 2009)</a:t>
            </a:r>
          </a:p>
          <a:p>
            <a:endParaRPr lang="en-C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008112"/>
          </a:xfrm>
        </p:spPr>
        <p:txBody>
          <a:bodyPr>
            <a:normAutofit fontScale="90000"/>
          </a:bodyPr>
          <a:lstStyle/>
          <a:p>
            <a:pPr lvl="2" algn="ctr" rtl="0">
              <a:spcBef>
                <a:spcPct val="0"/>
              </a:spcBef>
            </a:pPr>
            <a:r>
              <a:rPr lang="en-CA" sz="4000" dirty="0" smtClean="0"/>
              <a:t/>
            </a:r>
            <a:br>
              <a:rPr lang="en-CA" sz="4000" dirty="0" smtClean="0"/>
            </a:br>
            <a:r>
              <a:rPr lang="en-CA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Background</a:t>
            </a:r>
            <a:r>
              <a:rPr lang="en-CA" sz="4000" dirty="0" smtClean="0"/>
              <a:t/>
            </a:r>
            <a:br>
              <a:rPr lang="en-CA" sz="4000" dirty="0" smtClean="0"/>
            </a:br>
            <a:r>
              <a:rPr lang="en-US" sz="2200" b="1" dirty="0" smtClean="0"/>
              <a:t/>
            </a:r>
            <a:br>
              <a:rPr lang="en-US" sz="2200" b="1" dirty="0" smtClean="0"/>
            </a:b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95801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400" b="1" u="sng" dirty="0" smtClean="0"/>
              <a:t>Objectives</a:t>
            </a:r>
            <a:endParaRPr lang="en-US" sz="2400" u="sng" dirty="0" smtClean="0"/>
          </a:p>
          <a:p>
            <a:endParaRPr lang="en-US" sz="2400" dirty="0" smtClean="0"/>
          </a:p>
          <a:p>
            <a:r>
              <a:rPr lang="en-US" sz="2400" dirty="0" smtClean="0"/>
              <a:t>Recognizing </a:t>
            </a:r>
            <a:r>
              <a:rPr lang="en-US" sz="2400" dirty="0" smtClean="0"/>
              <a:t>the importance of keeping CERs up-to-date, the AHRQ commissioned the RAND and Ottawa EPCs in collaboration with ECRI Institute to implement an updating surveillance system project</a:t>
            </a:r>
          </a:p>
          <a:p>
            <a:endParaRPr lang="en-US" dirty="0" smtClean="0"/>
          </a:p>
          <a:p>
            <a:r>
              <a:rPr lang="en-US" sz="2400" dirty="0" smtClean="0"/>
              <a:t>This collaborative project would use the previously developed methodology to assess already published CERs (n=42) for the need of </a:t>
            </a:r>
            <a:r>
              <a:rPr lang="en-US" sz="2400" dirty="0" smtClean="0"/>
              <a:t>updating</a:t>
            </a:r>
          </a:p>
          <a:p>
            <a:pPr>
              <a:buNone/>
            </a:pPr>
            <a:r>
              <a:rPr lang="en-US" sz="2400" dirty="0" smtClean="0"/>
              <a:t>___________________________________________________</a:t>
            </a:r>
            <a:endParaRPr lang="en-US" sz="2400" dirty="0" smtClean="0"/>
          </a:p>
          <a:p>
            <a:pPr>
              <a:buNone/>
            </a:pPr>
            <a:r>
              <a:rPr lang="en-US" sz="1900" dirty="0" smtClean="0"/>
              <a:t> - CERs unlike SRs contain several key questions/conclusions</a:t>
            </a:r>
          </a:p>
          <a:p>
            <a:pPr>
              <a:buNone/>
            </a:pPr>
            <a:r>
              <a:rPr lang="en-US" sz="1900" dirty="0" smtClean="0"/>
              <a:t> - Updating vs. assessing the need for updating</a:t>
            </a:r>
            <a:endParaRPr lang="en-US" sz="19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491880" y="260648"/>
            <a:ext cx="180020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>
                <a:solidFill>
                  <a:schemeClr val="tx1"/>
                </a:solidFill>
              </a:rPr>
              <a:t>Original CER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59832" y="764704"/>
            <a:ext cx="2592288" cy="720080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Abbreviated searches for new evidence using the same strategy as in the CER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563888" y="2420888"/>
            <a:ext cx="1656184" cy="792088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Screening and extracting data from relevant studies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55776" y="3861048"/>
            <a:ext cx="352839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Identifying qualitative/quantitative signals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987824" y="4365104"/>
            <a:ext cx="2592288" cy="216024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Signal detection completed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27584" y="4365104"/>
            <a:ext cx="1728192" cy="432048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FDA/Health Canada</a:t>
            </a:r>
          </a:p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alerts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152" y="4365104"/>
            <a:ext cx="1728192" cy="432048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Expert opinion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835696" y="4941168"/>
            <a:ext cx="5112568" cy="43204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Deciding on updating status of conclusion(s) for each KQ within CER and determining updating priority for each CER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835696" y="5589240"/>
            <a:ext cx="1656184" cy="2880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Low priority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580112" y="5589240"/>
            <a:ext cx="1656184" cy="2880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High priority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635896" y="5589240"/>
            <a:ext cx="1656184" cy="2880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Medium priority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644008" y="6093296"/>
            <a:ext cx="1656184" cy="43204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Refereed for updating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763688" y="6093296"/>
            <a:ext cx="2376264" cy="43204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>
                <a:solidFill>
                  <a:schemeClr val="tx1"/>
                </a:solidFill>
              </a:rPr>
              <a:t>Goes to 2</a:t>
            </a:r>
            <a:r>
              <a:rPr lang="en-CA" sz="1400" baseline="30000" dirty="0" smtClean="0">
                <a:solidFill>
                  <a:schemeClr val="tx1"/>
                </a:solidFill>
              </a:rPr>
              <a:t>nd</a:t>
            </a:r>
            <a:r>
              <a:rPr lang="en-CA" sz="1400" dirty="0" smtClean="0">
                <a:solidFill>
                  <a:schemeClr val="tx1"/>
                </a:solidFill>
              </a:rPr>
              <a:t> cycle of assessment 6 months later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940152" y="548680"/>
            <a:ext cx="1944216" cy="432048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>
                <a:solidFill>
                  <a:schemeClr val="tx1"/>
                </a:solidFill>
              </a:rPr>
              <a:t>Contacting experts</a:t>
            </a:r>
            <a:endParaRPr lang="en-CA" dirty="0">
              <a:solidFill>
                <a:schemeClr val="tx1"/>
              </a:solidFill>
            </a:endParaRPr>
          </a:p>
        </p:txBody>
      </p:sp>
      <p:cxnSp>
        <p:nvCxnSpPr>
          <p:cNvPr id="36" name="Straight Arrow Connector 35"/>
          <p:cNvCxnSpPr>
            <a:stCxn id="5" idx="2"/>
          </p:cNvCxnSpPr>
          <p:nvPr/>
        </p:nvCxnSpPr>
        <p:spPr>
          <a:xfrm rot="5400000">
            <a:off x="4319972" y="692696"/>
            <a:ext cx="144016" cy="1588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5" idx="3"/>
          </p:cNvCxnSpPr>
          <p:nvPr/>
        </p:nvCxnSpPr>
        <p:spPr>
          <a:xfrm>
            <a:off x="5292080" y="440668"/>
            <a:ext cx="648072" cy="252028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5" idx="1"/>
          </p:cNvCxnSpPr>
          <p:nvPr/>
        </p:nvCxnSpPr>
        <p:spPr>
          <a:xfrm rot="10800000" flipV="1">
            <a:off x="2771800" y="440668"/>
            <a:ext cx="720080" cy="252028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827584" y="548680"/>
            <a:ext cx="1944216" cy="432048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>
                <a:solidFill>
                  <a:schemeClr val="tx1"/>
                </a:solidFill>
              </a:rPr>
              <a:t>ECRI surveillance</a:t>
            </a:r>
            <a:endParaRPr lang="en-CA" dirty="0">
              <a:solidFill>
                <a:schemeClr val="tx1"/>
              </a:solidFill>
            </a:endParaRPr>
          </a:p>
        </p:txBody>
      </p:sp>
      <p:cxnSp>
        <p:nvCxnSpPr>
          <p:cNvPr id="55" name="Straight Arrow Connector 54"/>
          <p:cNvCxnSpPr>
            <a:stCxn id="7" idx="2"/>
          </p:cNvCxnSpPr>
          <p:nvPr/>
        </p:nvCxnSpPr>
        <p:spPr>
          <a:xfrm rot="5400000">
            <a:off x="3887527" y="1953233"/>
            <a:ext cx="936898" cy="1588"/>
          </a:xfrm>
          <a:prstGeom prst="straightConnector1">
            <a:avLst/>
          </a:prstGeom>
          <a:ln w="25400" cmpd="sng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rot="5400000">
            <a:off x="4032734" y="3536218"/>
            <a:ext cx="648072" cy="1588"/>
          </a:xfrm>
          <a:prstGeom prst="straightConnector1">
            <a:avLst/>
          </a:prstGeom>
          <a:ln w="25400" cmpd="sng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>
            <a:off x="4355976" y="4149080"/>
            <a:ext cx="0" cy="216024"/>
          </a:xfrm>
          <a:prstGeom prst="straightConnector1">
            <a:avLst/>
          </a:prstGeom>
          <a:ln w="25400" cmpd="sng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 rot="5400000">
            <a:off x="-508" y="2672916"/>
            <a:ext cx="3384376" cy="1588"/>
          </a:xfrm>
          <a:prstGeom prst="straightConnector1">
            <a:avLst/>
          </a:prstGeom>
          <a:ln w="25400" cmpd="sng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rot="5400000">
            <a:off x="5111266" y="2672916"/>
            <a:ext cx="3385170" cy="794"/>
          </a:xfrm>
          <a:prstGeom prst="straightConnector1">
            <a:avLst/>
          </a:prstGeom>
          <a:ln w="25400" cmpd="sng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 rot="5400000">
            <a:off x="4176750" y="4760354"/>
            <a:ext cx="360040" cy="1588"/>
          </a:xfrm>
          <a:prstGeom prst="straightConnector1">
            <a:avLst/>
          </a:prstGeom>
          <a:ln w="25400" cmpd="sng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>
            <a:off x="2051720" y="4797152"/>
            <a:ext cx="288032" cy="144016"/>
          </a:xfrm>
          <a:prstGeom prst="straightConnector1">
            <a:avLst/>
          </a:prstGeom>
          <a:ln w="25400" cmpd="sng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 rot="5400000">
            <a:off x="5868144" y="4797152"/>
            <a:ext cx="144016" cy="144016"/>
          </a:xfrm>
          <a:prstGeom prst="straightConnector1">
            <a:avLst/>
          </a:prstGeom>
          <a:ln w="25400" cmpd="sng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 rot="5400000">
            <a:off x="4176750" y="5481228"/>
            <a:ext cx="215230" cy="794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 rot="5400000">
            <a:off x="2663788" y="5481228"/>
            <a:ext cx="216024" cy="1588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 rot="5400000">
            <a:off x="6192974" y="5480434"/>
            <a:ext cx="216024" cy="1588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 rot="5400000">
            <a:off x="3671900" y="5985284"/>
            <a:ext cx="216024" cy="1588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/>
          <p:nvPr/>
        </p:nvCxnSpPr>
        <p:spPr>
          <a:xfrm rot="5400000">
            <a:off x="5616910" y="5985284"/>
            <a:ext cx="215230" cy="794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/>
          <p:nvPr/>
        </p:nvCxnSpPr>
        <p:spPr>
          <a:xfrm rot="5400000">
            <a:off x="2952614" y="5985284"/>
            <a:ext cx="215230" cy="794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>
            <a:stCxn id="27" idx="1"/>
          </p:cNvCxnSpPr>
          <p:nvPr/>
        </p:nvCxnSpPr>
        <p:spPr>
          <a:xfrm flipH="1">
            <a:off x="395536" y="6309320"/>
            <a:ext cx="1368152" cy="0"/>
          </a:xfrm>
          <a:prstGeom prst="line">
            <a:avLst/>
          </a:prstGeom>
          <a:ln w="254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 flipV="1">
            <a:off x="395536" y="188640"/>
            <a:ext cx="0" cy="6048672"/>
          </a:xfrm>
          <a:prstGeom prst="line">
            <a:avLst/>
          </a:prstGeom>
          <a:ln w="254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 flipH="1">
            <a:off x="395536" y="116632"/>
            <a:ext cx="3816424" cy="72008"/>
          </a:xfrm>
          <a:prstGeom prst="line">
            <a:avLst/>
          </a:prstGeom>
          <a:ln w="254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/>
          <p:nvPr/>
        </p:nvCxnSpPr>
        <p:spPr>
          <a:xfrm>
            <a:off x="4211960" y="116632"/>
            <a:ext cx="0" cy="216024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Right Brace 127"/>
          <p:cNvSpPr/>
          <p:nvPr/>
        </p:nvSpPr>
        <p:spPr>
          <a:xfrm>
            <a:off x="7812360" y="332656"/>
            <a:ext cx="288032" cy="6120680"/>
          </a:xfrm>
          <a:prstGeom prst="rightBrace">
            <a:avLst>
              <a:gd name="adj1" fmla="val 8333"/>
              <a:gd name="adj2" fmla="val 50000"/>
            </a:avLst>
          </a:prstGeom>
          <a:ln w="22225" cmpd="sng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rgbClr val="7030A0"/>
              </a:solidFill>
            </a:endParaRPr>
          </a:p>
        </p:txBody>
      </p:sp>
      <p:sp>
        <p:nvSpPr>
          <p:cNvPr id="131" name="Rectangle 130"/>
          <p:cNvSpPr/>
          <p:nvPr/>
        </p:nvSpPr>
        <p:spPr>
          <a:xfrm>
            <a:off x="8028384" y="620688"/>
            <a:ext cx="936104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>
                <a:solidFill>
                  <a:schemeClr val="tx1"/>
                </a:solidFill>
              </a:rPr>
              <a:t>Start of review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132" name="Rectangle 131"/>
          <p:cNvSpPr/>
          <p:nvPr/>
        </p:nvSpPr>
        <p:spPr>
          <a:xfrm>
            <a:off x="8028384" y="6237312"/>
            <a:ext cx="936104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>
                <a:solidFill>
                  <a:schemeClr val="tx1"/>
                </a:solidFill>
              </a:rPr>
              <a:t>End of review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133" name="Rectangle 132"/>
          <p:cNvSpPr/>
          <p:nvPr/>
        </p:nvSpPr>
        <p:spPr>
          <a:xfrm>
            <a:off x="8172400" y="260648"/>
            <a:ext cx="504056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>
                <a:solidFill>
                  <a:srgbClr val="7030A0"/>
                </a:solidFill>
              </a:rPr>
              <a:t>0</a:t>
            </a:r>
            <a:endParaRPr lang="en-CA" dirty="0">
              <a:solidFill>
                <a:srgbClr val="7030A0"/>
              </a:solidFill>
            </a:endParaRPr>
          </a:p>
        </p:txBody>
      </p:sp>
      <p:sp>
        <p:nvSpPr>
          <p:cNvPr id="134" name="Rectangle 133"/>
          <p:cNvSpPr/>
          <p:nvPr/>
        </p:nvSpPr>
        <p:spPr>
          <a:xfrm>
            <a:off x="8028384" y="5733256"/>
            <a:ext cx="936104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>
                <a:solidFill>
                  <a:srgbClr val="7030A0"/>
                </a:solidFill>
              </a:rPr>
              <a:t>3</a:t>
            </a:r>
            <a:r>
              <a:rPr lang="en-CA" baseline="30000" dirty="0" smtClean="0">
                <a:solidFill>
                  <a:srgbClr val="7030A0"/>
                </a:solidFill>
              </a:rPr>
              <a:t>rd</a:t>
            </a:r>
            <a:r>
              <a:rPr lang="en-CA" dirty="0" smtClean="0">
                <a:solidFill>
                  <a:srgbClr val="7030A0"/>
                </a:solidFill>
              </a:rPr>
              <a:t> month</a:t>
            </a:r>
            <a:endParaRPr lang="en-CA" dirty="0">
              <a:solidFill>
                <a:srgbClr val="7030A0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323528" y="1484784"/>
            <a:ext cx="7992888" cy="936104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Updating surveillance process</a:t>
            </a:r>
            <a:endParaRPr lang="en-CA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8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7" grpId="1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51" grpId="0" animBg="1"/>
      <p:bldP spid="128" grpId="0" animBg="1"/>
      <p:bldP spid="131" grpId="0" animBg="1"/>
      <p:bldP spid="132" grpId="0" animBg="1"/>
      <p:bldP spid="133" grpId="0" animBg="1"/>
      <p:bldP spid="134" grpId="0" animBg="1"/>
      <p:bldP spid="68" grpId="0" animBg="1"/>
      <p:bldP spid="68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6984</TotalTime>
  <Words>1924</Words>
  <Application>Microsoft Office PowerPoint</Application>
  <PresentationFormat>On-screen Show (4:3)</PresentationFormat>
  <Paragraphs>326</Paragraphs>
  <Slides>26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Updating Surveillance System: Assessing the Need for Updating Comparative Effectiveness Reviews    The University of Ottawa Evidence–based Practice Center  The RAND Southern California Evidence-based Practice Center   Alexander Tsertsvadze MD, MSc                     Date:  September 11, 2012 </vt:lpstr>
      <vt:lpstr>Outline </vt:lpstr>
      <vt:lpstr>Background</vt:lpstr>
      <vt:lpstr>Background</vt:lpstr>
      <vt:lpstr>Background</vt:lpstr>
      <vt:lpstr>Background</vt:lpstr>
      <vt:lpstr>Background</vt:lpstr>
      <vt:lpstr> Background  </vt:lpstr>
      <vt:lpstr>Slide 9</vt:lpstr>
      <vt:lpstr>Methods   Abbreviated search for new evidence </vt:lpstr>
      <vt:lpstr>Slide 11</vt:lpstr>
      <vt:lpstr>Methods  Contacting content experts</vt:lpstr>
      <vt:lpstr>Slide 13</vt:lpstr>
      <vt:lpstr> Methods  Safety surveillance alerts</vt:lpstr>
      <vt:lpstr>Slide 15</vt:lpstr>
      <vt:lpstr>Methods </vt:lpstr>
      <vt:lpstr>Methods </vt:lpstr>
      <vt:lpstr>Slide 18</vt:lpstr>
      <vt:lpstr>Methods  Rules for assessing updating status of conclusion(s) for each KQ</vt:lpstr>
      <vt:lpstr>Methods  </vt:lpstr>
      <vt:lpstr>Methods</vt:lpstr>
      <vt:lpstr>Findings</vt:lpstr>
      <vt:lpstr>Implications</vt:lpstr>
      <vt:lpstr>Implications</vt:lpstr>
      <vt:lpstr>References</vt:lpstr>
      <vt:lpstr>Slide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nahmadzai</dc:creator>
  <cp:lastModifiedBy>atsertsvadze</cp:lastModifiedBy>
  <cp:revision>922</cp:revision>
  <dcterms:created xsi:type="dcterms:W3CDTF">2012-05-03T18:20:08Z</dcterms:created>
  <dcterms:modified xsi:type="dcterms:W3CDTF">2012-09-07T15:08:47Z</dcterms:modified>
</cp:coreProperties>
</file>