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0" r:id="rId1"/>
  </p:sldMasterIdLst>
  <p:notesMasterIdLst>
    <p:notesMasterId r:id="rId46"/>
  </p:notesMasterIdLst>
  <p:handoutMasterIdLst>
    <p:handoutMasterId r:id="rId47"/>
  </p:handoutMasterIdLst>
  <p:sldIdLst>
    <p:sldId id="268" r:id="rId2"/>
    <p:sldId id="324" r:id="rId3"/>
    <p:sldId id="465" r:id="rId4"/>
    <p:sldId id="466" r:id="rId5"/>
    <p:sldId id="326" r:id="rId6"/>
    <p:sldId id="463" r:id="rId7"/>
    <p:sldId id="327" r:id="rId8"/>
    <p:sldId id="467" r:id="rId9"/>
    <p:sldId id="468" r:id="rId10"/>
    <p:sldId id="469" r:id="rId11"/>
    <p:sldId id="328" r:id="rId12"/>
    <p:sldId id="430" r:id="rId13"/>
    <p:sldId id="470" r:id="rId14"/>
    <p:sldId id="393" r:id="rId15"/>
    <p:sldId id="395" r:id="rId16"/>
    <p:sldId id="398" r:id="rId17"/>
    <p:sldId id="431" r:id="rId18"/>
    <p:sldId id="401" r:id="rId19"/>
    <p:sldId id="453" r:id="rId20"/>
    <p:sldId id="444" r:id="rId21"/>
    <p:sldId id="435" r:id="rId22"/>
    <p:sldId id="437" r:id="rId23"/>
    <p:sldId id="439" r:id="rId24"/>
    <p:sldId id="457" r:id="rId25"/>
    <p:sldId id="458" r:id="rId26"/>
    <p:sldId id="459" r:id="rId27"/>
    <p:sldId id="460" r:id="rId28"/>
    <p:sldId id="461" r:id="rId29"/>
    <p:sldId id="403" r:id="rId30"/>
    <p:sldId id="464" r:id="rId31"/>
    <p:sldId id="432" r:id="rId32"/>
    <p:sldId id="339" r:id="rId33"/>
    <p:sldId id="340" r:id="rId34"/>
    <p:sldId id="341" r:id="rId35"/>
    <p:sldId id="343" r:id="rId36"/>
    <p:sldId id="346" r:id="rId37"/>
    <p:sldId id="342" r:id="rId38"/>
    <p:sldId id="335" r:id="rId39"/>
    <p:sldId id="471" r:id="rId40"/>
    <p:sldId id="337" r:id="rId41"/>
    <p:sldId id="454" r:id="rId42"/>
    <p:sldId id="472" r:id="rId43"/>
    <p:sldId id="474" r:id="rId44"/>
    <p:sldId id="473" r:id="rId45"/>
  </p:sldIdLst>
  <p:sldSz cx="9144000" cy="6858000" type="screen4x3"/>
  <p:notesSz cx="6867525" cy="9994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86" autoAdjust="0"/>
    <p:restoredTop sz="86430" autoAdjust="0"/>
  </p:normalViewPr>
  <p:slideViewPr>
    <p:cSldViewPr snapToGrid="0">
      <p:cViewPr>
        <p:scale>
          <a:sx n="70" d="100"/>
          <a:sy n="70" d="100"/>
        </p:scale>
        <p:origin x="-288" y="-612"/>
      </p:cViewPr>
      <p:guideLst>
        <p:guide orient="horz" pos="2160"/>
        <p:guide pos="2880"/>
      </p:guideLst>
    </p:cSldViewPr>
  </p:slideViewPr>
  <p:outlineViewPr>
    <p:cViewPr>
      <p:scale>
        <a:sx n="33" d="100"/>
        <a:sy n="33" d="100"/>
      </p:scale>
      <p:origin x="0" y="16698"/>
    </p:cViewPr>
  </p:outlineViewPr>
  <p:notesTextViewPr>
    <p:cViewPr>
      <p:scale>
        <a:sx n="100" d="100"/>
        <a:sy n="100" d="100"/>
      </p:scale>
      <p:origin x="0" y="0"/>
    </p:cViewPr>
  </p:notesTextViewPr>
  <p:sorterViewPr>
    <p:cViewPr>
      <p:scale>
        <a:sx n="80" d="100"/>
        <a:sy n="80" d="100"/>
      </p:scale>
      <p:origin x="0" y="331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5928" cy="499745"/>
          </a:xfrm>
          <a:prstGeom prst="rect">
            <a:avLst/>
          </a:prstGeom>
        </p:spPr>
        <p:txBody>
          <a:bodyPr vert="horz" lIns="96350" tIns="48175" rIns="96350" bIns="48175" rtlCol="0"/>
          <a:lstStyle>
            <a:lvl1pPr algn="l">
              <a:defRPr sz="1300"/>
            </a:lvl1pPr>
          </a:lstStyle>
          <a:p>
            <a:endParaRPr lang="en-GB"/>
          </a:p>
        </p:txBody>
      </p:sp>
      <p:sp>
        <p:nvSpPr>
          <p:cNvPr id="3" name="Date Placeholder 2"/>
          <p:cNvSpPr>
            <a:spLocks noGrp="1"/>
          </p:cNvSpPr>
          <p:nvPr>
            <p:ph type="dt" sz="quarter" idx="1"/>
          </p:nvPr>
        </p:nvSpPr>
        <p:spPr>
          <a:xfrm>
            <a:off x="3890008" y="0"/>
            <a:ext cx="2975928" cy="499745"/>
          </a:xfrm>
          <a:prstGeom prst="rect">
            <a:avLst/>
          </a:prstGeom>
        </p:spPr>
        <p:txBody>
          <a:bodyPr vert="horz" lIns="96350" tIns="48175" rIns="96350" bIns="48175" rtlCol="0"/>
          <a:lstStyle>
            <a:lvl1pPr algn="r">
              <a:defRPr sz="1300"/>
            </a:lvl1pPr>
          </a:lstStyle>
          <a:p>
            <a:fld id="{CAB847A0-7600-4C21-B526-4A7BA2A04723}" type="datetimeFigureOut">
              <a:rPr lang="en-GB" smtClean="0"/>
              <a:pPr/>
              <a:t>28/11/2012</a:t>
            </a:fld>
            <a:endParaRPr lang="en-GB"/>
          </a:p>
        </p:txBody>
      </p:sp>
      <p:sp>
        <p:nvSpPr>
          <p:cNvPr id="4" name="Footer Placeholder 3"/>
          <p:cNvSpPr>
            <a:spLocks noGrp="1"/>
          </p:cNvSpPr>
          <p:nvPr>
            <p:ph type="ftr" sz="quarter" idx="2"/>
          </p:nvPr>
        </p:nvSpPr>
        <p:spPr>
          <a:xfrm>
            <a:off x="0" y="9493420"/>
            <a:ext cx="2975928" cy="499745"/>
          </a:xfrm>
          <a:prstGeom prst="rect">
            <a:avLst/>
          </a:prstGeom>
        </p:spPr>
        <p:txBody>
          <a:bodyPr vert="horz" lIns="96350" tIns="48175" rIns="96350" bIns="48175" rtlCol="0" anchor="b"/>
          <a:lstStyle>
            <a:lvl1pPr algn="l">
              <a:defRPr sz="1300"/>
            </a:lvl1pPr>
          </a:lstStyle>
          <a:p>
            <a:endParaRPr lang="en-GB"/>
          </a:p>
        </p:txBody>
      </p:sp>
      <p:sp>
        <p:nvSpPr>
          <p:cNvPr id="5" name="Slide Number Placeholder 4"/>
          <p:cNvSpPr>
            <a:spLocks noGrp="1"/>
          </p:cNvSpPr>
          <p:nvPr>
            <p:ph type="sldNum" sz="quarter" idx="3"/>
          </p:nvPr>
        </p:nvSpPr>
        <p:spPr>
          <a:xfrm>
            <a:off x="3890008" y="9493420"/>
            <a:ext cx="2975928" cy="499745"/>
          </a:xfrm>
          <a:prstGeom prst="rect">
            <a:avLst/>
          </a:prstGeom>
        </p:spPr>
        <p:txBody>
          <a:bodyPr vert="horz" lIns="96350" tIns="48175" rIns="96350" bIns="48175" rtlCol="0" anchor="b"/>
          <a:lstStyle>
            <a:lvl1pPr algn="r">
              <a:defRPr sz="1300"/>
            </a:lvl1pPr>
          </a:lstStyle>
          <a:p>
            <a:fld id="{CAF990FC-E67E-4B43-A6D5-C3F32C3D36C8}"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5928" cy="499745"/>
          </a:xfrm>
          <a:prstGeom prst="rect">
            <a:avLst/>
          </a:prstGeom>
        </p:spPr>
        <p:txBody>
          <a:bodyPr vert="horz" lIns="96350" tIns="48175" rIns="96350" bIns="48175" rtlCol="0"/>
          <a:lstStyle>
            <a:lvl1pPr algn="l">
              <a:defRPr sz="1300"/>
            </a:lvl1pPr>
          </a:lstStyle>
          <a:p>
            <a:endParaRPr lang="en-GB" dirty="0"/>
          </a:p>
        </p:txBody>
      </p:sp>
      <p:sp>
        <p:nvSpPr>
          <p:cNvPr id="3" name="Date Placeholder 2"/>
          <p:cNvSpPr>
            <a:spLocks noGrp="1"/>
          </p:cNvSpPr>
          <p:nvPr>
            <p:ph type="dt" idx="1"/>
          </p:nvPr>
        </p:nvSpPr>
        <p:spPr>
          <a:xfrm>
            <a:off x="3890008" y="0"/>
            <a:ext cx="2975928" cy="499745"/>
          </a:xfrm>
          <a:prstGeom prst="rect">
            <a:avLst/>
          </a:prstGeom>
        </p:spPr>
        <p:txBody>
          <a:bodyPr vert="horz" lIns="96350" tIns="48175" rIns="96350" bIns="48175" rtlCol="0"/>
          <a:lstStyle>
            <a:lvl1pPr algn="r">
              <a:defRPr sz="1300"/>
            </a:lvl1pPr>
          </a:lstStyle>
          <a:p>
            <a:fld id="{423B1E0C-B619-447D-8B06-A2190EC7FCE0}" type="datetimeFigureOut">
              <a:rPr lang="en-US" smtClean="0"/>
              <a:pPr/>
              <a:t>11/28/2012</a:t>
            </a:fld>
            <a:endParaRPr lang="en-GB" dirty="0"/>
          </a:p>
        </p:txBody>
      </p:sp>
      <p:sp>
        <p:nvSpPr>
          <p:cNvPr id="4" name="Slide Image Placeholder 3"/>
          <p:cNvSpPr>
            <a:spLocks noGrp="1" noRot="1" noChangeAspect="1"/>
          </p:cNvSpPr>
          <p:nvPr>
            <p:ph type="sldImg" idx="2"/>
          </p:nvPr>
        </p:nvSpPr>
        <p:spPr>
          <a:xfrm>
            <a:off x="935038" y="749300"/>
            <a:ext cx="4997450" cy="3748088"/>
          </a:xfrm>
          <a:prstGeom prst="rect">
            <a:avLst/>
          </a:prstGeom>
          <a:noFill/>
          <a:ln w="12700">
            <a:solidFill>
              <a:prstClr val="black"/>
            </a:solidFill>
          </a:ln>
        </p:spPr>
        <p:txBody>
          <a:bodyPr vert="horz" lIns="96350" tIns="48175" rIns="96350" bIns="48175" rtlCol="0" anchor="ctr"/>
          <a:lstStyle/>
          <a:p>
            <a:endParaRPr lang="en-GB" dirty="0"/>
          </a:p>
        </p:txBody>
      </p:sp>
      <p:sp>
        <p:nvSpPr>
          <p:cNvPr id="5" name="Notes Placeholder 4"/>
          <p:cNvSpPr>
            <a:spLocks noGrp="1"/>
          </p:cNvSpPr>
          <p:nvPr>
            <p:ph type="body" sz="quarter" idx="3"/>
          </p:nvPr>
        </p:nvSpPr>
        <p:spPr>
          <a:xfrm>
            <a:off x="686753" y="4747578"/>
            <a:ext cx="5494020" cy="4497705"/>
          </a:xfrm>
          <a:prstGeom prst="rect">
            <a:avLst/>
          </a:prstGeom>
        </p:spPr>
        <p:txBody>
          <a:bodyPr vert="horz" lIns="96350" tIns="48175" rIns="96350" bIns="4817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93420"/>
            <a:ext cx="2975928" cy="499745"/>
          </a:xfrm>
          <a:prstGeom prst="rect">
            <a:avLst/>
          </a:prstGeom>
        </p:spPr>
        <p:txBody>
          <a:bodyPr vert="horz" lIns="96350" tIns="48175" rIns="96350" bIns="48175" rtlCol="0" anchor="b"/>
          <a:lstStyle>
            <a:lvl1pPr algn="l">
              <a:defRPr sz="1300"/>
            </a:lvl1pPr>
          </a:lstStyle>
          <a:p>
            <a:endParaRPr lang="en-GB" dirty="0"/>
          </a:p>
        </p:txBody>
      </p:sp>
      <p:sp>
        <p:nvSpPr>
          <p:cNvPr id="7" name="Slide Number Placeholder 6"/>
          <p:cNvSpPr>
            <a:spLocks noGrp="1"/>
          </p:cNvSpPr>
          <p:nvPr>
            <p:ph type="sldNum" sz="quarter" idx="5"/>
          </p:nvPr>
        </p:nvSpPr>
        <p:spPr>
          <a:xfrm>
            <a:off x="3890008" y="9493420"/>
            <a:ext cx="2975928" cy="499745"/>
          </a:xfrm>
          <a:prstGeom prst="rect">
            <a:avLst/>
          </a:prstGeom>
        </p:spPr>
        <p:txBody>
          <a:bodyPr vert="horz" lIns="96350" tIns="48175" rIns="96350" bIns="48175" rtlCol="0" anchor="b"/>
          <a:lstStyle>
            <a:lvl1pPr algn="r">
              <a:defRPr sz="1300"/>
            </a:lvl1pPr>
          </a:lstStyle>
          <a:p>
            <a:fld id="{8F485B9E-B30E-4E89-9803-F56C39F11706}" type="slidenum">
              <a:rPr lang="en-GB" smtClean="0"/>
              <a:pPr/>
              <a:t>‹#›</a:t>
            </a:fld>
            <a:endParaRPr lang="en-GB"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F485B9E-B30E-4E89-9803-F56C39F11706}" type="slidenum">
              <a:rPr lang="en-GB" smtClean="0"/>
              <a:pPr/>
              <a:t>1</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10</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11</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12</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13</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xfrm>
            <a:off x="935038" y="749300"/>
            <a:ext cx="4997450" cy="3748088"/>
          </a:xfrm>
          <a:ln/>
        </p:spPr>
      </p:sp>
      <p:sp>
        <p:nvSpPr>
          <p:cNvPr id="74755" name="Notes Placeholder 2"/>
          <p:cNvSpPr>
            <a:spLocks noGrp="1"/>
          </p:cNvSpPr>
          <p:nvPr>
            <p:ph type="body" idx="1"/>
          </p:nvPr>
        </p:nvSpPr>
        <p:spPr>
          <a:noFill/>
          <a:ln/>
        </p:spPr>
        <p:txBody>
          <a:bodyPr/>
          <a:lstStyle/>
          <a:p>
            <a:pPr eaLnBrk="1" hangingPunct="1"/>
            <a:endParaRPr lang="en-US" smtClean="0"/>
          </a:p>
        </p:txBody>
      </p:sp>
      <p:sp>
        <p:nvSpPr>
          <p:cNvPr id="74756" name="Slide Number Placeholder 3"/>
          <p:cNvSpPr>
            <a:spLocks noGrp="1"/>
          </p:cNvSpPr>
          <p:nvPr>
            <p:ph type="sldNum" sz="quarter" idx="5"/>
          </p:nvPr>
        </p:nvSpPr>
        <p:spPr>
          <a:noFill/>
        </p:spPr>
        <p:txBody>
          <a:bodyPr/>
          <a:lstStyle/>
          <a:p>
            <a:fld id="{77688DB6-9BD6-4E97-A607-FD5D7838D62F}" type="slidenum">
              <a:rPr lang="en-GB" smtClean="0"/>
              <a:pPr/>
              <a:t>14</a:t>
            </a:fld>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xfrm>
            <a:off x="935038" y="749300"/>
            <a:ext cx="4997450" cy="3748088"/>
          </a:xfrm>
          <a:ln/>
        </p:spPr>
      </p:sp>
      <p:sp>
        <p:nvSpPr>
          <p:cNvPr id="76803" name="Notes Placeholder 2"/>
          <p:cNvSpPr>
            <a:spLocks noGrp="1"/>
          </p:cNvSpPr>
          <p:nvPr>
            <p:ph type="body" idx="1"/>
          </p:nvPr>
        </p:nvSpPr>
        <p:spPr>
          <a:noFill/>
          <a:ln/>
        </p:spPr>
        <p:txBody>
          <a:bodyPr/>
          <a:lstStyle/>
          <a:p>
            <a:pPr eaLnBrk="1" hangingPunct="1"/>
            <a:endParaRPr lang="en-US" smtClean="0"/>
          </a:p>
        </p:txBody>
      </p:sp>
      <p:sp>
        <p:nvSpPr>
          <p:cNvPr id="76804" name="Slide Number Placeholder 3"/>
          <p:cNvSpPr>
            <a:spLocks noGrp="1"/>
          </p:cNvSpPr>
          <p:nvPr>
            <p:ph type="sldNum" sz="quarter" idx="5"/>
          </p:nvPr>
        </p:nvSpPr>
        <p:spPr>
          <a:noFill/>
        </p:spPr>
        <p:txBody>
          <a:bodyPr/>
          <a:lstStyle/>
          <a:p>
            <a:fld id="{25E1EED6-5C6A-420F-9A4F-4F4AB045144D}" type="slidenum">
              <a:rPr lang="en-GB" smtClean="0"/>
              <a:pPr/>
              <a:t>15</a:t>
            </a:fld>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5038" y="749300"/>
            <a:ext cx="4997450" cy="3748088"/>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429E438A-FD4A-48DA-A4CB-12E96BBEA1A1}" type="slidenum">
              <a:rPr lang="en-GB" smtClean="0"/>
              <a:pPr>
                <a:defRPr/>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17</a:t>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xfrm>
            <a:off x="935038" y="749300"/>
            <a:ext cx="4997450" cy="3748088"/>
          </a:xfrm>
          <a:ln/>
        </p:spPr>
      </p:sp>
      <p:sp>
        <p:nvSpPr>
          <p:cNvPr id="58371" name="Notes Placeholder 2"/>
          <p:cNvSpPr>
            <a:spLocks noGrp="1"/>
          </p:cNvSpPr>
          <p:nvPr>
            <p:ph type="body" idx="1"/>
          </p:nvPr>
        </p:nvSpPr>
        <p:spPr>
          <a:noFill/>
          <a:ln/>
        </p:spPr>
        <p:txBody>
          <a:bodyPr/>
          <a:lstStyle/>
          <a:p>
            <a:endParaRPr lang="en-US" smtClean="0"/>
          </a:p>
        </p:txBody>
      </p:sp>
      <p:sp>
        <p:nvSpPr>
          <p:cNvPr id="58372" name="Slide Number Placeholder 3"/>
          <p:cNvSpPr>
            <a:spLocks noGrp="1"/>
          </p:cNvSpPr>
          <p:nvPr>
            <p:ph type="sldNum" sz="quarter" idx="5"/>
          </p:nvPr>
        </p:nvSpPr>
        <p:spPr>
          <a:noFill/>
        </p:spPr>
        <p:txBody>
          <a:bodyPr/>
          <a:lstStyle/>
          <a:p>
            <a:fld id="{6D72BAEB-F2AE-4FF0-AD8C-70D9CED37A94}" type="slidenum">
              <a:rPr lang="en-GB" smtClean="0"/>
              <a:pPr/>
              <a:t>18</a:t>
            </a:fld>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xfrm>
            <a:off x="935038" y="749300"/>
            <a:ext cx="4997450" cy="3748088"/>
          </a:xfrm>
          <a:ln/>
        </p:spPr>
      </p:sp>
      <p:sp>
        <p:nvSpPr>
          <p:cNvPr id="62467" name="Notes Placeholder 2"/>
          <p:cNvSpPr>
            <a:spLocks noGrp="1"/>
          </p:cNvSpPr>
          <p:nvPr>
            <p:ph type="body" idx="1"/>
          </p:nvPr>
        </p:nvSpPr>
        <p:spPr>
          <a:noFill/>
          <a:ln/>
        </p:spPr>
        <p:txBody>
          <a:bodyPr/>
          <a:lstStyle/>
          <a:p>
            <a:pPr eaLnBrk="1" hangingPunct="1"/>
            <a:endParaRPr lang="en-US" smtClean="0"/>
          </a:p>
        </p:txBody>
      </p:sp>
      <p:sp>
        <p:nvSpPr>
          <p:cNvPr id="62468" name="Slide Number Placeholder 3"/>
          <p:cNvSpPr>
            <a:spLocks noGrp="1"/>
          </p:cNvSpPr>
          <p:nvPr>
            <p:ph type="sldNum" sz="quarter" idx="5"/>
          </p:nvPr>
        </p:nvSpPr>
        <p:spPr>
          <a:noFill/>
        </p:spPr>
        <p:txBody>
          <a:bodyPr/>
          <a:lstStyle/>
          <a:p>
            <a:fld id="{C9BED460-B560-4295-AAB9-DA49D85146C9}" type="slidenum">
              <a:rPr lang="en-GB" smtClean="0"/>
              <a:pPr/>
              <a:t>19</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2</a:t>
            </a:fld>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xfrm>
            <a:off x="935038" y="749300"/>
            <a:ext cx="4997450" cy="3748088"/>
          </a:xfrm>
          <a:ln/>
        </p:spPr>
      </p:sp>
      <p:sp>
        <p:nvSpPr>
          <p:cNvPr id="62467" name="Notes Placeholder 2"/>
          <p:cNvSpPr>
            <a:spLocks noGrp="1"/>
          </p:cNvSpPr>
          <p:nvPr>
            <p:ph type="body" idx="1"/>
          </p:nvPr>
        </p:nvSpPr>
        <p:spPr>
          <a:noFill/>
          <a:ln/>
        </p:spPr>
        <p:txBody>
          <a:bodyPr/>
          <a:lstStyle/>
          <a:p>
            <a:pPr eaLnBrk="1" hangingPunct="1"/>
            <a:endParaRPr lang="en-US" smtClean="0"/>
          </a:p>
        </p:txBody>
      </p:sp>
      <p:sp>
        <p:nvSpPr>
          <p:cNvPr id="62468" name="Slide Number Placeholder 3"/>
          <p:cNvSpPr>
            <a:spLocks noGrp="1"/>
          </p:cNvSpPr>
          <p:nvPr>
            <p:ph type="sldNum" sz="quarter" idx="5"/>
          </p:nvPr>
        </p:nvSpPr>
        <p:spPr>
          <a:noFill/>
        </p:spPr>
        <p:txBody>
          <a:bodyPr/>
          <a:lstStyle/>
          <a:p>
            <a:fld id="{C9BED460-B560-4295-AAB9-DA49D85146C9}" type="slidenum">
              <a:rPr lang="en-GB" smtClean="0"/>
              <a:pPr/>
              <a:t>20</a:t>
            </a:fld>
            <a:endParaRPr lang="en-GB"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xfrm>
            <a:off x="935038" y="749300"/>
            <a:ext cx="4997450" cy="3748088"/>
          </a:xfrm>
          <a:ln/>
        </p:spPr>
      </p:sp>
      <p:sp>
        <p:nvSpPr>
          <p:cNvPr id="64515" name="Notes Placeholder 2"/>
          <p:cNvSpPr>
            <a:spLocks noGrp="1"/>
          </p:cNvSpPr>
          <p:nvPr>
            <p:ph type="body" idx="1"/>
          </p:nvPr>
        </p:nvSpPr>
        <p:spPr>
          <a:noFill/>
          <a:ln/>
        </p:spPr>
        <p:txBody>
          <a:bodyPr/>
          <a:lstStyle/>
          <a:p>
            <a:pPr eaLnBrk="1" hangingPunct="1"/>
            <a:endParaRPr lang="en-US" smtClean="0"/>
          </a:p>
        </p:txBody>
      </p:sp>
      <p:sp>
        <p:nvSpPr>
          <p:cNvPr id="64516" name="Slide Number Placeholder 3"/>
          <p:cNvSpPr>
            <a:spLocks noGrp="1"/>
          </p:cNvSpPr>
          <p:nvPr>
            <p:ph type="sldNum" sz="quarter" idx="5"/>
          </p:nvPr>
        </p:nvSpPr>
        <p:spPr>
          <a:noFill/>
        </p:spPr>
        <p:txBody>
          <a:bodyPr/>
          <a:lstStyle/>
          <a:p>
            <a:fld id="{B19BB8E6-6A4F-43AC-9833-AB447436AE64}" type="slidenum">
              <a:rPr lang="en-GB" smtClean="0"/>
              <a:pPr/>
              <a:t>21</a:t>
            </a:fld>
            <a:endParaRPr lang="en-GB"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xfrm>
            <a:off x="935038" y="749300"/>
            <a:ext cx="4997450" cy="3748088"/>
          </a:xfrm>
          <a:ln/>
        </p:spPr>
      </p:sp>
      <p:sp>
        <p:nvSpPr>
          <p:cNvPr id="66563" name="Notes Placeholder 2"/>
          <p:cNvSpPr>
            <a:spLocks noGrp="1"/>
          </p:cNvSpPr>
          <p:nvPr>
            <p:ph type="body" idx="1"/>
          </p:nvPr>
        </p:nvSpPr>
        <p:spPr>
          <a:noFill/>
          <a:ln/>
        </p:spPr>
        <p:txBody>
          <a:bodyPr/>
          <a:lstStyle/>
          <a:p>
            <a:pPr eaLnBrk="1" hangingPunct="1"/>
            <a:endParaRPr lang="en-US" smtClean="0"/>
          </a:p>
        </p:txBody>
      </p:sp>
      <p:sp>
        <p:nvSpPr>
          <p:cNvPr id="66564" name="Slide Number Placeholder 3"/>
          <p:cNvSpPr>
            <a:spLocks noGrp="1"/>
          </p:cNvSpPr>
          <p:nvPr>
            <p:ph type="sldNum" sz="quarter" idx="5"/>
          </p:nvPr>
        </p:nvSpPr>
        <p:spPr>
          <a:noFill/>
        </p:spPr>
        <p:txBody>
          <a:bodyPr/>
          <a:lstStyle/>
          <a:p>
            <a:fld id="{8C926E62-07F2-455D-AC36-7AA68545E83D}" type="slidenum">
              <a:rPr lang="en-GB" smtClean="0"/>
              <a:pPr/>
              <a:t>22</a:t>
            </a:fld>
            <a:endParaRPr lang="en-GB"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xfrm>
            <a:off x="935038" y="749300"/>
            <a:ext cx="4997450" cy="3748088"/>
          </a:xfrm>
          <a:ln/>
        </p:spPr>
      </p:sp>
      <p:sp>
        <p:nvSpPr>
          <p:cNvPr id="68611" name="Notes Placeholder 2"/>
          <p:cNvSpPr>
            <a:spLocks noGrp="1"/>
          </p:cNvSpPr>
          <p:nvPr>
            <p:ph type="body" idx="1"/>
          </p:nvPr>
        </p:nvSpPr>
        <p:spPr>
          <a:noFill/>
          <a:ln/>
        </p:spPr>
        <p:txBody>
          <a:bodyPr/>
          <a:lstStyle/>
          <a:p>
            <a:pPr eaLnBrk="1" hangingPunct="1"/>
            <a:r>
              <a:rPr lang="en-US" smtClean="0"/>
              <a:t>Programmed in STATA and avalaible as an add on.</a:t>
            </a:r>
          </a:p>
        </p:txBody>
      </p:sp>
      <p:sp>
        <p:nvSpPr>
          <p:cNvPr id="68612" name="Slide Number Placeholder 3"/>
          <p:cNvSpPr>
            <a:spLocks noGrp="1"/>
          </p:cNvSpPr>
          <p:nvPr>
            <p:ph type="sldNum" sz="quarter" idx="5"/>
          </p:nvPr>
        </p:nvSpPr>
        <p:spPr>
          <a:noFill/>
        </p:spPr>
        <p:txBody>
          <a:bodyPr/>
          <a:lstStyle/>
          <a:p>
            <a:fld id="{B7477BB4-D796-4CD5-BE5D-833700892840}" type="slidenum">
              <a:rPr lang="en-GB" smtClean="0"/>
              <a:pPr/>
              <a:t>23</a:t>
            </a:fld>
            <a:endParaRPr lang="en-GB"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18772FF-E338-465C-9803-7C02B4270C5D}" type="slidenum">
              <a:rPr lang="en-GB" smtClean="0"/>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18772FF-E338-465C-9803-7C02B4270C5D}" type="slidenum">
              <a:rPr lang="en-GB" smtClean="0"/>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18772FF-E338-465C-9803-7C02B4270C5D}" type="slidenum">
              <a:rPr lang="en-GB" smtClean="0"/>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18772FF-E338-465C-9803-7C02B4270C5D}" type="slidenum">
              <a:rPr lang="en-GB" smtClean="0"/>
              <a:pPr/>
              <a:t>27</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18772FF-E338-465C-9803-7C02B4270C5D}" type="slidenum">
              <a:rPr lang="en-GB" smtClean="0"/>
              <a:pPr/>
              <a:t>28</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xfrm>
            <a:off x="935038" y="749300"/>
            <a:ext cx="4997450" cy="3748088"/>
          </a:xfrm>
          <a:ln/>
        </p:spPr>
      </p:sp>
      <p:sp>
        <p:nvSpPr>
          <p:cNvPr id="60419" name="Notes Placeholder 2"/>
          <p:cNvSpPr>
            <a:spLocks noGrp="1"/>
          </p:cNvSpPr>
          <p:nvPr>
            <p:ph type="body" idx="1"/>
          </p:nvPr>
        </p:nvSpPr>
        <p:spPr>
          <a:noFill/>
          <a:ln/>
        </p:spPr>
        <p:txBody>
          <a:bodyPr/>
          <a:lstStyle/>
          <a:p>
            <a:pPr eaLnBrk="1" hangingPunct="1"/>
            <a:endParaRPr lang="en-US" smtClean="0"/>
          </a:p>
        </p:txBody>
      </p:sp>
      <p:sp>
        <p:nvSpPr>
          <p:cNvPr id="60420" name="Slide Number Placeholder 3"/>
          <p:cNvSpPr>
            <a:spLocks noGrp="1"/>
          </p:cNvSpPr>
          <p:nvPr>
            <p:ph type="sldNum" sz="quarter" idx="5"/>
          </p:nvPr>
        </p:nvSpPr>
        <p:spPr>
          <a:noFill/>
        </p:spPr>
        <p:txBody>
          <a:bodyPr/>
          <a:lstStyle/>
          <a:p>
            <a:fld id="{A8700315-EBAC-4806-B5B1-09B58D696542}" type="slidenum">
              <a:rPr lang="en-GB" smtClean="0"/>
              <a:pPr/>
              <a:t>29</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xfrm>
            <a:off x="935038" y="749300"/>
            <a:ext cx="4997450" cy="3748088"/>
          </a:xfrm>
          <a:ln/>
        </p:spPr>
      </p:sp>
      <p:sp>
        <p:nvSpPr>
          <p:cNvPr id="49155" name="Notes Placeholder 2"/>
          <p:cNvSpPr>
            <a:spLocks noGrp="1"/>
          </p:cNvSpPr>
          <p:nvPr>
            <p:ph type="body" idx="1"/>
          </p:nvPr>
        </p:nvSpPr>
        <p:spPr>
          <a:noFill/>
          <a:ln/>
        </p:spPr>
        <p:txBody>
          <a:bodyPr/>
          <a:lstStyle/>
          <a:p>
            <a:endParaRPr lang="en-US" smtClean="0"/>
          </a:p>
        </p:txBody>
      </p:sp>
      <p:sp>
        <p:nvSpPr>
          <p:cNvPr id="49156" name="Slide Number Placeholder 3"/>
          <p:cNvSpPr>
            <a:spLocks noGrp="1"/>
          </p:cNvSpPr>
          <p:nvPr>
            <p:ph type="sldNum" sz="quarter" idx="5"/>
          </p:nvPr>
        </p:nvSpPr>
        <p:spPr>
          <a:noFill/>
        </p:spPr>
        <p:txBody>
          <a:bodyPr/>
          <a:lstStyle/>
          <a:p>
            <a:fld id="{D5C741C9-E202-4453-B4B4-540F5D13F81E}" type="slidenum">
              <a:rPr lang="en-GB" smtClean="0"/>
              <a:pPr/>
              <a:t>3</a:t>
            </a:fld>
            <a:endParaRPr lang="en-GB"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30</a:t>
            </a:fld>
            <a:endParaRPr lang="en-GB"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31</a:t>
            </a:fld>
            <a:endParaRPr lang="en-GB"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32</a:t>
            </a:fld>
            <a:endParaRPr lang="en-GB"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33</a:t>
            </a:fld>
            <a:endParaRPr lang="en-GB"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34</a:t>
            </a:fld>
            <a:endParaRPr lang="en-GB"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35</a:t>
            </a:fld>
            <a:endParaRPr lang="en-GB"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36</a:t>
            </a:fld>
            <a:endParaRPr lang="en-GB"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37</a:t>
            </a:fld>
            <a:endParaRPr lang="en-GB"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38</a:t>
            </a:fld>
            <a:endParaRPr lang="en-GB"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39</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4</a:t>
            </a:fld>
            <a:endParaRPr lang="en-GB"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40</a:t>
            </a:fld>
            <a:endParaRPr lang="en-GB"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41</a:t>
            </a:fld>
            <a:endParaRPr lang="en-GB"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42</a:t>
            </a:fld>
            <a:endParaRPr lang="en-GB"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43</a:t>
            </a:fld>
            <a:endParaRPr lang="en-GB"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44</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5</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6</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7</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8</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F485B9E-B30E-4E89-9803-F56C39F11706}" type="slidenum">
              <a:rPr lang="en-GB" smtClean="0"/>
              <a:pPr/>
              <a:t>9</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2C0A4A92-2BC2-482A-921E-A23AE588339F}" type="datetime1">
              <a:rPr lang="en-US" smtClean="0"/>
              <a:pPr/>
              <a:t>11/28/2012</a:t>
            </a:fld>
            <a:endParaRPr lang="en-GB"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GB" smtClean="0"/>
              <a:t>AHRQ 2012 Annual Conference</a:t>
            </a:r>
            <a:endParaRPr lang="en-GB"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1CF2325C-A2FE-4969-B650-E298DC242354}" type="slidenum">
              <a:rPr lang="en-GB" smtClean="0"/>
              <a:pPr/>
              <a:t>‹#›</a:t>
            </a:fld>
            <a:endParaRPr lang="en-GB"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409AD5-0975-499F-A4DE-7EB26FF74891}" type="datetime1">
              <a:rPr lang="en-US" smtClean="0"/>
              <a:pPr/>
              <a:t>11/28/2012</a:t>
            </a:fld>
            <a:endParaRPr lang="en-GB" dirty="0"/>
          </a:p>
        </p:txBody>
      </p:sp>
      <p:sp>
        <p:nvSpPr>
          <p:cNvPr id="5" name="Footer Placeholder 4"/>
          <p:cNvSpPr>
            <a:spLocks noGrp="1"/>
          </p:cNvSpPr>
          <p:nvPr>
            <p:ph type="ftr" sz="quarter" idx="11"/>
          </p:nvPr>
        </p:nvSpPr>
        <p:spPr/>
        <p:txBody>
          <a:bodyPr/>
          <a:lstStyle/>
          <a:p>
            <a:r>
              <a:rPr lang="en-GB" smtClean="0"/>
              <a:t>AHRQ 2012 Annual Conference</a:t>
            </a:r>
            <a:endParaRPr lang="en-GB" dirty="0"/>
          </a:p>
        </p:txBody>
      </p:sp>
      <p:sp>
        <p:nvSpPr>
          <p:cNvPr id="6" name="Slide Number Placeholder 5"/>
          <p:cNvSpPr>
            <a:spLocks noGrp="1"/>
          </p:cNvSpPr>
          <p:nvPr>
            <p:ph type="sldNum" sz="quarter" idx="12"/>
          </p:nvPr>
        </p:nvSpPr>
        <p:spPr/>
        <p:txBody>
          <a:bodyPr/>
          <a:lstStyle/>
          <a:p>
            <a:fld id="{1CF2325C-A2FE-4969-B650-E298DC242354}"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B29FA286-CC1F-43DB-984A-8062F8DE8864}" type="datetime1">
              <a:rPr lang="en-US" smtClean="0"/>
              <a:pPr/>
              <a:t>11/28/2012</a:t>
            </a:fld>
            <a:endParaRPr lang="en-GB" dirty="0"/>
          </a:p>
        </p:txBody>
      </p:sp>
      <p:sp>
        <p:nvSpPr>
          <p:cNvPr id="5" name="Footer Placeholder 4"/>
          <p:cNvSpPr>
            <a:spLocks noGrp="1"/>
          </p:cNvSpPr>
          <p:nvPr>
            <p:ph type="ftr" sz="quarter" idx="11"/>
          </p:nvPr>
        </p:nvSpPr>
        <p:spPr>
          <a:xfrm>
            <a:off x="457201" y="6248207"/>
            <a:ext cx="5573483" cy="365125"/>
          </a:xfrm>
        </p:spPr>
        <p:txBody>
          <a:bodyPr/>
          <a:lstStyle/>
          <a:p>
            <a:r>
              <a:rPr lang="en-GB" smtClean="0"/>
              <a:t>AHRQ 2012 Annual Conference</a:t>
            </a:r>
            <a:endParaRPr lang="en-GB"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1CF2325C-A2FE-4969-B650-E298DC242354}" type="slidenum">
              <a:rPr lang="en-GB" smtClean="0"/>
              <a:pPr/>
              <a:t>‹#›</a:t>
            </a:fld>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976406A-2283-4A42-9360-334DB8FDDDC0}" type="datetime1">
              <a:rPr lang="en-US" smtClean="0"/>
              <a:pPr/>
              <a:t>11/28/2012</a:t>
            </a:fld>
            <a:endParaRPr lang="en-GB" dirty="0"/>
          </a:p>
        </p:txBody>
      </p:sp>
      <p:sp>
        <p:nvSpPr>
          <p:cNvPr id="5" name="Footer Placeholder 4"/>
          <p:cNvSpPr>
            <a:spLocks noGrp="1"/>
          </p:cNvSpPr>
          <p:nvPr>
            <p:ph type="ftr" sz="quarter" idx="11"/>
          </p:nvPr>
        </p:nvSpPr>
        <p:spPr/>
        <p:txBody>
          <a:bodyPr/>
          <a:lstStyle/>
          <a:p>
            <a:r>
              <a:rPr lang="en-GB" smtClean="0"/>
              <a:t>AHRQ 2012 Annual Conference</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CF2325C-A2FE-4969-B650-E298DC242354}" type="slidenum">
              <a:rPr lang="en-GB" smtClean="0"/>
              <a:pPr/>
              <a:t>‹#›</a:t>
            </a:fld>
            <a:endParaRPr lang="en-GB"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AEF757C6-AF53-4830-A0DA-F688FD09A39E}" type="datetime1">
              <a:rPr lang="en-US" smtClean="0"/>
              <a:pPr/>
              <a:t>11/28/2012</a:t>
            </a:fld>
            <a:endParaRPr lang="en-GB"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1CF2325C-A2FE-4969-B650-E298DC242354}" type="slidenum">
              <a:rPr lang="en-GB" smtClean="0"/>
              <a:pPr/>
              <a:t>‹#›</a:t>
            </a:fld>
            <a:endParaRPr lang="en-GB" dirty="0"/>
          </a:p>
        </p:txBody>
      </p:sp>
      <p:sp>
        <p:nvSpPr>
          <p:cNvPr id="14" name="Footer Placeholder 13"/>
          <p:cNvSpPr>
            <a:spLocks noGrp="1"/>
          </p:cNvSpPr>
          <p:nvPr>
            <p:ph type="ftr" sz="quarter" idx="12"/>
          </p:nvPr>
        </p:nvSpPr>
        <p:spPr/>
        <p:txBody>
          <a:bodyPr/>
          <a:lstStyle/>
          <a:p>
            <a:r>
              <a:rPr lang="en-GB" smtClean="0"/>
              <a:t>AHRQ 2012 Annual Conference</a:t>
            </a:r>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F5AB1008-576D-4D4B-9199-CE67625F8C13}" type="datetime1">
              <a:rPr lang="en-US" smtClean="0"/>
              <a:pPr/>
              <a:t>11/28/2012</a:t>
            </a:fld>
            <a:endParaRPr lang="en-GB" dirty="0"/>
          </a:p>
        </p:txBody>
      </p:sp>
      <p:sp>
        <p:nvSpPr>
          <p:cNvPr id="10" name="Slide Number Placeholder 9"/>
          <p:cNvSpPr>
            <a:spLocks noGrp="1"/>
          </p:cNvSpPr>
          <p:nvPr>
            <p:ph type="sldNum" sz="quarter" idx="16"/>
          </p:nvPr>
        </p:nvSpPr>
        <p:spPr/>
        <p:txBody>
          <a:bodyPr rtlCol="0"/>
          <a:lstStyle/>
          <a:p>
            <a:fld id="{1CF2325C-A2FE-4969-B650-E298DC242354}" type="slidenum">
              <a:rPr lang="en-GB" smtClean="0"/>
              <a:pPr/>
              <a:t>‹#›</a:t>
            </a:fld>
            <a:endParaRPr lang="en-GB" dirty="0"/>
          </a:p>
        </p:txBody>
      </p:sp>
      <p:sp>
        <p:nvSpPr>
          <p:cNvPr id="12" name="Footer Placeholder 11"/>
          <p:cNvSpPr>
            <a:spLocks noGrp="1"/>
          </p:cNvSpPr>
          <p:nvPr>
            <p:ph type="ftr" sz="quarter" idx="17"/>
          </p:nvPr>
        </p:nvSpPr>
        <p:spPr/>
        <p:txBody>
          <a:bodyPr rtlCol="0"/>
          <a:lstStyle/>
          <a:p>
            <a:r>
              <a:rPr lang="en-GB" smtClean="0"/>
              <a:t>AHRQ 2012 Annual Conference</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B31139E4-78FA-40C6-BAF0-B549408F9521}" type="datetime1">
              <a:rPr lang="en-US" smtClean="0"/>
              <a:pPr/>
              <a:t>11/28/2012</a:t>
            </a:fld>
            <a:endParaRPr lang="en-GB" dirty="0"/>
          </a:p>
        </p:txBody>
      </p:sp>
      <p:sp>
        <p:nvSpPr>
          <p:cNvPr id="12" name="Slide Number Placeholder 11"/>
          <p:cNvSpPr>
            <a:spLocks noGrp="1"/>
          </p:cNvSpPr>
          <p:nvPr>
            <p:ph type="sldNum" sz="quarter" idx="16"/>
          </p:nvPr>
        </p:nvSpPr>
        <p:spPr/>
        <p:txBody>
          <a:bodyPr rtlCol="0"/>
          <a:lstStyle/>
          <a:p>
            <a:fld id="{1CF2325C-A2FE-4969-B650-E298DC242354}" type="slidenum">
              <a:rPr lang="en-GB" smtClean="0"/>
              <a:pPr/>
              <a:t>‹#›</a:t>
            </a:fld>
            <a:endParaRPr lang="en-GB" dirty="0"/>
          </a:p>
        </p:txBody>
      </p:sp>
      <p:sp>
        <p:nvSpPr>
          <p:cNvPr id="14" name="Footer Placeholder 13"/>
          <p:cNvSpPr>
            <a:spLocks noGrp="1"/>
          </p:cNvSpPr>
          <p:nvPr>
            <p:ph type="ftr" sz="quarter" idx="17"/>
          </p:nvPr>
        </p:nvSpPr>
        <p:spPr/>
        <p:txBody>
          <a:bodyPr rtlCol="0"/>
          <a:lstStyle/>
          <a:p>
            <a:r>
              <a:rPr lang="en-GB" smtClean="0"/>
              <a:t>AHRQ 2012 Annual Conference</a:t>
            </a:r>
            <a:endParaRPr lang="en-GB"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4CC8FA5-8EE6-4190-89F9-4796E9D4946B}" type="datetime1">
              <a:rPr lang="en-US" smtClean="0"/>
              <a:pPr/>
              <a:t>11/28/2012</a:t>
            </a:fld>
            <a:endParaRPr lang="en-GB" dirty="0"/>
          </a:p>
        </p:txBody>
      </p:sp>
      <p:sp>
        <p:nvSpPr>
          <p:cNvPr id="4" name="Footer Placeholder 3"/>
          <p:cNvSpPr>
            <a:spLocks noGrp="1"/>
          </p:cNvSpPr>
          <p:nvPr>
            <p:ph type="ftr" sz="quarter" idx="11"/>
          </p:nvPr>
        </p:nvSpPr>
        <p:spPr/>
        <p:txBody>
          <a:bodyPr/>
          <a:lstStyle/>
          <a:p>
            <a:r>
              <a:rPr lang="en-GB" smtClean="0"/>
              <a:t>AHRQ 2012 Annual Conference</a:t>
            </a:r>
            <a:endParaRPr lang="en-GB"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CF2325C-A2FE-4969-B650-E298DC242354}"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940772-54B5-49DE-A927-2FF2912F0BF6}" type="datetime1">
              <a:rPr lang="en-US" smtClean="0"/>
              <a:pPr/>
              <a:t>11/28/2012</a:t>
            </a:fld>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CF2325C-A2FE-4969-B650-E298DC242354}"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00EF3C5-794C-43AC-A75E-CD6E3CEE25F0}" type="datetime1">
              <a:rPr lang="en-US" smtClean="0"/>
              <a:pPr/>
              <a:t>11/28/2012</a:t>
            </a:fld>
            <a:endParaRPr lang="en-GB" dirty="0"/>
          </a:p>
        </p:txBody>
      </p:sp>
      <p:sp>
        <p:nvSpPr>
          <p:cNvPr id="6" name="Footer Placeholder 5"/>
          <p:cNvSpPr>
            <a:spLocks noGrp="1"/>
          </p:cNvSpPr>
          <p:nvPr>
            <p:ph type="ftr" sz="quarter" idx="11"/>
          </p:nvPr>
        </p:nvSpPr>
        <p:spPr/>
        <p:txBody>
          <a:bodyPr/>
          <a:lstStyle/>
          <a:p>
            <a:r>
              <a:rPr lang="en-GB" smtClean="0"/>
              <a:t>AHRQ 2012 Annual Conference</a:t>
            </a:r>
            <a:endParaRPr lang="en-GB"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CF2325C-A2FE-4969-B650-E298DC242354}" type="slidenum">
              <a:rPr lang="en-GB" smtClean="0"/>
              <a:pPr/>
              <a:t>‹#›</a:t>
            </a:fld>
            <a:endParaRPr lang="en-GB"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fld id="{BEAB9972-FBA8-4EBD-A0C5-A1FA641E719F}" type="datetime1">
              <a:rPr lang="en-US" smtClean="0"/>
              <a:pPr/>
              <a:t>11/28/2012</a:t>
            </a:fld>
            <a:endParaRPr lang="en-GB"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1CF2325C-A2FE-4969-B650-E298DC242354}" type="slidenum">
              <a:rPr lang="en-GB" smtClean="0"/>
              <a:pPr/>
              <a:t>‹#›</a:t>
            </a:fld>
            <a:endParaRPr lang="en-GB" dirty="0"/>
          </a:p>
        </p:txBody>
      </p:sp>
      <p:sp>
        <p:nvSpPr>
          <p:cNvPr id="14" name="Footer Placeholder 13"/>
          <p:cNvSpPr>
            <a:spLocks noGrp="1"/>
          </p:cNvSpPr>
          <p:nvPr>
            <p:ph type="ftr" sz="quarter" idx="12"/>
          </p:nvPr>
        </p:nvSpPr>
        <p:spPr>
          <a:xfrm>
            <a:off x="1600200" y="6248206"/>
            <a:ext cx="4572000" cy="365125"/>
          </a:xfrm>
        </p:spPr>
        <p:txBody>
          <a:bodyPr rtlCol="0"/>
          <a:lstStyle/>
          <a:p>
            <a:r>
              <a:rPr lang="en-GB" smtClean="0"/>
              <a:t>AHRQ 2012 Annual Conference</a:t>
            </a:r>
            <a:endParaRPr lang="en-GB"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56E55D72-28F9-465F-A38D-84A19E3EF61C}" type="datetime1">
              <a:rPr lang="en-US" smtClean="0"/>
              <a:pPr/>
              <a:t>11/28/2012</a:t>
            </a:fld>
            <a:endParaRPr lang="en-GB"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en-GB" smtClean="0"/>
              <a:t>AHRQ 2012 Annual Conference</a:t>
            </a:r>
            <a:endParaRPr lang="en-GB"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CF2325C-A2FE-4969-B650-E298DC242354}"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“Meeting the challenge of maintaining Cochrane Reviews”</a:t>
            </a:r>
            <a:endParaRPr lang="en-GB" dirty="0"/>
          </a:p>
        </p:txBody>
      </p:sp>
      <p:sp>
        <p:nvSpPr>
          <p:cNvPr id="3" name="Subtitle 2"/>
          <p:cNvSpPr>
            <a:spLocks noGrp="1"/>
          </p:cNvSpPr>
          <p:nvPr>
            <p:ph type="subTitle" idx="1"/>
          </p:nvPr>
        </p:nvSpPr>
        <p:spPr/>
        <p:txBody>
          <a:bodyPr>
            <a:normAutofit fontScale="85000" lnSpcReduction="20000"/>
          </a:bodyPr>
          <a:lstStyle/>
          <a:p>
            <a:r>
              <a:rPr lang="en-GB" dirty="0" smtClean="0"/>
              <a:t>Author: Dr David Tovey FRCGP</a:t>
            </a:r>
            <a:br>
              <a:rPr lang="en-GB" dirty="0" smtClean="0"/>
            </a:br>
            <a:r>
              <a:rPr lang="en-GB" dirty="0" smtClean="0"/>
              <a:t>Editor in Chief, </a:t>
            </a:r>
            <a:r>
              <a:rPr lang="en-GB" i="1" dirty="0" smtClean="0"/>
              <a:t>The Cochrane Library</a:t>
            </a:r>
            <a:endParaRPr lang="en-GB" dirty="0" smtClean="0"/>
          </a:p>
        </p:txBody>
      </p:sp>
      <p:pic>
        <p:nvPicPr>
          <p:cNvPr id="63490" name="Picture 2" descr="undefined"/>
          <p:cNvPicPr>
            <a:picLocks noChangeAspect="1" noChangeArrowheads="1"/>
          </p:cNvPicPr>
          <p:nvPr/>
        </p:nvPicPr>
        <p:blipFill>
          <a:blip r:embed="rId3" cstate="print"/>
          <a:srcRect/>
          <a:stretch>
            <a:fillRect/>
          </a:stretch>
        </p:blipFill>
        <p:spPr bwMode="auto">
          <a:xfrm>
            <a:off x="833418" y="4643446"/>
            <a:ext cx="952500" cy="118110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Introduction: the size of the challenge</a:t>
            </a:r>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10</a:t>
            </a:fld>
            <a:endParaRPr lang="en-GB" dirty="0"/>
          </a:p>
        </p:txBody>
      </p:sp>
      <p:pic>
        <p:nvPicPr>
          <p:cNvPr id="138242" name="Picture 2"/>
          <p:cNvPicPr>
            <a:picLocks noChangeAspect="1" noChangeArrowheads="1"/>
          </p:cNvPicPr>
          <p:nvPr/>
        </p:nvPicPr>
        <p:blipFill>
          <a:blip r:embed="rId3" cstate="print"/>
          <a:srcRect/>
          <a:stretch>
            <a:fillRect/>
          </a:stretch>
        </p:blipFill>
        <p:spPr bwMode="auto">
          <a:xfrm>
            <a:off x="723331" y="2583359"/>
            <a:ext cx="6601394" cy="1450479"/>
          </a:xfrm>
          <a:prstGeom prst="rect">
            <a:avLst/>
          </a:prstGeom>
          <a:noFill/>
          <a:ln w="9525">
            <a:noFill/>
            <a:miter lim="800000"/>
            <a:headEnd/>
            <a:tailEnd/>
          </a:ln>
        </p:spPr>
      </p:pic>
      <p:sp>
        <p:nvSpPr>
          <p:cNvPr id="6" name="TextBox 5"/>
          <p:cNvSpPr txBox="1"/>
          <p:nvPr/>
        </p:nvSpPr>
        <p:spPr>
          <a:xfrm>
            <a:off x="1815152" y="4653887"/>
            <a:ext cx="6837529" cy="584775"/>
          </a:xfrm>
          <a:prstGeom prst="rect">
            <a:avLst/>
          </a:prstGeom>
          <a:noFill/>
        </p:spPr>
        <p:txBody>
          <a:bodyPr wrap="square" rtlCol="0">
            <a:spAutoFit/>
          </a:bodyPr>
          <a:lstStyle/>
          <a:p>
            <a:r>
              <a:rPr lang="en-GB" sz="3200" dirty="0" smtClean="0"/>
              <a:t>“The boulder in my rucksack”</a:t>
            </a:r>
            <a:endParaRPr lang="en-GB" sz="3200" dirty="0"/>
          </a:p>
        </p:txBody>
      </p:sp>
      <p:sp>
        <p:nvSpPr>
          <p:cNvPr id="7" name="Right Arrow 6"/>
          <p:cNvSpPr/>
          <p:nvPr/>
        </p:nvSpPr>
        <p:spPr>
          <a:xfrm rot="10800000">
            <a:off x="7506269" y="3807741"/>
            <a:ext cx="873456" cy="16377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Previous Cochrane projects: the updating officer project</a:t>
            </a:r>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11</a:t>
            </a:fld>
            <a:endParaRPr lang="en-GB" dirty="0"/>
          </a:p>
        </p:txBody>
      </p:sp>
      <p:sp>
        <p:nvSpPr>
          <p:cNvPr id="5" name="Content Placeholder 4"/>
          <p:cNvSpPr>
            <a:spLocks noGrp="1"/>
          </p:cNvSpPr>
          <p:nvPr>
            <p:ph sz="quarter" idx="1"/>
          </p:nvPr>
        </p:nvSpPr>
        <p:spPr/>
        <p:txBody>
          <a:bodyPr>
            <a:normAutofit fontScale="77500" lnSpcReduction="20000"/>
          </a:bodyPr>
          <a:lstStyle/>
          <a:p>
            <a:r>
              <a:rPr lang="en-GB" dirty="0" smtClean="0"/>
              <a:t>8 reviews selected</a:t>
            </a:r>
            <a:br>
              <a:rPr lang="en-GB" dirty="0" smtClean="0"/>
            </a:br>
            <a:endParaRPr lang="en-GB" dirty="0" smtClean="0"/>
          </a:p>
          <a:p>
            <a:r>
              <a:rPr lang="en-GB" dirty="0" smtClean="0"/>
              <a:t>On average these reviews each took 6.4 months (range 3-11 months) to update from receipt of the search strategy to submission for editorial review.  </a:t>
            </a:r>
          </a:p>
          <a:p>
            <a:pPr>
              <a:buNone/>
            </a:pPr>
            <a:endParaRPr lang="en-GB" dirty="0" smtClean="0"/>
          </a:p>
          <a:p>
            <a:pPr>
              <a:buFont typeface="Wingdings" pitchFamily="2" charset="2"/>
              <a:buChar char="q"/>
            </a:pPr>
            <a:r>
              <a:rPr lang="en-GB" dirty="0" smtClean="0"/>
              <a:t>The main  challenges: </a:t>
            </a:r>
          </a:p>
          <a:p>
            <a:pPr lvl="1"/>
            <a:r>
              <a:rPr lang="en-GB" dirty="0" smtClean="0"/>
              <a:t>lack of familiarity with individual Review Groups’ methods </a:t>
            </a:r>
          </a:p>
          <a:p>
            <a:pPr lvl="1"/>
            <a:r>
              <a:rPr lang="en-GB" dirty="0" smtClean="0"/>
              <a:t>out of date methodology within the existing reviews</a:t>
            </a:r>
          </a:p>
          <a:p>
            <a:pPr lvl="1"/>
            <a:r>
              <a:rPr lang="en-GB" dirty="0" smtClean="0"/>
              <a:t>lack of subsequent author commitment</a:t>
            </a:r>
          </a:p>
          <a:p>
            <a:pPr lvl="1"/>
            <a:r>
              <a:rPr lang="en-GB" dirty="0" smtClean="0"/>
              <a:t>lack of wish for ongoing commitment</a:t>
            </a:r>
            <a:br>
              <a:rPr lang="en-GB" dirty="0" smtClean="0"/>
            </a:br>
            <a:endParaRPr lang="en-GB" dirty="0" smtClean="0"/>
          </a:p>
          <a:p>
            <a:r>
              <a:rPr lang="en-GB" dirty="0" smtClean="0"/>
              <a:t>Would imply the need for a small army of updating officers!!</a:t>
            </a:r>
          </a:p>
          <a:p>
            <a:pPr>
              <a:buNone/>
            </a:pPr>
            <a:r>
              <a:rPr lang="en-GB" dirty="0" smtClean="0"/>
              <a:t>	</a:t>
            </a:r>
          </a:p>
          <a:p>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“Fit for purpose”project</a:t>
            </a:r>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12</a:t>
            </a:fld>
            <a:endParaRPr lang="en-GB" dirty="0"/>
          </a:p>
        </p:txBody>
      </p:sp>
      <p:sp>
        <p:nvSpPr>
          <p:cNvPr id="5" name="Content Placeholder 4"/>
          <p:cNvSpPr>
            <a:spLocks noGrp="1"/>
          </p:cNvSpPr>
          <p:nvPr>
            <p:ph sz="quarter" idx="1"/>
          </p:nvPr>
        </p:nvSpPr>
        <p:spPr/>
        <p:txBody>
          <a:bodyPr>
            <a:normAutofit/>
          </a:bodyPr>
          <a:lstStyle/>
          <a:p>
            <a:pPr>
              <a:buNone/>
            </a:pPr>
            <a:r>
              <a:rPr lang="en-GB" dirty="0" smtClean="0"/>
              <a:t>Three objectives of the project:</a:t>
            </a:r>
          </a:p>
          <a:p>
            <a:r>
              <a:rPr lang="en-GB" dirty="0" smtClean="0"/>
              <a:t>To work with external stakeholders to develop a customisable prioritisation tool – prioritisation by topic</a:t>
            </a:r>
          </a:p>
          <a:p>
            <a:r>
              <a:rPr lang="en-GB" dirty="0" smtClean="0"/>
              <a:t>To develop a decision tool for determining whether and when to update Cochrane Reviews – prioritisation by status</a:t>
            </a:r>
          </a:p>
          <a:p>
            <a:r>
              <a:rPr lang="en-GB" dirty="0" smtClean="0"/>
              <a:t>To explore whether targeted consultancy could facilitate updating and identify process efficiencies</a:t>
            </a:r>
          </a:p>
          <a:p>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“Fit for purpose”project</a:t>
            </a:r>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13</a:t>
            </a:fld>
            <a:endParaRPr lang="en-GB" dirty="0"/>
          </a:p>
        </p:txBody>
      </p:sp>
      <p:sp>
        <p:nvSpPr>
          <p:cNvPr id="5" name="Content Placeholder 4"/>
          <p:cNvSpPr>
            <a:spLocks noGrp="1"/>
          </p:cNvSpPr>
          <p:nvPr>
            <p:ph sz="quarter" idx="1"/>
          </p:nvPr>
        </p:nvSpPr>
        <p:spPr/>
        <p:txBody>
          <a:bodyPr>
            <a:normAutofit/>
          </a:bodyPr>
          <a:lstStyle/>
          <a:p>
            <a:pPr>
              <a:buNone/>
            </a:pPr>
            <a:r>
              <a:rPr lang="en-GB" dirty="0" smtClean="0"/>
              <a:t>Three objectives of the project:</a:t>
            </a:r>
          </a:p>
          <a:p>
            <a:r>
              <a:rPr lang="en-GB" dirty="0" smtClean="0">
                <a:solidFill>
                  <a:srgbClr val="FF0000"/>
                </a:solidFill>
              </a:rPr>
              <a:t>To work with external stakeholders to develop a customisable prioritisation tool – prioritisation by topic</a:t>
            </a:r>
          </a:p>
          <a:p>
            <a:r>
              <a:rPr lang="en-GB" dirty="0" smtClean="0"/>
              <a:t>To develop a decision tool for determining whether and when to update Cochrane Reviews – prioritisation by status</a:t>
            </a:r>
          </a:p>
          <a:p>
            <a:r>
              <a:rPr lang="en-GB" dirty="0" smtClean="0"/>
              <a:t>To explore whether targeted consultancy could facilitate updating and identify process efficiencies</a:t>
            </a:r>
          </a:p>
          <a:p>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GB" dirty="0" smtClean="0"/>
              <a:t>Methods</a:t>
            </a:r>
            <a:endParaRPr lang="en-GB" dirty="0"/>
          </a:p>
        </p:txBody>
      </p:sp>
      <p:sp>
        <p:nvSpPr>
          <p:cNvPr id="37891" name="Content Placeholder 3"/>
          <p:cNvSpPr>
            <a:spLocks noGrp="1"/>
          </p:cNvSpPr>
          <p:nvPr>
            <p:ph idx="1"/>
          </p:nvPr>
        </p:nvSpPr>
        <p:spPr/>
        <p:txBody>
          <a:bodyPr/>
          <a:lstStyle/>
          <a:p>
            <a:pPr eaLnBrk="1" hangingPunct="1"/>
            <a:r>
              <a:rPr lang="en-GB" sz="2800" dirty="0" smtClean="0">
                <a:latin typeface="Calibri" pitchFamily="34" charset="0"/>
                <a:cs typeface="Calibri" pitchFamily="34" charset="0"/>
              </a:rPr>
              <a:t>Project conducted by Bazian, co-applicants in the NHS engagement award.</a:t>
            </a:r>
          </a:p>
          <a:p>
            <a:pPr eaLnBrk="1" hangingPunct="1"/>
            <a:r>
              <a:rPr lang="en-GB" sz="2800" dirty="0" smtClean="0">
                <a:latin typeface="Calibri" pitchFamily="34" charset="0"/>
                <a:cs typeface="Calibri" pitchFamily="34" charset="0"/>
              </a:rPr>
              <a:t>Stakeholders in the NHS (clinicians, consumers, commissioners etc.) formed a panel.</a:t>
            </a:r>
          </a:p>
          <a:p>
            <a:pPr eaLnBrk="1" hangingPunct="1"/>
            <a:r>
              <a:rPr lang="en-GB" sz="2800" dirty="0" smtClean="0">
                <a:latin typeface="Calibri" pitchFamily="34" charset="0"/>
                <a:cs typeface="Calibri" pitchFamily="34" charset="0"/>
              </a:rPr>
              <a:t>The panel had two meetings, and communicated via email before and after meetings.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eaLnBrk="1" fontAlgn="auto" hangingPunct="1">
              <a:spcAft>
                <a:spcPts val="0"/>
              </a:spcAft>
              <a:defRPr/>
            </a:pPr>
            <a:r>
              <a:rPr lang="en-GB" dirty="0" smtClean="0"/>
              <a:t>Results: prioritisation criteria in the tool</a:t>
            </a:r>
            <a:endParaRPr lang="en-GB" dirty="0"/>
          </a:p>
        </p:txBody>
      </p:sp>
      <p:pic>
        <p:nvPicPr>
          <p:cNvPr id="39939" name="Picture 4"/>
          <p:cNvPicPr>
            <a:picLocks noGrp="1" noChangeAspect="1" noChangeArrowheads="1"/>
          </p:cNvPicPr>
          <p:nvPr>
            <p:ph idx="1"/>
          </p:nvPr>
        </p:nvPicPr>
        <p:blipFill>
          <a:blip r:embed="rId3" cstate="print"/>
          <a:srcRect/>
          <a:stretch>
            <a:fillRect/>
          </a:stretch>
        </p:blipFill>
        <p:spPr>
          <a:xfrm>
            <a:off x="204788" y="1628775"/>
            <a:ext cx="8939212" cy="4176713"/>
          </a:xfr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ontent Placeholder 1"/>
          <p:cNvSpPr>
            <a:spLocks noGrp="1"/>
          </p:cNvSpPr>
          <p:nvPr>
            <p:ph idx="1"/>
          </p:nvPr>
        </p:nvSpPr>
        <p:spPr/>
        <p:txBody>
          <a:bodyPr/>
          <a:lstStyle/>
          <a:p>
            <a:pPr eaLnBrk="1" hangingPunct="1"/>
            <a:r>
              <a:rPr lang="en-GB" sz="2800" dirty="0" smtClean="0">
                <a:latin typeface="Calibri" pitchFamily="34" charset="0"/>
                <a:cs typeface="Calibri" pitchFamily="34" charset="0"/>
              </a:rPr>
              <a:t>The tool was tested on 19 Cochrane Reviews, which found:</a:t>
            </a:r>
          </a:p>
          <a:p>
            <a:pPr lvl="1" eaLnBrk="1" hangingPunct="1"/>
            <a:r>
              <a:rPr lang="en-GB" sz="2400" dirty="0" smtClean="0">
                <a:latin typeface="Calibri" pitchFamily="34" charset="0"/>
                <a:cs typeface="Calibri" pitchFamily="34" charset="0"/>
              </a:rPr>
              <a:t>There is a level of judgement when assigning scores.</a:t>
            </a:r>
          </a:p>
          <a:p>
            <a:pPr lvl="1" eaLnBrk="1" hangingPunct="1"/>
            <a:r>
              <a:rPr lang="en-GB" sz="2400" dirty="0" smtClean="0">
                <a:latin typeface="Calibri" pitchFamily="34" charset="0"/>
                <a:cs typeface="Calibri" pitchFamily="34" charset="0"/>
              </a:rPr>
              <a:t>A certain level of knowledge of the field is helpful when assigning scores</a:t>
            </a:r>
          </a:p>
          <a:p>
            <a:pPr lvl="1" eaLnBrk="1" hangingPunct="1"/>
            <a:r>
              <a:rPr lang="en-GB" sz="2400" dirty="0" smtClean="0">
                <a:latin typeface="Calibri" pitchFamily="34" charset="0"/>
                <a:cs typeface="Calibri" pitchFamily="34" charset="0"/>
              </a:rPr>
              <a:t>Needs to be customised (notable absentee parameters..)</a:t>
            </a:r>
          </a:p>
          <a:p>
            <a:pPr eaLnBrk="1" hangingPunct="1"/>
            <a:r>
              <a:rPr lang="en-GB" sz="2800" dirty="0" smtClean="0">
                <a:latin typeface="Calibri" pitchFamily="34" charset="0"/>
                <a:cs typeface="Calibri" pitchFamily="34" charset="0"/>
              </a:rPr>
              <a:t>Recommended that the results of using the tool are discussed with external stakeholders including patient and carer representatives. </a:t>
            </a:r>
          </a:p>
          <a:p>
            <a:pPr eaLnBrk="1" hangingPunct="1"/>
            <a:endParaRPr lang="en-GB" dirty="0" smtClean="0"/>
          </a:p>
        </p:txBody>
      </p:sp>
      <p:sp>
        <p:nvSpPr>
          <p:cNvPr id="3" name="Title 2"/>
          <p:cNvSpPr>
            <a:spLocks noGrp="1"/>
          </p:cNvSpPr>
          <p:nvPr>
            <p:ph type="title"/>
          </p:nvPr>
        </p:nvSpPr>
        <p:spPr/>
        <p:txBody>
          <a:bodyPr/>
          <a:lstStyle/>
          <a:p>
            <a:pPr eaLnBrk="1" hangingPunct="1">
              <a:defRPr/>
            </a:pPr>
            <a:r>
              <a:rPr lang="en-GB" dirty="0" smtClean="0"/>
              <a:t>Results: testing the tool</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“Fit for purpose” project</a:t>
            </a:r>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17</a:t>
            </a:fld>
            <a:endParaRPr lang="en-GB" dirty="0"/>
          </a:p>
        </p:txBody>
      </p:sp>
      <p:sp>
        <p:nvSpPr>
          <p:cNvPr id="5" name="Content Placeholder 4"/>
          <p:cNvSpPr>
            <a:spLocks noGrp="1"/>
          </p:cNvSpPr>
          <p:nvPr>
            <p:ph sz="quarter" idx="1"/>
          </p:nvPr>
        </p:nvSpPr>
        <p:spPr/>
        <p:txBody>
          <a:bodyPr>
            <a:normAutofit/>
          </a:bodyPr>
          <a:lstStyle/>
          <a:p>
            <a:pPr>
              <a:buNone/>
            </a:pPr>
            <a:r>
              <a:rPr lang="en-GB" dirty="0" smtClean="0"/>
              <a:t>Three objectives of the project:</a:t>
            </a:r>
          </a:p>
          <a:p>
            <a:r>
              <a:rPr lang="en-GB" dirty="0" smtClean="0"/>
              <a:t>To work with external stakeholders to develop a customisable prioritisation tool – prioritisation by topic</a:t>
            </a:r>
          </a:p>
          <a:p>
            <a:r>
              <a:rPr lang="en-GB" dirty="0" smtClean="0">
                <a:solidFill>
                  <a:srgbClr val="FF0000"/>
                </a:solidFill>
              </a:rPr>
              <a:t>To develop a decision tool for determining whether and when to update Cochrane Reviews – prioritisation by status</a:t>
            </a:r>
          </a:p>
          <a:p>
            <a:r>
              <a:rPr lang="en-GB" dirty="0" smtClean="0"/>
              <a:t>To explore whether targeted consultancy could facilitate updating and identify process efficiencies</a:t>
            </a:r>
          </a:p>
          <a:p>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1"/>
          <p:cNvSpPr>
            <a:spLocks noGrp="1"/>
          </p:cNvSpPr>
          <p:nvPr>
            <p:ph idx="1"/>
          </p:nvPr>
        </p:nvSpPr>
        <p:spPr>
          <a:xfrm>
            <a:off x="323850" y="1481138"/>
            <a:ext cx="8569325" cy="4525962"/>
          </a:xfrm>
        </p:spPr>
        <p:txBody>
          <a:bodyPr/>
          <a:lstStyle/>
          <a:p>
            <a:pPr eaLnBrk="1" hangingPunct="1"/>
            <a:r>
              <a:rPr lang="en-GB" sz="2800" dirty="0" smtClean="0">
                <a:latin typeface="Calibri" pitchFamily="34" charset="0"/>
                <a:cs typeface="Calibri" pitchFamily="34" charset="0"/>
              </a:rPr>
              <a:t>We refined and amalgamated two complementary methodologies for prioritising systematic review updates</a:t>
            </a:r>
            <a:r>
              <a:rPr lang="en-GB" dirty="0" smtClean="0">
                <a:latin typeface="Calibri" pitchFamily="34" charset="0"/>
                <a:cs typeface="Calibri" pitchFamily="34" charset="0"/>
              </a:rPr>
              <a:t>: </a:t>
            </a:r>
          </a:p>
          <a:p>
            <a:pPr lvl="1" eaLnBrk="1" hangingPunct="1"/>
            <a:r>
              <a:rPr lang="en-GB" sz="2400" dirty="0" smtClean="0">
                <a:latin typeface="Calibri" pitchFamily="34" charset="0"/>
                <a:cs typeface="Calibri" pitchFamily="34" charset="0"/>
              </a:rPr>
              <a:t>a qualitative tool based on a broad range of updating signals (Loudon 2008).</a:t>
            </a:r>
          </a:p>
          <a:p>
            <a:pPr lvl="1" eaLnBrk="1" hangingPunct="1"/>
            <a:r>
              <a:rPr lang="en-GB" sz="2400" dirty="0" smtClean="0">
                <a:latin typeface="Calibri" pitchFamily="34" charset="0"/>
                <a:cs typeface="Calibri" pitchFamily="34" charset="0"/>
              </a:rPr>
              <a:t>formal statistical methods which assess when the inclusion of new studies is likely to change a review’s conclusions (Sutton 2009).</a:t>
            </a:r>
          </a:p>
          <a:p>
            <a:pPr eaLnBrk="1" hangingPunct="1"/>
            <a:endParaRPr lang="en-GB" dirty="0" smtClean="0"/>
          </a:p>
          <a:p>
            <a:pPr eaLnBrk="1" hangingPunct="1"/>
            <a:endParaRPr lang="en-GB" dirty="0" smtClean="0"/>
          </a:p>
        </p:txBody>
      </p:sp>
      <p:sp>
        <p:nvSpPr>
          <p:cNvPr id="3" name="Title 2"/>
          <p:cNvSpPr>
            <a:spLocks noGrp="1"/>
          </p:cNvSpPr>
          <p:nvPr>
            <p:ph type="title"/>
          </p:nvPr>
        </p:nvSpPr>
        <p:spPr/>
        <p:txBody>
          <a:bodyPr/>
          <a:lstStyle/>
          <a:p>
            <a:pPr eaLnBrk="1" fontAlgn="auto" hangingPunct="1">
              <a:spcAft>
                <a:spcPts val="0"/>
              </a:spcAft>
              <a:defRPr/>
            </a:pPr>
            <a:r>
              <a:rPr lang="en-GB" dirty="0" smtClean="0"/>
              <a:t>Methods</a:t>
            </a:r>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2"/>
          <p:cNvPicPr>
            <a:picLocks noGrp="1" noChangeAspect="1" noChangeArrowheads="1"/>
          </p:cNvPicPr>
          <p:nvPr>
            <p:ph idx="1"/>
          </p:nvPr>
        </p:nvPicPr>
        <p:blipFill>
          <a:blip r:embed="rId3" cstate="print"/>
          <a:srcRect/>
          <a:stretch>
            <a:fillRect/>
          </a:stretch>
        </p:blipFill>
        <p:spPr>
          <a:xfrm>
            <a:off x="1217613" y="1481138"/>
            <a:ext cx="6708775" cy="4525962"/>
          </a:xfrm>
          <a:noFill/>
        </p:spPr>
      </p:pic>
      <p:sp>
        <p:nvSpPr>
          <p:cNvPr id="3" name="Title 2"/>
          <p:cNvSpPr>
            <a:spLocks noGrp="1"/>
          </p:cNvSpPr>
          <p:nvPr>
            <p:ph type="title"/>
          </p:nvPr>
        </p:nvSpPr>
        <p:spPr/>
        <p:txBody>
          <a:bodyPr>
            <a:normAutofit/>
          </a:bodyPr>
          <a:lstStyle/>
          <a:p>
            <a:pPr eaLnBrk="1" fontAlgn="auto" hangingPunct="1">
              <a:spcAft>
                <a:spcPts val="0"/>
              </a:spcAft>
              <a:defRPr/>
            </a:pPr>
            <a:r>
              <a:rPr lang="en-GB" dirty="0" smtClean="0"/>
              <a:t>Output: Decision tool</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a:t>
            </a:r>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2</a:t>
            </a:fld>
            <a:endParaRPr lang="en-GB" dirty="0"/>
          </a:p>
        </p:txBody>
      </p:sp>
      <p:sp>
        <p:nvSpPr>
          <p:cNvPr id="5" name="Content Placeholder 4"/>
          <p:cNvSpPr>
            <a:spLocks noGrp="1"/>
          </p:cNvSpPr>
          <p:nvPr>
            <p:ph sz="quarter" idx="1"/>
          </p:nvPr>
        </p:nvSpPr>
        <p:spPr/>
        <p:txBody>
          <a:bodyPr/>
          <a:lstStyle/>
          <a:p>
            <a:r>
              <a:rPr lang="en-GB" dirty="0" smtClean="0"/>
              <a:t>Introduction</a:t>
            </a:r>
          </a:p>
          <a:p>
            <a:r>
              <a:rPr lang="en-GB" dirty="0" smtClean="0"/>
              <a:t>Previous Cochrane project</a:t>
            </a:r>
          </a:p>
          <a:p>
            <a:r>
              <a:rPr lang="en-GB" dirty="0" smtClean="0"/>
              <a:t>“Fit for purpose” project</a:t>
            </a:r>
          </a:p>
          <a:p>
            <a:r>
              <a:rPr lang="en-GB" dirty="0" smtClean="0"/>
              <a:t>Future challenges and opportunities for co-operation</a:t>
            </a:r>
          </a:p>
          <a:p>
            <a:r>
              <a:rPr lang="en-GB" dirty="0" smtClean="0"/>
              <a:t>Questions</a:t>
            </a:r>
          </a:p>
          <a:p>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2"/>
          <p:cNvPicPr>
            <a:picLocks noGrp="1" noChangeAspect="1" noChangeArrowheads="1"/>
          </p:cNvPicPr>
          <p:nvPr>
            <p:ph idx="1"/>
          </p:nvPr>
        </p:nvPicPr>
        <p:blipFill>
          <a:blip r:embed="rId3" cstate="print"/>
          <a:srcRect/>
          <a:stretch>
            <a:fillRect/>
          </a:stretch>
        </p:blipFill>
        <p:spPr>
          <a:xfrm>
            <a:off x="1217613" y="1481138"/>
            <a:ext cx="6708775" cy="4525962"/>
          </a:xfrm>
          <a:noFill/>
        </p:spPr>
      </p:pic>
      <p:sp>
        <p:nvSpPr>
          <p:cNvPr id="3" name="Title 2"/>
          <p:cNvSpPr>
            <a:spLocks noGrp="1"/>
          </p:cNvSpPr>
          <p:nvPr>
            <p:ph type="title"/>
          </p:nvPr>
        </p:nvSpPr>
        <p:spPr/>
        <p:txBody>
          <a:bodyPr>
            <a:normAutofit fontScale="90000"/>
          </a:bodyPr>
          <a:lstStyle/>
          <a:p>
            <a:pPr eaLnBrk="1" fontAlgn="auto" hangingPunct="1">
              <a:spcAft>
                <a:spcPts val="0"/>
              </a:spcAft>
              <a:defRPr/>
            </a:pPr>
            <a:r>
              <a:rPr lang="en-GB" dirty="0" smtClean="0"/>
              <a:t/>
            </a:r>
            <a:br>
              <a:rPr lang="en-GB" dirty="0" smtClean="0"/>
            </a:br>
            <a:r>
              <a:rPr lang="en-GB" sz="2700" dirty="0" smtClean="0"/>
              <a:t>Step 1: Is the clinical question answered or no longer relevant?</a:t>
            </a:r>
            <a:r>
              <a:rPr lang="en-GB" dirty="0" smtClean="0"/>
              <a:t/>
            </a:r>
            <a:br>
              <a:rPr lang="en-GB" dirty="0" smtClean="0"/>
            </a:br>
            <a:endParaRPr lang="en-GB" dirty="0"/>
          </a:p>
        </p:txBody>
      </p:sp>
      <p:sp>
        <p:nvSpPr>
          <p:cNvPr id="4" name="Rounded Rectangle 3"/>
          <p:cNvSpPr/>
          <p:nvPr/>
        </p:nvSpPr>
        <p:spPr>
          <a:xfrm>
            <a:off x="1009934" y="1528549"/>
            <a:ext cx="7328848" cy="1119117"/>
          </a:xfrm>
          <a:prstGeom prst="roundRect">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2"/>
          <p:cNvPicPr>
            <a:picLocks noGrp="1" noChangeAspect="1" noChangeArrowheads="1"/>
          </p:cNvPicPr>
          <p:nvPr>
            <p:ph idx="1"/>
          </p:nvPr>
        </p:nvPicPr>
        <p:blipFill>
          <a:blip r:embed="rId3" cstate="print"/>
          <a:srcRect/>
          <a:stretch>
            <a:fillRect/>
          </a:stretch>
        </p:blipFill>
        <p:spPr>
          <a:xfrm>
            <a:off x="1217613" y="1481138"/>
            <a:ext cx="6708775" cy="4525962"/>
          </a:xfrm>
          <a:noFill/>
        </p:spPr>
      </p:pic>
      <p:sp>
        <p:nvSpPr>
          <p:cNvPr id="3" name="Title 2"/>
          <p:cNvSpPr>
            <a:spLocks noGrp="1"/>
          </p:cNvSpPr>
          <p:nvPr>
            <p:ph type="title"/>
          </p:nvPr>
        </p:nvSpPr>
        <p:spPr/>
        <p:txBody>
          <a:bodyPr>
            <a:normAutofit fontScale="90000"/>
          </a:bodyPr>
          <a:lstStyle/>
          <a:p>
            <a:pPr eaLnBrk="1" fontAlgn="auto" hangingPunct="1">
              <a:spcAft>
                <a:spcPts val="0"/>
              </a:spcAft>
              <a:defRPr/>
            </a:pPr>
            <a:r>
              <a:rPr lang="en-GB" dirty="0" smtClean="0"/>
              <a:t/>
            </a:r>
            <a:br>
              <a:rPr lang="en-GB" dirty="0" smtClean="0"/>
            </a:br>
            <a:r>
              <a:rPr lang="en-GB" sz="2700" dirty="0" smtClean="0"/>
              <a:t>Step 2: Are there any new factors to consider?</a:t>
            </a:r>
            <a:r>
              <a:rPr lang="en-GB" dirty="0" smtClean="0"/>
              <a:t/>
            </a:r>
            <a:br>
              <a:rPr lang="en-GB" dirty="0" smtClean="0"/>
            </a:br>
            <a:endParaRPr lang="en-GB" dirty="0"/>
          </a:p>
        </p:txBody>
      </p:sp>
      <p:sp>
        <p:nvSpPr>
          <p:cNvPr id="4" name="Rounded Rectangle 3"/>
          <p:cNvSpPr/>
          <p:nvPr/>
        </p:nvSpPr>
        <p:spPr>
          <a:xfrm>
            <a:off x="1214651" y="2552131"/>
            <a:ext cx="7274256" cy="1705970"/>
          </a:xfrm>
          <a:prstGeom prst="roundRect">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2"/>
          <p:cNvPicPr>
            <a:picLocks noGrp="1" noChangeAspect="1" noChangeArrowheads="1"/>
          </p:cNvPicPr>
          <p:nvPr>
            <p:ph idx="1"/>
          </p:nvPr>
        </p:nvPicPr>
        <p:blipFill>
          <a:blip r:embed="rId3" cstate="print"/>
          <a:srcRect/>
          <a:stretch>
            <a:fillRect/>
          </a:stretch>
        </p:blipFill>
        <p:spPr>
          <a:xfrm>
            <a:off x="1217613" y="1481138"/>
            <a:ext cx="6708775" cy="4525962"/>
          </a:xfrm>
          <a:noFill/>
        </p:spPr>
      </p:pic>
      <p:sp>
        <p:nvSpPr>
          <p:cNvPr id="3" name="Title 2"/>
          <p:cNvSpPr>
            <a:spLocks noGrp="1"/>
          </p:cNvSpPr>
          <p:nvPr>
            <p:ph type="title"/>
          </p:nvPr>
        </p:nvSpPr>
        <p:spPr/>
        <p:txBody>
          <a:bodyPr>
            <a:normAutofit fontScale="90000"/>
          </a:bodyPr>
          <a:lstStyle/>
          <a:p>
            <a:pPr eaLnBrk="1" fontAlgn="auto" hangingPunct="1">
              <a:spcAft>
                <a:spcPts val="0"/>
              </a:spcAft>
              <a:defRPr/>
            </a:pPr>
            <a:r>
              <a:rPr lang="en-GB" dirty="0" smtClean="0"/>
              <a:t/>
            </a:r>
            <a:br>
              <a:rPr lang="en-GB" dirty="0" smtClean="0"/>
            </a:br>
            <a:r>
              <a:rPr lang="en-GB" sz="2700" dirty="0" smtClean="0"/>
              <a:t>Steps 3 &amp; 4:  Are there new studies?</a:t>
            </a:r>
            <a:br>
              <a:rPr lang="en-GB" sz="2700" dirty="0" smtClean="0"/>
            </a:br>
            <a:r>
              <a:rPr lang="en-GB" sz="2700" dirty="0" smtClean="0"/>
              <a:t>	         Are the conclusions likely to change?</a:t>
            </a:r>
            <a:r>
              <a:rPr lang="en-GB" dirty="0" smtClean="0"/>
              <a:t/>
            </a:r>
            <a:br>
              <a:rPr lang="en-GB" dirty="0" smtClean="0"/>
            </a:br>
            <a:endParaRPr lang="en-GB" dirty="0"/>
          </a:p>
        </p:txBody>
      </p:sp>
      <p:sp>
        <p:nvSpPr>
          <p:cNvPr id="4" name="Rounded Rectangle 3"/>
          <p:cNvSpPr/>
          <p:nvPr/>
        </p:nvSpPr>
        <p:spPr>
          <a:xfrm>
            <a:off x="1282891" y="4053385"/>
            <a:ext cx="6946710" cy="2019869"/>
          </a:xfrm>
          <a:prstGeom prst="roundRect">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1"/>
          <p:cNvPicPr>
            <a:picLocks noGrp="1" noChangeAspect="1" noChangeArrowheads="1"/>
          </p:cNvPicPr>
          <p:nvPr>
            <p:ph idx="1"/>
          </p:nvPr>
        </p:nvPicPr>
        <p:blipFill>
          <a:blip r:embed="rId3" cstate="print"/>
          <a:srcRect l="716" r="716" b="943"/>
          <a:stretch>
            <a:fillRect/>
          </a:stretch>
        </p:blipFill>
        <p:spPr>
          <a:xfrm>
            <a:off x="371785" y="1672182"/>
            <a:ext cx="4131978" cy="3153487"/>
          </a:xfrm>
          <a:noFill/>
        </p:spPr>
      </p:pic>
      <p:sp>
        <p:nvSpPr>
          <p:cNvPr id="3" name="Title 2"/>
          <p:cNvSpPr>
            <a:spLocks noGrp="1"/>
          </p:cNvSpPr>
          <p:nvPr>
            <p:ph type="title"/>
          </p:nvPr>
        </p:nvSpPr>
        <p:spPr/>
        <p:txBody>
          <a:bodyPr/>
          <a:lstStyle/>
          <a:p>
            <a:pPr eaLnBrk="1" fontAlgn="auto" hangingPunct="1">
              <a:spcAft>
                <a:spcPts val="0"/>
              </a:spcAft>
              <a:defRPr/>
            </a:pPr>
            <a:r>
              <a:rPr lang="en-GB" dirty="0" smtClean="0"/>
              <a:t>Statistical prediction tool</a:t>
            </a:r>
            <a:endParaRPr lang="en-GB" dirty="0"/>
          </a:p>
        </p:txBody>
      </p:sp>
      <p:pic>
        <p:nvPicPr>
          <p:cNvPr id="1027" name="Picture 3"/>
          <p:cNvPicPr>
            <a:picLocks noChangeAspect="1" noChangeArrowheads="1"/>
          </p:cNvPicPr>
          <p:nvPr/>
        </p:nvPicPr>
        <p:blipFill>
          <a:blip r:embed="rId4" cstate="print"/>
          <a:srcRect/>
          <a:stretch>
            <a:fillRect/>
          </a:stretch>
        </p:blipFill>
        <p:spPr bwMode="auto">
          <a:xfrm>
            <a:off x="2266595" y="5001407"/>
            <a:ext cx="6657975" cy="1495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dirty="0" smtClean="0"/>
              <a:t>About </a:t>
            </a:r>
            <a:r>
              <a:rPr lang="en-GB" dirty="0" err="1" smtClean="0"/>
              <a:t>metarank</a:t>
            </a:r>
            <a:endParaRPr lang="en-US" dirty="0" smtClean="0"/>
          </a:p>
        </p:txBody>
      </p:sp>
      <p:sp>
        <p:nvSpPr>
          <p:cNvPr id="9219" name="Rectangle 3"/>
          <p:cNvSpPr>
            <a:spLocks noGrp="1" noChangeArrowheads="1"/>
          </p:cNvSpPr>
          <p:nvPr>
            <p:ph type="body" idx="1"/>
          </p:nvPr>
        </p:nvSpPr>
        <p:spPr>
          <a:xfrm>
            <a:off x="684213" y="1916113"/>
            <a:ext cx="7772400" cy="3863975"/>
          </a:xfrm>
        </p:spPr>
        <p:txBody>
          <a:bodyPr/>
          <a:lstStyle/>
          <a:p>
            <a:pPr eaLnBrk="1" hangingPunct="1">
              <a:lnSpc>
                <a:spcPct val="90000"/>
              </a:lnSpc>
            </a:pPr>
            <a:r>
              <a:rPr lang="en-US" sz="2400" b="0" dirty="0" smtClean="0"/>
              <a:t>Based on minimal information on the new evidence </a:t>
            </a:r>
          </a:p>
          <a:p>
            <a:pPr lvl="1" eaLnBrk="1" hangingPunct="1">
              <a:lnSpc>
                <a:spcPct val="90000"/>
              </a:lnSpc>
            </a:pPr>
            <a:r>
              <a:rPr lang="en-GB" sz="2400" b="0" dirty="0" smtClean="0"/>
              <a:t>assumes an update strategy is in place such that number of new studies and their sample sizes are known</a:t>
            </a:r>
          </a:p>
          <a:p>
            <a:pPr lvl="1" eaLnBrk="1" hangingPunct="1">
              <a:lnSpc>
                <a:spcPct val="90000"/>
              </a:lnSpc>
            </a:pPr>
            <a:endParaRPr lang="en-US" sz="2400" b="0" dirty="0" smtClean="0"/>
          </a:p>
          <a:p>
            <a:pPr eaLnBrk="1" hangingPunct="1">
              <a:lnSpc>
                <a:spcPct val="90000"/>
              </a:lnSpc>
            </a:pPr>
            <a:r>
              <a:rPr lang="en-US" sz="2400" b="0" dirty="0" smtClean="0"/>
              <a:t>‘Signals’ of the need to update  implemented as a STATA user-written function </a:t>
            </a:r>
          </a:p>
          <a:p>
            <a:pPr lvl="1" eaLnBrk="1" hangingPunct="1">
              <a:lnSpc>
                <a:spcPct val="90000"/>
              </a:lnSpc>
            </a:pPr>
            <a:endParaRPr lang="en-US" sz="2400" b="0" dirty="0" smtClean="0"/>
          </a:p>
          <a:p>
            <a:pPr eaLnBrk="1" hangingPunct="1">
              <a:lnSpc>
                <a:spcPct val="90000"/>
              </a:lnSpc>
            </a:pPr>
            <a:r>
              <a:rPr lang="en-US" sz="2400" b="0" dirty="0" smtClean="0"/>
              <a:t>Performs simulation of several meta-analyses, each with one or more new studies of different sizes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333375"/>
            <a:ext cx="7772400" cy="935038"/>
          </a:xfrm>
        </p:spPr>
        <p:txBody>
          <a:bodyPr/>
          <a:lstStyle/>
          <a:p>
            <a:pPr eaLnBrk="1" hangingPunct="1"/>
            <a:r>
              <a:rPr lang="en-GB" dirty="0" err="1" smtClean="0"/>
              <a:t>Metarank</a:t>
            </a:r>
            <a:r>
              <a:rPr lang="en-GB" dirty="0" smtClean="0"/>
              <a:t> output </a:t>
            </a:r>
            <a:endParaRPr lang="en-US" dirty="0" smtClean="0"/>
          </a:p>
        </p:txBody>
      </p:sp>
      <p:sp>
        <p:nvSpPr>
          <p:cNvPr id="11267" name="Rectangle 3"/>
          <p:cNvSpPr>
            <a:spLocks noGrp="1" noChangeArrowheads="1"/>
          </p:cNvSpPr>
          <p:nvPr>
            <p:ph type="body" idx="1"/>
          </p:nvPr>
        </p:nvSpPr>
        <p:spPr>
          <a:xfrm>
            <a:off x="685800" y="1484313"/>
            <a:ext cx="7772400" cy="4465637"/>
          </a:xfrm>
        </p:spPr>
        <p:txBody>
          <a:bodyPr/>
          <a:lstStyle/>
          <a:p>
            <a:pPr eaLnBrk="1" hangingPunct="1">
              <a:lnSpc>
                <a:spcPct val="90000"/>
              </a:lnSpc>
            </a:pPr>
            <a:r>
              <a:rPr lang="en-US" sz="2000" b="0" dirty="0" smtClean="0"/>
              <a:t>Summary of results for each meta-analysis includes details of the original meta-analysis and the signals detected</a:t>
            </a:r>
          </a:p>
          <a:p>
            <a:pPr eaLnBrk="1" hangingPunct="1">
              <a:lnSpc>
                <a:spcPct val="90000"/>
              </a:lnSpc>
            </a:pPr>
            <a:endParaRPr lang="en-US" sz="2000" b="0" dirty="0" smtClean="0"/>
          </a:p>
          <a:p>
            <a:pPr eaLnBrk="1" hangingPunct="1">
              <a:lnSpc>
                <a:spcPct val="90000"/>
              </a:lnSpc>
            </a:pPr>
            <a:r>
              <a:rPr lang="en-US" sz="2000" b="0" dirty="0" smtClean="0"/>
              <a:t>Table with all reviews in the dataset ranked in order of priority </a:t>
            </a:r>
          </a:p>
          <a:p>
            <a:pPr lvl="1" eaLnBrk="1" hangingPunct="1">
              <a:lnSpc>
                <a:spcPct val="90000"/>
              </a:lnSpc>
            </a:pPr>
            <a:r>
              <a:rPr lang="en-US" sz="2000" b="0" dirty="0" smtClean="0"/>
              <a:t>by a given signal </a:t>
            </a:r>
          </a:p>
          <a:p>
            <a:pPr lvl="1" eaLnBrk="1" hangingPunct="1">
              <a:lnSpc>
                <a:spcPct val="90000"/>
              </a:lnSpc>
            </a:pPr>
            <a:r>
              <a:rPr lang="en-US" sz="2000" b="0" dirty="0" smtClean="0"/>
              <a:t>or the total of all signals triggered</a:t>
            </a:r>
          </a:p>
          <a:p>
            <a:pPr lvl="1" eaLnBrk="1" hangingPunct="1">
              <a:lnSpc>
                <a:spcPct val="90000"/>
              </a:lnSpc>
            </a:pPr>
            <a:endParaRPr lang="en-US" sz="2000" b="0" dirty="0" smtClean="0"/>
          </a:p>
          <a:p>
            <a:pPr eaLnBrk="1" hangingPunct="1">
              <a:lnSpc>
                <a:spcPct val="90000"/>
              </a:lnSpc>
            </a:pPr>
            <a:r>
              <a:rPr lang="en-US" sz="2000" b="0" dirty="0" smtClean="0"/>
              <a:t>Includes descriptive information for the collection e.g.</a:t>
            </a:r>
          </a:p>
          <a:p>
            <a:pPr lvl="1" eaLnBrk="1" hangingPunct="1">
              <a:lnSpc>
                <a:spcPct val="90000"/>
              </a:lnSpc>
            </a:pPr>
            <a:r>
              <a:rPr lang="en-US" sz="2000" b="0" dirty="0" smtClean="0"/>
              <a:t>average number of trials and participants in the collection of meta-analyses</a:t>
            </a:r>
          </a:p>
          <a:p>
            <a:pPr lvl="1" eaLnBrk="1" hangingPunct="1">
              <a:lnSpc>
                <a:spcPct val="90000"/>
              </a:lnSpc>
            </a:pPr>
            <a:r>
              <a:rPr lang="en-US" sz="2000" b="0" dirty="0" smtClean="0"/>
              <a:t>number of trials in the largest meta-analysis</a:t>
            </a:r>
          </a:p>
          <a:p>
            <a:pPr lvl="1" eaLnBrk="1" hangingPunct="1">
              <a:lnSpc>
                <a:spcPct val="90000"/>
              </a:lnSpc>
            </a:pPr>
            <a:r>
              <a:rPr lang="en-US" sz="2000" b="0" dirty="0" smtClean="0"/>
              <a:t>largest number of participants in a meta-analysis</a:t>
            </a:r>
          </a:p>
          <a:p>
            <a:pPr lvl="1" eaLnBrk="1" hangingPunct="1">
              <a:lnSpc>
                <a:spcPct val="90000"/>
              </a:lnSpc>
            </a:pPr>
            <a:endParaRPr lang="en-US" sz="2000" b="0" dirty="0" smtClean="0"/>
          </a:p>
          <a:p>
            <a:pPr lvl="1" eaLnBrk="1" hangingPunct="1">
              <a:lnSpc>
                <a:spcPct val="90000"/>
              </a:lnSpc>
            </a:pPr>
            <a:endParaRPr lang="en-US" sz="2000" b="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endParaRPr lang="en-US" dirty="0" smtClean="0"/>
          </a:p>
        </p:txBody>
      </p:sp>
      <p:pic>
        <p:nvPicPr>
          <p:cNvPr id="12291" name="Picture 4"/>
          <p:cNvPicPr>
            <a:picLocks noGrp="1" noChangeAspect="1" noChangeArrowheads="1"/>
          </p:cNvPicPr>
          <p:nvPr>
            <p:ph type="body" idx="1"/>
          </p:nvPr>
        </p:nvPicPr>
        <p:blipFill>
          <a:blip r:embed="rId3" cstate="print"/>
          <a:srcRect/>
          <a:stretch>
            <a:fillRect/>
          </a:stretch>
        </p:blipFill>
        <p:spPr>
          <a:xfrm>
            <a:off x="611188" y="0"/>
            <a:ext cx="8281987" cy="6858000"/>
          </a:xfr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dirty="0" smtClean="0"/>
              <a:t>Advantages of </a:t>
            </a:r>
            <a:r>
              <a:rPr lang="en-GB" dirty="0" err="1" smtClean="0"/>
              <a:t>metarank</a:t>
            </a:r>
            <a:endParaRPr lang="en-US" dirty="0" smtClean="0"/>
          </a:p>
        </p:txBody>
      </p:sp>
      <p:sp>
        <p:nvSpPr>
          <p:cNvPr id="13315" name="Rectangle 3"/>
          <p:cNvSpPr>
            <a:spLocks noGrp="1" noChangeArrowheads="1"/>
          </p:cNvSpPr>
          <p:nvPr>
            <p:ph type="body" idx="1"/>
          </p:nvPr>
        </p:nvSpPr>
        <p:spPr>
          <a:xfrm>
            <a:off x="685800" y="1700213"/>
            <a:ext cx="7772400" cy="4105275"/>
          </a:xfrm>
        </p:spPr>
        <p:txBody>
          <a:bodyPr>
            <a:normAutofit lnSpcReduction="10000"/>
          </a:bodyPr>
          <a:lstStyle/>
          <a:p>
            <a:pPr eaLnBrk="1" hangingPunct="1">
              <a:lnSpc>
                <a:spcPct val="80000"/>
              </a:lnSpc>
            </a:pPr>
            <a:r>
              <a:rPr lang="en-GB" sz="2400" b="0" dirty="0" smtClean="0"/>
              <a:t>Assessment of the likelihood of any definable criteria changing in a meta-analysis</a:t>
            </a:r>
            <a:r>
              <a:rPr lang="en-US" sz="2400" b="0" dirty="0" smtClean="0"/>
              <a:t> </a:t>
            </a:r>
          </a:p>
          <a:p>
            <a:pPr eaLnBrk="1" hangingPunct="1">
              <a:lnSpc>
                <a:spcPct val="80000"/>
              </a:lnSpc>
            </a:pPr>
            <a:endParaRPr lang="en-US" sz="2400" b="0" dirty="0" smtClean="0"/>
          </a:p>
          <a:p>
            <a:pPr eaLnBrk="1" hangingPunct="1">
              <a:lnSpc>
                <a:spcPct val="80000"/>
              </a:lnSpc>
            </a:pPr>
            <a:r>
              <a:rPr lang="en-GB" sz="2400" b="0" dirty="0" smtClean="0"/>
              <a:t>Ongoing studies can be taken into account</a:t>
            </a:r>
          </a:p>
          <a:p>
            <a:pPr lvl="1" eaLnBrk="1" hangingPunct="1">
              <a:lnSpc>
                <a:spcPct val="80000"/>
              </a:lnSpc>
            </a:pPr>
            <a:r>
              <a:rPr lang="en-GB" sz="2400" b="0" dirty="0" smtClean="0"/>
              <a:t>aid in predicting potential ‘shelf life’ of a review in the light of new or accruing evidence</a:t>
            </a:r>
            <a:r>
              <a:rPr lang="en-US" sz="2400" dirty="0" smtClean="0"/>
              <a:t> </a:t>
            </a:r>
            <a:endParaRPr lang="en-GB" sz="2400" b="0" dirty="0" smtClean="0"/>
          </a:p>
          <a:p>
            <a:pPr eaLnBrk="1" hangingPunct="1">
              <a:lnSpc>
                <a:spcPct val="80000"/>
              </a:lnSpc>
            </a:pPr>
            <a:endParaRPr lang="en-GB" sz="2400" b="0" dirty="0" smtClean="0"/>
          </a:p>
          <a:p>
            <a:pPr eaLnBrk="1" hangingPunct="1">
              <a:lnSpc>
                <a:spcPct val="80000"/>
              </a:lnSpc>
            </a:pPr>
            <a:r>
              <a:rPr lang="en-GB" sz="2400" b="0" dirty="0" smtClean="0"/>
              <a:t>To provide information with respect to further research needed such as the number of new trials and the number of participants</a:t>
            </a:r>
          </a:p>
          <a:p>
            <a:pPr lvl="1" eaLnBrk="1" hangingPunct="1">
              <a:lnSpc>
                <a:spcPct val="80000"/>
              </a:lnSpc>
            </a:pPr>
            <a:r>
              <a:rPr lang="en-GB" sz="2400" b="0" dirty="0" smtClean="0"/>
              <a:t>useful information to end users of reviews in assessing the stability or validity of a review</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609600"/>
            <a:ext cx="7772400" cy="658813"/>
          </a:xfrm>
        </p:spPr>
        <p:txBody>
          <a:bodyPr/>
          <a:lstStyle/>
          <a:p>
            <a:pPr eaLnBrk="1" hangingPunct="1"/>
            <a:r>
              <a:rPr lang="en-GB" sz="3600" dirty="0" smtClean="0"/>
              <a:t>Limitations of </a:t>
            </a:r>
            <a:r>
              <a:rPr lang="en-GB" sz="3600" dirty="0" err="1" smtClean="0"/>
              <a:t>metarank</a:t>
            </a:r>
            <a:endParaRPr lang="en-US" sz="3600" dirty="0" smtClean="0"/>
          </a:p>
        </p:txBody>
      </p:sp>
      <p:sp>
        <p:nvSpPr>
          <p:cNvPr id="14339" name="Rectangle 3"/>
          <p:cNvSpPr>
            <a:spLocks noGrp="1" noChangeArrowheads="1"/>
          </p:cNvSpPr>
          <p:nvPr>
            <p:ph type="body" idx="1"/>
          </p:nvPr>
        </p:nvSpPr>
        <p:spPr>
          <a:xfrm>
            <a:off x="685800" y="1557338"/>
            <a:ext cx="8062913" cy="4248150"/>
          </a:xfrm>
        </p:spPr>
        <p:txBody>
          <a:bodyPr>
            <a:noAutofit/>
          </a:bodyPr>
          <a:lstStyle/>
          <a:p>
            <a:pPr eaLnBrk="1" hangingPunct="1">
              <a:lnSpc>
                <a:spcPct val="90000"/>
              </a:lnSpc>
            </a:pPr>
            <a:r>
              <a:rPr lang="en-US" sz="2400" b="0" dirty="0" smtClean="0"/>
              <a:t>Relies on availability of some information on new trials</a:t>
            </a:r>
            <a:r>
              <a:rPr lang="en-US" sz="2400" dirty="0" smtClean="0"/>
              <a:t> </a:t>
            </a:r>
          </a:p>
          <a:p>
            <a:pPr eaLnBrk="1" hangingPunct="1">
              <a:lnSpc>
                <a:spcPct val="90000"/>
              </a:lnSpc>
            </a:pPr>
            <a:endParaRPr lang="en-US" sz="2400" dirty="0" smtClean="0"/>
          </a:p>
          <a:p>
            <a:pPr eaLnBrk="1" hangingPunct="1">
              <a:lnSpc>
                <a:spcPct val="90000"/>
              </a:lnSpc>
            </a:pPr>
            <a:r>
              <a:rPr lang="en-GB" sz="2400" b="0" dirty="0" smtClean="0"/>
              <a:t>Simplistic approach used in deriving the predictive distribution for new studies</a:t>
            </a:r>
            <a:r>
              <a:rPr lang="en-US" sz="2400" dirty="0" smtClean="0"/>
              <a:t> </a:t>
            </a:r>
          </a:p>
          <a:p>
            <a:pPr eaLnBrk="1" hangingPunct="1">
              <a:lnSpc>
                <a:spcPct val="90000"/>
              </a:lnSpc>
            </a:pPr>
            <a:endParaRPr lang="en-US" sz="2400" dirty="0" smtClean="0"/>
          </a:p>
          <a:p>
            <a:pPr eaLnBrk="1" hangingPunct="1">
              <a:lnSpc>
                <a:spcPct val="90000"/>
              </a:lnSpc>
            </a:pPr>
            <a:r>
              <a:rPr lang="en-GB" sz="2400" b="0" dirty="0" smtClean="0"/>
              <a:t>Other issues external to a review may need to be taken into account such as </a:t>
            </a:r>
          </a:p>
          <a:p>
            <a:pPr lvl="1" eaLnBrk="1" hangingPunct="1">
              <a:lnSpc>
                <a:spcPct val="90000"/>
              </a:lnSpc>
            </a:pPr>
            <a:r>
              <a:rPr lang="en-GB" sz="2400" b="0" dirty="0" smtClean="0"/>
              <a:t>the rate at which new evidence on a topic evolves </a:t>
            </a:r>
          </a:p>
          <a:p>
            <a:pPr lvl="1" eaLnBrk="1" hangingPunct="1">
              <a:lnSpc>
                <a:spcPct val="90000"/>
              </a:lnSpc>
            </a:pPr>
            <a:r>
              <a:rPr lang="en-GB" sz="2400" b="0" dirty="0" smtClean="0"/>
              <a:t>public heath significance</a:t>
            </a:r>
            <a:r>
              <a:rPr lang="en-US" sz="2400" b="0" dirty="0" smtClean="0"/>
              <a:t> etc.</a:t>
            </a:r>
          </a:p>
          <a:p>
            <a:pPr lvl="1" eaLnBrk="1" hangingPunct="1">
              <a:lnSpc>
                <a:spcPct val="90000"/>
              </a:lnSpc>
            </a:pPr>
            <a:endParaRPr lang="en-US" sz="2400" b="0" dirty="0" smtClean="0"/>
          </a:p>
          <a:p>
            <a:pPr eaLnBrk="1" hangingPunct="1">
              <a:lnSpc>
                <a:spcPct val="90000"/>
              </a:lnSpc>
            </a:pPr>
            <a:r>
              <a:rPr lang="en-GB" sz="2400" b="0" dirty="0" smtClean="0"/>
              <a:t>No criteria developed to establish when enough evidence has accrued on a given topic and review that it is deemed decisive and not worth conducting further primary research</a:t>
            </a:r>
            <a:r>
              <a:rPr lang="en-US" sz="2400" dirty="0" smtClean="0"/>
              <a:t>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1"/>
          <p:cNvSpPr>
            <a:spLocks noGrp="1"/>
          </p:cNvSpPr>
          <p:nvPr>
            <p:ph idx="1"/>
          </p:nvPr>
        </p:nvSpPr>
        <p:spPr/>
        <p:txBody>
          <a:bodyPr/>
          <a:lstStyle/>
          <a:p>
            <a:pPr eaLnBrk="1" hangingPunct="1"/>
            <a:r>
              <a:rPr lang="en-GB" sz="2800" dirty="0" smtClean="0">
                <a:latin typeface="Calibri" pitchFamily="34" charset="0"/>
                <a:cs typeface="Calibri" pitchFamily="34" charset="0"/>
              </a:rPr>
              <a:t>The decision tool provides a set of criteria that can be used to assess whether to update a Cochrane Review. </a:t>
            </a:r>
          </a:p>
          <a:p>
            <a:pPr eaLnBrk="1" hangingPunct="1"/>
            <a:r>
              <a:rPr lang="en-GB" sz="2800" dirty="0" smtClean="0">
                <a:latin typeface="Calibri" pitchFamily="34" charset="0"/>
                <a:cs typeface="Calibri" pitchFamily="34" charset="0"/>
              </a:rPr>
              <a:t>The tool can be applied to a single Cochrane Review or can be used to prioritise a suite of reviews (e.g. those from an individual Cochrane Review Group)</a:t>
            </a:r>
          </a:p>
          <a:p>
            <a:pPr eaLnBrk="1" hangingPunct="1"/>
            <a:endParaRPr lang="en-GB" dirty="0" smtClean="0"/>
          </a:p>
        </p:txBody>
      </p:sp>
      <p:sp>
        <p:nvSpPr>
          <p:cNvPr id="3" name="Title 2"/>
          <p:cNvSpPr>
            <a:spLocks noGrp="1"/>
          </p:cNvSpPr>
          <p:nvPr>
            <p:ph type="title"/>
          </p:nvPr>
        </p:nvSpPr>
        <p:spPr/>
        <p:txBody>
          <a:bodyPr/>
          <a:lstStyle/>
          <a:p>
            <a:pPr eaLnBrk="1" fontAlgn="auto" hangingPunct="1">
              <a:spcAft>
                <a:spcPts val="0"/>
              </a:spcAft>
              <a:defRPr/>
            </a:pPr>
            <a:r>
              <a:rPr lang="en-GB" dirty="0" smtClean="0"/>
              <a:t>Decision tool: summary</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539750" y="1484313"/>
            <a:ext cx="8229600" cy="4525962"/>
          </a:xfrm>
        </p:spPr>
        <p:txBody>
          <a:bodyPr/>
          <a:lstStyle/>
          <a:p>
            <a:pPr eaLnBrk="1" hangingPunct="1"/>
            <a:r>
              <a:rPr lang="en-US" dirty="0" smtClean="0">
                <a:latin typeface="Calibri" pitchFamily="34" charset="0"/>
                <a:cs typeface="Calibri" pitchFamily="34" charset="0"/>
              </a:rPr>
              <a:t>Sally Hopewell, Yemisi Takwoingi, Alex Sutton, Rachel Marshall and Bazian Ltd.</a:t>
            </a:r>
          </a:p>
          <a:p>
            <a:pPr eaLnBrk="1" hangingPunct="1"/>
            <a:endParaRPr lang="en-US" dirty="0" smtClean="0"/>
          </a:p>
          <a:p>
            <a:pPr eaLnBrk="1" hangingPunct="1"/>
            <a:r>
              <a:rPr lang="en-GB" dirty="0" smtClean="0">
                <a:latin typeface="Calibri" pitchFamily="34" charset="0"/>
                <a:cs typeface="Calibri" pitchFamily="34" charset="0"/>
              </a:rPr>
              <a:t>This project was funded by the NIHR Cochrane – NHS Engagement Award Scheme (project number 10/4000/01). The views and opinions expressed therein are those of the authors and do not necessarily reflect those of the Department of Health.</a:t>
            </a:r>
          </a:p>
          <a:p>
            <a:pPr eaLnBrk="1" hangingPunct="1"/>
            <a:endParaRPr lang="en-US" dirty="0" smtClean="0"/>
          </a:p>
          <a:p>
            <a:pPr eaLnBrk="1" hangingPunct="1"/>
            <a:endParaRPr lang="en-US" dirty="0" smtClean="0"/>
          </a:p>
          <a:p>
            <a:pPr eaLnBrk="1" hangingPunct="1"/>
            <a:endParaRPr lang="en-US" dirty="0" smtClean="0"/>
          </a:p>
        </p:txBody>
      </p:sp>
      <p:sp>
        <p:nvSpPr>
          <p:cNvPr id="3" name="Title 2"/>
          <p:cNvSpPr>
            <a:spLocks noGrp="1"/>
          </p:cNvSpPr>
          <p:nvPr>
            <p:ph type="title"/>
          </p:nvPr>
        </p:nvSpPr>
        <p:spPr/>
        <p:txBody>
          <a:bodyPr/>
          <a:lstStyle/>
          <a:p>
            <a:pPr eaLnBrk="1" fontAlgn="auto" hangingPunct="1">
              <a:spcAft>
                <a:spcPts val="0"/>
              </a:spcAft>
              <a:defRPr/>
            </a:pPr>
            <a:r>
              <a:rPr lang="en-GB" dirty="0" smtClean="0"/>
              <a:t>Acknowledgements</a:t>
            </a:r>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Results: testing the tool</a:t>
            </a:r>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30</a:t>
            </a:fld>
            <a:endParaRPr lang="en-GB" dirty="0"/>
          </a:p>
        </p:txBody>
      </p:sp>
      <p:sp>
        <p:nvSpPr>
          <p:cNvPr id="5" name="Content Placeholder 4"/>
          <p:cNvSpPr>
            <a:spLocks noGrp="1"/>
          </p:cNvSpPr>
          <p:nvPr>
            <p:ph sz="quarter" idx="1"/>
          </p:nvPr>
        </p:nvSpPr>
        <p:spPr/>
        <p:txBody>
          <a:bodyPr>
            <a:normAutofit/>
          </a:bodyPr>
          <a:lstStyle/>
          <a:p>
            <a:r>
              <a:rPr lang="en-GB" dirty="0" smtClean="0"/>
              <a:t>One Cochrane Review Group so far</a:t>
            </a:r>
          </a:p>
          <a:p>
            <a:pPr lvl="1"/>
            <a:r>
              <a:rPr lang="en-GB" dirty="0" smtClean="0"/>
              <a:t>Cautiously positive  - </a:t>
            </a:r>
            <a:br>
              <a:rPr lang="en-GB" dirty="0" smtClean="0"/>
            </a:br>
            <a:r>
              <a:rPr lang="en-GB" dirty="0" smtClean="0"/>
              <a:t>“helpful structure to assess each review’s eligibility for updating”</a:t>
            </a:r>
            <a:br>
              <a:rPr lang="en-GB" dirty="0" smtClean="0"/>
            </a:br>
            <a:r>
              <a:rPr lang="en-GB" dirty="0" smtClean="0"/>
              <a:t>“a transparent way to explain decisions around updating to stakeholders”</a:t>
            </a:r>
          </a:p>
          <a:p>
            <a:pPr lvl="1"/>
            <a:r>
              <a:rPr lang="en-GB" dirty="0" smtClean="0"/>
              <a:t>Time consuming but might improve with experience</a:t>
            </a:r>
          </a:p>
          <a:p>
            <a:pPr lvl="1"/>
            <a:r>
              <a:rPr lang="en-GB" dirty="0" smtClean="0"/>
              <a:t>Some assumptions around the statistical tool “ too crude”</a:t>
            </a:r>
          </a:p>
          <a:p>
            <a:pPr lvl="1"/>
            <a:r>
              <a:rPr lang="en-GB" dirty="0" smtClean="0"/>
              <a:t>Need to have wider experience and use</a:t>
            </a:r>
            <a:endParaRPr lang="en-GB"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“Fit for purpose” project</a:t>
            </a:r>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31</a:t>
            </a:fld>
            <a:endParaRPr lang="en-GB" dirty="0"/>
          </a:p>
        </p:txBody>
      </p:sp>
      <p:sp>
        <p:nvSpPr>
          <p:cNvPr id="5" name="Content Placeholder 4"/>
          <p:cNvSpPr>
            <a:spLocks noGrp="1"/>
          </p:cNvSpPr>
          <p:nvPr>
            <p:ph sz="quarter" idx="1"/>
          </p:nvPr>
        </p:nvSpPr>
        <p:spPr/>
        <p:txBody>
          <a:bodyPr>
            <a:normAutofit/>
          </a:bodyPr>
          <a:lstStyle/>
          <a:p>
            <a:pPr>
              <a:buNone/>
            </a:pPr>
            <a:r>
              <a:rPr lang="en-GB" dirty="0" smtClean="0"/>
              <a:t>Three objectives of the project:</a:t>
            </a:r>
          </a:p>
          <a:p>
            <a:r>
              <a:rPr lang="en-GB" dirty="0" smtClean="0"/>
              <a:t>To identify those Cochrane Reviews that NHS stakeholders regard as the most important to update – prioritisation by topic</a:t>
            </a:r>
          </a:p>
          <a:p>
            <a:r>
              <a:rPr lang="en-GB" dirty="0" smtClean="0"/>
              <a:t>To develop a decision tool for determining whether and when to update Cochrane Reviews – prioritisation by status</a:t>
            </a:r>
          </a:p>
          <a:p>
            <a:r>
              <a:rPr lang="en-GB" dirty="0" smtClean="0">
                <a:solidFill>
                  <a:srgbClr val="FF0000"/>
                </a:solidFill>
              </a:rPr>
              <a:t>To explore whether targeted consultancy could facilitate updating and identify process efficiencies</a:t>
            </a:r>
          </a:p>
          <a:p>
            <a:endParaRPr lang="en-GB" dirty="0" smtClean="0"/>
          </a:p>
          <a:p>
            <a:endParaRPr lang="en-GB"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latin typeface="Calibri" pitchFamily="34" charset="0"/>
                <a:cs typeface="Calibri" pitchFamily="34" charset="0"/>
              </a:rPr>
              <a:t>Aims</a:t>
            </a:r>
            <a:endParaRPr lang="en-GB" dirty="0">
              <a:latin typeface="Calibri" pitchFamily="34" charset="0"/>
              <a:cs typeface="Calibri" pitchFamily="34" charset="0"/>
            </a:endParaRPr>
          </a:p>
        </p:txBody>
      </p:sp>
      <p:sp>
        <p:nvSpPr>
          <p:cNvPr id="3" name="Content Placeholder 2"/>
          <p:cNvSpPr>
            <a:spLocks noGrp="1"/>
          </p:cNvSpPr>
          <p:nvPr>
            <p:ph sz="quarter" idx="1"/>
          </p:nvPr>
        </p:nvSpPr>
        <p:spPr/>
        <p:txBody>
          <a:bodyPr>
            <a:normAutofit/>
          </a:bodyPr>
          <a:lstStyle/>
          <a:p>
            <a:r>
              <a:rPr lang="en-GB" dirty="0" smtClean="0">
                <a:latin typeface="Calibri" pitchFamily="34" charset="0"/>
                <a:cs typeface="Calibri" pitchFamily="34" charset="0"/>
              </a:rPr>
              <a:t>We aimed to provide short and focused periods of assistance, to incentivise authors, and to address barriers to updating.</a:t>
            </a:r>
          </a:p>
          <a:p>
            <a:r>
              <a:rPr lang="en-GB" dirty="0" smtClean="0">
                <a:latin typeface="Calibri" pitchFamily="34" charset="0"/>
                <a:cs typeface="Calibri" pitchFamily="34" charset="0"/>
              </a:rPr>
              <a:t>The intended approach was to retain both the responsibility for producing the update within the authors, and editorial support for within the CRGs.</a:t>
            </a:r>
          </a:p>
          <a:p>
            <a:endParaRPr lang="en-GB" dirty="0">
              <a:latin typeface="Calibri" pitchFamily="34" charset="0"/>
              <a:cs typeface="Calibri" pitchFamily="34" charset="0"/>
            </a:endParaRPr>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32</a:t>
            </a:fld>
            <a:endParaRPr lang="en-GB" dirty="0"/>
          </a:p>
        </p:txBody>
      </p:sp>
      <p:sp>
        <p:nvSpPr>
          <p:cNvPr id="5" name="Footer Placeholder 4"/>
          <p:cNvSpPr>
            <a:spLocks noGrp="1"/>
          </p:cNvSpPr>
          <p:nvPr>
            <p:ph type="ftr" sz="quarter" idx="11"/>
          </p:nvPr>
        </p:nvSpPr>
        <p:spPr/>
        <p:txBody>
          <a:bodyPr/>
          <a:lstStyle/>
          <a:p>
            <a:r>
              <a:rPr lang="en-GB" smtClean="0"/>
              <a:t>AHRQ 2012 Annual Conference</a:t>
            </a:r>
            <a:endParaRPr lang="en-GB"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bri" pitchFamily="34" charset="0"/>
                <a:cs typeface="Calibri" pitchFamily="34" charset="0"/>
              </a:rPr>
              <a:t>Methods</a:t>
            </a:r>
            <a:endParaRPr lang="en-GB" dirty="0">
              <a:latin typeface="Calibri" pitchFamily="34" charset="0"/>
              <a:cs typeface="Calibri" pitchFamily="34" charset="0"/>
            </a:endParaRPr>
          </a:p>
        </p:txBody>
      </p:sp>
      <p:sp>
        <p:nvSpPr>
          <p:cNvPr id="3" name="Content Placeholder 2"/>
          <p:cNvSpPr>
            <a:spLocks noGrp="1"/>
          </p:cNvSpPr>
          <p:nvPr>
            <p:ph sz="quarter" idx="1"/>
          </p:nvPr>
        </p:nvSpPr>
        <p:spPr>
          <a:xfrm>
            <a:off x="612648" y="1600200"/>
            <a:ext cx="8153400" cy="4859594"/>
          </a:xfrm>
        </p:spPr>
        <p:txBody>
          <a:bodyPr>
            <a:noAutofit/>
          </a:bodyPr>
          <a:lstStyle/>
          <a:p>
            <a:r>
              <a:rPr lang="en-GB" sz="2800" dirty="0" smtClean="0">
                <a:latin typeface="Calibri" pitchFamily="34" charset="0"/>
                <a:cs typeface="Calibri" pitchFamily="34" charset="0"/>
              </a:rPr>
              <a:t>One-year project (July 2010 to July 2011)</a:t>
            </a:r>
          </a:p>
          <a:p>
            <a:r>
              <a:rPr lang="en-GB" sz="2800" dirty="0" smtClean="0">
                <a:latin typeface="Calibri" pitchFamily="34" charset="0"/>
                <a:cs typeface="Calibri" pitchFamily="34" charset="0"/>
              </a:rPr>
              <a:t>Involved 6 CRGs</a:t>
            </a:r>
          </a:p>
          <a:p>
            <a:r>
              <a:rPr lang="en-GB" sz="2800" dirty="0" smtClean="0">
                <a:latin typeface="Calibri" pitchFamily="34" charset="0"/>
                <a:cs typeface="Calibri" pitchFamily="34" charset="0"/>
              </a:rPr>
              <a:t>Each CRG offered 37 days’ of assistance for updating 1 to 6 Cochrane Reviews (between November 2010 and April 2011)</a:t>
            </a:r>
          </a:p>
          <a:p>
            <a:r>
              <a:rPr lang="en-GB" sz="2800" dirty="0" smtClean="0">
                <a:latin typeface="Calibri" pitchFamily="34" charset="0"/>
                <a:cs typeface="Calibri" pitchFamily="34" charset="0"/>
              </a:rPr>
              <a:t>Tasks performed by reviewers from inside and outside Cochrane without specific topic knowledge</a:t>
            </a:r>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33</a:t>
            </a:fld>
            <a:endParaRPr lang="en-GB" dirty="0"/>
          </a:p>
        </p:txBody>
      </p:sp>
      <p:sp>
        <p:nvSpPr>
          <p:cNvPr id="5" name="Footer Placeholder 4"/>
          <p:cNvSpPr>
            <a:spLocks noGrp="1"/>
          </p:cNvSpPr>
          <p:nvPr>
            <p:ph type="ftr" sz="quarter" idx="11"/>
          </p:nvPr>
        </p:nvSpPr>
        <p:spPr/>
        <p:txBody>
          <a:bodyPr/>
          <a:lstStyle/>
          <a:p>
            <a:r>
              <a:rPr lang="en-GB" smtClean="0"/>
              <a:t>AHRQ 2012 Annual Conference</a:t>
            </a:r>
            <a:endParaRPr lang="en-GB"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latin typeface="Calibri" pitchFamily="34" charset="0"/>
                <a:cs typeface="Calibri" pitchFamily="34" charset="0"/>
              </a:rPr>
              <a:t>Tasks offered to CRGs and authors</a:t>
            </a:r>
            <a:endParaRPr lang="en-GB" dirty="0">
              <a:latin typeface="Calibri" pitchFamily="34" charset="0"/>
              <a:cs typeface="Calibri" pitchFamily="34" charset="0"/>
            </a:endParaRPr>
          </a:p>
        </p:txBody>
      </p:sp>
      <p:pic>
        <p:nvPicPr>
          <p:cNvPr id="1028" name="Picture 4"/>
          <p:cNvPicPr>
            <a:picLocks noChangeAspect="1" noChangeArrowheads="1"/>
          </p:cNvPicPr>
          <p:nvPr/>
        </p:nvPicPr>
        <p:blipFill>
          <a:blip r:embed="rId3" cstate="print"/>
          <a:srcRect/>
          <a:stretch>
            <a:fillRect/>
          </a:stretch>
        </p:blipFill>
        <p:spPr bwMode="auto">
          <a:xfrm>
            <a:off x="663679" y="1648777"/>
            <a:ext cx="7875638" cy="4885604"/>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34</a:t>
            </a:fld>
            <a:endParaRPr lang="en-GB" dirty="0"/>
          </a:p>
        </p:txBody>
      </p:sp>
      <p:sp>
        <p:nvSpPr>
          <p:cNvPr id="5" name="Footer Placeholder 4"/>
          <p:cNvSpPr>
            <a:spLocks noGrp="1"/>
          </p:cNvSpPr>
          <p:nvPr>
            <p:ph type="ftr" sz="quarter" idx="11"/>
          </p:nvPr>
        </p:nvSpPr>
        <p:spPr/>
        <p:txBody>
          <a:bodyPr/>
          <a:lstStyle/>
          <a:p>
            <a:r>
              <a:rPr lang="en-GB" smtClean="0"/>
              <a:t>AHRQ 2012 Annual Conference</a:t>
            </a:r>
            <a:endParaRPr lang="en-GB"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bri" pitchFamily="34" charset="0"/>
                <a:cs typeface="Calibri" pitchFamily="34" charset="0"/>
              </a:rPr>
              <a:t>Results: assessment of tasks</a:t>
            </a:r>
            <a:endParaRPr lang="en-GB" dirty="0">
              <a:latin typeface="Calibri" pitchFamily="34" charset="0"/>
              <a:cs typeface="Calibri" pitchFamily="34" charset="0"/>
            </a:endParaRPr>
          </a:p>
        </p:txBody>
      </p:sp>
      <p:pic>
        <p:nvPicPr>
          <p:cNvPr id="1026" name="Picture 2"/>
          <p:cNvPicPr>
            <a:picLocks noChangeAspect="1" noChangeArrowheads="1"/>
          </p:cNvPicPr>
          <p:nvPr/>
        </p:nvPicPr>
        <p:blipFill>
          <a:blip r:embed="rId3" cstate="print"/>
          <a:srcRect/>
          <a:stretch>
            <a:fillRect/>
          </a:stretch>
        </p:blipFill>
        <p:spPr bwMode="auto">
          <a:xfrm>
            <a:off x="250722" y="1537760"/>
            <a:ext cx="8701548" cy="532024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35</a:t>
            </a:fld>
            <a:endParaRPr lang="en-GB" dirty="0"/>
          </a:p>
        </p:txBody>
      </p:sp>
      <p:sp>
        <p:nvSpPr>
          <p:cNvPr id="5" name="Footer Placeholder 4"/>
          <p:cNvSpPr>
            <a:spLocks noGrp="1"/>
          </p:cNvSpPr>
          <p:nvPr>
            <p:ph type="ftr" sz="quarter" idx="11"/>
          </p:nvPr>
        </p:nvSpPr>
        <p:spPr/>
        <p:txBody>
          <a:bodyPr/>
          <a:lstStyle/>
          <a:p>
            <a:r>
              <a:rPr lang="en-GB" smtClean="0"/>
              <a:t>AHRQ 2012 Annual Conference</a:t>
            </a:r>
            <a:endParaRPr lang="en-GB"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latin typeface="Calibri" pitchFamily="34" charset="0"/>
                <a:cs typeface="Calibri" pitchFamily="34" charset="0"/>
              </a:rPr>
              <a:t>Results: CRG and author feedback</a:t>
            </a:r>
            <a:endParaRPr lang="en-GB" dirty="0">
              <a:latin typeface="Calibri" pitchFamily="34" charset="0"/>
              <a:cs typeface="Calibri" pitchFamily="34" charset="0"/>
            </a:endParaRPr>
          </a:p>
        </p:txBody>
      </p:sp>
      <p:sp>
        <p:nvSpPr>
          <p:cNvPr id="3" name="Content Placeholder 2"/>
          <p:cNvSpPr>
            <a:spLocks noGrp="1"/>
          </p:cNvSpPr>
          <p:nvPr>
            <p:ph sz="quarter" idx="1"/>
          </p:nvPr>
        </p:nvSpPr>
        <p:spPr/>
        <p:txBody>
          <a:bodyPr>
            <a:noAutofit/>
          </a:bodyPr>
          <a:lstStyle/>
          <a:p>
            <a:r>
              <a:rPr lang="en-GB" sz="2400" dirty="0" smtClean="0">
                <a:latin typeface="Calibri" pitchFamily="34" charset="0"/>
                <a:cs typeface="Calibri" pitchFamily="34" charset="0"/>
              </a:rPr>
              <a:t>Evaluation form: all CRGs responded, most authors responded (1 on holiday, 1 no response)</a:t>
            </a:r>
          </a:p>
          <a:p>
            <a:r>
              <a:rPr lang="en-GB" sz="2400" dirty="0" smtClean="0">
                <a:latin typeface="Calibri" pitchFamily="34" charset="0"/>
                <a:cs typeface="Calibri" pitchFamily="34" charset="0"/>
              </a:rPr>
              <a:t>Scale 1-5 (1 greatly improved, 5 greatly worsened)</a:t>
            </a:r>
          </a:p>
          <a:p>
            <a:endParaRPr lang="en-GB" sz="2400" dirty="0" smtClean="0">
              <a:latin typeface="Calibri" pitchFamily="34" charset="0"/>
              <a:cs typeface="Calibri" pitchFamily="34" charset="0"/>
            </a:endParaRPr>
          </a:p>
          <a:p>
            <a:endParaRPr lang="en-GB" sz="2400" dirty="0" smtClean="0">
              <a:latin typeface="Calibri" pitchFamily="34" charset="0"/>
              <a:cs typeface="Calibri" pitchFamily="34" charset="0"/>
            </a:endParaRPr>
          </a:p>
          <a:p>
            <a:endParaRPr lang="en-GB" sz="2400" dirty="0" smtClean="0">
              <a:latin typeface="Calibri" pitchFamily="34" charset="0"/>
              <a:cs typeface="Calibri" pitchFamily="34" charset="0"/>
            </a:endParaRPr>
          </a:p>
          <a:p>
            <a:endParaRPr lang="en-GB" sz="2400" dirty="0" smtClean="0">
              <a:latin typeface="Calibri" pitchFamily="34" charset="0"/>
              <a:cs typeface="Calibri" pitchFamily="34" charset="0"/>
            </a:endParaRPr>
          </a:p>
          <a:p>
            <a:endParaRPr lang="en-GB" sz="2400" dirty="0" smtClean="0">
              <a:latin typeface="Calibri" pitchFamily="34" charset="0"/>
              <a:cs typeface="Calibri" pitchFamily="34" charset="0"/>
            </a:endParaRPr>
          </a:p>
          <a:p>
            <a:r>
              <a:rPr lang="en-GB" sz="2400" dirty="0" smtClean="0">
                <a:latin typeface="Calibri" pitchFamily="34" charset="0"/>
                <a:ea typeface="Times New Roman"/>
                <a:cs typeface="Calibri" pitchFamily="34" charset="0"/>
              </a:rPr>
              <a:t>All authors and managing editors who responded to the question on rolling out an updating service for The Cochrane Collaboration were in favour of an updating service (2 CRGs did not respond)</a:t>
            </a:r>
            <a:endParaRPr lang="en-GB" sz="2400" dirty="0">
              <a:latin typeface="Calibri" pitchFamily="34" charset="0"/>
              <a:cs typeface="Calibri" pitchFamily="34" charset="0"/>
            </a:endParaRPr>
          </a:p>
        </p:txBody>
      </p:sp>
      <p:graphicFrame>
        <p:nvGraphicFramePr>
          <p:cNvPr id="4" name="Table 3"/>
          <p:cNvGraphicFramePr>
            <a:graphicFrameLocks noGrp="1"/>
          </p:cNvGraphicFramePr>
          <p:nvPr/>
        </p:nvGraphicFramePr>
        <p:xfrm>
          <a:off x="1391265" y="2960329"/>
          <a:ext cx="6096000" cy="212344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endParaRPr lang="en-GB" dirty="0"/>
                    </a:p>
                  </a:txBody>
                  <a:tcPr/>
                </a:tc>
                <a:tc>
                  <a:txBody>
                    <a:bodyPr/>
                    <a:lstStyle/>
                    <a:p>
                      <a:r>
                        <a:rPr lang="en-GB" dirty="0" smtClean="0"/>
                        <a:t>Authors</a:t>
                      </a:r>
                      <a:endParaRPr lang="en-GB" dirty="0"/>
                    </a:p>
                  </a:txBody>
                  <a:tcPr/>
                </a:tc>
                <a:tc>
                  <a:txBody>
                    <a:bodyPr/>
                    <a:lstStyle/>
                    <a:p>
                      <a:r>
                        <a:rPr lang="en-GB" dirty="0" smtClean="0"/>
                        <a:t>CRGs</a:t>
                      </a:r>
                      <a:endParaRPr lang="en-GB" dirty="0"/>
                    </a:p>
                  </a:txBody>
                  <a:tcPr/>
                </a:tc>
              </a:tr>
              <a:tr h="370840">
                <a:tc>
                  <a:txBody>
                    <a:bodyPr/>
                    <a:lstStyle/>
                    <a:p>
                      <a:r>
                        <a:rPr lang="en-GB" dirty="0" smtClean="0"/>
                        <a:t>Author motivation</a:t>
                      </a:r>
                      <a:endParaRPr lang="en-GB" dirty="0"/>
                    </a:p>
                  </a:txBody>
                  <a:tcPr/>
                </a:tc>
                <a:tc>
                  <a:txBody>
                    <a:bodyPr/>
                    <a:lstStyle/>
                    <a:p>
                      <a:r>
                        <a:rPr lang="en-GB" dirty="0" smtClean="0"/>
                        <a:t>1.6</a:t>
                      </a:r>
                      <a:endParaRPr lang="en-GB" dirty="0"/>
                    </a:p>
                  </a:txBody>
                  <a:tcPr/>
                </a:tc>
                <a:tc>
                  <a:txBody>
                    <a:bodyPr/>
                    <a:lstStyle/>
                    <a:p>
                      <a:r>
                        <a:rPr lang="en-GB" dirty="0" smtClean="0"/>
                        <a:t>1.8</a:t>
                      </a:r>
                      <a:endParaRPr lang="en-GB" dirty="0"/>
                    </a:p>
                  </a:txBody>
                  <a:tcPr/>
                </a:tc>
              </a:tr>
              <a:tr h="370840">
                <a:tc>
                  <a:txBody>
                    <a:bodyPr/>
                    <a:lstStyle/>
                    <a:p>
                      <a:r>
                        <a:rPr lang="en-GB" dirty="0" smtClean="0"/>
                        <a:t>Speed of update</a:t>
                      </a:r>
                      <a:endParaRPr lang="en-GB" dirty="0"/>
                    </a:p>
                  </a:txBody>
                  <a:tcPr/>
                </a:tc>
                <a:tc>
                  <a:txBody>
                    <a:bodyPr/>
                    <a:lstStyle/>
                    <a:p>
                      <a:r>
                        <a:rPr lang="en-GB" dirty="0" smtClean="0"/>
                        <a:t>1.6</a:t>
                      </a:r>
                      <a:endParaRPr lang="en-GB" dirty="0"/>
                    </a:p>
                  </a:txBody>
                  <a:tcPr/>
                </a:tc>
                <a:tc>
                  <a:txBody>
                    <a:bodyPr/>
                    <a:lstStyle/>
                    <a:p>
                      <a:r>
                        <a:rPr lang="en-GB" dirty="0" smtClean="0"/>
                        <a:t>2.5</a:t>
                      </a:r>
                      <a:endParaRPr lang="en-GB" dirty="0"/>
                    </a:p>
                  </a:txBody>
                  <a:tcPr/>
                </a:tc>
              </a:tr>
              <a:tr h="370840">
                <a:tc>
                  <a:txBody>
                    <a:bodyPr/>
                    <a:lstStyle/>
                    <a:p>
                      <a:r>
                        <a:rPr lang="en-GB" dirty="0" smtClean="0"/>
                        <a:t>Quality of update</a:t>
                      </a:r>
                      <a:endParaRPr lang="en-GB" dirty="0"/>
                    </a:p>
                  </a:txBody>
                  <a:tcPr/>
                </a:tc>
                <a:tc>
                  <a:txBody>
                    <a:bodyPr/>
                    <a:lstStyle/>
                    <a:p>
                      <a:r>
                        <a:rPr lang="en-GB" dirty="0" smtClean="0"/>
                        <a:t>1.8</a:t>
                      </a:r>
                      <a:endParaRPr lang="en-GB" dirty="0"/>
                    </a:p>
                  </a:txBody>
                  <a:tcPr/>
                </a:tc>
                <a:tc>
                  <a:txBody>
                    <a:bodyPr/>
                    <a:lstStyle/>
                    <a:p>
                      <a:r>
                        <a:rPr lang="en-GB" dirty="0" smtClean="0"/>
                        <a:t>2.75</a:t>
                      </a:r>
                      <a:endParaRPr lang="en-GB" dirty="0"/>
                    </a:p>
                  </a:txBody>
                  <a:tcPr/>
                </a:tc>
              </a:tr>
              <a:tr h="370840">
                <a:tc>
                  <a:txBody>
                    <a:bodyPr/>
                    <a:lstStyle/>
                    <a:p>
                      <a:r>
                        <a:rPr lang="en-GB" dirty="0" smtClean="0"/>
                        <a:t>Overall impression of assistance</a:t>
                      </a:r>
                      <a:endParaRPr lang="en-GB" dirty="0"/>
                    </a:p>
                  </a:txBody>
                  <a:tcPr/>
                </a:tc>
                <a:tc>
                  <a:txBody>
                    <a:bodyPr/>
                    <a:lstStyle/>
                    <a:p>
                      <a:r>
                        <a:rPr lang="en-GB" dirty="0" smtClean="0"/>
                        <a:t>1.44</a:t>
                      </a:r>
                      <a:endParaRPr lang="en-GB" dirty="0"/>
                    </a:p>
                  </a:txBody>
                  <a:tcPr/>
                </a:tc>
                <a:tc>
                  <a:txBody>
                    <a:bodyPr/>
                    <a:lstStyle/>
                    <a:p>
                      <a:r>
                        <a:rPr lang="en-GB" dirty="0" smtClean="0"/>
                        <a:t>1.5</a:t>
                      </a:r>
                      <a:endParaRPr lang="en-GB" dirty="0"/>
                    </a:p>
                  </a:txBody>
                  <a:tcPr/>
                </a:tc>
              </a:tr>
            </a:tbl>
          </a:graphicData>
        </a:graphic>
      </p:graphicFrame>
      <p:sp>
        <p:nvSpPr>
          <p:cNvPr id="5" name="Slide Number Placeholder 4"/>
          <p:cNvSpPr>
            <a:spLocks noGrp="1"/>
          </p:cNvSpPr>
          <p:nvPr>
            <p:ph type="sldNum" sz="quarter" idx="12"/>
          </p:nvPr>
        </p:nvSpPr>
        <p:spPr/>
        <p:txBody>
          <a:bodyPr>
            <a:normAutofit fontScale="85000" lnSpcReduction="20000"/>
          </a:bodyPr>
          <a:lstStyle/>
          <a:p>
            <a:fld id="{1CF2325C-A2FE-4969-B650-E298DC242354}" type="slidenum">
              <a:rPr lang="en-GB" smtClean="0"/>
              <a:pPr/>
              <a:t>36</a:t>
            </a:fld>
            <a:endParaRPr lang="en-GB" dirty="0"/>
          </a:p>
        </p:txBody>
      </p:sp>
      <p:sp>
        <p:nvSpPr>
          <p:cNvPr id="6" name="Footer Placeholder 5"/>
          <p:cNvSpPr>
            <a:spLocks noGrp="1"/>
          </p:cNvSpPr>
          <p:nvPr>
            <p:ph type="ftr" sz="quarter" idx="11"/>
          </p:nvPr>
        </p:nvSpPr>
        <p:spPr/>
        <p:txBody>
          <a:bodyPr/>
          <a:lstStyle/>
          <a:p>
            <a:r>
              <a:rPr lang="en-GB" smtClean="0"/>
              <a:t>AHRQ 2012 Annual Conference</a:t>
            </a:r>
            <a:endParaRPr lang="en-GB"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bri" pitchFamily="34" charset="0"/>
                <a:cs typeface="Calibri" pitchFamily="34" charset="0"/>
              </a:rPr>
              <a:t>Results: status of updates</a:t>
            </a:r>
            <a:endParaRPr lang="en-GB" dirty="0">
              <a:latin typeface="Calibri" pitchFamily="34" charset="0"/>
              <a:cs typeface="Calibri" pitchFamily="34" charset="0"/>
            </a:endParaRPr>
          </a:p>
        </p:txBody>
      </p:sp>
      <p:sp>
        <p:nvSpPr>
          <p:cNvPr id="5" name="Content Placeholder 4"/>
          <p:cNvSpPr>
            <a:spLocks noGrp="1"/>
          </p:cNvSpPr>
          <p:nvPr>
            <p:ph sz="quarter" idx="1"/>
          </p:nvPr>
        </p:nvSpPr>
        <p:spPr/>
        <p:txBody>
          <a:bodyPr>
            <a:normAutofit/>
          </a:bodyPr>
          <a:lstStyle/>
          <a:p>
            <a:r>
              <a:rPr lang="en-GB" sz="3000" dirty="0" smtClean="0">
                <a:latin typeface="Calibri" pitchFamily="34" charset="0"/>
                <a:cs typeface="Calibri" pitchFamily="34" charset="0"/>
              </a:rPr>
              <a:t>We worked on 14 Cochrane Review updates</a:t>
            </a:r>
          </a:p>
          <a:p>
            <a:r>
              <a:rPr lang="en-GB" sz="3000" dirty="0" smtClean="0">
                <a:latin typeface="Calibri" pitchFamily="34" charset="0"/>
                <a:cs typeface="Calibri" pitchFamily="34" charset="0"/>
              </a:rPr>
              <a:t>Mean time spent: 35.5 hours (median 26.71 hours, range 4.5 to 109.75 hours)</a:t>
            </a:r>
          </a:p>
          <a:p>
            <a:r>
              <a:rPr lang="en-GB" sz="3000" dirty="0" smtClean="0">
                <a:latin typeface="Calibri" pitchFamily="34" charset="0"/>
                <a:cs typeface="Calibri" pitchFamily="34" charset="0"/>
              </a:rPr>
              <a:t>Lots of activity but....</a:t>
            </a:r>
          </a:p>
          <a:p>
            <a:r>
              <a:rPr lang="en-GB" sz="3000" dirty="0" smtClean="0">
                <a:latin typeface="Calibri" pitchFamily="34" charset="0"/>
                <a:cs typeface="Calibri" pitchFamily="34" charset="0"/>
              </a:rPr>
              <a:t>In October 2011, no updates yet published</a:t>
            </a:r>
          </a:p>
          <a:p>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37</a:t>
            </a:fld>
            <a:endParaRPr lang="en-GB" dirty="0"/>
          </a:p>
        </p:txBody>
      </p:sp>
      <p:sp>
        <p:nvSpPr>
          <p:cNvPr id="6" name="Footer Placeholder 5"/>
          <p:cNvSpPr>
            <a:spLocks noGrp="1"/>
          </p:cNvSpPr>
          <p:nvPr>
            <p:ph type="ftr" sz="quarter" idx="11"/>
          </p:nvPr>
        </p:nvSpPr>
        <p:spPr/>
        <p:txBody>
          <a:bodyPr/>
          <a:lstStyle/>
          <a:p>
            <a:r>
              <a:rPr lang="en-GB" smtClean="0"/>
              <a:t>AHRQ 2012 Annual Conference</a:t>
            </a:r>
            <a:endParaRPr lang="en-GB"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Future challenges:</a:t>
            </a:r>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38</a:t>
            </a:fld>
            <a:endParaRPr lang="en-GB" dirty="0"/>
          </a:p>
        </p:txBody>
      </p:sp>
      <p:sp>
        <p:nvSpPr>
          <p:cNvPr id="5" name="Content Placeholder 4"/>
          <p:cNvSpPr>
            <a:spLocks noGrp="1"/>
          </p:cNvSpPr>
          <p:nvPr>
            <p:ph sz="quarter" idx="1"/>
          </p:nvPr>
        </p:nvSpPr>
        <p:spPr/>
        <p:txBody>
          <a:bodyPr/>
          <a:lstStyle/>
          <a:p>
            <a:r>
              <a:rPr lang="en-GB" dirty="0" smtClean="0"/>
              <a:t>Whose priorities?</a:t>
            </a:r>
          </a:p>
          <a:p>
            <a:r>
              <a:rPr lang="en-GB" dirty="0" smtClean="0"/>
              <a:t>Expectations and the increasing professionalisation of systematic reviews</a:t>
            </a:r>
          </a:p>
          <a:p>
            <a:r>
              <a:rPr lang="en-GB" dirty="0" smtClean="0"/>
              <a:t>The rise and rise of methods advances</a:t>
            </a:r>
          </a:p>
          <a:p>
            <a:r>
              <a:rPr lang="en-GB" dirty="0" smtClean="0"/>
              <a:t>How to balance updates versus new reviews? </a:t>
            </a:r>
          </a:p>
          <a:p>
            <a:r>
              <a:rPr lang="en-GB" dirty="0" smtClean="0"/>
              <a:t>Authorship of updates</a:t>
            </a:r>
          </a:p>
          <a:p>
            <a:endParaRPr lang="en-GB"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39</a:t>
            </a:fld>
            <a:endParaRPr lang="en-GB" dirty="0"/>
          </a:p>
        </p:txBody>
      </p:sp>
      <p:sp>
        <p:nvSpPr>
          <p:cNvPr id="5" name="Content Placeholder 4"/>
          <p:cNvSpPr>
            <a:spLocks noGrp="1"/>
          </p:cNvSpPr>
          <p:nvPr>
            <p:ph sz="quarter" idx="1"/>
          </p:nvPr>
        </p:nvSpPr>
        <p:spPr/>
        <p:txBody>
          <a:bodyPr>
            <a:normAutofit lnSpcReduction="10000"/>
          </a:bodyPr>
          <a:lstStyle/>
          <a:p>
            <a:r>
              <a:rPr lang="en-GB" dirty="0" smtClean="0"/>
              <a:t>Updating is critical to patient safety and credibility</a:t>
            </a:r>
            <a:br>
              <a:rPr lang="en-GB" dirty="0" smtClean="0"/>
            </a:br>
            <a:endParaRPr lang="en-GB" dirty="0" smtClean="0"/>
          </a:p>
          <a:p>
            <a:r>
              <a:rPr lang="en-GB" dirty="0" smtClean="0"/>
              <a:t>Increasing recognition of need to prioritise (but this isn’t as easy as it seems)</a:t>
            </a:r>
            <a:br>
              <a:rPr lang="en-GB" dirty="0" smtClean="0"/>
            </a:br>
            <a:endParaRPr lang="en-GB" dirty="0" smtClean="0"/>
          </a:p>
          <a:p>
            <a:r>
              <a:rPr lang="en-GB" dirty="0" smtClean="0"/>
              <a:t>Transparency to user/reader is critical</a:t>
            </a:r>
            <a:br>
              <a:rPr lang="en-GB" dirty="0" smtClean="0"/>
            </a:br>
            <a:endParaRPr lang="en-GB" dirty="0" smtClean="0"/>
          </a:p>
          <a:p>
            <a:r>
              <a:rPr lang="en-GB" dirty="0" smtClean="0"/>
              <a:t>Different approaches but no “one size fits all” solution </a:t>
            </a:r>
            <a:br>
              <a:rPr lang="en-GB" dirty="0" smtClean="0"/>
            </a:br>
            <a:endParaRPr lang="en-GB"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Acknowledgements</a:t>
            </a:r>
            <a:endParaRPr lang="en-GB" b="1" dirty="0">
              <a:latin typeface="Calibri" pitchFamily="34" charset="0"/>
              <a:cs typeface="Calibri" pitchFamily="34" charset="0"/>
            </a:endParaRPr>
          </a:p>
        </p:txBody>
      </p:sp>
      <p:sp>
        <p:nvSpPr>
          <p:cNvPr id="3" name="Content Placeholder 2"/>
          <p:cNvSpPr>
            <a:spLocks noGrp="1"/>
          </p:cNvSpPr>
          <p:nvPr>
            <p:ph sz="quarter" idx="1"/>
          </p:nvPr>
        </p:nvSpPr>
        <p:spPr/>
        <p:txBody>
          <a:bodyPr>
            <a:normAutofit lnSpcReduction="10000"/>
          </a:bodyPr>
          <a:lstStyle/>
          <a:p>
            <a:r>
              <a:rPr lang="en-GB" sz="3200" dirty="0" smtClean="0">
                <a:latin typeface="Calibri" pitchFamily="34" charset="0"/>
                <a:ea typeface="Times New Roman"/>
                <a:cs typeface="Calibri" pitchFamily="34" charset="0"/>
              </a:rPr>
              <a:t>Cochrane Musculoskeletal Group</a:t>
            </a:r>
          </a:p>
          <a:p>
            <a:r>
              <a:rPr lang="en-GB" sz="3200" dirty="0" smtClean="0">
                <a:latin typeface="Calibri" pitchFamily="34" charset="0"/>
                <a:ea typeface="Times New Roman"/>
                <a:cs typeface="Calibri" pitchFamily="34" charset="0"/>
              </a:rPr>
              <a:t>Cochrane Pain, Palliative and Supportive Care Group</a:t>
            </a:r>
          </a:p>
          <a:p>
            <a:r>
              <a:rPr lang="en-GB" sz="3200" dirty="0" smtClean="0">
                <a:latin typeface="Calibri" pitchFamily="34" charset="0"/>
                <a:ea typeface="Times New Roman"/>
                <a:cs typeface="Calibri" pitchFamily="34" charset="0"/>
              </a:rPr>
              <a:t>Cochrane Infectious Disease Group</a:t>
            </a:r>
          </a:p>
          <a:p>
            <a:r>
              <a:rPr lang="en-GB" sz="3200" dirty="0" smtClean="0">
                <a:latin typeface="Calibri" pitchFamily="34" charset="0"/>
                <a:cs typeface="Calibri" pitchFamily="34" charset="0"/>
              </a:rPr>
              <a:t>Cochrane Wounds Group</a:t>
            </a:r>
          </a:p>
          <a:p>
            <a:r>
              <a:rPr lang="en-GB" sz="3200" dirty="0" smtClean="0">
                <a:latin typeface="Calibri" pitchFamily="34" charset="0"/>
                <a:cs typeface="Calibri" pitchFamily="34" charset="0"/>
              </a:rPr>
              <a:t>Cochrane Neonatal Group</a:t>
            </a:r>
          </a:p>
          <a:p>
            <a:r>
              <a:rPr lang="en-GB" sz="3200" dirty="0" smtClean="0">
                <a:latin typeface="Calibri" pitchFamily="34" charset="0"/>
                <a:cs typeface="Calibri" pitchFamily="34" charset="0"/>
              </a:rPr>
              <a:t>Cochrane Airways Group</a:t>
            </a:r>
          </a:p>
          <a:p>
            <a:r>
              <a:rPr lang="en-GB" sz="3200" dirty="0" smtClean="0">
                <a:latin typeface="Calibri" pitchFamily="34" charset="0"/>
                <a:ea typeface="Times New Roman"/>
                <a:cs typeface="Calibri" pitchFamily="34" charset="0"/>
              </a:rPr>
              <a:t>Karla Soares-Weiser</a:t>
            </a:r>
          </a:p>
          <a:p>
            <a:endParaRPr lang="en-GB" dirty="0">
              <a:latin typeface="Calibri" pitchFamily="34" charset="0"/>
              <a:cs typeface="Calibri" pitchFamily="34" charset="0"/>
            </a:endParaRPr>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4</a:t>
            </a:fld>
            <a:endParaRPr lang="en-GB" dirty="0"/>
          </a:p>
        </p:txBody>
      </p:sp>
      <p:sp>
        <p:nvSpPr>
          <p:cNvPr id="5" name="Footer Placeholder 4"/>
          <p:cNvSpPr>
            <a:spLocks noGrp="1"/>
          </p:cNvSpPr>
          <p:nvPr>
            <p:ph type="ftr" sz="quarter" idx="11"/>
          </p:nvPr>
        </p:nvSpPr>
        <p:spPr/>
        <p:txBody>
          <a:bodyPr/>
          <a:lstStyle/>
          <a:p>
            <a:r>
              <a:rPr lang="en-GB" smtClean="0"/>
              <a:t>AHRQ 2012 Annual Conference</a:t>
            </a:r>
            <a:endParaRPr lang="en-GB"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Conclusion: How can we work more effectively together?</a:t>
            </a:r>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40</a:t>
            </a:fld>
            <a:endParaRPr lang="en-GB" dirty="0"/>
          </a:p>
        </p:txBody>
      </p:sp>
      <p:sp>
        <p:nvSpPr>
          <p:cNvPr id="5" name="Content Placeholder 4"/>
          <p:cNvSpPr>
            <a:spLocks noGrp="1"/>
          </p:cNvSpPr>
          <p:nvPr>
            <p:ph sz="quarter" idx="1"/>
          </p:nvPr>
        </p:nvSpPr>
        <p:spPr/>
        <p:txBody>
          <a:bodyPr>
            <a:normAutofit fontScale="92500" lnSpcReduction="20000"/>
          </a:bodyPr>
          <a:lstStyle/>
          <a:p>
            <a:r>
              <a:rPr lang="en-GB" dirty="0" smtClean="0"/>
              <a:t>Sharing intelligence</a:t>
            </a:r>
          </a:p>
          <a:p>
            <a:pPr lvl="1"/>
            <a:r>
              <a:rPr lang="en-GB" dirty="0" smtClean="0"/>
              <a:t>“Keep up” initiative</a:t>
            </a:r>
          </a:p>
          <a:p>
            <a:pPr lvl="1"/>
            <a:r>
              <a:rPr lang="en-GB" dirty="0" smtClean="0"/>
              <a:t>Shared surveillance</a:t>
            </a:r>
            <a:br>
              <a:rPr lang="en-GB" dirty="0" smtClean="0"/>
            </a:br>
            <a:endParaRPr lang="en-GB" dirty="0" smtClean="0"/>
          </a:p>
          <a:p>
            <a:r>
              <a:rPr lang="en-GB" dirty="0" smtClean="0"/>
              <a:t>Sharing the workload</a:t>
            </a:r>
          </a:p>
          <a:p>
            <a:pPr lvl="1"/>
            <a:r>
              <a:rPr lang="en-GB" dirty="0" smtClean="0"/>
              <a:t>Sharing data</a:t>
            </a:r>
          </a:p>
          <a:p>
            <a:pPr lvl="1"/>
            <a:r>
              <a:rPr lang="en-GB" dirty="0" smtClean="0"/>
              <a:t>“Wiki” approaches</a:t>
            </a:r>
          </a:p>
          <a:p>
            <a:pPr lvl="1">
              <a:buNone/>
            </a:pPr>
            <a:endParaRPr lang="en-GB" dirty="0"/>
          </a:p>
          <a:p>
            <a:r>
              <a:rPr lang="en-GB" dirty="0" smtClean="0"/>
              <a:t>Novel approaches</a:t>
            </a:r>
          </a:p>
          <a:p>
            <a:pPr lvl="1"/>
            <a:r>
              <a:rPr lang="en-GB" dirty="0" smtClean="0"/>
              <a:t>Use of data mining and semantic technologies</a:t>
            </a:r>
          </a:p>
          <a:p>
            <a:pPr lvl="1"/>
            <a:r>
              <a:rPr lang="en-GB" dirty="0" smtClean="0"/>
              <a:t>Limited search and “Summary updates”</a:t>
            </a:r>
          </a:p>
          <a:p>
            <a:pPr lvl="1">
              <a:buNone/>
            </a:pPr>
            <a:endParaRPr lang="en-GB"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GB"/>
          </a:p>
        </p:txBody>
      </p:sp>
      <p:sp>
        <p:nvSpPr>
          <p:cNvPr id="2" name="Footer Placeholder 1"/>
          <p:cNvSpPr>
            <a:spLocks noGrp="1"/>
          </p:cNvSpPr>
          <p:nvPr>
            <p:ph type="ftr" sz="quarter" idx="11"/>
          </p:nvPr>
        </p:nvSpPr>
        <p:spPr/>
        <p:txBody>
          <a:bodyPr/>
          <a:lstStyle/>
          <a:p>
            <a:r>
              <a:rPr lang="en-GB" smtClean="0"/>
              <a:t>AHRQ 2012 Annual Conference</a:t>
            </a:r>
            <a:endParaRPr lang="en-GB" dirty="0"/>
          </a:p>
        </p:txBody>
      </p:sp>
      <p:sp>
        <p:nvSpPr>
          <p:cNvPr id="3" name="Slide Number Placeholder 2"/>
          <p:cNvSpPr>
            <a:spLocks noGrp="1"/>
          </p:cNvSpPr>
          <p:nvPr>
            <p:ph type="sldNum" sz="quarter" idx="12"/>
          </p:nvPr>
        </p:nvSpPr>
        <p:spPr/>
        <p:txBody>
          <a:bodyPr>
            <a:normAutofit fontScale="85000" lnSpcReduction="20000"/>
          </a:bodyPr>
          <a:lstStyle/>
          <a:p>
            <a:fld id="{1CF2325C-A2FE-4969-B650-E298DC242354}" type="slidenum">
              <a:rPr lang="en-GB" smtClean="0"/>
              <a:pPr/>
              <a:t>41</a:t>
            </a:fld>
            <a:endParaRPr lang="en-GB" dirty="0"/>
          </a:p>
        </p:txBody>
      </p:sp>
      <p:sp>
        <p:nvSpPr>
          <p:cNvPr id="5" name="Content Placeholder 4"/>
          <p:cNvSpPr>
            <a:spLocks noGrp="1"/>
          </p:cNvSpPr>
          <p:nvPr>
            <p:ph sz="quarter" idx="1"/>
          </p:nvPr>
        </p:nvSpPr>
        <p:spPr/>
        <p:txBody>
          <a:bodyPr/>
          <a:lstStyle/>
          <a:p>
            <a:pPr algn="r">
              <a:buNone/>
            </a:pP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thank you for listening</a:t>
            </a:r>
            <a:br>
              <a:rPr lang="en-GB" dirty="0" smtClean="0"/>
            </a:br>
            <a:r>
              <a:rPr lang="en-GB" dirty="0" smtClean="0"/>
              <a:t>dtovey@cochrane.org</a:t>
            </a:r>
            <a:endParaRPr lang="en-GB"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Authorship of updates</a:t>
            </a:r>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42</a:t>
            </a:fld>
            <a:endParaRPr lang="en-GB" dirty="0"/>
          </a:p>
        </p:txBody>
      </p:sp>
      <p:sp>
        <p:nvSpPr>
          <p:cNvPr id="5" name="Content Placeholder 4"/>
          <p:cNvSpPr>
            <a:spLocks noGrp="1"/>
          </p:cNvSpPr>
          <p:nvPr>
            <p:ph sz="quarter" idx="1"/>
          </p:nvPr>
        </p:nvSpPr>
        <p:spPr/>
        <p:txBody>
          <a:bodyPr>
            <a:normAutofit fontScale="92500" lnSpcReduction="10000"/>
          </a:bodyPr>
          <a:lstStyle/>
          <a:p>
            <a:r>
              <a:rPr lang="en-GB" dirty="0" smtClean="0"/>
              <a:t>Scenario:</a:t>
            </a:r>
          </a:p>
          <a:p>
            <a:pPr>
              <a:buNone/>
            </a:pPr>
            <a:r>
              <a:rPr lang="en-GB" dirty="0" smtClean="0"/>
              <a:t>A review is updated that originally included 11 studies and now has 17. The text includes 35% the same text as the previous version, across all sections. In addition a summary of findings table has been added.</a:t>
            </a:r>
            <a:br>
              <a:rPr lang="en-GB" dirty="0" smtClean="0"/>
            </a:br>
            <a:r>
              <a:rPr lang="en-GB" dirty="0" smtClean="0"/>
              <a:t>The author team has changed completely and none of the previous authors have  contributed to the update.</a:t>
            </a:r>
          </a:p>
          <a:p>
            <a:pPr>
              <a:buNone/>
            </a:pPr>
            <a:endParaRPr lang="en-GB" dirty="0" smtClean="0"/>
          </a:p>
          <a:p>
            <a:r>
              <a:rPr lang="en-GB" dirty="0" smtClean="0"/>
              <a:t>Questions</a:t>
            </a:r>
          </a:p>
          <a:p>
            <a:pPr>
              <a:buNone/>
            </a:pPr>
            <a:r>
              <a:rPr lang="en-GB" dirty="0" smtClean="0"/>
              <a:t>How should the work of the previous authors be credited?</a:t>
            </a:r>
          </a:p>
          <a:p>
            <a:pPr>
              <a:buNone/>
            </a:pPr>
            <a:endParaRPr lang="en-GB" dirty="0" smtClean="0"/>
          </a:p>
          <a:p>
            <a:pPr>
              <a:buNone/>
            </a:pPr>
            <a:endParaRPr lang="en-GB"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
            </a:r>
            <a:br>
              <a:rPr lang="en-GB" dirty="0" smtClean="0"/>
            </a:br>
            <a:r>
              <a:rPr lang="en-GB" dirty="0" smtClean="0"/>
              <a:t>ICMJE guidance on contributorship</a:t>
            </a:r>
            <a:br>
              <a:rPr lang="en-GB" dirty="0" smtClean="0"/>
            </a:br>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43</a:t>
            </a:fld>
            <a:endParaRPr lang="en-GB" dirty="0"/>
          </a:p>
        </p:txBody>
      </p:sp>
      <p:sp>
        <p:nvSpPr>
          <p:cNvPr id="5" name="Content Placeholder 4"/>
          <p:cNvSpPr>
            <a:spLocks noGrp="1"/>
          </p:cNvSpPr>
          <p:nvPr>
            <p:ph sz="quarter" idx="1"/>
          </p:nvPr>
        </p:nvSpPr>
        <p:spPr/>
        <p:txBody>
          <a:bodyPr>
            <a:normAutofit lnSpcReduction="10000"/>
          </a:bodyPr>
          <a:lstStyle/>
          <a:p>
            <a:pPr>
              <a:buNone/>
            </a:pPr>
            <a:endParaRPr lang="en-GB" dirty="0" smtClean="0"/>
          </a:p>
          <a:p>
            <a:pPr lvl="0">
              <a:buNone/>
            </a:pPr>
            <a:r>
              <a:rPr lang="en-GB" dirty="0" smtClean="0"/>
              <a:t>Authorship credit should be based on </a:t>
            </a:r>
          </a:p>
          <a:p>
            <a:pPr marL="514350" lvl="0" indent="-514350">
              <a:buFont typeface="+mj-lt"/>
              <a:buAutoNum type="arabicPeriod"/>
            </a:pPr>
            <a:r>
              <a:rPr lang="en-GB" dirty="0" smtClean="0"/>
              <a:t>Substantial contributions to conception and design, acquisition of data, or analysis and interpretation of data; </a:t>
            </a:r>
          </a:p>
          <a:p>
            <a:pPr marL="514350" lvl="0" indent="-514350">
              <a:buAutoNum type="arabicPeriod"/>
            </a:pPr>
            <a:r>
              <a:rPr lang="en-GB" dirty="0" smtClean="0"/>
              <a:t>Drafting the article or revising it critically for important intellectual content; and </a:t>
            </a:r>
          </a:p>
          <a:p>
            <a:pPr marL="514350" lvl="0" indent="-514350">
              <a:buAutoNum type="arabicPeriod"/>
            </a:pPr>
            <a:r>
              <a:rPr lang="en-GB" dirty="0" smtClean="0"/>
              <a:t>Final approval of the version to be published. </a:t>
            </a:r>
            <a:br>
              <a:rPr lang="en-GB" dirty="0" smtClean="0"/>
            </a:br>
            <a:r>
              <a:rPr lang="en-GB" dirty="0" smtClean="0"/>
              <a:t/>
            </a:r>
            <a:br>
              <a:rPr lang="en-GB" dirty="0" smtClean="0"/>
            </a:br>
            <a:r>
              <a:rPr lang="en-GB" dirty="0" smtClean="0"/>
              <a:t>Authors should meet conditions 1, 2, and 3.</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Authorship of updates</a:t>
            </a:r>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44</a:t>
            </a:fld>
            <a:endParaRPr lang="en-GB" dirty="0"/>
          </a:p>
        </p:txBody>
      </p:sp>
      <p:sp>
        <p:nvSpPr>
          <p:cNvPr id="5" name="Content Placeholder 4"/>
          <p:cNvSpPr>
            <a:spLocks noGrp="1"/>
          </p:cNvSpPr>
          <p:nvPr>
            <p:ph sz="quarter" idx="1"/>
          </p:nvPr>
        </p:nvSpPr>
        <p:spPr/>
        <p:txBody>
          <a:bodyPr/>
          <a:lstStyle/>
          <a:p>
            <a:pPr marL="514350" indent="-514350">
              <a:buFont typeface="+mj-lt"/>
              <a:buAutoNum type="alphaUcPeriod"/>
            </a:pPr>
            <a:r>
              <a:rPr lang="en-GB" dirty="0" smtClean="0"/>
              <a:t>As authors of the updated review</a:t>
            </a:r>
          </a:p>
          <a:p>
            <a:pPr marL="514350" indent="-514350">
              <a:buFont typeface="+mj-lt"/>
              <a:buAutoNum type="alphaUcPeriod"/>
            </a:pPr>
            <a:r>
              <a:rPr lang="en-GB" dirty="0" smtClean="0"/>
              <a:t>Lead author included on the update</a:t>
            </a:r>
          </a:p>
          <a:p>
            <a:pPr marL="514350" indent="-514350">
              <a:buFont typeface="+mj-lt"/>
              <a:buAutoNum type="alphaUcPeriod"/>
            </a:pPr>
            <a:r>
              <a:rPr lang="en-GB" dirty="0" smtClean="0"/>
              <a:t>Should be negotiated on an individual basis</a:t>
            </a:r>
          </a:p>
          <a:p>
            <a:pPr marL="514350" indent="-514350">
              <a:buFont typeface="+mj-lt"/>
              <a:buAutoNum type="alphaUcPeriod"/>
            </a:pPr>
            <a:r>
              <a:rPr lang="en-GB" dirty="0" smtClean="0"/>
              <a:t>Original authors not included as authors but acknowledged within the review</a:t>
            </a:r>
          </a:p>
          <a:p>
            <a:pPr marL="514350" indent="-514350">
              <a:buFont typeface="+mj-lt"/>
              <a:buAutoNum type="alphaUcPeriod"/>
            </a:pPr>
            <a:r>
              <a:rPr lang="en-GB" dirty="0" smtClean="0"/>
              <a:t>Some other approach</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Introduction: Protecting Archie Cochrane’s vision</a:t>
            </a:r>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5</a:t>
            </a:fld>
            <a:endParaRPr lang="en-GB" dirty="0"/>
          </a:p>
        </p:txBody>
      </p:sp>
      <p:sp>
        <p:nvSpPr>
          <p:cNvPr id="5" name="Content Placeholder 4"/>
          <p:cNvSpPr>
            <a:spLocks noGrp="1"/>
          </p:cNvSpPr>
          <p:nvPr>
            <p:ph sz="quarter" idx="1"/>
          </p:nvPr>
        </p:nvSpPr>
        <p:spPr/>
        <p:txBody>
          <a:bodyPr/>
          <a:lstStyle/>
          <a:p>
            <a:r>
              <a:rPr lang="en-GB" dirty="0" smtClean="0"/>
              <a:t>“It is surely a great criticism of our profession that we have not organised a critical summary by speciality and subspecialty </a:t>
            </a:r>
            <a:r>
              <a:rPr lang="en-GB" dirty="0" smtClean="0">
                <a:solidFill>
                  <a:srgbClr val="FF0000"/>
                </a:solidFill>
              </a:rPr>
              <a:t>adapted periodically </a:t>
            </a:r>
            <a:r>
              <a:rPr lang="en-GB" dirty="0" smtClean="0"/>
              <a:t>of all relevant randomised controlled trials”</a:t>
            </a:r>
          </a:p>
          <a:p>
            <a:endParaRPr lang="en-GB" dirty="0"/>
          </a:p>
        </p:txBody>
      </p:sp>
      <p:pic>
        <p:nvPicPr>
          <p:cNvPr id="6" name="Picture 5" descr="Cochrane.jpg"/>
          <p:cNvPicPr>
            <a:picLocks noChangeAspect="1"/>
          </p:cNvPicPr>
          <p:nvPr/>
        </p:nvPicPr>
        <p:blipFill>
          <a:blip r:embed="rId3" cstate="print"/>
          <a:stretch>
            <a:fillRect/>
          </a:stretch>
        </p:blipFill>
        <p:spPr>
          <a:xfrm>
            <a:off x="1023226" y="3665703"/>
            <a:ext cx="2047875" cy="222885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Introduction: Protecting Archie Cochrane’s vision</a:t>
            </a:r>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6</a:t>
            </a:fld>
            <a:endParaRPr lang="en-GB" dirty="0"/>
          </a:p>
        </p:txBody>
      </p:sp>
      <p:sp>
        <p:nvSpPr>
          <p:cNvPr id="5" name="Content Placeholder 4"/>
          <p:cNvSpPr>
            <a:spLocks noGrp="1"/>
          </p:cNvSpPr>
          <p:nvPr>
            <p:ph sz="quarter" idx="1"/>
          </p:nvPr>
        </p:nvSpPr>
        <p:spPr/>
        <p:txBody>
          <a:bodyPr/>
          <a:lstStyle/>
          <a:p>
            <a:r>
              <a:rPr lang="en-GB" dirty="0" smtClean="0"/>
              <a:t>“It is surely a great criticism of our profession that we have not organised a critical summary by speciality and subspecialty </a:t>
            </a:r>
            <a:r>
              <a:rPr lang="en-GB" dirty="0" smtClean="0">
                <a:solidFill>
                  <a:srgbClr val="FF0000"/>
                </a:solidFill>
              </a:rPr>
              <a:t>adapted periodically </a:t>
            </a:r>
            <a:r>
              <a:rPr lang="en-GB" dirty="0" smtClean="0"/>
              <a:t>of all relevant randomised controlled trials”</a:t>
            </a:r>
          </a:p>
          <a:p>
            <a:endParaRPr lang="en-GB" dirty="0"/>
          </a:p>
        </p:txBody>
      </p:sp>
      <p:pic>
        <p:nvPicPr>
          <p:cNvPr id="6" name="Picture 5" descr="Cochrane.jpg"/>
          <p:cNvPicPr>
            <a:picLocks noChangeAspect="1"/>
          </p:cNvPicPr>
          <p:nvPr/>
        </p:nvPicPr>
        <p:blipFill>
          <a:blip r:embed="rId3" cstate="print"/>
          <a:stretch>
            <a:fillRect/>
          </a:stretch>
        </p:blipFill>
        <p:spPr>
          <a:xfrm>
            <a:off x="1023226" y="3665703"/>
            <a:ext cx="2047875" cy="2228850"/>
          </a:xfrm>
          <a:prstGeom prst="rect">
            <a:avLst/>
          </a:prstGeom>
        </p:spPr>
      </p:pic>
      <p:sp>
        <p:nvSpPr>
          <p:cNvPr id="8" name="Rounded Rectangle 7"/>
          <p:cNvSpPr/>
          <p:nvPr/>
        </p:nvSpPr>
        <p:spPr>
          <a:xfrm>
            <a:off x="3985146" y="3534770"/>
            <a:ext cx="4558353" cy="25111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200" dirty="0" smtClean="0"/>
              <a:t>Credible</a:t>
            </a:r>
            <a:br>
              <a:rPr lang="en-GB" sz="7200" dirty="0" smtClean="0"/>
            </a:br>
            <a:r>
              <a:rPr lang="en-GB" sz="7200" dirty="0" smtClean="0"/>
              <a:t>&amp; Safe</a:t>
            </a:r>
            <a:endParaRPr lang="en-GB" sz="7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Introduction: the size of the challenge</a:t>
            </a:r>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7</a:t>
            </a:fld>
            <a:endParaRPr lang="en-GB" dirty="0"/>
          </a:p>
        </p:txBody>
      </p:sp>
      <p:pic>
        <p:nvPicPr>
          <p:cNvPr id="138242" name="Picture 2"/>
          <p:cNvPicPr>
            <a:picLocks noChangeAspect="1" noChangeArrowheads="1"/>
          </p:cNvPicPr>
          <p:nvPr/>
        </p:nvPicPr>
        <p:blipFill>
          <a:blip r:embed="rId3" cstate="print"/>
          <a:srcRect/>
          <a:stretch>
            <a:fillRect/>
          </a:stretch>
        </p:blipFill>
        <p:spPr bwMode="auto">
          <a:xfrm>
            <a:off x="723331" y="2583359"/>
            <a:ext cx="6601394" cy="1450479"/>
          </a:xfrm>
          <a:prstGeom prst="rect">
            <a:avLst/>
          </a:prstGeom>
          <a:noFill/>
          <a:ln w="9525">
            <a:noFill/>
            <a:miter lim="800000"/>
            <a:headEnd/>
            <a:tailEnd/>
          </a:ln>
        </p:spPr>
      </p:pic>
      <p:sp>
        <p:nvSpPr>
          <p:cNvPr id="7" name="Right Arrow 6"/>
          <p:cNvSpPr/>
          <p:nvPr/>
        </p:nvSpPr>
        <p:spPr>
          <a:xfrm rot="10800000">
            <a:off x="7506269" y="2988861"/>
            <a:ext cx="873456" cy="16377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Introduction: the size of the challenge</a:t>
            </a:r>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8</a:t>
            </a:fld>
            <a:endParaRPr lang="en-GB" dirty="0"/>
          </a:p>
        </p:txBody>
      </p:sp>
      <p:pic>
        <p:nvPicPr>
          <p:cNvPr id="138242" name="Picture 2"/>
          <p:cNvPicPr>
            <a:picLocks noChangeAspect="1" noChangeArrowheads="1"/>
          </p:cNvPicPr>
          <p:nvPr/>
        </p:nvPicPr>
        <p:blipFill>
          <a:blip r:embed="rId3" cstate="print"/>
          <a:srcRect/>
          <a:stretch>
            <a:fillRect/>
          </a:stretch>
        </p:blipFill>
        <p:spPr bwMode="auto">
          <a:xfrm>
            <a:off x="723331" y="2583359"/>
            <a:ext cx="6601394" cy="1450479"/>
          </a:xfrm>
          <a:prstGeom prst="rect">
            <a:avLst/>
          </a:prstGeom>
          <a:noFill/>
          <a:ln w="9525">
            <a:noFill/>
            <a:miter lim="800000"/>
            <a:headEnd/>
            <a:tailEnd/>
          </a:ln>
        </p:spPr>
      </p:pic>
      <p:sp>
        <p:nvSpPr>
          <p:cNvPr id="7" name="Right Arrow 6"/>
          <p:cNvSpPr/>
          <p:nvPr/>
        </p:nvSpPr>
        <p:spPr>
          <a:xfrm rot="10800000">
            <a:off x="7506269" y="3207229"/>
            <a:ext cx="873456" cy="16377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Introduction: the size of the challenge</a:t>
            </a:r>
            <a:endParaRPr lang="en-GB" dirty="0"/>
          </a:p>
        </p:txBody>
      </p:sp>
      <p:sp>
        <p:nvSpPr>
          <p:cNvPr id="3" name="Footer Placeholder 2"/>
          <p:cNvSpPr>
            <a:spLocks noGrp="1"/>
          </p:cNvSpPr>
          <p:nvPr>
            <p:ph type="ftr" sz="quarter" idx="11"/>
          </p:nvPr>
        </p:nvSpPr>
        <p:spPr/>
        <p:txBody>
          <a:bodyPr/>
          <a:lstStyle/>
          <a:p>
            <a:r>
              <a:rPr lang="en-GB" smtClean="0"/>
              <a:t>AHRQ 2012 Annual Conference</a:t>
            </a:r>
            <a:endParaRPr lang="en-GB" dirty="0"/>
          </a:p>
        </p:txBody>
      </p:sp>
      <p:sp>
        <p:nvSpPr>
          <p:cNvPr id="4" name="Slide Number Placeholder 3"/>
          <p:cNvSpPr>
            <a:spLocks noGrp="1"/>
          </p:cNvSpPr>
          <p:nvPr>
            <p:ph type="sldNum" sz="quarter" idx="12"/>
          </p:nvPr>
        </p:nvSpPr>
        <p:spPr/>
        <p:txBody>
          <a:bodyPr>
            <a:normAutofit fontScale="85000" lnSpcReduction="20000"/>
          </a:bodyPr>
          <a:lstStyle/>
          <a:p>
            <a:fld id="{1CF2325C-A2FE-4969-B650-E298DC242354}" type="slidenum">
              <a:rPr lang="en-GB" smtClean="0"/>
              <a:pPr/>
              <a:t>9</a:t>
            </a:fld>
            <a:endParaRPr lang="en-GB" dirty="0"/>
          </a:p>
        </p:txBody>
      </p:sp>
      <p:pic>
        <p:nvPicPr>
          <p:cNvPr id="138242" name="Picture 2"/>
          <p:cNvPicPr>
            <a:picLocks noChangeAspect="1" noChangeArrowheads="1"/>
          </p:cNvPicPr>
          <p:nvPr/>
        </p:nvPicPr>
        <p:blipFill>
          <a:blip r:embed="rId3" cstate="print"/>
          <a:srcRect/>
          <a:stretch>
            <a:fillRect/>
          </a:stretch>
        </p:blipFill>
        <p:spPr bwMode="auto">
          <a:xfrm>
            <a:off x="723331" y="2583359"/>
            <a:ext cx="6601394" cy="1450479"/>
          </a:xfrm>
          <a:prstGeom prst="rect">
            <a:avLst/>
          </a:prstGeom>
          <a:noFill/>
          <a:ln w="9525">
            <a:noFill/>
            <a:miter lim="800000"/>
            <a:headEnd/>
            <a:tailEnd/>
          </a:ln>
        </p:spPr>
      </p:pic>
      <p:sp>
        <p:nvSpPr>
          <p:cNvPr id="7" name="Right Arrow 6"/>
          <p:cNvSpPr/>
          <p:nvPr/>
        </p:nvSpPr>
        <p:spPr>
          <a:xfrm rot="10800000">
            <a:off x="7506269" y="3411949"/>
            <a:ext cx="873456" cy="16377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EU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CEU Presentation Template</Template>
  <TotalTime>1190</TotalTime>
  <Words>1625</Words>
  <Application>Microsoft Office PowerPoint</Application>
  <PresentationFormat>On-screen Show (4:3)</PresentationFormat>
  <Paragraphs>305</Paragraphs>
  <Slides>44</Slides>
  <Notes>44</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CEU Presentation Template</vt:lpstr>
      <vt:lpstr>“Meeting the challenge of maintaining Cochrane Reviews”</vt:lpstr>
      <vt:lpstr>Plan</vt:lpstr>
      <vt:lpstr>Acknowledgements</vt:lpstr>
      <vt:lpstr>Acknowledgements</vt:lpstr>
      <vt:lpstr>Introduction: Protecting Archie Cochrane’s vision</vt:lpstr>
      <vt:lpstr>Introduction: Protecting Archie Cochrane’s vision</vt:lpstr>
      <vt:lpstr>Introduction: the size of the challenge</vt:lpstr>
      <vt:lpstr>Introduction: the size of the challenge</vt:lpstr>
      <vt:lpstr>Introduction: the size of the challenge</vt:lpstr>
      <vt:lpstr>Introduction: the size of the challenge</vt:lpstr>
      <vt:lpstr>Previous Cochrane projects: the updating officer project</vt:lpstr>
      <vt:lpstr>“Fit for purpose”project</vt:lpstr>
      <vt:lpstr>“Fit for purpose”project</vt:lpstr>
      <vt:lpstr>Methods</vt:lpstr>
      <vt:lpstr>Results: prioritisation criteria in the tool</vt:lpstr>
      <vt:lpstr>Results: testing the tool</vt:lpstr>
      <vt:lpstr>“Fit for purpose” project</vt:lpstr>
      <vt:lpstr>Methods</vt:lpstr>
      <vt:lpstr>Output: Decision tool</vt:lpstr>
      <vt:lpstr> Step 1: Is the clinical question answered or no longer relevant? </vt:lpstr>
      <vt:lpstr> Step 2: Are there any new factors to consider? </vt:lpstr>
      <vt:lpstr> Steps 3 &amp; 4:  Are there new studies?           Are the conclusions likely to change? </vt:lpstr>
      <vt:lpstr>Statistical prediction tool</vt:lpstr>
      <vt:lpstr>About metarank</vt:lpstr>
      <vt:lpstr>Metarank output </vt:lpstr>
      <vt:lpstr>Slide 26</vt:lpstr>
      <vt:lpstr>Advantages of metarank</vt:lpstr>
      <vt:lpstr>Limitations of metarank</vt:lpstr>
      <vt:lpstr>Decision tool: summary</vt:lpstr>
      <vt:lpstr>Results: testing the tool</vt:lpstr>
      <vt:lpstr>“Fit for purpose” project</vt:lpstr>
      <vt:lpstr>Aims</vt:lpstr>
      <vt:lpstr>Methods</vt:lpstr>
      <vt:lpstr>Tasks offered to CRGs and authors</vt:lpstr>
      <vt:lpstr>Results: assessment of tasks</vt:lpstr>
      <vt:lpstr>Results: CRG and author feedback</vt:lpstr>
      <vt:lpstr>Results: status of updates</vt:lpstr>
      <vt:lpstr>Future challenges:</vt:lpstr>
      <vt:lpstr>Conclusion</vt:lpstr>
      <vt:lpstr>Conclusion: How can we work more effectively together?</vt:lpstr>
      <vt:lpstr>Slide 41</vt:lpstr>
      <vt:lpstr>Authorship of updates</vt:lpstr>
      <vt:lpstr> ICMJE guidance on contributorship </vt:lpstr>
      <vt:lpstr>Authorship of updates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 Title</dc:title>
  <dc:creator>David</dc:creator>
  <cp:lastModifiedBy>DHHS</cp:lastModifiedBy>
  <cp:revision>117</cp:revision>
  <dcterms:created xsi:type="dcterms:W3CDTF">2011-03-24T11:50:07Z</dcterms:created>
  <dcterms:modified xsi:type="dcterms:W3CDTF">2012-11-28T17:48:55Z</dcterms:modified>
</cp:coreProperties>
</file>