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87" r:id="rId1"/>
  </p:sldMasterIdLst>
  <p:notesMasterIdLst>
    <p:notesMasterId r:id="rId34"/>
  </p:notesMasterIdLst>
  <p:handoutMasterIdLst>
    <p:handoutMasterId r:id="rId35"/>
  </p:handoutMasterIdLst>
  <p:sldIdLst>
    <p:sldId id="256" r:id="rId2"/>
    <p:sldId id="385" r:id="rId3"/>
    <p:sldId id="386" r:id="rId4"/>
    <p:sldId id="364" r:id="rId5"/>
    <p:sldId id="398" r:id="rId6"/>
    <p:sldId id="410" r:id="rId7"/>
    <p:sldId id="411" r:id="rId8"/>
    <p:sldId id="399" r:id="rId9"/>
    <p:sldId id="390" r:id="rId10"/>
    <p:sldId id="365" r:id="rId11"/>
    <p:sldId id="409" r:id="rId12"/>
    <p:sldId id="391" r:id="rId13"/>
    <p:sldId id="366" r:id="rId14"/>
    <p:sldId id="392" r:id="rId15"/>
    <p:sldId id="367" r:id="rId16"/>
    <p:sldId id="393" r:id="rId17"/>
    <p:sldId id="368" r:id="rId18"/>
    <p:sldId id="369" r:id="rId19"/>
    <p:sldId id="394" r:id="rId20"/>
    <p:sldId id="401" r:id="rId21"/>
    <p:sldId id="400" r:id="rId22"/>
    <p:sldId id="407" r:id="rId23"/>
    <p:sldId id="402" r:id="rId24"/>
    <p:sldId id="404" r:id="rId25"/>
    <p:sldId id="406" r:id="rId26"/>
    <p:sldId id="403" r:id="rId27"/>
    <p:sldId id="405" r:id="rId28"/>
    <p:sldId id="408" r:id="rId29"/>
    <p:sldId id="397" r:id="rId30"/>
    <p:sldId id="412" r:id="rId31"/>
    <p:sldId id="396" r:id="rId32"/>
    <p:sldId id="359" r:id="rId33"/>
  </p:sldIdLst>
  <p:sldSz cx="9144000" cy="6858000" type="letter"/>
  <p:notesSz cx="6934200" cy="9232900"/>
  <p:defaultTextStyle>
    <a:defPPr>
      <a:defRPr lang="en-US"/>
    </a:defPPr>
    <a:lvl1pPr algn="l" rtl="0" fontAlgn="base">
      <a:spcBef>
        <a:spcPct val="0"/>
      </a:spcBef>
      <a:spcAft>
        <a:spcPct val="0"/>
      </a:spcAft>
      <a:defRPr sz="3000" b="1" kern="1200">
        <a:solidFill>
          <a:schemeClr val="tx2"/>
        </a:solidFill>
        <a:latin typeface="Arial" charset="0"/>
        <a:ea typeface="ＭＳ Ｐゴシック" pitchFamily="34" charset="-128"/>
        <a:cs typeface="+mn-cs"/>
      </a:defRPr>
    </a:lvl1pPr>
    <a:lvl2pPr marL="457200" algn="l" rtl="0" fontAlgn="base">
      <a:spcBef>
        <a:spcPct val="0"/>
      </a:spcBef>
      <a:spcAft>
        <a:spcPct val="0"/>
      </a:spcAft>
      <a:defRPr sz="3000" b="1" kern="1200">
        <a:solidFill>
          <a:schemeClr val="tx2"/>
        </a:solidFill>
        <a:latin typeface="Arial" charset="0"/>
        <a:ea typeface="ＭＳ Ｐゴシック" pitchFamily="34" charset="-128"/>
        <a:cs typeface="+mn-cs"/>
      </a:defRPr>
    </a:lvl2pPr>
    <a:lvl3pPr marL="914400" algn="l" rtl="0" fontAlgn="base">
      <a:spcBef>
        <a:spcPct val="0"/>
      </a:spcBef>
      <a:spcAft>
        <a:spcPct val="0"/>
      </a:spcAft>
      <a:defRPr sz="3000" b="1" kern="1200">
        <a:solidFill>
          <a:schemeClr val="tx2"/>
        </a:solidFill>
        <a:latin typeface="Arial" charset="0"/>
        <a:ea typeface="ＭＳ Ｐゴシック" pitchFamily="34" charset="-128"/>
        <a:cs typeface="+mn-cs"/>
      </a:defRPr>
    </a:lvl3pPr>
    <a:lvl4pPr marL="1371600" algn="l" rtl="0" fontAlgn="base">
      <a:spcBef>
        <a:spcPct val="0"/>
      </a:spcBef>
      <a:spcAft>
        <a:spcPct val="0"/>
      </a:spcAft>
      <a:defRPr sz="3000" b="1" kern="1200">
        <a:solidFill>
          <a:schemeClr val="tx2"/>
        </a:solidFill>
        <a:latin typeface="Arial" charset="0"/>
        <a:ea typeface="ＭＳ Ｐゴシック" pitchFamily="34" charset="-128"/>
        <a:cs typeface="+mn-cs"/>
      </a:defRPr>
    </a:lvl4pPr>
    <a:lvl5pPr marL="1828800" algn="l" rtl="0" fontAlgn="base">
      <a:spcBef>
        <a:spcPct val="0"/>
      </a:spcBef>
      <a:spcAft>
        <a:spcPct val="0"/>
      </a:spcAft>
      <a:defRPr sz="3000" b="1" kern="1200">
        <a:solidFill>
          <a:schemeClr val="tx2"/>
        </a:solidFill>
        <a:latin typeface="Arial" charset="0"/>
        <a:ea typeface="ＭＳ Ｐゴシック" pitchFamily="34" charset="-128"/>
        <a:cs typeface="+mn-cs"/>
      </a:defRPr>
    </a:lvl5pPr>
    <a:lvl6pPr marL="2286000" algn="l" defTabSz="914400" rtl="0" eaLnBrk="1" latinLnBrk="0" hangingPunct="1">
      <a:defRPr sz="3000" b="1" kern="1200">
        <a:solidFill>
          <a:schemeClr val="tx2"/>
        </a:solidFill>
        <a:latin typeface="Arial" charset="0"/>
        <a:ea typeface="ＭＳ Ｐゴシック" pitchFamily="34" charset="-128"/>
        <a:cs typeface="+mn-cs"/>
      </a:defRPr>
    </a:lvl6pPr>
    <a:lvl7pPr marL="2743200" algn="l" defTabSz="914400" rtl="0" eaLnBrk="1" latinLnBrk="0" hangingPunct="1">
      <a:defRPr sz="3000" b="1" kern="1200">
        <a:solidFill>
          <a:schemeClr val="tx2"/>
        </a:solidFill>
        <a:latin typeface="Arial" charset="0"/>
        <a:ea typeface="ＭＳ Ｐゴシック" pitchFamily="34" charset="-128"/>
        <a:cs typeface="+mn-cs"/>
      </a:defRPr>
    </a:lvl7pPr>
    <a:lvl8pPr marL="3200400" algn="l" defTabSz="914400" rtl="0" eaLnBrk="1" latinLnBrk="0" hangingPunct="1">
      <a:defRPr sz="3000" b="1" kern="1200">
        <a:solidFill>
          <a:schemeClr val="tx2"/>
        </a:solidFill>
        <a:latin typeface="Arial" charset="0"/>
        <a:ea typeface="ＭＳ Ｐゴシック" pitchFamily="34" charset="-128"/>
        <a:cs typeface="+mn-cs"/>
      </a:defRPr>
    </a:lvl8pPr>
    <a:lvl9pPr marL="3657600" algn="l" defTabSz="914400" rtl="0" eaLnBrk="1" latinLnBrk="0" hangingPunct="1">
      <a:defRPr sz="3000" b="1" kern="1200">
        <a:solidFill>
          <a:schemeClr val="tx2"/>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bg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EEFFD8"/>
    <a:srgbClr val="000000"/>
    <a:srgbClr val="0000D7"/>
    <a:srgbClr val="FEAB04"/>
    <a:srgbClr val="FF3300"/>
    <a:srgbClr val="FFFF00"/>
    <a:srgbClr val="43FF3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0" d="100"/>
          <a:sy n="80" d="100"/>
        </p:scale>
        <p:origin x="-864" y="-684"/>
      </p:cViewPr>
      <p:guideLst>
        <p:guide orient="horz" pos="557"/>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1" d="100"/>
          <a:sy n="51" d="100"/>
        </p:scale>
        <p:origin x="-1560" y="-90"/>
      </p:cViewPr>
      <p:guideLst>
        <p:guide orient="horz" pos="2908"/>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621088" y="781050"/>
            <a:ext cx="123825" cy="263525"/>
          </a:xfrm>
          <a:prstGeom prst="rect">
            <a:avLst/>
          </a:prstGeom>
          <a:no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a typeface="+mn-ea"/>
            </a:endParaRPr>
          </a:p>
        </p:txBody>
      </p:sp>
    </p:spTree>
    <p:extLst>
      <p:ext uri="{BB962C8B-B14F-4D97-AF65-F5344CB8AC3E}">
        <p14:creationId xmlns="" xmlns:p14="http://schemas.microsoft.com/office/powerpoint/2010/main" val="4062756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602" name="Rectangle 2"/>
          <p:cNvSpPr>
            <a:spLocks noGrp="1" noRot="1" noChangeAspect="1" noChangeArrowheads="1" noTextEdit="1"/>
          </p:cNvSpPr>
          <p:nvPr>
            <p:ph type="sldImg" idx="2"/>
          </p:nvPr>
        </p:nvSpPr>
        <p:spPr bwMode="auto">
          <a:xfrm>
            <a:off x="1385888" y="468313"/>
            <a:ext cx="4164012" cy="3122612"/>
          </a:xfrm>
          <a:prstGeom prst="rect">
            <a:avLst/>
          </a:prstGeom>
          <a:ln w="12700">
            <a:solidFill>
              <a:schemeClr val="tx1"/>
            </a:solidFill>
            <a:miter lim="800000"/>
            <a:headEnd/>
            <a:tailEnd/>
          </a:ln>
          <a:effectLst>
            <a:outerShdw dist="107763" dir="2700000" algn="ctr" rotWithShape="0">
              <a:srgbClr val="919191"/>
            </a:outerShdw>
          </a:effectLst>
        </p:spPr>
      </p:sp>
      <p:sp>
        <p:nvSpPr>
          <p:cNvPr id="25603" name="Rectangle 3"/>
          <p:cNvSpPr>
            <a:spLocks noChangeArrowheads="1"/>
          </p:cNvSpPr>
          <p:nvPr/>
        </p:nvSpPr>
        <p:spPr bwMode="auto">
          <a:xfrm>
            <a:off x="3298825" y="8853488"/>
            <a:ext cx="330200" cy="211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08" tIns="44902" rIns="91408" bIns="44902">
            <a:spAutoFit/>
          </a:bodyPr>
          <a:lstStyle/>
          <a:p>
            <a:pPr defTabSz="923925" eaLnBrk="0" hangingPunct="0">
              <a:lnSpc>
                <a:spcPct val="90000"/>
              </a:lnSpc>
            </a:pPr>
            <a:fld id="{9CC203D4-852A-4E71-9727-F0AA346437E3}" type="slidenum">
              <a:rPr lang="en-US" sz="900" b="0">
                <a:solidFill>
                  <a:schemeClr val="tx1"/>
                </a:solidFill>
                <a:latin typeface="Palatino" pitchFamily="18" charset="0"/>
              </a:rPr>
              <a:pPr defTabSz="923925" eaLnBrk="0" hangingPunct="0">
                <a:lnSpc>
                  <a:spcPct val="90000"/>
                </a:lnSpc>
              </a:pPr>
              <a:t>‹#›</a:t>
            </a:fld>
            <a:endParaRPr lang="en-US" sz="900" b="0">
              <a:solidFill>
                <a:schemeClr val="tx1"/>
              </a:solidFill>
              <a:latin typeface="Palatino" pitchFamily="18" charset="0"/>
            </a:endParaRPr>
          </a:p>
        </p:txBody>
      </p:sp>
      <p:sp>
        <p:nvSpPr>
          <p:cNvPr id="2052" name="Rectangle 4"/>
          <p:cNvSpPr>
            <a:spLocks noGrp="1" noChangeArrowheads="1"/>
          </p:cNvSpPr>
          <p:nvPr>
            <p:ph type="body" sz="quarter" idx="3"/>
          </p:nvPr>
        </p:nvSpPr>
        <p:spPr bwMode="auto">
          <a:xfrm>
            <a:off x="923925" y="4029075"/>
            <a:ext cx="5086350" cy="4743450"/>
          </a:xfrm>
          <a:prstGeom prst="rect">
            <a:avLst/>
          </a:prstGeom>
          <a:noFill/>
          <a:ln w="9525">
            <a:noFill/>
            <a:miter lim="800000"/>
            <a:headEnd/>
            <a:tailEnd/>
          </a:ln>
          <a:effectLst/>
        </p:spPr>
        <p:txBody>
          <a:bodyPr vert="horz" wrap="square" lIns="91408" tIns="44902" rIns="91408" bIns="44902"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 xmlns:p14="http://schemas.microsoft.com/office/powerpoint/2010/main" val="1585536556"/>
      </p:ext>
    </p:extLst>
  </p:cSld>
  <p:clrMap bg1="lt1" tx1="dk1" bg2="lt2" tx2="dk2" accent1="accent1" accent2="accent2" accent3="accent3" accent4="accent4" accent5="accent5" accent6="accent6" hlink="hlink" folHlink="folHlink"/>
  <p:notesStyle>
    <a:lvl1pPr algn="l" rtl="0" eaLnBrk="0" fontAlgn="base" hangingPunct="0">
      <a:spcBef>
        <a:spcPct val="50000"/>
      </a:spcBef>
      <a:spcAft>
        <a:spcPct val="0"/>
      </a:spcAft>
      <a:defRPr sz="1200" kern="1200">
        <a:solidFill>
          <a:schemeClr val="tx1"/>
        </a:solidFill>
        <a:latin typeface="Palatino" pitchFamily="18" charset="0"/>
        <a:ea typeface="+mn-ea"/>
        <a:cs typeface="+mn-cs"/>
      </a:defRPr>
    </a:lvl1pPr>
    <a:lvl2pPr marL="228600" indent="-114300" algn="l" rtl="0" eaLnBrk="0" fontAlgn="base" hangingPunct="0">
      <a:spcBef>
        <a:spcPct val="50000"/>
      </a:spcBef>
      <a:spcAft>
        <a:spcPct val="0"/>
      </a:spcAft>
      <a:buSzPct val="89000"/>
      <a:buFont typeface="Symbol" pitchFamily="18" charset="2"/>
      <a:buChar char="?"/>
      <a:defRPr sz="1200" kern="1200">
        <a:solidFill>
          <a:schemeClr val="tx1"/>
        </a:solidFill>
        <a:latin typeface="Palatino" pitchFamily="18" charset="0"/>
        <a:ea typeface="+mn-ea"/>
        <a:cs typeface="+mn-cs"/>
      </a:defRPr>
    </a:lvl2pPr>
    <a:lvl3pPr marL="457200" indent="-114300" algn="l" rtl="0" eaLnBrk="0" fontAlgn="base" hangingPunct="0">
      <a:spcBef>
        <a:spcPct val="50000"/>
      </a:spcBef>
      <a:spcAft>
        <a:spcPct val="0"/>
      </a:spcAft>
      <a:buFont typeface="Symbol" pitchFamily="18" charset="2"/>
      <a:buChar char="?"/>
      <a:defRPr sz="1200" kern="1200">
        <a:solidFill>
          <a:schemeClr val="tx1"/>
        </a:solidFill>
        <a:latin typeface="Palatino" pitchFamily="18" charset="0"/>
        <a:ea typeface="+mn-ea"/>
        <a:cs typeface="+mn-cs"/>
      </a:defRPr>
    </a:lvl3pPr>
    <a:lvl4pPr marL="685800" indent="-114300" algn="l" rtl="0" eaLnBrk="0" fontAlgn="base" hangingPunct="0">
      <a:spcBef>
        <a:spcPct val="50000"/>
      </a:spcBef>
      <a:spcAft>
        <a:spcPct val="0"/>
      </a:spcAft>
      <a:buSzPct val="89000"/>
      <a:buFont typeface="Symbol" pitchFamily="18" charset="2"/>
      <a:buChar char="?"/>
      <a:defRPr sz="1200" kern="1200">
        <a:solidFill>
          <a:schemeClr val="tx1"/>
        </a:solidFill>
        <a:latin typeface="Palatino" pitchFamily="18" charset="0"/>
        <a:ea typeface="+mn-ea"/>
        <a:cs typeface="+mn-cs"/>
      </a:defRPr>
    </a:lvl4pPr>
    <a:lvl5pPr marL="914400" indent="-114300" algn="l" rtl="0" eaLnBrk="0" fontAlgn="base" hangingPunct="0">
      <a:spcBef>
        <a:spcPct val="50000"/>
      </a:spcBef>
      <a:spcAft>
        <a:spcPct val="0"/>
      </a:spcAft>
      <a:buFont typeface="Symbol" pitchFamily="18" charset="2"/>
      <a:buChar char="?"/>
      <a:defRPr sz="1200" kern="1200">
        <a:solidFill>
          <a:schemeClr val="tx1"/>
        </a:solidFill>
        <a:latin typeface="Palatino"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 useBgFill="1">
        <p:nvSpPr>
          <p:cNvPr id="26627" name="Rectangle 3"/>
          <p:cNvSpPr>
            <a:spLocks noGrp="1" noRot="1" noChangeAspect="1" noChangeArrowheads="1" noTextEdit="1"/>
          </p:cNvSpPr>
          <p:nvPr>
            <p:ph type="sldImg"/>
          </p:nvPr>
        </p:nvSpPr>
        <p:spPr>
          <a:ln cap="fla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8370" name="Rectangle 2"/>
          <p:cNvSpPr>
            <a:spLocks noGrp="1" noRot="1" noChangeAspect="1" noChangeArrowheads="1" noTextEdit="1"/>
          </p:cNvSpPr>
          <p:nvPr>
            <p:ph type="sldImg"/>
          </p:nvPr>
        </p:nvSpPr>
        <p:spPr/>
      </p:sp>
      <p:sp>
        <p:nvSpPr>
          <p:cNvPr id="5837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71" name="Rectangle 11"/>
          <p:cNvSpPr>
            <a:spLocks noGrp="1" noChangeArrowheads="1"/>
          </p:cNvSpPr>
          <p:nvPr>
            <p:ph type="body" idx="1"/>
          </p:nvPr>
        </p:nvSpPr>
        <p:spPr>
          <a:xfrm>
            <a:off x="1371600" y="3886200"/>
            <a:ext cx="6400800" cy="1752600"/>
          </a:xfrm>
        </p:spPr>
        <p:txBody>
          <a:bodyPr/>
          <a:lstStyle>
            <a:lvl1pPr marL="0" indent="0" algn="ctr">
              <a:defRPr/>
            </a:lvl1pPr>
          </a:lstStyle>
          <a:p>
            <a:pPr lvl="0"/>
            <a:r>
              <a:rPr lang="en-US" noProof="0" smtClean="0"/>
              <a:t>Click to edit Master subtitle style</a:t>
            </a:r>
          </a:p>
        </p:txBody>
      </p:sp>
      <p:sp>
        <p:nvSpPr>
          <p:cNvPr id="92173" name="Rectangle 13"/>
          <p:cNvSpPr>
            <a:spLocks noGrp="1" noChangeArrowheads="1"/>
          </p:cNvSpPr>
          <p:nvPr>
            <p:ph type="title"/>
          </p:nvPr>
        </p:nvSpPr>
        <p:spPr>
          <a:xfrm>
            <a:off x="685800" y="2130425"/>
            <a:ext cx="7772400" cy="1470025"/>
          </a:xfrm>
        </p:spPr>
        <p:txBody>
          <a:bodyPr/>
          <a:lstStyle>
            <a:lvl1pPr>
              <a:defRPr/>
            </a:lvl1pPr>
          </a:lstStyle>
          <a:p>
            <a:pPr lvl="0"/>
            <a:r>
              <a:rPr lang="en-US" noProof="0"/>
              <a:t>Click to edit Master title style</a:t>
            </a:r>
          </a:p>
        </p:txBody>
      </p:sp>
    </p:spTree>
    <p:extLst>
      <p:ext uri="{BB962C8B-B14F-4D97-AF65-F5344CB8AC3E}">
        <p14:creationId xmlns="" xmlns:p14="http://schemas.microsoft.com/office/powerpoint/2010/main" val="210600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4081174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9801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52400"/>
            <a:ext cx="6705600" cy="59801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236488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272997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3881994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1150" y="1560513"/>
            <a:ext cx="418465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60513"/>
            <a:ext cx="418465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839848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824839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1648069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538140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767189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58922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body" idx="1"/>
          </p:nvPr>
        </p:nvSpPr>
        <p:spPr bwMode="auto">
          <a:xfrm>
            <a:off x="311150" y="1560513"/>
            <a:ext cx="8521700" cy="457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1049" tIns="46297" rIns="91049" bIns="4629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13"/>
          <p:cNvSpPr>
            <a:spLocks noGrp="1" noChangeArrowheads="1"/>
          </p:cNvSpPr>
          <p:nvPr>
            <p:ph type="title"/>
          </p:nvPr>
        </p:nvSpPr>
        <p:spPr bwMode="auto">
          <a:xfrm>
            <a:off x="0" y="152400"/>
            <a:ext cx="91440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28" name="Picture 15"/>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304800" y="6583363"/>
            <a:ext cx="612775" cy="182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9" name="Rectangle 14"/>
          <p:cNvSpPr>
            <a:spLocks noChangeArrowheads="1"/>
          </p:cNvSpPr>
          <p:nvPr/>
        </p:nvSpPr>
        <p:spPr bwMode="auto">
          <a:xfrm>
            <a:off x="7826375" y="6505575"/>
            <a:ext cx="1352550"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1049" tIns="46297" rIns="91049" bIns="46297">
            <a:spAutoFit/>
          </a:bodyPr>
          <a:lstStyle/>
          <a:p>
            <a:pPr algn="r" defTabSz="908050"/>
            <a:r>
              <a:rPr lang="en-US" sz="1000">
                <a:solidFill>
                  <a:srgbClr val="444444"/>
                </a:solidFill>
              </a:rPr>
              <a:t>A9379-05/2011 </a:t>
            </a:r>
            <a:r>
              <a:rPr lang="en-US" sz="1000">
                <a:solidFill>
                  <a:schemeClr val="tx1"/>
                </a:solidFill>
              </a:rPr>
              <a:t>  </a:t>
            </a:r>
            <a:fld id="{95A92937-26A0-49E3-B3D6-FC361ED907C6}" type="slidenum">
              <a:rPr lang="en-US" sz="1000">
                <a:solidFill>
                  <a:schemeClr val="tx1"/>
                </a:solidFill>
              </a:rPr>
              <a:pPr algn="r" defTabSz="908050"/>
              <a:t>‹#›</a:t>
            </a:fld>
            <a:r>
              <a:rPr lang="en-US" sz="1000"/>
              <a:t> </a:t>
            </a:r>
          </a:p>
        </p:txBody>
      </p:sp>
    </p:spTree>
  </p:cSld>
  <p:clrMap bg1="dk2" tx1="lt1" bg2="dk1" tx2="lt2" accent1="accent1" accent2="accent2" accent3="accent3" accent4="accent4" accent5="accent5" accent6="accent6" hlink="hlink" folHlink="folHlink"/>
  <p:sldLayoutIdLst>
    <p:sldLayoutId id="2147483710"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eaLnBrk="0" fontAlgn="base" hangingPunct="0">
        <a:spcBef>
          <a:spcPct val="0"/>
        </a:spcBef>
        <a:spcAft>
          <a:spcPct val="0"/>
        </a:spcAft>
        <a:defRPr sz="3200" b="1" i="1">
          <a:solidFill>
            <a:schemeClr val="tx2"/>
          </a:solidFill>
          <a:latin typeface="+mj-lt"/>
          <a:ea typeface="+mj-ea"/>
          <a:cs typeface="+mj-cs"/>
        </a:defRPr>
      </a:lvl1pPr>
      <a:lvl2pPr algn="ctr" rtl="0" eaLnBrk="0" fontAlgn="base" hangingPunct="0">
        <a:spcBef>
          <a:spcPct val="0"/>
        </a:spcBef>
        <a:spcAft>
          <a:spcPct val="0"/>
        </a:spcAft>
        <a:defRPr sz="3200" b="1" i="1">
          <a:solidFill>
            <a:schemeClr val="tx2"/>
          </a:solidFill>
          <a:latin typeface="Arial" charset="0"/>
          <a:ea typeface="ＭＳ Ｐゴシック" pitchFamily="1" charset="-128"/>
        </a:defRPr>
      </a:lvl2pPr>
      <a:lvl3pPr algn="ctr" rtl="0" eaLnBrk="0" fontAlgn="base" hangingPunct="0">
        <a:spcBef>
          <a:spcPct val="0"/>
        </a:spcBef>
        <a:spcAft>
          <a:spcPct val="0"/>
        </a:spcAft>
        <a:defRPr sz="3200" b="1" i="1">
          <a:solidFill>
            <a:schemeClr val="tx2"/>
          </a:solidFill>
          <a:latin typeface="Arial" charset="0"/>
          <a:ea typeface="ＭＳ Ｐゴシック" pitchFamily="1" charset="-128"/>
        </a:defRPr>
      </a:lvl3pPr>
      <a:lvl4pPr algn="ctr" rtl="0" eaLnBrk="0" fontAlgn="base" hangingPunct="0">
        <a:spcBef>
          <a:spcPct val="0"/>
        </a:spcBef>
        <a:spcAft>
          <a:spcPct val="0"/>
        </a:spcAft>
        <a:defRPr sz="3200" b="1" i="1">
          <a:solidFill>
            <a:schemeClr val="tx2"/>
          </a:solidFill>
          <a:latin typeface="Arial" charset="0"/>
          <a:ea typeface="ＭＳ Ｐゴシック" pitchFamily="1" charset="-128"/>
        </a:defRPr>
      </a:lvl4pPr>
      <a:lvl5pPr algn="ctr" rtl="0" eaLnBrk="0" fontAlgn="base" hangingPunct="0">
        <a:spcBef>
          <a:spcPct val="0"/>
        </a:spcBef>
        <a:spcAft>
          <a:spcPct val="0"/>
        </a:spcAft>
        <a:defRPr sz="3200" b="1" i="1">
          <a:solidFill>
            <a:schemeClr val="tx2"/>
          </a:solidFill>
          <a:latin typeface="Arial" charset="0"/>
          <a:ea typeface="ＭＳ Ｐゴシック" pitchFamily="1" charset="-128"/>
        </a:defRPr>
      </a:lvl5pPr>
      <a:lvl6pPr marL="457200" algn="ctr" rtl="0" eaLnBrk="0" fontAlgn="base" hangingPunct="0">
        <a:spcBef>
          <a:spcPct val="0"/>
        </a:spcBef>
        <a:spcAft>
          <a:spcPct val="0"/>
        </a:spcAft>
        <a:defRPr sz="3200" b="1" i="1">
          <a:solidFill>
            <a:schemeClr val="tx2"/>
          </a:solidFill>
          <a:latin typeface="Arial" charset="0"/>
          <a:ea typeface="ＭＳ Ｐゴシック" pitchFamily="1" charset="-128"/>
        </a:defRPr>
      </a:lvl6pPr>
      <a:lvl7pPr marL="914400" algn="ctr" rtl="0" eaLnBrk="0" fontAlgn="base" hangingPunct="0">
        <a:spcBef>
          <a:spcPct val="0"/>
        </a:spcBef>
        <a:spcAft>
          <a:spcPct val="0"/>
        </a:spcAft>
        <a:defRPr sz="3200" b="1" i="1">
          <a:solidFill>
            <a:schemeClr val="tx2"/>
          </a:solidFill>
          <a:latin typeface="Arial" charset="0"/>
          <a:ea typeface="ＭＳ Ｐゴシック" pitchFamily="1" charset="-128"/>
        </a:defRPr>
      </a:lvl7pPr>
      <a:lvl8pPr marL="1371600" algn="ctr" rtl="0" eaLnBrk="0" fontAlgn="base" hangingPunct="0">
        <a:spcBef>
          <a:spcPct val="0"/>
        </a:spcBef>
        <a:spcAft>
          <a:spcPct val="0"/>
        </a:spcAft>
        <a:defRPr sz="3200" b="1" i="1">
          <a:solidFill>
            <a:schemeClr val="tx2"/>
          </a:solidFill>
          <a:latin typeface="Arial" charset="0"/>
          <a:ea typeface="ＭＳ Ｐゴシック" pitchFamily="1" charset="-128"/>
        </a:defRPr>
      </a:lvl8pPr>
      <a:lvl9pPr marL="1828800" algn="ctr" rtl="0" eaLnBrk="0" fontAlgn="base" hangingPunct="0">
        <a:spcBef>
          <a:spcPct val="0"/>
        </a:spcBef>
        <a:spcAft>
          <a:spcPct val="0"/>
        </a:spcAft>
        <a:defRPr sz="3200" b="1" i="1">
          <a:solidFill>
            <a:schemeClr val="tx2"/>
          </a:solidFill>
          <a:latin typeface="Arial" charset="0"/>
          <a:ea typeface="ＭＳ Ｐゴシック" pitchFamily="1" charset="-128"/>
        </a:defRPr>
      </a:lvl9pPr>
    </p:titleStyle>
    <p:bodyStyle>
      <a:lvl1pPr marL="342900" indent="-342900" algn="l" defTabSz="971550" rtl="0" eaLnBrk="0" fontAlgn="base" hangingPunct="0">
        <a:spcBef>
          <a:spcPct val="30000"/>
        </a:spcBef>
        <a:spcAft>
          <a:spcPct val="0"/>
        </a:spcAft>
        <a:defRPr sz="2400" b="1">
          <a:solidFill>
            <a:schemeClr val="tx1"/>
          </a:solidFill>
          <a:latin typeface="+mn-lt"/>
          <a:ea typeface="+mn-ea"/>
          <a:cs typeface="+mn-cs"/>
        </a:defRPr>
      </a:lvl1pPr>
      <a:lvl2pPr marL="571500" indent="-228600" algn="l" defTabSz="971550" rtl="0" eaLnBrk="0" fontAlgn="base" hangingPunct="0">
        <a:spcBef>
          <a:spcPct val="100000"/>
        </a:spcBef>
        <a:spcAft>
          <a:spcPct val="0"/>
        </a:spcAft>
        <a:buClr>
          <a:schemeClr val="tx2"/>
        </a:buClr>
        <a:buFont typeface="Symbol" pitchFamily="18" charset="2"/>
        <a:buChar char="·"/>
        <a:defRPr sz="2400" b="1">
          <a:solidFill>
            <a:schemeClr val="tx1"/>
          </a:solidFill>
          <a:latin typeface="+mn-lt"/>
          <a:ea typeface="+mn-ea"/>
        </a:defRPr>
      </a:lvl2pPr>
      <a:lvl3pPr marL="1143000" indent="-228600" algn="l" defTabSz="971550" rtl="0" eaLnBrk="0" fontAlgn="base" hangingPunct="0">
        <a:spcBef>
          <a:spcPct val="30000"/>
        </a:spcBef>
        <a:spcAft>
          <a:spcPct val="0"/>
        </a:spcAft>
        <a:buClr>
          <a:schemeClr val="tx1"/>
        </a:buClr>
        <a:buFont typeface="Symbol" pitchFamily="18" charset="2"/>
        <a:buChar char="-"/>
        <a:defRPr sz="2400" b="1">
          <a:solidFill>
            <a:schemeClr val="tx1"/>
          </a:solidFill>
          <a:latin typeface="+mn-lt"/>
          <a:ea typeface="+mn-ea"/>
        </a:defRPr>
      </a:lvl3pPr>
      <a:lvl4pPr marL="1714500" indent="-228600" algn="l" defTabSz="971550" rtl="0" eaLnBrk="0" fontAlgn="base" hangingPunct="0">
        <a:spcBef>
          <a:spcPct val="30000"/>
        </a:spcBef>
        <a:spcAft>
          <a:spcPct val="0"/>
        </a:spcAft>
        <a:buClr>
          <a:schemeClr val="tx1"/>
        </a:buClr>
        <a:buFont typeface="Symbol" pitchFamily="18" charset="2"/>
        <a:buChar char="·"/>
        <a:defRPr sz="2400" b="1">
          <a:solidFill>
            <a:schemeClr val="tx1"/>
          </a:solidFill>
          <a:latin typeface="+mn-lt"/>
          <a:ea typeface="+mn-ea"/>
        </a:defRPr>
      </a:lvl4pPr>
      <a:lvl5pPr marL="2286000" indent="-228600" algn="l" defTabSz="971550" rtl="0" eaLnBrk="0" fontAlgn="base" hangingPunct="0">
        <a:spcBef>
          <a:spcPct val="30000"/>
        </a:spcBef>
        <a:spcAft>
          <a:spcPct val="0"/>
        </a:spcAft>
        <a:buClr>
          <a:schemeClr val="tx1"/>
        </a:buClr>
        <a:buFont typeface="Symbol" pitchFamily="18" charset="2"/>
        <a:buChar char="-"/>
        <a:defRPr sz="2400" b="1">
          <a:solidFill>
            <a:schemeClr val="tx1"/>
          </a:solidFill>
          <a:latin typeface="+mn-lt"/>
          <a:ea typeface="+mn-ea"/>
        </a:defRPr>
      </a:lvl5pPr>
      <a:lvl6pPr marL="2743200" indent="-228600" algn="l" defTabSz="971550" rtl="0" eaLnBrk="0" fontAlgn="base" hangingPunct="0">
        <a:spcBef>
          <a:spcPct val="30000"/>
        </a:spcBef>
        <a:spcAft>
          <a:spcPct val="0"/>
        </a:spcAft>
        <a:buClr>
          <a:schemeClr val="tx1"/>
        </a:buClr>
        <a:buFont typeface="Symbol" pitchFamily="1" charset="2"/>
        <a:buChar char="-"/>
        <a:defRPr sz="2400" b="1">
          <a:solidFill>
            <a:schemeClr val="tx1"/>
          </a:solidFill>
          <a:latin typeface="+mn-lt"/>
          <a:ea typeface="+mn-ea"/>
        </a:defRPr>
      </a:lvl6pPr>
      <a:lvl7pPr marL="3200400" indent="-228600" algn="l" defTabSz="971550" rtl="0" eaLnBrk="0" fontAlgn="base" hangingPunct="0">
        <a:spcBef>
          <a:spcPct val="30000"/>
        </a:spcBef>
        <a:spcAft>
          <a:spcPct val="0"/>
        </a:spcAft>
        <a:buClr>
          <a:schemeClr val="tx1"/>
        </a:buClr>
        <a:buFont typeface="Symbol" pitchFamily="1" charset="2"/>
        <a:buChar char="-"/>
        <a:defRPr sz="2400" b="1">
          <a:solidFill>
            <a:schemeClr val="tx1"/>
          </a:solidFill>
          <a:latin typeface="+mn-lt"/>
          <a:ea typeface="+mn-ea"/>
        </a:defRPr>
      </a:lvl7pPr>
      <a:lvl8pPr marL="3657600" indent="-228600" algn="l" defTabSz="971550" rtl="0" eaLnBrk="0" fontAlgn="base" hangingPunct="0">
        <a:spcBef>
          <a:spcPct val="30000"/>
        </a:spcBef>
        <a:spcAft>
          <a:spcPct val="0"/>
        </a:spcAft>
        <a:buClr>
          <a:schemeClr val="tx1"/>
        </a:buClr>
        <a:buFont typeface="Symbol" pitchFamily="1" charset="2"/>
        <a:buChar char="-"/>
        <a:defRPr sz="2400" b="1">
          <a:solidFill>
            <a:schemeClr val="tx1"/>
          </a:solidFill>
          <a:latin typeface="+mn-lt"/>
          <a:ea typeface="+mn-ea"/>
        </a:defRPr>
      </a:lvl8pPr>
      <a:lvl9pPr marL="4114800" indent="-228600" algn="l" defTabSz="971550" rtl="0" eaLnBrk="0" fontAlgn="base" hangingPunct="0">
        <a:spcBef>
          <a:spcPct val="30000"/>
        </a:spcBef>
        <a:spcAft>
          <a:spcPct val="0"/>
        </a:spcAft>
        <a:buClr>
          <a:schemeClr val="tx1"/>
        </a:buClr>
        <a:buFont typeface="Symbol" pitchFamily="1" charset="2"/>
        <a:buChar char="-"/>
        <a:defRPr sz="2400" b="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5" name="Rectangle 9"/>
          <p:cNvSpPr>
            <a:spLocks noGrp="1" noChangeArrowheads="1"/>
          </p:cNvSpPr>
          <p:nvPr>
            <p:ph type="ctrTitle" idx="4294967295"/>
          </p:nvPr>
        </p:nvSpPr>
        <p:spPr>
          <a:xfrm>
            <a:off x="2703513" y="2130747"/>
            <a:ext cx="3811587" cy="2305759"/>
          </a:xfrm>
          <a:ln>
            <a:solidFill>
              <a:srgbClr val="EEFFD8"/>
            </a:solidFill>
          </a:ln>
        </p:spPr>
        <p:txBody>
          <a:bodyPr wrap="square" lIns="90487" tIns="44450" rIns="90487" bIns="44450" anchor="t">
            <a:spAutoFit/>
          </a:bodyPr>
          <a:lstStyle/>
          <a:p>
            <a:pPr>
              <a:defRPr/>
            </a:pPr>
            <a:r>
              <a:rPr lang="en-US" sz="2400" dirty="0" smtClean="0">
                <a:effectLst>
                  <a:outerShdw blurRad="38100" dist="38100" dir="2700000" algn="tl">
                    <a:srgbClr val="000000"/>
                  </a:outerShdw>
                </a:effectLst>
              </a:rPr>
              <a:t>Optimizing the </a:t>
            </a:r>
            <a:r>
              <a:rPr lang="en-US" sz="2400" dirty="0">
                <a:effectLst>
                  <a:outerShdw blurRad="38100" dist="38100" dir="2700000" algn="tl">
                    <a:srgbClr val="000000"/>
                  </a:outerShdw>
                </a:effectLst>
              </a:rPr>
              <a:t>F</a:t>
            </a:r>
            <a:r>
              <a:rPr lang="en-US" sz="2400" dirty="0" smtClean="0">
                <a:effectLst>
                  <a:outerShdw blurRad="38100" dist="38100" dir="2700000" algn="tl">
                    <a:srgbClr val="000000"/>
                  </a:outerShdw>
                </a:effectLst>
              </a:rPr>
              <a:t>ormat </a:t>
            </a:r>
            <a:br>
              <a:rPr lang="en-US" sz="2400" dirty="0" smtClean="0">
                <a:effectLst>
                  <a:outerShdw blurRad="38100" dist="38100" dir="2700000" algn="tl">
                    <a:srgbClr val="000000"/>
                  </a:outerShdw>
                </a:effectLst>
              </a:rPr>
            </a:br>
            <a:r>
              <a:rPr lang="en-US" sz="2400" dirty="0" smtClean="0">
                <a:effectLst>
                  <a:outerShdw blurRad="38100" dist="38100" dir="2700000" algn="tl">
                    <a:srgbClr val="000000"/>
                  </a:outerShdw>
                </a:effectLst>
              </a:rPr>
              <a:t>for Presenting </a:t>
            </a:r>
            <a:r>
              <a:rPr lang="en-US" sz="2400" dirty="0">
                <a:effectLst>
                  <a:outerShdw blurRad="38100" dist="38100" dir="2700000" algn="tl">
                    <a:srgbClr val="000000"/>
                  </a:outerShdw>
                </a:effectLst>
              </a:rPr>
              <a:t>U</a:t>
            </a:r>
            <a:r>
              <a:rPr lang="en-US" sz="2400" dirty="0" smtClean="0">
                <a:effectLst>
                  <a:outerShdw blurRad="38100" dist="38100" dir="2700000" algn="tl">
                    <a:srgbClr val="000000"/>
                  </a:outerShdw>
                </a:effectLst>
              </a:rPr>
              <a:t>pdates </a:t>
            </a:r>
            <a:br>
              <a:rPr lang="en-US" sz="2400" dirty="0" smtClean="0">
                <a:effectLst>
                  <a:outerShdw blurRad="38100" dist="38100" dir="2700000" algn="tl">
                    <a:srgbClr val="000000"/>
                  </a:outerShdw>
                </a:effectLst>
              </a:rPr>
            </a:br>
            <a:r>
              <a:rPr lang="en-US" sz="2400" dirty="0" smtClean="0">
                <a:effectLst>
                  <a:outerShdw blurRad="38100" dist="38100" dir="2700000" algn="tl">
                    <a:srgbClr val="000000"/>
                  </a:outerShdw>
                </a:effectLst>
              </a:rPr>
              <a:t>of Evidence </a:t>
            </a:r>
            <a:r>
              <a:rPr lang="en-US" sz="2400" dirty="0">
                <a:effectLst>
                  <a:outerShdw blurRad="38100" dist="38100" dir="2700000" algn="tl">
                    <a:srgbClr val="000000"/>
                  </a:outerShdw>
                </a:effectLst>
              </a:rPr>
              <a:t>R</a:t>
            </a:r>
            <a:r>
              <a:rPr lang="en-US" sz="2400" dirty="0" smtClean="0">
                <a:effectLst>
                  <a:outerShdw blurRad="38100" dist="38100" dir="2700000" algn="tl">
                    <a:srgbClr val="000000"/>
                  </a:outerShdw>
                </a:effectLst>
              </a:rPr>
              <a:t>eviews: </a:t>
            </a:r>
            <a:br>
              <a:rPr lang="en-US" sz="2400" dirty="0" smtClean="0">
                <a:effectLst>
                  <a:outerShdw blurRad="38100" dist="38100" dir="2700000" algn="tl">
                    <a:srgbClr val="000000"/>
                  </a:outerShdw>
                </a:effectLst>
              </a:rPr>
            </a:br>
            <a:r>
              <a:rPr lang="en-US" sz="2400" dirty="0" smtClean="0">
                <a:effectLst>
                  <a:outerShdw blurRad="38100" dist="38100" dir="2700000" algn="tl">
                    <a:srgbClr val="000000"/>
                  </a:outerShdw>
                </a:effectLst>
              </a:rPr>
              <a:t>Seeking User Preferences</a:t>
            </a:r>
            <a:br>
              <a:rPr lang="en-US" sz="2400" dirty="0" smtClean="0">
                <a:effectLst>
                  <a:outerShdw blurRad="38100" dist="38100" dir="2700000" algn="tl">
                    <a:srgbClr val="000000"/>
                  </a:outerShdw>
                </a:effectLst>
              </a:rPr>
            </a:br>
            <a:endParaRPr lang="en-US" sz="2400" dirty="0" smtClean="0">
              <a:effectLst>
                <a:outerShdw blurRad="38100" dist="38100" dir="2700000" algn="tl">
                  <a:srgbClr val="000000"/>
                </a:outerShdw>
              </a:effectLst>
            </a:endParaRPr>
          </a:p>
        </p:txBody>
      </p:sp>
      <p:sp>
        <p:nvSpPr>
          <p:cNvPr id="4106" name="Rectangle 10"/>
          <p:cNvSpPr>
            <a:spLocks noGrp="1" noChangeArrowheads="1"/>
          </p:cNvSpPr>
          <p:nvPr>
            <p:ph type="subTitle" idx="4294967295"/>
          </p:nvPr>
        </p:nvSpPr>
        <p:spPr>
          <a:xfrm>
            <a:off x="2181225" y="4813300"/>
            <a:ext cx="4724400" cy="1320874"/>
          </a:xfrm>
          <a:ln>
            <a:solidFill>
              <a:srgbClr val="EEFFD8"/>
            </a:solidFill>
          </a:ln>
        </p:spPr>
        <p:txBody>
          <a:bodyPr wrap="square" lIns="90487" tIns="44450" rIns="90487" bIns="44450">
            <a:spAutoFit/>
          </a:bodyPr>
          <a:lstStyle/>
          <a:p>
            <a:pPr marL="0" indent="0" algn="ctr">
              <a:spcBef>
                <a:spcPts val="0"/>
              </a:spcBef>
              <a:defRPr/>
            </a:pPr>
            <a:r>
              <a:rPr lang="en-US" sz="2000" dirty="0" smtClean="0">
                <a:effectLst>
                  <a:outerShdw blurRad="38100" dist="38100" dir="2700000" algn="tl">
                    <a:srgbClr val="000000"/>
                  </a:outerShdw>
                </a:effectLst>
              </a:rPr>
              <a:t>Sydne Newberry, PhD</a:t>
            </a:r>
          </a:p>
          <a:p>
            <a:pPr marL="0" indent="0" algn="ctr">
              <a:spcBef>
                <a:spcPts val="0"/>
              </a:spcBef>
              <a:defRPr/>
            </a:pPr>
            <a:r>
              <a:rPr lang="en-US" sz="2000" dirty="0" smtClean="0">
                <a:effectLst>
                  <a:outerShdw blurRad="38100" dist="38100" dir="2700000" algn="tl">
                    <a:srgbClr val="000000"/>
                  </a:outerShdw>
                </a:effectLst>
              </a:rPr>
              <a:t>Southern California </a:t>
            </a:r>
          </a:p>
          <a:p>
            <a:pPr marL="0" indent="0" algn="ctr">
              <a:spcBef>
                <a:spcPts val="0"/>
              </a:spcBef>
              <a:defRPr/>
            </a:pPr>
            <a:r>
              <a:rPr lang="en-US" sz="2000" dirty="0" smtClean="0">
                <a:effectLst>
                  <a:outerShdw blurRad="38100" dist="38100" dir="2700000" algn="tl">
                    <a:srgbClr val="000000"/>
                  </a:outerShdw>
                </a:effectLst>
              </a:rPr>
              <a:t>Evidence-Based Practice Center </a:t>
            </a:r>
          </a:p>
          <a:p>
            <a:pPr marL="0" indent="0" algn="ctr">
              <a:spcBef>
                <a:spcPts val="0"/>
              </a:spcBef>
              <a:defRPr/>
            </a:pPr>
            <a:r>
              <a:rPr lang="en-US" sz="2000" dirty="0" smtClean="0">
                <a:effectLst>
                  <a:outerShdw blurRad="38100" dist="38100" dir="2700000" algn="tl">
                    <a:srgbClr val="000000"/>
                  </a:outerShdw>
                </a:effectLst>
              </a:rPr>
              <a:t>September 11, 2012</a:t>
            </a:r>
          </a:p>
        </p:txBody>
      </p:sp>
      <p:grpSp>
        <p:nvGrpSpPr>
          <p:cNvPr id="3076" name="Group 9"/>
          <p:cNvGrpSpPr>
            <a:grpSpLocks/>
          </p:cNvGrpSpPr>
          <p:nvPr/>
        </p:nvGrpSpPr>
        <p:grpSpPr bwMode="auto">
          <a:xfrm>
            <a:off x="304800" y="342900"/>
            <a:ext cx="2398713" cy="1085850"/>
            <a:chOff x="192" y="216"/>
            <a:chExt cx="1511" cy="684"/>
          </a:xfrm>
        </p:grpSpPr>
        <p:pic>
          <p:nvPicPr>
            <p:cNvPr id="3078" name="Picture 1038"/>
            <p:cNvPicPr>
              <a:picLocks noChangeAspect="1" noChangeArrowheads="1"/>
            </p:cNvPicPr>
            <p:nvPr/>
          </p:nvPicPr>
          <p:blipFill>
            <a:blip r:embed="rId3" cstate="print">
              <a:lum bright="6000"/>
              <a:extLst>
                <a:ext uri="{28A0092B-C50C-407E-A947-70E740481C1C}">
                  <a14:useLocalDpi xmlns="" xmlns:a14="http://schemas.microsoft.com/office/drawing/2010/main" val="0"/>
                </a:ext>
              </a:extLst>
            </a:blip>
            <a:srcRect/>
            <a:stretch>
              <a:fillRect/>
            </a:stretch>
          </p:blipFill>
          <p:spPr bwMode="auto">
            <a:xfrm>
              <a:off x="200" y="228"/>
              <a:ext cx="1503" cy="6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9" name="Picture 8"/>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92" y="216"/>
              <a:ext cx="676" cy="6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pic>
        <p:nvPicPr>
          <p:cNvPr id="3077" name="Picture 1027" descr="https://encrypted-tbn2.google.com/images?q=tbn:ANd9GcT-Yt_X0QGX2xPWeDBURqMINivxyvVIp4wWQHN7y4qpRfsubotL"/>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4138" y="2130747"/>
            <a:ext cx="2619375" cy="1743075"/>
          </a:xfrm>
          <a:prstGeom prst="rect">
            <a:avLst/>
          </a:prstGeom>
          <a:noFill/>
          <a:ln w="12700">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8" name="Picture 7" descr="https://encrypted-tbn1.google.com/images?q=tbn:ANd9GcSATd7YAlMLvBIe62aToGy-96R_Mg0ZBeeMBwSI4WwyBhLz6NHw"/>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515100" y="2137419"/>
            <a:ext cx="2628900" cy="1743075"/>
          </a:xfrm>
          <a:prstGeom prst="rect">
            <a:avLst/>
          </a:prstGeom>
          <a:noFill/>
          <a:ln w="19050">
            <a:solidFill>
              <a:srgbClr val="EEFFD8"/>
            </a:solidFill>
            <a:miter lim="800000"/>
            <a:headEnd/>
            <a:tailEnd/>
          </a:ln>
          <a:extLst>
            <a:ext uri="{909E8E84-426E-40DD-AFC4-6F175D3DCCD1}">
              <a14:hiddenFill xmlns=""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p:txBody>
          <a:bodyPr/>
          <a:lstStyle/>
          <a:p>
            <a:pPr>
              <a:defRPr/>
            </a:pPr>
            <a:r>
              <a:rPr lang="en-US" dirty="0" smtClean="0">
                <a:effectLst>
                  <a:outerShdw blurRad="38100" dist="38100" dir="2700000" algn="tl">
                    <a:srgbClr val="000000"/>
                  </a:outerShdw>
                </a:effectLst>
              </a:rPr>
              <a:t>Version 1 replaces old with new</a:t>
            </a:r>
          </a:p>
        </p:txBody>
      </p:sp>
      <p:sp>
        <p:nvSpPr>
          <p:cNvPr id="12291" name="TextBox 3"/>
          <p:cNvSpPr txBox="1">
            <a:spLocks noChangeArrowheads="1"/>
          </p:cNvSpPr>
          <p:nvPr/>
        </p:nvSpPr>
        <p:spPr bwMode="auto">
          <a:xfrm>
            <a:off x="1752600" y="1295400"/>
            <a:ext cx="6261100" cy="5121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000" b="1">
                <a:solidFill>
                  <a:schemeClr val="tx2"/>
                </a:solidFill>
                <a:latin typeface="Arial" charset="0"/>
                <a:ea typeface="ＭＳ Ｐゴシック" pitchFamily="34" charset="-128"/>
              </a:defRPr>
            </a:lvl1pPr>
            <a:lvl2pPr marL="742950" indent="-285750" eaLnBrk="0" hangingPunct="0">
              <a:defRPr sz="3000" b="1">
                <a:solidFill>
                  <a:schemeClr val="tx2"/>
                </a:solidFill>
                <a:latin typeface="Arial" charset="0"/>
                <a:ea typeface="ＭＳ Ｐゴシック" pitchFamily="34" charset="-128"/>
              </a:defRPr>
            </a:lvl2pPr>
            <a:lvl3pPr marL="1143000" indent="-228600" eaLnBrk="0" hangingPunct="0">
              <a:defRPr sz="3000" b="1">
                <a:solidFill>
                  <a:schemeClr val="tx2"/>
                </a:solidFill>
                <a:latin typeface="Arial" charset="0"/>
                <a:ea typeface="ＭＳ Ｐゴシック" pitchFamily="34" charset="-128"/>
              </a:defRPr>
            </a:lvl3pPr>
            <a:lvl4pPr marL="1600200" indent="-228600" eaLnBrk="0" hangingPunct="0">
              <a:defRPr sz="3000" b="1">
                <a:solidFill>
                  <a:schemeClr val="tx2"/>
                </a:solidFill>
                <a:latin typeface="Arial" charset="0"/>
                <a:ea typeface="ＭＳ Ｐゴシック" pitchFamily="34" charset="-128"/>
              </a:defRPr>
            </a:lvl4pPr>
            <a:lvl5pPr marL="2057400" indent="-228600" eaLnBrk="0" hangingPunct="0">
              <a:defRPr sz="3000" b="1">
                <a:solidFill>
                  <a:schemeClr val="tx2"/>
                </a:solidFill>
                <a:latin typeface="Arial" charset="0"/>
                <a:ea typeface="ＭＳ Ｐゴシック" pitchFamily="34" charset="-128"/>
              </a:defRPr>
            </a:lvl5pPr>
            <a:lvl6pPr marL="2514600" indent="-228600" eaLnBrk="0" fontAlgn="base" hangingPunct="0">
              <a:spcBef>
                <a:spcPct val="0"/>
              </a:spcBef>
              <a:spcAft>
                <a:spcPct val="0"/>
              </a:spcAft>
              <a:defRPr sz="3000" b="1">
                <a:solidFill>
                  <a:schemeClr val="tx2"/>
                </a:solidFill>
                <a:latin typeface="Arial" charset="0"/>
                <a:ea typeface="ＭＳ Ｐゴシック" pitchFamily="34" charset="-128"/>
              </a:defRPr>
            </a:lvl6pPr>
            <a:lvl7pPr marL="2971800" indent="-228600" eaLnBrk="0" fontAlgn="base" hangingPunct="0">
              <a:spcBef>
                <a:spcPct val="0"/>
              </a:spcBef>
              <a:spcAft>
                <a:spcPct val="0"/>
              </a:spcAft>
              <a:defRPr sz="3000" b="1">
                <a:solidFill>
                  <a:schemeClr val="tx2"/>
                </a:solidFill>
                <a:latin typeface="Arial" charset="0"/>
                <a:ea typeface="ＭＳ Ｐゴシック" pitchFamily="34" charset="-128"/>
              </a:defRPr>
            </a:lvl7pPr>
            <a:lvl8pPr marL="3429000" indent="-228600" eaLnBrk="0" fontAlgn="base" hangingPunct="0">
              <a:spcBef>
                <a:spcPct val="0"/>
              </a:spcBef>
              <a:spcAft>
                <a:spcPct val="0"/>
              </a:spcAft>
              <a:defRPr sz="3000" b="1">
                <a:solidFill>
                  <a:schemeClr val="tx2"/>
                </a:solidFill>
                <a:latin typeface="Arial" charset="0"/>
                <a:ea typeface="ＭＳ Ｐゴシック" pitchFamily="34" charset="-128"/>
              </a:defRPr>
            </a:lvl8pPr>
            <a:lvl9pPr marL="3886200" indent="-228600" eaLnBrk="0" fontAlgn="base" hangingPunct="0">
              <a:spcBef>
                <a:spcPct val="0"/>
              </a:spcBef>
              <a:spcAft>
                <a:spcPct val="0"/>
              </a:spcAft>
              <a:defRPr sz="3000" b="1">
                <a:solidFill>
                  <a:schemeClr val="tx2"/>
                </a:solidFill>
                <a:latin typeface="Arial" charset="0"/>
                <a:ea typeface="ＭＳ Ｐゴシック" pitchFamily="34" charset="-128"/>
              </a:defRPr>
            </a:lvl9pPr>
          </a:lstStyle>
          <a:p>
            <a:pPr eaLnBrk="1" hangingPunct="1"/>
            <a:r>
              <a:rPr lang="en-US" sz="2000">
                <a:solidFill>
                  <a:schemeClr val="tx1"/>
                </a:solidFill>
              </a:rPr>
              <a:t>Overview</a:t>
            </a:r>
          </a:p>
          <a:p>
            <a:pPr eaLnBrk="1" hangingPunct="1"/>
            <a:r>
              <a:rPr lang="en-US" sz="2000">
                <a:solidFill>
                  <a:schemeClr val="tx1"/>
                </a:solidFill>
              </a:rPr>
              <a:t>The objective of this report was to analyze the evidence on the initial management of uncomplicated acute otitis media (AOM)…</a:t>
            </a:r>
          </a:p>
          <a:p>
            <a:pPr eaLnBrk="1" hangingPunct="1"/>
            <a:endParaRPr lang="en-US" sz="2000">
              <a:solidFill>
                <a:schemeClr val="tx1"/>
              </a:solidFill>
            </a:endParaRPr>
          </a:p>
          <a:p>
            <a:pPr eaLnBrk="1" hangingPunct="1"/>
            <a:r>
              <a:rPr lang="en-US" sz="2000">
                <a:solidFill>
                  <a:schemeClr val="tx1"/>
                </a:solidFill>
              </a:rPr>
              <a:t>The Technical Expert Panel and project staff developed a literature search strategy. The initial strategy was developed for MEDLINE and was customized for other databases. Project staff searched MEDLINE (January 1998-July 2010), the Cochrane Library ( January 1998-July 2010),and the Web of Science . Additional articles were identified by review of reference lists in proceedings, published articles, reports, and guidelines.</a:t>
            </a:r>
          </a:p>
          <a:p>
            <a:pPr eaLnBrk="1" hangingPunct="1"/>
            <a:endParaRPr lang="en-US"/>
          </a:p>
        </p:txBody>
      </p:sp>
      <p:sp>
        <p:nvSpPr>
          <p:cNvPr id="5" name="Right Arrow 4"/>
          <p:cNvSpPr/>
          <p:nvPr/>
        </p:nvSpPr>
        <p:spPr bwMode="auto">
          <a:xfrm>
            <a:off x="88900" y="4024313"/>
            <a:ext cx="1574800" cy="1003300"/>
          </a:xfrm>
          <a:prstGeom prst="rightArrow">
            <a:avLst/>
          </a:prstGeom>
          <a:solidFill>
            <a:srgbClr val="E98B01"/>
          </a:solidFill>
          <a:ln w="12700" cap="flat" cmpd="sng" algn="ctr">
            <a:noFill/>
            <a:prstDash val="solid"/>
            <a:round/>
            <a:headEnd type="none" w="sm" len="sm"/>
            <a:tailEnd type="none" w="sm" len="sm"/>
          </a:ln>
          <a:effectLst/>
        </p:spPr>
        <p:txBody>
          <a:bodyPr lIns="90487" tIns="44450" rIns="90487" bIns="44450">
            <a:spAutoFit/>
          </a:bodyPr>
          <a:lstStyle/>
          <a:p>
            <a:pPr>
              <a:defRPr/>
            </a:pPr>
            <a:endParaRPr lang="en-US">
              <a:effectLst>
                <a:outerShdw blurRad="38100" dist="38100" dir="2700000" algn="tl">
                  <a:srgbClr val="000000">
                    <a:alpha val="43137"/>
                  </a:srgbClr>
                </a:outerShdw>
              </a:effectLst>
              <a:ea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0" y="0"/>
            <a:ext cx="9144000" cy="1143000"/>
          </a:xfrm>
        </p:spPr>
        <p:txBody>
          <a:bodyPr/>
          <a:lstStyle/>
          <a:p>
            <a:r>
              <a:rPr lang="en-US" smtClean="0"/>
              <a:t>Focus Group 1 Included 7 Participants</a:t>
            </a:r>
          </a:p>
        </p:txBody>
      </p:sp>
      <p:sp>
        <p:nvSpPr>
          <p:cNvPr id="9219" name="Rectangle 5"/>
          <p:cNvSpPr>
            <a:spLocks noGrp="1" noChangeArrowheads="1"/>
          </p:cNvSpPr>
          <p:nvPr>
            <p:ph type="body" idx="1"/>
          </p:nvPr>
        </p:nvSpPr>
        <p:spPr>
          <a:xfrm>
            <a:off x="0" y="973138"/>
            <a:ext cx="8877300" cy="5194300"/>
          </a:xfrm>
        </p:spPr>
        <p:txBody>
          <a:bodyPr/>
          <a:lstStyle/>
          <a:p>
            <a:pPr lvl="1">
              <a:spcBef>
                <a:spcPct val="60000"/>
              </a:spcBef>
            </a:pPr>
            <a:r>
              <a:rPr lang="en-US" smtClean="0"/>
              <a:t>Health plan pediatrician who serves on guidelines committees and has been on 2 TEPs</a:t>
            </a:r>
          </a:p>
          <a:p>
            <a:pPr lvl="1">
              <a:spcBef>
                <a:spcPct val="60000"/>
              </a:spcBef>
            </a:pPr>
            <a:r>
              <a:rPr lang="en-US" smtClean="0"/>
              <a:t>Academic family practitioner who has been on 2 TEPS</a:t>
            </a:r>
          </a:p>
          <a:p>
            <a:pPr lvl="1">
              <a:spcBef>
                <a:spcPct val="60000"/>
              </a:spcBef>
            </a:pPr>
            <a:r>
              <a:rPr lang="en-US" smtClean="0"/>
              <a:t>Insurance company research director, former EPC project leader</a:t>
            </a:r>
          </a:p>
          <a:p>
            <a:pPr lvl="1">
              <a:spcBef>
                <a:spcPct val="60000"/>
              </a:spcBef>
            </a:pPr>
            <a:r>
              <a:rPr lang="en-US" smtClean="0"/>
              <a:t>Academic physician/health services researcher/ guidelines developer</a:t>
            </a:r>
          </a:p>
          <a:p>
            <a:pPr lvl="1">
              <a:spcBef>
                <a:spcPct val="60000"/>
              </a:spcBef>
            </a:pPr>
            <a:r>
              <a:rPr lang="en-US" smtClean="0"/>
              <a:t>Health plan physician/manager and guideline developer</a:t>
            </a:r>
          </a:p>
          <a:p>
            <a:pPr lvl="1">
              <a:spcBef>
                <a:spcPct val="60000"/>
              </a:spcBef>
            </a:pPr>
            <a:r>
              <a:rPr lang="en-US" smtClean="0"/>
              <a:t>MS-level coordinator for guidelines committees</a:t>
            </a:r>
          </a:p>
          <a:p>
            <a:pPr lvl="1">
              <a:spcBef>
                <a:spcPct val="60000"/>
              </a:spcBef>
            </a:pPr>
            <a:r>
              <a:rPr lang="en-US" smtClean="0"/>
              <a:t>External affairs officer (former congressional staffer)</a:t>
            </a:r>
          </a:p>
        </p:txBody>
      </p:sp>
    </p:spTree>
    <p:extLst>
      <p:ext uri="{BB962C8B-B14F-4D97-AF65-F5344CB8AC3E}">
        <p14:creationId xmlns="" xmlns:p14="http://schemas.microsoft.com/office/powerpoint/2010/main" val="2483961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r>
              <a:rPr lang="en-US" dirty="0" smtClean="0"/>
              <a:t>Focus group 1’s reactions to Version 1 were</a:t>
            </a:r>
            <a:br>
              <a:rPr lang="en-US" dirty="0" smtClean="0"/>
            </a:br>
            <a:r>
              <a:rPr lang="en-US" dirty="0" smtClean="0"/>
              <a:t>uniformly </a:t>
            </a:r>
            <a:r>
              <a:rPr lang="en-US" dirty="0"/>
              <a:t>n</a:t>
            </a:r>
            <a:r>
              <a:rPr lang="en-US" dirty="0" smtClean="0"/>
              <a:t>egative </a:t>
            </a:r>
          </a:p>
        </p:txBody>
      </p:sp>
      <p:sp>
        <p:nvSpPr>
          <p:cNvPr id="13315" name="Rectangle 5"/>
          <p:cNvSpPr>
            <a:spLocks noGrp="1" noChangeArrowheads="1"/>
          </p:cNvSpPr>
          <p:nvPr>
            <p:ph type="body" idx="1"/>
          </p:nvPr>
        </p:nvSpPr>
        <p:spPr>
          <a:xfrm>
            <a:off x="152400" y="1346200"/>
            <a:ext cx="8839200" cy="4891088"/>
          </a:xfrm>
        </p:spPr>
        <p:txBody>
          <a:bodyPr/>
          <a:lstStyle/>
          <a:p>
            <a:pPr lvl="1"/>
            <a:r>
              <a:rPr lang="en-US" dirty="0" smtClean="0"/>
              <a:t>BUT thought this format might be preferred by the average clinician</a:t>
            </a:r>
          </a:p>
          <a:p>
            <a:pPr lvl="2"/>
            <a:r>
              <a:rPr lang="en-US" dirty="0" smtClean="0"/>
              <a:t>i.e., one who is less interested in what is old vs. new, and simply needs to know what is up-to-date </a:t>
            </a:r>
          </a:p>
          <a:p>
            <a:pPr lvl="1"/>
            <a:r>
              <a:rPr lang="en-US" dirty="0" smtClean="0"/>
              <a:t>The health plan guidelines writer shared that his organization’s guidelines for practitioners are formatted exactly this way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p:txBody>
          <a:bodyPr/>
          <a:lstStyle/>
          <a:p>
            <a:pPr>
              <a:defRPr/>
            </a:pPr>
            <a:r>
              <a:rPr lang="en-US" smtClean="0">
                <a:effectLst>
                  <a:outerShdw blurRad="38100" dist="38100" dir="2700000" algn="tl">
                    <a:srgbClr val="000000"/>
                  </a:outerShdw>
                </a:effectLst>
              </a:rPr>
              <a:t>Version 2 “Highlights” Changes</a:t>
            </a:r>
          </a:p>
        </p:txBody>
      </p:sp>
      <p:sp>
        <p:nvSpPr>
          <p:cNvPr id="5" name="TextBox 4"/>
          <p:cNvSpPr txBox="1"/>
          <p:nvPr/>
        </p:nvSpPr>
        <p:spPr>
          <a:xfrm>
            <a:off x="396875" y="1485901"/>
            <a:ext cx="8020048" cy="4667250"/>
          </a:xfrm>
          <a:prstGeom prst="rect">
            <a:avLst/>
          </a:prstGeom>
          <a:solidFill>
            <a:schemeClr val="tx1"/>
          </a:solidFill>
        </p:spPr>
        <p:txBody>
          <a:bodyPr wrap="square">
            <a:spAutoFit/>
          </a:bodyPr>
          <a:lstStyle/>
          <a:p>
            <a:pPr>
              <a:defRPr/>
            </a:pPr>
            <a:r>
              <a:rPr lang="en-US" sz="2000" dirty="0">
                <a:solidFill>
                  <a:srgbClr val="002060"/>
                </a:solidFill>
                <a:ea typeface="+mn-ea"/>
              </a:rPr>
              <a:t>The objective of this report was to analyze the evidence on the initial management of uncomplicated acute otitis media (AOM) in children. AOM represents the most common childhood infection for which antibiotics are prescribed in the United States.  Data from the National Ambulatory Medical Care Surveys (NAMCS), which did not differentiate between AOM and otitis media with effusion, indicated that the number of office visits for AOM increased more than two-fold from 1975 to 1990. Gates (1996a) believed that the majority of these cases represented AOM. A diagnosis of AOM requires 1) a history of acute onset of signs and symptoms, 2) the presence of middle ear effusion (MEE), and 3) signs and symptoms of middle-ear inflammation. (Marcy, Takata, Shekelle, et al., 2001). </a:t>
            </a:r>
          </a:p>
          <a:p>
            <a:pPr>
              <a:defRPr/>
            </a:pPr>
            <a:r>
              <a:rPr lang="en-US" sz="2000" dirty="0">
                <a:ea typeface="+mn-ea"/>
              </a:rPr>
              <a:t> </a:t>
            </a:r>
          </a:p>
          <a:p>
            <a:pPr>
              <a:defRPr/>
            </a:pPr>
            <a:endParaRPr lang="en-US" sz="2000" dirty="0">
              <a:solidFill>
                <a:srgbClr val="000000"/>
              </a:solidFill>
              <a:effectLst>
                <a:outerShdw blurRad="38100" dist="38100" dir="2700000" algn="tl">
                  <a:srgbClr val="000000">
                    <a:alpha val="43137"/>
                  </a:srgbClr>
                </a:outerShdw>
              </a:effectLst>
              <a:ea typeface="+mn-ea"/>
            </a:endParaRPr>
          </a:p>
        </p:txBody>
      </p:sp>
      <p:sp>
        <p:nvSpPr>
          <p:cNvPr id="2" name="TextBox 1"/>
          <p:cNvSpPr txBox="1"/>
          <p:nvPr/>
        </p:nvSpPr>
        <p:spPr>
          <a:xfrm>
            <a:off x="396875" y="2428935"/>
            <a:ext cx="7000875" cy="400110"/>
          </a:xfrm>
          <a:prstGeom prst="rect">
            <a:avLst/>
          </a:prstGeom>
          <a:solidFill>
            <a:schemeClr val="accent3">
              <a:lumMod val="50000"/>
            </a:schemeClr>
          </a:solidFill>
        </p:spPr>
        <p:txBody>
          <a:bodyPr wrap="square" rtlCol="0">
            <a:spAutoFit/>
          </a:bodyPr>
          <a:lstStyle/>
          <a:p>
            <a:r>
              <a:rPr lang="en-US" sz="2000" dirty="0" smtClean="0">
                <a:solidFill>
                  <a:srgbClr val="002060"/>
                </a:solidFill>
              </a:rPr>
              <a:t>for which antibiotics are prescribed in the United States.</a:t>
            </a:r>
            <a:endParaRPr lang="en-US" sz="2000" dirty="0">
              <a:solidFill>
                <a:srgbClr val="002060"/>
              </a:solidFill>
            </a:endParaRPr>
          </a:p>
        </p:txBody>
      </p:sp>
      <p:sp>
        <p:nvSpPr>
          <p:cNvPr id="4" name="TextBox 3"/>
          <p:cNvSpPr txBox="1"/>
          <p:nvPr/>
        </p:nvSpPr>
        <p:spPr>
          <a:xfrm>
            <a:off x="2266948" y="2038410"/>
            <a:ext cx="6149975" cy="400110"/>
          </a:xfrm>
          <a:prstGeom prst="rect">
            <a:avLst/>
          </a:prstGeom>
          <a:solidFill>
            <a:schemeClr val="accent3">
              <a:lumMod val="50000"/>
            </a:schemeClr>
          </a:solidFill>
        </p:spPr>
        <p:txBody>
          <a:bodyPr wrap="square" rtlCol="0">
            <a:spAutoFit/>
          </a:bodyPr>
          <a:lstStyle/>
          <a:p>
            <a:r>
              <a:rPr lang="en-US" sz="2000" dirty="0">
                <a:solidFill>
                  <a:srgbClr val="002060"/>
                </a:solidFill>
              </a:rPr>
              <a:t>r</a:t>
            </a:r>
            <a:r>
              <a:rPr lang="en-US" sz="2000" dirty="0" smtClean="0">
                <a:solidFill>
                  <a:srgbClr val="002060"/>
                </a:solidFill>
              </a:rPr>
              <a:t>epresents the most common childhood infection</a:t>
            </a:r>
            <a:endParaRPr lang="en-US" sz="2000" dirty="0">
              <a:solidFill>
                <a:srgbClr val="00206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p:txBody>
          <a:bodyPr/>
          <a:lstStyle/>
          <a:p>
            <a:pPr lvl="1">
              <a:defRPr/>
            </a:pPr>
            <a:r>
              <a:rPr lang="en-US" dirty="0">
                <a:effectLst>
                  <a:outerShdw blurRad="38100" dist="38100" dir="2700000" algn="tl">
                    <a:srgbClr val="000000"/>
                  </a:outerShdw>
                </a:effectLst>
              </a:rPr>
              <a:t>Enthusiasm increased if the update report had identical key questions and only quantitative findings changed</a:t>
            </a:r>
          </a:p>
        </p:txBody>
      </p:sp>
      <p:sp>
        <p:nvSpPr>
          <p:cNvPr id="3" name="Title 2"/>
          <p:cNvSpPr>
            <a:spLocks noGrp="1"/>
          </p:cNvSpPr>
          <p:nvPr>
            <p:ph type="title" idx="4294967295"/>
          </p:nvPr>
        </p:nvSpPr>
        <p:spPr/>
        <p:txBody>
          <a:bodyPr/>
          <a:lstStyle/>
          <a:p>
            <a:pPr>
              <a:defRPr/>
            </a:pPr>
            <a:r>
              <a:rPr lang="en-US" dirty="0" smtClean="0">
                <a:effectLst>
                  <a:outerShdw blurRad="38100" dist="38100" dir="2700000" algn="tl">
                    <a:srgbClr val="000000"/>
                  </a:outerShdw>
                </a:effectLst>
              </a:rPr>
              <a:t>Several participants slightly preferred </a:t>
            </a:r>
            <a:br>
              <a:rPr lang="en-US" dirty="0" smtClean="0">
                <a:effectLst>
                  <a:outerShdw blurRad="38100" dist="38100" dir="2700000" algn="tl">
                    <a:srgbClr val="000000"/>
                  </a:outerShdw>
                </a:effectLst>
              </a:rPr>
            </a:br>
            <a:r>
              <a:rPr lang="en-US" dirty="0" smtClean="0">
                <a:effectLst>
                  <a:outerShdw blurRad="38100" dist="38100" dir="2700000" algn="tl">
                    <a:srgbClr val="000000"/>
                  </a:outerShdw>
                </a:effectLst>
              </a:rPr>
              <a:t>Version 2</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p:txBody>
          <a:bodyPr/>
          <a:lstStyle/>
          <a:p>
            <a:pPr>
              <a:defRPr/>
            </a:pPr>
            <a:r>
              <a:rPr lang="en-US" dirty="0" smtClean="0">
                <a:effectLst>
                  <a:outerShdw blurRad="38100" dist="38100" dir="2700000" algn="tl">
                    <a:srgbClr val="000000"/>
                  </a:outerShdw>
                </a:effectLst>
              </a:rPr>
              <a:t>Version 3 Used Revision Marks to Show Changes to Text</a:t>
            </a:r>
          </a:p>
        </p:txBody>
      </p:sp>
      <p:sp>
        <p:nvSpPr>
          <p:cNvPr id="4" name="TextBox 3"/>
          <p:cNvSpPr txBox="1"/>
          <p:nvPr/>
        </p:nvSpPr>
        <p:spPr>
          <a:xfrm>
            <a:off x="450678" y="1592194"/>
            <a:ext cx="8204364" cy="3970318"/>
          </a:xfrm>
          <a:prstGeom prst="rect">
            <a:avLst/>
          </a:prstGeom>
          <a:solidFill>
            <a:schemeClr val="tx1"/>
          </a:solidFill>
        </p:spPr>
        <p:txBody>
          <a:bodyPr>
            <a:spAutoFit/>
          </a:bodyPr>
          <a:lstStyle/>
          <a:p>
            <a:pPr marL="230188" indent="-230188">
              <a:buFont typeface="Arial" pitchFamily="34" charset="0"/>
              <a:buChar char="•"/>
              <a:defRPr/>
            </a:pPr>
            <a:r>
              <a:rPr lang="en-US" sz="1800" u="sng" dirty="0">
                <a:solidFill>
                  <a:srgbClr val="0000D7"/>
                </a:solidFill>
                <a:ea typeface="+mn-ea"/>
              </a:rPr>
              <a:t>In general we could not make definitive conclusions regarding differences in adverse event rates among antibiotics when taking into account a MCID of 5%. Adverse events were generally more frequent for amoxicillin-clavulanate than for cefdinir, ceftriaxone, or azithromycin.</a:t>
            </a:r>
          </a:p>
          <a:p>
            <a:pPr>
              <a:buFont typeface="Arial" pitchFamily="34" charset="0"/>
              <a:buChar char="•"/>
              <a:defRPr/>
            </a:pPr>
            <a:endParaRPr lang="en-US" sz="1800" dirty="0">
              <a:solidFill>
                <a:srgbClr val="000000"/>
              </a:solidFill>
              <a:ea typeface="+mn-ea"/>
            </a:endParaRPr>
          </a:p>
          <a:p>
            <a:pPr marL="230188" indent="-230188">
              <a:buFont typeface="Arial" pitchFamily="34" charset="0"/>
              <a:buChar char="•"/>
              <a:defRPr/>
            </a:pPr>
            <a:r>
              <a:rPr lang="en-US" sz="1800" dirty="0">
                <a:solidFill>
                  <a:srgbClr val="000000"/>
                </a:solidFill>
                <a:ea typeface="+mn-ea"/>
              </a:rPr>
              <a:t>Meta-analysis demonstrated that children treated with 7 to 10 day amoxicillin-clavulanate had a</a:t>
            </a:r>
            <a:r>
              <a:rPr lang="en-US" sz="1800" u="sng" dirty="0">
                <a:solidFill>
                  <a:srgbClr val="0000D7"/>
                </a:solidFill>
                <a:ea typeface="+mn-ea"/>
              </a:rPr>
              <a:t>n</a:t>
            </a:r>
            <a:r>
              <a:rPr lang="en-US" sz="1800" dirty="0">
                <a:solidFill>
                  <a:srgbClr val="000000"/>
                </a:solidFill>
                <a:ea typeface="+mn-ea"/>
              </a:rPr>
              <a:t> </a:t>
            </a:r>
            <a:r>
              <a:rPr lang="en-US" sz="1800" strike="sngStrike" dirty="0">
                <a:solidFill>
                  <a:srgbClr val="FF0000"/>
                </a:solidFill>
                <a:ea typeface="+mn-ea"/>
              </a:rPr>
              <a:t>12.9</a:t>
            </a:r>
            <a:r>
              <a:rPr lang="en-US" sz="1800" dirty="0">
                <a:solidFill>
                  <a:srgbClr val="000000"/>
                </a:solidFill>
                <a:ea typeface="+mn-ea"/>
              </a:rPr>
              <a:t> </a:t>
            </a:r>
            <a:r>
              <a:rPr lang="en-US" sz="1800" u="sng" dirty="0">
                <a:solidFill>
                  <a:srgbClr val="0000D7"/>
                </a:solidFill>
                <a:ea typeface="+mn-ea"/>
              </a:rPr>
              <a:t>18</a:t>
            </a:r>
            <a:r>
              <a:rPr lang="en-US" sz="1800" dirty="0">
                <a:solidFill>
                  <a:srgbClr val="000000"/>
                </a:solidFill>
                <a:ea typeface="+mn-ea"/>
              </a:rPr>
              <a:t> percent (95 percent confidence intervals,</a:t>
            </a:r>
            <a:r>
              <a:rPr lang="en-US" sz="1800" strike="sngStrike" dirty="0">
                <a:solidFill>
                  <a:srgbClr val="FF0000"/>
                </a:solidFill>
                <a:ea typeface="+mn-ea"/>
              </a:rPr>
              <a:t>4.5</a:t>
            </a:r>
            <a:r>
              <a:rPr lang="en-US" sz="1800" u="sng" dirty="0">
                <a:solidFill>
                  <a:srgbClr val="0000D7"/>
                </a:solidFill>
                <a:ea typeface="+mn-ea"/>
              </a:rPr>
              <a:t>8</a:t>
            </a:r>
            <a:r>
              <a:rPr lang="en-US" sz="1800" dirty="0">
                <a:solidFill>
                  <a:srgbClr val="000000"/>
                </a:solidFill>
                <a:ea typeface="+mn-ea"/>
              </a:rPr>
              <a:t> percent and </a:t>
            </a:r>
            <a:r>
              <a:rPr lang="en-US" sz="1800" strike="sngStrike" dirty="0">
                <a:solidFill>
                  <a:srgbClr val="FF0000"/>
                </a:solidFill>
                <a:ea typeface="+mn-ea"/>
              </a:rPr>
              <a:t>21.2</a:t>
            </a:r>
            <a:r>
              <a:rPr lang="en-US" sz="1800" u="sng" dirty="0">
                <a:solidFill>
                  <a:srgbClr val="0000D7"/>
                </a:solidFill>
                <a:ea typeface="+mn-ea"/>
              </a:rPr>
              <a:t>28</a:t>
            </a:r>
            <a:r>
              <a:rPr lang="en-US" sz="1800" dirty="0">
                <a:solidFill>
                  <a:srgbClr val="000000"/>
                </a:solidFill>
                <a:ea typeface="+mn-ea"/>
              </a:rPr>
              <a:t> percent) greater rate of gastrointestinal adverse effects than children treated with 5-day azithromycin (although not reported in the studies, the clavulanate concentration was most likely 31.25 mg per 125 mg of amoxicillin, i.e., original formulation.)</a:t>
            </a:r>
          </a:p>
          <a:p>
            <a:pPr>
              <a:defRPr/>
            </a:pPr>
            <a:endParaRPr lang="en-US" sz="1800" dirty="0">
              <a:solidFill>
                <a:srgbClr val="000000"/>
              </a:solidFill>
              <a:ea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238250"/>
            <a:ext cx="9144000" cy="1143000"/>
          </a:xfrm>
        </p:spPr>
        <p:txBody>
          <a:bodyPr/>
          <a:lstStyle/>
          <a:p>
            <a:pPr>
              <a:defRPr/>
            </a:pPr>
            <a:r>
              <a:rPr lang="en-US" dirty="0" smtClean="0">
                <a:effectLst>
                  <a:outerShdw blurRad="38100" dist="38100" dir="2700000" algn="tl">
                    <a:srgbClr val="000000"/>
                  </a:outerShdw>
                </a:effectLst>
              </a:rPr>
              <a:t>No one in Focus Group 1</a:t>
            </a:r>
            <a:br>
              <a:rPr lang="en-US" dirty="0" smtClean="0">
                <a:effectLst>
                  <a:outerShdw blurRad="38100" dist="38100" dir="2700000" algn="tl">
                    <a:srgbClr val="000000"/>
                  </a:outerShdw>
                </a:effectLst>
              </a:rPr>
            </a:br>
            <a:r>
              <a:rPr lang="en-US" dirty="0" smtClean="0">
                <a:effectLst>
                  <a:outerShdw blurRad="38100" dist="38100" dir="2700000" algn="tl">
                    <a:srgbClr val="000000"/>
                  </a:outerShdw>
                </a:effectLst>
              </a:rPr>
              <a:t>liked this version!!!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30200"/>
            <a:ext cx="9144000" cy="742950"/>
          </a:xfrm>
        </p:spPr>
        <p:txBody>
          <a:bodyPr/>
          <a:lstStyle/>
          <a:p>
            <a:pPr>
              <a:defRPr/>
            </a:pPr>
            <a:r>
              <a:rPr lang="en-US" dirty="0" smtClean="0">
                <a:effectLst>
                  <a:outerShdw blurRad="38100" dist="38100" dir="2700000" algn="tl">
                    <a:srgbClr val="000000"/>
                  </a:outerShdw>
                </a:effectLst>
              </a:rPr>
              <a:t>Version 4 </a:t>
            </a:r>
            <a:r>
              <a:rPr lang="en-US" dirty="0">
                <a:effectLst>
                  <a:outerShdw blurRad="38100" dist="38100" dir="2700000" algn="tl">
                    <a:srgbClr val="000000"/>
                  </a:outerShdw>
                </a:effectLst>
              </a:rPr>
              <a:t>r</a:t>
            </a:r>
            <a:r>
              <a:rPr lang="en-US" dirty="0" smtClean="0">
                <a:effectLst>
                  <a:outerShdw blurRad="38100" dist="38100" dir="2700000" algn="tl">
                    <a:srgbClr val="000000"/>
                  </a:outerShdw>
                </a:effectLst>
              </a:rPr>
              <a:t>epresented </a:t>
            </a:r>
            <a:r>
              <a:rPr lang="en-US" dirty="0">
                <a:effectLst>
                  <a:outerShdw blurRad="38100" dist="38100" dir="2700000" algn="tl">
                    <a:srgbClr val="000000"/>
                  </a:outerShdw>
                </a:effectLst>
              </a:rPr>
              <a:t>e</a:t>
            </a:r>
            <a:r>
              <a:rPr lang="en-US" dirty="0" smtClean="0">
                <a:effectLst>
                  <a:outerShdw blurRad="38100" dist="38100" dir="2700000" algn="tl">
                    <a:srgbClr val="000000"/>
                  </a:outerShdw>
                </a:effectLst>
              </a:rPr>
              <a:t>ntirely </a:t>
            </a:r>
            <a:r>
              <a:rPr lang="en-US" dirty="0">
                <a:effectLst>
                  <a:outerShdw blurRad="38100" dist="38100" dir="2700000" algn="tl">
                    <a:srgbClr val="000000"/>
                  </a:outerShdw>
                </a:effectLst>
              </a:rPr>
              <a:t>n</a:t>
            </a:r>
            <a:r>
              <a:rPr lang="en-US" dirty="0" smtClean="0">
                <a:effectLst>
                  <a:outerShdw blurRad="38100" dist="38100" dir="2700000" algn="tl">
                    <a:srgbClr val="000000"/>
                  </a:outerShdw>
                </a:effectLst>
              </a:rPr>
              <a:t>ew </a:t>
            </a:r>
            <a:r>
              <a:rPr lang="en-US" dirty="0">
                <a:effectLst>
                  <a:outerShdw blurRad="38100" dist="38100" dir="2700000" algn="tl">
                    <a:srgbClr val="000000"/>
                  </a:outerShdw>
                </a:effectLst>
              </a:rPr>
              <a:t>t</a:t>
            </a:r>
            <a:r>
              <a:rPr lang="en-US" dirty="0" smtClean="0">
                <a:effectLst>
                  <a:outerShdw blurRad="38100" dist="38100" dir="2700000" algn="tl">
                    <a:srgbClr val="000000"/>
                  </a:outerShdw>
                </a:effectLst>
              </a:rPr>
              <a:t>ext but featured </a:t>
            </a:r>
            <a:r>
              <a:rPr lang="en-US" dirty="0">
                <a:effectLst>
                  <a:outerShdw blurRad="38100" dist="38100" dir="2700000" algn="tl">
                    <a:srgbClr val="000000"/>
                  </a:outerShdw>
                </a:effectLst>
              </a:rPr>
              <a:t>c</a:t>
            </a:r>
            <a:r>
              <a:rPr lang="en-US" dirty="0" smtClean="0">
                <a:effectLst>
                  <a:outerShdw blurRad="38100" dist="38100" dir="2700000" algn="tl">
                    <a:srgbClr val="000000"/>
                  </a:outerShdw>
                </a:effectLst>
              </a:rPr>
              <a:t>omparison </a:t>
            </a:r>
            <a:r>
              <a:rPr lang="en-US" dirty="0">
                <a:effectLst>
                  <a:outerShdw blurRad="38100" dist="38100" dir="2700000" algn="tl">
                    <a:srgbClr val="000000"/>
                  </a:outerShdw>
                </a:effectLst>
              </a:rPr>
              <a:t>t</a:t>
            </a:r>
            <a:r>
              <a:rPr lang="en-US" dirty="0" smtClean="0">
                <a:effectLst>
                  <a:outerShdw blurRad="38100" dist="38100" dir="2700000" algn="tl">
                    <a:srgbClr val="000000"/>
                  </a:outerShdw>
                </a:effectLst>
              </a:rPr>
              <a:t>ables</a:t>
            </a:r>
          </a:p>
        </p:txBody>
      </p:sp>
      <p:graphicFrame>
        <p:nvGraphicFramePr>
          <p:cNvPr id="17458" name="Group 50"/>
          <p:cNvGraphicFramePr>
            <a:graphicFrameLocks noGrp="1"/>
          </p:cNvGraphicFramePr>
          <p:nvPr>
            <p:ph idx="4294967295"/>
            <p:extLst>
              <p:ext uri="{D42A27DB-BD31-4B8C-83A1-F6EECF244321}">
                <p14:modId xmlns="" xmlns:p14="http://schemas.microsoft.com/office/powerpoint/2010/main" val="2795973583"/>
              </p:ext>
            </p:extLst>
          </p:nvPr>
        </p:nvGraphicFramePr>
        <p:xfrm>
          <a:off x="254000" y="1573213"/>
          <a:ext cx="8532813" cy="4303712"/>
        </p:xfrm>
        <a:graphic>
          <a:graphicData uri="http://schemas.openxmlformats.org/drawingml/2006/table">
            <a:tbl>
              <a:tblPr/>
              <a:tblGrid>
                <a:gridCol w="1504950"/>
                <a:gridCol w="941388"/>
                <a:gridCol w="1217612"/>
                <a:gridCol w="1217613"/>
                <a:gridCol w="1217612"/>
                <a:gridCol w="1106488"/>
                <a:gridCol w="1327150"/>
              </a:tblGrid>
              <a:tr h="8230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outerShdw blurRad="38100" dist="38100" dir="2700000" algn="tl">
                              <a:srgbClr val="000000"/>
                            </a:outerShdw>
                          </a:effectLst>
                          <a:latin typeface="Arial" charset="0"/>
                        </a:rPr>
                        <a:t>Comparison</a:t>
                      </a:r>
                    </a:p>
                  </a:txBody>
                  <a:tcPr marT="45723" marB="45723"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outerShdw blurRad="38100" dist="38100" dir="2700000" algn="tl">
                              <a:srgbClr val="000000"/>
                            </a:outerShdw>
                          </a:effectLst>
                          <a:latin typeface="Arial" charset="0"/>
                        </a:rPr>
                        <a:t># Trials</a:t>
                      </a:r>
                    </a:p>
                  </a:txBody>
                  <a:tcPr marT="45723" marB="45723"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outerShdw blurRad="38100" dist="38100" dir="2700000" algn="tl">
                              <a:srgbClr val="000000"/>
                            </a:outerShdw>
                          </a:effectLst>
                          <a:latin typeface="Arial" charset="0"/>
                        </a:rPr>
                        <a:t>Success rate diff % (95% CI)</a:t>
                      </a:r>
                    </a:p>
                  </a:txBody>
                  <a:tcPr marT="45723" marB="45723"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outerShdw blurRad="38100" dist="38100" dir="2700000" algn="tl">
                              <a:srgbClr val="000000"/>
                            </a:outerShdw>
                          </a:effectLst>
                          <a:latin typeface="Arial" charset="0"/>
                        </a:rPr>
                        <a:t># New Trials</a:t>
                      </a:r>
                    </a:p>
                  </a:txBody>
                  <a:tcPr marT="45723" marB="45723"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outerShdw blurRad="38100" dist="38100" dir="2700000" algn="tl">
                              <a:srgbClr val="000000"/>
                            </a:outerShdw>
                          </a:effectLst>
                          <a:latin typeface="Arial" charset="0"/>
                        </a:rPr>
                        <a:t>Total # Trials</a:t>
                      </a:r>
                    </a:p>
                  </a:txBody>
                  <a:tcPr marT="45723" marB="45723"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outerShdw blurRad="38100" dist="38100" dir="2700000" algn="tl">
                              <a:srgbClr val="000000"/>
                            </a:outerShdw>
                          </a:effectLst>
                          <a:latin typeface="Arial" charset="0"/>
                        </a:rPr>
                        <a:t>Success rate diff (95% CI)</a:t>
                      </a:r>
                    </a:p>
                  </a:txBody>
                  <a:tcPr marT="45723" marB="45723"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outerShdw blurRad="38100" dist="38100" dir="2700000" algn="tl">
                              <a:srgbClr val="000000"/>
                            </a:outerShdw>
                          </a:effectLst>
                          <a:latin typeface="Arial" charset="0"/>
                        </a:rPr>
                        <a:t>Conclusion</a:t>
                      </a:r>
                    </a:p>
                  </a:txBody>
                  <a:tcPr marT="45723" marB="45723"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502">
                <a:tc grid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2060"/>
                          </a:solidFill>
                          <a:effectLst/>
                          <a:latin typeface="Arial" charset="0"/>
                        </a:rPr>
                        <a:t>Drug vs. placebo, wait-and-see, and/or Rx to hold</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578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CCFF"/>
                        </a:solidFill>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2060"/>
                          </a:solidFill>
                          <a:effectLst/>
                          <a:latin typeface="Arial" charset="0"/>
                        </a:rPr>
                        <a:t>2001 Report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2060"/>
                          </a:solidFill>
                          <a:effectLst/>
                          <a:latin typeface="Arial" charset="0"/>
                        </a:rPr>
                        <a:t>2010 Update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CCFF"/>
                        </a:solidFill>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r>
              <a:tr h="1158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Ampicillin/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amoxicillin vs. placebo</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5</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12 (3,22)</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2</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12 (5,18)</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Ampicillin/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amoxicillin more successful than placebo</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r>
              <a:tr h="15850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Amoxicillin vs. placebo/wait-and-see/Rx to hold</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2060"/>
                          </a:solidFill>
                          <a:effectLst/>
                          <a:latin typeface="Arial" charset="0"/>
                        </a:rPr>
                        <a:t>n/a</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9</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9</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2060"/>
                          </a:solidFill>
                          <a:effectLst/>
                          <a:latin typeface="Arial" charset="0"/>
                        </a:rPr>
                        <a:t>12 (6, 17)</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2060"/>
                          </a:solidFill>
                          <a:effectLst/>
                          <a:latin typeface="Arial" charset="0"/>
                        </a:rPr>
                        <a:t>Amoxicillin more successful than placebo/wait-and-see/Rx to hold</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r>
            </a:tbl>
          </a:graphicData>
        </a:graphic>
      </p:graphicFrame>
      <p:sp>
        <p:nvSpPr>
          <p:cNvPr id="3" name="Down Arrow 2"/>
          <p:cNvSpPr/>
          <p:nvPr/>
        </p:nvSpPr>
        <p:spPr bwMode="auto">
          <a:xfrm>
            <a:off x="2609850" y="2000250"/>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5" name="Down Arrow 4"/>
          <p:cNvSpPr/>
          <p:nvPr/>
        </p:nvSpPr>
        <p:spPr bwMode="auto">
          <a:xfrm>
            <a:off x="5476875" y="1962150"/>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6" name="Down Arrow 5"/>
          <p:cNvSpPr/>
          <p:nvPr/>
        </p:nvSpPr>
        <p:spPr bwMode="auto">
          <a:xfrm>
            <a:off x="2085975" y="1257300"/>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7" name="Down Arrow 6"/>
          <p:cNvSpPr/>
          <p:nvPr/>
        </p:nvSpPr>
        <p:spPr bwMode="auto">
          <a:xfrm>
            <a:off x="4400550" y="1201738"/>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8" name="Down Arrow 7"/>
          <p:cNvSpPr/>
          <p:nvPr/>
        </p:nvSpPr>
        <p:spPr bwMode="auto">
          <a:xfrm>
            <a:off x="5562600" y="1192213"/>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9" name="Down Arrow 8"/>
          <p:cNvSpPr/>
          <p:nvPr/>
        </p:nvSpPr>
        <p:spPr bwMode="auto">
          <a:xfrm>
            <a:off x="3067050" y="981075"/>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10" name="Down Arrow 9"/>
          <p:cNvSpPr/>
          <p:nvPr/>
        </p:nvSpPr>
        <p:spPr bwMode="auto">
          <a:xfrm>
            <a:off x="6686550" y="942975"/>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11" name="Down Arrow 10"/>
          <p:cNvSpPr/>
          <p:nvPr/>
        </p:nvSpPr>
        <p:spPr bwMode="auto">
          <a:xfrm>
            <a:off x="7886700" y="1352550"/>
            <a:ext cx="304800" cy="742950"/>
          </a:xfrm>
          <a:prstGeom prst="downArrow">
            <a:avLst/>
          </a:prstGeom>
          <a:solidFill>
            <a:schemeClr val="bg1"/>
          </a:solidFill>
          <a:ln w="19050" cap="flat" cmpd="sng" algn="ctr">
            <a:solidFill>
              <a:schemeClr val="bg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9"/>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0"/>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65" name="Group 33"/>
          <p:cNvGraphicFramePr>
            <a:graphicFrameLocks noGrp="1"/>
          </p:cNvGraphicFramePr>
          <p:nvPr>
            <p:ph idx="4294967295"/>
          </p:nvPr>
        </p:nvGraphicFramePr>
        <p:xfrm>
          <a:off x="304800" y="1447800"/>
          <a:ext cx="8521700" cy="5003800"/>
        </p:xfrm>
        <a:graphic>
          <a:graphicData uri="http://schemas.openxmlformats.org/drawingml/2006/table">
            <a:tbl>
              <a:tblPr/>
              <a:tblGrid>
                <a:gridCol w="1936750"/>
                <a:gridCol w="1397000"/>
                <a:gridCol w="5187950"/>
              </a:tblGrid>
              <a:tr h="9557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outerShdw blurRad="38100" dist="38100" dir="2700000" algn="tl">
                              <a:srgbClr val="000000"/>
                            </a:outerShdw>
                          </a:effectLst>
                          <a:latin typeface="Arial" charset="0"/>
                        </a:rPr>
                        <a:t>Key Question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outerShdw blurRad="38100" dist="38100" dir="2700000" algn="tl">
                              <a:srgbClr val="000000"/>
                            </a:outerShdw>
                          </a:effectLst>
                          <a:latin typeface="Arial" charset="0"/>
                        </a:rPr>
                        <a:t>Strength of Evidence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outerShdw blurRad="38100" dist="38100" dir="2700000" algn="tl">
                              <a:srgbClr val="000000"/>
                            </a:outerShdw>
                          </a:effectLst>
                          <a:latin typeface="Arial" charset="0"/>
                        </a:rPr>
                        <a:t>Conclusion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99">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910DF6"/>
                          </a:solidFill>
                          <a:effectLst/>
                          <a:latin typeface="Arial" charset="0"/>
                        </a:rPr>
                        <a:t>What is the natural history of AOM</a:t>
                      </a:r>
                      <a:endParaRPr kumimoji="0" lang="en-US" sz="1400" b="0" i="0" u="none" strike="noStrike" cap="none" normalizeH="0" baseline="0" smtClean="0">
                        <a:ln>
                          <a:noFill/>
                        </a:ln>
                        <a:solidFill>
                          <a:srgbClr val="910DF6"/>
                        </a:solidFill>
                        <a:effectLst>
                          <a:outerShdw blurRad="38100" dist="38100" dir="2700000" algn="tl">
                            <a:srgbClr val="C0C0C0"/>
                          </a:outerShdw>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c hMerge="1">
                  <a:txBody>
                    <a:bodyPr/>
                    <a:lstStyle/>
                    <a:p>
                      <a:endParaRPr lang="en-US"/>
                    </a:p>
                  </a:txBody>
                  <a:tcPr/>
                </a:tc>
              </a:tr>
              <a:tr h="73156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CCFF"/>
                        </a:solidFill>
                        <a:effectLst>
                          <a:outerShdw blurRad="38100" dist="38100" dir="2700000" algn="tl">
                            <a:srgbClr val="C0C0C0"/>
                          </a:outerShdw>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CCFF"/>
                        </a:solidFill>
                        <a:effectLst>
                          <a:outerShdw blurRad="38100" dist="38100" dir="2700000" algn="tl">
                            <a:srgbClr val="C0C0C0"/>
                          </a:outerShdw>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910DF6"/>
                          </a:solidFill>
                          <a:effectLst>
                            <a:outerShdw blurRad="38100" dist="38100" dir="2700000" algn="tl">
                              <a:srgbClr val="C0C0C0"/>
                            </a:outerShdw>
                          </a:effectLst>
                          <a:latin typeface="Arial" charset="0"/>
                        </a:rPr>
                        <a:t>About 85 percent of children with AOM who are not initial treated with antibiotics have gotten better – had resolution of pain and fever - on their own within 7 days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731566">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910DF6"/>
                          </a:solidFill>
                          <a:effectLst/>
                          <a:latin typeface="Arial" charset="0"/>
                        </a:rPr>
                        <a:t>Diagnosis: What are the operating characteristics of clinical symptoms and otoscopic findings (such as bulging tympanic membrane), both individual and composite, to diagnose uncomplicated AOM and to distinguish it from otitis media with effusion (OME)?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6D2FD"/>
                    </a:solidFill>
                  </a:tcPr>
                </a:tc>
                <a:tc hMerge="1">
                  <a:txBody>
                    <a:bodyPr/>
                    <a:lstStyle/>
                    <a:p>
                      <a:endParaRPr lang="en-US"/>
                    </a:p>
                  </a:txBody>
                  <a:tcPr/>
                </a:tc>
                <a:tc hMerge="1">
                  <a:txBody>
                    <a:bodyPr/>
                    <a:lstStyle/>
                    <a:p>
                      <a:endParaRPr lang="en-US"/>
                    </a:p>
                  </a:txBody>
                  <a:tcPr/>
                </a:tc>
              </a:tr>
              <a:tr h="94494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CCFF"/>
                        </a:solidFill>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CCFF"/>
                        </a:solidFill>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EAF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910DF6"/>
                          </a:solidFill>
                          <a:effectLst/>
                          <a:latin typeface="Arial" charset="0"/>
                        </a:rPr>
                        <a:t>Three clinical criteria are necessary to diagnose AOM: 1. acute symptoms of infection, 2. evidence of acute tympanic membrane (TM) inflammation, and 3. presence of middle ear effusion (MEE)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B6FB"/>
                    </a:solidFill>
                  </a:tcPr>
                </a:tc>
              </a:tr>
              <a:tr h="126849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CCFF"/>
                        </a:solidFill>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CCFF"/>
                        </a:solidFill>
                        <a:effectLst/>
                        <a:latin typeface="Arial"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910DF6"/>
                          </a:solidFill>
                          <a:effectLst/>
                          <a:latin typeface="Arial" charset="0"/>
                        </a:rPr>
                        <a:t>Only otalgia (ear pain) and ear rubbing seemed to predict a clinical diagnosis of AOM.  AOM diagnosis was not associated with the occurrence, duration, or severity of parent-reported symptoms (e.g., ear pain, ear rubbing, fever)</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B6FB"/>
                    </a:solidFill>
                  </a:tcPr>
                </a:tc>
              </a:tr>
            </a:tbl>
          </a:graphicData>
        </a:graphic>
      </p:graphicFrame>
      <p:sp>
        <p:nvSpPr>
          <p:cNvPr id="3" name="Title 2"/>
          <p:cNvSpPr>
            <a:spLocks noGrp="1"/>
          </p:cNvSpPr>
          <p:nvPr>
            <p:ph type="title" idx="4294967295"/>
          </p:nvPr>
        </p:nvSpPr>
        <p:spPr>
          <a:xfrm>
            <a:off x="0" y="127000"/>
            <a:ext cx="9144000" cy="1143000"/>
          </a:xfrm>
        </p:spPr>
        <p:txBody>
          <a:bodyPr/>
          <a:lstStyle/>
          <a:p>
            <a:pPr>
              <a:defRPr/>
            </a:pPr>
            <a:r>
              <a:rPr lang="en-US" dirty="0" smtClean="0">
                <a:effectLst>
                  <a:outerShdw blurRad="38100" dist="38100" dir="2700000" algn="tl">
                    <a:srgbClr val="000000"/>
                  </a:outerShdw>
                </a:effectLst>
              </a:rPr>
              <a:t>Version 5 Features a Narrative Summary Table with Bolding, and Shading </a:t>
            </a:r>
          </a:p>
        </p:txBody>
      </p:sp>
      <p:sp>
        <p:nvSpPr>
          <p:cNvPr id="2" name="Oval Callout 1"/>
          <p:cNvSpPr/>
          <p:nvPr/>
        </p:nvSpPr>
        <p:spPr bwMode="auto">
          <a:xfrm>
            <a:off x="5133975" y="1190625"/>
            <a:ext cx="3200400" cy="1476375"/>
          </a:xfrm>
          <a:prstGeom prst="wedgeEllipseCallout">
            <a:avLst/>
          </a:prstGeom>
          <a:solidFill>
            <a:schemeClr val="accent1">
              <a:lumMod val="40000"/>
              <a:lumOff val="60000"/>
            </a:schemeClr>
          </a:solidFill>
          <a:ln w="12700" cap="flat" cmpd="sng" algn="ctr">
            <a:solidFill>
              <a:schemeClr val="tx1"/>
            </a:solidFill>
            <a:prstDash val="solid"/>
            <a:round/>
            <a:headEnd type="none" w="sm" len="sm"/>
            <a:tailEnd type="none" w="sm" len="sm"/>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4" name="TextBox 3"/>
          <p:cNvSpPr txBox="1"/>
          <p:nvPr/>
        </p:nvSpPr>
        <p:spPr>
          <a:xfrm>
            <a:off x="5514975" y="1447800"/>
            <a:ext cx="2400300" cy="923330"/>
          </a:xfrm>
          <a:prstGeom prst="rect">
            <a:avLst/>
          </a:prstGeom>
          <a:noFill/>
        </p:spPr>
        <p:txBody>
          <a:bodyPr wrap="square" rtlCol="0">
            <a:spAutoFit/>
          </a:bodyPr>
          <a:lstStyle/>
          <a:p>
            <a:pPr algn="ctr"/>
            <a:r>
              <a:rPr lang="en-US" sz="1800" dirty="0" smtClean="0">
                <a:solidFill>
                  <a:schemeClr val="accent1"/>
                </a:solidFill>
              </a:rPr>
              <a:t>Some SRs have only narrative findings </a:t>
            </a:r>
            <a:endParaRPr lang="en-US" sz="1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r>
              <a:rPr lang="en-US" dirty="0" smtClean="0"/>
              <a:t>Focus group 1 participants </a:t>
            </a:r>
            <a:r>
              <a:rPr lang="en-US" dirty="0"/>
              <a:t>i</a:t>
            </a:r>
            <a:r>
              <a:rPr lang="en-US" dirty="0" smtClean="0"/>
              <a:t>nfinitely </a:t>
            </a:r>
            <a:r>
              <a:rPr lang="en-US" dirty="0"/>
              <a:t>p</a:t>
            </a:r>
            <a:r>
              <a:rPr lang="en-US" dirty="0" smtClean="0"/>
              <a:t>referred </a:t>
            </a:r>
            <a:br>
              <a:rPr lang="en-US" dirty="0" smtClean="0"/>
            </a:br>
            <a:r>
              <a:rPr lang="en-US" dirty="0" smtClean="0"/>
              <a:t>Versions 4 and 5!!</a:t>
            </a:r>
          </a:p>
        </p:txBody>
      </p:sp>
      <p:sp>
        <p:nvSpPr>
          <p:cNvPr id="20483" name="Rectangle 5"/>
          <p:cNvSpPr>
            <a:spLocks noGrp="1" noChangeArrowheads="1"/>
          </p:cNvSpPr>
          <p:nvPr>
            <p:ph type="body" idx="1"/>
          </p:nvPr>
        </p:nvSpPr>
        <p:spPr/>
        <p:txBody>
          <a:bodyPr/>
          <a:lstStyle/>
          <a:p>
            <a:pPr>
              <a:lnSpc>
                <a:spcPct val="90000"/>
              </a:lnSpc>
            </a:pPr>
            <a:r>
              <a:rPr lang="en-US" smtClean="0"/>
              <a:t>They shared that </a:t>
            </a:r>
          </a:p>
          <a:p>
            <a:pPr lvl="1">
              <a:lnSpc>
                <a:spcPct val="90000"/>
              </a:lnSpc>
            </a:pPr>
            <a:r>
              <a:rPr lang="en-US" smtClean="0"/>
              <a:t>Version 4 would be preferable for a report with quantitative findings (i.e., MA and pooled effect sizes), whereas</a:t>
            </a:r>
          </a:p>
          <a:p>
            <a:pPr lvl="1">
              <a:lnSpc>
                <a:spcPct val="90000"/>
              </a:lnSpc>
            </a:pPr>
            <a:r>
              <a:rPr lang="en-US" smtClean="0"/>
              <a:t>Version 5 would be preferable for a report with qualitative findings</a:t>
            </a:r>
          </a:p>
          <a:p>
            <a:pPr lvl="1">
              <a:lnSpc>
                <a:spcPct val="90000"/>
              </a:lnSpc>
            </a:pPr>
            <a:r>
              <a:rPr lang="en-US" smtClean="0"/>
              <a:t>Tables like these might even make version 1 more useful to a broad range of users…</a:t>
            </a:r>
          </a:p>
          <a:p>
            <a:pPr>
              <a:lnSpc>
                <a:spcPct val="90000"/>
              </a:lnSpc>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r>
              <a:rPr lang="en-US" smtClean="0"/>
              <a:t>Agenda </a:t>
            </a:r>
          </a:p>
        </p:txBody>
      </p:sp>
      <p:sp>
        <p:nvSpPr>
          <p:cNvPr id="4099" name="Rectangle 5"/>
          <p:cNvSpPr>
            <a:spLocks noGrp="1" noChangeArrowheads="1"/>
          </p:cNvSpPr>
          <p:nvPr>
            <p:ph type="body" idx="1"/>
          </p:nvPr>
        </p:nvSpPr>
        <p:spPr>
          <a:xfrm>
            <a:off x="793750" y="1497013"/>
            <a:ext cx="7816850" cy="4572000"/>
          </a:xfrm>
        </p:spPr>
        <p:txBody>
          <a:bodyPr/>
          <a:lstStyle/>
          <a:p>
            <a:pPr lvl="1"/>
            <a:r>
              <a:rPr lang="en-US" smtClean="0"/>
              <a:t>Introduction</a:t>
            </a:r>
          </a:p>
          <a:p>
            <a:pPr lvl="1"/>
            <a:r>
              <a:rPr lang="en-US" smtClean="0"/>
              <a:t>Examples of executive summaries we created</a:t>
            </a:r>
          </a:p>
          <a:p>
            <a:pPr lvl="1"/>
            <a:r>
              <a:rPr lang="en-US" smtClean="0"/>
              <a:t>Results of focus group testing </a:t>
            </a:r>
          </a:p>
          <a:p>
            <a:pPr lvl="1"/>
            <a:r>
              <a:rPr lang="en-US" smtClean="0"/>
              <a:t>Conclusions</a:t>
            </a:r>
          </a:p>
          <a:p>
            <a:pPr lvl="1"/>
            <a:r>
              <a:rPr lang="en-US" smtClean="0"/>
              <a:t>Next steps</a:t>
            </a:r>
            <a:br>
              <a:rPr lang="en-US" smtClean="0"/>
            </a:br>
            <a:endParaRPr lang="en-US" smtClean="0"/>
          </a:p>
          <a:p>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r>
              <a:rPr lang="en-US" smtClean="0"/>
              <a:t>More Suggestions to Emphasize Important Changes in an Update Report</a:t>
            </a:r>
          </a:p>
        </p:txBody>
      </p:sp>
      <p:sp>
        <p:nvSpPr>
          <p:cNvPr id="21507" name="Rectangle 5"/>
          <p:cNvSpPr>
            <a:spLocks noGrp="1" noChangeArrowheads="1"/>
          </p:cNvSpPr>
          <p:nvPr>
            <p:ph type="body" idx="1"/>
          </p:nvPr>
        </p:nvSpPr>
        <p:spPr>
          <a:xfrm>
            <a:off x="155575" y="1358900"/>
            <a:ext cx="8832850" cy="5118100"/>
          </a:xfrm>
        </p:spPr>
        <p:txBody>
          <a:bodyPr/>
          <a:lstStyle/>
          <a:p>
            <a:pPr lvl="1">
              <a:lnSpc>
                <a:spcPct val="90000"/>
              </a:lnSpc>
            </a:pPr>
            <a:r>
              <a:rPr lang="en-US" sz="2200" dirty="0"/>
              <a:t>S</a:t>
            </a:r>
            <a:r>
              <a:rPr lang="en-US" sz="2200" dirty="0" smtClean="0"/>
              <a:t>how updated findings in context of old, </a:t>
            </a:r>
          </a:p>
          <a:p>
            <a:pPr lvl="2">
              <a:lnSpc>
                <a:spcPct val="90000"/>
              </a:lnSpc>
            </a:pPr>
            <a:r>
              <a:rPr lang="en-US" sz="2200" dirty="0" smtClean="0"/>
              <a:t>most readers won’t have the earlier report on hand</a:t>
            </a:r>
          </a:p>
          <a:p>
            <a:pPr lvl="2">
              <a:lnSpc>
                <a:spcPct val="90000"/>
              </a:lnSpc>
            </a:pPr>
            <a:r>
              <a:rPr lang="en-US" sz="2200" dirty="0"/>
              <a:t>c</a:t>
            </a:r>
            <a:r>
              <a:rPr lang="en-US" sz="2200" dirty="0" smtClean="0"/>
              <a:t>ompare results in text</a:t>
            </a:r>
          </a:p>
          <a:p>
            <a:pPr lvl="1">
              <a:lnSpc>
                <a:spcPct val="90000"/>
              </a:lnSpc>
            </a:pPr>
            <a:r>
              <a:rPr lang="en-US" sz="2200" dirty="0" smtClean="0"/>
              <a:t>Include both qualitative AND quantitative tables </a:t>
            </a:r>
          </a:p>
          <a:p>
            <a:pPr lvl="2">
              <a:lnSpc>
                <a:spcPct val="90000"/>
              </a:lnSpc>
            </a:pPr>
            <a:r>
              <a:rPr lang="en-US" sz="2200" dirty="0" smtClean="0"/>
              <a:t>or at least include strength of evidence in table</a:t>
            </a:r>
          </a:p>
          <a:p>
            <a:pPr lvl="2">
              <a:lnSpc>
                <a:spcPct val="90000"/>
              </a:lnSpc>
            </a:pPr>
            <a:r>
              <a:rPr lang="en-US" sz="2200" dirty="0" smtClean="0"/>
              <a:t>Show changes to key findings in a bulleted list</a:t>
            </a:r>
          </a:p>
          <a:p>
            <a:pPr lvl="1">
              <a:lnSpc>
                <a:spcPct val="90000"/>
              </a:lnSpc>
            </a:pPr>
            <a:r>
              <a:rPr lang="en-US" sz="2200" dirty="0" smtClean="0"/>
              <a:t>For decisionmakers, provide the figures and tables with the actual data in addition to the summary tables</a:t>
            </a:r>
          </a:p>
          <a:p>
            <a:pPr lvl="2">
              <a:lnSpc>
                <a:spcPct val="90000"/>
              </a:lnSpc>
            </a:pPr>
            <a:r>
              <a:rPr lang="en-US" sz="2200" dirty="0" smtClean="0"/>
              <a:t>One of our focus group participants shared the format used by his health plan…</a:t>
            </a:r>
          </a:p>
          <a:p>
            <a:pPr marL="342900" lvl="1" indent="0" algn="ctr">
              <a:lnSpc>
                <a:spcPct val="90000"/>
              </a:lnSpc>
              <a:buNone/>
            </a:pPr>
            <a:r>
              <a:rPr lang="en-US" sz="2200" dirty="0" smtClean="0"/>
              <a:t>Based on the feedback, we tossed out Version 3, combined Versions 4 and 5, and created a new version</a:t>
            </a:r>
            <a:endParaRPr lang="en-US" sz="2200" dirty="0"/>
          </a:p>
          <a:p>
            <a:pPr lvl="1">
              <a:lnSpc>
                <a:spcPct val="90000"/>
              </a:lnSpc>
            </a:pPr>
            <a:endParaRPr lang="en-US" sz="2200" dirty="0" smtClean="0"/>
          </a:p>
        </p:txBody>
      </p:sp>
    </p:spTree>
    <p:extLst>
      <p:ext uri="{BB962C8B-B14F-4D97-AF65-F5344CB8AC3E}">
        <p14:creationId xmlns="" xmlns:p14="http://schemas.microsoft.com/office/powerpoint/2010/main" val="1253633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What we did…</a:t>
            </a:r>
          </a:p>
        </p:txBody>
      </p:sp>
      <p:pic>
        <p:nvPicPr>
          <p:cNvPr id="8195" name="Picture 2" descr="https://encrypted-tbn0.google.com/images?q=tbn:ANd9GcSR8Ejh6EFfIU4U-hg-Z5lvP0DlAh4ltaghzALynQ9elKl02aSIdA"/>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05173" y="2446338"/>
            <a:ext cx="2257425" cy="1343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6" name="Right Arrow 2"/>
          <p:cNvSpPr>
            <a:spLocks noChangeArrowheads="1"/>
          </p:cNvSpPr>
          <p:nvPr/>
        </p:nvSpPr>
        <p:spPr bwMode="auto">
          <a:xfrm>
            <a:off x="3838575" y="1676400"/>
            <a:ext cx="771525" cy="352425"/>
          </a:xfrm>
          <a:prstGeom prst="rightArrow">
            <a:avLst>
              <a:gd name="adj1" fmla="val 50000"/>
              <a:gd name="adj2" fmla="val 49997"/>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lgn="ctr">
                <a:solidFill>
                  <a:schemeClr val="tx1"/>
                </a:solidFill>
                <a:round/>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endParaRPr lang="en-US"/>
          </a:p>
        </p:txBody>
      </p:sp>
      <p:sp>
        <p:nvSpPr>
          <p:cNvPr id="8197" name="Right Arrow 3"/>
          <p:cNvSpPr>
            <a:spLocks noChangeArrowheads="1"/>
          </p:cNvSpPr>
          <p:nvPr/>
        </p:nvSpPr>
        <p:spPr bwMode="auto">
          <a:xfrm>
            <a:off x="5217316" y="1247119"/>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2" name="TextBox 1"/>
          <p:cNvSpPr txBox="1"/>
          <p:nvPr/>
        </p:nvSpPr>
        <p:spPr>
          <a:xfrm>
            <a:off x="3039664" y="1199821"/>
            <a:ext cx="1597821" cy="523220"/>
          </a:xfrm>
          <a:prstGeom prst="rect">
            <a:avLst/>
          </a:prstGeom>
          <a:noFill/>
        </p:spPr>
        <p:txBody>
          <a:bodyPr wrap="square" rtlCol="0">
            <a:spAutoFit/>
          </a:bodyPr>
          <a:lstStyle/>
          <a:p>
            <a:r>
              <a:rPr lang="en-US" sz="1400" dirty="0" smtClean="0">
                <a:solidFill>
                  <a:srgbClr val="FEAB04"/>
                </a:solidFill>
              </a:rPr>
              <a:t>Chose a sample report to modify</a:t>
            </a:r>
            <a:endParaRPr lang="en-US" sz="1400" dirty="0">
              <a:solidFill>
                <a:srgbClr val="FEAB04"/>
              </a:solidFill>
            </a:endParaRPr>
          </a:p>
        </p:txBody>
      </p:sp>
      <p:sp>
        <p:nvSpPr>
          <p:cNvPr id="3" name="TextBox 2"/>
          <p:cNvSpPr txBox="1"/>
          <p:nvPr/>
        </p:nvSpPr>
        <p:spPr>
          <a:xfrm>
            <a:off x="523875" y="1199821"/>
            <a:ext cx="1600200" cy="738664"/>
          </a:xfrm>
          <a:prstGeom prst="rect">
            <a:avLst/>
          </a:prstGeom>
          <a:noFill/>
        </p:spPr>
        <p:txBody>
          <a:bodyPr wrap="square" rtlCol="0">
            <a:spAutoFit/>
          </a:bodyPr>
          <a:lstStyle/>
          <a:p>
            <a:pPr algn="ctr"/>
            <a:r>
              <a:rPr lang="en-US" sz="1400" dirty="0" smtClean="0"/>
              <a:t>Identified  formats </a:t>
            </a:r>
          </a:p>
          <a:p>
            <a:pPr algn="ctr"/>
            <a:r>
              <a:rPr lang="en-US" sz="1400" dirty="0" smtClean="0"/>
              <a:t>in use</a:t>
            </a:r>
            <a:endParaRPr lang="en-US" sz="1400" dirty="0"/>
          </a:p>
        </p:txBody>
      </p:sp>
      <p:sp>
        <p:nvSpPr>
          <p:cNvPr id="8" name="Right Arrow 3"/>
          <p:cNvSpPr>
            <a:spLocks noChangeArrowheads="1"/>
          </p:cNvSpPr>
          <p:nvPr/>
        </p:nvSpPr>
        <p:spPr bwMode="auto">
          <a:xfrm>
            <a:off x="2047874" y="1213452"/>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4" name="TextBox 3"/>
          <p:cNvSpPr txBox="1"/>
          <p:nvPr/>
        </p:nvSpPr>
        <p:spPr>
          <a:xfrm>
            <a:off x="6288877" y="1113948"/>
            <a:ext cx="1771651" cy="738664"/>
          </a:xfrm>
          <a:prstGeom prst="rect">
            <a:avLst/>
          </a:prstGeom>
          <a:noFill/>
        </p:spPr>
        <p:txBody>
          <a:bodyPr wrap="square" rtlCol="0">
            <a:spAutoFit/>
          </a:bodyPr>
          <a:lstStyle/>
          <a:p>
            <a:pPr algn="ctr"/>
            <a:r>
              <a:rPr lang="en-US" sz="1400" dirty="0" smtClean="0"/>
              <a:t>Created 5 test executive summaries</a:t>
            </a:r>
            <a:endParaRPr lang="en-US" sz="1400" dirty="0"/>
          </a:p>
        </p:txBody>
      </p:sp>
      <p:sp>
        <p:nvSpPr>
          <p:cNvPr id="10" name="Right Arrow 3"/>
          <p:cNvSpPr>
            <a:spLocks noChangeArrowheads="1"/>
          </p:cNvSpPr>
          <p:nvPr/>
        </p:nvSpPr>
        <p:spPr bwMode="auto">
          <a:xfrm rot="5400000">
            <a:off x="6829420" y="2159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1" name="Right Arrow 3"/>
          <p:cNvSpPr>
            <a:spLocks noChangeArrowheads="1"/>
          </p:cNvSpPr>
          <p:nvPr/>
        </p:nvSpPr>
        <p:spPr bwMode="auto">
          <a:xfrm rot="5400000">
            <a:off x="6829422" y="4262248"/>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5" name="TextBox 4"/>
          <p:cNvSpPr txBox="1"/>
          <p:nvPr/>
        </p:nvSpPr>
        <p:spPr>
          <a:xfrm>
            <a:off x="5760242" y="2829957"/>
            <a:ext cx="2640807" cy="1169551"/>
          </a:xfrm>
          <a:prstGeom prst="rect">
            <a:avLst/>
          </a:prstGeom>
          <a:noFill/>
        </p:spPr>
        <p:txBody>
          <a:bodyPr wrap="square" rtlCol="0">
            <a:spAutoFit/>
          </a:bodyPr>
          <a:lstStyle/>
          <a:p>
            <a:pPr algn="ctr"/>
            <a:r>
              <a:rPr lang="en-US" sz="1400" dirty="0" smtClean="0"/>
              <a:t>Assessed reactions of a focus group </a:t>
            </a:r>
          </a:p>
          <a:p>
            <a:pPr algn="ctr"/>
            <a:r>
              <a:rPr lang="en-US" sz="1400" dirty="0" smtClean="0"/>
              <a:t>(clinical decision makers) </a:t>
            </a:r>
          </a:p>
          <a:p>
            <a:pPr algn="ctr"/>
            <a:r>
              <a:rPr lang="en-US" sz="1400" dirty="0" smtClean="0"/>
              <a:t>to the summaries online and via conference call</a:t>
            </a:r>
          </a:p>
        </p:txBody>
      </p:sp>
      <p:sp>
        <p:nvSpPr>
          <p:cNvPr id="14" name="Right Arrow 3"/>
          <p:cNvSpPr>
            <a:spLocks noChangeArrowheads="1"/>
          </p:cNvSpPr>
          <p:nvPr/>
        </p:nvSpPr>
        <p:spPr bwMode="auto">
          <a:xfrm rot="12560344">
            <a:off x="4872033" y="45432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7" name="TextBox 6"/>
          <p:cNvSpPr txBox="1"/>
          <p:nvPr/>
        </p:nvSpPr>
        <p:spPr>
          <a:xfrm>
            <a:off x="5907879" y="5067299"/>
            <a:ext cx="2200274" cy="954107"/>
          </a:xfrm>
          <a:prstGeom prst="rect">
            <a:avLst/>
          </a:prstGeom>
          <a:noFill/>
          <a:ln>
            <a:solidFill>
              <a:schemeClr val="tx1"/>
            </a:solidFill>
          </a:ln>
        </p:spPr>
        <p:txBody>
          <a:bodyPr wrap="square" rtlCol="0">
            <a:spAutoFit/>
          </a:bodyPr>
          <a:lstStyle/>
          <a:p>
            <a:pPr algn="ctr"/>
            <a:r>
              <a:rPr lang="en-US" sz="1400" dirty="0" smtClean="0"/>
              <a:t>Created 2 new versions of the summaries and discarded 1 </a:t>
            </a:r>
          </a:p>
          <a:p>
            <a:pPr algn="ctr"/>
            <a:r>
              <a:rPr lang="en-US" sz="1400" dirty="0" smtClean="0"/>
              <a:t>based on feedback</a:t>
            </a:r>
            <a:endParaRPr lang="en-US" sz="1400" dirty="0"/>
          </a:p>
        </p:txBody>
      </p:sp>
      <p:sp>
        <p:nvSpPr>
          <p:cNvPr id="9" name="TextBox 8"/>
          <p:cNvSpPr txBox="1"/>
          <p:nvPr/>
        </p:nvSpPr>
        <p:spPr>
          <a:xfrm>
            <a:off x="1895475" y="3999508"/>
            <a:ext cx="2714625" cy="954107"/>
          </a:xfrm>
          <a:prstGeom prst="rect">
            <a:avLst/>
          </a:prstGeom>
          <a:noFill/>
        </p:spPr>
        <p:txBody>
          <a:bodyPr wrap="square" rtlCol="0">
            <a:spAutoFit/>
          </a:bodyPr>
          <a:lstStyle/>
          <a:p>
            <a:pPr algn="ctr"/>
            <a:r>
              <a:rPr lang="en-US" sz="1400" dirty="0" smtClean="0"/>
              <a:t>Assessed reactions of 2</a:t>
            </a:r>
            <a:r>
              <a:rPr lang="en-US" sz="1400" baseline="30000" dirty="0" smtClean="0"/>
              <a:t>nd</a:t>
            </a:r>
            <a:r>
              <a:rPr lang="en-US" sz="1400" dirty="0" smtClean="0"/>
              <a:t> focus group </a:t>
            </a:r>
          </a:p>
          <a:p>
            <a:pPr algn="ctr"/>
            <a:r>
              <a:rPr lang="en-US" sz="1400" dirty="0" smtClean="0"/>
              <a:t>(research decision makers) to the summaries</a:t>
            </a:r>
            <a:endParaRPr lang="en-US" sz="1400" dirty="0"/>
          </a:p>
        </p:txBody>
      </p:sp>
      <p:sp>
        <p:nvSpPr>
          <p:cNvPr id="12" name="TextBox 11"/>
          <p:cNvSpPr txBox="1"/>
          <p:nvPr/>
        </p:nvSpPr>
        <p:spPr>
          <a:xfrm>
            <a:off x="1895475" y="5438775"/>
            <a:ext cx="3009900" cy="738664"/>
          </a:xfrm>
          <a:prstGeom prst="rect">
            <a:avLst/>
          </a:prstGeom>
          <a:noFill/>
        </p:spPr>
        <p:txBody>
          <a:bodyPr wrap="square" rtlCol="0">
            <a:spAutoFit/>
          </a:bodyPr>
          <a:lstStyle/>
          <a:p>
            <a:pPr algn="ctr"/>
            <a:r>
              <a:rPr lang="en-US" sz="1400" dirty="0" smtClean="0"/>
              <a:t>Assessed  reactions of 3</a:t>
            </a:r>
            <a:r>
              <a:rPr lang="en-US" sz="1400" baseline="30000" dirty="0" smtClean="0"/>
              <a:t>rd</a:t>
            </a:r>
            <a:r>
              <a:rPr lang="en-US" sz="1400" dirty="0" smtClean="0"/>
              <a:t> group  </a:t>
            </a:r>
          </a:p>
          <a:p>
            <a:pPr algn="ctr"/>
            <a:r>
              <a:rPr lang="en-US" sz="1400" dirty="0" smtClean="0"/>
              <a:t>(community physicians) </a:t>
            </a:r>
          </a:p>
          <a:p>
            <a:pPr algn="ctr"/>
            <a:r>
              <a:rPr lang="en-US" sz="1400" dirty="0" smtClean="0"/>
              <a:t>to the summaries</a:t>
            </a:r>
            <a:endParaRPr lang="en-US" sz="1400" dirty="0"/>
          </a:p>
        </p:txBody>
      </p:sp>
      <p:sp>
        <p:nvSpPr>
          <p:cNvPr id="18" name="Right Arrow 3"/>
          <p:cNvSpPr>
            <a:spLocks noChangeArrowheads="1"/>
          </p:cNvSpPr>
          <p:nvPr/>
        </p:nvSpPr>
        <p:spPr bwMode="auto">
          <a:xfrm rot="8991928">
            <a:off x="5008958" y="5593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7" name="Bent Arrow 16"/>
          <p:cNvSpPr/>
          <p:nvPr/>
        </p:nvSpPr>
        <p:spPr bwMode="auto">
          <a:xfrm rot="16200000">
            <a:off x="662512" y="4140070"/>
            <a:ext cx="1601528" cy="560388"/>
          </a:xfrm>
          <a:prstGeom prst="bentArrow">
            <a:avLst/>
          </a:prstGeom>
          <a:solidFill>
            <a:schemeClr val="tx1"/>
          </a:solidFill>
          <a:ln>
            <a:noFill/>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20" name="TextBox 19"/>
          <p:cNvSpPr txBox="1"/>
          <p:nvPr/>
        </p:nvSpPr>
        <p:spPr>
          <a:xfrm>
            <a:off x="500062" y="2789148"/>
            <a:ext cx="1647825" cy="523220"/>
          </a:xfrm>
          <a:prstGeom prst="rect">
            <a:avLst/>
          </a:prstGeom>
          <a:noFill/>
        </p:spPr>
        <p:txBody>
          <a:bodyPr wrap="square" rtlCol="0">
            <a:spAutoFit/>
          </a:bodyPr>
          <a:lstStyle/>
          <a:p>
            <a:pPr algn="ctr"/>
            <a:r>
              <a:rPr lang="en-US" sz="1400" dirty="0" smtClean="0"/>
              <a:t>Summarized results</a:t>
            </a:r>
            <a:endParaRPr lang="en-US" sz="1400" dirty="0"/>
          </a:p>
        </p:txBody>
      </p:sp>
    </p:spTree>
    <p:extLst>
      <p:ext uri="{BB962C8B-B14F-4D97-AF65-F5344CB8AC3E}">
        <p14:creationId xmlns="" xmlns:p14="http://schemas.microsoft.com/office/powerpoint/2010/main" val="20482822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733550"/>
            <a:ext cx="9144000" cy="1143000"/>
          </a:xfrm>
        </p:spPr>
        <p:txBody>
          <a:bodyPr/>
          <a:lstStyle/>
          <a:p>
            <a:r>
              <a:rPr lang="en-US" dirty="0" smtClean="0"/>
              <a:t>The new Version 3 simply included both quantitative and narrative tables…</a:t>
            </a:r>
            <a:endParaRPr lang="en-US" dirty="0"/>
          </a:p>
        </p:txBody>
      </p:sp>
    </p:spTree>
    <p:extLst>
      <p:ext uri="{BB962C8B-B14F-4D97-AF65-F5344CB8AC3E}">
        <p14:creationId xmlns="" xmlns:p14="http://schemas.microsoft.com/office/powerpoint/2010/main" val="18572774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version 4 contained no narrative text</a:t>
            </a:r>
            <a:endParaRPr lang="en-US" dirty="0"/>
          </a:p>
        </p:txBody>
      </p:sp>
      <p:pic>
        <p:nvPicPr>
          <p:cNvPr id="5017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16200000">
            <a:off x="630664" y="3685750"/>
            <a:ext cx="2408235" cy="29012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p:cNvSpPr/>
          <p:nvPr/>
        </p:nvSpPr>
        <p:spPr>
          <a:xfrm>
            <a:off x="219075" y="1420684"/>
            <a:ext cx="4572000" cy="279797"/>
          </a:xfrm>
          <a:prstGeom prst="rect">
            <a:avLst/>
          </a:prstGeom>
        </p:spPr>
        <p:txBody>
          <a:bodyPr>
            <a:spAutoFit/>
          </a:bodyPr>
          <a:lstStyle/>
          <a:p>
            <a:r>
              <a:rPr lang="en-US" sz="1400" dirty="0"/>
              <a:t>Table S-1. Scope of the Report and Definitions</a:t>
            </a:r>
          </a:p>
        </p:txBody>
      </p:sp>
      <p:graphicFrame>
        <p:nvGraphicFramePr>
          <p:cNvPr id="8" name="Table 7"/>
          <p:cNvGraphicFramePr>
            <a:graphicFrameLocks noGrp="1"/>
          </p:cNvGraphicFramePr>
          <p:nvPr>
            <p:extLst>
              <p:ext uri="{D42A27DB-BD31-4B8C-83A1-F6EECF244321}">
                <p14:modId xmlns="" xmlns:p14="http://schemas.microsoft.com/office/powerpoint/2010/main" val="1870031521"/>
              </p:ext>
            </p:extLst>
          </p:nvPr>
        </p:nvGraphicFramePr>
        <p:xfrm>
          <a:off x="314325" y="1734771"/>
          <a:ext cx="3438526" cy="1676400"/>
        </p:xfrm>
        <a:graphic>
          <a:graphicData uri="http://schemas.openxmlformats.org/drawingml/2006/table">
            <a:tbl>
              <a:tblPr firstRow="1" bandRow="1">
                <a:tableStyleId>{5C22544A-7EE6-4342-B048-85BDC9FD1C3A}</a:tableStyleId>
              </a:tblPr>
              <a:tblGrid>
                <a:gridCol w="1152525"/>
                <a:gridCol w="2286001"/>
              </a:tblGrid>
              <a:tr h="370840">
                <a:tc>
                  <a:txBody>
                    <a:bodyPr/>
                    <a:lstStyle/>
                    <a:p>
                      <a:r>
                        <a:rPr lang="en-US" sz="1400" dirty="0" smtClean="0"/>
                        <a:t>Disease Entity</a:t>
                      </a:r>
                      <a:endParaRPr lang="en-US" sz="1400" dirty="0"/>
                    </a:p>
                  </a:txBody>
                  <a:tcPr/>
                </a:tc>
                <a:tc>
                  <a:txBody>
                    <a:bodyPr/>
                    <a:lstStyle/>
                    <a:p>
                      <a:r>
                        <a:rPr lang="en-US" sz="1400" dirty="0" smtClean="0"/>
                        <a:t>Uncomplicated AOM</a:t>
                      </a:r>
                      <a:endParaRPr lang="en-US" sz="1400" dirty="0"/>
                    </a:p>
                  </a:txBody>
                  <a:tcPr/>
                </a:tc>
              </a:tr>
              <a:tr h="370840">
                <a:tc>
                  <a:txBody>
                    <a:bodyPr/>
                    <a:lstStyle/>
                    <a:p>
                      <a:r>
                        <a:rPr lang="en-US" sz="1400" dirty="0" smtClean="0">
                          <a:solidFill>
                            <a:schemeClr val="bg1"/>
                          </a:solidFill>
                        </a:rPr>
                        <a:t>Patient Population</a:t>
                      </a:r>
                      <a:endParaRPr lang="en-US" sz="1400" dirty="0">
                        <a:solidFill>
                          <a:schemeClr val="bg1"/>
                        </a:solidFill>
                      </a:endParaRPr>
                    </a:p>
                  </a:txBody>
                  <a:tcPr/>
                </a:tc>
                <a:tc>
                  <a:txBody>
                    <a:bodyPr/>
                    <a:lstStyle/>
                    <a:p>
                      <a:r>
                        <a:rPr lang="en-US" sz="1400" b="0" kern="1200" dirty="0" smtClean="0">
                          <a:solidFill>
                            <a:srgbClr val="000000"/>
                          </a:solidFill>
                          <a:effectLst/>
                          <a:latin typeface="+mn-lt"/>
                          <a:ea typeface="+mn-ea"/>
                          <a:cs typeface="+mn-cs"/>
                        </a:rPr>
                        <a:t>Age 4 weeks to 18 years</a:t>
                      </a:r>
                    </a:p>
                    <a:p>
                      <a:r>
                        <a:rPr lang="en-US" sz="1400" b="0" kern="1200" dirty="0" smtClean="0">
                          <a:solidFill>
                            <a:srgbClr val="000000"/>
                          </a:solidFill>
                          <a:effectLst/>
                          <a:latin typeface="+mn-lt"/>
                          <a:ea typeface="+mn-ea"/>
                          <a:cs typeface="+mn-cs"/>
                        </a:rPr>
                        <a:t>Exclude: patients with immunodeficiencies and craniofacial deficiencies including cleft palate, etc. </a:t>
                      </a:r>
                      <a:endParaRPr lang="en-US" sz="1400" b="0" dirty="0">
                        <a:solidFill>
                          <a:srgbClr val="000000"/>
                        </a:solidFill>
                      </a:endParaRPr>
                    </a:p>
                  </a:txBody>
                  <a:tcPr/>
                </a:tc>
              </a:tr>
            </a:tbl>
          </a:graphicData>
        </a:graphic>
      </p:graphicFrame>
      <p:sp>
        <p:nvSpPr>
          <p:cNvPr id="9" name="TextBox 8"/>
          <p:cNvSpPr txBox="1"/>
          <p:nvPr/>
        </p:nvSpPr>
        <p:spPr>
          <a:xfrm>
            <a:off x="4562475" y="3189535"/>
            <a:ext cx="3248025" cy="307777"/>
          </a:xfrm>
          <a:prstGeom prst="rect">
            <a:avLst/>
          </a:prstGeom>
          <a:noFill/>
        </p:spPr>
        <p:txBody>
          <a:bodyPr wrap="square" rtlCol="0">
            <a:spAutoFit/>
          </a:bodyPr>
          <a:lstStyle/>
          <a:p>
            <a:r>
              <a:rPr lang="en-US" sz="1400" dirty="0" smtClean="0"/>
              <a:t>Table S-2. Search Criteria</a:t>
            </a:r>
            <a:endParaRPr lang="en-US" sz="1400" dirty="0"/>
          </a:p>
        </p:txBody>
      </p:sp>
      <p:graphicFrame>
        <p:nvGraphicFramePr>
          <p:cNvPr id="10" name="Table 9"/>
          <p:cNvGraphicFramePr>
            <a:graphicFrameLocks noGrp="1"/>
          </p:cNvGraphicFramePr>
          <p:nvPr>
            <p:extLst>
              <p:ext uri="{D42A27DB-BD31-4B8C-83A1-F6EECF244321}">
                <p14:modId xmlns="" xmlns:p14="http://schemas.microsoft.com/office/powerpoint/2010/main" val="2700044461"/>
              </p:ext>
            </p:extLst>
          </p:nvPr>
        </p:nvGraphicFramePr>
        <p:xfrm>
          <a:off x="3457576" y="3516630"/>
          <a:ext cx="5686424" cy="274320"/>
        </p:xfrm>
        <a:graphic>
          <a:graphicData uri="http://schemas.openxmlformats.org/drawingml/2006/table">
            <a:tbl>
              <a:tblPr firstRow="1" firstCol="1" bandRow="1">
                <a:tableStyleId>{5C22544A-7EE6-4342-B048-85BDC9FD1C3A}</a:tableStyleId>
              </a:tblPr>
              <a:tblGrid>
                <a:gridCol w="828674"/>
                <a:gridCol w="777016"/>
                <a:gridCol w="1048907"/>
                <a:gridCol w="960544"/>
                <a:gridCol w="1135189"/>
                <a:gridCol w="936094"/>
              </a:tblGrid>
              <a:tr h="189228">
                <a:tc>
                  <a:txBody>
                    <a:bodyPr/>
                    <a:lstStyle/>
                    <a:p>
                      <a:pPr marL="0" marR="0" indent="0">
                        <a:spcBef>
                          <a:spcPts val="600"/>
                        </a:spcBef>
                        <a:spcAft>
                          <a:spcPts val="0"/>
                        </a:spcAft>
                      </a:pPr>
                      <a:r>
                        <a:rPr lang="en-US" sz="900">
                          <a:effectLst/>
                        </a:rPr>
                        <a:t>Key Question</a:t>
                      </a:r>
                      <a:endParaRPr lang="en-US" sz="1200">
                        <a:effectLst/>
                        <a:latin typeface="Times"/>
                        <a:ea typeface="Times"/>
                        <a:cs typeface="Times New Roman"/>
                      </a:endParaRPr>
                    </a:p>
                  </a:txBody>
                  <a:tcPr marL="68580" marR="68580" marT="0" marB="0"/>
                </a:tc>
                <a:tc>
                  <a:txBody>
                    <a:bodyPr/>
                    <a:lstStyle/>
                    <a:p>
                      <a:pPr marL="0" marR="0" indent="0">
                        <a:spcBef>
                          <a:spcPts val="0"/>
                        </a:spcBef>
                        <a:spcAft>
                          <a:spcPts val="0"/>
                        </a:spcAft>
                      </a:pPr>
                      <a:r>
                        <a:rPr lang="en-US" sz="900">
                          <a:effectLst/>
                        </a:rPr>
                        <a:t>Databases</a:t>
                      </a:r>
                      <a:endParaRPr lang="en-US" sz="1200">
                        <a:effectLst/>
                        <a:latin typeface="Times"/>
                        <a:ea typeface="Times"/>
                        <a:cs typeface="Times New Roman"/>
                      </a:endParaRPr>
                    </a:p>
                  </a:txBody>
                  <a:tcPr marL="68580" marR="68580" marT="0" marB="0"/>
                </a:tc>
                <a:tc>
                  <a:txBody>
                    <a:bodyPr/>
                    <a:lstStyle/>
                    <a:p>
                      <a:pPr marL="0" marR="0" indent="0">
                        <a:spcBef>
                          <a:spcPts val="0"/>
                        </a:spcBef>
                        <a:spcAft>
                          <a:spcPts val="0"/>
                        </a:spcAft>
                      </a:pPr>
                      <a:r>
                        <a:rPr lang="en-US" sz="900" dirty="0">
                          <a:effectLst/>
                        </a:rPr>
                        <a:t>Article Types</a:t>
                      </a:r>
                      <a:endParaRPr lang="en-US" sz="1200" dirty="0">
                        <a:effectLst/>
                        <a:latin typeface="Times"/>
                        <a:ea typeface="Times"/>
                        <a:cs typeface="Times New Roman"/>
                      </a:endParaRPr>
                    </a:p>
                  </a:txBody>
                  <a:tcPr marL="68580" marR="68580" marT="0" marB="0"/>
                </a:tc>
                <a:tc>
                  <a:txBody>
                    <a:bodyPr/>
                    <a:lstStyle/>
                    <a:p>
                      <a:pPr marL="0" marR="0" indent="0">
                        <a:spcBef>
                          <a:spcPts val="0"/>
                        </a:spcBef>
                        <a:spcAft>
                          <a:spcPts val="0"/>
                        </a:spcAft>
                      </a:pPr>
                      <a:r>
                        <a:rPr lang="en-US" sz="900" dirty="0">
                          <a:effectLst/>
                        </a:rPr>
                        <a:t>Timeframe</a:t>
                      </a:r>
                      <a:endParaRPr lang="en-US" sz="1200" dirty="0">
                        <a:effectLst/>
                        <a:latin typeface="Times"/>
                        <a:ea typeface="Times"/>
                        <a:cs typeface="Times New Roman"/>
                      </a:endParaRPr>
                    </a:p>
                  </a:txBody>
                  <a:tcPr marL="68580" marR="68580" marT="0" marB="0"/>
                </a:tc>
                <a:tc>
                  <a:txBody>
                    <a:bodyPr/>
                    <a:lstStyle/>
                    <a:p>
                      <a:pPr marL="0" marR="0" indent="0">
                        <a:spcBef>
                          <a:spcPts val="0"/>
                        </a:spcBef>
                        <a:spcAft>
                          <a:spcPts val="0"/>
                        </a:spcAft>
                      </a:pPr>
                      <a:r>
                        <a:rPr lang="en-US" sz="900">
                          <a:effectLst/>
                        </a:rPr>
                        <a:t># Studies Reviewed</a:t>
                      </a:r>
                      <a:endParaRPr lang="en-US" sz="1200">
                        <a:effectLst/>
                        <a:latin typeface="Times"/>
                        <a:ea typeface="Times"/>
                        <a:cs typeface="Times New Roman"/>
                      </a:endParaRPr>
                    </a:p>
                  </a:txBody>
                  <a:tcPr marL="68580" marR="68580" marT="0" marB="0"/>
                </a:tc>
                <a:tc>
                  <a:txBody>
                    <a:bodyPr/>
                    <a:lstStyle/>
                    <a:p>
                      <a:pPr marL="0" marR="0" indent="0" algn="l">
                        <a:spcBef>
                          <a:spcPts val="0"/>
                        </a:spcBef>
                        <a:spcAft>
                          <a:spcPts val="600"/>
                        </a:spcAft>
                      </a:pPr>
                      <a:r>
                        <a:rPr lang="en-US" sz="900" dirty="0" smtClean="0">
                          <a:effectLst/>
                        </a:rPr>
                        <a:t># Studies Included</a:t>
                      </a:r>
                      <a:endParaRPr lang="en-US" sz="1200" dirty="0">
                        <a:effectLst/>
                        <a:latin typeface="Times"/>
                        <a:ea typeface="Times"/>
                        <a:cs typeface="Times New Roman"/>
                      </a:endParaRPr>
                    </a:p>
                  </a:txBody>
                  <a:tcPr marL="68580" marR="68580" marT="0" marB="0"/>
                </a:tc>
              </a:tr>
            </a:tbl>
          </a:graphicData>
        </a:graphic>
      </p:graphicFrame>
      <p:sp>
        <p:nvSpPr>
          <p:cNvPr id="11" name="TextBox 10"/>
          <p:cNvSpPr txBox="1"/>
          <p:nvPr/>
        </p:nvSpPr>
        <p:spPr>
          <a:xfrm>
            <a:off x="4952999" y="1547396"/>
            <a:ext cx="3457575" cy="738664"/>
          </a:xfrm>
          <a:prstGeom prst="rect">
            <a:avLst/>
          </a:prstGeom>
          <a:noFill/>
        </p:spPr>
        <p:txBody>
          <a:bodyPr wrap="square" rtlCol="0">
            <a:spAutoFit/>
          </a:bodyPr>
          <a:lstStyle/>
          <a:p>
            <a:r>
              <a:rPr lang="en-US" sz="1400" dirty="0" smtClean="0"/>
              <a:t>Results:</a:t>
            </a:r>
          </a:p>
          <a:p>
            <a:pPr marL="285750" indent="-285750">
              <a:buFont typeface="Arial" pitchFamily="34" charset="0"/>
              <a:buChar char="•"/>
            </a:pPr>
            <a:r>
              <a:rPr lang="en-US" sz="1400" dirty="0" smtClean="0"/>
              <a:t>Quantitative tables</a:t>
            </a:r>
          </a:p>
          <a:p>
            <a:pPr marL="285750" indent="-285750">
              <a:buFont typeface="Arial" pitchFamily="34" charset="0"/>
              <a:buChar char="•"/>
            </a:pPr>
            <a:r>
              <a:rPr lang="en-US" sz="1400" dirty="0" smtClean="0"/>
              <a:t>Narrative tables</a:t>
            </a:r>
            <a:endParaRPr lang="en-US" sz="1400" dirty="0"/>
          </a:p>
        </p:txBody>
      </p:sp>
      <p:sp>
        <p:nvSpPr>
          <p:cNvPr id="12" name="TextBox 11"/>
          <p:cNvSpPr txBox="1"/>
          <p:nvPr/>
        </p:nvSpPr>
        <p:spPr>
          <a:xfrm>
            <a:off x="3990975" y="4636532"/>
            <a:ext cx="4229100" cy="738664"/>
          </a:xfrm>
          <a:prstGeom prst="rect">
            <a:avLst/>
          </a:prstGeom>
          <a:noFill/>
        </p:spPr>
        <p:txBody>
          <a:bodyPr wrap="square" rtlCol="0">
            <a:spAutoFit/>
          </a:bodyPr>
          <a:lstStyle/>
          <a:p>
            <a:pPr marL="285750" indent="-285750">
              <a:buFont typeface="Arial" pitchFamily="34" charset="0"/>
              <a:buChar char="•"/>
            </a:pPr>
            <a:r>
              <a:rPr lang="en-US" sz="1400" dirty="0" smtClean="0"/>
              <a:t>Conclusions</a:t>
            </a:r>
          </a:p>
          <a:p>
            <a:pPr marL="285750" indent="-285750">
              <a:buFont typeface="Arial" pitchFamily="34" charset="0"/>
              <a:buChar char="•"/>
            </a:pPr>
            <a:r>
              <a:rPr lang="en-US" sz="1400" dirty="0" smtClean="0"/>
              <a:t>Limitations</a:t>
            </a:r>
          </a:p>
          <a:p>
            <a:pPr marL="285750" indent="-285750">
              <a:buFont typeface="Arial" pitchFamily="34" charset="0"/>
              <a:buChar char="•"/>
            </a:pPr>
            <a:r>
              <a:rPr lang="en-US" sz="1400" dirty="0" smtClean="0"/>
              <a:t>Future Research Needs</a:t>
            </a:r>
            <a:endParaRPr lang="en-US" sz="1400" dirty="0"/>
          </a:p>
        </p:txBody>
      </p:sp>
    </p:spTree>
    <p:extLst>
      <p:ext uri="{BB962C8B-B14F-4D97-AF65-F5344CB8AC3E}">
        <p14:creationId xmlns="" xmlns:p14="http://schemas.microsoft.com/office/powerpoint/2010/main" val="95820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017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What we did…</a:t>
            </a:r>
          </a:p>
        </p:txBody>
      </p:sp>
      <p:pic>
        <p:nvPicPr>
          <p:cNvPr id="8195" name="Picture 2" descr="https://encrypted-tbn0.google.com/images?q=tbn:ANd9GcSR8Ejh6EFfIU4U-hg-Z5lvP0DlAh4ltaghzALynQ9elKl02aSIdA"/>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05173" y="2446338"/>
            <a:ext cx="2257425" cy="1343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6" name="Right Arrow 2"/>
          <p:cNvSpPr>
            <a:spLocks noChangeArrowheads="1"/>
          </p:cNvSpPr>
          <p:nvPr/>
        </p:nvSpPr>
        <p:spPr bwMode="auto">
          <a:xfrm>
            <a:off x="3838575" y="1676400"/>
            <a:ext cx="771525" cy="352425"/>
          </a:xfrm>
          <a:prstGeom prst="rightArrow">
            <a:avLst>
              <a:gd name="adj1" fmla="val 50000"/>
              <a:gd name="adj2" fmla="val 49997"/>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lgn="ctr">
                <a:solidFill>
                  <a:schemeClr val="tx1"/>
                </a:solidFill>
                <a:round/>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endParaRPr lang="en-US"/>
          </a:p>
        </p:txBody>
      </p:sp>
      <p:sp>
        <p:nvSpPr>
          <p:cNvPr id="8197" name="Right Arrow 3"/>
          <p:cNvSpPr>
            <a:spLocks noChangeArrowheads="1"/>
          </p:cNvSpPr>
          <p:nvPr/>
        </p:nvSpPr>
        <p:spPr bwMode="auto">
          <a:xfrm>
            <a:off x="5217316" y="1247119"/>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2" name="TextBox 1"/>
          <p:cNvSpPr txBox="1"/>
          <p:nvPr/>
        </p:nvSpPr>
        <p:spPr>
          <a:xfrm>
            <a:off x="3039664" y="1199821"/>
            <a:ext cx="1597821" cy="523220"/>
          </a:xfrm>
          <a:prstGeom prst="rect">
            <a:avLst/>
          </a:prstGeom>
          <a:noFill/>
        </p:spPr>
        <p:txBody>
          <a:bodyPr wrap="square" rtlCol="0">
            <a:spAutoFit/>
          </a:bodyPr>
          <a:lstStyle/>
          <a:p>
            <a:r>
              <a:rPr lang="en-US" sz="1400" dirty="0" smtClean="0">
                <a:solidFill>
                  <a:srgbClr val="FEAB04"/>
                </a:solidFill>
              </a:rPr>
              <a:t>Chose a sample report to modify</a:t>
            </a:r>
            <a:endParaRPr lang="en-US" sz="1400" dirty="0">
              <a:solidFill>
                <a:srgbClr val="FEAB04"/>
              </a:solidFill>
            </a:endParaRPr>
          </a:p>
        </p:txBody>
      </p:sp>
      <p:sp>
        <p:nvSpPr>
          <p:cNvPr id="3" name="TextBox 2"/>
          <p:cNvSpPr txBox="1"/>
          <p:nvPr/>
        </p:nvSpPr>
        <p:spPr>
          <a:xfrm>
            <a:off x="523875" y="1199821"/>
            <a:ext cx="1600200" cy="954107"/>
          </a:xfrm>
          <a:prstGeom prst="rect">
            <a:avLst/>
          </a:prstGeom>
          <a:noFill/>
        </p:spPr>
        <p:txBody>
          <a:bodyPr wrap="square" rtlCol="0">
            <a:spAutoFit/>
          </a:bodyPr>
          <a:lstStyle/>
          <a:p>
            <a:pPr algn="ctr"/>
            <a:r>
              <a:rPr lang="en-US" sz="1400" dirty="0" smtClean="0"/>
              <a:t>Identified  formats </a:t>
            </a:r>
          </a:p>
          <a:p>
            <a:pPr algn="ctr"/>
            <a:r>
              <a:rPr lang="en-US" sz="1400" dirty="0" smtClean="0"/>
              <a:t>in use</a:t>
            </a:r>
          </a:p>
          <a:p>
            <a:pPr algn="ctr"/>
            <a:r>
              <a:rPr lang="en-US" sz="1400" dirty="0" smtClean="0"/>
              <a:t>(and users)</a:t>
            </a:r>
            <a:endParaRPr lang="en-US" sz="1400" dirty="0"/>
          </a:p>
        </p:txBody>
      </p:sp>
      <p:sp>
        <p:nvSpPr>
          <p:cNvPr id="8" name="Right Arrow 3"/>
          <p:cNvSpPr>
            <a:spLocks noChangeArrowheads="1"/>
          </p:cNvSpPr>
          <p:nvPr/>
        </p:nvSpPr>
        <p:spPr bwMode="auto">
          <a:xfrm>
            <a:off x="2047874" y="1213452"/>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4" name="TextBox 3"/>
          <p:cNvSpPr txBox="1"/>
          <p:nvPr/>
        </p:nvSpPr>
        <p:spPr>
          <a:xfrm>
            <a:off x="6288877" y="1113948"/>
            <a:ext cx="1771651" cy="738664"/>
          </a:xfrm>
          <a:prstGeom prst="rect">
            <a:avLst/>
          </a:prstGeom>
          <a:noFill/>
        </p:spPr>
        <p:txBody>
          <a:bodyPr wrap="square" rtlCol="0">
            <a:spAutoFit/>
          </a:bodyPr>
          <a:lstStyle/>
          <a:p>
            <a:pPr algn="ctr"/>
            <a:r>
              <a:rPr lang="en-US" sz="1400" dirty="0" smtClean="0"/>
              <a:t>Created 5 test executive summaries</a:t>
            </a:r>
            <a:endParaRPr lang="en-US" sz="1400" dirty="0"/>
          </a:p>
        </p:txBody>
      </p:sp>
      <p:sp>
        <p:nvSpPr>
          <p:cNvPr id="10" name="Right Arrow 3"/>
          <p:cNvSpPr>
            <a:spLocks noChangeArrowheads="1"/>
          </p:cNvSpPr>
          <p:nvPr/>
        </p:nvSpPr>
        <p:spPr bwMode="auto">
          <a:xfrm rot="5400000">
            <a:off x="6829420" y="2159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1" name="Right Arrow 3"/>
          <p:cNvSpPr>
            <a:spLocks noChangeArrowheads="1"/>
          </p:cNvSpPr>
          <p:nvPr/>
        </p:nvSpPr>
        <p:spPr bwMode="auto">
          <a:xfrm rot="5400000">
            <a:off x="6829422" y="4262248"/>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5" name="TextBox 4"/>
          <p:cNvSpPr txBox="1"/>
          <p:nvPr/>
        </p:nvSpPr>
        <p:spPr>
          <a:xfrm>
            <a:off x="5760242" y="2829957"/>
            <a:ext cx="2640807" cy="1169551"/>
          </a:xfrm>
          <a:prstGeom prst="rect">
            <a:avLst/>
          </a:prstGeom>
          <a:noFill/>
        </p:spPr>
        <p:txBody>
          <a:bodyPr wrap="square" rtlCol="0">
            <a:spAutoFit/>
          </a:bodyPr>
          <a:lstStyle/>
          <a:p>
            <a:pPr algn="ctr"/>
            <a:r>
              <a:rPr lang="en-US" sz="1400" dirty="0" smtClean="0"/>
              <a:t>Assessed reactions of a focus group </a:t>
            </a:r>
          </a:p>
          <a:p>
            <a:pPr algn="ctr"/>
            <a:r>
              <a:rPr lang="en-US" sz="1400" dirty="0" smtClean="0"/>
              <a:t>(clinical decision makers) </a:t>
            </a:r>
          </a:p>
          <a:p>
            <a:pPr algn="ctr"/>
            <a:r>
              <a:rPr lang="en-US" sz="1400" dirty="0" smtClean="0"/>
              <a:t>to the summaries online and via conference call</a:t>
            </a:r>
          </a:p>
        </p:txBody>
      </p:sp>
      <p:sp>
        <p:nvSpPr>
          <p:cNvPr id="14" name="Right Arrow 3"/>
          <p:cNvSpPr>
            <a:spLocks noChangeArrowheads="1"/>
          </p:cNvSpPr>
          <p:nvPr/>
        </p:nvSpPr>
        <p:spPr bwMode="auto">
          <a:xfrm rot="12560344">
            <a:off x="4872033" y="45432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7" name="TextBox 6"/>
          <p:cNvSpPr txBox="1"/>
          <p:nvPr/>
        </p:nvSpPr>
        <p:spPr>
          <a:xfrm>
            <a:off x="5907879" y="5067299"/>
            <a:ext cx="2200274" cy="954107"/>
          </a:xfrm>
          <a:prstGeom prst="rect">
            <a:avLst/>
          </a:prstGeom>
          <a:noFill/>
          <a:ln>
            <a:noFill/>
          </a:ln>
        </p:spPr>
        <p:txBody>
          <a:bodyPr wrap="square" rtlCol="0">
            <a:spAutoFit/>
          </a:bodyPr>
          <a:lstStyle/>
          <a:p>
            <a:pPr algn="ctr"/>
            <a:r>
              <a:rPr lang="en-US" sz="1400" dirty="0" smtClean="0"/>
              <a:t>Created 2 new versions of the summaries and discarded 1 </a:t>
            </a:r>
          </a:p>
          <a:p>
            <a:pPr algn="ctr"/>
            <a:r>
              <a:rPr lang="en-US" sz="1400" dirty="0" smtClean="0"/>
              <a:t>based on feedback</a:t>
            </a:r>
            <a:endParaRPr lang="en-US" sz="1400" dirty="0"/>
          </a:p>
        </p:txBody>
      </p:sp>
      <p:sp>
        <p:nvSpPr>
          <p:cNvPr id="9" name="TextBox 8"/>
          <p:cNvSpPr txBox="1"/>
          <p:nvPr/>
        </p:nvSpPr>
        <p:spPr>
          <a:xfrm>
            <a:off x="1895475" y="3999508"/>
            <a:ext cx="2714625" cy="954107"/>
          </a:xfrm>
          <a:prstGeom prst="rect">
            <a:avLst/>
          </a:prstGeom>
          <a:noFill/>
          <a:ln>
            <a:solidFill>
              <a:schemeClr val="tx1"/>
            </a:solidFill>
          </a:ln>
        </p:spPr>
        <p:txBody>
          <a:bodyPr wrap="square" rtlCol="0">
            <a:spAutoFit/>
          </a:bodyPr>
          <a:lstStyle/>
          <a:p>
            <a:pPr algn="ctr"/>
            <a:r>
              <a:rPr lang="en-US" sz="1400" dirty="0" smtClean="0"/>
              <a:t>Assessed reactions of 2</a:t>
            </a:r>
            <a:r>
              <a:rPr lang="en-US" sz="1400" baseline="30000" dirty="0" smtClean="0"/>
              <a:t>nd</a:t>
            </a:r>
            <a:r>
              <a:rPr lang="en-US" sz="1400" dirty="0" smtClean="0"/>
              <a:t> focus group </a:t>
            </a:r>
          </a:p>
          <a:p>
            <a:pPr algn="ctr"/>
            <a:r>
              <a:rPr lang="en-US" sz="1400" dirty="0" smtClean="0"/>
              <a:t>(research decision makers) to the summaries</a:t>
            </a:r>
            <a:endParaRPr lang="en-US" sz="1400" dirty="0"/>
          </a:p>
        </p:txBody>
      </p:sp>
      <p:sp>
        <p:nvSpPr>
          <p:cNvPr id="12" name="TextBox 11"/>
          <p:cNvSpPr txBox="1"/>
          <p:nvPr/>
        </p:nvSpPr>
        <p:spPr>
          <a:xfrm>
            <a:off x="1895475" y="5438775"/>
            <a:ext cx="3009900" cy="738664"/>
          </a:xfrm>
          <a:prstGeom prst="rect">
            <a:avLst/>
          </a:prstGeom>
          <a:noFill/>
        </p:spPr>
        <p:txBody>
          <a:bodyPr wrap="square" rtlCol="0">
            <a:spAutoFit/>
          </a:bodyPr>
          <a:lstStyle/>
          <a:p>
            <a:pPr algn="ctr"/>
            <a:r>
              <a:rPr lang="en-US" sz="1400" dirty="0" smtClean="0"/>
              <a:t>Assessed  reactions of 3</a:t>
            </a:r>
            <a:r>
              <a:rPr lang="en-US" sz="1400" baseline="30000" dirty="0" smtClean="0"/>
              <a:t>rd</a:t>
            </a:r>
            <a:r>
              <a:rPr lang="en-US" sz="1400" dirty="0" smtClean="0"/>
              <a:t> group  </a:t>
            </a:r>
          </a:p>
          <a:p>
            <a:pPr algn="ctr"/>
            <a:r>
              <a:rPr lang="en-US" sz="1400" dirty="0" smtClean="0"/>
              <a:t>(community physicians) </a:t>
            </a:r>
          </a:p>
          <a:p>
            <a:pPr algn="ctr"/>
            <a:r>
              <a:rPr lang="en-US" sz="1400" dirty="0" smtClean="0"/>
              <a:t>to the summaries</a:t>
            </a:r>
            <a:endParaRPr lang="en-US" sz="1400" dirty="0"/>
          </a:p>
        </p:txBody>
      </p:sp>
      <p:sp>
        <p:nvSpPr>
          <p:cNvPr id="18" name="Right Arrow 3"/>
          <p:cNvSpPr>
            <a:spLocks noChangeArrowheads="1"/>
          </p:cNvSpPr>
          <p:nvPr/>
        </p:nvSpPr>
        <p:spPr bwMode="auto">
          <a:xfrm rot="8991928">
            <a:off x="5008958" y="5593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7" name="Bent Arrow 16"/>
          <p:cNvSpPr/>
          <p:nvPr/>
        </p:nvSpPr>
        <p:spPr bwMode="auto">
          <a:xfrm rot="16200000">
            <a:off x="662512" y="4140070"/>
            <a:ext cx="1601528" cy="560388"/>
          </a:xfrm>
          <a:prstGeom prst="bentArrow">
            <a:avLst/>
          </a:prstGeom>
          <a:solidFill>
            <a:schemeClr val="tx1"/>
          </a:solidFill>
          <a:ln>
            <a:noFill/>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20" name="TextBox 19"/>
          <p:cNvSpPr txBox="1"/>
          <p:nvPr/>
        </p:nvSpPr>
        <p:spPr>
          <a:xfrm>
            <a:off x="500062" y="2789148"/>
            <a:ext cx="1647825" cy="523220"/>
          </a:xfrm>
          <a:prstGeom prst="rect">
            <a:avLst/>
          </a:prstGeom>
          <a:noFill/>
        </p:spPr>
        <p:txBody>
          <a:bodyPr wrap="square" rtlCol="0">
            <a:spAutoFit/>
          </a:bodyPr>
          <a:lstStyle/>
          <a:p>
            <a:pPr algn="ctr"/>
            <a:r>
              <a:rPr lang="en-US" sz="1400" dirty="0" smtClean="0"/>
              <a:t>Summarized results</a:t>
            </a:r>
            <a:endParaRPr lang="en-US" sz="1400" dirty="0"/>
          </a:p>
        </p:txBody>
      </p:sp>
    </p:spTree>
    <p:extLst>
      <p:ext uri="{BB962C8B-B14F-4D97-AF65-F5344CB8AC3E}">
        <p14:creationId xmlns="" xmlns:p14="http://schemas.microsoft.com/office/powerpoint/2010/main" val="5190528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0" y="0"/>
            <a:ext cx="9144000" cy="1143000"/>
          </a:xfrm>
        </p:spPr>
        <p:txBody>
          <a:bodyPr/>
          <a:lstStyle/>
          <a:p>
            <a:r>
              <a:rPr lang="en-US" dirty="0" smtClean="0"/>
              <a:t>Focus Group 2 Included </a:t>
            </a:r>
            <a:r>
              <a:rPr lang="en-US" dirty="0"/>
              <a:t>5</a:t>
            </a:r>
            <a:r>
              <a:rPr lang="en-US" dirty="0" smtClean="0"/>
              <a:t> Participants</a:t>
            </a:r>
          </a:p>
        </p:txBody>
      </p:sp>
      <p:sp>
        <p:nvSpPr>
          <p:cNvPr id="9219" name="Rectangle 5"/>
          <p:cNvSpPr>
            <a:spLocks noGrp="1" noChangeArrowheads="1"/>
          </p:cNvSpPr>
          <p:nvPr>
            <p:ph type="body" idx="1"/>
          </p:nvPr>
        </p:nvSpPr>
        <p:spPr>
          <a:xfrm>
            <a:off x="0" y="973138"/>
            <a:ext cx="8877300" cy="5194300"/>
          </a:xfrm>
        </p:spPr>
        <p:txBody>
          <a:bodyPr/>
          <a:lstStyle/>
          <a:p>
            <a:pPr lvl="1">
              <a:spcBef>
                <a:spcPct val="60000"/>
              </a:spcBef>
            </a:pPr>
            <a:r>
              <a:rPr lang="en-US" dirty="0" smtClean="0"/>
              <a:t>A director of an office at FDA</a:t>
            </a:r>
          </a:p>
          <a:p>
            <a:pPr lvl="1">
              <a:spcBef>
                <a:spcPct val="60000"/>
              </a:spcBef>
            </a:pPr>
            <a:r>
              <a:rPr lang="en-US" dirty="0" smtClean="0"/>
              <a:t>A director of a federally funded academic research center</a:t>
            </a:r>
          </a:p>
          <a:p>
            <a:pPr lvl="1">
              <a:spcBef>
                <a:spcPct val="60000"/>
              </a:spcBef>
            </a:pPr>
            <a:r>
              <a:rPr lang="en-US" dirty="0" smtClean="0"/>
              <a:t>An FDA microbiologist</a:t>
            </a:r>
          </a:p>
          <a:p>
            <a:pPr lvl="1">
              <a:spcBef>
                <a:spcPct val="60000"/>
              </a:spcBef>
            </a:pPr>
            <a:r>
              <a:rPr lang="en-US" dirty="0" smtClean="0"/>
              <a:t>An administrator at CMS</a:t>
            </a:r>
          </a:p>
          <a:p>
            <a:pPr lvl="1">
              <a:spcBef>
                <a:spcPct val="60000"/>
              </a:spcBef>
            </a:pPr>
            <a:r>
              <a:rPr lang="en-US" dirty="0" smtClean="0"/>
              <a:t>A former congressional staffer with health policy experience</a:t>
            </a:r>
          </a:p>
        </p:txBody>
      </p:sp>
    </p:spTree>
    <p:extLst>
      <p:ext uri="{BB962C8B-B14F-4D97-AF65-F5344CB8AC3E}">
        <p14:creationId xmlns="" xmlns:p14="http://schemas.microsoft.com/office/powerpoint/2010/main" val="13386901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group 2 participants preferred </a:t>
            </a:r>
            <a:br>
              <a:rPr lang="en-US" dirty="0" smtClean="0"/>
            </a:br>
            <a:r>
              <a:rPr lang="en-US" dirty="0" smtClean="0"/>
              <a:t>versions 3 and 4</a:t>
            </a:r>
            <a:endParaRPr lang="en-US" dirty="0"/>
          </a:p>
        </p:txBody>
      </p:sp>
      <p:sp>
        <p:nvSpPr>
          <p:cNvPr id="3" name="Content Placeholder 2"/>
          <p:cNvSpPr>
            <a:spLocks noGrp="1"/>
          </p:cNvSpPr>
          <p:nvPr>
            <p:ph idx="1"/>
          </p:nvPr>
        </p:nvSpPr>
        <p:spPr/>
        <p:txBody>
          <a:bodyPr/>
          <a:lstStyle/>
          <a:p>
            <a:pPr lvl="1"/>
            <a:r>
              <a:rPr lang="en-US" dirty="0" smtClean="0"/>
              <a:t>Versions 1 and 2 were not helpful</a:t>
            </a:r>
          </a:p>
          <a:p>
            <a:pPr lvl="2"/>
            <a:r>
              <a:rPr lang="en-US" sz="2000" dirty="0" smtClean="0"/>
              <a:t>Want to see what changed and why</a:t>
            </a:r>
          </a:p>
          <a:p>
            <a:pPr lvl="1"/>
            <a:r>
              <a:rPr lang="en-US" dirty="0" smtClean="0"/>
              <a:t>New version 3 </a:t>
            </a:r>
            <a:r>
              <a:rPr lang="en-US" dirty="0"/>
              <a:t>(</a:t>
            </a:r>
            <a:r>
              <a:rPr lang="en-US" dirty="0" smtClean="0"/>
              <a:t>both sets of tables) was better, but</a:t>
            </a:r>
          </a:p>
          <a:p>
            <a:pPr lvl="2"/>
            <a:r>
              <a:rPr lang="en-US" sz="2000" dirty="0" smtClean="0"/>
              <a:t>show </a:t>
            </a:r>
            <a:r>
              <a:rPr lang="en-US" sz="2000" dirty="0"/>
              <a:t>how the new findings contributed to changing the </a:t>
            </a:r>
            <a:r>
              <a:rPr lang="en-US" sz="2000" dirty="0" smtClean="0"/>
              <a:t>conclusions;</a:t>
            </a:r>
          </a:p>
          <a:p>
            <a:pPr lvl="2"/>
            <a:r>
              <a:rPr lang="en-US" sz="2000" dirty="0" smtClean="0"/>
              <a:t>use </a:t>
            </a:r>
            <a:r>
              <a:rPr lang="en-US" sz="2000" dirty="0"/>
              <a:t>color coding or different fonts to increase the salience of what changed; and </a:t>
            </a:r>
            <a:endParaRPr lang="en-US" sz="2000" dirty="0" smtClean="0"/>
          </a:p>
          <a:p>
            <a:pPr lvl="2"/>
            <a:r>
              <a:rPr lang="en-US" sz="2000" dirty="0" smtClean="0"/>
              <a:t>include </a:t>
            </a:r>
            <a:r>
              <a:rPr lang="en-US" sz="2000" dirty="0"/>
              <a:t>some wording that would put the changes in context. </a:t>
            </a:r>
            <a:endParaRPr lang="en-US" sz="2000" dirty="0" smtClean="0"/>
          </a:p>
          <a:p>
            <a:pPr lvl="2"/>
            <a:r>
              <a:rPr lang="en-US" sz="2000" dirty="0" smtClean="0"/>
              <a:t>Show</a:t>
            </a:r>
            <a:r>
              <a:rPr lang="en-US" sz="2000" i="1" dirty="0" smtClean="0"/>
              <a:t> why</a:t>
            </a:r>
            <a:r>
              <a:rPr lang="en-US" sz="2000" dirty="0" smtClean="0"/>
              <a:t> </a:t>
            </a:r>
            <a:r>
              <a:rPr lang="en-US" sz="2000" dirty="0"/>
              <a:t>conclusions </a:t>
            </a:r>
            <a:r>
              <a:rPr lang="en-US" sz="2000" dirty="0" smtClean="0"/>
              <a:t>changed</a:t>
            </a:r>
          </a:p>
          <a:p>
            <a:pPr lvl="1"/>
            <a:r>
              <a:rPr lang="en-US" dirty="0" smtClean="0"/>
              <a:t>New version 4 was even better but not a substitute for full report</a:t>
            </a:r>
            <a:endParaRPr lang="en-US" dirty="0"/>
          </a:p>
        </p:txBody>
      </p:sp>
    </p:spTree>
    <p:extLst>
      <p:ext uri="{BB962C8B-B14F-4D97-AF65-F5344CB8AC3E}">
        <p14:creationId xmlns="" xmlns:p14="http://schemas.microsoft.com/office/powerpoint/2010/main" val="35086419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What we did…</a:t>
            </a:r>
          </a:p>
        </p:txBody>
      </p:sp>
      <p:pic>
        <p:nvPicPr>
          <p:cNvPr id="8195" name="Picture 2" descr="https://encrypted-tbn0.google.com/images?q=tbn:ANd9GcSR8Ejh6EFfIU4U-hg-Z5lvP0DlAh4ltaghzALynQ9elKl02aSIdA"/>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05173" y="2446338"/>
            <a:ext cx="2257425" cy="1343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6" name="Right Arrow 2"/>
          <p:cNvSpPr>
            <a:spLocks noChangeArrowheads="1"/>
          </p:cNvSpPr>
          <p:nvPr/>
        </p:nvSpPr>
        <p:spPr bwMode="auto">
          <a:xfrm>
            <a:off x="3838575" y="1676400"/>
            <a:ext cx="771525" cy="352425"/>
          </a:xfrm>
          <a:prstGeom prst="rightArrow">
            <a:avLst>
              <a:gd name="adj1" fmla="val 50000"/>
              <a:gd name="adj2" fmla="val 49997"/>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lgn="ctr">
                <a:solidFill>
                  <a:schemeClr val="tx1"/>
                </a:solidFill>
                <a:round/>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endParaRPr lang="en-US"/>
          </a:p>
        </p:txBody>
      </p:sp>
      <p:sp>
        <p:nvSpPr>
          <p:cNvPr id="8197" name="Right Arrow 3"/>
          <p:cNvSpPr>
            <a:spLocks noChangeArrowheads="1"/>
          </p:cNvSpPr>
          <p:nvPr/>
        </p:nvSpPr>
        <p:spPr bwMode="auto">
          <a:xfrm>
            <a:off x="5217316" y="1247119"/>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2" name="TextBox 1"/>
          <p:cNvSpPr txBox="1"/>
          <p:nvPr/>
        </p:nvSpPr>
        <p:spPr>
          <a:xfrm>
            <a:off x="3039664" y="1199821"/>
            <a:ext cx="1597821" cy="523220"/>
          </a:xfrm>
          <a:prstGeom prst="rect">
            <a:avLst/>
          </a:prstGeom>
          <a:noFill/>
        </p:spPr>
        <p:txBody>
          <a:bodyPr wrap="square" rtlCol="0">
            <a:spAutoFit/>
          </a:bodyPr>
          <a:lstStyle/>
          <a:p>
            <a:r>
              <a:rPr lang="en-US" sz="1400" dirty="0" smtClean="0">
                <a:solidFill>
                  <a:srgbClr val="FEAB04"/>
                </a:solidFill>
              </a:rPr>
              <a:t>Chose a sample report to modify</a:t>
            </a:r>
            <a:endParaRPr lang="en-US" sz="1400" dirty="0">
              <a:solidFill>
                <a:srgbClr val="FEAB04"/>
              </a:solidFill>
            </a:endParaRPr>
          </a:p>
        </p:txBody>
      </p:sp>
      <p:sp>
        <p:nvSpPr>
          <p:cNvPr id="3" name="TextBox 2"/>
          <p:cNvSpPr txBox="1"/>
          <p:nvPr/>
        </p:nvSpPr>
        <p:spPr>
          <a:xfrm>
            <a:off x="523875" y="1199821"/>
            <a:ext cx="1600200" cy="954107"/>
          </a:xfrm>
          <a:prstGeom prst="rect">
            <a:avLst/>
          </a:prstGeom>
          <a:noFill/>
        </p:spPr>
        <p:txBody>
          <a:bodyPr wrap="square" rtlCol="0">
            <a:spAutoFit/>
          </a:bodyPr>
          <a:lstStyle/>
          <a:p>
            <a:pPr algn="ctr"/>
            <a:r>
              <a:rPr lang="en-US" sz="1400" dirty="0" smtClean="0"/>
              <a:t>Identified  formats </a:t>
            </a:r>
          </a:p>
          <a:p>
            <a:pPr algn="ctr"/>
            <a:r>
              <a:rPr lang="en-US" sz="1400" dirty="0" smtClean="0"/>
              <a:t>in use</a:t>
            </a:r>
          </a:p>
          <a:p>
            <a:pPr algn="ctr"/>
            <a:r>
              <a:rPr lang="en-US" sz="1400" dirty="0" smtClean="0"/>
              <a:t>(and users)</a:t>
            </a:r>
            <a:endParaRPr lang="en-US" sz="1400" dirty="0"/>
          </a:p>
        </p:txBody>
      </p:sp>
      <p:sp>
        <p:nvSpPr>
          <p:cNvPr id="8" name="Right Arrow 3"/>
          <p:cNvSpPr>
            <a:spLocks noChangeArrowheads="1"/>
          </p:cNvSpPr>
          <p:nvPr/>
        </p:nvSpPr>
        <p:spPr bwMode="auto">
          <a:xfrm>
            <a:off x="2047874" y="1213452"/>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4" name="TextBox 3"/>
          <p:cNvSpPr txBox="1"/>
          <p:nvPr/>
        </p:nvSpPr>
        <p:spPr>
          <a:xfrm>
            <a:off x="6288877" y="1113948"/>
            <a:ext cx="1771651" cy="738664"/>
          </a:xfrm>
          <a:prstGeom prst="rect">
            <a:avLst/>
          </a:prstGeom>
          <a:noFill/>
        </p:spPr>
        <p:txBody>
          <a:bodyPr wrap="square" rtlCol="0">
            <a:spAutoFit/>
          </a:bodyPr>
          <a:lstStyle/>
          <a:p>
            <a:pPr algn="ctr"/>
            <a:r>
              <a:rPr lang="en-US" sz="1400" dirty="0" smtClean="0"/>
              <a:t>Created 5 test executive summaries</a:t>
            </a:r>
            <a:endParaRPr lang="en-US" sz="1400" dirty="0"/>
          </a:p>
        </p:txBody>
      </p:sp>
      <p:sp>
        <p:nvSpPr>
          <p:cNvPr id="10" name="Right Arrow 3"/>
          <p:cNvSpPr>
            <a:spLocks noChangeArrowheads="1"/>
          </p:cNvSpPr>
          <p:nvPr/>
        </p:nvSpPr>
        <p:spPr bwMode="auto">
          <a:xfrm rot="5400000">
            <a:off x="6829420" y="2159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1" name="Right Arrow 3"/>
          <p:cNvSpPr>
            <a:spLocks noChangeArrowheads="1"/>
          </p:cNvSpPr>
          <p:nvPr/>
        </p:nvSpPr>
        <p:spPr bwMode="auto">
          <a:xfrm rot="5400000">
            <a:off x="6829422" y="4262248"/>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5" name="TextBox 4"/>
          <p:cNvSpPr txBox="1"/>
          <p:nvPr/>
        </p:nvSpPr>
        <p:spPr>
          <a:xfrm>
            <a:off x="5760242" y="2829957"/>
            <a:ext cx="2640807" cy="1169551"/>
          </a:xfrm>
          <a:prstGeom prst="rect">
            <a:avLst/>
          </a:prstGeom>
          <a:noFill/>
        </p:spPr>
        <p:txBody>
          <a:bodyPr wrap="square" rtlCol="0">
            <a:spAutoFit/>
          </a:bodyPr>
          <a:lstStyle/>
          <a:p>
            <a:pPr algn="ctr"/>
            <a:r>
              <a:rPr lang="en-US" sz="1400" dirty="0" smtClean="0"/>
              <a:t>Assessed reactions of a focus group </a:t>
            </a:r>
          </a:p>
          <a:p>
            <a:pPr algn="ctr"/>
            <a:r>
              <a:rPr lang="en-US" sz="1400" dirty="0" smtClean="0"/>
              <a:t>(clinical decision makers) </a:t>
            </a:r>
          </a:p>
          <a:p>
            <a:pPr algn="ctr"/>
            <a:r>
              <a:rPr lang="en-US" sz="1400" dirty="0" smtClean="0"/>
              <a:t>to the summaries online and via conference call</a:t>
            </a:r>
          </a:p>
        </p:txBody>
      </p:sp>
      <p:sp>
        <p:nvSpPr>
          <p:cNvPr id="14" name="Right Arrow 3"/>
          <p:cNvSpPr>
            <a:spLocks noChangeArrowheads="1"/>
          </p:cNvSpPr>
          <p:nvPr/>
        </p:nvSpPr>
        <p:spPr bwMode="auto">
          <a:xfrm rot="12560344">
            <a:off x="4872033" y="45432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7" name="TextBox 6"/>
          <p:cNvSpPr txBox="1"/>
          <p:nvPr/>
        </p:nvSpPr>
        <p:spPr>
          <a:xfrm>
            <a:off x="5907879" y="5067299"/>
            <a:ext cx="2200274" cy="954107"/>
          </a:xfrm>
          <a:prstGeom prst="rect">
            <a:avLst/>
          </a:prstGeom>
          <a:noFill/>
          <a:ln>
            <a:noFill/>
          </a:ln>
        </p:spPr>
        <p:txBody>
          <a:bodyPr wrap="square" rtlCol="0">
            <a:spAutoFit/>
          </a:bodyPr>
          <a:lstStyle/>
          <a:p>
            <a:pPr algn="ctr"/>
            <a:r>
              <a:rPr lang="en-US" sz="1400" dirty="0" smtClean="0"/>
              <a:t>Created 2 new versions of the summaries and discarded 1 </a:t>
            </a:r>
          </a:p>
          <a:p>
            <a:pPr algn="ctr"/>
            <a:r>
              <a:rPr lang="en-US" sz="1400" dirty="0" smtClean="0"/>
              <a:t>based on feedback</a:t>
            </a:r>
            <a:endParaRPr lang="en-US" sz="1400" dirty="0"/>
          </a:p>
        </p:txBody>
      </p:sp>
      <p:sp>
        <p:nvSpPr>
          <p:cNvPr id="9" name="TextBox 8"/>
          <p:cNvSpPr txBox="1"/>
          <p:nvPr/>
        </p:nvSpPr>
        <p:spPr>
          <a:xfrm>
            <a:off x="1895475" y="3999508"/>
            <a:ext cx="2714625" cy="954107"/>
          </a:xfrm>
          <a:prstGeom prst="rect">
            <a:avLst/>
          </a:prstGeom>
          <a:noFill/>
        </p:spPr>
        <p:txBody>
          <a:bodyPr wrap="square" rtlCol="0">
            <a:spAutoFit/>
          </a:bodyPr>
          <a:lstStyle/>
          <a:p>
            <a:pPr algn="ctr"/>
            <a:r>
              <a:rPr lang="en-US" sz="1400" dirty="0" smtClean="0"/>
              <a:t>Assessed reactions of 2</a:t>
            </a:r>
            <a:r>
              <a:rPr lang="en-US" sz="1400" baseline="30000" dirty="0" smtClean="0"/>
              <a:t>nd</a:t>
            </a:r>
            <a:r>
              <a:rPr lang="en-US" sz="1400" dirty="0" smtClean="0"/>
              <a:t> focus group </a:t>
            </a:r>
          </a:p>
          <a:p>
            <a:pPr algn="ctr"/>
            <a:r>
              <a:rPr lang="en-US" sz="1400" dirty="0" smtClean="0"/>
              <a:t>(research decision makers) to the summaries</a:t>
            </a:r>
            <a:endParaRPr lang="en-US" sz="1400" dirty="0"/>
          </a:p>
        </p:txBody>
      </p:sp>
      <p:sp>
        <p:nvSpPr>
          <p:cNvPr id="12" name="TextBox 11"/>
          <p:cNvSpPr txBox="1"/>
          <p:nvPr/>
        </p:nvSpPr>
        <p:spPr>
          <a:xfrm>
            <a:off x="1895475" y="5438775"/>
            <a:ext cx="3009900" cy="738664"/>
          </a:xfrm>
          <a:prstGeom prst="rect">
            <a:avLst/>
          </a:prstGeom>
          <a:noFill/>
          <a:ln>
            <a:solidFill>
              <a:schemeClr val="tx1"/>
            </a:solidFill>
          </a:ln>
        </p:spPr>
        <p:txBody>
          <a:bodyPr wrap="square" rtlCol="0">
            <a:spAutoFit/>
          </a:bodyPr>
          <a:lstStyle/>
          <a:p>
            <a:pPr algn="ctr"/>
            <a:r>
              <a:rPr lang="en-US" sz="1400" dirty="0" smtClean="0"/>
              <a:t>Assessed  reactions of 3</a:t>
            </a:r>
            <a:r>
              <a:rPr lang="en-US" sz="1400" baseline="30000" dirty="0" smtClean="0"/>
              <a:t>rd</a:t>
            </a:r>
            <a:r>
              <a:rPr lang="en-US" sz="1400" dirty="0" smtClean="0"/>
              <a:t> group  </a:t>
            </a:r>
          </a:p>
          <a:p>
            <a:pPr algn="ctr"/>
            <a:r>
              <a:rPr lang="en-US" sz="1400" dirty="0" smtClean="0"/>
              <a:t>(community physicians) </a:t>
            </a:r>
          </a:p>
          <a:p>
            <a:pPr algn="ctr"/>
            <a:r>
              <a:rPr lang="en-US" sz="1400" dirty="0" smtClean="0"/>
              <a:t>to the summaries</a:t>
            </a:r>
            <a:endParaRPr lang="en-US" sz="1400" dirty="0"/>
          </a:p>
        </p:txBody>
      </p:sp>
      <p:sp>
        <p:nvSpPr>
          <p:cNvPr id="18" name="Right Arrow 3"/>
          <p:cNvSpPr>
            <a:spLocks noChangeArrowheads="1"/>
          </p:cNvSpPr>
          <p:nvPr/>
        </p:nvSpPr>
        <p:spPr bwMode="auto">
          <a:xfrm rot="8991928">
            <a:off x="5008958" y="5593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7" name="Bent Arrow 16"/>
          <p:cNvSpPr/>
          <p:nvPr/>
        </p:nvSpPr>
        <p:spPr bwMode="auto">
          <a:xfrm rot="16200000">
            <a:off x="662512" y="4140070"/>
            <a:ext cx="1601528" cy="560388"/>
          </a:xfrm>
          <a:prstGeom prst="bentArrow">
            <a:avLst/>
          </a:prstGeom>
          <a:solidFill>
            <a:schemeClr val="tx1"/>
          </a:solidFill>
          <a:ln>
            <a:noFill/>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20" name="TextBox 19"/>
          <p:cNvSpPr txBox="1"/>
          <p:nvPr/>
        </p:nvSpPr>
        <p:spPr>
          <a:xfrm>
            <a:off x="500062" y="2789148"/>
            <a:ext cx="1647825" cy="523220"/>
          </a:xfrm>
          <a:prstGeom prst="rect">
            <a:avLst/>
          </a:prstGeom>
          <a:noFill/>
        </p:spPr>
        <p:txBody>
          <a:bodyPr wrap="square" rtlCol="0">
            <a:spAutoFit/>
          </a:bodyPr>
          <a:lstStyle/>
          <a:p>
            <a:pPr algn="ctr"/>
            <a:r>
              <a:rPr lang="en-US" sz="1400" dirty="0" smtClean="0"/>
              <a:t>Summarized results</a:t>
            </a:r>
            <a:endParaRPr lang="en-US" sz="1400" dirty="0"/>
          </a:p>
        </p:txBody>
      </p:sp>
    </p:spTree>
    <p:extLst>
      <p:ext uri="{BB962C8B-B14F-4D97-AF65-F5344CB8AC3E}">
        <p14:creationId xmlns="" xmlns:p14="http://schemas.microsoft.com/office/powerpoint/2010/main" val="5190528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physicians…</a:t>
            </a:r>
            <a:endParaRPr lang="en-US" dirty="0"/>
          </a:p>
        </p:txBody>
      </p:sp>
      <p:sp>
        <p:nvSpPr>
          <p:cNvPr id="3" name="Content Placeholder 2"/>
          <p:cNvSpPr>
            <a:spLocks noGrp="1"/>
          </p:cNvSpPr>
          <p:nvPr>
            <p:ph idx="1"/>
          </p:nvPr>
        </p:nvSpPr>
        <p:spPr/>
        <p:txBody>
          <a:bodyPr/>
          <a:lstStyle/>
          <a:p>
            <a:pPr lvl="1"/>
            <a:r>
              <a:rPr lang="en-US" dirty="0" smtClean="0"/>
              <a:t>May be the busiest of all groups we included!</a:t>
            </a:r>
          </a:p>
          <a:p>
            <a:pPr lvl="1"/>
            <a:r>
              <a:rPr lang="en-US" dirty="0" smtClean="0"/>
              <a:t>Disliked all but version 4! </a:t>
            </a:r>
          </a:p>
          <a:p>
            <a:pPr lvl="2"/>
            <a:r>
              <a:rPr lang="en-US" dirty="0" smtClean="0"/>
              <a:t>Preferred graphic display and lack of narrative text</a:t>
            </a:r>
            <a:endParaRPr lang="en-US" dirty="0"/>
          </a:p>
        </p:txBody>
      </p:sp>
    </p:spTree>
    <p:extLst>
      <p:ext uri="{BB962C8B-B14F-4D97-AF65-F5344CB8AC3E}">
        <p14:creationId xmlns="" xmlns:p14="http://schemas.microsoft.com/office/powerpoint/2010/main" val="23308059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p:txBody>
          <a:bodyPr/>
          <a:lstStyle/>
          <a:p>
            <a:pPr lvl="1">
              <a:buFont typeface="Symbol" pitchFamily="1" charset="2"/>
              <a:buChar char="·"/>
              <a:defRPr/>
            </a:pPr>
            <a:r>
              <a:rPr lang="en-US" dirty="0" smtClean="0">
                <a:effectLst>
                  <a:outerShdw blurRad="38100" dist="38100" dir="2700000" algn="tl">
                    <a:srgbClr val="000000"/>
                  </a:outerShdw>
                </a:effectLst>
              </a:rPr>
              <a:t>Tested only 1 report </a:t>
            </a:r>
          </a:p>
          <a:p>
            <a:pPr lvl="1">
              <a:buFont typeface="Symbol" pitchFamily="1" charset="2"/>
              <a:buChar char="·"/>
              <a:defRPr/>
            </a:pPr>
            <a:r>
              <a:rPr lang="en-US" dirty="0" smtClean="0">
                <a:effectLst>
                  <a:outerShdw blurRad="38100" dist="38100" dir="2700000" algn="tl">
                    <a:srgbClr val="000000"/>
                  </a:outerShdw>
                </a:effectLst>
              </a:rPr>
              <a:t>Included only the executive summary, not the full report, but</a:t>
            </a:r>
          </a:p>
          <a:p>
            <a:pPr lvl="2">
              <a:buFont typeface="Symbol" pitchFamily="1" charset="2"/>
              <a:buChar char="·"/>
              <a:defRPr/>
            </a:pPr>
            <a:r>
              <a:rPr lang="en-US" dirty="0" smtClean="0">
                <a:effectLst>
                  <a:outerShdw blurRad="38100" dist="38100" dir="2700000" algn="tl">
                    <a:srgbClr val="000000"/>
                  </a:outerShdw>
                </a:effectLst>
              </a:rPr>
              <a:t>Equivalent to format used by large HMO</a:t>
            </a:r>
          </a:p>
          <a:p>
            <a:pPr lvl="1">
              <a:buFont typeface="Symbol" pitchFamily="1" charset="2"/>
              <a:buChar char="·"/>
              <a:defRPr/>
            </a:pPr>
            <a:r>
              <a:rPr lang="en-US" dirty="0" smtClean="0">
                <a:effectLst>
                  <a:outerShdw blurRad="38100" dist="38100" dir="2700000" algn="tl">
                    <a:srgbClr val="000000"/>
                  </a:outerShdw>
                </a:effectLst>
              </a:rPr>
              <a:t>Original report included (almost) only quantitative results</a:t>
            </a:r>
          </a:p>
          <a:p>
            <a:pPr lvl="1">
              <a:buFont typeface="Symbol" pitchFamily="1" charset="2"/>
              <a:buChar char="·"/>
              <a:defRPr/>
            </a:pPr>
            <a:r>
              <a:rPr lang="en-US" dirty="0" smtClean="0">
                <a:effectLst>
                  <a:outerShdw blurRad="38100" dist="38100" dir="2700000" algn="tl">
                    <a:srgbClr val="000000"/>
                  </a:outerShdw>
                </a:effectLst>
              </a:rPr>
              <a:t>Small number of focus groups and participants</a:t>
            </a:r>
          </a:p>
          <a:p>
            <a:pPr lvl="2">
              <a:buFont typeface="Symbol" pitchFamily="1" charset="2"/>
              <a:buChar char="·"/>
              <a:defRPr/>
            </a:pPr>
            <a:r>
              <a:rPr lang="en-US" dirty="0" smtClean="0">
                <a:effectLst>
                  <a:outerShdw blurRad="38100" dist="38100" dir="2700000" algn="tl">
                    <a:srgbClr val="000000"/>
                  </a:outerShdw>
                </a:effectLst>
              </a:rPr>
              <a:t>Possible sample bias</a:t>
            </a:r>
          </a:p>
        </p:txBody>
      </p:sp>
      <p:sp>
        <p:nvSpPr>
          <p:cNvPr id="3" name="Title 2"/>
          <p:cNvSpPr>
            <a:spLocks noGrp="1"/>
          </p:cNvSpPr>
          <p:nvPr>
            <p:ph type="title" idx="4294967295"/>
          </p:nvPr>
        </p:nvSpPr>
        <p:spPr/>
        <p:txBody>
          <a:bodyPr/>
          <a:lstStyle/>
          <a:p>
            <a:pPr>
              <a:defRPr/>
            </a:pPr>
            <a:r>
              <a:rPr lang="en-US" dirty="0" smtClean="0">
                <a:effectLst>
                  <a:outerShdw blurRad="38100" dist="38100" dir="2700000" algn="tl">
                    <a:srgbClr val="000000"/>
                  </a:outerShdw>
                </a:effectLst>
              </a:rPr>
              <a:t/>
            </a:r>
            <a:br>
              <a:rPr lang="en-US" dirty="0" smtClean="0">
                <a:effectLst>
                  <a:outerShdw blurRad="38100" dist="38100" dir="2700000" algn="tl">
                    <a:srgbClr val="000000"/>
                  </a:outerShdw>
                </a:effectLst>
              </a:rPr>
            </a:br>
            <a:r>
              <a:rPr lang="en-US" dirty="0" smtClean="0">
                <a:effectLst>
                  <a:outerShdw blurRad="38100" dist="38100" dir="2700000" algn="tl">
                    <a:srgbClr val="000000"/>
                  </a:outerShdw>
                </a:effectLst>
              </a:rPr>
              <a:t>Our study had a number of limitations…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mtClean="0"/>
              <a:t>No one knows the optimal format for updates</a:t>
            </a:r>
          </a:p>
        </p:txBody>
      </p:sp>
      <p:sp>
        <p:nvSpPr>
          <p:cNvPr id="5123" name="Rectangle 5"/>
          <p:cNvSpPr>
            <a:spLocks noGrp="1" noChangeArrowheads="1"/>
          </p:cNvSpPr>
          <p:nvPr>
            <p:ph type="body" idx="1"/>
          </p:nvPr>
        </p:nvSpPr>
        <p:spPr/>
        <p:txBody>
          <a:bodyPr/>
          <a:lstStyle/>
          <a:p>
            <a:pPr lvl="1">
              <a:lnSpc>
                <a:spcPct val="90000"/>
              </a:lnSpc>
            </a:pPr>
            <a:r>
              <a:rPr lang="en-US" smtClean="0"/>
              <a:t>Do users prefer to see the original and the updated findings side by side?</a:t>
            </a:r>
          </a:p>
          <a:p>
            <a:pPr lvl="2">
              <a:lnSpc>
                <a:spcPct val="90000"/>
              </a:lnSpc>
            </a:pPr>
            <a:r>
              <a:rPr lang="en-US" smtClean="0"/>
              <a:t>Numerical or narrative?</a:t>
            </a:r>
          </a:p>
          <a:p>
            <a:pPr lvl="1">
              <a:lnSpc>
                <a:spcPct val="90000"/>
              </a:lnSpc>
            </a:pPr>
            <a:r>
              <a:rPr lang="en-US" smtClean="0"/>
              <a:t>Do users care about seeing the original findings</a:t>
            </a:r>
            <a:br>
              <a:rPr lang="en-US" smtClean="0"/>
            </a:br>
            <a:r>
              <a:rPr lang="en-US" smtClean="0"/>
              <a:t>at all?</a:t>
            </a:r>
          </a:p>
          <a:p>
            <a:pPr lvl="1">
              <a:lnSpc>
                <a:spcPct val="90000"/>
              </a:lnSpc>
            </a:pPr>
            <a:r>
              <a:rPr lang="en-US" smtClean="0"/>
              <a:t>Does the answer depend on the users? </a:t>
            </a:r>
          </a:p>
          <a:p>
            <a:pPr lvl="2">
              <a:lnSpc>
                <a:spcPct val="90000"/>
              </a:lnSpc>
            </a:pPr>
            <a:r>
              <a:rPr lang="en-US" smtClean="0"/>
              <a:t>And who are they???</a:t>
            </a:r>
          </a:p>
          <a:p>
            <a:pPr>
              <a:lnSpc>
                <a:spcPct val="90000"/>
              </a:lnSpc>
            </a:pPr>
            <a:endParaRPr lang="en-US" smtClean="0"/>
          </a:p>
          <a:p>
            <a:pPr algn="ctr">
              <a:lnSpc>
                <a:spcPct val="90000"/>
              </a:lnSpc>
            </a:pPr>
            <a:r>
              <a:rPr lang="en-US" smtClean="0"/>
              <a:t>We tested reactions to a variety of formats among various categories of users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pPr lvl="1">
              <a:buFont typeface="Arial" pitchFamily="34" charset="0"/>
              <a:buChar char="•"/>
            </a:pPr>
            <a:r>
              <a:rPr lang="en-US" dirty="0" smtClean="0"/>
              <a:t>Update reports need to show at least what changed</a:t>
            </a:r>
          </a:p>
          <a:p>
            <a:pPr lvl="1">
              <a:buFont typeface="Arial" pitchFamily="34" charset="0"/>
              <a:buChar char="•"/>
            </a:pPr>
            <a:r>
              <a:rPr lang="en-US" dirty="0" smtClean="0"/>
              <a:t>A stand-alone executive summary without narrative text may suffice for point-of-care clinicians</a:t>
            </a:r>
          </a:p>
          <a:p>
            <a:pPr lvl="1">
              <a:buFont typeface="Arial" pitchFamily="34" charset="0"/>
              <a:buChar char="•"/>
            </a:pPr>
            <a:r>
              <a:rPr lang="en-US" dirty="0" smtClean="0"/>
              <a:t>Policy makers need full reports</a:t>
            </a:r>
          </a:p>
          <a:p>
            <a:pPr lvl="2">
              <a:buFont typeface="Arial" pitchFamily="34" charset="0"/>
              <a:buChar char="−"/>
            </a:pPr>
            <a:r>
              <a:rPr lang="en-US" dirty="0" smtClean="0"/>
              <a:t>But stand-alone summary serves as useful map to full report</a:t>
            </a:r>
          </a:p>
          <a:p>
            <a:pPr lvl="1">
              <a:buFont typeface="Arial" pitchFamily="34" charset="0"/>
              <a:buChar char="•"/>
            </a:pPr>
            <a:r>
              <a:rPr lang="en-US" dirty="0" smtClean="0"/>
              <a:t>Optimum method of presenting conclusions depends on whether meta-analytic or narrative…</a:t>
            </a:r>
            <a:endParaRPr lang="en-US" dirty="0"/>
          </a:p>
        </p:txBody>
      </p:sp>
    </p:spTree>
    <p:extLst>
      <p:ext uri="{BB962C8B-B14F-4D97-AF65-F5344CB8AC3E}">
        <p14:creationId xmlns="" xmlns:p14="http://schemas.microsoft.com/office/powerpoint/2010/main" val="5612973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effectLst>
                  <a:outerShdw blurRad="38100" dist="38100" dir="2700000" algn="tl">
                    <a:srgbClr val="000000"/>
                  </a:outerShdw>
                </a:effectLst>
              </a:rPr>
              <a:t>Next Steps</a:t>
            </a:r>
          </a:p>
        </p:txBody>
      </p:sp>
      <p:sp>
        <p:nvSpPr>
          <p:cNvPr id="2" name="Content Placeholder 1"/>
          <p:cNvSpPr>
            <a:spLocks noGrp="1"/>
          </p:cNvSpPr>
          <p:nvPr>
            <p:ph idx="1"/>
          </p:nvPr>
        </p:nvSpPr>
        <p:spPr/>
        <p:txBody>
          <a:bodyPr/>
          <a:lstStyle/>
          <a:p>
            <a:pPr lvl="1">
              <a:buFont typeface="Symbol" pitchFamily="1" charset="2"/>
              <a:buChar char="·"/>
              <a:defRPr/>
            </a:pPr>
            <a:r>
              <a:rPr lang="en-US" dirty="0" smtClean="0"/>
              <a:t>We have submitted draft report to AHRQ</a:t>
            </a:r>
          </a:p>
          <a:p>
            <a:pPr lvl="1">
              <a:buFont typeface="Symbol" pitchFamily="1" charset="2"/>
              <a:buChar char="·"/>
              <a:defRPr/>
            </a:pPr>
            <a:r>
              <a:rPr lang="en-US" dirty="0" smtClean="0"/>
              <a:t>Followup testing with more reports and focus groups would be helpful</a:t>
            </a:r>
          </a:p>
          <a:p>
            <a:pPr lvl="2">
              <a:buSzPct val="101000"/>
              <a:buFont typeface="Arial" pitchFamily="34" charset="0"/>
              <a:buChar char="−"/>
              <a:defRPr/>
            </a:pPr>
            <a:r>
              <a:rPr lang="en-US" sz="2000" dirty="0" smtClean="0"/>
              <a:t>We propose submitting an update report with a “Version 4” style executive summary for peer review and public comment </a:t>
            </a:r>
          </a:p>
          <a:p>
            <a:pPr>
              <a:defRPr/>
            </a:pPr>
            <a:endParaRPr lang="en-US" dirty="0" smtClean="0"/>
          </a:p>
          <a:p>
            <a:pPr>
              <a:defRPr/>
            </a:pP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4578" name="Group 5"/>
          <p:cNvGrpSpPr>
            <a:grpSpLocks/>
          </p:cNvGrpSpPr>
          <p:nvPr/>
        </p:nvGrpSpPr>
        <p:grpSpPr bwMode="auto">
          <a:xfrm>
            <a:off x="3371850" y="2781300"/>
            <a:ext cx="2398713" cy="1085850"/>
            <a:chOff x="192" y="216"/>
            <a:chExt cx="1511" cy="684"/>
          </a:xfrm>
        </p:grpSpPr>
        <p:pic>
          <p:nvPicPr>
            <p:cNvPr id="24579" name="Picture 1038"/>
            <p:cNvPicPr>
              <a:picLocks noChangeAspect="1" noChangeArrowheads="1"/>
            </p:cNvPicPr>
            <p:nvPr/>
          </p:nvPicPr>
          <p:blipFill>
            <a:blip r:embed="rId3" cstate="print">
              <a:lum bright="6000"/>
              <a:extLst>
                <a:ext uri="{28A0092B-C50C-407E-A947-70E740481C1C}">
                  <a14:useLocalDpi xmlns="" xmlns:a14="http://schemas.microsoft.com/office/drawing/2010/main" val="0"/>
                </a:ext>
              </a:extLst>
            </a:blip>
            <a:srcRect/>
            <a:stretch>
              <a:fillRect/>
            </a:stretch>
          </p:blipFill>
          <p:spPr bwMode="auto">
            <a:xfrm>
              <a:off x="200" y="228"/>
              <a:ext cx="1503" cy="6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580" name="Picture 7"/>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92" y="216"/>
              <a:ext cx="676" cy="6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r>
              <a:rPr lang="en-US" smtClean="0"/>
              <a:t>The Goals for Optimizing the Formats for  Update Reports</a:t>
            </a:r>
          </a:p>
        </p:txBody>
      </p:sp>
      <p:sp>
        <p:nvSpPr>
          <p:cNvPr id="6147" name="Rectangle 5"/>
          <p:cNvSpPr>
            <a:spLocks noGrp="1" noChangeArrowheads="1"/>
          </p:cNvSpPr>
          <p:nvPr>
            <p:ph type="body" idx="1"/>
          </p:nvPr>
        </p:nvSpPr>
        <p:spPr/>
        <p:txBody>
          <a:bodyPr/>
          <a:lstStyle/>
          <a:p>
            <a:pPr lvl="1"/>
            <a:r>
              <a:rPr lang="en-US" dirty="0"/>
              <a:t>T</a:t>
            </a:r>
            <a:r>
              <a:rPr lang="en-US" dirty="0" smtClean="0"/>
              <a:t>o achieve some degree of consistency across EPC CER updates </a:t>
            </a:r>
          </a:p>
          <a:p>
            <a:pPr lvl="1"/>
            <a:r>
              <a:rPr lang="en-US" dirty="0" smtClean="0"/>
              <a:t>But be flexible enough to allow for different situations</a:t>
            </a:r>
          </a:p>
          <a:p>
            <a:pPr lvl="2"/>
            <a:r>
              <a:rPr lang="en-US" dirty="0" smtClean="0"/>
              <a:t>e.g., the number and kind of new studies</a:t>
            </a:r>
          </a:p>
          <a:p>
            <a:pPr lvl="1"/>
            <a:r>
              <a:rPr lang="en-US" dirty="0" smtClean="0"/>
              <a:t>No single format may be appropriate for every report</a:t>
            </a:r>
          </a:p>
          <a:p>
            <a:pPr lvl="2"/>
            <a:r>
              <a:rPr lang="en-US" dirty="0" smtClean="0"/>
              <a:t>or every user…SO</a:t>
            </a:r>
          </a:p>
          <a:p>
            <a:pPr lvl="1"/>
            <a:r>
              <a:rPr lang="en-US" dirty="0" smtClean="0"/>
              <a:t>Accessibility to the various stakeholders is key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What we did…</a:t>
            </a:r>
          </a:p>
        </p:txBody>
      </p:sp>
      <p:pic>
        <p:nvPicPr>
          <p:cNvPr id="8195" name="Picture 2" descr="https://encrypted-tbn0.google.com/images?q=tbn:ANd9GcSR8Ejh6EFfIU4U-hg-Z5lvP0DlAh4ltaghzALynQ9elKl02aSIdA"/>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05173" y="2446338"/>
            <a:ext cx="2257425" cy="1343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6" name="Right Arrow 2"/>
          <p:cNvSpPr>
            <a:spLocks noChangeArrowheads="1"/>
          </p:cNvSpPr>
          <p:nvPr/>
        </p:nvSpPr>
        <p:spPr bwMode="auto">
          <a:xfrm>
            <a:off x="3838575" y="1676400"/>
            <a:ext cx="771525" cy="352425"/>
          </a:xfrm>
          <a:prstGeom prst="rightArrow">
            <a:avLst>
              <a:gd name="adj1" fmla="val 50000"/>
              <a:gd name="adj2" fmla="val 49997"/>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lgn="ctr">
                <a:solidFill>
                  <a:schemeClr val="tx1"/>
                </a:solidFill>
                <a:round/>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endParaRPr lang="en-US"/>
          </a:p>
        </p:txBody>
      </p:sp>
      <p:sp>
        <p:nvSpPr>
          <p:cNvPr id="8197" name="Right Arrow 3"/>
          <p:cNvSpPr>
            <a:spLocks noChangeArrowheads="1"/>
          </p:cNvSpPr>
          <p:nvPr/>
        </p:nvSpPr>
        <p:spPr bwMode="auto">
          <a:xfrm>
            <a:off x="5217316" y="1247119"/>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2" name="TextBox 1"/>
          <p:cNvSpPr txBox="1"/>
          <p:nvPr/>
        </p:nvSpPr>
        <p:spPr>
          <a:xfrm>
            <a:off x="3039664" y="1199821"/>
            <a:ext cx="1597821" cy="523220"/>
          </a:xfrm>
          <a:prstGeom prst="rect">
            <a:avLst/>
          </a:prstGeom>
          <a:noFill/>
        </p:spPr>
        <p:txBody>
          <a:bodyPr wrap="square" rtlCol="0">
            <a:spAutoFit/>
          </a:bodyPr>
          <a:lstStyle/>
          <a:p>
            <a:r>
              <a:rPr lang="en-US" sz="1400" dirty="0" smtClean="0">
                <a:solidFill>
                  <a:srgbClr val="FEAB04"/>
                </a:solidFill>
              </a:rPr>
              <a:t>Chose a sample report to modify</a:t>
            </a:r>
            <a:endParaRPr lang="en-US" sz="1400" dirty="0">
              <a:solidFill>
                <a:srgbClr val="FEAB04"/>
              </a:solidFill>
            </a:endParaRPr>
          </a:p>
        </p:txBody>
      </p:sp>
      <p:sp>
        <p:nvSpPr>
          <p:cNvPr id="3" name="TextBox 2"/>
          <p:cNvSpPr txBox="1"/>
          <p:nvPr/>
        </p:nvSpPr>
        <p:spPr>
          <a:xfrm>
            <a:off x="523875" y="1199821"/>
            <a:ext cx="1600200" cy="954107"/>
          </a:xfrm>
          <a:prstGeom prst="rect">
            <a:avLst/>
          </a:prstGeom>
          <a:noFill/>
        </p:spPr>
        <p:txBody>
          <a:bodyPr wrap="square" rtlCol="0">
            <a:spAutoFit/>
          </a:bodyPr>
          <a:lstStyle/>
          <a:p>
            <a:pPr algn="ctr"/>
            <a:r>
              <a:rPr lang="en-US" sz="1400" dirty="0" smtClean="0"/>
              <a:t>Identified  formats </a:t>
            </a:r>
          </a:p>
          <a:p>
            <a:pPr algn="ctr"/>
            <a:r>
              <a:rPr lang="en-US" sz="1400" dirty="0" smtClean="0"/>
              <a:t>in use</a:t>
            </a:r>
          </a:p>
          <a:p>
            <a:pPr algn="ctr"/>
            <a:r>
              <a:rPr lang="en-US" sz="1400" dirty="0" smtClean="0"/>
              <a:t>(and users)</a:t>
            </a:r>
            <a:endParaRPr lang="en-US" sz="1400" dirty="0"/>
          </a:p>
        </p:txBody>
      </p:sp>
      <p:sp>
        <p:nvSpPr>
          <p:cNvPr id="8" name="Right Arrow 3"/>
          <p:cNvSpPr>
            <a:spLocks noChangeArrowheads="1"/>
          </p:cNvSpPr>
          <p:nvPr/>
        </p:nvSpPr>
        <p:spPr bwMode="auto">
          <a:xfrm>
            <a:off x="2047874" y="1213452"/>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4" name="TextBox 3"/>
          <p:cNvSpPr txBox="1"/>
          <p:nvPr/>
        </p:nvSpPr>
        <p:spPr>
          <a:xfrm>
            <a:off x="6288877" y="1113948"/>
            <a:ext cx="1771651" cy="738664"/>
          </a:xfrm>
          <a:prstGeom prst="rect">
            <a:avLst/>
          </a:prstGeom>
          <a:noFill/>
        </p:spPr>
        <p:txBody>
          <a:bodyPr wrap="square" rtlCol="0">
            <a:spAutoFit/>
          </a:bodyPr>
          <a:lstStyle/>
          <a:p>
            <a:pPr algn="ctr"/>
            <a:r>
              <a:rPr lang="en-US" sz="1400" dirty="0" smtClean="0"/>
              <a:t>Created 5 test executive summaries</a:t>
            </a:r>
            <a:endParaRPr lang="en-US" sz="1400" dirty="0"/>
          </a:p>
        </p:txBody>
      </p:sp>
      <p:sp>
        <p:nvSpPr>
          <p:cNvPr id="10" name="Right Arrow 3"/>
          <p:cNvSpPr>
            <a:spLocks noChangeArrowheads="1"/>
          </p:cNvSpPr>
          <p:nvPr/>
        </p:nvSpPr>
        <p:spPr bwMode="auto">
          <a:xfrm rot="5400000">
            <a:off x="6829420" y="2159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1" name="Right Arrow 3"/>
          <p:cNvSpPr>
            <a:spLocks noChangeArrowheads="1"/>
          </p:cNvSpPr>
          <p:nvPr/>
        </p:nvSpPr>
        <p:spPr bwMode="auto">
          <a:xfrm rot="5400000">
            <a:off x="6829422" y="4262248"/>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5" name="TextBox 4"/>
          <p:cNvSpPr txBox="1"/>
          <p:nvPr/>
        </p:nvSpPr>
        <p:spPr>
          <a:xfrm>
            <a:off x="5760242" y="2829957"/>
            <a:ext cx="2640807" cy="1169551"/>
          </a:xfrm>
          <a:prstGeom prst="rect">
            <a:avLst/>
          </a:prstGeom>
          <a:noFill/>
        </p:spPr>
        <p:txBody>
          <a:bodyPr wrap="square" rtlCol="0">
            <a:spAutoFit/>
          </a:bodyPr>
          <a:lstStyle/>
          <a:p>
            <a:pPr algn="ctr"/>
            <a:r>
              <a:rPr lang="en-US" sz="1400" dirty="0" smtClean="0"/>
              <a:t>Assessed reactions of a focus group </a:t>
            </a:r>
          </a:p>
          <a:p>
            <a:pPr algn="ctr"/>
            <a:r>
              <a:rPr lang="en-US" sz="1400" dirty="0" smtClean="0"/>
              <a:t>(clinical decision makers) </a:t>
            </a:r>
          </a:p>
          <a:p>
            <a:pPr algn="ctr"/>
            <a:r>
              <a:rPr lang="en-US" sz="1400" dirty="0" smtClean="0"/>
              <a:t>to the summaries online and via conference call</a:t>
            </a:r>
          </a:p>
        </p:txBody>
      </p:sp>
      <p:sp>
        <p:nvSpPr>
          <p:cNvPr id="14" name="Right Arrow 3"/>
          <p:cNvSpPr>
            <a:spLocks noChangeArrowheads="1"/>
          </p:cNvSpPr>
          <p:nvPr/>
        </p:nvSpPr>
        <p:spPr bwMode="auto">
          <a:xfrm rot="12560344">
            <a:off x="4872033" y="45432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7" name="TextBox 6"/>
          <p:cNvSpPr txBox="1"/>
          <p:nvPr/>
        </p:nvSpPr>
        <p:spPr>
          <a:xfrm>
            <a:off x="5907879" y="5067299"/>
            <a:ext cx="2200274" cy="954107"/>
          </a:xfrm>
          <a:prstGeom prst="rect">
            <a:avLst/>
          </a:prstGeom>
          <a:noFill/>
        </p:spPr>
        <p:txBody>
          <a:bodyPr wrap="square" rtlCol="0">
            <a:spAutoFit/>
          </a:bodyPr>
          <a:lstStyle/>
          <a:p>
            <a:pPr algn="ctr"/>
            <a:r>
              <a:rPr lang="en-US" sz="1400" dirty="0" smtClean="0"/>
              <a:t>Created 2 new versions of the summaries and discarded 1 </a:t>
            </a:r>
          </a:p>
          <a:p>
            <a:pPr algn="ctr"/>
            <a:r>
              <a:rPr lang="en-US" sz="1400" dirty="0" smtClean="0"/>
              <a:t>based on feedback</a:t>
            </a:r>
            <a:endParaRPr lang="en-US" sz="1400" dirty="0"/>
          </a:p>
        </p:txBody>
      </p:sp>
      <p:sp>
        <p:nvSpPr>
          <p:cNvPr id="9" name="TextBox 8"/>
          <p:cNvSpPr txBox="1"/>
          <p:nvPr/>
        </p:nvSpPr>
        <p:spPr>
          <a:xfrm>
            <a:off x="1895475" y="3999508"/>
            <a:ext cx="2714625" cy="954107"/>
          </a:xfrm>
          <a:prstGeom prst="rect">
            <a:avLst/>
          </a:prstGeom>
          <a:noFill/>
        </p:spPr>
        <p:txBody>
          <a:bodyPr wrap="square" rtlCol="0">
            <a:spAutoFit/>
          </a:bodyPr>
          <a:lstStyle/>
          <a:p>
            <a:pPr algn="ctr"/>
            <a:r>
              <a:rPr lang="en-US" sz="1400" dirty="0" smtClean="0"/>
              <a:t>Assessed reactions of 2</a:t>
            </a:r>
            <a:r>
              <a:rPr lang="en-US" sz="1400" baseline="30000" dirty="0" smtClean="0"/>
              <a:t>nd</a:t>
            </a:r>
            <a:r>
              <a:rPr lang="en-US" sz="1400" dirty="0" smtClean="0"/>
              <a:t> focus group </a:t>
            </a:r>
          </a:p>
          <a:p>
            <a:pPr algn="ctr"/>
            <a:r>
              <a:rPr lang="en-US" sz="1400" dirty="0" smtClean="0"/>
              <a:t>(research decision makers) to the summaries</a:t>
            </a:r>
            <a:endParaRPr lang="en-US" sz="1400" dirty="0"/>
          </a:p>
        </p:txBody>
      </p:sp>
      <p:sp>
        <p:nvSpPr>
          <p:cNvPr id="12" name="TextBox 11"/>
          <p:cNvSpPr txBox="1"/>
          <p:nvPr/>
        </p:nvSpPr>
        <p:spPr>
          <a:xfrm>
            <a:off x="1895475" y="5438775"/>
            <a:ext cx="3009900" cy="738664"/>
          </a:xfrm>
          <a:prstGeom prst="rect">
            <a:avLst/>
          </a:prstGeom>
          <a:noFill/>
        </p:spPr>
        <p:txBody>
          <a:bodyPr wrap="square" rtlCol="0">
            <a:spAutoFit/>
          </a:bodyPr>
          <a:lstStyle/>
          <a:p>
            <a:pPr algn="ctr"/>
            <a:r>
              <a:rPr lang="en-US" sz="1400" dirty="0" smtClean="0"/>
              <a:t>Assessed  reactions of 3</a:t>
            </a:r>
            <a:r>
              <a:rPr lang="en-US" sz="1400" baseline="30000" dirty="0" smtClean="0"/>
              <a:t>rd</a:t>
            </a:r>
            <a:r>
              <a:rPr lang="en-US" sz="1400" dirty="0" smtClean="0"/>
              <a:t> group  </a:t>
            </a:r>
          </a:p>
          <a:p>
            <a:pPr algn="ctr"/>
            <a:r>
              <a:rPr lang="en-US" sz="1400" dirty="0" smtClean="0"/>
              <a:t>(community physicians) </a:t>
            </a:r>
          </a:p>
          <a:p>
            <a:pPr algn="ctr"/>
            <a:r>
              <a:rPr lang="en-US" sz="1400" dirty="0" smtClean="0"/>
              <a:t>to the summaries</a:t>
            </a:r>
            <a:endParaRPr lang="en-US" sz="1400" dirty="0"/>
          </a:p>
        </p:txBody>
      </p:sp>
      <p:sp>
        <p:nvSpPr>
          <p:cNvPr id="18" name="Right Arrow 3"/>
          <p:cNvSpPr>
            <a:spLocks noChangeArrowheads="1"/>
          </p:cNvSpPr>
          <p:nvPr/>
        </p:nvSpPr>
        <p:spPr bwMode="auto">
          <a:xfrm rot="8991928">
            <a:off x="5008958" y="5593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7" name="Bent Arrow 16"/>
          <p:cNvSpPr/>
          <p:nvPr/>
        </p:nvSpPr>
        <p:spPr bwMode="auto">
          <a:xfrm rot="16200000">
            <a:off x="662512" y="4140070"/>
            <a:ext cx="1601528" cy="560388"/>
          </a:xfrm>
          <a:prstGeom prst="bentArrow">
            <a:avLst/>
          </a:prstGeom>
          <a:solidFill>
            <a:schemeClr val="tx1"/>
          </a:solidFill>
          <a:ln>
            <a:noFill/>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20" name="TextBox 19"/>
          <p:cNvSpPr txBox="1"/>
          <p:nvPr/>
        </p:nvSpPr>
        <p:spPr>
          <a:xfrm>
            <a:off x="500062" y="2789148"/>
            <a:ext cx="1647825" cy="523220"/>
          </a:xfrm>
          <a:prstGeom prst="rect">
            <a:avLst/>
          </a:prstGeom>
          <a:noFill/>
        </p:spPr>
        <p:txBody>
          <a:bodyPr wrap="square" rtlCol="0">
            <a:spAutoFit/>
          </a:bodyPr>
          <a:lstStyle/>
          <a:p>
            <a:pPr algn="ctr"/>
            <a:r>
              <a:rPr lang="en-US" sz="1400" dirty="0" smtClean="0"/>
              <a:t>Summarized results</a:t>
            </a:r>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r>
              <a:rPr lang="en-US" smtClean="0"/>
              <a:t>We transformed an update report using the formats of 3 other update reports</a:t>
            </a:r>
          </a:p>
        </p:txBody>
      </p:sp>
      <p:sp>
        <p:nvSpPr>
          <p:cNvPr id="10243" name="Rectangle 5"/>
          <p:cNvSpPr>
            <a:spLocks noGrp="1" noChangeArrowheads="1"/>
          </p:cNvSpPr>
          <p:nvPr>
            <p:ph type="body" idx="1"/>
          </p:nvPr>
        </p:nvSpPr>
        <p:spPr/>
        <p:txBody>
          <a:bodyPr/>
          <a:lstStyle/>
          <a:p>
            <a:pPr lvl="1"/>
            <a:r>
              <a:rPr lang="en-US" dirty="0" smtClean="0"/>
              <a:t>A typical update report of a large consortium </a:t>
            </a:r>
          </a:p>
          <a:p>
            <a:pPr lvl="1"/>
            <a:r>
              <a:rPr lang="en-US" dirty="0" smtClean="0"/>
              <a:t>An update report for a government agency</a:t>
            </a:r>
          </a:p>
          <a:p>
            <a:pPr lvl="1"/>
            <a:r>
              <a:rPr lang="en-US" dirty="0" smtClean="0"/>
              <a:t>The EPC update review on acute otitis media itself</a:t>
            </a:r>
          </a:p>
          <a:p>
            <a:pPr lvl="2"/>
            <a:r>
              <a:rPr lang="en-US" dirty="0" smtClean="0"/>
              <a:t>Executive summary only </a:t>
            </a:r>
          </a:p>
          <a:p>
            <a:pPr lvl="2"/>
            <a:r>
              <a:rPr lang="en-US" dirty="0" smtClean="0"/>
              <a:t>Meta-analyses and quantitative results</a:t>
            </a:r>
          </a:p>
          <a:p>
            <a:pPr lvl="1"/>
            <a:r>
              <a:rPr lang="en-US" dirty="0" smtClean="0"/>
              <a:t>An EPC update review on osteoporosis treatment </a:t>
            </a:r>
          </a:p>
          <a:p>
            <a:pPr lvl="2"/>
            <a:r>
              <a:rPr lang="en-US" dirty="0" smtClean="0"/>
              <a:t>Executive summary</a:t>
            </a:r>
          </a:p>
          <a:p>
            <a:pPr lvl="2"/>
            <a:r>
              <a:rPr lang="en-US" dirty="0" smtClean="0"/>
              <a:t>Qualitative findings only</a:t>
            </a:r>
          </a:p>
          <a:p>
            <a:pPr lvl="1"/>
            <a:endParaRPr lang="en-US" dirty="0" smtClean="0"/>
          </a:p>
        </p:txBody>
      </p:sp>
    </p:spTree>
    <p:extLst>
      <p:ext uri="{BB962C8B-B14F-4D97-AF65-F5344CB8AC3E}">
        <p14:creationId xmlns="" xmlns:p14="http://schemas.microsoft.com/office/powerpoint/2010/main" val="3321931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p:txBody>
          <a:bodyPr/>
          <a:lstStyle/>
          <a:p>
            <a:pPr lvl="1">
              <a:spcBef>
                <a:spcPts val="1800"/>
              </a:spcBef>
            </a:pPr>
            <a:r>
              <a:rPr lang="en-US" dirty="0" smtClean="0">
                <a:effectLst>
                  <a:outerShdw blurRad="38100" dist="38100" dir="2700000" algn="tl">
                    <a:srgbClr val="000000"/>
                  </a:outerShdw>
                </a:effectLst>
              </a:rPr>
              <a:t>Health plan managers</a:t>
            </a:r>
          </a:p>
          <a:p>
            <a:pPr lvl="1">
              <a:spcBef>
                <a:spcPts val="1800"/>
              </a:spcBef>
            </a:pPr>
            <a:r>
              <a:rPr lang="en-US" dirty="0" smtClean="0">
                <a:effectLst>
                  <a:outerShdw blurRad="38100" dist="38100" dir="2700000" algn="tl">
                    <a:srgbClr val="000000"/>
                  </a:outerShdw>
                </a:effectLst>
              </a:rPr>
              <a:t>Other payers (private insurers, CMS)</a:t>
            </a:r>
          </a:p>
          <a:p>
            <a:pPr lvl="1">
              <a:spcBef>
                <a:spcPts val="1800"/>
              </a:spcBef>
            </a:pPr>
            <a:r>
              <a:rPr lang="en-US" dirty="0" smtClean="0">
                <a:effectLst>
                  <a:outerShdw blurRad="38100" dist="38100" dir="2700000" algn="tl">
                    <a:srgbClr val="000000"/>
                  </a:outerShdw>
                </a:effectLst>
              </a:rPr>
              <a:t>Clinical guideline developers (professional practice societies, USPSTF, …)</a:t>
            </a:r>
          </a:p>
          <a:p>
            <a:pPr lvl="1">
              <a:spcBef>
                <a:spcPts val="1800"/>
              </a:spcBef>
            </a:pPr>
            <a:r>
              <a:rPr lang="en-US" dirty="0" smtClean="0">
                <a:effectLst>
                  <a:outerShdw blurRad="38100" dist="38100" dir="2700000" algn="tl">
                    <a:srgbClr val="000000"/>
                  </a:outerShdw>
                </a:effectLst>
              </a:rPr>
              <a:t>Research planners</a:t>
            </a:r>
          </a:p>
          <a:p>
            <a:pPr lvl="1">
              <a:spcBef>
                <a:spcPts val="1800"/>
              </a:spcBef>
            </a:pPr>
            <a:r>
              <a:rPr lang="en-US" dirty="0" smtClean="0">
                <a:effectLst>
                  <a:outerShdw blurRad="38100" dist="38100" dir="2700000" algn="tl">
                    <a:srgbClr val="000000"/>
                  </a:outerShdw>
                </a:effectLst>
              </a:rPr>
              <a:t>Congress</a:t>
            </a:r>
          </a:p>
          <a:p>
            <a:pPr lvl="1">
              <a:spcBef>
                <a:spcPts val="1800"/>
              </a:spcBef>
            </a:pPr>
            <a:r>
              <a:rPr lang="en-US" dirty="0">
                <a:effectLst>
                  <a:outerShdw blurRad="38100" dist="38100" dir="2700000" algn="tl">
                    <a:srgbClr val="000000"/>
                  </a:outerShdw>
                </a:effectLst>
              </a:rPr>
              <a:t>C</a:t>
            </a:r>
            <a:r>
              <a:rPr lang="en-US" dirty="0" smtClean="0">
                <a:effectLst>
                  <a:outerShdw blurRad="38100" dist="38100" dir="2700000" algn="tl">
                    <a:srgbClr val="000000"/>
                  </a:outerShdw>
                </a:effectLst>
              </a:rPr>
              <a:t>linicians </a:t>
            </a:r>
            <a:r>
              <a:rPr lang="en-US" dirty="0">
                <a:effectLst>
                  <a:outerShdw blurRad="38100" dist="38100" dir="2700000" algn="tl">
                    <a:srgbClr val="000000"/>
                  </a:outerShdw>
                </a:effectLst>
              </a:rPr>
              <a:t>at the point of </a:t>
            </a:r>
            <a:r>
              <a:rPr lang="en-US" dirty="0" smtClean="0">
                <a:effectLst>
                  <a:outerShdw blurRad="38100" dist="38100" dir="2700000" algn="tl">
                    <a:srgbClr val="000000"/>
                  </a:outerShdw>
                </a:effectLst>
              </a:rPr>
              <a:t>care? </a:t>
            </a:r>
          </a:p>
          <a:p>
            <a:pPr lvl="2">
              <a:spcBef>
                <a:spcPts val="1800"/>
              </a:spcBef>
            </a:pPr>
            <a:r>
              <a:rPr lang="en-US" sz="2000" dirty="0" smtClean="0">
                <a:effectLst>
                  <a:outerShdw blurRad="38100" dist="38100" dir="2700000" algn="tl">
                    <a:srgbClr val="000000"/>
                  </a:outerShdw>
                </a:effectLst>
              </a:rPr>
              <a:t>EPC’s Eisenberg Center focuses on this group</a:t>
            </a:r>
            <a:endParaRPr lang="en-US" sz="2000" dirty="0">
              <a:effectLst>
                <a:outerShdw blurRad="38100" dist="38100" dir="2700000" algn="tl">
                  <a:srgbClr val="000000"/>
                </a:outerShdw>
              </a:effectLst>
            </a:endParaRPr>
          </a:p>
        </p:txBody>
      </p:sp>
      <p:sp>
        <p:nvSpPr>
          <p:cNvPr id="3" name="Title 2"/>
          <p:cNvSpPr>
            <a:spLocks noGrp="1"/>
          </p:cNvSpPr>
          <p:nvPr>
            <p:ph type="title" idx="4294967295"/>
          </p:nvPr>
        </p:nvSpPr>
        <p:spPr/>
        <p:txBody>
          <a:bodyPr/>
          <a:lstStyle/>
          <a:p>
            <a:r>
              <a:rPr lang="en-US">
                <a:effectLst>
                  <a:outerShdw blurRad="38100" dist="38100" dir="2700000" algn="tl">
                    <a:srgbClr val="000000"/>
                  </a:outerShdw>
                </a:effectLst>
              </a:rPr>
              <a:t/>
            </a:r>
            <a:br>
              <a:rPr lang="en-US">
                <a:effectLst>
                  <a:outerShdw blurRad="38100" dist="38100" dir="2700000" algn="tl">
                    <a:srgbClr val="000000"/>
                  </a:outerShdw>
                </a:effectLst>
              </a:rPr>
            </a:br>
            <a:r>
              <a:rPr lang="en-US">
                <a:effectLst>
                  <a:outerShdw blurRad="38100" dist="38100" dir="2700000" algn="tl">
                    <a:srgbClr val="000000"/>
                  </a:outerShdw>
                </a:effectLst>
              </a:rPr>
              <a:t>Who Uses Evidence Reports?</a:t>
            </a:r>
            <a:br>
              <a:rPr lang="en-US">
                <a:effectLst>
                  <a:outerShdw blurRad="38100" dist="38100" dir="2700000" algn="tl">
                    <a:srgbClr val="000000"/>
                  </a:outerShdw>
                </a:effectLst>
              </a:rPr>
            </a:br>
            <a:endParaRPr lang="en-US">
              <a:effectLst>
                <a:outerShdw blurRad="38100" dist="38100" dir="2700000" algn="tl">
                  <a:srgbClr val="000000"/>
                </a:outerShdw>
              </a:effectLst>
            </a:endParaRPr>
          </a:p>
        </p:txBody>
      </p:sp>
    </p:spTree>
    <p:extLst>
      <p:ext uri="{BB962C8B-B14F-4D97-AF65-F5344CB8AC3E}">
        <p14:creationId xmlns="" xmlns:p14="http://schemas.microsoft.com/office/powerpoint/2010/main" val="3345036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What we did…</a:t>
            </a:r>
          </a:p>
        </p:txBody>
      </p:sp>
      <p:pic>
        <p:nvPicPr>
          <p:cNvPr id="8195" name="Picture 2" descr="https://encrypted-tbn0.google.com/images?q=tbn:ANd9GcSR8Ejh6EFfIU4U-hg-Z5lvP0DlAh4ltaghzALynQ9elKl02aSIdA"/>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05173" y="2446338"/>
            <a:ext cx="2257425" cy="1343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6" name="Right Arrow 2"/>
          <p:cNvSpPr>
            <a:spLocks noChangeArrowheads="1"/>
          </p:cNvSpPr>
          <p:nvPr/>
        </p:nvSpPr>
        <p:spPr bwMode="auto">
          <a:xfrm>
            <a:off x="3838575" y="1676400"/>
            <a:ext cx="771525" cy="352425"/>
          </a:xfrm>
          <a:prstGeom prst="rightArrow">
            <a:avLst>
              <a:gd name="adj1" fmla="val 50000"/>
              <a:gd name="adj2" fmla="val 49997"/>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lgn="ctr">
                <a:solidFill>
                  <a:schemeClr val="tx1"/>
                </a:solidFill>
                <a:round/>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p>
            <a:endParaRPr lang="en-US"/>
          </a:p>
        </p:txBody>
      </p:sp>
      <p:sp>
        <p:nvSpPr>
          <p:cNvPr id="8197" name="Right Arrow 3"/>
          <p:cNvSpPr>
            <a:spLocks noChangeArrowheads="1"/>
          </p:cNvSpPr>
          <p:nvPr/>
        </p:nvSpPr>
        <p:spPr bwMode="auto">
          <a:xfrm>
            <a:off x="5217316" y="1247119"/>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2" name="TextBox 1"/>
          <p:cNvSpPr txBox="1"/>
          <p:nvPr/>
        </p:nvSpPr>
        <p:spPr>
          <a:xfrm>
            <a:off x="3039664" y="1199821"/>
            <a:ext cx="1597821" cy="523220"/>
          </a:xfrm>
          <a:prstGeom prst="rect">
            <a:avLst/>
          </a:prstGeom>
          <a:noFill/>
        </p:spPr>
        <p:txBody>
          <a:bodyPr wrap="square" rtlCol="0">
            <a:spAutoFit/>
          </a:bodyPr>
          <a:lstStyle/>
          <a:p>
            <a:r>
              <a:rPr lang="en-US" sz="1400" dirty="0" smtClean="0">
                <a:solidFill>
                  <a:srgbClr val="FEAB04"/>
                </a:solidFill>
              </a:rPr>
              <a:t>Chose a sample report to modify</a:t>
            </a:r>
            <a:endParaRPr lang="en-US" sz="1400" dirty="0">
              <a:solidFill>
                <a:srgbClr val="FEAB04"/>
              </a:solidFill>
            </a:endParaRPr>
          </a:p>
        </p:txBody>
      </p:sp>
      <p:sp>
        <p:nvSpPr>
          <p:cNvPr id="3" name="TextBox 2"/>
          <p:cNvSpPr txBox="1"/>
          <p:nvPr/>
        </p:nvSpPr>
        <p:spPr>
          <a:xfrm>
            <a:off x="523875" y="1199821"/>
            <a:ext cx="1600200" cy="954107"/>
          </a:xfrm>
          <a:prstGeom prst="rect">
            <a:avLst/>
          </a:prstGeom>
          <a:noFill/>
        </p:spPr>
        <p:txBody>
          <a:bodyPr wrap="square" rtlCol="0">
            <a:spAutoFit/>
          </a:bodyPr>
          <a:lstStyle/>
          <a:p>
            <a:pPr algn="ctr"/>
            <a:r>
              <a:rPr lang="en-US" sz="1400" dirty="0" smtClean="0"/>
              <a:t>Identified  formats </a:t>
            </a:r>
          </a:p>
          <a:p>
            <a:pPr algn="ctr"/>
            <a:r>
              <a:rPr lang="en-US" sz="1400" dirty="0" smtClean="0"/>
              <a:t>in use</a:t>
            </a:r>
          </a:p>
          <a:p>
            <a:pPr algn="ctr"/>
            <a:r>
              <a:rPr lang="en-US" sz="1400" dirty="0" smtClean="0"/>
              <a:t>(and users)</a:t>
            </a:r>
            <a:endParaRPr lang="en-US" sz="1400" dirty="0"/>
          </a:p>
        </p:txBody>
      </p:sp>
      <p:sp>
        <p:nvSpPr>
          <p:cNvPr id="8" name="Right Arrow 3"/>
          <p:cNvSpPr>
            <a:spLocks noChangeArrowheads="1"/>
          </p:cNvSpPr>
          <p:nvPr/>
        </p:nvSpPr>
        <p:spPr bwMode="auto">
          <a:xfrm>
            <a:off x="2047874" y="1213452"/>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4" name="TextBox 3"/>
          <p:cNvSpPr txBox="1"/>
          <p:nvPr/>
        </p:nvSpPr>
        <p:spPr>
          <a:xfrm>
            <a:off x="6288877" y="1113948"/>
            <a:ext cx="1771651" cy="738664"/>
          </a:xfrm>
          <a:prstGeom prst="rect">
            <a:avLst/>
          </a:prstGeom>
          <a:noFill/>
          <a:ln>
            <a:solidFill>
              <a:schemeClr val="tx1"/>
            </a:solidFill>
          </a:ln>
        </p:spPr>
        <p:txBody>
          <a:bodyPr wrap="square" rtlCol="0">
            <a:spAutoFit/>
          </a:bodyPr>
          <a:lstStyle/>
          <a:p>
            <a:pPr algn="ctr"/>
            <a:r>
              <a:rPr lang="en-US" sz="1400" dirty="0" smtClean="0"/>
              <a:t>Created 5 test executive summaries</a:t>
            </a:r>
            <a:endParaRPr lang="en-US" sz="1400" dirty="0"/>
          </a:p>
        </p:txBody>
      </p:sp>
      <p:sp>
        <p:nvSpPr>
          <p:cNvPr id="10" name="Right Arrow 3"/>
          <p:cNvSpPr>
            <a:spLocks noChangeArrowheads="1"/>
          </p:cNvSpPr>
          <p:nvPr/>
        </p:nvSpPr>
        <p:spPr bwMode="auto">
          <a:xfrm rot="5400000">
            <a:off x="6829420" y="2159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1" name="Right Arrow 3"/>
          <p:cNvSpPr>
            <a:spLocks noChangeArrowheads="1"/>
          </p:cNvSpPr>
          <p:nvPr/>
        </p:nvSpPr>
        <p:spPr bwMode="auto">
          <a:xfrm rot="5400000">
            <a:off x="6829422" y="4262248"/>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5" name="TextBox 4"/>
          <p:cNvSpPr txBox="1"/>
          <p:nvPr/>
        </p:nvSpPr>
        <p:spPr>
          <a:xfrm>
            <a:off x="5760242" y="2829957"/>
            <a:ext cx="2640807" cy="1169551"/>
          </a:xfrm>
          <a:prstGeom prst="rect">
            <a:avLst/>
          </a:prstGeom>
          <a:noFill/>
        </p:spPr>
        <p:txBody>
          <a:bodyPr wrap="square" rtlCol="0">
            <a:spAutoFit/>
          </a:bodyPr>
          <a:lstStyle/>
          <a:p>
            <a:pPr algn="ctr"/>
            <a:r>
              <a:rPr lang="en-US" sz="1400" dirty="0" smtClean="0"/>
              <a:t>Assessed reactions of a focus group </a:t>
            </a:r>
          </a:p>
          <a:p>
            <a:pPr algn="ctr"/>
            <a:r>
              <a:rPr lang="en-US" sz="1400" dirty="0" smtClean="0"/>
              <a:t>(clinical decision makers) </a:t>
            </a:r>
          </a:p>
          <a:p>
            <a:pPr algn="ctr"/>
            <a:r>
              <a:rPr lang="en-US" sz="1400" dirty="0" smtClean="0"/>
              <a:t>to the summaries online and via conference call</a:t>
            </a:r>
          </a:p>
        </p:txBody>
      </p:sp>
      <p:sp>
        <p:nvSpPr>
          <p:cNvPr id="14" name="Right Arrow 3"/>
          <p:cNvSpPr>
            <a:spLocks noChangeArrowheads="1"/>
          </p:cNvSpPr>
          <p:nvPr/>
        </p:nvSpPr>
        <p:spPr bwMode="auto">
          <a:xfrm rot="12560344">
            <a:off x="4872033" y="45432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7" name="TextBox 6"/>
          <p:cNvSpPr txBox="1"/>
          <p:nvPr/>
        </p:nvSpPr>
        <p:spPr>
          <a:xfrm>
            <a:off x="5907879" y="5067299"/>
            <a:ext cx="2200274" cy="954107"/>
          </a:xfrm>
          <a:prstGeom prst="rect">
            <a:avLst/>
          </a:prstGeom>
          <a:noFill/>
        </p:spPr>
        <p:txBody>
          <a:bodyPr wrap="square" rtlCol="0">
            <a:spAutoFit/>
          </a:bodyPr>
          <a:lstStyle/>
          <a:p>
            <a:pPr algn="ctr"/>
            <a:r>
              <a:rPr lang="en-US" sz="1400" dirty="0" smtClean="0"/>
              <a:t>Created 2 new versions of the summaries and discarded 1 </a:t>
            </a:r>
          </a:p>
          <a:p>
            <a:pPr algn="ctr"/>
            <a:r>
              <a:rPr lang="en-US" sz="1400" dirty="0" smtClean="0"/>
              <a:t>based on feedback</a:t>
            </a:r>
            <a:endParaRPr lang="en-US" sz="1400" dirty="0"/>
          </a:p>
        </p:txBody>
      </p:sp>
      <p:sp>
        <p:nvSpPr>
          <p:cNvPr id="9" name="TextBox 8"/>
          <p:cNvSpPr txBox="1"/>
          <p:nvPr/>
        </p:nvSpPr>
        <p:spPr>
          <a:xfrm>
            <a:off x="1895475" y="3999508"/>
            <a:ext cx="2714625" cy="954107"/>
          </a:xfrm>
          <a:prstGeom prst="rect">
            <a:avLst/>
          </a:prstGeom>
          <a:noFill/>
        </p:spPr>
        <p:txBody>
          <a:bodyPr wrap="square" rtlCol="0">
            <a:spAutoFit/>
          </a:bodyPr>
          <a:lstStyle/>
          <a:p>
            <a:pPr algn="ctr"/>
            <a:r>
              <a:rPr lang="en-US" sz="1400" dirty="0" smtClean="0"/>
              <a:t>Assessed reactions of 2</a:t>
            </a:r>
            <a:r>
              <a:rPr lang="en-US" sz="1400" baseline="30000" dirty="0" smtClean="0"/>
              <a:t>nd</a:t>
            </a:r>
            <a:r>
              <a:rPr lang="en-US" sz="1400" dirty="0" smtClean="0"/>
              <a:t> focus group </a:t>
            </a:r>
          </a:p>
          <a:p>
            <a:pPr algn="ctr"/>
            <a:r>
              <a:rPr lang="en-US" sz="1400" dirty="0" smtClean="0"/>
              <a:t>(research decision makers) to the summaries</a:t>
            </a:r>
            <a:endParaRPr lang="en-US" sz="1400" dirty="0"/>
          </a:p>
        </p:txBody>
      </p:sp>
      <p:sp>
        <p:nvSpPr>
          <p:cNvPr id="12" name="TextBox 11"/>
          <p:cNvSpPr txBox="1"/>
          <p:nvPr/>
        </p:nvSpPr>
        <p:spPr>
          <a:xfrm>
            <a:off x="1895475" y="5438775"/>
            <a:ext cx="3009900" cy="738664"/>
          </a:xfrm>
          <a:prstGeom prst="rect">
            <a:avLst/>
          </a:prstGeom>
          <a:noFill/>
        </p:spPr>
        <p:txBody>
          <a:bodyPr wrap="square" rtlCol="0">
            <a:spAutoFit/>
          </a:bodyPr>
          <a:lstStyle/>
          <a:p>
            <a:pPr algn="ctr"/>
            <a:r>
              <a:rPr lang="en-US" sz="1400" dirty="0" smtClean="0"/>
              <a:t>Assessed  reactions of 3</a:t>
            </a:r>
            <a:r>
              <a:rPr lang="en-US" sz="1400" baseline="30000" dirty="0" smtClean="0"/>
              <a:t>rd</a:t>
            </a:r>
            <a:r>
              <a:rPr lang="en-US" sz="1400" dirty="0" smtClean="0"/>
              <a:t> group  </a:t>
            </a:r>
          </a:p>
          <a:p>
            <a:pPr algn="ctr"/>
            <a:r>
              <a:rPr lang="en-US" sz="1400" dirty="0" smtClean="0"/>
              <a:t>(community physicians) </a:t>
            </a:r>
          </a:p>
          <a:p>
            <a:pPr algn="ctr"/>
            <a:r>
              <a:rPr lang="en-US" sz="1400" dirty="0" smtClean="0"/>
              <a:t>to the summaries</a:t>
            </a:r>
            <a:endParaRPr lang="en-US" sz="1400" dirty="0"/>
          </a:p>
        </p:txBody>
      </p:sp>
      <p:sp>
        <p:nvSpPr>
          <p:cNvPr id="18" name="Right Arrow 3"/>
          <p:cNvSpPr>
            <a:spLocks noChangeArrowheads="1"/>
          </p:cNvSpPr>
          <p:nvPr/>
        </p:nvSpPr>
        <p:spPr bwMode="auto">
          <a:xfrm rot="8991928">
            <a:off x="5008958" y="5593794"/>
            <a:ext cx="690563" cy="428625"/>
          </a:xfrm>
          <a:prstGeom prst="rightArrow">
            <a:avLst>
              <a:gd name="adj1" fmla="val 50000"/>
              <a:gd name="adj2" fmla="val 50001"/>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90487" tIns="44450" rIns="90487" bIns="44450">
            <a:spAutoFit/>
          </a:bodyPr>
          <a:lstStyle/>
          <a:p>
            <a:endParaRPr lang="en-US"/>
          </a:p>
        </p:txBody>
      </p:sp>
      <p:sp>
        <p:nvSpPr>
          <p:cNvPr id="17" name="Bent Arrow 16"/>
          <p:cNvSpPr/>
          <p:nvPr/>
        </p:nvSpPr>
        <p:spPr bwMode="auto">
          <a:xfrm rot="16200000">
            <a:off x="662512" y="4140070"/>
            <a:ext cx="1601528" cy="560388"/>
          </a:xfrm>
          <a:prstGeom prst="bentArrow">
            <a:avLst/>
          </a:prstGeom>
          <a:solidFill>
            <a:schemeClr val="tx1"/>
          </a:solidFill>
          <a:ln>
            <a:noFill/>
          </a:ln>
          <a:effectLst/>
          <a:extLst/>
        </p:spPr>
        <p:txBody>
          <a:bodyPr vert="horz" wrap="square" lIns="90487" tIns="44450" rIns="90487" bIns="4445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0" b="1" i="0" u="none" strike="noStrike" cap="none" normalizeH="0" baseline="0" smtClean="0">
              <a:ln>
                <a:noFill/>
              </a:ln>
              <a:solidFill>
                <a:schemeClr val="tx2"/>
              </a:solidFill>
              <a:effectLst/>
              <a:latin typeface="Arial" charset="0"/>
            </a:endParaRPr>
          </a:p>
        </p:txBody>
      </p:sp>
      <p:sp>
        <p:nvSpPr>
          <p:cNvPr id="20" name="TextBox 19"/>
          <p:cNvSpPr txBox="1"/>
          <p:nvPr/>
        </p:nvSpPr>
        <p:spPr>
          <a:xfrm>
            <a:off x="500062" y="2789148"/>
            <a:ext cx="1647825" cy="523220"/>
          </a:xfrm>
          <a:prstGeom prst="rect">
            <a:avLst/>
          </a:prstGeom>
          <a:noFill/>
        </p:spPr>
        <p:txBody>
          <a:bodyPr wrap="square" rtlCol="0">
            <a:spAutoFit/>
          </a:bodyPr>
          <a:lstStyle/>
          <a:p>
            <a:pPr algn="ctr"/>
            <a:r>
              <a:rPr lang="en-US" sz="1400" dirty="0" smtClean="0"/>
              <a:t>Summarized results</a:t>
            </a:r>
            <a:endParaRPr lang="en-US" sz="1400" dirty="0"/>
          </a:p>
        </p:txBody>
      </p:sp>
    </p:spTree>
    <p:extLst>
      <p:ext uri="{BB962C8B-B14F-4D97-AF65-F5344CB8AC3E}">
        <p14:creationId xmlns="" xmlns:p14="http://schemas.microsoft.com/office/powerpoint/2010/main" val="2048282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r>
              <a:rPr lang="en-US" smtClean="0"/>
              <a:t>Version 1…</a:t>
            </a:r>
          </a:p>
        </p:txBody>
      </p:sp>
      <p:sp>
        <p:nvSpPr>
          <p:cNvPr id="11267" name="Rectangle 5"/>
          <p:cNvSpPr>
            <a:spLocks noGrp="1" noChangeArrowheads="1"/>
          </p:cNvSpPr>
          <p:nvPr>
            <p:ph type="body" idx="1"/>
          </p:nvPr>
        </p:nvSpPr>
        <p:spPr/>
        <p:txBody>
          <a:bodyPr/>
          <a:lstStyle/>
          <a:p>
            <a:pPr lvl="1"/>
            <a:r>
              <a:rPr lang="en-US" smtClean="0"/>
              <a:t>Shows new publication date</a:t>
            </a:r>
          </a:p>
          <a:p>
            <a:pPr lvl="1"/>
            <a:r>
              <a:rPr lang="en-US" smtClean="0"/>
              <a:t>Shows new search end date</a:t>
            </a:r>
          </a:p>
          <a:p>
            <a:pPr lvl="1"/>
            <a:r>
              <a:rPr lang="en-US" smtClean="0"/>
              <a:t>Lists new included studies, if any, in evidence table</a:t>
            </a:r>
          </a:p>
          <a:p>
            <a:pPr lvl="1"/>
            <a:r>
              <a:rPr lang="en-US" smtClean="0"/>
              <a:t>Provides a table of changes to staff, key questions, methods at the end of the report</a:t>
            </a:r>
          </a:p>
          <a:p>
            <a:endParaRPr lang="en-US" smtClean="0"/>
          </a:p>
          <a:p>
            <a:pPr algn="ctr"/>
            <a:r>
              <a:rPr lang="en-US" smtClean="0"/>
              <a:t>In other words, previous and updated pooled results are not explicitly compared</a:t>
            </a:r>
          </a:p>
          <a:p>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ealthMexicoTemplate">
  <a:themeElements>
    <a:clrScheme name="">
      <a:dk1>
        <a:srgbClr val="00CCFF"/>
      </a:dk1>
      <a:lt1>
        <a:srgbClr val="FFFFFF"/>
      </a:lt1>
      <a:dk2>
        <a:srgbClr val="002E78"/>
      </a:dk2>
      <a:lt2>
        <a:srgbClr val="FEAB2B"/>
      </a:lt2>
      <a:accent1>
        <a:srgbClr val="9858B4"/>
      </a:accent1>
      <a:accent2>
        <a:srgbClr val="A50021"/>
      </a:accent2>
      <a:accent3>
        <a:srgbClr val="AAADBE"/>
      </a:accent3>
      <a:accent4>
        <a:srgbClr val="DADADA"/>
      </a:accent4>
      <a:accent5>
        <a:srgbClr val="CAB4D6"/>
      </a:accent5>
      <a:accent6>
        <a:srgbClr val="95001D"/>
      </a:accent6>
      <a:hlink>
        <a:srgbClr val="0000CC"/>
      </a:hlink>
      <a:folHlink>
        <a:srgbClr val="5BB5A4"/>
      </a:folHlink>
    </a:clrScheme>
    <a:fontScheme name="HealthMexicoTempla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flat" cmpd="sng" algn="ctr">
              <a:solidFill>
                <a:schemeClr val="tx1"/>
              </a:solidFill>
              <a:prstDash val="solid"/>
              <a:round/>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487" tIns="44450" rIns="90487" bIns="4445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flat" cmpd="sng" algn="ctr">
              <a:solidFill>
                <a:schemeClr val="tx1"/>
              </a:solidFill>
              <a:prstDash val="solid"/>
              <a:round/>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487" tIns="44450" rIns="90487" bIns="4445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1" i="0" u="none" strike="noStrike" cap="none" normalizeH="0" baseline="0" smtClean="0">
            <a:ln>
              <a:noFill/>
            </a:ln>
            <a:solidFill>
              <a:schemeClr val="tx2"/>
            </a:solidFill>
            <a:effectLst/>
            <a:latin typeface="Arial" charset="0"/>
          </a:defRPr>
        </a:defPPr>
      </a:lstStyle>
    </a:lnDef>
  </a:objectDefaults>
  <a:extraClrSchemeLst>
    <a:extraClrScheme>
      <a:clrScheme name="HealthMexico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ealthMexico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ealthMexico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ealthMexico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ealthMexico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ealthMexico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ealthMexico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HealthMexicoTemplate 8">
        <a:dk1>
          <a:srgbClr val="00CCFF"/>
        </a:dk1>
        <a:lt1>
          <a:srgbClr val="FFFFFF"/>
        </a:lt1>
        <a:dk2>
          <a:srgbClr val="00279E"/>
        </a:dk2>
        <a:lt2>
          <a:srgbClr val="FFE85D"/>
        </a:lt2>
        <a:accent1>
          <a:srgbClr val="9858B4"/>
        </a:accent1>
        <a:accent2>
          <a:srgbClr val="A50021"/>
        </a:accent2>
        <a:accent3>
          <a:srgbClr val="AAACCC"/>
        </a:accent3>
        <a:accent4>
          <a:srgbClr val="DADADA"/>
        </a:accent4>
        <a:accent5>
          <a:srgbClr val="CAB4D6"/>
        </a:accent5>
        <a:accent6>
          <a:srgbClr val="95001D"/>
        </a:accent6>
        <a:hlink>
          <a:srgbClr val="0000CC"/>
        </a:hlink>
        <a:folHlink>
          <a:srgbClr val="5BB5A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FF00"/>
      </a:dk2>
      <a:lt2>
        <a:srgbClr val="FF0000"/>
      </a:lt2>
      <a:accent1>
        <a:srgbClr val="0000FF"/>
      </a:accent1>
      <a:accent2>
        <a:srgbClr val="00FFFF"/>
      </a:accent2>
      <a:accent3>
        <a:srgbClr val="FFFFFF"/>
      </a:accent3>
      <a:accent4>
        <a:srgbClr val="000000"/>
      </a:accent4>
      <a:accent5>
        <a:srgbClr val="AAAAFF"/>
      </a:accent5>
      <a:accent6>
        <a:srgbClr val="00E7E7"/>
      </a:accent6>
      <a:hlink>
        <a:srgbClr val="FF00FF"/>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FF00"/>
      </a:dk2>
      <a:lt2>
        <a:srgbClr val="FF0000"/>
      </a:lt2>
      <a:accent1>
        <a:srgbClr val="0000FF"/>
      </a:accent1>
      <a:accent2>
        <a:srgbClr val="00FFFF"/>
      </a:accent2>
      <a:accent3>
        <a:srgbClr val="FFFFFF"/>
      </a:accent3>
      <a:accent4>
        <a:srgbClr val="000000"/>
      </a:accent4>
      <a:accent5>
        <a:srgbClr val="AAAAFF"/>
      </a:accent5>
      <a:accent6>
        <a:srgbClr val="00E7E7"/>
      </a:accent6>
      <a:hlink>
        <a:srgbClr val="FF00FF"/>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HD:Users:sandyp:Desktop:HealthMexicoTemplate.ppt</Template>
  <TotalTime>2133</TotalTime>
  <Words>2032</Words>
  <Application>Microsoft Office PowerPoint</Application>
  <PresentationFormat>Letter Paper (8.5x11 in)</PresentationFormat>
  <Paragraphs>272</Paragraphs>
  <Slides>32</Slides>
  <Notes>22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HealthMexicoTemplate</vt:lpstr>
      <vt:lpstr>Optimizing the Format  for Presenting Updates  of Evidence Reviews:  Seeking User Preferences </vt:lpstr>
      <vt:lpstr>Agenda </vt:lpstr>
      <vt:lpstr>No one knows the optimal format for updates</vt:lpstr>
      <vt:lpstr>The Goals for Optimizing the Formats for  Update Reports</vt:lpstr>
      <vt:lpstr>What we did…</vt:lpstr>
      <vt:lpstr>We transformed an update report using the formats of 3 other update reports</vt:lpstr>
      <vt:lpstr> Who Uses Evidence Reports? </vt:lpstr>
      <vt:lpstr>What we did…</vt:lpstr>
      <vt:lpstr>Version 1…</vt:lpstr>
      <vt:lpstr>Version 1 replaces old with new</vt:lpstr>
      <vt:lpstr>Focus Group 1 Included 7 Participants</vt:lpstr>
      <vt:lpstr>Focus group 1’s reactions to Version 1 were uniformly negative </vt:lpstr>
      <vt:lpstr>Version 2 “Highlights” Changes</vt:lpstr>
      <vt:lpstr>Several participants slightly preferred  Version 2</vt:lpstr>
      <vt:lpstr>Version 3 Used Revision Marks to Show Changes to Text</vt:lpstr>
      <vt:lpstr>No one in Focus Group 1 liked this version!!!</vt:lpstr>
      <vt:lpstr>Version 4 represented entirely new text but featured comparison tables</vt:lpstr>
      <vt:lpstr>Version 5 Features a Narrative Summary Table with Bolding, and Shading </vt:lpstr>
      <vt:lpstr>Focus group 1 participants infinitely preferred  Versions 4 and 5!!</vt:lpstr>
      <vt:lpstr>More Suggestions to Emphasize Important Changes in an Update Report</vt:lpstr>
      <vt:lpstr>What we did…</vt:lpstr>
      <vt:lpstr>The new Version 3 simply included both quantitative and narrative tables…</vt:lpstr>
      <vt:lpstr>The new version 4 contained no narrative text</vt:lpstr>
      <vt:lpstr>What we did…</vt:lpstr>
      <vt:lpstr>Focus Group 2 Included 5 Participants</vt:lpstr>
      <vt:lpstr>Focus group 2 participants preferred  versions 3 and 4</vt:lpstr>
      <vt:lpstr>What we did…</vt:lpstr>
      <vt:lpstr>Community physicians…</vt:lpstr>
      <vt:lpstr> Our study had a number of limitations…</vt:lpstr>
      <vt:lpstr>Conclusions</vt:lpstr>
      <vt:lpstr>Next Steps</vt:lpstr>
      <vt:lpstr>Slide 32</vt:lpstr>
    </vt:vector>
  </TitlesOfParts>
  <Company>뿿지뿿줠뿿_</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Removing War's Lethal Legacy    Technological Solutions to the  Enduring Global Landmine Problem</dc:title>
  <dc:creator>CSD</dc:creator>
  <cp:lastModifiedBy>DHHS</cp:lastModifiedBy>
  <cp:revision>212</cp:revision>
  <dcterms:created xsi:type="dcterms:W3CDTF">2006-03-02T17:13:10Z</dcterms:created>
  <dcterms:modified xsi:type="dcterms:W3CDTF">2012-10-09T17:52:44Z</dcterms:modified>
</cp:coreProperties>
</file>