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handoutMasterIdLst>
    <p:handoutMasterId r:id="rId28"/>
  </p:handoutMasterIdLst>
  <p:sldIdLst>
    <p:sldId id="256" r:id="rId2"/>
    <p:sldId id="257" r:id="rId3"/>
    <p:sldId id="264" r:id="rId4"/>
    <p:sldId id="265" r:id="rId5"/>
    <p:sldId id="267" r:id="rId6"/>
    <p:sldId id="266" r:id="rId7"/>
    <p:sldId id="262" r:id="rId8"/>
    <p:sldId id="270" r:id="rId9"/>
    <p:sldId id="273" r:id="rId10"/>
    <p:sldId id="274" r:id="rId11"/>
    <p:sldId id="269" r:id="rId12"/>
    <p:sldId id="275" r:id="rId13"/>
    <p:sldId id="276" r:id="rId14"/>
    <p:sldId id="289" r:id="rId15"/>
    <p:sldId id="277" r:id="rId16"/>
    <p:sldId id="278" r:id="rId17"/>
    <p:sldId id="279" r:id="rId18"/>
    <p:sldId id="280" r:id="rId19"/>
    <p:sldId id="281" r:id="rId20"/>
    <p:sldId id="282" r:id="rId21"/>
    <p:sldId id="283" r:id="rId22"/>
    <p:sldId id="287" r:id="rId23"/>
    <p:sldId id="290" r:id="rId24"/>
    <p:sldId id="284" r:id="rId25"/>
    <p:sldId id="285" r:id="rId26"/>
    <p:sldId id="286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clrMode="gray" frameSlides="1"/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napToGrid="0" snapToObjects="1" showGuides="1">
      <p:cViewPr varScale="1">
        <p:scale>
          <a:sx n="105" d="100"/>
          <a:sy n="105" d="100"/>
        </p:scale>
        <p:origin x="-732" y="-78"/>
      </p:cViewPr>
      <p:guideLst>
        <p:guide orient="horz" pos="612"/>
        <p:guide pos="575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920A5A-3407-8C4F-8DE9-5D63910D55D0}" type="datetimeFigureOut">
              <a:rPr lang="en-US" smtClean="0"/>
              <a:pPr/>
              <a:t>11/9/2012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25CD9C-ACA4-BF48-B19D-636DA498EC4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581087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78BDD-9F22-AF42-8624-D96B25C1AFAD}" type="datetimeFigureOut">
              <a:rPr lang="en-US" smtClean="0"/>
              <a:pPr/>
              <a:t>11/9/2012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8DEA5-B938-3643-A1DE-D81B83FC80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509223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78BDD-9F22-AF42-8624-D96B25C1AFAD}" type="datetimeFigureOut">
              <a:rPr lang="en-US" smtClean="0"/>
              <a:pPr/>
              <a:t>11/9/2012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8DEA5-B938-3643-A1DE-D81B83FC80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088442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78BDD-9F22-AF42-8624-D96B25C1AFAD}" type="datetimeFigureOut">
              <a:rPr lang="en-US" smtClean="0"/>
              <a:pPr/>
              <a:t>11/9/2012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8DEA5-B938-3643-A1DE-D81B83FC80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68128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78BDD-9F22-AF42-8624-D96B25C1AFAD}" type="datetimeFigureOut">
              <a:rPr lang="en-US" smtClean="0"/>
              <a:pPr/>
              <a:t>11/9/2012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8DEA5-B938-3643-A1DE-D81B83FC80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40513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78BDD-9F22-AF42-8624-D96B25C1AFAD}" type="datetimeFigureOut">
              <a:rPr lang="en-US" smtClean="0"/>
              <a:pPr/>
              <a:t>11/9/2012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8DEA5-B938-3643-A1DE-D81B83FC80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516722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78BDD-9F22-AF42-8624-D96B25C1AFAD}" type="datetimeFigureOut">
              <a:rPr lang="en-US" smtClean="0"/>
              <a:pPr/>
              <a:t>11/9/2012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8DEA5-B938-3643-A1DE-D81B83FC80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36535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78BDD-9F22-AF42-8624-D96B25C1AFAD}" type="datetimeFigureOut">
              <a:rPr lang="en-US" smtClean="0"/>
              <a:pPr/>
              <a:t>11/9/2012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8DEA5-B938-3643-A1DE-D81B83FC80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01025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78BDD-9F22-AF42-8624-D96B25C1AFAD}" type="datetimeFigureOut">
              <a:rPr lang="en-US" smtClean="0"/>
              <a:pPr/>
              <a:t>11/9/2012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8DEA5-B938-3643-A1DE-D81B83FC80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759450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78BDD-9F22-AF42-8624-D96B25C1AFAD}" type="datetimeFigureOut">
              <a:rPr lang="en-US" smtClean="0"/>
              <a:pPr/>
              <a:t>11/9/2012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8DEA5-B938-3643-A1DE-D81B83FC80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933098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78BDD-9F22-AF42-8624-D96B25C1AFAD}" type="datetimeFigureOut">
              <a:rPr lang="en-US" smtClean="0"/>
              <a:pPr/>
              <a:t>11/9/2012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8DEA5-B938-3643-A1DE-D81B83FC80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23195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78BDD-9F22-AF42-8624-D96B25C1AFAD}" type="datetimeFigureOut">
              <a:rPr lang="en-US" smtClean="0"/>
              <a:pPr/>
              <a:t>11/9/2012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8DEA5-B938-3643-A1DE-D81B83FC80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696330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078BDD-9F22-AF42-8624-D96B25C1AFAD}" type="datetimeFigureOut">
              <a:rPr lang="en-US" smtClean="0"/>
              <a:pPr/>
              <a:t>11/9/2012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48DEA5-B938-3643-A1DE-D81B83FC80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14405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Engaging Stakeholders, Improving Research: </a:t>
            </a:r>
            <a:r>
              <a:rPr lang="en-US" i="1" dirty="0"/>
              <a:t>Stakeholder Engagement in the </a:t>
            </a:r>
            <a:r>
              <a:rPr lang="en-US" i="1" dirty="0" err="1"/>
              <a:t>DEcIDE</a:t>
            </a:r>
            <a:r>
              <a:rPr lang="en-US" i="1" dirty="0"/>
              <a:t> Program</a:t>
            </a:r>
            <a:r>
              <a:rPr lang="en-US" dirty="0" smtClean="0">
                <a:effectLst/>
              </a:rPr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L. Ebony Boulware, MD MPH</a:t>
            </a:r>
          </a:p>
          <a:p>
            <a:r>
              <a:rPr lang="en-US" dirty="0" smtClean="0"/>
              <a:t>Associate Professor of Medicine</a:t>
            </a:r>
          </a:p>
          <a:p>
            <a:r>
              <a:rPr lang="en-US" dirty="0" smtClean="0"/>
              <a:t>Johns Hopkins University</a:t>
            </a:r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564445" y="3886200"/>
            <a:ext cx="7569200" cy="0"/>
          </a:xfrm>
          <a:prstGeom prst="line">
            <a:avLst/>
          </a:prstGeom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9906459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334963"/>
            <a:ext cx="8229600" cy="1036637"/>
          </a:xfrm>
        </p:spPr>
        <p:txBody>
          <a:bodyPr/>
          <a:lstStyle/>
          <a:p>
            <a:pPr eaLnBrk="1" hangingPunct="1"/>
            <a:r>
              <a:rPr lang="en-US" sz="3600" dirty="0" smtClean="0">
                <a:solidFill>
                  <a:srgbClr val="0D0D0D"/>
                </a:solidFill>
              </a:rPr>
              <a:t>Identifying Stakeholders (2)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92528733"/>
              </p:ext>
            </p:extLst>
          </p:nvPr>
        </p:nvGraphicFramePr>
        <p:xfrm>
          <a:off x="457200" y="1595438"/>
          <a:ext cx="7882467" cy="286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55562"/>
                <a:gridCol w="42269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Stakeholder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Organization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Federal</a:t>
                      </a:r>
                      <a:r>
                        <a:rPr lang="en-US" b="1" baseline="0" dirty="0" smtClean="0"/>
                        <a:t> Agencies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NIH/</a:t>
                      </a:r>
                      <a:r>
                        <a:rPr lang="en-US" baseline="0" dirty="0" smtClean="0"/>
                        <a:t>NIDDK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NIH/NHLBI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FDA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Dialysis Providers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Dialysis Clinics, Inc.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(Not-For</a:t>
                      </a:r>
                      <a:r>
                        <a:rPr lang="en-US" baseline="0" dirty="0" smtClean="0"/>
                        <a:t> Profit)</a:t>
                      </a: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Dialysis</a:t>
                      </a:r>
                      <a:r>
                        <a:rPr lang="en-US" b="1" baseline="0" dirty="0" smtClean="0"/>
                        <a:t> </a:t>
                      </a:r>
                      <a:r>
                        <a:rPr lang="en-US" b="1" dirty="0" smtClean="0"/>
                        <a:t>Quality Assurance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Mid-Atlantic Renal Coalition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Orienting Stakeholders to </a:t>
            </a:r>
            <a:r>
              <a:rPr lang="en-US" dirty="0" err="1" smtClean="0"/>
              <a:t>DEcIDE</a:t>
            </a:r>
            <a:r>
              <a:rPr lang="en-US" dirty="0" smtClean="0"/>
              <a:t> ESRD Patient Outcomes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Orient Stakeholders to project</a:t>
            </a:r>
          </a:p>
          <a:p>
            <a:pPr lvl="1"/>
            <a:r>
              <a:rPr lang="en-US" dirty="0" smtClean="0"/>
              <a:t>Email brief executive summary</a:t>
            </a:r>
          </a:p>
          <a:p>
            <a:pPr lvl="1"/>
            <a:r>
              <a:rPr lang="en-US" dirty="0" smtClean="0"/>
              <a:t>Brief telephone call</a:t>
            </a:r>
          </a:p>
          <a:p>
            <a:r>
              <a:rPr lang="en-US" dirty="0" smtClean="0"/>
              <a:t>Prepare for meeting</a:t>
            </a:r>
          </a:p>
          <a:p>
            <a:pPr lvl="1"/>
            <a:r>
              <a:rPr lang="en-US" dirty="0" smtClean="0"/>
              <a:t>Employed medical writer to distill 50 page research application into 10 page lay summary</a:t>
            </a:r>
          </a:p>
          <a:p>
            <a:pPr lvl="1"/>
            <a:r>
              <a:rPr lang="en-US" dirty="0" smtClean="0"/>
              <a:t>Planned meeting agenda with help of CMTP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64445" y="1522060"/>
            <a:ext cx="7569200" cy="0"/>
          </a:xfrm>
          <a:prstGeom prst="line">
            <a:avLst/>
          </a:prstGeom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7312449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Preparing First Stakeholder Meeting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In-person event in Baltimore, MD</a:t>
            </a:r>
          </a:p>
          <a:p>
            <a:r>
              <a:rPr lang="en-US" dirty="0" smtClean="0"/>
              <a:t>Mailed Stakeholders materials before meeting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ummary of project</a:t>
            </a:r>
          </a:p>
          <a:p>
            <a:pPr lvl="1"/>
            <a:r>
              <a:rPr lang="en-US" dirty="0"/>
              <a:t>D</a:t>
            </a:r>
            <a:r>
              <a:rPr lang="en-US" dirty="0" smtClean="0"/>
              <a:t>etailed research protocols</a:t>
            </a:r>
          </a:p>
          <a:p>
            <a:pPr lvl="1"/>
            <a:r>
              <a:rPr lang="en-US" dirty="0" smtClean="0"/>
              <a:t>Expectations of stakeholder roles</a:t>
            </a:r>
          </a:p>
          <a:p>
            <a:pPr lvl="1"/>
            <a:r>
              <a:rPr lang="en-US" dirty="0" smtClean="0"/>
              <a:t>Meeting agenda and structure (pre-assigned breakout group leaders) </a:t>
            </a:r>
          </a:p>
          <a:p>
            <a:pPr lvl="1"/>
            <a:r>
              <a:rPr lang="en-US" dirty="0" smtClean="0"/>
              <a:t>Questions to be addressed during meeting</a:t>
            </a:r>
          </a:p>
          <a:p>
            <a:r>
              <a:rPr lang="en-US" dirty="0" smtClean="0"/>
              <a:t>Began to prepare investigative team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564445" y="1522060"/>
            <a:ext cx="7569200" cy="0"/>
          </a:xfrm>
          <a:prstGeom prst="line">
            <a:avLst/>
          </a:prstGeom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8857106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8375"/>
            <a:ext cx="8229600" cy="1143000"/>
          </a:xfrm>
        </p:spPr>
        <p:txBody>
          <a:bodyPr/>
          <a:lstStyle/>
          <a:p>
            <a:r>
              <a:rPr lang="en-US" dirty="0" smtClean="0"/>
              <a:t>Conducting Stakeholder Meeting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31375"/>
            <a:ext cx="8229600" cy="5508091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Professional moderator</a:t>
            </a:r>
          </a:p>
          <a:p>
            <a:r>
              <a:rPr lang="en-US" dirty="0" smtClean="0"/>
              <a:t>Discussed stakeholder roles, importance</a:t>
            </a:r>
          </a:p>
          <a:p>
            <a:r>
              <a:rPr lang="en-US" dirty="0" smtClean="0"/>
              <a:t>Project summaries from research team</a:t>
            </a:r>
          </a:p>
          <a:p>
            <a:r>
              <a:rPr lang="en-US" dirty="0" smtClean="0"/>
              <a:t>Breakout group discussions (organized by Stakeholder type)</a:t>
            </a:r>
          </a:p>
          <a:p>
            <a:pPr lvl="1"/>
            <a:r>
              <a:rPr lang="en-US" dirty="0" smtClean="0"/>
              <a:t>Key questions to frame research approach</a:t>
            </a:r>
          </a:p>
          <a:p>
            <a:pPr lvl="1"/>
            <a:r>
              <a:rPr lang="en-US" dirty="0" smtClean="0"/>
              <a:t>Consider potential implications of positive or negative findings for decision-makers</a:t>
            </a:r>
          </a:p>
          <a:p>
            <a:r>
              <a:rPr lang="en-US" dirty="0" smtClean="0"/>
              <a:t>Informal lunch with</a:t>
            </a:r>
            <a:r>
              <a:rPr lang="en-US" dirty="0"/>
              <a:t> </a:t>
            </a:r>
            <a:r>
              <a:rPr lang="en-US" dirty="0" smtClean="0"/>
              <a:t>group discussion of breakout group findings</a:t>
            </a:r>
          </a:p>
          <a:p>
            <a:r>
              <a:rPr lang="en-US" dirty="0" smtClean="0"/>
              <a:t>Review discussion points and promised follow up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64445" y="1166467"/>
            <a:ext cx="7569200" cy="0"/>
          </a:xfrm>
          <a:prstGeom prst="line">
            <a:avLst/>
          </a:prstGeom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5065814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Special Considerations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Room </a:t>
            </a:r>
            <a:r>
              <a:rPr lang="en-US" dirty="0" smtClean="0"/>
              <a:t>setup (Stakeholders </a:t>
            </a:r>
            <a:r>
              <a:rPr lang="en-US" dirty="0"/>
              <a:t>in center, investigators out of the way</a:t>
            </a:r>
            <a:r>
              <a:rPr lang="en-US" dirty="0" smtClean="0"/>
              <a:t>)</a:t>
            </a:r>
          </a:p>
          <a:p>
            <a:r>
              <a:rPr lang="en-US" dirty="0" smtClean="0"/>
              <a:t>Prior investigator preparation (i.e. more listening, less talking, less technical jargon)</a:t>
            </a:r>
          </a:p>
          <a:p>
            <a:r>
              <a:rPr lang="en-US" dirty="0" smtClean="0"/>
              <a:t>Interactive breakout groups with investigators as scribes, gathering information but little input</a:t>
            </a:r>
            <a:endParaRPr lang="en-US" dirty="0"/>
          </a:p>
          <a:p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564445" y="1561170"/>
            <a:ext cx="7569200" cy="0"/>
          </a:xfrm>
          <a:prstGeom prst="line">
            <a:avLst/>
          </a:prstGeom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3625734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91571"/>
            <a:ext cx="8449733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Helping Stakeholders see Value of Input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Audio recorded and transcribed entire meeting </a:t>
            </a:r>
          </a:p>
          <a:p>
            <a:r>
              <a:rPr lang="en-US" dirty="0" smtClean="0"/>
              <a:t>Created detailed summaries of key points discussed</a:t>
            </a:r>
          </a:p>
          <a:p>
            <a:r>
              <a:rPr lang="en-US" dirty="0" smtClean="0"/>
              <a:t>Distributed summary of meeting to </a:t>
            </a:r>
            <a:r>
              <a:rPr lang="en-US" dirty="0"/>
              <a:t>S</a:t>
            </a:r>
            <a:r>
              <a:rPr lang="en-US" dirty="0" smtClean="0"/>
              <a:t>takeholders</a:t>
            </a:r>
          </a:p>
          <a:p>
            <a:r>
              <a:rPr lang="en-US" dirty="0" smtClean="0"/>
              <a:t>Prepared for in-person follow up</a:t>
            </a:r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564445" y="1352730"/>
            <a:ext cx="7569200" cy="0"/>
          </a:xfrm>
          <a:prstGeom prst="line">
            <a:avLst/>
          </a:prstGeom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4235757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333" y="274638"/>
            <a:ext cx="8754534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Helping Stakeholders see Value of </a:t>
            </a:r>
            <a:r>
              <a:rPr lang="en-US" dirty="0" smtClean="0"/>
              <a:t>Input:</a:t>
            </a:r>
            <a:br>
              <a:rPr lang="en-US" dirty="0" smtClean="0"/>
            </a:br>
            <a:r>
              <a:rPr lang="en-US" dirty="0" smtClean="0"/>
              <a:t>Preparing for in-person follow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56569"/>
            <a:ext cx="8229600" cy="4660652"/>
          </a:xfrm>
        </p:spPr>
        <p:txBody>
          <a:bodyPr>
            <a:normAutofit/>
          </a:bodyPr>
          <a:lstStyle/>
          <a:p>
            <a:r>
              <a:rPr lang="en-US" dirty="0" smtClean="0"/>
              <a:t>Research team digested transcribed Stakeholder comments</a:t>
            </a:r>
          </a:p>
          <a:p>
            <a:r>
              <a:rPr lang="en-US" dirty="0" smtClean="0"/>
              <a:t>Responded point-by-point to comments, modifying research protocol where appropriate</a:t>
            </a:r>
          </a:p>
          <a:p>
            <a:pPr lvl="1"/>
            <a:r>
              <a:rPr lang="en-US" dirty="0" smtClean="0"/>
              <a:t>Enhancing outcomes to improve relevance to different decision-makers (e.g., quality of life)</a:t>
            </a:r>
          </a:p>
          <a:p>
            <a:pPr lvl="1"/>
            <a:r>
              <a:rPr lang="en-US" dirty="0" smtClean="0"/>
              <a:t>Adjusting emphasis of approach (e.g., considering harms of therapies in addition to effectiveness)</a:t>
            </a:r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632177" y="1776055"/>
            <a:ext cx="7569200" cy="0"/>
          </a:xfrm>
          <a:prstGeom prst="line">
            <a:avLst/>
          </a:prstGeom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996231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 Stakeholder Comments </a:t>
            </a:r>
            <a:br>
              <a:rPr lang="en-US" dirty="0" smtClean="0"/>
            </a:br>
            <a:r>
              <a:rPr lang="en-US" sz="4000" b="1" dirty="0" smtClean="0"/>
              <a:t>Project 1: Antihypertensive Medications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r>
              <a:rPr lang="en-US" b="1" dirty="0" smtClean="0"/>
              <a:t>Theme 1: </a:t>
            </a:r>
            <a:r>
              <a:rPr lang="en-US" dirty="0" smtClean="0"/>
              <a:t>Examine relationship of blood pressure and volume control (fluid management)</a:t>
            </a:r>
          </a:p>
          <a:p>
            <a:r>
              <a:rPr lang="en-US" b="1" dirty="0" smtClean="0"/>
              <a:t>Response: </a:t>
            </a:r>
          </a:p>
          <a:p>
            <a:pPr lvl="1"/>
            <a:r>
              <a:rPr lang="en-US" dirty="0" smtClean="0"/>
              <a:t>Several analyses planned to examine relationships between volume management and blood pressure control</a:t>
            </a:r>
          </a:p>
          <a:p>
            <a:pPr lvl="1"/>
            <a:r>
              <a:rPr lang="en-US" dirty="0" smtClean="0"/>
              <a:t>Studies to look at simultaneous changes in blood pressure, volume and blood pressure medications on outcomes</a:t>
            </a:r>
          </a:p>
          <a:p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>
          <a:xfrm flipH="1">
            <a:off x="533400" y="1524000"/>
            <a:ext cx="7848600" cy="0"/>
          </a:xfrm>
          <a:prstGeom prst="line">
            <a:avLst/>
          </a:prstGeom>
          <a:ln w="508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699280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04800" y="274638"/>
            <a:ext cx="9829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Example Stakeholder Comments</a:t>
            </a:r>
            <a:r>
              <a:rPr lang="en-US" dirty="0"/>
              <a:t/>
            </a:r>
            <a:br>
              <a:rPr lang="en-US" dirty="0"/>
            </a:br>
            <a:r>
              <a:rPr lang="en-US" sz="4000" b="1" dirty="0" smtClean="0"/>
              <a:t>Project 2: Timing of Dialysis Initiation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/>
              <a:t>Theme 1: </a:t>
            </a:r>
            <a:r>
              <a:rPr lang="en-US" dirty="0" smtClean="0"/>
              <a:t>Not enough information about pre-dialysis illness and events that led toward patients starting dialysis (e.g. sicker patients more likely to start earlier)</a:t>
            </a:r>
            <a:endParaRPr lang="en-US" b="1" dirty="0" smtClean="0"/>
          </a:p>
          <a:p>
            <a:r>
              <a:rPr lang="en-US" b="1" dirty="0" smtClean="0"/>
              <a:t>Response: </a:t>
            </a:r>
            <a:r>
              <a:rPr lang="en-US" dirty="0" smtClean="0"/>
              <a:t>Plan to use alternate datasets to assess pre-dialysis medical history</a:t>
            </a:r>
          </a:p>
          <a:p>
            <a:pPr lvl="1"/>
            <a:r>
              <a:rPr lang="en-US" dirty="0" smtClean="0"/>
              <a:t>Pre-dialysis ESRD Medicare Claims (“</a:t>
            </a:r>
            <a:r>
              <a:rPr lang="en-US" dirty="0" err="1" smtClean="0"/>
              <a:t>Backcasted</a:t>
            </a:r>
            <a:r>
              <a:rPr lang="en-US" dirty="0" smtClean="0"/>
              <a:t> Data”)</a:t>
            </a:r>
          </a:p>
          <a:p>
            <a:pPr lvl="1"/>
            <a:r>
              <a:rPr lang="en-US" dirty="0" smtClean="0"/>
              <a:t>Proposed use of other data from other cohorts with CKD (AASK/MDRD) to explore rates of progression toward ESRD</a:t>
            </a:r>
          </a:p>
          <a:p>
            <a:pPr lvl="1"/>
            <a:r>
              <a:rPr lang="en-US" dirty="0" smtClean="0"/>
              <a:t>Exploring alternative datasets (e.g. Cleveland Clinic)</a:t>
            </a:r>
          </a:p>
          <a:p>
            <a:pPr lvl="1"/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>
          <a:xfrm flipH="1">
            <a:off x="381000" y="1524000"/>
            <a:ext cx="7848600" cy="0"/>
          </a:xfrm>
          <a:prstGeom prst="line">
            <a:avLst/>
          </a:prstGeom>
          <a:ln w="508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833708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04800" y="274638"/>
            <a:ext cx="9829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Example Stakeholder Comments</a:t>
            </a:r>
            <a:br>
              <a:rPr lang="en-US" dirty="0" smtClean="0"/>
            </a:br>
            <a:r>
              <a:rPr lang="en-US" sz="4000" b="1" dirty="0" smtClean="0"/>
              <a:t>Project 3: Iron Management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/>
          </a:bodyPr>
          <a:lstStyle/>
          <a:p>
            <a:r>
              <a:rPr lang="en-US" b="1" dirty="0" smtClean="0"/>
              <a:t>Theme 1: </a:t>
            </a:r>
            <a:r>
              <a:rPr lang="en-US" dirty="0" smtClean="0"/>
              <a:t>Impossible to disentangle simultaneous use of erythropoiesis stimulating agents and iron. Both should be considered as primary exposures of interest</a:t>
            </a:r>
            <a:endParaRPr lang="en-US" b="1" dirty="0" smtClean="0"/>
          </a:p>
          <a:p>
            <a:r>
              <a:rPr lang="en-US" b="1" dirty="0" smtClean="0"/>
              <a:t>Response: </a:t>
            </a:r>
          </a:p>
          <a:p>
            <a:pPr lvl="1"/>
            <a:r>
              <a:rPr lang="en-US" dirty="0" smtClean="0"/>
              <a:t>Will explore simultaneous use of the two medications longitudinally</a:t>
            </a:r>
          </a:p>
          <a:p>
            <a:pPr lvl="1"/>
            <a:r>
              <a:rPr lang="en-US" dirty="0" smtClean="0"/>
              <a:t>Employ complex modeling strategies (marginal structural) </a:t>
            </a:r>
          </a:p>
        </p:txBody>
      </p:sp>
      <p:cxnSp>
        <p:nvCxnSpPr>
          <p:cNvPr id="4" name="Straight Connector 3"/>
          <p:cNvCxnSpPr/>
          <p:nvPr/>
        </p:nvCxnSpPr>
        <p:spPr>
          <a:xfrm flipH="1">
            <a:off x="381000" y="1524000"/>
            <a:ext cx="7848600" cy="0"/>
          </a:xfrm>
          <a:prstGeom prst="line">
            <a:avLst/>
          </a:prstGeom>
          <a:ln w="508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1102199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Identify potential challenges to Stakeholder engagement </a:t>
            </a:r>
            <a:r>
              <a:rPr lang="en-US" dirty="0"/>
              <a:t>in CER protocol development</a:t>
            </a:r>
          </a:p>
          <a:p>
            <a:pPr lvl="0"/>
            <a:r>
              <a:rPr lang="en-US" dirty="0" smtClean="0"/>
              <a:t>Discuss engagement </a:t>
            </a:r>
            <a:r>
              <a:rPr lang="en-US" dirty="0"/>
              <a:t>strategies that involve </a:t>
            </a:r>
            <a:r>
              <a:rPr lang="en-US" dirty="0" smtClean="0"/>
              <a:t>Stakeholders </a:t>
            </a:r>
            <a:r>
              <a:rPr lang="en-US" dirty="0"/>
              <a:t>in a meaningful way to enhance the quality and relevance of study outcomes</a:t>
            </a:r>
          </a:p>
          <a:p>
            <a:pPr marL="0" indent="0">
              <a:buNone/>
            </a:pPr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564445" y="1437395"/>
            <a:ext cx="7569200" cy="0"/>
          </a:xfrm>
          <a:prstGeom prst="line">
            <a:avLst/>
          </a:prstGeom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552081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8449733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Year 2: In-Person Follow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Second in-person meeting</a:t>
            </a:r>
          </a:p>
          <a:p>
            <a:r>
              <a:rPr lang="en-US" dirty="0" smtClean="0"/>
              <a:t>Reviewed Stakeholder feedback and our responses in document provided to them and during presentation</a:t>
            </a:r>
          </a:p>
          <a:p>
            <a:r>
              <a:rPr lang="en-US" dirty="0" smtClean="0"/>
              <a:t>Sought additional feedback</a:t>
            </a:r>
          </a:p>
          <a:p>
            <a:r>
              <a:rPr lang="en-US" dirty="0" smtClean="0"/>
              <a:t>Provided research updates (preliminary findings) </a:t>
            </a:r>
          </a:p>
          <a:p>
            <a:r>
              <a:rPr lang="en-US" dirty="0" smtClean="0"/>
              <a:t>Obtained feedback on preliminary findings and </a:t>
            </a:r>
            <a:endParaRPr lang="en-US" dirty="0"/>
          </a:p>
          <a:p>
            <a:r>
              <a:rPr lang="en-US" dirty="0" smtClean="0"/>
              <a:t>Asked Stakeholders for input on framing and dissemination strategies</a:t>
            </a:r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>
          <a:xfrm flipH="1">
            <a:off x="381000" y="1524000"/>
            <a:ext cx="7848600" cy="0"/>
          </a:xfrm>
          <a:prstGeom prst="line">
            <a:avLst/>
          </a:prstGeom>
          <a:ln w="508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9511954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Year 3: Extending Impact of Stakeholder Engagement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Planning third in-person meeting</a:t>
            </a:r>
          </a:p>
          <a:p>
            <a:pPr lvl="1"/>
            <a:r>
              <a:rPr lang="en-US" dirty="0" smtClean="0"/>
              <a:t>Pre- meeting engagement to get ideas about extension of current research, other relevant research studies in ESRD</a:t>
            </a:r>
          </a:p>
          <a:p>
            <a:r>
              <a:rPr lang="en-US" dirty="0" smtClean="0"/>
              <a:t>Review final preliminary contract research findings, obtain feedback</a:t>
            </a:r>
          </a:p>
          <a:p>
            <a:r>
              <a:rPr lang="en-US" dirty="0" smtClean="0"/>
              <a:t>Focus on framing and dissemination of final projects</a:t>
            </a:r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>
          <a:xfrm flipH="1">
            <a:off x="381000" y="1524000"/>
            <a:ext cx="7848600" cy="0"/>
          </a:xfrm>
          <a:prstGeom prst="line">
            <a:avLst/>
          </a:prstGeom>
          <a:ln w="508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9142397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Planned Engagement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Plan to send Stakeholders summary of input over life of project</a:t>
            </a:r>
          </a:p>
          <a:p>
            <a:r>
              <a:rPr lang="en-US" dirty="0" smtClean="0"/>
              <a:t>Provide Stakeholders with some final products</a:t>
            </a:r>
          </a:p>
          <a:p>
            <a:pPr lvl="1"/>
            <a:r>
              <a:rPr lang="en-US" dirty="0" smtClean="0"/>
              <a:t>Obtain feedback on clarity of products</a:t>
            </a:r>
          </a:p>
          <a:p>
            <a:pPr lvl="1"/>
            <a:r>
              <a:rPr lang="en-US" dirty="0" smtClean="0"/>
              <a:t>Additional avenues for dissemination</a:t>
            </a:r>
          </a:p>
          <a:p>
            <a:r>
              <a:rPr lang="en-US" dirty="0" smtClean="0"/>
              <a:t>Thank Stakeholders for generous time investment</a:t>
            </a:r>
          </a:p>
          <a:p>
            <a:r>
              <a:rPr lang="en-US" dirty="0" smtClean="0"/>
              <a:t>Encourage future engagement</a:t>
            </a:r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>
          <a:xfrm flipH="1">
            <a:off x="381000" y="1524000"/>
            <a:ext cx="7848600" cy="0"/>
          </a:xfrm>
          <a:prstGeom prst="line">
            <a:avLst/>
          </a:prstGeom>
          <a:ln w="508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6232096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5867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Resource Investment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970" y="1348994"/>
            <a:ext cx="8686800" cy="5440362"/>
          </a:xfrm>
        </p:spPr>
        <p:txBody>
          <a:bodyPr>
            <a:normAutofit fontScale="92500"/>
          </a:bodyPr>
          <a:lstStyle/>
          <a:p>
            <a:r>
              <a:rPr lang="en-US" dirty="0"/>
              <a:t>A</a:t>
            </a:r>
            <a:r>
              <a:rPr lang="en-US" dirty="0" smtClean="0"/>
              <a:t>dministrative (emails, letters, meeting materials coordination of meetings, obtaining COI statements) (45 hours per meeting)</a:t>
            </a:r>
          </a:p>
          <a:p>
            <a:r>
              <a:rPr lang="en-US" dirty="0" smtClean="0"/>
              <a:t>Medical writer (20 hours)</a:t>
            </a:r>
            <a:endParaRPr lang="en-US" dirty="0"/>
          </a:p>
          <a:p>
            <a:r>
              <a:rPr lang="en-US" dirty="0" smtClean="0"/>
              <a:t>Investigator preparation (20-40 hours depends on size of project)</a:t>
            </a:r>
          </a:p>
          <a:p>
            <a:r>
              <a:rPr lang="en-US" dirty="0" smtClean="0"/>
              <a:t>Investigator presence at meetings (8 hours for 6 investigators)</a:t>
            </a:r>
          </a:p>
          <a:p>
            <a:r>
              <a:rPr lang="en-US" dirty="0" smtClean="0"/>
              <a:t>Securing venue for meetings (travel, refreshments)</a:t>
            </a:r>
          </a:p>
          <a:p>
            <a:r>
              <a:rPr lang="en-US" dirty="0" smtClean="0"/>
              <a:t>Audio recording and transcribing meeting (40 hours)</a:t>
            </a:r>
          </a:p>
          <a:p>
            <a:pPr lvl="1"/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>
          <a:xfrm flipH="1">
            <a:off x="432492" y="1163619"/>
            <a:ext cx="7848600" cy="0"/>
          </a:xfrm>
          <a:prstGeom prst="line">
            <a:avLst/>
          </a:prstGeom>
          <a:ln w="508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80683305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Successful strategies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7070" y="1600200"/>
            <a:ext cx="8685213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Early engagement of Stakeholders</a:t>
            </a:r>
          </a:p>
          <a:p>
            <a:r>
              <a:rPr lang="en-US" dirty="0" smtClean="0"/>
              <a:t>Well-planned in-person meetings</a:t>
            </a:r>
          </a:p>
          <a:p>
            <a:r>
              <a:rPr lang="en-US" dirty="0"/>
              <a:t>S</a:t>
            </a:r>
            <a:r>
              <a:rPr lang="en-US" dirty="0" smtClean="0"/>
              <a:t>etting clear expectations of the Stakeholders</a:t>
            </a:r>
          </a:p>
          <a:p>
            <a:r>
              <a:rPr lang="en-US" dirty="0" smtClean="0"/>
              <a:t>Demonstrating use of input </a:t>
            </a:r>
            <a:r>
              <a:rPr lang="en-US" dirty="0"/>
              <a:t>from Stakeholders </a:t>
            </a:r>
            <a:r>
              <a:rPr lang="en-US" dirty="0" smtClean="0"/>
              <a:t>with report back</a:t>
            </a:r>
          </a:p>
          <a:p>
            <a:r>
              <a:rPr lang="en-US" dirty="0" smtClean="0"/>
              <a:t>Continued engagement throughout project</a:t>
            </a:r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>
          <a:xfrm flipH="1">
            <a:off x="381000" y="1422402"/>
            <a:ext cx="7848600" cy="0"/>
          </a:xfrm>
          <a:prstGeom prst="line">
            <a:avLst/>
          </a:prstGeom>
          <a:ln w="508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6331068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6029"/>
          </a:xfrm>
        </p:spPr>
        <p:txBody>
          <a:bodyPr/>
          <a:lstStyle/>
          <a:p>
            <a:r>
              <a:rPr lang="en-US" dirty="0" smtClean="0"/>
              <a:t>Challenges we faced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53067"/>
            <a:ext cx="8229600" cy="504613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Presenting a lot of scientific information to group of busy Stakeholders</a:t>
            </a:r>
          </a:p>
          <a:p>
            <a:pPr lvl="1"/>
            <a:r>
              <a:rPr lang="en-US" dirty="0" smtClean="0"/>
              <a:t>Technical aspects difficult to convey</a:t>
            </a:r>
          </a:p>
          <a:p>
            <a:pPr lvl="1"/>
            <a:r>
              <a:rPr lang="en-US" dirty="0" smtClean="0"/>
              <a:t>Sheer amount of information</a:t>
            </a:r>
          </a:p>
          <a:p>
            <a:r>
              <a:rPr lang="en-US" dirty="0" smtClean="0"/>
              <a:t>Ambitious contract research schedule</a:t>
            </a:r>
          </a:p>
          <a:p>
            <a:pPr lvl="1"/>
            <a:r>
              <a:rPr lang="en-US" dirty="0" smtClean="0"/>
              <a:t>Challenging to engage Stakeholders throughout year</a:t>
            </a:r>
          </a:p>
          <a:p>
            <a:pPr lvl="1"/>
            <a:r>
              <a:rPr lang="en-US" dirty="0"/>
              <a:t>W</a:t>
            </a:r>
            <a:r>
              <a:rPr lang="en-US" dirty="0" smtClean="0"/>
              <a:t>ould have liked to have resources to engage more frequently</a:t>
            </a:r>
          </a:p>
          <a:p>
            <a:pPr lvl="1"/>
            <a:r>
              <a:rPr lang="en-US" dirty="0" smtClean="0"/>
              <a:t>Much of the research happening in background while preparation for future meetings ongoing</a:t>
            </a:r>
          </a:p>
        </p:txBody>
      </p:sp>
      <p:cxnSp>
        <p:nvCxnSpPr>
          <p:cNvPr id="4" name="Straight Connector 3"/>
          <p:cNvCxnSpPr/>
          <p:nvPr/>
        </p:nvCxnSpPr>
        <p:spPr>
          <a:xfrm flipH="1">
            <a:off x="381000" y="1202273"/>
            <a:ext cx="7848600" cy="0"/>
          </a:xfrm>
          <a:prstGeom prst="line">
            <a:avLst/>
          </a:prstGeom>
          <a:ln w="508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36759520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6273"/>
            <a:ext cx="8229600" cy="909638"/>
          </a:xfrm>
        </p:spPr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76005"/>
            <a:ext cx="8229600" cy="564196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Engagement of Stakeholders in contract research may require special consideration</a:t>
            </a:r>
          </a:p>
          <a:p>
            <a:pPr lvl="1"/>
            <a:r>
              <a:rPr lang="en-US" dirty="0" smtClean="0"/>
              <a:t>Help Stakeholders see their relevance </a:t>
            </a:r>
          </a:p>
          <a:p>
            <a:pPr lvl="1"/>
            <a:r>
              <a:rPr lang="en-US" dirty="0" smtClean="0"/>
              <a:t>Translate complex protocols for a broad range of audiences</a:t>
            </a:r>
          </a:p>
          <a:p>
            <a:r>
              <a:rPr lang="en-US" dirty="0" smtClean="0"/>
              <a:t>Demonstrating utilization of Stakeholder input important</a:t>
            </a:r>
          </a:p>
          <a:p>
            <a:r>
              <a:rPr lang="en-US" dirty="0" smtClean="0"/>
              <a:t>Advance planning critical to maximize output of Stakeholder groups</a:t>
            </a:r>
          </a:p>
          <a:p>
            <a:pPr lvl="1"/>
            <a:r>
              <a:rPr lang="en-US" dirty="0" smtClean="0"/>
              <a:t>Partner with experts in Stakeholder engagement</a:t>
            </a:r>
          </a:p>
          <a:p>
            <a:pPr lvl="1"/>
            <a:r>
              <a:rPr lang="en-US" dirty="0" smtClean="0"/>
              <a:t>Invest adequate resources and time to maximize yield</a:t>
            </a:r>
          </a:p>
          <a:p>
            <a:endParaRPr lang="en-US" dirty="0" smtClean="0"/>
          </a:p>
          <a:p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>
          <a:xfrm flipH="1">
            <a:off x="381000" y="1047816"/>
            <a:ext cx="7848600" cy="0"/>
          </a:xfrm>
          <a:prstGeom prst="line">
            <a:avLst/>
          </a:prstGeom>
          <a:ln w="508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2465760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DEcIDE</a:t>
            </a:r>
            <a:r>
              <a:rPr lang="en-US" dirty="0" smtClean="0"/>
              <a:t> Network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Developing Evidence to Inform Decisions about Effectiveness</a:t>
            </a:r>
          </a:p>
          <a:p>
            <a:r>
              <a:rPr lang="en-US" dirty="0" smtClean="0"/>
              <a:t>Collection of </a:t>
            </a:r>
            <a:r>
              <a:rPr lang="en-US" dirty="0"/>
              <a:t>research centers that the Agency for Healthcare Research and Quality (AHRQ) created in </a:t>
            </a:r>
            <a:r>
              <a:rPr lang="en-US" dirty="0" smtClean="0"/>
              <a:t>2005</a:t>
            </a:r>
          </a:p>
          <a:p>
            <a:r>
              <a:rPr lang="en-US" dirty="0" smtClean="0"/>
              <a:t>Centers gather </a:t>
            </a:r>
            <a:r>
              <a:rPr lang="en-US" dirty="0"/>
              <a:t>new knowledge and information on specific </a:t>
            </a:r>
            <a:r>
              <a:rPr lang="en-US" dirty="0" smtClean="0"/>
              <a:t>treatments</a:t>
            </a:r>
          </a:p>
          <a:p>
            <a:r>
              <a:rPr lang="en-US" dirty="0" smtClean="0"/>
              <a:t>Conducts </a:t>
            </a:r>
            <a:r>
              <a:rPr lang="en-US" dirty="0"/>
              <a:t>studies on the outcomes, effectiveness, safety, and usefulness of medical treatments and services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64445" y="1437395"/>
            <a:ext cx="7569200" cy="0"/>
          </a:xfrm>
          <a:prstGeom prst="line">
            <a:avLst/>
          </a:prstGeom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9550780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From the perspective of the investigator: </a:t>
            </a:r>
            <a:r>
              <a:rPr lang="en-US" dirty="0" err="1" smtClean="0"/>
              <a:t>DEcIDE</a:t>
            </a:r>
            <a:r>
              <a:rPr lang="en-US" dirty="0" smtClean="0"/>
              <a:t> </a:t>
            </a:r>
            <a:r>
              <a:rPr lang="en-US" dirty="0"/>
              <a:t>Network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Research priorities established through previous Agency work </a:t>
            </a:r>
          </a:p>
          <a:p>
            <a:pPr lvl="1"/>
            <a:r>
              <a:rPr lang="en-US" dirty="0" smtClean="0"/>
              <a:t>Engagement of </a:t>
            </a:r>
            <a:r>
              <a:rPr lang="en-US" dirty="0"/>
              <a:t>S</a:t>
            </a:r>
            <a:r>
              <a:rPr lang="en-US" dirty="0" smtClean="0"/>
              <a:t>takeholders and technical experts</a:t>
            </a:r>
          </a:p>
          <a:p>
            <a:pPr lvl="1"/>
            <a:r>
              <a:rPr lang="en-US" dirty="0" smtClean="0"/>
              <a:t>Institute of Medicine CER priorities</a:t>
            </a:r>
          </a:p>
          <a:p>
            <a:r>
              <a:rPr lang="en-US" dirty="0" smtClean="0"/>
              <a:t>Research opportunities competitively offered among centers</a:t>
            </a:r>
          </a:p>
          <a:p>
            <a:pPr lvl="1"/>
            <a:r>
              <a:rPr lang="en-US" dirty="0" smtClean="0"/>
              <a:t>Proposal submission</a:t>
            </a:r>
          </a:p>
          <a:p>
            <a:pPr lvl="1"/>
            <a:r>
              <a:rPr lang="en-US" dirty="0" smtClean="0"/>
              <a:t>Peer review</a:t>
            </a:r>
          </a:p>
          <a:p>
            <a:r>
              <a:rPr lang="en-US" dirty="0" smtClean="0"/>
              <a:t>Contracted research</a:t>
            </a:r>
          </a:p>
          <a:p>
            <a:pPr lvl="1"/>
            <a:r>
              <a:rPr lang="en-US" dirty="0" smtClean="0"/>
              <a:t>Aims, approach often pre-specified during contract negotiation</a:t>
            </a:r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564445" y="1505127"/>
            <a:ext cx="7569200" cy="0"/>
          </a:xfrm>
          <a:prstGeom prst="line">
            <a:avLst/>
          </a:prstGeom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6614998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From the perspective of the investigator: </a:t>
            </a:r>
            <a:r>
              <a:rPr lang="en-US" dirty="0" err="1" smtClean="0"/>
              <a:t>DEcIDE</a:t>
            </a:r>
            <a:r>
              <a:rPr lang="en-US" dirty="0" smtClean="0"/>
              <a:t> </a:t>
            </a:r>
            <a:r>
              <a:rPr lang="en-US" dirty="0"/>
              <a:t>Network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Stakeholder engagement still required during research</a:t>
            </a:r>
          </a:p>
          <a:p>
            <a:r>
              <a:rPr lang="en-US" dirty="0" smtClean="0"/>
              <a:t>Plan for engaging Stakeholders must be specified within research applications</a:t>
            </a:r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564445" y="1538993"/>
            <a:ext cx="7569200" cy="0"/>
          </a:xfrm>
          <a:prstGeom prst="line">
            <a:avLst/>
          </a:prstGeom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185793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Emphasis of Stakeholder engagement changes during </a:t>
            </a:r>
            <a:r>
              <a:rPr lang="en-US" dirty="0" err="1" smtClean="0"/>
              <a:t>DEcIDE</a:t>
            </a:r>
            <a:r>
              <a:rPr lang="en-US" dirty="0" smtClean="0"/>
              <a:t> projects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Identifying and prioritizing topics of CER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US" b="1" dirty="0" smtClean="0"/>
              <a:t>Framing the questions</a:t>
            </a:r>
          </a:p>
          <a:p>
            <a:r>
              <a:rPr lang="en-US" dirty="0" smtClean="0">
                <a:solidFill>
                  <a:srgbClr val="E46C0A"/>
                </a:solidFill>
              </a:rPr>
              <a:t>Selecting the comparators, outcomes</a:t>
            </a:r>
          </a:p>
          <a:p>
            <a:r>
              <a:rPr lang="en-US" dirty="0" smtClean="0">
                <a:solidFill>
                  <a:srgbClr val="E46C0A"/>
                </a:solidFill>
              </a:rPr>
              <a:t>Creating conceptual framework</a:t>
            </a:r>
          </a:p>
          <a:p>
            <a:r>
              <a:rPr lang="en-US" dirty="0" smtClean="0">
                <a:solidFill>
                  <a:srgbClr val="E46C0A"/>
                </a:solidFill>
              </a:rPr>
              <a:t>Data collection</a:t>
            </a:r>
          </a:p>
          <a:p>
            <a:r>
              <a:rPr lang="en-US" dirty="0" smtClean="0">
                <a:solidFill>
                  <a:srgbClr val="E46C0A"/>
                </a:solidFill>
              </a:rPr>
              <a:t>Analyze and </a:t>
            </a:r>
            <a:r>
              <a:rPr lang="en-US" b="1" dirty="0" smtClean="0"/>
              <a:t>interpret results</a:t>
            </a:r>
          </a:p>
          <a:p>
            <a:r>
              <a:rPr lang="en-US" b="1" dirty="0" smtClean="0"/>
              <a:t>Translation</a:t>
            </a:r>
          </a:p>
          <a:p>
            <a:r>
              <a:rPr lang="en-US" b="1" dirty="0" smtClean="0"/>
              <a:t>Dissemination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57238" y="5887963"/>
            <a:ext cx="8633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Mullins CD, </a:t>
            </a:r>
            <a:r>
              <a:rPr lang="en-US" dirty="0" err="1"/>
              <a:t>Abdulhalim</a:t>
            </a:r>
            <a:r>
              <a:rPr lang="en-US" dirty="0"/>
              <a:t> AM, </a:t>
            </a:r>
            <a:r>
              <a:rPr lang="en-US" dirty="0" err="1"/>
              <a:t>Lavallee</a:t>
            </a:r>
            <a:r>
              <a:rPr lang="en-US" dirty="0"/>
              <a:t> DC. Continuous patient engagement in comparative effectiveness research. JAMA. 2012 Apr 18;307(15):1587-8. PubMed PMID: 22511684 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564445" y="1479728"/>
            <a:ext cx="7569200" cy="0"/>
          </a:xfrm>
          <a:prstGeom prst="line">
            <a:avLst/>
          </a:prstGeom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7229007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1" y="274638"/>
            <a:ext cx="8990012" cy="7921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key challenges does </a:t>
            </a:r>
            <a:r>
              <a:rPr lang="en-US" dirty="0" err="1" smtClean="0"/>
              <a:t>DEcIDE</a:t>
            </a:r>
            <a:r>
              <a:rPr lang="en-US" dirty="0" smtClean="0"/>
              <a:t> research present?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0462"/>
            <a:ext cx="8229600" cy="5048071"/>
          </a:xfrm>
        </p:spPr>
        <p:txBody>
          <a:bodyPr>
            <a:normAutofit/>
          </a:bodyPr>
          <a:lstStyle/>
          <a:p>
            <a:r>
              <a:rPr lang="en-US" dirty="0" smtClean="0"/>
              <a:t>Orient Stakeholders to established research</a:t>
            </a:r>
          </a:p>
          <a:p>
            <a:pPr lvl="1"/>
            <a:r>
              <a:rPr lang="en-US" dirty="0" smtClean="0"/>
              <a:t>Established questions, </a:t>
            </a:r>
            <a:r>
              <a:rPr lang="en-US" dirty="0"/>
              <a:t>comparators</a:t>
            </a:r>
          </a:p>
          <a:p>
            <a:pPr lvl="1"/>
            <a:r>
              <a:rPr lang="en-US" dirty="0" smtClean="0"/>
              <a:t>Preliminarily established </a:t>
            </a:r>
            <a:r>
              <a:rPr lang="en-US" dirty="0"/>
              <a:t>research </a:t>
            </a:r>
            <a:r>
              <a:rPr lang="en-US" dirty="0" smtClean="0"/>
              <a:t>methodology</a:t>
            </a:r>
          </a:p>
          <a:p>
            <a:r>
              <a:rPr lang="en-US" dirty="0" smtClean="0"/>
              <a:t>Help </a:t>
            </a:r>
            <a:r>
              <a:rPr lang="en-US" dirty="0"/>
              <a:t>S</a:t>
            </a:r>
            <a:r>
              <a:rPr lang="en-US" dirty="0" smtClean="0"/>
              <a:t>takeholders understand their value</a:t>
            </a:r>
          </a:p>
          <a:p>
            <a:r>
              <a:rPr lang="en-US" dirty="0" smtClean="0"/>
              <a:t>Identify ways Stakeholder activities can enhance existing research plans</a:t>
            </a:r>
          </a:p>
          <a:p>
            <a:pPr lvl="1"/>
            <a:r>
              <a:rPr lang="en-US" dirty="0" smtClean="0"/>
              <a:t>Enhance relevance</a:t>
            </a:r>
          </a:p>
          <a:p>
            <a:pPr lvl="1"/>
            <a:r>
              <a:rPr lang="en-US" dirty="0" smtClean="0"/>
              <a:t>Input on planned approaches with end user in mind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64445" y="1420462"/>
            <a:ext cx="7569200" cy="0"/>
          </a:xfrm>
          <a:prstGeom prst="line">
            <a:avLst/>
          </a:prstGeom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8214032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DEcIDE</a:t>
            </a:r>
            <a:r>
              <a:rPr lang="en-US" dirty="0"/>
              <a:t> Patient Outcomes in End Stage Renal Disease (ESRD) S</a:t>
            </a:r>
            <a:r>
              <a:rPr lang="en-US" dirty="0" smtClean="0"/>
              <a:t>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3- year ARRA contract to compare effectiveness of three treatment strategies for patients with ESRD (hypertension treatments, dialysis timing, iron therapy)</a:t>
            </a:r>
          </a:p>
          <a:p>
            <a:r>
              <a:rPr lang="en-US" dirty="0"/>
              <a:t>First Stakeholder meeting held within first 4 months of funding (October 2010)</a:t>
            </a:r>
          </a:p>
          <a:p>
            <a:pPr lvl="1"/>
            <a:r>
              <a:rPr lang="en-US" dirty="0"/>
              <a:t>Identifying and contacting Stakeholders</a:t>
            </a:r>
          </a:p>
          <a:p>
            <a:pPr lvl="1"/>
            <a:r>
              <a:rPr lang="en-US" dirty="0"/>
              <a:t>Working with partner to strategize and plan (Center for Medical Technology Practice, CMTP)</a:t>
            </a:r>
          </a:p>
          <a:p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564445" y="1522060"/>
            <a:ext cx="7569200" cy="0"/>
          </a:xfrm>
          <a:prstGeom prst="line">
            <a:avLst/>
          </a:prstGeom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564445" y="6126163"/>
            <a:ext cx="77415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*Priorities established through IOM recommendations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901438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334963"/>
            <a:ext cx="8229600" cy="1036637"/>
          </a:xfrm>
        </p:spPr>
        <p:txBody>
          <a:bodyPr/>
          <a:lstStyle/>
          <a:p>
            <a:pPr eaLnBrk="1" hangingPunct="1"/>
            <a:r>
              <a:rPr lang="en-US" sz="3600" dirty="0" smtClean="0">
                <a:solidFill>
                  <a:srgbClr val="0D0D0D"/>
                </a:solidFill>
              </a:rPr>
              <a:t>Identifying Stakeholders (1)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315146117"/>
              </p:ext>
            </p:extLst>
          </p:nvPr>
        </p:nvGraphicFramePr>
        <p:xfrm>
          <a:off x="457199" y="1584325"/>
          <a:ext cx="7868357" cy="3983355"/>
        </p:xfrm>
        <a:graphic>
          <a:graphicData uri="http://schemas.openxmlformats.org/drawingml/2006/table">
            <a:tbl>
              <a:tblPr/>
              <a:tblGrid>
                <a:gridCol w="3124201"/>
                <a:gridCol w="4744156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Stakeholder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Organization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Patients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National Kidney Foundation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American Kidney Fund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Independent Individuals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Clinical Professionals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American Society of Nephrology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Public Payers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CMS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Department of Veterans Affairs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Private Payers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Blue Cross Blue Shield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Cigna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Johns Hopkins Health Care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1417</TotalTime>
  <Words>1226</Words>
  <Application>Microsoft Office PowerPoint</Application>
  <PresentationFormat>On-screen Show (4:3)</PresentationFormat>
  <Paragraphs>179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Engaging Stakeholders, Improving Research: Stakeholder Engagement in the DEcIDE Program </vt:lpstr>
      <vt:lpstr>Objectives</vt:lpstr>
      <vt:lpstr>DEcIDE Network</vt:lpstr>
      <vt:lpstr>From the perspective of the investigator: DEcIDE Network</vt:lpstr>
      <vt:lpstr>From the perspective of the investigator: DEcIDE Network</vt:lpstr>
      <vt:lpstr>Emphasis of Stakeholder engagement changes during DEcIDE projects</vt:lpstr>
      <vt:lpstr>What key challenges does DEcIDE research present?</vt:lpstr>
      <vt:lpstr>DEcIDE Patient Outcomes in End Stage Renal Disease (ESRD) Study</vt:lpstr>
      <vt:lpstr>Identifying Stakeholders (1)</vt:lpstr>
      <vt:lpstr>Identifying Stakeholders (2)</vt:lpstr>
      <vt:lpstr>Orienting Stakeholders to DEcIDE ESRD Patient Outcomes Project</vt:lpstr>
      <vt:lpstr>Preparing First Stakeholder Meeting</vt:lpstr>
      <vt:lpstr>Conducting Stakeholder Meeting</vt:lpstr>
      <vt:lpstr>Special Considerations</vt:lpstr>
      <vt:lpstr>Helping Stakeholders see Value of Input</vt:lpstr>
      <vt:lpstr>Helping Stakeholders see Value of Input: Preparing for in-person follow up</vt:lpstr>
      <vt:lpstr>Example Stakeholder Comments  Project 1: Antihypertensive Medications</vt:lpstr>
      <vt:lpstr>Example Stakeholder Comments Project 2: Timing of Dialysis Initiation</vt:lpstr>
      <vt:lpstr>Example Stakeholder Comments Project 3: Iron Management</vt:lpstr>
      <vt:lpstr>Year 2: In-Person Follow Up</vt:lpstr>
      <vt:lpstr>Year 3: Extending Impact of Stakeholder Engagement</vt:lpstr>
      <vt:lpstr>Final Planned Engagement</vt:lpstr>
      <vt:lpstr>Resource Investment</vt:lpstr>
      <vt:lpstr>Successful strategies</vt:lpstr>
      <vt:lpstr>Challenges we faced</vt:lpstr>
      <vt:lpstr>Summary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Engaging Stakeholders, Improving Research: Experience from the Effective Health Care Program</dc:title>
  <dc:creator>Ebony Boulware</dc:creator>
  <cp:lastModifiedBy>DHHS</cp:lastModifiedBy>
  <cp:revision>60</cp:revision>
  <cp:lastPrinted>2012-08-31T02:58:06Z</cp:lastPrinted>
  <dcterms:created xsi:type="dcterms:W3CDTF">2012-08-06T19:14:27Z</dcterms:created>
  <dcterms:modified xsi:type="dcterms:W3CDTF">2012-11-09T15:19:03Z</dcterms:modified>
</cp:coreProperties>
</file>