
<file path=[Content_Types].xml><?xml version="1.0" encoding="utf-8"?>
<Types xmlns="http://schemas.openxmlformats.org/package/2006/content-types">
  <Default Extension="png" ContentType="image/png"/>
  <Default Extension="bin" ContentType="application/vnd.ms-office.activeX"/>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activeX/activeX1.xml" ContentType="application/vnd.ms-office.activeX+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2.xml" ContentType="application/vnd.ms-office.activeX+xml"/>
  <Override PartName="/ppt/notesSlides/notesSlide3.xml" ContentType="application/vnd.openxmlformats-officedocument.presentationml.notesSlide+xml"/>
  <Override PartName="/ppt/activeX/activeX3.xml" ContentType="application/vnd.ms-office.activeX+xml"/>
  <Override PartName="/ppt/notesSlides/notesSlide4.xml" ContentType="application/vnd.openxmlformats-officedocument.presentationml.notesSlide+xml"/>
  <Override PartName="/ppt/embeddings/oleObject1.bin" ContentType="application/vnd.openxmlformats-officedocument.oleObject"/>
  <Override PartName="/ppt/activeX/activeX4.xml" ContentType="application/vnd.ms-office.activeX+xml"/>
  <Override PartName="/ppt/notesSlides/notesSlide5.xml" ContentType="application/vnd.openxmlformats-officedocument.presentationml.notesSlide+xml"/>
  <Override PartName="/ppt/activeX/activeX5.xml" ContentType="application/vnd.ms-office.activeX+xml"/>
  <Override PartName="/ppt/notesSlides/notesSlide6.xml" ContentType="application/vnd.openxmlformats-officedocument.presentationml.notesSlide+xml"/>
  <Override PartName="/ppt/notesSlides/notesSlide7.xml" ContentType="application/vnd.openxmlformats-officedocument.presentationml.notesSlide+xml"/>
  <Override PartName="/ppt/activeX/activeX6.xml" ContentType="application/vnd.ms-office.activeX+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97" r:id="rId1"/>
    <p:sldMasterId id="2147483799" r:id="rId2"/>
  </p:sldMasterIdLst>
  <p:notesMasterIdLst>
    <p:notesMasterId r:id="rId40"/>
  </p:notesMasterIdLst>
  <p:handoutMasterIdLst>
    <p:handoutMasterId r:id="rId41"/>
  </p:handoutMasterIdLst>
  <p:sldIdLst>
    <p:sldId id="522" r:id="rId3"/>
    <p:sldId id="617" r:id="rId4"/>
    <p:sldId id="621" r:id="rId5"/>
    <p:sldId id="607" r:id="rId6"/>
    <p:sldId id="608" r:id="rId7"/>
    <p:sldId id="609" r:id="rId8"/>
    <p:sldId id="610" r:id="rId9"/>
    <p:sldId id="611" r:id="rId10"/>
    <p:sldId id="622" r:id="rId11"/>
    <p:sldId id="605" r:id="rId12"/>
    <p:sldId id="606" r:id="rId13"/>
    <p:sldId id="623" r:id="rId14"/>
    <p:sldId id="625" r:id="rId15"/>
    <p:sldId id="624" r:id="rId16"/>
    <p:sldId id="626" r:id="rId17"/>
    <p:sldId id="627" r:id="rId18"/>
    <p:sldId id="628" r:id="rId19"/>
    <p:sldId id="629" r:id="rId20"/>
    <p:sldId id="630" r:id="rId21"/>
    <p:sldId id="631" r:id="rId22"/>
    <p:sldId id="632" r:id="rId23"/>
    <p:sldId id="633" r:id="rId24"/>
    <p:sldId id="634" r:id="rId25"/>
    <p:sldId id="635" r:id="rId26"/>
    <p:sldId id="636" r:id="rId27"/>
    <p:sldId id="637" r:id="rId28"/>
    <p:sldId id="638" r:id="rId29"/>
    <p:sldId id="639" r:id="rId30"/>
    <p:sldId id="640" r:id="rId31"/>
    <p:sldId id="641" r:id="rId32"/>
    <p:sldId id="646" r:id="rId33"/>
    <p:sldId id="644" r:id="rId34"/>
    <p:sldId id="645" r:id="rId35"/>
    <p:sldId id="647" r:id="rId36"/>
    <p:sldId id="648" r:id="rId37"/>
    <p:sldId id="649" r:id="rId38"/>
    <p:sldId id="643" r:id="rId39"/>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ヒラギノ角ゴ Pro W3" pitchFamily="1" charset="-128"/>
        <a:cs typeface="+mn-cs"/>
      </a:defRPr>
    </a:lvl1pPr>
    <a:lvl2pPr marL="457200" algn="l" rtl="0" eaLnBrk="0" fontAlgn="base" hangingPunct="0">
      <a:spcBef>
        <a:spcPct val="0"/>
      </a:spcBef>
      <a:spcAft>
        <a:spcPct val="0"/>
      </a:spcAft>
      <a:defRPr kern="1200">
        <a:solidFill>
          <a:schemeClr val="tx1"/>
        </a:solidFill>
        <a:latin typeface="Arial" charset="0"/>
        <a:ea typeface="ヒラギノ角ゴ Pro W3" pitchFamily="1" charset="-128"/>
        <a:cs typeface="+mn-cs"/>
      </a:defRPr>
    </a:lvl2pPr>
    <a:lvl3pPr marL="914400" algn="l" rtl="0" eaLnBrk="0" fontAlgn="base" hangingPunct="0">
      <a:spcBef>
        <a:spcPct val="0"/>
      </a:spcBef>
      <a:spcAft>
        <a:spcPct val="0"/>
      </a:spcAft>
      <a:defRPr kern="1200">
        <a:solidFill>
          <a:schemeClr val="tx1"/>
        </a:solidFill>
        <a:latin typeface="Arial" charset="0"/>
        <a:ea typeface="ヒラギノ角ゴ Pro W3" pitchFamily="1" charset="-128"/>
        <a:cs typeface="+mn-cs"/>
      </a:defRPr>
    </a:lvl3pPr>
    <a:lvl4pPr marL="1371600" algn="l" rtl="0" eaLnBrk="0" fontAlgn="base" hangingPunct="0">
      <a:spcBef>
        <a:spcPct val="0"/>
      </a:spcBef>
      <a:spcAft>
        <a:spcPct val="0"/>
      </a:spcAft>
      <a:defRPr kern="1200">
        <a:solidFill>
          <a:schemeClr val="tx1"/>
        </a:solidFill>
        <a:latin typeface="Arial" charset="0"/>
        <a:ea typeface="ヒラギノ角ゴ Pro W3" pitchFamily="1" charset="-128"/>
        <a:cs typeface="+mn-cs"/>
      </a:defRPr>
    </a:lvl4pPr>
    <a:lvl5pPr marL="1828800" algn="l" rtl="0" eaLnBrk="0" fontAlgn="base" hangingPunct="0">
      <a:spcBef>
        <a:spcPct val="0"/>
      </a:spcBef>
      <a:spcAft>
        <a:spcPct val="0"/>
      </a:spcAft>
      <a:defRPr kern="1200">
        <a:solidFill>
          <a:schemeClr val="tx1"/>
        </a:solidFill>
        <a:latin typeface="Arial" charset="0"/>
        <a:ea typeface="ヒラギノ角ゴ Pro W3" pitchFamily="1" charset="-128"/>
        <a:cs typeface="+mn-cs"/>
      </a:defRPr>
    </a:lvl5pPr>
    <a:lvl6pPr marL="2286000" algn="l" defTabSz="914400" rtl="0" eaLnBrk="1" latinLnBrk="0" hangingPunct="1">
      <a:defRPr kern="1200">
        <a:solidFill>
          <a:schemeClr val="tx1"/>
        </a:solidFill>
        <a:latin typeface="Arial" charset="0"/>
        <a:ea typeface="ヒラギノ角ゴ Pro W3" pitchFamily="1" charset="-128"/>
        <a:cs typeface="+mn-cs"/>
      </a:defRPr>
    </a:lvl6pPr>
    <a:lvl7pPr marL="2743200" algn="l" defTabSz="914400" rtl="0" eaLnBrk="1" latinLnBrk="0" hangingPunct="1">
      <a:defRPr kern="1200">
        <a:solidFill>
          <a:schemeClr val="tx1"/>
        </a:solidFill>
        <a:latin typeface="Arial" charset="0"/>
        <a:ea typeface="ヒラギノ角ゴ Pro W3" pitchFamily="1" charset="-128"/>
        <a:cs typeface="+mn-cs"/>
      </a:defRPr>
    </a:lvl7pPr>
    <a:lvl8pPr marL="3200400" algn="l" defTabSz="914400" rtl="0" eaLnBrk="1" latinLnBrk="0" hangingPunct="1">
      <a:defRPr kern="1200">
        <a:solidFill>
          <a:schemeClr val="tx1"/>
        </a:solidFill>
        <a:latin typeface="Arial" charset="0"/>
        <a:ea typeface="ヒラギノ角ゴ Pro W3" pitchFamily="1" charset="-128"/>
        <a:cs typeface="+mn-cs"/>
      </a:defRPr>
    </a:lvl8pPr>
    <a:lvl9pPr marL="3657600" algn="l" defTabSz="914400" rtl="0" eaLnBrk="1" latinLnBrk="0" hangingPunct="1">
      <a:defRPr kern="1200">
        <a:solidFill>
          <a:schemeClr val="tx1"/>
        </a:solidFill>
        <a:latin typeface="Arial" charset="0"/>
        <a:ea typeface="ヒラギノ角ゴ Pro W3" pitchFamily="1"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santesso" initials=" "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558A"/>
    <a:srgbClr val="00CC00"/>
    <a:srgbClr val="006600"/>
    <a:srgbClr val="FF0000"/>
    <a:srgbClr val="C0CADD"/>
    <a:srgbClr val="F4E9D0"/>
    <a:srgbClr val="BF301A"/>
    <a:srgbClr val="9A1A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29" autoAdjust="0"/>
    <p:restoredTop sz="97612" autoAdjust="0"/>
  </p:normalViewPr>
  <p:slideViewPr>
    <p:cSldViewPr>
      <p:cViewPr>
        <p:scale>
          <a:sx n="70" d="100"/>
          <a:sy n="70" d="100"/>
        </p:scale>
        <p:origin x="-1440" y="24"/>
      </p:cViewPr>
      <p:guideLst>
        <p:guide orient="horz" pos="254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1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activeX/_rels/activeX2.xml.rels><?xml version="1.0" encoding="UTF-8" standalone="yes"?>
<Relationships xmlns="http://schemas.openxmlformats.org/package/2006/relationships"><Relationship Id="rId1" Type="http://schemas.microsoft.com/office/2006/relationships/activeXControlBinary" Target="activeX1.bin"/></Relationships>
</file>

<file path=ppt/activeX/_rels/activeX3.xml.rels><?xml version="1.0" encoding="UTF-8" standalone="yes"?>
<Relationships xmlns="http://schemas.openxmlformats.org/package/2006/relationships"><Relationship Id="rId1" Type="http://schemas.microsoft.com/office/2006/relationships/activeXControlBinary" Target="activeX2.bin"/></Relationships>
</file>

<file path=ppt/activeX/_rels/activeX4.xml.rels><?xml version="1.0" encoding="UTF-8" standalone="yes"?>
<Relationships xmlns="http://schemas.openxmlformats.org/package/2006/relationships"><Relationship Id="rId1" Type="http://schemas.microsoft.com/office/2006/relationships/activeXControlBinary" Target="activeX3.bin"/></Relationships>
</file>

<file path=ppt/activeX/_rels/activeX5.xml.rels><?xml version="1.0" encoding="UTF-8" standalone="yes"?>
<Relationships xmlns="http://schemas.openxmlformats.org/package/2006/relationships"><Relationship Id="rId1" Type="http://schemas.microsoft.com/office/2006/relationships/activeXControlBinary" Target="activeX4.bin"/></Relationships>
</file>

<file path=ppt/activeX/_rels/activeX6.xml.rels><?xml version="1.0" encoding="UTF-8" standalone="yes"?>
<Relationships xmlns="http://schemas.openxmlformats.org/package/2006/relationships"><Relationship Id="rId1" Type="http://schemas.microsoft.com/office/2006/relationships/activeXControlBinary" Target="activeX5.bin"/></Relationships>
</file>

<file path=ppt/activeX/activeX1.xml><?xml version="1.0" encoding="utf-8"?>
<ax:ocx xmlns:ax="http://schemas.microsoft.com/office/2006/activeX" xmlns:r="http://schemas.openxmlformats.org/officeDocument/2006/relationships" ax:classid="{853BF99E-319C-46BB-8B8A-F5A69894631A}">
  <ax:ocxPr ax:name="_Version" ax:value="65536"/>
  <ax:ocxPr ax:name="_ExtentX" ax:value="706"/>
  <ax:ocxPr ax:name="_ExtentY" ax:value="706"/>
  <ax:ocxPr ax:name="_StockProps" ax:value="0"/>
  <ax:ocxPr ax:name="CurrentClock" ax:value="Default"/>
  <ax:ocxPr ax:name="CurrentGraph" ax:value="Default Design (white)"/>
  <ax:ocxPr ax:name="CurrentPlaylist" ax:value="Default"/>
  <ax:ocxPr ax:name="BaseName" ax:value=""/>
  <ax:ocxPr ax:name="CurrentIDBase" ax:value=""/>
  <ax:ocxPr ax:name="CurrentFilter" ax:value="Default Design (white)"/>
  <ax:ocxPr ax:name="CurrentTeam" ax:value="Default Design (white)"/>
  <ax:ocxPr ax:name="SpareString1" ax:value=""/>
  <ax:ocxPr ax:name="SpareString2" ax:value=""/>
  <ax:ocxPr ax:name="SpareString3" ax:value=""/>
  <ax:ocxPr ax:name="SpareString4" ax:value=""/>
  <ax:ocxPr ax:name="SpareString5" ax:value=""/>
  <ax:ocxPr ax:name="AutoCapture" ax:value="1"/>
  <ax:ocxPr ax:name="Position" ax:value="0"/>
  <ax:ocxPr ax:name="UseMaster" ax:value="1"/>
  <ax:ocxPr ax:name="NoPlaylist" ax:value="0"/>
  <ax:ocxPr ax:name="TimeLimit" ax:value="10"/>
  <ax:ocxPr ax:name="DontGraph" ax:value="0"/>
  <ax:ocxPr ax:name="LiveTally" ax:value="1"/>
  <ax:ocxPr ax:name="UseMasterKP" ax:value="0"/>
  <ax:ocxPr ax:name="MasterKP" ax:value="0"/>
  <ax:ocxPr ax:name="WantFilters" ax:value="0"/>
  <ax:ocxPr ax:name="WantTeams" ax:value="0"/>
  <ax:ocxPr ax:name="WantRoster" ax:value="0"/>
  <ax:ocxPr ax:name="WantAutoRoster" ax:value="0"/>
  <ax:ocxPr ax:name="SpareLong1" ax:value="10"/>
  <ax:ocxPr ax:name="SpareLong2" ax:value="0"/>
  <ax:ocxPr ax:name="SpareLong3" ax:value="0"/>
  <ax:ocxPr ax:name="SpareLong4" ax:value="0"/>
  <ax:ocxPr ax:name="SpareLong5" ax:value="0"/>
  <ax:ocxPr ax:name="SpareLong6" ax:value="0"/>
  <ax:ocxPr ax:name="SpareLong7" ax:value="0"/>
  <ax:ocxPr ax:name="SpareLong8" ax:value="0"/>
  <ax:ocxPr ax:name="SpareLong9" ax:value="0"/>
</ax:ocx>
</file>

<file path=ppt/activeX/activeX2.xml><?xml version="1.0" encoding="utf-8"?>
<ax:ocx xmlns:ax="http://schemas.microsoft.com/office/2006/activeX" xmlns:r="http://schemas.openxmlformats.org/officeDocument/2006/relationships" ax:classid="{30437298-796B-44D9-92DD-55328AABE472}" ax:persistence="persistStorage" r:id="rId1"/>
</file>

<file path=ppt/activeX/activeX3.xml><?xml version="1.0" encoding="utf-8"?>
<ax:ocx xmlns:ax="http://schemas.microsoft.com/office/2006/activeX" xmlns:r="http://schemas.openxmlformats.org/officeDocument/2006/relationships" ax:classid="{30437298-796B-44D9-92DD-55328AABE472}" ax:persistence="persistStorage" r:id="rId1"/>
</file>

<file path=ppt/activeX/activeX4.xml><?xml version="1.0" encoding="utf-8"?>
<ax:ocx xmlns:ax="http://schemas.microsoft.com/office/2006/activeX" xmlns:r="http://schemas.openxmlformats.org/officeDocument/2006/relationships" ax:classid="{30437298-796B-44D9-92DD-55328AABE472}" ax:persistence="persistStorage" r:id="rId1"/>
</file>

<file path=ppt/activeX/activeX5.xml><?xml version="1.0" encoding="utf-8"?>
<ax:ocx xmlns:ax="http://schemas.microsoft.com/office/2006/activeX" xmlns:r="http://schemas.openxmlformats.org/officeDocument/2006/relationships" ax:classid="{30437298-796B-44D9-92DD-55328AABE472}" ax:persistence="persistStorage" r:id="rId1"/>
</file>

<file path=ppt/activeX/activeX6.xml><?xml version="1.0" encoding="utf-8"?>
<ax:ocx xmlns:ax="http://schemas.microsoft.com/office/2006/activeX" xmlns:r="http://schemas.openxmlformats.org/officeDocument/2006/relationships" ax:classid="{30437298-796B-44D9-92DD-55328AABE472}"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7874" name="Rectangle 2"/>
          <p:cNvSpPr>
            <a:spLocks noGrp="1" noChangeArrowheads="1"/>
          </p:cNvSpPr>
          <p:nvPr>
            <p:ph type="hdr" sz="quarter"/>
          </p:nvPr>
        </p:nvSpPr>
        <p:spPr bwMode="auto">
          <a:xfrm>
            <a:off x="0" y="0"/>
            <a:ext cx="2973149" cy="46482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defTabSz="912813">
              <a:defRPr sz="1200">
                <a:latin typeface="Arial" charset="0"/>
              </a:defRPr>
            </a:lvl1pPr>
          </a:lstStyle>
          <a:p>
            <a:pPr>
              <a:defRPr/>
            </a:pPr>
            <a:endParaRPr lang="en-US"/>
          </a:p>
        </p:txBody>
      </p:sp>
      <p:sp>
        <p:nvSpPr>
          <p:cNvPr id="207875" name="Rectangle 3"/>
          <p:cNvSpPr>
            <a:spLocks noGrp="1" noChangeArrowheads="1"/>
          </p:cNvSpPr>
          <p:nvPr>
            <p:ph type="dt" sz="quarter" idx="1"/>
          </p:nvPr>
        </p:nvSpPr>
        <p:spPr bwMode="auto">
          <a:xfrm>
            <a:off x="3883296" y="0"/>
            <a:ext cx="2973149" cy="46482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r" defTabSz="912813">
              <a:defRPr sz="1200">
                <a:latin typeface="Arial" charset="0"/>
              </a:defRPr>
            </a:lvl1pPr>
          </a:lstStyle>
          <a:p>
            <a:pPr>
              <a:defRPr/>
            </a:pPr>
            <a:endParaRPr lang="en-US"/>
          </a:p>
        </p:txBody>
      </p:sp>
      <p:sp>
        <p:nvSpPr>
          <p:cNvPr id="207876" name="Rectangle 4"/>
          <p:cNvSpPr>
            <a:spLocks noGrp="1" noChangeArrowheads="1"/>
          </p:cNvSpPr>
          <p:nvPr>
            <p:ph type="ftr" sz="quarter" idx="2"/>
          </p:nvPr>
        </p:nvSpPr>
        <p:spPr bwMode="auto">
          <a:xfrm>
            <a:off x="0" y="8829989"/>
            <a:ext cx="2973149" cy="464820"/>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defTabSz="912813">
              <a:defRPr sz="1200">
                <a:latin typeface="Arial" charset="0"/>
              </a:defRPr>
            </a:lvl1pPr>
          </a:lstStyle>
          <a:p>
            <a:pPr>
              <a:defRPr/>
            </a:pPr>
            <a:endParaRPr lang="en-US"/>
          </a:p>
        </p:txBody>
      </p:sp>
      <p:sp>
        <p:nvSpPr>
          <p:cNvPr id="207877" name="Rectangle 5"/>
          <p:cNvSpPr>
            <a:spLocks noGrp="1" noChangeArrowheads="1"/>
          </p:cNvSpPr>
          <p:nvPr>
            <p:ph type="sldNum" sz="quarter" idx="3"/>
          </p:nvPr>
        </p:nvSpPr>
        <p:spPr bwMode="auto">
          <a:xfrm>
            <a:off x="3883296" y="8829989"/>
            <a:ext cx="2973149" cy="464820"/>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lgn="r" defTabSz="912813">
              <a:defRPr sz="1200">
                <a:latin typeface="Arial" charset="0"/>
              </a:defRPr>
            </a:lvl1pPr>
          </a:lstStyle>
          <a:p>
            <a:pPr>
              <a:defRPr/>
            </a:pPr>
            <a:fld id="{623D53BC-AD13-402F-B9B4-D9F69110FF7C}" type="slidenum">
              <a:rPr lang="en-US"/>
              <a:pPr>
                <a:defRPr/>
              </a:pPr>
              <a:t>‹#›</a:t>
            </a:fld>
            <a:endParaRPr lang="en-US"/>
          </a:p>
        </p:txBody>
      </p:sp>
    </p:spTree>
    <p:extLst>
      <p:ext uri="{BB962C8B-B14F-4D97-AF65-F5344CB8AC3E}">
        <p14:creationId xmlns:p14="http://schemas.microsoft.com/office/powerpoint/2010/main" val="24320108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3149" cy="464820"/>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lvl1pPr defTabSz="930275">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852" y="0"/>
            <a:ext cx="2973148" cy="464820"/>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lvl1pPr algn="r" defTabSz="930275">
              <a:defRPr sz="120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815" y="4415790"/>
            <a:ext cx="5028370" cy="4183380"/>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580"/>
            <a:ext cx="2973149" cy="464820"/>
          </a:xfrm>
          <a:prstGeom prst="rect">
            <a:avLst/>
          </a:prstGeom>
          <a:noFill/>
          <a:ln w="9525">
            <a:noFill/>
            <a:miter lim="800000"/>
            <a:headEnd/>
            <a:tailEnd/>
          </a:ln>
        </p:spPr>
        <p:txBody>
          <a:bodyPr vert="horz" wrap="square" lIns="92953" tIns="46477" rIns="92953" bIns="46477" numCol="1" anchor="b" anchorCtr="0" compatLnSpc="1">
            <a:prstTxWarp prst="textNoShape">
              <a:avLst/>
            </a:prstTxWarp>
          </a:bodyPr>
          <a:lstStyle>
            <a:lvl1pPr defTabSz="930275">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852" y="8831580"/>
            <a:ext cx="2973148" cy="464820"/>
          </a:xfrm>
          <a:prstGeom prst="rect">
            <a:avLst/>
          </a:prstGeom>
          <a:noFill/>
          <a:ln w="9525">
            <a:noFill/>
            <a:miter lim="800000"/>
            <a:headEnd/>
            <a:tailEnd/>
          </a:ln>
        </p:spPr>
        <p:txBody>
          <a:bodyPr vert="horz" wrap="square" lIns="92953" tIns="46477" rIns="92953" bIns="46477" numCol="1" anchor="b" anchorCtr="0" compatLnSpc="1">
            <a:prstTxWarp prst="textNoShape">
              <a:avLst/>
            </a:prstTxWarp>
          </a:bodyPr>
          <a:lstStyle>
            <a:lvl1pPr algn="r" defTabSz="930275">
              <a:defRPr sz="1200">
                <a:latin typeface="Arial" charset="0"/>
              </a:defRPr>
            </a:lvl1pPr>
          </a:lstStyle>
          <a:p>
            <a:pPr>
              <a:defRPr/>
            </a:pPr>
            <a:fld id="{7AB3AA4C-4AEB-46EF-8BE5-3E1074E6F163}" type="slidenum">
              <a:rPr lang="en-US"/>
              <a:pPr>
                <a:defRPr/>
              </a:pPr>
              <a:t>‹#›</a:t>
            </a:fld>
            <a:endParaRPr lang="en-US"/>
          </a:p>
        </p:txBody>
      </p:sp>
    </p:spTree>
    <p:extLst>
      <p:ext uri="{BB962C8B-B14F-4D97-AF65-F5344CB8AC3E}">
        <p14:creationId xmlns:p14="http://schemas.microsoft.com/office/powerpoint/2010/main" val="27876841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bullet 1.</a:t>
            </a:r>
            <a:r>
              <a:rPr lang="en-US" baseline="0" dirty="0" smtClean="0"/>
              <a:t> </a:t>
            </a:r>
          </a:p>
          <a:p>
            <a:r>
              <a:rPr lang="en-US" baseline="0" dirty="0" smtClean="0"/>
              <a:t>Strength of evidence grading is completed as one of the final steps in a review and it is a key indicator of a review team’s level of confidence that the studies included in the review collectively reflect the true effect of an intervention on a health outcome.</a:t>
            </a:r>
          </a:p>
          <a:p>
            <a:r>
              <a:rPr lang="en-US" baseline="0" dirty="0" smtClean="0"/>
              <a:t>Read bullet 3</a:t>
            </a:r>
            <a:endParaRPr lang="en-US" dirty="0"/>
          </a:p>
        </p:txBody>
      </p:sp>
      <p:sp>
        <p:nvSpPr>
          <p:cNvPr id="4" name="Slide Number Placeholder 3"/>
          <p:cNvSpPr>
            <a:spLocks noGrp="1"/>
          </p:cNvSpPr>
          <p:nvPr>
            <p:ph type="sldNum" sz="quarter" idx="10"/>
          </p:nvPr>
        </p:nvSpPr>
        <p:spPr/>
        <p:txBody>
          <a:bodyPr/>
          <a:lstStyle/>
          <a:p>
            <a:pPr>
              <a:defRPr/>
            </a:pPr>
            <a:fld id="{8DB8C9F8-2507-43B8-94EB-5DEE5D53B02A}" type="slidenum">
              <a:rPr lang="en-US" smtClean="0"/>
              <a:pPr>
                <a:defRPr/>
              </a:pPr>
              <a:t>2</a:t>
            </a:fld>
            <a:endParaRPr lang="en-US"/>
          </a:p>
        </p:txBody>
      </p:sp>
    </p:spTree>
    <p:extLst>
      <p:ext uri="{BB962C8B-B14F-4D97-AF65-F5344CB8AC3E}">
        <p14:creationId xmlns:p14="http://schemas.microsoft.com/office/powerpoint/2010/main" val="3853087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7941621-1E5A-4FFF-A0C8-93DA26631E48}" type="slidenum">
              <a:rPr lang="en-US" smtClean="0">
                <a:solidFill>
                  <a:prstClr val="black"/>
                </a:solidFill>
              </a:rPr>
              <a:pPr>
                <a:defRPr/>
              </a:pPr>
              <a:t>18</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7941621-1E5A-4FFF-A0C8-93DA26631E48}"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7941621-1E5A-4FFF-A0C8-93DA26631E48}" type="slidenum">
              <a:rPr lang="en-US" smtClean="0">
                <a:solidFill>
                  <a:prstClr val="black"/>
                </a:solidFill>
              </a:rPr>
              <a:pPr>
                <a:defRPr/>
              </a:pPr>
              <a:t>31</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 next example is from a review of the effects of counselling provided over the telephone to improve adherence to a diet.  The outcome was measuring adherence but in a variety of different ways.</a:t>
            </a:r>
          </a:p>
          <a:p>
            <a:endParaRPr lang="en-CA" dirty="0" smtClean="0"/>
          </a:p>
          <a:p>
            <a:r>
              <a:rPr lang="en-CA" dirty="0" smtClean="0"/>
              <a:t>We have 4 studies with 255 people which we could meta-analyse.  The results from each study are presented here.  However, we do need to provide an overall synthesis of the results.  It is not enough to just present the results of the individual studies separately.  So we have across the studies two with ‘slight improvement’ and one with no effect.</a:t>
            </a:r>
          </a:p>
          <a:p>
            <a:endParaRPr lang="en-CA" dirty="0" smtClean="0"/>
          </a:p>
          <a:p>
            <a:r>
              <a:rPr lang="en-CA" dirty="0" smtClean="0"/>
              <a:t>We point out here that Cummings 1981 met the inclusion criteria but did not report on the outcome.  We also point out that for many of these studies, it would have been possible to conduct</a:t>
            </a:r>
            <a:r>
              <a:rPr lang="en-CA" baseline="0" dirty="0" smtClean="0"/>
              <a:t> more analyses of the data to calculate or impute standard deviations, etc. so that the data could have been pooled.  To often, authors of reviews stop at what is presented by the authors of the studies and do not do additional calculations that would make it possible to pool data.  In this case, though we will work with what the authors of the systematic review presented and we can still assess the strength of the evidence using the criteria. </a:t>
            </a:r>
            <a:endParaRPr lang="en-CA" dirty="0"/>
          </a:p>
        </p:txBody>
      </p:sp>
      <p:sp>
        <p:nvSpPr>
          <p:cNvPr id="4" name="Slide Number Placeholder 3"/>
          <p:cNvSpPr>
            <a:spLocks noGrp="1"/>
          </p:cNvSpPr>
          <p:nvPr>
            <p:ph type="sldNum" sz="quarter" idx="10"/>
          </p:nvPr>
        </p:nvSpPr>
        <p:spPr/>
        <p:txBody>
          <a:bodyPr/>
          <a:lstStyle/>
          <a:p>
            <a:fld id="{563E9145-9294-4945-8DB5-639BC279B6A0}" type="slidenum">
              <a:rPr lang="en-CA" smtClean="0"/>
              <a:pPr/>
              <a:t>34</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How do we assess the other criteria when there is no meta-analysis. [read slide]</a:t>
            </a:r>
          </a:p>
          <a:p>
            <a:endParaRPr lang="en-CA" dirty="0" smtClean="0"/>
          </a:p>
          <a:p>
            <a:r>
              <a:rPr lang="en-CA" dirty="0" smtClean="0"/>
              <a:t>Overall, we can reduce the strength of evidence by one level for risk of bias, and for imprecision, and by another level for the other criteria for ‘INSUFFICIENT/VERY LOW’ strength of evidence.</a:t>
            </a:r>
          </a:p>
          <a:p>
            <a:endParaRPr lang="en-CA" dirty="0" smtClean="0"/>
          </a:p>
          <a:p>
            <a:r>
              <a:rPr lang="en-CA" dirty="0" smtClean="0"/>
              <a:t>I believe EPCs will indicate that dealing with narrative syntheses are common.  I hope we have shown that it is still possible to assess the strength of evidence in these circumstances and that a meta-analysis is not necessary.</a:t>
            </a:r>
            <a:endParaRPr lang="en-CA" dirty="0"/>
          </a:p>
        </p:txBody>
      </p:sp>
      <p:sp>
        <p:nvSpPr>
          <p:cNvPr id="4" name="Slide Number Placeholder 3"/>
          <p:cNvSpPr>
            <a:spLocks noGrp="1"/>
          </p:cNvSpPr>
          <p:nvPr>
            <p:ph type="sldNum" sz="quarter" idx="10"/>
          </p:nvPr>
        </p:nvSpPr>
        <p:spPr/>
        <p:txBody>
          <a:bodyPr/>
          <a:lstStyle/>
          <a:p>
            <a:fld id="{563E9145-9294-4945-8DB5-639BC279B6A0}" type="slidenum">
              <a:rPr lang="en-CA" smtClean="0"/>
              <a:pPr/>
              <a:t>35</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background-pieces"/>
          <p:cNvPicPr>
            <a:picLocks noChangeAspect="1" noChangeArrowheads="1"/>
          </p:cNvPicPr>
          <p:nvPr userDrawn="1"/>
        </p:nvPicPr>
        <p:blipFill>
          <a:blip r:embed="rId2" cstate="print"/>
          <a:srcRect l="833" b="1485"/>
          <a:stretch>
            <a:fillRect/>
          </a:stretch>
        </p:blipFill>
        <p:spPr bwMode="auto">
          <a:xfrm>
            <a:off x="0" y="2743200"/>
            <a:ext cx="8382000" cy="4113213"/>
          </a:xfrm>
          <a:prstGeom prst="rect">
            <a:avLst/>
          </a:prstGeom>
          <a:noFill/>
          <a:ln w="9525">
            <a:noFill/>
            <a:miter lim="800000"/>
            <a:headEnd/>
            <a:tailEnd/>
          </a:ln>
        </p:spPr>
      </p:pic>
      <p:sp>
        <p:nvSpPr>
          <p:cNvPr id="5" name="Rectangle 4"/>
          <p:cNvSpPr>
            <a:spLocks noChangeArrowheads="1"/>
          </p:cNvSpPr>
          <p:nvPr userDrawn="1"/>
        </p:nvSpPr>
        <p:spPr bwMode="auto">
          <a:xfrm>
            <a:off x="0" y="0"/>
            <a:ext cx="9144000" cy="304800"/>
          </a:xfrm>
          <a:prstGeom prst="rect">
            <a:avLst/>
          </a:prstGeom>
          <a:solidFill>
            <a:srgbClr val="003F82"/>
          </a:solidFill>
          <a:ln w="9525">
            <a:noFill/>
            <a:miter lim="800000"/>
            <a:headEnd/>
            <a:tailEnd/>
          </a:ln>
        </p:spPr>
        <p:txBody>
          <a:bodyPr wrap="none" anchor="ctr"/>
          <a:lstStyle/>
          <a:p>
            <a:pPr>
              <a:defRPr/>
            </a:pPr>
            <a:endParaRPr lang="en-US"/>
          </a:p>
        </p:txBody>
      </p:sp>
      <p:sp>
        <p:nvSpPr>
          <p:cNvPr id="6" name="Rectangle 5"/>
          <p:cNvSpPr>
            <a:spLocks noChangeArrowheads="1"/>
          </p:cNvSpPr>
          <p:nvPr userDrawn="1"/>
        </p:nvSpPr>
        <p:spPr bwMode="auto">
          <a:xfrm>
            <a:off x="39688" y="0"/>
            <a:ext cx="1311275" cy="274638"/>
          </a:xfrm>
          <a:prstGeom prst="rect">
            <a:avLst/>
          </a:prstGeom>
          <a:noFill/>
          <a:ln w="9525">
            <a:noFill/>
            <a:miter lim="800000"/>
            <a:headEnd/>
            <a:tailEnd/>
          </a:ln>
          <a:effectLst/>
        </p:spPr>
        <p:txBody>
          <a:bodyPr wrap="none">
            <a:spAutoFit/>
          </a:bodyPr>
          <a:lstStyle/>
          <a:p>
            <a:pPr>
              <a:defRPr/>
            </a:pPr>
            <a:r>
              <a:rPr lang="en-US" sz="1200" i="1">
                <a:solidFill>
                  <a:schemeClr val="bg1"/>
                </a:solidFill>
              </a:rPr>
              <a:t>RTI International</a:t>
            </a:r>
            <a:endParaRPr lang="en-US" sz="2400"/>
          </a:p>
        </p:txBody>
      </p:sp>
      <p:sp>
        <p:nvSpPr>
          <p:cNvPr id="7" name="Rectangle 6"/>
          <p:cNvSpPr>
            <a:spLocks noChangeArrowheads="1"/>
          </p:cNvSpPr>
          <p:nvPr userDrawn="1"/>
        </p:nvSpPr>
        <p:spPr bwMode="auto">
          <a:xfrm>
            <a:off x="0" y="304800"/>
            <a:ext cx="9144000" cy="76200"/>
          </a:xfrm>
          <a:prstGeom prst="rect">
            <a:avLst/>
          </a:prstGeom>
          <a:solidFill>
            <a:srgbClr val="8EB0DD"/>
          </a:solidFill>
          <a:ln w="9525">
            <a:noFill/>
            <a:miter lim="800000"/>
            <a:headEnd/>
            <a:tailEnd/>
          </a:ln>
        </p:spPr>
        <p:txBody>
          <a:bodyPr wrap="none" anchor="ctr"/>
          <a:lstStyle/>
          <a:p>
            <a:pPr>
              <a:defRPr/>
            </a:pPr>
            <a:endParaRPr lang="en-US"/>
          </a:p>
        </p:txBody>
      </p:sp>
      <p:sp>
        <p:nvSpPr>
          <p:cNvPr id="8" name="Rectangle 7"/>
          <p:cNvSpPr>
            <a:spLocks noChangeArrowheads="1"/>
          </p:cNvSpPr>
          <p:nvPr/>
        </p:nvSpPr>
        <p:spPr bwMode="auto">
          <a:xfrm>
            <a:off x="7239000" y="0"/>
            <a:ext cx="1828800" cy="244475"/>
          </a:xfrm>
          <a:prstGeom prst="rect">
            <a:avLst/>
          </a:prstGeom>
          <a:noFill/>
          <a:ln w="9525">
            <a:noFill/>
            <a:miter lim="800000"/>
            <a:headEnd/>
            <a:tailEnd/>
          </a:ln>
          <a:effectLst/>
        </p:spPr>
        <p:txBody>
          <a:bodyPr/>
          <a:lstStyle/>
          <a:p>
            <a:pPr algn="ctr" eaLnBrk="1" hangingPunct="1">
              <a:defRPr/>
            </a:pPr>
            <a:endParaRPr lang="en-US" sz="1000" i="1">
              <a:solidFill>
                <a:srgbClr val="BF301A"/>
              </a:solidFill>
            </a:endParaRPr>
          </a:p>
        </p:txBody>
      </p:sp>
      <p:pic>
        <p:nvPicPr>
          <p:cNvPr id="9" name="Picture 12" descr="RTI_653_1in"/>
          <p:cNvPicPr>
            <a:picLocks noChangeAspect="1" noChangeArrowheads="1"/>
          </p:cNvPicPr>
          <p:nvPr userDrawn="1"/>
        </p:nvPicPr>
        <p:blipFill>
          <a:blip r:embed="rId3" cstate="print"/>
          <a:srcRect/>
          <a:stretch>
            <a:fillRect/>
          </a:stretch>
        </p:blipFill>
        <p:spPr bwMode="auto">
          <a:xfrm>
            <a:off x="6934200" y="762000"/>
            <a:ext cx="1335088" cy="528638"/>
          </a:xfrm>
          <a:prstGeom prst="rect">
            <a:avLst/>
          </a:prstGeom>
          <a:noFill/>
          <a:ln w="9525">
            <a:noFill/>
            <a:miter lim="800000"/>
            <a:headEnd/>
            <a:tailEnd/>
          </a:ln>
        </p:spPr>
      </p:pic>
      <p:sp>
        <p:nvSpPr>
          <p:cNvPr id="10" name="Text Box 13"/>
          <p:cNvSpPr txBox="1">
            <a:spLocks noChangeArrowheads="1"/>
          </p:cNvSpPr>
          <p:nvPr userDrawn="1"/>
        </p:nvSpPr>
        <p:spPr bwMode="auto">
          <a:xfrm>
            <a:off x="1676400" y="6477000"/>
            <a:ext cx="3065463" cy="214313"/>
          </a:xfrm>
          <a:prstGeom prst="rect">
            <a:avLst/>
          </a:prstGeom>
          <a:noFill/>
          <a:ln w="9525" algn="ctr">
            <a:noFill/>
            <a:miter lim="800000"/>
            <a:headEnd/>
            <a:tailEnd/>
          </a:ln>
          <a:effectLst/>
        </p:spPr>
        <p:txBody>
          <a:bodyPr wrap="none">
            <a:spAutoFit/>
          </a:bodyPr>
          <a:lstStyle/>
          <a:p>
            <a:pPr>
              <a:defRPr/>
            </a:pPr>
            <a:r>
              <a:rPr lang="en-US" sz="800"/>
              <a:t>RTI International is a trade name of Research Triangle Institute.</a:t>
            </a:r>
          </a:p>
        </p:txBody>
      </p:sp>
      <p:sp>
        <p:nvSpPr>
          <p:cNvPr id="11" name="Text Box 14"/>
          <p:cNvSpPr txBox="1">
            <a:spLocks noChangeArrowheads="1"/>
          </p:cNvSpPr>
          <p:nvPr userDrawn="1"/>
        </p:nvSpPr>
        <p:spPr bwMode="auto">
          <a:xfrm>
            <a:off x="7239000" y="6400800"/>
            <a:ext cx="1160463" cy="304800"/>
          </a:xfrm>
          <a:prstGeom prst="rect">
            <a:avLst/>
          </a:prstGeom>
          <a:noFill/>
          <a:ln w="9525" algn="ctr">
            <a:noFill/>
            <a:miter lim="800000"/>
            <a:headEnd/>
            <a:tailEnd/>
          </a:ln>
          <a:effectLst/>
        </p:spPr>
        <p:txBody>
          <a:bodyPr wrap="none">
            <a:spAutoFit/>
          </a:bodyPr>
          <a:lstStyle/>
          <a:p>
            <a:pPr>
              <a:defRPr/>
            </a:pPr>
            <a:r>
              <a:rPr lang="en-US" sz="1400" b="1">
                <a:solidFill>
                  <a:srgbClr val="20558A"/>
                </a:solidFill>
              </a:rPr>
              <a:t>www.rti.org</a:t>
            </a:r>
          </a:p>
        </p:txBody>
      </p:sp>
      <p:sp>
        <p:nvSpPr>
          <p:cNvPr id="130050" name="Rectangle 2"/>
          <p:cNvSpPr>
            <a:spLocks noGrp="1" noChangeArrowheads="1"/>
          </p:cNvSpPr>
          <p:nvPr>
            <p:ph type="ctrTitle"/>
          </p:nvPr>
        </p:nvSpPr>
        <p:spPr>
          <a:xfrm>
            <a:off x="685800" y="1754188"/>
            <a:ext cx="7772400" cy="841375"/>
          </a:xfrm>
          <a:noFill/>
        </p:spPr>
        <p:txBody>
          <a:bodyPr/>
          <a:lstStyle>
            <a:lvl1pPr algn="r">
              <a:defRPr b="1">
                <a:solidFill>
                  <a:schemeClr val="tx1"/>
                </a:solidFill>
                <a:latin typeface="+mj-lt"/>
              </a:defRPr>
            </a:lvl1pPr>
          </a:lstStyle>
          <a:p>
            <a:r>
              <a:rPr lang="en-US" dirty="0"/>
              <a:t>Click to edit Master title style</a:t>
            </a:r>
          </a:p>
        </p:txBody>
      </p:sp>
      <p:sp>
        <p:nvSpPr>
          <p:cNvPr id="130051" name="Rectangle 3"/>
          <p:cNvSpPr>
            <a:spLocks noGrp="1" noChangeArrowheads="1"/>
          </p:cNvSpPr>
          <p:nvPr>
            <p:ph type="subTitle" idx="1"/>
          </p:nvPr>
        </p:nvSpPr>
        <p:spPr>
          <a:xfrm>
            <a:off x="2971800" y="2743200"/>
            <a:ext cx="5484813" cy="1752600"/>
          </a:xfrm>
        </p:spPr>
        <p:txBody>
          <a:bodyPr/>
          <a:lstStyle>
            <a:lvl1pPr marL="0" indent="0" algn="r">
              <a:buFont typeface="Wingdings" pitchFamily="1" charset="2"/>
              <a:buNone/>
              <a:defRPr sz="2400"/>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400" b="0"/>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568325" indent="-227013">
              <a:buFont typeface="Arial" pitchFamily="34" charset="0"/>
              <a:buChar char="–"/>
              <a:defRPr sz="2400"/>
            </a:lvl2pPr>
            <a:lvl3pPr marL="796925" indent="-228600">
              <a:buFont typeface="Wingdings" pitchFamily="2" charset="2"/>
              <a:buChar char="§"/>
              <a:defRPr sz="2000"/>
            </a:lvl3pPr>
            <a:lvl4pPr marL="1031875" indent="-228600">
              <a:tabLst/>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4"/>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400" b="0"/>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357438" y="684213"/>
            <a:ext cx="6783387" cy="5302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4" name="Text Placeholder 3"/>
          <p:cNvSpPr>
            <a:spLocks noGrp="1"/>
          </p:cNvSpPr>
          <p:nvPr>
            <p:ph type="body" sz="half" idx="2"/>
          </p:nvPr>
        </p:nvSpPr>
        <p:spPr>
          <a:xfrm>
            <a:off x="4648200" y="1600200"/>
            <a:ext cx="4038600" cy="4525963"/>
          </a:xfrm>
        </p:spPr>
        <p:txBody>
          <a:body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2924" y="342900"/>
            <a:ext cx="8153876" cy="5524977"/>
          </a:xfrm>
        </p:spPr>
        <p:txBody>
          <a:bodyPr lIns="82296" tIns="41148" rIns="82296" bIns="41148"/>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noChangeArrowheads="1"/>
          </p:cNvSpPr>
          <p:nvPr>
            <p:ph type="dt" sz="half" idx="10"/>
          </p:nvPr>
        </p:nvSpPr>
        <p:spPr>
          <a:xfrm>
            <a:off x="457200" y="6356350"/>
            <a:ext cx="2133600" cy="365125"/>
          </a:xfrm>
          <a:prstGeom prst="rect">
            <a:avLst/>
          </a:prstGeom>
        </p:spPr>
        <p:txBody>
          <a:bodyPr lIns="82296" tIns="41148" rIns="82296" bIns="41148"/>
          <a:lstStyle>
            <a:lvl1pPr>
              <a:defRPr/>
            </a:lvl1pPr>
          </a:lstStyle>
          <a:p>
            <a:pPr>
              <a:defRPr/>
            </a:pPr>
            <a:endParaRPr lang="en-US">
              <a:solidFill>
                <a:prstClr val="black">
                  <a:tint val="75000"/>
                </a:prstClr>
              </a:solidFill>
            </a:endParaRPr>
          </a:p>
        </p:txBody>
      </p:sp>
      <p:sp>
        <p:nvSpPr>
          <p:cNvPr id="4" name="Rectangle 9"/>
          <p:cNvSpPr>
            <a:spLocks noGrp="1" noChangeArrowheads="1"/>
          </p:cNvSpPr>
          <p:nvPr>
            <p:ph type="ftr" sz="quarter" idx="11"/>
          </p:nvPr>
        </p:nvSpPr>
        <p:spPr>
          <a:xfrm>
            <a:off x="3124200" y="6356350"/>
            <a:ext cx="2895600" cy="365125"/>
          </a:xfrm>
          <a:prstGeom prst="rect">
            <a:avLst/>
          </a:prstGeom>
        </p:spPr>
        <p:txBody>
          <a:bodyPr lIns="82296" tIns="41148" rIns="82296" bIns="41148"/>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val="225593374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2" descr="background-pieces"/>
          <p:cNvPicPr>
            <a:picLocks noChangeAspect="1" noChangeArrowheads="1"/>
          </p:cNvPicPr>
          <p:nvPr userDrawn="1"/>
        </p:nvPicPr>
        <p:blipFill>
          <a:blip r:embed="rId3" cstate="print"/>
          <a:srcRect l="833" b="1485"/>
          <a:stretch>
            <a:fillRect/>
          </a:stretch>
        </p:blipFill>
        <p:spPr bwMode="auto">
          <a:xfrm>
            <a:off x="0" y="2743200"/>
            <a:ext cx="8382000" cy="4113213"/>
          </a:xfrm>
          <a:prstGeom prst="rect">
            <a:avLst/>
          </a:prstGeom>
          <a:noFill/>
          <a:ln w="9525">
            <a:noFill/>
            <a:miter lim="800000"/>
            <a:headEnd/>
            <a:tailEnd/>
          </a:ln>
        </p:spPr>
      </p:pic>
      <p:sp>
        <p:nvSpPr>
          <p:cNvPr id="5" name="Rectangle 5"/>
          <p:cNvSpPr>
            <a:spLocks noChangeArrowheads="1"/>
          </p:cNvSpPr>
          <p:nvPr userDrawn="1"/>
        </p:nvSpPr>
        <p:spPr bwMode="auto">
          <a:xfrm>
            <a:off x="0" y="0"/>
            <a:ext cx="9144000" cy="304800"/>
          </a:xfrm>
          <a:prstGeom prst="rect">
            <a:avLst/>
          </a:prstGeom>
          <a:solidFill>
            <a:srgbClr val="003F82"/>
          </a:solidFill>
          <a:ln w="9525">
            <a:noFill/>
            <a:miter lim="800000"/>
            <a:headEnd/>
            <a:tailEnd/>
          </a:ln>
        </p:spPr>
        <p:txBody>
          <a:bodyPr wrap="none" anchor="ctr"/>
          <a:lstStyle/>
          <a:p>
            <a:pPr>
              <a:defRPr/>
            </a:pPr>
            <a:endParaRPr lang="en-US"/>
          </a:p>
        </p:txBody>
      </p:sp>
      <p:sp>
        <p:nvSpPr>
          <p:cNvPr id="6" name="Rectangle 6"/>
          <p:cNvSpPr>
            <a:spLocks noChangeArrowheads="1"/>
          </p:cNvSpPr>
          <p:nvPr userDrawn="1"/>
        </p:nvSpPr>
        <p:spPr bwMode="auto">
          <a:xfrm>
            <a:off x="39688" y="0"/>
            <a:ext cx="1311275" cy="274638"/>
          </a:xfrm>
          <a:prstGeom prst="rect">
            <a:avLst/>
          </a:prstGeom>
          <a:noFill/>
          <a:ln w="9525">
            <a:noFill/>
            <a:miter lim="800000"/>
            <a:headEnd/>
            <a:tailEnd/>
          </a:ln>
          <a:effectLst/>
        </p:spPr>
        <p:txBody>
          <a:bodyPr wrap="none">
            <a:spAutoFit/>
          </a:bodyPr>
          <a:lstStyle/>
          <a:p>
            <a:pPr>
              <a:defRPr/>
            </a:pPr>
            <a:r>
              <a:rPr lang="en-US" sz="1200" i="1">
                <a:solidFill>
                  <a:schemeClr val="bg1"/>
                </a:solidFill>
              </a:rPr>
              <a:t>RTI International</a:t>
            </a:r>
            <a:endParaRPr lang="en-US" sz="2400"/>
          </a:p>
        </p:txBody>
      </p:sp>
      <p:sp>
        <p:nvSpPr>
          <p:cNvPr id="7" name="Rectangle 7"/>
          <p:cNvSpPr>
            <a:spLocks noChangeArrowheads="1"/>
          </p:cNvSpPr>
          <p:nvPr userDrawn="1"/>
        </p:nvSpPr>
        <p:spPr bwMode="auto">
          <a:xfrm>
            <a:off x="0" y="304800"/>
            <a:ext cx="9144000" cy="76200"/>
          </a:xfrm>
          <a:prstGeom prst="rect">
            <a:avLst/>
          </a:prstGeom>
          <a:solidFill>
            <a:srgbClr val="8EB0DD"/>
          </a:solidFill>
          <a:ln w="9525">
            <a:noFill/>
            <a:miter lim="800000"/>
            <a:headEnd/>
            <a:tailEnd/>
          </a:ln>
        </p:spPr>
        <p:txBody>
          <a:bodyPr wrap="none" anchor="ctr"/>
          <a:lstStyle/>
          <a:p>
            <a:pPr>
              <a:defRPr/>
            </a:pPr>
            <a:endParaRPr lang="en-US"/>
          </a:p>
        </p:txBody>
      </p:sp>
      <p:sp>
        <p:nvSpPr>
          <p:cNvPr id="8" name="Rectangle 8"/>
          <p:cNvSpPr>
            <a:spLocks noChangeArrowheads="1"/>
          </p:cNvSpPr>
          <p:nvPr/>
        </p:nvSpPr>
        <p:spPr bwMode="auto">
          <a:xfrm>
            <a:off x="7239000" y="0"/>
            <a:ext cx="1828800" cy="244475"/>
          </a:xfrm>
          <a:prstGeom prst="rect">
            <a:avLst/>
          </a:prstGeom>
          <a:noFill/>
          <a:ln w="9525">
            <a:noFill/>
            <a:miter lim="800000"/>
            <a:headEnd/>
            <a:tailEnd/>
          </a:ln>
          <a:effectLst/>
        </p:spPr>
        <p:txBody>
          <a:bodyPr/>
          <a:lstStyle/>
          <a:p>
            <a:pPr algn="ctr" eaLnBrk="1" hangingPunct="1">
              <a:defRPr/>
            </a:pPr>
            <a:endParaRPr lang="en-US" sz="1000" i="1">
              <a:solidFill>
                <a:srgbClr val="BF301A"/>
              </a:solidFill>
            </a:endParaRPr>
          </a:p>
        </p:txBody>
      </p:sp>
      <p:pic>
        <p:nvPicPr>
          <p:cNvPr id="9" name="Picture 9" descr="RTI_653_1in"/>
          <p:cNvPicPr>
            <a:picLocks noChangeAspect="1" noChangeArrowheads="1"/>
          </p:cNvPicPr>
          <p:nvPr userDrawn="1"/>
        </p:nvPicPr>
        <p:blipFill>
          <a:blip r:embed="rId4" cstate="print"/>
          <a:srcRect/>
          <a:stretch>
            <a:fillRect/>
          </a:stretch>
        </p:blipFill>
        <p:spPr bwMode="auto">
          <a:xfrm>
            <a:off x="6934200" y="762000"/>
            <a:ext cx="1335088" cy="528638"/>
          </a:xfrm>
          <a:prstGeom prst="rect">
            <a:avLst/>
          </a:prstGeom>
          <a:noFill/>
          <a:ln w="9525">
            <a:noFill/>
            <a:miter lim="800000"/>
            <a:headEnd/>
            <a:tailEnd/>
          </a:ln>
        </p:spPr>
      </p:pic>
      <p:sp>
        <p:nvSpPr>
          <p:cNvPr id="10" name="Text Box 10"/>
          <p:cNvSpPr txBox="1">
            <a:spLocks noChangeArrowheads="1"/>
          </p:cNvSpPr>
          <p:nvPr userDrawn="1"/>
        </p:nvSpPr>
        <p:spPr bwMode="auto">
          <a:xfrm>
            <a:off x="1676400" y="6477000"/>
            <a:ext cx="3065463" cy="214313"/>
          </a:xfrm>
          <a:prstGeom prst="rect">
            <a:avLst/>
          </a:prstGeom>
          <a:noFill/>
          <a:ln w="9525" algn="ctr">
            <a:noFill/>
            <a:miter lim="800000"/>
            <a:headEnd/>
            <a:tailEnd/>
          </a:ln>
          <a:effectLst/>
        </p:spPr>
        <p:txBody>
          <a:bodyPr wrap="none">
            <a:spAutoFit/>
          </a:bodyPr>
          <a:lstStyle/>
          <a:p>
            <a:pPr>
              <a:defRPr/>
            </a:pPr>
            <a:r>
              <a:rPr lang="en-US" sz="800"/>
              <a:t>RTI International is a trade name of Research Triangle Institute.</a:t>
            </a:r>
          </a:p>
        </p:txBody>
      </p:sp>
      <p:sp>
        <p:nvSpPr>
          <p:cNvPr id="11" name="Text Box 11"/>
          <p:cNvSpPr txBox="1">
            <a:spLocks noChangeArrowheads="1"/>
          </p:cNvSpPr>
          <p:nvPr userDrawn="1"/>
        </p:nvSpPr>
        <p:spPr bwMode="auto">
          <a:xfrm>
            <a:off x="7239000" y="6400800"/>
            <a:ext cx="1160463" cy="304800"/>
          </a:xfrm>
          <a:prstGeom prst="rect">
            <a:avLst/>
          </a:prstGeom>
          <a:noFill/>
          <a:ln w="9525" algn="ctr">
            <a:noFill/>
            <a:miter lim="800000"/>
            <a:headEnd/>
            <a:tailEnd/>
          </a:ln>
          <a:effectLst/>
        </p:spPr>
        <p:txBody>
          <a:bodyPr wrap="none">
            <a:spAutoFit/>
          </a:bodyPr>
          <a:lstStyle/>
          <a:p>
            <a:pPr>
              <a:defRPr/>
            </a:pPr>
            <a:r>
              <a:rPr lang="en-US" sz="1400" b="1">
                <a:solidFill>
                  <a:srgbClr val="20558A"/>
                </a:solidFill>
              </a:rPr>
              <a:t>www.rti.org</a:t>
            </a:r>
          </a:p>
        </p:txBody>
      </p:sp>
      <p:sp>
        <p:nvSpPr>
          <p:cNvPr id="135171" name="Rectangle 3"/>
          <p:cNvSpPr>
            <a:spLocks noGrp="1" noChangeArrowheads="1"/>
          </p:cNvSpPr>
          <p:nvPr>
            <p:ph type="ctrTitle"/>
          </p:nvPr>
        </p:nvSpPr>
        <p:spPr>
          <a:xfrm>
            <a:off x="685800" y="1754188"/>
            <a:ext cx="7772400" cy="841375"/>
          </a:xfrm>
          <a:noFill/>
        </p:spPr>
        <p:txBody>
          <a:bodyPr/>
          <a:lstStyle>
            <a:lvl1pPr algn="r">
              <a:defRPr>
                <a:solidFill>
                  <a:schemeClr val="tx1"/>
                </a:solidFill>
              </a:defRPr>
            </a:lvl1pPr>
          </a:lstStyle>
          <a:p>
            <a:r>
              <a:rPr lang="en-US"/>
              <a:t>Click to edit Master title style</a:t>
            </a:r>
          </a:p>
        </p:txBody>
      </p:sp>
      <p:sp>
        <p:nvSpPr>
          <p:cNvPr id="135172" name="Rectangle 4"/>
          <p:cNvSpPr>
            <a:spLocks noGrp="1" noChangeArrowheads="1"/>
          </p:cNvSpPr>
          <p:nvPr>
            <p:ph type="subTitle" idx="1"/>
          </p:nvPr>
        </p:nvSpPr>
        <p:spPr>
          <a:xfrm>
            <a:off x="3886200" y="2743200"/>
            <a:ext cx="4570413" cy="1752600"/>
          </a:xfrm>
        </p:spPr>
        <p:txBody>
          <a:bodyPr/>
          <a:lstStyle>
            <a:lvl1pPr marL="0" indent="0" algn="r">
              <a:buFont typeface="Wingdings" pitchFamily="1" charset="2"/>
              <a:buNone/>
              <a:defRPr sz="1600"/>
            </a:lvl1pPr>
          </a:lstStyle>
          <a:p>
            <a:r>
              <a:rPr lang="en-US"/>
              <a:t>Click to edit Master subtitle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control" Target="../activeX/activeX1.xml"/><Relationship Id="rId5" Type="http://schemas.openxmlformats.org/officeDocument/2006/relationships/slideLayout" Target="../slideLayouts/slideLayout5.xml"/><Relationship Id="rId10" Type="http://schemas.openxmlformats.org/officeDocument/2006/relationships/vmlDrawing" Target="../drawings/vmlDrawing1.vml"/><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4.w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57438" y="684213"/>
            <a:ext cx="6783387" cy="530225"/>
          </a:xfrm>
          <a:prstGeom prst="rect">
            <a:avLst/>
          </a:prstGeom>
          <a:solidFill>
            <a:srgbClr val="003F82"/>
          </a:solid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28007" name="Rectangle 7"/>
          <p:cNvSpPr>
            <a:spLocks noChangeArrowheads="1"/>
          </p:cNvSpPr>
          <p:nvPr userDrawn="1"/>
        </p:nvSpPr>
        <p:spPr bwMode="auto">
          <a:xfrm>
            <a:off x="0" y="0"/>
            <a:ext cx="9144000" cy="304800"/>
          </a:xfrm>
          <a:prstGeom prst="rect">
            <a:avLst/>
          </a:prstGeom>
          <a:solidFill>
            <a:srgbClr val="003F82"/>
          </a:solidFill>
          <a:ln w="9525">
            <a:noFill/>
            <a:miter lim="800000"/>
            <a:headEnd/>
            <a:tailEnd/>
          </a:ln>
        </p:spPr>
        <p:txBody>
          <a:bodyPr wrap="none" anchor="ctr"/>
          <a:lstStyle/>
          <a:p>
            <a:pPr>
              <a:defRPr/>
            </a:pPr>
            <a:endParaRPr lang="en-US"/>
          </a:p>
        </p:txBody>
      </p:sp>
      <p:sp>
        <p:nvSpPr>
          <p:cNvPr id="128008" name="Rectangle 8"/>
          <p:cNvSpPr>
            <a:spLocks noChangeArrowheads="1"/>
          </p:cNvSpPr>
          <p:nvPr userDrawn="1"/>
        </p:nvSpPr>
        <p:spPr bwMode="auto">
          <a:xfrm>
            <a:off x="39688" y="0"/>
            <a:ext cx="1311275" cy="274638"/>
          </a:xfrm>
          <a:prstGeom prst="rect">
            <a:avLst/>
          </a:prstGeom>
          <a:noFill/>
          <a:ln w="9525">
            <a:noFill/>
            <a:miter lim="800000"/>
            <a:headEnd/>
            <a:tailEnd/>
          </a:ln>
          <a:effectLst/>
        </p:spPr>
        <p:txBody>
          <a:bodyPr wrap="none">
            <a:spAutoFit/>
          </a:bodyPr>
          <a:lstStyle/>
          <a:p>
            <a:pPr>
              <a:defRPr/>
            </a:pPr>
            <a:r>
              <a:rPr lang="en-US" sz="1200" i="1">
                <a:solidFill>
                  <a:schemeClr val="bg1"/>
                </a:solidFill>
              </a:rPr>
              <a:t>RTI International</a:t>
            </a:r>
            <a:endParaRPr lang="en-US" sz="2400"/>
          </a:p>
        </p:txBody>
      </p:sp>
      <p:sp>
        <p:nvSpPr>
          <p:cNvPr id="128009" name="Rectangle 9"/>
          <p:cNvSpPr>
            <a:spLocks noChangeArrowheads="1"/>
          </p:cNvSpPr>
          <p:nvPr userDrawn="1"/>
        </p:nvSpPr>
        <p:spPr bwMode="auto">
          <a:xfrm>
            <a:off x="0" y="304800"/>
            <a:ext cx="9144000" cy="76200"/>
          </a:xfrm>
          <a:prstGeom prst="rect">
            <a:avLst/>
          </a:prstGeom>
          <a:solidFill>
            <a:srgbClr val="8EB0DD"/>
          </a:solidFill>
          <a:ln w="9525">
            <a:noFill/>
            <a:miter lim="800000"/>
            <a:headEnd/>
            <a:tailEnd/>
          </a:ln>
        </p:spPr>
        <p:txBody>
          <a:bodyPr wrap="none" anchor="ctr"/>
          <a:lstStyle/>
          <a:p>
            <a:pPr>
              <a:defRPr/>
            </a:pPr>
            <a:endParaRPr lang="en-US"/>
          </a:p>
        </p:txBody>
      </p:sp>
      <p:sp>
        <p:nvSpPr>
          <p:cNvPr id="128010" name="Rectangle 10"/>
          <p:cNvSpPr>
            <a:spLocks noChangeArrowheads="1"/>
          </p:cNvSpPr>
          <p:nvPr/>
        </p:nvSpPr>
        <p:spPr bwMode="auto">
          <a:xfrm>
            <a:off x="7239000" y="0"/>
            <a:ext cx="1828800" cy="244475"/>
          </a:xfrm>
          <a:prstGeom prst="rect">
            <a:avLst/>
          </a:prstGeom>
          <a:noFill/>
          <a:ln w="9525">
            <a:noFill/>
            <a:miter lim="800000"/>
            <a:headEnd/>
            <a:tailEnd/>
          </a:ln>
          <a:effectLst/>
        </p:spPr>
        <p:txBody>
          <a:bodyPr/>
          <a:lstStyle/>
          <a:p>
            <a:pPr algn="ctr" eaLnBrk="1" hangingPunct="1">
              <a:defRPr/>
            </a:pPr>
            <a:endParaRPr lang="en-US" sz="1000" i="1">
              <a:solidFill>
                <a:srgbClr val="BF301A"/>
              </a:solidFill>
            </a:endParaRPr>
          </a:p>
        </p:txBody>
      </p:sp>
      <p:pic>
        <p:nvPicPr>
          <p:cNvPr id="1032" name="Picture 11" descr="RTI_653_1in"/>
          <p:cNvPicPr>
            <a:picLocks noChangeAspect="1" noChangeArrowheads="1"/>
          </p:cNvPicPr>
          <p:nvPr userDrawn="1"/>
        </p:nvPicPr>
        <p:blipFill>
          <a:blip r:embed="rId13" cstate="print"/>
          <a:srcRect/>
          <a:stretch>
            <a:fillRect/>
          </a:stretch>
        </p:blipFill>
        <p:spPr bwMode="auto">
          <a:xfrm>
            <a:off x="8153400" y="6324600"/>
            <a:ext cx="649288" cy="257175"/>
          </a:xfrm>
          <a:prstGeom prst="rect">
            <a:avLst/>
          </a:prstGeom>
          <a:noFill/>
          <a:ln w="9525">
            <a:noFill/>
            <a:miter lim="800000"/>
            <a:headEnd/>
            <a:tailEnd/>
          </a:ln>
        </p:spPr>
      </p:pic>
    </p:spTree>
    <p:controls>
      <mc:AlternateContent xmlns:mc="http://schemas.openxmlformats.org/markup-compatibility/2006">
        <mc:Choice xmlns:v="urn:schemas-microsoft-com:vml" Requires="v">
          <p:control spid="1029" r:id="rId11" imgW="254160" imgH="254160"/>
        </mc:Choice>
        <mc:Fallback>
          <p:control r:id="rId11" imgW="254160" imgH="254160">
            <p:pic>
              <p:nvPicPr>
                <p:cNvPr id="0" name="SnapStyle21"/>
                <p:cNvPicPr preferRelativeResize="0">
                  <a:picLocks noChangeArrowheads="1" noChangeShapeType="1"/>
                </p:cNvPicPr>
                <p:nvPr/>
              </p:nvPicPr>
              <p:blipFill>
                <a:blip r:embed="rId14">
                  <a:extLst>
                    <a:ext uri="{28A0092B-C50C-407E-A947-70E740481C1C}">
                      <a14:useLocalDpi xmlns:a14="http://schemas.microsoft.com/office/drawing/2010/main" val="0"/>
                    </a:ext>
                  </a:extLst>
                </a:blip>
                <a:srcRect/>
                <a:stretch>
                  <a:fillRect/>
                </a:stretch>
              </p:blipFill>
              <p:spPr bwMode="auto">
                <a:xfrm>
                  <a:off x="8890000" y="0"/>
                  <a:ext cx="254000" cy="2540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cSld>
  <p:clrMap bg1="lt1" tx1="dk1" bg2="lt2" tx2="dk2" accent1="accent1" accent2="accent2" accent3="accent3" accent4="accent4" accent5="accent5" accent6="accent6" hlink="hlink" folHlink="folHlink"/>
  <p:sldLayoutIdLst>
    <p:sldLayoutId id="2147483950" r:id="rId1"/>
    <p:sldLayoutId id="2147483939" r:id="rId2"/>
    <p:sldLayoutId id="2147483940" r:id="rId3"/>
    <p:sldLayoutId id="2147483941" r:id="rId4"/>
    <p:sldLayoutId id="2147483942" r:id="rId5"/>
    <p:sldLayoutId id="2147483943" r:id="rId6"/>
    <p:sldLayoutId id="2147483944" r:id="rId7"/>
    <p:sldLayoutId id="2147484056" r:id="rId8"/>
  </p:sldLayoutIdLst>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Narrow" pitchFamily="1" charset="0"/>
          <a:cs typeface="Arial" charset="0"/>
        </a:defRPr>
      </a:lvl2pPr>
      <a:lvl3pPr algn="l" rtl="0" eaLnBrk="0" fontAlgn="base" hangingPunct="0">
        <a:spcBef>
          <a:spcPct val="0"/>
        </a:spcBef>
        <a:spcAft>
          <a:spcPct val="0"/>
        </a:spcAft>
        <a:defRPr sz="3200">
          <a:solidFill>
            <a:schemeClr val="bg1"/>
          </a:solidFill>
          <a:latin typeface="Arial Narrow" pitchFamily="1" charset="0"/>
          <a:cs typeface="Arial" charset="0"/>
        </a:defRPr>
      </a:lvl3pPr>
      <a:lvl4pPr algn="l" rtl="0" eaLnBrk="0" fontAlgn="base" hangingPunct="0">
        <a:spcBef>
          <a:spcPct val="0"/>
        </a:spcBef>
        <a:spcAft>
          <a:spcPct val="0"/>
        </a:spcAft>
        <a:defRPr sz="3200">
          <a:solidFill>
            <a:schemeClr val="bg1"/>
          </a:solidFill>
          <a:latin typeface="Arial Narrow" pitchFamily="1" charset="0"/>
          <a:cs typeface="Arial" charset="0"/>
        </a:defRPr>
      </a:lvl4pPr>
      <a:lvl5pPr algn="l" rtl="0" eaLnBrk="0" fontAlgn="base" hangingPunct="0">
        <a:spcBef>
          <a:spcPct val="0"/>
        </a:spcBef>
        <a:spcAft>
          <a:spcPct val="0"/>
        </a:spcAft>
        <a:defRPr sz="3200">
          <a:solidFill>
            <a:schemeClr val="bg1"/>
          </a:solidFill>
          <a:latin typeface="Arial Narrow" pitchFamily="1" charset="0"/>
          <a:cs typeface="Arial" charset="0"/>
        </a:defRPr>
      </a:lvl5pPr>
      <a:lvl6pPr marL="457200" algn="l" rtl="0" fontAlgn="base">
        <a:spcBef>
          <a:spcPct val="0"/>
        </a:spcBef>
        <a:spcAft>
          <a:spcPct val="0"/>
        </a:spcAft>
        <a:defRPr sz="3200">
          <a:solidFill>
            <a:schemeClr val="bg1"/>
          </a:solidFill>
          <a:latin typeface="Arial Narrow" pitchFamily="1" charset="0"/>
          <a:cs typeface="Arial" charset="0"/>
        </a:defRPr>
      </a:lvl6pPr>
      <a:lvl7pPr marL="914400" algn="l" rtl="0" fontAlgn="base">
        <a:spcBef>
          <a:spcPct val="0"/>
        </a:spcBef>
        <a:spcAft>
          <a:spcPct val="0"/>
        </a:spcAft>
        <a:defRPr sz="3200">
          <a:solidFill>
            <a:schemeClr val="bg1"/>
          </a:solidFill>
          <a:latin typeface="Arial Narrow" pitchFamily="1" charset="0"/>
          <a:cs typeface="Arial" charset="0"/>
        </a:defRPr>
      </a:lvl7pPr>
      <a:lvl8pPr marL="1371600" algn="l" rtl="0" fontAlgn="base">
        <a:spcBef>
          <a:spcPct val="0"/>
        </a:spcBef>
        <a:spcAft>
          <a:spcPct val="0"/>
        </a:spcAft>
        <a:defRPr sz="3200">
          <a:solidFill>
            <a:schemeClr val="bg1"/>
          </a:solidFill>
          <a:latin typeface="Arial Narrow" pitchFamily="1" charset="0"/>
          <a:cs typeface="Arial" charset="0"/>
        </a:defRPr>
      </a:lvl8pPr>
      <a:lvl9pPr marL="1828800" algn="l" rtl="0" fontAlgn="base">
        <a:spcBef>
          <a:spcPct val="0"/>
        </a:spcBef>
        <a:spcAft>
          <a:spcPct val="0"/>
        </a:spcAft>
        <a:defRPr sz="3200">
          <a:solidFill>
            <a:schemeClr val="bg1"/>
          </a:solidFill>
          <a:latin typeface="Arial Narrow" pitchFamily="1" charset="0"/>
          <a:cs typeface="Arial" charset="0"/>
        </a:defRPr>
      </a:lvl9pPr>
    </p:titleStyle>
    <p:bodyStyle>
      <a:lvl1pPr marL="342900" indent="-342900" algn="l" rtl="0" eaLnBrk="0" fontAlgn="base" hangingPunct="0">
        <a:spcBef>
          <a:spcPct val="20000"/>
        </a:spcBef>
        <a:spcAft>
          <a:spcPct val="0"/>
        </a:spcAft>
        <a:buClr>
          <a:srgbClr val="003F82"/>
        </a:buClr>
        <a:buSzPct val="80000"/>
        <a:buFont typeface="Wingdings" pitchFamily="2" charset="2"/>
        <a:buChar char="§"/>
        <a:defRPr sz="2400">
          <a:solidFill>
            <a:schemeClr val="tx1"/>
          </a:solidFill>
          <a:latin typeface="+mn-lt"/>
          <a:ea typeface="+mn-ea"/>
          <a:cs typeface="+mn-cs"/>
        </a:defRPr>
      </a:lvl1pPr>
      <a:lvl2pPr marL="684213" indent="-342900" algn="l" rtl="0" eaLnBrk="0" fontAlgn="base" hangingPunct="0">
        <a:spcBef>
          <a:spcPct val="20000"/>
        </a:spcBef>
        <a:spcAft>
          <a:spcPct val="0"/>
        </a:spcAft>
        <a:buClr>
          <a:srgbClr val="003F82"/>
        </a:buClr>
        <a:buSzPct val="80000"/>
        <a:buFont typeface="Arial" charset="0"/>
        <a:buChar char="–"/>
        <a:defRPr sz="2000">
          <a:solidFill>
            <a:schemeClr val="tx1"/>
          </a:solidFill>
          <a:latin typeface="+mn-lt"/>
          <a:cs typeface="+mn-cs"/>
        </a:defRPr>
      </a:lvl2pPr>
      <a:lvl3pPr marL="1082675" indent="-398463" algn="l" rtl="0" eaLnBrk="0" fontAlgn="base" hangingPunct="0">
        <a:spcBef>
          <a:spcPct val="20000"/>
        </a:spcBef>
        <a:spcAft>
          <a:spcPct val="0"/>
        </a:spcAft>
        <a:buClr>
          <a:srgbClr val="003F82"/>
        </a:buClr>
        <a:buSzPct val="80000"/>
        <a:buFont typeface="Wingdings" pitchFamily="2" charset="2"/>
        <a:buChar char="§"/>
        <a:defRPr sz="1600">
          <a:solidFill>
            <a:schemeClr val="tx1"/>
          </a:solidFill>
          <a:latin typeface="+mn-lt"/>
          <a:cs typeface="+mn-cs"/>
        </a:defRPr>
      </a:lvl3pPr>
      <a:lvl4pPr marL="1600200" indent="-228600" algn="l" rtl="0" eaLnBrk="0" fontAlgn="base" hangingPunct="0">
        <a:spcBef>
          <a:spcPct val="20000"/>
        </a:spcBef>
        <a:spcAft>
          <a:spcPct val="0"/>
        </a:spcAft>
        <a:buClr>
          <a:srgbClr val="003F82"/>
        </a:buClr>
        <a:buSzPct val="80000"/>
        <a:buFont typeface="Wingdings" pitchFamily="2" charset="2"/>
        <a:buChar char="§"/>
        <a:defRPr sz="1400">
          <a:solidFill>
            <a:schemeClr val="tx1"/>
          </a:solidFill>
          <a:latin typeface="+mn-lt"/>
          <a:cs typeface="+mn-cs"/>
        </a:defRPr>
      </a:lvl4pPr>
      <a:lvl5pPr marL="2057400" indent="-228600" algn="l" rtl="0" eaLnBrk="0" fontAlgn="base" hangingPunct="0">
        <a:spcBef>
          <a:spcPct val="20000"/>
        </a:spcBef>
        <a:spcAft>
          <a:spcPct val="0"/>
        </a:spcAft>
        <a:buClr>
          <a:srgbClr val="003F82"/>
        </a:buClr>
        <a:buSzPct val="80000"/>
        <a:buFont typeface="Wingdings" pitchFamily="2" charset="2"/>
        <a:buChar char="§"/>
        <a:defRPr sz="1200">
          <a:solidFill>
            <a:schemeClr val="tx1"/>
          </a:solidFill>
          <a:latin typeface="+mn-lt"/>
          <a:cs typeface="+mn-cs"/>
        </a:defRPr>
      </a:lvl5pPr>
      <a:lvl6pPr marL="25146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6pPr>
      <a:lvl7pPr marL="29718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7pPr>
      <a:lvl8pPr marL="34290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8pPr>
      <a:lvl9pPr marL="38862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357438" y="684213"/>
            <a:ext cx="6783387" cy="530225"/>
          </a:xfrm>
          <a:prstGeom prst="rect">
            <a:avLst/>
          </a:prstGeom>
          <a:solidFill>
            <a:srgbClr val="003F82"/>
          </a:solid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34148" name="Rectangle 4"/>
          <p:cNvSpPr>
            <a:spLocks noChangeArrowheads="1"/>
          </p:cNvSpPr>
          <p:nvPr userDrawn="1"/>
        </p:nvSpPr>
        <p:spPr bwMode="auto">
          <a:xfrm>
            <a:off x="0" y="0"/>
            <a:ext cx="9144000" cy="304800"/>
          </a:xfrm>
          <a:prstGeom prst="rect">
            <a:avLst/>
          </a:prstGeom>
          <a:solidFill>
            <a:srgbClr val="003F82"/>
          </a:solidFill>
          <a:ln w="9525">
            <a:noFill/>
            <a:miter lim="800000"/>
            <a:headEnd/>
            <a:tailEnd/>
          </a:ln>
        </p:spPr>
        <p:txBody>
          <a:bodyPr wrap="none" anchor="ctr"/>
          <a:lstStyle/>
          <a:p>
            <a:pPr>
              <a:defRPr/>
            </a:pPr>
            <a:endParaRPr lang="en-US"/>
          </a:p>
        </p:txBody>
      </p:sp>
      <p:sp>
        <p:nvSpPr>
          <p:cNvPr id="134149" name="Rectangle 5"/>
          <p:cNvSpPr>
            <a:spLocks noChangeArrowheads="1"/>
          </p:cNvSpPr>
          <p:nvPr userDrawn="1"/>
        </p:nvSpPr>
        <p:spPr bwMode="auto">
          <a:xfrm>
            <a:off x="39688" y="0"/>
            <a:ext cx="1311275" cy="274638"/>
          </a:xfrm>
          <a:prstGeom prst="rect">
            <a:avLst/>
          </a:prstGeom>
          <a:noFill/>
          <a:ln w="9525">
            <a:noFill/>
            <a:miter lim="800000"/>
            <a:headEnd/>
            <a:tailEnd/>
          </a:ln>
          <a:effectLst/>
        </p:spPr>
        <p:txBody>
          <a:bodyPr wrap="none">
            <a:spAutoFit/>
          </a:bodyPr>
          <a:lstStyle/>
          <a:p>
            <a:pPr>
              <a:defRPr/>
            </a:pPr>
            <a:r>
              <a:rPr lang="en-US" sz="1200" i="1">
                <a:solidFill>
                  <a:schemeClr val="bg1"/>
                </a:solidFill>
              </a:rPr>
              <a:t>RTI International</a:t>
            </a:r>
            <a:endParaRPr lang="en-US" sz="2400"/>
          </a:p>
        </p:txBody>
      </p:sp>
      <p:sp>
        <p:nvSpPr>
          <p:cNvPr id="134150" name="Rectangle 6"/>
          <p:cNvSpPr>
            <a:spLocks noChangeArrowheads="1"/>
          </p:cNvSpPr>
          <p:nvPr userDrawn="1"/>
        </p:nvSpPr>
        <p:spPr bwMode="auto">
          <a:xfrm>
            <a:off x="0" y="304800"/>
            <a:ext cx="9144000" cy="76200"/>
          </a:xfrm>
          <a:prstGeom prst="rect">
            <a:avLst/>
          </a:prstGeom>
          <a:solidFill>
            <a:srgbClr val="8EB0DD"/>
          </a:solidFill>
          <a:ln w="9525">
            <a:noFill/>
            <a:miter lim="800000"/>
            <a:headEnd/>
            <a:tailEnd/>
          </a:ln>
        </p:spPr>
        <p:txBody>
          <a:bodyPr wrap="none" anchor="ctr"/>
          <a:lstStyle/>
          <a:p>
            <a:pPr>
              <a:defRPr/>
            </a:pPr>
            <a:endParaRPr lang="en-US"/>
          </a:p>
        </p:txBody>
      </p:sp>
      <p:sp>
        <p:nvSpPr>
          <p:cNvPr id="134151" name="Rectangle 7"/>
          <p:cNvSpPr>
            <a:spLocks noChangeArrowheads="1"/>
          </p:cNvSpPr>
          <p:nvPr/>
        </p:nvSpPr>
        <p:spPr bwMode="auto">
          <a:xfrm>
            <a:off x="7239000" y="0"/>
            <a:ext cx="1828800" cy="244475"/>
          </a:xfrm>
          <a:prstGeom prst="rect">
            <a:avLst/>
          </a:prstGeom>
          <a:noFill/>
          <a:ln w="9525">
            <a:noFill/>
            <a:miter lim="800000"/>
            <a:headEnd/>
            <a:tailEnd/>
          </a:ln>
          <a:effectLst/>
        </p:spPr>
        <p:txBody>
          <a:bodyPr/>
          <a:lstStyle/>
          <a:p>
            <a:pPr algn="ctr" eaLnBrk="1" hangingPunct="1">
              <a:defRPr/>
            </a:pPr>
            <a:endParaRPr lang="en-US" sz="1000" i="1">
              <a:solidFill>
                <a:srgbClr val="BF301A"/>
              </a:solidFill>
            </a:endParaRPr>
          </a:p>
        </p:txBody>
      </p:sp>
      <p:pic>
        <p:nvPicPr>
          <p:cNvPr id="2056" name="Picture 8" descr="RTI_653_1in"/>
          <p:cNvPicPr>
            <a:picLocks noChangeAspect="1" noChangeArrowheads="1"/>
          </p:cNvPicPr>
          <p:nvPr userDrawn="1"/>
        </p:nvPicPr>
        <p:blipFill>
          <a:blip r:embed="rId8" cstate="print"/>
          <a:srcRect/>
          <a:stretch>
            <a:fillRect/>
          </a:stretch>
        </p:blipFill>
        <p:spPr bwMode="auto">
          <a:xfrm>
            <a:off x="8153400" y="6324600"/>
            <a:ext cx="649288" cy="2571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51" r:id="rId1"/>
    <p:sldLayoutId id="2147483945" r:id="rId2"/>
    <p:sldLayoutId id="2147483946" r:id="rId3"/>
    <p:sldLayoutId id="2147483947" r:id="rId4"/>
    <p:sldLayoutId id="2147483948" r:id="rId5"/>
    <p:sldLayoutId id="2147483949" r:id="rId6"/>
  </p:sldLayoutIdLst>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Narrow" pitchFamily="1" charset="0"/>
          <a:cs typeface="Arial" charset="0"/>
        </a:defRPr>
      </a:lvl2pPr>
      <a:lvl3pPr algn="l" rtl="0" eaLnBrk="0" fontAlgn="base" hangingPunct="0">
        <a:spcBef>
          <a:spcPct val="0"/>
        </a:spcBef>
        <a:spcAft>
          <a:spcPct val="0"/>
        </a:spcAft>
        <a:defRPr sz="3200">
          <a:solidFill>
            <a:schemeClr val="bg1"/>
          </a:solidFill>
          <a:latin typeface="Arial Narrow" pitchFamily="1" charset="0"/>
          <a:cs typeface="Arial" charset="0"/>
        </a:defRPr>
      </a:lvl3pPr>
      <a:lvl4pPr algn="l" rtl="0" eaLnBrk="0" fontAlgn="base" hangingPunct="0">
        <a:spcBef>
          <a:spcPct val="0"/>
        </a:spcBef>
        <a:spcAft>
          <a:spcPct val="0"/>
        </a:spcAft>
        <a:defRPr sz="3200">
          <a:solidFill>
            <a:schemeClr val="bg1"/>
          </a:solidFill>
          <a:latin typeface="Arial Narrow" pitchFamily="1" charset="0"/>
          <a:cs typeface="Arial" charset="0"/>
        </a:defRPr>
      </a:lvl4pPr>
      <a:lvl5pPr algn="l" rtl="0" eaLnBrk="0" fontAlgn="base" hangingPunct="0">
        <a:spcBef>
          <a:spcPct val="0"/>
        </a:spcBef>
        <a:spcAft>
          <a:spcPct val="0"/>
        </a:spcAft>
        <a:defRPr sz="3200">
          <a:solidFill>
            <a:schemeClr val="bg1"/>
          </a:solidFill>
          <a:latin typeface="Arial Narrow" pitchFamily="1" charset="0"/>
          <a:cs typeface="Arial" charset="0"/>
        </a:defRPr>
      </a:lvl5pPr>
      <a:lvl6pPr marL="457200" algn="l" rtl="0" fontAlgn="base">
        <a:spcBef>
          <a:spcPct val="0"/>
        </a:spcBef>
        <a:spcAft>
          <a:spcPct val="0"/>
        </a:spcAft>
        <a:defRPr sz="3200">
          <a:solidFill>
            <a:schemeClr val="bg1"/>
          </a:solidFill>
          <a:latin typeface="Arial Narrow" pitchFamily="1" charset="0"/>
          <a:cs typeface="Arial" charset="0"/>
        </a:defRPr>
      </a:lvl6pPr>
      <a:lvl7pPr marL="914400" algn="l" rtl="0" fontAlgn="base">
        <a:spcBef>
          <a:spcPct val="0"/>
        </a:spcBef>
        <a:spcAft>
          <a:spcPct val="0"/>
        </a:spcAft>
        <a:defRPr sz="3200">
          <a:solidFill>
            <a:schemeClr val="bg1"/>
          </a:solidFill>
          <a:latin typeface="Arial Narrow" pitchFamily="1" charset="0"/>
          <a:cs typeface="Arial" charset="0"/>
        </a:defRPr>
      </a:lvl7pPr>
      <a:lvl8pPr marL="1371600" algn="l" rtl="0" fontAlgn="base">
        <a:spcBef>
          <a:spcPct val="0"/>
        </a:spcBef>
        <a:spcAft>
          <a:spcPct val="0"/>
        </a:spcAft>
        <a:defRPr sz="3200">
          <a:solidFill>
            <a:schemeClr val="bg1"/>
          </a:solidFill>
          <a:latin typeface="Arial Narrow" pitchFamily="1" charset="0"/>
          <a:cs typeface="Arial" charset="0"/>
        </a:defRPr>
      </a:lvl8pPr>
      <a:lvl9pPr marL="1828800" algn="l" rtl="0" fontAlgn="base">
        <a:spcBef>
          <a:spcPct val="0"/>
        </a:spcBef>
        <a:spcAft>
          <a:spcPct val="0"/>
        </a:spcAft>
        <a:defRPr sz="3200">
          <a:solidFill>
            <a:schemeClr val="bg1"/>
          </a:solidFill>
          <a:latin typeface="Arial Narrow" pitchFamily="1" charset="0"/>
          <a:cs typeface="Arial" charset="0"/>
        </a:defRPr>
      </a:lvl9pPr>
    </p:titleStyle>
    <p:bodyStyle>
      <a:lvl1pPr marL="342900" indent="-342900" algn="l" rtl="0" eaLnBrk="0" fontAlgn="base" hangingPunct="0">
        <a:spcBef>
          <a:spcPct val="20000"/>
        </a:spcBef>
        <a:spcAft>
          <a:spcPct val="0"/>
        </a:spcAft>
        <a:buClr>
          <a:srgbClr val="003F82"/>
        </a:buClr>
        <a:buSzPct val="80000"/>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03F82"/>
        </a:buClr>
        <a:buSzPct val="80000"/>
        <a:buFont typeface="Arial" charset="0"/>
        <a:buChar char="–"/>
        <a:defRPr sz="2000">
          <a:solidFill>
            <a:schemeClr val="tx1"/>
          </a:solidFill>
          <a:latin typeface="+mn-lt"/>
          <a:cs typeface="+mn-cs"/>
        </a:defRPr>
      </a:lvl2pPr>
      <a:lvl3pPr marL="966788" indent="-228600" algn="l" rtl="0" eaLnBrk="0" fontAlgn="base" hangingPunct="0">
        <a:spcBef>
          <a:spcPct val="20000"/>
        </a:spcBef>
        <a:spcAft>
          <a:spcPct val="0"/>
        </a:spcAft>
        <a:buClr>
          <a:srgbClr val="003F82"/>
        </a:buClr>
        <a:buSzPct val="80000"/>
        <a:buFont typeface="Wingdings" pitchFamily="2" charset="2"/>
        <a:buChar char="§"/>
        <a:defRPr sz="1600">
          <a:solidFill>
            <a:schemeClr val="tx1"/>
          </a:solidFill>
          <a:latin typeface="+mn-lt"/>
          <a:cs typeface="+mn-cs"/>
        </a:defRPr>
      </a:lvl3pPr>
      <a:lvl4pPr marL="1600200" indent="-228600" algn="l" rtl="0" eaLnBrk="0" fontAlgn="base" hangingPunct="0">
        <a:spcBef>
          <a:spcPct val="20000"/>
        </a:spcBef>
        <a:spcAft>
          <a:spcPct val="0"/>
        </a:spcAft>
        <a:buClr>
          <a:srgbClr val="003F82"/>
        </a:buClr>
        <a:buSzPct val="80000"/>
        <a:buFont typeface="Wingdings" pitchFamily="2" charset="2"/>
        <a:buChar char="§"/>
        <a:defRPr sz="1400">
          <a:solidFill>
            <a:schemeClr val="tx1"/>
          </a:solidFill>
          <a:latin typeface="+mn-lt"/>
          <a:cs typeface="+mn-cs"/>
        </a:defRPr>
      </a:lvl4pPr>
      <a:lvl5pPr marL="2057400" indent="-228600" algn="l" rtl="0" eaLnBrk="0" fontAlgn="base" hangingPunct="0">
        <a:spcBef>
          <a:spcPct val="20000"/>
        </a:spcBef>
        <a:spcAft>
          <a:spcPct val="0"/>
        </a:spcAft>
        <a:buClr>
          <a:srgbClr val="003F82"/>
        </a:buClr>
        <a:buSzPct val="80000"/>
        <a:buFont typeface="Wingdings" pitchFamily="2" charset="2"/>
        <a:buChar char="§"/>
        <a:defRPr sz="1200">
          <a:solidFill>
            <a:schemeClr val="tx1"/>
          </a:solidFill>
          <a:latin typeface="+mn-lt"/>
          <a:cs typeface="+mn-cs"/>
        </a:defRPr>
      </a:lvl5pPr>
      <a:lvl6pPr marL="25146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6pPr>
      <a:lvl7pPr marL="29718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7pPr>
      <a:lvl8pPr marL="34290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8pPr>
      <a:lvl9pPr marL="3886200" indent="-228600" algn="l" rtl="0" fontAlgn="base">
        <a:spcBef>
          <a:spcPct val="20000"/>
        </a:spcBef>
        <a:spcAft>
          <a:spcPct val="0"/>
        </a:spcAft>
        <a:buClr>
          <a:srgbClr val="003F82"/>
        </a:buClr>
        <a:buSzPct val="80000"/>
        <a:buFont typeface="Wingdings" pitchFamily="1" charset="2"/>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file:///C:\Users\Lenovo\Documents\GRADE\Kjeldsen-Kragh%20199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at.ubc.ca/~rollin/stats/ssiz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file:///C:\Users\Lenovo\Documents\GRADE\Kjeldsen-Kragh%201991"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vmlDrawing" Target="../drawings/vmlDrawing4.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5.v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6.v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7.v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noFill/>
        </p:spPr>
        <p:txBody>
          <a:bodyPr/>
          <a:lstStyle/>
          <a:p>
            <a:pPr eaLnBrk="1" hangingPunct="1"/>
            <a:r>
              <a:rPr lang="en-US" dirty="0" smtClean="0"/>
              <a:t>Facing Challenging Situations </a:t>
            </a:r>
            <a:br>
              <a:rPr lang="en-US" dirty="0" smtClean="0"/>
            </a:br>
            <a:r>
              <a:rPr lang="en-US" dirty="0" smtClean="0"/>
              <a:t>When Grading Strength of Evidence</a:t>
            </a:r>
          </a:p>
        </p:txBody>
      </p:sp>
      <p:sp>
        <p:nvSpPr>
          <p:cNvPr id="5123" name="Rectangle 5"/>
          <p:cNvSpPr>
            <a:spLocks noGrp="1" noChangeArrowheads="1"/>
          </p:cNvSpPr>
          <p:nvPr>
            <p:ph type="subTitle" idx="1"/>
          </p:nvPr>
        </p:nvSpPr>
        <p:spPr>
          <a:xfrm>
            <a:off x="1143000" y="2743200"/>
            <a:ext cx="7313613" cy="1752600"/>
          </a:xfrm>
        </p:spPr>
        <p:txBody>
          <a:bodyPr/>
          <a:lstStyle/>
          <a:p>
            <a:pPr eaLnBrk="1" hangingPunct="1">
              <a:buFont typeface="Wingdings" pitchFamily="2" charset="2"/>
              <a:buNone/>
            </a:pPr>
            <a:r>
              <a:rPr lang="en-US" dirty="0" smtClean="0"/>
              <a:t>Presenters:</a:t>
            </a:r>
          </a:p>
          <a:p>
            <a:pPr eaLnBrk="1" hangingPunct="1">
              <a:buFont typeface="Wingdings" pitchFamily="2" charset="2"/>
              <a:buNone/>
            </a:pPr>
            <a:r>
              <a:rPr lang="en-US" dirty="0" smtClean="0"/>
              <a:t>Nancy </a:t>
            </a:r>
            <a:r>
              <a:rPr lang="en-US" dirty="0" err="1" smtClean="0"/>
              <a:t>Santesso</a:t>
            </a:r>
            <a:r>
              <a:rPr lang="en-US" dirty="0" smtClean="0"/>
              <a:t>, RD, MLIS, McMaster University</a:t>
            </a:r>
          </a:p>
          <a:p>
            <a:pPr eaLnBrk="1" hangingPunct="1">
              <a:buFont typeface="Wingdings" pitchFamily="2" charset="2"/>
              <a:buNone/>
            </a:pPr>
            <a:r>
              <a:rPr lang="en-US" dirty="0" smtClean="0"/>
              <a:t>Nancy Berkman, PhD, RTI International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684213"/>
            <a:ext cx="6626225" cy="530225"/>
          </a:xfrm>
        </p:spPr>
        <p:txBody>
          <a:bodyPr/>
          <a:lstStyle/>
          <a:p>
            <a:r>
              <a:rPr lang="en-US" dirty="0" smtClean="0"/>
              <a:t>Additional “discretionary” domains </a:t>
            </a:r>
            <a:endParaRPr lang="en-US" dirty="0"/>
          </a:p>
        </p:txBody>
      </p:sp>
      <p:sp>
        <p:nvSpPr>
          <p:cNvPr id="3" name="Content Placeholder 2"/>
          <p:cNvSpPr>
            <a:spLocks noGrp="1"/>
          </p:cNvSpPr>
          <p:nvPr>
            <p:ph idx="1"/>
          </p:nvPr>
        </p:nvSpPr>
        <p:spPr/>
        <p:txBody>
          <a:bodyPr/>
          <a:lstStyle/>
          <a:p>
            <a:r>
              <a:rPr lang="en-US" b="1" dirty="0" smtClean="0"/>
              <a:t>Dose-response association </a:t>
            </a:r>
            <a:r>
              <a:rPr lang="en-US" dirty="0" smtClean="0"/>
              <a:t>(pattern of larger effect with greater exposure): present, not present, NA</a:t>
            </a:r>
          </a:p>
          <a:p>
            <a:r>
              <a:rPr lang="en-US" b="1" dirty="0" smtClean="0"/>
              <a:t>Plausible confounders </a:t>
            </a:r>
            <a:r>
              <a:rPr lang="en-US" dirty="0" smtClean="0"/>
              <a:t>(confounding that works in the direction opposite, “weakens” effect)</a:t>
            </a:r>
            <a:r>
              <a:rPr lang="en-US" b="1" dirty="0" smtClean="0"/>
              <a:t>: </a:t>
            </a:r>
            <a:r>
              <a:rPr lang="en-US" dirty="0" smtClean="0"/>
              <a:t>present, absent</a:t>
            </a:r>
          </a:p>
          <a:p>
            <a:r>
              <a:rPr lang="en-US" b="1" dirty="0" smtClean="0"/>
              <a:t>Strength of association </a:t>
            </a:r>
            <a:r>
              <a:rPr lang="en-US" dirty="0" smtClean="0"/>
              <a:t>(effect so large that cannot have occurred solely as a result of bias from confounders): strong, weak</a:t>
            </a:r>
          </a:p>
          <a:p>
            <a:endParaRPr lang="en-US" dirty="0" smtClean="0"/>
          </a:p>
          <a:p>
            <a:r>
              <a:rPr lang="en-US" b="1" dirty="0" smtClean="0"/>
              <a:t>Applicability</a:t>
            </a:r>
            <a:r>
              <a:rPr lang="en-US" dirty="0" smtClean="0"/>
              <a:t> is considered separately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Integrating domain scores into a SOE grade </a:t>
            </a:r>
            <a:endParaRPr lang="en-US" dirty="0"/>
          </a:p>
        </p:txBody>
      </p:sp>
      <p:sp>
        <p:nvSpPr>
          <p:cNvPr id="3" name="Content Placeholder 2"/>
          <p:cNvSpPr>
            <a:spLocks noGrp="1"/>
          </p:cNvSpPr>
          <p:nvPr>
            <p:ph idx="1"/>
          </p:nvPr>
        </p:nvSpPr>
        <p:spPr/>
        <p:txBody>
          <a:bodyPr/>
          <a:lstStyle/>
          <a:p>
            <a:r>
              <a:rPr lang="en-US" dirty="0" smtClean="0"/>
              <a:t>EPCs can use different approaches to incorporating multiple domains into an overall strength of evidence grade</a:t>
            </a:r>
          </a:p>
          <a:p>
            <a:pPr lvl="1"/>
            <a:r>
              <a:rPr lang="en-US" sz="2200" dirty="0" smtClean="0"/>
              <a:t>Important that it is consistent </a:t>
            </a:r>
            <a:r>
              <a:rPr lang="en-US" sz="2200" dirty="0" smtClean="0"/>
              <a:t>within the review and </a:t>
            </a:r>
            <a:r>
              <a:rPr lang="en-US" sz="2200" dirty="0" smtClean="0"/>
              <a:t>transparent</a:t>
            </a:r>
          </a:p>
          <a:p>
            <a:pPr marL="341313" lvl="1" indent="0">
              <a:buNone/>
            </a:pPr>
            <a:r>
              <a:rPr lang="en-US" dirty="0" smtClean="0"/>
              <a:t> </a:t>
            </a:r>
          </a:p>
          <a:p>
            <a:r>
              <a:rPr lang="en-US" dirty="0" smtClean="0"/>
              <a:t>Evaluation needs to be made by (at least) 2 reviewers</a:t>
            </a:r>
          </a:p>
          <a:p>
            <a:endParaRPr lang="en-US" dirty="0" smtClean="0"/>
          </a:p>
          <a:p>
            <a:r>
              <a:rPr lang="en-US" dirty="0" smtClean="0"/>
              <a:t>Must document approach used</a:t>
            </a:r>
          </a:p>
          <a:p>
            <a:pPr>
              <a:buNone/>
            </a:pP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533401"/>
            <a:ext cx="7083425" cy="681038"/>
          </a:xfrm>
        </p:spPr>
        <p:txBody>
          <a:bodyPr/>
          <a:lstStyle/>
          <a:p>
            <a:r>
              <a:rPr lang="en-US" dirty="0" smtClean="0"/>
              <a:t>AHRQ and GRADE Grading Categories</a:t>
            </a:r>
            <a:endParaRPr lang="en-US" dirty="0"/>
          </a:p>
        </p:txBody>
      </p:sp>
      <p:graphicFrame>
        <p:nvGraphicFramePr>
          <p:cNvPr id="4" name="Content Placeholder 3"/>
          <p:cNvGraphicFramePr>
            <a:graphicFrameLocks noGrp="1"/>
          </p:cNvGraphicFramePr>
          <p:nvPr>
            <p:ph idx="1"/>
          </p:nvPr>
        </p:nvGraphicFramePr>
        <p:xfrm>
          <a:off x="457200" y="1371600"/>
          <a:ext cx="7620000" cy="4874167"/>
        </p:xfrm>
        <a:graphic>
          <a:graphicData uri="http://schemas.openxmlformats.org/drawingml/2006/table">
            <a:tbl>
              <a:tblPr firstRow="1" bandRow="1">
                <a:tableStyleId>{10A1B5D5-9B99-4C35-A422-299274C87663}</a:tableStyleId>
              </a:tblPr>
              <a:tblGrid>
                <a:gridCol w="7620000"/>
              </a:tblGrid>
              <a:tr h="388314">
                <a:tc>
                  <a:txBody>
                    <a:bodyPr/>
                    <a:lstStyle/>
                    <a:p>
                      <a:r>
                        <a:rPr lang="en-US" dirty="0" smtClean="0"/>
                        <a:t>AHRQ</a:t>
                      </a:r>
                      <a:endParaRPr lang="en-US" dirty="0"/>
                    </a:p>
                  </a:txBody>
                  <a:tcPr/>
                </a:tc>
              </a:tr>
              <a:tr h="1211886">
                <a:tc>
                  <a:txBody>
                    <a:bodyPr/>
                    <a:lstStyle/>
                    <a:p>
                      <a:r>
                        <a:rPr lang="en-US" b="1" dirty="0" smtClean="0"/>
                        <a:t>HIGH</a:t>
                      </a:r>
                    </a:p>
                    <a:p>
                      <a:pPr marL="0" marR="0" indent="0" algn="l" defTabSz="914400" rtl="0" eaLnBrk="1" fontAlgn="auto" latinLnBrk="0" hangingPunct="1">
                        <a:lnSpc>
                          <a:spcPct val="100000"/>
                        </a:lnSpc>
                        <a:spcBef>
                          <a:spcPts val="0"/>
                        </a:spcBef>
                        <a:spcAft>
                          <a:spcPts val="0"/>
                        </a:spcAft>
                        <a:buClrTx/>
                        <a:buSzTx/>
                        <a:buFontTx/>
                        <a:buNone/>
                        <a:tabLst/>
                        <a:defRPr/>
                      </a:pPr>
                      <a:r>
                        <a:rPr lang="en-CA" sz="1800" b="0" kern="1200" baseline="0" dirty="0" smtClean="0">
                          <a:solidFill>
                            <a:schemeClr val="dk1"/>
                          </a:solidFill>
                          <a:latin typeface="+mn-lt"/>
                          <a:ea typeface="+mn-ea"/>
                          <a:cs typeface="+mn-cs"/>
                        </a:rPr>
                        <a:t>We are very confident that the estimate of effect lies close to the true effect for this outcome.</a:t>
                      </a:r>
                      <a:endParaRPr lang="en-US" sz="1800" b="0" kern="1200" dirty="0" smtClean="0">
                        <a:solidFill>
                          <a:schemeClr val="dk1"/>
                        </a:solidFill>
                        <a:latin typeface="+mn-lt"/>
                        <a:ea typeface="+mn-ea"/>
                        <a:cs typeface="+mn-cs"/>
                      </a:endParaRPr>
                    </a:p>
                  </a:txBody>
                  <a:tcPr/>
                </a:tc>
              </a:tr>
              <a:tr h="1143000">
                <a:tc>
                  <a:txBody>
                    <a:bodyPr/>
                    <a:lstStyle/>
                    <a:p>
                      <a:r>
                        <a:rPr lang="en-US" b="1" dirty="0" smtClean="0"/>
                        <a:t>MODERATE</a:t>
                      </a:r>
                    </a:p>
                    <a:p>
                      <a:r>
                        <a:rPr lang="en-CA" sz="1800" b="0" kern="1200" baseline="0" dirty="0" smtClean="0">
                          <a:solidFill>
                            <a:schemeClr val="dk1"/>
                          </a:solidFill>
                          <a:latin typeface="+mn-lt"/>
                          <a:ea typeface="+mn-ea"/>
                          <a:cs typeface="+mn-cs"/>
                        </a:rPr>
                        <a:t>We are moderately confident that the estimate of effect lies close to the true effect for this outcome.</a:t>
                      </a:r>
                      <a:endParaRPr lang="en-US" b="0" dirty="0"/>
                    </a:p>
                  </a:txBody>
                  <a:tcPr/>
                </a:tc>
              </a:tr>
              <a:tr h="1173480">
                <a:tc>
                  <a:txBody>
                    <a:bodyPr/>
                    <a:lstStyle/>
                    <a:p>
                      <a:r>
                        <a:rPr lang="en-US" b="1" dirty="0" smtClean="0"/>
                        <a:t>LOW</a:t>
                      </a:r>
                    </a:p>
                    <a:p>
                      <a:r>
                        <a:rPr lang="en-CA" sz="1800" b="0" kern="1200" baseline="0" dirty="0" smtClean="0">
                          <a:solidFill>
                            <a:schemeClr val="dk1"/>
                          </a:solidFill>
                          <a:latin typeface="+mn-lt"/>
                          <a:ea typeface="+mn-ea"/>
                          <a:cs typeface="+mn-cs"/>
                        </a:rPr>
                        <a:t>We have limited confidence that the estimate of effect lies close to the true effect for this outcome.</a:t>
                      </a:r>
                      <a:endParaRPr lang="en-US" b="0" dirty="0"/>
                    </a:p>
                  </a:txBody>
                  <a:tcPr/>
                </a:tc>
              </a:tr>
              <a:tr h="957487">
                <a:tc>
                  <a:txBody>
                    <a:bodyPr/>
                    <a:lstStyle/>
                    <a:p>
                      <a:r>
                        <a:rPr lang="en-US" b="1" dirty="0" smtClean="0"/>
                        <a:t>INSUFFICIENT</a:t>
                      </a:r>
                    </a:p>
                    <a:p>
                      <a:r>
                        <a:rPr lang="en-CA" sz="1800" b="0" kern="1200" baseline="0" dirty="0" smtClean="0">
                          <a:solidFill>
                            <a:schemeClr val="dk1"/>
                          </a:solidFill>
                          <a:latin typeface="+mn-lt"/>
                          <a:ea typeface="+mn-ea"/>
                          <a:cs typeface="+mn-cs"/>
                        </a:rPr>
                        <a:t>We have no evidence, we are unable to estimate an effect, or we have no confidence in the estimate of effect for this outcome.</a:t>
                      </a:r>
                      <a:endParaRPr lang="en-US" b="0" dirty="0"/>
                    </a:p>
                  </a:txBody>
                  <a:tcPr/>
                </a:tc>
              </a:tr>
            </a:tbl>
          </a:graphicData>
        </a:graphic>
      </p:graphicFrame>
    </p:spTree>
    <p:extLst>
      <p:ext uri="{BB962C8B-B14F-4D97-AF65-F5344CB8AC3E}">
        <p14:creationId xmlns:p14="http://schemas.microsoft.com/office/powerpoint/2010/main" val="3456283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1371600"/>
            <a:ext cx="8229600" cy="4754563"/>
          </a:xfrm>
        </p:spPr>
        <p:txBody>
          <a:bodyPr/>
          <a:lstStyle/>
          <a:p>
            <a:r>
              <a:rPr lang="en-CA" dirty="0" smtClean="0"/>
              <a:t>Question: What are the effects of a ‘fasting followed by vegan’ diet for rheumatoid arthritis in adults? </a:t>
            </a:r>
          </a:p>
          <a:p>
            <a:endParaRPr lang="en-CA" dirty="0" smtClean="0"/>
          </a:p>
          <a:p>
            <a:r>
              <a:rPr lang="en-CA" dirty="0" smtClean="0"/>
              <a:t>Outcome: Pain (13 months) – measured on a 10 cm VAS scale </a:t>
            </a:r>
          </a:p>
          <a:p>
            <a:endParaRPr lang="en-CA" dirty="0" smtClean="0">
              <a:hlinkClick r:id="rId2" action="ppaction://hlinkfile"/>
            </a:endParaRPr>
          </a:p>
          <a:p>
            <a:r>
              <a:rPr lang="en-CA" dirty="0" err="1" smtClean="0">
                <a:hlinkClick r:id="rId2" action="ppaction://hlinkfile"/>
              </a:rPr>
              <a:t>Kjeldsen-Kragh</a:t>
            </a:r>
            <a:r>
              <a:rPr lang="en-CA" dirty="0" smtClean="0">
                <a:hlinkClick r:id="rId2" action="ppaction://hlinkfile"/>
              </a:rPr>
              <a:t> 1991</a:t>
            </a:r>
            <a:r>
              <a:rPr lang="en-CA" dirty="0" smtClean="0"/>
              <a:t> - population (age 18-75), mild to severe rheumatoid arthritis</a:t>
            </a:r>
          </a:p>
          <a:p>
            <a:pPr marL="0" lvl="0" indent="0" eaLnBrk="1" hangingPunct="1">
              <a:spcBef>
                <a:spcPct val="0"/>
              </a:spcBef>
              <a:buClrTx/>
              <a:buSzTx/>
              <a:buNone/>
            </a:pPr>
            <a:r>
              <a:rPr lang="en-CA" dirty="0" smtClean="0"/>
              <a:t>	</a:t>
            </a:r>
          </a:p>
          <a:p>
            <a:endParaRPr lang="en-US" dirty="0" smtClean="0"/>
          </a:p>
        </p:txBody>
      </p:sp>
      <p:sp>
        <p:nvSpPr>
          <p:cNvPr id="6146" name="Title 1"/>
          <p:cNvSpPr>
            <a:spLocks noGrp="1"/>
          </p:cNvSpPr>
          <p:nvPr>
            <p:ph type="title"/>
          </p:nvPr>
        </p:nvSpPr>
        <p:spPr>
          <a:xfrm>
            <a:off x="228600" y="684213"/>
            <a:ext cx="8912225" cy="530225"/>
          </a:xfrm>
        </p:spPr>
        <p:txBody>
          <a:bodyPr/>
          <a:lstStyle/>
          <a:p>
            <a:r>
              <a:rPr lang="en-US" sz="2600" dirty="0" smtClean="0"/>
              <a:t>Challenge 1: 1 study, continuous outcome, ‘significant effects’</a:t>
            </a:r>
          </a:p>
        </p:txBody>
      </p:sp>
      <p:pic>
        <p:nvPicPr>
          <p:cNvPr id="15364" name="Picture 4"/>
          <p:cNvPicPr>
            <a:picLocks noChangeAspect="1" noChangeArrowheads="1"/>
          </p:cNvPicPr>
          <p:nvPr/>
        </p:nvPicPr>
        <p:blipFill>
          <a:blip r:embed="rId3" cstate="print"/>
          <a:srcRect l="22500" t="38000" r="24167" b="45272"/>
          <a:stretch>
            <a:fillRect/>
          </a:stretch>
        </p:blipFill>
        <p:spPr bwMode="auto">
          <a:xfrm>
            <a:off x="152400" y="4800600"/>
            <a:ext cx="8788400" cy="1752600"/>
          </a:xfrm>
          <a:prstGeom prst="rect">
            <a:avLst/>
          </a:prstGeom>
          <a:noFill/>
          <a:ln w="9525">
            <a:noFill/>
            <a:miter lim="800000"/>
            <a:headEnd/>
            <a:tailEnd/>
          </a:ln>
        </p:spPr>
      </p:pic>
      <p:sp>
        <p:nvSpPr>
          <p:cNvPr id="11" name="Rectangle 10"/>
          <p:cNvSpPr/>
          <p:nvPr/>
        </p:nvSpPr>
        <p:spPr bwMode="auto">
          <a:xfrm>
            <a:off x="228600" y="5638800"/>
            <a:ext cx="6400800" cy="3048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a typeface="ヒラギノ角ゴ Pro W3" pitchFamily="1" charset="-128"/>
            </a:endParaRPr>
          </a:p>
        </p:txBody>
      </p:sp>
      <p:sp>
        <p:nvSpPr>
          <p:cNvPr id="12" name="Rectangle 11"/>
          <p:cNvSpPr/>
          <p:nvPr/>
        </p:nvSpPr>
        <p:spPr bwMode="auto">
          <a:xfrm>
            <a:off x="228600" y="5638800"/>
            <a:ext cx="63246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a typeface="ヒラギノ角ゴ Pro W3" pitchFamily="1" charset="-128"/>
            </a:endParaRPr>
          </a:p>
        </p:txBody>
      </p:sp>
      <p:sp>
        <p:nvSpPr>
          <p:cNvPr id="13" name="Rectangle 12"/>
          <p:cNvSpPr/>
          <p:nvPr/>
        </p:nvSpPr>
        <p:spPr bwMode="auto">
          <a:xfrm>
            <a:off x="152400" y="6019800"/>
            <a:ext cx="4572000" cy="381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a typeface="ヒラギノ角ゴ Pro W3" pitchFamily="1" charset="-128"/>
            </a:endParaRPr>
          </a:p>
        </p:txBody>
      </p:sp>
    </p:spTree>
    <p:extLst>
      <p:ext uri="{BB962C8B-B14F-4D97-AF65-F5344CB8AC3E}">
        <p14:creationId xmlns:p14="http://schemas.microsoft.com/office/powerpoint/2010/main" val="195784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1371600"/>
            <a:ext cx="8229600" cy="4754563"/>
          </a:xfrm>
        </p:spPr>
        <p:txBody>
          <a:bodyPr/>
          <a:lstStyle/>
          <a:p>
            <a:pPr>
              <a:buNone/>
            </a:pPr>
            <a:r>
              <a:rPr lang="en-CA" dirty="0" smtClean="0"/>
              <a:t>Risk of Bias: LOW</a:t>
            </a:r>
          </a:p>
          <a:p>
            <a:r>
              <a:rPr lang="en-CA" dirty="0" smtClean="0"/>
              <a:t>Allocation concealment </a:t>
            </a:r>
          </a:p>
          <a:p>
            <a:r>
              <a:rPr lang="en-CA" dirty="0" smtClean="0"/>
              <a:t>Random sequence generation by computerised random number generator </a:t>
            </a:r>
          </a:p>
          <a:p>
            <a:r>
              <a:rPr lang="en-CA" dirty="0" smtClean="0"/>
              <a:t>Blinding: no participants; outcome assessors, investigators and data analysts blinded</a:t>
            </a:r>
          </a:p>
          <a:p>
            <a:r>
              <a:rPr lang="en-CA" dirty="0" smtClean="0"/>
              <a:t>No loss to follow-up </a:t>
            </a:r>
          </a:p>
          <a:p>
            <a:r>
              <a:rPr lang="en-CA" dirty="0" smtClean="0"/>
              <a:t>Other biases – none</a:t>
            </a:r>
          </a:p>
          <a:p>
            <a:pPr>
              <a:buNone/>
            </a:pPr>
            <a:r>
              <a:rPr lang="en-CA" dirty="0" smtClean="0"/>
              <a:t>Reporting bias: UNDETECTED: Comprehensive search of major databases, grey literature, contacting authors in field, &amp; government funding--no additional studies </a:t>
            </a:r>
          </a:p>
          <a:p>
            <a:endParaRPr lang="en-CA" dirty="0" smtClean="0"/>
          </a:p>
          <a:p>
            <a:endParaRPr lang="en-CA" dirty="0" smtClean="0"/>
          </a:p>
          <a:p>
            <a:endParaRPr lang="en-US" dirty="0" smtClean="0"/>
          </a:p>
        </p:txBody>
      </p:sp>
      <p:sp>
        <p:nvSpPr>
          <p:cNvPr id="6146" name="Title 1"/>
          <p:cNvSpPr>
            <a:spLocks noGrp="1"/>
          </p:cNvSpPr>
          <p:nvPr>
            <p:ph type="title"/>
          </p:nvPr>
        </p:nvSpPr>
        <p:spPr>
          <a:xfrm>
            <a:off x="228600" y="684213"/>
            <a:ext cx="8912225" cy="530225"/>
          </a:xfrm>
        </p:spPr>
        <p:txBody>
          <a:bodyPr/>
          <a:lstStyle/>
          <a:p>
            <a:r>
              <a:rPr lang="en-US" sz="2600" dirty="0" smtClean="0"/>
              <a:t>Challenge 1: 1 study, continuous outcome, ‘significant effects’</a:t>
            </a:r>
          </a:p>
        </p:txBody>
      </p:sp>
    </p:spTree>
    <p:extLst>
      <p:ext uri="{BB962C8B-B14F-4D97-AF65-F5344CB8AC3E}">
        <p14:creationId xmlns:p14="http://schemas.microsoft.com/office/powerpoint/2010/main" val="2994790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31775" y="684213"/>
            <a:ext cx="8912225" cy="530225"/>
          </a:xfrm>
        </p:spPr>
        <p:txBody>
          <a:bodyPr/>
          <a:lstStyle/>
          <a:p>
            <a:r>
              <a:rPr lang="en-US" sz="2600" dirty="0" smtClean="0"/>
              <a:t>Challenge 1: 1 study, continuous outcome, ‘significant effects’</a:t>
            </a:r>
          </a:p>
        </p:txBody>
      </p:sp>
      <p:pic>
        <p:nvPicPr>
          <p:cNvPr id="6" name="Picture 4"/>
          <p:cNvPicPr>
            <a:picLocks noChangeAspect="1" noChangeArrowheads="1"/>
          </p:cNvPicPr>
          <p:nvPr/>
        </p:nvPicPr>
        <p:blipFill>
          <a:blip r:embed="rId2" cstate="print"/>
          <a:srcRect l="22500" t="38000" r="24167" b="45272"/>
          <a:stretch>
            <a:fillRect/>
          </a:stretch>
        </p:blipFill>
        <p:spPr bwMode="auto">
          <a:xfrm>
            <a:off x="152400" y="3124200"/>
            <a:ext cx="8788400" cy="1752600"/>
          </a:xfrm>
          <a:prstGeom prst="rect">
            <a:avLst/>
          </a:prstGeom>
          <a:noFill/>
          <a:ln w="9525">
            <a:noFill/>
            <a:miter lim="800000"/>
            <a:headEnd/>
            <a:tailEnd/>
          </a:ln>
        </p:spPr>
      </p:pic>
      <p:sp>
        <p:nvSpPr>
          <p:cNvPr id="8" name="Rectangle 7"/>
          <p:cNvSpPr/>
          <p:nvPr/>
        </p:nvSpPr>
        <p:spPr bwMode="auto">
          <a:xfrm>
            <a:off x="228600" y="3962400"/>
            <a:ext cx="63246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a typeface="ヒラギノ角ゴ Pro W3" pitchFamily="1" charset="-128"/>
            </a:endParaRPr>
          </a:p>
        </p:txBody>
      </p:sp>
      <p:sp>
        <p:nvSpPr>
          <p:cNvPr id="9" name="Rectangle 8"/>
          <p:cNvSpPr/>
          <p:nvPr/>
        </p:nvSpPr>
        <p:spPr bwMode="auto">
          <a:xfrm>
            <a:off x="152400" y="4343400"/>
            <a:ext cx="4572000" cy="381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a typeface="ヒラギノ角ゴ Pro W3" pitchFamily="1" charset="-128"/>
            </a:endParaRPr>
          </a:p>
        </p:txBody>
      </p:sp>
    </p:spTree>
    <p:extLst>
      <p:ext uri="{BB962C8B-B14F-4D97-AF65-F5344CB8AC3E}">
        <p14:creationId xmlns:p14="http://schemas.microsoft.com/office/powerpoint/2010/main" val="8565051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4213"/>
            <a:ext cx="7693025" cy="530225"/>
          </a:xfrm>
        </p:spPr>
        <p:txBody>
          <a:bodyPr/>
          <a:lstStyle/>
          <a:p>
            <a:r>
              <a:rPr lang="en-US" sz="2800" dirty="0" smtClean="0"/>
              <a:t>Challenge 1: What is the strength of evidence and why?</a:t>
            </a:r>
            <a:endParaRPr lang="en-US" sz="2800" dirty="0"/>
          </a:p>
        </p:txBody>
      </p:sp>
      <p:sp>
        <p:nvSpPr>
          <p:cNvPr id="3" name="Content Placeholder 2"/>
          <p:cNvSpPr>
            <a:spLocks noGrp="1"/>
          </p:cNvSpPr>
          <p:nvPr>
            <p:ph idx="1"/>
          </p:nvPr>
        </p:nvSpPr>
        <p:spPr/>
        <p:txBody>
          <a:bodyPr/>
          <a:lstStyle/>
          <a:p>
            <a:pPr marL="457200" indent="-457200">
              <a:buNone/>
            </a:pPr>
            <a:r>
              <a:rPr lang="en-US" dirty="0" smtClean="0"/>
              <a:t>Discuss with your neighbor</a:t>
            </a:r>
          </a:p>
          <a:p>
            <a:pPr marL="457200" indent="-457200">
              <a:buNone/>
            </a:pPr>
            <a:endParaRPr lang="en-US" dirty="0" smtClean="0"/>
          </a:p>
          <a:p>
            <a:pPr marL="457200" indent="-457200">
              <a:buNone/>
            </a:pPr>
            <a:r>
              <a:rPr lang="en-US" dirty="0" smtClean="0"/>
              <a:t>Vote! Strength of evidence</a:t>
            </a:r>
          </a:p>
          <a:p>
            <a:pPr marL="457200" indent="-457200">
              <a:buNone/>
            </a:pPr>
            <a:endParaRPr lang="en-US" dirty="0" smtClean="0"/>
          </a:p>
          <a:p>
            <a:pPr marL="457200" indent="-457200">
              <a:buFont typeface="+mj-lt"/>
              <a:buAutoNum type="arabicPeriod"/>
            </a:pPr>
            <a:r>
              <a:rPr lang="en-US" dirty="0" smtClean="0"/>
              <a:t>High</a:t>
            </a:r>
          </a:p>
          <a:p>
            <a:pPr marL="457200" indent="-457200">
              <a:buFont typeface="+mj-lt"/>
              <a:buAutoNum type="arabicPeriod"/>
            </a:pPr>
            <a:r>
              <a:rPr lang="en-US" dirty="0" smtClean="0"/>
              <a:t>Moderate</a:t>
            </a:r>
          </a:p>
          <a:p>
            <a:pPr marL="457200" indent="-457200">
              <a:buFont typeface="+mj-lt"/>
              <a:buAutoNum type="arabicPeriod"/>
            </a:pPr>
            <a:r>
              <a:rPr lang="en-US" dirty="0" smtClean="0"/>
              <a:t>Low</a:t>
            </a:r>
          </a:p>
          <a:p>
            <a:pPr marL="457200" indent="-457200">
              <a:buFont typeface="+mj-lt"/>
              <a:buAutoNum type="arabicPeriod"/>
            </a:pPr>
            <a:r>
              <a:rPr lang="en-US" dirty="0" smtClean="0"/>
              <a:t>Insufficient</a:t>
            </a:r>
          </a:p>
          <a:p>
            <a:pPr>
              <a:buNone/>
            </a:pPr>
            <a:endParaRPr lang="en-US" dirty="0" smtClean="0"/>
          </a:p>
          <a:p>
            <a:pPr>
              <a:buNone/>
            </a:pPr>
            <a:endParaRPr lang="en-US" dirty="0"/>
          </a:p>
        </p:txBody>
      </p:sp>
    </p:spTree>
    <p:controls>
      <mc:AlternateContent xmlns:mc="http://schemas.openxmlformats.org/markup-compatibility/2006">
        <mc:Choice xmlns:v="urn:schemas-microsoft-com:vml" Requires="v">
          <p:control spid="201731" r:id="rId2" imgW="635031" imgH="685714"/>
        </mc:Choice>
        <mc:Fallback>
          <p:control r:id="rId2" imgW="635031" imgH="685714">
            <p:pic>
              <p:nvPicPr>
                <p:cNvPr id="0" name="Snap2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5829300"/>
                  <a:ext cx="635000" cy="68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1536817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Challenge 1: Assessment</a:t>
            </a:r>
            <a:endParaRPr lang="en-CA" dirty="0"/>
          </a:p>
        </p:txBody>
      </p:sp>
      <p:sp>
        <p:nvSpPr>
          <p:cNvPr id="3" name="Content Placeholder 2"/>
          <p:cNvSpPr>
            <a:spLocks noGrp="1"/>
          </p:cNvSpPr>
          <p:nvPr>
            <p:ph idx="1"/>
          </p:nvPr>
        </p:nvSpPr>
        <p:spPr/>
        <p:txBody>
          <a:bodyPr/>
          <a:lstStyle/>
          <a:p>
            <a:r>
              <a:rPr lang="en-CA" dirty="0" smtClean="0"/>
              <a:t>Risk of bias LOW</a:t>
            </a:r>
          </a:p>
          <a:p>
            <a:r>
              <a:rPr lang="en-CA" dirty="0" smtClean="0"/>
              <a:t>Consistency: Unknown (one study)</a:t>
            </a:r>
          </a:p>
          <a:p>
            <a:r>
              <a:rPr lang="en-CA" dirty="0" smtClean="0"/>
              <a:t>Reporting bias: Undetected   </a:t>
            </a:r>
          </a:p>
          <a:p>
            <a:r>
              <a:rPr lang="en-CA" dirty="0" smtClean="0"/>
              <a:t>Directness: Direct (outcome, population, intervention)</a:t>
            </a:r>
          </a:p>
          <a:p>
            <a:r>
              <a:rPr lang="en-CA" dirty="0" smtClean="0"/>
              <a:t>Precision?</a:t>
            </a:r>
          </a:p>
          <a:p>
            <a:pPr lvl="1"/>
            <a:r>
              <a:rPr lang="en-CA" dirty="0" smtClean="0"/>
              <a:t>Confidence intervals?</a:t>
            </a:r>
          </a:p>
          <a:p>
            <a:pPr lvl="1"/>
            <a:r>
              <a:rPr lang="en-CA" dirty="0" smtClean="0"/>
              <a:t>34 people?</a:t>
            </a:r>
          </a:p>
          <a:p>
            <a:pPr lvl="1"/>
            <a:endParaRPr lang="en-CA" dirty="0" smtClean="0"/>
          </a:p>
          <a:p>
            <a:endParaRPr lang="en-CA" dirty="0" smtClean="0"/>
          </a:p>
        </p:txBody>
      </p:sp>
    </p:spTree>
    <p:extLst>
      <p:ext uri="{BB962C8B-B14F-4D97-AF65-F5344CB8AC3E}">
        <p14:creationId xmlns:p14="http://schemas.microsoft.com/office/powerpoint/2010/main" val="2021359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information size</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We suggest the following: if </a:t>
            </a:r>
            <a:r>
              <a:rPr lang="en-US" altLang="ja-JP" dirty="0" smtClean="0"/>
              <a:t>the total number of patients </a:t>
            </a:r>
            <a:r>
              <a:rPr lang="en-US" dirty="0" smtClean="0"/>
              <a:t>included in a systematic review </a:t>
            </a:r>
            <a:r>
              <a:rPr lang="en-US" altLang="ja-JP" dirty="0" smtClean="0"/>
              <a:t>is </a:t>
            </a:r>
            <a:r>
              <a:rPr lang="en-US" dirty="0" smtClean="0"/>
              <a:t>less </a:t>
            </a:r>
            <a:r>
              <a:rPr lang="en-US" altLang="ja-JP" dirty="0" smtClean="0"/>
              <a:t>than the number of patients generated by a conventional sample size calculation </a:t>
            </a:r>
            <a:r>
              <a:rPr lang="en-US" dirty="0" smtClean="0"/>
              <a:t>for a single adequately powered trial, consider rating down for imprecision.  Authors have referred to this threshold as the “optimal information size” (OIS)</a:t>
            </a:r>
          </a:p>
          <a:p>
            <a:r>
              <a:rPr lang="en-CA" dirty="0" smtClean="0">
                <a:hlinkClick r:id="rId3"/>
              </a:rPr>
              <a:t>http://stat.ubc.ca/~rollin/stats/ssize/</a:t>
            </a:r>
            <a:endParaRPr lang="en-US" dirty="0"/>
          </a:p>
        </p:txBody>
      </p:sp>
    </p:spTree>
    <p:extLst>
      <p:ext uri="{BB962C8B-B14F-4D97-AF65-F5344CB8AC3E}">
        <p14:creationId xmlns:p14="http://schemas.microsoft.com/office/powerpoint/2010/main" val="12188130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Rule of thumb</a:t>
            </a:r>
            <a:endParaRPr lang="en-CA" dirty="0"/>
          </a:p>
        </p:txBody>
      </p:sp>
      <p:sp>
        <p:nvSpPr>
          <p:cNvPr id="3" name="Content Placeholder 2"/>
          <p:cNvSpPr>
            <a:spLocks noGrp="1"/>
          </p:cNvSpPr>
          <p:nvPr>
            <p:ph idx="1"/>
          </p:nvPr>
        </p:nvSpPr>
        <p:spPr/>
        <p:txBody>
          <a:bodyPr/>
          <a:lstStyle/>
          <a:p>
            <a:r>
              <a:rPr lang="en-CA" dirty="0" smtClean="0"/>
              <a:t>For continuous outcomes: suggest at least a sample size of 400</a:t>
            </a:r>
          </a:p>
          <a:p>
            <a:r>
              <a:rPr lang="en-CA" dirty="0" smtClean="0"/>
              <a:t>More empirical evidence needed</a:t>
            </a:r>
          </a:p>
          <a:p>
            <a:endParaRPr lang="en-CA" dirty="0" smtClean="0"/>
          </a:p>
          <a:p>
            <a:r>
              <a:rPr lang="en-CA" dirty="0" smtClean="0"/>
              <a:t>Minimally Important Differences</a:t>
            </a:r>
            <a:endParaRPr lang="en-CA" dirty="0"/>
          </a:p>
        </p:txBody>
      </p:sp>
    </p:spTree>
    <p:extLst>
      <p:ext uri="{BB962C8B-B14F-4D97-AF65-F5344CB8AC3E}">
        <p14:creationId xmlns:p14="http://schemas.microsoft.com/office/powerpoint/2010/main" val="435464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a:t>Systematic </a:t>
            </a:r>
            <a:r>
              <a:rPr lang="en-US" dirty="0" smtClean="0"/>
              <a:t>reviewers </a:t>
            </a:r>
            <a:r>
              <a:rPr lang="en-US" dirty="0" smtClean="0"/>
              <a:t>need to </a:t>
            </a:r>
            <a:r>
              <a:rPr lang="en-US" dirty="0"/>
              <a:t>provide clear judgments about the </a:t>
            </a:r>
            <a:r>
              <a:rPr lang="en-US" dirty="0" smtClean="0"/>
              <a:t>evidence </a:t>
            </a:r>
            <a:r>
              <a:rPr lang="en-US" dirty="0"/>
              <a:t>that underlies conclusions </a:t>
            </a:r>
            <a:r>
              <a:rPr lang="en-US" dirty="0" smtClean="0"/>
              <a:t>of the review to </a:t>
            </a:r>
            <a:r>
              <a:rPr lang="en-US" dirty="0"/>
              <a:t>enable </a:t>
            </a:r>
            <a:r>
              <a:rPr lang="en-US" dirty="0" smtClean="0"/>
              <a:t>decision-makers </a:t>
            </a:r>
            <a:r>
              <a:rPr lang="en-US" dirty="0"/>
              <a:t>to use them effectively</a:t>
            </a:r>
            <a:r>
              <a:rPr lang="en-US" dirty="0" smtClean="0"/>
              <a:t>.</a:t>
            </a:r>
            <a:endParaRPr lang="en-US" dirty="0"/>
          </a:p>
          <a:p>
            <a:r>
              <a:rPr lang="en-US" dirty="0" smtClean="0"/>
              <a:t>“Strength </a:t>
            </a:r>
            <a:r>
              <a:rPr lang="en-US" dirty="0"/>
              <a:t>of </a:t>
            </a:r>
            <a:r>
              <a:rPr lang="en-US" dirty="0" smtClean="0"/>
              <a:t>evidence” grading is a key </a:t>
            </a:r>
            <a:r>
              <a:rPr lang="en-US" dirty="0"/>
              <a:t>indicator of a review team’s level of confidence that the studies included in the review collectively reflect the true effect of an intervention on a health outcome. </a:t>
            </a:r>
          </a:p>
          <a:p>
            <a:r>
              <a:rPr lang="en-US" dirty="0"/>
              <a:t>Deciding on the appropriate </a:t>
            </a:r>
            <a:r>
              <a:rPr lang="en-US" dirty="0" smtClean="0"/>
              <a:t>strength of evidence grades </a:t>
            </a:r>
            <a:r>
              <a:rPr lang="en-US" dirty="0"/>
              <a:t>can be challenging because of the complexity and unique characteristics of the evidence included in </a:t>
            </a:r>
            <a:r>
              <a:rPr lang="en-US" dirty="0" smtClean="0"/>
              <a:t>the </a:t>
            </a:r>
            <a:r>
              <a:rPr lang="en-US" dirty="0"/>
              <a:t>review.   </a:t>
            </a:r>
          </a:p>
          <a:p>
            <a:endParaRPr lang="en-US" dirty="0"/>
          </a:p>
        </p:txBody>
      </p:sp>
    </p:spTree>
    <p:extLst>
      <p:ext uri="{BB962C8B-B14F-4D97-AF65-F5344CB8AC3E}">
        <p14:creationId xmlns:p14="http://schemas.microsoft.com/office/powerpoint/2010/main" val="28749633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Challenge 1 Assessment (modification)</a:t>
            </a:r>
            <a:endParaRPr lang="en-CA" dirty="0"/>
          </a:p>
        </p:txBody>
      </p:sp>
      <p:sp>
        <p:nvSpPr>
          <p:cNvPr id="3" name="Content Placeholder 2"/>
          <p:cNvSpPr>
            <a:spLocks noGrp="1"/>
          </p:cNvSpPr>
          <p:nvPr>
            <p:ph idx="1"/>
          </p:nvPr>
        </p:nvSpPr>
        <p:spPr/>
        <p:txBody>
          <a:bodyPr/>
          <a:lstStyle/>
          <a:p>
            <a:r>
              <a:rPr lang="en-CA" dirty="0" smtClean="0"/>
              <a:t>Risk of bias: MEDIUM – no allocation concealment; 30% loss to follow-up - most treatment related but evenly distributed</a:t>
            </a:r>
          </a:p>
          <a:p>
            <a:r>
              <a:rPr lang="en-CA" dirty="0" smtClean="0"/>
              <a:t>Consistency: Unknown (single study)</a:t>
            </a:r>
          </a:p>
          <a:p>
            <a:r>
              <a:rPr lang="en-CA" dirty="0" smtClean="0"/>
              <a:t>Reporting bias: Undetected   </a:t>
            </a:r>
          </a:p>
          <a:p>
            <a:r>
              <a:rPr lang="en-CA" dirty="0" smtClean="0"/>
              <a:t>Directness: Indirect (outcome, population – age &gt;65 only, intervention)</a:t>
            </a:r>
          </a:p>
          <a:p>
            <a:r>
              <a:rPr lang="en-CA" dirty="0" smtClean="0"/>
              <a:t>Precision: Imprecision</a:t>
            </a:r>
          </a:p>
          <a:p>
            <a:endParaRPr lang="en-CA" dirty="0" smtClean="0"/>
          </a:p>
          <a:p>
            <a:r>
              <a:rPr lang="en-CA" dirty="0" smtClean="0"/>
              <a:t>Rating???</a:t>
            </a:r>
          </a:p>
          <a:p>
            <a:endParaRPr lang="en-CA" dirty="0" smtClean="0"/>
          </a:p>
        </p:txBody>
      </p:sp>
    </p:spTree>
    <p:extLst>
      <p:ext uri="{BB962C8B-B14F-4D97-AF65-F5344CB8AC3E}">
        <p14:creationId xmlns:p14="http://schemas.microsoft.com/office/powerpoint/2010/main" val="1535084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1371600"/>
            <a:ext cx="8229600" cy="4754563"/>
          </a:xfrm>
        </p:spPr>
        <p:txBody>
          <a:bodyPr/>
          <a:lstStyle/>
          <a:p>
            <a:r>
              <a:rPr lang="en-CA" dirty="0" smtClean="0"/>
              <a:t>Question: What are the effects of over the counter medications in acute pneumonia in children? </a:t>
            </a:r>
          </a:p>
          <a:p>
            <a:r>
              <a:rPr lang="en-CA" dirty="0" smtClean="0"/>
              <a:t>Outcome: not cured or not improved</a:t>
            </a:r>
          </a:p>
          <a:p>
            <a:endParaRPr lang="en-CA" dirty="0" smtClean="0">
              <a:hlinkClick r:id="rId2" action="ppaction://hlinkfile"/>
            </a:endParaRPr>
          </a:p>
          <a:p>
            <a:r>
              <a:rPr lang="en-CA" dirty="0" err="1" smtClean="0"/>
              <a:t>Principi</a:t>
            </a:r>
            <a:r>
              <a:rPr lang="en-CA" dirty="0" smtClean="0"/>
              <a:t> 1986 - population – inpatients age 2-16</a:t>
            </a:r>
          </a:p>
          <a:p>
            <a:pPr marL="0" lvl="0" indent="0" eaLnBrk="1" hangingPunct="1">
              <a:spcBef>
                <a:spcPct val="0"/>
              </a:spcBef>
              <a:buClrTx/>
              <a:buSzTx/>
              <a:buNone/>
            </a:pPr>
            <a:r>
              <a:rPr lang="en-CA" dirty="0" smtClean="0"/>
              <a:t>	</a:t>
            </a:r>
          </a:p>
          <a:p>
            <a:endParaRPr lang="en-US" dirty="0" smtClean="0"/>
          </a:p>
        </p:txBody>
      </p:sp>
      <p:sp>
        <p:nvSpPr>
          <p:cNvPr id="6146" name="Title 1"/>
          <p:cNvSpPr>
            <a:spLocks noGrp="1"/>
          </p:cNvSpPr>
          <p:nvPr>
            <p:ph type="title"/>
          </p:nvPr>
        </p:nvSpPr>
        <p:spPr>
          <a:xfrm>
            <a:off x="228600" y="684213"/>
            <a:ext cx="8912225" cy="530225"/>
          </a:xfrm>
        </p:spPr>
        <p:txBody>
          <a:bodyPr/>
          <a:lstStyle/>
          <a:p>
            <a:r>
              <a:rPr lang="en-US" sz="2600" dirty="0" smtClean="0"/>
              <a:t>Challenge 2: 1 study, dichotomous outcome, ‘non-significant effects’</a:t>
            </a:r>
          </a:p>
        </p:txBody>
      </p:sp>
      <p:sp>
        <p:nvSpPr>
          <p:cNvPr id="11" name="Rectangle 10"/>
          <p:cNvSpPr/>
          <p:nvPr/>
        </p:nvSpPr>
        <p:spPr bwMode="auto">
          <a:xfrm>
            <a:off x="228600" y="5638800"/>
            <a:ext cx="6400800" cy="3048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CA">
              <a:solidFill>
                <a:srgbClr val="000000"/>
              </a:solidFill>
            </a:endParaRPr>
          </a:p>
        </p:txBody>
      </p:sp>
      <p:sp>
        <p:nvSpPr>
          <p:cNvPr id="228389" name="Rectangle 3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srgbClr val="000000"/>
              </a:solidFill>
            </a:endParaRPr>
          </a:p>
        </p:txBody>
      </p:sp>
      <p:pic>
        <p:nvPicPr>
          <p:cNvPr id="228413" name="Picture 61"/>
          <p:cNvPicPr>
            <a:picLocks noChangeAspect="1" noChangeArrowheads="1"/>
          </p:cNvPicPr>
          <p:nvPr/>
        </p:nvPicPr>
        <p:blipFill>
          <a:blip r:embed="rId3" cstate="print"/>
          <a:srcRect l="22500" t="46000" r="21667" b="31333"/>
          <a:stretch>
            <a:fillRect/>
          </a:stretch>
        </p:blipFill>
        <p:spPr bwMode="auto">
          <a:xfrm>
            <a:off x="228600" y="3886200"/>
            <a:ext cx="8709212" cy="2209800"/>
          </a:xfrm>
          <a:prstGeom prst="rect">
            <a:avLst/>
          </a:prstGeom>
          <a:noFill/>
          <a:ln w="9525">
            <a:noFill/>
            <a:miter lim="800000"/>
            <a:headEnd/>
            <a:tailEnd/>
          </a:ln>
        </p:spPr>
      </p:pic>
    </p:spTree>
    <p:extLst>
      <p:ext uri="{BB962C8B-B14F-4D97-AF65-F5344CB8AC3E}">
        <p14:creationId xmlns:p14="http://schemas.microsoft.com/office/powerpoint/2010/main" val="3713487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Challenge 2: Assessment</a:t>
            </a:r>
            <a:endParaRPr lang="en-CA" dirty="0"/>
          </a:p>
        </p:txBody>
      </p:sp>
      <p:sp>
        <p:nvSpPr>
          <p:cNvPr id="3" name="Content Placeholder 2"/>
          <p:cNvSpPr>
            <a:spLocks noGrp="1"/>
          </p:cNvSpPr>
          <p:nvPr>
            <p:ph idx="1"/>
          </p:nvPr>
        </p:nvSpPr>
        <p:spPr/>
        <p:txBody>
          <a:bodyPr/>
          <a:lstStyle/>
          <a:p>
            <a:pPr>
              <a:buNone/>
            </a:pPr>
            <a:r>
              <a:rPr lang="en-CA" sz="2200" dirty="0" smtClean="0"/>
              <a:t>Risk of bias: LOW</a:t>
            </a:r>
          </a:p>
          <a:p>
            <a:r>
              <a:rPr lang="en-CA" sz="2200" dirty="0" smtClean="0"/>
              <a:t>Allocation concealment – unclear?</a:t>
            </a:r>
          </a:p>
          <a:p>
            <a:r>
              <a:rPr lang="en-CA" sz="2200" dirty="0" smtClean="0"/>
              <a:t>Adequate sequence generation – computer generated random numbers</a:t>
            </a:r>
          </a:p>
          <a:p>
            <a:r>
              <a:rPr lang="en-CA" sz="2200" dirty="0" smtClean="0"/>
              <a:t>Blinding of participants and outcome assessors; unclear for data analysts</a:t>
            </a:r>
          </a:p>
          <a:p>
            <a:r>
              <a:rPr lang="en-CA" sz="2200" dirty="0" smtClean="0"/>
              <a:t>Complete outcome data</a:t>
            </a:r>
          </a:p>
          <a:p>
            <a:pPr>
              <a:buNone/>
            </a:pPr>
            <a:endParaRPr lang="en-CA" sz="2200" dirty="0" smtClean="0"/>
          </a:p>
          <a:p>
            <a:pPr>
              <a:buNone/>
            </a:pPr>
            <a:r>
              <a:rPr lang="en-CA" sz="2200" dirty="0" smtClean="0"/>
              <a:t>Reporting bias</a:t>
            </a:r>
          </a:p>
          <a:p>
            <a:r>
              <a:rPr lang="en-CA" sz="2200" dirty="0" smtClean="0"/>
              <a:t>Undetected</a:t>
            </a:r>
            <a:r>
              <a:rPr lang="en-CA" sz="2200" dirty="0"/>
              <a:t>; Selective outcome reporting bias: no, one study found for this medication and reported this outcome</a:t>
            </a:r>
          </a:p>
          <a:p>
            <a:endParaRPr lang="en-CA" sz="2200" dirty="0" smtClean="0"/>
          </a:p>
          <a:p>
            <a:pPr>
              <a:buNone/>
            </a:pPr>
            <a:endParaRPr lang="en-CA" sz="2000" dirty="0" smtClean="0"/>
          </a:p>
        </p:txBody>
      </p:sp>
    </p:spTree>
    <p:extLst>
      <p:ext uri="{BB962C8B-B14F-4D97-AF65-F5344CB8AC3E}">
        <p14:creationId xmlns:p14="http://schemas.microsoft.com/office/powerpoint/2010/main" val="264903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4213"/>
            <a:ext cx="7693025" cy="530225"/>
          </a:xfrm>
        </p:spPr>
        <p:txBody>
          <a:bodyPr/>
          <a:lstStyle/>
          <a:p>
            <a:r>
              <a:rPr lang="en-US" sz="2800" dirty="0" smtClean="0"/>
              <a:t>Challenge 2: What is the strength of evidence and why?</a:t>
            </a:r>
            <a:endParaRPr lang="en-US" sz="2800" dirty="0"/>
          </a:p>
        </p:txBody>
      </p:sp>
      <p:sp>
        <p:nvSpPr>
          <p:cNvPr id="3" name="Content Placeholder 2"/>
          <p:cNvSpPr>
            <a:spLocks noGrp="1"/>
          </p:cNvSpPr>
          <p:nvPr>
            <p:ph idx="1"/>
          </p:nvPr>
        </p:nvSpPr>
        <p:spPr/>
        <p:txBody>
          <a:bodyPr/>
          <a:lstStyle/>
          <a:p>
            <a:pPr marL="457200" indent="-457200">
              <a:buNone/>
            </a:pPr>
            <a:r>
              <a:rPr lang="en-US" dirty="0" smtClean="0"/>
              <a:t>Discuss with your neighbor</a:t>
            </a:r>
          </a:p>
          <a:p>
            <a:pPr marL="457200" indent="-457200">
              <a:buNone/>
            </a:pPr>
            <a:endParaRPr lang="en-US" dirty="0"/>
          </a:p>
          <a:p>
            <a:pPr marL="457200" indent="-457200">
              <a:buNone/>
            </a:pPr>
            <a:r>
              <a:rPr lang="en-US" dirty="0" smtClean="0"/>
              <a:t>Vote! Strength of evidence</a:t>
            </a:r>
          </a:p>
          <a:p>
            <a:pPr marL="457200" indent="-457200">
              <a:buFont typeface="+mj-lt"/>
              <a:buAutoNum type="arabicPeriod"/>
            </a:pPr>
            <a:r>
              <a:rPr lang="en-US" dirty="0" smtClean="0"/>
              <a:t>High</a:t>
            </a:r>
          </a:p>
          <a:p>
            <a:pPr marL="457200" indent="-457200">
              <a:buFont typeface="+mj-lt"/>
              <a:buAutoNum type="arabicPeriod"/>
            </a:pPr>
            <a:r>
              <a:rPr lang="en-US" dirty="0" smtClean="0"/>
              <a:t>Moderate</a:t>
            </a:r>
          </a:p>
          <a:p>
            <a:pPr marL="457200" indent="-457200">
              <a:buFont typeface="+mj-lt"/>
              <a:buAutoNum type="arabicPeriod"/>
            </a:pPr>
            <a:r>
              <a:rPr lang="en-US" dirty="0" smtClean="0"/>
              <a:t>Low</a:t>
            </a:r>
          </a:p>
          <a:p>
            <a:pPr marL="457200" indent="-457200">
              <a:buFont typeface="+mj-lt"/>
              <a:buAutoNum type="arabicPeriod"/>
            </a:pPr>
            <a:r>
              <a:rPr lang="en-US" dirty="0" smtClean="0"/>
              <a:t>Insufficient</a:t>
            </a:r>
          </a:p>
          <a:p>
            <a:pPr>
              <a:buNone/>
            </a:pPr>
            <a:endParaRPr lang="en-US" dirty="0" smtClean="0"/>
          </a:p>
          <a:p>
            <a:pPr>
              <a:buNone/>
            </a:pPr>
            <a:endParaRPr lang="en-US" dirty="0"/>
          </a:p>
        </p:txBody>
      </p:sp>
    </p:spTree>
    <p:controls>
      <mc:AlternateContent xmlns:mc="http://schemas.openxmlformats.org/markup-compatibility/2006">
        <mc:Choice xmlns:v="urn:schemas-microsoft-com:vml" Requires="v">
          <p:control spid="202755" r:id="rId2" imgW="635031" imgH="685714"/>
        </mc:Choice>
        <mc:Fallback>
          <p:control r:id="rId2" imgW="635031" imgH="685714">
            <p:pic>
              <p:nvPicPr>
                <p:cNvPr id="0" name="Snap2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5829300"/>
                  <a:ext cx="635000" cy="68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834891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Precision?</a:t>
            </a:r>
            <a:endParaRPr lang="en-CA" dirty="0"/>
          </a:p>
        </p:txBody>
      </p:sp>
      <p:sp>
        <p:nvSpPr>
          <p:cNvPr id="3" name="Content Placeholder 2"/>
          <p:cNvSpPr>
            <a:spLocks noGrp="1"/>
          </p:cNvSpPr>
          <p:nvPr>
            <p:ph idx="1"/>
          </p:nvPr>
        </p:nvSpPr>
        <p:spPr>
          <a:xfrm>
            <a:off x="457200" y="4267200"/>
            <a:ext cx="8229600" cy="1858963"/>
          </a:xfrm>
        </p:spPr>
        <p:txBody>
          <a:bodyPr/>
          <a:lstStyle/>
          <a:p>
            <a:r>
              <a:rPr lang="en-CA" dirty="0" smtClean="0"/>
              <a:t>Confidence intervals</a:t>
            </a:r>
          </a:p>
          <a:p>
            <a:r>
              <a:rPr lang="en-CA" dirty="0" smtClean="0"/>
              <a:t>Power calculation</a:t>
            </a:r>
          </a:p>
          <a:p>
            <a:r>
              <a:rPr lang="en-CA" dirty="0" smtClean="0"/>
              <a:t>Rules of thumb</a:t>
            </a:r>
          </a:p>
          <a:p>
            <a:endParaRPr lang="en-CA" dirty="0"/>
          </a:p>
        </p:txBody>
      </p:sp>
      <p:pic>
        <p:nvPicPr>
          <p:cNvPr id="4" name="Picture 61"/>
          <p:cNvPicPr>
            <a:picLocks noChangeAspect="1" noChangeArrowheads="1"/>
          </p:cNvPicPr>
          <p:nvPr/>
        </p:nvPicPr>
        <p:blipFill>
          <a:blip r:embed="rId2" cstate="print"/>
          <a:srcRect l="22500" t="46000" r="21667" b="31333"/>
          <a:stretch>
            <a:fillRect/>
          </a:stretch>
        </p:blipFill>
        <p:spPr bwMode="auto">
          <a:xfrm>
            <a:off x="228600" y="1600200"/>
            <a:ext cx="8709212" cy="2209800"/>
          </a:xfrm>
          <a:prstGeom prst="rect">
            <a:avLst/>
          </a:prstGeom>
          <a:noFill/>
          <a:ln w="9525">
            <a:noFill/>
            <a:miter lim="800000"/>
            <a:headEnd/>
            <a:tailEnd/>
          </a:ln>
        </p:spPr>
      </p:pic>
    </p:spTree>
    <p:extLst>
      <p:ext uri="{BB962C8B-B14F-4D97-AF65-F5344CB8AC3E}">
        <p14:creationId xmlns:p14="http://schemas.microsoft.com/office/powerpoint/2010/main" val="2971085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4" name="Table 3"/>
          <p:cNvGraphicFramePr>
            <a:graphicFrameLocks noGrp="1"/>
          </p:cNvGraphicFramePr>
          <p:nvPr>
            <p:extLst>
              <p:ext uri="{D42A27DB-BD31-4B8C-83A1-F6EECF244321}">
                <p14:modId xmlns:p14="http://schemas.microsoft.com/office/powerpoint/2010/main" val="933027206"/>
              </p:ext>
            </p:extLst>
          </p:nvPr>
        </p:nvGraphicFramePr>
        <p:xfrm>
          <a:off x="457200" y="533400"/>
          <a:ext cx="8077199" cy="5867398"/>
        </p:xfrm>
        <a:graphic>
          <a:graphicData uri="http://schemas.openxmlformats.org/drawingml/2006/table">
            <a:tbl>
              <a:tblPr firstRow="1" firstCol="1" lastRow="1" lastCol="1" bandRow="1" bandCol="1">
                <a:tableStyleId>{5C22544A-7EE6-4342-B048-85BDC9FD1C3A}</a:tableStyleId>
              </a:tblPr>
              <a:tblGrid>
                <a:gridCol w="2377604"/>
                <a:gridCol w="1665261"/>
                <a:gridCol w="4034334"/>
              </a:tblGrid>
              <a:tr h="558615">
                <a:tc>
                  <a:txBody>
                    <a:bodyPr/>
                    <a:lstStyle/>
                    <a:p>
                      <a:pPr algn="ctr">
                        <a:spcAft>
                          <a:spcPts val="0"/>
                        </a:spcAft>
                      </a:pPr>
                      <a:r>
                        <a:rPr lang="en-US" sz="1600" b="1" baseline="0" dirty="0">
                          <a:solidFill>
                            <a:schemeClr val="tx1"/>
                          </a:solidFill>
                          <a:effectLst/>
                        </a:rPr>
                        <a:t>Total Number of Events</a:t>
                      </a:r>
                      <a:endParaRPr lang="en-CA" sz="1600" b="1" baseline="0" dirty="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Relative Risk Reduction</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Implications for meeting OIS threshold</a:t>
                      </a:r>
                      <a:endParaRPr lang="en-CA" sz="1600" b="1" baseline="0">
                        <a:solidFill>
                          <a:schemeClr val="tx1"/>
                        </a:solidFill>
                        <a:effectLst/>
                        <a:latin typeface="Times New Roman"/>
                        <a:ea typeface="Times New Roman"/>
                      </a:endParaRPr>
                    </a:p>
                  </a:txBody>
                  <a:tcPr marL="68580" marR="68580" marT="0" marB="0" anchor="ctr"/>
                </a:tc>
              </a:tr>
              <a:tr h="559585">
                <a:tc>
                  <a:txBody>
                    <a:bodyPr/>
                    <a:lstStyle/>
                    <a:p>
                      <a:pPr algn="ctr">
                        <a:spcAft>
                          <a:spcPts val="0"/>
                        </a:spcAft>
                      </a:pPr>
                      <a:r>
                        <a:rPr lang="en-US" sz="1600" b="1" baseline="0" dirty="0">
                          <a:solidFill>
                            <a:schemeClr val="tx1"/>
                          </a:solidFill>
                          <a:effectLst/>
                        </a:rPr>
                        <a:t>100 or less</a:t>
                      </a:r>
                      <a:endParaRPr lang="en-CA" sz="1600" b="1" baseline="0" dirty="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u="sng" baseline="0" dirty="0">
                          <a:solidFill>
                            <a:schemeClr val="tx1"/>
                          </a:solidFill>
                          <a:effectLst/>
                        </a:rPr>
                        <a:t>&lt;</a:t>
                      </a:r>
                      <a:r>
                        <a:rPr lang="en-US" sz="1600" b="1" baseline="0" dirty="0">
                          <a:solidFill>
                            <a:schemeClr val="tx1"/>
                          </a:solidFill>
                          <a:effectLst/>
                        </a:rPr>
                        <a:t> 30%</a:t>
                      </a:r>
                      <a:endParaRPr lang="en-CA" sz="1600" b="1" baseline="0" dirty="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almost never meet threshold whatever control event rate</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 200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30%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control </a:t>
                      </a:r>
                      <a:r>
                        <a:rPr lang="en-US" sz="1600" b="1" baseline="0" dirty="0" err="1">
                          <a:solidFill>
                            <a:schemeClr val="tx1"/>
                          </a:solidFill>
                          <a:effectLst/>
                        </a:rPr>
                        <a:t>control</a:t>
                      </a:r>
                      <a:r>
                        <a:rPr lang="en-US" sz="1600" b="1" baseline="0" dirty="0">
                          <a:solidFill>
                            <a:schemeClr val="tx1"/>
                          </a:solidFill>
                          <a:effectLst/>
                        </a:rPr>
                        <a:t> group risks of ~ 25% or greater</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200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25%</a:t>
                      </a:r>
                      <a:endParaRPr lang="en-CA" sz="1600" b="1" baseline="0" dirty="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control group risks of ~ 50% or greater</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200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20%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only for control group </a:t>
                      </a:r>
                      <a:r>
                        <a:rPr lang="en-US" sz="1600" b="1" baseline="0" dirty="0" smtClean="0">
                          <a:solidFill>
                            <a:schemeClr val="tx1"/>
                          </a:solidFill>
                          <a:effectLst/>
                        </a:rPr>
                        <a:t>risks </a:t>
                      </a:r>
                      <a:r>
                        <a:rPr lang="en-US" sz="1600" b="1" baseline="0" dirty="0">
                          <a:solidFill>
                            <a:schemeClr val="tx1"/>
                          </a:solidFill>
                          <a:effectLst/>
                        </a:rPr>
                        <a:t>of ~ 80% or greater</a:t>
                      </a:r>
                      <a:endParaRPr lang="en-CA" sz="1600" b="1" baseline="0" dirty="0">
                        <a:solidFill>
                          <a:schemeClr val="tx1"/>
                        </a:solidFill>
                        <a:effectLst/>
                        <a:latin typeface="Times New Roman"/>
                        <a:ea typeface="Times New Roman"/>
                      </a:endParaRPr>
                    </a:p>
                  </a:txBody>
                  <a:tcPr marL="68580" marR="68580" marT="0" marB="0" anchor="ctr"/>
                </a:tc>
              </a:tr>
              <a:tr h="695360">
                <a:tc>
                  <a:txBody>
                    <a:bodyPr/>
                    <a:lstStyle/>
                    <a:p>
                      <a:pPr algn="ctr">
                        <a:spcAft>
                          <a:spcPts val="0"/>
                        </a:spcAft>
                      </a:pPr>
                      <a:r>
                        <a:rPr lang="en-US" sz="1600" b="1" baseline="0" dirty="0">
                          <a:solidFill>
                            <a:schemeClr val="tx1"/>
                          </a:solidFill>
                          <a:effectLst/>
                        </a:rPr>
                        <a:t>300 </a:t>
                      </a:r>
                      <a:endParaRPr lang="en-CA" sz="1600" b="1" baseline="0" dirty="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u="sng" baseline="0">
                          <a:solidFill>
                            <a:schemeClr val="tx1"/>
                          </a:solidFill>
                          <a:effectLst/>
                        </a:rPr>
                        <a:t>&gt;</a:t>
                      </a:r>
                      <a:r>
                        <a:rPr lang="en-US" sz="1600" b="1" baseline="0">
                          <a:solidFill>
                            <a:schemeClr val="tx1"/>
                          </a:solidFill>
                          <a:effectLst/>
                        </a:rPr>
                        <a:t> 30%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300 </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25%</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control group risks of ~ 25% or greater</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300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20%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control group risks of ~ 60% or greater </a:t>
                      </a:r>
                      <a:endParaRPr lang="en-CA" sz="1600" b="1" baseline="0" dirty="0">
                        <a:solidFill>
                          <a:schemeClr val="tx1"/>
                        </a:solidFill>
                        <a:effectLst/>
                        <a:latin typeface="Times New Roman"/>
                        <a:ea typeface="Times New Roman"/>
                      </a:endParaRPr>
                    </a:p>
                  </a:txBody>
                  <a:tcPr marL="68580" marR="68580" marT="0" marB="0" anchor="ctr"/>
                </a:tc>
              </a:tr>
              <a:tr h="558615">
                <a:tc>
                  <a:txBody>
                    <a:bodyPr/>
                    <a:lstStyle/>
                    <a:p>
                      <a:pPr algn="ctr">
                        <a:spcAft>
                          <a:spcPts val="0"/>
                        </a:spcAft>
                      </a:pPr>
                      <a:r>
                        <a:rPr lang="en-US" sz="1600" b="1" baseline="0">
                          <a:solidFill>
                            <a:schemeClr val="tx1"/>
                          </a:solidFill>
                          <a:effectLst/>
                        </a:rPr>
                        <a:t>400 or more</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u="sng" baseline="0">
                          <a:solidFill>
                            <a:schemeClr val="tx1"/>
                          </a:solidFill>
                          <a:effectLst/>
                        </a:rPr>
                        <a:t>&gt;</a:t>
                      </a:r>
                      <a:r>
                        <a:rPr lang="en-US" sz="1600" b="1" baseline="0">
                          <a:solidFill>
                            <a:schemeClr val="tx1"/>
                          </a:solidFill>
                          <a:effectLst/>
                        </a:rPr>
                        <a:t> 25%</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any control group risks</a:t>
                      </a:r>
                      <a:endParaRPr lang="en-CA" sz="1600" b="1" baseline="0" dirty="0">
                        <a:solidFill>
                          <a:schemeClr val="tx1"/>
                        </a:solidFill>
                        <a:effectLst/>
                        <a:latin typeface="Times New Roman"/>
                        <a:ea typeface="Times New Roman"/>
                      </a:endParaRPr>
                    </a:p>
                  </a:txBody>
                  <a:tcPr marL="68580" marR="68580" marT="0" marB="0" anchor="ctr"/>
                </a:tc>
              </a:tr>
              <a:tr h="702148">
                <a:tc>
                  <a:txBody>
                    <a:bodyPr/>
                    <a:lstStyle/>
                    <a:p>
                      <a:pPr algn="ctr">
                        <a:spcAft>
                          <a:spcPts val="0"/>
                        </a:spcAft>
                      </a:pPr>
                      <a:r>
                        <a:rPr lang="en-US" sz="1600" b="1" baseline="0">
                          <a:solidFill>
                            <a:schemeClr val="tx1"/>
                          </a:solidFill>
                          <a:effectLst/>
                        </a:rPr>
                        <a:t>400 or more</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a:solidFill>
                            <a:schemeClr val="tx1"/>
                          </a:solidFill>
                          <a:effectLst/>
                        </a:rPr>
                        <a:t>20%</a:t>
                      </a:r>
                      <a:endParaRPr lang="en-CA" sz="1600" b="1" baseline="0">
                        <a:solidFill>
                          <a:schemeClr val="tx1"/>
                        </a:solidFill>
                        <a:effectLst/>
                        <a:latin typeface="Times New Roman"/>
                        <a:ea typeface="Times New Roman"/>
                      </a:endParaRPr>
                    </a:p>
                  </a:txBody>
                  <a:tcPr marL="68580" marR="68580" marT="0" marB="0" anchor="ctr"/>
                </a:tc>
                <a:tc>
                  <a:txBody>
                    <a:bodyPr/>
                    <a:lstStyle/>
                    <a:p>
                      <a:pPr algn="ctr">
                        <a:spcAft>
                          <a:spcPts val="0"/>
                        </a:spcAft>
                      </a:pPr>
                      <a:r>
                        <a:rPr lang="en-US" sz="1600" b="1" baseline="0" dirty="0">
                          <a:solidFill>
                            <a:schemeClr val="tx1"/>
                          </a:solidFill>
                          <a:effectLst/>
                        </a:rPr>
                        <a:t>Will meet threshold for control group risks of ~ 40% or greater</a:t>
                      </a:r>
                      <a:endParaRPr lang="en-CA" sz="1600" b="1" baseline="0" dirty="0">
                        <a:solidFill>
                          <a:schemeClr val="tx1"/>
                        </a:solidFill>
                        <a:effectLst/>
                        <a:latin typeface="Times New Roman"/>
                        <a:ea typeface="Times New Roman"/>
                      </a:endParaRPr>
                    </a:p>
                  </a:txBody>
                  <a:tcPr marL="68580" marR="68580" marT="0" marB="0" anchor="ctr"/>
                </a:tc>
              </a:tr>
            </a:tbl>
          </a:graphicData>
        </a:graphic>
      </p:graphicFrame>
      <p:sp>
        <p:nvSpPr>
          <p:cNvPr id="5" name="Left Brace 4"/>
          <p:cNvSpPr/>
          <p:nvPr/>
        </p:nvSpPr>
        <p:spPr>
          <a:xfrm>
            <a:off x="152400" y="3352800"/>
            <a:ext cx="350519" cy="1752600"/>
          </a:xfrm>
          <a:prstGeom prst="leftBrace">
            <a:avLst/>
          </a:prstGeom>
          <a:ln w="762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0" fontAlgn="base" hangingPunct="0">
              <a:spcBef>
                <a:spcPct val="0"/>
              </a:spcBef>
              <a:spcAft>
                <a:spcPct val="0"/>
              </a:spcAft>
            </a:pPr>
            <a:endParaRPr lang="en-CA">
              <a:solidFill>
                <a:prstClr val="black"/>
              </a:solidFill>
            </a:endParaRPr>
          </a:p>
        </p:txBody>
      </p:sp>
    </p:spTree>
    <p:extLst>
      <p:ext uri="{BB962C8B-B14F-4D97-AF65-F5344CB8AC3E}">
        <p14:creationId xmlns:p14="http://schemas.microsoft.com/office/powerpoint/2010/main" val="2498754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p:cNvGraphicFramePr>
            <a:graphicFrameLocks noGrp="1" noChangeAspect="1"/>
          </p:cNvGraphicFramePr>
          <p:nvPr>
            <p:ph/>
          </p:nvPr>
        </p:nvGraphicFramePr>
        <p:xfrm>
          <a:off x="762000" y="914400"/>
          <a:ext cx="7572375" cy="5851525"/>
        </p:xfrm>
        <a:graphic>
          <a:graphicData uri="http://schemas.openxmlformats.org/presentationml/2006/ole">
            <mc:AlternateContent xmlns:mc="http://schemas.openxmlformats.org/markup-compatibility/2006">
              <mc:Choice xmlns:v="urn:schemas-microsoft-com:vml" Requires="v">
                <p:oleObj spid="_x0000_s204811" name="Graph Sheet" r:id="rId4" imgW="10058400" imgH="7771395" progId="">
                  <p:embed/>
                </p:oleObj>
              </mc:Choice>
              <mc:Fallback>
                <p:oleObj name="Graph Sheet" r:id="rId4" imgW="10058400" imgH="7771395" progId="">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914400"/>
                        <a:ext cx="7572375" cy="585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1" name="Text Box 6"/>
          <p:cNvSpPr txBox="1">
            <a:spLocks noChangeArrowheads="1"/>
          </p:cNvSpPr>
          <p:nvPr/>
        </p:nvSpPr>
        <p:spPr bwMode="auto">
          <a:xfrm>
            <a:off x="742950" y="304800"/>
            <a:ext cx="7867650" cy="1077218"/>
          </a:xfrm>
          <a:prstGeom prst="rect">
            <a:avLst/>
          </a:prstGeom>
          <a:noFill/>
          <a:ln w="9525">
            <a:noFill/>
            <a:miter lim="800000"/>
            <a:headEnd/>
            <a:tailEnd/>
          </a:ln>
        </p:spPr>
        <p:txBody>
          <a:bodyPr wrap="square">
            <a:spAutoFit/>
          </a:bodyPr>
          <a:lstStyle/>
          <a:p>
            <a:pPr fontAlgn="base">
              <a:spcBef>
                <a:spcPct val="0"/>
              </a:spcBef>
              <a:spcAft>
                <a:spcPct val="0"/>
              </a:spcAft>
            </a:pPr>
            <a:r>
              <a:rPr lang="en-US" sz="2800" dirty="0">
                <a:solidFill>
                  <a:prstClr val="black"/>
                </a:solidFill>
                <a:latin typeface="Arial" pitchFamily="34" charset="0"/>
              </a:rPr>
              <a:t>Sample size: </a:t>
            </a:r>
          </a:p>
          <a:p>
            <a:pPr fontAlgn="base">
              <a:spcBef>
                <a:spcPct val="0"/>
              </a:spcBef>
              <a:spcAft>
                <a:spcPct val="0"/>
              </a:spcAft>
            </a:pPr>
            <a:r>
              <a:rPr lang="en-US" dirty="0">
                <a:solidFill>
                  <a:prstClr val="black"/>
                </a:solidFill>
                <a:latin typeface="Arial" pitchFamily="34" charset="0"/>
              </a:rPr>
              <a:t>Optimal information size given alpha of 0.05 and beta of 0.2 for varying control event rates and relative risks</a:t>
            </a:r>
          </a:p>
        </p:txBody>
      </p:sp>
      <p:sp>
        <p:nvSpPr>
          <p:cNvPr id="17412" name="Text Box 7"/>
          <p:cNvSpPr txBox="1">
            <a:spLocks noChangeArrowheads="1"/>
          </p:cNvSpPr>
          <p:nvPr/>
        </p:nvSpPr>
        <p:spPr bwMode="auto">
          <a:xfrm>
            <a:off x="3562350" y="2055813"/>
            <a:ext cx="3905250" cy="915987"/>
          </a:xfrm>
          <a:prstGeom prst="rect">
            <a:avLst/>
          </a:prstGeom>
          <a:noFill/>
          <a:ln w="9525">
            <a:noFill/>
            <a:miter lim="800000"/>
            <a:headEnd/>
            <a:tailEnd/>
          </a:ln>
        </p:spPr>
        <p:txBody>
          <a:bodyPr wrap="none">
            <a:spAutoFit/>
          </a:bodyPr>
          <a:lstStyle/>
          <a:p>
            <a:pPr fontAlgn="base">
              <a:spcBef>
                <a:spcPct val="0"/>
              </a:spcBef>
              <a:spcAft>
                <a:spcPct val="0"/>
              </a:spcAft>
            </a:pPr>
            <a:r>
              <a:rPr lang="en-US">
                <a:solidFill>
                  <a:prstClr val="black"/>
                </a:solidFill>
                <a:latin typeface="Arial" pitchFamily="34" charset="0"/>
              </a:rPr>
              <a:t>For any chosen line, evidence meets</a:t>
            </a:r>
          </a:p>
          <a:p>
            <a:pPr fontAlgn="base">
              <a:spcBef>
                <a:spcPct val="0"/>
              </a:spcBef>
              <a:spcAft>
                <a:spcPct val="0"/>
              </a:spcAft>
            </a:pPr>
            <a:r>
              <a:rPr lang="en-US">
                <a:solidFill>
                  <a:prstClr val="black"/>
                </a:solidFill>
                <a:latin typeface="Arial" pitchFamily="34" charset="0"/>
              </a:rPr>
              <a:t>optimal information size criterion if </a:t>
            </a:r>
          </a:p>
          <a:p>
            <a:pPr fontAlgn="base">
              <a:spcBef>
                <a:spcPct val="0"/>
              </a:spcBef>
              <a:spcAft>
                <a:spcPct val="0"/>
              </a:spcAft>
            </a:pPr>
            <a:r>
              <a:rPr lang="en-US">
                <a:solidFill>
                  <a:prstClr val="black"/>
                </a:solidFill>
                <a:latin typeface="Arial" pitchFamily="34" charset="0"/>
              </a:rPr>
              <a:t>sample size above the line</a:t>
            </a:r>
          </a:p>
        </p:txBody>
      </p:sp>
    </p:spTree>
    <p:extLst>
      <p:ext uri="{BB962C8B-B14F-4D97-AF65-F5344CB8AC3E}">
        <p14:creationId xmlns:p14="http://schemas.microsoft.com/office/powerpoint/2010/main" val="171478979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buNone/>
            </a:pPr>
            <a:r>
              <a:rPr lang="en-CA" dirty="0" smtClean="0"/>
              <a:t>Number of events</a:t>
            </a:r>
            <a:endParaRPr lang="en-CA" dirty="0"/>
          </a:p>
        </p:txBody>
      </p:sp>
      <p:pic>
        <p:nvPicPr>
          <p:cNvPr id="3" name="Picture 2" descr="http://download.journals.elsevierhealth.com/images/journalimages/0895-4356/PIIS089543561100206X.gr5.lrg.jpg"/>
          <p:cNvPicPr/>
          <p:nvPr/>
        </p:nvPicPr>
        <p:blipFill>
          <a:blip r:embed="rId2" cstate="print"/>
          <a:srcRect/>
          <a:stretch>
            <a:fillRect/>
          </a:stretch>
        </p:blipFill>
        <p:spPr bwMode="auto">
          <a:xfrm>
            <a:off x="457200" y="1066800"/>
            <a:ext cx="8305800" cy="5334000"/>
          </a:xfrm>
          <a:prstGeom prst="rect">
            <a:avLst/>
          </a:prstGeom>
          <a:noFill/>
          <a:ln w="9525">
            <a:noFill/>
            <a:miter lim="800000"/>
            <a:headEnd/>
            <a:tailEnd/>
          </a:ln>
        </p:spPr>
      </p:pic>
    </p:spTree>
    <p:extLst>
      <p:ext uri="{BB962C8B-B14F-4D97-AF65-F5344CB8AC3E}">
        <p14:creationId xmlns:p14="http://schemas.microsoft.com/office/powerpoint/2010/main" val="45176584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Precision</a:t>
            </a:r>
            <a:r>
              <a:rPr lang="en-CA" dirty="0"/>
              <a:t>:</a:t>
            </a:r>
            <a:endParaRPr lang="en-CA" dirty="0"/>
          </a:p>
        </p:txBody>
      </p:sp>
      <p:sp>
        <p:nvSpPr>
          <p:cNvPr id="3" name="Content Placeholder 2"/>
          <p:cNvSpPr>
            <a:spLocks noGrp="1"/>
          </p:cNvSpPr>
          <p:nvPr>
            <p:ph idx="1"/>
          </p:nvPr>
        </p:nvSpPr>
        <p:spPr>
          <a:xfrm>
            <a:off x="457200" y="4267200"/>
            <a:ext cx="8229600" cy="1858963"/>
          </a:xfrm>
        </p:spPr>
        <p:txBody>
          <a:bodyPr/>
          <a:lstStyle/>
          <a:p>
            <a:r>
              <a:rPr lang="en-CA" dirty="0" smtClean="0"/>
              <a:t>Confidence intervals</a:t>
            </a:r>
          </a:p>
          <a:p>
            <a:r>
              <a:rPr lang="en-CA" dirty="0" smtClean="0"/>
              <a:t>Power calculation</a:t>
            </a:r>
          </a:p>
          <a:p>
            <a:r>
              <a:rPr lang="en-CA" dirty="0" smtClean="0"/>
              <a:t>Rules of thumb</a:t>
            </a:r>
          </a:p>
          <a:p>
            <a:endParaRPr lang="en-CA" dirty="0"/>
          </a:p>
        </p:txBody>
      </p:sp>
      <p:pic>
        <p:nvPicPr>
          <p:cNvPr id="4" name="Picture 61"/>
          <p:cNvPicPr>
            <a:picLocks noChangeAspect="1" noChangeArrowheads="1"/>
          </p:cNvPicPr>
          <p:nvPr/>
        </p:nvPicPr>
        <p:blipFill>
          <a:blip r:embed="rId2" cstate="print"/>
          <a:srcRect l="22500" t="46000" r="21667" b="31333"/>
          <a:stretch>
            <a:fillRect/>
          </a:stretch>
        </p:blipFill>
        <p:spPr bwMode="auto">
          <a:xfrm>
            <a:off x="228600" y="1600200"/>
            <a:ext cx="8709212" cy="2209800"/>
          </a:xfrm>
          <a:prstGeom prst="rect">
            <a:avLst/>
          </a:prstGeom>
          <a:noFill/>
          <a:ln w="9525">
            <a:noFill/>
            <a:miter lim="800000"/>
            <a:headEnd/>
            <a:tailEnd/>
          </a:ln>
        </p:spPr>
      </p:pic>
    </p:spTree>
    <p:extLst>
      <p:ext uri="{BB962C8B-B14F-4D97-AF65-F5344CB8AC3E}">
        <p14:creationId xmlns:p14="http://schemas.microsoft.com/office/powerpoint/2010/main" val="222593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457200"/>
            <a:ext cx="5864225" cy="533400"/>
          </a:xfrm>
        </p:spPr>
        <p:txBody>
          <a:bodyPr/>
          <a:lstStyle/>
          <a:p>
            <a:r>
              <a:rPr lang="en-US" sz="2800" dirty="0" smtClean="0"/>
              <a:t>Challenge 3: Inconsistency and Precision</a:t>
            </a:r>
            <a:endParaRPr lang="en-US" sz="2800" dirty="0"/>
          </a:p>
        </p:txBody>
      </p:sp>
      <p:sp>
        <p:nvSpPr>
          <p:cNvPr id="3" name="Content Placeholder 2"/>
          <p:cNvSpPr>
            <a:spLocks noGrp="1"/>
          </p:cNvSpPr>
          <p:nvPr>
            <p:ph idx="1"/>
          </p:nvPr>
        </p:nvSpPr>
        <p:spPr/>
        <p:txBody>
          <a:bodyPr/>
          <a:lstStyle/>
          <a:p>
            <a:pPr>
              <a:buNone/>
            </a:pPr>
            <a:r>
              <a:rPr lang="en-CA" dirty="0" smtClean="0"/>
              <a:t>Question: Effects of </a:t>
            </a:r>
            <a:r>
              <a:rPr lang="en-CA" dirty="0" err="1" smtClean="0"/>
              <a:t>taxane</a:t>
            </a:r>
            <a:r>
              <a:rPr lang="en-CA" dirty="0" smtClean="0"/>
              <a:t> chemotherapy in early breast cancer </a:t>
            </a:r>
          </a:p>
          <a:p>
            <a:pPr>
              <a:buNone/>
            </a:pPr>
            <a:r>
              <a:rPr lang="en-CA" dirty="0" smtClean="0"/>
              <a:t>Outcome: febrile </a:t>
            </a:r>
            <a:r>
              <a:rPr lang="en-CA" dirty="0" err="1" smtClean="0"/>
              <a:t>neutropaenia</a:t>
            </a:r>
            <a:r>
              <a:rPr lang="en-CA" dirty="0" smtClean="0"/>
              <a:t> (adverse event)</a:t>
            </a:r>
          </a:p>
          <a:p>
            <a:pPr>
              <a:buNone/>
            </a:pPr>
            <a:r>
              <a:rPr lang="en-CA" dirty="0" smtClean="0"/>
              <a:t>A priori exploration of heterogeneity: type of cancer; age; dose of </a:t>
            </a:r>
            <a:r>
              <a:rPr lang="en-CA" dirty="0" err="1" smtClean="0"/>
              <a:t>taxane</a:t>
            </a:r>
            <a:r>
              <a:rPr lang="en-CA" dirty="0" smtClean="0"/>
              <a:t> – could not explain heterogeneity</a:t>
            </a:r>
          </a:p>
          <a:p>
            <a:pPr lvl="1">
              <a:buNone/>
            </a:pPr>
            <a:endParaRPr lang="en-US" dirty="0" smtClean="0"/>
          </a:p>
          <a:p>
            <a:endParaRPr lang="en-US" dirty="0"/>
          </a:p>
        </p:txBody>
      </p:sp>
      <p:pic>
        <p:nvPicPr>
          <p:cNvPr id="162817" name="Picture 1"/>
          <p:cNvPicPr>
            <a:picLocks noChangeAspect="1" noChangeArrowheads="1"/>
          </p:cNvPicPr>
          <p:nvPr/>
        </p:nvPicPr>
        <p:blipFill>
          <a:blip r:embed="rId2" cstate="print"/>
          <a:srcRect l="21667" t="46000" r="21667" b="14000"/>
          <a:stretch>
            <a:fillRect/>
          </a:stretch>
        </p:blipFill>
        <p:spPr bwMode="auto">
          <a:xfrm>
            <a:off x="228600" y="3733800"/>
            <a:ext cx="7772400" cy="2971800"/>
          </a:xfrm>
          <a:prstGeom prst="rect">
            <a:avLst/>
          </a:prstGeom>
          <a:noFill/>
          <a:ln w="9525">
            <a:noFill/>
            <a:miter lim="800000"/>
            <a:headEnd/>
            <a:tailEnd/>
          </a:ln>
        </p:spPr>
      </p:pic>
    </p:spTree>
    <p:extLst>
      <p:ext uri="{BB962C8B-B14F-4D97-AF65-F5344CB8AC3E}">
        <p14:creationId xmlns:p14="http://schemas.microsoft.com/office/powerpoint/2010/main" val="764472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approach and goals </a:t>
            </a:r>
            <a:endParaRPr lang="en-US" dirty="0"/>
          </a:p>
        </p:txBody>
      </p:sp>
      <p:sp>
        <p:nvSpPr>
          <p:cNvPr id="3" name="Content Placeholder 2"/>
          <p:cNvSpPr>
            <a:spLocks noGrp="1"/>
          </p:cNvSpPr>
          <p:nvPr>
            <p:ph idx="1"/>
          </p:nvPr>
        </p:nvSpPr>
        <p:spPr/>
        <p:txBody>
          <a:bodyPr/>
          <a:lstStyle/>
          <a:p>
            <a:r>
              <a:rPr lang="en-US" dirty="0" smtClean="0"/>
              <a:t>Briefly review the AHRQ approach to grading the strength of evidence</a:t>
            </a:r>
          </a:p>
          <a:p>
            <a:r>
              <a:rPr lang="en-US" dirty="0" smtClean="0"/>
              <a:t>Assume some prior experience in grading</a:t>
            </a:r>
          </a:p>
          <a:p>
            <a:r>
              <a:rPr lang="en-US" dirty="0" smtClean="0"/>
              <a:t>Present a series of strength of evidence grading challenges</a:t>
            </a:r>
          </a:p>
          <a:p>
            <a:r>
              <a:rPr lang="en-US" dirty="0" smtClean="0"/>
              <a:t>Not necessarily one “right answer” and would like session participants to share their thoughts with their neighbor </a:t>
            </a:r>
            <a:r>
              <a:rPr lang="en-US" dirty="0" smtClean="0"/>
              <a:t>and then </a:t>
            </a:r>
            <a:r>
              <a:rPr lang="en-US" dirty="0" smtClean="0"/>
              <a:t>discuss with the full group </a:t>
            </a:r>
          </a:p>
          <a:p>
            <a:r>
              <a:rPr lang="en-US" dirty="0" smtClean="0"/>
              <a:t>Nancy S. will review how GRADE would approach the decision</a:t>
            </a:r>
            <a:endParaRPr lang="en-US" dirty="0"/>
          </a:p>
        </p:txBody>
      </p:sp>
    </p:spTree>
    <p:extLst>
      <p:ext uri="{BB962C8B-B14F-4D97-AF65-F5344CB8AC3E}">
        <p14:creationId xmlns:p14="http://schemas.microsoft.com/office/powerpoint/2010/main" val="22219881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3: Assessment</a:t>
            </a:r>
            <a:endParaRPr lang="en-US" dirty="0"/>
          </a:p>
        </p:txBody>
      </p:sp>
      <p:sp>
        <p:nvSpPr>
          <p:cNvPr id="3" name="Content Placeholder 2"/>
          <p:cNvSpPr>
            <a:spLocks noGrp="1"/>
          </p:cNvSpPr>
          <p:nvPr>
            <p:ph idx="1"/>
          </p:nvPr>
        </p:nvSpPr>
        <p:spPr/>
        <p:txBody>
          <a:bodyPr/>
          <a:lstStyle/>
          <a:p>
            <a:pPr marL="457200" indent="-457200">
              <a:buNone/>
            </a:pPr>
            <a:r>
              <a:rPr lang="en-US" sz="2200" dirty="0" smtClean="0"/>
              <a:t>Risk of bias: LOW</a:t>
            </a:r>
          </a:p>
          <a:p>
            <a:pPr marL="457200" indent="-457200">
              <a:buNone/>
            </a:pPr>
            <a:r>
              <a:rPr lang="en-US" sz="2200" dirty="0" smtClean="0"/>
              <a:t>Reporting bias: undetected</a:t>
            </a:r>
          </a:p>
          <a:p>
            <a:pPr marL="457200" indent="-457200">
              <a:buNone/>
            </a:pPr>
            <a:r>
              <a:rPr lang="en-US" sz="2200" dirty="0" smtClean="0"/>
              <a:t>Direct (population, intervention, outcome)</a:t>
            </a:r>
          </a:p>
          <a:p>
            <a:pPr marL="457200" indent="-457200">
              <a:buFont typeface="+mj-lt"/>
              <a:buAutoNum type="arabicPeriod"/>
            </a:pPr>
            <a:endParaRPr lang="en-US" sz="2200" dirty="0" smtClean="0"/>
          </a:p>
          <a:p>
            <a:pPr marL="0" indent="0">
              <a:buNone/>
            </a:pPr>
            <a:r>
              <a:rPr lang="en-US" sz="2200" dirty="0" smtClean="0"/>
              <a:t>Discuss with your neighbor</a:t>
            </a:r>
          </a:p>
          <a:p>
            <a:pPr marL="0" indent="0">
              <a:buNone/>
            </a:pPr>
            <a:r>
              <a:rPr lang="en-US" sz="2200" dirty="0" smtClean="0"/>
              <a:t>Vote! Strength of evidence</a:t>
            </a:r>
          </a:p>
          <a:p>
            <a:pPr marL="457200" indent="-457200">
              <a:buFont typeface="+mj-lt"/>
              <a:buAutoNum type="arabicPeriod"/>
            </a:pPr>
            <a:endParaRPr lang="en-US" dirty="0" smtClean="0"/>
          </a:p>
          <a:p>
            <a:pPr marL="457200" indent="-457200">
              <a:buFont typeface="+mj-lt"/>
              <a:buAutoNum type="arabicPeriod"/>
            </a:pPr>
            <a:r>
              <a:rPr lang="en-US" dirty="0" smtClean="0"/>
              <a:t>High</a:t>
            </a:r>
          </a:p>
          <a:p>
            <a:pPr marL="457200" indent="-457200">
              <a:buFont typeface="+mj-lt"/>
              <a:buAutoNum type="arabicPeriod"/>
            </a:pPr>
            <a:r>
              <a:rPr lang="en-US" dirty="0" smtClean="0"/>
              <a:t>Moderate</a:t>
            </a:r>
          </a:p>
          <a:p>
            <a:pPr marL="457200" indent="-457200">
              <a:buFont typeface="+mj-lt"/>
              <a:buAutoNum type="arabicPeriod"/>
            </a:pPr>
            <a:r>
              <a:rPr lang="en-US" dirty="0" smtClean="0"/>
              <a:t>Low</a:t>
            </a:r>
          </a:p>
          <a:p>
            <a:pPr marL="457200" indent="-457200">
              <a:buFont typeface="+mj-lt"/>
              <a:buAutoNum type="arabicPeriod"/>
            </a:pPr>
            <a:r>
              <a:rPr lang="en-US" dirty="0" smtClean="0"/>
              <a:t>Insufficient</a:t>
            </a:r>
          </a:p>
          <a:p>
            <a:pPr marL="0" indent="0">
              <a:buNone/>
            </a:pPr>
            <a:endParaRPr lang="en-US" dirty="0" smtClean="0"/>
          </a:p>
        </p:txBody>
      </p:sp>
    </p:spTree>
    <p:controls>
      <mc:AlternateContent xmlns:mc="http://schemas.openxmlformats.org/markup-compatibility/2006">
        <mc:Choice xmlns:v="urn:schemas-microsoft-com:vml" Requires="v">
          <p:control spid="203779" r:id="rId2" imgW="635031" imgH="685714"/>
        </mc:Choice>
        <mc:Fallback>
          <p:control r:id="rId2" imgW="635031" imgH="685714">
            <p:pic>
              <p:nvPicPr>
                <p:cNvPr id="0" name="Snap2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5829300"/>
                  <a:ext cx="635000" cy="68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8234455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143000"/>
          </a:xfrm>
        </p:spPr>
        <p:txBody>
          <a:bodyPr/>
          <a:lstStyle/>
          <a:p>
            <a:r>
              <a:rPr lang="en-CA" dirty="0" smtClean="0"/>
              <a:t>Consistency and Precision</a:t>
            </a:r>
            <a:endParaRPr lang="en-CA" dirty="0"/>
          </a:p>
        </p:txBody>
      </p:sp>
      <p:pic>
        <p:nvPicPr>
          <p:cNvPr id="6" name="Picture 1"/>
          <p:cNvPicPr>
            <a:picLocks noChangeAspect="1" noChangeArrowheads="1"/>
          </p:cNvPicPr>
          <p:nvPr/>
        </p:nvPicPr>
        <p:blipFill>
          <a:blip r:embed="rId3" cstate="print"/>
          <a:srcRect l="21667" t="46000" r="21667" b="14000"/>
          <a:stretch>
            <a:fillRect/>
          </a:stretch>
        </p:blipFill>
        <p:spPr bwMode="auto">
          <a:xfrm>
            <a:off x="0" y="1143000"/>
            <a:ext cx="9167446" cy="3505200"/>
          </a:xfrm>
          <a:prstGeom prst="rect">
            <a:avLst/>
          </a:prstGeom>
          <a:noFill/>
          <a:ln w="9525">
            <a:noFill/>
            <a:miter lim="800000"/>
            <a:headEnd/>
            <a:tailEnd/>
          </a:ln>
        </p:spPr>
      </p:pic>
      <p:sp>
        <p:nvSpPr>
          <p:cNvPr id="7" name="TextBox 6"/>
          <p:cNvSpPr txBox="1"/>
          <p:nvPr/>
        </p:nvSpPr>
        <p:spPr>
          <a:xfrm>
            <a:off x="457200" y="4495800"/>
            <a:ext cx="6781800" cy="2031325"/>
          </a:xfrm>
          <a:prstGeom prst="rect">
            <a:avLst/>
          </a:prstGeom>
          <a:noFill/>
        </p:spPr>
        <p:txBody>
          <a:bodyPr wrap="square" rtlCol="0">
            <a:spAutoFit/>
          </a:bodyPr>
          <a:lstStyle/>
          <a:p>
            <a:pPr eaLnBrk="0" fontAlgn="base" hangingPunct="0">
              <a:spcBef>
                <a:spcPct val="0"/>
              </a:spcBef>
              <a:spcAft>
                <a:spcPct val="0"/>
              </a:spcAft>
            </a:pPr>
            <a:r>
              <a:rPr lang="en-CA" dirty="0">
                <a:solidFill>
                  <a:prstClr val="black"/>
                </a:solidFill>
                <a:latin typeface="Arial" charset="0"/>
              </a:rPr>
              <a:t>Confidence intervals - Non significant??</a:t>
            </a:r>
          </a:p>
          <a:p>
            <a:pPr eaLnBrk="0" fontAlgn="base" hangingPunct="0">
              <a:spcBef>
                <a:spcPct val="0"/>
              </a:spcBef>
              <a:spcAft>
                <a:spcPct val="0"/>
              </a:spcAft>
            </a:pPr>
            <a:r>
              <a:rPr lang="en-CA" dirty="0">
                <a:solidFill>
                  <a:prstClr val="black"/>
                </a:solidFill>
                <a:latin typeface="Arial" charset="0"/>
              </a:rPr>
              <a:t>Rules of thumb</a:t>
            </a:r>
          </a:p>
          <a:p>
            <a:pPr eaLnBrk="0" fontAlgn="base" hangingPunct="0">
              <a:spcBef>
                <a:spcPct val="0"/>
              </a:spcBef>
              <a:spcAft>
                <a:spcPct val="0"/>
              </a:spcAft>
            </a:pPr>
            <a:r>
              <a:rPr lang="en-CA" dirty="0">
                <a:solidFill>
                  <a:prstClr val="black"/>
                </a:solidFill>
                <a:latin typeface="Arial" charset="0"/>
              </a:rPr>
              <a:t>Optimal Information size  - power calculation</a:t>
            </a:r>
          </a:p>
          <a:p>
            <a:pPr eaLnBrk="0" fontAlgn="base" hangingPunct="0">
              <a:spcBef>
                <a:spcPct val="0"/>
              </a:spcBef>
              <a:spcAft>
                <a:spcPct val="0"/>
              </a:spcAft>
            </a:pPr>
            <a:endParaRPr lang="en-CA" dirty="0">
              <a:solidFill>
                <a:prstClr val="black"/>
              </a:solidFill>
              <a:latin typeface="Arial" charset="0"/>
            </a:endParaRPr>
          </a:p>
          <a:p>
            <a:pPr eaLnBrk="0" fontAlgn="base" hangingPunct="0">
              <a:spcBef>
                <a:spcPct val="0"/>
              </a:spcBef>
              <a:spcAft>
                <a:spcPct val="0"/>
              </a:spcAft>
            </a:pPr>
            <a:r>
              <a:rPr lang="en-CA" dirty="0">
                <a:solidFill>
                  <a:prstClr val="black"/>
                </a:solidFill>
                <a:latin typeface="Arial" charset="0"/>
              </a:rPr>
              <a:t>Unexplained inconsistency</a:t>
            </a:r>
          </a:p>
          <a:p>
            <a:pPr eaLnBrk="0" fontAlgn="base" hangingPunct="0">
              <a:spcBef>
                <a:spcPct val="0"/>
              </a:spcBef>
              <a:spcAft>
                <a:spcPct val="0"/>
              </a:spcAft>
            </a:pPr>
            <a:r>
              <a:rPr lang="en-CA" dirty="0">
                <a:solidFill>
                  <a:prstClr val="black"/>
                </a:solidFill>
                <a:latin typeface="Arial" charset="0"/>
              </a:rPr>
              <a:t>Overlapping confidence intervals</a:t>
            </a:r>
          </a:p>
          <a:p>
            <a:pPr eaLnBrk="0" fontAlgn="base" hangingPunct="0">
              <a:spcBef>
                <a:spcPct val="0"/>
              </a:spcBef>
              <a:spcAft>
                <a:spcPct val="0"/>
              </a:spcAft>
            </a:pPr>
            <a:r>
              <a:rPr lang="en-CA" dirty="0">
                <a:solidFill>
                  <a:prstClr val="black"/>
                </a:solidFill>
                <a:latin typeface="Arial" charset="0"/>
              </a:rPr>
              <a:t>I</a:t>
            </a:r>
            <a:r>
              <a:rPr lang="en-CA" baseline="30000" dirty="0">
                <a:solidFill>
                  <a:prstClr val="black"/>
                </a:solidFill>
                <a:latin typeface="Arial" charset="0"/>
              </a:rPr>
              <a:t>2</a:t>
            </a:r>
            <a:r>
              <a:rPr lang="en-CA" dirty="0">
                <a:solidFill>
                  <a:prstClr val="black"/>
                </a:solidFill>
                <a:latin typeface="Arial" charset="0"/>
              </a:rPr>
              <a:t>, p value of Chi</a:t>
            </a:r>
            <a:r>
              <a:rPr lang="en-CA" baseline="30000" dirty="0">
                <a:solidFill>
                  <a:prstClr val="black"/>
                </a:solidFill>
                <a:latin typeface="Arial" charset="0"/>
              </a:rPr>
              <a:t>2</a:t>
            </a:r>
            <a:endParaRPr lang="en-CA" dirty="0">
              <a:solidFill>
                <a:prstClr val="black"/>
              </a:solidFill>
              <a:latin typeface="Arial" charset="0"/>
            </a:endParaRPr>
          </a:p>
        </p:txBody>
      </p:sp>
    </p:spTree>
    <p:extLst>
      <p:ext uri="{BB962C8B-B14F-4D97-AF65-F5344CB8AC3E}">
        <p14:creationId xmlns:p14="http://schemas.microsoft.com/office/powerpoint/2010/main" val="2258649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4213"/>
            <a:ext cx="8759825" cy="530225"/>
          </a:xfrm>
        </p:spPr>
        <p:txBody>
          <a:bodyPr/>
          <a:lstStyle/>
          <a:p>
            <a:r>
              <a:rPr lang="en-US" dirty="0"/>
              <a:t>Challenge 4: RCT and observational study data</a:t>
            </a:r>
          </a:p>
        </p:txBody>
      </p:sp>
      <p:sp>
        <p:nvSpPr>
          <p:cNvPr id="3" name="Content Placeholder 2"/>
          <p:cNvSpPr>
            <a:spLocks noGrp="1"/>
          </p:cNvSpPr>
          <p:nvPr>
            <p:ph idx="1"/>
          </p:nvPr>
        </p:nvSpPr>
        <p:spPr/>
        <p:txBody>
          <a:bodyPr/>
          <a:lstStyle/>
          <a:p>
            <a:r>
              <a:rPr lang="en-US" dirty="0" smtClean="0"/>
              <a:t>Major bleeding: Cold Knife </a:t>
            </a:r>
            <a:r>
              <a:rPr lang="en-US" dirty="0" smtClean="0"/>
              <a:t>Conization </a:t>
            </a:r>
            <a:r>
              <a:rPr lang="en-US" dirty="0" smtClean="0"/>
              <a:t>vs. LEEP for women with confirmed cervical abnormalities </a:t>
            </a:r>
          </a:p>
          <a:p>
            <a:r>
              <a:rPr lang="en-US" dirty="0" smtClean="0"/>
              <a:t>What is the </a:t>
            </a:r>
            <a:r>
              <a:rPr lang="en-US" dirty="0" smtClean="0"/>
              <a:t>overall</a:t>
            </a:r>
            <a:r>
              <a:rPr lang="en-US" dirty="0" smtClean="0"/>
              <a:t> </a:t>
            </a:r>
            <a:r>
              <a:rPr lang="en-US" dirty="0" smtClean="0"/>
              <a:t>SOE grade?</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34196027"/>
              </p:ext>
            </p:extLst>
          </p:nvPr>
        </p:nvGraphicFramePr>
        <p:xfrm>
          <a:off x="381000" y="2819400"/>
          <a:ext cx="8229600" cy="3566160"/>
        </p:xfrm>
        <a:graphic>
          <a:graphicData uri="http://schemas.openxmlformats.org/drawingml/2006/table">
            <a:tbl>
              <a:tblPr firstRow="1" bandRow="1">
                <a:tableStyleId>{7DF18680-E054-41AD-8BC1-D1AEF772440D}</a:tableStyleId>
              </a:tblPr>
              <a:tblGrid>
                <a:gridCol w="1028700"/>
                <a:gridCol w="723900"/>
                <a:gridCol w="990600"/>
                <a:gridCol w="990600"/>
                <a:gridCol w="1219200"/>
                <a:gridCol w="1219200"/>
                <a:gridCol w="1143000"/>
                <a:gridCol w="914400"/>
              </a:tblGrid>
              <a:tr h="838200">
                <a:tc>
                  <a:txBody>
                    <a:bodyPr/>
                    <a:lstStyle/>
                    <a:p>
                      <a:r>
                        <a:rPr lang="en-US" baseline="0" dirty="0" err="1" smtClean="0">
                          <a:solidFill>
                            <a:schemeClr val="tx1"/>
                          </a:solidFill>
                        </a:rPr>
                        <a:t>Num-ber</a:t>
                      </a:r>
                      <a:r>
                        <a:rPr lang="en-US" baseline="0" dirty="0" smtClean="0">
                          <a:solidFill>
                            <a:schemeClr val="tx1"/>
                          </a:solidFill>
                        </a:rPr>
                        <a:t> of studies (sub-</a:t>
                      </a:r>
                      <a:r>
                        <a:rPr lang="en-US" baseline="0" dirty="0" err="1" smtClean="0">
                          <a:solidFill>
                            <a:schemeClr val="tx1"/>
                          </a:solidFill>
                        </a:rPr>
                        <a:t>jects</a:t>
                      </a:r>
                      <a:r>
                        <a:rPr lang="en-US" baseline="0" dirty="0" smtClean="0">
                          <a:solidFill>
                            <a:schemeClr val="tx1"/>
                          </a:solidFill>
                        </a:rPr>
                        <a:t>)</a:t>
                      </a:r>
                      <a:endParaRPr lang="en-US" baseline="0" dirty="0">
                        <a:solidFill>
                          <a:schemeClr val="tx1"/>
                        </a:solidFill>
                      </a:endParaRPr>
                    </a:p>
                  </a:txBody>
                  <a:tcPr/>
                </a:tc>
                <a:tc>
                  <a:txBody>
                    <a:bodyPr/>
                    <a:lstStyle/>
                    <a:p>
                      <a:r>
                        <a:rPr lang="en-US" baseline="0" dirty="0" smtClean="0">
                          <a:solidFill>
                            <a:schemeClr val="tx1"/>
                          </a:solidFill>
                        </a:rPr>
                        <a:t>RoB</a:t>
                      </a:r>
                      <a:endParaRPr lang="en-US" baseline="0" dirty="0">
                        <a:solidFill>
                          <a:schemeClr val="tx1"/>
                        </a:solidFill>
                      </a:endParaRPr>
                    </a:p>
                  </a:txBody>
                  <a:tcPr/>
                </a:tc>
                <a:tc>
                  <a:txBody>
                    <a:bodyPr/>
                    <a:lstStyle/>
                    <a:p>
                      <a:r>
                        <a:rPr lang="en-US" baseline="0" dirty="0" err="1" smtClean="0">
                          <a:solidFill>
                            <a:schemeClr val="tx1"/>
                          </a:solidFill>
                        </a:rPr>
                        <a:t>Consis-tency</a:t>
                      </a:r>
                      <a:endParaRPr lang="en-US" baseline="0" dirty="0">
                        <a:solidFill>
                          <a:schemeClr val="tx1"/>
                        </a:solidFill>
                      </a:endParaRPr>
                    </a:p>
                  </a:txBody>
                  <a:tcPr/>
                </a:tc>
                <a:tc>
                  <a:txBody>
                    <a:bodyPr/>
                    <a:lstStyle/>
                    <a:p>
                      <a:r>
                        <a:rPr lang="en-US" baseline="0" dirty="0" smtClean="0">
                          <a:solidFill>
                            <a:schemeClr val="tx1"/>
                          </a:solidFill>
                        </a:rPr>
                        <a:t>Direct-ness</a:t>
                      </a:r>
                      <a:endParaRPr lang="en-US" baseline="0" dirty="0">
                        <a:solidFill>
                          <a:schemeClr val="tx1"/>
                        </a:solidFill>
                      </a:endParaRPr>
                    </a:p>
                  </a:txBody>
                  <a:tcPr/>
                </a:tc>
                <a:tc>
                  <a:txBody>
                    <a:bodyPr/>
                    <a:lstStyle/>
                    <a:p>
                      <a:r>
                        <a:rPr lang="en-US" baseline="0" dirty="0" err="1" smtClean="0">
                          <a:solidFill>
                            <a:schemeClr val="tx1"/>
                          </a:solidFill>
                        </a:rPr>
                        <a:t>Preci-sion</a:t>
                      </a:r>
                      <a:endParaRPr lang="en-US" baseline="0" dirty="0">
                        <a:solidFill>
                          <a:schemeClr val="tx1"/>
                        </a:solidFill>
                      </a:endParaRPr>
                    </a:p>
                  </a:txBody>
                  <a:tcPr/>
                </a:tc>
                <a:tc>
                  <a:txBody>
                    <a:bodyPr/>
                    <a:lstStyle/>
                    <a:p>
                      <a:r>
                        <a:rPr lang="en-US" baseline="0" dirty="0" smtClean="0">
                          <a:solidFill>
                            <a:schemeClr val="tx1"/>
                          </a:solidFill>
                        </a:rPr>
                        <a:t>Report-</a:t>
                      </a:r>
                      <a:r>
                        <a:rPr lang="en-US" baseline="0" dirty="0" err="1" smtClean="0">
                          <a:solidFill>
                            <a:schemeClr val="tx1"/>
                          </a:solidFill>
                        </a:rPr>
                        <a:t>ing</a:t>
                      </a:r>
                      <a:r>
                        <a:rPr lang="en-US" baseline="0" dirty="0" smtClean="0">
                          <a:solidFill>
                            <a:schemeClr val="tx1"/>
                          </a:solidFill>
                        </a:rPr>
                        <a:t> Bias</a:t>
                      </a:r>
                      <a:endParaRPr lang="en-US" baseline="0" dirty="0">
                        <a:solidFill>
                          <a:schemeClr val="tx1"/>
                        </a:solidFill>
                      </a:endParaRPr>
                    </a:p>
                  </a:txBody>
                  <a:tcPr/>
                </a:tc>
                <a:tc>
                  <a:txBody>
                    <a:bodyPr/>
                    <a:lstStyle/>
                    <a:p>
                      <a:r>
                        <a:rPr lang="en-US" baseline="0" dirty="0" smtClean="0">
                          <a:solidFill>
                            <a:schemeClr val="tx1"/>
                          </a:solidFill>
                        </a:rPr>
                        <a:t>RR</a:t>
                      </a:r>
                      <a:endParaRPr lang="en-US" baseline="0" dirty="0">
                        <a:solidFill>
                          <a:schemeClr val="tx1"/>
                        </a:solidFill>
                      </a:endParaRPr>
                    </a:p>
                  </a:txBody>
                  <a:tcPr/>
                </a:tc>
                <a:tc>
                  <a:txBody>
                    <a:bodyPr/>
                    <a:lstStyle/>
                    <a:p>
                      <a:r>
                        <a:rPr lang="en-US" baseline="0" dirty="0" smtClean="0">
                          <a:solidFill>
                            <a:schemeClr val="tx1"/>
                          </a:solidFill>
                        </a:rPr>
                        <a:t>SOE</a:t>
                      </a:r>
                      <a:endParaRPr lang="en-US" baseline="0" dirty="0">
                        <a:solidFill>
                          <a:schemeClr val="tx1"/>
                        </a:solidFill>
                      </a:endParaRPr>
                    </a:p>
                  </a:txBody>
                  <a:tcPr/>
                </a:tc>
              </a:tr>
              <a:tr h="838200">
                <a:tc>
                  <a:txBody>
                    <a:bodyPr/>
                    <a:lstStyle/>
                    <a:p>
                      <a:r>
                        <a:rPr lang="en-US" dirty="0" smtClean="0"/>
                        <a:t>3 RCTs</a:t>
                      </a:r>
                    </a:p>
                    <a:p>
                      <a:r>
                        <a:rPr lang="en-US" dirty="0" smtClean="0"/>
                        <a:t>N=336</a:t>
                      </a:r>
                      <a:endParaRPr lang="en-US" dirty="0"/>
                    </a:p>
                  </a:txBody>
                  <a:tcPr/>
                </a:tc>
                <a:tc>
                  <a:txBody>
                    <a:bodyPr/>
                    <a:lstStyle/>
                    <a:p>
                      <a:r>
                        <a:rPr lang="en-US" dirty="0" smtClean="0"/>
                        <a:t>Low</a:t>
                      </a:r>
                      <a:endParaRPr lang="en-US" dirty="0"/>
                    </a:p>
                  </a:txBody>
                  <a:tcPr/>
                </a:tc>
                <a:tc>
                  <a:txBody>
                    <a:bodyPr/>
                    <a:lstStyle/>
                    <a:p>
                      <a:r>
                        <a:rPr lang="en-US" dirty="0" smtClean="0"/>
                        <a:t>Consist-</a:t>
                      </a:r>
                      <a:r>
                        <a:rPr lang="en-US" dirty="0" err="1" smtClean="0"/>
                        <a:t>ent</a:t>
                      </a:r>
                      <a:endParaRPr lang="en-US" dirty="0"/>
                    </a:p>
                  </a:txBody>
                  <a:tcPr/>
                </a:tc>
                <a:tc>
                  <a:txBody>
                    <a:bodyPr/>
                    <a:lstStyle/>
                    <a:p>
                      <a:r>
                        <a:rPr lang="en-US" dirty="0" smtClean="0"/>
                        <a:t>Direct</a:t>
                      </a:r>
                      <a:endParaRPr lang="en-US" dirty="0"/>
                    </a:p>
                  </a:txBody>
                  <a:tcPr/>
                </a:tc>
                <a:tc>
                  <a:txBody>
                    <a:bodyPr/>
                    <a:lstStyle/>
                    <a:p>
                      <a:r>
                        <a:rPr lang="en-US" dirty="0" smtClean="0"/>
                        <a:t>Imprecise</a:t>
                      </a:r>
                      <a:endParaRPr lang="en-US" dirty="0"/>
                    </a:p>
                  </a:txBody>
                  <a:tcPr/>
                </a:tc>
                <a:tc>
                  <a:txBody>
                    <a:bodyPr/>
                    <a:lstStyle/>
                    <a:p>
                      <a:r>
                        <a:rPr lang="en-US" dirty="0" smtClean="0"/>
                        <a:t>Undetected</a:t>
                      </a:r>
                      <a:endParaRPr lang="en-US" dirty="0"/>
                    </a:p>
                  </a:txBody>
                  <a:tcPr/>
                </a:tc>
                <a:tc>
                  <a:txBody>
                    <a:bodyPr/>
                    <a:lstStyle/>
                    <a:p>
                      <a:r>
                        <a:rPr lang="en-US" b="1" dirty="0" smtClean="0"/>
                        <a:t>0.79 </a:t>
                      </a:r>
                      <a:r>
                        <a:rPr lang="en-US" dirty="0" smtClean="0"/>
                        <a:t>(0.23 to 2.58)</a:t>
                      </a:r>
                      <a:endParaRPr lang="en-US" dirty="0"/>
                    </a:p>
                  </a:txBody>
                  <a:tcPr/>
                </a:tc>
                <a:tc>
                  <a:txBody>
                    <a:bodyPr/>
                    <a:lstStyle/>
                    <a:p>
                      <a:r>
                        <a:rPr lang="en-US" dirty="0" smtClean="0"/>
                        <a:t>Moderate</a:t>
                      </a:r>
                      <a:endParaRPr lang="en-US" dirty="0"/>
                    </a:p>
                  </a:txBody>
                  <a:tcPr/>
                </a:tc>
              </a:tr>
              <a:tr h="838200">
                <a:tc>
                  <a:txBody>
                    <a:bodyPr/>
                    <a:lstStyle/>
                    <a:p>
                      <a:r>
                        <a:rPr lang="en-US" dirty="0" smtClean="0"/>
                        <a:t>2 obs studies (N=</a:t>
                      </a:r>
                    </a:p>
                    <a:p>
                      <a:r>
                        <a:rPr lang="en-US" dirty="0" smtClean="0"/>
                        <a:t>8610)</a:t>
                      </a:r>
                      <a:endParaRPr lang="en-US" dirty="0"/>
                    </a:p>
                  </a:txBody>
                  <a:tcPr/>
                </a:tc>
                <a:tc>
                  <a:txBody>
                    <a:bodyPr/>
                    <a:lstStyle/>
                    <a:p>
                      <a:r>
                        <a:rPr lang="en-US" dirty="0" smtClean="0"/>
                        <a:t>Low</a:t>
                      </a:r>
                      <a:endParaRPr lang="en-US" dirty="0"/>
                    </a:p>
                  </a:txBody>
                  <a:tcPr/>
                </a:tc>
                <a:tc>
                  <a:txBody>
                    <a:bodyPr/>
                    <a:lstStyle/>
                    <a:p>
                      <a:r>
                        <a:rPr lang="en-US" dirty="0" smtClean="0"/>
                        <a:t>Consist-</a:t>
                      </a:r>
                      <a:r>
                        <a:rPr lang="en-US" dirty="0" err="1" smtClean="0"/>
                        <a:t>ent</a:t>
                      </a:r>
                      <a:endParaRPr lang="en-US" dirty="0"/>
                    </a:p>
                  </a:txBody>
                  <a:tcPr/>
                </a:tc>
                <a:tc>
                  <a:txBody>
                    <a:bodyPr/>
                    <a:lstStyle/>
                    <a:p>
                      <a:r>
                        <a:rPr lang="en-US" dirty="0" smtClean="0"/>
                        <a:t>Direct</a:t>
                      </a:r>
                      <a:endParaRPr lang="en-US" dirty="0"/>
                    </a:p>
                  </a:txBody>
                  <a:tcPr/>
                </a:tc>
                <a:tc>
                  <a:txBody>
                    <a:bodyPr/>
                    <a:lstStyle/>
                    <a:p>
                      <a:r>
                        <a:rPr lang="en-US" dirty="0" smtClean="0"/>
                        <a:t>Imprecise</a:t>
                      </a:r>
                      <a:endParaRPr lang="en-US" dirty="0"/>
                    </a:p>
                  </a:txBody>
                  <a:tcPr/>
                </a:tc>
                <a:tc>
                  <a:txBody>
                    <a:bodyPr/>
                    <a:lstStyle/>
                    <a:p>
                      <a:r>
                        <a:rPr lang="en-US" dirty="0" smtClean="0"/>
                        <a:t>Undetected</a:t>
                      </a:r>
                      <a:endParaRPr lang="en-US" dirty="0"/>
                    </a:p>
                  </a:txBody>
                  <a:tcPr/>
                </a:tc>
                <a:tc>
                  <a:txBody>
                    <a:bodyPr/>
                    <a:lstStyle/>
                    <a:p>
                      <a:r>
                        <a:rPr lang="en-US" b="1" dirty="0" smtClean="0"/>
                        <a:t>3.42</a:t>
                      </a:r>
                      <a:r>
                        <a:rPr lang="en-US" b="0" dirty="0" smtClean="0"/>
                        <a:t> (0.40 to 5.49)</a:t>
                      </a:r>
                      <a:endParaRPr lang="en-US" b="1" dirty="0"/>
                    </a:p>
                  </a:txBody>
                  <a:tcPr/>
                </a:tc>
                <a:tc>
                  <a:txBody>
                    <a:bodyPr/>
                    <a:lstStyle/>
                    <a:p>
                      <a:r>
                        <a:rPr lang="en-US" dirty="0" smtClean="0"/>
                        <a:t>Low</a:t>
                      </a:r>
                      <a:endParaRPr lang="en-US" dirty="0"/>
                    </a:p>
                  </a:txBody>
                  <a:tcPr/>
                </a:tc>
              </a:tr>
            </a:tbl>
          </a:graphicData>
        </a:graphic>
      </p:graphicFrame>
    </p:spTree>
    <p:extLst>
      <p:ext uri="{BB962C8B-B14F-4D97-AF65-F5344CB8AC3E}">
        <p14:creationId xmlns:p14="http://schemas.microsoft.com/office/powerpoint/2010/main" val="32519433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84213"/>
            <a:ext cx="7616825" cy="839787"/>
          </a:xfrm>
        </p:spPr>
        <p:txBody>
          <a:bodyPr/>
          <a:lstStyle/>
          <a:p>
            <a:r>
              <a:rPr lang="en-US" sz="2800" dirty="0" smtClean="0"/>
              <a:t>Challenge 4: Are you more or less confident in the RCT 			data given the observational data?</a:t>
            </a:r>
            <a:endParaRPr lang="en-US" sz="2800" dirty="0"/>
          </a:p>
        </p:txBody>
      </p:sp>
      <p:sp>
        <p:nvSpPr>
          <p:cNvPr id="3" name="Content Placeholder 2"/>
          <p:cNvSpPr>
            <a:spLocks noGrp="1"/>
          </p:cNvSpPr>
          <p:nvPr>
            <p:ph idx="1"/>
          </p:nvPr>
        </p:nvSpPr>
        <p:spPr/>
        <p:txBody>
          <a:bodyPr/>
          <a:lstStyle/>
          <a:p>
            <a:pPr marL="0" indent="0">
              <a:buNone/>
            </a:pPr>
            <a:r>
              <a:rPr lang="en-US" dirty="0" smtClean="0"/>
              <a:t>Discuss with your neighbor: </a:t>
            </a:r>
            <a:r>
              <a:rPr lang="en-US" dirty="0" smtClean="0"/>
              <a:t>Does </a:t>
            </a:r>
            <a:r>
              <a:rPr lang="en-US" dirty="0" smtClean="0"/>
              <a:t>the addition of the observational studies data make you more or less confident? </a:t>
            </a:r>
          </a:p>
          <a:p>
            <a:pPr marL="0" indent="0">
              <a:buNone/>
            </a:pPr>
            <a:endParaRPr lang="en-US" dirty="0" smtClean="0"/>
          </a:p>
          <a:p>
            <a:pPr marL="457200" indent="-457200">
              <a:buNone/>
            </a:pPr>
            <a:r>
              <a:rPr lang="en-US" dirty="0" smtClean="0"/>
              <a:t>Vote</a:t>
            </a:r>
            <a:r>
              <a:rPr lang="en-US" dirty="0"/>
              <a:t>! </a:t>
            </a:r>
            <a:r>
              <a:rPr lang="en-US" dirty="0" smtClean="0"/>
              <a:t>Overall </a:t>
            </a:r>
            <a:r>
              <a:rPr lang="en-US" dirty="0" smtClean="0"/>
              <a:t>strength </a:t>
            </a:r>
            <a:r>
              <a:rPr lang="en-US" dirty="0"/>
              <a:t>of evidence</a:t>
            </a:r>
          </a:p>
          <a:p>
            <a:pPr marL="457200" indent="-457200">
              <a:buFont typeface="+mj-lt"/>
              <a:buAutoNum type="arabicPeriod"/>
            </a:pPr>
            <a:r>
              <a:rPr lang="en-US" dirty="0"/>
              <a:t>High</a:t>
            </a:r>
          </a:p>
          <a:p>
            <a:pPr marL="457200" indent="-457200">
              <a:buFont typeface="+mj-lt"/>
              <a:buAutoNum type="arabicPeriod"/>
            </a:pPr>
            <a:r>
              <a:rPr lang="en-US" dirty="0"/>
              <a:t>Moderate</a:t>
            </a:r>
          </a:p>
          <a:p>
            <a:pPr marL="457200" indent="-457200">
              <a:buFont typeface="+mj-lt"/>
              <a:buAutoNum type="arabicPeriod"/>
            </a:pPr>
            <a:r>
              <a:rPr lang="en-US" dirty="0"/>
              <a:t>Low</a:t>
            </a:r>
          </a:p>
          <a:p>
            <a:pPr marL="457200" indent="-457200">
              <a:buFont typeface="+mj-lt"/>
              <a:buAutoNum type="arabicPeriod"/>
            </a:pPr>
            <a:r>
              <a:rPr lang="en-US" dirty="0"/>
              <a:t>Insufficient</a:t>
            </a:r>
          </a:p>
          <a:p>
            <a:pPr marL="457200" indent="-457200">
              <a:buNone/>
            </a:pPr>
            <a:endParaRPr lang="en-US" dirty="0"/>
          </a:p>
        </p:txBody>
      </p:sp>
    </p:spTree>
    <p:controls>
      <mc:AlternateContent xmlns:mc="http://schemas.openxmlformats.org/markup-compatibility/2006">
        <mc:Choice xmlns:v="urn:schemas-microsoft-com:vml" Requires="v">
          <p:control spid="206851" r:id="rId2" imgW="635031" imgH="685714"/>
        </mc:Choice>
        <mc:Fallback>
          <p:control r:id="rId2" imgW="635031" imgH="685714">
            <p:pic>
              <p:nvPicPr>
                <p:cNvPr id="0" name="Snap2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5829300"/>
                  <a:ext cx="635000" cy="68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871956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84213"/>
            <a:ext cx="9064625" cy="530225"/>
          </a:xfrm>
        </p:spPr>
        <p:txBody>
          <a:bodyPr>
            <a:normAutofit fontScale="90000"/>
          </a:bodyPr>
          <a:lstStyle/>
          <a:p>
            <a:r>
              <a:rPr lang="en-CA" dirty="0" smtClean="0"/>
              <a:t>Challenge 5: Telephone counselling to improve adherence to diet</a:t>
            </a:r>
            <a:endParaRPr lang="en-CA" dirty="0"/>
          </a:p>
        </p:txBody>
      </p:sp>
      <p:sp>
        <p:nvSpPr>
          <p:cNvPr id="3" name="Content Placeholder 2"/>
          <p:cNvSpPr>
            <a:spLocks noGrp="1"/>
          </p:cNvSpPr>
          <p:nvPr>
            <p:ph idx="1"/>
          </p:nvPr>
        </p:nvSpPr>
        <p:spPr>
          <a:xfrm>
            <a:off x="457200" y="1412776"/>
            <a:ext cx="8229600" cy="964704"/>
          </a:xfrm>
        </p:spPr>
        <p:txBody>
          <a:bodyPr>
            <a:normAutofit fontScale="85000" lnSpcReduction="20000"/>
          </a:bodyPr>
          <a:lstStyle/>
          <a:p>
            <a:pPr>
              <a:buNone/>
            </a:pPr>
            <a:r>
              <a:rPr lang="en-CA" dirty="0" smtClean="0"/>
              <a:t>Narrative synthesis</a:t>
            </a:r>
          </a:p>
          <a:p>
            <a:pPr>
              <a:buNone/>
            </a:pPr>
            <a:r>
              <a:rPr lang="en-CA" dirty="0" smtClean="0"/>
              <a:t>Total number of studies:  4</a:t>
            </a:r>
          </a:p>
          <a:p>
            <a:pPr>
              <a:buNone/>
            </a:pPr>
            <a:r>
              <a:rPr lang="en-CA" dirty="0" smtClean="0"/>
              <a:t>Total number of participants:  255 </a:t>
            </a:r>
          </a:p>
          <a:p>
            <a:pPr>
              <a:buNone/>
            </a:pPr>
            <a:endParaRPr lang="en-CA" dirty="0" smtClean="0"/>
          </a:p>
        </p:txBody>
      </p:sp>
      <p:graphicFrame>
        <p:nvGraphicFramePr>
          <p:cNvPr id="4" name="Table 3"/>
          <p:cNvGraphicFramePr>
            <a:graphicFrameLocks noGrp="1"/>
          </p:cNvGraphicFramePr>
          <p:nvPr>
            <p:extLst>
              <p:ext uri="{D42A27DB-BD31-4B8C-83A1-F6EECF244321}">
                <p14:modId xmlns:p14="http://schemas.microsoft.com/office/powerpoint/2010/main" val="4142930241"/>
              </p:ext>
            </p:extLst>
          </p:nvPr>
        </p:nvGraphicFramePr>
        <p:xfrm>
          <a:off x="323528" y="2420888"/>
          <a:ext cx="8568951" cy="4394200"/>
        </p:xfrm>
        <a:graphic>
          <a:graphicData uri="http://schemas.openxmlformats.org/drawingml/2006/table">
            <a:tbl>
              <a:tblPr firstRow="1" bandRow="1">
                <a:tableStyleId>{5C22544A-7EE6-4342-B048-85BDC9FD1C3A}</a:tableStyleId>
              </a:tblPr>
              <a:tblGrid>
                <a:gridCol w="1224136"/>
                <a:gridCol w="2584286"/>
                <a:gridCol w="3397287"/>
                <a:gridCol w="1363242"/>
              </a:tblGrid>
              <a:tr h="370840">
                <a:tc>
                  <a:txBody>
                    <a:bodyPr/>
                    <a:lstStyle/>
                    <a:p>
                      <a:r>
                        <a:rPr lang="en-CA" sz="1600" dirty="0" smtClean="0"/>
                        <a:t>Study</a:t>
                      </a:r>
                      <a:endParaRPr lang="en-CA" sz="1600" dirty="0"/>
                    </a:p>
                  </a:txBody>
                  <a:tcPr/>
                </a:tc>
                <a:tc>
                  <a:txBody>
                    <a:bodyPr/>
                    <a:lstStyle/>
                    <a:p>
                      <a:r>
                        <a:rPr lang="en-CA" sz="1600" dirty="0" smtClean="0"/>
                        <a:t>Statistic/Measure</a:t>
                      </a:r>
                      <a:endParaRPr lang="en-CA" sz="1600" dirty="0"/>
                    </a:p>
                  </a:txBody>
                  <a:tcPr/>
                </a:tc>
                <a:tc>
                  <a:txBody>
                    <a:bodyPr/>
                    <a:lstStyle/>
                    <a:p>
                      <a:r>
                        <a:rPr lang="en-CA" sz="1600" dirty="0" smtClean="0"/>
                        <a:t>Results</a:t>
                      </a:r>
                      <a:endParaRPr lang="en-CA" sz="1600" dirty="0"/>
                    </a:p>
                  </a:txBody>
                  <a:tcPr/>
                </a:tc>
                <a:tc>
                  <a:txBody>
                    <a:bodyPr/>
                    <a:lstStyle/>
                    <a:p>
                      <a:endParaRPr lang="en-CA" sz="1600" dirty="0"/>
                    </a:p>
                  </a:txBody>
                  <a:tcPr/>
                </a:tc>
              </a:tr>
              <a:tr h="709280">
                <a:tc>
                  <a:txBody>
                    <a:bodyPr/>
                    <a:lstStyle/>
                    <a:p>
                      <a:r>
                        <a:rPr lang="en-CA" sz="1600" dirty="0" smtClean="0"/>
                        <a:t>Chui 2005</a:t>
                      </a:r>
                      <a:endParaRPr lang="en-CA" sz="1600" dirty="0"/>
                    </a:p>
                  </a:txBody>
                  <a:tcPr/>
                </a:tc>
                <a:tc>
                  <a:txBody>
                    <a:bodyPr/>
                    <a:lstStyle/>
                    <a:p>
                      <a:r>
                        <a:rPr lang="en-CA" sz="1600" dirty="0" smtClean="0"/>
                        <a:t>Median (IQR)</a:t>
                      </a:r>
                      <a:endParaRPr lang="en-CA" sz="1600" dirty="0"/>
                    </a:p>
                    <a:p>
                      <a:r>
                        <a:rPr lang="en-CA" sz="1600" dirty="0" smtClean="0"/>
                        <a:t>0 (none) – 3</a:t>
                      </a:r>
                      <a:r>
                        <a:rPr lang="en-CA" sz="1600" baseline="0" dirty="0" smtClean="0"/>
                        <a:t> (complete adherence)</a:t>
                      </a:r>
                      <a:endParaRPr lang="en-CA" sz="1600" dirty="0"/>
                    </a:p>
                  </a:txBody>
                  <a:tcPr/>
                </a:tc>
                <a:tc>
                  <a:txBody>
                    <a:bodyPr/>
                    <a:lstStyle/>
                    <a:p>
                      <a:r>
                        <a:rPr lang="en-CA" sz="1600" dirty="0" smtClean="0"/>
                        <a:t>Telephone (n=31):</a:t>
                      </a:r>
                      <a:r>
                        <a:rPr lang="en-CA" sz="1600" baseline="0" dirty="0" smtClean="0"/>
                        <a:t>   1 (0-1) </a:t>
                      </a:r>
                      <a:endParaRPr lang="en-CA" sz="1600" dirty="0"/>
                    </a:p>
                    <a:p>
                      <a:r>
                        <a:rPr lang="en-CA" sz="1600" dirty="0" smtClean="0"/>
                        <a:t>Control (n=32):</a:t>
                      </a:r>
                      <a:r>
                        <a:rPr lang="en-CA" sz="1600" baseline="0" dirty="0" smtClean="0"/>
                        <a:t>   0 (0-0)</a:t>
                      </a:r>
                    </a:p>
                    <a:p>
                      <a:r>
                        <a:rPr lang="en-CA" sz="1600" baseline="0" dirty="0" smtClean="0"/>
                        <a:t>- “Slight improvement with telephone intervention”</a:t>
                      </a:r>
                      <a:endParaRPr lang="en-CA" sz="1600" dirty="0"/>
                    </a:p>
                  </a:txBody>
                  <a:tcPr/>
                </a:tc>
                <a:tc>
                  <a:txBody>
                    <a:bodyPr/>
                    <a:lstStyle/>
                    <a:p>
                      <a:r>
                        <a:rPr lang="en-CA" sz="1600" dirty="0" smtClean="0"/>
                        <a:t>P</a:t>
                      </a:r>
                      <a:r>
                        <a:rPr lang="en-CA" sz="1600" baseline="0" dirty="0" smtClean="0"/>
                        <a:t> value (0.32)</a:t>
                      </a:r>
                    </a:p>
                    <a:p>
                      <a:r>
                        <a:rPr lang="en-CA" sz="1600" baseline="0" dirty="0" smtClean="0"/>
                        <a:t>“calculate effect”</a:t>
                      </a:r>
                      <a:endParaRPr lang="en-CA" sz="1600" dirty="0"/>
                    </a:p>
                  </a:txBody>
                  <a:tcPr/>
                </a:tc>
              </a:tr>
              <a:tr h="370840">
                <a:tc>
                  <a:txBody>
                    <a:bodyPr/>
                    <a:lstStyle/>
                    <a:p>
                      <a:r>
                        <a:rPr lang="en-CA" sz="1600" dirty="0" smtClean="0"/>
                        <a:t>Stewart</a:t>
                      </a:r>
                      <a:r>
                        <a:rPr lang="en-CA" sz="1600" baseline="0" dirty="0" smtClean="0"/>
                        <a:t> 2005</a:t>
                      </a:r>
                      <a:endParaRPr lang="en-CA" sz="1600" dirty="0"/>
                    </a:p>
                  </a:txBody>
                  <a:tcPr/>
                </a:tc>
                <a:tc>
                  <a:txBody>
                    <a:bodyPr/>
                    <a:lstStyle/>
                    <a:p>
                      <a:r>
                        <a:rPr lang="en-CA" sz="1600" dirty="0" smtClean="0"/>
                        <a:t>Number adhering to diet</a:t>
                      </a:r>
                      <a:endParaRPr lang="en-CA" sz="1600" dirty="0"/>
                    </a:p>
                  </a:txBody>
                  <a:tcPr/>
                </a:tc>
                <a:tc>
                  <a:txBody>
                    <a:bodyPr/>
                    <a:lstStyle/>
                    <a:p>
                      <a:r>
                        <a:rPr lang="en-CA" sz="1600" dirty="0" smtClean="0"/>
                        <a:t>Telephone</a:t>
                      </a:r>
                      <a:r>
                        <a:rPr lang="en-CA" sz="1600" baseline="0" dirty="0" smtClean="0"/>
                        <a:t> (n=40):   26/40</a:t>
                      </a:r>
                    </a:p>
                    <a:p>
                      <a:r>
                        <a:rPr lang="en-CA" sz="1600" baseline="0" dirty="0" smtClean="0"/>
                        <a:t>Control (n=38):   15/38</a:t>
                      </a:r>
                    </a:p>
                    <a:p>
                      <a:r>
                        <a:rPr lang="en-CA" sz="1600" baseline="0" dirty="0" smtClean="0"/>
                        <a:t>- “Slight improvement with telephone intervention”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baseline="0" dirty="0" smtClean="0"/>
                        <a:t>RR  1.65 (1.05, 2.59)</a:t>
                      </a:r>
                      <a:endParaRPr lang="en-CA" sz="1600" dirty="0" smtClean="0"/>
                    </a:p>
                  </a:txBody>
                  <a:tcPr/>
                </a:tc>
              </a:tr>
              <a:tr h="370840">
                <a:tc>
                  <a:txBody>
                    <a:bodyPr/>
                    <a:lstStyle/>
                    <a:p>
                      <a:r>
                        <a:rPr lang="en-CA" sz="1600" dirty="0" err="1" smtClean="0"/>
                        <a:t>Racelis</a:t>
                      </a:r>
                      <a:r>
                        <a:rPr lang="en-CA" sz="1600" baseline="0" dirty="0" smtClean="0"/>
                        <a:t> 1998</a:t>
                      </a:r>
                      <a:endParaRPr lang="en-CA" sz="1600" dirty="0"/>
                    </a:p>
                  </a:txBody>
                  <a:tcPr/>
                </a:tc>
                <a:tc>
                  <a:txBody>
                    <a:bodyPr/>
                    <a:lstStyle/>
                    <a:p>
                      <a:r>
                        <a:rPr lang="en-CA" sz="1600" dirty="0" smtClean="0"/>
                        <a:t>Diet score</a:t>
                      </a:r>
                      <a:endParaRPr lang="en-CA" sz="1600" dirty="0"/>
                    </a:p>
                  </a:txBody>
                  <a:tcPr/>
                </a:tc>
                <a:tc>
                  <a:txBody>
                    <a:bodyPr/>
                    <a:lstStyle/>
                    <a:p>
                      <a:r>
                        <a:rPr lang="en-CA" sz="1600" dirty="0" smtClean="0"/>
                        <a:t>Telephone</a:t>
                      </a:r>
                      <a:r>
                        <a:rPr lang="en-CA" sz="1600" baseline="0" dirty="0" smtClean="0"/>
                        <a:t> (n=11): improved</a:t>
                      </a:r>
                    </a:p>
                    <a:p>
                      <a:r>
                        <a:rPr lang="en-CA" sz="1600" baseline="0" dirty="0" smtClean="0"/>
                        <a:t>Control (n=10):  improved</a:t>
                      </a:r>
                    </a:p>
                    <a:p>
                      <a:r>
                        <a:rPr lang="en-CA" sz="1600" baseline="0" dirty="0" smtClean="0"/>
                        <a:t>- “no effect of telephone intervention </a:t>
                      </a:r>
                      <a:r>
                        <a:rPr lang="en-CA" sz="1600" baseline="0" dirty="0" err="1" smtClean="0"/>
                        <a:t>vs</a:t>
                      </a:r>
                      <a:r>
                        <a:rPr lang="en-CA" sz="1600" baseline="0" dirty="0" smtClean="0"/>
                        <a:t> control”</a:t>
                      </a:r>
                      <a:endParaRPr lang="en-CA" sz="1600" dirty="0"/>
                    </a:p>
                  </a:txBody>
                  <a:tcPr/>
                </a:tc>
                <a:tc>
                  <a:txBody>
                    <a:bodyPr/>
                    <a:lstStyle/>
                    <a:p>
                      <a:r>
                        <a:rPr lang="en-CA" sz="1600" dirty="0" smtClean="0"/>
                        <a:t>“No significant difference”</a:t>
                      </a:r>
                      <a:endParaRPr lang="en-CA" sz="1600" dirty="0"/>
                    </a:p>
                  </a:txBody>
                  <a:tcPr/>
                </a:tc>
              </a:tr>
              <a:tr h="370840">
                <a:tc>
                  <a:txBody>
                    <a:bodyPr/>
                    <a:lstStyle/>
                    <a:p>
                      <a:r>
                        <a:rPr lang="en-CA" sz="1600" dirty="0" smtClean="0"/>
                        <a:t>Cummings 1981</a:t>
                      </a:r>
                      <a:endParaRPr lang="en-CA" sz="1600" dirty="0"/>
                    </a:p>
                  </a:txBody>
                  <a:tcPr/>
                </a:tc>
                <a:tc>
                  <a:txBody>
                    <a:bodyPr/>
                    <a:lstStyle/>
                    <a:p>
                      <a:r>
                        <a:rPr lang="en-CA" sz="1600" dirty="0" smtClean="0"/>
                        <a:t>Number compliant</a:t>
                      </a:r>
                      <a:endParaRPr lang="en-CA" sz="1600" dirty="0"/>
                    </a:p>
                  </a:txBody>
                  <a:tcPr/>
                </a:tc>
                <a:tc>
                  <a:txBody>
                    <a:bodyPr/>
                    <a:lstStyle/>
                    <a:p>
                      <a:r>
                        <a:rPr lang="en-CA" sz="1600" dirty="0" smtClean="0"/>
                        <a:t>All groups (n=93) compliance pre</a:t>
                      </a:r>
                      <a:r>
                        <a:rPr lang="en-CA" sz="1600" baseline="0" dirty="0" smtClean="0"/>
                        <a:t> = 86%, post = 90%</a:t>
                      </a:r>
                    </a:p>
                    <a:p>
                      <a:r>
                        <a:rPr lang="en-CA" sz="1600" baseline="0" dirty="0" smtClean="0"/>
                        <a:t>- “study cannot be used”</a:t>
                      </a:r>
                      <a:endParaRPr lang="en-CA" sz="1600" dirty="0"/>
                    </a:p>
                  </a:txBody>
                  <a:tcPr/>
                </a:tc>
                <a:tc>
                  <a:txBody>
                    <a:bodyPr/>
                    <a:lstStyle/>
                    <a:p>
                      <a:r>
                        <a:rPr lang="en-CA" sz="1600" dirty="0" smtClean="0"/>
                        <a:t>Not reported</a:t>
                      </a:r>
                      <a:endParaRPr lang="en-CA" sz="1600" dirty="0"/>
                    </a:p>
                  </a:txBody>
                  <a:tcPr/>
                </a:tc>
              </a:tr>
            </a:tbl>
          </a:graphicData>
        </a:graphic>
      </p:graphicFrame>
    </p:spTree>
    <p:extLst>
      <p:ext uri="{BB962C8B-B14F-4D97-AF65-F5344CB8AC3E}">
        <p14:creationId xmlns:p14="http://schemas.microsoft.com/office/powerpoint/2010/main" val="2464008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Challenge 5: Assessment</a:t>
            </a:r>
            <a:endParaRPr lang="en-CA" dirty="0"/>
          </a:p>
        </p:txBody>
      </p:sp>
      <p:sp>
        <p:nvSpPr>
          <p:cNvPr id="3" name="Content Placeholder 2"/>
          <p:cNvSpPr>
            <a:spLocks noGrp="1"/>
          </p:cNvSpPr>
          <p:nvPr>
            <p:ph idx="1"/>
          </p:nvPr>
        </p:nvSpPr>
        <p:spPr>
          <a:xfrm>
            <a:off x="533400" y="1371599"/>
            <a:ext cx="8153400" cy="4800601"/>
          </a:xfrm>
        </p:spPr>
        <p:txBody>
          <a:bodyPr>
            <a:normAutofit/>
          </a:bodyPr>
          <a:lstStyle/>
          <a:p>
            <a:r>
              <a:rPr lang="en-CA" sz="2200" dirty="0" smtClean="0"/>
              <a:t>Risk of bias</a:t>
            </a:r>
          </a:p>
          <a:p>
            <a:pPr lvl="1"/>
            <a:r>
              <a:rPr lang="en-CA" sz="2200" dirty="0" smtClean="0"/>
              <a:t>Medium</a:t>
            </a:r>
          </a:p>
          <a:p>
            <a:r>
              <a:rPr lang="en-CA" sz="2200" dirty="0" smtClean="0"/>
              <a:t>Precision</a:t>
            </a:r>
          </a:p>
          <a:p>
            <a:pPr lvl="1"/>
            <a:r>
              <a:rPr lang="en-CA" sz="2200" dirty="0" smtClean="0"/>
              <a:t>All together 162 participants with small effect: OIS not met</a:t>
            </a:r>
          </a:p>
          <a:p>
            <a:r>
              <a:rPr lang="en-CA" sz="2200" dirty="0" smtClean="0"/>
              <a:t>Consistency</a:t>
            </a:r>
          </a:p>
          <a:p>
            <a:pPr lvl="1"/>
            <a:r>
              <a:rPr lang="en-CA" sz="2200" dirty="0"/>
              <a:t>S</a:t>
            </a:r>
            <a:r>
              <a:rPr lang="en-CA" sz="2200" dirty="0" smtClean="0"/>
              <a:t>ome inconsistency</a:t>
            </a:r>
          </a:p>
          <a:p>
            <a:r>
              <a:rPr lang="en-CA" sz="2200" dirty="0" smtClean="0"/>
              <a:t>Directness</a:t>
            </a:r>
          </a:p>
          <a:p>
            <a:pPr lvl="1"/>
            <a:r>
              <a:rPr lang="en-CA" sz="2200" dirty="0" smtClean="0"/>
              <a:t>No concern</a:t>
            </a:r>
          </a:p>
          <a:p>
            <a:r>
              <a:rPr lang="en-CA" sz="2200" dirty="0"/>
              <a:t>Reporting bias</a:t>
            </a:r>
          </a:p>
          <a:p>
            <a:pPr lvl="1"/>
            <a:r>
              <a:rPr lang="en-CA" sz="2200" dirty="0"/>
              <a:t>No small negative study</a:t>
            </a:r>
            <a:r>
              <a:rPr lang="en-CA" sz="2200" dirty="0" smtClean="0"/>
              <a:t>?</a:t>
            </a:r>
          </a:p>
          <a:p>
            <a:pPr marL="341313" lvl="1" indent="0">
              <a:buNone/>
            </a:pPr>
            <a:endParaRPr lang="en-CA" dirty="0" smtClean="0"/>
          </a:p>
          <a:p>
            <a:pPr lvl="1"/>
            <a:endParaRPr lang="en-CA" dirty="0" smtClean="0"/>
          </a:p>
          <a:p>
            <a:pPr>
              <a:buNone/>
            </a:pPr>
            <a:endParaRPr lang="en-CA" dirty="0" smtClean="0"/>
          </a:p>
        </p:txBody>
      </p:sp>
    </p:spTree>
    <p:extLst>
      <p:ext uri="{BB962C8B-B14F-4D97-AF65-F5344CB8AC3E}">
        <p14:creationId xmlns:p14="http://schemas.microsoft.com/office/powerpoint/2010/main" val="3277871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4213"/>
            <a:ext cx="7693025" cy="530225"/>
          </a:xfrm>
        </p:spPr>
        <p:txBody>
          <a:bodyPr/>
          <a:lstStyle/>
          <a:p>
            <a:r>
              <a:rPr lang="en-US" sz="2800" dirty="0" smtClean="0"/>
              <a:t>Challenge 5: What is the strength of evidence and why?</a:t>
            </a:r>
            <a:endParaRPr lang="en-US" sz="2800" dirty="0"/>
          </a:p>
        </p:txBody>
      </p:sp>
      <p:sp>
        <p:nvSpPr>
          <p:cNvPr id="3" name="Content Placeholder 2"/>
          <p:cNvSpPr>
            <a:spLocks noGrp="1"/>
          </p:cNvSpPr>
          <p:nvPr>
            <p:ph idx="1"/>
          </p:nvPr>
        </p:nvSpPr>
        <p:spPr/>
        <p:txBody>
          <a:bodyPr/>
          <a:lstStyle/>
          <a:p>
            <a:pPr marL="457200" indent="-457200">
              <a:buNone/>
            </a:pPr>
            <a:r>
              <a:rPr lang="en-US" dirty="0" smtClean="0"/>
              <a:t>Discuss with your neighbor</a:t>
            </a:r>
          </a:p>
          <a:p>
            <a:pPr marL="457200" indent="-457200">
              <a:buNone/>
            </a:pPr>
            <a:endParaRPr lang="en-US" dirty="0"/>
          </a:p>
          <a:p>
            <a:pPr marL="457200" indent="-457200">
              <a:buNone/>
            </a:pPr>
            <a:r>
              <a:rPr lang="en-US" dirty="0" smtClean="0"/>
              <a:t>Vote! Strength of evidence</a:t>
            </a:r>
          </a:p>
          <a:p>
            <a:pPr marL="457200" indent="-457200">
              <a:buFont typeface="+mj-lt"/>
              <a:buAutoNum type="arabicPeriod"/>
            </a:pPr>
            <a:r>
              <a:rPr lang="en-US" dirty="0" smtClean="0"/>
              <a:t>High</a:t>
            </a:r>
          </a:p>
          <a:p>
            <a:pPr marL="457200" indent="-457200">
              <a:buFont typeface="+mj-lt"/>
              <a:buAutoNum type="arabicPeriod"/>
            </a:pPr>
            <a:r>
              <a:rPr lang="en-US" dirty="0" smtClean="0"/>
              <a:t>Moderate</a:t>
            </a:r>
          </a:p>
          <a:p>
            <a:pPr marL="457200" indent="-457200">
              <a:buFont typeface="+mj-lt"/>
              <a:buAutoNum type="arabicPeriod"/>
            </a:pPr>
            <a:r>
              <a:rPr lang="en-US" dirty="0" smtClean="0"/>
              <a:t>Low</a:t>
            </a:r>
          </a:p>
          <a:p>
            <a:pPr marL="457200" indent="-457200">
              <a:buFont typeface="+mj-lt"/>
              <a:buAutoNum type="arabicPeriod"/>
            </a:pPr>
            <a:r>
              <a:rPr lang="en-US" dirty="0" smtClean="0"/>
              <a:t>Insufficient</a:t>
            </a:r>
          </a:p>
          <a:p>
            <a:pPr>
              <a:buNone/>
            </a:pPr>
            <a:endParaRPr lang="en-US" dirty="0" smtClean="0"/>
          </a:p>
          <a:p>
            <a:pPr>
              <a:buNone/>
            </a:pPr>
            <a:endParaRPr lang="en-US" dirty="0"/>
          </a:p>
        </p:txBody>
      </p:sp>
    </p:spTree>
    <p:controls>
      <mc:AlternateContent xmlns:mc="http://schemas.openxmlformats.org/markup-compatibility/2006">
        <mc:Choice xmlns:v="urn:schemas-microsoft-com:vml" Requires="v">
          <p:control spid="207875" r:id="rId2" imgW="635031" imgH="685714"/>
        </mc:Choice>
        <mc:Fallback>
          <p:control r:id="rId2" imgW="635031" imgH="685714">
            <p:pic>
              <p:nvPicPr>
                <p:cNvPr id="0" name="Snap2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5829300"/>
                  <a:ext cx="635000" cy="68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20591849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More Information</a:t>
            </a:r>
          </a:p>
        </p:txBody>
      </p:sp>
      <p:sp>
        <p:nvSpPr>
          <p:cNvPr id="12291" name="Rectangle 4"/>
          <p:cNvSpPr>
            <a:spLocks noGrp="1" noChangeArrowheads="1"/>
          </p:cNvSpPr>
          <p:nvPr>
            <p:ph type="body" sz="half" idx="1"/>
          </p:nvPr>
        </p:nvSpPr>
        <p:spPr/>
        <p:txBody>
          <a:bodyPr/>
          <a:lstStyle/>
          <a:p>
            <a:pPr>
              <a:buFont typeface="Wingdings" pitchFamily="2" charset="2"/>
              <a:buNone/>
            </a:pPr>
            <a:r>
              <a:rPr lang="en-US" sz="2000" b="1" dirty="0" smtClean="0"/>
              <a:t>Nancy Santesso</a:t>
            </a:r>
          </a:p>
          <a:p>
            <a:pPr>
              <a:buFont typeface="Wingdings" pitchFamily="2" charset="2"/>
              <a:buNone/>
            </a:pPr>
            <a:r>
              <a:rPr lang="en-US" sz="2000" b="1" dirty="0" smtClean="0"/>
              <a:t>RD, MLIS, PhD </a:t>
            </a:r>
            <a:r>
              <a:rPr lang="en-US" sz="2000" b="1" dirty="0" err="1" smtClean="0"/>
              <a:t>Cand</a:t>
            </a:r>
            <a:endParaRPr lang="en-US" sz="2000" b="1" dirty="0" smtClean="0"/>
          </a:p>
          <a:p>
            <a:pPr>
              <a:buFont typeface="Wingdings" pitchFamily="2" charset="2"/>
              <a:buNone/>
            </a:pPr>
            <a:r>
              <a:rPr lang="en-US" sz="2000" dirty="0" smtClean="0"/>
              <a:t>Department of Clinical Epidemiology and Biostatistics</a:t>
            </a:r>
          </a:p>
          <a:p>
            <a:pPr>
              <a:buFont typeface="Wingdings" pitchFamily="2" charset="2"/>
              <a:buNone/>
            </a:pPr>
            <a:r>
              <a:rPr lang="en-US" sz="2000" dirty="0" smtClean="0"/>
              <a:t>McMaster University</a:t>
            </a:r>
          </a:p>
          <a:p>
            <a:pPr>
              <a:buFont typeface="Wingdings" pitchFamily="2" charset="2"/>
              <a:buNone/>
            </a:pPr>
            <a:r>
              <a:rPr lang="en-US" sz="2000" dirty="0" smtClean="0"/>
              <a:t>santesna@mcmaster.ca</a:t>
            </a:r>
            <a:endParaRPr lang="en-US" dirty="0" smtClean="0"/>
          </a:p>
          <a:p>
            <a:pPr>
              <a:buFont typeface="Wingdings" pitchFamily="2" charset="2"/>
              <a:buNone/>
            </a:pPr>
            <a:endParaRPr lang="en-US" sz="2000" dirty="0" smtClean="0"/>
          </a:p>
        </p:txBody>
      </p:sp>
      <p:sp>
        <p:nvSpPr>
          <p:cNvPr id="12292" name="Rectangle 5"/>
          <p:cNvSpPr>
            <a:spLocks noGrp="1" noChangeArrowheads="1"/>
          </p:cNvSpPr>
          <p:nvPr>
            <p:ph type="body" sz="half" idx="2"/>
          </p:nvPr>
        </p:nvSpPr>
        <p:spPr/>
        <p:txBody>
          <a:bodyPr/>
          <a:lstStyle/>
          <a:p>
            <a:pPr>
              <a:buFont typeface="Wingdings" pitchFamily="2" charset="2"/>
              <a:buNone/>
            </a:pPr>
            <a:r>
              <a:rPr lang="en-US" sz="2000" b="1" dirty="0" smtClean="0"/>
              <a:t>Nancy Berkman, PhD</a:t>
            </a:r>
          </a:p>
          <a:p>
            <a:pPr>
              <a:buFont typeface="Wingdings" pitchFamily="2" charset="2"/>
              <a:buNone/>
            </a:pPr>
            <a:r>
              <a:rPr lang="en-US" sz="2000" dirty="0" smtClean="0"/>
              <a:t>Senior Health Policy Research Analyst</a:t>
            </a:r>
          </a:p>
          <a:p>
            <a:pPr>
              <a:buFont typeface="Wingdings" pitchFamily="2" charset="2"/>
              <a:buNone/>
            </a:pPr>
            <a:r>
              <a:rPr lang="en-US" sz="2000" dirty="0" smtClean="0"/>
              <a:t>Program on Healthcare Quality and Outcomes</a:t>
            </a:r>
          </a:p>
          <a:p>
            <a:pPr>
              <a:buFont typeface="Wingdings" pitchFamily="2" charset="2"/>
              <a:buNone/>
            </a:pPr>
            <a:r>
              <a:rPr lang="en-US" sz="2000" dirty="0" smtClean="0"/>
              <a:t>berkman@rti.org</a:t>
            </a:r>
          </a:p>
        </p:txBody>
      </p:sp>
      <p:pic>
        <p:nvPicPr>
          <p:cNvPr id="12293" name="Picture 6" descr="background-pieces"/>
          <p:cNvPicPr>
            <a:picLocks noChangeAspect="1" noChangeArrowheads="1"/>
          </p:cNvPicPr>
          <p:nvPr/>
        </p:nvPicPr>
        <p:blipFill>
          <a:blip r:embed="rId3" cstate="print"/>
          <a:srcRect l="833" b="1485"/>
          <a:stretch>
            <a:fillRect/>
          </a:stretch>
        </p:blipFill>
        <p:spPr bwMode="auto">
          <a:xfrm>
            <a:off x="0" y="2743200"/>
            <a:ext cx="8382000" cy="4113213"/>
          </a:xfrm>
          <a:prstGeom prst="rect">
            <a:avLst/>
          </a:prstGeom>
          <a:noFill/>
          <a:ln w="9525">
            <a:noFill/>
            <a:miter lim="800000"/>
            <a:headEnd/>
            <a:tailEnd/>
          </a:ln>
        </p:spPr>
      </p:pic>
    </p:spTree>
    <p:extLst>
      <p:ext uri="{BB962C8B-B14F-4D97-AF65-F5344CB8AC3E}">
        <p14:creationId xmlns:p14="http://schemas.microsoft.com/office/powerpoint/2010/main" val="523231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1"/>
            <a:ext cx="8836025" cy="681038"/>
          </a:xfrm>
        </p:spPr>
        <p:txBody>
          <a:bodyPr/>
          <a:lstStyle/>
          <a:p>
            <a:r>
              <a:rPr lang="en-US" dirty="0" smtClean="0"/>
              <a:t>Steps in AHRQ EPC Approach to Grading SOE</a:t>
            </a:r>
            <a:endParaRPr lang="en-US" dirty="0"/>
          </a:p>
        </p:txBody>
      </p:sp>
      <p:sp>
        <p:nvSpPr>
          <p:cNvPr id="3" name="Content Placeholder 2"/>
          <p:cNvSpPr>
            <a:spLocks noGrp="1"/>
          </p:cNvSpPr>
          <p:nvPr>
            <p:ph idx="1"/>
          </p:nvPr>
        </p:nvSpPr>
        <p:spPr>
          <a:xfrm>
            <a:off x="457200" y="1371601"/>
            <a:ext cx="8229600" cy="4648200"/>
          </a:xfrm>
        </p:spPr>
        <p:txBody>
          <a:bodyPr/>
          <a:lstStyle/>
          <a:p>
            <a:r>
              <a:rPr lang="en-US" sz="2200" dirty="0" smtClean="0"/>
              <a:t>Separately for RCT and observational study evidence, aggregated across studies, for each outcome</a:t>
            </a:r>
          </a:p>
          <a:p>
            <a:r>
              <a:rPr lang="en-US" sz="2200" dirty="0" smtClean="0"/>
              <a:t>Score </a:t>
            </a:r>
            <a:r>
              <a:rPr lang="en-US" sz="2200" b="1" dirty="0"/>
              <a:t>5</a:t>
            </a:r>
            <a:r>
              <a:rPr lang="en-US" sz="2200" b="1" dirty="0" smtClean="0"/>
              <a:t> required domains</a:t>
            </a:r>
          </a:p>
          <a:p>
            <a:pPr lvl="1"/>
            <a:r>
              <a:rPr lang="en-US" dirty="0" smtClean="0"/>
              <a:t>Risk of bias (Study limitations), Consistency, Directness, Precision</a:t>
            </a:r>
          </a:p>
          <a:p>
            <a:pPr lvl="1"/>
            <a:r>
              <a:rPr lang="en-US" dirty="0" smtClean="0"/>
              <a:t>Maybe Publication bias</a:t>
            </a:r>
          </a:p>
          <a:p>
            <a:r>
              <a:rPr lang="en-US" sz="2200" dirty="0" smtClean="0"/>
              <a:t>Considering, possibly scoring, </a:t>
            </a:r>
            <a:r>
              <a:rPr lang="en-US" sz="2200" b="1" dirty="0"/>
              <a:t>3</a:t>
            </a:r>
            <a:r>
              <a:rPr lang="en-US" sz="2200" b="1" dirty="0" smtClean="0"/>
              <a:t> additional domains</a:t>
            </a:r>
          </a:p>
          <a:p>
            <a:pPr lvl="1"/>
            <a:r>
              <a:rPr lang="en-US" dirty="0" smtClean="0"/>
              <a:t>Dose-response association</a:t>
            </a:r>
          </a:p>
          <a:p>
            <a:pPr lvl="1"/>
            <a:r>
              <a:rPr lang="en-US" dirty="0" smtClean="0"/>
              <a:t>Plausible confounding</a:t>
            </a:r>
          </a:p>
          <a:p>
            <a:pPr lvl="1"/>
            <a:r>
              <a:rPr lang="en-US" dirty="0" smtClean="0"/>
              <a:t>Strength of association</a:t>
            </a:r>
          </a:p>
          <a:p>
            <a:r>
              <a:rPr lang="en-US" dirty="0" smtClean="0"/>
              <a:t>Combine into a separate SOE grade for RCTs and observational studies and then combine into final grade</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4213"/>
            <a:ext cx="8531225" cy="530225"/>
          </a:xfrm>
        </p:spPr>
        <p:txBody>
          <a:bodyPr/>
          <a:lstStyle/>
          <a:p>
            <a:r>
              <a:rPr lang="en-US" dirty="0" smtClean="0"/>
              <a:t>Risk of bias domain score </a:t>
            </a:r>
            <a:endParaRPr lang="en-US" dirty="0"/>
          </a:p>
        </p:txBody>
      </p:sp>
      <p:sp>
        <p:nvSpPr>
          <p:cNvPr id="3" name="Content Placeholder 2"/>
          <p:cNvSpPr>
            <a:spLocks noGrp="1"/>
          </p:cNvSpPr>
          <p:nvPr>
            <p:ph idx="1"/>
          </p:nvPr>
        </p:nvSpPr>
        <p:spPr/>
        <p:txBody>
          <a:bodyPr/>
          <a:lstStyle/>
          <a:p>
            <a:r>
              <a:rPr lang="en-US" dirty="0" smtClean="0"/>
              <a:t>Concerns adequate control for bias based on both study design and study conduct of individual studies</a:t>
            </a:r>
          </a:p>
          <a:p>
            <a:r>
              <a:rPr lang="en-US" dirty="0" smtClean="0"/>
              <a:t>Assesses the aggregate risk of bias of studies separately for RCTs and observational studies </a:t>
            </a:r>
          </a:p>
          <a:p>
            <a:r>
              <a:rPr lang="en-US" dirty="0" smtClean="0"/>
              <a:t>Scores: </a:t>
            </a:r>
            <a:r>
              <a:rPr lang="en-US" b="1" dirty="0" smtClean="0"/>
              <a:t>high, medium, or low</a:t>
            </a:r>
          </a:p>
          <a:p>
            <a:pPr lvl="1"/>
            <a:r>
              <a:rPr lang="en-US" sz="2400" dirty="0" smtClean="0"/>
              <a:t>Based on design, RCTs start as low Risk of Bias and Observational studies start as higher Risk of Bias</a:t>
            </a:r>
          </a:p>
          <a:p>
            <a:pPr lvl="1"/>
            <a:r>
              <a:rPr lang="en-US" sz="2400" dirty="0" smtClean="0"/>
              <a:t>May be adjusted based on individual study conduct</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Consistency domain score</a:t>
            </a:r>
            <a:endParaRPr lang="en-US" dirty="0"/>
          </a:p>
        </p:txBody>
      </p:sp>
      <p:sp>
        <p:nvSpPr>
          <p:cNvPr id="3" name="Content Placeholder 2"/>
          <p:cNvSpPr>
            <a:spLocks noGrp="1"/>
          </p:cNvSpPr>
          <p:nvPr>
            <p:ph idx="1"/>
          </p:nvPr>
        </p:nvSpPr>
        <p:spPr/>
        <p:txBody>
          <a:bodyPr/>
          <a:lstStyle/>
          <a:p>
            <a:r>
              <a:rPr lang="en-US" dirty="0" smtClean="0"/>
              <a:t>Degree of similarity in the magnitude (or direction of effect) of different studies within the evidence base.</a:t>
            </a:r>
          </a:p>
          <a:p>
            <a:r>
              <a:rPr lang="en-US" b="1" dirty="0" smtClean="0"/>
              <a:t>Consistent</a:t>
            </a:r>
            <a:r>
              <a:rPr lang="en-US" dirty="0" smtClean="0"/>
              <a:t>: same direction of effect (same side of “no effect”) and narrow range of effect sizes</a:t>
            </a:r>
          </a:p>
          <a:p>
            <a:r>
              <a:rPr lang="en-US" b="1" dirty="0" smtClean="0"/>
              <a:t>Inconsistent</a:t>
            </a:r>
            <a:r>
              <a:rPr lang="en-US" dirty="0" smtClean="0"/>
              <a:t>: non-overlapping confidence intervals, significant unexplained clinical or statistical heterogeneity, etc</a:t>
            </a:r>
          </a:p>
          <a:p>
            <a:r>
              <a:rPr lang="en-US" b="1" dirty="0" smtClean="0"/>
              <a:t>Unknown or not applicable</a:t>
            </a:r>
            <a:r>
              <a:rPr lang="en-US" dirty="0" smtClean="0"/>
              <a:t>: single study so cannot be assessed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Directness domain score</a:t>
            </a:r>
            <a:endParaRPr lang="en-US" dirty="0"/>
          </a:p>
        </p:txBody>
      </p:sp>
      <p:sp>
        <p:nvSpPr>
          <p:cNvPr id="3" name="Content Placeholder 2"/>
          <p:cNvSpPr>
            <a:spLocks noGrp="1"/>
          </p:cNvSpPr>
          <p:nvPr>
            <p:ph idx="1"/>
          </p:nvPr>
        </p:nvSpPr>
        <p:spPr/>
        <p:txBody>
          <a:bodyPr/>
          <a:lstStyle/>
          <a:p>
            <a:r>
              <a:rPr lang="en-US" dirty="0" smtClean="0"/>
              <a:t>Whether evidence reflects a single, direct link between the intervention of interest and the ultimate health outcome under consideration </a:t>
            </a:r>
          </a:p>
          <a:p>
            <a:r>
              <a:rPr lang="en-US" b="1" dirty="0" smtClean="0"/>
              <a:t>Direct</a:t>
            </a:r>
            <a:r>
              <a:rPr lang="en-US" dirty="0" smtClean="0"/>
              <a:t>: single direct link between the intervention and health outcome</a:t>
            </a:r>
          </a:p>
          <a:p>
            <a:r>
              <a:rPr lang="en-US" b="1" dirty="0" smtClean="0"/>
              <a:t>Indirect</a:t>
            </a:r>
            <a:r>
              <a:rPr lang="en-US" dirty="0" smtClean="0"/>
              <a:t>: evidence relies on</a:t>
            </a:r>
          </a:p>
          <a:p>
            <a:pPr lvl="1"/>
            <a:r>
              <a:rPr lang="en-US" dirty="0" smtClean="0"/>
              <a:t>Surrogate or proxy outcomes</a:t>
            </a:r>
          </a:p>
          <a:p>
            <a:pPr lvl="1"/>
            <a:r>
              <a:rPr lang="en-US" dirty="0" smtClean="0"/>
              <a:t>More than one body of evidence (no head-to-head studies)</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684213"/>
            <a:ext cx="4035425" cy="530225"/>
          </a:xfrm>
        </p:spPr>
        <p:txBody>
          <a:bodyPr/>
          <a:lstStyle/>
          <a:p>
            <a:r>
              <a:rPr lang="en-US" dirty="0" smtClean="0"/>
              <a:t>Precision domain score</a:t>
            </a:r>
            <a:endParaRPr lang="en-US" dirty="0"/>
          </a:p>
        </p:txBody>
      </p:sp>
      <p:sp>
        <p:nvSpPr>
          <p:cNvPr id="3" name="Content Placeholder 2"/>
          <p:cNvSpPr>
            <a:spLocks noGrp="1"/>
          </p:cNvSpPr>
          <p:nvPr>
            <p:ph idx="1"/>
          </p:nvPr>
        </p:nvSpPr>
        <p:spPr/>
        <p:txBody>
          <a:bodyPr/>
          <a:lstStyle/>
          <a:p>
            <a:r>
              <a:rPr lang="en-US" dirty="0" smtClean="0"/>
              <a:t>Degree of certainty for estimate of effect with respect to a specific outcome</a:t>
            </a:r>
          </a:p>
          <a:p>
            <a:pPr>
              <a:buNone/>
            </a:pPr>
            <a:endParaRPr lang="en-US" dirty="0" smtClean="0"/>
          </a:p>
          <a:p>
            <a:r>
              <a:rPr lang="en-US" b="1" dirty="0" smtClean="0"/>
              <a:t>Precise:</a:t>
            </a:r>
            <a:r>
              <a:rPr lang="en-US" dirty="0" smtClean="0"/>
              <a:t> estimate allows a clinically useful decision</a:t>
            </a:r>
          </a:p>
          <a:p>
            <a:r>
              <a:rPr lang="en-US" b="1" dirty="0" smtClean="0"/>
              <a:t>Imprecise</a:t>
            </a:r>
            <a:r>
              <a:rPr lang="en-US" dirty="0" smtClean="0"/>
              <a:t>: confidence interval is so wide that it could include clinically distinct (even conflicting) conclusions</a:t>
            </a:r>
          </a:p>
          <a:p>
            <a:r>
              <a:rPr lang="en-US" b="1" dirty="0" smtClean="0"/>
              <a:t>Unknown: </a:t>
            </a:r>
            <a:r>
              <a:rPr lang="en-US" dirty="0" smtClean="0"/>
              <a:t>measures of dispersion not provided</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Bias domain score</a:t>
            </a:r>
            <a:endParaRPr lang="en-US" dirty="0"/>
          </a:p>
        </p:txBody>
      </p:sp>
      <p:sp>
        <p:nvSpPr>
          <p:cNvPr id="3" name="Content Placeholder 2"/>
          <p:cNvSpPr>
            <a:spLocks noGrp="1"/>
          </p:cNvSpPr>
          <p:nvPr>
            <p:ph idx="1"/>
          </p:nvPr>
        </p:nvSpPr>
        <p:spPr/>
        <p:txBody>
          <a:bodyPr/>
          <a:lstStyle/>
          <a:p>
            <a:r>
              <a:rPr lang="en-US" b="1" dirty="0" smtClean="0"/>
              <a:t>Publication bias: </a:t>
            </a:r>
            <a:r>
              <a:rPr lang="en-US" dirty="0" err="1" smtClean="0"/>
              <a:t>nonreporting</a:t>
            </a:r>
            <a:r>
              <a:rPr lang="en-US" dirty="0" smtClean="0"/>
              <a:t> of results</a:t>
            </a:r>
          </a:p>
          <a:p>
            <a:r>
              <a:rPr lang="en-US" b="1" dirty="0" smtClean="0"/>
              <a:t>Selective outcome reporting: </a:t>
            </a:r>
            <a:r>
              <a:rPr lang="en-US" dirty="0" err="1" smtClean="0"/>
              <a:t>nonreporting</a:t>
            </a:r>
            <a:r>
              <a:rPr lang="en-US" dirty="0" smtClean="0"/>
              <a:t> of planned outcomes</a:t>
            </a:r>
          </a:p>
          <a:p>
            <a:r>
              <a:rPr lang="en-US" b="1" dirty="0" smtClean="0"/>
              <a:t>Selective analysis reporting: </a:t>
            </a:r>
            <a:r>
              <a:rPr lang="en-US" dirty="0" smtClean="0"/>
              <a:t>reporting only the most favorable analyses</a:t>
            </a:r>
          </a:p>
          <a:p>
            <a:endParaRPr lang="en-US" b="1" dirty="0"/>
          </a:p>
          <a:p>
            <a:r>
              <a:rPr lang="en-US" b="1" dirty="0" smtClean="0"/>
              <a:t>Suspected</a:t>
            </a:r>
          </a:p>
          <a:p>
            <a:r>
              <a:rPr lang="en-US" b="1" dirty="0" smtClean="0"/>
              <a:t>Undetected</a:t>
            </a:r>
            <a:endParaRPr lang="en-US" b="1" dirty="0"/>
          </a:p>
        </p:txBody>
      </p:sp>
    </p:spTree>
    <p:extLst>
      <p:ext uri="{BB962C8B-B14F-4D97-AF65-F5344CB8AC3E}">
        <p14:creationId xmlns:p14="http://schemas.microsoft.com/office/powerpoint/2010/main" val="1572727162"/>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Narrow"/>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Narrow"/>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6659</TotalTime>
  <Words>2173</Words>
  <Application>Microsoft Office PowerPoint</Application>
  <PresentationFormat>On-screen Show (4:3)</PresentationFormat>
  <Paragraphs>337</Paragraphs>
  <Slides>37</Slides>
  <Notes>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37</vt:i4>
      </vt:variant>
    </vt:vector>
  </HeadingPairs>
  <TitlesOfParts>
    <vt:vector size="40" baseType="lpstr">
      <vt:lpstr>Custom Design</vt:lpstr>
      <vt:lpstr>1_Custom Design</vt:lpstr>
      <vt:lpstr>Graph Sheet</vt:lpstr>
      <vt:lpstr>Facing Challenging Situations  When Grading Strength of Evidence</vt:lpstr>
      <vt:lpstr>Background</vt:lpstr>
      <vt:lpstr>Session approach and goals </vt:lpstr>
      <vt:lpstr>Steps in AHRQ EPC Approach to Grading SOE</vt:lpstr>
      <vt:lpstr>Risk of bias domain score </vt:lpstr>
      <vt:lpstr>Consistency domain score</vt:lpstr>
      <vt:lpstr>Directness domain score</vt:lpstr>
      <vt:lpstr>Precision domain score</vt:lpstr>
      <vt:lpstr>Reporting Bias domain score</vt:lpstr>
      <vt:lpstr>Additional “discretionary” domains </vt:lpstr>
      <vt:lpstr>Integrating domain scores into a SOE grade </vt:lpstr>
      <vt:lpstr>AHRQ and GRADE Grading Categories</vt:lpstr>
      <vt:lpstr>Challenge 1: 1 study, continuous outcome, ‘significant effects’</vt:lpstr>
      <vt:lpstr>Challenge 1: 1 study, continuous outcome, ‘significant effects’</vt:lpstr>
      <vt:lpstr>Challenge 1: 1 study, continuous outcome, ‘significant effects’</vt:lpstr>
      <vt:lpstr>Challenge 1: What is the strength of evidence and why?</vt:lpstr>
      <vt:lpstr>Challenge 1: Assessment</vt:lpstr>
      <vt:lpstr>Optimal information size</vt:lpstr>
      <vt:lpstr>Rule of thumb</vt:lpstr>
      <vt:lpstr>Challenge 1 Assessment (modification)</vt:lpstr>
      <vt:lpstr>Challenge 2: 1 study, dichotomous outcome, ‘non-significant effects’</vt:lpstr>
      <vt:lpstr>Challenge 2: Assessment</vt:lpstr>
      <vt:lpstr>Challenge 2: What is the strength of evidence and why?</vt:lpstr>
      <vt:lpstr>Precision?</vt:lpstr>
      <vt:lpstr>PowerPoint Presentation</vt:lpstr>
      <vt:lpstr>PowerPoint Presentation</vt:lpstr>
      <vt:lpstr>PowerPoint Presentation</vt:lpstr>
      <vt:lpstr>Precision:</vt:lpstr>
      <vt:lpstr>Challenge 3: Inconsistency and Precision</vt:lpstr>
      <vt:lpstr>Challenge 3: Assessment</vt:lpstr>
      <vt:lpstr>Consistency and Precision</vt:lpstr>
      <vt:lpstr>Challenge 4: RCT and observational study data</vt:lpstr>
      <vt:lpstr>Challenge 4: Are you more or less confident in the RCT    data given the observational data?</vt:lpstr>
      <vt:lpstr>Challenge 5: Telephone counselling to improve adherence to diet</vt:lpstr>
      <vt:lpstr>Challenge 5: Assessment</vt:lpstr>
      <vt:lpstr>Challenge 5: What is the strength of evidence and why?</vt:lpstr>
      <vt:lpstr>More Information</vt:lpstr>
    </vt:vector>
  </TitlesOfParts>
  <Company>RTI RTI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RD&amp;D Supporting Warm Syngas Clean-up Technology</dc:title>
  <dc:creator>RTI RTI</dc:creator>
  <cp:lastModifiedBy>berkman</cp:lastModifiedBy>
  <cp:revision>804</cp:revision>
  <dcterms:created xsi:type="dcterms:W3CDTF">2010-03-30T16:40:02Z</dcterms:created>
  <dcterms:modified xsi:type="dcterms:W3CDTF">2012-09-09T21:28:19Z</dcterms:modified>
</cp:coreProperties>
</file>