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57" r:id="rId2"/>
    <p:sldId id="258" r:id="rId3"/>
    <p:sldId id="261" r:id="rId4"/>
    <p:sldId id="262" r:id="rId5"/>
    <p:sldId id="263" r:id="rId6"/>
    <p:sldId id="266" r:id="rId7"/>
    <p:sldId id="264" r:id="rId8"/>
    <p:sldId id="265" r:id="rId9"/>
    <p:sldId id="267" r:id="rId10"/>
    <p:sldId id="268" r:id="rId11"/>
    <p:sldId id="270" r:id="rId12"/>
    <p:sldId id="269" r:id="rId13"/>
    <p:sldId id="271" r:id="rId14"/>
    <p:sldId id="272" r:id="rId15"/>
    <p:sldId id="291" r:id="rId16"/>
    <p:sldId id="292" r:id="rId17"/>
    <p:sldId id="293" r:id="rId18"/>
    <p:sldId id="277" r:id="rId19"/>
    <p:sldId id="273" r:id="rId20"/>
    <p:sldId id="275" r:id="rId21"/>
    <p:sldId id="278" r:id="rId22"/>
    <p:sldId id="279" r:id="rId23"/>
    <p:sldId id="289" r:id="rId24"/>
    <p:sldId id="280" r:id="rId25"/>
    <p:sldId id="281" r:id="rId26"/>
    <p:sldId id="296" r:id="rId27"/>
    <p:sldId id="297" r:id="rId28"/>
    <p:sldId id="283" r:id="rId29"/>
    <p:sldId id="282" r:id="rId30"/>
    <p:sldId id="284" r:id="rId31"/>
    <p:sldId id="285" r:id="rId32"/>
    <p:sldId id="276" r:id="rId33"/>
    <p:sldId id="286" r:id="rId34"/>
    <p:sldId id="290" r:id="rId35"/>
    <p:sldId id="287" r:id="rId36"/>
    <p:sldId id="294" r:id="rId37"/>
    <p:sldId id="288" r:id="rId38"/>
    <p:sldId id="295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86054" autoAdjust="0"/>
  </p:normalViewPr>
  <p:slideViewPr>
    <p:cSldViewPr>
      <p:cViewPr>
        <p:scale>
          <a:sx n="75" d="100"/>
          <a:sy n="75" d="100"/>
        </p:scale>
        <p:origin x="-1602" y="-7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3456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D68294-EBE7-4F6D-8806-E633B661FF7F}" type="datetimeFigureOut">
              <a:rPr lang="en-US" smtClean="0"/>
              <a:pPr/>
              <a:t>10/22/2012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A074F-D670-46CD-9E5F-12E652AC56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0534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9DADD-6125-4FE6-97E7-1F2FDCD0892B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290" name="Picture 2" descr="CHeSS 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299"/>
            <a:ext cx="1905000" cy="952501"/>
          </a:xfrm>
          <a:prstGeom prst="rect">
            <a:avLst/>
          </a:prstGeom>
          <a:noFill/>
        </p:spPr>
      </p:pic>
      <p:pic>
        <p:nvPicPr>
          <p:cNvPr id="12291" name="Picture 3" descr="C:\Users\YUSS\Downloads\COL.PHARM.6.BOTTOM.LG.RDBL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3129" y="228600"/>
            <a:ext cx="4214647" cy="76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30428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200400" cy="365125"/>
          </a:xfrm>
        </p:spPr>
        <p:txBody>
          <a:bodyPr/>
          <a:lstStyle>
            <a:lvl1pPr>
              <a:defRPr lang="en-US" sz="1400" b="1" smtClean="0">
                <a:effectLst/>
              </a:defRPr>
            </a:lvl1pPr>
          </a:lstStyle>
          <a:p>
            <a:r>
              <a:rPr lang="en-US" smtClean="0"/>
              <a:t>AHRQ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CHeSS 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80213"/>
            <a:ext cx="1066800" cy="533401"/>
          </a:xfrm>
          <a:prstGeom prst="rect">
            <a:avLst/>
          </a:prstGeom>
          <a:noFill/>
        </p:spPr>
      </p:pic>
      <p:pic>
        <p:nvPicPr>
          <p:cNvPr id="8" name="Picture 3" descr="C:\Users\YUSS\Downloads\COL.PHARM.6.BOTTOM.LG.RDBL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9368" y="211187"/>
            <a:ext cx="2203632" cy="398413"/>
          </a:xfrm>
          <a:prstGeom prst="rect">
            <a:avLst/>
          </a:prstGeom>
          <a:noFill/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782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57200" y="1828800"/>
            <a:ext cx="82296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839490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>
            <a:normAutofit/>
          </a:bodyPr>
          <a:lstStyle>
            <a:lvl1pPr>
              <a:defRPr sz="7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6991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6940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4239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6715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987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2403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3554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9624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4" r:id="rId4"/>
    <p:sldLayoutId id="2147483665" r:id="rId5"/>
    <p:sldLayoutId id="2147483666" r:id="rId6"/>
    <p:sldLayoutId id="2147483668" r:id="rId7"/>
    <p:sldLayoutId id="2147483669" r:id="rId8"/>
    <p:sldLayoutId id="2147483671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2400"/>
            <a:ext cx="7772400" cy="17526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+mj-lt"/>
              </a:rPr>
              <a:t>Is Patient Centered Medication Adherence an Oxymoron? Self-Management </a:t>
            </a:r>
            <a:r>
              <a:rPr lang="en-US" sz="3200" b="1" dirty="0">
                <a:latin typeface="+mj-lt"/>
              </a:rPr>
              <a:t>of </a:t>
            </a:r>
            <a:r>
              <a:rPr lang="en-US" sz="3200" b="1" dirty="0" smtClean="0">
                <a:latin typeface="+mj-lt"/>
              </a:rPr>
              <a:t>Medications </a:t>
            </a:r>
            <a:r>
              <a:rPr lang="en-US" sz="3200" b="1" dirty="0">
                <a:latin typeface="+mj-lt"/>
              </a:rPr>
              <a:t>in the </a:t>
            </a:r>
            <a:r>
              <a:rPr lang="en-US" sz="3200" b="1" dirty="0" smtClean="0">
                <a:latin typeface="+mj-lt"/>
              </a:rPr>
              <a:t>Lived </a:t>
            </a:r>
            <a:r>
              <a:rPr lang="en-US" sz="3200" b="1" dirty="0">
                <a:latin typeface="+mj-lt"/>
              </a:rPr>
              <a:t>E</a:t>
            </a:r>
            <a:r>
              <a:rPr lang="en-US" sz="3200" b="1" dirty="0" smtClean="0">
                <a:latin typeface="+mj-lt"/>
              </a:rPr>
              <a:t>xperience </a:t>
            </a:r>
            <a:r>
              <a:rPr lang="en-US" sz="3200" b="1" dirty="0">
                <a:latin typeface="+mj-lt"/>
              </a:rPr>
              <a:t>of </a:t>
            </a:r>
            <a:r>
              <a:rPr lang="en-US" sz="3200" b="1" dirty="0" smtClean="0">
                <a:latin typeface="+mj-lt"/>
              </a:rPr>
              <a:t>Chronic </a:t>
            </a:r>
            <a:r>
              <a:rPr lang="en-US" sz="3200" b="1" dirty="0">
                <a:latin typeface="+mj-lt"/>
              </a:rPr>
              <a:t>I</a:t>
            </a:r>
            <a:r>
              <a:rPr lang="en-US" sz="3200" b="1" dirty="0" smtClean="0">
                <a:latin typeface="+mj-lt"/>
              </a:rPr>
              <a:t>llness</a:t>
            </a:r>
            <a:endParaRPr lang="en-US" sz="3200" b="1" dirty="0">
              <a:latin typeface="+mj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17900"/>
            <a:ext cx="7772400" cy="1676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+mj-lt"/>
                <a:ea typeface="+mj-ea"/>
              </a:rPr>
              <a:t>Bruce L. Lambert, Ph.D.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+mj-lt"/>
                <a:ea typeface="+mj-ea"/>
              </a:rPr>
              <a:t>Professor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+mj-lt"/>
                <a:ea typeface="+mj-ea"/>
              </a:rPr>
              <a:t>Department of Pharmacy Administration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+mj-lt"/>
                <a:ea typeface="+mj-ea"/>
              </a:rPr>
              <a:t>University of Illinois at </a:t>
            </a:r>
            <a:r>
              <a:rPr lang="en-US" sz="2000" b="1" dirty="0" smtClean="0">
                <a:solidFill>
                  <a:schemeClr val="tx1"/>
                </a:solidFill>
                <a:latin typeface="+mj-lt"/>
                <a:ea typeface="+mj-ea"/>
              </a:rPr>
              <a:t>Chicago</a:t>
            </a:r>
          </a:p>
          <a:p>
            <a:pPr>
              <a:spcBef>
                <a:spcPts val="0"/>
              </a:spcBef>
            </a:pPr>
            <a:r>
              <a:rPr lang="en-US" sz="2000" b="1" dirty="0" smtClean="0">
                <a:solidFill>
                  <a:schemeClr val="tx1"/>
                </a:solidFill>
                <a:latin typeface="+mj-lt"/>
                <a:ea typeface="+mj-ea"/>
              </a:rPr>
              <a:t>lambertb@uic.edu</a:t>
            </a:r>
            <a:endParaRPr lang="en-US" sz="2000" b="1" dirty="0">
              <a:solidFill>
                <a:schemeClr val="tx1"/>
              </a:solidFill>
              <a:latin typeface="+mj-lt"/>
              <a:ea typeface="+mj-ea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816425" y="5247529"/>
            <a:ext cx="7696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Arial" charset="0"/>
              </a:rPr>
              <a:t>This project was supported </a:t>
            </a:r>
            <a:r>
              <a:rPr lang="en-US" dirty="0" smtClean="0">
                <a:solidFill>
                  <a:prstClr val="black"/>
                </a:solidFill>
                <a:latin typeface="Arial" charset="0"/>
              </a:rPr>
              <a:t>in part by grant </a:t>
            </a:r>
            <a:r>
              <a:rPr lang="en-US" dirty="0">
                <a:solidFill>
                  <a:prstClr val="black"/>
                </a:solidFill>
                <a:latin typeface="Arial" charset="0"/>
              </a:rPr>
              <a:t>1U19HS021093-01 from </a:t>
            </a:r>
            <a:r>
              <a:rPr lang="en-US" dirty="0" smtClean="0">
                <a:solidFill>
                  <a:prstClr val="black"/>
                </a:solidFill>
                <a:latin typeface="Arial" charset="0"/>
              </a:rPr>
              <a:t>AHRQ. </a:t>
            </a:r>
            <a:r>
              <a:rPr lang="en-US" dirty="0">
                <a:solidFill>
                  <a:prstClr val="black"/>
                </a:solidFill>
                <a:latin typeface="Arial" charset="0"/>
              </a:rPr>
              <a:t>The content is solely the responsibility of the authors and does not necessarily represent the official views of the </a:t>
            </a:r>
            <a:r>
              <a:rPr lang="en-US" dirty="0" smtClean="0">
                <a:solidFill>
                  <a:prstClr val="black"/>
                </a:solidFill>
                <a:latin typeface="Arial" charset="0"/>
              </a:rPr>
              <a:t>AHRQ.  </a:t>
            </a: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331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 descr="https://encrypted-tbn1.google.com/images?q=tbn:ANd9GcRvjFyjfuQakdCCd0Uy4k5UhPpMgLg7cxLhIVLHYrKny6PaOS9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81000"/>
            <a:ext cx="5791200" cy="53918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55578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Through the patient’s own eyes. In their own words.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5706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 descr="http://4.bp.blogspot.com/_VJONkhui97Q/SWm86ULf4AI/AAAAAAAADGg/LWqjkBrzcZI/s400/Patient-perspectiv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62000"/>
            <a:ext cx="7562703" cy="5029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44711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Ethnography</a:t>
            </a:r>
            <a:br>
              <a:rPr lang="en-US" dirty="0" smtClean="0"/>
            </a:br>
            <a:r>
              <a:rPr lang="en-US" dirty="0" smtClean="0"/>
              <a:t>Grounded Theory</a:t>
            </a:r>
            <a:br>
              <a:rPr lang="en-US" dirty="0" smtClean="0"/>
            </a:br>
            <a:r>
              <a:rPr lang="en-US" dirty="0" smtClean="0"/>
              <a:t>Qualitative</a:t>
            </a:r>
            <a:br>
              <a:rPr lang="en-US" dirty="0" smtClean="0"/>
            </a:br>
            <a:r>
              <a:rPr lang="en-US" dirty="0" smtClean="0"/>
              <a:t>Interview-Based</a:t>
            </a:r>
            <a:br>
              <a:rPr lang="en-US" dirty="0" smtClean="0"/>
            </a:br>
            <a:r>
              <a:rPr lang="en-US" dirty="0" smtClean="0"/>
              <a:t>Autobiographical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79690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Trajectory Model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0938" y="900858"/>
            <a:ext cx="4107520" cy="3067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12698" y="935602"/>
            <a:ext cx="4081004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900144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756844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72881" y="5911334"/>
            <a:ext cx="894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Lynn J, Adamson DM. Living well at the end of life. Adapting health care to serious chronic illness in old age. Washington: Rand Health, 2003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5023270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304800"/>
            <a:ext cx="8801531" cy="5350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2881" y="5911334"/>
            <a:ext cx="894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Lynn J, Adamson DM. Living well at the end of life. Adapting health care to serious chronic illness in old age. Washington: Rand Health, 2003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6083252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381000"/>
            <a:ext cx="8543977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2881" y="5911334"/>
            <a:ext cx="894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Lynn J, Adamson DM. Living well at the end of life. Adapting health care to serious chronic illness in old age. Washington: Rand Health, 2003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9719864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Defining Characteristics of Chronic Illness (Corbin &amp; Strauss)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Home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Quality of life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Lifelong Work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Phases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Variability of work by phase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Illness, household and biographical work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Arrangements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Variability of arrangements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 startAt="9"/>
            </a:pPr>
            <a:r>
              <a:rPr lang="en-US" dirty="0" smtClean="0"/>
              <a:t>Continuous rearrangement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dirty="0" smtClean="0"/>
              <a:t>Work of health professionals only part of overall work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dirty="0" smtClean="0"/>
              <a:t>Articulation of lay and professional work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dirty="0" smtClean="0"/>
              <a:t>Concept of trajectory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91124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Illness Work</a:t>
            </a:r>
            <a:br>
              <a:rPr lang="en-US" dirty="0" smtClean="0"/>
            </a:br>
            <a:r>
              <a:rPr lang="en-US" dirty="0" smtClean="0"/>
              <a:t>Household Work</a:t>
            </a:r>
            <a:br>
              <a:rPr lang="en-US" dirty="0" smtClean="0"/>
            </a:br>
            <a:r>
              <a:rPr lang="en-US" dirty="0" smtClean="0"/>
              <a:t>Biographical Work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323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057" y="990600"/>
            <a:ext cx="8229600" cy="960438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981200"/>
            <a:ext cx="8229600" cy="4144963"/>
          </a:xfrm>
        </p:spPr>
        <p:txBody>
          <a:bodyPr anchor="t">
            <a:normAutofit/>
          </a:bodyPr>
          <a:lstStyle/>
          <a:p>
            <a:r>
              <a:rPr lang="en-US" dirty="0" smtClean="0"/>
              <a:t>What is Patient-Centered?</a:t>
            </a:r>
          </a:p>
          <a:p>
            <a:r>
              <a:rPr lang="en-US" dirty="0" smtClean="0"/>
              <a:t>The Trajectory Model of Chronic Illness</a:t>
            </a:r>
          </a:p>
          <a:p>
            <a:r>
              <a:rPr lang="en-US" dirty="0" smtClean="0"/>
              <a:t>Body-Biography-Conceptions of Self</a:t>
            </a:r>
          </a:p>
          <a:p>
            <a:r>
              <a:rPr lang="en-US" dirty="0" smtClean="0"/>
              <a:t>The Meaning of Medication</a:t>
            </a:r>
          </a:p>
          <a:p>
            <a:r>
              <a:rPr lang="en-US" dirty="0" smtClean="0"/>
              <a:t>Keeping the Balance and Monitoring the Self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200400" cy="365125"/>
          </a:xfrm>
        </p:spPr>
        <p:txBody>
          <a:bodyPr/>
          <a:lstStyle/>
          <a:p>
            <a:r>
              <a:rPr lang="en-US" dirty="0" smtClean="0"/>
              <a:t>AHRQ Annual</a:t>
            </a:r>
            <a:r>
              <a:rPr lang="en-US" b="1" dirty="0" smtClean="0"/>
              <a:t>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717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/>
          </a:bodyPr>
          <a:lstStyle/>
          <a:p>
            <a:r>
              <a:rPr lang="en-US" b="1" dirty="0" smtClean="0"/>
              <a:t>The BBC Chain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0400" y="4724400"/>
            <a:ext cx="17604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u="sng" dirty="0" smtClean="0"/>
              <a:t>B</a:t>
            </a:r>
            <a:r>
              <a:rPr lang="en-US" sz="6000" dirty="0" smtClean="0"/>
              <a:t>ody</a:t>
            </a:r>
            <a:endParaRPr lang="en-US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178699" y="2097038"/>
            <a:ext cx="33093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u="sng" dirty="0" smtClean="0"/>
              <a:t>B</a:t>
            </a:r>
            <a:r>
              <a:rPr lang="en-US" sz="6000" dirty="0" smtClean="0"/>
              <a:t>iography</a:t>
            </a:r>
            <a:endParaRPr lang="en-US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4838340" y="2097038"/>
            <a:ext cx="423365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u="sng" dirty="0" smtClean="0"/>
              <a:t>C</a:t>
            </a:r>
            <a:r>
              <a:rPr lang="en-US" sz="6000" dirty="0" smtClean="0"/>
              <a:t>onceptions </a:t>
            </a:r>
          </a:p>
          <a:p>
            <a:pPr algn="ctr"/>
            <a:r>
              <a:rPr lang="en-US" sz="6000" dirty="0" smtClean="0"/>
              <a:t>of Self</a:t>
            </a:r>
            <a:endParaRPr lang="en-US" sz="60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905000" y="3505200"/>
            <a:ext cx="914400" cy="1402328"/>
          </a:xfrm>
          <a:prstGeom prst="straightConnector1">
            <a:avLst/>
          </a:prstGeom>
          <a:ln w="1270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3"/>
          </p:cNvCxnSpPr>
          <p:nvPr/>
        </p:nvCxnSpPr>
        <p:spPr>
          <a:xfrm flipV="1">
            <a:off x="3488003" y="2604869"/>
            <a:ext cx="1350337" cy="1"/>
          </a:xfrm>
          <a:prstGeom prst="straightConnector1">
            <a:avLst/>
          </a:prstGeom>
          <a:ln w="1270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181600" y="3985136"/>
            <a:ext cx="1219200" cy="1069370"/>
          </a:xfrm>
          <a:prstGeom prst="straightConnector1">
            <a:avLst/>
          </a:prstGeom>
          <a:ln w="1270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534140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=</a:t>
            </a:r>
            <a:br>
              <a:rPr lang="en-US" dirty="0" smtClean="0"/>
            </a:br>
            <a:r>
              <a:rPr lang="en-US" dirty="0" smtClean="0"/>
              <a:t>Stable Alignment of Body, Biography and Identity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55532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Primary motivation of chronically ill person is to restore/maintain stable alignment of BBC Chain.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91380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 any means necessary.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60028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regimen helps achieve primary goal, then person will follow, if not then not.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38507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Body Failure</a:t>
            </a:r>
            <a:br>
              <a:rPr lang="en-US" dirty="0" smtClean="0"/>
            </a:br>
            <a:r>
              <a:rPr lang="en-US" sz="4000" b="1" dirty="0"/>
              <a:t>e.g., </a:t>
            </a:r>
            <a:r>
              <a:rPr lang="en-US" sz="4000" b="1" dirty="0" smtClean="0"/>
              <a:t>paralysis</a:t>
            </a:r>
            <a:r>
              <a:rPr lang="en-US" sz="4000" b="1" dirty="0"/>
              <a:t>, tremors, limps, memory loss, incontinence, fatigue, constipation, shortness of breath, impotence, </a:t>
            </a:r>
            <a:r>
              <a:rPr lang="en-US" sz="4000" b="1" dirty="0" smtClean="0"/>
              <a:t>dizziness, weakness</a:t>
            </a:r>
            <a:r>
              <a:rPr lang="en-US" sz="4000" b="1" dirty="0"/>
              <a:t>, pain, blindness, deafness, slurred speech, scars, sores, deformities</a:t>
            </a:r>
            <a:r>
              <a:rPr lang="en-US" sz="4000" b="1" dirty="0" smtClean="0"/>
              <a:t>, amputations, </a:t>
            </a:r>
            <a:r>
              <a:rPr lang="en-US" sz="4000" b="1" dirty="0"/>
              <a:t>etc.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7040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failures destabilize the BBC Chain.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40202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Failure -&gt;</a:t>
            </a:r>
            <a:br>
              <a:rPr lang="en-US" dirty="0" smtClean="0"/>
            </a:br>
            <a:r>
              <a:rPr lang="en-US" dirty="0" smtClean="0"/>
              <a:t>Failed Performance-&gt;</a:t>
            </a:r>
            <a:br>
              <a:rPr lang="en-US" dirty="0" smtClean="0"/>
            </a:br>
            <a:r>
              <a:rPr lang="en-US" dirty="0" smtClean="0"/>
              <a:t>Loss of Self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91278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Regimens both cause and cure body failures.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24159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Identity-Relevant Performances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2141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“Adherence” is often abysmal.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AHRQ Annual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29661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Body failure only has biographical significance if it impedes identity-relevant performance.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63760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 of self is fundamental form of suffering in chronic illness.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48086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2" name="Picture 2" descr="D:\Documents\Courses\PHAR 344\PHAR 344 Readings\sic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88900"/>
            <a:ext cx="7620000" cy="6134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 flipH="1">
            <a:off x="3467100" y="6002646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www.postsecret.com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273305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Meaning of Medication</a:t>
            </a:r>
            <a:br>
              <a:rPr lang="en-US" dirty="0" smtClean="0"/>
            </a:br>
            <a:r>
              <a:rPr lang="en-US" sz="3600" dirty="0" smtClean="0"/>
              <a:t>(esp. in relation to identity and biography)</a:t>
            </a:r>
            <a:endParaRPr lang="en-US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79858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 take or not to take</a:t>
            </a:r>
            <a:br>
              <a:rPr lang="en-US" smtClean="0"/>
            </a:br>
            <a:r>
              <a:rPr lang="en-US" smtClean="0"/>
              <a:t>=</a:t>
            </a:r>
            <a:br>
              <a:rPr lang="en-US" smtClean="0"/>
            </a:br>
            <a:r>
              <a:rPr lang="en-US" smtClean="0"/>
              <a:t>To be or not to be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54396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is to build and test interventions based on trajectory model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99491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Merge Qualitative with Quantitative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67353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Caveats:</a:t>
            </a:r>
            <a:br>
              <a:rPr lang="en-US" dirty="0" smtClean="0"/>
            </a:br>
            <a:r>
              <a:rPr lang="en-US" dirty="0" smtClean="0"/>
              <a:t>Health Literacy</a:t>
            </a:r>
            <a:br>
              <a:rPr lang="en-US" dirty="0" smtClean="0"/>
            </a:br>
            <a:r>
              <a:rPr lang="en-US" dirty="0" smtClean="0"/>
              <a:t>Access</a:t>
            </a:r>
            <a:br>
              <a:rPr lang="en-US" dirty="0" smtClean="0"/>
            </a:br>
            <a:r>
              <a:rPr lang="en-US" dirty="0" smtClean="0"/>
              <a:t>Acute vs. chronic</a:t>
            </a:r>
            <a:br>
              <a:rPr lang="en-US" dirty="0" smtClean="0"/>
            </a:br>
            <a:r>
              <a:rPr lang="en-US" sz="6700" dirty="0" smtClean="0"/>
              <a:t>Intentional/Unintentional</a:t>
            </a:r>
            <a:endParaRPr lang="en-US" sz="67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81204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Ethnographic, qualitative accounts, e.g., The Trajectory Model, offer the most authentically patient-centered descriptions of the experience of chronic illness.</a:t>
            </a:r>
          </a:p>
          <a:p>
            <a:r>
              <a:rPr lang="en-US" dirty="0" smtClean="0"/>
              <a:t>Restoring/maintaining stability of BBC Chain is main motivator for chronically ill people</a:t>
            </a:r>
          </a:p>
          <a:p>
            <a:r>
              <a:rPr lang="en-US" dirty="0" smtClean="0"/>
              <a:t>Decisions about medication are decisions about identity and biography</a:t>
            </a:r>
          </a:p>
          <a:p>
            <a:r>
              <a:rPr lang="en-US" dirty="0" smtClean="0"/>
              <a:t>Hypothesis: Regimens that stabilize BBC chain, that facilitate biographical work, that produce positive identity transformations, will be adhered to. Others will not.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61088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We’re not </a:t>
            </a:r>
            <a:br>
              <a:rPr lang="en-US" dirty="0" smtClean="0"/>
            </a:br>
            <a:r>
              <a:rPr lang="en-US" dirty="0" smtClean="0"/>
              <a:t>really sure why.</a:t>
            </a:r>
            <a:br>
              <a:rPr lang="en-US" dirty="0" smtClean="0"/>
            </a:br>
            <a:r>
              <a:rPr lang="en-US" sz="2400" dirty="0" smtClean="0"/>
              <a:t>(in spite of &gt; 74K articles in PubMed)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35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makes us (health professionals) look bad and feel foolish and ineffective.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9175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think patients would be much better off if they’d do as they’re told.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6372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Maybe being “patient-centered” will help? But what does that mean?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85125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</a:t>
            </a:r>
            <a:br>
              <a:rPr lang="en-US" dirty="0" smtClean="0"/>
            </a:br>
            <a:r>
              <a:rPr lang="en-US" sz="6600" dirty="0" smtClean="0"/>
              <a:t>“patient-in-the-center”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 looking </a:t>
            </a:r>
            <a:r>
              <a:rPr lang="en-US" dirty="0" smtClean="0"/>
              <a:t>at </a:t>
            </a:r>
            <a:r>
              <a:rPr lang="en-US" dirty="0" smtClean="0"/>
              <a:t>them.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4337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September 10, 2012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AHRQ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F660-C530-4F64-805E-3D3566280D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 descr="https://encrypted-tbn0.google.com/images?q=tbn:ANd9GcTrMwXY6QRgVDRLg26IVz1JS5j3DQSLjXEwHA7jcbeZINSKviq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300" y="4343398"/>
            <a:ext cx="1219200" cy="16276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encrypted-tbn0.google.com/images?q=tbn:ANd9GcTrMwXY6QRgVDRLg26IVz1JS5j3DQSLjXEwHA7jcbeZINSKviq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357146"/>
            <a:ext cx="1219200" cy="16276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encrypted-tbn0.google.com/images?q=tbn:ANd9GcTrMwXY6QRgVDRLg26IVz1JS5j3DQSLjXEwHA7jcbeZINSKviq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084894"/>
            <a:ext cx="1219200" cy="16276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encrypted-tbn0.google.com/images?q=tbn:ANd9GcTrMwXY6QRgVDRLg26IVz1JS5j3DQSLjXEwHA7jcbeZINSKviq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" y="1450942"/>
            <a:ext cx="1219200" cy="16276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encrypted-tbn0.google.com/images?q=tbn:ANd9GcTrMwXY6QRgVDRLg26IVz1JS5j3DQSLjXEwHA7jcbeZINSKviq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79894"/>
            <a:ext cx="1219200" cy="16276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encrypted-tbn0.google.com/images?q=tbn:ANd9GcTrMwXY6QRgVDRLg26IVz1JS5j3DQSLjXEwHA7jcbeZINSKviq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178845"/>
            <a:ext cx="1219200" cy="16276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encrypted-tbn0.google.com/images?q=tbn:ANd9GcTrMwXY6QRgVDRLg26IVz1JS5j3DQSLjXEwHA7jcbeZINSKviq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400" y="3789836"/>
            <a:ext cx="1219200" cy="16276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encrypted-tbn0.google.com/images?q=tbn:ANd9GcTrMwXY6QRgVDRLg26IVz1JS5j3DQSLjXEwHA7jcbeZINSKviq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603683"/>
            <a:ext cx="1219200" cy="16276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encrypted-tbn0.google.com/images?q=tbn:ANd9GcTrMwXY6QRgVDRLg26IVz1JS5j3DQSLjXEwHA7jcbeZINSKviq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57198"/>
            <a:ext cx="1219200" cy="16276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s://encrypted-tbn0.google.com/images?q=tbn:ANd9GcTrMwXY6QRgVDRLg26IVz1JS5j3DQSLjXEwHA7jcbeZINSKviq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555999"/>
            <a:ext cx="1219200" cy="16276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encrypted-tbn3.google.com/images?q=tbn:ANd9GcQVxvxwj5AJiAZm9SBs72d7uTuPZeXU8NTZTmBNWlV6tL_FTaJ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2264789"/>
            <a:ext cx="2609850" cy="1752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Arrow Connector 16"/>
          <p:cNvCxnSpPr/>
          <p:nvPr/>
        </p:nvCxnSpPr>
        <p:spPr>
          <a:xfrm>
            <a:off x="1968500" y="2590800"/>
            <a:ext cx="850900" cy="307941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133600" y="3789836"/>
            <a:ext cx="825500" cy="227553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3054350" y="4017389"/>
            <a:ext cx="438150" cy="553563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4375150" y="4050120"/>
            <a:ext cx="0" cy="553563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5403850" y="4025767"/>
            <a:ext cx="260350" cy="5451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6013450" y="3636061"/>
            <a:ext cx="831850" cy="535102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5943600" y="2744770"/>
            <a:ext cx="990600" cy="1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5886450" y="1450942"/>
            <a:ext cx="590550" cy="537066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813300" y="1719474"/>
            <a:ext cx="0" cy="537068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2882900" y="1719474"/>
            <a:ext cx="390525" cy="36542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56028134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9556</TotalTime>
  <Words>732</Words>
  <Application>Microsoft Office PowerPoint</Application>
  <PresentationFormat>On-screen Show (4:3)</PresentationFormat>
  <Paragraphs>181</Paragraphs>
  <Slides>38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1_Office Theme</vt:lpstr>
      <vt:lpstr>Is Patient Centered Medication Adherence an Oxymoron? Self-Management of Medications in the Lived Experience of Chronic Illness</vt:lpstr>
      <vt:lpstr>Overview</vt:lpstr>
      <vt:lpstr>“Adherence” is often abysmal.</vt:lpstr>
      <vt:lpstr>We’re not  really sure why. (in spite of &gt; 74K articles in PubMed)</vt:lpstr>
      <vt:lpstr>It makes us (health professionals) look bad and feel foolish and ineffective.</vt:lpstr>
      <vt:lpstr>We think patients would be much better off if they’d do as they’re told.</vt:lpstr>
      <vt:lpstr>Maybe being “patient-centered” will help? But what does that mean?</vt:lpstr>
      <vt:lpstr>NOT “patient-in-the-center”  us looking at them.</vt:lpstr>
      <vt:lpstr>Slide 9</vt:lpstr>
      <vt:lpstr>Slide 10</vt:lpstr>
      <vt:lpstr>Through the patient’s own eyes. In their own words.</vt:lpstr>
      <vt:lpstr>Slide 12</vt:lpstr>
      <vt:lpstr>Ethnography Grounded Theory Qualitative Interview-Based Autobiographical</vt:lpstr>
      <vt:lpstr>    The Trajectory Model</vt:lpstr>
      <vt:lpstr>Slide 15</vt:lpstr>
      <vt:lpstr>Slide 16</vt:lpstr>
      <vt:lpstr>Slide 17</vt:lpstr>
      <vt:lpstr>Defining Characteristics of Chronic Illness (Corbin &amp; Strauss)</vt:lpstr>
      <vt:lpstr>Illness Work Household Work Biographical Work</vt:lpstr>
      <vt:lpstr>The BBC Chain</vt:lpstr>
      <vt:lpstr>Health = Stable Alignment of Body, Biography and Identity</vt:lpstr>
      <vt:lpstr>Primary motivation of chronically ill person is to restore/maintain stable alignment of BBC Chain.</vt:lpstr>
      <vt:lpstr>By any means necessary.</vt:lpstr>
      <vt:lpstr>If regimen helps achieve primary goal, then person will follow, if not then not.</vt:lpstr>
      <vt:lpstr>Body Failure e.g., paralysis, tremors, limps, memory loss, incontinence, fatigue, constipation, shortness of breath, impotence, dizziness, weakness, pain, blindness, deafness, slurred speech, scars, sores, deformities, amputations, etc. </vt:lpstr>
      <vt:lpstr>Body failures destabilize the BBC Chain.</vt:lpstr>
      <vt:lpstr>Body Failure -&gt; Failed Performance-&gt; Loss of Self</vt:lpstr>
      <vt:lpstr>Regimens both cause and cure body failures.</vt:lpstr>
      <vt:lpstr>Identity-Relevant Performances</vt:lpstr>
      <vt:lpstr>Body failure only has biographical significance if it impedes identity-relevant performance.</vt:lpstr>
      <vt:lpstr>Loss of self is fundamental form of suffering in chronic illness.</vt:lpstr>
      <vt:lpstr>Slide 32</vt:lpstr>
      <vt:lpstr>Meaning of Medication (esp. in relation to identity and biography)</vt:lpstr>
      <vt:lpstr>To take or not to take = To be or not to be</vt:lpstr>
      <vt:lpstr>Challenge is to build and test interventions based on trajectory model</vt:lpstr>
      <vt:lpstr>Merge Qualitative with Quantitative</vt:lpstr>
      <vt:lpstr>Caveats: Health Literacy Access Acute vs. chronic Intentional/Unintentional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Reducing Health Acquired Conditions – Collaborative Approaches for the Spread of Innovation</dc:title>
  <dc:creator>Bruce L. Lambert</dc:creator>
  <cp:lastModifiedBy>DHHS</cp:lastModifiedBy>
  <cp:revision>152</cp:revision>
  <dcterms:created xsi:type="dcterms:W3CDTF">2011-09-16T03:25:25Z</dcterms:created>
  <dcterms:modified xsi:type="dcterms:W3CDTF">2012-10-22T14:46:08Z</dcterms:modified>
</cp:coreProperties>
</file>