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44"/>
  </p:notesMasterIdLst>
  <p:handoutMasterIdLst>
    <p:handoutMasterId r:id="rId45"/>
  </p:handoutMasterIdLst>
  <p:sldIdLst>
    <p:sldId id="274" r:id="rId2"/>
    <p:sldId id="397" r:id="rId3"/>
    <p:sldId id="321" r:id="rId4"/>
    <p:sldId id="368" r:id="rId5"/>
    <p:sldId id="396" r:id="rId6"/>
    <p:sldId id="370" r:id="rId7"/>
    <p:sldId id="312" r:id="rId8"/>
    <p:sldId id="384" r:id="rId9"/>
    <p:sldId id="390" r:id="rId10"/>
    <p:sldId id="391" r:id="rId11"/>
    <p:sldId id="392" r:id="rId12"/>
    <p:sldId id="313" r:id="rId13"/>
    <p:sldId id="309" r:id="rId14"/>
    <p:sldId id="310" r:id="rId15"/>
    <p:sldId id="395" r:id="rId16"/>
    <p:sldId id="319" r:id="rId17"/>
    <p:sldId id="320" r:id="rId18"/>
    <p:sldId id="314" r:id="rId19"/>
    <p:sldId id="357" r:id="rId20"/>
    <p:sldId id="344" r:id="rId21"/>
    <p:sldId id="345" r:id="rId22"/>
    <p:sldId id="346" r:id="rId23"/>
    <p:sldId id="347" r:id="rId24"/>
    <p:sldId id="348" r:id="rId25"/>
    <p:sldId id="349" r:id="rId26"/>
    <p:sldId id="371" r:id="rId27"/>
    <p:sldId id="372" r:id="rId28"/>
    <p:sldId id="373" r:id="rId29"/>
    <p:sldId id="374" r:id="rId30"/>
    <p:sldId id="375" r:id="rId31"/>
    <p:sldId id="356" r:id="rId32"/>
    <p:sldId id="323" r:id="rId33"/>
    <p:sldId id="376" r:id="rId34"/>
    <p:sldId id="377" r:id="rId35"/>
    <p:sldId id="378" r:id="rId36"/>
    <p:sldId id="379" r:id="rId37"/>
    <p:sldId id="380" r:id="rId38"/>
    <p:sldId id="381" r:id="rId39"/>
    <p:sldId id="382" r:id="rId40"/>
    <p:sldId id="383" r:id="rId41"/>
    <p:sldId id="358" r:id="rId42"/>
    <p:sldId id="398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CCFF99"/>
    <a:srgbClr val="CCFFCC"/>
    <a:srgbClr val="000000"/>
    <a:srgbClr val="33CC33"/>
    <a:srgbClr val="FF9900"/>
    <a:srgbClr val="C18C07"/>
    <a:srgbClr val="9999FF"/>
    <a:srgbClr val="CCCCFF"/>
    <a:srgbClr val="66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00" autoAdjust="0"/>
    <p:restoredTop sz="94411" autoAdjust="0"/>
  </p:normalViewPr>
  <p:slideViewPr>
    <p:cSldViewPr>
      <p:cViewPr varScale="1">
        <p:scale>
          <a:sx n="107" d="100"/>
          <a:sy n="107" d="100"/>
        </p:scale>
        <p:origin x="-25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48D90D-F95D-4B21-B00E-0B1E1636A608}" type="doc">
      <dgm:prSet loTypeId="urn:microsoft.com/office/officeart/2005/8/layout/hierarchy6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F42084-3D69-4A01-B18B-243850650250}">
      <dgm:prSet phldrT="[Text]"/>
      <dgm:spPr/>
      <dgm:t>
        <a:bodyPr/>
        <a:lstStyle/>
        <a:p>
          <a:r>
            <a:rPr lang="en-US" dirty="0" smtClean="0"/>
            <a:t>Overall (MA-PD) or </a:t>
          </a:r>
        </a:p>
        <a:p>
          <a:r>
            <a:rPr lang="en-US" dirty="0" smtClean="0"/>
            <a:t>Summary (Part C and Part D)</a:t>
          </a:r>
          <a:endParaRPr lang="en-US" dirty="0"/>
        </a:p>
      </dgm:t>
    </dgm:pt>
    <dgm:pt modelId="{C5D02F40-026E-4BE2-93EF-7FEB792BF293}" type="parTrans" cxnId="{5405B695-E67E-44AA-ADC7-6394DA7F2C31}">
      <dgm:prSet/>
      <dgm:spPr/>
      <dgm:t>
        <a:bodyPr/>
        <a:lstStyle/>
        <a:p>
          <a:endParaRPr lang="en-US"/>
        </a:p>
      </dgm:t>
    </dgm:pt>
    <dgm:pt modelId="{B71B4833-8C09-49D1-A179-DA33A346E48B}" type="sibTrans" cxnId="{5405B695-E67E-44AA-ADC7-6394DA7F2C31}">
      <dgm:prSet/>
      <dgm:spPr/>
      <dgm:t>
        <a:bodyPr/>
        <a:lstStyle/>
        <a:p>
          <a:endParaRPr lang="en-US"/>
        </a:p>
      </dgm:t>
    </dgm:pt>
    <dgm:pt modelId="{BE5C1FB8-321B-4491-A2FC-80EB022A90E5}">
      <dgm:prSet phldrT="[Text]"/>
      <dgm:spPr/>
      <dgm:t>
        <a:bodyPr/>
        <a:lstStyle/>
        <a:p>
          <a:r>
            <a:rPr lang="en-US" dirty="0" smtClean="0"/>
            <a:t>Staying Healthy</a:t>
          </a:r>
          <a:endParaRPr lang="en-US" dirty="0"/>
        </a:p>
      </dgm:t>
    </dgm:pt>
    <dgm:pt modelId="{89437534-84E4-4DCD-9068-927394FE2818}" type="parTrans" cxnId="{2F481BC9-F32E-40F9-96A6-848A51A95577}">
      <dgm:prSet/>
      <dgm:spPr>
        <a:ln>
          <a:noFill/>
        </a:ln>
      </dgm:spPr>
      <dgm:t>
        <a:bodyPr/>
        <a:lstStyle/>
        <a:p>
          <a:endParaRPr lang="en-US" dirty="0"/>
        </a:p>
      </dgm:t>
    </dgm:pt>
    <dgm:pt modelId="{34447118-1617-435E-B3EF-8131298B463B}" type="sibTrans" cxnId="{2F481BC9-F32E-40F9-96A6-848A51A95577}">
      <dgm:prSet/>
      <dgm:spPr/>
      <dgm:t>
        <a:bodyPr/>
        <a:lstStyle/>
        <a:p>
          <a:endParaRPr lang="en-US"/>
        </a:p>
      </dgm:t>
    </dgm:pt>
    <dgm:pt modelId="{DE758299-1EEB-4711-8870-7FAC729F6327}">
      <dgm:prSet phldrT="[Text]"/>
      <dgm:spPr/>
      <dgm:t>
        <a:bodyPr/>
        <a:lstStyle/>
        <a:p>
          <a:r>
            <a:rPr lang="en-US" dirty="0" smtClean="0"/>
            <a:t>Breast Cancer Screening</a:t>
          </a:r>
          <a:endParaRPr lang="en-US" dirty="0"/>
        </a:p>
      </dgm:t>
    </dgm:pt>
    <dgm:pt modelId="{DDD4DE0E-2F9C-45FD-B84C-5BB035A1A730}" type="parTrans" cxnId="{2BBD13A8-F873-4D40-AD03-C8EF17C9A21B}">
      <dgm:prSet/>
      <dgm:spPr/>
      <dgm:t>
        <a:bodyPr/>
        <a:lstStyle/>
        <a:p>
          <a:endParaRPr lang="en-US" dirty="0"/>
        </a:p>
      </dgm:t>
    </dgm:pt>
    <dgm:pt modelId="{E8C5F7D7-7669-4B8B-97E4-9678DCB3D527}" type="sibTrans" cxnId="{2BBD13A8-F873-4D40-AD03-C8EF17C9A21B}">
      <dgm:prSet/>
      <dgm:spPr/>
      <dgm:t>
        <a:bodyPr/>
        <a:lstStyle/>
        <a:p>
          <a:endParaRPr lang="en-US"/>
        </a:p>
      </dgm:t>
    </dgm:pt>
    <dgm:pt modelId="{08D08BBE-43F8-4446-AE5F-7B26113D7F35}">
      <dgm:prSet phldrT="[Text]"/>
      <dgm:spPr/>
      <dgm:t>
        <a:bodyPr/>
        <a:lstStyle/>
        <a:p>
          <a:r>
            <a:rPr lang="en-US" dirty="0" smtClean="0"/>
            <a:t>Annual Flu Vaccine</a:t>
          </a:r>
          <a:endParaRPr lang="en-US" dirty="0"/>
        </a:p>
      </dgm:t>
    </dgm:pt>
    <dgm:pt modelId="{F4267869-D4F4-4446-87C4-AA340F811DD1}" type="parTrans" cxnId="{B9003429-68BA-45E1-94E7-609E2A1895CA}">
      <dgm:prSet/>
      <dgm:spPr/>
      <dgm:t>
        <a:bodyPr/>
        <a:lstStyle/>
        <a:p>
          <a:endParaRPr lang="en-US" dirty="0"/>
        </a:p>
      </dgm:t>
    </dgm:pt>
    <dgm:pt modelId="{17F86759-1ACE-4B17-AC3D-22D09946B095}" type="sibTrans" cxnId="{B9003429-68BA-45E1-94E7-609E2A1895CA}">
      <dgm:prSet/>
      <dgm:spPr/>
      <dgm:t>
        <a:bodyPr/>
        <a:lstStyle/>
        <a:p>
          <a:endParaRPr lang="en-US"/>
        </a:p>
      </dgm:t>
    </dgm:pt>
    <dgm:pt modelId="{03F2A8C1-E7A3-4799-8410-A1412F2E9854}">
      <dgm:prSet phldrT="[Text]"/>
      <dgm:spPr/>
      <dgm:t>
        <a:bodyPr/>
        <a:lstStyle/>
        <a:p>
          <a:r>
            <a:rPr lang="en-US" dirty="0" smtClean="0"/>
            <a:t>Patient Safety</a:t>
          </a:r>
          <a:endParaRPr lang="en-US" dirty="0"/>
        </a:p>
      </dgm:t>
    </dgm:pt>
    <dgm:pt modelId="{7848D9BE-08A1-4CEB-B05D-3E95437BD715}" type="parTrans" cxnId="{45BED251-3AA6-4562-97D1-F39C3E665BF2}">
      <dgm:prSet/>
      <dgm:spPr>
        <a:ln>
          <a:noFill/>
        </a:ln>
      </dgm:spPr>
      <dgm:t>
        <a:bodyPr/>
        <a:lstStyle/>
        <a:p>
          <a:endParaRPr lang="en-US" dirty="0"/>
        </a:p>
      </dgm:t>
    </dgm:pt>
    <dgm:pt modelId="{08BCB8AD-FEC0-4C47-8688-80A532C427B6}" type="sibTrans" cxnId="{45BED251-3AA6-4562-97D1-F39C3E665BF2}">
      <dgm:prSet/>
      <dgm:spPr/>
      <dgm:t>
        <a:bodyPr/>
        <a:lstStyle/>
        <a:p>
          <a:endParaRPr lang="en-US"/>
        </a:p>
      </dgm:t>
    </dgm:pt>
    <dgm:pt modelId="{4D1B2924-B11E-45F5-B034-911C60096334}">
      <dgm:prSet phldrT="[Text]"/>
      <dgm:spPr/>
      <dgm:t>
        <a:bodyPr/>
        <a:lstStyle/>
        <a:p>
          <a:r>
            <a:rPr lang="en-US" dirty="0" smtClean="0"/>
            <a:t>High Risk Med Use </a:t>
          </a:r>
          <a:endParaRPr lang="en-US" dirty="0"/>
        </a:p>
      </dgm:t>
    </dgm:pt>
    <dgm:pt modelId="{41FD850F-E606-4D95-8E8D-9DAE54271F67}" type="parTrans" cxnId="{4EB1D1D4-383C-4E68-8B28-445A308262BD}">
      <dgm:prSet/>
      <dgm:spPr/>
      <dgm:t>
        <a:bodyPr/>
        <a:lstStyle/>
        <a:p>
          <a:endParaRPr lang="en-US" dirty="0"/>
        </a:p>
      </dgm:t>
    </dgm:pt>
    <dgm:pt modelId="{79A148B5-F787-44B9-BFB7-07F9D0C5F672}" type="sibTrans" cxnId="{4EB1D1D4-383C-4E68-8B28-445A308262BD}">
      <dgm:prSet/>
      <dgm:spPr/>
      <dgm:t>
        <a:bodyPr/>
        <a:lstStyle/>
        <a:p>
          <a:endParaRPr lang="en-US"/>
        </a:p>
      </dgm:t>
    </dgm:pt>
    <dgm:pt modelId="{1147776C-168D-49C7-A34B-9BEB4FC42019}">
      <dgm:prSet phldrT="[Text]"/>
      <dgm:spPr/>
      <dgm:t>
        <a:bodyPr/>
        <a:lstStyle/>
        <a:p>
          <a:r>
            <a:rPr lang="en-US" dirty="0" smtClean="0"/>
            <a:t>Overall and Summary Rating (1/2 stars)</a:t>
          </a:r>
          <a:endParaRPr lang="en-US" dirty="0"/>
        </a:p>
      </dgm:t>
    </dgm:pt>
    <dgm:pt modelId="{A5C6E134-5926-4BA3-9DF9-56F1C79C68FD}" type="parTrans" cxnId="{2708CD69-1FB8-46B0-A04D-3A4CCB801116}">
      <dgm:prSet/>
      <dgm:spPr/>
      <dgm:t>
        <a:bodyPr/>
        <a:lstStyle/>
        <a:p>
          <a:endParaRPr lang="en-US"/>
        </a:p>
      </dgm:t>
    </dgm:pt>
    <dgm:pt modelId="{19CBE952-6B92-429A-B4D8-6E02207A52FA}" type="sibTrans" cxnId="{2708CD69-1FB8-46B0-A04D-3A4CCB801116}">
      <dgm:prSet/>
      <dgm:spPr/>
      <dgm:t>
        <a:bodyPr/>
        <a:lstStyle/>
        <a:p>
          <a:endParaRPr lang="en-US"/>
        </a:p>
      </dgm:t>
    </dgm:pt>
    <dgm:pt modelId="{501ACD47-25DD-4491-966E-45F8848D0D0F}">
      <dgm:prSet phldrT="[Text]"/>
      <dgm:spPr/>
      <dgm:t>
        <a:bodyPr/>
        <a:lstStyle/>
        <a:p>
          <a:r>
            <a:rPr lang="en-US" dirty="0" smtClean="0"/>
            <a:t>Example Domains</a:t>
          </a:r>
          <a:endParaRPr lang="en-US" dirty="0"/>
        </a:p>
      </dgm:t>
    </dgm:pt>
    <dgm:pt modelId="{CFDE85A8-6267-4DCB-9286-E425711B288B}" type="parTrans" cxnId="{90DA6B5F-07E1-4A79-936D-93C03B0C5B64}">
      <dgm:prSet/>
      <dgm:spPr/>
      <dgm:t>
        <a:bodyPr/>
        <a:lstStyle/>
        <a:p>
          <a:endParaRPr lang="en-US"/>
        </a:p>
      </dgm:t>
    </dgm:pt>
    <dgm:pt modelId="{E5E66308-145B-4100-8715-EC566DB9B5C2}" type="sibTrans" cxnId="{90DA6B5F-07E1-4A79-936D-93C03B0C5B64}">
      <dgm:prSet/>
      <dgm:spPr/>
      <dgm:t>
        <a:bodyPr/>
        <a:lstStyle/>
        <a:p>
          <a:endParaRPr lang="en-US"/>
        </a:p>
      </dgm:t>
    </dgm:pt>
    <dgm:pt modelId="{C11AF91A-B8D2-4148-A098-4CE599CD5446}">
      <dgm:prSet phldrT="[Text]"/>
      <dgm:spPr/>
      <dgm:t>
        <a:bodyPr/>
        <a:lstStyle/>
        <a:p>
          <a:r>
            <a:rPr lang="en-US" dirty="0" smtClean="0"/>
            <a:t>Example Measures</a:t>
          </a:r>
          <a:endParaRPr lang="en-US" dirty="0"/>
        </a:p>
      </dgm:t>
    </dgm:pt>
    <dgm:pt modelId="{A7B344AC-13FD-4B8D-870B-28F064BE490A}" type="parTrans" cxnId="{7853BAA8-2CF8-4B6E-AB5F-64736983392E}">
      <dgm:prSet/>
      <dgm:spPr/>
      <dgm:t>
        <a:bodyPr/>
        <a:lstStyle/>
        <a:p>
          <a:endParaRPr lang="en-US"/>
        </a:p>
      </dgm:t>
    </dgm:pt>
    <dgm:pt modelId="{7D05F0BC-2A56-45BD-ACFC-FBAC5B600A4A}" type="sibTrans" cxnId="{7853BAA8-2CF8-4B6E-AB5F-64736983392E}">
      <dgm:prSet/>
      <dgm:spPr/>
      <dgm:t>
        <a:bodyPr/>
        <a:lstStyle/>
        <a:p>
          <a:endParaRPr lang="en-US"/>
        </a:p>
      </dgm:t>
    </dgm:pt>
    <dgm:pt modelId="{DF40BABF-30AF-4BDC-BFB8-AABC4470F2D4}" type="pres">
      <dgm:prSet presAssocID="{2648D90D-F95D-4B21-B00E-0B1E1636A60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37EE696-AEB4-4349-B398-F504B94CB3F6}" type="pres">
      <dgm:prSet presAssocID="{2648D90D-F95D-4B21-B00E-0B1E1636A608}" presName="hierFlow" presStyleCnt="0"/>
      <dgm:spPr/>
    </dgm:pt>
    <dgm:pt modelId="{E05EDB05-A9BC-46C9-B22D-69D9A4F3E6AB}" type="pres">
      <dgm:prSet presAssocID="{2648D90D-F95D-4B21-B00E-0B1E1636A608}" presName="firstBuf" presStyleCnt="0"/>
      <dgm:spPr/>
    </dgm:pt>
    <dgm:pt modelId="{2A657B98-C9EA-440B-92E7-B08B43695F24}" type="pres">
      <dgm:prSet presAssocID="{2648D90D-F95D-4B21-B00E-0B1E1636A60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EA506DA5-AAB2-4329-A239-12233207589E}" type="pres">
      <dgm:prSet presAssocID="{C8F42084-3D69-4A01-B18B-243850650250}" presName="Name14" presStyleCnt="0"/>
      <dgm:spPr/>
    </dgm:pt>
    <dgm:pt modelId="{757EB51A-DE68-40D0-A85E-6B99ADBBE496}" type="pres">
      <dgm:prSet presAssocID="{C8F42084-3D69-4A01-B18B-243850650250}" presName="level1Shape" presStyleLbl="node0" presStyleIdx="0" presStyleCnt="1" custScaleX="2423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E86785-07F7-43D8-BEF7-680430FE5DE6}" type="pres">
      <dgm:prSet presAssocID="{C8F42084-3D69-4A01-B18B-243850650250}" presName="hierChild2" presStyleCnt="0"/>
      <dgm:spPr/>
    </dgm:pt>
    <dgm:pt modelId="{710CE25F-45B8-482C-81C1-1B8FD7231023}" type="pres">
      <dgm:prSet presAssocID="{89437534-84E4-4DCD-9068-927394FE2818}" presName="Name19" presStyleLbl="parChTrans1D2" presStyleIdx="0" presStyleCnt="2"/>
      <dgm:spPr/>
      <dgm:t>
        <a:bodyPr/>
        <a:lstStyle/>
        <a:p>
          <a:endParaRPr lang="en-US"/>
        </a:p>
      </dgm:t>
    </dgm:pt>
    <dgm:pt modelId="{51CCC842-2AAF-4E42-9D1B-62602074313D}" type="pres">
      <dgm:prSet presAssocID="{BE5C1FB8-321B-4491-A2FC-80EB022A90E5}" presName="Name21" presStyleCnt="0"/>
      <dgm:spPr/>
    </dgm:pt>
    <dgm:pt modelId="{79411788-B7DB-4676-A35F-1FB0D050890E}" type="pres">
      <dgm:prSet presAssocID="{BE5C1FB8-321B-4491-A2FC-80EB022A90E5}" presName="level2Shape" presStyleLbl="node2" presStyleIdx="0" presStyleCnt="2"/>
      <dgm:spPr/>
      <dgm:t>
        <a:bodyPr/>
        <a:lstStyle/>
        <a:p>
          <a:endParaRPr lang="en-US"/>
        </a:p>
      </dgm:t>
    </dgm:pt>
    <dgm:pt modelId="{9D19680D-462F-449B-A76E-8CD5A7EBB7BD}" type="pres">
      <dgm:prSet presAssocID="{BE5C1FB8-321B-4491-A2FC-80EB022A90E5}" presName="hierChild3" presStyleCnt="0"/>
      <dgm:spPr/>
    </dgm:pt>
    <dgm:pt modelId="{C76F769D-C564-42C9-BD43-3130DDD38962}" type="pres">
      <dgm:prSet presAssocID="{DDD4DE0E-2F9C-45FD-B84C-5BB035A1A730}" presName="Name19" presStyleLbl="parChTrans1D3" presStyleIdx="0" presStyleCnt="3"/>
      <dgm:spPr/>
      <dgm:t>
        <a:bodyPr/>
        <a:lstStyle/>
        <a:p>
          <a:endParaRPr lang="en-US"/>
        </a:p>
      </dgm:t>
    </dgm:pt>
    <dgm:pt modelId="{3F368134-C9AD-4273-B5D0-D657A3FAF5F9}" type="pres">
      <dgm:prSet presAssocID="{DE758299-1EEB-4711-8870-7FAC729F6327}" presName="Name21" presStyleCnt="0"/>
      <dgm:spPr/>
    </dgm:pt>
    <dgm:pt modelId="{72C4D5BB-45F7-40D5-B2D4-3B4802FF6EB9}" type="pres">
      <dgm:prSet presAssocID="{DE758299-1EEB-4711-8870-7FAC729F6327}" presName="level2Shape" presStyleLbl="node3" presStyleIdx="0" presStyleCnt="3"/>
      <dgm:spPr/>
      <dgm:t>
        <a:bodyPr/>
        <a:lstStyle/>
        <a:p>
          <a:endParaRPr lang="en-US"/>
        </a:p>
      </dgm:t>
    </dgm:pt>
    <dgm:pt modelId="{CCD8FF6B-FF13-41BA-AB2D-83451F033C99}" type="pres">
      <dgm:prSet presAssocID="{DE758299-1EEB-4711-8870-7FAC729F6327}" presName="hierChild3" presStyleCnt="0"/>
      <dgm:spPr/>
    </dgm:pt>
    <dgm:pt modelId="{B7F23825-13A8-43B9-81D9-EC48DF455AB1}" type="pres">
      <dgm:prSet presAssocID="{F4267869-D4F4-4446-87C4-AA340F811DD1}" presName="Name19" presStyleLbl="parChTrans1D3" presStyleIdx="1" presStyleCnt="3"/>
      <dgm:spPr/>
      <dgm:t>
        <a:bodyPr/>
        <a:lstStyle/>
        <a:p>
          <a:endParaRPr lang="en-US"/>
        </a:p>
      </dgm:t>
    </dgm:pt>
    <dgm:pt modelId="{DABDBEE2-C70E-4471-8554-91A48C5CB026}" type="pres">
      <dgm:prSet presAssocID="{08D08BBE-43F8-4446-AE5F-7B26113D7F35}" presName="Name21" presStyleCnt="0"/>
      <dgm:spPr/>
    </dgm:pt>
    <dgm:pt modelId="{8ECD5E49-2116-4877-A45D-9C2EA751EE30}" type="pres">
      <dgm:prSet presAssocID="{08D08BBE-43F8-4446-AE5F-7B26113D7F35}" presName="level2Shape" presStyleLbl="node3" presStyleIdx="1" presStyleCnt="3"/>
      <dgm:spPr/>
      <dgm:t>
        <a:bodyPr/>
        <a:lstStyle/>
        <a:p>
          <a:endParaRPr lang="en-US"/>
        </a:p>
      </dgm:t>
    </dgm:pt>
    <dgm:pt modelId="{3AC7818D-69D1-4E76-8357-1785EBC404F6}" type="pres">
      <dgm:prSet presAssocID="{08D08BBE-43F8-4446-AE5F-7B26113D7F35}" presName="hierChild3" presStyleCnt="0"/>
      <dgm:spPr/>
    </dgm:pt>
    <dgm:pt modelId="{42A32F0B-8604-49B3-A5BE-06FD571FAE90}" type="pres">
      <dgm:prSet presAssocID="{7848D9BE-08A1-4CEB-B05D-3E95437BD715}" presName="Name19" presStyleLbl="parChTrans1D2" presStyleIdx="1" presStyleCnt="2"/>
      <dgm:spPr/>
      <dgm:t>
        <a:bodyPr/>
        <a:lstStyle/>
        <a:p>
          <a:endParaRPr lang="en-US"/>
        </a:p>
      </dgm:t>
    </dgm:pt>
    <dgm:pt modelId="{2CD21213-A3B1-411A-BFDE-46CCF6F6B6FE}" type="pres">
      <dgm:prSet presAssocID="{03F2A8C1-E7A3-4799-8410-A1412F2E9854}" presName="Name21" presStyleCnt="0"/>
      <dgm:spPr/>
    </dgm:pt>
    <dgm:pt modelId="{BD9548E0-5CE2-47CD-B193-A237FC103007}" type="pres">
      <dgm:prSet presAssocID="{03F2A8C1-E7A3-4799-8410-A1412F2E9854}" presName="level2Shape" presStyleLbl="node2" presStyleIdx="1" presStyleCnt="2"/>
      <dgm:spPr/>
      <dgm:t>
        <a:bodyPr/>
        <a:lstStyle/>
        <a:p>
          <a:endParaRPr lang="en-US"/>
        </a:p>
      </dgm:t>
    </dgm:pt>
    <dgm:pt modelId="{B837B4AA-EA86-4DA7-A6D9-B218FE22E089}" type="pres">
      <dgm:prSet presAssocID="{03F2A8C1-E7A3-4799-8410-A1412F2E9854}" presName="hierChild3" presStyleCnt="0"/>
      <dgm:spPr/>
    </dgm:pt>
    <dgm:pt modelId="{16F8A8A6-AB4E-48E9-A269-FDF00194917D}" type="pres">
      <dgm:prSet presAssocID="{41FD850F-E606-4D95-8E8D-9DAE54271F67}" presName="Name19" presStyleLbl="parChTrans1D3" presStyleIdx="2" presStyleCnt="3"/>
      <dgm:spPr/>
      <dgm:t>
        <a:bodyPr/>
        <a:lstStyle/>
        <a:p>
          <a:endParaRPr lang="en-US"/>
        </a:p>
      </dgm:t>
    </dgm:pt>
    <dgm:pt modelId="{E3882C4D-AA09-4C68-BB04-DFC6507193F3}" type="pres">
      <dgm:prSet presAssocID="{4D1B2924-B11E-45F5-B034-911C60096334}" presName="Name21" presStyleCnt="0"/>
      <dgm:spPr/>
    </dgm:pt>
    <dgm:pt modelId="{9136EDAD-16CE-4B8A-A284-E7E6F1678D4B}" type="pres">
      <dgm:prSet presAssocID="{4D1B2924-B11E-45F5-B034-911C60096334}" presName="level2Shape" presStyleLbl="node3" presStyleIdx="2" presStyleCnt="3"/>
      <dgm:spPr/>
      <dgm:t>
        <a:bodyPr/>
        <a:lstStyle/>
        <a:p>
          <a:endParaRPr lang="en-US"/>
        </a:p>
      </dgm:t>
    </dgm:pt>
    <dgm:pt modelId="{38943063-0AE1-4BFD-94F7-3BDDD50DB3B1}" type="pres">
      <dgm:prSet presAssocID="{4D1B2924-B11E-45F5-B034-911C60096334}" presName="hierChild3" presStyleCnt="0"/>
      <dgm:spPr/>
    </dgm:pt>
    <dgm:pt modelId="{3D11335A-D564-42B8-A4A5-CD8223F35F36}" type="pres">
      <dgm:prSet presAssocID="{2648D90D-F95D-4B21-B00E-0B1E1636A608}" presName="bgShapesFlow" presStyleCnt="0"/>
      <dgm:spPr/>
    </dgm:pt>
    <dgm:pt modelId="{189C670F-79E4-47BF-A966-9E51400CCEF0}" type="pres">
      <dgm:prSet presAssocID="{1147776C-168D-49C7-A34B-9BEB4FC42019}" presName="rectComp" presStyleCnt="0"/>
      <dgm:spPr/>
    </dgm:pt>
    <dgm:pt modelId="{0C026A17-C7A2-44EA-9619-FD33260A5E9F}" type="pres">
      <dgm:prSet presAssocID="{1147776C-168D-49C7-A34B-9BEB4FC42019}" presName="bgRect" presStyleLbl="bgShp" presStyleIdx="0" presStyleCnt="3" custLinFactNeighborX="-5000" custLinFactNeighborY="-2234"/>
      <dgm:spPr/>
      <dgm:t>
        <a:bodyPr/>
        <a:lstStyle/>
        <a:p>
          <a:endParaRPr lang="en-US"/>
        </a:p>
      </dgm:t>
    </dgm:pt>
    <dgm:pt modelId="{0EAB925B-A45F-411E-ABB2-C09637933C68}" type="pres">
      <dgm:prSet presAssocID="{1147776C-168D-49C7-A34B-9BEB4FC42019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ECEECA-1095-4BB3-9C29-648EE7EA0D27}" type="pres">
      <dgm:prSet presAssocID="{1147776C-168D-49C7-A34B-9BEB4FC42019}" presName="spComp" presStyleCnt="0"/>
      <dgm:spPr/>
    </dgm:pt>
    <dgm:pt modelId="{B8C447BD-68D9-4262-9275-EAC999CF3888}" type="pres">
      <dgm:prSet presAssocID="{1147776C-168D-49C7-A34B-9BEB4FC42019}" presName="vSp" presStyleCnt="0"/>
      <dgm:spPr/>
    </dgm:pt>
    <dgm:pt modelId="{7FF390AE-357F-4123-A98D-FBFD276EC6F9}" type="pres">
      <dgm:prSet presAssocID="{501ACD47-25DD-4491-966E-45F8848D0D0F}" presName="rectComp" presStyleCnt="0"/>
      <dgm:spPr/>
    </dgm:pt>
    <dgm:pt modelId="{56AA6F51-69BF-45A3-97AD-FD603C6CA482}" type="pres">
      <dgm:prSet presAssocID="{501ACD47-25DD-4491-966E-45F8848D0D0F}" presName="bgRect" presStyleLbl="bgShp" presStyleIdx="1" presStyleCnt="3"/>
      <dgm:spPr/>
      <dgm:t>
        <a:bodyPr/>
        <a:lstStyle/>
        <a:p>
          <a:endParaRPr lang="en-US"/>
        </a:p>
      </dgm:t>
    </dgm:pt>
    <dgm:pt modelId="{1B68A90A-D46D-4EAD-9566-D488364E948A}" type="pres">
      <dgm:prSet presAssocID="{501ACD47-25DD-4491-966E-45F8848D0D0F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6AF30C-B8FE-4042-A69F-437BA0C2F8A4}" type="pres">
      <dgm:prSet presAssocID="{501ACD47-25DD-4491-966E-45F8848D0D0F}" presName="spComp" presStyleCnt="0"/>
      <dgm:spPr/>
    </dgm:pt>
    <dgm:pt modelId="{37F6F6AB-CA70-4A7D-9E9D-7DF7190EDF84}" type="pres">
      <dgm:prSet presAssocID="{501ACD47-25DD-4491-966E-45F8848D0D0F}" presName="vSp" presStyleCnt="0"/>
      <dgm:spPr/>
    </dgm:pt>
    <dgm:pt modelId="{8F429AFF-6E00-4E66-BD7E-80FE3B23E2C0}" type="pres">
      <dgm:prSet presAssocID="{C11AF91A-B8D2-4148-A098-4CE599CD5446}" presName="rectComp" presStyleCnt="0"/>
      <dgm:spPr/>
    </dgm:pt>
    <dgm:pt modelId="{7B7CEFC2-C212-4A4A-B6BC-DA7574C87DEA}" type="pres">
      <dgm:prSet presAssocID="{C11AF91A-B8D2-4148-A098-4CE599CD5446}" presName="bgRect" presStyleLbl="bgShp" presStyleIdx="2" presStyleCnt="3"/>
      <dgm:spPr/>
      <dgm:t>
        <a:bodyPr/>
        <a:lstStyle/>
        <a:p>
          <a:endParaRPr lang="en-US"/>
        </a:p>
      </dgm:t>
    </dgm:pt>
    <dgm:pt modelId="{266F625E-209D-4A4E-8DF3-FDCF48D20A0E}" type="pres">
      <dgm:prSet presAssocID="{C11AF91A-B8D2-4148-A098-4CE599CD5446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36EFB21-36B4-4997-8E55-41EA78D7E946}" type="presOf" srcId="{7848D9BE-08A1-4CEB-B05D-3E95437BD715}" destId="{42A32F0B-8604-49B3-A5BE-06FD571FAE90}" srcOrd="0" destOrd="0" presId="urn:microsoft.com/office/officeart/2005/8/layout/hierarchy6"/>
    <dgm:cxn modelId="{706339DE-54D4-47F2-A88C-DB1817CC7110}" type="presOf" srcId="{1147776C-168D-49C7-A34B-9BEB4FC42019}" destId="{0C026A17-C7A2-44EA-9619-FD33260A5E9F}" srcOrd="0" destOrd="0" presId="urn:microsoft.com/office/officeart/2005/8/layout/hierarchy6"/>
    <dgm:cxn modelId="{4FFEF75A-5D8D-45A3-A842-5F77A5BC0226}" type="presOf" srcId="{4D1B2924-B11E-45F5-B034-911C60096334}" destId="{9136EDAD-16CE-4B8A-A284-E7E6F1678D4B}" srcOrd="0" destOrd="0" presId="urn:microsoft.com/office/officeart/2005/8/layout/hierarchy6"/>
    <dgm:cxn modelId="{B9003429-68BA-45E1-94E7-609E2A1895CA}" srcId="{BE5C1FB8-321B-4491-A2FC-80EB022A90E5}" destId="{08D08BBE-43F8-4446-AE5F-7B26113D7F35}" srcOrd="1" destOrd="0" parTransId="{F4267869-D4F4-4446-87C4-AA340F811DD1}" sibTransId="{17F86759-1ACE-4B17-AC3D-22D09946B095}"/>
    <dgm:cxn modelId="{7E2AD570-EFCF-41CB-A9FF-281484FAB3AC}" type="presOf" srcId="{BE5C1FB8-321B-4491-A2FC-80EB022A90E5}" destId="{79411788-B7DB-4676-A35F-1FB0D050890E}" srcOrd="0" destOrd="0" presId="urn:microsoft.com/office/officeart/2005/8/layout/hierarchy6"/>
    <dgm:cxn modelId="{918FA6CC-60B7-4B7F-BA6E-4D0A6DBF83BF}" type="presOf" srcId="{C8F42084-3D69-4A01-B18B-243850650250}" destId="{757EB51A-DE68-40D0-A85E-6B99ADBBE496}" srcOrd="0" destOrd="0" presId="urn:microsoft.com/office/officeart/2005/8/layout/hierarchy6"/>
    <dgm:cxn modelId="{2708CD69-1FB8-46B0-A04D-3A4CCB801116}" srcId="{2648D90D-F95D-4B21-B00E-0B1E1636A608}" destId="{1147776C-168D-49C7-A34B-9BEB4FC42019}" srcOrd="1" destOrd="0" parTransId="{A5C6E134-5926-4BA3-9DF9-56F1C79C68FD}" sibTransId="{19CBE952-6B92-429A-B4D8-6E02207A52FA}"/>
    <dgm:cxn modelId="{6411C322-4705-416B-9C54-193D22B7B435}" type="presOf" srcId="{41FD850F-E606-4D95-8E8D-9DAE54271F67}" destId="{16F8A8A6-AB4E-48E9-A269-FDF00194917D}" srcOrd="0" destOrd="0" presId="urn:microsoft.com/office/officeart/2005/8/layout/hierarchy6"/>
    <dgm:cxn modelId="{79CB3972-43AD-4C81-97D7-5716866797D3}" type="presOf" srcId="{501ACD47-25DD-4491-966E-45F8848D0D0F}" destId="{56AA6F51-69BF-45A3-97AD-FD603C6CA482}" srcOrd="0" destOrd="0" presId="urn:microsoft.com/office/officeart/2005/8/layout/hierarchy6"/>
    <dgm:cxn modelId="{A43CD6DF-C699-4040-9F94-B684D4FC70DD}" type="presOf" srcId="{501ACD47-25DD-4491-966E-45F8848D0D0F}" destId="{1B68A90A-D46D-4EAD-9566-D488364E948A}" srcOrd="1" destOrd="0" presId="urn:microsoft.com/office/officeart/2005/8/layout/hierarchy6"/>
    <dgm:cxn modelId="{E296E814-C0F2-4906-AF22-1B4DE9ED3FD2}" type="presOf" srcId="{08D08BBE-43F8-4446-AE5F-7B26113D7F35}" destId="{8ECD5E49-2116-4877-A45D-9C2EA751EE30}" srcOrd="0" destOrd="0" presId="urn:microsoft.com/office/officeart/2005/8/layout/hierarchy6"/>
    <dgm:cxn modelId="{45BED251-3AA6-4562-97D1-F39C3E665BF2}" srcId="{C8F42084-3D69-4A01-B18B-243850650250}" destId="{03F2A8C1-E7A3-4799-8410-A1412F2E9854}" srcOrd="1" destOrd="0" parTransId="{7848D9BE-08A1-4CEB-B05D-3E95437BD715}" sibTransId="{08BCB8AD-FEC0-4C47-8688-80A532C427B6}"/>
    <dgm:cxn modelId="{90DA6B5F-07E1-4A79-936D-93C03B0C5B64}" srcId="{2648D90D-F95D-4B21-B00E-0B1E1636A608}" destId="{501ACD47-25DD-4491-966E-45F8848D0D0F}" srcOrd="2" destOrd="0" parTransId="{CFDE85A8-6267-4DCB-9286-E425711B288B}" sibTransId="{E5E66308-145B-4100-8715-EC566DB9B5C2}"/>
    <dgm:cxn modelId="{7923E955-F299-4F31-89A7-AEA2642D3DE8}" type="presOf" srcId="{DDD4DE0E-2F9C-45FD-B84C-5BB035A1A730}" destId="{C76F769D-C564-42C9-BD43-3130DDD38962}" srcOrd="0" destOrd="0" presId="urn:microsoft.com/office/officeart/2005/8/layout/hierarchy6"/>
    <dgm:cxn modelId="{65B89F74-7038-460E-8B2A-3E1FDD63B2F9}" type="presOf" srcId="{03F2A8C1-E7A3-4799-8410-A1412F2E9854}" destId="{BD9548E0-5CE2-47CD-B193-A237FC103007}" srcOrd="0" destOrd="0" presId="urn:microsoft.com/office/officeart/2005/8/layout/hierarchy6"/>
    <dgm:cxn modelId="{5405B695-E67E-44AA-ADC7-6394DA7F2C31}" srcId="{2648D90D-F95D-4B21-B00E-0B1E1636A608}" destId="{C8F42084-3D69-4A01-B18B-243850650250}" srcOrd="0" destOrd="0" parTransId="{C5D02F40-026E-4BE2-93EF-7FEB792BF293}" sibTransId="{B71B4833-8C09-49D1-A179-DA33A346E48B}"/>
    <dgm:cxn modelId="{E9AFE8C2-6D32-4CB1-85FA-0491F1AC3B8A}" type="presOf" srcId="{89437534-84E4-4DCD-9068-927394FE2818}" destId="{710CE25F-45B8-482C-81C1-1B8FD7231023}" srcOrd="0" destOrd="0" presId="urn:microsoft.com/office/officeart/2005/8/layout/hierarchy6"/>
    <dgm:cxn modelId="{A6D18BCF-F28D-4E0B-AEA6-230B1539947B}" type="presOf" srcId="{C11AF91A-B8D2-4148-A098-4CE599CD5446}" destId="{266F625E-209D-4A4E-8DF3-FDCF48D20A0E}" srcOrd="1" destOrd="0" presId="urn:microsoft.com/office/officeart/2005/8/layout/hierarchy6"/>
    <dgm:cxn modelId="{986DB904-3CEC-48C8-B897-DC9B4D2EF677}" type="presOf" srcId="{C11AF91A-B8D2-4148-A098-4CE599CD5446}" destId="{7B7CEFC2-C212-4A4A-B6BC-DA7574C87DEA}" srcOrd="0" destOrd="0" presId="urn:microsoft.com/office/officeart/2005/8/layout/hierarchy6"/>
    <dgm:cxn modelId="{17FBD8E3-EA68-49D2-A902-741F0BDD15A5}" type="presOf" srcId="{F4267869-D4F4-4446-87C4-AA340F811DD1}" destId="{B7F23825-13A8-43B9-81D9-EC48DF455AB1}" srcOrd="0" destOrd="0" presId="urn:microsoft.com/office/officeart/2005/8/layout/hierarchy6"/>
    <dgm:cxn modelId="{2F481BC9-F32E-40F9-96A6-848A51A95577}" srcId="{C8F42084-3D69-4A01-B18B-243850650250}" destId="{BE5C1FB8-321B-4491-A2FC-80EB022A90E5}" srcOrd="0" destOrd="0" parTransId="{89437534-84E4-4DCD-9068-927394FE2818}" sibTransId="{34447118-1617-435E-B3EF-8131298B463B}"/>
    <dgm:cxn modelId="{2BBD13A8-F873-4D40-AD03-C8EF17C9A21B}" srcId="{BE5C1FB8-321B-4491-A2FC-80EB022A90E5}" destId="{DE758299-1EEB-4711-8870-7FAC729F6327}" srcOrd="0" destOrd="0" parTransId="{DDD4DE0E-2F9C-45FD-B84C-5BB035A1A730}" sibTransId="{E8C5F7D7-7669-4B8B-97E4-9678DCB3D527}"/>
    <dgm:cxn modelId="{4210AF14-ED6F-457F-B746-6B23BD5B8E51}" type="presOf" srcId="{2648D90D-F95D-4B21-B00E-0B1E1636A608}" destId="{DF40BABF-30AF-4BDC-BFB8-AABC4470F2D4}" srcOrd="0" destOrd="0" presId="urn:microsoft.com/office/officeart/2005/8/layout/hierarchy6"/>
    <dgm:cxn modelId="{7853BAA8-2CF8-4B6E-AB5F-64736983392E}" srcId="{2648D90D-F95D-4B21-B00E-0B1E1636A608}" destId="{C11AF91A-B8D2-4148-A098-4CE599CD5446}" srcOrd="3" destOrd="0" parTransId="{A7B344AC-13FD-4B8D-870B-28F064BE490A}" sibTransId="{7D05F0BC-2A56-45BD-ACFC-FBAC5B600A4A}"/>
    <dgm:cxn modelId="{21BB7780-17A5-4880-83C1-663D8041D4C2}" type="presOf" srcId="{DE758299-1EEB-4711-8870-7FAC729F6327}" destId="{72C4D5BB-45F7-40D5-B2D4-3B4802FF6EB9}" srcOrd="0" destOrd="0" presId="urn:microsoft.com/office/officeart/2005/8/layout/hierarchy6"/>
    <dgm:cxn modelId="{29DD1AF2-A3C5-487E-A69F-7EEA64F9C8DE}" type="presOf" srcId="{1147776C-168D-49C7-A34B-9BEB4FC42019}" destId="{0EAB925B-A45F-411E-ABB2-C09637933C68}" srcOrd="1" destOrd="0" presId="urn:microsoft.com/office/officeart/2005/8/layout/hierarchy6"/>
    <dgm:cxn modelId="{4EB1D1D4-383C-4E68-8B28-445A308262BD}" srcId="{03F2A8C1-E7A3-4799-8410-A1412F2E9854}" destId="{4D1B2924-B11E-45F5-B034-911C60096334}" srcOrd="0" destOrd="0" parTransId="{41FD850F-E606-4D95-8E8D-9DAE54271F67}" sibTransId="{79A148B5-F787-44B9-BFB7-07F9D0C5F672}"/>
    <dgm:cxn modelId="{267F5DB3-ECEC-4A86-8D59-7A6BC0BC4B42}" type="presParOf" srcId="{DF40BABF-30AF-4BDC-BFB8-AABC4470F2D4}" destId="{737EE696-AEB4-4349-B398-F504B94CB3F6}" srcOrd="0" destOrd="0" presId="urn:microsoft.com/office/officeart/2005/8/layout/hierarchy6"/>
    <dgm:cxn modelId="{27D9791D-9B47-4BF3-A6C5-190B170B67B5}" type="presParOf" srcId="{737EE696-AEB4-4349-B398-F504B94CB3F6}" destId="{E05EDB05-A9BC-46C9-B22D-69D9A4F3E6AB}" srcOrd="0" destOrd="0" presId="urn:microsoft.com/office/officeart/2005/8/layout/hierarchy6"/>
    <dgm:cxn modelId="{F59A0D46-841C-477D-AF10-F5668C2FECAA}" type="presParOf" srcId="{737EE696-AEB4-4349-B398-F504B94CB3F6}" destId="{2A657B98-C9EA-440B-92E7-B08B43695F24}" srcOrd="1" destOrd="0" presId="urn:microsoft.com/office/officeart/2005/8/layout/hierarchy6"/>
    <dgm:cxn modelId="{52F5A4B9-6EB2-43F2-BED2-B639E18EB6A7}" type="presParOf" srcId="{2A657B98-C9EA-440B-92E7-B08B43695F24}" destId="{EA506DA5-AAB2-4329-A239-12233207589E}" srcOrd="0" destOrd="0" presId="urn:microsoft.com/office/officeart/2005/8/layout/hierarchy6"/>
    <dgm:cxn modelId="{D992F635-DD0A-4303-95B8-15134B74D712}" type="presParOf" srcId="{EA506DA5-AAB2-4329-A239-12233207589E}" destId="{757EB51A-DE68-40D0-A85E-6B99ADBBE496}" srcOrd="0" destOrd="0" presId="urn:microsoft.com/office/officeart/2005/8/layout/hierarchy6"/>
    <dgm:cxn modelId="{4C6D5F4A-89D8-458F-B149-88928C2CCF06}" type="presParOf" srcId="{EA506DA5-AAB2-4329-A239-12233207589E}" destId="{FFE86785-07F7-43D8-BEF7-680430FE5DE6}" srcOrd="1" destOrd="0" presId="urn:microsoft.com/office/officeart/2005/8/layout/hierarchy6"/>
    <dgm:cxn modelId="{DBD6B794-25F8-4990-A6F7-4FEB6B23935A}" type="presParOf" srcId="{FFE86785-07F7-43D8-BEF7-680430FE5DE6}" destId="{710CE25F-45B8-482C-81C1-1B8FD7231023}" srcOrd="0" destOrd="0" presId="urn:microsoft.com/office/officeart/2005/8/layout/hierarchy6"/>
    <dgm:cxn modelId="{E5EA7347-7742-4D8C-B636-8141AB39652C}" type="presParOf" srcId="{FFE86785-07F7-43D8-BEF7-680430FE5DE6}" destId="{51CCC842-2AAF-4E42-9D1B-62602074313D}" srcOrd="1" destOrd="0" presId="urn:microsoft.com/office/officeart/2005/8/layout/hierarchy6"/>
    <dgm:cxn modelId="{A8F9C612-24E8-4829-8031-B9A4AECFC441}" type="presParOf" srcId="{51CCC842-2AAF-4E42-9D1B-62602074313D}" destId="{79411788-B7DB-4676-A35F-1FB0D050890E}" srcOrd="0" destOrd="0" presId="urn:microsoft.com/office/officeart/2005/8/layout/hierarchy6"/>
    <dgm:cxn modelId="{BA89F51C-FCC3-4766-9116-10850DEFF7D3}" type="presParOf" srcId="{51CCC842-2AAF-4E42-9D1B-62602074313D}" destId="{9D19680D-462F-449B-A76E-8CD5A7EBB7BD}" srcOrd="1" destOrd="0" presId="urn:microsoft.com/office/officeart/2005/8/layout/hierarchy6"/>
    <dgm:cxn modelId="{7EED1716-09D3-45CC-A74B-2CE2F284C7C2}" type="presParOf" srcId="{9D19680D-462F-449B-A76E-8CD5A7EBB7BD}" destId="{C76F769D-C564-42C9-BD43-3130DDD38962}" srcOrd="0" destOrd="0" presId="urn:microsoft.com/office/officeart/2005/8/layout/hierarchy6"/>
    <dgm:cxn modelId="{3B69D0B6-53C3-49AA-A3FA-F9A93609C7B8}" type="presParOf" srcId="{9D19680D-462F-449B-A76E-8CD5A7EBB7BD}" destId="{3F368134-C9AD-4273-B5D0-D657A3FAF5F9}" srcOrd="1" destOrd="0" presId="urn:microsoft.com/office/officeart/2005/8/layout/hierarchy6"/>
    <dgm:cxn modelId="{470A3300-2FCB-4E61-89BC-EF25FB471A49}" type="presParOf" srcId="{3F368134-C9AD-4273-B5D0-D657A3FAF5F9}" destId="{72C4D5BB-45F7-40D5-B2D4-3B4802FF6EB9}" srcOrd="0" destOrd="0" presId="urn:microsoft.com/office/officeart/2005/8/layout/hierarchy6"/>
    <dgm:cxn modelId="{B7AD3239-E2EC-42FF-B3E6-2152388E9E4B}" type="presParOf" srcId="{3F368134-C9AD-4273-B5D0-D657A3FAF5F9}" destId="{CCD8FF6B-FF13-41BA-AB2D-83451F033C99}" srcOrd="1" destOrd="0" presId="urn:microsoft.com/office/officeart/2005/8/layout/hierarchy6"/>
    <dgm:cxn modelId="{FFC8A0AE-D70D-4F7E-8608-454CED065705}" type="presParOf" srcId="{9D19680D-462F-449B-A76E-8CD5A7EBB7BD}" destId="{B7F23825-13A8-43B9-81D9-EC48DF455AB1}" srcOrd="2" destOrd="0" presId="urn:microsoft.com/office/officeart/2005/8/layout/hierarchy6"/>
    <dgm:cxn modelId="{6AA61AA3-E55D-45E5-90FE-DA6117FAE13B}" type="presParOf" srcId="{9D19680D-462F-449B-A76E-8CD5A7EBB7BD}" destId="{DABDBEE2-C70E-4471-8554-91A48C5CB026}" srcOrd="3" destOrd="0" presId="urn:microsoft.com/office/officeart/2005/8/layout/hierarchy6"/>
    <dgm:cxn modelId="{E1A56D4B-4CE6-4199-9CEC-1FF6937B7776}" type="presParOf" srcId="{DABDBEE2-C70E-4471-8554-91A48C5CB026}" destId="{8ECD5E49-2116-4877-A45D-9C2EA751EE30}" srcOrd="0" destOrd="0" presId="urn:microsoft.com/office/officeart/2005/8/layout/hierarchy6"/>
    <dgm:cxn modelId="{60AA5C28-C9C4-495E-9B3B-63A61DF1CFE8}" type="presParOf" srcId="{DABDBEE2-C70E-4471-8554-91A48C5CB026}" destId="{3AC7818D-69D1-4E76-8357-1785EBC404F6}" srcOrd="1" destOrd="0" presId="urn:microsoft.com/office/officeart/2005/8/layout/hierarchy6"/>
    <dgm:cxn modelId="{FA3D6415-E526-4097-8690-36AB918CF356}" type="presParOf" srcId="{FFE86785-07F7-43D8-BEF7-680430FE5DE6}" destId="{42A32F0B-8604-49B3-A5BE-06FD571FAE90}" srcOrd="2" destOrd="0" presId="urn:microsoft.com/office/officeart/2005/8/layout/hierarchy6"/>
    <dgm:cxn modelId="{2C2D84A2-9DE0-4BC3-8FFB-AA302F7A0261}" type="presParOf" srcId="{FFE86785-07F7-43D8-BEF7-680430FE5DE6}" destId="{2CD21213-A3B1-411A-BFDE-46CCF6F6B6FE}" srcOrd="3" destOrd="0" presId="urn:microsoft.com/office/officeart/2005/8/layout/hierarchy6"/>
    <dgm:cxn modelId="{182B60B2-87B2-4B39-9079-E2E00BE16873}" type="presParOf" srcId="{2CD21213-A3B1-411A-BFDE-46CCF6F6B6FE}" destId="{BD9548E0-5CE2-47CD-B193-A237FC103007}" srcOrd="0" destOrd="0" presId="urn:microsoft.com/office/officeart/2005/8/layout/hierarchy6"/>
    <dgm:cxn modelId="{AAE0995A-E606-4869-97BD-850CD9655B01}" type="presParOf" srcId="{2CD21213-A3B1-411A-BFDE-46CCF6F6B6FE}" destId="{B837B4AA-EA86-4DA7-A6D9-B218FE22E089}" srcOrd="1" destOrd="0" presId="urn:microsoft.com/office/officeart/2005/8/layout/hierarchy6"/>
    <dgm:cxn modelId="{CB968999-293F-45DA-BC16-F1BB5278353B}" type="presParOf" srcId="{B837B4AA-EA86-4DA7-A6D9-B218FE22E089}" destId="{16F8A8A6-AB4E-48E9-A269-FDF00194917D}" srcOrd="0" destOrd="0" presId="urn:microsoft.com/office/officeart/2005/8/layout/hierarchy6"/>
    <dgm:cxn modelId="{3D3F6A0F-86CD-4B9E-BDC9-F352AFC266EB}" type="presParOf" srcId="{B837B4AA-EA86-4DA7-A6D9-B218FE22E089}" destId="{E3882C4D-AA09-4C68-BB04-DFC6507193F3}" srcOrd="1" destOrd="0" presId="urn:microsoft.com/office/officeart/2005/8/layout/hierarchy6"/>
    <dgm:cxn modelId="{2B34F1D4-EAC3-4F8F-9B3E-4C873D4789DC}" type="presParOf" srcId="{E3882C4D-AA09-4C68-BB04-DFC6507193F3}" destId="{9136EDAD-16CE-4B8A-A284-E7E6F1678D4B}" srcOrd="0" destOrd="0" presId="urn:microsoft.com/office/officeart/2005/8/layout/hierarchy6"/>
    <dgm:cxn modelId="{4DB39D20-2789-4047-A9E2-60FAD2C09C11}" type="presParOf" srcId="{E3882C4D-AA09-4C68-BB04-DFC6507193F3}" destId="{38943063-0AE1-4BFD-94F7-3BDDD50DB3B1}" srcOrd="1" destOrd="0" presId="urn:microsoft.com/office/officeart/2005/8/layout/hierarchy6"/>
    <dgm:cxn modelId="{C8A3292C-50B5-4398-824B-5964E483FD10}" type="presParOf" srcId="{DF40BABF-30AF-4BDC-BFB8-AABC4470F2D4}" destId="{3D11335A-D564-42B8-A4A5-CD8223F35F36}" srcOrd="1" destOrd="0" presId="urn:microsoft.com/office/officeart/2005/8/layout/hierarchy6"/>
    <dgm:cxn modelId="{7BFC3D10-EBAE-4133-95D4-F39CB1DF722F}" type="presParOf" srcId="{3D11335A-D564-42B8-A4A5-CD8223F35F36}" destId="{189C670F-79E4-47BF-A966-9E51400CCEF0}" srcOrd="0" destOrd="0" presId="urn:microsoft.com/office/officeart/2005/8/layout/hierarchy6"/>
    <dgm:cxn modelId="{F2B5D74E-4676-42A7-90EA-DD996CA36C98}" type="presParOf" srcId="{189C670F-79E4-47BF-A966-9E51400CCEF0}" destId="{0C026A17-C7A2-44EA-9619-FD33260A5E9F}" srcOrd="0" destOrd="0" presId="urn:microsoft.com/office/officeart/2005/8/layout/hierarchy6"/>
    <dgm:cxn modelId="{512D4892-0DE6-4A2B-831A-F39A66053453}" type="presParOf" srcId="{189C670F-79E4-47BF-A966-9E51400CCEF0}" destId="{0EAB925B-A45F-411E-ABB2-C09637933C68}" srcOrd="1" destOrd="0" presId="urn:microsoft.com/office/officeart/2005/8/layout/hierarchy6"/>
    <dgm:cxn modelId="{549779A8-6DDE-48CA-A1BE-BE453B7B67A9}" type="presParOf" srcId="{3D11335A-D564-42B8-A4A5-CD8223F35F36}" destId="{73ECEECA-1095-4BB3-9C29-648EE7EA0D27}" srcOrd="1" destOrd="0" presId="urn:microsoft.com/office/officeart/2005/8/layout/hierarchy6"/>
    <dgm:cxn modelId="{9BD70C83-E7EA-43BB-9C77-F3C867C178DF}" type="presParOf" srcId="{73ECEECA-1095-4BB3-9C29-648EE7EA0D27}" destId="{B8C447BD-68D9-4262-9275-EAC999CF3888}" srcOrd="0" destOrd="0" presId="urn:microsoft.com/office/officeart/2005/8/layout/hierarchy6"/>
    <dgm:cxn modelId="{59D17745-D0AD-487E-8D41-1B3952523323}" type="presParOf" srcId="{3D11335A-D564-42B8-A4A5-CD8223F35F36}" destId="{7FF390AE-357F-4123-A98D-FBFD276EC6F9}" srcOrd="2" destOrd="0" presId="urn:microsoft.com/office/officeart/2005/8/layout/hierarchy6"/>
    <dgm:cxn modelId="{2036124F-3B2E-46E8-9D30-CEBAC8736699}" type="presParOf" srcId="{7FF390AE-357F-4123-A98D-FBFD276EC6F9}" destId="{56AA6F51-69BF-45A3-97AD-FD603C6CA482}" srcOrd="0" destOrd="0" presId="urn:microsoft.com/office/officeart/2005/8/layout/hierarchy6"/>
    <dgm:cxn modelId="{7CB1F6C2-3367-4A56-A4CF-E046E389DFD2}" type="presParOf" srcId="{7FF390AE-357F-4123-A98D-FBFD276EC6F9}" destId="{1B68A90A-D46D-4EAD-9566-D488364E948A}" srcOrd="1" destOrd="0" presId="urn:microsoft.com/office/officeart/2005/8/layout/hierarchy6"/>
    <dgm:cxn modelId="{F2E6BD5A-DAC7-4D0A-A2E1-2458B579D32A}" type="presParOf" srcId="{3D11335A-D564-42B8-A4A5-CD8223F35F36}" destId="{7F6AF30C-B8FE-4042-A69F-437BA0C2F8A4}" srcOrd="3" destOrd="0" presId="urn:microsoft.com/office/officeart/2005/8/layout/hierarchy6"/>
    <dgm:cxn modelId="{9616193E-8032-4116-8CD7-1C9D5F193CA9}" type="presParOf" srcId="{7F6AF30C-B8FE-4042-A69F-437BA0C2F8A4}" destId="{37F6F6AB-CA70-4A7D-9E9D-7DF7190EDF84}" srcOrd="0" destOrd="0" presId="urn:microsoft.com/office/officeart/2005/8/layout/hierarchy6"/>
    <dgm:cxn modelId="{A311DFB4-4F8C-4A05-9DD9-9954088D4ECD}" type="presParOf" srcId="{3D11335A-D564-42B8-A4A5-CD8223F35F36}" destId="{8F429AFF-6E00-4E66-BD7E-80FE3B23E2C0}" srcOrd="4" destOrd="0" presId="urn:microsoft.com/office/officeart/2005/8/layout/hierarchy6"/>
    <dgm:cxn modelId="{28A76AD1-A3E7-4A7C-BF59-06B31A3135C7}" type="presParOf" srcId="{8F429AFF-6E00-4E66-BD7E-80FE3B23E2C0}" destId="{7B7CEFC2-C212-4A4A-B6BC-DA7574C87DEA}" srcOrd="0" destOrd="0" presId="urn:microsoft.com/office/officeart/2005/8/layout/hierarchy6"/>
    <dgm:cxn modelId="{42577E20-BBD5-40E2-AF59-FE2671AAF278}" type="presParOf" srcId="{8F429AFF-6E00-4E66-BD7E-80FE3B23E2C0}" destId="{266F625E-209D-4A4E-8DF3-FDCF48D20A0E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7CEFC2-C212-4A4A-B6BC-DA7574C87DEA}">
      <dsp:nvSpPr>
        <dsp:cNvPr id="0" name=""/>
        <dsp:cNvSpPr/>
      </dsp:nvSpPr>
      <dsp:spPr>
        <a:xfrm>
          <a:off x="0" y="2524951"/>
          <a:ext cx="6705600" cy="101238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Example Measures</a:t>
          </a:r>
          <a:endParaRPr lang="en-US" sz="1800" kern="1200" dirty="0"/>
        </a:p>
      </dsp:txBody>
      <dsp:txXfrm>
        <a:off x="0" y="2524951"/>
        <a:ext cx="2011680" cy="1012388"/>
      </dsp:txXfrm>
    </dsp:sp>
    <dsp:sp modelId="{56AA6F51-69BF-45A3-97AD-FD603C6CA482}">
      <dsp:nvSpPr>
        <dsp:cNvPr id="0" name=""/>
        <dsp:cNvSpPr/>
      </dsp:nvSpPr>
      <dsp:spPr>
        <a:xfrm>
          <a:off x="0" y="1343831"/>
          <a:ext cx="6705600" cy="101238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Example Domains</a:t>
          </a:r>
          <a:endParaRPr lang="en-US" sz="1800" kern="1200" dirty="0"/>
        </a:p>
      </dsp:txBody>
      <dsp:txXfrm>
        <a:off x="0" y="1343831"/>
        <a:ext cx="2011680" cy="1012388"/>
      </dsp:txXfrm>
    </dsp:sp>
    <dsp:sp modelId="{0C026A17-C7A2-44EA-9619-FD33260A5E9F}">
      <dsp:nvSpPr>
        <dsp:cNvPr id="0" name=""/>
        <dsp:cNvSpPr/>
      </dsp:nvSpPr>
      <dsp:spPr>
        <a:xfrm>
          <a:off x="0" y="140095"/>
          <a:ext cx="6705600" cy="101238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Overall and Summary Rating (1/2 stars)</a:t>
          </a:r>
          <a:endParaRPr lang="en-US" sz="1800" kern="1200" dirty="0"/>
        </a:p>
      </dsp:txBody>
      <dsp:txXfrm>
        <a:off x="0" y="140095"/>
        <a:ext cx="2011680" cy="1012388"/>
      </dsp:txXfrm>
    </dsp:sp>
    <dsp:sp modelId="{757EB51A-DE68-40D0-A85E-6B99ADBBE496}">
      <dsp:nvSpPr>
        <dsp:cNvPr id="0" name=""/>
        <dsp:cNvSpPr/>
      </dsp:nvSpPr>
      <dsp:spPr>
        <a:xfrm>
          <a:off x="3169522" y="247077"/>
          <a:ext cx="3066689" cy="8436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Overall (MA-PD) or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Summary (Part C and Part D)</a:t>
          </a:r>
          <a:endParaRPr lang="en-US" sz="1600" kern="1200" dirty="0"/>
        </a:p>
      </dsp:txBody>
      <dsp:txXfrm>
        <a:off x="3169522" y="247077"/>
        <a:ext cx="3066689" cy="843657"/>
      </dsp:txXfrm>
    </dsp:sp>
    <dsp:sp modelId="{710CE25F-45B8-482C-81C1-1B8FD7231023}">
      <dsp:nvSpPr>
        <dsp:cNvPr id="0" name=""/>
        <dsp:cNvSpPr/>
      </dsp:nvSpPr>
      <dsp:spPr>
        <a:xfrm>
          <a:off x="3469018" y="1090734"/>
          <a:ext cx="1233848" cy="337462"/>
        </a:xfrm>
        <a:custGeom>
          <a:avLst/>
          <a:gdLst/>
          <a:ahLst/>
          <a:cxnLst/>
          <a:rect l="0" t="0" r="0" b="0"/>
          <a:pathLst>
            <a:path>
              <a:moveTo>
                <a:pt x="1233848" y="0"/>
              </a:moveTo>
              <a:lnTo>
                <a:pt x="1233848" y="168731"/>
              </a:lnTo>
              <a:lnTo>
                <a:pt x="0" y="168731"/>
              </a:lnTo>
              <a:lnTo>
                <a:pt x="0" y="337462"/>
              </a:lnTo>
            </a:path>
          </a:pathLst>
        </a:cu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411788-B7DB-4676-A35F-1FB0D050890E}">
      <dsp:nvSpPr>
        <dsp:cNvPr id="0" name=""/>
        <dsp:cNvSpPr/>
      </dsp:nvSpPr>
      <dsp:spPr>
        <a:xfrm>
          <a:off x="2836275" y="1428197"/>
          <a:ext cx="1265485" cy="8436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Staying Healthy</a:t>
          </a:r>
          <a:endParaRPr lang="en-US" sz="1600" kern="1200" dirty="0"/>
        </a:p>
      </dsp:txBody>
      <dsp:txXfrm>
        <a:off x="2836275" y="1428197"/>
        <a:ext cx="1265485" cy="843657"/>
      </dsp:txXfrm>
    </dsp:sp>
    <dsp:sp modelId="{C76F769D-C564-42C9-BD43-3130DDD38962}">
      <dsp:nvSpPr>
        <dsp:cNvPr id="0" name=""/>
        <dsp:cNvSpPr/>
      </dsp:nvSpPr>
      <dsp:spPr>
        <a:xfrm>
          <a:off x="2646452" y="2271854"/>
          <a:ext cx="822565" cy="337462"/>
        </a:xfrm>
        <a:custGeom>
          <a:avLst/>
          <a:gdLst/>
          <a:ahLst/>
          <a:cxnLst/>
          <a:rect l="0" t="0" r="0" b="0"/>
          <a:pathLst>
            <a:path>
              <a:moveTo>
                <a:pt x="822565" y="0"/>
              </a:moveTo>
              <a:lnTo>
                <a:pt x="822565" y="168731"/>
              </a:lnTo>
              <a:lnTo>
                <a:pt x="0" y="168731"/>
              </a:lnTo>
              <a:lnTo>
                <a:pt x="0" y="3374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C4D5BB-45F7-40D5-B2D4-3B4802FF6EB9}">
      <dsp:nvSpPr>
        <dsp:cNvPr id="0" name=""/>
        <dsp:cNvSpPr/>
      </dsp:nvSpPr>
      <dsp:spPr>
        <a:xfrm>
          <a:off x="2013710" y="2609317"/>
          <a:ext cx="1265485" cy="8436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Breast Cancer Screening</a:t>
          </a:r>
          <a:endParaRPr lang="en-US" sz="1600" kern="1200" dirty="0"/>
        </a:p>
      </dsp:txBody>
      <dsp:txXfrm>
        <a:off x="2013710" y="2609317"/>
        <a:ext cx="1265485" cy="843657"/>
      </dsp:txXfrm>
    </dsp:sp>
    <dsp:sp modelId="{B7F23825-13A8-43B9-81D9-EC48DF455AB1}">
      <dsp:nvSpPr>
        <dsp:cNvPr id="0" name=""/>
        <dsp:cNvSpPr/>
      </dsp:nvSpPr>
      <dsp:spPr>
        <a:xfrm>
          <a:off x="3469018" y="2271854"/>
          <a:ext cx="822565" cy="3374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731"/>
              </a:lnTo>
              <a:lnTo>
                <a:pt x="822565" y="168731"/>
              </a:lnTo>
              <a:lnTo>
                <a:pt x="822565" y="3374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CD5E49-2116-4877-A45D-9C2EA751EE30}">
      <dsp:nvSpPr>
        <dsp:cNvPr id="0" name=""/>
        <dsp:cNvSpPr/>
      </dsp:nvSpPr>
      <dsp:spPr>
        <a:xfrm>
          <a:off x="3658841" y="2609317"/>
          <a:ext cx="1265485" cy="8436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Annual Flu Vaccine</a:t>
          </a:r>
          <a:endParaRPr lang="en-US" sz="1600" kern="1200" dirty="0"/>
        </a:p>
      </dsp:txBody>
      <dsp:txXfrm>
        <a:off x="3658841" y="2609317"/>
        <a:ext cx="1265485" cy="843657"/>
      </dsp:txXfrm>
    </dsp:sp>
    <dsp:sp modelId="{42A32F0B-8604-49B3-A5BE-06FD571FAE90}">
      <dsp:nvSpPr>
        <dsp:cNvPr id="0" name=""/>
        <dsp:cNvSpPr/>
      </dsp:nvSpPr>
      <dsp:spPr>
        <a:xfrm>
          <a:off x="4702866" y="1090734"/>
          <a:ext cx="1233848" cy="3374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731"/>
              </a:lnTo>
              <a:lnTo>
                <a:pt x="1233848" y="168731"/>
              </a:lnTo>
              <a:lnTo>
                <a:pt x="1233848" y="337462"/>
              </a:lnTo>
            </a:path>
          </a:pathLst>
        </a:cu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9548E0-5CE2-47CD-B193-A237FC103007}">
      <dsp:nvSpPr>
        <dsp:cNvPr id="0" name=""/>
        <dsp:cNvSpPr/>
      </dsp:nvSpPr>
      <dsp:spPr>
        <a:xfrm>
          <a:off x="5303972" y="1428197"/>
          <a:ext cx="1265485" cy="8436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Patient Safety</a:t>
          </a:r>
          <a:endParaRPr lang="en-US" sz="1600" kern="1200" dirty="0"/>
        </a:p>
      </dsp:txBody>
      <dsp:txXfrm>
        <a:off x="5303972" y="1428197"/>
        <a:ext cx="1265485" cy="843657"/>
      </dsp:txXfrm>
    </dsp:sp>
    <dsp:sp modelId="{16F8A8A6-AB4E-48E9-A269-FDF00194917D}">
      <dsp:nvSpPr>
        <dsp:cNvPr id="0" name=""/>
        <dsp:cNvSpPr/>
      </dsp:nvSpPr>
      <dsp:spPr>
        <a:xfrm>
          <a:off x="5890995" y="2271854"/>
          <a:ext cx="91440" cy="3374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4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36EDAD-16CE-4B8A-A284-E7E6F1678D4B}">
      <dsp:nvSpPr>
        <dsp:cNvPr id="0" name=""/>
        <dsp:cNvSpPr/>
      </dsp:nvSpPr>
      <dsp:spPr>
        <a:xfrm>
          <a:off x="5303972" y="2609317"/>
          <a:ext cx="1265485" cy="8436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High Risk Med Use </a:t>
          </a:r>
          <a:endParaRPr lang="en-US" sz="1600" kern="1200" dirty="0"/>
        </a:p>
      </dsp:txBody>
      <dsp:txXfrm>
        <a:off x="5303972" y="2609317"/>
        <a:ext cx="1265485" cy="8436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39CD40FB-4AC8-4FF3-AD36-B537B075498D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40960260-4777-4CF1-A1F6-9A9A70D5C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68793953-EB41-422C-A895-D3E357DD5481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27" tIns="45713" rIns="91427" bIns="4571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C8BE32A9-9FDA-4622-8C08-8CEFB9BA8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BE32A9-9FDA-4622-8C08-8CEFB9BA8F0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BE32A9-9FDA-4622-8C08-8CEFB9BA8F0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BE32A9-9FDA-4622-8C08-8CEFB9BA8F0D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E195E-E52F-4085-82F0-B5A0F3222372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6CA1-0D04-4DB2-8359-F68A7927A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E195E-E52F-4085-82F0-B5A0F3222372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6CA1-0D04-4DB2-8359-F68A7927A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E195E-E52F-4085-82F0-B5A0F3222372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6CA1-0D04-4DB2-8359-F68A7927A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E195E-E52F-4085-82F0-B5A0F3222372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6CA1-0D04-4DB2-8359-F68A7927A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E195E-E52F-4085-82F0-B5A0F3222372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6CA1-0D04-4DB2-8359-F68A7927A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781800" y="5791200"/>
            <a:ext cx="1978476" cy="8000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E195E-E52F-4085-82F0-B5A0F3222372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06CA1-0D04-4DB2-8359-F68A7927A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Excel_Worksheet1.xlsx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wmf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icare.gov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295400"/>
            <a:ext cx="75438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(CAHPS) Experience of Care Surveys</a:t>
            </a:r>
          </a:p>
          <a:p>
            <a:pPr algn="ctr"/>
            <a:r>
              <a:rPr lang="en-US" sz="3600" b="1" dirty="0" smtClean="0"/>
              <a:t>From Design to Implementation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sz="3600" i="1" dirty="0" smtClean="0"/>
              <a:t>Liz Goldstein, Ph.D</a:t>
            </a:r>
            <a:r>
              <a:rPr lang="en-US" sz="3600" b="1" i="1" dirty="0" smtClean="0"/>
              <a:t>.</a:t>
            </a:r>
          </a:p>
          <a:p>
            <a:pPr algn="ctr"/>
            <a:endParaRPr lang="en-US" dirty="0" smtClean="0"/>
          </a:p>
          <a:p>
            <a:pPr algn="ctr"/>
            <a:r>
              <a:rPr lang="en-US" i="1" dirty="0" smtClean="0"/>
              <a:t>AHRQ Annual Conference</a:t>
            </a:r>
          </a:p>
          <a:p>
            <a:pPr algn="ctr"/>
            <a:r>
              <a:rPr lang="en-US" i="1" dirty="0" smtClean="0"/>
              <a:t>September 9, 2012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457200"/>
            <a:ext cx="59202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/>
              <a:t>Patient Experience Survey Results</a:t>
            </a:r>
          </a:p>
          <a:p>
            <a:pPr algn="ctr"/>
            <a:r>
              <a:rPr lang="en-US" sz="2400" b="1" dirty="0" smtClean="0"/>
              <a:t>Home Health CAHPS (HHCAHPS)</a:t>
            </a:r>
            <a:endParaRPr lang="en-US" sz="2400" b="1" dirty="0"/>
          </a:p>
        </p:txBody>
      </p:sp>
      <p:sp>
        <p:nvSpPr>
          <p:cNvPr id="5" name="Left Brace 4"/>
          <p:cNvSpPr/>
          <p:nvPr/>
        </p:nvSpPr>
        <p:spPr>
          <a:xfrm>
            <a:off x="1066800" y="4648200"/>
            <a:ext cx="304800" cy="121920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381000" y="1676400"/>
            <a:ext cx="8229600" cy="4401205"/>
            <a:chOff x="381000" y="1676400"/>
            <a:chExt cx="8229600" cy="4401205"/>
          </a:xfrm>
        </p:grpSpPr>
        <p:sp>
          <p:nvSpPr>
            <p:cNvPr id="3" name="TextBox 2"/>
            <p:cNvSpPr txBox="1"/>
            <p:nvPr/>
          </p:nvSpPr>
          <p:spPr>
            <a:xfrm>
              <a:off x="1447800" y="1676400"/>
              <a:ext cx="7162800" cy="4401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smtClean="0"/>
                <a:t>Percent of patients who…  </a:t>
              </a:r>
            </a:p>
            <a:p>
              <a:endParaRPr lang="en-US" dirty="0" smtClean="0"/>
            </a:p>
            <a:p>
              <a:pPr>
                <a:buFont typeface="Arial" pitchFamily="34" charset="0"/>
                <a:buChar char="•"/>
              </a:pPr>
              <a:r>
                <a:rPr lang="en-US" sz="2000" dirty="0" smtClean="0"/>
                <a:t>  </a:t>
              </a:r>
              <a:r>
                <a:rPr lang="en-US" sz="2400" dirty="0" smtClean="0"/>
                <a:t>Reported that their home health team gave care in a professional way.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400" dirty="0" smtClean="0"/>
                <a:t>  Reported that their home health team communicated well with them.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400" dirty="0" smtClean="0"/>
                <a:t>  Reported that their home health team discussed medicines, pain, and home safety with them.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400" dirty="0" smtClean="0"/>
                <a:t>  Gave their home health agency a rating of 9 or 10 on a scale from 0 (lowest) to 10 (highest).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400" dirty="0" smtClean="0"/>
                <a:t>  Reported YES, they would definitely recommend the home health agency to friends and family.</a:t>
              </a:r>
              <a:endParaRPr lang="en-US" sz="2400" dirty="0"/>
            </a:p>
          </p:txBody>
        </p:sp>
        <p:sp>
          <p:nvSpPr>
            <p:cNvPr id="4" name="Left Brace 3"/>
            <p:cNvSpPr/>
            <p:nvPr/>
          </p:nvSpPr>
          <p:spPr>
            <a:xfrm>
              <a:off x="1066800" y="2438400"/>
              <a:ext cx="304800" cy="1981200"/>
            </a:xfrm>
            <a:prstGeom prst="leftBrac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94564" y="3105834"/>
              <a:ext cx="12192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Composite Measures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246964" y="4934635"/>
              <a:ext cx="9144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Global Scores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342900" y="2590800"/>
            <a:ext cx="8458200" cy="1077218"/>
            <a:chOff x="533400" y="2590800"/>
            <a:chExt cx="8458200" cy="1077218"/>
          </a:xfrm>
        </p:grpSpPr>
        <p:sp>
          <p:nvSpPr>
            <p:cNvPr id="3" name="TextBox 2"/>
            <p:cNvSpPr txBox="1"/>
            <p:nvPr/>
          </p:nvSpPr>
          <p:spPr>
            <a:xfrm>
              <a:off x="533400" y="2590800"/>
              <a:ext cx="3200400" cy="107721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Reporting HHCAHPS Results</a:t>
              </a:r>
              <a:r>
                <a:rPr lang="en-US" sz="2400" dirty="0" smtClean="0"/>
                <a:t> </a:t>
              </a:r>
              <a:endParaRPr lang="en-US" sz="2400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105400" y="2590800"/>
              <a:ext cx="3886200" cy="107721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Home Health Annual Payment update</a:t>
              </a:r>
              <a:endParaRPr lang="en-US" sz="3200" b="1" dirty="0"/>
            </a:p>
          </p:txBody>
        </p:sp>
        <p:pic>
          <p:nvPicPr>
            <p:cNvPr id="8" name="Picture 7" descr="MC900391162.W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 rot="18900000">
              <a:off x="3966900" y="2672209"/>
              <a:ext cx="905400" cy="91440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/>
        </p:nvSpPr>
        <p:spPr>
          <a:xfrm>
            <a:off x="1066800" y="609600"/>
            <a:ext cx="716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Incentive for Home Health Agencies to Participate and Report the Data</a:t>
            </a:r>
            <a:endParaRPr 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2133600" y="4572000"/>
            <a:ext cx="487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No Report = Less Money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t="14323" r="3125" b="4948"/>
          <a:stretch>
            <a:fillRect/>
          </a:stretch>
        </p:blipFill>
        <p:spPr bwMode="auto">
          <a:xfrm>
            <a:off x="152400" y="1143000"/>
            <a:ext cx="7086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676400" y="381000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Home Page for Hospital Compare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52600"/>
            <a:ext cx="7391400" cy="387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19201" y="457200"/>
            <a:ext cx="6705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Data Available on Hospital Compare</a:t>
            </a:r>
            <a:endParaRPr lang="en-US" sz="3200" b="1" dirty="0"/>
          </a:p>
        </p:txBody>
      </p:sp>
      <p:grpSp>
        <p:nvGrpSpPr>
          <p:cNvPr id="2" name="Group 23"/>
          <p:cNvGrpSpPr/>
          <p:nvPr/>
        </p:nvGrpSpPr>
        <p:grpSpPr>
          <a:xfrm>
            <a:off x="1828800" y="1600200"/>
            <a:ext cx="5585200" cy="1307068"/>
            <a:chOff x="1828800" y="1600200"/>
            <a:chExt cx="5585200" cy="1307068"/>
          </a:xfrm>
        </p:grpSpPr>
        <p:sp>
          <p:nvSpPr>
            <p:cNvPr id="4" name="TextBox 3"/>
            <p:cNvSpPr txBox="1"/>
            <p:nvPr/>
          </p:nvSpPr>
          <p:spPr>
            <a:xfrm>
              <a:off x="3810000" y="1600200"/>
              <a:ext cx="36040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General Information about Hospitals</a:t>
              </a:r>
              <a:endParaRPr lang="en-US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>
              <a:off x="1828800" y="1828800"/>
              <a:ext cx="2057400" cy="1078468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4"/>
          <p:cNvGrpSpPr/>
          <p:nvPr/>
        </p:nvGrpSpPr>
        <p:grpSpPr>
          <a:xfrm>
            <a:off x="2667000" y="1905000"/>
            <a:ext cx="3565779" cy="914400"/>
            <a:chOff x="2667000" y="1905000"/>
            <a:chExt cx="3565779" cy="914400"/>
          </a:xfrm>
        </p:grpSpPr>
        <p:sp>
          <p:nvSpPr>
            <p:cNvPr id="11" name="TextBox 10"/>
            <p:cNvSpPr txBox="1"/>
            <p:nvPr/>
          </p:nvSpPr>
          <p:spPr>
            <a:xfrm>
              <a:off x="3810000" y="1905000"/>
              <a:ext cx="24227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Patient Experience Data</a:t>
              </a:r>
              <a:endParaRPr lang="en-US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>
              <a:off x="2667000" y="2133600"/>
              <a:ext cx="1219200" cy="685800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25"/>
          <p:cNvGrpSpPr/>
          <p:nvPr/>
        </p:nvGrpSpPr>
        <p:grpSpPr>
          <a:xfrm>
            <a:off x="3505200" y="2286000"/>
            <a:ext cx="1870176" cy="609600"/>
            <a:chOff x="3505200" y="2286000"/>
            <a:chExt cx="1870176" cy="609600"/>
          </a:xfrm>
        </p:grpSpPr>
        <p:sp>
          <p:nvSpPr>
            <p:cNvPr id="17" name="TextBox 16"/>
            <p:cNvSpPr txBox="1"/>
            <p:nvPr/>
          </p:nvSpPr>
          <p:spPr>
            <a:xfrm>
              <a:off x="4038600" y="2286000"/>
              <a:ext cx="13367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Clinical Data</a:t>
              </a:r>
              <a:endParaRPr lang="en-US" dirty="0"/>
            </a:p>
          </p:txBody>
        </p:sp>
        <p:cxnSp>
          <p:nvCxnSpPr>
            <p:cNvPr id="19" name="Straight Arrow Connector 18"/>
            <p:cNvCxnSpPr>
              <a:stCxn id="17" idx="1"/>
            </p:cNvCxnSpPr>
            <p:nvPr/>
          </p:nvCxnSpPr>
          <p:spPr>
            <a:xfrm flipH="1">
              <a:off x="3505200" y="2470666"/>
              <a:ext cx="533400" cy="348734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4343400" y="2590800"/>
              <a:ext cx="0" cy="304800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5029200" y="2590800"/>
              <a:ext cx="0" cy="304800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5715000" y="2286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Administrative Data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019800" y="2590800"/>
            <a:ext cx="0" cy="304800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781800" y="2590800"/>
            <a:ext cx="0" cy="304800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4800" y="2209800"/>
          <a:ext cx="85344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4400"/>
                <a:gridCol w="1219200"/>
                <a:gridCol w="1310640"/>
                <a:gridCol w="12801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CAHPS Measures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Hospital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Hospital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Hospital 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Patients who reported that their nurses “Always” communicated</a:t>
                      </a:r>
                      <a:r>
                        <a:rPr lang="en-US" baseline="0" dirty="0" smtClean="0"/>
                        <a:t> well.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Patients who reported that their doctors “Always” communicated</a:t>
                      </a:r>
                      <a:r>
                        <a:rPr lang="en-US" baseline="0" dirty="0" smtClean="0"/>
                        <a:t> well.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95400" y="533400"/>
            <a:ext cx="6553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Example of Patient Experience Data Presented on Hospital Compare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61146" y="4267200"/>
            <a:ext cx="84018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Dimensions based on patient responses to HCAHPS Surveys.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Data used in Hospital Value Based Purchasing.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Allows the public to see specific, detailed comparisons among providers.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 cstate="print"/>
          <a:srcRect l="2315" t="14468" r="2778" b="4514"/>
          <a:stretch>
            <a:fillRect/>
          </a:stretch>
        </p:blipFill>
        <p:spPr bwMode="auto">
          <a:xfrm>
            <a:off x="914400" y="1600200"/>
            <a:ext cx="6248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19200" y="304800"/>
            <a:ext cx="6629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Home Page for Medicare Health Plan Comparisons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222" t="18056" r="4444" b="8333"/>
          <a:stretch>
            <a:fillRect/>
          </a:stretch>
        </p:blipFill>
        <p:spPr bwMode="auto">
          <a:xfrm>
            <a:off x="1219200" y="1752600"/>
            <a:ext cx="6400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47700" y="457200"/>
            <a:ext cx="7848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Summary:</a:t>
            </a:r>
          </a:p>
          <a:p>
            <a:pPr algn="ctr"/>
            <a:r>
              <a:rPr lang="en-US" sz="2800" b="1" dirty="0" smtClean="0"/>
              <a:t>Number of Plans by Type in Your Area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icture1z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295" y="2124563"/>
            <a:ext cx="8515409" cy="26088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590800" y="685800"/>
            <a:ext cx="396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Individual Plan Entry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191000" y="5257800"/>
            <a:ext cx="2006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Overall Star Ratings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019800" y="3733800"/>
            <a:ext cx="1143000" cy="1524000"/>
          </a:xfrm>
          <a:prstGeom prst="straightConnector1">
            <a:avLst/>
          </a:prstGeom>
          <a:ln w="63500">
            <a:solidFill>
              <a:srgbClr val="C0000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7750" y="685800"/>
            <a:ext cx="7048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CMS Plan Ratings System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2133600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CMS created the Five-Star Plan Rating System to help consumers, their families, and caregivers compare health plans.  And in the case of Medicate Advantage plans to reward high-performing plans with bonuses.</a:t>
            </a:r>
            <a:endParaRPr lang="en-US" dirty="0"/>
          </a:p>
        </p:txBody>
      </p:sp>
      <p:grpSp>
        <p:nvGrpSpPr>
          <p:cNvPr id="51" name="Group 50"/>
          <p:cNvGrpSpPr/>
          <p:nvPr/>
        </p:nvGrpSpPr>
        <p:grpSpPr>
          <a:xfrm>
            <a:off x="3886200" y="3886200"/>
            <a:ext cx="2401448" cy="2350532"/>
            <a:chOff x="762000" y="1752600"/>
            <a:chExt cx="2401448" cy="2350532"/>
          </a:xfrm>
        </p:grpSpPr>
        <p:sp>
          <p:nvSpPr>
            <p:cNvPr id="45" name="TextBox 44"/>
            <p:cNvSpPr txBox="1"/>
            <p:nvPr/>
          </p:nvSpPr>
          <p:spPr>
            <a:xfrm>
              <a:off x="1600200" y="1752600"/>
              <a:ext cx="10221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Excellent</a:t>
              </a:r>
              <a:endParaRPr lang="en-US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762000" y="1845826"/>
              <a:ext cx="792480" cy="182880"/>
              <a:chOff x="762000" y="1752600"/>
              <a:chExt cx="792480" cy="182880"/>
            </a:xfrm>
          </p:grpSpPr>
          <p:sp>
            <p:nvSpPr>
              <p:cNvPr id="8" name="5-Point Star 7"/>
              <p:cNvSpPr>
                <a:spLocks noChangeAspect="1"/>
              </p:cNvSpPr>
              <p:nvPr/>
            </p:nvSpPr>
            <p:spPr>
              <a:xfrm>
                <a:off x="762000" y="1752600"/>
                <a:ext cx="182880" cy="182880"/>
              </a:xfrm>
              <a:prstGeom prst="star5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5-Point Star 8"/>
              <p:cNvSpPr>
                <a:spLocks noChangeAspect="1"/>
              </p:cNvSpPr>
              <p:nvPr/>
            </p:nvSpPr>
            <p:spPr>
              <a:xfrm>
                <a:off x="914400" y="1752600"/>
                <a:ext cx="182880" cy="182880"/>
              </a:xfrm>
              <a:prstGeom prst="star5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5-Point Star 9"/>
              <p:cNvSpPr>
                <a:spLocks noChangeAspect="1"/>
              </p:cNvSpPr>
              <p:nvPr/>
            </p:nvSpPr>
            <p:spPr>
              <a:xfrm>
                <a:off x="1066800" y="1752600"/>
                <a:ext cx="182880" cy="182880"/>
              </a:xfrm>
              <a:prstGeom prst="star5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5-Point Star 10"/>
              <p:cNvSpPr>
                <a:spLocks noChangeAspect="1"/>
              </p:cNvSpPr>
              <p:nvPr/>
            </p:nvSpPr>
            <p:spPr>
              <a:xfrm>
                <a:off x="1219200" y="1752600"/>
                <a:ext cx="182880" cy="182880"/>
              </a:xfrm>
              <a:prstGeom prst="star5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5-Point Star 11"/>
              <p:cNvSpPr>
                <a:spLocks noChangeAspect="1"/>
              </p:cNvSpPr>
              <p:nvPr/>
            </p:nvSpPr>
            <p:spPr>
              <a:xfrm>
                <a:off x="1371600" y="1752600"/>
                <a:ext cx="182880" cy="182880"/>
              </a:xfrm>
              <a:prstGeom prst="star5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5-Point Star 20"/>
            <p:cNvSpPr>
              <a:spLocks noChangeAspect="1"/>
            </p:cNvSpPr>
            <p:nvPr/>
          </p:nvSpPr>
          <p:spPr>
            <a:xfrm>
              <a:off x="762000" y="2303026"/>
              <a:ext cx="182880" cy="182880"/>
            </a:xfrm>
            <a:prstGeom prst="star5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5-Point Star 21"/>
            <p:cNvSpPr>
              <a:spLocks noChangeAspect="1"/>
            </p:cNvSpPr>
            <p:nvPr/>
          </p:nvSpPr>
          <p:spPr>
            <a:xfrm>
              <a:off x="914400" y="2303026"/>
              <a:ext cx="182880" cy="182880"/>
            </a:xfrm>
            <a:prstGeom prst="star5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5-Point Star 22"/>
            <p:cNvSpPr>
              <a:spLocks noChangeAspect="1"/>
            </p:cNvSpPr>
            <p:nvPr/>
          </p:nvSpPr>
          <p:spPr>
            <a:xfrm>
              <a:off x="1066800" y="2303026"/>
              <a:ext cx="182880" cy="182880"/>
            </a:xfrm>
            <a:prstGeom prst="star5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5-Point Star 23"/>
            <p:cNvSpPr>
              <a:spLocks noChangeAspect="1"/>
            </p:cNvSpPr>
            <p:nvPr/>
          </p:nvSpPr>
          <p:spPr>
            <a:xfrm>
              <a:off x="1219200" y="2303026"/>
              <a:ext cx="182880" cy="182880"/>
            </a:xfrm>
            <a:prstGeom prst="star5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5-Point Star 26"/>
            <p:cNvSpPr>
              <a:spLocks noChangeAspect="1"/>
            </p:cNvSpPr>
            <p:nvPr/>
          </p:nvSpPr>
          <p:spPr>
            <a:xfrm>
              <a:off x="762000" y="2836426"/>
              <a:ext cx="182880" cy="182880"/>
            </a:xfrm>
            <a:prstGeom prst="star5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5-Point Star 27"/>
            <p:cNvSpPr>
              <a:spLocks noChangeAspect="1"/>
            </p:cNvSpPr>
            <p:nvPr/>
          </p:nvSpPr>
          <p:spPr>
            <a:xfrm>
              <a:off x="914400" y="2836426"/>
              <a:ext cx="182880" cy="182880"/>
            </a:xfrm>
            <a:prstGeom prst="star5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5-Point Star 28"/>
            <p:cNvSpPr>
              <a:spLocks noChangeAspect="1"/>
            </p:cNvSpPr>
            <p:nvPr/>
          </p:nvSpPr>
          <p:spPr>
            <a:xfrm>
              <a:off x="1066800" y="2836426"/>
              <a:ext cx="182880" cy="182880"/>
            </a:xfrm>
            <a:prstGeom prst="star5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5-Point Star 32"/>
            <p:cNvSpPr>
              <a:spLocks noChangeAspect="1"/>
            </p:cNvSpPr>
            <p:nvPr/>
          </p:nvSpPr>
          <p:spPr>
            <a:xfrm>
              <a:off x="762000" y="3369826"/>
              <a:ext cx="182880" cy="182880"/>
            </a:xfrm>
            <a:prstGeom prst="star5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5-Point Star 33"/>
            <p:cNvSpPr>
              <a:spLocks noChangeAspect="1"/>
            </p:cNvSpPr>
            <p:nvPr/>
          </p:nvSpPr>
          <p:spPr>
            <a:xfrm>
              <a:off x="914400" y="3369826"/>
              <a:ext cx="182880" cy="182880"/>
            </a:xfrm>
            <a:prstGeom prst="star5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5-Point Star 38"/>
            <p:cNvSpPr>
              <a:spLocks noChangeAspect="1"/>
            </p:cNvSpPr>
            <p:nvPr/>
          </p:nvSpPr>
          <p:spPr>
            <a:xfrm>
              <a:off x="762000" y="3827026"/>
              <a:ext cx="182880" cy="182880"/>
            </a:xfrm>
            <a:prstGeom prst="star5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600200" y="2209800"/>
              <a:ext cx="15632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Above average</a:t>
              </a:r>
              <a:endParaRPr lang="en-US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600200" y="2743200"/>
              <a:ext cx="939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Average</a:t>
              </a:r>
              <a:endParaRPr lang="en-US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00200" y="3276600"/>
              <a:ext cx="15495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Below average</a:t>
              </a:r>
              <a:endParaRPr lang="en-US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600200" y="3733800"/>
              <a:ext cx="6224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Poor</a:t>
              </a:r>
              <a:endParaRPr lang="en-US" dirty="0"/>
            </a:p>
          </p:txBody>
        </p:sp>
      </p:grpSp>
      <p:sp>
        <p:nvSpPr>
          <p:cNvPr id="52" name="5-Point Star 51"/>
          <p:cNvSpPr/>
          <p:nvPr/>
        </p:nvSpPr>
        <p:spPr>
          <a:xfrm>
            <a:off x="838200" y="4267200"/>
            <a:ext cx="914400" cy="914400"/>
          </a:xfrm>
          <a:prstGeom prst="star5">
            <a:avLst/>
          </a:prstGeom>
          <a:solidFill>
            <a:srgbClr val="FFCC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1905000" y="4343400"/>
            <a:ext cx="144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Plan Ratings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457200" y="228600"/>
            <a:ext cx="8229600" cy="1905000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Adjustments to Patient Experience Data to Ensure Comparable Information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5"/>
          <p:cNvSpPr txBox="1">
            <a:spLocks/>
          </p:cNvSpPr>
          <p:nvPr/>
        </p:nvSpPr>
        <p:spPr>
          <a:xfrm>
            <a:off x="457200" y="2667000"/>
            <a:ext cx="8229600" cy="1676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Mix of patients.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Mode of survey administration (if applicable).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2800" y="304800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The Triple Aim</a:t>
            </a:r>
            <a:endParaRPr lang="en-US" sz="3200" b="1" dirty="0"/>
          </a:p>
        </p:txBody>
      </p:sp>
      <p:grpSp>
        <p:nvGrpSpPr>
          <p:cNvPr id="27" name="Group 26"/>
          <p:cNvGrpSpPr/>
          <p:nvPr/>
        </p:nvGrpSpPr>
        <p:grpSpPr>
          <a:xfrm>
            <a:off x="762000" y="1066800"/>
            <a:ext cx="7924800" cy="4724400"/>
            <a:chOff x="762000" y="1066800"/>
            <a:chExt cx="7924800" cy="4724400"/>
          </a:xfrm>
        </p:grpSpPr>
        <p:pic>
          <p:nvPicPr>
            <p:cNvPr id="8704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222" t="13889" r="1111" b="17064"/>
            <a:stretch>
              <a:fillRect/>
            </a:stretch>
          </p:blipFill>
          <p:spPr bwMode="auto">
            <a:xfrm>
              <a:off x="914400" y="2133600"/>
              <a:ext cx="6400800" cy="3657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762000" y="1066800"/>
              <a:ext cx="2133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Better care</a:t>
              </a:r>
              <a:endParaRPr lang="en-US" sz="24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962249" y="3244334"/>
              <a:ext cx="12195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Better care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200400" y="1066800"/>
              <a:ext cx="2971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Healthier people &amp; communities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477000" y="1143000"/>
              <a:ext cx="2209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Lower cost</a:t>
              </a:r>
              <a:endParaRPr lang="en-US" sz="240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1371600" y="1524000"/>
              <a:ext cx="76200" cy="3733800"/>
            </a:xfrm>
            <a:prstGeom prst="straightConnector1">
              <a:avLst/>
            </a:prstGeom>
            <a:ln w="63500">
              <a:solidFill>
                <a:srgbClr val="C00000">
                  <a:alpha val="50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>
              <a:off x="3048000" y="1828800"/>
              <a:ext cx="838200" cy="3429000"/>
            </a:xfrm>
            <a:prstGeom prst="straightConnector1">
              <a:avLst/>
            </a:prstGeom>
            <a:ln w="63500">
              <a:solidFill>
                <a:srgbClr val="C00000">
                  <a:alpha val="50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>
              <a:off x="4114800" y="1600200"/>
              <a:ext cx="2514600" cy="3657600"/>
            </a:xfrm>
            <a:prstGeom prst="straightConnector1">
              <a:avLst/>
            </a:prstGeom>
            <a:ln w="63500">
              <a:solidFill>
                <a:srgbClr val="C00000">
                  <a:alpha val="50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C900366300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6200" y="1753057"/>
            <a:ext cx="1756562" cy="18278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6600" y="3657600"/>
            <a:ext cx="2667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Pay for Performance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>
              <a:defRPr/>
            </a:pPr>
            <a:fld id="{243D5379-DED5-4731-9F19-00804FE5C68C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38200" y="762000"/>
            <a:ext cx="74676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Hospital Value Based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Purchasing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00200"/>
            <a:ext cx="8458200" cy="4724400"/>
          </a:xfrm>
          <a:prstGeom prst="rect">
            <a:avLst/>
          </a:prstGeom>
        </p:spPr>
        <p:txBody>
          <a:bodyPr/>
          <a:lstStyle/>
          <a:p>
            <a:pPr marL="34290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Hospital Value Based Purchasing links a portion of CMS payment to providers based on performance on a set of quality measures</a:t>
            </a:r>
          </a:p>
          <a:p>
            <a:pPr marL="800100" marR="0" lvl="3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Hospital Value Based Purchasing established</a:t>
            </a:r>
            <a:r>
              <a:rPr kumimoji="0" lang="en-US" sz="2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 </a:t>
            </a:r>
            <a:r>
              <a:rPr kumimoji="0" lang="en-US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by the </a:t>
            </a:r>
            <a:r>
              <a:rPr kumimoji="0" lang="en-US" sz="2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Patient Protection and Affordable Care Act of 2010</a:t>
            </a:r>
            <a:r>
              <a:rPr kumimoji="0" lang="en-US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 (Public Law 111-148)</a:t>
            </a:r>
          </a:p>
          <a:p>
            <a:pPr marL="800100" marR="0" lvl="3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Affects payment for patients discharged October 1, 2012 (FY 2013) and forward </a:t>
            </a:r>
            <a:r>
              <a:rPr kumimoji="0" lang="en-US" sz="2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  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705600" y="5715000"/>
            <a:ext cx="1978476" cy="8000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62000" y="685800"/>
            <a:ext cx="7620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/>
              <a:t>Here is How it Works:</a:t>
            </a:r>
          </a:p>
          <a:p>
            <a:pPr algn="ctr"/>
            <a:r>
              <a:rPr lang="en-US" sz="2800" b="1" dirty="0" smtClean="0"/>
              <a:t>Hospital VBP Incorporates Patient Experiences into Providers’ Total Performance Score</a:t>
            </a:r>
            <a:endParaRPr lang="en-US" sz="2800" b="1" dirty="0"/>
          </a:p>
        </p:txBody>
      </p:sp>
      <p:grpSp>
        <p:nvGrpSpPr>
          <p:cNvPr id="7" name="Group 16"/>
          <p:cNvGrpSpPr/>
          <p:nvPr/>
        </p:nvGrpSpPr>
        <p:grpSpPr>
          <a:xfrm>
            <a:off x="228600" y="3048000"/>
            <a:ext cx="8763000" cy="2290465"/>
            <a:chOff x="228600" y="2590800"/>
            <a:chExt cx="8763000" cy="2290465"/>
          </a:xfrm>
        </p:grpSpPr>
        <p:sp>
          <p:nvSpPr>
            <p:cNvPr id="2" name="Rounded Rectangle 1"/>
            <p:cNvSpPr/>
            <p:nvPr/>
          </p:nvSpPr>
          <p:spPr>
            <a:xfrm>
              <a:off x="228600" y="3048000"/>
              <a:ext cx="2057400" cy="685800"/>
            </a:xfrm>
            <a:prstGeom prst="roundRect">
              <a:avLst/>
            </a:prstGeom>
            <a:gradFill flip="none" rotWithShape="1">
              <a:gsLst>
                <a:gs pos="0">
                  <a:srgbClr val="CC0000">
                    <a:shade val="30000"/>
                    <a:satMod val="115000"/>
                  </a:srgbClr>
                </a:gs>
                <a:gs pos="50000">
                  <a:srgbClr val="CC0000">
                    <a:shade val="67500"/>
                    <a:satMod val="115000"/>
                  </a:srgbClr>
                </a:gs>
                <a:gs pos="100000">
                  <a:srgbClr val="CC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Clinical Process Domain Score</a:t>
              </a:r>
              <a:endParaRPr lang="en-US" b="1" dirty="0"/>
            </a:p>
          </p:txBody>
        </p:sp>
        <p:sp>
          <p:nvSpPr>
            <p:cNvPr id="3" name="Rounded Rectangle 2"/>
            <p:cNvSpPr/>
            <p:nvPr/>
          </p:nvSpPr>
          <p:spPr>
            <a:xfrm>
              <a:off x="2729052" y="3048000"/>
              <a:ext cx="2057400" cy="685800"/>
            </a:xfrm>
            <a:prstGeom prst="roundRect">
              <a:avLst/>
            </a:prstGeom>
            <a:gradFill flip="none" rotWithShape="1">
              <a:gsLst>
                <a:gs pos="0">
                  <a:srgbClr val="99CC00">
                    <a:shade val="30000"/>
                    <a:satMod val="115000"/>
                  </a:srgbClr>
                </a:gs>
                <a:gs pos="50000">
                  <a:srgbClr val="99CC00">
                    <a:shade val="67500"/>
                    <a:satMod val="115000"/>
                  </a:srgbClr>
                </a:gs>
                <a:gs pos="100000">
                  <a:srgbClr val="99CC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Patient Experience Domain Score</a:t>
              </a:r>
              <a:endParaRPr lang="en-US" b="1" dirty="0"/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5229504" y="3048000"/>
              <a:ext cx="2057400" cy="685800"/>
            </a:xfrm>
            <a:prstGeom prst="round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50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</a:rPr>
                <a:t>Total Performance Score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338249" y="3124200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+</a:t>
              </a:r>
              <a:endParaRPr lang="en-US" sz="24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76800" y="3124200"/>
              <a:ext cx="228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=</a:t>
              </a:r>
              <a:endParaRPr lang="en-US" sz="24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00200" y="4419600"/>
              <a:ext cx="47380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Patient Experience Surveys (CAHPS)</a:t>
              </a:r>
              <a:endParaRPr lang="en-US" sz="2400" b="1" dirty="0"/>
            </a:p>
          </p:txBody>
        </p:sp>
        <p:sp>
          <p:nvSpPr>
            <p:cNvPr id="11" name="Up Arrow 10"/>
            <p:cNvSpPr/>
            <p:nvPr/>
          </p:nvSpPr>
          <p:spPr>
            <a:xfrm>
              <a:off x="3657600" y="3810000"/>
              <a:ext cx="152400" cy="533400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914400" y="2590800"/>
              <a:ext cx="762000" cy="381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70%</a:t>
              </a:r>
              <a:endParaRPr lang="en-US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352800" y="2590800"/>
              <a:ext cx="762000" cy="381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30%</a:t>
              </a:r>
              <a:endParaRPr lang="en-US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7620000" y="3048000"/>
              <a:ext cx="1371600" cy="685800"/>
            </a:xfrm>
            <a:prstGeom prst="roundRect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Payment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7339153" y="3276600"/>
              <a:ext cx="228600" cy="228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569525"/>
            <a:ext cx="8686800" cy="4495800"/>
          </a:xfrm>
          <a:prstGeom prst="rect">
            <a:avLst/>
          </a:prstGeom>
        </p:spPr>
        <p:txBody>
          <a:bodyPr/>
          <a:lstStyle/>
          <a:p>
            <a:pPr marL="342900" marR="0" lvl="2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Eight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HCAHPS </a:t>
            </a:r>
            <a:r>
              <a:rPr kumimoji="0" lang="en-US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Dimensions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in Hospital VBP</a:t>
            </a:r>
          </a:p>
          <a:p>
            <a:pPr marL="800100" marR="0" lvl="3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Communication with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Nurses</a:t>
            </a:r>
          </a:p>
          <a:p>
            <a:pPr marL="800100" marR="0" lvl="3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Communication with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Doctors</a:t>
            </a:r>
          </a:p>
          <a:p>
            <a:pPr marL="800100" marR="0" lvl="3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Staff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Responsiveness</a:t>
            </a:r>
          </a:p>
          <a:p>
            <a:pPr marL="800100" marR="0" lvl="3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Pain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Management</a:t>
            </a:r>
          </a:p>
          <a:p>
            <a:pPr marL="800100" marR="0" lvl="3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Communication about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Medicines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</a:p>
          <a:p>
            <a:pPr marL="800100" marR="0" lvl="3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Discharge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Information</a:t>
            </a:r>
          </a:p>
          <a:p>
            <a:pPr marL="800100" marR="0" lvl="3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Cleanliness &amp; Quietness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of Hospital Environment 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(combined)</a:t>
            </a:r>
          </a:p>
          <a:p>
            <a:pPr marL="800100" marR="0" lvl="3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Overall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Rating of Hospital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Percent of patients who chose “Top-box” response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762000"/>
            <a:ext cx="88392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HCAHPS and Hospital VBP Scoring </a:t>
            </a:r>
            <a:endParaRPr kumimoji="0" lang="en-US" sz="3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Most Dimensions Are Composed of Individual Survey Items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Content Placeholder 8"/>
          <p:cNvGraphicFramePr>
            <a:graphicFrameLocks/>
          </p:cNvGraphicFramePr>
          <p:nvPr/>
        </p:nvGraphicFramePr>
        <p:xfrm>
          <a:off x="457200" y="2286000"/>
          <a:ext cx="4038600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Dimension:</a:t>
                      </a:r>
                    </a:p>
                    <a:p>
                      <a:pPr algn="ctr"/>
                      <a:r>
                        <a:rPr lang="en-US" dirty="0" smtClean="0"/>
                        <a:t>Communications With Nurses</a:t>
                      </a:r>
                    </a:p>
                    <a:p>
                      <a:pPr algn="ctr"/>
                      <a:r>
                        <a:rPr lang="en-US" dirty="0" smtClean="0"/>
                        <a:t>(Items</a:t>
                      </a:r>
                      <a:r>
                        <a:rPr lang="en-US" baseline="0" dirty="0" smtClean="0"/>
                        <a:t> 1, 2, 3 )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During this hospital stay, how often did nurses treat you with courtesy and respect?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During this hospital stay, how often did nurses listen carefully to you?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During this hospital stay, how often did nurses explain things in a way you could understand?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Content Placeholder 9"/>
          <p:cNvGraphicFramePr>
            <a:graphicFrameLocks/>
          </p:cNvGraphicFramePr>
          <p:nvPr/>
        </p:nvGraphicFramePr>
        <p:xfrm>
          <a:off x="4648200" y="2286000"/>
          <a:ext cx="4038600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Dimension:</a:t>
                      </a:r>
                    </a:p>
                    <a:p>
                      <a:pPr algn="ctr"/>
                      <a:r>
                        <a:rPr lang="en-US" dirty="0" smtClean="0"/>
                        <a:t>Communications with Doctors</a:t>
                      </a:r>
                    </a:p>
                    <a:p>
                      <a:pPr algn="ctr"/>
                      <a:r>
                        <a:rPr lang="en-US" dirty="0" smtClean="0"/>
                        <a:t>(Items</a:t>
                      </a:r>
                      <a:r>
                        <a:rPr lang="en-US" baseline="0" dirty="0" smtClean="0"/>
                        <a:t> 5, 6, 7)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 During this hospital stay, how often did doctors treat you with courtesy and respect?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 During this hospital stay, how often did doctors listen carefully to you?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 During this hospital stay, how often did doctors explain things in a way you could understand?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19100" y="228600"/>
            <a:ext cx="8305800" cy="83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Patient Experience Domain Score Calculation 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1219200"/>
            <a:ext cx="8458200" cy="472440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HCAHPS Base Score</a:t>
            </a:r>
          </a:p>
          <a:p>
            <a:pPr marL="342900" marR="0" lvl="2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For each of the Eight HCAHPS Dimensions:</a:t>
            </a:r>
          </a:p>
          <a:p>
            <a:pPr marL="574675" marR="0" lvl="2" indent="-339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Achievement Points (0-10) and Improvement Points (0-9) are calculated</a:t>
            </a:r>
          </a:p>
          <a:p>
            <a:pPr marL="574675" marR="0" lvl="2" indent="-339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larger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Improvement Points or Achievement Points for each Dimension is used</a:t>
            </a:r>
          </a:p>
          <a:p>
            <a:pPr marL="574675" marR="0" lvl="2" indent="-339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Dimension scores are summed to create the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HCAHPS Base Score :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 to 80 points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Consistency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Points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 to 20 points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Target hospital’s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lowest performing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HCAHPS Dimension during the Performance Period 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the lowest scoring Dimension is below the national median,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then the hospital earns between 0 and 19 Consistency Points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 Patient Experience Domain Total Score = 100 points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09600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Patient Experience Central Role in Hospital VBP</a:t>
            </a:r>
            <a:endParaRPr lang="en-US" sz="32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2476500" y="1409700"/>
            <a:ext cx="4191000" cy="4991100"/>
            <a:chOff x="2476500" y="1409700"/>
            <a:chExt cx="4191000" cy="4991100"/>
          </a:xfrm>
        </p:grpSpPr>
        <p:sp>
          <p:nvSpPr>
            <p:cNvPr id="4" name="Rounded Rectangle 3"/>
            <p:cNvSpPr/>
            <p:nvPr/>
          </p:nvSpPr>
          <p:spPr>
            <a:xfrm>
              <a:off x="2514600" y="1409700"/>
              <a:ext cx="4114800" cy="6096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</a:rPr>
                <a:t>Patient Responses to Survey Items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476500" y="2533650"/>
              <a:ext cx="4191000" cy="6096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8 Dimensions</a:t>
              </a:r>
              <a:endParaRPr lang="en-US" b="1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476500" y="3581400"/>
              <a:ext cx="4191000" cy="762000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 Patient Experience Domain Score</a:t>
              </a:r>
              <a:endParaRPr lang="en-US" b="1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514600" y="4800600"/>
              <a:ext cx="4114800" cy="533400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30 % of Total Score</a:t>
              </a:r>
              <a:endParaRPr lang="en-US" b="1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467100" y="5791200"/>
              <a:ext cx="2209800" cy="609600"/>
            </a:xfrm>
            <a:prstGeom prst="roundRect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Payment</a:t>
              </a:r>
              <a:endParaRPr lang="en-US" b="1" dirty="0"/>
            </a:p>
          </p:txBody>
        </p:sp>
        <p:sp>
          <p:nvSpPr>
            <p:cNvPr id="9" name="Down Arrow 8"/>
            <p:cNvSpPr/>
            <p:nvPr/>
          </p:nvSpPr>
          <p:spPr>
            <a:xfrm>
              <a:off x="4457700" y="2085975"/>
              <a:ext cx="228600" cy="3048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Down Arrow 9"/>
            <p:cNvSpPr/>
            <p:nvPr/>
          </p:nvSpPr>
          <p:spPr>
            <a:xfrm>
              <a:off x="4457700" y="3200400"/>
              <a:ext cx="228600" cy="3048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Down Arrow 10"/>
            <p:cNvSpPr/>
            <p:nvPr/>
          </p:nvSpPr>
          <p:spPr>
            <a:xfrm>
              <a:off x="4495800" y="4419600"/>
              <a:ext cx="228600" cy="3048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Down Arrow 11"/>
            <p:cNvSpPr/>
            <p:nvPr/>
          </p:nvSpPr>
          <p:spPr>
            <a:xfrm>
              <a:off x="4495800" y="5410200"/>
              <a:ext cx="228600" cy="3048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533400"/>
            <a:ext cx="8229600" cy="884238"/>
          </a:xfrm>
          <a:prstGeom prst="rect">
            <a:avLst/>
          </a:prstGeom>
        </p:spPr>
        <p:txBody>
          <a:bodyPr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Medicare Advantage Quality Ratings</a:t>
            </a:r>
            <a:b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Quality bonuses are required as part of the Affordable Care Act for MA contracts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CMS is conducting a demonstration to determine whether additional quality-based payments lead to more rapid and larger year-to-year quality improvements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Quality bonuses are based on the MA Plan Ratings.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Plan Ratings – Multiple Levels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609600" y="1219201"/>
            <a:ext cx="6705600" cy="4648199"/>
            <a:chOff x="609600" y="1219200"/>
            <a:chExt cx="7620000" cy="5073501"/>
          </a:xfrm>
        </p:grpSpPr>
        <p:graphicFrame>
          <p:nvGraphicFramePr>
            <p:cNvPr id="4" name="Content Placeholder 4"/>
            <p:cNvGraphicFramePr>
              <a:graphicFrameLocks/>
            </p:cNvGraphicFramePr>
            <p:nvPr/>
          </p:nvGraphicFramePr>
          <p:xfrm>
            <a:off x="609600" y="1219200"/>
            <a:ext cx="7620000" cy="40386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pSp>
          <p:nvGrpSpPr>
            <p:cNvPr id="5" name="Group 5"/>
            <p:cNvGrpSpPr/>
            <p:nvPr/>
          </p:nvGrpSpPr>
          <p:grpSpPr>
            <a:xfrm>
              <a:off x="2895600" y="5410200"/>
              <a:ext cx="1438051" cy="457199"/>
              <a:chOff x="2288306" y="2882131"/>
              <a:chExt cx="1438051" cy="958702"/>
            </a:xfrm>
            <a:scene3d>
              <a:camera prst="orthographicFront"/>
              <a:lightRig rig="flat" dir="t"/>
            </a:scene3d>
          </p:grpSpPr>
          <p:sp>
            <p:nvSpPr>
              <p:cNvPr id="6" name="Rounded Rectangle 5"/>
              <p:cNvSpPr/>
              <p:nvPr/>
            </p:nvSpPr>
            <p:spPr>
              <a:xfrm>
                <a:off x="2288306" y="2882131"/>
                <a:ext cx="1438051" cy="958701"/>
              </a:xfrm>
              <a:prstGeom prst="roundRect">
                <a:avLst>
                  <a:gd name="adj" fmla="val 10000"/>
                </a:avLst>
              </a:prstGeom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7" name="Rounded Rectangle 4"/>
              <p:cNvSpPr/>
              <p:nvPr/>
            </p:nvSpPr>
            <p:spPr>
              <a:xfrm>
                <a:off x="2316385" y="2910211"/>
                <a:ext cx="1381893" cy="930622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68580" tIns="68580" rIns="68580" bIns="6858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dirty="0"/>
                  <a:t>75% screened</a:t>
                </a:r>
              </a:p>
            </p:txBody>
          </p:sp>
        </p:grpSp>
        <p:grpSp>
          <p:nvGrpSpPr>
            <p:cNvPr id="8" name="Group 11"/>
            <p:cNvGrpSpPr/>
            <p:nvPr/>
          </p:nvGrpSpPr>
          <p:grpSpPr>
            <a:xfrm>
              <a:off x="4800600" y="5410200"/>
              <a:ext cx="1438051" cy="533400"/>
              <a:chOff x="2288306" y="2882131"/>
              <a:chExt cx="1438051" cy="958701"/>
            </a:xfrm>
            <a:scene3d>
              <a:camera prst="orthographicFront"/>
              <a:lightRig rig="flat" dir="t"/>
            </a:scene3d>
          </p:grpSpPr>
          <p:sp>
            <p:nvSpPr>
              <p:cNvPr id="9" name="Rounded Rectangle 8"/>
              <p:cNvSpPr/>
              <p:nvPr/>
            </p:nvSpPr>
            <p:spPr>
              <a:xfrm>
                <a:off x="2288306" y="2882131"/>
                <a:ext cx="1438051" cy="958701"/>
              </a:xfrm>
              <a:prstGeom prst="roundRect">
                <a:avLst>
                  <a:gd name="adj" fmla="val 10000"/>
                </a:avLst>
              </a:prstGeom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10" name="Rounded Rectangle 4"/>
              <p:cNvSpPr/>
              <p:nvPr/>
            </p:nvSpPr>
            <p:spPr>
              <a:xfrm>
                <a:off x="2316385" y="2910210"/>
                <a:ext cx="1381893" cy="738879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68580" tIns="68580" rIns="68580" bIns="6858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dirty="0"/>
                  <a:t>75% vaccinated</a:t>
                </a:r>
              </a:p>
            </p:txBody>
          </p:sp>
        </p:grpSp>
        <p:grpSp>
          <p:nvGrpSpPr>
            <p:cNvPr id="11" name="Group 23"/>
            <p:cNvGrpSpPr/>
            <p:nvPr/>
          </p:nvGrpSpPr>
          <p:grpSpPr>
            <a:xfrm>
              <a:off x="6629400" y="5334000"/>
              <a:ext cx="1438051" cy="958701"/>
              <a:chOff x="3223040" y="1539949"/>
              <a:chExt cx="1438051" cy="958701"/>
            </a:xfrm>
            <a:scene3d>
              <a:camera prst="orthographicFront"/>
              <a:lightRig rig="flat" dir="t"/>
            </a:scene3d>
          </p:grpSpPr>
          <p:sp>
            <p:nvSpPr>
              <p:cNvPr id="12" name="Rounded Rectangle 11"/>
              <p:cNvSpPr/>
              <p:nvPr/>
            </p:nvSpPr>
            <p:spPr>
              <a:xfrm>
                <a:off x="3223040" y="1539949"/>
                <a:ext cx="1438051" cy="958701"/>
              </a:xfrm>
              <a:prstGeom prst="roundRect">
                <a:avLst>
                  <a:gd name="adj" fmla="val 10000"/>
                </a:avLst>
              </a:prstGeom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13" name="Rounded Rectangle 4"/>
              <p:cNvSpPr/>
              <p:nvPr/>
            </p:nvSpPr>
            <p:spPr>
              <a:xfrm>
                <a:off x="3251119" y="1568028"/>
                <a:ext cx="1381893" cy="902543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68580" tIns="68580" rIns="68580" bIns="6858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dirty="0"/>
                  <a:t>10% members receive HRM </a:t>
                </a:r>
              </a:p>
            </p:txBody>
          </p:sp>
        </p:grpSp>
        <p:cxnSp>
          <p:nvCxnSpPr>
            <p:cNvPr id="14" name="Straight Connector 31"/>
            <p:cNvCxnSpPr>
              <a:cxnSpLocks noChangeShapeType="1"/>
            </p:cNvCxnSpPr>
            <p:nvPr/>
          </p:nvCxnSpPr>
          <p:spPr bwMode="auto">
            <a:xfrm rot="5400000">
              <a:off x="2933700" y="2781300"/>
              <a:ext cx="1752600" cy="914400"/>
            </a:xfrm>
            <a:prstGeom prst="line">
              <a:avLst/>
            </a:prstGeom>
            <a:noFill/>
            <a:ln w="25400" algn="ctr">
              <a:solidFill>
                <a:srgbClr val="002060"/>
              </a:solidFill>
              <a:prstDash val="sysDot"/>
              <a:miter lim="800000"/>
              <a:headEnd/>
              <a:tailEnd/>
            </a:ln>
          </p:spPr>
        </p:cxnSp>
        <p:cxnSp>
          <p:nvCxnSpPr>
            <p:cNvPr id="15" name="Straight Connector 33"/>
            <p:cNvCxnSpPr>
              <a:cxnSpLocks noChangeShapeType="1"/>
            </p:cNvCxnSpPr>
            <p:nvPr/>
          </p:nvCxnSpPr>
          <p:spPr bwMode="auto">
            <a:xfrm rot="5400000">
              <a:off x="4762500" y="3238500"/>
              <a:ext cx="1752600" cy="0"/>
            </a:xfrm>
            <a:prstGeom prst="line">
              <a:avLst/>
            </a:prstGeom>
            <a:noFill/>
            <a:ln w="25400" algn="ctr">
              <a:solidFill>
                <a:srgbClr val="002060"/>
              </a:solidFill>
              <a:prstDash val="sysDot"/>
              <a:miter lim="800000"/>
              <a:headEnd/>
              <a:tailEnd/>
            </a:ln>
          </p:spPr>
        </p:cxnSp>
        <p:cxnSp>
          <p:nvCxnSpPr>
            <p:cNvPr id="16" name="Straight Connector 35"/>
            <p:cNvCxnSpPr>
              <a:cxnSpLocks noChangeShapeType="1"/>
            </p:cNvCxnSpPr>
            <p:nvPr/>
          </p:nvCxnSpPr>
          <p:spPr bwMode="auto">
            <a:xfrm rot="16200000" flipH="1">
              <a:off x="5676900" y="3086100"/>
              <a:ext cx="1752600" cy="304800"/>
            </a:xfrm>
            <a:prstGeom prst="line">
              <a:avLst/>
            </a:prstGeom>
            <a:noFill/>
            <a:ln w="25400" algn="ctr">
              <a:solidFill>
                <a:srgbClr val="002060"/>
              </a:solidFill>
              <a:prstDash val="sysDot"/>
              <a:miter lim="800000"/>
              <a:headEnd/>
              <a:tailEnd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3255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9 Domains of Plan Ratings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Content Placeholder 4"/>
          <p:cNvGraphicFramePr>
            <a:graphicFrameLocks/>
          </p:cNvGraphicFramePr>
          <p:nvPr/>
        </p:nvGraphicFramePr>
        <p:xfrm>
          <a:off x="457200" y="2057400"/>
          <a:ext cx="4038600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Ratings of Health</a:t>
                      </a:r>
                      <a:r>
                        <a:rPr lang="en-US" baseline="0" dirty="0" smtClean="0"/>
                        <a:t> Plans (Part C)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Staying</a:t>
                      </a:r>
                      <a:r>
                        <a:rPr lang="en-US" baseline="0" dirty="0" smtClean="0"/>
                        <a:t> healthy: screenings, tests, vaccines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Managing chronic (long-term) conditions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Member experiences with their health plan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Member complaints,</a:t>
                      </a:r>
                      <a:r>
                        <a:rPr lang="en-US" baseline="0" dirty="0" smtClean="0"/>
                        <a:t> problems getting services, and choosing to leave the plan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Health plan customer service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Content Placeholder 5"/>
          <p:cNvGraphicFramePr>
            <a:graphicFrameLocks/>
          </p:cNvGraphicFramePr>
          <p:nvPr/>
        </p:nvGraphicFramePr>
        <p:xfrm>
          <a:off x="4648200" y="2057400"/>
          <a:ext cx="4038600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Ratings of Drug Plans (Part D)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Drug plan customer</a:t>
                      </a:r>
                      <a:r>
                        <a:rPr lang="en-US" baseline="0" dirty="0" smtClean="0"/>
                        <a:t> service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Member complaints, problems getting services, and choosing to leave the plan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Member experience with plan’s drug services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Drug pricing and patient safety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81000" y="457200"/>
            <a:ext cx="8305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Patient Experience Surveys Support the Triple Aim Through Public Reporting, Pay for Performance, and Quality Improvement</a:t>
            </a:r>
            <a:endParaRPr lang="en-US" sz="2800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1219200" y="2057400"/>
            <a:ext cx="5527638" cy="4130040"/>
            <a:chOff x="457200" y="2194560"/>
            <a:chExt cx="5527638" cy="4130040"/>
          </a:xfrm>
        </p:grpSpPr>
        <p:pic>
          <p:nvPicPr>
            <p:cNvPr id="3" name="Picture 2" descr="MC900366300.W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99160" y="3566162"/>
              <a:ext cx="1053937" cy="1096733"/>
            </a:xfrm>
            <a:prstGeom prst="rect">
              <a:avLst/>
            </a:prstGeom>
          </p:spPr>
        </p:pic>
        <p:pic>
          <p:nvPicPr>
            <p:cNvPr id="4" name="Picture 3" descr="MC900366300.W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47356" y="3566162"/>
              <a:ext cx="1053937" cy="1096733"/>
            </a:xfrm>
            <a:prstGeom prst="rect">
              <a:avLst/>
            </a:prstGeom>
          </p:spPr>
        </p:pic>
        <p:pic>
          <p:nvPicPr>
            <p:cNvPr id="5" name="Picture 4" descr="MC900366300.W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395552" y="3566162"/>
              <a:ext cx="1053937" cy="1096733"/>
            </a:xfrm>
            <a:prstGeom prst="rect">
              <a:avLst/>
            </a:prstGeom>
          </p:spPr>
        </p:pic>
        <p:sp>
          <p:nvSpPr>
            <p:cNvPr id="7" name="Isosceles Triangle 6"/>
            <p:cNvSpPr/>
            <p:nvPr/>
          </p:nvSpPr>
          <p:spPr>
            <a:xfrm>
              <a:off x="807720" y="2286000"/>
              <a:ext cx="4937760" cy="1188722"/>
            </a:xfrm>
            <a:prstGeom prst="triangle">
              <a:avLst/>
            </a:prstGeom>
            <a:solidFill>
              <a:srgbClr val="99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Isosceles Triangle 8"/>
            <p:cNvSpPr/>
            <p:nvPr/>
          </p:nvSpPr>
          <p:spPr>
            <a:xfrm>
              <a:off x="533400" y="2194560"/>
              <a:ext cx="4937760" cy="1188722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u="sng" dirty="0" smtClean="0">
                  <a:solidFill>
                    <a:schemeClr val="tx1"/>
                  </a:solidFill>
                </a:rPr>
                <a:t>Triple Aim</a:t>
              </a:r>
            </a:p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81566" y="4699304"/>
              <a:ext cx="1371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Public Reporting</a:t>
              </a:r>
              <a:endParaRPr lang="en-US" sz="2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403438" y="4699304"/>
              <a:ext cx="16459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Pay for Performance</a:t>
              </a:r>
              <a:endParaRPr lang="en-US" sz="2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232238" y="4699304"/>
              <a:ext cx="1752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Quality Improvement</a:t>
              </a:r>
              <a:endParaRPr lang="en-US" sz="20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9600" y="5562600"/>
              <a:ext cx="5334000" cy="762000"/>
            </a:xfrm>
            <a:prstGeom prst="rect">
              <a:avLst/>
            </a:prstGeom>
            <a:solidFill>
              <a:srgbClr val="9999FF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57200" y="5410200"/>
              <a:ext cx="5334000" cy="76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Patient Experience Surveys</a:t>
              </a:r>
              <a:endParaRPr lang="en-US" sz="24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685800"/>
            <a:ext cx="487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Sources of Data for Plan Ratings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752600"/>
            <a:ext cx="7772400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Font typeface="+mj-lt"/>
              <a:buAutoNum type="arabicPeriod"/>
            </a:pPr>
            <a:r>
              <a:rPr lang="en-US" sz="2800" dirty="0" smtClean="0"/>
              <a:t>Surveys (CAHPS Surveys  and Health Outcomes Survey)</a:t>
            </a:r>
          </a:p>
          <a:p>
            <a:pPr marL="342900" indent="-342900">
              <a:spcAft>
                <a:spcPts val="1000"/>
              </a:spcAft>
              <a:buFont typeface="+mj-lt"/>
              <a:buAutoNum type="arabicPeriod"/>
            </a:pPr>
            <a:r>
              <a:rPr lang="en-US" sz="2800" dirty="0" smtClean="0"/>
              <a:t>Clinical Data (Healthcare Effectiveness Data and Information Set, HEDIS)</a:t>
            </a:r>
          </a:p>
          <a:p>
            <a:pPr marL="342900" indent="-342900">
              <a:spcAft>
                <a:spcPts val="1000"/>
              </a:spcAft>
              <a:buFont typeface="+mj-lt"/>
              <a:buAutoNum type="arabicPeriod"/>
            </a:pPr>
            <a:r>
              <a:rPr lang="en-US" sz="2800" dirty="0" smtClean="0"/>
              <a:t>CMS administrative data</a:t>
            </a:r>
          </a:p>
          <a:p>
            <a:pPr marL="342900" indent="-342900">
              <a:spcAft>
                <a:spcPts val="1000"/>
              </a:spcAft>
              <a:buFont typeface="+mj-lt"/>
              <a:buAutoNum type="arabicPeriod"/>
            </a:pPr>
            <a:r>
              <a:rPr lang="en-US" sz="2800" dirty="0" smtClean="0"/>
              <a:t>Data collected by CMS contractors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1100" y="533400"/>
            <a:ext cx="678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00100" y="457200"/>
            <a:ext cx="75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Quality Bonus Payments Under Current Law and CMS Demonstration</a:t>
            </a:r>
            <a:endParaRPr lang="en-US" sz="3200" b="1" dirty="0"/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914400" y="2819400"/>
          <a:ext cx="7315200" cy="1600200"/>
        </p:xfrm>
        <a:graphic>
          <a:graphicData uri="http://schemas.openxmlformats.org/presentationml/2006/ole">
            <p:oleObj spid="_x0000_s38914" name="Worksheet" r:id="rId4" imgW="5257800" imgH="1000125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C900366300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0" y="1676400"/>
            <a:ext cx="1756562" cy="18278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54781" y="3580943"/>
            <a:ext cx="2667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Quality Improvement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Quality Improvement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/>
                <a:cs typeface="Arial" pitchFamily="34" charset="0"/>
              </a:rPr>
              <a:t>Plan/provider quality improvement (QI) strategies should focus on improving overall care that enrollees/patients are receiving across the full spectrum of services.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/>
                <a:cs typeface="Arial" pitchFamily="34" charset="0"/>
              </a:rPr>
              <a:t>QI strategies should not be limited to only the measures included in the public reporting and VBP initiatives.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Incentives for Quality Improvement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Public Reporting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Value-based Purchasing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High Performer Icon for Plans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524000"/>
            <a:ext cx="8077200" cy="4267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CMS highlights contracts receiving a rating of 5 stars with this icon: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			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Information on Medicare.gov notes that beneficiaries can enroll in 5-star contracts at any time during the year.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Isosceles Triangle 6"/>
          <p:cNvSpPr/>
          <p:nvPr/>
        </p:nvSpPr>
        <p:spPr>
          <a:xfrm>
            <a:off x="3124200" y="2743200"/>
            <a:ext cx="906463" cy="755650"/>
          </a:xfrm>
          <a:prstGeom prst="triangle">
            <a:avLst/>
          </a:prstGeom>
          <a:solidFill>
            <a:srgbClr val="FFB6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8" name="5-Point Star 7"/>
          <p:cNvSpPr/>
          <p:nvPr/>
        </p:nvSpPr>
        <p:spPr>
          <a:xfrm>
            <a:off x="3200400" y="2743200"/>
            <a:ext cx="652463" cy="652463"/>
          </a:xfrm>
          <a:prstGeom prst="star5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9" name="TextBox 47"/>
          <p:cNvSpPr txBox="1">
            <a:spLocks noChangeArrowheads="1"/>
          </p:cNvSpPr>
          <p:nvPr/>
        </p:nvSpPr>
        <p:spPr bwMode="auto">
          <a:xfrm>
            <a:off x="3352800" y="2895600"/>
            <a:ext cx="301625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dirty="0">
                <a:latin typeface="Constantia" pitchFamily="18" charset="0"/>
              </a:rPr>
              <a:t>5</a:t>
            </a:r>
          </a:p>
        </p:txBody>
      </p:sp>
      <p:sp>
        <p:nvSpPr>
          <p:cNvPr id="10" name="TextBox 48"/>
          <p:cNvSpPr txBox="1">
            <a:spLocks noChangeArrowheads="1"/>
          </p:cNvSpPr>
          <p:nvPr/>
        </p:nvSpPr>
        <p:spPr bwMode="auto">
          <a:xfrm>
            <a:off x="3886200" y="2743200"/>
            <a:ext cx="26860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en-US" sz="1600" dirty="0">
                <a:latin typeface="Constantia" pitchFamily="18" charset="0"/>
              </a:rPr>
              <a:t>This plan got </a:t>
            </a:r>
          </a:p>
          <a:p>
            <a:pPr defTabSz="457200"/>
            <a:r>
              <a:rPr lang="en-US" dirty="0">
                <a:latin typeface="Constantia" pitchFamily="18" charset="0"/>
              </a:rPr>
              <a:t>    </a:t>
            </a:r>
            <a:r>
              <a:rPr lang="en-US" b="1" dirty="0">
                <a:latin typeface="Constantia" pitchFamily="18" charset="0"/>
              </a:rPr>
              <a:t>Medicare’s highest</a:t>
            </a:r>
          </a:p>
          <a:p>
            <a:pPr defTabSz="457200"/>
            <a:r>
              <a:rPr lang="en-US" b="1" dirty="0">
                <a:latin typeface="Constantia" pitchFamily="18" charset="0"/>
              </a:rPr>
              <a:t>      rating </a:t>
            </a:r>
            <a:r>
              <a:rPr lang="en-US" sz="1600" dirty="0">
                <a:latin typeface="Constantia" pitchFamily="18" charset="0"/>
              </a:rPr>
              <a:t>(5 stars)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Low Performer Icon for Plans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524000"/>
            <a:ext cx="8229600" cy="4495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Since 2011, CMS has marked contracts rated less than 3 stars with a low performer icon: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Beginning this fall, beneficiaries will be unable to use MPF to enroll in these contracts.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MPF messaging and 1-800 Medicare representatives will also discourage enrollment into these contracts.  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4" name="Picture 3" descr="Low performing contract icon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362200"/>
            <a:ext cx="914400" cy="938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Examples of Tools for Quality Improvement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Medicare Plan Reports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CAHPS Quality Improvement Guide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Excerpt from Health Plan Report to use for Quality Improvement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8571" t="15153" r="14286" b="4034"/>
          <a:stretch>
            <a:fillRect/>
          </a:stretch>
        </p:blipFill>
        <p:spPr bwMode="auto">
          <a:xfrm>
            <a:off x="1219200" y="1524000"/>
            <a:ext cx="6172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Plan Report Points out Strengths and Opportunities for Improvement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6731" t="15153" r="17308" b="17503"/>
          <a:stretch>
            <a:fillRect/>
          </a:stretch>
        </p:blipFill>
        <p:spPr bwMode="auto">
          <a:xfrm>
            <a:off x="609600" y="1600200"/>
            <a:ext cx="6934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325562"/>
          </a:xfrm>
          <a:prstGeom prst="rect">
            <a:avLst/>
          </a:prstGeom>
        </p:spPr>
        <p:txBody>
          <a:bodyPr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CAHPS Surveys Measure Patient </a:t>
            </a:r>
            <a:r>
              <a:rPr kumimoji="0" lang="en-US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Experience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Not Patient Satisfaction</a:t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CAHPS asks patients whether key things  happened in their health care.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Provides actionable information to improve the quality of care.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Focus is on important aspects of care such as communication, access, coordination of care, and patient involvement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 subjective than asking about satisfaction.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990600" y="4419600"/>
            <a:ext cx="4002087" cy="8509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Recent Updates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609600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Recent Enhancements to CMS Patient Experience Surveys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2362200"/>
            <a:ext cx="8229600" cy="2971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Care Transitions measures added to Hospital CAHPS starting July 2012 on a voluntary basis and January 2013 nationally.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Care Coordination items added to Medicare health plan survey in early 2012.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In-Center </a:t>
            </a:r>
            <a:r>
              <a:rPr lang="en-US" dirty="0" err="1" smtClean="0"/>
              <a:t>Hemodialysis</a:t>
            </a:r>
            <a:r>
              <a:rPr lang="en-US" dirty="0" smtClean="0"/>
              <a:t> CAHPS</a:t>
            </a:r>
          </a:p>
          <a:p>
            <a:r>
              <a:rPr lang="en-US" dirty="0" smtClean="0"/>
              <a:t>Accountable Care Organizations </a:t>
            </a:r>
          </a:p>
          <a:p>
            <a:r>
              <a:rPr lang="en-US" dirty="0" smtClean="0"/>
              <a:t>Health Insurance Exchanges</a:t>
            </a:r>
          </a:p>
          <a:p>
            <a:r>
              <a:rPr lang="en-US" dirty="0" smtClean="0"/>
              <a:t>Medicaid Home </a:t>
            </a:r>
            <a:r>
              <a:rPr lang="en-US" smtClean="0"/>
              <a:t>and </a:t>
            </a:r>
            <a:r>
              <a:rPr lang="en-US" smtClean="0"/>
              <a:t>Community-Based </a:t>
            </a:r>
            <a:r>
              <a:rPr lang="en-US" dirty="0" smtClean="0"/>
              <a:t>Services</a:t>
            </a:r>
          </a:p>
          <a:p>
            <a:r>
              <a:rPr lang="en-US" dirty="0" smtClean="0"/>
              <a:t>Hospice</a:t>
            </a:r>
          </a:p>
          <a:p>
            <a:r>
              <a:rPr lang="en-US" dirty="0" smtClean="0"/>
              <a:t>Emergency Room</a:t>
            </a:r>
          </a:p>
          <a:p>
            <a:r>
              <a:rPr lang="en-US" dirty="0" smtClean="0"/>
              <a:t>Outpatient Surgical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990600" y="1295400"/>
            <a:ext cx="4419600" cy="1102920"/>
            <a:chOff x="990600" y="1295400"/>
            <a:chExt cx="4419600" cy="1102920"/>
          </a:xfrm>
        </p:grpSpPr>
        <p:pic>
          <p:nvPicPr>
            <p:cNvPr id="2" name="Picture 1" descr="MC900411406.W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90600" y="1295400"/>
              <a:ext cx="1143000" cy="110292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2209800" y="1447800"/>
              <a:ext cx="3200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Hospital (HCAHPS)</a:t>
              </a:r>
              <a:endParaRPr lang="en-US" sz="28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3800" y="2057400"/>
            <a:ext cx="4572000" cy="1300953"/>
            <a:chOff x="3733800" y="2057400"/>
            <a:chExt cx="4572000" cy="1300953"/>
          </a:xfrm>
        </p:grpSpPr>
        <p:pic>
          <p:nvPicPr>
            <p:cNvPr id="4" name="Picture 1" descr="C:\Program Files\Microsoft Office\MEDIA\CAGCAT10\j0185604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33800" y="2133600"/>
              <a:ext cx="1223541" cy="1224753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5029200" y="2057400"/>
              <a:ext cx="32766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Home Health Care (HHCAHPS)</a:t>
              </a:r>
              <a:endParaRPr lang="en-US" sz="28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62000" y="3429000"/>
            <a:ext cx="4800600" cy="1389888"/>
            <a:chOff x="762000" y="3429000"/>
            <a:chExt cx="4800600" cy="1389888"/>
          </a:xfrm>
        </p:grpSpPr>
        <p:pic>
          <p:nvPicPr>
            <p:cNvPr id="6" name="Picture 5" descr="MC900024287.WM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2000" y="3429000"/>
              <a:ext cx="1967789" cy="1389888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819400" y="3886200"/>
              <a:ext cx="2743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Health Plan</a:t>
              </a:r>
              <a:endParaRPr lang="en-US" sz="28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066800" y="5257800"/>
            <a:ext cx="3912064" cy="1295400"/>
            <a:chOff x="1066800" y="5257800"/>
            <a:chExt cx="3912064" cy="1295400"/>
          </a:xfrm>
        </p:grpSpPr>
        <p:pic>
          <p:nvPicPr>
            <p:cNvPr id="9" name="Picture 8" descr="MC900440384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66800" y="5257800"/>
              <a:ext cx="1295400" cy="1295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514600" y="5562600"/>
              <a:ext cx="24642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Fee-for-Service</a:t>
              </a:r>
              <a:endParaRPr lang="en-US" sz="28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181600" y="3733800"/>
            <a:ext cx="3505200" cy="1533054"/>
            <a:chOff x="5181600" y="3733800"/>
            <a:chExt cx="3505200" cy="1533054"/>
          </a:xfrm>
        </p:grpSpPr>
        <p:pic>
          <p:nvPicPr>
            <p:cNvPr id="8" name="Picture 7" descr="MC900215238.WM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181600" y="3733800"/>
              <a:ext cx="1180430" cy="1533054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6400800" y="4114800"/>
              <a:ext cx="2286000" cy="9541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/>
              <a:r>
                <a:rPr lang="en-US" sz="2800" dirty="0" smtClean="0">
                  <a:solidFill>
                    <a:prstClr val="black"/>
                  </a:solidFill>
                </a:rPr>
                <a:t>Prescription Drug Plan</a:t>
              </a:r>
              <a:endParaRPr lang="en-US" sz="2800" dirty="0">
                <a:solidFill>
                  <a:prstClr val="black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90600" y="304800"/>
            <a:ext cx="7086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CAHPS Surveys Currently Implemented by CMS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 descr="MC900366300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1524000"/>
            <a:ext cx="1756562" cy="18278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rot="10800000" flipV="1">
            <a:off x="2438400" y="3620888"/>
            <a:ext cx="358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/>
              <a:t>Public Reporting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47800"/>
            <a:ext cx="6096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13489" y="457200"/>
            <a:ext cx="69170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u="sng" dirty="0" smtClean="0"/>
              <a:t>Public Reporting on </a:t>
            </a:r>
            <a:r>
              <a:rPr lang="en-US" sz="3200" b="1" u="sng" dirty="0" smtClean="0">
                <a:hlinkClick r:id="rId3"/>
              </a:rPr>
              <a:t>www.medicare.gov</a:t>
            </a:r>
            <a:endParaRPr lang="en-US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086600" y="4648200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Links to “Compare” web sites</a:t>
            </a:r>
            <a:endParaRPr lang="en-US" dirty="0"/>
          </a:p>
        </p:txBody>
      </p:sp>
      <p:sp>
        <p:nvSpPr>
          <p:cNvPr id="9" name="Right Bracket 8"/>
          <p:cNvSpPr/>
          <p:nvPr/>
        </p:nvSpPr>
        <p:spPr>
          <a:xfrm>
            <a:off x="2514600" y="3962400"/>
            <a:ext cx="152400" cy="2057400"/>
          </a:xfrm>
          <a:prstGeom prst="rightBracket">
            <a:avLst/>
          </a:prstGeom>
          <a:ln w="63500">
            <a:solidFill>
              <a:srgbClr val="C000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743200" y="4953000"/>
            <a:ext cx="4267200" cy="76200"/>
          </a:xfrm>
          <a:prstGeom prst="straightConnector1">
            <a:avLst/>
          </a:prstGeom>
          <a:ln w="63500">
            <a:solidFill>
              <a:srgbClr val="C00000">
                <a:alpha val="50000"/>
              </a:srgbClr>
            </a:solidFill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2209800" y="2743200"/>
            <a:ext cx="4800600" cy="1981200"/>
          </a:xfrm>
          <a:prstGeom prst="straightConnector1">
            <a:avLst/>
          </a:prstGeom>
          <a:ln w="63500">
            <a:solidFill>
              <a:srgbClr val="C0000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934200" y="1600200"/>
            <a:ext cx="1676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</a:t>
            </a:r>
            <a:r>
              <a:rPr lang="en-US" sz="2400" dirty="0" smtClean="0"/>
              <a:t>Compare” web sites help users gain information and make decisions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 cstate="print"/>
          <a:srcRect l="2164" t="14881" r="3680" b="8009"/>
          <a:stretch>
            <a:fillRect/>
          </a:stretch>
        </p:blipFill>
        <p:spPr bwMode="auto">
          <a:xfrm>
            <a:off x="304800" y="1752600"/>
            <a:ext cx="6629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62000" y="533400"/>
            <a:ext cx="75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Home Health Compare Provides Information About Home Health Agencies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Services Provided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Nursing Care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Physical Therapy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Occupational Therapy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Speech Therapy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Medical Social Services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 Health Aide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Quality of Patient Care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Managing Daily Activities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Managing Pain and Treating Symptoms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Treating Wounds and Preventing Pressure Sores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Preventing Harm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Preventing Unplanned Hospital Care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609600"/>
            <a:ext cx="8229600" cy="715962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Compare up to 3 Agencies Simultaneously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100" b="1" dirty="0" smtClean="0">
                <a:latin typeface="+mj-lt"/>
                <a:ea typeface="+mj-ea"/>
                <a:cs typeface="+mj-cs"/>
              </a:rPr>
              <a:t>Criteria Include</a:t>
            </a:r>
            <a:endParaRPr kumimoji="0" lang="en-US" sz="3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59436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And Patient Experience Survey Results…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2625</TotalTime>
  <Words>1439</Words>
  <Application>Microsoft Office PowerPoint</Application>
  <PresentationFormat>On-screen Show (4:3)</PresentationFormat>
  <Paragraphs>245</Paragraphs>
  <Slides>42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Office Theme</vt:lpstr>
      <vt:lpstr>Worksheet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Future Directions</vt:lpstr>
    </vt:vector>
  </TitlesOfParts>
  <Company>CMS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Value-Based Purchasing:  Merging Quality and Patient Satisfaction  Liz Goldstein, Ph.D.</dc:title>
  <dc:creator>CMS</dc:creator>
  <cp:lastModifiedBy>DHHS</cp:lastModifiedBy>
  <cp:revision>227</cp:revision>
  <dcterms:created xsi:type="dcterms:W3CDTF">2012-08-17T11:22:54Z</dcterms:created>
  <dcterms:modified xsi:type="dcterms:W3CDTF">2012-10-24T13:47:57Z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1562395587</vt:i4>
  </property>
  <property fmtid="{D5CDD505-2E9C-101B-9397-08002B2CF9AE}" pid="3" name="_NewReviewCycle">
    <vt:lpwstr/>
  </property>
  <property fmtid="{D5CDD505-2E9C-101B-9397-08002B2CF9AE}" pid="4" name="_EmailSubject">
    <vt:lpwstr>on your last CAHPS slide can you mention </vt:lpwstr>
  </property>
  <property fmtid="{D5CDD505-2E9C-101B-9397-08002B2CF9AE}" pid="5" name="_AuthorEmail">
    <vt:lpwstr>Elizabeth.Goldstein@cms.hhs.gov</vt:lpwstr>
  </property>
  <property fmtid="{D5CDD505-2E9C-101B-9397-08002B2CF9AE}" pid="6" name="_AuthorEmailDisplayName">
    <vt:lpwstr>Goldstein, Elizabeth H. (CMS/CM)</vt:lpwstr>
  </property>
  <property fmtid="{D5CDD505-2E9C-101B-9397-08002B2CF9AE}" pid="7" name="_PreviousAdHocReviewCycleID">
    <vt:i4>1956504073</vt:i4>
  </property>
</Properties>
</file>