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7"/>
  </p:notesMasterIdLst>
  <p:sldIdLst>
    <p:sldId id="258" r:id="rId2"/>
    <p:sldId id="263" r:id="rId3"/>
    <p:sldId id="264" r:id="rId4"/>
    <p:sldId id="304" r:id="rId5"/>
    <p:sldId id="265" r:id="rId6"/>
    <p:sldId id="266" r:id="rId7"/>
    <p:sldId id="267" r:id="rId8"/>
    <p:sldId id="301" r:id="rId9"/>
    <p:sldId id="269" r:id="rId10"/>
    <p:sldId id="302" r:id="rId11"/>
    <p:sldId id="280" r:id="rId12"/>
    <p:sldId id="305" r:id="rId13"/>
    <p:sldId id="275" r:id="rId14"/>
    <p:sldId id="276" r:id="rId15"/>
    <p:sldId id="277" r:id="rId16"/>
    <p:sldId id="278" r:id="rId17"/>
    <p:sldId id="281" r:id="rId18"/>
    <p:sldId id="298" r:id="rId19"/>
    <p:sldId id="282" r:id="rId20"/>
    <p:sldId id="283" r:id="rId21"/>
    <p:sldId id="284" r:id="rId22"/>
    <p:sldId id="286" r:id="rId23"/>
    <p:sldId id="287" r:id="rId24"/>
    <p:sldId id="303" r:id="rId25"/>
    <p:sldId id="288" r:id="rId2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4F5"/>
    <a:srgbClr val="6600CC"/>
    <a:srgbClr val="0099CC"/>
    <a:srgbClr val="9966FF"/>
    <a:srgbClr val="0066CC"/>
    <a:srgbClr val="9900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728" autoAdjust="0"/>
  </p:normalViewPr>
  <p:slideViewPr>
    <p:cSldViewPr>
      <p:cViewPr>
        <p:scale>
          <a:sx n="75" d="100"/>
          <a:sy n="75" d="100"/>
        </p:scale>
        <p:origin x="-1602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67F12C-D889-4CCB-AE16-54AF6427231B}" type="doc">
      <dgm:prSet loTypeId="urn:microsoft.com/office/officeart/2005/8/layout/equati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3C4AF56-EC4A-4BDA-9AD8-8C34281AAAD3}">
      <dgm:prSet phldrT="[Text]"/>
      <dgm:spPr/>
      <dgm:t>
        <a:bodyPr/>
        <a:lstStyle/>
        <a:p>
          <a:r>
            <a:rPr lang="en-US" dirty="0" smtClean="0"/>
            <a:t>CAHPS Core Questionnaire Items</a:t>
          </a:r>
          <a:endParaRPr lang="en-US" dirty="0"/>
        </a:p>
      </dgm:t>
    </dgm:pt>
    <dgm:pt modelId="{E23FB44D-DF9D-4106-99AC-85B44B74BFC7}" type="parTrans" cxnId="{6F4A8322-DF66-459A-BBBF-05073153CABA}">
      <dgm:prSet/>
      <dgm:spPr/>
      <dgm:t>
        <a:bodyPr/>
        <a:lstStyle/>
        <a:p>
          <a:endParaRPr lang="en-US"/>
        </a:p>
      </dgm:t>
    </dgm:pt>
    <dgm:pt modelId="{B14FEADE-D864-403E-8461-169F62492369}" type="sibTrans" cxnId="{6F4A8322-DF66-459A-BBBF-05073153CABA}">
      <dgm:prSet/>
      <dgm:spPr/>
      <dgm:t>
        <a:bodyPr/>
        <a:lstStyle/>
        <a:p>
          <a:endParaRPr lang="en-US"/>
        </a:p>
      </dgm:t>
    </dgm:pt>
    <dgm:pt modelId="{02E156BE-FBC9-4C92-B63D-3563A46070C6}">
      <dgm:prSet phldrT="[Text]"/>
      <dgm:spPr/>
      <dgm:t>
        <a:bodyPr/>
        <a:lstStyle/>
        <a:p>
          <a:r>
            <a:rPr lang="en-US" dirty="0" smtClean="0"/>
            <a:t>Supplemental Items</a:t>
          </a:r>
          <a:endParaRPr lang="en-US" dirty="0"/>
        </a:p>
      </dgm:t>
    </dgm:pt>
    <dgm:pt modelId="{ECF4C9EF-1CE8-4D72-BF9E-04C76C1DBB5E}" type="parTrans" cxnId="{D4B0080F-0B5A-4FA2-9EAF-68F1A76DB8E3}">
      <dgm:prSet/>
      <dgm:spPr/>
      <dgm:t>
        <a:bodyPr/>
        <a:lstStyle/>
        <a:p>
          <a:endParaRPr lang="en-US"/>
        </a:p>
      </dgm:t>
    </dgm:pt>
    <dgm:pt modelId="{14E4605F-E40E-4C1C-B066-31C55CD07998}" type="sibTrans" cxnId="{D4B0080F-0B5A-4FA2-9EAF-68F1A76DB8E3}">
      <dgm:prSet/>
      <dgm:spPr/>
      <dgm:t>
        <a:bodyPr/>
        <a:lstStyle/>
        <a:p>
          <a:endParaRPr lang="en-US"/>
        </a:p>
      </dgm:t>
    </dgm:pt>
    <dgm:pt modelId="{A429C8BD-13A3-47D4-9374-A8DE360FD7EF}">
      <dgm:prSet phldrT="[Text]"/>
      <dgm:spPr/>
      <dgm:t>
        <a:bodyPr/>
        <a:lstStyle/>
        <a:p>
          <a:r>
            <a:rPr lang="en-US" dirty="0" smtClean="0"/>
            <a:t>CAHPS Survey </a:t>
          </a:r>
          <a:endParaRPr lang="en-US" dirty="0"/>
        </a:p>
      </dgm:t>
    </dgm:pt>
    <dgm:pt modelId="{7962C6C9-146E-4756-8968-16FC8AF7AA08}" type="parTrans" cxnId="{14D511B3-8385-4F53-BB11-ABD05AE8F739}">
      <dgm:prSet/>
      <dgm:spPr/>
      <dgm:t>
        <a:bodyPr/>
        <a:lstStyle/>
        <a:p>
          <a:endParaRPr lang="en-US"/>
        </a:p>
      </dgm:t>
    </dgm:pt>
    <dgm:pt modelId="{56368FD4-0440-4184-9383-0CEC9ADEED46}" type="sibTrans" cxnId="{14D511B3-8385-4F53-BB11-ABD05AE8F739}">
      <dgm:prSet/>
      <dgm:spPr/>
      <dgm:t>
        <a:bodyPr/>
        <a:lstStyle/>
        <a:p>
          <a:endParaRPr lang="en-US"/>
        </a:p>
      </dgm:t>
    </dgm:pt>
    <dgm:pt modelId="{928772FF-D94D-4820-8EFC-E7C683D21629}" type="pres">
      <dgm:prSet presAssocID="{8D67F12C-D889-4CCB-AE16-54AF6427231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A202EB-B646-4286-8E4B-B8E7335A99F7}" type="pres">
      <dgm:prSet presAssocID="{B3C4AF56-EC4A-4BDA-9AD8-8C34281AAAD3}" presName="node" presStyleLbl="node1" presStyleIdx="0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D0051FD-A742-4BEE-AD7B-5B3707925D6E}" type="pres">
      <dgm:prSet presAssocID="{B14FEADE-D864-403E-8461-169F62492369}" presName="spacerL" presStyleCnt="0"/>
      <dgm:spPr/>
    </dgm:pt>
    <dgm:pt modelId="{BF6ACBBB-310B-4833-A58A-90A599F2F788}" type="pres">
      <dgm:prSet presAssocID="{B14FEADE-D864-403E-8461-169F6249236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C030A7CC-DF31-4DB0-8041-057B33BE4751}" type="pres">
      <dgm:prSet presAssocID="{B14FEADE-D864-403E-8461-169F62492369}" presName="spacerR" presStyleCnt="0"/>
      <dgm:spPr/>
    </dgm:pt>
    <dgm:pt modelId="{4356EB0E-5685-4F0E-BBAB-7F634BF4092E}" type="pres">
      <dgm:prSet presAssocID="{02E156BE-FBC9-4C92-B63D-3563A46070C6}" presName="node" presStyleLbl="node1" presStyleIdx="1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6396E97-A040-4354-AF90-F60FCA3F5EAF}" type="pres">
      <dgm:prSet presAssocID="{14E4605F-E40E-4C1C-B066-31C55CD07998}" presName="spacerL" presStyleCnt="0"/>
      <dgm:spPr/>
    </dgm:pt>
    <dgm:pt modelId="{8890271A-7759-4107-BEC7-ACB1EE51BA48}" type="pres">
      <dgm:prSet presAssocID="{14E4605F-E40E-4C1C-B066-31C55CD079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4E318D4-EEF8-4FEC-AEA1-B37B68235A49}" type="pres">
      <dgm:prSet presAssocID="{14E4605F-E40E-4C1C-B066-31C55CD07998}" presName="spacerR" presStyleCnt="0"/>
      <dgm:spPr/>
    </dgm:pt>
    <dgm:pt modelId="{75D195F2-2D9E-4E7F-8A9B-B1B46F663658}" type="pres">
      <dgm:prSet presAssocID="{A429C8BD-13A3-47D4-9374-A8DE360FD7EF}" presName="node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D4B0080F-0B5A-4FA2-9EAF-68F1A76DB8E3}" srcId="{8D67F12C-D889-4CCB-AE16-54AF6427231B}" destId="{02E156BE-FBC9-4C92-B63D-3563A46070C6}" srcOrd="1" destOrd="0" parTransId="{ECF4C9EF-1CE8-4D72-BF9E-04C76C1DBB5E}" sibTransId="{14E4605F-E40E-4C1C-B066-31C55CD07998}"/>
    <dgm:cxn modelId="{C9A5D51B-3D68-4AFC-9E05-246B87326406}" type="presOf" srcId="{14E4605F-E40E-4C1C-B066-31C55CD07998}" destId="{8890271A-7759-4107-BEC7-ACB1EE51BA48}" srcOrd="0" destOrd="0" presId="urn:microsoft.com/office/officeart/2005/8/layout/equation1"/>
    <dgm:cxn modelId="{BDE30422-8EE3-4D9A-916F-D58FD70F4BBF}" type="presOf" srcId="{A429C8BD-13A3-47D4-9374-A8DE360FD7EF}" destId="{75D195F2-2D9E-4E7F-8A9B-B1B46F663658}" srcOrd="0" destOrd="0" presId="urn:microsoft.com/office/officeart/2005/8/layout/equation1"/>
    <dgm:cxn modelId="{75EBA63F-4E7A-49F0-868C-942DF15FD887}" type="presOf" srcId="{B3C4AF56-EC4A-4BDA-9AD8-8C34281AAAD3}" destId="{71A202EB-B646-4286-8E4B-B8E7335A99F7}" srcOrd="0" destOrd="0" presId="urn:microsoft.com/office/officeart/2005/8/layout/equation1"/>
    <dgm:cxn modelId="{59BBAD23-AADA-4C65-933D-544D53F433AC}" type="presOf" srcId="{02E156BE-FBC9-4C92-B63D-3563A46070C6}" destId="{4356EB0E-5685-4F0E-BBAB-7F634BF4092E}" srcOrd="0" destOrd="0" presId="urn:microsoft.com/office/officeart/2005/8/layout/equation1"/>
    <dgm:cxn modelId="{14D511B3-8385-4F53-BB11-ABD05AE8F739}" srcId="{8D67F12C-D889-4CCB-AE16-54AF6427231B}" destId="{A429C8BD-13A3-47D4-9374-A8DE360FD7EF}" srcOrd="2" destOrd="0" parTransId="{7962C6C9-146E-4756-8968-16FC8AF7AA08}" sibTransId="{56368FD4-0440-4184-9383-0CEC9ADEED46}"/>
    <dgm:cxn modelId="{6F4A8322-DF66-459A-BBBF-05073153CABA}" srcId="{8D67F12C-D889-4CCB-AE16-54AF6427231B}" destId="{B3C4AF56-EC4A-4BDA-9AD8-8C34281AAAD3}" srcOrd="0" destOrd="0" parTransId="{E23FB44D-DF9D-4106-99AC-85B44B74BFC7}" sibTransId="{B14FEADE-D864-403E-8461-169F62492369}"/>
    <dgm:cxn modelId="{7F3F427F-0389-4517-B958-AF1C0D5E083F}" type="presOf" srcId="{B14FEADE-D864-403E-8461-169F62492369}" destId="{BF6ACBBB-310B-4833-A58A-90A599F2F788}" srcOrd="0" destOrd="0" presId="urn:microsoft.com/office/officeart/2005/8/layout/equation1"/>
    <dgm:cxn modelId="{C51E1463-D13F-4A11-ADD7-A673E30D2CCE}" type="presOf" srcId="{8D67F12C-D889-4CCB-AE16-54AF6427231B}" destId="{928772FF-D94D-4820-8EFC-E7C683D21629}" srcOrd="0" destOrd="0" presId="urn:microsoft.com/office/officeart/2005/8/layout/equation1"/>
    <dgm:cxn modelId="{7EBC5F7D-7752-4ACB-8FA1-A152715AEE5D}" type="presParOf" srcId="{928772FF-D94D-4820-8EFC-E7C683D21629}" destId="{71A202EB-B646-4286-8E4B-B8E7335A99F7}" srcOrd="0" destOrd="0" presId="urn:microsoft.com/office/officeart/2005/8/layout/equation1"/>
    <dgm:cxn modelId="{D71E01CD-0726-4555-A7E1-D06A600DDA71}" type="presParOf" srcId="{928772FF-D94D-4820-8EFC-E7C683D21629}" destId="{BD0051FD-A742-4BEE-AD7B-5B3707925D6E}" srcOrd="1" destOrd="0" presId="urn:microsoft.com/office/officeart/2005/8/layout/equation1"/>
    <dgm:cxn modelId="{BAF003FA-501E-457D-8812-357D3DAA6A4D}" type="presParOf" srcId="{928772FF-D94D-4820-8EFC-E7C683D21629}" destId="{BF6ACBBB-310B-4833-A58A-90A599F2F788}" srcOrd="2" destOrd="0" presId="urn:microsoft.com/office/officeart/2005/8/layout/equation1"/>
    <dgm:cxn modelId="{BAFFEC5D-2801-4D10-A8F7-7F1B7DC5AA2F}" type="presParOf" srcId="{928772FF-D94D-4820-8EFC-E7C683D21629}" destId="{C030A7CC-DF31-4DB0-8041-057B33BE4751}" srcOrd="3" destOrd="0" presId="urn:microsoft.com/office/officeart/2005/8/layout/equation1"/>
    <dgm:cxn modelId="{B35DAC56-94AE-495C-952F-CC8143DBB20F}" type="presParOf" srcId="{928772FF-D94D-4820-8EFC-E7C683D21629}" destId="{4356EB0E-5685-4F0E-BBAB-7F634BF4092E}" srcOrd="4" destOrd="0" presId="urn:microsoft.com/office/officeart/2005/8/layout/equation1"/>
    <dgm:cxn modelId="{137BCE8D-41FC-4E67-99A5-0333192050BF}" type="presParOf" srcId="{928772FF-D94D-4820-8EFC-E7C683D21629}" destId="{76396E97-A040-4354-AF90-F60FCA3F5EAF}" srcOrd="5" destOrd="0" presId="urn:microsoft.com/office/officeart/2005/8/layout/equation1"/>
    <dgm:cxn modelId="{654ECA63-713C-4483-89D2-52FC3B919040}" type="presParOf" srcId="{928772FF-D94D-4820-8EFC-E7C683D21629}" destId="{8890271A-7759-4107-BEC7-ACB1EE51BA48}" srcOrd="6" destOrd="0" presId="urn:microsoft.com/office/officeart/2005/8/layout/equation1"/>
    <dgm:cxn modelId="{8523510F-9A82-44C2-B690-65AD464D7C96}" type="presParOf" srcId="{928772FF-D94D-4820-8EFC-E7C683D21629}" destId="{A4E318D4-EEF8-4FEC-AEA1-B37B68235A49}" srcOrd="7" destOrd="0" presId="urn:microsoft.com/office/officeart/2005/8/layout/equation1"/>
    <dgm:cxn modelId="{AE28C17D-D530-4032-B4B5-563F9DF5E75A}" type="presParOf" srcId="{928772FF-D94D-4820-8EFC-E7C683D21629}" destId="{75D195F2-2D9E-4E7F-8A9B-B1B46F66365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A202EB-B646-4286-8E4B-B8E7335A99F7}">
      <dsp:nvSpPr>
        <dsp:cNvPr id="0" name=""/>
        <dsp:cNvSpPr/>
      </dsp:nvSpPr>
      <dsp:spPr>
        <a:xfrm>
          <a:off x="1447" y="1288246"/>
          <a:ext cx="1919306" cy="19193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CAHPS Core Questionnaire Items</a:t>
          </a:r>
          <a:endParaRPr lang="en-US" sz="1900" kern="1200" dirty="0"/>
        </a:p>
      </dsp:txBody>
      <dsp:txXfrm>
        <a:off x="1447" y="1288246"/>
        <a:ext cx="1919306" cy="1919306"/>
      </dsp:txXfrm>
    </dsp:sp>
    <dsp:sp modelId="{BF6ACBBB-310B-4833-A58A-90A599F2F788}">
      <dsp:nvSpPr>
        <dsp:cNvPr id="0" name=""/>
        <dsp:cNvSpPr/>
      </dsp:nvSpPr>
      <dsp:spPr>
        <a:xfrm>
          <a:off x="2076601" y="1691301"/>
          <a:ext cx="1113197" cy="1113197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076601" y="1691301"/>
        <a:ext cx="1113197" cy="1113197"/>
      </dsp:txXfrm>
    </dsp:sp>
    <dsp:sp modelId="{4356EB0E-5685-4F0E-BBAB-7F634BF4092E}">
      <dsp:nvSpPr>
        <dsp:cNvPr id="0" name=""/>
        <dsp:cNvSpPr/>
      </dsp:nvSpPr>
      <dsp:spPr>
        <a:xfrm>
          <a:off x="3345646" y="1288246"/>
          <a:ext cx="1919306" cy="19193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Supplemental Items</a:t>
          </a:r>
          <a:endParaRPr lang="en-US" sz="1900" kern="1200" dirty="0"/>
        </a:p>
      </dsp:txBody>
      <dsp:txXfrm>
        <a:off x="3345646" y="1288246"/>
        <a:ext cx="1919306" cy="1919306"/>
      </dsp:txXfrm>
    </dsp:sp>
    <dsp:sp modelId="{8890271A-7759-4107-BEC7-ACB1EE51BA48}">
      <dsp:nvSpPr>
        <dsp:cNvPr id="0" name=""/>
        <dsp:cNvSpPr/>
      </dsp:nvSpPr>
      <dsp:spPr>
        <a:xfrm>
          <a:off x="5420800" y="1691301"/>
          <a:ext cx="1113197" cy="1113197"/>
        </a:xfrm>
        <a:prstGeom prst="mathEqual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420800" y="1691301"/>
        <a:ext cx="1113197" cy="1113197"/>
      </dsp:txXfrm>
    </dsp:sp>
    <dsp:sp modelId="{75D195F2-2D9E-4E7F-8A9B-B1B46F663658}">
      <dsp:nvSpPr>
        <dsp:cNvPr id="0" name=""/>
        <dsp:cNvSpPr/>
      </dsp:nvSpPr>
      <dsp:spPr>
        <a:xfrm>
          <a:off x="6689845" y="1288246"/>
          <a:ext cx="1919306" cy="19193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CAHPS Survey </a:t>
          </a:r>
          <a:endParaRPr lang="en-US" sz="1900" kern="1200" dirty="0"/>
        </a:p>
      </dsp:txBody>
      <dsp:txXfrm>
        <a:off x="6689845" y="1288246"/>
        <a:ext cx="1919306" cy="1919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636C04DF-B320-463F-93E4-0DF5B8D41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AB8D5E-09C3-4B50-85FE-4CBC04AB3744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hrq brandi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5899150"/>
            <a:ext cx="25908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CAHPS Website logo"/>
          <p:cNvPicPr>
            <a:picLocks noChangeAspect="1" noChangeArrowheads="1"/>
          </p:cNvPicPr>
          <p:nvPr userDrawn="1"/>
        </p:nvPicPr>
        <p:blipFill>
          <a:blip r:embed="rId3" cstate="print"/>
          <a:srcRect r="6044"/>
          <a:stretch>
            <a:fillRect/>
          </a:stretch>
        </p:blipFill>
        <p:spPr bwMode="auto">
          <a:xfrm>
            <a:off x="304800" y="457200"/>
            <a:ext cx="365760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C6A7D-5815-4AF9-94A6-9A6AF7A39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410B9-0413-4A67-B3DB-85FB4513C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F23C5-AC96-4AE5-A78F-E9EE4F89B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EEE61-4120-4901-906C-CB38E34C0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C2D3A-AA1E-4276-A302-647809EA3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FC247-B6A3-4C7A-864C-6BA6B416E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A6A5A-A7B7-42DB-8847-98A58F018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511D8-64B1-4CAC-A20B-EE6C98EEA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286A4-BEEA-46DE-BFBE-C60FF94D5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D251F-91BB-4607-8C18-7EA5B18CF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 smtClean="0"/>
            </a:lvl1pPr>
          </a:lstStyle>
          <a:p>
            <a:pPr>
              <a:defRPr/>
            </a:pPr>
            <a:fld id="{C1C13562-5FDE-43A5-89A6-40B14D1E2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8" descr="CAHPS_LOGOnotag150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2400" y="228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 descr="ahrq brandi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" y="6118225"/>
            <a:ext cx="2133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Rectangle 12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66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CAHPS PATIENT EXPERIENCE SURVEYS</a:t>
            </a:r>
            <a:br>
              <a:rPr lang="en-US" sz="2400" dirty="0" smtClean="0"/>
            </a:br>
            <a:r>
              <a:rPr lang="en-US" sz="2400" dirty="0" smtClean="0"/>
              <a:t>AHRQ ANNUAL MEETING</a:t>
            </a:r>
            <a:br>
              <a:rPr lang="en-US" sz="2400" dirty="0" smtClean="0"/>
            </a:br>
            <a:r>
              <a:rPr lang="en-US" sz="2400" dirty="0" smtClean="0"/>
              <a:t>SEPTEMBER 2012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066800"/>
          </a:xfrm>
        </p:spPr>
        <p:txBody>
          <a:bodyPr/>
          <a:lstStyle/>
          <a:p>
            <a:pPr eaLnBrk="1" hangingPunct="1"/>
            <a:r>
              <a:rPr lang="en-US" i="0" dirty="0" smtClean="0">
                <a:latin typeface="Times New Roman" pitchFamily="18" charset="0"/>
                <a:cs typeface="Times New Roman" pitchFamily="18" charset="0"/>
              </a:rPr>
              <a:t>Christine Crofton, PhD</a:t>
            </a:r>
          </a:p>
          <a:p>
            <a:pPr eaLnBrk="1" hangingPunct="1"/>
            <a:r>
              <a:rPr lang="en-US" i="0" dirty="0" smtClean="0">
                <a:latin typeface="Times New Roman" pitchFamily="18" charset="0"/>
                <a:cs typeface="Times New Roman" pitchFamily="18" charset="0"/>
              </a:rPr>
              <a:t>CAHPS Project Officer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F2E99C-0FEF-4045-AA77-0DC3DDB4D703}" type="slidenum">
              <a:rPr lang="en-US"/>
              <a:pPr/>
              <a:t>10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CAHPS Supplemental Item Sets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7315200" cy="3608389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Children with Chronic Conditions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People with Mobility Impairments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Health Literacy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Cultural Competence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Health Information Technology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Patient-Centered Medical Home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en-US" b="0" i="0" dirty="0" smtClean="0">
                <a:cs typeface="Times New Roman" pitchFamily="18" charset="0"/>
              </a:rPr>
              <a:t>Additional item sets for: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Health Plan Survey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Clinician &amp; Group Survey</a:t>
            </a:r>
          </a:p>
          <a:p>
            <a:pPr eaLnBrk="1" hangingPunct="1">
              <a:buNone/>
            </a:pPr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CAHPS Surveys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629400" y="61722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fld id="{6D4EC7AF-11B2-4D52-9F25-F59B4CF2E9C5}" type="slidenum">
              <a:rPr lang="en-US"/>
              <a:pPr/>
              <a:t>11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304800" y="1219200"/>
          <a:ext cx="8610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7BA5F21-CDE3-4778-86A7-4DC096F51570}" type="slidenum">
              <a:rPr lang="en-US"/>
              <a:pPr/>
              <a:t>12</a:t>
            </a:fld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Core Items</a:t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93925"/>
            <a:ext cx="7467600" cy="3167063"/>
          </a:xfrm>
        </p:spPr>
        <p:txBody>
          <a:bodyPr/>
          <a:lstStyle/>
          <a:p>
            <a:pPr eaLnBrk="1" hangingPunct="1"/>
            <a:r>
              <a:rPr lang="en-US" sz="2000" b="0" i="0" dirty="0" smtClean="0">
                <a:latin typeface="Verdana" pitchFamily="34" charset="0"/>
              </a:rPr>
              <a:t>Access: Getting Care Quickly</a:t>
            </a:r>
          </a:p>
          <a:p>
            <a:pPr eaLnBrk="1" hangingPunct="1"/>
            <a:r>
              <a:rPr lang="en-US" sz="2000" b="0" i="0" dirty="0" smtClean="0">
                <a:latin typeface="Verdana" pitchFamily="34" charset="0"/>
              </a:rPr>
              <a:t>Access: Getting Needed Care</a:t>
            </a:r>
          </a:p>
          <a:p>
            <a:pPr eaLnBrk="1" hangingPunct="1"/>
            <a:r>
              <a:rPr lang="en-US" sz="2000" b="0" i="0" dirty="0" smtClean="0">
                <a:latin typeface="Verdana" pitchFamily="34" charset="0"/>
              </a:rPr>
              <a:t>Communication with Doctors</a:t>
            </a:r>
          </a:p>
          <a:p>
            <a:pPr eaLnBrk="1" hangingPunct="1"/>
            <a:r>
              <a:rPr lang="en-US" sz="2000" b="0" i="0" dirty="0" smtClean="0">
                <a:latin typeface="Verdana" pitchFamily="34" charset="0"/>
              </a:rPr>
              <a:t>Communication with Nurses</a:t>
            </a:r>
          </a:p>
          <a:p>
            <a:pPr eaLnBrk="1" hangingPunct="1"/>
            <a:r>
              <a:rPr lang="en-US" sz="2000" b="0" i="0" dirty="0" smtClean="0">
                <a:latin typeface="Verdana" pitchFamily="34" charset="0"/>
              </a:rPr>
              <a:t>Helpfulness of Office Staff</a:t>
            </a:r>
          </a:p>
          <a:p>
            <a:pPr eaLnBrk="1" hangingPunct="1"/>
            <a:r>
              <a:rPr lang="en-US" sz="2000" b="0" i="0" dirty="0" smtClean="0">
                <a:latin typeface="Verdana" pitchFamily="34" charset="0"/>
              </a:rPr>
              <a:t>Coordination of Care</a:t>
            </a:r>
          </a:p>
          <a:p>
            <a:pPr eaLnBrk="1" hangingPunct="1">
              <a:buNone/>
            </a:pPr>
            <a:endParaRPr lang="en-US" sz="2000" b="0" i="0" dirty="0" smtClean="0">
              <a:latin typeface="Verdana" pitchFamily="34" charset="0"/>
            </a:endParaRPr>
          </a:p>
          <a:p>
            <a:pPr eaLnBrk="1" hangingPunct="1"/>
            <a:endParaRPr lang="en-US" sz="2000" b="0" i="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i="0" dirty="0" smtClean="0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7BA5F21-CDE3-4778-86A7-4DC096F51570}" type="slidenum">
              <a:rPr lang="en-US"/>
              <a:pPr/>
              <a:t>13</a:t>
            </a:fld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1: Emphasis on Patients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93925"/>
            <a:ext cx="7467600" cy="3167063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i="0" dirty="0" smtClean="0"/>
              <a:t>CAHPS surveys ask about aspects of care: 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  <a:p>
            <a:pPr lvl="1">
              <a:lnSpc>
                <a:spcPct val="90000"/>
              </a:lnSpc>
              <a:buNone/>
            </a:pPr>
            <a:r>
              <a:rPr lang="en-US" dirty="0" smtClean="0"/>
              <a:t>--For which patients are the best or only source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  <a:buNone/>
            </a:pPr>
            <a:r>
              <a:rPr lang="en-US" dirty="0" smtClean="0"/>
              <a:t>--Which patients have identified as important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14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Principle 1:</a:t>
            </a:r>
            <a:br>
              <a:rPr lang="en-US" dirty="0" smtClean="0"/>
            </a:br>
            <a:r>
              <a:rPr lang="en-US" dirty="0" smtClean="0"/>
              <a:t>Emphasis on Patients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1"/>
            <a:ext cx="7620000" cy="3532188"/>
          </a:xfrm>
        </p:spPr>
        <p:txBody>
          <a:bodyPr/>
          <a:lstStyle/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i="0" dirty="0" smtClean="0"/>
              <a:t>Only the patient knows: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endParaRPr lang="en-US" dirty="0" smtClean="0"/>
          </a:p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b="0" i="0" dirty="0" smtClean="0">
                <a:cs typeface="Arial" charset="0"/>
              </a:rPr>
              <a:t>•  </a:t>
            </a:r>
            <a:r>
              <a:rPr lang="en-US" b="0" i="0" dirty="0" smtClean="0"/>
              <a:t>How well their pain was controlled during a hospital stay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endParaRPr lang="en-US" b="0" i="0" dirty="0" smtClean="0"/>
          </a:p>
          <a:p>
            <a:pPr>
              <a:lnSpc>
                <a:spcPct val="90000"/>
              </a:lnSpc>
            </a:pPr>
            <a:r>
              <a:rPr lang="en-US" b="0" i="0" dirty="0" smtClean="0"/>
              <a:t>Whether a provider explained things in a way that was easy to understand</a:t>
            </a:r>
          </a:p>
          <a:p>
            <a:pPr>
              <a:lnSpc>
                <a:spcPct val="90000"/>
              </a:lnSpc>
            </a:pPr>
            <a:endParaRPr lang="en-US" b="0" i="0" dirty="0" smtClean="0"/>
          </a:p>
          <a:p>
            <a:pPr>
              <a:lnSpc>
                <a:spcPct val="90000"/>
              </a:lnSpc>
            </a:pPr>
            <a:r>
              <a:rPr lang="en-US" b="0" i="0" dirty="0" smtClean="0"/>
              <a:t>How often the provider’s office staff treated him or her with courtesy and respect.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D77AEB-5F9F-4015-983F-D70C86B5CAFE}" type="slidenum">
              <a:rPr lang="en-US"/>
              <a:pPr/>
              <a:t>15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239000" cy="1143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Discovering What Patients Want to Know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1"/>
            <a:ext cx="7315200" cy="3379788"/>
          </a:xfrm>
        </p:spPr>
        <p:txBody>
          <a:bodyPr/>
          <a:lstStyle/>
          <a:p>
            <a:r>
              <a:rPr lang="en-US" b="0" i="0" dirty="0" smtClean="0"/>
              <a:t>Focus groups with members of target population</a:t>
            </a:r>
          </a:p>
          <a:p>
            <a:endParaRPr lang="en-US" b="0" i="0" dirty="0" smtClean="0"/>
          </a:p>
          <a:p>
            <a:r>
              <a:rPr lang="en-US" b="0" i="0" dirty="0" smtClean="0"/>
              <a:t>Focus groups with other individuals</a:t>
            </a:r>
          </a:p>
          <a:p>
            <a:endParaRPr lang="en-US" b="0" i="0" dirty="0" smtClean="0"/>
          </a:p>
          <a:p>
            <a:r>
              <a:rPr lang="en-US" b="0" i="0" dirty="0" smtClean="0"/>
              <a:t>Literature reviews</a:t>
            </a:r>
          </a:p>
          <a:p>
            <a:endParaRPr lang="en-US" b="0" i="0" dirty="0" smtClean="0"/>
          </a:p>
          <a:p>
            <a:r>
              <a:rPr lang="en-US" b="0" i="0" dirty="0" smtClean="0"/>
              <a:t>Environment scans</a:t>
            </a:r>
          </a:p>
          <a:p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02E3E9-7EC5-4A8F-A25C-22770E8FFB5B}" type="slidenum">
              <a:rPr lang="en-US"/>
              <a:pPr/>
              <a:t>16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Discovering What Patients Want to Know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7772400" cy="3733800"/>
          </a:xfrm>
        </p:spPr>
        <p:txBody>
          <a:bodyPr/>
          <a:lstStyle/>
          <a:p>
            <a:r>
              <a:rPr lang="en-US" b="0" i="0" dirty="0" smtClean="0"/>
              <a:t>Interviews, meetings with key informants </a:t>
            </a:r>
          </a:p>
          <a:p>
            <a:pPr lvl="1"/>
            <a:r>
              <a:rPr lang="en-US" dirty="0" smtClean="0"/>
              <a:t>Gatekeepers, providers, advocacy groups</a:t>
            </a:r>
          </a:p>
          <a:p>
            <a:pPr lvl="1"/>
            <a:endParaRPr lang="en-US" dirty="0" smtClean="0"/>
          </a:p>
          <a:p>
            <a:r>
              <a:rPr lang="en-US" b="0" i="0" dirty="0" smtClean="0"/>
              <a:t>Stakeholders </a:t>
            </a:r>
          </a:p>
          <a:p>
            <a:pPr lvl="1"/>
            <a:r>
              <a:rPr lang="en-US" dirty="0" smtClean="0"/>
              <a:t>Policy makers, health care quality orgs </a:t>
            </a:r>
          </a:p>
          <a:p>
            <a:pPr lvl="1"/>
            <a:endParaRPr lang="en-US" dirty="0" smtClean="0"/>
          </a:p>
          <a:p>
            <a:r>
              <a:rPr lang="en-US" b="0" i="0" dirty="0" smtClean="0"/>
              <a:t>Technical expert panel members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17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2:</a:t>
            </a:r>
            <a:br>
              <a:rPr lang="en-US" sz="2400" dirty="0" smtClean="0"/>
            </a:br>
            <a:r>
              <a:rPr lang="en-US" sz="2400" dirty="0" smtClean="0"/>
              <a:t>Reporting About Actual Experiences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7543800" cy="33528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b="0" i="0" dirty="0" smtClean="0">
                <a:cs typeface="Arial" charset="0"/>
              </a:rPr>
              <a:t>Survey focus = </a:t>
            </a:r>
          </a:p>
          <a:p>
            <a:pPr eaLnBrk="1" hangingPunct="1">
              <a:buFont typeface="Wingdings" charset="2"/>
              <a:buNone/>
            </a:pPr>
            <a:endParaRPr lang="en-US" b="0" i="0" dirty="0" smtClean="0">
              <a:cs typeface="Arial" charset="0"/>
            </a:endParaRPr>
          </a:p>
          <a:p>
            <a:pPr eaLnBrk="1" hangingPunct="1">
              <a:buFont typeface="Wingdings" charset="2"/>
              <a:buNone/>
            </a:pPr>
            <a:r>
              <a:rPr lang="en-US" b="0" i="0" dirty="0" smtClean="0">
                <a:cs typeface="Arial" charset="0"/>
              </a:rPr>
              <a:t>	</a:t>
            </a:r>
            <a:r>
              <a:rPr lang="en-US" i="0" dirty="0" smtClean="0">
                <a:cs typeface="Arial" charset="0"/>
              </a:rPr>
              <a:t>Patient</a:t>
            </a:r>
            <a:r>
              <a:rPr lang="en-US" i="0" dirty="0" smtClean="0"/>
              <a:t> experience of care</a:t>
            </a:r>
          </a:p>
          <a:p>
            <a:pPr eaLnBrk="1" hangingPunct="1">
              <a:buFont typeface="Wingdings" charset="2"/>
              <a:buNone/>
            </a:pPr>
            <a:r>
              <a:rPr lang="en-US" b="0" i="0" dirty="0" smtClean="0"/>
              <a:t>   rather than simple satisfaction.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18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2:</a:t>
            </a:r>
            <a:br>
              <a:rPr lang="en-US" sz="2400" dirty="0" smtClean="0"/>
            </a:br>
            <a:r>
              <a:rPr lang="en-US" sz="2400" dirty="0" smtClean="0"/>
              <a:t>Reporting About Actual Experiences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7391400" cy="35052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b="0" i="0" dirty="0" smtClean="0"/>
              <a:t>Reports of experience are more:</a:t>
            </a:r>
          </a:p>
          <a:p>
            <a:pPr eaLnBrk="1" hangingPunct="1">
              <a:buFont typeface="Wingdings" charset="2"/>
              <a:buNone/>
            </a:pPr>
            <a:endParaRPr lang="en-US" b="0" i="0" dirty="0" smtClean="0"/>
          </a:p>
          <a:p>
            <a:pPr lvl="1" eaLnBrk="1" hangingPunct="1"/>
            <a:r>
              <a:rPr lang="en-US" b="1" dirty="0" smtClean="0"/>
              <a:t>Actionable</a:t>
            </a:r>
          </a:p>
          <a:p>
            <a:pPr lvl="1" eaLnBrk="1" hangingPunct="1"/>
            <a:r>
              <a:rPr lang="en-US" b="1" dirty="0" smtClean="0"/>
              <a:t>Understandable</a:t>
            </a:r>
          </a:p>
          <a:p>
            <a:pPr lvl="1" eaLnBrk="1" hangingPunct="1"/>
            <a:r>
              <a:rPr lang="en-US" b="1" dirty="0" smtClean="0"/>
              <a:t>Specific</a:t>
            </a:r>
          </a:p>
          <a:p>
            <a:pPr lvl="1" eaLnBrk="1" hangingPunct="1"/>
            <a:r>
              <a:rPr lang="en-US" b="1" dirty="0" smtClean="0"/>
              <a:t>Objective</a:t>
            </a:r>
          </a:p>
          <a:p>
            <a:pPr lvl="1" eaLnBrk="1" hangingPunct="1"/>
            <a:endParaRPr lang="en-US" b="1" dirty="0" smtClean="0"/>
          </a:p>
          <a:p>
            <a:pPr lvl="1" eaLnBrk="1" hangingPunct="1">
              <a:buFont typeface="Arial" charset="0"/>
              <a:buNone/>
            </a:pPr>
            <a:r>
              <a:rPr lang="en-US" dirty="0" smtClean="0"/>
              <a:t>than general ratings.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D77AEB-5F9F-4015-983F-D70C86B5CAFE}" type="slidenum">
              <a:rPr lang="en-US"/>
              <a:pPr/>
              <a:t>19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2:</a:t>
            </a:r>
            <a:br>
              <a:rPr lang="en-US" sz="2400" dirty="0" smtClean="0"/>
            </a:br>
            <a:r>
              <a:rPr lang="en-US" sz="2400" dirty="0" smtClean="0"/>
              <a:t>Reporting About Actual Experiences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7467600" cy="41910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dirty="0" smtClean="0">
                <a:cs typeface="Arial" charset="0"/>
              </a:rPr>
              <a:t>How satisfied were you?				vs.</a:t>
            </a:r>
          </a:p>
          <a:p>
            <a:pPr eaLnBrk="1" hangingPunct="1">
              <a:buFont typeface="Wingdings" charset="2"/>
              <a:buNone/>
            </a:pPr>
            <a:r>
              <a:rPr lang="en-US" dirty="0" smtClean="0">
                <a:cs typeface="Arial" charset="0"/>
              </a:rPr>
              <a:t>How often did this provider:</a:t>
            </a:r>
            <a:endParaRPr lang="en-US" dirty="0" smtClean="0"/>
          </a:p>
          <a:p>
            <a:pPr lvl="1" eaLnBrk="1" hangingPunct="1"/>
            <a:r>
              <a:rPr lang="en-US" dirty="0" smtClean="0"/>
              <a:t>Explain things in a way you could understand?</a:t>
            </a:r>
          </a:p>
          <a:p>
            <a:pPr lvl="1" eaLnBrk="1" hangingPunct="1"/>
            <a:r>
              <a:rPr lang="en-US" dirty="0" smtClean="0"/>
              <a:t>Treat you with courtesy and respect?</a:t>
            </a:r>
          </a:p>
          <a:p>
            <a:pPr lvl="1" eaLnBrk="1" hangingPunct="1"/>
            <a:r>
              <a:rPr lang="en-US" dirty="0" smtClean="0"/>
              <a:t>Listen carefully to you?</a:t>
            </a:r>
          </a:p>
          <a:p>
            <a:pPr lvl="1" eaLnBrk="1" hangingPunct="1"/>
            <a:r>
              <a:rPr lang="en-US" dirty="0" smtClean="0"/>
              <a:t>Spend enough time with you?</a:t>
            </a:r>
          </a:p>
          <a:p>
            <a:pPr lvl="1" eaLnBrk="1" hangingPunct="1"/>
            <a:r>
              <a:rPr lang="en-US" dirty="0" smtClean="0"/>
              <a:t>See you within 15 minutes of appointment time?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ABA8CDF-9A81-4E3B-8C0A-0996F2A53859}" type="slidenum">
              <a:rPr lang="en-US"/>
              <a:pPr/>
              <a:t>2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Overview of the afternoon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7696200" cy="3810000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Overview of CAHPS Surveys/Design Principles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Update from CMS on Use of CAHPS Surveys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QI Resources and Survey Updates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Reporting in a World of Multiple CAHPS Measures</a:t>
            </a:r>
            <a:endParaRPr lang="en-US" sz="2000" i="0" dirty="0" smtClean="0"/>
          </a:p>
          <a:p>
            <a:pPr eaLnBrk="1" hangingPunct="1">
              <a:buFontTx/>
              <a:buNone/>
            </a:pPr>
            <a:r>
              <a:rPr lang="en-US" sz="2000" i="0" dirty="0" smtClean="0"/>
              <a:t> 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02E3E9-7EC5-4A8F-A25C-22770E8FFB5B}" type="slidenum">
              <a:rPr lang="en-US"/>
              <a:pPr/>
              <a:t>20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3:  Standardization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1"/>
            <a:ext cx="7162800" cy="3455988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z="2300" dirty="0" smtClean="0"/>
              <a:t>Instrument</a:t>
            </a:r>
          </a:p>
          <a:p>
            <a:pPr lvl="1" eaLnBrk="1" hangingPunct="1"/>
            <a:r>
              <a:rPr lang="en-US" sz="2200" dirty="0" smtClean="0"/>
              <a:t>Every user administers items the same way</a:t>
            </a:r>
          </a:p>
          <a:p>
            <a:pPr lvl="1" eaLnBrk="1" hangingPunct="1"/>
            <a:endParaRPr lang="en-US" sz="2200" dirty="0" smtClean="0"/>
          </a:p>
          <a:p>
            <a:pPr eaLnBrk="1" hangingPunct="1">
              <a:buFont typeface="Wingdings" charset="2"/>
              <a:buNone/>
            </a:pPr>
            <a:r>
              <a:rPr lang="en-US" sz="2300" dirty="0" smtClean="0"/>
              <a:t>Protocol</a:t>
            </a:r>
          </a:p>
          <a:p>
            <a:pPr lvl="1" eaLnBrk="1" hangingPunct="1"/>
            <a:r>
              <a:rPr lang="en-US" sz="2200" dirty="0" smtClean="0"/>
              <a:t>Sampling, communicating with potential respondents, and data collection procedures are standardized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21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3:  Standardization, cont’d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93925"/>
            <a:ext cx="7239000" cy="3167063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z="2300" i="0" dirty="0" smtClean="0"/>
              <a:t>Analysis</a:t>
            </a:r>
          </a:p>
          <a:p>
            <a:pPr lvl="1" eaLnBrk="1" hangingPunct="1"/>
            <a:r>
              <a:rPr lang="en-US" sz="2200" dirty="0" smtClean="0"/>
              <a:t>Standardized programs and procedures</a:t>
            </a:r>
          </a:p>
          <a:p>
            <a:pPr lvl="1" eaLnBrk="1" hangingPunct="1"/>
            <a:endParaRPr lang="en-US" sz="2200" dirty="0" smtClean="0"/>
          </a:p>
          <a:p>
            <a:pPr eaLnBrk="1" hangingPunct="1">
              <a:buFont typeface="Wingdings" charset="2"/>
              <a:buNone/>
            </a:pPr>
            <a:r>
              <a:rPr lang="en-US" sz="2300" i="0" dirty="0" smtClean="0"/>
              <a:t>Reporting</a:t>
            </a:r>
          </a:p>
          <a:p>
            <a:pPr lvl="1" eaLnBrk="1" hangingPunct="1"/>
            <a:r>
              <a:rPr lang="en-US" sz="2200" dirty="0" smtClean="0"/>
              <a:t>Standard reporting composites and presentation guidelines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02E3E9-7EC5-4A8F-A25C-22770E8FFB5B}" type="slidenum">
              <a:rPr lang="en-US"/>
              <a:pPr/>
              <a:t>22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4: Multiple Versions for Diverse Populations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193925"/>
            <a:ext cx="6553200" cy="3167063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Designed for all types of users</a:t>
            </a:r>
            <a:endParaRPr lang="en-US" i="0" dirty="0" smtClean="0"/>
          </a:p>
          <a:p>
            <a:pPr lvl="1" eaLnBrk="1" hangingPunct="1"/>
            <a:r>
              <a:rPr lang="en-US" dirty="0" smtClean="0"/>
              <a:t>Medicare</a:t>
            </a:r>
          </a:p>
          <a:p>
            <a:pPr lvl="1" eaLnBrk="1" hangingPunct="1"/>
            <a:r>
              <a:rPr lang="en-US" dirty="0" smtClean="0"/>
              <a:t>Medicaid</a:t>
            </a:r>
          </a:p>
          <a:p>
            <a:pPr lvl="1" eaLnBrk="1" hangingPunct="1"/>
            <a:r>
              <a:rPr lang="en-US" dirty="0" smtClean="0"/>
              <a:t>Commercial population</a:t>
            </a:r>
          </a:p>
          <a:p>
            <a:pPr lvl="1" eaLnBrk="1" hangingPunct="1"/>
            <a:endParaRPr lang="en-US" dirty="0" smtClean="0"/>
          </a:p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In English and Spanish</a:t>
            </a:r>
            <a:endParaRPr lang="en-US" i="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23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5: </a:t>
            </a:r>
            <a:br>
              <a:rPr lang="en-US" sz="2400" dirty="0" smtClean="0"/>
            </a:br>
            <a:r>
              <a:rPr lang="en-US" sz="2400" dirty="0" smtClean="0"/>
              <a:t>Extensive Testing with Consumers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543800" cy="41148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Cognitive testing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Confirms that items, response options are understood as developer intended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Is conducted in iterative rounds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In English and in Spanish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24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2390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5: </a:t>
            </a:r>
            <a:br>
              <a:rPr lang="en-US" sz="2400" dirty="0" smtClean="0"/>
            </a:br>
            <a:r>
              <a:rPr lang="en-US" sz="2400" dirty="0" smtClean="0"/>
              <a:t>Testing with Consumers, cont’d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543800" cy="41148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Cognitive testing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Participant ‘thinks out loud’ while completing the questionnaire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Participant is interviewed in detail after completing the questionnaire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D77AEB-5F9F-4015-983F-D70C86B5CAFE}" type="slidenum">
              <a:rPr lang="en-US"/>
              <a:pPr/>
              <a:t>25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5: </a:t>
            </a:r>
            <a:br>
              <a:rPr lang="en-US" sz="2400" dirty="0" smtClean="0"/>
            </a:br>
            <a:r>
              <a:rPr lang="en-US" sz="2400" dirty="0" smtClean="0"/>
              <a:t>Testing with Consumers, cont’d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391400" cy="3733799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Field testing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To assess the effectiveness and feasibility of survey administration procedures and guidelines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To determine validity, reliability and other psychometric properties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F2E99C-0FEF-4045-AA77-0DC3DDB4D703}" type="slidenum">
              <a:rPr lang="en-US"/>
              <a:pPr/>
              <a:t>3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What is CAHPS?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1"/>
            <a:ext cx="7315200" cy="3455988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An integrated set of products and strategies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Through which users can obtain assessments of quality of care received by consumers and patients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In a variety of health care settings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F2E99C-0FEF-4045-AA77-0DC3DDB4D703}" type="slidenum">
              <a:rPr lang="en-US"/>
              <a:pPr/>
              <a:t>4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How are CAHPS data used?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1"/>
            <a:ext cx="7315200" cy="3455988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Inform selection decisions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Identify areas where providers and organizations can improve their services 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Provide quality information to care providers and other audiences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DDB287-AF39-4C5E-94A6-BD1CED9721E9}" type="slidenum">
              <a:rPr lang="en-US"/>
              <a:pPr/>
              <a:t>5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The CAHPS Team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93925"/>
            <a:ext cx="7239000" cy="3167063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Grantees, RAND and Yale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User Network Contractor</a:t>
            </a:r>
          </a:p>
          <a:p>
            <a:pPr eaLnBrk="1" hangingPunct="1">
              <a:buNone/>
            </a:pPr>
            <a:r>
              <a:rPr lang="en-US" b="0" i="0" dirty="0" smtClean="0">
                <a:cs typeface="Times New Roman" pitchFamily="18" charset="0"/>
              </a:rPr>
              <a:t>	(Contract to be awarded soon)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Stakeholders from other government agencies, such as CMS, CDC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Stakeholders from other private organizations, non-profits and advocacy groups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C526D8E-1265-4E1E-A3E6-F4DAC7F101A4}" type="slidenum">
              <a:rPr lang="en-US"/>
              <a:pPr/>
              <a:t>6</a:t>
            </a:fld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Ambulatory Care Surveys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93925"/>
            <a:ext cx="7315200" cy="31670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i="0" dirty="0" smtClean="0"/>
              <a:t>Health Plan Survey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Adult and child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Medicare, Medicaid &amp; commercial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Managed care, FFS, PPO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NCQA version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Disenrollee</a:t>
            </a:r>
            <a:r>
              <a:rPr 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44C07A7-D1F8-4733-B602-813BDD3DE46A}" type="slidenum">
              <a:rPr lang="en-US"/>
              <a:pPr/>
              <a:t>7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smtClean="0"/>
              <a:t>CAHPS Ambulatory Surveys, cont’d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93925"/>
            <a:ext cx="7239000" cy="31670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i="0" dirty="0" smtClean="0"/>
              <a:t>Clinician &amp; Group Survey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Adult and child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Visit-based and past 12 months versions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4 point and 6 point scale version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DDB287-AF39-4C5E-94A6-BD1CED9721E9}" type="slidenum">
              <a:rPr lang="en-US"/>
              <a:pPr/>
              <a:t>8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2390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Ambulatory Surveys, cont’d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399"/>
            <a:ext cx="7620000" cy="3303589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latin typeface="Verdana" pitchFamily="34" charset="0"/>
              </a:rPr>
              <a:t>ECHO Survey (Behavioral Health Care)</a:t>
            </a: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American Indian Survey </a:t>
            </a: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Home Health Care Survey</a:t>
            </a: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Surgical Care Survey</a:t>
            </a:r>
          </a:p>
          <a:p>
            <a:pPr eaLnBrk="1" hangingPunct="1"/>
            <a:r>
              <a:rPr lang="en-US" b="0" i="0" dirty="0" smtClean="0"/>
              <a:t>Dental Survey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01F5A5-186C-43D1-8002-54C8BD5272EF}" type="slidenum">
              <a:rPr lang="en-US"/>
              <a:pPr/>
              <a:t>9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Facility Surveys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467600" cy="403859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i="0" dirty="0" smtClean="0"/>
              <a:t>Hospitals</a:t>
            </a:r>
          </a:p>
          <a:p>
            <a:pPr eaLnBrk="1" hangingPunct="1">
              <a:buFontTx/>
              <a:buNone/>
            </a:pPr>
            <a:endParaRPr lang="en-US" i="0" dirty="0" smtClean="0"/>
          </a:p>
          <a:p>
            <a:pPr eaLnBrk="1" hangingPunct="1">
              <a:buFontTx/>
              <a:buNone/>
            </a:pPr>
            <a:r>
              <a:rPr lang="en-US" i="0" dirty="0" err="1" smtClean="0"/>
              <a:t>Hemodialysis</a:t>
            </a:r>
            <a:r>
              <a:rPr lang="en-US" i="0" dirty="0" smtClean="0"/>
              <a:t> Facilities</a:t>
            </a:r>
          </a:p>
          <a:p>
            <a:pPr eaLnBrk="1" hangingPunct="1">
              <a:buFontTx/>
              <a:buNone/>
            </a:pPr>
            <a:endParaRPr lang="en-US" i="0" dirty="0" smtClean="0"/>
          </a:p>
          <a:p>
            <a:pPr eaLnBrk="1" hangingPunct="1">
              <a:buFontTx/>
              <a:buNone/>
            </a:pPr>
            <a:r>
              <a:rPr lang="en-US" i="0" dirty="0" smtClean="0"/>
              <a:t>Nursing Homes</a:t>
            </a:r>
          </a:p>
          <a:p>
            <a:pPr lvl="1" eaLnBrk="1" hangingPunct="1"/>
            <a:r>
              <a:rPr lang="en-US" dirty="0" smtClean="0"/>
              <a:t>In-person interview for long-term residents</a:t>
            </a:r>
          </a:p>
          <a:p>
            <a:pPr lvl="1" eaLnBrk="1" hangingPunct="1"/>
            <a:r>
              <a:rPr lang="en-US" dirty="0" smtClean="0"/>
              <a:t>Recently discharged short-stay residents</a:t>
            </a:r>
          </a:p>
          <a:p>
            <a:pPr lvl="1" eaLnBrk="1" hangingPunct="1"/>
            <a:r>
              <a:rPr lang="en-US" dirty="0" smtClean="0"/>
              <a:t>Residents’ family members</a:t>
            </a:r>
          </a:p>
          <a:p>
            <a:pPr lvl="1" eaLnBrk="1" hangingPunct="1"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</TotalTime>
  <Words>606</Words>
  <Application>Microsoft Office PowerPoint</Application>
  <PresentationFormat>On-screen Show (4:3)</PresentationFormat>
  <Paragraphs>197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Custom Design</vt:lpstr>
      <vt:lpstr>CAHPS PATIENT EXPERIENCE SURVEYS AHRQ ANNUAL MEETING SEPTEMBER 2012</vt:lpstr>
      <vt:lpstr>Overview of the afternoon</vt:lpstr>
      <vt:lpstr>What is CAHPS?</vt:lpstr>
      <vt:lpstr>How are CAHPS data used?</vt:lpstr>
      <vt:lpstr>The CAHPS Team</vt:lpstr>
      <vt:lpstr>CAHPS Ambulatory Care Surveys</vt:lpstr>
      <vt:lpstr>CAHPS Ambulatory Surveys, cont’d</vt:lpstr>
      <vt:lpstr>CAHPS Ambulatory Surveys, cont’d</vt:lpstr>
      <vt:lpstr>CAHPS Facility Surveys</vt:lpstr>
      <vt:lpstr>CAHPS Supplemental Item Sets</vt:lpstr>
      <vt:lpstr>CAHPS Surveys</vt:lpstr>
      <vt:lpstr>CAHPS Core Items </vt:lpstr>
      <vt:lpstr>Principle 1: Emphasis on Patients</vt:lpstr>
      <vt:lpstr>Principle 1: Emphasis on Patients</vt:lpstr>
      <vt:lpstr>Discovering What Patients Want to Know</vt:lpstr>
      <vt:lpstr>Discovering What Patients Want to Know</vt:lpstr>
      <vt:lpstr>Principle 2: Reporting About Actual Experiences</vt:lpstr>
      <vt:lpstr>Principle 2: Reporting About Actual Experiences</vt:lpstr>
      <vt:lpstr>Principle 2: Reporting About Actual Experiences</vt:lpstr>
      <vt:lpstr>Principle 3:  Standardization</vt:lpstr>
      <vt:lpstr>Principle 3:  Standardization, cont’d</vt:lpstr>
      <vt:lpstr>Principle 4: Multiple Versions for Diverse Populations</vt:lpstr>
      <vt:lpstr>Principle 5:  Extensive Testing with Consumers</vt:lpstr>
      <vt:lpstr>Principle 5:  Testing with Consumers, cont’d</vt:lpstr>
      <vt:lpstr>Principle 5:  Testing with Consumers, cont’d</vt:lpstr>
    </vt:vector>
  </TitlesOfParts>
  <Company>Westat Westat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Westat Westat</dc:creator>
  <cp:lastModifiedBy>DHHS</cp:lastModifiedBy>
  <cp:revision>37</cp:revision>
  <dcterms:created xsi:type="dcterms:W3CDTF">2006-02-14T22:15:23Z</dcterms:created>
  <dcterms:modified xsi:type="dcterms:W3CDTF">2012-10-23T18:10:51Z</dcterms:modified>
</cp:coreProperties>
</file>