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411" r:id="rId2"/>
    <p:sldId id="524" r:id="rId3"/>
    <p:sldId id="477" r:id="rId4"/>
    <p:sldId id="497" r:id="rId5"/>
    <p:sldId id="498" r:id="rId6"/>
    <p:sldId id="455" r:id="rId7"/>
    <p:sldId id="516" r:id="rId8"/>
    <p:sldId id="456" r:id="rId9"/>
    <p:sldId id="485" r:id="rId10"/>
    <p:sldId id="493" r:id="rId11"/>
    <p:sldId id="519" r:id="rId12"/>
    <p:sldId id="492" r:id="rId13"/>
    <p:sldId id="525" r:id="rId14"/>
    <p:sldId id="527" r:id="rId15"/>
    <p:sldId id="531" r:id="rId16"/>
    <p:sldId id="532" r:id="rId17"/>
    <p:sldId id="478" r:id="rId18"/>
    <p:sldId id="494" r:id="rId19"/>
    <p:sldId id="475" r:id="rId20"/>
    <p:sldId id="523" r:id="rId21"/>
    <p:sldId id="528" r:id="rId22"/>
    <p:sldId id="529" r:id="rId23"/>
    <p:sldId id="509" r:id="rId24"/>
    <p:sldId id="530" r:id="rId25"/>
    <p:sldId id="535" r:id="rId26"/>
    <p:sldId id="533" r:id="rId27"/>
    <p:sldId id="522" r:id="rId28"/>
    <p:sldId id="521" r:id="rId29"/>
    <p:sldId id="534" r:id="rId30"/>
    <p:sldId id="520" r:id="rId31"/>
    <p:sldId id="510" r:id="rId32"/>
    <p:sldId id="417" r:id="rId33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BA4C9368-1976-48F8-BE12-C07FD960EE48}">
          <p14:sldIdLst>
            <p14:sldId id="411"/>
            <p14:sldId id="524"/>
            <p14:sldId id="477"/>
            <p14:sldId id="497"/>
            <p14:sldId id="498"/>
            <p14:sldId id="455"/>
            <p14:sldId id="516"/>
            <p14:sldId id="456"/>
            <p14:sldId id="485"/>
            <p14:sldId id="493"/>
            <p14:sldId id="519"/>
            <p14:sldId id="492"/>
          </p14:sldIdLst>
        </p14:section>
        <p14:section name="Untitled Section" id="{18869A45-56BA-4678-ABF7-7ECFAD714CC2}">
          <p14:sldIdLst>
            <p14:sldId id="525"/>
            <p14:sldId id="527"/>
            <p14:sldId id="531"/>
            <p14:sldId id="532"/>
            <p14:sldId id="478"/>
            <p14:sldId id="494"/>
            <p14:sldId id="475"/>
            <p14:sldId id="523"/>
            <p14:sldId id="528"/>
            <p14:sldId id="529"/>
            <p14:sldId id="509"/>
            <p14:sldId id="530"/>
            <p14:sldId id="535"/>
            <p14:sldId id="533"/>
            <p14:sldId id="522"/>
            <p14:sldId id="521"/>
            <p14:sldId id="534"/>
            <p14:sldId id="520"/>
            <p14:sldId id="510"/>
            <p14:sldId id="41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B0C4DE"/>
    <a:srgbClr val="AFE1FF"/>
    <a:srgbClr val="CCECFF"/>
    <a:srgbClr val="99CCFF"/>
    <a:srgbClr val="0066CC"/>
    <a:srgbClr val="3366CC"/>
    <a:srgbClr val="FF0000"/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06" autoAdjust="0"/>
    <p:restoredTop sz="93785" autoAdjust="0"/>
  </p:normalViewPr>
  <p:slideViewPr>
    <p:cSldViewPr showGuides="1">
      <p:cViewPr>
        <p:scale>
          <a:sx n="75" d="100"/>
          <a:sy n="75" d="100"/>
        </p:scale>
        <p:origin x="-1602" y="-732"/>
      </p:cViewPr>
      <p:guideLst>
        <p:guide orient="horz" pos="576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72"/>
    </p:cViewPr>
  </p:sorterViewPr>
  <p:notesViewPr>
    <p:cSldViewPr showGuides="1">
      <p:cViewPr>
        <p:scale>
          <a:sx n="100" d="100"/>
          <a:sy n="100" d="100"/>
        </p:scale>
        <p:origin x="-2832" y="504"/>
      </p:cViewPr>
      <p:guideLst>
        <p:guide orient="horz" pos="2929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45849475065616779"/>
          <c:y val="0.10287242862999398"/>
          <c:w val="0.48981771653543327"/>
          <c:h val="0.79165754704390767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% Positive Response</c:v>
                </c:pt>
              </c:strCache>
            </c:strRef>
          </c:tx>
          <c:spPr>
            <a:solidFill>
              <a:srgbClr val="B0C4DE"/>
            </a:solidFill>
          </c:spPr>
          <c:dLbls>
            <c:dLbl>
              <c:idx val="1"/>
              <c:layout>
                <c:manualLayout>
                  <c:x val="-3.3333333333333366E-3"/>
                  <c:y val="0"/>
                </c:manualLayout>
              </c:layout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Teamwork</c:v>
                </c:pt>
                <c:pt idx="1">
                  <c:v>Organizational Learning--Continuous Improvement</c:v>
                </c:pt>
                <c:pt idx="2">
                  <c:v>Overall Perceptions                             of Patient Safety</c:v>
                </c:pt>
                <c:pt idx="3">
                  <c:v>Communication Openness</c:v>
                </c:pt>
                <c:pt idx="4">
                  <c:v>Patient Counseling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0.81</c:v>
                </c:pt>
                <c:pt idx="1">
                  <c:v>0.83000000000000029</c:v>
                </c:pt>
                <c:pt idx="2">
                  <c:v>0.8400000000000003</c:v>
                </c:pt>
                <c:pt idx="3">
                  <c:v>0.87000000000000033</c:v>
                </c:pt>
                <c:pt idx="4">
                  <c:v>0.9</c:v>
                </c:pt>
              </c:numCache>
            </c:numRef>
          </c:val>
        </c:ser>
        <c:dLbls/>
        <c:axId val="104210816"/>
        <c:axId val="104212352"/>
      </c:barChart>
      <c:catAx>
        <c:axId val="104210816"/>
        <c:scaling>
          <c:orientation val="minMax"/>
        </c:scaling>
        <c:axPos val="l"/>
        <c:tickLblPos val="nextTo"/>
        <c:crossAx val="104212352"/>
        <c:crosses val="autoZero"/>
        <c:auto val="1"/>
        <c:lblAlgn val="ctr"/>
        <c:lblOffset val="100"/>
      </c:catAx>
      <c:valAx>
        <c:axId val="104212352"/>
        <c:scaling>
          <c:orientation val="minMax"/>
          <c:max val="1"/>
          <c:min val="0"/>
        </c:scaling>
        <c:axPos val="b"/>
        <c:majorGridlines/>
        <c:numFmt formatCode="0%" sourceLinked="1"/>
        <c:tickLblPos val="nextTo"/>
        <c:crossAx val="10421081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46032860892388516"/>
          <c:y val="3.1539344313992211E-2"/>
          <c:w val="0.32363188976377982"/>
          <c:h val="6.444998149998403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3798123359580078"/>
          <c:y val="0.10287242862999398"/>
          <c:w val="0.72199794282471463"/>
          <c:h val="0.79165754704390767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% Positive Response</c:v>
                </c:pt>
              </c:strCache>
            </c:strRef>
          </c:tx>
          <c:spPr>
            <a:solidFill>
              <a:srgbClr val="B0C4DE"/>
            </a:solidFill>
          </c:spPr>
          <c:dLbls>
            <c:dLbl>
              <c:idx val="1"/>
              <c:layout>
                <c:manualLayout>
                  <c:x val="-3.3333333333333361E-3"/>
                  <c:y val="0"/>
                </c:manualLayout>
              </c:layout>
              <c:showVal val="1"/>
            </c:dLbl>
            <c:showVal val="1"/>
          </c:dLbls>
          <c:cat>
            <c:strRef>
              <c:f>Sheet1!$A$2:$A$7</c:f>
              <c:strCache>
                <c:ptCount val="6"/>
                <c:pt idx="0">
                  <c:v>Staffing, work pressure &amp; pace</c:v>
                </c:pt>
                <c:pt idx="1">
                  <c:v>Physical space &amp; environment</c:v>
                </c:pt>
                <c:pt idx="2">
                  <c:v>Staff training and skills</c:v>
                </c:pt>
                <c:pt idx="3">
                  <c:v>Response to mistakes</c:v>
                </c:pt>
                <c:pt idx="4">
                  <c:v>Communication about mistakes</c:v>
                </c:pt>
                <c:pt idx="5">
                  <c:v>Communication about presciptions across shifts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0.41000000000000014</c:v>
                </c:pt>
                <c:pt idx="1">
                  <c:v>0.72000000000000031</c:v>
                </c:pt>
                <c:pt idx="2">
                  <c:v>0.79</c:v>
                </c:pt>
                <c:pt idx="3">
                  <c:v>0.79</c:v>
                </c:pt>
                <c:pt idx="4">
                  <c:v>0.79</c:v>
                </c:pt>
                <c:pt idx="5">
                  <c:v>0.81</c:v>
                </c:pt>
              </c:numCache>
            </c:numRef>
          </c:val>
        </c:ser>
        <c:dLbls/>
        <c:axId val="104241024"/>
        <c:axId val="104242560"/>
      </c:barChart>
      <c:catAx>
        <c:axId val="104241024"/>
        <c:scaling>
          <c:orientation val="minMax"/>
        </c:scaling>
        <c:axPos val="l"/>
        <c:tickLblPos val="nextTo"/>
        <c:crossAx val="104242560"/>
        <c:crosses val="autoZero"/>
        <c:auto val="1"/>
        <c:lblAlgn val="ctr"/>
        <c:lblOffset val="100"/>
      </c:catAx>
      <c:valAx>
        <c:axId val="104242560"/>
        <c:scaling>
          <c:orientation val="minMax"/>
        </c:scaling>
        <c:axPos val="b"/>
        <c:majorGridlines/>
        <c:numFmt formatCode="0%" sourceLinked="1"/>
        <c:tickLblPos val="nextTo"/>
        <c:crossAx val="104241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6032860892388516"/>
          <c:y val="3.1539344313992204E-2"/>
          <c:w val="0.32363188976377982"/>
          <c:h val="6.444998149998403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1056444260256942"/>
          <c:y val="3.5165130769382984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Fair</c:v>
                </c:pt>
                <c:pt idx="4">
                  <c:v>Poor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</c:v>
                </c:pt>
                <c:pt idx="1">
                  <c:v>0.44</c:v>
                </c:pt>
                <c:pt idx="2">
                  <c:v>0.11</c:v>
                </c:pt>
                <c:pt idx="3">
                  <c:v>0.05</c:v>
                </c:pt>
                <c:pt idx="4">
                  <c:v>0</c:v>
                </c:pt>
              </c:numCache>
            </c:numRef>
          </c:val>
        </c:ser>
        <c:dLbls/>
        <c:axId val="104164736"/>
        <c:axId val="104166528"/>
      </c:barChart>
      <c:catAx>
        <c:axId val="104164736"/>
        <c:scaling>
          <c:orientation val="minMax"/>
        </c:scaling>
        <c:axPos val="b"/>
        <c:tickLblPos val="nextTo"/>
        <c:crossAx val="104166528"/>
        <c:crosses val="autoZero"/>
        <c:auto val="1"/>
        <c:lblAlgn val="ctr"/>
        <c:lblOffset val="100"/>
      </c:catAx>
      <c:valAx>
        <c:axId val="104166528"/>
        <c:scaling>
          <c:orientation val="minMax"/>
          <c:max val="1"/>
          <c:min val="0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04164736"/>
        <c:crosses val="autoZero"/>
        <c:crossBetween val="between"/>
        <c:majorUnit val="0.2"/>
        <c:minorUnit val="2.0000000000000011E-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1407321453239395"/>
          <c:y val="5.4250615456788033E-2"/>
          <c:w val="0.8859267854676055"/>
          <c:h val="0.767066418238110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dLbl>
              <c:idx val="1"/>
              <c:layout>
                <c:manualLayout>
                  <c:x val="-1.4035087719298213E-2"/>
                  <c:y val="1.272365645827004E-2"/>
                </c:manualLayout>
              </c:layout>
              <c:showVal val="1"/>
            </c:dLbl>
            <c:dLbl>
              <c:idx val="2"/>
              <c:layout>
                <c:manualLayout>
                  <c:x val="-1.2280701754386045E-2"/>
                  <c:y val="-6.361828229135019E-3"/>
                </c:manualLayout>
              </c:layout>
              <c:showVal val="1"/>
            </c:dLbl>
            <c:dLbl>
              <c:idx val="3"/>
              <c:layout>
                <c:manualLayout>
                  <c:x val="-8.771929824561403E-3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-1.2280701754385981E-2"/>
                  <c:y val="9.5427423437025368E-3"/>
                </c:manualLayout>
              </c:layout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Always</c:v>
                </c:pt>
                <c:pt idx="1">
                  <c:v>Most of              the time</c:v>
                </c:pt>
                <c:pt idx="2">
                  <c:v>Sometimes</c:v>
                </c:pt>
                <c:pt idx="3">
                  <c:v>Rarely</c:v>
                </c:pt>
                <c:pt idx="4">
                  <c:v>Never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0.77000000000000068</c:v>
                </c:pt>
                <c:pt idx="1">
                  <c:v>0.14000000000000001</c:v>
                </c:pt>
                <c:pt idx="2">
                  <c:v>6.0000000000000032E-2</c:v>
                </c:pt>
                <c:pt idx="3">
                  <c:v>2.0000000000000011E-2</c:v>
                </c:pt>
                <c:pt idx="4">
                  <c:v>1.0000000000000005E-2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Lbls>
            <c:dLbl>
              <c:idx val="0"/>
              <c:layout>
                <c:manualLayout>
                  <c:x val="1.4035087719298246E-2"/>
                  <c:y val="-2.9158042547340021E-17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6.361828229135019E-3"/>
                </c:manualLayout>
              </c:layout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Always</c:v>
                </c:pt>
                <c:pt idx="1">
                  <c:v>Most of              the time</c:v>
                </c:pt>
                <c:pt idx="2">
                  <c:v>Sometimes</c:v>
                </c:pt>
                <c:pt idx="3">
                  <c:v>Rarely</c:v>
                </c:pt>
                <c:pt idx="4">
                  <c:v>Never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0.6900000000000005</c:v>
                </c:pt>
                <c:pt idx="1">
                  <c:v>0.19</c:v>
                </c:pt>
                <c:pt idx="2">
                  <c:v>8.0000000000000043E-2</c:v>
                </c:pt>
                <c:pt idx="3">
                  <c:v>3.0000000000000002E-2</c:v>
                </c:pt>
                <c:pt idx="4">
                  <c:v>2.0000000000000011E-2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AFE1FF"/>
            </a:solidFill>
          </c:spPr>
          <c:dLbls>
            <c:dLbl>
              <c:idx val="0"/>
              <c:layout>
                <c:manualLayout>
                  <c:x val="1.7543859649122844E-2"/>
                  <c:y val="-6.361828229135019E-3"/>
                </c:manualLayout>
              </c:layout>
              <c:showVal val="1"/>
            </c:dLbl>
            <c:dLbl>
              <c:idx val="1"/>
              <c:layout>
                <c:manualLayout>
                  <c:x val="2.2807017543859717E-2"/>
                  <c:y val="1.9085484687405091E-2"/>
                </c:manualLayout>
              </c:layout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Always</c:v>
                </c:pt>
                <c:pt idx="1">
                  <c:v>Most of              the time</c:v>
                </c:pt>
                <c:pt idx="2">
                  <c:v>Sometimes</c:v>
                </c:pt>
                <c:pt idx="3">
                  <c:v>Rarely</c:v>
                </c:pt>
                <c:pt idx="4">
                  <c:v>Never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0.21000000000000013</c:v>
                </c:pt>
                <c:pt idx="1">
                  <c:v>0.17</c:v>
                </c:pt>
                <c:pt idx="2">
                  <c:v>0.2</c:v>
                </c:pt>
                <c:pt idx="3">
                  <c:v>0.24000000000000013</c:v>
                </c:pt>
                <c:pt idx="4">
                  <c:v>0.17</c:v>
                </c:pt>
              </c:numCache>
            </c:numRef>
          </c:val>
        </c:ser>
        <c:dLbls/>
        <c:axId val="104417920"/>
        <c:axId val="104456576"/>
      </c:barChart>
      <c:catAx>
        <c:axId val="104417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104456576"/>
        <c:crosses val="autoZero"/>
        <c:auto val="1"/>
        <c:lblAlgn val="ctr"/>
        <c:lblOffset val="100"/>
      </c:catAx>
      <c:valAx>
        <c:axId val="104456576"/>
        <c:scaling>
          <c:orientation val="minMax"/>
          <c:max val="1"/>
          <c:min val="0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04417920"/>
        <c:crosses val="autoZero"/>
        <c:crossBetween val="between"/>
        <c:majorUnit val="0.2"/>
        <c:minorUnit val="2.0000000000000011E-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1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51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4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51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4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32850"/>
            <a:ext cx="3051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AF34A4B-B61D-4556-90EB-6E7D53961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5222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95325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120E15C-948D-41FE-9BD6-448E405AC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4398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906463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574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5146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718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4290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862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fld id="{BE452185-332B-43B2-B9CA-E5717EC00AA6}" type="slidenum">
              <a:rPr lang="en-US" sz="120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US" sz="12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906463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574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5146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718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4290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862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fld id="{F69D9322-5EF9-40D6-8A35-332FDB726711}" type="slidenum">
              <a:rPr lang="en-US" sz="1200" smtClean="0">
                <a:solidFill>
                  <a:schemeClr val="tx1"/>
                </a:solidFill>
                <a:latin typeface="Times New Roman" pitchFamily="18" charset="0"/>
              </a:rPr>
              <a:pPr/>
              <a:t>3</a:t>
            </a:fld>
            <a:endParaRPr lang="en-US" sz="12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defTabSz="906463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defTabSz="906463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defTabSz="906463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defTabSz="906463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19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906463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574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5146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718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4290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862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fld id="{477164D4-9F54-4D19-BAC2-7FCA91220F2A}" type="slidenum">
              <a:rPr lang="en-US" sz="1200" smtClean="0">
                <a:solidFill>
                  <a:schemeClr val="tx1"/>
                </a:solidFill>
                <a:latin typeface="Times New Roman" pitchFamily="18" charset="0"/>
              </a:rPr>
              <a:pPr/>
              <a:t>32</a:t>
            </a:fld>
            <a:endParaRPr lang="en-US" sz="12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430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467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4350" y="142875"/>
            <a:ext cx="2135188" cy="5983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2875"/>
            <a:ext cx="6254750" cy="59832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830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019800" y="6477000"/>
            <a:ext cx="29067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0" rIns="91424" bIns="0" anchor="b"/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endParaRPr lang="en-US" sz="1300" b="1" i="1">
              <a:solidFill>
                <a:srgbClr val="005B4C"/>
              </a:solidFill>
              <a:latin typeface="Times New Roman" pitchFamily="18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8534400" y="6553200"/>
            <a:ext cx="465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86" tIns="0" rIns="86486" bIns="0">
            <a:spAutoFit/>
          </a:bodyPr>
          <a:lstStyle/>
          <a:p>
            <a:pPr defTabSz="865188">
              <a:spcBef>
                <a:spcPct val="50000"/>
              </a:spcBef>
              <a:buClrTx/>
              <a:buSzTx/>
              <a:buFontTx/>
              <a:buNone/>
              <a:defRPr/>
            </a:pPr>
            <a:fld id="{0ACB8BE5-A4F8-4691-88C3-E78A1373A48A}" type="slidenum">
              <a:rPr lang="en-US" sz="800">
                <a:solidFill>
                  <a:schemeClr val="tx1"/>
                </a:solidFill>
              </a:rPr>
              <a:pPr defTabSz="865188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sz="23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Text Box 177"/>
          <p:cNvSpPr txBox="1">
            <a:spLocks noChangeArrowheads="1"/>
          </p:cNvSpPr>
          <p:nvPr userDrawn="1"/>
        </p:nvSpPr>
        <p:spPr bwMode="auto">
          <a:xfrm>
            <a:off x="1524000" y="1071563"/>
            <a:ext cx="72564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/>
          <a:lstStyle/>
          <a:p>
            <a:pPr algn="ctr" defTabSz="865188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8" name="Object 229"/>
          <p:cNvGraphicFramePr>
            <a:graphicFrameLocks noChangeAspect="1"/>
          </p:cNvGraphicFramePr>
          <p:nvPr userDrawn="1"/>
        </p:nvGraphicFramePr>
        <p:xfrm>
          <a:off x="0" y="0"/>
          <a:ext cx="8991600" cy="6835775"/>
        </p:xfrm>
        <a:graphic>
          <a:graphicData uri="http://schemas.openxmlformats.org/presentationml/2006/ole">
            <p:oleObj spid="_x0000_s33819" name="Bitmap Image" r:id="rId3" imgW="6342857" imgH="4904762" progId="PBrush">
              <p:embed/>
            </p:oleObj>
          </a:graphicData>
        </a:graphic>
      </p:graphicFrame>
      <p:sp>
        <p:nvSpPr>
          <p:cNvPr id="9" name="Text Box 230"/>
          <p:cNvSpPr txBox="1">
            <a:spLocks noChangeArrowheads="1"/>
          </p:cNvSpPr>
          <p:nvPr userDrawn="1"/>
        </p:nvSpPr>
        <p:spPr bwMode="auto">
          <a:xfrm>
            <a:off x="8208963" y="6445250"/>
            <a:ext cx="193675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endParaRPr lang="en-US"/>
          </a:p>
        </p:txBody>
      </p:sp>
      <p:sp>
        <p:nvSpPr>
          <p:cNvPr id="10" name="Text Box 231"/>
          <p:cNvSpPr txBox="1">
            <a:spLocks noChangeArrowheads="1"/>
          </p:cNvSpPr>
          <p:nvPr userDrawn="1"/>
        </p:nvSpPr>
        <p:spPr bwMode="auto">
          <a:xfrm>
            <a:off x="8437563" y="6369050"/>
            <a:ext cx="363537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fld id="{AE39296A-D38F-4F7C-9C14-2FC8EF2D7888}" type="slidenum">
              <a:rPr lang="en-US"/>
              <a:pPr marL="323850" indent="-323850" defTabSz="865188">
                <a:defRPr/>
              </a:pPr>
              <a:t>‹#›</a:t>
            </a:fld>
            <a:endParaRPr lang="en-US"/>
          </a:p>
        </p:txBody>
      </p:sp>
      <p:sp>
        <p:nvSpPr>
          <p:cNvPr id="11" name="Rectangle 232"/>
          <p:cNvSpPr>
            <a:spLocks noChangeArrowheads="1"/>
          </p:cNvSpPr>
          <p:nvPr userDrawn="1"/>
        </p:nvSpPr>
        <p:spPr bwMode="auto">
          <a:xfrm>
            <a:off x="1447800" y="0"/>
            <a:ext cx="3810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2875"/>
            <a:ext cx="7475682" cy="619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512" y="1371321"/>
            <a:ext cx="3511261" cy="4800319"/>
          </a:xfrm>
          <a:prstGeom prst="rect">
            <a:avLst/>
          </a:prstGeom>
        </p:spPr>
        <p:txBody>
          <a:bodyPr lIns="82058" tIns="41029" rIns="82058" bIns="4102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8318" y="1371321"/>
            <a:ext cx="3512705" cy="4800319"/>
          </a:xfrm>
          <a:prstGeom prst="rect">
            <a:avLst/>
          </a:prstGeom>
        </p:spPr>
        <p:txBody>
          <a:bodyPr lIns="82058" tIns="41029" rIns="82058" bIns="4102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23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0113" y="6381750"/>
            <a:ext cx="485775" cy="47625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pPr>
              <a:defRPr/>
            </a:pPr>
            <a:fld id="{BBA5B99B-299E-4D08-978B-FC7FAF5C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689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990600"/>
            <a:ext cx="7391400" cy="5059363"/>
          </a:xfrm>
          <a:prstGeom prst="rect">
            <a:avLst/>
          </a:prstGeom>
        </p:spPr>
        <p:txBody>
          <a:bodyPr/>
          <a:lstStyle>
            <a:lvl1pPr algn="l">
              <a:buClrTx/>
              <a:buSzPct val="100000"/>
              <a:buFont typeface="Arial" pitchFamily="34" charset="0"/>
              <a:buChar char="•"/>
              <a:defRPr sz="2400" b="0"/>
            </a:lvl1pPr>
            <a:lvl2pPr algn="l">
              <a:buFont typeface="Wingdings" pitchFamily="2" charset="2"/>
              <a:buChar char="Ø"/>
              <a:defRPr sz="2000" b="0"/>
            </a:lvl2pPr>
            <a:lvl3pPr algn="l">
              <a:buClrTx/>
              <a:buSzPct val="100000"/>
              <a:buFont typeface="Wingdings" pitchFamily="2" charset="2"/>
              <a:buChar char="§"/>
              <a:defRPr sz="1800" b="0"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sz="2000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Line 4"/>
          <p:cNvSpPr>
            <a:spLocks noChangeShapeType="1"/>
          </p:cNvSpPr>
          <p:nvPr userDrawn="1"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779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6562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324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321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539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78074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6955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46846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8"/>
          <p:cNvSpPr txBox="1">
            <a:spLocks noChangeArrowheads="1"/>
          </p:cNvSpPr>
          <p:nvPr/>
        </p:nvSpPr>
        <p:spPr bwMode="auto">
          <a:xfrm>
            <a:off x="6019800" y="6477000"/>
            <a:ext cx="29067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0" rIns="91424" bIns="0" anchor="b"/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endParaRPr lang="en-US" sz="1300" b="1" i="1">
              <a:solidFill>
                <a:srgbClr val="005B4C"/>
              </a:solidFill>
              <a:latin typeface="Times New Roman" pitchFamily="18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42875"/>
            <a:ext cx="7475538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0" rIns="91424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Box 21"/>
          <p:cNvSpPr txBox="1">
            <a:spLocks noChangeArrowheads="1"/>
          </p:cNvSpPr>
          <p:nvPr/>
        </p:nvSpPr>
        <p:spPr bwMode="auto">
          <a:xfrm>
            <a:off x="8534400" y="6553200"/>
            <a:ext cx="465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86" tIns="0" rIns="86486" bIns="0">
            <a:spAutoFit/>
          </a:bodyPr>
          <a:lstStyle/>
          <a:p>
            <a:pPr defTabSz="865188">
              <a:spcBef>
                <a:spcPct val="50000"/>
              </a:spcBef>
              <a:buClrTx/>
              <a:buSzTx/>
              <a:buFontTx/>
              <a:buNone/>
              <a:defRPr/>
            </a:pPr>
            <a:fld id="{490317B0-519A-4EBF-B587-3BD486C68CE7}" type="slidenum">
              <a:rPr lang="en-US" sz="800">
                <a:solidFill>
                  <a:schemeClr val="tx1"/>
                </a:solidFill>
              </a:rPr>
              <a:pPr defTabSz="865188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sz="23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 Box 177"/>
          <p:cNvSpPr txBox="1">
            <a:spLocks noChangeArrowheads="1"/>
          </p:cNvSpPr>
          <p:nvPr userDrawn="1"/>
        </p:nvSpPr>
        <p:spPr bwMode="auto">
          <a:xfrm>
            <a:off x="1524000" y="1071563"/>
            <a:ext cx="72564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/>
          <a:lstStyle/>
          <a:p>
            <a:pPr algn="ctr" defTabSz="865188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" name="Object 229"/>
          <p:cNvGraphicFramePr>
            <a:graphicFrameLocks noChangeAspect="1"/>
          </p:cNvGraphicFramePr>
          <p:nvPr userDrawn="1"/>
        </p:nvGraphicFramePr>
        <p:xfrm>
          <a:off x="0" y="0"/>
          <a:ext cx="8991600" cy="6835775"/>
        </p:xfrm>
        <a:graphic>
          <a:graphicData uri="http://schemas.openxmlformats.org/presentationml/2006/ole">
            <p:oleObj spid="_x0000_s1061" name="Bitmap Image" r:id="rId15" imgW="6342857" imgH="4904762" progId="PBrush">
              <p:embed/>
            </p:oleObj>
          </a:graphicData>
        </a:graphic>
      </p:graphicFrame>
      <p:sp>
        <p:nvSpPr>
          <p:cNvPr id="1031" name="Text Box 230"/>
          <p:cNvSpPr txBox="1">
            <a:spLocks noChangeArrowheads="1"/>
          </p:cNvSpPr>
          <p:nvPr userDrawn="1"/>
        </p:nvSpPr>
        <p:spPr bwMode="auto">
          <a:xfrm>
            <a:off x="8208963" y="6445250"/>
            <a:ext cx="193675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endParaRPr lang="en-US"/>
          </a:p>
        </p:txBody>
      </p:sp>
      <p:sp>
        <p:nvSpPr>
          <p:cNvPr id="1032" name="Text Box 231"/>
          <p:cNvSpPr txBox="1">
            <a:spLocks noChangeArrowheads="1"/>
          </p:cNvSpPr>
          <p:nvPr userDrawn="1"/>
        </p:nvSpPr>
        <p:spPr bwMode="auto">
          <a:xfrm>
            <a:off x="8437563" y="6369050"/>
            <a:ext cx="363537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fld id="{3ADDB4E7-0AA6-4292-A9C4-8C3C33607672}" type="slidenum">
              <a:rPr lang="en-US"/>
              <a:pPr marL="323850" indent="-323850" defTabSz="865188">
                <a:defRPr/>
              </a:pPr>
              <a:t>‹#›</a:t>
            </a:fld>
            <a:endParaRPr lang="en-US"/>
          </a:p>
        </p:txBody>
      </p:sp>
      <p:sp>
        <p:nvSpPr>
          <p:cNvPr id="1033" name="Rectangle 232"/>
          <p:cNvSpPr>
            <a:spLocks noChangeArrowheads="1"/>
          </p:cNvSpPr>
          <p:nvPr userDrawn="1"/>
        </p:nvSpPr>
        <p:spPr bwMode="auto">
          <a:xfrm>
            <a:off x="1447800" y="0"/>
            <a:ext cx="3810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96653" tIns="48326" rIns="96653" bIns="48326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42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9pPr>
    </p:titleStyle>
    <p:bodyStyle>
      <a:lvl1pPr marL="457200" indent="-457200" algn="ctr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70000"/>
        <a:buFont typeface="Wingdings" pitchFamily="2" charset="2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60000"/>
        <a:buFont typeface="Wingdings" pitchFamily="2" charset="2"/>
        <a:defRPr sz="2600" b="1">
          <a:solidFill>
            <a:schemeClr val="tx1"/>
          </a:solidFill>
          <a:latin typeface="+mn-lt"/>
        </a:defRPr>
      </a:lvl2pPr>
      <a:lvl3pPr marL="120015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120000"/>
        <a:defRPr sz="2300" b="1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900" name="Text Box 4"/>
          <p:cNvSpPr txBox="1">
            <a:spLocks noGrp="1" noChangeArrowheads="1"/>
          </p:cNvSpPr>
          <p:nvPr>
            <p:ph type="body" sz="half" idx="1"/>
          </p:nvPr>
        </p:nvSpPr>
        <p:spPr>
          <a:xfrm>
            <a:off x="1801813" y="469900"/>
            <a:ext cx="6580187" cy="5849938"/>
          </a:xfrm>
        </p:spPr>
        <p:txBody>
          <a:bodyPr lIns="91414" tIns="45706" rIns="91414" bIns="45706"/>
          <a:lstStyle/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endParaRPr lang="en-US" sz="2700" dirty="0">
              <a:latin typeface="Tahoma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Development of and Results from the AHRQ Pharmacy Survey on Patient Safety Culture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endParaRPr lang="en-US" sz="29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2012 AHRQ Annual Conference</a:t>
            </a:r>
          </a:p>
          <a:p>
            <a:pPr marL="0" indent="0">
              <a:defRPr/>
            </a:pPr>
            <a:endParaRPr lang="en-US" sz="2000" dirty="0">
              <a:latin typeface="Tahoma" pitchFamily="34" charset="0"/>
            </a:endParaRPr>
          </a:p>
          <a:p>
            <a:pPr marL="0" indent="0" algn="l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September 11, 2012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Joann Sorra, PhD,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Westat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5123" name="Picture 3" descr="pharmac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9713" y="3566939"/>
            <a:ext cx="3425687" cy="230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Pharmacy Characteristics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3460992"/>
              </p:ext>
            </p:extLst>
          </p:nvPr>
        </p:nvGraphicFramePr>
        <p:xfrm>
          <a:off x="1905000" y="1219200"/>
          <a:ext cx="6705600" cy="30784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267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Pharmacy Type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Number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Percent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Mass</a:t>
                      </a:r>
                      <a:r>
                        <a:rPr lang="en-US" sz="2000" baseline="0" dirty="0" smtClean="0"/>
                        <a:t> merchant/discount retailer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35%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Supermarket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18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33%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n>
                            <a:noFill/>
                          </a:ln>
                        </a:rPr>
                        <a:t>Independent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8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15%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n>
                            <a:noFill/>
                          </a:ln>
                        </a:rPr>
                        <a:t>Integrated health system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10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n>
                            <a:noFill/>
                          </a:ln>
                        </a:rPr>
                        <a:t>19%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Chain</a:t>
                      </a:r>
                      <a:r>
                        <a:rPr lang="en-US" sz="2000" baseline="0" dirty="0" smtClean="0"/>
                        <a:t> drugstore                             (local, regional, national)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4%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100%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44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4572000"/>
            <a:ext cx="7162800" cy="990600"/>
          </a:xfrm>
        </p:spPr>
        <p:txBody>
          <a:bodyPr/>
          <a:lstStyle/>
          <a:p>
            <a:r>
              <a:rPr lang="en-US" dirty="0" smtClean="0"/>
              <a:t>56% had 1,500 prescriptions per week or less</a:t>
            </a:r>
          </a:p>
          <a:p>
            <a:r>
              <a:rPr lang="en-US" dirty="0" smtClean="0"/>
              <a:t>33% had a drive-through window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Pharmacy Characteristics</a:t>
            </a:r>
            <a:endParaRPr lang="en-US" sz="3200" dirty="0"/>
          </a:p>
        </p:txBody>
      </p:sp>
      <p:graphicFrame>
        <p:nvGraphicFramePr>
          <p:cNvPr id="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2001648"/>
              </p:ext>
            </p:extLst>
          </p:nvPr>
        </p:nvGraphicFramePr>
        <p:xfrm>
          <a:off x="2209800" y="1143000"/>
          <a:ext cx="6248400" cy="32004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276600"/>
                <a:gridCol w="1524000"/>
                <a:gridCol w="1447800"/>
              </a:tblGrid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 of locations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 smtClean="0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 smtClean="0">
                          <a:solidFill>
                            <a:schemeClr val="bg1"/>
                          </a:solidFill>
                        </a:rPr>
                        <a:t>Percent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 store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 to 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 to 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 to 99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 or more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Characteristics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7454042"/>
              </p:ext>
            </p:extLst>
          </p:nvPr>
        </p:nvGraphicFramePr>
        <p:xfrm>
          <a:off x="1905000" y="1066800"/>
          <a:ext cx="6629401" cy="32004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526277"/>
                <a:gridCol w="1579124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Staff Position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Pharmacy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Technician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52%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Pharmacist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Clerk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Student intern/extern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Other position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24000" y="4572000"/>
            <a:ext cx="701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r>
              <a:rPr lang="en-US" sz="2400" dirty="0"/>
              <a:t>85% had at least 1 year </a:t>
            </a:r>
            <a:r>
              <a:rPr lang="en-US" sz="2400" dirty="0" smtClean="0"/>
              <a:t>experience in the pharmacy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</a:pPr>
            <a:endParaRPr lang="en-US" sz="24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r>
              <a:rPr lang="en-US" sz="2400" dirty="0"/>
              <a:t>69% worked at least 32 hours per week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8652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Psychometric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838200"/>
            <a:ext cx="7620000" cy="5410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dirty="0" smtClean="0"/>
              <a:t>Item analysis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 smtClean="0"/>
              <a:t>Dropped items with poor variability (1 item &gt; 91% positive)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 smtClean="0"/>
              <a:t>Examined % missing </a:t>
            </a:r>
          </a:p>
          <a:p>
            <a:pPr marL="857250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tabLst>
                <a:tab pos="457200" algn="l"/>
              </a:tabLst>
            </a:pPr>
            <a:r>
              <a:rPr lang="en-US" dirty="0" err="1" smtClean="0"/>
              <a:t>Intraclass</a:t>
            </a:r>
            <a:r>
              <a:rPr lang="en-US" dirty="0" smtClean="0"/>
              <a:t> correlations (ICCs)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 smtClean="0"/>
              <a:t>All but one item had ICC ≥ 0.05 indicating significant between-pharmacy variance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dirty="0" smtClean="0"/>
              <a:t>Initial individual-level &amp; multilevel confirmatory factor analyses on a priori composites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/>
              <a:t>5</a:t>
            </a:r>
            <a:r>
              <a:rPr lang="en-US" dirty="0" smtClean="0"/>
              <a:t> of 48 items had low factor loadings (&lt; 0.40)</a:t>
            </a:r>
          </a:p>
          <a:p>
            <a:pPr lvl="1" indent="-40005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/>
              <a:t>5</a:t>
            </a:r>
            <a:r>
              <a:rPr lang="en-US" dirty="0" smtClean="0"/>
              <a:t> of 13 composites had at least one model fit statistic that did not meet criterion levels</a:t>
            </a:r>
          </a:p>
          <a:p>
            <a:pPr lvl="1" indent="-4572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 smtClean="0"/>
              <a:t>Internal consistency reliability (</a:t>
            </a:r>
            <a:r>
              <a:rPr lang="en-US" dirty="0" err="1" smtClean="0"/>
              <a:t>Cronbach’s</a:t>
            </a:r>
            <a:r>
              <a:rPr lang="en-US" dirty="0" smtClean="0"/>
              <a:t> alpha)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/>
              <a:t>3</a:t>
            </a:r>
            <a:r>
              <a:rPr lang="en-US" dirty="0" smtClean="0"/>
              <a:t> composites had low reliability (&lt;  0.70)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dirty="0" smtClean="0"/>
          </a:p>
          <a:p>
            <a:pPr lvl="1" indent="-4572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990600"/>
            <a:ext cx="7543800" cy="5334000"/>
          </a:xfrm>
        </p:spPr>
        <p:txBody>
          <a:bodyPr/>
          <a:lstStyle/>
          <a:p>
            <a:pPr marL="228600" indent="-228600"/>
            <a:r>
              <a:rPr lang="en-US" dirty="0" smtClean="0"/>
              <a:t>Based on initial analyses, made recommendations to the TEP</a:t>
            </a:r>
          </a:p>
          <a:p>
            <a:pPr marL="685800" indent="-279400">
              <a:buFont typeface="+mj-lt"/>
              <a:buAutoNum type="arabicParenR"/>
            </a:pPr>
            <a:r>
              <a:rPr lang="en-US" dirty="0" smtClean="0"/>
              <a:t>Dropped </a:t>
            </a:r>
            <a:r>
              <a:rPr lang="en-US" b="0" dirty="0" smtClean="0"/>
              <a:t>Compliance with pharmacy procedures (3 items)</a:t>
            </a:r>
          </a:p>
          <a:p>
            <a:pPr marL="685800" indent="-279400">
              <a:buFont typeface="+mj-lt"/>
              <a:buAutoNum type="arabicParenR"/>
            </a:pPr>
            <a:r>
              <a:rPr lang="en-US" dirty="0" smtClean="0"/>
              <a:t>Dropped “Documenting Mistakes” as a </a:t>
            </a:r>
            <a:r>
              <a:rPr lang="en-US" b="0" dirty="0" smtClean="0"/>
              <a:t>composite but retained it as </a:t>
            </a:r>
            <a:r>
              <a:rPr lang="en-US" dirty="0" smtClean="0"/>
              <a:t>3 single-item measures</a:t>
            </a:r>
            <a:endParaRPr lang="en-US" b="0" dirty="0" smtClean="0"/>
          </a:p>
          <a:p>
            <a:pPr marL="685800" indent="-279400">
              <a:buFont typeface="+mj-lt"/>
              <a:buAutoNum type="arabicParenR"/>
            </a:pPr>
            <a:r>
              <a:rPr lang="en-US" b="0" dirty="0" smtClean="0"/>
              <a:t>Dropped 13 other items from 8 composites</a:t>
            </a:r>
          </a:p>
          <a:p>
            <a:pPr lvl="1">
              <a:buNone/>
            </a:pPr>
            <a:endParaRPr lang="en-US" sz="1400" b="0" dirty="0" smtClean="0"/>
          </a:p>
          <a:p>
            <a:pPr marL="292100" indent="-2921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dirty="0" smtClean="0">
                <a:solidFill>
                  <a:srgbClr val="C00000"/>
                </a:solidFill>
              </a:rPr>
              <a:t>Pilot survey had 13 composites &amp; 48 items;            final survey has 11 composites &amp; 36 items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0" y="142875"/>
            <a:ext cx="7475538" cy="619125"/>
          </a:xfrm>
        </p:spPr>
        <p:txBody>
          <a:bodyPr/>
          <a:lstStyle/>
          <a:p>
            <a:r>
              <a:rPr lang="en-US" dirty="0" smtClean="0"/>
              <a:t>Psychometric Analyses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Correlations Among Composites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All composites are significantly correlated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  Average:  0.46  (Range:  0.28 to 0.72)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400" b="0" dirty="0" smtClean="0"/>
              <a:t>The strongest correlations: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</a:t>
            </a:r>
            <a:r>
              <a:rPr lang="en-US" sz="2000" b="0" i="1" dirty="0" smtClean="0"/>
              <a:t>Organizational Learning—Continuous Improvement </a:t>
            </a:r>
            <a:r>
              <a:rPr lang="en-US" sz="2000" b="0" dirty="0" smtClean="0"/>
              <a:t>with 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     Response to Mistakes (0.72) &amp;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     Communication About Mistakes (0.71)</a:t>
            </a:r>
          </a:p>
          <a:p>
            <a:pPr marL="0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</a:t>
            </a:r>
          </a:p>
          <a:p>
            <a:pPr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400" b="0" dirty="0" smtClean="0"/>
              <a:t>The lowest correlations: 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</a:t>
            </a:r>
            <a:r>
              <a:rPr lang="en-US" sz="2000" b="0" i="1" dirty="0" smtClean="0"/>
              <a:t>Patient Counseling </a:t>
            </a:r>
            <a:r>
              <a:rPr lang="en-US" sz="2000" b="0" dirty="0" smtClean="0"/>
              <a:t>with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		    Teamwork (0.28) &amp; 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	     Physical Space and Environment (0.28)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87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sz="2800" dirty="0" smtClean="0"/>
              <a:t>Correlations With Overall Rating and Documenting Mistakes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All composites significantly </a:t>
            </a:r>
            <a:r>
              <a:rPr lang="en-US" sz="2400" b="0" dirty="0"/>
              <a:t>correlated </a:t>
            </a:r>
            <a:r>
              <a:rPr lang="en-US" sz="2400" b="0" dirty="0" smtClean="0"/>
              <a:t>with Overall Rating on Patient Safety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Average:  0.53  (Range:  0.38 to 0.74) 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The strongest correlation is with Overall Perceptions of Patient Safety (0.74)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The lowest correlation </a:t>
            </a:r>
            <a:r>
              <a:rPr lang="en-US" sz="2000" b="0" dirty="0"/>
              <a:t>is </a:t>
            </a:r>
            <a:r>
              <a:rPr lang="en-US" sz="2000" b="0" dirty="0" smtClean="0"/>
              <a:t>with Staffing</a:t>
            </a:r>
            <a:r>
              <a:rPr lang="en-US" sz="2000" b="0" dirty="0"/>
              <a:t>, Work Pressure and Pace </a:t>
            </a:r>
            <a:r>
              <a:rPr lang="en-US" sz="2000" b="0" dirty="0" smtClean="0"/>
              <a:t>(0.38)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All composites significantly correlated with the 3 Documenting Mistakes items 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Except Physical space and environment &amp; one documenting mistake item </a:t>
            </a:r>
          </a:p>
          <a:p>
            <a:pPr marL="171450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"/>
            <a:ext cx="7475538" cy="762000"/>
          </a:xfrm>
        </p:spPr>
        <p:txBody>
          <a:bodyPr/>
          <a:lstStyle/>
          <a:p>
            <a:r>
              <a:rPr lang="en-US" dirty="0" smtClean="0"/>
              <a:t>Pilot 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7046902"/>
              </p:ext>
            </p:extLst>
          </p:nvPr>
        </p:nvGraphicFramePr>
        <p:xfrm>
          <a:off x="1219200" y="838200"/>
          <a:ext cx="7620000" cy="5105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5625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475538" cy="762000"/>
          </a:xfrm>
        </p:spPr>
        <p:txBody>
          <a:bodyPr/>
          <a:lstStyle/>
          <a:p>
            <a:r>
              <a:rPr lang="en-US" dirty="0" smtClean="0"/>
              <a:t>Pilot 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92101681"/>
              </p:ext>
            </p:extLst>
          </p:nvPr>
        </p:nvGraphicFramePr>
        <p:xfrm>
          <a:off x="1524000" y="838200"/>
          <a:ext cx="7620000" cy="5105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6133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Rating on Patient Safety</a:t>
            </a:r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4682261"/>
              </p:ext>
            </p:extLst>
          </p:nvPr>
        </p:nvGraphicFramePr>
        <p:xfrm>
          <a:off x="1638300" y="1295400"/>
          <a:ext cx="7315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7800" y="1676401"/>
            <a:ext cx="369332" cy="3657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 smtClean="0"/>
              <a:t>Percent of Respondents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75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990601"/>
            <a:ext cx="7391400" cy="1752599"/>
          </a:xfrm>
        </p:spPr>
        <p:txBody>
          <a:bodyPr numCol="2"/>
          <a:lstStyle/>
          <a:p>
            <a:r>
              <a:rPr lang="en-US" b="1" dirty="0" smtClean="0"/>
              <a:t>Westat staff</a:t>
            </a:r>
          </a:p>
          <a:p>
            <a:pPr lvl="1">
              <a:buNone/>
            </a:pPr>
            <a:r>
              <a:rPr lang="en-US" dirty="0" smtClean="0"/>
              <a:t>Martha Franklin</a:t>
            </a:r>
          </a:p>
          <a:p>
            <a:pPr lvl="1">
              <a:buNone/>
            </a:pPr>
            <a:r>
              <a:rPr lang="en-US" dirty="0" smtClean="0"/>
              <a:t>Laura Gray</a:t>
            </a:r>
          </a:p>
          <a:p>
            <a:pPr lvl="1">
              <a:buNone/>
            </a:pPr>
            <a:r>
              <a:rPr lang="en-US" dirty="0" smtClean="0"/>
              <a:t>Suzanne Streagle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Naomi Dyer</a:t>
            </a:r>
          </a:p>
          <a:p>
            <a:pPr lvl="1">
              <a:buNone/>
            </a:pPr>
            <a:r>
              <a:rPr lang="en-US" dirty="0" smtClean="0"/>
              <a:t>Theresa Famolaro</a:t>
            </a:r>
          </a:p>
          <a:p>
            <a:pPr lvl="1">
              <a:buNone/>
            </a:pPr>
            <a:r>
              <a:rPr lang="en-US" dirty="0"/>
              <a:t>Scott Smith</a:t>
            </a:r>
          </a:p>
          <a:p>
            <a:pPr lvl="1">
              <a:buNone/>
            </a:pPr>
            <a:r>
              <a:rPr lang="en-US" dirty="0" smtClean="0"/>
              <a:t>Phuong Hoang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600200" y="3048000"/>
            <a:ext cx="7391400" cy="1752599"/>
          </a:xfrm>
          <a:prstGeom prst="rect">
            <a:avLst/>
          </a:prstGeom>
        </p:spPr>
        <p:txBody>
          <a:bodyPr numCol="2"/>
          <a:lstStyle/>
          <a:p>
            <a:pPr marL="457200" marR="0" lvl="0" indent="-45720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AHRQ staff</a:t>
            </a:r>
          </a:p>
          <a:p>
            <a:pPr marL="857250" marR="0" lvl="1" indent="-28575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Diane Cousins</a:t>
            </a:r>
          </a:p>
          <a:p>
            <a:pPr marL="857250" marR="0" lvl="1" indent="-28575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Deborah Perfetto</a:t>
            </a:r>
          </a:p>
          <a:p>
            <a:pPr marL="857250" marR="0" lvl="1" indent="-28575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Christine Crofton</a:t>
            </a:r>
          </a:p>
          <a:p>
            <a:pPr marL="857250" marR="0" lvl="1" indent="-28575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857250" marR="0" lvl="1" indent="-28575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857250" lvl="1" indent="-285750">
              <a:lnSpc>
                <a:spcPct val="90000"/>
              </a:lnSpc>
              <a:spcBef>
                <a:spcPct val="50000"/>
              </a:spcBef>
              <a:buSzPct val="60000"/>
            </a:pPr>
            <a:r>
              <a:rPr lang="en-US" sz="2000" kern="0" dirty="0" smtClean="0">
                <a:solidFill>
                  <a:schemeClr val="tx1"/>
                </a:solidFill>
              </a:rPr>
              <a:t>James Battles</a:t>
            </a:r>
          </a:p>
          <a:p>
            <a:pPr marL="857250" lvl="1" indent="-285750">
              <a:lnSpc>
                <a:spcPct val="90000"/>
              </a:lnSpc>
              <a:spcBef>
                <a:spcPct val="50000"/>
              </a:spcBef>
              <a:buSzPct val="60000"/>
            </a:pPr>
            <a:r>
              <a:rPr lang="en-US" sz="2000" kern="0" dirty="0" smtClean="0">
                <a:solidFill>
                  <a:schemeClr val="tx1"/>
                </a:solidFill>
              </a:rPr>
              <a:t>Jeff Brady</a:t>
            </a:r>
          </a:p>
          <a:p>
            <a:pPr marL="457200" marR="0" lvl="0" indent="-45720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0" y="4953000"/>
            <a:ext cx="7391400" cy="1066800"/>
          </a:xfrm>
          <a:prstGeom prst="rect">
            <a:avLst/>
          </a:prstGeom>
        </p:spPr>
        <p:txBody>
          <a:bodyPr numCol="1"/>
          <a:lstStyle/>
          <a:p>
            <a:pPr marL="457200" marR="0" lvl="0" indent="-45720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Technical expert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panel members</a:t>
            </a:r>
          </a:p>
          <a:p>
            <a:pPr marL="457200" marR="0" lvl="0" indent="-45720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400" kern="0" baseline="0" dirty="0" smtClean="0">
                <a:solidFill>
                  <a:schemeClr val="tx1"/>
                </a:solidFill>
                <a:latin typeface="+mn-lt"/>
              </a:rPr>
              <a:t>Elaine Swift, now at NORC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graphicFrame>
        <p:nvGraphicFramePr>
          <p:cNvPr id="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78894407"/>
              </p:ext>
            </p:extLst>
          </p:nvPr>
        </p:nvGraphicFramePr>
        <p:xfrm>
          <a:off x="990600" y="762000"/>
          <a:ext cx="7239000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1066800"/>
            <a:ext cx="369332" cy="3124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 smtClean="0"/>
              <a:t>Percent of Respondents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978932" y="4800600"/>
            <a:ext cx="80126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Reaches </a:t>
            </a:r>
            <a:r>
              <a:rPr lang="en-US" sz="1800" dirty="0"/>
              <a:t>the patient </a:t>
            </a:r>
            <a:r>
              <a:rPr lang="en-US" sz="1800" dirty="0" smtClean="0"/>
              <a:t>&amp; </a:t>
            </a:r>
            <a:r>
              <a:rPr lang="en-US" sz="1800" u="sng" dirty="0"/>
              <a:t>could cause harm but does </a:t>
            </a:r>
            <a:r>
              <a:rPr lang="en-US" sz="1800" u="sng" dirty="0" smtClean="0"/>
              <a:t>not</a:t>
            </a:r>
            <a:endParaRPr lang="en-US" sz="1800" dirty="0" smtClean="0"/>
          </a:p>
          <a:p>
            <a:r>
              <a:rPr lang="en-US" sz="1800" dirty="0" smtClean="0"/>
              <a:t>Reaches </a:t>
            </a:r>
            <a:r>
              <a:rPr lang="en-US" sz="1800" dirty="0"/>
              <a:t>the patient but has </a:t>
            </a:r>
            <a:r>
              <a:rPr lang="en-US" sz="1800" u="sng" dirty="0"/>
              <a:t>no potential </a:t>
            </a:r>
            <a:r>
              <a:rPr lang="en-US" sz="1800" u="sng" dirty="0" smtClean="0"/>
              <a:t>to harm</a:t>
            </a:r>
            <a:r>
              <a:rPr lang="en-US" sz="1800" dirty="0" smtClean="0"/>
              <a:t> </a:t>
            </a:r>
            <a:endParaRPr lang="en-US" sz="1800" dirty="0"/>
          </a:p>
          <a:p>
            <a:r>
              <a:rPr lang="en-US" sz="1800" u="sng" dirty="0" smtClean="0"/>
              <a:t>Could </a:t>
            </a:r>
            <a:r>
              <a:rPr lang="en-US" sz="1800" u="sng" dirty="0"/>
              <a:t>have </a:t>
            </a:r>
            <a:r>
              <a:rPr lang="en-US" sz="1800" u="sng" dirty="0" smtClean="0"/>
              <a:t>harmed patient</a:t>
            </a:r>
            <a:r>
              <a:rPr lang="en-US" sz="1800" dirty="0" smtClean="0"/>
              <a:t>, but </a:t>
            </a:r>
            <a:r>
              <a:rPr lang="en-US" sz="1800" dirty="0"/>
              <a:t>is </a:t>
            </a:r>
            <a:r>
              <a:rPr lang="en-US" sz="1800" u="sng" dirty="0" smtClean="0"/>
              <a:t>corrected </a:t>
            </a:r>
            <a:r>
              <a:rPr lang="en-US" sz="1800" u="sng" dirty="0"/>
              <a:t>BEFORE </a:t>
            </a:r>
            <a:r>
              <a:rPr lang="en-US" sz="1800" u="sng" dirty="0" smtClean="0"/>
              <a:t>leaving </a:t>
            </a:r>
            <a:r>
              <a:rPr lang="en-US" sz="1800" u="sng" dirty="0"/>
              <a:t>the </a:t>
            </a:r>
            <a:r>
              <a:rPr lang="en-US" sz="1800" u="sng" dirty="0" smtClean="0"/>
              <a:t>pharmacy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62000" y="4800600"/>
            <a:ext cx="260866" cy="304800"/>
          </a:xfrm>
          <a:prstGeom prst="rect">
            <a:avLst/>
          </a:prstGeom>
          <a:solidFill>
            <a:srgbClr val="B0C4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653" tIns="48326" rIns="96653" bIns="48326" numCol="1" rtlCol="0" anchor="t" anchorCtr="0" compatLnSpc="1">
            <a:prstTxWarp prst="textNoShape">
              <a:avLst/>
            </a:prstTxWarp>
          </a:bodyPr>
          <a:lstStyle/>
          <a:p>
            <a:pPr marL="323850" marR="0" indent="-323850" algn="l" defTabSz="865188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67834" y="5359400"/>
            <a:ext cx="260866" cy="304800"/>
          </a:xfrm>
          <a:prstGeom prst="rect">
            <a:avLst/>
          </a:prstGeom>
          <a:solidFill>
            <a:srgbClr val="3333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653" tIns="48326" rIns="96653" bIns="48326" numCol="1" rtlCol="0" anchor="t" anchorCtr="0" compatLnSpc="1">
            <a:prstTxWarp prst="textNoShape">
              <a:avLst/>
            </a:prstTxWarp>
          </a:bodyPr>
          <a:lstStyle/>
          <a:p>
            <a:pPr marL="323850" marR="0" indent="-323850" algn="l" defTabSz="865188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62000" y="5943600"/>
            <a:ext cx="260866" cy="304800"/>
          </a:xfrm>
          <a:prstGeom prst="rect">
            <a:avLst/>
          </a:prstGeom>
          <a:solidFill>
            <a:srgbClr val="AFE1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653" tIns="48326" rIns="96653" bIns="48326" numCol="1" rtlCol="0" anchor="t" anchorCtr="0" compatLnSpc="1">
            <a:prstTxWarp prst="textNoShape">
              <a:avLst/>
            </a:prstTxWarp>
          </a:bodyPr>
          <a:lstStyle/>
          <a:p>
            <a:pPr marL="323850" marR="0" indent="-323850" algn="l" defTabSz="865188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990600" y="152400"/>
            <a:ext cx="7475538" cy="619125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Frequency of Documenting Mistakes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/>
              <a:t>Results by Pharmacy Characteristics</a:t>
            </a:r>
            <a:endParaRPr lang="en-US" dirty="0" smtClean="0"/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Mixed results by pharmacy “size”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1,500 or fewer RXs per week = Smaller pharmacy</a:t>
            </a:r>
          </a:p>
          <a:p>
            <a:pPr lvl="1" indent="-51435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  1,501 or more RXs per week = Larger pharmacy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100000"/>
            </a:pPr>
            <a:endParaRPr lang="en-US" sz="2000" b="0" dirty="0" smtClean="0"/>
          </a:p>
          <a:p>
            <a:pPr lvl="1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100000"/>
            </a:pPr>
            <a:r>
              <a:rPr lang="en-US" sz="2000" b="0" dirty="0" smtClean="0"/>
              <a:t>On some dimensions smaller pharmacies score higher; on others they score lower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Smaller pharmacies had higher scores on:</a:t>
            </a: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i="1" dirty="0"/>
              <a:t>Physical </a:t>
            </a:r>
            <a:r>
              <a:rPr lang="en-US" sz="2000" b="0" i="1" dirty="0" smtClean="0"/>
              <a:t>space </a:t>
            </a:r>
            <a:r>
              <a:rPr lang="en-US" sz="2000" b="0" i="1" dirty="0"/>
              <a:t>and </a:t>
            </a:r>
            <a:r>
              <a:rPr lang="en-US" sz="2000" b="0" i="1" dirty="0" smtClean="0"/>
              <a:t>environment </a:t>
            </a:r>
            <a:endParaRPr lang="en-US" sz="2000" dirty="0" smtClean="0"/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Smaller pharmacies </a:t>
            </a:r>
            <a:r>
              <a:rPr lang="en-US" sz="2000" dirty="0" smtClean="0">
                <a:solidFill>
                  <a:srgbClr val="C00000"/>
                </a:solidFill>
              </a:rPr>
              <a:t>77</a:t>
            </a:r>
            <a:r>
              <a:rPr lang="en-US" sz="2000" dirty="0">
                <a:solidFill>
                  <a:srgbClr val="C00000"/>
                </a:solidFill>
              </a:rPr>
              <a:t>%</a:t>
            </a:r>
            <a:r>
              <a:rPr lang="en-US" sz="2000" b="0" dirty="0"/>
              <a:t> </a:t>
            </a:r>
            <a:r>
              <a:rPr lang="en-US" sz="2000" b="0" dirty="0" smtClean="0"/>
              <a:t>positive vs</a:t>
            </a:r>
            <a:r>
              <a:rPr lang="en-US" sz="2000" b="0" dirty="0"/>
              <a:t>. </a:t>
            </a:r>
            <a:r>
              <a:rPr lang="en-US" sz="2000" b="0" dirty="0" smtClean="0"/>
              <a:t>66% for larger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i="1" dirty="0"/>
              <a:t>Response to </a:t>
            </a:r>
            <a:r>
              <a:rPr lang="en-US" sz="2000" b="0" i="1" dirty="0" smtClean="0"/>
              <a:t>mistakes</a:t>
            </a:r>
            <a:endParaRPr lang="en-US" sz="2000" dirty="0"/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Smaller pharmacies </a:t>
            </a:r>
            <a:r>
              <a:rPr lang="en-US" sz="2000" dirty="0" smtClean="0">
                <a:solidFill>
                  <a:srgbClr val="C00000"/>
                </a:solidFill>
              </a:rPr>
              <a:t>83%</a:t>
            </a:r>
            <a:r>
              <a:rPr lang="en-US" sz="2000" b="0" dirty="0" smtClean="0"/>
              <a:t> positive vs</a:t>
            </a:r>
            <a:r>
              <a:rPr lang="en-US" sz="2000" b="0" dirty="0"/>
              <a:t>. </a:t>
            </a:r>
            <a:r>
              <a:rPr lang="en-US" sz="2000" b="0" dirty="0" smtClean="0"/>
              <a:t>74% for larger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12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/>
              <a:t>Results by Pharmacy Characteristics</a:t>
            </a:r>
            <a:endParaRPr lang="en-US" dirty="0" smtClean="0"/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914400"/>
            <a:ext cx="74676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Smaller pharmacies scored better on </a:t>
            </a:r>
            <a:r>
              <a:rPr lang="en-US" sz="2400" b="0" i="1" dirty="0" smtClean="0"/>
              <a:t>Frequency of Documenting Mistakes </a:t>
            </a:r>
            <a:r>
              <a:rPr lang="en-US" sz="1800" b="0" i="1" dirty="0" smtClean="0"/>
              <a:t>(lower  % “never” documenting is better)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 </a:t>
            </a:r>
            <a:r>
              <a:rPr lang="en-US" sz="2000" b="0" i="1" dirty="0" smtClean="0"/>
              <a:t>Reach the patient but have no potential to harm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1000" b="0" dirty="0" smtClean="0"/>
              <a:t>    </a:t>
            </a:r>
            <a:endParaRPr lang="en-US" sz="100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Smaller pharmacies </a:t>
            </a:r>
            <a:r>
              <a:rPr lang="en-US" sz="2000" dirty="0" smtClean="0">
                <a:solidFill>
                  <a:srgbClr val="C00000"/>
                </a:solidFill>
              </a:rPr>
              <a:t>66% “Never documented” </a:t>
            </a:r>
            <a:r>
              <a:rPr lang="en-US" sz="2000" b="0" dirty="0" smtClean="0"/>
              <a:t>vs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Larger pharmacies 73%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 </a:t>
            </a:r>
            <a:r>
              <a:rPr lang="en-US" sz="2000" b="0" i="1" dirty="0" smtClean="0"/>
              <a:t>Could have harmed patient, but is corrected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1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0" dirty="0" smtClean="0"/>
              <a:t>Smaller pharmacies </a:t>
            </a:r>
            <a:r>
              <a:rPr lang="en-US" sz="2000" dirty="0" smtClean="0">
                <a:solidFill>
                  <a:srgbClr val="C00000"/>
                </a:solidFill>
              </a:rPr>
              <a:t>17% “Never documented” </a:t>
            </a:r>
            <a:r>
              <a:rPr lang="en-US" sz="2000" b="0" dirty="0" smtClean="0"/>
              <a:t>vs.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Larger pharmacies 27%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Larger pharmacies had higher </a:t>
            </a:r>
            <a:r>
              <a:rPr lang="en-US" sz="2400" b="0" i="1" dirty="0" smtClean="0"/>
              <a:t>Overall Ratings on Patient Safety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Smaller pharmacies 81% “Excellent/Very Good”  vs.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0" dirty="0" smtClean="0"/>
              <a:t>Larger pharmacies </a:t>
            </a:r>
            <a:r>
              <a:rPr lang="en-US" sz="2000" dirty="0" smtClean="0">
                <a:solidFill>
                  <a:srgbClr val="C00000"/>
                </a:solidFill>
              </a:rPr>
              <a:t>89%</a:t>
            </a:r>
            <a:endParaRPr lang="en-US" sz="2000" b="0" dirty="0" smtClean="0"/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12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/>
              <a:t>Results by Staff Position</a:t>
            </a:r>
            <a:endParaRPr lang="en-US" dirty="0" smtClean="0"/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Pharmacists scored higher than </a:t>
            </a:r>
            <a:r>
              <a:rPr lang="en-US" sz="2400" b="0" dirty="0" smtClean="0"/>
              <a:t>technicians </a:t>
            </a:r>
            <a:r>
              <a:rPr lang="en-US" sz="2400" b="0" dirty="0"/>
              <a:t>on 10 of </a:t>
            </a:r>
            <a:r>
              <a:rPr lang="en-US" sz="2400" b="0" dirty="0" smtClean="0"/>
              <a:t>11 </a:t>
            </a:r>
            <a:r>
              <a:rPr lang="en-US" sz="2400" b="0" dirty="0"/>
              <a:t>composites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Largest differences </a:t>
            </a:r>
            <a:r>
              <a:rPr lang="en-US" sz="2400" b="0" dirty="0" smtClean="0"/>
              <a:t>on:</a:t>
            </a: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i="1" dirty="0" smtClean="0"/>
              <a:t>Organizational </a:t>
            </a:r>
            <a:r>
              <a:rPr lang="en-US" sz="2000" b="0" i="1" dirty="0"/>
              <a:t>learning-continuous </a:t>
            </a:r>
            <a:r>
              <a:rPr lang="en-US" sz="2000" b="0" i="1" dirty="0" smtClean="0"/>
              <a:t>improvement</a:t>
            </a:r>
            <a:endParaRPr lang="en-US" sz="2000" dirty="0"/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/>
              <a:t> Pharmacists </a:t>
            </a:r>
            <a:r>
              <a:rPr lang="en-US" sz="2000" dirty="0">
                <a:solidFill>
                  <a:srgbClr val="C00000"/>
                </a:solidFill>
              </a:rPr>
              <a:t>93% </a:t>
            </a:r>
            <a:r>
              <a:rPr lang="en-US" sz="2000" b="0" dirty="0"/>
              <a:t>vs. </a:t>
            </a:r>
            <a:r>
              <a:rPr lang="en-US" sz="2000" b="0" dirty="0" smtClean="0"/>
              <a:t>technicians </a:t>
            </a:r>
            <a:r>
              <a:rPr lang="en-US" sz="2000" b="0" dirty="0"/>
              <a:t>81</a:t>
            </a:r>
            <a:r>
              <a:rPr lang="en-US" sz="2000" b="0" dirty="0" smtClean="0"/>
              <a:t>%</a:t>
            </a:r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i="1" dirty="0" smtClean="0"/>
              <a:t>Communication </a:t>
            </a:r>
            <a:r>
              <a:rPr lang="en-US" sz="2000" b="0" i="1" dirty="0"/>
              <a:t>about prescriptions across </a:t>
            </a:r>
            <a:r>
              <a:rPr lang="en-US" sz="2000" b="0" i="1" dirty="0" smtClean="0"/>
              <a:t>shifts</a:t>
            </a:r>
            <a:endParaRPr lang="en-US" sz="2000" dirty="0" smtClean="0"/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 Pharmacists </a:t>
            </a:r>
            <a:r>
              <a:rPr lang="en-US" sz="2000" dirty="0">
                <a:solidFill>
                  <a:srgbClr val="C00000"/>
                </a:solidFill>
              </a:rPr>
              <a:t>87% </a:t>
            </a:r>
            <a:r>
              <a:rPr lang="en-US" sz="2000" b="0" dirty="0"/>
              <a:t>vs. </a:t>
            </a:r>
            <a:r>
              <a:rPr lang="en-US" sz="2000" b="0" dirty="0" smtClean="0"/>
              <a:t>technicians </a:t>
            </a:r>
            <a:r>
              <a:rPr lang="en-US" sz="2000" b="0" dirty="0"/>
              <a:t>78</a:t>
            </a:r>
            <a:r>
              <a:rPr lang="en-US" sz="2000" b="0" dirty="0" smtClean="0"/>
              <a:t>%</a:t>
            </a:r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sz="2000" b="0" dirty="0" smtClean="0"/>
          </a:p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</a:t>
            </a:r>
            <a:endParaRPr lang="en-US" sz="20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42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/>
              <a:t>Results by </a:t>
            </a:r>
            <a:r>
              <a:rPr lang="en-US" dirty="0" smtClean="0"/>
              <a:t>Staff Position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914400"/>
            <a:ext cx="74676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Pharmacists were more positive about </a:t>
            </a:r>
            <a:r>
              <a:rPr lang="en-US" sz="2400" b="0" i="1" dirty="0" smtClean="0"/>
              <a:t>Frequency of Documenting Mistakes </a:t>
            </a:r>
            <a:r>
              <a:rPr lang="en-US" sz="1800" b="0" i="1" dirty="0" smtClean="0"/>
              <a:t>(lower  % “never” documenting is better)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 </a:t>
            </a:r>
            <a:r>
              <a:rPr lang="en-US" sz="2000" b="0" i="1" dirty="0" smtClean="0"/>
              <a:t>Reach the patient but have no potential to harm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1000" b="0" dirty="0" smtClean="0"/>
              <a:t>    </a:t>
            </a:r>
            <a:endParaRPr lang="en-US" sz="100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Pharmacists </a:t>
            </a:r>
            <a:r>
              <a:rPr lang="en-US" sz="2000" dirty="0" smtClean="0">
                <a:solidFill>
                  <a:srgbClr val="C00000"/>
                </a:solidFill>
              </a:rPr>
              <a:t>62% “Never documented” </a:t>
            </a:r>
            <a:r>
              <a:rPr lang="en-US" sz="2000" b="0" dirty="0" smtClean="0"/>
              <a:t>vs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Technicians 71%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 </a:t>
            </a:r>
            <a:r>
              <a:rPr lang="en-US" sz="2000" b="0" i="1" dirty="0" smtClean="0"/>
              <a:t>Could have harmed patient, but is corrected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1000" b="0" dirty="0" smtClean="0"/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0" dirty="0" smtClean="0"/>
              <a:t>Pharmacists </a:t>
            </a:r>
            <a:r>
              <a:rPr lang="en-US" sz="2000" dirty="0" smtClean="0">
                <a:solidFill>
                  <a:srgbClr val="C00000"/>
                </a:solidFill>
              </a:rPr>
              <a:t>9% “Never documented” </a:t>
            </a:r>
            <a:r>
              <a:rPr lang="en-US" sz="2000" b="0" dirty="0" smtClean="0"/>
              <a:t>vs.</a:t>
            </a:r>
          </a:p>
          <a:p>
            <a:pPr marL="800100" lvl="1" indent="-2286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b="0" dirty="0" smtClean="0"/>
              <a:t>     Technicians 28%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Pharmacists had higher </a:t>
            </a:r>
            <a:r>
              <a:rPr lang="en-US" sz="2400" b="0" i="1" dirty="0" smtClean="0"/>
              <a:t>Overall Ratings on Patient Safety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r>
              <a:rPr lang="en-US" sz="2000" b="0" dirty="0" smtClean="0"/>
              <a:t>Pharmacists </a:t>
            </a:r>
            <a:r>
              <a:rPr lang="en-US" sz="2000" dirty="0" smtClean="0">
                <a:solidFill>
                  <a:srgbClr val="C00000"/>
                </a:solidFill>
              </a:rPr>
              <a:t>88% </a:t>
            </a:r>
            <a:r>
              <a:rPr lang="en-US" sz="2000" b="0" dirty="0" smtClean="0"/>
              <a:t>“Excellent/Very Good”  vs.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0" dirty="0" smtClean="0"/>
              <a:t>Technicians 82%</a:t>
            </a:r>
          </a:p>
          <a:p>
            <a:pPr lvl="1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12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Open-ended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7391400" cy="4983163"/>
          </a:xfrm>
        </p:spPr>
        <p:txBody>
          <a:bodyPr/>
          <a:lstStyle/>
          <a:p>
            <a:r>
              <a:rPr lang="en-US" dirty="0" smtClean="0"/>
              <a:t>98 respondents submitted comments (~ 20%)</a:t>
            </a:r>
          </a:p>
          <a:p>
            <a:r>
              <a:rPr lang="en-US" dirty="0" smtClean="0"/>
              <a:t>Comments coded into themes</a:t>
            </a:r>
          </a:p>
          <a:p>
            <a:r>
              <a:rPr lang="en-US" dirty="0" smtClean="0"/>
              <a:t>Most comments were about</a:t>
            </a:r>
          </a:p>
          <a:p>
            <a:pPr lvl="1"/>
            <a:r>
              <a:rPr lang="en-US" dirty="0" smtClean="0"/>
              <a:t>Staffing</a:t>
            </a:r>
          </a:p>
          <a:p>
            <a:pPr lvl="1"/>
            <a:r>
              <a:rPr lang="en-US" dirty="0" smtClean="0"/>
              <a:t>Physical space and environment</a:t>
            </a:r>
          </a:p>
          <a:p>
            <a:pPr lvl="1"/>
            <a:r>
              <a:rPr lang="en-US" dirty="0" smtClean="0"/>
              <a:t>Work pressure and pace</a:t>
            </a:r>
          </a:p>
          <a:p>
            <a:pPr lvl="1"/>
            <a:r>
              <a:rPr lang="en-US" dirty="0" smtClean="0"/>
              <a:t>Staff training and skills</a:t>
            </a:r>
          </a:p>
        </p:txBody>
      </p:sp>
    </p:spTree>
    <p:extLst>
      <p:ext uri="{BB962C8B-B14F-4D97-AF65-F5344CB8AC3E}">
        <p14:creationId xmlns:p14="http://schemas.microsoft.com/office/powerpoint/2010/main" xmlns="" val="351993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95400" y="914400"/>
            <a:ext cx="76962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800" dirty="0" smtClean="0"/>
              <a:t>    Staffing, work pressure &amp; pace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Often </a:t>
            </a:r>
            <a:r>
              <a:rPr lang="en-US" sz="2800" b="0" i="1" dirty="0"/>
              <a:t>the pharmacy is short-staffed and the pace is very quick which I feel is conducive to mistakes</a:t>
            </a:r>
            <a:r>
              <a:rPr lang="en-US" sz="28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Pharmacy </a:t>
            </a:r>
            <a:r>
              <a:rPr lang="en-US" sz="2800" b="0" i="1" dirty="0"/>
              <a:t>is placing too much emphasis on sales and customer service, not enough on support, staffing and safety</a:t>
            </a:r>
            <a:r>
              <a:rPr lang="en-US" sz="28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i="1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4621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95400" y="914400"/>
            <a:ext cx="76962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400" dirty="0" smtClean="0"/>
              <a:t>    </a:t>
            </a:r>
            <a:r>
              <a:rPr lang="en-US" sz="2800" dirty="0" smtClean="0"/>
              <a:t>Staffing, work pressure &amp; pace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No scheduled or unscheduled breaks for pharmacists over a 12 hour period.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Telling </a:t>
            </a:r>
            <a:r>
              <a:rPr lang="en-US" sz="2800" b="0" i="1" dirty="0"/>
              <a:t>multiple walk-in patients and drive thru customers that they can have their prescriptions in 15 minutes is not in the best interests of the patient or staff.</a:t>
            </a:r>
            <a:endParaRPr lang="en-US" sz="2800" b="0" i="1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4621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800" dirty="0" smtClean="0"/>
              <a:t>Physical space &amp; environment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/>
              <a:t>Our pharmacy is way too small for the volume of prescriptions we fill</a:t>
            </a:r>
            <a:r>
              <a:rPr lang="en-US" sz="28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/>
              <a:t>When they remodeled our pharmacy they should have made us bigger but we work in a small environment. We are always bumping into each other and tripping over things</a:t>
            </a:r>
            <a:r>
              <a:rPr lang="en-US" sz="28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xmlns="" val="10253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95400" y="914400"/>
            <a:ext cx="76962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400" dirty="0" smtClean="0"/>
              <a:t>    </a:t>
            </a:r>
            <a:r>
              <a:rPr lang="en-US" sz="2800" dirty="0" smtClean="0"/>
              <a:t>Staff training &amp; skills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I think our pharmacy technicians need to receive better training when they are first hired. Sometimes they aren’t trained enough which then leads to mistakes.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8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800" b="0" i="1" dirty="0" smtClean="0"/>
              <a:t>We need more time to train: place new employees in slower locations to learn setup and receive better training.</a:t>
            </a:r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4621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5334000" y="3025775"/>
            <a:ext cx="2641600" cy="471488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86736" tIns="43368" rIns="86736" bIns="43368">
            <a:spAutoFit/>
          </a:bodyPr>
          <a:lstStyle>
            <a:lvl1pPr marL="290513" indent="-290513" defTabSz="776288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776288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776288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776288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57400" indent="-228600" defTabSz="776288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514600" indent="-228600" defTabSz="776288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71800" indent="-228600" defTabSz="776288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429000" indent="-228600" defTabSz="776288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86200" indent="-228600" defTabSz="776288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sz="2500">
                <a:latin typeface="Verdana" pitchFamily="34" charset="0"/>
              </a:rPr>
              <a:t>Shared by staff</a:t>
            </a:r>
          </a:p>
        </p:txBody>
      </p:sp>
      <p:grpSp>
        <p:nvGrpSpPr>
          <p:cNvPr id="9219" name="Group 17"/>
          <p:cNvGrpSpPr>
            <a:grpSpLocks/>
          </p:cNvGrpSpPr>
          <p:nvPr/>
        </p:nvGrpSpPr>
        <p:grpSpPr bwMode="auto">
          <a:xfrm>
            <a:off x="4364038" y="1681163"/>
            <a:ext cx="4572000" cy="1008062"/>
            <a:chOff x="5029200" y="3505200"/>
            <a:chExt cx="5029200" cy="1143000"/>
          </a:xfrm>
        </p:grpSpPr>
        <p:sp>
          <p:nvSpPr>
            <p:cNvPr id="10" name="Oval 9"/>
            <p:cNvSpPr/>
            <p:nvPr/>
          </p:nvSpPr>
          <p:spPr bwMode="auto">
            <a:xfrm>
              <a:off x="5029200" y="3505200"/>
              <a:ext cx="5029200" cy="1143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75879" name="Text Box 7"/>
            <p:cNvSpPr txBox="1">
              <a:spLocks noChangeArrowheads="1"/>
            </p:cNvSpPr>
            <p:nvPr/>
          </p:nvSpPr>
          <p:spPr bwMode="auto">
            <a:xfrm>
              <a:off x="5334793" y="3809400"/>
              <a:ext cx="4418013" cy="54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96653" tIns="48326" rIns="96653" bIns="48326">
              <a:spAutoFit/>
            </a:bodyPr>
            <a:lstStyle/>
            <a:p>
              <a:pPr marL="290623" indent="-290623" defTabSz="776420">
                <a:defRPr/>
              </a:pPr>
              <a:r>
                <a:rPr lang="en-US" sz="2500" dirty="0">
                  <a:latin typeface="Verdana" pitchFamily="34" charset="0"/>
                </a:rPr>
                <a:t>Beliefs, values &amp; norms</a:t>
              </a:r>
            </a:p>
          </p:txBody>
        </p:sp>
      </p:grpSp>
      <p:sp>
        <p:nvSpPr>
          <p:cNvPr id="9220" name="Rectangle 8"/>
          <p:cNvSpPr>
            <a:spLocks noGrp="1" noChangeArrowheads="1"/>
          </p:cNvSpPr>
          <p:nvPr>
            <p:ph type="title"/>
          </p:nvPr>
        </p:nvSpPr>
        <p:spPr>
          <a:xfrm>
            <a:off x="1668463" y="201613"/>
            <a:ext cx="7475537" cy="538162"/>
          </a:xfrm>
        </p:spPr>
        <p:txBody>
          <a:bodyPr/>
          <a:lstStyle/>
          <a:p>
            <a:r>
              <a:rPr lang="en-US" sz="3200" dirty="0" smtClean="0"/>
              <a:t>What is Patient Safety Culture?</a:t>
            </a:r>
          </a:p>
        </p:txBody>
      </p:sp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2078038" y="941388"/>
            <a:ext cx="66500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736" tIns="43368" rIns="86736" bIns="43368">
            <a:spAutoFit/>
          </a:bodyPr>
          <a:lstStyle/>
          <a:p>
            <a:pPr marL="290513" indent="-290513" defTabSz="776288">
              <a:buClr>
                <a:schemeClr val="tx1"/>
              </a:buClr>
              <a:buSzPct val="50000"/>
            </a:pPr>
            <a:r>
              <a:rPr lang="en-US" sz="2900">
                <a:latin typeface="Comic Sans MS" pitchFamily="66" charset="0"/>
              </a:rPr>
              <a:t>“The way we do things around here”</a:t>
            </a:r>
          </a:p>
        </p:txBody>
      </p:sp>
      <p:sp>
        <p:nvSpPr>
          <p:cNvPr id="9" name="Up-Down Arrow 8"/>
          <p:cNvSpPr/>
          <p:nvPr/>
        </p:nvSpPr>
        <p:spPr bwMode="auto">
          <a:xfrm>
            <a:off x="1731963" y="1612900"/>
            <a:ext cx="3048000" cy="4168775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82058" tIns="41029" rIns="82058" bIns="41029" anchor="ctr"/>
          <a:lstStyle/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2500" dirty="0">
                <a:solidFill>
                  <a:schemeClr val="tx1"/>
                </a:solidFill>
              </a:rPr>
              <a:t>Exists at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2500" dirty="0"/>
              <a:t>multiple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2500" dirty="0"/>
              <a:t>l</a:t>
            </a:r>
            <a:r>
              <a:rPr lang="en-US" sz="2500" dirty="0">
                <a:solidFill>
                  <a:schemeClr val="tx1"/>
                </a:solidFill>
              </a:rPr>
              <a:t>evels: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endParaRPr lang="en-US" dirty="0"/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1800" dirty="0"/>
              <a:t>System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1800" dirty="0"/>
              <a:t>Organization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1800" dirty="0"/>
              <a:t>Department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en-US" sz="1800" dirty="0"/>
              <a:t>Unit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7-Point Star 16"/>
          <p:cNvSpPr/>
          <p:nvPr/>
        </p:nvSpPr>
        <p:spPr bwMode="auto">
          <a:xfrm>
            <a:off x="4800600" y="3657600"/>
            <a:ext cx="3810000" cy="2555875"/>
          </a:xfrm>
          <a:prstGeom prst="star7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82058" tIns="41029" rIns="82058" bIns="41029" anchor="ctr"/>
          <a:lstStyle/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endParaRPr lang="en-US" sz="2900" dirty="0">
              <a:solidFill>
                <a:schemeClr val="tx1"/>
              </a:solidFill>
            </a:endParaRPr>
          </a:p>
          <a:p>
            <a:pPr algn="ctr" defTabSz="820583" eaLnBrk="1" hangingPunct="1">
              <a:spcBef>
                <a:spcPct val="0"/>
              </a:spcBef>
              <a:buClrTx/>
              <a:buSzTx/>
              <a:defRPr/>
            </a:pPr>
            <a:r>
              <a:rPr lang="en-US" sz="2500" dirty="0">
                <a:solidFill>
                  <a:schemeClr val="tx1"/>
                </a:solidFill>
              </a:rPr>
              <a:t>What </a:t>
            </a:r>
            <a:r>
              <a:rPr lang="en-US" sz="2500" dirty="0" smtClean="0">
                <a:solidFill>
                  <a:schemeClr val="tx1"/>
                </a:solidFill>
              </a:rPr>
              <a:t>is:</a:t>
            </a:r>
            <a:endParaRPr lang="en-US" dirty="0"/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500" dirty="0">
                <a:solidFill>
                  <a:schemeClr val="tx1"/>
                </a:solidFill>
              </a:rPr>
              <a:t> Rewarded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500" dirty="0"/>
              <a:t> Supported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smtClean="0">
                <a:solidFill>
                  <a:schemeClr val="tx1"/>
                </a:solidFill>
              </a:rPr>
              <a:t>Expected</a:t>
            </a:r>
          </a:p>
          <a:p>
            <a:pPr algn="ctr" defTabSz="820583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500" dirty="0" smtClean="0">
                <a:solidFill>
                  <a:srgbClr val="0000FF"/>
                </a:solidFill>
              </a:rPr>
              <a:t>Accepted</a:t>
            </a:r>
            <a:endParaRPr lang="en-US" sz="25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1373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 smtClean="0"/>
              <a:t>Comments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800" dirty="0" smtClean="0"/>
              <a:t>Patient counseling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400" b="0" i="1" dirty="0"/>
              <a:t>Pharmacists feel strongly about effective consultation with all patients as a tool to prevent errors</a:t>
            </a:r>
            <a:r>
              <a:rPr lang="en-US" sz="24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400" b="0" i="1" dirty="0"/>
              <a:t>Patient education is </a:t>
            </a:r>
            <a:r>
              <a:rPr lang="en-US" sz="2400" b="0" i="1" dirty="0" smtClean="0"/>
              <a:t>a strength </a:t>
            </a:r>
            <a:r>
              <a:rPr lang="en-US" sz="2400" b="0" i="1" dirty="0"/>
              <a:t>of this pharmacy. Customers are encouraged to ask questions and interact with our staff</a:t>
            </a:r>
            <a:r>
              <a:rPr lang="en-US" sz="2400" b="0" i="1" dirty="0" smtClean="0"/>
              <a:t>.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b="0" i="1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400" b="0" i="1" dirty="0" smtClean="0"/>
              <a:t>Overall we do a great job concerning patient safety but there is not enough time for thorough patient counseling. Too understaffed most of the time.</a:t>
            </a:r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89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dirty="0">
                <a:solidFill>
                  <a:srgbClr val="3333CC"/>
                </a:solidFill>
              </a:rPr>
              <a:t>AHRQ Support</a:t>
            </a:r>
            <a:endParaRPr lang="en-US" dirty="0" smtClean="0"/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Toolkit </a:t>
            </a:r>
            <a:r>
              <a:rPr lang="en-US" sz="2400" b="0" dirty="0"/>
              <a:t>materials similar to </a:t>
            </a:r>
            <a:r>
              <a:rPr lang="en-US" sz="2400" b="0" dirty="0" smtClean="0"/>
              <a:t>other SOPS surveys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Final Survey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None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User’s Guide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Microsoft Excel®-based Data Entry and Analysis Tool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Pilot study results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Plans for a future Comparative Database</a:t>
            </a:r>
          </a:p>
          <a:p>
            <a:pPr marL="1085850" lvl="2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endParaRPr lang="en-US" sz="1800" b="0" dirty="0" smtClean="0">
              <a:latin typeface="+mj-lt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94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1813" y="3630613"/>
            <a:ext cx="7016750" cy="205898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06" rIns="0" bIns="45706" numCol="1" anchor="t" anchorCtr="0" compatLnSpc="1">
            <a:prstTxWarp prst="textNoShape">
              <a:avLst/>
            </a:prstTxWarp>
          </a:bodyPr>
          <a:lstStyle/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  <a:buNone/>
            </a:pPr>
            <a:endParaRPr lang="en-US" sz="2900" u="sng" dirty="0" smtClean="0"/>
          </a:p>
          <a:p>
            <a:pPr marL="227013" indent="-227013" algn="ctr">
              <a:lnSpc>
                <a:spcPct val="100000"/>
              </a:lnSpc>
              <a:spcBef>
                <a:spcPct val="0"/>
              </a:spcBef>
              <a:buSzPct val="50000"/>
              <a:buNone/>
            </a:pPr>
            <a:r>
              <a:rPr lang="en-US" sz="2900" u="sng" dirty="0" smtClean="0"/>
              <a:t>joannsorra@westat.com</a:t>
            </a:r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u="sng" dirty="0" smtClean="0"/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  <a:buNone/>
            </a:pPr>
            <a:r>
              <a:rPr lang="en-US" sz="2900" dirty="0" smtClean="0"/>
              <a:t>    </a:t>
            </a:r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</p:txBody>
      </p:sp>
      <p:pic>
        <p:nvPicPr>
          <p:cNvPr id="12291" name="Picture 4" descr="thank-yo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9" t="8824" r="14706" b="3922"/>
          <a:stretch>
            <a:fillRect/>
          </a:stretch>
        </p:blipFill>
        <p:spPr bwMode="auto">
          <a:xfrm>
            <a:off x="3932238" y="1235075"/>
            <a:ext cx="2441575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90600"/>
            <a:ext cx="7391400" cy="5410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Latest addition to SOPS family of surveys: </a:t>
            </a: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Hospital Survey on Patient Safety Culture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>
              <a:solidFill>
                <a:srgbClr val="000000"/>
              </a:solidFill>
              <a:latin typeface="Arial"/>
            </a:endParaRP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Nursing Home Survey on Patient Safety Culture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>
              <a:solidFill>
                <a:srgbClr val="000000"/>
              </a:solidFill>
              <a:latin typeface="Arial"/>
            </a:endParaRP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Medical Office Survey on Patient Safety Culture</a:t>
            </a:r>
            <a:endParaRPr lang="en-US" sz="2000" b="0" dirty="0">
              <a:solidFill>
                <a:srgbClr val="000000"/>
              </a:solidFill>
              <a:latin typeface="Arial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Pharmacy SOPS to be released in October </a:t>
            </a:r>
          </a:p>
          <a:p>
            <a:pPr marL="863600" lvl="1" indent="-40640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</a:pPr>
            <a:r>
              <a:rPr lang="en-US" sz="2000" b="0" dirty="0" smtClean="0"/>
              <a:t>Surveys and related material available at: </a:t>
            </a:r>
          </a:p>
          <a:p>
            <a:pPr marL="863600" lvl="1" indent="-40640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None/>
            </a:pPr>
            <a:r>
              <a:rPr lang="en-US" sz="2000" b="0" dirty="0" smtClean="0"/>
              <a:t>      http://www.ahrq.gov/qual/patientsafetyculture/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01613"/>
            <a:ext cx="7475538" cy="538162"/>
          </a:xfrm>
        </p:spPr>
        <p:txBody>
          <a:bodyPr/>
          <a:lstStyle/>
          <a:p>
            <a:r>
              <a:rPr lang="en-US" sz="3200" dirty="0" smtClean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xmlns="" val="15354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90600"/>
            <a:ext cx="7391400" cy="5257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More than 61,000 community pharmacies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One study estimated 4 errors per day in a pharmacy filling 250 prescriptions daily (2002)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Survey purpose is to provide a tool for improving patient safety in community pharmacies</a:t>
            </a:r>
            <a:endParaRPr lang="en-US" sz="2400" b="0" dirty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</a:pPr>
            <a:endParaRPr lang="en-US" sz="24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475538" cy="739775"/>
          </a:xfrm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Patient Safety in Community Pharmacies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8800" y="6291590"/>
            <a:ext cx="670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(2011) National </a:t>
            </a:r>
            <a:r>
              <a:rPr lang="en-US" dirty="0"/>
              <a:t>Association of Chain Drug Stores (NACDS) 2011-2012 Chain Pharmacy Industry </a:t>
            </a:r>
            <a:r>
              <a:rPr lang="en-US" dirty="0" smtClean="0"/>
              <a:t>Profile</a:t>
            </a:r>
          </a:p>
          <a:p>
            <a:pPr>
              <a:spcBef>
                <a:spcPts val="0"/>
              </a:spcBef>
            </a:pPr>
            <a:r>
              <a:rPr lang="en-US" dirty="0"/>
              <a:t>(2002) Flynn et al. Medication Dispensing Errors in Community </a:t>
            </a:r>
            <a:r>
              <a:rPr lang="en-US" dirty="0" smtClean="0"/>
              <a:t>Pharmacies: A </a:t>
            </a:r>
            <a:r>
              <a:rPr lang="en-US" dirty="0"/>
              <a:t>Nationwide Study</a:t>
            </a:r>
          </a:p>
        </p:txBody>
      </p:sp>
    </p:spTree>
    <p:extLst>
      <p:ext uri="{BB962C8B-B14F-4D97-AF65-F5344CB8AC3E}">
        <p14:creationId xmlns:p14="http://schemas.microsoft.com/office/powerpoint/2010/main" xmlns="" val="19288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4864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Reviewed literature &amp; existing surveys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Interviewed experts and pharmacy staff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Identified key areas of patient safety culture 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Developed survey items &amp; pretested them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Obtained input from Technical Expert Panel (TEP)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Piloted the survey in 55 pharmacies with 479 staff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Conducted psychometric analyses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Consulted with AHRQ and TEP to finalize survey</a:t>
            </a:r>
          </a:p>
          <a:p>
            <a:pPr indent="-457200" algn="l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itchFamily="34" charset="0"/>
              <a:buChar char="•"/>
            </a:pPr>
            <a:r>
              <a:rPr lang="en-US" sz="2400" b="0" dirty="0" smtClean="0"/>
              <a:t>Developed Toolkit materials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01613"/>
            <a:ext cx="7475538" cy="538162"/>
          </a:xfrm>
        </p:spPr>
        <p:txBody>
          <a:bodyPr/>
          <a:lstStyle/>
          <a:p>
            <a:r>
              <a:rPr lang="en-US" sz="3200" dirty="0" smtClean="0"/>
              <a:t>Survey Development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39318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Technical Expert Panel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838200"/>
            <a:ext cx="7391400" cy="5410200"/>
          </a:xfrm>
        </p:spPr>
        <p:txBody>
          <a:bodyPr numCol="1">
            <a:no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/>
              <a:t>Anne </a:t>
            </a:r>
            <a:r>
              <a:rPr lang="en-US" sz="2000" b="0" dirty="0" smtClean="0"/>
              <a:t>Burns		American Pharmacists Association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Carmen </a:t>
            </a:r>
            <a:r>
              <a:rPr lang="en-US" sz="2000" b="0" dirty="0"/>
              <a:t>A. </a:t>
            </a:r>
            <a:r>
              <a:rPr lang="en-US" sz="2000" b="0" dirty="0" smtClean="0"/>
              <a:t>Catizone	Nat Assoc of Boards of Pharmacy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Michael </a:t>
            </a:r>
            <a:r>
              <a:rPr lang="en-US" sz="2000" b="0" dirty="0"/>
              <a:t>R. </a:t>
            </a:r>
            <a:r>
              <a:rPr lang="en-US" sz="2000" b="0" dirty="0" smtClean="0"/>
              <a:t>Cohen &amp;	Institute for Safe Medication Practices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 smtClean="0"/>
              <a:t>Donna Horn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/>
              <a:t>Laura </a:t>
            </a:r>
            <a:r>
              <a:rPr lang="en-US" sz="2000" b="0" dirty="0" smtClean="0"/>
              <a:t>Cranston &amp;	Pharmacy Quality Alliance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 smtClean="0"/>
              <a:t>David Nau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James </a:t>
            </a:r>
            <a:r>
              <a:rPr lang="en-US" sz="2000" b="0" dirty="0"/>
              <a:t>T. </a:t>
            </a:r>
            <a:r>
              <a:rPr lang="en-US" sz="2000" b="0" dirty="0" err="1" smtClean="0"/>
              <a:t>DeVita</a:t>
            </a:r>
            <a:r>
              <a:rPr lang="en-US" sz="2000" b="0" dirty="0" smtClean="0"/>
              <a:t>	CVS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/>
              <a:t>Susan </a:t>
            </a:r>
            <a:r>
              <a:rPr lang="en-US" sz="2000" b="0" dirty="0" err="1" smtClean="0"/>
              <a:t>Gentilli</a:t>
            </a:r>
            <a:r>
              <a:rPr lang="en-US" sz="2000" b="0" dirty="0" smtClean="0"/>
              <a:t>		Target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Karen Hudmon &amp;	Purdue University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0" dirty="0"/>
              <a:t>Kyle </a:t>
            </a:r>
            <a:r>
              <a:rPr lang="en-US" sz="2000" b="0" dirty="0" err="1"/>
              <a:t>Hultgren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Kevin </a:t>
            </a:r>
            <a:r>
              <a:rPr lang="en-US" sz="2000" b="0" dirty="0"/>
              <a:t>N. </a:t>
            </a:r>
            <a:r>
              <a:rPr lang="en-US" sz="2000" b="0" dirty="0" smtClean="0"/>
              <a:t>Nicholson	National Assoc of Chain Drug Stores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Laura </a:t>
            </a:r>
            <a:r>
              <a:rPr lang="en-US" sz="2000" b="0" dirty="0" err="1" smtClean="0"/>
              <a:t>Pizzi</a:t>
            </a:r>
            <a:r>
              <a:rPr lang="en-US" sz="2000" b="0" dirty="0" smtClean="0"/>
              <a:t>		Jefferson University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/>
              <a:t>Rebecca P. Snead </a:t>
            </a:r>
            <a:r>
              <a:rPr lang="en-US" sz="2000" b="0" dirty="0" smtClean="0"/>
              <a:t>	Nat Alliance of State Pharmacy </a:t>
            </a:r>
            <a:r>
              <a:rPr lang="en-US" sz="2000" b="0" dirty="0" err="1" smtClean="0"/>
              <a:t>Assocs</a:t>
            </a:r>
            <a:endParaRPr lang="en-US" sz="20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Jonathan Wolfe		University of Arkansas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b="0" dirty="0" smtClean="0"/>
              <a:t>AHRQ Staff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9687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475538" cy="762000"/>
          </a:xfrm>
          <a:noFill/>
        </p:spPr>
        <p:txBody>
          <a:bodyPr/>
          <a:lstStyle/>
          <a:p>
            <a:r>
              <a:rPr lang="en-US" sz="2800" dirty="0" smtClean="0"/>
              <a:t>Final Pharmacy SOPS </a:t>
            </a:r>
            <a:br>
              <a:rPr lang="en-US" sz="2800" dirty="0" smtClean="0"/>
            </a:br>
            <a:r>
              <a:rPr lang="en-US" sz="2800" dirty="0" smtClean="0"/>
              <a:t>Patient Safety Culture Dimensions </a:t>
            </a:r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614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15200" cy="5410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indent="0" algn="l">
              <a:lnSpc>
                <a:spcPct val="70000"/>
              </a:lnSpc>
              <a:spcAft>
                <a:spcPct val="50000"/>
              </a:spcAft>
              <a:buClr>
                <a:schemeClr val="tx1"/>
              </a:buClr>
              <a:buNone/>
            </a:pPr>
            <a:r>
              <a:rPr lang="en-US" sz="2000" b="0" dirty="0" smtClean="0"/>
              <a:t>36 items assess 11 dimensions of patient safety culture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 1.  Patient counseling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2.  Communication openness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3.  Overall perceptions of patient safety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4.  Organizational learning—continuous improvement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5.  Teamwork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6.  Communication about prescriptions across shifts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7.  Communication about mistakes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8.  Response to mistakes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 9.  Staff training and skills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10. Physical space and environment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2000" b="0" dirty="0" smtClean="0"/>
              <a:t>11. Staffing, work pressure &amp; pace</a:t>
            </a:r>
          </a:p>
          <a:p>
            <a:pPr marL="0" indent="0" algn="l">
              <a:lnSpc>
                <a:spcPct val="7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en-US" sz="2000" dirty="0" smtClean="0"/>
          </a:p>
          <a:p>
            <a:pPr marL="0" indent="0" algn="l">
              <a:lnSpc>
                <a:spcPct val="7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en-US" sz="2000" b="0" dirty="0" smtClean="0"/>
              <a:t>Patient safety “grade” (Excellent to Poor)</a:t>
            </a:r>
          </a:p>
          <a:p>
            <a:pPr marL="0" indent="0" algn="l">
              <a:lnSpc>
                <a:spcPct val="70000"/>
              </a:lnSpc>
              <a:buClr>
                <a:schemeClr val="tx1"/>
              </a:buClr>
              <a:buFont typeface="Wingdings" pitchFamily="2" charset="2"/>
              <a:buChar char="l"/>
            </a:pPr>
            <a:endParaRPr lang="en-US" sz="2000" b="0" dirty="0" smtClean="0"/>
          </a:p>
          <a:p>
            <a:pPr marL="0" indent="0" algn="l">
              <a:lnSpc>
                <a:spcPct val="70000"/>
              </a:lnSpc>
              <a:buClr>
                <a:schemeClr val="tx1"/>
              </a:buClr>
              <a:buFont typeface="Wingdings" pitchFamily="2" charset="2"/>
              <a:buChar char="l"/>
            </a:pPr>
            <a:endParaRPr lang="en-US" sz="20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160212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55 pharmacies across 25 states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Paper surveys distributed within pharmacies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Overall response </a:t>
            </a:r>
            <a:r>
              <a:rPr lang="en-US" sz="2400" b="0" dirty="0"/>
              <a:t>r</a:t>
            </a:r>
            <a:r>
              <a:rPr lang="en-US" sz="2400" b="0" dirty="0" smtClean="0"/>
              <a:t>ate</a:t>
            </a:r>
            <a:r>
              <a:rPr lang="en-US" sz="2400" b="0" dirty="0"/>
              <a:t>:  75</a:t>
            </a:r>
            <a:r>
              <a:rPr lang="en-US" sz="2400" b="0" dirty="0" smtClean="0"/>
              <a:t>%  (479 out of 635)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Average number of respondents per pharmacy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r>
              <a:rPr lang="en-US" sz="2400" b="0" dirty="0" smtClean="0"/>
              <a:t>9 respondents (range 5 to 20)</a:t>
            </a:r>
          </a:p>
          <a:p>
            <a:pPr marL="342900" indent="-342900"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Arial" pitchFamily="34" charset="0"/>
              <a:buChar char="•"/>
            </a:pPr>
            <a:endParaRPr lang="en-US" sz="2400" b="0" dirty="0" smtClean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01613"/>
            <a:ext cx="7475538" cy="538162"/>
          </a:xfrm>
        </p:spPr>
        <p:txBody>
          <a:bodyPr/>
          <a:lstStyle/>
          <a:p>
            <a:r>
              <a:rPr lang="en-US" sz="3200" dirty="0" smtClean="0"/>
              <a:t>Pilot Study</a:t>
            </a:r>
          </a:p>
        </p:txBody>
      </p:sp>
    </p:spTree>
    <p:extLst>
      <p:ext uri="{BB962C8B-B14F-4D97-AF65-F5344CB8AC3E}">
        <p14:creationId xmlns:p14="http://schemas.microsoft.com/office/powerpoint/2010/main" xmlns="" val="222593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27052</TotalTime>
  <Words>1517</Words>
  <Application>Microsoft Office PowerPoint</Application>
  <PresentationFormat>Letter Paper (8.5x11 in)</PresentationFormat>
  <Paragraphs>377</Paragraphs>
  <Slides>32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Bitmap Image</vt:lpstr>
      <vt:lpstr>Slide 1</vt:lpstr>
      <vt:lpstr>Acknowledgements</vt:lpstr>
      <vt:lpstr>What is Patient Safety Culture?</vt:lpstr>
      <vt:lpstr>Background</vt:lpstr>
      <vt:lpstr> Patient Safety in Community Pharmacies</vt:lpstr>
      <vt:lpstr>Survey Development Process</vt:lpstr>
      <vt:lpstr>Technical Expert Panel</vt:lpstr>
      <vt:lpstr>Final Pharmacy SOPS  Patient Safety Culture Dimensions </vt:lpstr>
      <vt:lpstr>Pilot Study</vt:lpstr>
      <vt:lpstr>Pharmacy Characteristics</vt:lpstr>
      <vt:lpstr>Pharmacy Characteristics</vt:lpstr>
      <vt:lpstr>Staff Characteristics</vt:lpstr>
      <vt:lpstr>Psychometric Analyses</vt:lpstr>
      <vt:lpstr>Psychometric Analyses</vt:lpstr>
      <vt:lpstr>Correlations Among Composites</vt:lpstr>
      <vt:lpstr>Correlations With Overall Rating and Documenting Mistakes</vt:lpstr>
      <vt:lpstr>Pilot Results</vt:lpstr>
      <vt:lpstr>Pilot Results</vt:lpstr>
      <vt:lpstr>Overall Rating on Patient Safety</vt:lpstr>
      <vt:lpstr>Slide 20</vt:lpstr>
      <vt:lpstr>Results by Pharmacy Characteristics</vt:lpstr>
      <vt:lpstr>Results by Pharmacy Characteristics</vt:lpstr>
      <vt:lpstr>Results by Staff Position</vt:lpstr>
      <vt:lpstr>Results by Staff Position</vt:lpstr>
      <vt:lpstr>Open-ended Comments</vt:lpstr>
      <vt:lpstr>Comments</vt:lpstr>
      <vt:lpstr>Comments</vt:lpstr>
      <vt:lpstr>Comments</vt:lpstr>
      <vt:lpstr>Comments</vt:lpstr>
      <vt:lpstr>Comments</vt:lpstr>
      <vt:lpstr>AHRQ Support</vt:lpstr>
      <vt:lpstr>Slide 32</vt:lpstr>
    </vt:vector>
  </TitlesOfParts>
  <Company>Westat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SORRA_J</dc:creator>
  <cp:lastModifiedBy>DHHS</cp:lastModifiedBy>
  <cp:revision>734</cp:revision>
  <cp:lastPrinted>2012-08-31T15:07:37Z</cp:lastPrinted>
  <dcterms:created xsi:type="dcterms:W3CDTF">2002-06-13T15:30:42Z</dcterms:created>
  <dcterms:modified xsi:type="dcterms:W3CDTF">2012-10-22T20:12:49Z</dcterms:modified>
</cp:coreProperties>
</file>