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  <p:sldMasterId id="2147483650" r:id="rId2"/>
  </p:sldMasterIdLst>
  <p:notesMasterIdLst>
    <p:notesMasterId r:id="rId38"/>
  </p:notesMasterIdLst>
  <p:handoutMasterIdLst>
    <p:handoutMasterId r:id="rId39"/>
  </p:handoutMasterIdLst>
  <p:sldIdLst>
    <p:sldId id="295" r:id="rId3"/>
    <p:sldId id="366" r:id="rId4"/>
    <p:sldId id="367" r:id="rId5"/>
    <p:sldId id="296" r:id="rId6"/>
    <p:sldId id="300" r:id="rId7"/>
    <p:sldId id="352" r:id="rId8"/>
    <p:sldId id="354" r:id="rId9"/>
    <p:sldId id="350" r:id="rId10"/>
    <p:sldId id="301" r:id="rId11"/>
    <p:sldId id="332" r:id="rId12"/>
    <p:sldId id="333" r:id="rId13"/>
    <p:sldId id="329" r:id="rId14"/>
    <p:sldId id="330" r:id="rId15"/>
    <p:sldId id="336" r:id="rId16"/>
    <p:sldId id="340" r:id="rId17"/>
    <p:sldId id="341" r:id="rId18"/>
    <p:sldId id="357" r:id="rId19"/>
    <p:sldId id="356" r:id="rId20"/>
    <p:sldId id="364" r:id="rId21"/>
    <p:sldId id="342" r:id="rId22"/>
    <p:sldId id="371" r:id="rId23"/>
    <p:sldId id="369" r:id="rId24"/>
    <p:sldId id="370" r:id="rId25"/>
    <p:sldId id="358" r:id="rId26"/>
    <p:sldId id="365" r:id="rId27"/>
    <p:sldId id="343" r:id="rId28"/>
    <p:sldId id="360" r:id="rId29"/>
    <p:sldId id="362" r:id="rId30"/>
    <p:sldId id="344" r:id="rId31"/>
    <p:sldId id="363" r:id="rId32"/>
    <p:sldId id="346" r:id="rId33"/>
    <p:sldId id="347" r:id="rId34"/>
    <p:sldId id="361" r:id="rId35"/>
    <p:sldId id="368" r:id="rId36"/>
    <p:sldId id="372" r:id="rId37"/>
  </p:sldIdLst>
  <p:sldSz cx="9601200" cy="7315200"/>
  <p:notesSz cx="6858000" cy="9199563"/>
  <p:defaultTextStyle>
    <a:defPPr>
      <a:defRPr lang="en-US"/>
    </a:defPPr>
    <a:lvl1pPr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4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4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4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4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4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B2B2B2"/>
    <a:srgbClr val="B0C4DE"/>
    <a:srgbClr val="CCFFFF"/>
    <a:srgbClr val="969696"/>
    <a:srgbClr val="99FF66"/>
    <a:srgbClr val="CC99FF"/>
    <a:srgbClr val="9966FF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183" autoAdjust="0"/>
    <p:restoredTop sz="94709" autoAdjust="0"/>
  </p:normalViewPr>
  <p:slideViewPr>
    <p:cSldViewPr>
      <p:cViewPr>
        <p:scale>
          <a:sx n="50" d="100"/>
          <a:sy n="50" d="100"/>
        </p:scale>
        <p:origin x="-2250" y="-1200"/>
      </p:cViewPr>
      <p:guideLst>
        <p:guide orient="horz" pos="4607"/>
        <p:guide pos="6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056"/>
    </p:cViewPr>
  </p:sorterViewPr>
  <p:notesViewPr>
    <p:cSldViewPr>
      <p:cViewPr varScale="1">
        <p:scale>
          <a:sx n="38" d="100"/>
          <a:sy n="38" d="100"/>
        </p:scale>
        <p:origin x="-1590" y="-114"/>
      </p:cViewPr>
      <p:guideLst>
        <p:guide orient="horz" pos="289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8948301187122312"/>
          <c:y val="0.10287242862999398"/>
          <c:w val="0.46614775217317955"/>
          <c:h val="0.79165754704390767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% Positive Response</c:v>
                </c:pt>
              </c:strCache>
            </c:strRef>
          </c:tx>
          <c:spPr>
            <a:solidFill>
              <a:srgbClr val="B0C4DE"/>
            </a:solidFill>
          </c:spPr>
          <c:dLbls>
            <c:dLbl>
              <c:idx val="1"/>
              <c:layout>
                <c:manualLayout>
                  <c:x val="-3.3333333333333401E-3"/>
                  <c:y val="0"/>
                </c:manualLayout>
              </c:layout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00B050"/>
                        </a:solidFill>
                      </a:rPr>
                      <a:t>82%</a:t>
                    </a: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00B050"/>
                        </a:solidFill>
                      </a:rPr>
                      <a:t>84%</a:t>
                    </a:r>
                  </a:p>
                </c:rich>
              </c:tx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Staff Training</c:v>
                </c:pt>
                <c:pt idx="1">
                  <c:v>Overall Perceptions of Patient Safety and Quality</c:v>
                </c:pt>
                <c:pt idx="2">
                  <c:v>Organizational Learning</c:v>
                </c:pt>
                <c:pt idx="3">
                  <c:v>Patient Care Tracking/Follow-up</c:v>
                </c:pt>
                <c:pt idx="4">
                  <c:v>Teamwork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0.73000000000000065</c:v>
                </c:pt>
                <c:pt idx="1">
                  <c:v>0.76000000000000134</c:v>
                </c:pt>
                <c:pt idx="2">
                  <c:v>0.77000000000000113</c:v>
                </c:pt>
                <c:pt idx="3">
                  <c:v>0.82000000000000062</c:v>
                </c:pt>
                <c:pt idx="4">
                  <c:v>0.84000000000000064</c:v>
                </c:pt>
              </c:numCache>
            </c:numRef>
          </c:val>
        </c:ser>
        <c:axId val="175353856"/>
        <c:axId val="175355392"/>
      </c:barChart>
      <c:catAx>
        <c:axId val="175353856"/>
        <c:scaling>
          <c:orientation val="minMax"/>
        </c:scaling>
        <c:axPos val="l"/>
        <c:tickLblPos val="nextTo"/>
        <c:txPr>
          <a:bodyPr/>
          <a:lstStyle/>
          <a:p>
            <a:pPr algn="just">
              <a:defRPr/>
            </a:pPr>
            <a:endParaRPr lang="en-US"/>
          </a:p>
        </c:txPr>
        <c:crossAx val="175355392"/>
        <c:crosses val="autoZero"/>
        <c:auto val="1"/>
        <c:lblAlgn val="ctr"/>
        <c:lblOffset val="100"/>
      </c:catAx>
      <c:valAx>
        <c:axId val="175355392"/>
        <c:scaling>
          <c:orientation val="minMax"/>
          <c:max val="1"/>
          <c:min val="0"/>
        </c:scaling>
        <c:axPos val="b"/>
        <c:numFmt formatCode="0%" sourceLinked="1"/>
        <c:tickLblPos val="nextTo"/>
        <c:crossAx val="17535385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46032860892388605"/>
          <c:y val="3.1539344313992211E-2"/>
          <c:w val="0.32363188976377982"/>
          <c:h val="6.444998149998403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056444260256942"/>
          <c:y val="3.5165130769382984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Fair</c:v>
                </c:pt>
                <c:pt idx="4">
                  <c:v>Poor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0.22</c:v>
                </c:pt>
                <c:pt idx="1">
                  <c:v>0.43000000000000038</c:v>
                </c:pt>
                <c:pt idx="2">
                  <c:v>0.27</c:v>
                </c:pt>
                <c:pt idx="3">
                  <c:v>7.0000000000000021E-2</c:v>
                </c:pt>
                <c:pt idx="4">
                  <c:v>1.0000000000000005E-2</c:v>
                </c:pt>
              </c:numCache>
            </c:numRef>
          </c:val>
        </c:ser>
        <c:axId val="177124864"/>
        <c:axId val="177126400"/>
      </c:barChart>
      <c:catAx>
        <c:axId val="177124864"/>
        <c:scaling>
          <c:orientation val="minMax"/>
        </c:scaling>
        <c:axPos val="b"/>
        <c:tickLblPos val="nextTo"/>
        <c:crossAx val="177126400"/>
        <c:crosses val="autoZero"/>
        <c:auto val="1"/>
        <c:lblAlgn val="ctr"/>
        <c:lblOffset val="100"/>
      </c:catAx>
      <c:valAx>
        <c:axId val="177126400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7124864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056444260256942"/>
          <c:y val="3.5165130769382984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Fair</c:v>
                </c:pt>
                <c:pt idx="4">
                  <c:v>Poor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0.28000000000000008</c:v>
                </c:pt>
                <c:pt idx="1">
                  <c:v>0.37000000000000038</c:v>
                </c:pt>
                <c:pt idx="2">
                  <c:v>0.26</c:v>
                </c:pt>
                <c:pt idx="3">
                  <c:v>7.0000000000000021E-2</c:v>
                </c:pt>
                <c:pt idx="4">
                  <c:v>2.0000000000000011E-2</c:v>
                </c:pt>
              </c:numCache>
            </c:numRef>
          </c:val>
        </c:ser>
        <c:axId val="177155456"/>
        <c:axId val="177206400"/>
      </c:barChart>
      <c:catAx>
        <c:axId val="177155456"/>
        <c:scaling>
          <c:orientation val="minMax"/>
        </c:scaling>
        <c:axPos val="b"/>
        <c:tickLblPos val="nextTo"/>
        <c:crossAx val="177206400"/>
        <c:crosses val="autoZero"/>
        <c:auto val="1"/>
        <c:lblAlgn val="ctr"/>
        <c:lblOffset val="100"/>
      </c:catAx>
      <c:valAx>
        <c:axId val="177206400"/>
        <c:scaling>
          <c:orientation val="minMax"/>
          <c:max val="1"/>
          <c:min val="0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715545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8944472537263251"/>
          <c:y val="0.10287242862999398"/>
          <c:w val="0.4661860386717715"/>
          <c:h val="0.79165754704390767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% Positive Response</c:v>
                </c:pt>
              </c:strCache>
            </c:strRef>
          </c:tx>
          <c:spPr>
            <a:solidFill>
              <a:srgbClr val="B0C4DE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46%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3.3333333333333392E-3"/>
                  <c:y val="0"/>
                </c:manualLayout>
              </c:layout>
              <c:showVal val="1"/>
            </c:dLbl>
            <c:showVal val="1"/>
          </c:dLbls>
          <c:cat>
            <c:strRef>
              <c:f>Sheet1!$A$2:$A$6</c:f>
              <c:strCache>
                <c:ptCount val="5"/>
                <c:pt idx="0">
                  <c:v>Work Pressure and Pace</c:v>
                </c:pt>
                <c:pt idx="1">
                  <c:v>Office Processes and Standardization</c:v>
                </c:pt>
                <c:pt idx="2">
                  <c:v>Communication Openness</c:v>
                </c:pt>
                <c:pt idx="3">
                  <c:v>Communication About Error</c:v>
                </c:pt>
                <c:pt idx="4">
                  <c:v>Owner Managing Partner/Leadership Support for Patient Safety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0.46</c:v>
                </c:pt>
                <c:pt idx="1">
                  <c:v>0.64000000000000135</c:v>
                </c:pt>
                <c:pt idx="2">
                  <c:v>0.64000000000000135</c:v>
                </c:pt>
                <c:pt idx="3">
                  <c:v>0.66000000000000159</c:v>
                </c:pt>
                <c:pt idx="4">
                  <c:v>0.67000000000000171</c:v>
                </c:pt>
              </c:numCache>
            </c:numRef>
          </c:val>
        </c:ser>
        <c:axId val="175683072"/>
        <c:axId val="175684608"/>
      </c:barChart>
      <c:catAx>
        <c:axId val="1756830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 algn="just">
              <a:defRPr/>
            </a:pPr>
            <a:endParaRPr lang="en-US"/>
          </a:p>
        </c:txPr>
        <c:crossAx val="175684608"/>
        <c:crosses val="autoZero"/>
        <c:auto val="1"/>
        <c:lblAlgn val="ctr"/>
        <c:lblOffset val="100"/>
      </c:catAx>
      <c:valAx>
        <c:axId val="175684608"/>
        <c:scaling>
          <c:orientation val="minMax"/>
          <c:max val="1"/>
          <c:min val="0"/>
        </c:scaling>
        <c:axPos val="b"/>
        <c:numFmt formatCode="0%" sourceLinked="1"/>
        <c:tickLblPos val="nextTo"/>
        <c:crossAx val="17568307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46032860892388605"/>
          <c:y val="3.1539344313992204E-2"/>
          <c:w val="0.32363188976377982"/>
          <c:h val="6.444998149998403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49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Not in the past 12 months</c:v>
                </c:pt>
                <c:pt idx="1">
                  <c:v>Once or twice in the past 12 months</c:v>
                </c:pt>
                <c:pt idx="2">
                  <c:v>Several times in the past 12 months</c:v>
                </c:pt>
                <c:pt idx="3">
                  <c:v>Monthly </c:v>
                </c:pt>
                <c:pt idx="4">
                  <c:v>Weekly</c:v>
                </c:pt>
                <c:pt idx="5">
                  <c:v>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0.52</c:v>
                </c:pt>
                <c:pt idx="1">
                  <c:v>0.37000000000000038</c:v>
                </c:pt>
                <c:pt idx="2">
                  <c:v>7.0000000000000021E-2</c:v>
                </c:pt>
                <c:pt idx="3">
                  <c:v>2.0000000000000011E-2</c:v>
                </c:pt>
                <c:pt idx="4">
                  <c:v>1.0000000000000005E-2</c:v>
                </c:pt>
                <c:pt idx="5">
                  <c:v>0</c:v>
                </c:pt>
              </c:numCache>
            </c:numRef>
          </c:val>
        </c:ser>
        <c:axId val="117859840"/>
        <c:axId val="117861376"/>
      </c:barChart>
      <c:catAx>
        <c:axId val="117859840"/>
        <c:scaling>
          <c:orientation val="minMax"/>
        </c:scaling>
        <c:axPos val="b"/>
        <c:tickLblPos val="nextTo"/>
        <c:crossAx val="117861376"/>
        <c:crosses val="autoZero"/>
        <c:auto val="1"/>
        <c:lblAlgn val="ctr"/>
        <c:lblOffset val="100"/>
      </c:catAx>
      <c:valAx>
        <c:axId val="117861376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17859840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97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Not in the past 12 months</c:v>
                </c:pt>
                <c:pt idx="1">
                  <c:v>Once or twice in the past 12 months</c:v>
                </c:pt>
                <c:pt idx="2">
                  <c:v>Several times in the past 12 months</c:v>
                </c:pt>
                <c:pt idx="3">
                  <c:v>Monthly </c:v>
                </c:pt>
                <c:pt idx="4">
                  <c:v>Weekly</c:v>
                </c:pt>
                <c:pt idx="5">
                  <c:v>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0.60000000000000064</c:v>
                </c:pt>
                <c:pt idx="1">
                  <c:v>0.24000000000000019</c:v>
                </c:pt>
                <c:pt idx="2">
                  <c:v>8.0000000000000043E-2</c:v>
                </c:pt>
                <c:pt idx="3">
                  <c:v>4.0000000000000022E-2</c:v>
                </c:pt>
                <c:pt idx="4">
                  <c:v>3.0000000000000002E-2</c:v>
                </c:pt>
                <c:pt idx="5">
                  <c:v>1.0000000000000005E-2</c:v>
                </c:pt>
              </c:numCache>
            </c:numRef>
          </c:val>
        </c:ser>
        <c:axId val="175804416"/>
        <c:axId val="176126976"/>
      </c:barChart>
      <c:catAx>
        <c:axId val="175804416"/>
        <c:scaling>
          <c:orientation val="minMax"/>
        </c:scaling>
        <c:axPos val="b"/>
        <c:tickLblPos val="nextTo"/>
        <c:crossAx val="176126976"/>
        <c:crosses val="autoZero"/>
        <c:auto val="1"/>
        <c:lblAlgn val="ctr"/>
        <c:lblOffset val="100"/>
      </c:catAx>
      <c:valAx>
        <c:axId val="176126976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580441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63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Not in the past 12 months</c:v>
                </c:pt>
                <c:pt idx="1">
                  <c:v>Once or twice in the past 12 months</c:v>
                </c:pt>
                <c:pt idx="2">
                  <c:v>Several times in the past 12 months</c:v>
                </c:pt>
                <c:pt idx="3">
                  <c:v>Monthly </c:v>
                </c:pt>
                <c:pt idx="4">
                  <c:v>Weekly</c:v>
                </c:pt>
                <c:pt idx="5">
                  <c:v>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0.47000000000000008</c:v>
                </c:pt>
                <c:pt idx="1">
                  <c:v>0.21000000000000021</c:v>
                </c:pt>
                <c:pt idx="2">
                  <c:v>9.0000000000000024E-2</c:v>
                </c:pt>
                <c:pt idx="3">
                  <c:v>6.0000000000000032E-2</c:v>
                </c:pt>
                <c:pt idx="4">
                  <c:v>8.0000000000000043E-2</c:v>
                </c:pt>
                <c:pt idx="5">
                  <c:v>7.0000000000000021E-2</c:v>
                </c:pt>
              </c:numCache>
            </c:numRef>
          </c:val>
        </c:ser>
        <c:axId val="176168320"/>
        <c:axId val="175854720"/>
      </c:barChart>
      <c:catAx>
        <c:axId val="176168320"/>
        <c:scaling>
          <c:orientation val="minMax"/>
        </c:scaling>
        <c:axPos val="b"/>
        <c:tickLblPos val="nextTo"/>
        <c:crossAx val="175854720"/>
        <c:crosses val="autoZero"/>
        <c:auto val="1"/>
        <c:lblAlgn val="ctr"/>
        <c:lblOffset val="100"/>
      </c:catAx>
      <c:valAx>
        <c:axId val="175854720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6168320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83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Not in the past 12 months</c:v>
                </c:pt>
                <c:pt idx="1">
                  <c:v>Once or twice in the past 12 months</c:v>
                </c:pt>
                <c:pt idx="2">
                  <c:v>Several times in the past 12 months</c:v>
                </c:pt>
                <c:pt idx="3">
                  <c:v>Monthly </c:v>
                </c:pt>
                <c:pt idx="4">
                  <c:v>Weekly</c:v>
                </c:pt>
                <c:pt idx="5">
                  <c:v>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</c:v>
                </c:pt>
                <c:pt idx="1">
                  <c:v>0.29000000000000031</c:v>
                </c:pt>
                <c:pt idx="2">
                  <c:v>0.24000000000000019</c:v>
                </c:pt>
                <c:pt idx="3">
                  <c:v>0.13</c:v>
                </c:pt>
                <c:pt idx="4">
                  <c:v>0.11</c:v>
                </c:pt>
                <c:pt idx="5">
                  <c:v>3.0000000000000002E-2</c:v>
                </c:pt>
              </c:numCache>
            </c:numRef>
          </c:val>
        </c:ser>
        <c:axId val="176199168"/>
        <c:axId val="176200704"/>
      </c:barChart>
      <c:catAx>
        <c:axId val="176199168"/>
        <c:scaling>
          <c:orientation val="minMax"/>
        </c:scaling>
        <c:axPos val="b"/>
        <c:tickLblPos val="nextTo"/>
        <c:crossAx val="176200704"/>
        <c:crosses val="autoZero"/>
        <c:auto val="1"/>
        <c:lblAlgn val="ctr"/>
        <c:lblOffset val="100"/>
      </c:catAx>
      <c:valAx>
        <c:axId val="176200704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6199168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49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Not in the past 12 months</c:v>
                </c:pt>
                <c:pt idx="1">
                  <c:v>Once or twice in the past 12 months</c:v>
                </c:pt>
                <c:pt idx="2">
                  <c:v>Several times in the past 12 months</c:v>
                </c:pt>
                <c:pt idx="3">
                  <c:v>Monthly </c:v>
                </c:pt>
                <c:pt idx="4">
                  <c:v>Weekly</c:v>
                </c:pt>
                <c:pt idx="5">
                  <c:v>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7.0000000000000021E-2</c:v>
                </c:pt>
                <c:pt idx="1">
                  <c:v>0.2</c:v>
                </c:pt>
                <c:pt idx="2">
                  <c:v>0.24000000000000021</c:v>
                </c:pt>
                <c:pt idx="3">
                  <c:v>0.14000000000000001</c:v>
                </c:pt>
                <c:pt idx="4">
                  <c:v>0.22</c:v>
                </c:pt>
                <c:pt idx="5">
                  <c:v>0.12000000000000002</c:v>
                </c:pt>
              </c:numCache>
            </c:numRef>
          </c:val>
        </c:ser>
        <c:axId val="176336256"/>
        <c:axId val="176387200"/>
      </c:barChart>
      <c:catAx>
        <c:axId val="176336256"/>
        <c:scaling>
          <c:orientation val="minMax"/>
        </c:scaling>
        <c:axPos val="b"/>
        <c:tickLblPos val="nextTo"/>
        <c:crossAx val="176387200"/>
        <c:crosses val="autoZero"/>
        <c:auto val="1"/>
        <c:lblAlgn val="ctr"/>
        <c:lblOffset val="100"/>
      </c:catAx>
      <c:valAx>
        <c:axId val="176387200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633625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49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 problems in the past 12 months</c:v>
                </c:pt>
                <c:pt idx="1">
                  <c:v>Problems once or twice in the past 12 months</c:v>
                </c:pt>
                <c:pt idx="2">
                  <c:v>Problems several times in the past 12 months</c:v>
                </c:pt>
                <c:pt idx="3">
                  <c:v>Problems monthly</c:v>
                </c:pt>
                <c:pt idx="4">
                  <c:v>Problems weekly</c:v>
                </c:pt>
                <c:pt idx="5">
                  <c:v>Problems 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0.34</c:v>
                </c:pt>
                <c:pt idx="1">
                  <c:v>0.30000000000000032</c:v>
                </c:pt>
                <c:pt idx="2">
                  <c:v>0.17</c:v>
                </c:pt>
                <c:pt idx="3">
                  <c:v>0.1</c:v>
                </c:pt>
                <c:pt idx="4">
                  <c:v>6.0000000000000032E-2</c:v>
                </c:pt>
                <c:pt idx="5">
                  <c:v>2.0000000000000011E-2</c:v>
                </c:pt>
              </c:numCache>
            </c:numRef>
          </c:val>
        </c:ser>
        <c:axId val="176395776"/>
        <c:axId val="176513792"/>
      </c:barChart>
      <c:catAx>
        <c:axId val="176395776"/>
        <c:scaling>
          <c:orientation val="minMax"/>
        </c:scaling>
        <c:axPos val="b"/>
        <c:tickLblPos val="nextTo"/>
        <c:crossAx val="176513792"/>
        <c:crosses val="autoZero"/>
        <c:auto val="1"/>
        <c:lblAlgn val="ctr"/>
        <c:lblOffset val="100"/>
      </c:catAx>
      <c:valAx>
        <c:axId val="176513792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639577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887752770782197"/>
          <c:y val="3.1619620660625049E-2"/>
          <c:w val="0.8613653819588335"/>
          <c:h val="0.8329115908753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C4DE"/>
            </a:solidFill>
          </c:spPr>
          <c:dLbls>
            <c:showVal val="1"/>
          </c:dLbls>
          <c:cat>
            <c:strRef>
              <c:f>Sheet1!$A$2:$A$7</c:f>
              <c:strCache>
                <c:ptCount val="6"/>
                <c:pt idx="0">
                  <c:v>No problems in the past 12 months</c:v>
                </c:pt>
                <c:pt idx="1">
                  <c:v>Problems once or twice in the past 12 months</c:v>
                </c:pt>
                <c:pt idx="2">
                  <c:v>Problems several times in the past 12 months</c:v>
                </c:pt>
                <c:pt idx="3">
                  <c:v>Problems monthly</c:v>
                </c:pt>
                <c:pt idx="4">
                  <c:v>Problems weekly</c:v>
                </c:pt>
                <c:pt idx="5">
                  <c:v>Problems daily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0.32000000000000067</c:v>
                </c:pt>
                <c:pt idx="1">
                  <c:v>0.26</c:v>
                </c:pt>
                <c:pt idx="2">
                  <c:v>0.17</c:v>
                </c:pt>
                <c:pt idx="3">
                  <c:v>0.1</c:v>
                </c:pt>
                <c:pt idx="4">
                  <c:v>0.1</c:v>
                </c:pt>
                <c:pt idx="5">
                  <c:v>0.05</c:v>
                </c:pt>
              </c:numCache>
            </c:numRef>
          </c:val>
        </c:ser>
        <c:axId val="176873856"/>
        <c:axId val="176875392"/>
      </c:barChart>
      <c:catAx>
        <c:axId val="176873856"/>
        <c:scaling>
          <c:orientation val="minMax"/>
        </c:scaling>
        <c:axPos val="b"/>
        <c:tickLblPos val="nextTo"/>
        <c:crossAx val="176875392"/>
        <c:crosses val="autoZero"/>
        <c:auto val="1"/>
        <c:lblAlgn val="ctr"/>
        <c:lblOffset val="100"/>
      </c:catAx>
      <c:valAx>
        <c:axId val="176875392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0%" sourceLinked="1"/>
        <c:tickLblPos val="nextTo"/>
        <c:crossAx val="17687385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0" tIns="45234" rIns="90470" bIns="45234" numCol="1" anchor="t" anchorCtr="0" compatLnSpc="1">
            <a:prstTxWarp prst="textNoShape">
              <a:avLst/>
            </a:prstTxWarp>
          </a:bodyPr>
          <a:lstStyle>
            <a:lvl1pPr defTabSz="904875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845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0" tIns="45234" rIns="90470" bIns="45234" numCol="1" anchor="t" anchorCtr="0" compatLnSpc="1">
            <a:prstTxWarp prst="textNoShape">
              <a:avLst/>
            </a:prstTxWarp>
          </a:bodyPr>
          <a:lstStyle>
            <a:lvl1pPr algn="r" defTabSz="904875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84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40775"/>
            <a:ext cx="29845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0" tIns="45234" rIns="90470" bIns="45234" numCol="1" anchor="b" anchorCtr="0" compatLnSpc="1">
            <a:prstTxWarp prst="textNoShape">
              <a:avLst/>
            </a:prstTxWarp>
          </a:bodyPr>
          <a:lstStyle>
            <a:lvl1pPr defTabSz="904875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 dirty="0"/>
              <a:t>Nursing Home Survey on Patient Safety Culture Feedback Report</a:t>
            </a:r>
          </a:p>
        </p:txBody>
      </p:sp>
      <p:sp>
        <p:nvSpPr>
          <p:cNvPr id="584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740775"/>
            <a:ext cx="29845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0" tIns="45234" rIns="90470" bIns="45234" numCol="1" anchor="b" anchorCtr="0" compatLnSpc="1">
            <a:prstTxWarp prst="textNoShape">
              <a:avLst/>
            </a:prstTxWarp>
          </a:bodyPr>
          <a:lstStyle>
            <a:lvl1pPr algn="r" defTabSz="904875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C53D3AD5-388B-4ECB-8AF1-E0333D2786B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0250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5" tIns="45752" rIns="91505" bIns="45752" numCol="1" anchor="t" anchorCtr="0" compatLnSpc="1">
            <a:prstTxWarp prst="textNoShape">
              <a:avLst/>
            </a:prstTxWarp>
          </a:bodyPr>
          <a:lstStyle>
            <a:lvl1pPr defTabSz="915988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5" tIns="45752" rIns="91505" bIns="45752" numCol="1" anchor="t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8975"/>
            <a:ext cx="4533900" cy="3452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70388"/>
            <a:ext cx="50292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5" tIns="45752" rIns="91505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5" tIns="45752" rIns="91505" bIns="45752" numCol="1" anchor="b" anchorCtr="0" compatLnSpc="1">
            <a:prstTxWarp prst="textNoShape">
              <a:avLst/>
            </a:prstTxWarp>
          </a:bodyPr>
          <a:lstStyle>
            <a:lvl1pPr defTabSz="915988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 dirty="0"/>
              <a:t>Nursing Home Survey on Patient Safety Culture Feedback Report</a:t>
            </a:r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5" tIns="45752" rIns="91505" bIns="45752" numCol="1" anchor="b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DBECEA6-850F-44FD-8DD8-846C7DAF27F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40696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9593" eaLnBrk="0" hangingPunct="0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05208" indent="-271234" defTabSz="899593" eaLnBrk="0" hangingPunct="0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084936" indent="-216987" defTabSz="899593" eaLnBrk="0" hangingPunct="0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18910" indent="-216987" defTabSz="899593" eaLnBrk="0" hangingPunct="0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1952884" indent="-216987" defTabSz="899593" eaLnBrk="0" hangingPunct="0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386858" indent="-216987" defTabSz="8995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820833" indent="-216987" defTabSz="8995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254807" indent="-216987" defTabSz="8995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688781" indent="-216987" defTabSz="8995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C292D854-992F-46CF-8222-3F1CE43C9F58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7</a:t>
            </a:fld>
            <a:endParaRPr lang="en-US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30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charset="0"/>
              </a:defRPr>
            </a:lvl9pPr>
          </a:lstStyle>
          <a:p>
            <a:fld id="{477164D4-9F54-4D19-BAC2-7FCA91220F2A}" type="slidenum">
              <a:rPr lang="en-US" sz="1200" smtClean="0">
                <a:solidFill>
                  <a:schemeClr val="tx1"/>
                </a:solidFill>
                <a:latin typeface="Times New Roman" pitchFamily="18" charset="0"/>
              </a:rPr>
              <a:pPr/>
              <a:t>35</a:t>
            </a:fld>
            <a:endParaRPr lang="en-US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20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21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22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23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24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26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27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594">
              <a:defRPr sz="1100">
                <a:solidFill>
                  <a:srgbClr val="000000"/>
                </a:solidFill>
                <a:latin typeface="Arial" pitchFamily="34" charset="0"/>
              </a:defRPr>
            </a:lvl1pPr>
            <a:lvl2pPr marL="731583" indent="-281378" defTabSz="892594">
              <a:defRPr sz="1100">
                <a:solidFill>
                  <a:srgbClr val="000000"/>
                </a:solidFill>
                <a:latin typeface="Arial" pitchFamily="34" charset="0"/>
              </a:defRPr>
            </a:lvl2pPr>
            <a:lvl3pPr marL="112551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3pPr>
            <a:lvl4pPr marL="1575717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4pPr>
            <a:lvl5pPr marL="2025922" indent="-225102" defTabSz="892594">
              <a:defRPr sz="1100">
                <a:solidFill>
                  <a:srgbClr val="000000"/>
                </a:solidFill>
                <a:latin typeface="Arial" pitchFamily="34" charset="0"/>
              </a:defRPr>
            </a:lvl5pPr>
            <a:lvl6pPr marL="2476127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6pPr>
            <a:lvl7pPr marL="292633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7pPr>
            <a:lvl8pPr marL="3376536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8pPr>
            <a:lvl9pPr marL="3826741" indent="-225102" defTabSz="892594" eaLnBrk="0" fontAlgn="base" hangingPunct="0">
              <a:spcBef>
                <a:spcPct val="10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11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fld id="{F14D5B99-63CC-4D31-ADDF-3F00F7505D7F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/>
              <a:t>29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8975"/>
            <a:ext cx="4530725" cy="34528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725" y="2271713"/>
            <a:ext cx="8159750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9863" y="4144963"/>
            <a:ext cx="6721475" cy="1870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4525" y="533400"/>
            <a:ext cx="2127250" cy="6000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0"/>
            <a:ext cx="6232525" cy="6000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521575" cy="979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8382000" cy="239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4143375"/>
            <a:ext cx="8382000" cy="239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521575" cy="979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4114800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876800" y="1600200"/>
            <a:ext cx="4114800" cy="493395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521575" cy="979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4114800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114800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725" y="2271713"/>
            <a:ext cx="8159750" cy="1568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9863" y="4144963"/>
            <a:ext cx="6721475" cy="18700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706563"/>
            <a:ext cx="8642350" cy="4827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533400" y="1447800"/>
            <a:ext cx="8534400" cy="0"/>
          </a:xfrm>
          <a:prstGeom prst="line">
            <a:avLst/>
          </a:prstGeom>
          <a:noFill/>
          <a:ln w="38100">
            <a:solidFill>
              <a:srgbClr val="B2B2B2"/>
            </a:solidFill>
            <a:round/>
            <a:headEnd/>
            <a:tailEnd/>
          </a:ln>
          <a:effectLst/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700588"/>
            <a:ext cx="8161338" cy="14525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3100388"/>
            <a:ext cx="8161338" cy="16002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425" y="1706563"/>
            <a:ext cx="4244975" cy="482758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706563"/>
            <a:ext cx="4244975" cy="482758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36713"/>
            <a:ext cx="4243388" cy="682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319338"/>
            <a:ext cx="4243388" cy="42148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636713"/>
            <a:ext cx="4244975" cy="682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319338"/>
            <a:ext cx="4244975" cy="42148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0513"/>
            <a:ext cx="3159125" cy="12398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90513"/>
            <a:ext cx="5367337" cy="62436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25" y="1530350"/>
            <a:ext cx="3159125" cy="500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5121275"/>
            <a:ext cx="5761037" cy="6032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54050"/>
            <a:ext cx="5761037" cy="4389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724525"/>
            <a:ext cx="5761037" cy="858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1706563"/>
            <a:ext cx="8642350" cy="48275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1188" y="293688"/>
            <a:ext cx="2160587" cy="62404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293688"/>
            <a:ext cx="6329363" cy="6240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700588"/>
            <a:ext cx="8161338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3100388"/>
            <a:ext cx="8161338" cy="16002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114800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114800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3688"/>
            <a:ext cx="864235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36713"/>
            <a:ext cx="4243388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319338"/>
            <a:ext cx="4243388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636713"/>
            <a:ext cx="4244975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319338"/>
            <a:ext cx="4244975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90513"/>
            <a:ext cx="3159125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90513"/>
            <a:ext cx="5367337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25" y="1530350"/>
            <a:ext cx="3159125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5121275"/>
            <a:ext cx="5761037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54050"/>
            <a:ext cx="5761037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724525"/>
            <a:ext cx="5761037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533400"/>
            <a:ext cx="752157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3820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50952" name="Text Box 8"/>
          <p:cNvSpPr txBox="1">
            <a:spLocks noChangeArrowheads="1"/>
          </p:cNvSpPr>
          <p:nvPr userDrawn="1"/>
        </p:nvSpPr>
        <p:spPr bwMode="auto">
          <a:xfrm>
            <a:off x="3124200" y="6961188"/>
            <a:ext cx="5984875" cy="277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6653" tIns="48326" rIns="96653" bIns="48326">
            <a:spAutoFit/>
          </a:bodyPr>
          <a:lstStyle/>
          <a:p>
            <a:pPr marL="342900" indent="-342900" algn="r"/>
            <a:r>
              <a:rPr lang="en-US" sz="1200" dirty="0">
                <a:solidFill>
                  <a:schemeClr val="bg1"/>
                </a:solidFill>
              </a:rPr>
              <a:t>Medical Office  Survey on Patient Safety Culture  </a:t>
            </a:r>
            <a:fld id="{FA567DF0-C614-4905-8FB9-9F9C00D5BEE9}" type="slidenum">
              <a:rPr lang="en-US" sz="1200">
                <a:solidFill>
                  <a:schemeClr val="bg1"/>
                </a:solidFill>
              </a:rPr>
              <a:pPr marL="342900" indent="-342900" algn="r"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0953" name="Line 9"/>
          <p:cNvSpPr>
            <a:spLocks noChangeShapeType="1"/>
          </p:cNvSpPr>
          <p:nvPr userDrawn="1"/>
        </p:nvSpPr>
        <p:spPr bwMode="auto">
          <a:xfrm>
            <a:off x="533400" y="1447800"/>
            <a:ext cx="8534400" cy="0"/>
          </a:xfrm>
          <a:prstGeom prst="line">
            <a:avLst/>
          </a:prstGeom>
          <a:noFill/>
          <a:ln w="38100">
            <a:solidFill>
              <a:srgbClr val="B2B2B2"/>
            </a:solidFill>
            <a:round/>
            <a:headEnd/>
            <a:tailEnd/>
          </a:ln>
          <a:effectLst/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  <p:sldLayoutId id="2147483675" r:id="rId14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2pPr>
      <a:lvl3pPr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3pPr>
      <a:lvl4pPr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4pPr>
      <a:lvl5pPr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5pPr>
      <a:lvl6pPr marL="457200"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6pPr>
      <a:lvl7pPr marL="914400"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7pPr>
      <a:lvl8pPr marL="1371600"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8pPr>
      <a:lvl9pPr marL="1828800" algn="ctr" defTabSz="9667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Arial" charset="0"/>
        </a:defRPr>
      </a:lvl9pPr>
    </p:titleStyle>
    <p:bodyStyle>
      <a:lvl1pPr marL="482600" indent="-482600" algn="ctr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70000"/>
        <a:buFont typeface="Wingdings" pitchFamily="2" charset="2"/>
        <a:defRPr sz="2700" b="1">
          <a:solidFill>
            <a:schemeClr val="tx1"/>
          </a:solidFill>
          <a:latin typeface="+mn-lt"/>
          <a:ea typeface="+mn-ea"/>
          <a:cs typeface="+mn-cs"/>
        </a:defRPr>
      </a:lvl1pPr>
      <a:lvl2pPr marL="906463" indent="-301625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60000"/>
        <a:buFont typeface="Wingdings" pitchFamily="2" charset="2"/>
        <a:defRPr sz="2700" b="1">
          <a:solidFill>
            <a:schemeClr val="tx1"/>
          </a:solidFill>
          <a:latin typeface="+mn-lt"/>
        </a:defRPr>
      </a:lvl2pPr>
      <a:lvl3pPr marL="1268413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120000"/>
        <a:defRPr sz="2400" b="1">
          <a:solidFill>
            <a:schemeClr val="tx1"/>
          </a:solidFill>
          <a:latin typeface="Times New Roman" pitchFamily="18" charset="0"/>
        </a:defRPr>
      </a:lvl3pPr>
      <a:lvl4pPr marL="1692275" indent="-242888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4pPr>
      <a:lvl5pPr marL="2174875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5pPr>
      <a:lvl6pPr marL="2632075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6pPr>
      <a:lvl7pPr marL="3089275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7pPr>
      <a:lvl8pPr marL="3546475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8pPr>
      <a:lvl9pPr marL="4003675" indent="-241300" algn="l" defTabSz="966788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2000" b="1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rq.gov/qual/patientsafetyculture/mosurvindex.ht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>
          <a:xfrm>
            <a:off x="609600" y="469900"/>
            <a:ext cx="8305801" cy="5849938"/>
          </a:xfrm>
          <a:prstGeom prst="rect">
            <a:avLst/>
          </a:prstGeom>
        </p:spPr>
        <p:txBody>
          <a:bodyPr lIns="91414" tIns="45706" rIns="91414" bIns="45706"/>
          <a:lstStyle>
            <a:lvl1pPr marL="482600" indent="-482600" algn="ctr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70000"/>
              <a:buFont typeface="Wingdings" pitchFamily="2" charset="2"/>
              <a:defRPr sz="27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6463" indent="-301625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60000"/>
              <a:buFont typeface="Wingdings" pitchFamily="2" charset="2"/>
              <a:defRPr sz="2700" b="1">
                <a:solidFill>
                  <a:schemeClr val="tx1"/>
                </a:solidFill>
                <a:latin typeface="+mn-lt"/>
              </a:defRPr>
            </a:lvl2pPr>
            <a:lvl3pPr marL="1268413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buSzPct val="120000"/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algn="l" defTabSz="9667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5B4C"/>
              </a:buClr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endParaRPr lang="en-US" dirty="0" smtClean="0">
              <a:latin typeface="Tahoma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Results from the AHRQ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Medical Office Survey on Patient Safety Culture 2012 User Comparative Database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defRPr/>
            </a:pPr>
            <a:endParaRPr lang="en-US" sz="29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>
              <a:defRPr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2012 AHRQ Annual Conference</a:t>
            </a:r>
          </a:p>
          <a:p>
            <a:pPr marL="0" indent="0">
              <a:defRPr/>
            </a:pPr>
            <a:endParaRPr lang="en-US" sz="2000" dirty="0" smtClean="0">
              <a:latin typeface="Tahoma" pitchFamily="34" charset="0"/>
            </a:endParaRPr>
          </a:p>
          <a:p>
            <a:pPr marL="0" indent="0" algn="l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September 10, 2012</a:t>
            </a:r>
          </a:p>
          <a:p>
            <a:pPr marL="0" indent="0" algn="r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0" indent="0" algn="r">
              <a:defRPr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Theresa Famolaro, MPS,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Westat</a:t>
            </a:r>
          </a:p>
          <a:p>
            <a:pPr marL="0" indent="0" algn="r">
              <a:defRPr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9359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1" y="3700328"/>
            <a:ext cx="2514600" cy="300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25" y="533400"/>
            <a:ext cx="7521575" cy="979488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Medical Offices by Number of Providers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08936631"/>
              </p:ext>
            </p:extLst>
          </p:nvPr>
        </p:nvGraphicFramePr>
        <p:xfrm>
          <a:off x="1066800" y="1752600"/>
          <a:ext cx="7642860" cy="449580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346670"/>
                <a:gridCol w="2148095"/>
                <a:gridCol w="2148095"/>
              </a:tblGrid>
              <a:tr h="1101912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lt1"/>
                          </a:solidFill>
                        </a:rPr>
                        <a:t>Number of Providers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%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4%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12%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12%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4-9</a:t>
                      </a:r>
                      <a:endParaRPr lang="en-US" sz="2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41%</a:t>
                      </a:r>
                      <a:endParaRPr lang="en-US" sz="2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10-13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9%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14-19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7%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More than 19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15%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6581001"/>
            <a:ext cx="800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+mj-lt"/>
                <a:ea typeface="Times New Roman"/>
              </a:rPr>
              <a:t>Note: </a:t>
            </a:r>
            <a:r>
              <a:rPr lang="en-US" sz="1200" dirty="0">
                <a:latin typeface="+mj-lt"/>
                <a:ea typeface="Times New Roman"/>
              </a:rPr>
              <a:t>Percentages may not add to exactly 100 percent due to </a:t>
            </a:r>
            <a:r>
              <a:rPr lang="en-US" sz="1200" dirty="0" smtClean="0">
                <a:latin typeface="+mj-lt"/>
                <a:ea typeface="Times New Roman"/>
              </a:rPr>
              <a:t>rounding; n = 926,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9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57200"/>
            <a:ext cx="4953000" cy="979488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Medical Offices by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Single vs. Multi-Specialty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0725051"/>
              </p:ext>
            </p:extLst>
          </p:nvPr>
        </p:nvGraphicFramePr>
        <p:xfrm>
          <a:off x="685800" y="1828800"/>
          <a:ext cx="8305800" cy="375436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367694"/>
                <a:gridCol w="1469053"/>
                <a:gridCol w="1469053"/>
              </a:tblGrid>
              <a:tr h="113999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lt1"/>
                          </a:solidFill>
                        </a:rPr>
                        <a:t>Single vs. Multi-Specialty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%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</a:tr>
              <a:tr h="528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Arial"/>
                          <a:ea typeface="Times New Roman"/>
                        </a:rPr>
                        <a:t>Single specialty</a:t>
                      </a:r>
                      <a:endParaRPr lang="en-US" sz="2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641</a:t>
                      </a: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Arial"/>
                          <a:ea typeface="Times New Roman"/>
                        </a:rPr>
                        <a:t>69%</a:t>
                      </a:r>
                      <a:endParaRPr lang="en-US" sz="2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</a:tr>
              <a:tr h="528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Multi-specialty with primary care </a:t>
                      </a:r>
                      <a:r>
                        <a:rPr lang="en-US" sz="2200" dirty="0" smtClean="0">
                          <a:effectLst/>
                          <a:latin typeface="Arial"/>
                          <a:ea typeface="Times New Roman"/>
                        </a:rPr>
                        <a:t>only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9%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</a:tr>
              <a:tr h="10297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Multi-specialty with primary care and specialty care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</a:t>
                      </a: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20%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</a:tr>
              <a:tr h="528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Multi-specialty with specialty care only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45720" marR="45720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Arial"/>
                          <a:ea typeface="Times New Roman"/>
                        </a:rPr>
                        <a:t>2%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20" marR="45720" marT="8890" marB="889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" y="6581001"/>
            <a:ext cx="800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+mj-lt"/>
                <a:ea typeface="Times New Roman"/>
              </a:rPr>
              <a:t>Note: </a:t>
            </a:r>
            <a:r>
              <a:rPr lang="en-US" sz="1200" dirty="0">
                <a:latin typeface="+mj-lt"/>
                <a:ea typeface="Times New Roman"/>
              </a:rPr>
              <a:t>Percentages may not add to exactly 100 percent due to </a:t>
            </a:r>
            <a:r>
              <a:rPr lang="en-US" sz="1200" dirty="0" smtClean="0">
                <a:latin typeface="+mj-lt"/>
                <a:ea typeface="Times New Roman"/>
              </a:rPr>
              <a:t>rounding; n = 932,.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6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Implementation Status of Electronic Tools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42832120"/>
              </p:ext>
            </p:extLst>
          </p:nvPr>
        </p:nvGraphicFramePr>
        <p:xfrm>
          <a:off x="609600" y="2057400"/>
          <a:ext cx="8305800" cy="32004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95600"/>
                <a:gridCol w="1600200"/>
                <a:gridCol w="2209800"/>
                <a:gridCol w="1600200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lt1"/>
                          </a:solidFill>
                        </a:rPr>
                        <a:t>Electronic</a:t>
                      </a:r>
                      <a:r>
                        <a:rPr lang="en-US" sz="1800" baseline="0" dirty="0" smtClean="0">
                          <a:solidFill>
                            <a:schemeClr val="lt1"/>
                          </a:solidFill>
                        </a:rPr>
                        <a:t> Tools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% Not Implemented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%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Implementation in Process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% Fully Implemented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Appointment scheduling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88%</a:t>
                      </a:r>
                      <a:endParaRPr lang="en-US" sz="1800" b="1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Ordering of medications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52%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Ordering</a:t>
                      </a:r>
                      <a:r>
                        <a:rPr lang="en-US" sz="1800" baseline="0" dirty="0" smtClean="0"/>
                        <a:t> of tests, imaging, or procedures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48%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Access</a:t>
                      </a:r>
                      <a:r>
                        <a:rPr lang="en-US" sz="1800" baseline="0" dirty="0" smtClean="0"/>
                        <a:t> to patients’ test or imaging results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69%</a:t>
                      </a:r>
                      <a:endParaRPr lang="en-US" sz="18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Medical/health records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62%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6581001"/>
            <a:ext cx="800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+mj-lt"/>
                <a:ea typeface="Times New Roman"/>
              </a:rPr>
              <a:t>Note: </a:t>
            </a:r>
            <a:r>
              <a:rPr lang="en-US" sz="1200" dirty="0">
                <a:latin typeface="+mj-lt"/>
                <a:ea typeface="Times New Roman"/>
              </a:rPr>
              <a:t>Percentages may not add to exactly 100 percent due to rounding.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633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7521575" cy="979488"/>
          </a:xfrm>
        </p:spPr>
        <p:txBody>
          <a:bodyPr/>
          <a:lstStyle/>
          <a:p>
            <a:pPr marL="0" indent="0" algn="ctr"/>
            <a:r>
              <a:rPr lang="en-US" sz="2800" dirty="0" smtClean="0"/>
              <a:t>Medical Offices by Majority Ownership</a:t>
            </a:r>
            <a:endParaRPr lang="en-US" sz="2800" dirty="0"/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16415484"/>
              </p:ext>
            </p:extLst>
          </p:nvPr>
        </p:nvGraphicFramePr>
        <p:xfrm>
          <a:off x="1066800" y="1821283"/>
          <a:ext cx="7467600" cy="412231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826000"/>
                <a:gridCol w="1320800"/>
                <a:gridCol w="1320800"/>
              </a:tblGrid>
              <a:tr h="65861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lt1"/>
                          </a:solidFill>
                        </a:rPr>
                        <a:t>Majority</a:t>
                      </a:r>
                      <a:r>
                        <a:rPr lang="en-US" sz="2200" baseline="0" dirty="0" smtClean="0">
                          <a:solidFill>
                            <a:schemeClr val="lt1"/>
                          </a:solidFill>
                        </a:rPr>
                        <a:t> Ownership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%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</a:tr>
              <a:tr h="661676">
                <a:tc>
                  <a:txBody>
                    <a:bodyPr/>
                    <a:lstStyle/>
                    <a:p>
                      <a:r>
                        <a:rPr lang="en-US" sz="2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Provider(s) and/or physician(s)</a:t>
                      </a:r>
                      <a:endParaRPr lang="en-US" sz="2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10%</a:t>
                      </a:r>
                    </a:p>
                  </a:txBody>
                  <a:tcPr marL="73025" marR="73025" marT="8890" marB="8890" anchor="ctr"/>
                </a:tc>
              </a:tr>
              <a:tr h="528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University or academic medical institution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6%</a:t>
                      </a:r>
                    </a:p>
                  </a:txBody>
                  <a:tcPr marL="73025" marR="73025" marT="8890" marB="8890" anchor="ctr"/>
                </a:tc>
              </a:tr>
              <a:tr h="528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j-lt"/>
                          <a:ea typeface="Times New Roman"/>
                        </a:rPr>
                        <a:t>Hospital or health system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678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j-lt"/>
                          <a:ea typeface="Times New Roman"/>
                        </a:rPr>
                        <a:t>73%</a:t>
                      </a:r>
                    </a:p>
                  </a:txBody>
                  <a:tcPr marL="73025" marR="73025" marT="8890" marB="8890" anchor="ctr"/>
                </a:tc>
              </a:tr>
              <a:tr h="528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Community health system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58 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6%</a:t>
                      </a:r>
                    </a:p>
                  </a:txBody>
                  <a:tcPr marL="73025" marR="73025" marT="8890" marB="8890" anchor="ctr"/>
                </a:tc>
              </a:tr>
              <a:tr h="528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Government (Federal, State, local)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34 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4%</a:t>
                      </a:r>
                    </a:p>
                  </a:txBody>
                  <a:tcPr marL="73025" marR="73025" marT="8890" marB="8890" anchor="ctr"/>
                </a:tc>
              </a:tr>
              <a:tr h="528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Other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 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2%</a:t>
                      </a:r>
                    </a:p>
                  </a:txBody>
                  <a:tcPr marL="73025" marR="73025" marT="8890" marB="889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6581001"/>
            <a:ext cx="800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+mj-lt"/>
                <a:ea typeface="Times New Roman"/>
              </a:rPr>
              <a:t>Note: </a:t>
            </a:r>
            <a:r>
              <a:rPr lang="en-US" sz="1200" dirty="0">
                <a:latin typeface="+mj-lt"/>
                <a:ea typeface="Times New Roman"/>
              </a:rPr>
              <a:t>Percentages may not add to exactly 100 percent due to </a:t>
            </a:r>
            <a:r>
              <a:rPr lang="en-US" sz="1200" dirty="0" smtClean="0">
                <a:latin typeface="+mj-lt"/>
                <a:ea typeface="Times New Roman"/>
              </a:rPr>
              <a:t>rounding; n =  929,.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179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1" y="533400"/>
            <a:ext cx="5562599" cy="979488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Respondents by Staff Position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2741274"/>
              </p:ext>
            </p:extLst>
          </p:nvPr>
        </p:nvGraphicFramePr>
        <p:xfrm>
          <a:off x="762000" y="1884681"/>
          <a:ext cx="8077199" cy="421131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257800"/>
                <a:gridCol w="1447800"/>
                <a:gridCol w="1371599"/>
              </a:tblGrid>
              <a:tr h="63529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lt1"/>
                          </a:solidFill>
                        </a:rPr>
                        <a:t>Staff Position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%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B0C4DE"/>
                    </a:solidFill>
                  </a:tcPr>
                </a:tc>
              </a:tr>
              <a:tr h="3811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+mj-lt"/>
                          <a:ea typeface="Times New Roman"/>
                        </a:rPr>
                        <a:t>Administrative or clerical staff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Times New Roman"/>
                        </a:rPr>
                        <a:t>6,378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28%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444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Times New Roman"/>
                        </a:rPr>
                        <a:t>Other clinical staff or clinical support staff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5,557 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24%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5849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Times New Roman"/>
                        </a:rPr>
                        <a:t>Registered Nurse (RN), Licensed Vocational Nurse (LVN), Licensed Practical Nurse (LPN)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4,203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18%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3790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Times New Roman"/>
                        </a:rPr>
                        <a:t>Physician (M.D. or D.O.)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2,943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13%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444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Times New Roman"/>
                        </a:rPr>
                        <a:t>Management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1,621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7%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8690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Times New Roman"/>
                        </a:rPr>
                        <a:t>Physician Assistant, Nurse Practitioner, Clinical Nurse Specialist, Nurse Midwife, Advanced Practice Nurse, etc.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1,061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5%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  <a:tr h="3668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Times New Roman"/>
                        </a:rPr>
                        <a:t>Other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1,200</a:t>
                      </a:r>
                    </a:p>
                  </a:txBody>
                  <a:tcPr marL="73025" marR="73025" marT="8890" marB="889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73025" marR="73025" marT="8890" marB="889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6581001"/>
            <a:ext cx="800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+mj-lt"/>
                <a:ea typeface="Times New Roman"/>
              </a:rPr>
              <a:t>Note: </a:t>
            </a:r>
            <a:r>
              <a:rPr lang="en-US" sz="1200" dirty="0">
                <a:latin typeface="+mj-lt"/>
                <a:ea typeface="Times New Roman"/>
              </a:rPr>
              <a:t>Percentages may not add to exactly 100 percent due to </a:t>
            </a:r>
            <a:r>
              <a:rPr lang="en-US" sz="1200" dirty="0" smtClean="0">
                <a:latin typeface="+mj-lt"/>
                <a:ea typeface="Times New Roman"/>
              </a:rPr>
              <a:t>rounding; n = 22,963.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40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11620918"/>
              </p:ext>
            </p:extLst>
          </p:nvPr>
        </p:nvGraphicFramePr>
        <p:xfrm>
          <a:off x="663054" y="1524000"/>
          <a:ext cx="8305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521575" cy="979488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Medical Office SOPS Composites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22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31820991"/>
              </p:ext>
            </p:extLst>
          </p:nvPr>
        </p:nvGraphicFramePr>
        <p:xfrm>
          <a:off x="663054" y="1524000"/>
          <a:ext cx="8305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521575" cy="979488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Medical Office SOPS Composites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88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95600" y="533400"/>
            <a:ext cx="3581400" cy="979488"/>
          </a:xfrm>
          <a:noFill/>
          <a:ln/>
        </p:spPr>
        <p:txBody>
          <a:bodyPr/>
          <a:lstStyle/>
          <a:p>
            <a:r>
              <a:rPr lang="en-US" sz="2800" dirty="0" smtClean="0"/>
              <a:t>Most Positive Items</a:t>
            </a:r>
            <a:endParaRPr lang="en-US" sz="2800" dirty="0"/>
          </a:p>
        </p:txBody>
      </p:sp>
      <p:sp>
        <p:nvSpPr>
          <p:cNvPr id="8519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620000" cy="4953000"/>
          </a:xfrm>
          <a:noFill/>
          <a:ln/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sz="2400" b="1" dirty="0" smtClean="0"/>
              <a:t>Teamwork</a:t>
            </a:r>
          </a:p>
          <a:p>
            <a:pPr lvl="1"/>
            <a:r>
              <a:rPr lang="en-US" sz="2200" dirty="0" smtClean="0"/>
              <a:t>In this office, there is a good working relationship between staff and providers (</a:t>
            </a:r>
            <a:r>
              <a:rPr lang="en-US" sz="2200" b="1" dirty="0" smtClean="0">
                <a:solidFill>
                  <a:srgbClr val="00B050"/>
                </a:solidFill>
              </a:rPr>
              <a:t>88%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When someone in this office gets really busy, others help out (</a:t>
            </a:r>
            <a:r>
              <a:rPr lang="en-US" sz="2200" b="1" dirty="0" smtClean="0">
                <a:solidFill>
                  <a:srgbClr val="00B050"/>
                </a:solidFill>
              </a:rPr>
              <a:t>84%</a:t>
            </a:r>
            <a:r>
              <a:rPr lang="en-US" sz="2200" dirty="0" smtClean="0"/>
              <a:t>)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Symbol" pitchFamily="18" charset="2"/>
              <a:buChar char="·"/>
            </a:pPr>
            <a:r>
              <a:rPr lang="en-US" sz="2400" b="1" dirty="0" smtClean="0"/>
              <a:t>Patient Care Tracking/Follow-up</a:t>
            </a:r>
          </a:p>
          <a:p>
            <a:pPr lvl="1"/>
            <a:r>
              <a:rPr lang="en-US" sz="2200" dirty="0" smtClean="0"/>
              <a:t>This office follows up with patients who need monitoring (</a:t>
            </a:r>
            <a:r>
              <a:rPr lang="en-US" sz="2200" b="1" dirty="0" smtClean="0">
                <a:solidFill>
                  <a:srgbClr val="00B050"/>
                </a:solidFill>
              </a:rPr>
              <a:t>89%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Our office follows up when we do not receive a report we are expecting from an outside provider (</a:t>
            </a:r>
            <a:r>
              <a:rPr lang="en-US" sz="2200" b="1" dirty="0" smtClean="0">
                <a:solidFill>
                  <a:srgbClr val="00B050"/>
                </a:solidFill>
              </a:rPr>
              <a:t>84%</a:t>
            </a:r>
            <a:r>
              <a:rPr lang="en-US" sz="2200" dirty="0" smtClean="0"/>
              <a:t>)</a:t>
            </a:r>
          </a:p>
          <a:p>
            <a:pPr lvl="1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3576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19400" y="533400"/>
            <a:ext cx="3962400" cy="979488"/>
          </a:xfrm>
          <a:noFill/>
          <a:ln/>
        </p:spPr>
        <p:txBody>
          <a:bodyPr/>
          <a:lstStyle/>
          <a:p>
            <a:r>
              <a:rPr lang="en-US" sz="2800" dirty="0" smtClean="0"/>
              <a:t>Least Positive Items</a:t>
            </a:r>
            <a:endParaRPr lang="en-US" sz="2800" dirty="0"/>
          </a:p>
        </p:txBody>
      </p:sp>
      <p:sp>
        <p:nvSpPr>
          <p:cNvPr id="8519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534400" cy="5334000"/>
          </a:xfrm>
          <a:noFill/>
          <a:ln/>
        </p:spPr>
        <p:txBody>
          <a:bodyPr/>
          <a:lstStyle/>
          <a:p>
            <a:pPr lvl="1">
              <a:buFont typeface="Symbol" pitchFamily="18" charset="2"/>
              <a:buChar char="·"/>
            </a:pPr>
            <a:r>
              <a:rPr lang="en-US" sz="2400" b="1" dirty="0" smtClean="0"/>
              <a:t>Work Pressure and Pace</a:t>
            </a:r>
            <a:endParaRPr lang="en-US" sz="1800" dirty="0" smtClean="0"/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In </a:t>
            </a:r>
            <a:r>
              <a:rPr lang="en-US" sz="2200" dirty="0"/>
              <a:t>this office, we often feel rushed when taking care of patients </a:t>
            </a:r>
            <a:r>
              <a:rPr lang="en-US" sz="2200" dirty="0" smtClean="0"/>
              <a:t>(</a:t>
            </a:r>
            <a:r>
              <a:rPr lang="en-US" sz="2200" b="1" dirty="0" smtClean="0">
                <a:solidFill>
                  <a:srgbClr val="FF0000"/>
                </a:solidFill>
              </a:rPr>
              <a:t>31%</a:t>
            </a:r>
            <a:r>
              <a:rPr lang="en-US" sz="2200" dirty="0" smtClean="0"/>
              <a:t>)</a:t>
            </a:r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We have enough staff to handle our patient load (</a:t>
            </a:r>
            <a:r>
              <a:rPr lang="en-US" sz="2200" b="1" dirty="0" smtClean="0">
                <a:solidFill>
                  <a:srgbClr val="FF0000"/>
                </a:solidFill>
              </a:rPr>
              <a:t>47%</a:t>
            </a:r>
            <a:r>
              <a:rPr lang="en-US" sz="2200" dirty="0" smtClean="0"/>
              <a:t>)</a:t>
            </a:r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We have too many patients for the number of providers in this office (</a:t>
            </a:r>
            <a:r>
              <a:rPr lang="en-US" sz="2200" b="1" dirty="0" smtClean="0">
                <a:solidFill>
                  <a:srgbClr val="FF0000"/>
                </a:solidFill>
              </a:rPr>
              <a:t>48%</a:t>
            </a:r>
            <a:r>
              <a:rPr lang="en-US" sz="2200" dirty="0" smtClean="0"/>
              <a:t>)</a:t>
            </a:r>
          </a:p>
          <a:p>
            <a:pPr lvl="1"/>
            <a:endParaRPr lang="en-US" sz="1800" dirty="0" smtClean="0"/>
          </a:p>
          <a:p>
            <a:pPr lvl="1">
              <a:buFont typeface="Symbol" pitchFamily="18" charset="2"/>
              <a:buChar char="·"/>
            </a:pPr>
            <a:r>
              <a:rPr lang="en-US" sz="2400" b="1" dirty="0" smtClean="0"/>
              <a:t>Office Processes and Standardization</a:t>
            </a:r>
            <a:endParaRPr lang="en-US" sz="1800" dirty="0" smtClean="0"/>
          </a:p>
          <a:p>
            <a:pPr marL="1143000" lvl="1" indent="-228600"/>
            <a:r>
              <a:rPr lang="en-US" sz="2200" dirty="0" smtClean="0"/>
              <a:t>We have problems with workflow in this office (</a:t>
            </a:r>
            <a:r>
              <a:rPr lang="en-US" sz="2200" b="1" dirty="0" smtClean="0">
                <a:solidFill>
                  <a:srgbClr val="FF0000"/>
                </a:solidFill>
              </a:rPr>
              <a:t>49%</a:t>
            </a:r>
            <a:r>
              <a:rPr lang="en-US" sz="2200" dirty="0" smtClean="0"/>
              <a:t>)</a:t>
            </a:r>
          </a:p>
          <a:p>
            <a:pPr lvl="1">
              <a:buNone/>
            </a:pPr>
            <a:endParaRPr lang="en-US" sz="1800" dirty="0" smtClean="0"/>
          </a:p>
          <a:p>
            <a:pPr lvl="1">
              <a:buFont typeface="Symbol" pitchFamily="18" charset="2"/>
              <a:buChar char="·"/>
            </a:pPr>
            <a:r>
              <a:rPr lang="en-US" sz="2400" b="1" dirty="0" smtClean="0"/>
              <a:t>Owner/Managing Partner/Leadership Support for Patient Safety</a:t>
            </a:r>
          </a:p>
          <a:p>
            <a:pPr marL="1143000" lvl="1" indent="-228600"/>
            <a:r>
              <a:rPr lang="en-US" sz="2200" dirty="0" smtClean="0"/>
              <a:t>They aren’t investing enough resources to improve the quality of care in this office (</a:t>
            </a:r>
            <a:r>
              <a:rPr lang="en-US" sz="2200" b="1" dirty="0" smtClean="0">
                <a:solidFill>
                  <a:srgbClr val="FF0000"/>
                </a:solidFill>
              </a:rPr>
              <a:t>49%</a:t>
            </a:r>
            <a:r>
              <a:rPr lang="en-US" sz="2200" dirty="0" smtClean="0"/>
              <a:t>)</a:t>
            </a:r>
            <a:endParaRPr lang="en-US" sz="22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6145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6324600" cy="979488"/>
          </a:xfrm>
        </p:spPr>
        <p:txBody>
          <a:bodyPr/>
          <a:lstStyle/>
          <a:p>
            <a:r>
              <a:rPr lang="en-US" sz="2800" dirty="0" smtClean="0"/>
              <a:t>Patient </a:t>
            </a:r>
            <a:r>
              <a:rPr lang="en-US" sz="2800" dirty="0"/>
              <a:t>Safety and Quality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458200" cy="4933950"/>
          </a:xfrm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b="1" dirty="0" smtClean="0"/>
              <a:t>Nine ratings of things happening in your medical office over the past 12 months</a:t>
            </a:r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b="1" dirty="0" smtClean="0"/>
              <a:t>Example items include:</a:t>
            </a:r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endParaRPr lang="en-US" sz="800" b="1" dirty="0" smtClean="0"/>
          </a:p>
          <a:p>
            <a:pPr lvl="1">
              <a:spcBef>
                <a:spcPct val="15000"/>
              </a:spcBef>
            </a:pPr>
            <a:r>
              <a:rPr lang="en-US" sz="2200" dirty="0" smtClean="0"/>
              <a:t>Use of a wrong chart/medical record on a patient</a:t>
            </a:r>
          </a:p>
          <a:p>
            <a:pPr lvl="1">
              <a:spcBef>
                <a:spcPct val="15000"/>
              </a:spcBef>
            </a:pPr>
            <a:r>
              <a:rPr lang="en-US" sz="2200" dirty="0" smtClean="0"/>
              <a:t>One day follow-up of an </a:t>
            </a:r>
            <a:r>
              <a:rPr lang="en-US" sz="2200" u="sng" dirty="0" smtClean="0"/>
              <a:t>abnormal</a:t>
            </a:r>
            <a:r>
              <a:rPr lang="en-US" sz="2200" dirty="0" smtClean="0"/>
              <a:t> result from a lab or imaging test</a:t>
            </a:r>
          </a:p>
          <a:p>
            <a:pPr lvl="1">
              <a:spcBef>
                <a:spcPct val="15000"/>
              </a:spcBef>
            </a:pPr>
            <a:r>
              <a:rPr lang="en-US" sz="2200" dirty="0" smtClean="0"/>
              <a:t>Ability of patient to </a:t>
            </a:r>
            <a:r>
              <a:rPr lang="en-US" sz="2200" dirty="0"/>
              <a:t>get an appointment within 48 hours for an acute/serious problem</a:t>
            </a:r>
            <a:endParaRPr lang="en-US" sz="2200" dirty="0" smtClean="0"/>
          </a:p>
          <a:p>
            <a:pPr lvl="1">
              <a:spcBef>
                <a:spcPct val="15000"/>
              </a:spcBef>
            </a:pPr>
            <a:r>
              <a:rPr lang="en-US" sz="2200" dirty="0" smtClean="0"/>
              <a:t>Availability of lab or imaging test results </a:t>
            </a:r>
          </a:p>
          <a:p>
            <a:pPr lvl="1">
              <a:spcBef>
                <a:spcPct val="15000"/>
              </a:spcBef>
            </a:pPr>
            <a:r>
              <a:rPr lang="en-US" sz="2200" dirty="0" smtClean="0"/>
              <a:t>Contact by pharmacy to clarify or correct a prescription</a:t>
            </a:r>
          </a:p>
        </p:txBody>
      </p:sp>
    </p:spTree>
    <p:extLst>
      <p:ext uri="{BB962C8B-B14F-4D97-AF65-F5344CB8AC3E}">
        <p14:creationId xmlns:p14="http://schemas.microsoft.com/office/powerpoint/2010/main" xmlns="" val="94109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85800"/>
            <a:ext cx="8642350" cy="1219200"/>
          </a:xfrm>
        </p:spPr>
        <p:txBody>
          <a:bodyPr lIns="96661" tIns="48331" rIns="96661" bIns="48331"/>
          <a:lstStyle/>
          <a:p>
            <a:r>
              <a:rPr lang="en-US" sz="2800" i="0" dirty="0" smtClean="0">
                <a:solidFill>
                  <a:schemeClr val="tx1"/>
                </a:solidFill>
              </a:rPr>
              <a:t>Acknowledgements</a:t>
            </a:r>
            <a:endParaRPr lang="en-US" sz="2800" i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6477000" cy="1828800"/>
          </a:xfrm>
        </p:spPr>
        <p:txBody>
          <a:bodyPr lIns="96661" tIns="48331" rIns="96661" bIns="48331" numCol="2"/>
          <a:lstStyle/>
          <a:p>
            <a:pPr marL="0" lvl="1" indent="-457200">
              <a:buClrTx/>
              <a:buSzPct val="100000"/>
              <a:buFont typeface="Symbol" pitchFamily="18" charset="2"/>
              <a:buChar char="·"/>
            </a:pPr>
            <a:r>
              <a:rPr lang="en-US" sz="2600" b="1" dirty="0" smtClean="0"/>
              <a:t>Westat staff                                          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0" dirty="0" smtClean="0"/>
              <a:t>Joann Sorra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0" dirty="0" smtClean="0"/>
              <a:t>Naomi Dyer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0" dirty="0" smtClean="0"/>
              <a:t>Scott Smith</a:t>
            </a:r>
          </a:p>
          <a:p>
            <a:pPr lvl="1"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spcBef>
                <a:spcPts val="1450"/>
              </a:spcBef>
              <a:buFont typeface="Wingdings" pitchFamily="2" charset="2"/>
              <a:buChar char="Ø"/>
            </a:pPr>
            <a:r>
              <a:rPr lang="en-US" sz="2400" b="0" dirty="0" smtClean="0"/>
              <a:t>Helen Liu</a:t>
            </a:r>
          </a:p>
          <a:p>
            <a:pPr lvl="1">
              <a:spcBef>
                <a:spcPts val="1420"/>
              </a:spcBef>
              <a:buFont typeface="Wingdings" pitchFamily="2" charset="2"/>
              <a:buChar char="Ø"/>
            </a:pPr>
            <a:r>
              <a:rPr lang="en-US" sz="2400" b="0" dirty="0" smtClean="0"/>
              <a:t>Matt Ragan</a:t>
            </a:r>
          </a:p>
          <a:p>
            <a:pPr lvl="1">
              <a:buNone/>
            </a:pPr>
            <a:endParaRPr lang="en-US" sz="1800" b="0" dirty="0" smtClean="0"/>
          </a:p>
          <a:p>
            <a:pPr marL="906199" lvl="1" indent="-302066" defTabSz="966612">
              <a:defRPr/>
            </a:pPr>
            <a:endParaRPr lang="en-US" sz="1800" b="0" dirty="0" smtClean="0"/>
          </a:p>
          <a:p>
            <a:pPr marL="906199" lvl="1" indent="-302066" defTabSz="966612">
              <a:defRPr/>
            </a:pPr>
            <a:endParaRPr lang="en-US" sz="21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43000" y="3928335"/>
            <a:ext cx="7239000" cy="99155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83306" indent="-483306" defTabSz="966612">
              <a:spcBef>
                <a:spcPts val="0"/>
              </a:spcBef>
              <a:buClrTx/>
              <a:buSzPct val="100000"/>
              <a:buFont typeface="Symbol" pitchFamily="18" charset="2"/>
              <a:buChar char="·"/>
              <a:defRPr/>
            </a:pPr>
            <a:r>
              <a:rPr lang="en-US" sz="2600" b="1" dirty="0" smtClean="0"/>
              <a:t>AHRQ staff</a:t>
            </a:r>
          </a:p>
          <a:p>
            <a:pPr marL="906199" lvl="1" indent="-302066" defTabSz="966612">
              <a:lnSpc>
                <a:spcPct val="90000"/>
              </a:lnSpc>
              <a:spcBef>
                <a:spcPts val="1320"/>
              </a:spcBef>
              <a:buFont typeface="Wingdings" pitchFamily="2" charset="2"/>
              <a:buChar char="Ø"/>
              <a:defRPr/>
            </a:pPr>
            <a:r>
              <a:rPr lang="en-US" sz="2400" dirty="0" smtClean="0"/>
              <a:t>Christine Crofton</a:t>
            </a:r>
          </a:p>
          <a:p>
            <a:pPr marL="906199" lvl="1" indent="-302066" defTabSz="966612">
              <a:spcBef>
                <a:spcPts val="0"/>
              </a:spcBef>
              <a:buFont typeface="Wingdings" pitchFamily="2" charset="2"/>
              <a:buChar char="Ø"/>
              <a:defRPr/>
            </a:pPr>
            <a:endParaRPr lang="en-US" sz="2400" dirty="0" smtClean="0"/>
          </a:p>
          <a:p>
            <a:pPr marL="457200" indent="-302066" defTabSz="966612">
              <a:lnSpc>
                <a:spcPct val="90000"/>
              </a:lnSpc>
              <a:spcBef>
                <a:spcPts val="1470"/>
              </a:spcBef>
              <a:buFont typeface="Wingdings" pitchFamily="2" charset="2"/>
              <a:buChar char="Ø"/>
              <a:defRPr/>
            </a:pPr>
            <a:r>
              <a:rPr lang="en-US" sz="2400" dirty="0" smtClean="0"/>
              <a:t>James Battles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5410200"/>
            <a:ext cx="5867400" cy="45243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ct val="50000"/>
              </a:spcBef>
              <a:buClrTx/>
              <a:buSzPct val="100000"/>
              <a:buFont typeface="Symbol" pitchFamily="18" charset="2"/>
              <a:buChar char="·"/>
              <a:defRPr/>
            </a:pPr>
            <a:r>
              <a:rPr lang="en-US" sz="2600" kern="0" dirty="0" smtClean="0">
                <a:solidFill>
                  <a:schemeClr val="tx1"/>
                </a:solidFill>
              </a:rPr>
              <a:t>Technical Expert Panel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6553200" cy="979488"/>
          </a:xfrm>
        </p:spPr>
        <p:txBody>
          <a:bodyPr/>
          <a:lstStyle/>
          <a:p>
            <a:r>
              <a:rPr lang="en-US" sz="2800" dirty="0" smtClean="0"/>
              <a:t>Patient Safety and Quality Issues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8031581"/>
              </p:ext>
            </p:extLst>
          </p:nvPr>
        </p:nvGraphicFramePr>
        <p:xfrm>
          <a:off x="1400130" y="2306809"/>
          <a:ext cx="7500030" cy="4398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2743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00130" y="1660478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The wrong chart/medical record was used for a patient.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667000" y="2590800"/>
            <a:ext cx="4762" cy="762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872038" y="2590800"/>
            <a:ext cx="0" cy="2057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667000" y="2590800"/>
            <a:ext cx="2209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33700" y="2286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96% Positive</a:t>
            </a:r>
            <a:endParaRPr lang="en-US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03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8031581"/>
              </p:ext>
            </p:extLst>
          </p:nvPr>
        </p:nvGraphicFramePr>
        <p:xfrm>
          <a:off x="1400130" y="2306809"/>
          <a:ext cx="7500030" cy="4398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2743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16002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A critical abnormal test from a lab or imaging test was not followed up within 1 business day.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662238" y="2667000"/>
            <a:ext cx="0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872038" y="2667000"/>
            <a:ext cx="4762" cy="1828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662238" y="2667000"/>
            <a:ext cx="2209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95600" y="2297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92% Positive</a:t>
            </a:r>
            <a:endParaRPr lang="en-US" sz="1800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905000" y="533400"/>
            <a:ext cx="65532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Patient Safety and Quality Issues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03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8031581"/>
              </p:ext>
            </p:extLst>
          </p:nvPr>
        </p:nvGraphicFramePr>
        <p:xfrm>
          <a:off x="1400130" y="2306809"/>
          <a:ext cx="7500030" cy="4398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2743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156346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A patient was unable to get an appointment within 48 hours for an acute/serious problem.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667000" y="3200400"/>
            <a:ext cx="0" cy="381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876800" y="3200400"/>
            <a:ext cx="0" cy="1295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2667000" y="3188732"/>
            <a:ext cx="2209800" cy="1166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71800" y="28310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77% Positive</a:t>
            </a:r>
            <a:endParaRPr lang="en-US" sz="1800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905000" y="544512"/>
            <a:ext cx="65532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Patient Safety and Quality Issues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03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8031581"/>
              </p:ext>
            </p:extLst>
          </p:nvPr>
        </p:nvGraphicFramePr>
        <p:xfrm>
          <a:off x="1400130" y="2306809"/>
          <a:ext cx="7500030" cy="4398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2743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1660478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The results from a lab or imaging test were not available when needed.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 flipV="1">
            <a:off x="2667000" y="3276600"/>
            <a:ext cx="4762" cy="990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872038" y="3276600"/>
            <a:ext cx="4762" cy="914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667000" y="3276600"/>
            <a:ext cx="2209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33700" y="29072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73% Positive</a:t>
            </a:r>
            <a:endParaRPr lang="en-US" sz="18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1905000" y="468312"/>
            <a:ext cx="65532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Patient Safety and Quality Issues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03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3576835"/>
              </p:ext>
            </p:extLst>
          </p:nvPr>
        </p:nvGraphicFramePr>
        <p:xfrm>
          <a:off x="1400130" y="2306809"/>
          <a:ext cx="7500030" cy="4398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2743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66800" y="1660478"/>
            <a:ext cx="757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A pharmacy contacted our office to clarify or correct a prescription.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 flipV="1">
            <a:off x="2736058" y="3810000"/>
            <a:ext cx="7142" cy="914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860665" y="3810000"/>
            <a:ext cx="0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743200" y="3810000"/>
            <a:ext cx="212222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71800" y="3429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51% Positive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905000" y="457200"/>
            <a:ext cx="65532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Patient Safety and Quality Issues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69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Information Exchange </a:t>
            </a:r>
            <a:r>
              <a:rPr lang="en-US" sz="2800" dirty="0"/>
              <a:t>With Other Settings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458200" cy="4933950"/>
          </a:xfrm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600" b="1" dirty="0" smtClean="0"/>
              <a:t>Over </a:t>
            </a:r>
            <a:r>
              <a:rPr lang="en-US" sz="2600" b="1" dirty="0"/>
              <a:t>the past 12 months, how often has your medical office had problems exchanging accurate, complete, and timely information with</a:t>
            </a:r>
            <a:r>
              <a:rPr lang="en-US" sz="2600" b="1" dirty="0" smtClean="0"/>
              <a:t>:</a:t>
            </a:r>
          </a:p>
          <a:p>
            <a:pPr>
              <a:spcBef>
                <a:spcPct val="15000"/>
              </a:spcBef>
              <a:buNone/>
            </a:pPr>
            <a:endParaRPr lang="en-US" sz="800" b="1" dirty="0"/>
          </a:p>
          <a:p>
            <a:pPr lvl="2">
              <a:spcBef>
                <a:spcPct val="15000"/>
              </a:spcBef>
              <a:buFont typeface="Symbol" pitchFamily="18" charset="2"/>
              <a:buChar char="-"/>
            </a:pPr>
            <a:r>
              <a:rPr lang="en-US" sz="2200" dirty="0"/>
              <a:t>Outside labs/imaging centers? </a:t>
            </a:r>
            <a:endParaRPr lang="en-US" sz="2200" dirty="0" smtClean="0"/>
          </a:p>
          <a:p>
            <a:pPr lvl="2">
              <a:spcBef>
                <a:spcPct val="15000"/>
              </a:spcBef>
              <a:buFont typeface="Symbol" pitchFamily="18" charset="2"/>
              <a:buChar char="-"/>
            </a:pPr>
            <a:r>
              <a:rPr lang="en-US" sz="2200" dirty="0"/>
              <a:t>Other medical offices/ outside physicians</a:t>
            </a:r>
            <a:r>
              <a:rPr lang="en-US" sz="2200" dirty="0" smtClean="0"/>
              <a:t>?</a:t>
            </a:r>
          </a:p>
          <a:p>
            <a:pPr lvl="2">
              <a:spcBef>
                <a:spcPct val="15000"/>
              </a:spcBef>
              <a:buFont typeface="Symbol" pitchFamily="18" charset="2"/>
              <a:buChar char="-"/>
            </a:pPr>
            <a:r>
              <a:rPr lang="en-US" sz="2200" dirty="0"/>
              <a:t>Pharmacies</a:t>
            </a:r>
            <a:r>
              <a:rPr lang="en-US" sz="2200" dirty="0" smtClean="0"/>
              <a:t>?</a:t>
            </a:r>
          </a:p>
          <a:p>
            <a:pPr lvl="2">
              <a:spcBef>
                <a:spcPct val="15000"/>
              </a:spcBef>
              <a:buFont typeface="Symbol" pitchFamily="18" charset="2"/>
              <a:buChar char="-"/>
            </a:pPr>
            <a:r>
              <a:rPr lang="en-US" sz="2200" dirty="0"/>
              <a:t>Hospitals</a:t>
            </a:r>
            <a:r>
              <a:rPr lang="en-US" sz="2200" dirty="0" smtClean="0"/>
              <a:t>?</a:t>
            </a:r>
          </a:p>
          <a:p>
            <a:pPr lvl="2">
              <a:spcBef>
                <a:spcPct val="15000"/>
              </a:spcBef>
              <a:buFont typeface="Symbol" pitchFamily="18" charset="2"/>
              <a:buChar char="-"/>
            </a:pPr>
            <a:r>
              <a:rPr lang="en-US" sz="2200" dirty="0" smtClean="0"/>
              <a:t>Other?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90530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36825" y="533400"/>
            <a:ext cx="4625975" cy="979488"/>
          </a:xfrm>
        </p:spPr>
        <p:txBody>
          <a:bodyPr/>
          <a:lstStyle/>
          <a:p>
            <a:r>
              <a:rPr lang="en-US" sz="2800" dirty="0" smtClean="0"/>
              <a:t>Most Positive - Hospitals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7463859"/>
              </p:ext>
            </p:extLst>
          </p:nvPr>
        </p:nvGraphicFramePr>
        <p:xfrm>
          <a:off x="1371600" y="1752600"/>
          <a:ext cx="750003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16002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743200" y="2286000"/>
            <a:ext cx="0" cy="914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953000" y="2286000"/>
            <a:ext cx="0" cy="1371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743200" y="2286000"/>
            <a:ext cx="2209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33700" y="190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81% Positive</a:t>
            </a:r>
            <a:endParaRPr lang="en-US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75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533400"/>
            <a:ext cx="5562601" cy="979488"/>
          </a:xfrm>
        </p:spPr>
        <p:txBody>
          <a:bodyPr/>
          <a:lstStyle/>
          <a:p>
            <a:pPr algn="ctr"/>
            <a:r>
              <a:rPr lang="en-US" sz="2800" dirty="0" smtClean="0"/>
              <a:t>Least Positive - Pharmacies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16458512"/>
              </p:ext>
            </p:extLst>
          </p:nvPr>
        </p:nvGraphicFramePr>
        <p:xfrm>
          <a:off x="1400130" y="1828800"/>
          <a:ext cx="750003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4865" y="1676400"/>
            <a:ext cx="395265" cy="3520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743200" y="2610302"/>
            <a:ext cx="0" cy="762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4953000" y="2610302"/>
            <a:ext cx="0" cy="1219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2743200" y="2610302"/>
            <a:ext cx="2209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71800" y="222930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75% Positive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5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33400"/>
            <a:ext cx="5334000" cy="979488"/>
          </a:xfrm>
        </p:spPr>
        <p:txBody>
          <a:bodyPr/>
          <a:lstStyle/>
          <a:p>
            <a:r>
              <a:rPr lang="en-US" sz="2800" dirty="0" smtClean="0"/>
              <a:t>Overall Ratings on Quality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458200" cy="4933950"/>
          </a:xfrm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000" dirty="0" smtClean="0"/>
              <a:t>Overall, how would you rate your medical office on each of the following areas of health care quality?</a:t>
            </a:r>
            <a:endParaRPr lang="en-US" sz="1600" dirty="0" smtClean="0"/>
          </a:p>
          <a:p>
            <a:pPr>
              <a:spcBef>
                <a:spcPct val="15000"/>
              </a:spcBef>
              <a:buNone/>
            </a:pPr>
            <a:endParaRPr lang="en-US" sz="2000" dirty="0" smtClean="0"/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000" dirty="0" smtClean="0"/>
              <a:t>Percent positive is the combined response of Excellent and Very good</a:t>
            </a:r>
          </a:p>
          <a:p>
            <a:pPr>
              <a:spcBef>
                <a:spcPct val="15000"/>
              </a:spcBef>
              <a:buNone/>
            </a:pPr>
            <a:endParaRPr lang="en-US" sz="2000" dirty="0"/>
          </a:p>
          <a:p>
            <a:pPr lvl="1">
              <a:spcBef>
                <a:spcPct val="15000"/>
              </a:spcBef>
            </a:pPr>
            <a:r>
              <a:rPr lang="en-US" sz="2000" b="1" dirty="0">
                <a:solidFill>
                  <a:srgbClr val="00B050"/>
                </a:solidFill>
              </a:rPr>
              <a:t>Equitable 81% </a:t>
            </a:r>
            <a:r>
              <a:rPr lang="en-US" sz="2000" i="1" dirty="0"/>
              <a:t>(51% Excellent, 30% Very good)</a:t>
            </a:r>
          </a:p>
          <a:p>
            <a:pPr lvl="1">
              <a:spcBef>
                <a:spcPct val="15000"/>
              </a:spcBef>
            </a:pPr>
            <a:endParaRPr lang="en-US" sz="2000" dirty="0" smtClean="0"/>
          </a:p>
          <a:p>
            <a:pPr lvl="1">
              <a:spcBef>
                <a:spcPct val="15000"/>
              </a:spcBef>
            </a:pPr>
            <a:r>
              <a:rPr lang="en-US" sz="2000" dirty="0" smtClean="0"/>
              <a:t>Effective </a:t>
            </a:r>
            <a:r>
              <a:rPr lang="en-US" sz="2000" dirty="0"/>
              <a:t>69% </a:t>
            </a:r>
            <a:r>
              <a:rPr lang="en-US" sz="2000" i="1" dirty="0"/>
              <a:t>(27% Excellent, 42% Very good)</a:t>
            </a:r>
          </a:p>
          <a:p>
            <a:pPr lvl="1">
              <a:spcBef>
                <a:spcPct val="15000"/>
              </a:spcBef>
            </a:pPr>
            <a:endParaRPr lang="en-US" sz="2000" dirty="0" smtClean="0"/>
          </a:p>
          <a:p>
            <a:pPr lvl="1">
              <a:spcBef>
                <a:spcPct val="15000"/>
              </a:spcBef>
            </a:pPr>
            <a:r>
              <a:rPr lang="en-US" sz="2000" dirty="0" smtClean="0"/>
              <a:t>Patient Centered 68</a:t>
            </a:r>
            <a:r>
              <a:rPr lang="en-US" sz="2000" b="1" dirty="0" smtClean="0"/>
              <a:t>% </a:t>
            </a:r>
            <a:r>
              <a:rPr lang="en-US" sz="2000" i="1" dirty="0" smtClean="0"/>
              <a:t>(29% Excellent, 39% Very good)</a:t>
            </a:r>
            <a:endParaRPr lang="en-US" sz="2000" i="1" dirty="0"/>
          </a:p>
          <a:p>
            <a:pPr lvl="1">
              <a:spcBef>
                <a:spcPct val="15000"/>
              </a:spcBef>
            </a:pPr>
            <a:endParaRPr lang="en-US" sz="2000" dirty="0" smtClean="0"/>
          </a:p>
          <a:p>
            <a:pPr lvl="1">
              <a:spcBef>
                <a:spcPct val="15000"/>
              </a:spcBef>
            </a:pPr>
            <a:r>
              <a:rPr lang="en-US" sz="2000" dirty="0" smtClean="0"/>
              <a:t>Efficient </a:t>
            </a:r>
            <a:r>
              <a:rPr lang="en-US" sz="2000" dirty="0"/>
              <a:t>57% </a:t>
            </a:r>
            <a:r>
              <a:rPr lang="en-US" sz="2000" i="1" dirty="0"/>
              <a:t>(20% Excellent, 37% Very good)</a:t>
            </a:r>
          </a:p>
          <a:p>
            <a:pPr lvl="1">
              <a:spcBef>
                <a:spcPct val="15000"/>
              </a:spcBef>
            </a:pPr>
            <a:endParaRPr lang="en-US" sz="2000" dirty="0" smtClean="0"/>
          </a:p>
          <a:p>
            <a:pPr lvl="1">
              <a:spcBef>
                <a:spcPct val="15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Timely 50% </a:t>
            </a:r>
            <a:r>
              <a:rPr lang="en-US" sz="2000" i="1" dirty="0" smtClean="0"/>
              <a:t>(17</a:t>
            </a:r>
            <a:r>
              <a:rPr lang="en-US" sz="2000" i="1" dirty="0"/>
              <a:t>% Excellent, </a:t>
            </a:r>
            <a:r>
              <a:rPr lang="en-US" sz="2000" i="1" dirty="0" smtClean="0"/>
              <a:t>33% </a:t>
            </a:r>
            <a:r>
              <a:rPr lang="en-US" sz="2000" i="1" dirty="0"/>
              <a:t>Very good</a:t>
            </a:r>
            <a:r>
              <a:rPr lang="en-US" sz="2000" i="1" dirty="0" smtClean="0"/>
              <a:t>)</a:t>
            </a:r>
          </a:p>
          <a:p>
            <a:pPr lvl="1">
              <a:spcBef>
                <a:spcPct val="1500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40056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533400"/>
            <a:ext cx="6226175" cy="979488"/>
          </a:xfrm>
        </p:spPr>
        <p:txBody>
          <a:bodyPr/>
          <a:lstStyle/>
          <a:p>
            <a:r>
              <a:rPr lang="en-US" sz="3000" dirty="0"/>
              <a:t>Overall Rating on Patient Safety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77867512"/>
              </p:ext>
            </p:extLst>
          </p:nvPr>
        </p:nvGraphicFramePr>
        <p:xfrm>
          <a:off x="883920" y="1788161"/>
          <a:ext cx="7680960" cy="463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5335" y="1905000"/>
            <a:ext cx="395265" cy="3901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362200" y="3276600"/>
            <a:ext cx="0" cy="1219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flipV="1">
            <a:off x="3733800" y="3276600"/>
            <a:ext cx="0" cy="4455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>
            <a:off x="2362200" y="3276600"/>
            <a:ext cx="1371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0" y="2743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65% Positive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2057400" y="15240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Overall, how would you rate the systems and clinical processes your medical office has in place to prevent, catch, and correct problems that have the potential to affect patients?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60359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85800"/>
            <a:ext cx="8642350" cy="1219200"/>
          </a:xfrm>
        </p:spPr>
        <p:txBody>
          <a:bodyPr lIns="96661" tIns="48331" rIns="96661" bIns="48331"/>
          <a:lstStyle/>
          <a:p>
            <a:r>
              <a:rPr lang="en-US" sz="2800" i="0" dirty="0" smtClean="0">
                <a:solidFill>
                  <a:schemeClr val="tx1"/>
                </a:solidFill>
              </a:rPr>
              <a:t>Objectives</a:t>
            </a:r>
            <a:endParaRPr lang="en-US" sz="2800" i="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1615619"/>
            <a:ext cx="830580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r>
              <a:rPr lang="en-US" sz="2400" kern="0" dirty="0" smtClean="0">
                <a:latin typeface="Arial"/>
              </a:rPr>
              <a:t>Provide background on the development of the </a:t>
            </a:r>
            <a:r>
              <a:rPr lang="en-US" sz="2400" kern="0" dirty="0">
                <a:latin typeface="Arial"/>
              </a:rPr>
              <a:t>AHRQ Medical Office Survey on Patient Safety Culture </a:t>
            </a: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endParaRPr lang="en-US" sz="2400" kern="0" dirty="0" smtClean="0">
              <a:latin typeface="Arial"/>
            </a:endParaRP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r>
              <a:rPr lang="en-US" sz="2400" kern="0" dirty="0" smtClean="0">
                <a:latin typeface="Arial"/>
              </a:rPr>
              <a:t>Describe the AHRQ Medical Office Survey on Patient Safety Culture Comparative Database</a:t>
            </a: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endParaRPr lang="en-US" sz="2400" kern="0" dirty="0" smtClean="0">
              <a:latin typeface="Arial"/>
            </a:endParaRP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r>
              <a:rPr lang="en-US" sz="2400" kern="0" dirty="0" smtClean="0">
                <a:latin typeface="Arial"/>
              </a:rPr>
              <a:t>Present the overall results from the  AHRQ Medical Office Survey on Patient Safety Culture 2012 User Comparative Database Report</a:t>
            </a: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endParaRPr lang="en-US" sz="2400" kern="0" dirty="0">
              <a:latin typeface="Arial"/>
            </a:endParaRPr>
          </a:p>
          <a:p>
            <a:pPr marL="342900" lvl="0" indent="-342900" eaLnBrk="1" hangingPunct="1">
              <a:spcBef>
                <a:spcPct val="20000"/>
              </a:spcBef>
              <a:buClrTx/>
              <a:buSzPct val="100000"/>
              <a:buFont typeface="Symbol" pitchFamily="18" charset="2"/>
              <a:buChar char=""/>
            </a:pPr>
            <a:r>
              <a:rPr lang="en-US" sz="2400" kern="0" dirty="0" smtClean="0">
                <a:latin typeface="Arial"/>
              </a:rPr>
              <a:t>Review results by medical office and respondent characteristics</a:t>
            </a:r>
          </a:p>
          <a:p>
            <a:pPr marL="342900" lvl="0" indent="-342900" eaLnBrk="1" hangingPunct="1">
              <a:spcBef>
                <a:spcPct val="20000"/>
              </a:spcBef>
              <a:buClrTx/>
              <a:buSzTx/>
            </a:pPr>
            <a:endParaRPr lang="en-US" sz="2000" kern="0" dirty="0">
              <a:latin typeface="Arial"/>
            </a:endParaRPr>
          </a:p>
          <a:p>
            <a:pPr marL="342900" lvl="0" indent="-342900" eaLnBrk="1" hangingPunct="1">
              <a:spcBef>
                <a:spcPct val="20000"/>
              </a:spcBef>
              <a:buClrTx/>
              <a:buSzTx/>
              <a:buFontTx/>
              <a:buChar char="•"/>
            </a:pPr>
            <a:endParaRPr lang="en-US" sz="2000" kern="0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1" y="533400"/>
            <a:ext cx="6781800" cy="979488"/>
          </a:xfrm>
        </p:spPr>
        <p:txBody>
          <a:bodyPr/>
          <a:lstStyle/>
          <a:p>
            <a:pPr algn="ctr"/>
            <a:r>
              <a:rPr lang="en-US" sz="2800" dirty="0" smtClean="0"/>
              <a:t>Average Overall </a:t>
            </a:r>
            <a:r>
              <a:rPr lang="en-US" sz="2800" dirty="0"/>
              <a:t>Rating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on Quality and Patient </a:t>
            </a:r>
            <a:r>
              <a:rPr lang="en-US" sz="2800" dirty="0"/>
              <a:t>Safety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43743336"/>
              </p:ext>
            </p:extLst>
          </p:nvPr>
        </p:nvGraphicFramePr>
        <p:xfrm>
          <a:off x="883920" y="1788161"/>
          <a:ext cx="7680960" cy="463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5335" y="1905000"/>
            <a:ext cx="395265" cy="3901440"/>
          </a:xfrm>
          <a:prstGeom prst="rect">
            <a:avLst/>
          </a:prstGeom>
          <a:noFill/>
        </p:spPr>
        <p:txBody>
          <a:bodyPr vert="vert270" wrap="square" lIns="96661" tIns="48331" rIns="96661" bIns="48331" rtlCol="0">
            <a:spAutoFit/>
          </a:bodyPr>
          <a:lstStyle/>
          <a:p>
            <a:pPr algn="ctr"/>
            <a:r>
              <a:rPr lang="en-US" sz="1300" dirty="0"/>
              <a:t>Percent of Respondents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362200" y="3429000"/>
            <a:ext cx="0" cy="838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flipV="1">
            <a:off x="3733800" y="3429000"/>
            <a:ext cx="0" cy="533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>
            <a:off x="2362200" y="3429000"/>
            <a:ext cx="1371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0" y="29072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65% Positive</a:t>
            </a:r>
            <a:endParaRPr lang="en-US" sz="18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057400" y="1382712"/>
            <a:ext cx="67818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spcBef>
                <a:spcPct val="0"/>
              </a:spcBef>
              <a:buClrTx/>
              <a:buSzTx/>
            </a:pPr>
            <a:r>
              <a:rPr lang="en-US" sz="1800" dirty="0" smtClean="0"/>
              <a:t>The average of the five  overall ratings on quality and the overall rating on patient safety across all 2012 database medical offices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47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by Medical Office Characteristics</a:t>
            </a:r>
            <a:endParaRPr lang="en-US" sz="2800" dirty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9067800" cy="4857750"/>
          </a:xfrm>
        </p:spPr>
        <p:txBody>
          <a:bodyPr/>
          <a:lstStyle/>
          <a:p>
            <a:pPr>
              <a:spcAft>
                <a:spcPts val="1200"/>
              </a:spcAft>
              <a:buFont typeface="Symbol" pitchFamily="18" charset="2"/>
              <a:buChar char="·"/>
            </a:pPr>
            <a:r>
              <a:rPr lang="en-US" sz="2600" b="1" dirty="0" smtClean="0"/>
              <a:t>Smaller medical offices had better results</a:t>
            </a:r>
          </a:p>
          <a:p>
            <a:pPr lvl="1">
              <a:buFont typeface="Wingdings" pitchFamily="2" charset="2"/>
              <a:buChar char="Ø"/>
            </a:pPr>
            <a:r>
              <a:rPr lang="en-US" sz="2200" b="1" dirty="0" smtClean="0"/>
              <a:t>Average % positive across all 10 survey composites</a:t>
            </a:r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Smaller medical offices (2 providers) (</a:t>
            </a:r>
            <a:r>
              <a:rPr lang="en-US" sz="2200" b="1" dirty="0" smtClean="0">
                <a:solidFill>
                  <a:srgbClr val="00B050"/>
                </a:solidFill>
              </a:rPr>
              <a:t>75%</a:t>
            </a:r>
            <a:r>
              <a:rPr lang="en-US" sz="2200" dirty="0" smtClean="0"/>
              <a:t>)</a:t>
            </a:r>
            <a:r>
              <a:rPr lang="en-US" sz="2200" dirty="0" smtClean="0">
                <a:solidFill>
                  <a:srgbClr val="00B050"/>
                </a:solidFill>
              </a:rPr>
              <a:t> </a:t>
            </a:r>
            <a:r>
              <a:rPr lang="en-US" sz="2200" dirty="0" smtClean="0"/>
              <a:t>vs. </a:t>
            </a:r>
          </a:p>
          <a:p>
            <a:pPr lvl="2">
              <a:buNone/>
            </a:pPr>
            <a:r>
              <a:rPr lang="en-US" sz="2200" dirty="0" smtClean="0"/>
              <a:t>	 larger (14-19 providers) (66%)</a:t>
            </a:r>
          </a:p>
          <a:p>
            <a:pPr lvl="2">
              <a:buNone/>
            </a:pPr>
            <a:endParaRPr lang="en-US" sz="1000" dirty="0" smtClean="0"/>
          </a:p>
          <a:p>
            <a:pPr lvl="1">
              <a:buFont typeface="Wingdings" pitchFamily="2" charset="2"/>
              <a:buChar char="Ø"/>
            </a:pPr>
            <a:r>
              <a:rPr lang="en-US" sz="2200" b="1" dirty="0" smtClean="0"/>
              <a:t>Average </a:t>
            </a:r>
            <a:r>
              <a:rPr lang="en-US" sz="2200" b="1" dirty="0"/>
              <a:t>Overall Rating on Quality and Patient Safety </a:t>
            </a:r>
            <a:endParaRPr lang="en-US" sz="2200" b="1" dirty="0" smtClean="0"/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Smaller medical offices (2 providers) (</a:t>
            </a:r>
            <a:r>
              <a:rPr lang="en-US" sz="2200" b="1" dirty="0" smtClean="0">
                <a:solidFill>
                  <a:srgbClr val="00B050"/>
                </a:solidFill>
              </a:rPr>
              <a:t>74%</a:t>
            </a:r>
            <a:r>
              <a:rPr lang="en-US" sz="2200" dirty="0" smtClean="0"/>
              <a:t>)</a:t>
            </a:r>
            <a:r>
              <a:rPr lang="en-US" sz="2200" dirty="0" smtClean="0">
                <a:solidFill>
                  <a:srgbClr val="00B050"/>
                </a:solidFill>
              </a:rPr>
              <a:t> </a:t>
            </a:r>
            <a:r>
              <a:rPr lang="en-US" sz="2200" dirty="0" smtClean="0"/>
              <a:t>vs. </a:t>
            </a:r>
          </a:p>
          <a:p>
            <a:pPr lvl="2">
              <a:buNone/>
            </a:pPr>
            <a:r>
              <a:rPr lang="en-US" sz="2200" dirty="0" smtClean="0"/>
              <a:t>	 larger (14-19 providers) (57%)</a:t>
            </a:r>
          </a:p>
          <a:p>
            <a:pPr lvl="2">
              <a:buNone/>
            </a:pPr>
            <a:endParaRPr lang="en-US" sz="1000" dirty="0" smtClean="0"/>
          </a:p>
          <a:p>
            <a:pPr lvl="1">
              <a:buFont typeface="Wingdings" pitchFamily="2" charset="2"/>
              <a:buChar char="Ø"/>
            </a:pPr>
            <a:r>
              <a:rPr lang="en-US" sz="2200" b="1" dirty="0" smtClean="0"/>
              <a:t>Small correlation between size and composite results </a:t>
            </a:r>
          </a:p>
          <a:p>
            <a:pPr lvl="2">
              <a:buSzPct val="125000"/>
              <a:buFont typeface="Symbol" pitchFamily="18" charset="2"/>
              <a:buChar char="-"/>
            </a:pPr>
            <a:r>
              <a:rPr lang="en-US" sz="2000" dirty="0" smtClean="0"/>
              <a:t>Average % positive across 10 survey composites related </a:t>
            </a:r>
            <a:r>
              <a:rPr lang="en-US" sz="2000" smtClean="0"/>
              <a:t>to size</a:t>
            </a:r>
            <a:endParaRPr lang="en-US" sz="2000" dirty="0" smtClean="0"/>
          </a:p>
          <a:p>
            <a:pPr lvl="2">
              <a:buNone/>
            </a:pPr>
            <a:r>
              <a:rPr lang="en-US" sz="2000" dirty="0" smtClean="0"/>
              <a:t>    (</a:t>
            </a:r>
            <a:r>
              <a:rPr lang="en-US" sz="2000" i="1" dirty="0" smtClean="0"/>
              <a:t>r = -0.08,to - 0.10, p &lt; 0.05). </a:t>
            </a:r>
          </a:p>
          <a:p>
            <a:pPr lvl="1">
              <a:buFont typeface="Wingdings" pitchFamily="2" charset="2"/>
              <a:buChar char="Ø"/>
            </a:pPr>
            <a:endParaRPr lang="en-US" sz="2600" dirty="0" smtClean="0"/>
          </a:p>
          <a:p>
            <a:pPr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16033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by Medical Office Characteristics</a:t>
            </a:r>
            <a:endParaRPr lang="en-US" sz="2800" dirty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24000"/>
            <a:ext cx="8534400" cy="5486400"/>
          </a:xfrm>
        </p:spPr>
        <p:txBody>
          <a:bodyPr/>
          <a:lstStyle/>
          <a:p>
            <a:r>
              <a:rPr lang="en-US" sz="2600" b="1" dirty="0" smtClean="0"/>
              <a:t>Single specialty scored higher than multi-specialty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Slightly higher on all 10 survey composites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Owner/Managing Partner/Leadership Support for Patient Safety</a:t>
            </a:r>
          </a:p>
          <a:p>
            <a:pPr lvl="2">
              <a:buFont typeface="Symbol" pitchFamily="18" charset="2"/>
              <a:buChar char="-"/>
            </a:pPr>
            <a:r>
              <a:rPr lang="en-US" sz="2200" dirty="0" smtClean="0"/>
              <a:t>Single specialty (</a:t>
            </a:r>
            <a:r>
              <a:rPr lang="en-US" sz="2200" b="1" dirty="0" smtClean="0">
                <a:solidFill>
                  <a:srgbClr val="00B050"/>
                </a:solidFill>
              </a:rPr>
              <a:t>69%</a:t>
            </a:r>
            <a:r>
              <a:rPr lang="en-US" sz="2200" dirty="0" smtClean="0"/>
              <a:t>) vs. Multi-specialty (61%)</a:t>
            </a:r>
          </a:p>
          <a:p>
            <a:pPr lvl="1">
              <a:buNone/>
            </a:pPr>
            <a:endParaRPr lang="en-US" sz="1000" dirty="0" smtClean="0"/>
          </a:p>
          <a:p>
            <a:r>
              <a:rPr lang="en-US" sz="2600" b="1" dirty="0" smtClean="0"/>
              <a:t>Ownership impacts patient safety culture results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Average % positive across all 10 survey composites</a:t>
            </a:r>
          </a:p>
          <a:p>
            <a:pPr marL="1140714" lvl="2" indent="-283464">
              <a:buFont typeface="Symbol" pitchFamily="18" charset="2"/>
              <a:buChar char="-"/>
            </a:pPr>
            <a:r>
              <a:rPr lang="en-US" sz="2200" dirty="0" smtClean="0"/>
              <a:t>Community health centers and Provider and/or Physician                owned (</a:t>
            </a:r>
            <a:r>
              <a:rPr lang="en-US" sz="2200" b="1" dirty="0" smtClean="0">
                <a:solidFill>
                  <a:srgbClr val="00B050"/>
                </a:solidFill>
              </a:rPr>
              <a:t>72%</a:t>
            </a:r>
            <a:r>
              <a:rPr lang="en-US" sz="2200" dirty="0" smtClean="0"/>
              <a:t>) vs. Federal, State, or local govt. (61%)</a:t>
            </a:r>
          </a:p>
          <a:p>
            <a:pPr marL="1140714" lvl="2" indent="-283464">
              <a:buFont typeface="Symbol" pitchFamily="18" charset="2"/>
              <a:buChar char="-"/>
            </a:pPr>
            <a:endParaRPr lang="en-US" sz="1000" dirty="0" smtClean="0"/>
          </a:p>
          <a:p>
            <a:pPr marL="740664" lvl="1" indent="-283464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Overall Rating on Patient Safety  </a:t>
            </a:r>
            <a:r>
              <a:rPr lang="en-US" sz="2200" b="1" i="1" dirty="0" smtClean="0"/>
              <a:t>(Excellent, Very Good)</a:t>
            </a:r>
          </a:p>
          <a:p>
            <a:pPr marL="1140714" lvl="2" indent="-283464">
              <a:buFont typeface="Symbol" pitchFamily="18" charset="2"/>
              <a:buChar char="-"/>
            </a:pPr>
            <a:r>
              <a:rPr lang="en-US" sz="2200" dirty="0" smtClean="0"/>
              <a:t>Provider and/or Physician owned (</a:t>
            </a:r>
            <a:r>
              <a:rPr lang="en-US" sz="2200" b="1" dirty="0" smtClean="0">
                <a:solidFill>
                  <a:srgbClr val="00B050"/>
                </a:solidFill>
              </a:rPr>
              <a:t>67%</a:t>
            </a:r>
            <a:r>
              <a:rPr lang="en-US" sz="2200" dirty="0" smtClean="0"/>
              <a:t>)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/>
              <a:t>vs. Federal, State, or local govt.(48%)</a:t>
            </a:r>
          </a:p>
          <a:p>
            <a:pPr lvl="1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59504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533400"/>
            <a:ext cx="7521575" cy="979488"/>
          </a:xfrm>
        </p:spPr>
        <p:txBody>
          <a:bodyPr/>
          <a:lstStyle/>
          <a:p>
            <a:r>
              <a:rPr lang="en-US" sz="2800" dirty="0" smtClean="0"/>
              <a:t>Results by Staff Characteristics</a:t>
            </a:r>
            <a:endParaRPr lang="en-US" sz="2800" dirty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76400"/>
            <a:ext cx="8915400" cy="4857750"/>
          </a:xfrm>
        </p:spPr>
        <p:txBody>
          <a:bodyPr/>
          <a:lstStyle/>
          <a:p>
            <a:pPr lvl="1">
              <a:buFont typeface="Symbol" pitchFamily="18" charset="2"/>
              <a:buChar char="·"/>
            </a:pPr>
            <a:r>
              <a:rPr lang="en-US" sz="2400" b="1" dirty="0" smtClean="0"/>
              <a:t>Management scored higher than other staff positions</a:t>
            </a:r>
          </a:p>
          <a:p>
            <a:pPr lvl="1"/>
            <a:endParaRPr lang="en-US" sz="800" dirty="0" smtClean="0"/>
          </a:p>
          <a:p>
            <a:pPr marL="1197864" lvl="3" indent="-283464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Management scored highest in 8 out of 10 survey composites</a:t>
            </a:r>
          </a:p>
          <a:p>
            <a:pPr marL="1197864" lvl="3" indent="-283464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Average % positive across all 10 survey composites</a:t>
            </a:r>
          </a:p>
          <a:p>
            <a:pPr marL="1655064" lvl="4" indent="-283464">
              <a:spcBef>
                <a:spcPts val="1000"/>
              </a:spcBef>
              <a:buFont typeface="Symbol" pitchFamily="18" charset="2"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Management (</a:t>
            </a:r>
            <a:r>
              <a:rPr lang="en-US" b="1" dirty="0" smtClean="0">
                <a:solidFill>
                  <a:srgbClr val="00B050"/>
                </a:solidFill>
              </a:rPr>
              <a:t>80%</a:t>
            </a:r>
            <a:r>
              <a:rPr lang="en-US" dirty="0" smtClean="0">
                <a:solidFill>
                  <a:schemeClr val="tx1"/>
                </a:solidFill>
              </a:rPr>
              <a:t>) vs. Admin/Clerical staff (68%)</a:t>
            </a:r>
          </a:p>
          <a:p>
            <a:pPr marL="1197864" lvl="3" indent="-283464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Communication About Error </a:t>
            </a:r>
          </a:p>
          <a:p>
            <a:pPr lvl="3">
              <a:spcBef>
                <a:spcPts val="1000"/>
              </a:spcBef>
            </a:pPr>
            <a:r>
              <a:rPr lang="en-US" dirty="0" smtClean="0"/>
              <a:t>Management (</a:t>
            </a:r>
            <a:r>
              <a:rPr lang="en-US" b="1" dirty="0" smtClean="0">
                <a:solidFill>
                  <a:srgbClr val="00B050"/>
                </a:solidFill>
              </a:rPr>
              <a:t>80%</a:t>
            </a:r>
            <a:r>
              <a:rPr lang="en-US" dirty="0" smtClean="0"/>
              <a:t>) vs. Admin/Clerical staff (62%)</a:t>
            </a:r>
            <a:endParaRPr lang="en-US" sz="800" b="1" dirty="0" smtClean="0"/>
          </a:p>
          <a:p>
            <a:pPr marL="1197864" lvl="2" indent="-283464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 dirty="0" smtClean="0"/>
              <a:t>Communication Openness </a:t>
            </a:r>
          </a:p>
          <a:p>
            <a:pPr lvl="3">
              <a:spcBef>
                <a:spcPts val="1000"/>
              </a:spcBef>
              <a:buFont typeface="Symbol" pitchFamily="18" charset="2"/>
              <a:buChar char="-"/>
            </a:pPr>
            <a:r>
              <a:rPr lang="en-US" dirty="0" smtClean="0"/>
              <a:t>Physicians (</a:t>
            </a:r>
            <a:r>
              <a:rPr lang="en-US" b="1" dirty="0" smtClean="0">
                <a:solidFill>
                  <a:srgbClr val="00B050"/>
                </a:solidFill>
              </a:rPr>
              <a:t>80%</a:t>
            </a:r>
            <a:r>
              <a:rPr lang="en-US" dirty="0" smtClean="0"/>
              <a:t>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vs. Admin/Clerical Staff (58%)</a:t>
            </a:r>
          </a:p>
          <a:p>
            <a:pPr lvl="3">
              <a:spcBef>
                <a:spcPts val="1000"/>
              </a:spcBef>
              <a:buFont typeface="Symbol" pitchFamily="18" charset="2"/>
              <a:buChar char="-"/>
            </a:pPr>
            <a:r>
              <a:rPr lang="en-US" dirty="0" smtClean="0"/>
              <a:t>Management scored similar to physicians (79%)</a:t>
            </a: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354269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5486400" cy="660400"/>
          </a:xfrm>
          <a:noFill/>
        </p:spPr>
        <p:txBody>
          <a:bodyPr/>
          <a:lstStyle/>
          <a:p>
            <a:r>
              <a:rPr lang="en-US" sz="2800" dirty="0"/>
              <a:t>AHRQ </a:t>
            </a:r>
            <a:r>
              <a:rPr lang="en-US" sz="2800" dirty="0" smtClean="0"/>
              <a:t>Supporting Materials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62000" y="1605280"/>
            <a:ext cx="8153400" cy="540512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8322" rIns="0" bIns="48322" numCol="1" anchor="t" anchorCtr="0" compatLnSpc="1">
            <a:prstTxWarp prst="textNoShape">
              <a:avLst/>
            </a:prstTxWarp>
          </a:bodyPr>
          <a:lstStyle>
            <a:lvl1pPr marL="228600" indent="-2286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1pPr>
            <a:lvl2pPr marL="914400" indent="-342900" defTabSz="114300">
              <a:defRPr sz="2600" b="1">
                <a:solidFill>
                  <a:schemeClr val="tx1"/>
                </a:solidFill>
                <a:latin typeface="Arial" pitchFamily="34" charset="0"/>
              </a:defRPr>
            </a:lvl2pPr>
            <a:lvl3pPr marL="1143000" defTabSz="114300">
              <a:defRPr sz="2300" b="1">
                <a:solidFill>
                  <a:schemeClr val="tx1"/>
                </a:solidFill>
                <a:latin typeface="Times New Roman" pitchFamily="18" charset="0"/>
              </a:defRPr>
            </a:lvl3pPr>
            <a:lvl4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4pPr>
            <a:lvl5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5pPr>
            <a:lvl6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6pPr>
            <a:lvl7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7pPr>
            <a:lvl8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8pPr>
            <a:lvl9pPr defTabSz="114300">
              <a:defRPr sz="19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indent="-45720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</a:pPr>
            <a:r>
              <a:rPr lang="en-US" sz="2400" dirty="0" smtClean="0"/>
              <a:t>Medical Office Survey Toolkit</a:t>
            </a:r>
          </a:p>
          <a:p>
            <a:pPr marL="1134799" lvl="2" indent="-483306" defTabSz="966612"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  <a:cs typeface="Calibri" pitchFamily="34" charset="0"/>
              </a:rPr>
              <a:t>Survey in English and Spanish</a:t>
            </a:r>
          </a:p>
          <a:p>
            <a:pPr marL="1134799" lvl="2" indent="-483306" defTabSz="966612"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  <a:cs typeface="Calibri" pitchFamily="34" charset="0"/>
              </a:rPr>
              <a:t>Survey User’s Guide</a:t>
            </a:r>
          </a:p>
          <a:p>
            <a:pPr marL="1134799" lvl="2" indent="-483306" defTabSz="966612"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  <a:cs typeface="Calibri" pitchFamily="34" charset="0"/>
              </a:rPr>
              <a:t>Medical Office Data Entry and Analysis Tool</a:t>
            </a:r>
          </a:p>
          <a:p>
            <a:pPr marL="1134799" lvl="2" indent="-483306" defTabSz="966612"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  <a:cs typeface="Calibri" pitchFamily="34" charset="0"/>
              </a:rPr>
              <a:t>Medical Office Survey Feedback Report Template</a:t>
            </a:r>
          </a:p>
          <a:p>
            <a:pPr marL="219456" indent="-457200">
              <a:spcBef>
                <a:spcPts val="1000"/>
              </a:spcBef>
              <a:buFont typeface="Symbol" pitchFamily="18" charset="2"/>
              <a:buChar char="·"/>
            </a:pPr>
            <a:r>
              <a:rPr lang="en-US" sz="2400" dirty="0" smtClean="0"/>
              <a:t>Medical Office Patient Safety Resource List</a:t>
            </a:r>
          </a:p>
          <a:p>
            <a:pPr marL="1133856" lvl="2" indent="-484632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</a:rPr>
              <a:t>Arranged by patient safety culture composite</a:t>
            </a:r>
          </a:p>
          <a:p>
            <a:pPr marL="1133856" lvl="2" indent="-484632"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</a:rPr>
              <a:t>Tools and resources for improvement</a:t>
            </a:r>
          </a:p>
          <a:p>
            <a:pPr marL="219456" indent="-457200">
              <a:spcBef>
                <a:spcPts val="1000"/>
              </a:spcBef>
              <a:buFont typeface="Symbol" pitchFamily="18" charset="2"/>
              <a:buChar char="·"/>
            </a:pPr>
            <a:r>
              <a:rPr lang="en-US" sz="2400" dirty="0" smtClean="0"/>
              <a:t>Medical Office Data Submission Timeline</a:t>
            </a:r>
          </a:p>
          <a:p>
            <a:pPr marL="1133856" lvl="2" indent="-484632">
              <a:buFont typeface="Wingdings" pitchFamily="2" charset="2"/>
              <a:buChar char="Ø"/>
            </a:pPr>
            <a:r>
              <a:rPr lang="en-US" sz="2000" b="0" dirty="0" smtClean="0">
                <a:latin typeface="+mj-lt"/>
              </a:rPr>
              <a:t>Dates forthcoming in 2013</a:t>
            </a:r>
            <a:endParaRPr lang="en-US" dirty="0" smtClean="0"/>
          </a:p>
          <a:p>
            <a:pPr marL="228600" lvl="1" indent="-457200">
              <a:spcBef>
                <a:spcPts val="1000"/>
              </a:spcBef>
              <a:buClr>
                <a:schemeClr val="tx1"/>
              </a:buClr>
              <a:buSzPct val="100000"/>
              <a:buFont typeface="Symbol" pitchFamily="18" charset="2"/>
              <a:buChar char="·"/>
            </a:pPr>
            <a:r>
              <a:rPr lang="en-US" sz="2400" dirty="0" smtClean="0"/>
              <a:t>Download all materials at:</a:t>
            </a:r>
            <a:endParaRPr lang="en-US" sz="2400" dirty="0" smtClean="0">
              <a:hlinkClick r:id="rId2"/>
            </a:endParaRPr>
          </a:p>
          <a:p>
            <a:pPr marL="228600" lvl="1" indent="-228600"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r>
              <a:rPr lang="en-US" sz="2000" b="0" dirty="0" smtClean="0">
                <a:hlinkClick r:id="rId2"/>
              </a:rPr>
              <a:t>http://www.ahrq.gov/qual/patientsafetyculture/mosurvindex.htm</a:t>
            </a:r>
            <a:endParaRPr lang="en-US" sz="25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None/>
            </a:pPr>
            <a:endParaRPr lang="en-US" sz="2500" b="0" dirty="0"/>
          </a:p>
        </p:txBody>
      </p:sp>
    </p:spTree>
    <p:extLst>
      <p:ext uri="{BB962C8B-B14F-4D97-AF65-F5344CB8AC3E}">
        <p14:creationId xmlns="" xmlns:p14="http://schemas.microsoft.com/office/powerpoint/2010/main" val="39994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367588" cy="370670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8316" rIns="0" bIns="48316" numCol="1" anchor="t" anchorCtr="0" compatLnSpc="1">
            <a:prstTxWarp prst="textNoShape">
              <a:avLst/>
            </a:prstTxWarp>
          </a:bodyPr>
          <a:lstStyle/>
          <a:p>
            <a:pPr marL="239975" indent="-239975" algn="ctr">
              <a:spcBef>
                <a:spcPct val="0"/>
              </a:spcBef>
              <a:buSzPct val="50000"/>
              <a:buNone/>
            </a:pPr>
            <a:r>
              <a:rPr lang="en-US" sz="4000" dirty="0" smtClean="0">
                <a:latin typeface="Berlin Sans FB" pitchFamily="34" charset="0"/>
                <a:cs typeface="Times New Roman" pitchFamily="18" charset="0"/>
              </a:rPr>
              <a:t>Thank you</a:t>
            </a:r>
          </a:p>
          <a:p>
            <a:pPr marL="239975" indent="-239975" algn="ctr">
              <a:spcBef>
                <a:spcPct val="0"/>
              </a:spcBef>
              <a:buSzPct val="50000"/>
              <a:buNone/>
            </a:pPr>
            <a:endParaRPr lang="en-US" sz="4000" dirty="0" smtClean="0">
              <a:latin typeface="Berlin Sans FB" pitchFamily="34" charset="0"/>
              <a:cs typeface="Times New Roman" pitchFamily="18" charset="0"/>
            </a:endParaRPr>
          </a:p>
          <a:p>
            <a:pPr marL="239975" indent="-239975" algn="ctr">
              <a:spcBef>
                <a:spcPct val="0"/>
              </a:spcBef>
              <a:buSzPct val="50000"/>
              <a:buNone/>
            </a:pPr>
            <a:r>
              <a:rPr lang="en-US" sz="4000" dirty="0" smtClean="0">
                <a:latin typeface="Berlin Sans FB" pitchFamily="34" charset="0"/>
                <a:cs typeface="Times New Roman" pitchFamily="18" charset="0"/>
              </a:rPr>
              <a:t>Questions?</a:t>
            </a:r>
          </a:p>
          <a:p>
            <a:pPr marL="239975" indent="-239975">
              <a:spcBef>
                <a:spcPct val="0"/>
              </a:spcBef>
              <a:buSzPct val="50000"/>
              <a:buNone/>
            </a:pPr>
            <a:endParaRPr lang="en-US" sz="3100" u="sng" dirty="0" smtClean="0"/>
          </a:p>
          <a:p>
            <a:pPr marL="239975" indent="-239975" algn="ctr">
              <a:spcBef>
                <a:spcPct val="0"/>
              </a:spcBef>
              <a:buSzPct val="50000"/>
              <a:buNone/>
            </a:pPr>
            <a:r>
              <a:rPr lang="en-US" sz="3100" u="sng" dirty="0" smtClean="0"/>
              <a:t>TheresaFamolaro@westat.com</a:t>
            </a:r>
          </a:p>
          <a:p>
            <a:pPr marL="239975" indent="-239975">
              <a:spcBef>
                <a:spcPct val="0"/>
              </a:spcBef>
              <a:buSzPct val="50000"/>
            </a:pPr>
            <a:endParaRPr lang="en-US" sz="3100" u="sng" dirty="0" smtClean="0"/>
          </a:p>
          <a:p>
            <a:pPr marL="239975" indent="-239975">
              <a:spcBef>
                <a:spcPct val="0"/>
              </a:spcBef>
              <a:buSzPct val="50000"/>
              <a:buNone/>
            </a:pPr>
            <a:r>
              <a:rPr lang="en-US" sz="3100" dirty="0" smtClean="0"/>
              <a:t>    </a:t>
            </a:r>
          </a:p>
          <a:p>
            <a:pPr marL="239975" indent="-239975">
              <a:spcBef>
                <a:spcPct val="0"/>
              </a:spcBef>
              <a:buSzPct val="50000"/>
            </a:pPr>
            <a:endParaRPr lang="en-US" sz="3100" dirty="0" smtClean="0"/>
          </a:p>
          <a:p>
            <a:pPr marL="239975" indent="-239975">
              <a:spcBef>
                <a:spcPct val="0"/>
              </a:spcBef>
              <a:buSzPct val="50000"/>
            </a:pPr>
            <a:endParaRPr lang="en-US" sz="3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5638800" cy="979488"/>
          </a:xfrm>
          <a:noFill/>
          <a:ln/>
        </p:spPr>
        <p:txBody>
          <a:bodyPr/>
          <a:lstStyle/>
          <a:p>
            <a:pPr algn="ctr"/>
            <a:r>
              <a:rPr lang="en-US" sz="2800" dirty="0" smtClean="0"/>
              <a:t>Background</a:t>
            </a:r>
            <a:endParaRPr lang="en-US" sz="2800" dirty="0"/>
          </a:p>
        </p:txBody>
      </p:sp>
      <p:sp>
        <p:nvSpPr>
          <p:cNvPr id="8519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305800" cy="4800600"/>
          </a:xfrm>
          <a:noFill/>
          <a:ln/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sz="2000" dirty="0" smtClean="0"/>
              <a:t>Part of a larger suite of surveys sponsored by the </a:t>
            </a:r>
            <a:r>
              <a:rPr lang="en-US" sz="2000" dirty="0"/>
              <a:t>Agency for Healthcare Research and Quality’s (AHRQ</a:t>
            </a:r>
            <a:r>
              <a:rPr lang="en-US" sz="2000" dirty="0" smtClean="0"/>
              <a:t>)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Hospital,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Medical Office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Nursing Home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Pharmacy (to be released in October)</a:t>
            </a:r>
            <a:endParaRPr lang="en-US" sz="1800" dirty="0"/>
          </a:p>
          <a:p>
            <a:endParaRPr lang="en-US" sz="1000" dirty="0"/>
          </a:p>
          <a:p>
            <a:pPr>
              <a:buFont typeface="Symbol" pitchFamily="18" charset="2"/>
              <a:buChar char="·"/>
            </a:pPr>
            <a:r>
              <a:rPr lang="en-US" sz="2000" dirty="0"/>
              <a:t>Specifically designed to measure the culture of patient safety in outpatient medical offices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/>
              <a:t>Assesses staff and provider </a:t>
            </a:r>
            <a:r>
              <a:rPr lang="en-US" sz="1800" dirty="0" smtClean="0"/>
              <a:t>attitudes  </a:t>
            </a:r>
            <a:r>
              <a:rPr lang="en-US" sz="1800" dirty="0"/>
              <a:t>and beliefs about patient safety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/>
              <a:t>Assesses </a:t>
            </a:r>
            <a:r>
              <a:rPr lang="en-US" sz="1800" dirty="0" smtClean="0"/>
              <a:t>many </a:t>
            </a:r>
            <a:r>
              <a:rPr lang="en-US" sz="1800" dirty="0"/>
              <a:t>areas that are different than the </a:t>
            </a:r>
            <a:r>
              <a:rPr lang="en-US" sz="1800" dirty="0" smtClean="0"/>
              <a:t>other surveys</a:t>
            </a:r>
            <a:endParaRPr lang="en-US" sz="1800" dirty="0"/>
          </a:p>
          <a:p>
            <a:endParaRPr lang="en-US" sz="1000" dirty="0"/>
          </a:p>
          <a:p>
            <a:pPr>
              <a:buFont typeface="Symbol" pitchFamily="18" charset="2"/>
              <a:buChar char="·"/>
            </a:pPr>
            <a:r>
              <a:rPr lang="en-US" sz="2000" dirty="0" smtClean="0"/>
              <a:t>Pilot tested in two </a:t>
            </a:r>
            <a:r>
              <a:rPr lang="en-US" sz="2000" dirty="0"/>
              <a:t>survey administrations: </a:t>
            </a:r>
            <a:endParaRPr lang="en-US" sz="2000" dirty="0" smtClean="0"/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2007; 182 medical offices, 4,174 office staff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2009; 292 PBRN medical offices, 6,463 office staff</a:t>
            </a:r>
          </a:p>
          <a:p>
            <a:pPr lvl="1">
              <a:buFont typeface="Symbol" pitchFamily="18" charset="2"/>
              <a:buChar char="-"/>
            </a:pPr>
            <a:r>
              <a:rPr lang="en-US" sz="1800" dirty="0" smtClean="0"/>
              <a:t>Pilot test report at </a:t>
            </a:r>
            <a:r>
              <a:rPr lang="en-US" sz="1800" u="sng" dirty="0" smtClean="0">
                <a:solidFill>
                  <a:srgbClr val="0000FF"/>
                </a:solidFill>
              </a:rPr>
              <a:t>http://www.ahrq.gov/qual/mosurvey10/moresults10.pdf</a:t>
            </a:r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8001000" cy="979488"/>
          </a:xfrm>
          <a:noFill/>
          <a:ln/>
        </p:spPr>
        <p:txBody>
          <a:bodyPr/>
          <a:lstStyle/>
          <a:p>
            <a:r>
              <a:rPr lang="en-US" sz="2800" dirty="0" smtClean="0"/>
              <a:t>MOSOPS Patient Safety Culture Composites</a:t>
            </a:r>
            <a:endParaRPr lang="en-US" sz="2800" dirty="0"/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458200" cy="5334000"/>
          </a:xfrm>
          <a:noFill/>
          <a:ln/>
        </p:spPr>
        <p:txBody>
          <a:bodyPr/>
          <a:lstStyle/>
          <a:p>
            <a:pPr marL="476250" indent="-533400">
              <a:lnSpc>
                <a:spcPct val="80000"/>
              </a:lnSpc>
              <a:spcBef>
                <a:spcPts val="600"/>
              </a:spcBef>
              <a:buFontTx/>
              <a:buNone/>
              <a:tabLst>
                <a:tab pos="749300" algn="l"/>
              </a:tabLst>
            </a:pPr>
            <a:r>
              <a:rPr lang="en-US" sz="2000" b="1" u="sng" dirty="0" smtClean="0"/>
              <a:t>10 composites of organizational culture:</a:t>
            </a:r>
            <a:endParaRPr lang="en-US" sz="2000" b="1" u="sng" dirty="0"/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Teamwork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Patient Care </a:t>
            </a:r>
            <a:r>
              <a:rPr lang="en-US" sz="1800" dirty="0" smtClean="0"/>
              <a:t>Tracking/Follow-up</a:t>
            </a:r>
            <a:endParaRPr lang="en-US" sz="1800" dirty="0"/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Organizational Learning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Overall Perceptions of Patient Safety and Quality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Staff Training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Owner/Managing Partner/Leadership Support for Patient Safety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Communication About Error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/>
              <a:t>Communication Openness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 smtClean="0"/>
              <a:t>Office </a:t>
            </a:r>
            <a:r>
              <a:rPr lang="en-US" sz="1800" dirty="0"/>
              <a:t>Processes and Standardization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Font typeface="+mj-lt"/>
              <a:buAutoNum type="arabicPeriod"/>
              <a:tabLst>
                <a:tab pos="749300" algn="l"/>
              </a:tabLst>
            </a:pPr>
            <a:r>
              <a:rPr lang="en-US" sz="1800" dirty="0" smtClean="0"/>
              <a:t>Work </a:t>
            </a:r>
            <a:r>
              <a:rPr lang="en-US" sz="1800" dirty="0"/>
              <a:t>Pressure and </a:t>
            </a:r>
            <a:r>
              <a:rPr lang="en-US" sz="1800" dirty="0" smtClean="0"/>
              <a:t>Pace</a:t>
            </a:r>
          </a:p>
          <a:p>
            <a:pPr marL="876300" lvl="1" indent="-533400">
              <a:lnSpc>
                <a:spcPct val="80000"/>
              </a:lnSpc>
              <a:spcBef>
                <a:spcPts val="600"/>
              </a:spcBef>
              <a:buNone/>
              <a:tabLst>
                <a:tab pos="749300" algn="l"/>
              </a:tabLst>
            </a:pPr>
            <a:endParaRPr lang="en-US" sz="1800" dirty="0"/>
          </a:p>
          <a:p>
            <a:pPr marL="476250" indent="-533400">
              <a:lnSpc>
                <a:spcPct val="80000"/>
              </a:lnSpc>
              <a:spcBef>
                <a:spcPct val="50000"/>
              </a:spcBef>
              <a:buFontTx/>
              <a:buNone/>
              <a:tabLst>
                <a:tab pos="749300" algn="l"/>
              </a:tabLst>
            </a:pPr>
            <a:r>
              <a:rPr lang="en-US" sz="2000" b="1" u="sng" dirty="0" smtClean="0"/>
              <a:t>Other </a:t>
            </a:r>
            <a:r>
              <a:rPr lang="en-US" sz="2000" b="1" u="sng" dirty="0"/>
              <a:t>questions:</a:t>
            </a:r>
          </a:p>
          <a:p>
            <a:pPr marL="876300" lvl="1" indent="-533400">
              <a:lnSpc>
                <a:spcPct val="80000"/>
              </a:lnSpc>
              <a:spcBef>
                <a:spcPct val="50000"/>
              </a:spcBef>
              <a:buFont typeface="Symbol" pitchFamily="18" charset="2"/>
              <a:buChar char=""/>
              <a:tabLst>
                <a:tab pos="749300" algn="l"/>
              </a:tabLst>
            </a:pPr>
            <a:r>
              <a:rPr lang="en-US" sz="1800" dirty="0"/>
              <a:t>Nine </a:t>
            </a:r>
            <a:r>
              <a:rPr lang="en-US" sz="1800" dirty="0" smtClean="0"/>
              <a:t>questions </a:t>
            </a:r>
            <a:r>
              <a:rPr lang="en-US" sz="1800" dirty="0"/>
              <a:t>on Patient Safety and Quality Issues</a:t>
            </a:r>
          </a:p>
          <a:p>
            <a:pPr marL="876300" lvl="1" indent="-533400">
              <a:lnSpc>
                <a:spcPct val="80000"/>
              </a:lnSpc>
              <a:spcBef>
                <a:spcPct val="50000"/>
              </a:spcBef>
              <a:buFont typeface="Symbol" pitchFamily="18" charset="2"/>
              <a:buChar char=""/>
              <a:tabLst>
                <a:tab pos="749300" algn="l"/>
              </a:tabLst>
            </a:pPr>
            <a:r>
              <a:rPr lang="en-US" sz="1800" dirty="0"/>
              <a:t>Five </a:t>
            </a:r>
            <a:r>
              <a:rPr lang="en-US" sz="1800" dirty="0" smtClean="0"/>
              <a:t>questions </a:t>
            </a:r>
            <a:r>
              <a:rPr lang="en-US" sz="1800" dirty="0"/>
              <a:t>on Information Exchange With Other Settings</a:t>
            </a:r>
          </a:p>
          <a:p>
            <a:pPr marL="876300" lvl="1" indent="-533400">
              <a:lnSpc>
                <a:spcPct val="80000"/>
              </a:lnSpc>
              <a:spcBef>
                <a:spcPct val="50000"/>
              </a:spcBef>
              <a:buFont typeface="Symbol" pitchFamily="18" charset="2"/>
              <a:buChar char=""/>
              <a:tabLst>
                <a:tab pos="749300" algn="l"/>
              </a:tabLst>
            </a:pPr>
            <a:r>
              <a:rPr lang="en-US" sz="1800" dirty="0" smtClean="0"/>
              <a:t>Ratings on Areas of Quality</a:t>
            </a:r>
          </a:p>
          <a:p>
            <a:pPr marL="876300" lvl="1" indent="-533400">
              <a:lnSpc>
                <a:spcPct val="80000"/>
              </a:lnSpc>
              <a:spcBef>
                <a:spcPct val="50000"/>
              </a:spcBef>
              <a:buFont typeface="Symbol" pitchFamily="18" charset="2"/>
              <a:buChar char=""/>
              <a:tabLst>
                <a:tab pos="749300" algn="l"/>
              </a:tabLst>
            </a:pPr>
            <a:r>
              <a:rPr lang="en-US" sz="1800" dirty="0" smtClean="0"/>
              <a:t>Overall Rating on Patient Safety</a:t>
            </a:r>
          </a:p>
          <a:p>
            <a:pPr marL="876300" lvl="1" indent="-5334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749300" algn="l"/>
              </a:tabLst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225" y="533400"/>
            <a:ext cx="7521575" cy="979488"/>
          </a:xfrm>
        </p:spPr>
        <p:txBody>
          <a:bodyPr/>
          <a:lstStyle/>
          <a:p>
            <a:r>
              <a:rPr lang="en-US" sz="2800" dirty="0" smtClean="0"/>
              <a:t>Definition of a Medical Office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5029200" cy="4933950"/>
          </a:xfrm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"/>
            </a:pPr>
            <a:r>
              <a:rPr lang="en-US" sz="2400" dirty="0" smtClean="0"/>
              <a:t>A </a:t>
            </a:r>
            <a:r>
              <a:rPr lang="en-US" sz="2400" dirty="0"/>
              <a:t>medical office </a:t>
            </a:r>
            <a:r>
              <a:rPr lang="en-US" sz="2400" dirty="0" smtClean="0"/>
              <a:t>is an </a:t>
            </a:r>
            <a:r>
              <a:rPr lang="en-US" sz="2400" dirty="0"/>
              <a:t>outpatient facility in a specific </a:t>
            </a:r>
            <a:r>
              <a:rPr lang="en-US" sz="2400" dirty="0" smtClean="0"/>
              <a:t>location </a:t>
            </a:r>
            <a:endParaRPr lang="en-US" sz="2400" dirty="0"/>
          </a:p>
          <a:p>
            <a:pPr>
              <a:spcBef>
                <a:spcPct val="15000"/>
              </a:spcBef>
              <a:buFont typeface="Symbol" pitchFamily="18" charset="2"/>
              <a:buChar char=""/>
            </a:pPr>
            <a:endParaRPr lang="en-US" sz="2400" dirty="0" smtClean="0"/>
          </a:p>
          <a:p>
            <a:pPr>
              <a:spcBef>
                <a:spcPct val="15000"/>
              </a:spcBef>
              <a:buFont typeface="Symbol" pitchFamily="18" charset="2"/>
              <a:buChar char=""/>
            </a:pPr>
            <a:r>
              <a:rPr lang="en-US" sz="2400" dirty="0" smtClean="0"/>
              <a:t>A medical office located </a:t>
            </a:r>
            <a:r>
              <a:rPr lang="en-US" sz="2400" dirty="0"/>
              <a:t>in a building containing multiple medical offices is considered a separate medical </a:t>
            </a:r>
            <a:r>
              <a:rPr lang="en-US" sz="2400" dirty="0" smtClean="0"/>
              <a:t>office </a:t>
            </a:r>
            <a:endParaRPr lang="en-US" sz="2400" dirty="0"/>
          </a:p>
          <a:p>
            <a:pPr>
              <a:spcBef>
                <a:spcPct val="15000"/>
              </a:spcBef>
              <a:buFont typeface="Symbol" pitchFamily="18" charset="2"/>
              <a:buChar char=""/>
            </a:pPr>
            <a:endParaRPr lang="en-US" sz="2400" dirty="0" smtClean="0"/>
          </a:p>
          <a:p>
            <a:pPr>
              <a:spcBef>
                <a:spcPct val="15000"/>
              </a:spcBef>
              <a:buFont typeface="Symbol" pitchFamily="18" charset="2"/>
              <a:buChar char=""/>
            </a:pPr>
            <a:r>
              <a:rPr lang="en-US" sz="2400" dirty="0" smtClean="0"/>
              <a:t>A provider </a:t>
            </a:r>
            <a:r>
              <a:rPr lang="en-US" sz="2400" dirty="0"/>
              <a:t>in a single medical </a:t>
            </a:r>
            <a:r>
              <a:rPr lang="en-US" sz="2400" dirty="0" smtClean="0"/>
              <a:t>office with other providers </a:t>
            </a:r>
            <a:r>
              <a:rPr lang="en-US" sz="2400" dirty="0"/>
              <a:t>should share administrative and clinical support </a:t>
            </a:r>
            <a:r>
              <a:rPr lang="en-US" sz="2400" dirty="0" smtClean="0"/>
              <a:t>staff </a:t>
            </a:r>
            <a:endParaRPr lang="en-US" sz="2400" dirty="0"/>
          </a:p>
          <a:p>
            <a:pPr lvl="1">
              <a:spcBef>
                <a:spcPct val="15000"/>
              </a:spcBef>
              <a:buNone/>
            </a:pPr>
            <a:endParaRPr lang="en-US" sz="2000" dirty="0"/>
          </a:p>
          <a:p>
            <a:pPr lvl="1">
              <a:spcBef>
                <a:spcPct val="15000"/>
              </a:spcBef>
            </a:pPr>
            <a:endParaRPr lang="en-US" sz="2000" dirty="0"/>
          </a:p>
        </p:txBody>
      </p:sp>
      <p:pic>
        <p:nvPicPr>
          <p:cNvPr id="43010" name="Picture 2" descr="http://apecinc.net/images/project_images/Benny_Sil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828800"/>
            <a:ext cx="2886676" cy="1930248"/>
          </a:xfrm>
          <a:prstGeom prst="rect">
            <a:avLst/>
          </a:prstGeom>
          <a:noFill/>
        </p:spPr>
      </p:pic>
      <p:pic>
        <p:nvPicPr>
          <p:cNvPr id="43015" name="Picture 7" descr="C:\Documents and Settings\Famolaro_t.WESNET\Temporary Internet Files\Content.IE5\XJ8K6NXZ\MP90043050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962400"/>
            <a:ext cx="25146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677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85800"/>
            <a:ext cx="7688840" cy="660400"/>
          </a:xfrm>
        </p:spPr>
        <p:txBody>
          <a:bodyPr/>
          <a:lstStyle/>
          <a:p>
            <a:r>
              <a:rPr lang="en-US" sz="3000" dirty="0" smtClean="0"/>
              <a:t>Medical Office </a:t>
            </a:r>
            <a:r>
              <a:rPr lang="en-US" sz="3000" dirty="0"/>
              <a:t>Comparative Database</a:t>
            </a:r>
          </a:p>
        </p:txBody>
      </p:sp>
      <p:sp>
        <p:nvSpPr>
          <p:cNvPr id="921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919938" y="975660"/>
            <a:ext cx="7520636" cy="5638800"/>
          </a:xfrm>
        </p:spPr>
        <p:txBody>
          <a:bodyPr lIns="0" tIns="48308" rIns="0" bIns="48308"/>
          <a:lstStyle/>
          <a:p>
            <a:pPr marL="966891" lvl="1" indent="-362961" defTabSz="120485">
              <a:spcBef>
                <a:spcPct val="0"/>
              </a:spcBef>
              <a:buNone/>
            </a:pPr>
            <a:endParaRPr lang="en-US" dirty="0" smtClean="0"/>
          </a:p>
          <a:p>
            <a:pPr marL="240970" indent="-240970" defTabSz="120485">
              <a:spcBef>
                <a:spcPct val="0"/>
              </a:spcBef>
            </a:pPr>
            <a:endParaRPr lang="en-US" sz="2500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53810"/>
            <a:ext cx="8610600" cy="512799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sz="2400" dirty="0" smtClean="0"/>
              <a:t>23,679 medical office respondents from 934 medical offices</a:t>
            </a:r>
          </a:p>
          <a:p>
            <a:pPr>
              <a:buFont typeface="Symbol" pitchFamily="18" charset="2"/>
              <a:buChar char="·"/>
            </a:pPr>
            <a:endParaRPr lang="en-US" sz="1800" dirty="0" smtClean="0"/>
          </a:p>
          <a:p>
            <a:pPr>
              <a:buFont typeface="Symbol" pitchFamily="18" charset="2"/>
              <a:buChar char="·"/>
            </a:pPr>
            <a:r>
              <a:rPr lang="en-US" sz="2400" dirty="0" smtClean="0"/>
              <a:t>Submission to the database is voluntary</a:t>
            </a:r>
          </a:p>
          <a:p>
            <a:pPr>
              <a:buFont typeface="Symbol" pitchFamily="18" charset="2"/>
              <a:buChar char="·"/>
            </a:pPr>
            <a:endParaRPr lang="en-US" sz="1800" dirty="0" smtClean="0"/>
          </a:p>
          <a:p>
            <a:pPr>
              <a:buFont typeface="Symbol" pitchFamily="18" charset="2"/>
              <a:buChar char="·"/>
            </a:pPr>
            <a:r>
              <a:rPr lang="en-US" sz="2400" dirty="0" smtClean="0"/>
              <a:t>Individual Medical Office Feedback Report is a benefit for participation</a:t>
            </a:r>
          </a:p>
          <a:p>
            <a:pPr>
              <a:buFont typeface="Symbol" pitchFamily="18" charset="2"/>
              <a:buChar char="·"/>
            </a:pPr>
            <a:endParaRPr lang="en-US" sz="1800" dirty="0" smtClean="0"/>
          </a:p>
          <a:p>
            <a:pPr>
              <a:buFont typeface="Symbol" pitchFamily="18" charset="2"/>
              <a:buChar char="·"/>
            </a:pPr>
            <a:r>
              <a:rPr lang="en-US" sz="2400" dirty="0" smtClean="0"/>
              <a:t>290 Medical Offices from the pilot study are retained in the 2012 Database</a:t>
            </a:r>
          </a:p>
          <a:p>
            <a:pPr lvl="1">
              <a:buFont typeface="Symbol" pitchFamily="18" charset="2"/>
              <a:buChar char=""/>
            </a:pPr>
            <a:r>
              <a:rPr lang="en-US" sz="2000" i="1" dirty="0" smtClean="0"/>
              <a:t>Pilot PBRN data collected November 2009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Font typeface="Symbol" pitchFamily="18" charset="2"/>
              <a:buChar char="·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20246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33400"/>
            <a:ext cx="4724400" cy="979488"/>
          </a:xfrm>
        </p:spPr>
        <p:txBody>
          <a:bodyPr/>
          <a:lstStyle/>
          <a:p>
            <a:r>
              <a:rPr lang="en-US" sz="2800" dirty="0" smtClean="0"/>
              <a:t>Call for Data Submission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458200" cy="4933950"/>
          </a:xfrm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dirty="0" smtClean="0"/>
              <a:t>Data submission occurred September 15 – Oct 31 2011</a:t>
            </a:r>
          </a:p>
          <a:p>
            <a:pPr>
              <a:spcBef>
                <a:spcPct val="15000"/>
              </a:spcBef>
            </a:pPr>
            <a:endParaRPr lang="en-US" sz="2400" dirty="0"/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dirty="0" smtClean="0"/>
              <a:t>Participation requirements</a:t>
            </a:r>
            <a:endParaRPr lang="en-US" sz="2400" dirty="0"/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Medical </a:t>
            </a:r>
            <a:r>
              <a:rPr lang="en-US" sz="2400" dirty="0"/>
              <a:t>offices </a:t>
            </a:r>
            <a:r>
              <a:rPr lang="en-US" sz="2400" dirty="0" smtClean="0"/>
              <a:t>located in </a:t>
            </a:r>
            <a:r>
              <a:rPr lang="en-US" sz="2400" dirty="0"/>
              <a:t>the United States or </a:t>
            </a:r>
            <a:r>
              <a:rPr lang="en-US" sz="2400" dirty="0" smtClean="0"/>
              <a:t>U.S</a:t>
            </a:r>
            <a:r>
              <a:rPr lang="en-US" sz="2400" dirty="0"/>
              <a:t>. </a:t>
            </a:r>
            <a:r>
              <a:rPr lang="en-US" sz="2400" dirty="0" smtClean="0"/>
              <a:t>territory</a:t>
            </a:r>
            <a:endParaRPr lang="en-US" sz="2400" dirty="0"/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Each </a:t>
            </a:r>
            <a:r>
              <a:rPr lang="en-US" sz="2400" dirty="0"/>
              <a:t>medical office </a:t>
            </a:r>
            <a:r>
              <a:rPr lang="en-US" sz="2400" dirty="0" smtClean="0"/>
              <a:t>had at least five </a:t>
            </a:r>
            <a:r>
              <a:rPr lang="en-US" sz="2400" dirty="0"/>
              <a:t>completed </a:t>
            </a:r>
            <a:r>
              <a:rPr lang="en-US" sz="2400" dirty="0" smtClean="0"/>
              <a:t>surveys 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Survey administered </a:t>
            </a:r>
            <a:r>
              <a:rPr lang="en-US" sz="2400" dirty="0"/>
              <a:t>in its entirety without significant modifications or </a:t>
            </a:r>
            <a:r>
              <a:rPr lang="en-US" sz="2400" dirty="0" smtClean="0"/>
              <a:t>deletions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Medical offices signed an AHRQ Data Use Agreement </a:t>
            </a:r>
          </a:p>
          <a:p>
            <a:pPr lvl="1">
              <a:spcBef>
                <a:spcPct val="15000"/>
              </a:spcBef>
            </a:pPr>
            <a:endParaRPr lang="en-US" sz="2400" dirty="0" smtClean="0"/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500" dirty="0" smtClean="0"/>
              <a:t>Submission was online and included a Web-based tutorial </a:t>
            </a:r>
          </a:p>
          <a:p>
            <a:pPr lvl="1">
              <a:spcBef>
                <a:spcPct val="15000"/>
              </a:spcBef>
            </a:pPr>
            <a:endParaRPr lang="en-US" sz="1800" dirty="0"/>
          </a:p>
          <a:p>
            <a:pPr lvl="1">
              <a:spcBef>
                <a:spcPct val="1500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6051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dirty="0" smtClean="0"/>
              <a:t>Survey Administration Statistics</a:t>
            </a:r>
            <a:endParaRPr lang="en-US" sz="2800" dirty="0"/>
          </a:p>
        </p:txBody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458200" cy="5010150"/>
          </a:xfrm>
          <a:noFill/>
          <a:ln/>
        </p:spPr>
        <p:txBody>
          <a:bodyPr/>
          <a:lstStyle/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dirty="0" smtClean="0"/>
              <a:t>Surveys were collected by 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Paper Only (35%)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Web Only (63%)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Both paper and Web (2%)</a:t>
            </a:r>
            <a:endParaRPr lang="en-US" sz="2400" dirty="0"/>
          </a:p>
          <a:p>
            <a:pPr>
              <a:spcBef>
                <a:spcPct val="15000"/>
              </a:spcBef>
              <a:buNone/>
            </a:pPr>
            <a:endParaRPr lang="en-US" sz="2400" dirty="0" smtClean="0"/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dirty="0" smtClean="0"/>
              <a:t>The average medical office response rate was 71%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Paper Only (80% response rate)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Web only (66% response rate)</a:t>
            </a:r>
          </a:p>
          <a:p>
            <a:pPr lvl="1">
              <a:spcBef>
                <a:spcPct val="15000"/>
              </a:spcBef>
            </a:pPr>
            <a:r>
              <a:rPr lang="en-US" sz="2400" dirty="0" smtClean="0"/>
              <a:t>Both Web and Paper (87% response rate)</a:t>
            </a:r>
          </a:p>
          <a:p>
            <a:pPr>
              <a:spcBef>
                <a:spcPct val="15000"/>
              </a:spcBef>
            </a:pPr>
            <a:endParaRPr lang="en-US" sz="2400" dirty="0" smtClean="0"/>
          </a:p>
          <a:p>
            <a:pPr>
              <a:spcBef>
                <a:spcPct val="15000"/>
              </a:spcBef>
              <a:buFont typeface="Symbol" pitchFamily="18" charset="2"/>
              <a:buChar char="·"/>
            </a:pPr>
            <a:r>
              <a:rPr lang="en-US" sz="2400" dirty="0" smtClean="0"/>
              <a:t>Average of 25 completed surveys per medical office</a:t>
            </a:r>
            <a:endParaRPr lang="en-US" sz="2400" dirty="0"/>
          </a:p>
          <a:p>
            <a:pPr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11543</TotalTime>
  <Words>1789</Words>
  <Application>Microsoft Office PowerPoint</Application>
  <PresentationFormat>Custom</PresentationFormat>
  <Paragraphs>383</Paragraphs>
  <Slides>35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Custom Design</vt:lpstr>
      <vt:lpstr>Default Design</vt:lpstr>
      <vt:lpstr>Slide 1</vt:lpstr>
      <vt:lpstr>Acknowledgements</vt:lpstr>
      <vt:lpstr>Objectives</vt:lpstr>
      <vt:lpstr>Background</vt:lpstr>
      <vt:lpstr>MOSOPS Patient Safety Culture Composites</vt:lpstr>
      <vt:lpstr>Definition of a Medical Office</vt:lpstr>
      <vt:lpstr>Medical Office Comparative Database</vt:lpstr>
      <vt:lpstr>Call for Data Submission</vt:lpstr>
      <vt:lpstr>Survey Administration Statistics</vt:lpstr>
      <vt:lpstr>Medical Offices by Number of Providers</vt:lpstr>
      <vt:lpstr>Medical Offices by  Single vs. Multi-Specialty</vt:lpstr>
      <vt:lpstr>Implementation Status of Electronic Tools</vt:lpstr>
      <vt:lpstr>Medical Offices by Majority Ownership</vt:lpstr>
      <vt:lpstr>Respondents by Staff Position</vt:lpstr>
      <vt:lpstr>Medical Office SOPS Composites</vt:lpstr>
      <vt:lpstr>Medical Office SOPS Composites</vt:lpstr>
      <vt:lpstr>Most Positive Items</vt:lpstr>
      <vt:lpstr>Least Positive Items</vt:lpstr>
      <vt:lpstr>Patient Safety and Quality Issues</vt:lpstr>
      <vt:lpstr>Patient Safety and Quality Issues</vt:lpstr>
      <vt:lpstr>Slide 21</vt:lpstr>
      <vt:lpstr>Slide 22</vt:lpstr>
      <vt:lpstr>Slide 23</vt:lpstr>
      <vt:lpstr>Slide 24</vt:lpstr>
      <vt:lpstr>Information Exchange With Other Settings</vt:lpstr>
      <vt:lpstr>Most Positive - Hospitals</vt:lpstr>
      <vt:lpstr>Least Positive - Pharmacies</vt:lpstr>
      <vt:lpstr>Overall Ratings on Quality</vt:lpstr>
      <vt:lpstr>Overall Rating on Patient Safety</vt:lpstr>
      <vt:lpstr>Average Overall Rating  on Quality and Patient Safety</vt:lpstr>
      <vt:lpstr>Results by Medical Office Characteristics</vt:lpstr>
      <vt:lpstr>Results by Medical Office Characteristics</vt:lpstr>
      <vt:lpstr>Results by Staff Characteristics</vt:lpstr>
      <vt:lpstr>AHRQ Supporting Materials</vt:lpstr>
      <vt:lpstr>Slide 35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cp:lastModifiedBy>DHHS</cp:lastModifiedBy>
  <cp:revision>692</cp:revision>
  <cp:lastPrinted>2004-07-23T15:44:26Z</cp:lastPrinted>
  <dcterms:created xsi:type="dcterms:W3CDTF">2002-06-13T15:30:42Z</dcterms:created>
  <dcterms:modified xsi:type="dcterms:W3CDTF">2012-10-22T18:31:49Z</dcterms:modified>
</cp:coreProperties>
</file>