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2" r:id="rId4"/>
    <p:sldId id="268" r:id="rId5"/>
    <p:sldId id="269" r:id="rId6"/>
    <p:sldId id="270" r:id="rId7"/>
    <p:sldId id="271" r:id="rId8"/>
    <p:sldId id="273" r:id="rId9"/>
    <p:sldId id="275" r:id="rId10"/>
    <p:sldId id="276" r:id="rId11"/>
    <p:sldId id="277" r:id="rId12"/>
    <p:sldId id="278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3428A"/>
    <a:srgbClr val="FFCB57"/>
    <a:srgbClr val="669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64" autoAdjust="0"/>
    <p:restoredTop sz="94660"/>
  </p:normalViewPr>
  <p:slideViewPr>
    <p:cSldViewPr>
      <p:cViewPr>
        <p:scale>
          <a:sx n="94" d="100"/>
          <a:sy n="94" d="100"/>
        </p:scale>
        <p:origin x="-144" y="-6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63365-F768-4991-971D-99885CABD592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E2F0C-FED5-4A9C-B252-E24DFF5A6C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18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590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54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5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54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5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5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326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5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5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5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5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5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E2F0C-FED5-4A9C-B252-E24DFF5A6C9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5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6340475"/>
            <a:ext cx="1295400" cy="365125"/>
          </a:xfrm>
        </p:spPr>
        <p:txBody>
          <a:bodyPr/>
          <a:lstStyle>
            <a:lvl1pPr algn="r">
              <a:defRPr/>
            </a:lvl1pPr>
          </a:lstStyle>
          <a:p>
            <a:fld id="{21E89B68-FEA3-4823-A214-C8B278A6A4CC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19200" y="6340475"/>
            <a:ext cx="867888" cy="365125"/>
          </a:xfrm>
        </p:spPr>
        <p:txBody>
          <a:bodyPr/>
          <a:lstStyle/>
          <a:p>
            <a:pPr algn="l"/>
            <a:fld id="{B6589EA1-ACFC-40E5-93E9-92BDE5827DB6}" type="slidenum">
              <a:rPr lang="en-US" smtClean="0"/>
              <a:pPr algn="l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4953000"/>
            <a:ext cx="1945506" cy="1200150"/>
          </a:xfrm>
          <a:prstGeom prst="rect">
            <a:avLst/>
          </a:prstGeom>
        </p:spPr>
      </p:pic>
      <p:grpSp>
        <p:nvGrpSpPr>
          <p:cNvPr id="25" name="Group 24"/>
          <p:cNvGrpSpPr/>
          <p:nvPr userDrawn="1"/>
        </p:nvGrpSpPr>
        <p:grpSpPr>
          <a:xfrm>
            <a:off x="0" y="0"/>
            <a:ext cx="990600" cy="6858000"/>
            <a:chOff x="0" y="0"/>
            <a:chExt cx="990600" cy="68580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0"/>
              <a:ext cx="990600" cy="6858000"/>
            </a:xfrm>
            <a:prstGeom prst="rect">
              <a:avLst/>
            </a:prstGeom>
            <a:solidFill>
              <a:srgbClr val="669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33350" y="0"/>
              <a:ext cx="247650" cy="6858000"/>
            </a:xfrm>
            <a:prstGeom prst="rect">
              <a:avLst/>
            </a:prstGeom>
            <a:solidFill>
              <a:srgbClr val="2342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 userDrawn="1"/>
        </p:nvGrpSpPr>
        <p:grpSpPr>
          <a:xfrm flipH="1">
            <a:off x="8153400" y="0"/>
            <a:ext cx="990600" cy="6858000"/>
            <a:chOff x="6934200" y="0"/>
            <a:chExt cx="990600" cy="6858000"/>
          </a:xfrm>
        </p:grpSpPr>
        <p:sp>
          <p:nvSpPr>
            <p:cNvPr id="17" name="Rectangle 16"/>
            <p:cNvSpPr/>
            <p:nvPr userDrawn="1"/>
          </p:nvSpPr>
          <p:spPr>
            <a:xfrm>
              <a:off x="6934200" y="0"/>
              <a:ext cx="990600" cy="6858000"/>
            </a:xfrm>
            <a:prstGeom prst="rect">
              <a:avLst/>
            </a:prstGeom>
            <a:solidFill>
              <a:srgbClr val="669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067550" y="0"/>
              <a:ext cx="247650" cy="6858000"/>
            </a:xfrm>
            <a:prstGeom prst="rect">
              <a:avLst/>
            </a:prstGeom>
            <a:solidFill>
              <a:srgbClr val="2342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Straight Connector 23"/>
          <p:cNvCxnSpPr/>
          <p:nvPr userDrawn="1"/>
        </p:nvCxnSpPr>
        <p:spPr>
          <a:xfrm>
            <a:off x="2819400" y="4648200"/>
            <a:ext cx="3505200" cy="0"/>
          </a:xfrm>
          <a:prstGeom prst="line">
            <a:avLst/>
          </a:prstGeom>
          <a:ln>
            <a:solidFill>
              <a:srgbClr val="2342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1219200" y="3276600"/>
            <a:ext cx="67818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708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9839-C2BB-4B06-8EAF-0880CCDFD03A}" type="datetime1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971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324600"/>
            <a:ext cx="2667000" cy="365125"/>
          </a:xfrm>
        </p:spPr>
        <p:txBody>
          <a:bodyPr/>
          <a:lstStyle/>
          <a:p>
            <a:fld id="{B6589EA1-ACFC-40E5-93E9-92BDE5827D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52400" y="0"/>
            <a:ext cx="2667000" cy="6858000"/>
            <a:chOff x="152400" y="0"/>
            <a:chExt cx="2667000" cy="6858000"/>
          </a:xfrm>
        </p:grpSpPr>
        <p:grpSp>
          <p:nvGrpSpPr>
            <p:cNvPr id="9" name="Group 8"/>
            <p:cNvGrpSpPr/>
            <p:nvPr userDrawn="1"/>
          </p:nvGrpSpPr>
          <p:grpSpPr>
            <a:xfrm>
              <a:off x="2667000" y="0"/>
              <a:ext cx="152400" cy="6858000"/>
              <a:chOff x="2667000" y="0"/>
              <a:chExt cx="152400" cy="6858000"/>
            </a:xfrm>
          </p:grpSpPr>
          <p:cxnSp>
            <p:nvCxnSpPr>
              <p:cNvPr id="12" name="Straight Connector 11"/>
              <p:cNvCxnSpPr/>
              <p:nvPr userDrawn="1"/>
            </p:nvCxnSpPr>
            <p:spPr>
              <a:xfrm>
                <a:off x="2667000" y="0"/>
                <a:ext cx="0" cy="6858000"/>
              </a:xfrm>
              <a:prstGeom prst="line">
                <a:avLst/>
              </a:prstGeom>
              <a:ln>
                <a:solidFill>
                  <a:srgbClr val="2342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Isosceles Triangle 12"/>
              <p:cNvSpPr/>
              <p:nvPr userDrawn="1"/>
            </p:nvSpPr>
            <p:spPr>
              <a:xfrm rot="5400000">
                <a:off x="2590800" y="3367805"/>
                <a:ext cx="304800" cy="152400"/>
              </a:xfrm>
              <a:prstGeom prst="triangle">
                <a:avLst/>
              </a:prstGeom>
              <a:solidFill>
                <a:srgbClr val="2342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Straight Connector 9"/>
            <p:cNvCxnSpPr/>
            <p:nvPr userDrawn="1"/>
          </p:nvCxnSpPr>
          <p:spPr>
            <a:xfrm>
              <a:off x="152400" y="5334000"/>
              <a:ext cx="2362200" cy="0"/>
            </a:xfrm>
            <a:prstGeom prst="line">
              <a:avLst/>
            </a:prstGeom>
            <a:ln>
              <a:solidFill>
                <a:srgbClr val="2342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57" y="5410200"/>
              <a:ext cx="1327885" cy="819150"/>
            </a:xfrm>
            <a:prstGeom prst="rect">
              <a:avLst/>
            </a:prstGeom>
          </p:spPr>
        </p:pic>
      </p:grpSp>
      <p:sp>
        <p:nvSpPr>
          <p:cNvPr id="15" name="Chart Placeholder 14"/>
          <p:cNvSpPr>
            <a:spLocks noGrp="1"/>
          </p:cNvSpPr>
          <p:nvPr>
            <p:ph type="chart" sz="quarter" idx="13"/>
          </p:nvPr>
        </p:nvSpPr>
        <p:spPr>
          <a:xfrm>
            <a:off x="3048000" y="533400"/>
            <a:ext cx="5638800" cy="47244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6" name="Title 6"/>
          <p:cNvSpPr>
            <a:spLocks noGrp="1"/>
          </p:cNvSpPr>
          <p:nvPr>
            <p:ph type="title" hasCustomPrompt="1"/>
          </p:nvPr>
        </p:nvSpPr>
        <p:spPr>
          <a:xfrm>
            <a:off x="152400" y="1843805"/>
            <a:ext cx="2362200" cy="2956795"/>
          </a:xfrm>
        </p:spPr>
        <p:txBody>
          <a:bodyPr/>
          <a:lstStyle>
            <a:lvl1pPr algn="r"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SLIDE TITLE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3048000" y="5410200"/>
            <a:ext cx="5638800" cy="7619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table caption</a:t>
            </a:r>
          </a:p>
        </p:txBody>
      </p:sp>
    </p:spTree>
    <p:extLst>
      <p:ext uri="{BB962C8B-B14F-4D97-AF65-F5344CB8AC3E}">
        <p14:creationId xmlns:p14="http://schemas.microsoft.com/office/powerpoint/2010/main" val="255132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048000" y="5410200"/>
            <a:ext cx="5638800" cy="7619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table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2460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9E9C2B25-8831-404A-B520-23B86D061553}" type="datetime1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971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34636" y="6324600"/>
            <a:ext cx="2701636" cy="365125"/>
          </a:xfrm>
        </p:spPr>
        <p:txBody>
          <a:bodyPr/>
          <a:lstStyle>
            <a:lvl1pPr algn="ctr">
              <a:defRPr/>
            </a:lvl1pPr>
          </a:lstStyle>
          <a:p>
            <a:fld id="{B6589EA1-ACFC-40E5-93E9-92BDE5827D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52400" y="0"/>
            <a:ext cx="2667000" cy="6858000"/>
            <a:chOff x="152400" y="0"/>
            <a:chExt cx="2667000" cy="6858000"/>
          </a:xfrm>
        </p:grpSpPr>
        <p:grpSp>
          <p:nvGrpSpPr>
            <p:cNvPr id="9" name="Group 8"/>
            <p:cNvGrpSpPr/>
            <p:nvPr userDrawn="1"/>
          </p:nvGrpSpPr>
          <p:grpSpPr>
            <a:xfrm>
              <a:off x="2667000" y="0"/>
              <a:ext cx="152400" cy="6858000"/>
              <a:chOff x="2667000" y="0"/>
              <a:chExt cx="152400" cy="6858000"/>
            </a:xfrm>
          </p:grpSpPr>
          <p:cxnSp>
            <p:nvCxnSpPr>
              <p:cNvPr id="12" name="Straight Connector 11"/>
              <p:cNvCxnSpPr/>
              <p:nvPr userDrawn="1"/>
            </p:nvCxnSpPr>
            <p:spPr>
              <a:xfrm>
                <a:off x="2667000" y="0"/>
                <a:ext cx="0" cy="6858000"/>
              </a:xfrm>
              <a:prstGeom prst="line">
                <a:avLst/>
              </a:prstGeom>
              <a:ln>
                <a:solidFill>
                  <a:srgbClr val="2342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Isosceles Triangle 12"/>
              <p:cNvSpPr/>
              <p:nvPr userDrawn="1"/>
            </p:nvSpPr>
            <p:spPr>
              <a:xfrm rot="5400000">
                <a:off x="2590800" y="3367805"/>
                <a:ext cx="304800" cy="152400"/>
              </a:xfrm>
              <a:prstGeom prst="triangle">
                <a:avLst/>
              </a:prstGeom>
              <a:solidFill>
                <a:srgbClr val="2342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Straight Connector 9"/>
            <p:cNvCxnSpPr/>
            <p:nvPr userDrawn="1"/>
          </p:nvCxnSpPr>
          <p:spPr>
            <a:xfrm>
              <a:off x="152400" y="5334000"/>
              <a:ext cx="2362200" cy="0"/>
            </a:xfrm>
            <a:prstGeom prst="line">
              <a:avLst/>
            </a:prstGeom>
            <a:ln>
              <a:solidFill>
                <a:srgbClr val="2342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57" y="5410200"/>
              <a:ext cx="1327885" cy="819150"/>
            </a:xfrm>
            <a:prstGeom prst="rect">
              <a:avLst/>
            </a:prstGeom>
          </p:spPr>
        </p:pic>
      </p:grp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905000"/>
            <a:ext cx="2362200" cy="3032995"/>
          </a:xfrm>
        </p:spPr>
        <p:txBody>
          <a:bodyPr>
            <a:normAutofit/>
          </a:bodyPr>
          <a:lstStyle>
            <a:lvl1pPr algn="r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SLIDE TITLE</a:t>
            </a:r>
            <a:endParaRPr lang="en-US" dirty="0"/>
          </a:p>
        </p:txBody>
      </p:sp>
      <p:sp>
        <p:nvSpPr>
          <p:cNvPr id="15" name="Table Placeholder 14"/>
          <p:cNvSpPr>
            <a:spLocks noGrp="1"/>
          </p:cNvSpPr>
          <p:nvPr>
            <p:ph type="tbl" sz="quarter" idx="13"/>
          </p:nvPr>
        </p:nvSpPr>
        <p:spPr>
          <a:xfrm>
            <a:off x="3051958" y="533400"/>
            <a:ext cx="5634842" cy="47244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25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char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048000" y="5410200"/>
            <a:ext cx="5638800" cy="761999"/>
          </a:xfrm>
        </p:spPr>
        <p:txBody>
          <a:bodyPr/>
          <a:lstStyle>
            <a:lvl1pPr marL="0" indent="0">
              <a:buNone/>
              <a:defRPr sz="14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flowchart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2460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144A921-C8F2-45C2-B272-B91F54C6E460}" type="datetime1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971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34636" y="6324600"/>
            <a:ext cx="2701636" cy="365125"/>
          </a:xfrm>
        </p:spPr>
        <p:txBody>
          <a:bodyPr/>
          <a:lstStyle>
            <a:lvl1pPr algn="ctr">
              <a:defRPr/>
            </a:lvl1pPr>
          </a:lstStyle>
          <a:p>
            <a:fld id="{B6589EA1-ACFC-40E5-93E9-92BDE5827D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52400" y="0"/>
            <a:ext cx="2667000" cy="6858000"/>
            <a:chOff x="152400" y="0"/>
            <a:chExt cx="2667000" cy="6858000"/>
          </a:xfrm>
        </p:grpSpPr>
        <p:grpSp>
          <p:nvGrpSpPr>
            <p:cNvPr id="9" name="Group 8"/>
            <p:cNvGrpSpPr/>
            <p:nvPr userDrawn="1"/>
          </p:nvGrpSpPr>
          <p:grpSpPr>
            <a:xfrm>
              <a:off x="2667000" y="0"/>
              <a:ext cx="152400" cy="6858000"/>
              <a:chOff x="2667000" y="0"/>
              <a:chExt cx="152400" cy="6858000"/>
            </a:xfrm>
          </p:grpSpPr>
          <p:cxnSp>
            <p:nvCxnSpPr>
              <p:cNvPr id="12" name="Straight Connector 11"/>
              <p:cNvCxnSpPr/>
              <p:nvPr userDrawn="1"/>
            </p:nvCxnSpPr>
            <p:spPr>
              <a:xfrm>
                <a:off x="2667000" y="0"/>
                <a:ext cx="0" cy="6858000"/>
              </a:xfrm>
              <a:prstGeom prst="line">
                <a:avLst/>
              </a:prstGeom>
              <a:ln>
                <a:solidFill>
                  <a:srgbClr val="2342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Isosceles Triangle 12"/>
              <p:cNvSpPr/>
              <p:nvPr userDrawn="1"/>
            </p:nvSpPr>
            <p:spPr>
              <a:xfrm rot="5400000">
                <a:off x="2590800" y="3367805"/>
                <a:ext cx="304800" cy="152400"/>
              </a:xfrm>
              <a:prstGeom prst="triangle">
                <a:avLst/>
              </a:prstGeom>
              <a:solidFill>
                <a:srgbClr val="2342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Straight Connector 9"/>
            <p:cNvCxnSpPr/>
            <p:nvPr userDrawn="1"/>
          </p:nvCxnSpPr>
          <p:spPr>
            <a:xfrm>
              <a:off x="152400" y="5334000"/>
              <a:ext cx="2362200" cy="0"/>
            </a:xfrm>
            <a:prstGeom prst="line">
              <a:avLst/>
            </a:prstGeom>
            <a:ln>
              <a:solidFill>
                <a:srgbClr val="2342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57" y="5410200"/>
              <a:ext cx="1327885" cy="819150"/>
            </a:xfrm>
            <a:prstGeom prst="rect">
              <a:avLst/>
            </a:prstGeom>
          </p:spPr>
        </p:pic>
      </p:grp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905000"/>
            <a:ext cx="2362200" cy="3032995"/>
          </a:xfrm>
        </p:spPr>
        <p:txBody>
          <a:bodyPr>
            <a:normAutofit/>
          </a:bodyPr>
          <a:lstStyle>
            <a:lvl1pPr algn="r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SLIDE TITLE</a:t>
            </a:r>
            <a:endParaRPr lang="en-US" dirty="0"/>
          </a:p>
        </p:txBody>
      </p:sp>
      <p:sp>
        <p:nvSpPr>
          <p:cNvPr id="15" name="SmartArt Placeholder 14"/>
          <p:cNvSpPr>
            <a:spLocks noGrp="1"/>
          </p:cNvSpPr>
          <p:nvPr>
            <p:ph type="dgm" sz="quarter" idx="13"/>
          </p:nvPr>
        </p:nvSpPr>
        <p:spPr>
          <a:xfrm>
            <a:off x="3048000" y="533400"/>
            <a:ext cx="5638800" cy="4648200"/>
          </a:xfrm>
        </p:spPr>
        <p:txBody>
          <a:bodyPr/>
          <a:lstStyle/>
          <a:p>
            <a:r>
              <a:rPr lang="en-US" smtClean="0"/>
              <a:t>Click icon to add SmartArt graphic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37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048000" y="5715000"/>
            <a:ext cx="5638800" cy="45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picture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2460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04472337-3B80-490B-B940-E3A86D82CF23}" type="datetime1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971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34636" y="6324600"/>
            <a:ext cx="2701636" cy="365125"/>
          </a:xfrm>
        </p:spPr>
        <p:txBody>
          <a:bodyPr/>
          <a:lstStyle>
            <a:lvl1pPr algn="ctr">
              <a:defRPr/>
            </a:lvl1pPr>
          </a:lstStyle>
          <a:p>
            <a:fld id="{B6589EA1-ACFC-40E5-93E9-92BDE5827D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52400" y="0"/>
            <a:ext cx="2667000" cy="6858000"/>
            <a:chOff x="152400" y="0"/>
            <a:chExt cx="2667000" cy="6858000"/>
          </a:xfrm>
        </p:grpSpPr>
        <p:grpSp>
          <p:nvGrpSpPr>
            <p:cNvPr id="9" name="Group 8"/>
            <p:cNvGrpSpPr/>
            <p:nvPr userDrawn="1"/>
          </p:nvGrpSpPr>
          <p:grpSpPr>
            <a:xfrm>
              <a:off x="2667000" y="0"/>
              <a:ext cx="152400" cy="6858000"/>
              <a:chOff x="2667000" y="0"/>
              <a:chExt cx="152400" cy="6858000"/>
            </a:xfrm>
          </p:grpSpPr>
          <p:cxnSp>
            <p:nvCxnSpPr>
              <p:cNvPr id="12" name="Straight Connector 11"/>
              <p:cNvCxnSpPr/>
              <p:nvPr userDrawn="1"/>
            </p:nvCxnSpPr>
            <p:spPr>
              <a:xfrm>
                <a:off x="2667000" y="0"/>
                <a:ext cx="0" cy="6858000"/>
              </a:xfrm>
              <a:prstGeom prst="line">
                <a:avLst/>
              </a:prstGeom>
              <a:ln>
                <a:solidFill>
                  <a:srgbClr val="2342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Isosceles Triangle 12"/>
              <p:cNvSpPr/>
              <p:nvPr userDrawn="1"/>
            </p:nvSpPr>
            <p:spPr>
              <a:xfrm rot="5400000">
                <a:off x="2590800" y="3367805"/>
                <a:ext cx="304800" cy="152400"/>
              </a:xfrm>
              <a:prstGeom prst="triangle">
                <a:avLst/>
              </a:prstGeom>
              <a:solidFill>
                <a:srgbClr val="2342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Straight Connector 9"/>
            <p:cNvCxnSpPr/>
            <p:nvPr userDrawn="1"/>
          </p:nvCxnSpPr>
          <p:spPr>
            <a:xfrm>
              <a:off x="152400" y="5334000"/>
              <a:ext cx="2362200" cy="0"/>
            </a:xfrm>
            <a:prstGeom prst="line">
              <a:avLst/>
            </a:prstGeom>
            <a:ln>
              <a:solidFill>
                <a:srgbClr val="2342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57" y="5410200"/>
              <a:ext cx="1327885" cy="819150"/>
            </a:xfrm>
            <a:prstGeom prst="rect">
              <a:avLst/>
            </a:prstGeom>
          </p:spPr>
        </p:pic>
      </p:grp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905000"/>
            <a:ext cx="2362200" cy="3032995"/>
          </a:xfrm>
        </p:spPr>
        <p:txBody>
          <a:bodyPr>
            <a:normAutofit/>
          </a:bodyPr>
          <a:lstStyle>
            <a:lvl1pPr algn="r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SLIDE TITLE</a:t>
            </a:r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3"/>
          </p:nvPr>
        </p:nvSpPr>
        <p:spPr>
          <a:xfrm>
            <a:off x="6019800" y="533400"/>
            <a:ext cx="2667000" cy="1905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048000" y="533400"/>
            <a:ext cx="2667000" cy="1905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048000" y="3276600"/>
            <a:ext cx="5638800" cy="2362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 hasCustomPrompt="1"/>
          </p:nvPr>
        </p:nvSpPr>
        <p:spPr>
          <a:xfrm>
            <a:off x="3048000" y="2514600"/>
            <a:ext cx="2667000" cy="533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picture caption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 hasCustomPrompt="1"/>
          </p:nvPr>
        </p:nvSpPr>
        <p:spPr>
          <a:xfrm>
            <a:off x="6019800" y="2514600"/>
            <a:ext cx="2667000" cy="533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picture caption</a:t>
            </a:r>
          </a:p>
        </p:txBody>
      </p:sp>
    </p:spTree>
    <p:extLst>
      <p:ext uri="{BB962C8B-B14F-4D97-AF65-F5344CB8AC3E}">
        <p14:creationId xmlns:p14="http://schemas.microsoft.com/office/powerpoint/2010/main" val="27459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609600"/>
            <a:ext cx="5638800" cy="56197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7FCC39F8-0A30-42B6-A82F-99C227647B0B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340475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40475"/>
            <a:ext cx="2667000" cy="365125"/>
          </a:xfrm>
        </p:spPr>
        <p:txBody>
          <a:bodyPr/>
          <a:lstStyle>
            <a:lvl1pPr algn="ctr">
              <a:defRPr/>
            </a:lvl1pPr>
          </a:lstStyle>
          <a:p>
            <a:fld id="{B6589EA1-ACFC-40E5-93E9-92BDE5827D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52400" y="0"/>
            <a:ext cx="2667000" cy="6858000"/>
            <a:chOff x="152400" y="0"/>
            <a:chExt cx="2667000" cy="6858000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2667000" y="0"/>
              <a:ext cx="152400" cy="6858000"/>
              <a:chOff x="2667000" y="0"/>
              <a:chExt cx="152400" cy="6858000"/>
            </a:xfrm>
          </p:grpSpPr>
          <p:cxnSp>
            <p:nvCxnSpPr>
              <p:cNvPr id="8" name="Straight Connector 7"/>
              <p:cNvCxnSpPr/>
              <p:nvPr userDrawn="1"/>
            </p:nvCxnSpPr>
            <p:spPr>
              <a:xfrm>
                <a:off x="2667000" y="0"/>
                <a:ext cx="0" cy="6858000"/>
              </a:xfrm>
              <a:prstGeom prst="line">
                <a:avLst/>
              </a:prstGeom>
              <a:ln>
                <a:solidFill>
                  <a:srgbClr val="2342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Isosceles Triangle 8"/>
              <p:cNvSpPr/>
              <p:nvPr userDrawn="1"/>
            </p:nvSpPr>
            <p:spPr>
              <a:xfrm rot="5400000">
                <a:off x="2590800" y="3367805"/>
                <a:ext cx="304800" cy="152400"/>
              </a:xfrm>
              <a:prstGeom prst="triangle">
                <a:avLst/>
              </a:prstGeom>
              <a:solidFill>
                <a:srgbClr val="2342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Straight Connector 9"/>
            <p:cNvCxnSpPr/>
            <p:nvPr userDrawn="1"/>
          </p:nvCxnSpPr>
          <p:spPr>
            <a:xfrm>
              <a:off x="152400" y="5334000"/>
              <a:ext cx="2362200" cy="0"/>
            </a:xfrm>
            <a:prstGeom prst="line">
              <a:avLst/>
            </a:prstGeom>
            <a:ln>
              <a:solidFill>
                <a:srgbClr val="2342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57" y="5410200"/>
              <a:ext cx="1327885" cy="819150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52400" y="1843805"/>
            <a:ext cx="2362200" cy="2956795"/>
          </a:xfrm>
        </p:spPr>
        <p:txBody>
          <a:bodyPr/>
          <a:lstStyle>
            <a:lvl1pPr algn="r"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11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340475"/>
            <a:ext cx="1828800" cy="365125"/>
          </a:xfrm>
        </p:spPr>
        <p:txBody>
          <a:bodyPr/>
          <a:lstStyle>
            <a:lvl1pPr algn="r">
              <a:defRPr/>
            </a:lvl1pPr>
          </a:lstStyle>
          <a:p>
            <a:fld id="{4C83A882-83B2-4F7A-9AD0-B5D2A239E93B}" type="datetime1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19200" y="6340475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B6589EA1-ACFC-40E5-93E9-92BDE5827D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2743200"/>
            <a:ext cx="990600" cy="1752600"/>
            <a:chOff x="0" y="0"/>
            <a:chExt cx="990600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90600" cy="6858000"/>
            </a:xfrm>
            <a:prstGeom prst="rect">
              <a:avLst/>
            </a:prstGeom>
            <a:solidFill>
              <a:srgbClr val="669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33350" y="0"/>
              <a:ext cx="247650" cy="6858000"/>
            </a:xfrm>
            <a:prstGeom prst="rect">
              <a:avLst/>
            </a:prstGeom>
            <a:solidFill>
              <a:srgbClr val="2342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8153400" y="2743200"/>
            <a:ext cx="990600" cy="1752600"/>
            <a:chOff x="6934200" y="0"/>
            <a:chExt cx="990600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6934200" y="0"/>
              <a:ext cx="990600" cy="6858000"/>
            </a:xfrm>
            <a:prstGeom prst="rect">
              <a:avLst/>
            </a:prstGeom>
            <a:solidFill>
              <a:srgbClr val="669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7067550" y="0"/>
              <a:ext cx="247650" cy="6858000"/>
            </a:xfrm>
            <a:prstGeom prst="rect">
              <a:avLst/>
            </a:prstGeom>
            <a:solidFill>
              <a:srgbClr val="2342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219200" y="2743200"/>
            <a:ext cx="6781800" cy="1771651"/>
          </a:xfrm>
        </p:spPr>
        <p:txBody>
          <a:bodyPr>
            <a:normAutofit/>
          </a:bodyPr>
          <a:lstStyle>
            <a:lvl1pPr>
              <a:defRPr sz="3000" b="1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CLICK TO EDIT SECTION TITLE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4953000"/>
            <a:ext cx="1945506" cy="1200150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2819400" y="4648200"/>
            <a:ext cx="3505200" cy="0"/>
          </a:xfrm>
          <a:prstGeom prst="line">
            <a:avLst/>
          </a:prstGeom>
          <a:ln>
            <a:solidFill>
              <a:srgbClr val="2342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027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0" y="6324600"/>
            <a:ext cx="1524000" cy="365125"/>
          </a:xfrm>
        </p:spPr>
        <p:txBody>
          <a:bodyPr/>
          <a:lstStyle>
            <a:lvl1pPr algn="r">
              <a:defRPr/>
            </a:lvl1pPr>
          </a:lstStyle>
          <a:p>
            <a:fld id="{4AE244C0-DA3D-46D1-9D7A-B585B4E246C5}" type="datetime1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4038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4948" y="6324600"/>
            <a:ext cx="2671948" cy="365125"/>
          </a:xfrm>
        </p:spPr>
        <p:txBody>
          <a:bodyPr/>
          <a:lstStyle>
            <a:lvl1pPr algn="ctr">
              <a:defRPr/>
            </a:lvl1pPr>
          </a:lstStyle>
          <a:p>
            <a:fld id="{B6589EA1-ACFC-40E5-93E9-92BDE5827D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52400" y="0"/>
            <a:ext cx="2667000" cy="6858000"/>
            <a:chOff x="152400" y="0"/>
            <a:chExt cx="2667000" cy="6858000"/>
          </a:xfrm>
        </p:grpSpPr>
        <p:grpSp>
          <p:nvGrpSpPr>
            <p:cNvPr id="16" name="Group 15"/>
            <p:cNvGrpSpPr/>
            <p:nvPr userDrawn="1"/>
          </p:nvGrpSpPr>
          <p:grpSpPr>
            <a:xfrm>
              <a:off x="2667000" y="0"/>
              <a:ext cx="152400" cy="6858000"/>
              <a:chOff x="2667000" y="0"/>
              <a:chExt cx="152400" cy="685800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>
                <a:off x="2667000" y="0"/>
                <a:ext cx="0" cy="6858000"/>
              </a:xfrm>
              <a:prstGeom prst="line">
                <a:avLst/>
              </a:prstGeom>
              <a:ln>
                <a:solidFill>
                  <a:srgbClr val="2342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Isosceles Triangle 19"/>
              <p:cNvSpPr/>
              <p:nvPr userDrawn="1"/>
            </p:nvSpPr>
            <p:spPr>
              <a:xfrm rot="5400000">
                <a:off x="2590800" y="3367805"/>
                <a:ext cx="304800" cy="152400"/>
              </a:xfrm>
              <a:prstGeom prst="triangle">
                <a:avLst/>
              </a:prstGeom>
              <a:solidFill>
                <a:srgbClr val="2342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7" name="Straight Connector 16"/>
            <p:cNvCxnSpPr/>
            <p:nvPr userDrawn="1"/>
          </p:nvCxnSpPr>
          <p:spPr>
            <a:xfrm>
              <a:off x="152400" y="5334000"/>
              <a:ext cx="2362200" cy="0"/>
            </a:xfrm>
            <a:prstGeom prst="line">
              <a:avLst/>
            </a:prstGeom>
            <a:ln>
              <a:solidFill>
                <a:srgbClr val="2342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57" y="5410200"/>
              <a:ext cx="1327885" cy="819150"/>
            </a:xfrm>
            <a:prstGeom prst="rect">
              <a:avLst/>
            </a:prstGeom>
          </p:spPr>
        </p:pic>
      </p:grpSp>
      <p:sp>
        <p:nvSpPr>
          <p:cNvPr id="22" name="Title 6"/>
          <p:cNvSpPr>
            <a:spLocks noGrp="1"/>
          </p:cNvSpPr>
          <p:nvPr>
            <p:ph type="title" hasCustomPrompt="1"/>
          </p:nvPr>
        </p:nvSpPr>
        <p:spPr>
          <a:xfrm>
            <a:off x="152400" y="1843805"/>
            <a:ext cx="2362200" cy="2956795"/>
          </a:xfrm>
        </p:spPr>
        <p:txBody>
          <a:bodyPr/>
          <a:lstStyle>
            <a:lvl1pPr algn="r"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SLIDE TITLE</a:t>
            </a:r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3048000" y="609600"/>
            <a:ext cx="2743200" cy="56197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2"/>
          <p:cNvSpPr>
            <a:spLocks noGrp="1"/>
          </p:cNvSpPr>
          <p:nvPr>
            <p:ph idx="13"/>
          </p:nvPr>
        </p:nvSpPr>
        <p:spPr>
          <a:xfrm>
            <a:off x="6096000" y="609600"/>
            <a:ext cx="2667000" cy="56197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177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048000" y="457200"/>
            <a:ext cx="2667000" cy="914400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content header</a:t>
            </a:r>
          </a:p>
        </p:txBody>
      </p:sp>
      <p:sp>
        <p:nvSpPr>
          <p:cNvPr id="25" name="Date Placeholder 4"/>
          <p:cNvSpPr>
            <a:spLocks noGrp="1"/>
          </p:cNvSpPr>
          <p:nvPr>
            <p:ph type="dt" sz="half" idx="11"/>
          </p:nvPr>
        </p:nvSpPr>
        <p:spPr>
          <a:xfrm>
            <a:off x="7239000" y="6324600"/>
            <a:ext cx="1524000" cy="365125"/>
          </a:xfrm>
        </p:spPr>
        <p:txBody>
          <a:bodyPr/>
          <a:lstStyle>
            <a:lvl1pPr algn="r">
              <a:defRPr/>
            </a:lvl1pPr>
          </a:lstStyle>
          <a:p>
            <a:fld id="{B848375C-27C0-4313-AC53-B5300011EB27}" type="datetime1">
              <a:rPr lang="en-US" smtClean="0"/>
              <a:pPr/>
              <a:t>9/6/12</a:t>
            </a:fld>
            <a:endParaRPr lang="en-US"/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48000" y="6324600"/>
            <a:ext cx="4038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-4948" y="6324600"/>
            <a:ext cx="2671948" cy="365125"/>
          </a:xfrm>
        </p:spPr>
        <p:txBody>
          <a:bodyPr/>
          <a:lstStyle>
            <a:lvl1pPr algn="ctr">
              <a:defRPr/>
            </a:lvl1pPr>
          </a:lstStyle>
          <a:p>
            <a:fld id="{B6589EA1-ACFC-40E5-93E9-92BDE5827D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152400" y="0"/>
            <a:ext cx="2667000" cy="6858000"/>
            <a:chOff x="152400" y="0"/>
            <a:chExt cx="2667000" cy="6858000"/>
          </a:xfrm>
        </p:grpSpPr>
        <p:grpSp>
          <p:nvGrpSpPr>
            <p:cNvPr id="30" name="Group 29"/>
            <p:cNvGrpSpPr/>
            <p:nvPr userDrawn="1"/>
          </p:nvGrpSpPr>
          <p:grpSpPr>
            <a:xfrm>
              <a:off x="2667000" y="0"/>
              <a:ext cx="152400" cy="6858000"/>
              <a:chOff x="2667000" y="0"/>
              <a:chExt cx="152400" cy="6858000"/>
            </a:xfrm>
          </p:grpSpPr>
          <p:cxnSp>
            <p:nvCxnSpPr>
              <p:cNvPr id="33" name="Straight Connector 32"/>
              <p:cNvCxnSpPr/>
              <p:nvPr userDrawn="1"/>
            </p:nvCxnSpPr>
            <p:spPr>
              <a:xfrm>
                <a:off x="2667000" y="0"/>
                <a:ext cx="0" cy="6858000"/>
              </a:xfrm>
              <a:prstGeom prst="line">
                <a:avLst/>
              </a:prstGeom>
              <a:ln>
                <a:solidFill>
                  <a:srgbClr val="2342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Isosceles Triangle 33"/>
              <p:cNvSpPr/>
              <p:nvPr userDrawn="1"/>
            </p:nvSpPr>
            <p:spPr>
              <a:xfrm rot="5400000">
                <a:off x="2590800" y="3367805"/>
                <a:ext cx="304800" cy="152400"/>
              </a:xfrm>
              <a:prstGeom prst="triangle">
                <a:avLst/>
              </a:prstGeom>
              <a:solidFill>
                <a:srgbClr val="2342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1" name="Straight Connector 30"/>
            <p:cNvCxnSpPr/>
            <p:nvPr userDrawn="1"/>
          </p:nvCxnSpPr>
          <p:spPr>
            <a:xfrm>
              <a:off x="152400" y="5334000"/>
              <a:ext cx="2362200" cy="0"/>
            </a:xfrm>
            <a:prstGeom prst="line">
              <a:avLst/>
            </a:prstGeom>
            <a:ln>
              <a:solidFill>
                <a:srgbClr val="2342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3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57" y="5410200"/>
              <a:ext cx="1327885" cy="819150"/>
            </a:xfrm>
            <a:prstGeom prst="rect">
              <a:avLst/>
            </a:prstGeom>
          </p:spPr>
        </p:pic>
      </p:grpSp>
      <p:sp>
        <p:nvSpPr>
          <p:cNvPr id="37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6096000" y="457200"/>
            <a:ext cx="2667000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content header</a:t>
            </a:r>
          </a:p>
        </p:txBody>
      </p:sp>
      <p:sp>
        <p:nvSpPr>
          <p:cNvPr id="16" name="Title 6"/>
          <p:cNvSpPr>
            <a:spLocks noGrp="1"/>
          </p:cNvSpPr>
          <p:nvPr>
            <p:ph type="title" hasCustomPrompt="1"/>
          </p:nvPr>
        </p:nvSpPr>
        <p:spPr>
          <a:xfrm>
            <a:off x="152400" y="1843805"/>
            <a:ext cx="2362200" cy="2956795"/>
          </a:xfrm>
        </p:spPr>
        <p:txBody>
          <a:bodyPr/>
          <a:lstStyle>
            <a:lvl1pPr algn="r"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SLIDE TITLE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5"/>
          </p:nvPr>
        </p:nvSpPr>
        <p:spPr>
          <a:xfrm>
            <a:off x="3048000" y="1524000"/>
            <a:ext cx="2667000" cy="47053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6"/>
          </p:nvPr>
        </p:nvSpPr>
        <p:spPr>
          <a:xfrm>
            <a:off x="6096000" y="1524000"/>
            <a:ext cx="2667000" cy="47053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076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7D564-131E-4CFD-8D26-998C44927094}" type="datetime1">
              <a:rPr lang="en-US" smtClean="0"/>
              <a:pPr/>
              <a:t>9/6/12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971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324600"/>
            <a:ext cx="2667000" cy="365125"/>
          </a:xfrm>
        </p:spPr>
        <p:txBody>
          <a:bodyPr/>
          <a:lstStyle/>
          <a:p>
            <a:fld id="{B6589EA1-ACFC-40E5-93E9-92BDE5827D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52400" y="0"/>
            <a:ext cx="2667000" cy="6858000"/>
            <a:chOff x="152400" y="0"/>
            <a:chExt cx="2667000" cy="6858000"/>
          </a:xfrm>
        </p:grpSpPr>
        <p:grpSp>
          <p:nvGrpSpPr>
            <p:cNvPr id="8" name="Group 7"/>
            <p:cNvGrpSpPr/>
            <p:nvPr userDrawn="1"/>
          </p:nvGrpSpPr>
          <p:grpSpPr>
            <a:xfrm>
              <a:off x="2667000" y="0"/>
              <a:ext cx="152400" cy="6858000"/>
              <a:chOff x="2667000" y="0"/>
              <a:chExt cx="152400" cy="6858000"/>
            </a:xfrm>
          </p:grpSpPr>
          <p:cxnSp>
            <p:nvCxnSpPr>
              <p:cNvPr id="11" name="Straight Connector 10"/>
              <p:cNvCxnSpPr/>
              <p:nvPr userDrawn="1"/>
            </p:nvCxnSpPr>
            <p:spPr>
              <a:xfrm>
                <a:off x="2667000" y="0"/>
                <a:ext cx="0" cy="6858000"/>
              </a:xfrm>
              <a:prstGeom prst="line">
                <a:avLst/>
              </a:prstGeom>
              <a:ln>
                <a:solidFill>
                  <a:srgbClr val="2342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Isosceles Triangle 11"/>
              <p:cNvSpPr/>
              <p:nvPr userDrawn="1"/>
            </p:nvSpPr>
            <p:spPr>
              <a:xfrm rot="5400000">
                <a:off x="2590800" y="3367805"/>
                <a:ext cx="304800" cy="152400"/>
              </a:xfrm>
              <a:prstGeom prst="triangle">
                <a:avLst/>
              </a:prstGeom>
              <a:solidFill>
                <a:srgbClr val="2342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>
            <a:xfrm>
              <a:off x="152400" y="5334000"/>
              <a:ext cx="2362200" cy="0"/>
            </a:xfrm>
            <a:prstGeom prst="line">
              <a:avLst/>
            </a:prstGeom>
            <a:ln>
              <a:solidFill>
                <a:srgbClr val="2342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57" y="5410200"/>
              <a:ext cx="1327885" cy="819150"/>
            </a:xfrm>
            <a:prstGeom prst="rect">
              <a:avLst/>
            </a:prstGeom>
          </p:spPr>
        </p:pic>
      </p:grpSp>
      <p:sp>
        <p:nvSpPr>
          <p:cNvPr id="13" name="Title 6"/>
          <p:cNvSpPr>
            <a:spLocks noGrp="1"/>
          </p:cNvSpPr>
          <p:nvPr>
            <p:ph type="title" hasCustomPrompt="1"/>
          </p:nvPr>
        </p:nvSpPr>
        <p:spPr>
          <a:xfrm>
            <a:off x="152400" y="1843805"/>
            <a:ext cx="2362200" cy="2956795"/>
          </a:xfrm>
        </p:spPr>
        <p:txBody>
          <a:bodyPr/>
          <a:lstStyle>
            <a:lvl1pPr algn="r"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104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553200" y="6324600"/>
            <a:ext cx="2286000" cy="365125"/>
          </a:xfrm>
        </p:spPr>
        <p:txBody>
          <a:bodyPr/>
          <a:lstStyle/>
          <a:p>
            <a:fld id="{2EB0D11C-6CFF-4E8E-B713-CCE4B75524D4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971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24600"/>
            <a:ext cx="2667000" cy="365125"/>
          </a:xfrm>
        </p:spPr>
        <p:txBody>
          <a:bodyPr/>
          <a:lstStyle/>
          <a:p>
            <a:fld id="{B6589EA1-ACFC-40E5-93E9-92BDE5827D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52400" y="0"/>
            <a:ext cx="2667000" cy="6858000"/>
            <a:chOff x="152400" y="0"/>
            <a:chExt cx="2667000" cy="6858000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2667000" y="0"/>
              <a:ext cx="152400" cy="6858000"/>
              <a:chOff x="2667000" y="0"/>
              <a:chExt cx="152400" cy="6858000"/>
            </a:xfrm>
          </p:grpSpPr>
          <p:cxnSp>
            <p:nvCxnSpPr>
              <p:cNvPr id="9" name="Straight Connector 8"/>
              <p:cNvCxnSpPr/>
              <p:nvPr userDrawn="1"/>
            </p:nvCxnSpPr>
            <p:spPr>
              <a:xfrm>
                <a:off x="2667000" y="0"/>
                <a:ext cx="0" cy="6858000"/>
              </a:xfrm>
              <a:prstGeom prst="line">
                <a:avLst/>
              </a:prstGeom>
              <a:ln>
                <a:solidFill>
                  <a:srgbClr val="2342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Isosceles Triangle 9"/>
              <p:cNvSpPr/>
              <p:nvPr userDrawn="1"/>
            </p:nvSpPr>
            <p:spPr>
              <a:xfrm rot="5400000">
                <a:off x="2590800" y="3367805"/>
                <a:ext cx="304800" cy="152400"/>
              </a:xfrm>
              <a:prstGeom prst="triangle">
                <a:avLst/>
              </a:prstGeom>
              <a:solidFill>
                <a:srgbClr val="2342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7" name="Straight Connector 6"/>
            <p:cNvCxnSpPr/>
            <p:nvPr userDrawn="1"/>
          </p:nvCxnSpPr>
          <p:spPr>
            <a:xfrm>
              <a:off x="152400" y="5334000"/>
              <a:ext cx="2362200" cy="0"/>
            </a:xfrm>
            <a:prstGeom prst="line">
              <a:avLst/>
            </a:prstGeom>
            <a:ln>
              <a:solidFill>
                <a:srgbClr val="2342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57" y="5410200"/>
              <a:ext cx="1327885" cy="8191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81520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047999" y="4953000"/>
            <a:ext cx="1752601" cy="11580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content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077-53D4-4AA3-80D4-982DC694D324}" type="datetime1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971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324600"/>
            <a:ext cx="2667000" cy="365125"/>
          </a:xfrm>
        </p:spPr>
        <p:txBody>
          <a:bodyPr/>
          <a:lstStyle/>
          <a:p>
            <a:fld id="{B6589EA1-ACFC-40E5-93E9-92BDE5827D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52400" y="0"/>
            <a:ext cx="2667000" cy="6858000"/>
            <a:chOff x="152400" y="0"/>
            <a:chExt cx="2667000" cy="6858000"/>
          </a:xfrm>
        </p:grpSpPr>
        <p:grpSp>
          <p:nvGrpSpPr>
            <p:cNvPr id="9" name="Group 8"/>
            <p:cNvGrpSpPr/>
            <p:nvPr userDrawn="1"/>
          </p:nvGrpSpPr>
          <p:grpSpPr>
            <a:xfrm>
              <a:off x="2667000" y="0"/>
              <a:ext cx="152400" cy="6858000"/>
              <a:chOff x="2667000" y="0"/>
              <a:chExt cx="152400" cy="6858000"/>
            </a:xfrm>
          </p:grpSpPr>
          <p:cxnSp>
            <p:nvCxnSpPr>
              <p:cNvPr id="12" name="Straight Connector 11"/>
              <p:cNvCxnSpPr/>
              <p:nvPr userDrawn="1"/>
            </p:nvCxnSpPr>
            <p:spPr>
              <a:xfrm>
                <a:off x="2667000" y="0"/>
                <a:ext cx="0" cy="6858000"/>
              </a:xfrm>
              <a:prstGeom prst="line">
                <a:avLst/>
              </a:prstGeom>
              <a:ln>
                <a:solidFill>
                  <a:srgbClr val="2342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Isosceles Triangle 12"/>
              <p:cNvSpPr/>
              <p:nvPr userDrawn="1"/>
            </p:nvSpPr>
            <p:spPr>
              <a:xfrm rot="5400000">
                <a:off x="2590800" y="3367805"/>
                <a:ext cx="304800" cy="152400"/>
              </a:xfrm>
              <a:prstGeom prst="triangle">
                <a:avLst/>
              </a:prstGeom>
              <a:solidFill>
                <a:srgbClr val="2342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Straight Connector 9"/>
            <p:cNvCxnSpPr/>
            <p:nvPr userDrawn="1"/>
          </p:nvCxnSpPr>
          <p:spPr>
            <a:xfrm>
              <a:off x="152400" y="5334000"/>
              <a:ext cx="2362200" cy="0"/>
            </a:xfrm>
            <a:prstGeom prst="line">
              <a:avLst/>
            </a:prstGeom>
            <a:ln>
              <a:solidFill>
                <a:srgbClr val="2342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57" y="5410200"/>
              <a:ext cx="1327885" cy="819150"/>
            </a:xfrm>
            <a:prstGeom prst="rect">
              <a:avLst/>
            </a:prstGeom>
          </p:spPr>
        </p:pic>
      </p:grpSp>
      <p:sp>
        <p:nvSpPr>
          <p:cNvPr id="15" name="Title 6"/>
          <p:cNvSpPr>
            <a:spLocks noGrp="1"/>
          </p:cNvSpPr>
          <p:nvPr>
            <p:ph type="title" hasCustomPrompt="1"/>
          </p:nvPr>
        </p:nvSpPr>
        <p:spPr>
          <a:xfrm>
            <a:off x="152400" y="1843805"/>
            <a:ext cx="2362200" cy="2956795"/>
          </a:xfrm>
        </p:spPr>
        <p:txBody>
          <a:bodyPr/>
          <a:lstStyle>
            <a:lvl1pPr algn="r"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SLIDE TITLE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5"/>
          </p:nvPr>
        </p:nvSpPr>
        <p:spPr>
          <a:xfrm>
            <a:off x="4953000" y="533400"/>
            <a:ext cx="3733800" cy="5562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462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533400"/>
            <a:ext cx="5638800" cy="4800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048000" y="5410200"/>
            <a:ext cx="5638800" cy="7619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picture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2460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DF9B3CE2-883F-4DEF-9307-643EE9F06D26}" type="datetime1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971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34636" y="6324600"/>
            <a:ext cx="2701636" cy="365125"/>
          </a:xfrm>
        </p:spPr>
        <p:txBody>
          <a:bodyPr/>
          <a:lstStyle>
            <a:lvl1pPr algn="ctr">
              <a:defRPr/>
            </a:lvl1pPr>
          </a:lstStyle>
          <a:p>
            <a:fld id="{B6589EA1-ACFC-40E5-93E9-92BDE5827D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52400" y="0"/>
            <a:ext cx="2667000" cy="6858000"/>
            <a:chOff x="152400" y="0"/>
            <a:chExt cx="2667000" cy="6858000"/>
          </a:xfrm>
        </p:grpSpPr>
        <p:grpSp>
          <p:nvGrpSpPr>
            <p:cNvPr id="9" name="Group 8"/>
            <p:cNvGrpSpPr/>
            <p:nvPr userDrawn="1"/>
          </p:nvGrpSpPr>
          <p:grpSpPr>
            <a:xfrm>
              <a:off x="2667000" y="0"/>
              <a:ext cx="152400" cy="6858000"/>
              <a:chOff x="2667000" y="0"/>
              <a:chExt cx="152400" cy="6858000"/>
            </a:xfrm>
          </p:grpSpPr>
          <p:cxnSp>
            <p:nvCxnSpPr>
              <p:cNvPr id="12" name="Straight Connector 11"/>
              <p:cNvCxnSpPr/>
              <p:nvPr userDrawn="1"/>
            </p:nvCxnSpPr>
            <p:spPr>
              <a:xfrm>
                <a:off x="2667000" y="0"/>
                <a:ext cx="0" cy="6858000"/>
              </a:xfrm>
              <a:prstGeom prst="line">
                <a:avLst/>
              </a:prstGeom>
              <a:ln>
                <a:solidFill>
                  <a:srgbClr val="2342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Isosceles Triangle 12"/>
              <p:cNvSpPr/>
              <p:nvPr userDrawn="1"/>
            </p:nvSpPr>
            <p:spPr>
              <a:xfrm rot="5400000">
                <a:off x="2590800" y="3367805"/>
                <a:ext cx="304800" cy="152400"/>
              </a:xfrm>
              <a:prstGeom prst="triangle">
                <a:avLst/>
              </a:prstGeom>
              <a:solidFill>
                <a:srgbClr val="2342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Straight Connector 9"/>
            <p:cNvCxnSpPr/>
            <p:nvPr userDrawn="1"/>
          </p:nvCxnSpPr>
          <p:spPr>
            <a:xfrm>
              <a:off x="152400" y="5334000"/>
              <a:ext cx="2362200" cy="0"/>
            </a:xfrm>
            <a:prstGeom prst="line">
              <a:avLst/>
            </a:prstGeom>
            <a:ln>
              <a:solidFill>
                <a:srgbClr val="2342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57" y="5410200"/>
              <a:ext cx="1327885" cy="819150"/>
            </a:xfrm>
            <a:prstGeom prst="rect">
              <a:avLst/>
            </a:prstGeom>
          </p:spPr>
        </p:pic>
      </p:grp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905000"/>
            <a:ext cx="2362200" cy="3032995"/>
          </a:xfrm>
        </p:spPr>
        <p:txBody>
          <a:bodyPr>
            <a:normAutofit/>
          </a:bodyPr>
          <a:lstStyle>
            <a:lvl1pPr algn="r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34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B7F532-4D14-41BC-BA03-8C1F72673670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24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B6589EA1-ACFC-40E5-93E9-92BDE5827D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53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  <p:sldLayoutId id="2147483661" r:id="rId11"/>
    <p:sldLayoutId id="2147483660" r:id="rId12"/>
    <p:sldLayoutId id="2147483658" r:id="rId13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000" b="1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19200"/>
            <a:ext cx="7010400" cy="2133600"/>
          </a:xfrm>
        </p:spPr>
        <p:txBody>
          <a:bodyPr/>
          <a:lstStyle/>
          <a:p>
            <a:r>
              <a:rPr lang="da-DK" dirty="0" err="1" smtClean="0"/>
              <a:t>Practice</a:t>
            </a:r>
            <a:r>
              <a:rPr lang="da-DK" dirty="0" smtClean="0"/>
              <a:t> </a:t>
            </a:r>
            <a:r>
              <a:rPr lang="da-DK" dirty="0" err="1" smtClean="0"/>
              <a:t>Facilitation</a:t>
            </a:r>
            <a:r>
              <a:rPr lang="da-DK" dirty="0" smtClean="0"/>
              <a:t> in </a:t>
            </a:r>
            <a:r>
              <a:rPr lang="da-DK" dirty="0" err="1" smtClean="0"/>
              <a:t>Primary</a:t>
            </a:r>
            <a:r>
              <a:rPr lang="da-DK" dirty="0" smtClean="0"/>
              <a:t> Care</a:t>
            </a:r>
            <a:br>
              <a:rPr lang="da-DK" dirty="0" smtClean="0"/>
            </a:b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LA </a:t>
            </a:r>
            <a:r>
              <a:rPr lang="da-DK" dirty="0" err="1" smtClean="0"/>
              <a:t>Net’s</a:t>
            </a:r>
            <a:r>
              <a:rPr lang="da-DK" dirty="0" smtClean="0"/>
              <a:t> </a:t>
            </a:r>
            <a:r>
              <a:rPr lang="da-DK" dirty="0" err="1" smtClean="0"/>
              <a:t>Experience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62200" y="6202144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Net Community Health Resource Network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129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How to Start and Run a Practice Facilitation Program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33401"/>
            <a:ext cx="2362200" cy="4267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How to Guide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C0066-4EA4-40B4-A83E-4B8EE2B68824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89EA1-ACFC-40E5-93E9-92BDE5827DB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 descr="MPR AHRQ How To Manual for Practice Facilitation Program Desig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1" y="1676400"/>
            <a:ext cx="34290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362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i="1" dirty="0" smtClean="0"/>
              <a:t>Contents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914401"/>
            <a:ext cx="2362200" cy="3886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How to Guide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C0066-4EA4-40B4-A83E-4B8EE2B68824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89EA1-ACFC-40E5-93E9-92BDE5827DB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How to use the guid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143001"/>
            <a:ext cx="39624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220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0" y="381000"/>
            <a:ext cx="5638800" cy="60198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i="1" dirty="0" smtClean="0"/>
              <a:t>Some of the Gems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Importance of using a key-driver model to guide intervention design and work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Different supports/line items needed for PFs to function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Recommendations for training PFs</a:t>
            </a:r>
          </a:p>
          <a:p>
            <a:pPr marL="857250" lvl="1" indent="-457200"/>
            <a:r>
              <a:rPr lang="en-US" dirty="0" smtClean="0"/>
              <a:t>Tailored training</a:t>
            </a:r>
          </a:p>
          <a:p>
            <a:pPr marL="857250" lvl="1" indent="-457200"/>
            <a:r>
              <a:rPr lang="en-US" dirty="0" smtClean="0"/>
              <a:t>Content areas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Importance of elevating/reminding PFs about their role as “spread agents”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Strategies for funding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Certificate of Maintenance, research partnerships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Idea of permanent connection to practice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Importance of peer-to-peer relationships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Importance of teaching practices on how to use a PF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Using the “Practice Registry” for monitoring progress while PFs are in the field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609601"/>
            <a:ext cx="2362200" cy="4191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How to Guide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C0066-4EA4-40B4-A83E-4B8EE2B68824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89EA1-ACFC-40E5-93E9-92BDE5827DB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39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 version of the National Primary Care Extension Program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Long-term permanent PF workforce in LA County</a:t>
            </a:r>
          </a:p>
          <a:p>
            <a:endParaRPr lang="en-US" dirty="0"/>
          </a:p>
          <a:p>
            <a:r>
              <a:rPr lang="en-US" dirty="0" smtClean="0"/>
              <a:t>Every safety net practice with PF support</a:t>
            </a:r>
          </a:p>
          <a:p>
            <a:endParaRPr lang="en-US" dirty="0"/>
          </a:p>
          <a:p>
            <a:r>
              <a:rPr lang="en-US" dirty="0" smtClean="0"/>
              <a:t>Every safety net practice hooked in to ECHO knowledge network</a:t>
            </a:r>
          </a:p>
          <a:p>
            <a:endParaRPr lang="en-US" dirty="0"/>
          </a:p>
          <a:p>
            <a:r>
              <a:rPr lang="en-US" dirty="0" smtClean="0"/>
              <a:t>Cooperative resources in population management &amp; self management support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/>
            <a:r>
              <a:rPr lang="en-US" i="1" dirty="0"/>
              <a:t>Next </a:t>
            </a:r>
            <a:r>
              <a:rPr lang="en-US" i="1" dirty="0" smtClean="0"/>
              <a:t>Steps </a:t>
            </a:r>
            <a:r>
              <a:rPr lang="en-US" i="1" dirty="0"/>
              <a:t>for </a:t>
            </a:r>
            <a:r>
              <a:rPr lang="en-US" i="1" dirty="0" smtClean="0"/>
              <a:t>Us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C0066-4EA4-40B4-A83E-4B8EE2B68824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89EA1-ACFC-40E5-93E9-92BDE5827DB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098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Practice Based Research and Resource Network</a:t>
            </a:r>
            <a:br>
              <a:rPr lang="en-US" b="1" i="1" dirty="0" smtClean="0"/>
            </a:br>
            <a:endParaRPr lang="en-US" b="1" i="1" dirty="0" smtClean="0"/>
          </a:p>
          <a:p>
            <a:r>
              <a:rPr lang="en-US" b="1" i="1" dirty="0" smtClean="0"/>
              <a:t>Created in 2002 with funding from AHRQ and HRSA</a:t>
            </a:r>
          </a:p>
          <a:p>
            <a:pPr lvl="1"/>
            <a:r>
              <a:rPr lang="en-US" dirty="0" smtClean="0"/>
              <a:t>23 FQHCs, CHCs, Free Clinics, Private </a:t>
            </a:r>
            <a:r>
              <a:rPr lang="en-US" dirty="0"/>
              <a:t>P</a:t>
            </a:r>
            <a:r>
              <a:rPr lang="en-US" dirty="0" smtClean="0"/>
              <a:t>ractices in safety net</a:t>
            </a:r>
          </a:p>
          <a:p>
            <a:pPr lvl="1"/>
            <a:r>
              <a:rPr lang="en-US" dirty="0" smtClean="0"/>
              <a:t>165 practice sites</a:t>
            </a:r>
          </a:p>
          <a:p>
            <a:pPr lvl="1"/>
            <a:r>
              <a:rPr lang="en-US" dirty="0" smtClean="0"/>
              <a:t>1.2 million patient visits per year</a:t>
            </a:r>
            <a:br>
              <a:rPr lang="en-US" dirty="0" smtClean="0"/>
            </a:br>
            <a:endParaRPr lang="en-US" dirty="0" smtClean="0"/>
          </a:p>
          <a:p>
            <a:r>
              <a:rPr lang="en-US" b="1" i="1" dirty="0" smtClean="0"/>
              <a:t>Patient Population</a:t>
            </a:r>
          </a:p>
          <a:p>
            <a:pPr lvl="1"/>
            <a:r>
              <a:rPr lang="en-US" dirty="0" smtClean="0"/>
              <a:t>69% Latino</a:t>
            </a:r>
          </a:p>
          <a:p>
            <a:pPr lvl="1"/>
            <a:r>
              <a:rPr lang="en-US" dirty="0" smtClean="0"/>
              <a:t>10% African American</a:t>
            </a:r>
          </a:p>
          <a:p>
            <a:pPr lvl="1"/>
            <a:r>
              <a:rPr lang="en-US" dirty="0" smtClean="0"/>
              <a:t>5% Asian American</a:t>
            </a:r>
          </a:p>
          <a:p>
            <a:pPr lvl="1"/>
            <a:r>
              <a:rPr lang="en-US" dirty="0" smtClean="0"/>
              <a:t>Other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371600"/>
            <a:ext cx="2438400" cy="2956795"/>
          </a:xfrm>
        </p:spPr>
        <p:txBody>
          <a:bodyPr/>
          <a:lstStyle/>
          <a:p>
            <a:pPr algn="ctr"/>
            <a:r>
              <a:rPr lang="en-US" dirty="0" smtClean="0"/>
              <a:t>About</a:t>
            </a:r>
            <a:br>
              <a:rPr lang="en-US" dirty="0" smtClean="0"/>
            </a:br>
            <a:r>
              <a:rPr lang="en-US" dirty="0" smtClean="0"/>
              <a:t> LA Net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C0066-4EA4-40B4-A83E-4B8EE2B68824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89EA1-ACFC-40E5-93E9-92BDE5827DB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455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LA Net organizational partners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3CE2-883F-4DEF-9307-643EE9F06D26}" type="datetime1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89EA1-ACFC-40E5-93E9-92BDE5827DB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" y="1447801"/>
            <a:ext cx="2362200" cy="2895600"/>
          </a:xfrm>
        </p:spPr>
        <p:txBody>
          <a:bodyPr/>
          <a:lstStyle/>
          <a:p>
            <a:pPr algn="ctr"/>
            <a:r>
              <a:rPr lang="en-US" dirty="0" smtClean="0"/>
              <a:t>LA Net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609600"/>
            <a:ext cx="5029200" cy="484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782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Focused on improving health outcomes for low-income families in Los Angeles and Orange Counties</a:t>
            </a:r>
          </a:p>
          <a:p>
            <a:endParaRPr lang="en-US" dirty="0"/>
          </a:p>
          <a:p>
            <a:r>
              <a:rPr lang="en-US" b="1" i="1" dirty="0" smtClean="0"/>
              <a:t>Three </a:t>
            </a:r>
            <a:r>
              <a:rPr lang="en-US" b="1" i="1" dirty="0"/>
              <a:t>A</a:t>
            </a:r>
            <a:r>
              <a:rPr lang="en-US" b="1" i="1" dirty="0" smtClean="0"/>
              <a:t>ctivities:</a:t>
            </a:r>
          </a:p>
          <a:p>
            <a:pPr lvl="1"/>
            <a:r>
              <a:rPr lang="en-US" dirty="0" smtClean="0"/>
              <a:t>Practice-based and led research</a:t>
            </a:r>
          </a:p>
          <a:p>
            <a:pPr lvl="1"/>
            <a:r>
              <a:rPr lang="en-US" dirty="0" smtClean="0"/>
              <a:t>Quality Improvement (QI) facilitation</a:t>
            </a:r>
          </a:p>
          <a:p>
            <a:pPr lvl="1"/>
            <a:r>
              <a:rPr lang="en-US" dirty="0" smtClean="0"/>
              <a:t>Community empowerment</a:t>
            </a:r>
          </a:p>
          <a:p>
            <a:pPr lvl="1"/>
            <a:endParaRPr lang="en-US" dirty="0"/>
          </a:p>
          <a:p>
            <a:r>
              <a:rPr lang="en-US" b="1" i="1" dirty="0" smtClean="0"/>
              <a:t>Services:</a:t>
            </a:r>
          </a:p>
          <a:p>
            <a:pPr lvl="1"/>
            <a:r>
              <a:rPr lang="en-US" dirty="0" smtClean="0"/>
              <a:t>Practice Facilitators (PF)</a:t>
            </a:r>
          </a:p>
          <a:p>
            <a:pPr lvl="2"/>
            <a:r>
              <a:rPr lang="en-US" dirty="0" smtClean="0"/>
              <a:t>Research support</a:t>
            </a:r>
          </a:p>
          <a:p>
            <a:pPr lvl="2"/>
            <a:r>
              <a:rPr lang="en-US" dirty="0" smtClean="0"/>
              <a:t>Quality improvement facilitation/PCMH transformation</a:t>
            </a:r>
          </a:p>
          <a:p>
            <a:pPr lvl="2"/>
            <a:r>
              <a:rPr lang="en-US" dirty="0" smtClean="0"/>
              <a:t>Best practice translation/dissemination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Specialty care support for safety net</a:t>
            </a:r>
          </a:p>
          <a:p>
            <a:pPr lvl="2"/>
            <a:r>
              <a:rPr lang="en-US" dirty="0" smtClean="0"/>
              <a:t>Project ECHO Knowledge Networks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Community health worker/peer mentor programs</a:t>
            </a:r>
          </a:p>
          <a:p>
            <a:pPr lvl="2"/>
            <a:r>
              <a:rPr lang="en-US" dirty="0" smtClean="0"/>
              <a:t>Maternal depression</a:t>
            </a:r>
          </a:p>
          <a:p>
            <a:pPr lvl="2"/>
            <a:r>
              <a:rPr lang="en-US" dirty="0" smtClean="0"/>
              <a:t>Chronic disease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143000"/>
            <a:ext cx="2362200" cy="3657601"/>
          </a:xfrm>
        </p:spPr>
        <p:txBody>
          <a:bodyPr/>
          <a:lstStyle/>
          <a:p>
            <a:pPr algn="ctr"/>
            <a:r>
              <a:rPr lang="en-US" dirty="0" smtClean="0"/>
              <a:t>What LA Net does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C0066-4EA4-40B4-A83E-4B8EE2B68824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89EA1-ACFC-40E5-93E9-92BDE5827DB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908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 smtClean="0"/>
              <a:t>Workforce</a:t>
            </a:r>
          </a:p>
          <a:p>
            <a:pPr lvl="1"/>
            <a:r>
              <a:rPr lang="en-US" dirty="0" smtClean="0"/>
              <a:t>3 FTE staff facilitators</a:t>
            </a:r>
          </a:p>
          <a:p>
            <a:pPr lvl="1"/>
            <a:r>
              <a:rPr lang="en-US" dirty="0" smtClean="0"/>
              <a:t>6 consultant facilitators</a:t>
            </a:r>
          </a:p>
          <a:p>
            <a:pPr lvl="1"/>
            <a:r>
              <a:rPr lang="en-US" dirty="0" smtClean="0"/>
              <a:t>7 student/trainee facilitators from local university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b="1" i="1" dirty="0" smtClean="0"/>
          </a:p>
          <a:p>
            <a:endParaRPr lang="en-US" b="1" i="1" dirty="0" smtClean="0"/>
          </a:p>
          <a:p>
            <a:r>
              <a:rPr lang="en-US" sz="1000" b="1" i="1" dirty="0" smtClean="0"/>
              <a:t>    Vaness</a:t>
            </a:r>
            <a:r>
              <a:rPr lang="en-US" sz="1000" b="1" i="1" dirty="0" smtClean="0"/>
              <a:t>a Nguyen, MPH      Zoe-Anne Fitzhugh, RN        Diana </a:t>
            </a:r>
            <a:r>
              <a:rPr lang="en-US" sz="1000" b="1" i="1" dirty="0" err="1" smtClean="0"/>
              <a:t>Traje</a:t>
            </a:r>
            <a:r>
              <a:rPr lang="en-US" sz="1000" b="1" i="1" dirty="0" smtClean="0"/>
              <a:t>, MPH</a:t>
            </a:r>
            <a:endParaRPr lang="en-US" sz="1000" b="1" i="1" dirty="0" smtClean="0"/>
          </a:p>
          <a:p>
            <a:r>
              <a:rPr lang="en-US" b="1" i="1" dirty="0" smtClean="0"/>
              <a:t>Model</a:t>
            </a:r>
            <a:endParaRPr lang="en-US" b="1" i="1" dirty="0" smtClean="0"/>
          </a:p>
          <a:p>
            <a:pPr lvl="1"/>
            <a:r>
              <a:rPr lang="en-US" dirty="0" smtClean="0"/>
              <a:t>Permanent attachment to a practice</a:t>
            </a:r>
          </a:p>
          <a:p>
            <a:pPr lvl="1"/>
            <a:r>
              <a:rPr lang="en-US" dirty="0" smtClean="0"/>
              <a:t>1:10 active PF to practice ratio</a:t>
            </a:r>
          </a:p>
          <a:p>
            <a:pPr lvl="1"/>
            <a:r>
              <a:rPr lang="en-US" dirty="0" smtClean="0"/>
              <a:t>1:30 maintenance PF ratio</a:t>
            </a:r>
          </a:p>
          <a:p>
            <a:pPr lvl="1"/>
            <a:r>
              <a:rPr lang="en-US" dirty="0" smtClean="0"/>
              <a:t>On-site support</a:t>
            </a:r>
            <a:br>
              <a:rPr lang="en-US" dirty="0" smtClean="0"/>
            </a:b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990600"/>
            <a:ext cx="2362200" cy="3810001"/>
          </a:xfrm>
        </p:spPr>
        <p:txBody>
          <a:bodyPr>
            <a:normAutofit/>
          </a:bodyPr>
          <a:lstStyle/>
          <a:p>
            <a:pPr algn="ctr"/>
            <a:r>
              <a:rPr lang="en-US" sz="2500" dirty="0" smtClean="0"/>
              <a:t>LA Net’s Practice Improvement Facilitation Program</a:t>
            </a:r>
            <a:endParaRPr lang="en-US" sz="2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C0066-4EA4-40B4-A83E-4B8EE2B68824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89EA1-ACFC-40E5-93E9-92BDE5827DB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2286000"/>
            <a:ext cx="901700" cy="1358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2438400"/>
            <a:ext cx="1342103" cy="1066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2514600"/>
            <a:ext cx="1066800" cy="108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71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Methods</a:t>
            </a:r>
          </a:p>
          <a:p>
            <a:pPr marL="0" indent="0">
              <a:buNone/>
            </a:pPr>
            <a:endParaRPr lang="en-US" b="1" i="1" dirty="0"/>
          </a:p>
          <a:p>
            <a:pPr lvl="1"/>
            <a:r>
              <a:rPr lang="en-US" dirty="0"/>
              <a:t>Academic detailing</a:t>
            </a:r>
          </a:p>
          <a:p>
            <a:pPr lvl="1"/>
            <a:r>
              <a:rPr lang="en-US" dirty="0"/>
              <a:t>On-site PF support for training, data systems set-up, HIT optimization</a:t>
            </a:r>
          </a:p>
          <a:p>
            <a:pPr lvl="1"/>
            <a:r>
              <a:rPr lang="en-US" dirty="0"/>
              <a:t>Local Learning </a:t>
            </a:r>
            <a:r>
              <a:rPr lang="en-US" dirty="0" err="1"/>
              <a:t>collaboratives</a:t>
            </a:r>
            <a:endParaRPr lang="en-US" dirty="0"/>
          </a:p>
          <a:p>
            <a:pPr lvl="1"/>
            <a:r>
              <a:rPr lang="en-US" dirty="0"/>
              <a:t>Virtual knowledge networks</a:t>
            </a:r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2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066801"/>
            <a:ext cx="2362200" cy="3733800"/>
          </a:xfrm>
        </p:spPr>
        <p:txBody>
          <a:bodyPr>
            <a:normAutofit/>
          </a:bodyPr>
          <a:lstStyle/>
          <a:p>
            <a:pPr algn="ctr"/>
            <a:r>
              <a:rPr lang="en-US" sz="2500" dirty="0" smtClean="0"/>
              <a:t>LA Net’s Practice Improvement Facilitation Program</a:t>
            </a:r>
            <a:endParaRPr lang="en-US" sz="2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C0066-4EA4-40B4-A83E-4B8EE2B68824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89EA1-ACFC-40E5-93E9-92BDE5827DB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i="1" dirty="0" smtClean="0"/>
              <a:t>Core activities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b="1" i="1" dirty="0" smtClean="0"/>
              <a:t>QI Infrastructure </a:t>
            </a:r>
            <a:r>
              <a:rPr lang="en-US" b="1" i="1" dirty="0"/>
              <a:t>C</a:t>
            </a:r>
            <a:r>
              <a:rPr lang="en-US" b="1" i="1" dirty="0" smtClean="0"/>
              <a:t>reation</a:t>
            </a:r>
          </a:p>
          <a:p>
            <a:pPr lvl="2"/>
            <a:r>
              <a:rPr lang="en-US" dirty="0" smtClean="0"/>
              <a:t>Team</a:t>
            </a:r>
          </a:p>
          <a:p>
            <a:pPr lvl="2"/>
            <a:r>
              <a:rPr lang="en-US" dirty="0" smtClean="0"/>
              <a:t>Training</a:t>
            </a:r>
          </a:p>
          <a:p>
            <a:pPr lvl="2"/>
            <a:r>
              <a:rPr lang="en-US" dirty="0" smtClean="0"/>
              <a:t>Dashboards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r>
              <a:rPr lang="en-US" b="1" i="1" dirty="0" smtClean="0"/>
              <a:t>Population </a:t>
            </a:r>
            <a:r>
              <a:rPr lang="en-US" b="1" i="1" dirty="0"/>
              <a:t>H</a:t>
            </a:r>
            <a:r>
              <a:rPr lang="en-US" b="1" i="1" dirty="0" smtClean="0"/>
              <a:t>ealth </a:t>
            </a:r>
            <a:r>
              <a:rPr lang="en-US" b="1" i="1" dirty="0"/>
              <a:t>I</a:t>
            </a:r>
            <a:r>
              <a:rPr lang="en-US" b="1" i="1" dirty="0" smtClean="0"/>
              <a:t>nfrastructure </a:t>
            </a:r>
            <a:r>
              <a:rPr lang="en-US" b="1" i="1" dirty="0"/>
              <a:t>C</a:t>
            </a:r>
            <a:r>
              <a:rPr lang="en-US" b="1" i="1" dirty="0" smtClean="0"/>
              <a:t>reation</a:t>
            </a:r>
            <a:endParaRPr lang="en-US" b="1" i="1" dirty="0"/>
          </a:p>
          <a:p>
            <a:pPr lvl="2"/>
            <a:r>
              <a:rPr lang="en-US" dirty="0"/>
              <a:t>HIT optimization</a:t>
            </a:r>
          </a:p>
          <a:p>
            <a:pPr lvl="3"/>
            <a:r>
              <a:rPr lang="en-US" dirty="0"/>
              <a:t>Registries</a:t>
            </a:r>
          </a:p>
          <a:p>
            <a:pPr lvl="3"/>
            <a:r>
              <a:rPr lang="en-US" dirty="0"/>
              <a:t>EHRs</a:t>
            </a:r>
          </a:p>
          <a:p>
            <a:pPr lvl="2"/>
            <a:r>
              <a:rPr lang="en-US" dirty="0"/>
              <a:t>Care team and staff training</a:t>
            </a:r>
          </a:p>
          <a:p>
            <a:pPr lvl="2"/>
            <a:r>
              <a:rPr lang="en-US" dirty="0"/>
              <a:t>Workflow </a:t>
            </a:r>
            <a:r>
              <a:rPr lang="en-US" dirty="0" smtClean="0"/>
              <a:t>design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b="1" i="1" dirty="0" smtClean="0"/>
              <a:t>Research</a:t>
            </a:r>
            <a:endParaRPr lang="en-US" b="1" i="1" dirty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500" dirty="0" smtClean="0"/>
              <a:t>LA Net’s Practice Improvement Facilitation Program</a:t>
            </a:r>
            <a:endParaRPr lang="en-US" sz="2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C0066-4EA4-40B4-A83E-4B8EE2B68824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89EA1-ACFC-40E5-93E9-92BDE5827DB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361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i="1" dirty="0" smtClean="0"/>
              <a:t>Examples of Projects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b="1" i="1" dirty="0"/>
              <a:t>NCQA A</a:t>
            </a:r>
            <a:r>
              <a:rPr lang="en-US" b="1" i="1" dirty="0" smtClean="0"/>
              <a:t>pplication for PCMH</a:t>
            </a:r>
          </a:p>
          <a:p>
            <a:pPr lvl="2"/>
            <a:r>
              <a:rPr lang="en-US" dirty="0" smtClean="0"/>
              <a:t>Hands on support &amp; project management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b="1" i="1" dirty="0" smtClean="0"/>
              <a:t>CKD Guideline Implementation</a:t>
            </a:r>
            <a:endParaRPr lang="en-US" b="1" i="1" dirty="0"/>
          </a:p>
          <a:p>
            <a:pPr lvl="2"/>
            <a:r>
              <a:rPr lang="en-US" dirty="0" smtClean="0"/>
              <a:t>Data/dashboard on performance</a:t>
            </a:r>
          </a:p>
          <a:p>
            <a:pPr lvl="2"/>
            <a:r>
              <a:rPr lang="en-US" dirty="0" smtClean="0"/>
              <a:t>QI infrastructure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egistry optimization</a:t>
            </a:r>
          </a:p>
          <a:p>
            <a:pPr lvl="2"/>
            <a:r>
              <a:rPr lang="en-US" dirty="0" smtClean="0"/>
              <a:t>EHR optimization (templates, automatic ordering), 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pread of exemplar practice </a:t>
            </a:r>
          </a:p>
          <a:p>
            <a:pPr lvl="2"/>
            <a:endParaRPr lang="en-US" dirty="0"/>
          </a:p>
          <a:p>
            <a:pPr lvl="1"/>
            <a:r>
              <a:rPr lang="en-US" b="1" i="1" dirty="0"/>
              <a:t>Diabetes Managed </a:t>
            </a:r>
            <a:r>
              <a:rPr lang="en-US" b="1" i="1" dirty="0" smtClean="0"/>
              <a:t>Care (DMC) </a:t>
            </a:r>
            <a:r>
              <a:rPr lang="en-US" b="1" i="1" dirty="0"/>
              <a:t>C</a:t>
            </a:r>
            <a:r>
              <a:rPr lang="en-US" b="1" i="1" dirty="0" smtClean="0"/>
              <a:t>linics</a:t>
            </a:r>
          </a:p>
          <a:p>
            <a:pPr lvl="2"/>
            <a:r>
              <a:rPr lang="en-US" dirty="0" smtClean="0"/>
              <a:t>Region-wide spread of best practice in DMC management</a:t>
            </a:r>
          </a:p>
          <a:p>
            <a:pPr lvl="2"/>
            <a:r>
              <a:rPr lang="en-US" dirty="0" smtClean="0"/>
              <a:t>Implementation support</a:t>
            </a:r>
          </a:p>
          <a:p>
            <a:pPr lvl="3"/>
            <a:r>
              <a:rPr lang="en-US" dirty="0" smtClean="0"/>
              <a:t>Registry creation/optimization</a:t>
            </a:r>
          </a:p>
          <a:p>
            <a:pPr lvl="3"/>
            <a:r>
              <a:rPr lang="en-US" dirty="0" smtClean="0"/>
              <a:t>EHR optimization</a:t>
            </a:r>
          </a:p>
          <a:p>
            <a:pPr lvl="3"/>
            <a:r>
              <a:rPr lang="en-US" dirty="0" smtClean="0"/>
              <a:t>Role definition for expanded care team</a:t>
            </a:r>
          </a:p>
          <a:p>
            <a:pPr lvl="3"/>
            <a:r>
              <a:rPr lang="en-US" dirty="0" smtClean="0"/>
              <a:t>Workflow redesign</a:t>
            </a:r>
          </a:p>
          <a:p>
            <a:pPr lvl="3"/>
            <a:r>
              <a:rPr lang="en-US" dirty="0" smtClean="0"/>
              <a:t>QI/patient outcomes monitoring/tracking system</a:t>
            </a:r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914400"/>
            <a:ext cx="2362200" cy="3886201"/>
          </a:xfrm>
        </p:spPr>
        <p:txBody>
          <a:bodyPr>
            <a:normAutofit/>
          </a:bodyPr>
          <a:lstStyle/>
          <a:p>
            <a:pPr algn="ctr"/>
            <a:r>
              <a:rPr lang="en-US" sz="2500" dirty="0" smtClean="0"/>
              <a:t>LA Net’s Practice Improvement Facilitation Program</a:t>
            </a:r>
            <a:endParaRPr lang="en-US" sz="2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C0066-4EA4-40B4-A83E-4B8EE2B68824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89EA1-ACFC-40E5-93E9-92BDE5827DB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12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 smtClean="0"/>
              <a:t>Biggest Challenges in Establishing the Program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 smtClean="0"/>
              <a:t>Workforce</a:t>
            </a:r>
            <a:endParaRPr lang="en-US" dirty="0"/>
          </a:p>
          <a:p>
            <a:pPr lvl="1"/>
            <a:r>
              <a:rPr lang="en-US" dirty="0" smtClean="0"/>
              <a:t>Building receptor site for facilitation in practices and funder community</a:t>
            </a:r>
          </a:p>
          <a:p>
            <a:pPr lvl="1"/>
            <a:r>
              <a:rPr lang="en-US" dirty="0" smtClean="0"/>
              <a:t>Sustained funding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57150" indent="0">
              <a:buNone/>
            </a:pPr>
            <a:r>
              <a:rPr lang="en-US" b="1" i="1" dirty="0" smtClean="0"/>
              <a:t>Biggest Successes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solidFill>
                <a:srgbClr val="FF0000"/>
              </a:solidFill>
            </a:endParaRPr>
          </a:p>
          <a:p>
            <a:pPr marL="800100" lvl="1"/>
            <a:r>
              <a:rPr lang="en-US" dirty="0" smtClean="0"/>
              <a:t>Practices are self-paying for PF support now</a:t>
            </a:r>
          </a:p>
          <a:p>
            <a:pPr marL="800100" lvl="1"/>
            <a:r>
              <a:rPr lang="en-US" dirty="0" smtClean="0"/>
              <a:t>Triple “threat” – services have grown to include:  </a:t>
            </a:r>
          </a:p>
          <a:p>
            <a:pPr marL="1200150" lvl="2"/>
            <a:r>
              <a:rPr lang="en-US" dirty="0" smtClean="0"/>
              <a:t>Facilitators </a:t>
            </a:r>
          </a:p>
          <a:p>
            <a:pPr marL="1200150" lvl="2"/>
            <a:r>
              <a:rPr lang="en-US" dirty="0" smtClean="0"/>
              <a:t>Virtual Knowledge Networks with Specialists/PCPs (Project ECHO) </a:t>
            </a:r>
          </a:p>
          <a:p>
            <a:pPr marL="1200150" lvl="2"/>
            <a:r>
              <a:rPr lang="en-US" dirty="0"/>
              <a:t>R</a:t>
            </a:r>
            <a:r>
              <a:rPr lang="en-US" dirty="0" smtClean="0"/>
              <a:t>elationships with research community for translation of best evidence</a:t>
            </a:r>
          </a:p>
          <a:p>
            <a:pPr marL="57150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990601"/>
            <a:ext cx="2362200" cy="3810000"/>
          </a:xfrm>
        </p:spPr>
        <p:txBody>
          <a:bodyPr>
            <a:normAutofit/>
          </a:bodyPr>
          <a:lstStyle/>
          <a:p>
            <a:pPr algn="ctr"/>
            <a:r>
              <a:rPr lang="en-US" sz="2500" dirty="0" smtClean="0"/>
              <a:t>LA Net’s Practice Improvement Facilitation Program</a:t>
            </a:r>
            <a:endParaRPr lang="en-US" sz="2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C0066-4EA4-40B4-A83E-4B8EE2B68824}" type="datetime1">
              <a:rPr lang="en-US" smtClean="0"/>
              <a:pPr/>
              <a:t>9/6/12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89EA1-ACFC-40E5-93E9-92BDE5827DB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450762"/>
      </p:ext>
    </p:extLst>
  </p:cSld>
  <p:clrMapOvr>
    <a:masterClrMapping/>
  </p:clrMapOvr>
</p:sld>
</file>

<file path=ppt/theme/theme1.xml><?xml version="1.0" encoding="utf-8"?>
<a:theme xmlns:a="http://schemas.openxmlformats.org/drawingml/2006/main" name="LAnet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LAnet powerpoint template</Template>
  <TotalTime>368</TotalTime>
  <Words>429</Words>
  <Application>Microsoft Macintosh PowerPoint</Application>
  <PresentationFormat>On-screen Show (4:3)</PresentationFormat>
  <Paragraphs>265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LAnet powerpoint template</vt:lpstr>
      <vt:lpstr>Practice Facilitation in Primary Care  LA Net’s Experience</vt:lpstr>
      <vt:lpstr>About  LA Net</vt:lpstr>
      <vt:lpstr>LA Net</vt:lpstr>
      <vt:lpstr>What LA Net does</vt:lpstr>
      <vt:lpstr>LA Net’s Practice Improvement Facilitation Program</vt:lpstr>
      <vt:lpstr>LA Net’s Practice Improvement Facilitation Program</vt:lpstr>
      <vt:lpstr>LA Net’s Practice Improvement Facilitation Program</vt:lpstr>
      <vt:lpstr>LA Net’s Practice Improvement Facilitation Program</vt:lpstr>
      <vt:lpstr>LA Net’s Practice Improvement Facilitation Program</vt:lpstr>
      <vt:lpstr>How to Guide</vt:lpstr>
      <vt:lpstr>How to Guide</vt:lpstr>
      <vt:lpstr>How to Guide</vt:lpstr>
      <vt:lpstr>Next Steps for 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</dc:title>
  <dc:creator>Ragini</dc:creator>
  <cp:lastModifiedBy>Tori</cp:lastModifiedBy>
  <cp:revision>21</cp:revision>
  <cp:lastPrinted>2012-09-06T21:55:06Z</cp:lastPrinted>
  <dcterms:created xsi:type="dcterms:W3CDTF">2012-01-23T23:30:34Z</dcterms:created>
  <dcterms:modified xsi:type="dcterms:W3CDTF">2012-09-07T01:06:57Z</dcterms:modified>
</cp:coreProperties>
</file>