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Default Extension="sldx" ContentType="application/vnd.openxmlformats-officedocument.presentationml.slide"/>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1"/>
  </p:notesMasterIdLst>
  <p:handoutMasterIdLst>
    <p:handoutMasterId r:id="rId52"/>
  </p:handoutMasterIdLst>
  <p:sldIdLst>
    <p:sldId id="257" r:id="rId2"/>
    <p:sldId id="322" r:id="rId3"/>
    <p:sldId id="295" r:id="rId4"/>
    <p:sldId id="358" r:id="rId5"/>
    <p:sldId id="294" r:id="rId6"/>
    <p:sldId id="323" r:id="rId7"/>
    <p:sldId id="300" r:id="rId8"/>
    <p:sldId id="309" r:id="rId9"/>
    <p:sldId id="310" r:id="rId10"/>
    <p:sldId id="311" r:id="rId11"/>
    <p:sldId id="359" r:id="rId12"/>
    <p:sldId id="360" r:id="rId13"/>
    <p:sldId id="314" r:id="rId14"/>
    <p:sldId id="363" r:id="rId15"/>
    <p:sldId id="361" r:id="rId16"/>
    <p:sldId id="362" r:id="rId17"/>
    <p:sldId id="373" r:id="rId18"/>
    <p:sldId id="325"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 id="389" r:id="rId35"/>
    <p:sldId id="333" r:id="rId36"/>
    <p:sldId id="334" r:id="rId37"/>
    <p:sldId id="343" r:id="rId38"/>
    <p:sldId id="347" r:id="rId39"/>
    <p:sldId id="390" r:id="rId40"/>
    <p:sldId id="366" r:id="rId41"/>
    <p:sldId id="367" r:id="rId42"/>
    <p:sldId id="368" r:id="rId43"/>
    <p:sldId id="369" r:id="rId44"/>
    <p:sldId id="348" r:id="rId45"/>
    <p:sldId id="350" r:id="rId46"/>
    <p:sldId id="370" r:id="rId47"/>
    <p:sldId id="391" r:id="rId48"/>
    <p:sldId id="371" r:id="rId49"/>
    <p:sldId id="372" r:id="rId50"/>
  </p:sldIdLst>
  <p:sldSz cx="9144000" cy="6858000" type="screen4x3"/>
  <p:notesSz cx="6985000" cy="9271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3333CC"/>
    <a:srgbClr val="C5DCFF"/>
    <a:srgbClr val="C5E2FF"/>
    <a:srgbClr val="D1E8FF"/>
    <a:srgbClr val="F8BC12"/>
    <a:srgbClr val="7DDD67"/>
    <a:srgbClr val="FFCC00"/>
    <a:srgbClr val="00CC66"/>
    <a:srgbClr val="33CC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2787"/>
    <p:restoredTop sz="90855" autoAdjust="0"/>
  </p:normalViewPr>
  <p:slideViewPr>
    <p:cSldViewPr>
      <p:cViewPr>
        <p:scale>
          <a:sx n="75" d="100"/>
          <a:sy n="75" d="100"/>
        </p:scale>
        <p:origin x="-1602" y="-732"/>
      </p:cViewPr>
      <p:guideLst>
        <p:guide orient="horz" pos="31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2" d="100"/>
          <a:sy n="62" d="100"/>
        </p:scale>
        <p:origin x="-2862" y="-84"/>
      </p:cViewPr>
      <p:guideLst>
        <p:guide orient="horz" pos="2920"/>
        <p:guide pos="220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3414E6-C103-40D3-A01A-8C11A4BAF226}"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D2742811-63B1-44F1-9C33-F07FD5725402}">
      <dgm:prSet phldrT="[Text]"/>
      <dgm:spPr/>
      <dgm:t>
        <a:bodyPr/>
        <a:lstStyle/>
        <a:p>
          <a:r>
            <a:rPr lang="en-US" b="1" dirty="0" smtClean="0"/>
            <a:t>Formative Research</a:t>
          </a:r>
          <a:endParaRPr lang="en-US" b="1" dirty="0"/>
        </a:p>
      </dgm:t>
    </dgm:pt>
    <dgm:pt modelId="{C3D15430-C5ED-46B5-AD73-00CFA9C1977B}" type="parTrans" cxnId="{60A9E92A-66EC-4B47-B056-1B15FC19AD8A}">
      <dgm:prSet/>
      <dgm:spPr/>
      <dgm:t>
        <a:bodyPr/>
        <a:lstStyle/>
        <a:p>
          <a:endParaRPr lang="en-US"/>
        </a:p>
      </dgm:t>
    </dgm:pt>
    <dgm:pt modelId="{52FACD90-F752-4C79-9CD0-20FDA3E942A9}" type="sibTrans" cxnId="{60A9E92A-66EC-4B47-B056-1B15FC19AD8A}">
      <dgm:prSet/>
      <dgm:spPr/>
      <dgm:t>
        <a:bodyPr/>
        <a:lstStyle/>
        <a:p>
          <a:endParaRPr lang="en-US"/>
        </a:p>
      </dgm:t>
    </dgm:pt>
    <dgm:pt modelId="{E19AE701-5D1B-4A1A-91AB-05C30CDBA53D}">
      <dgm:prSet phldrT="[Text]" custT="1"/>
      <dgm:spPr/>
      <dgm:t>
        <a:bodyPr/>
        <a:lstStyle/>
        <a:p>
          <a:r>
            <a:rPr lang="en-US" sz="1800" dirty="0" smtClean="0"/>
            <a:t>Call for Measures</a:t>
          </a:r>
        </a:p>
      </dgm:t>
    </dgm:pt>
    <dgm:pt modelId="{E485FD76-0742-40AE-BE74-315005D8DC7C}" type="parTrans" cxnId="{A1C8C111-B717-4D87-A95C-E9C27CAB8C3A}">
      <dgm:prSet/>
      <dgm:spPr/>
      <dgm:t>
        <a:bodyPr/>
        <a:lstStyle/>
        <a:p>
          <a:endParaRPr lang="en-US"/>
        </a:p>
      </dgm:t>
    </dgm:pt>
    <dgm:pt modelId="{0E8638D9-F56D-4B84-9434-C7836635CD5A}" type="sibTrans" cxnId="{A1C8C111-B717-4D87-A95C-E9C27CAB8C3A}">
      <dgm:prSet/>
      <dgm:spPr/>
      <dgm:t>
        <a:bodyPr/>
        <a:lstStyle/>
        <a:p>
          <a:endParaRPr lang="en-US"/>
        </a:p>
      </dgm:t>
    </dgm:pt>
    <dgm:pt modelId="{E4EBC4DB-7545-4C16-B23B-D60E769B186E}">
      <dgm:prSet phldrT="[Text]"/>
      <dgm:spPr/>
      <dgm:t>
        <a:bodyPr/>
        <a:lstStyle/>
        <a:p>
          <a:r>
            <a:rPr lang="en-US" b="1" dirty="0" smtClean="0"/>
            <a:t>Develop Draft</a:t>
          </a:r>
          <a:endParaRPr lang="en-US" b="1" dirty="0"/>
        </a:p>
      </dgm:t>
    </dgm:pt>
    <dgm:pt modelId="{67F384E4-66DF-41FA-AFEC-08C7D4E3919B}" type="parTrans" cxnId="{218E3D6C-D560-4D74-91B0-8D5FE25F7891}">
      <dgm:prSet/>
      <dgm:spPr/>
      <dgm:t>
        <a:bodyPr/>
        <a:lstStyle/>
        <a:p>
          <a:endParaRPr lang="en-US"/>
        </a:p>
      </dgm:t>
    </dgm:pt>
    <dgm:pt modelId="{196277D9-DADE-48AC-9D4B-7960F7AC2C12}" type="sibTrans" cxnId="{218E3D6C-D560-4D74-91B0-8D5FE25F7891}">
      <dgm:prSet/>
      <dgm:spPr/>
      <dgm:t>
        <a:bodyPr/>
        <a:lstStyle/>
        <a:p>
          <a:endParaRPr lang="en-US"/>
        </a:p>
      </dgm:t>
    </dgm:pt>
    <dgm:pt modelId="{BFCF9243-BC9A-4BEF-AD54-4F8855E1A4AB}">
      <dgm:prSet phldrT="[Text]" custT="1"/>
      <dgm:spPr/>
      <dgm:t>
        <a:bodyPr/>
        <a:lstStyle/>
        <a:p>
          <a:r>
            <a:rPr lang="en-US" sz="1800" dirty="0" smtClean="0"/>
            <a:t>Draft domains</a:t>
          </a:r>
          <a:endParaRPr lang="en-US" sz="1800" dirty="0"/>
        </a:p>
      </dgm:t>
    </dgm:pt>
    <dgm:pt modelId="{10731509-F1BF-4261-B96A-98F21354851A}" type="parTrans" cxnId="{77EFDB9A-CF2F-4A3F-9551-9DAB950A9F81}">
      <dgm:prSet/>
      <dgm:spPr/>
      <dgm:t>
        <a:bodyPr/>
        <a:lstStyle/>
        <a:p>
          <a:endParaRPr lang="en-US"/>
        </a:p>
      </dgm:t>
    </dgm:pt>
    <dgm:pt modelId="{2C7BD8F4-9EF2-441C-8E55-4EB8264A349F}" type="sibTrans" cxnId="{77EFDB9A-CF2F-4A3F-9551-9DAB950A9F81}">
      <dgm:prSet/>
      <dgm:spPr/>
      <dgm:t>
        <a:bodyPr/>
        <a:lstStyle/>
        <a:p>
          <a:endParaRPr lang="en-US"/>
        </a:p>
      </dgm:t>
    </dgm:pt>
    <dgm:pt modelId="{AE89A2C7-1FF1-44FB-B7F6-E0D861C6EE8B}">
      <dgm:prSet phldrT="[Text]"/>
      <dgm:spPr/>
      <dgm:t>
        <a:bodyPr/>
        <a:lstStyle/>
        <a:p>
          <a:r>
            <a:rPr lang="en-US" b="1" dirty="0" smtClean="0"/>
            <a:t>Test and Finalize</a:t>
          </a:r>
          <a:endParaRPr lang="en-US" b="1" dirty="0"/>
        </a:p>
      </dgm:t>
    </dgm:pt>
    <dgm:pt modelId="{81749E5C-3562-435E-9066-0032CB9C0B3B}" type="parTrans" cxnId="{02B57BB2-A647-42BF-99CB-EEF7D57C538E}">
      <dgm:prSet/>
      <dgm:spPr/>
      <dgm:t>
        <a:bodyPr/>
        <a:lstStyle/>
        <a:p>
          <a:endParaRPr lang="en-US"/>
        </a:p>
      </dgm:t>
    </dgm:pt>
    <dgm:pt modelId="{0FC9E3FD-BA16-4DA2-ADF2-BE68DBCE0F5E}" type="sibTrans" cxnId="{02B57BB2-A647-42BF-99CB-EEF7D57C538E}">
      <dgm:prSet/>
      <dgm:spPr/>
      <dgm:t>
        <a:bodyPr/>
        <a:lstStyle/>
        <a:p>
          <a:endParaRPr lang="en-US"/>
        </a:p>
      </dgm:t>
    </dgm:pt>
    <dgm:pt modelId="{43692DD3-C317-43E0-9E2F-9E539408412D}">
      <dgm:prSet phldrT="[Text]" custT="1"/>
      <dgm:spPr/>
      <dgm:t>
        <a:bodyPr/>
        <a:lstStyle/>
        <a:p>
          <a:r>
            <a:rPr lang="en-US" sz="1800" dirty="0" smtClean="0"/>
            <a:t>Field test</a:t>
          </a:r>
          <a:endParaRPr lang="en-US" sz="1800" dirty="0"/>
        </a:p>
      </dgm:t>
    </dgm:pt>
    <dgm:pt modelId="{1F719315-24F9-4555-9FED-EEF518AC231F}" type="parTrans" cxnId="{202BCF32-8C3A-4BCD-8067-93FA96E65416}">
      <dgm:prSet/>
      <dgm:spPr/>
      <dgm:t>
        <a:bodyPr/>
        <a:lstStyle/>
        <a:p>
          <a:endParaRPr lang="en-US"/>
        </a:p>
      </dgm:t>
    </dgm:pt>
    <dgm:pt modelId="{23CFD752-69EE-45EC-B26F-983BDA04E6BB}" type="sibTrans" cxnId="{202BCF32-8C3A-4BCD-8067-93FA96E65416}">
      <dgm:prSet/>
      <dgm:spPr/>
      <dgm:t>
        <a:bodyPr/>
        <a:lstStyle/>
        <a:p>
          <a:endParaRPr lang="en-US"/>
        </a:p>
      </dgm:t>
    </dgm:pt>
    <dgm:pt modelId="{21284864-7FA1-498B-A274-1A5E449AF882}">
      <dgm:prSet custT="1"/>
      <dgm:spPr/>
      <dgm:t>
        <a:bodyPr/>
        <a:lstStyle/>
        <a:p>
          <a:r>
            <a:rPr lang="en-US" sz="1800" dirty="0" smtClean="0"/>
            <a:t>Inventory items</a:t>
          </a:r>
          <a:endParaRPr lang="en-US" sz="1800" dirty="0"/>
        </a:p>
      </dgm:t>
    </dgm:pt>
    <dgm:pt modelId="{CD645B0A-23DA-449E-8531-8F8D4358F04E}" type="parTrans" cxnId="{96993868-1F67-42C9-8E93-8703AF8CA27C}">
      <dgm:prSet/>
      <dgm:spPr/>
      <dgm:t>
        <a:bodyPr/>
        <a:lstStyle/>
        <a:p>
          <a:endParaRPr lang="en-US"/>
        </a:p>
      </dgm:t>
    </dgm:pt>
    <dgm:pt modelId="{0E547AA9-915A-4756-9FC9-3DDA4A78BE79}" type="sibTrans" cxnId="{96993868-1F67-42C9-8E93-8703AF8CA27C}">
      <dgm:prSet/>
      <dgm:spPr/>
      <dgm:t>
        <a:bodyPr/>
        <a:lstStyle/>
        <a:p>
          <a:endParaRPr lang="en-US"/>
        </a:p>
      </dgm:t>
    </dgm:pt>
    <dgm:pt modelId="{8D4A0C7B-063B-4D6E-BA1A-9C97DE2487E6}">
      <dgm:prSet custT="1"/>
      <dgm:spPr/>
      <dgm:t>
        <a:bodyPr/>
        <a:lstStyle/>
        <a:p>
          <a:r>
            <a:rPr lang="en-US" sz="1800" dirty="0" smtClean="0"/>
            <a:t>Expert review</a:t>
          </a:r>
          <a:endParaRPr lang="en-US" sz="1800" dirty="0"/>
        </a:p>
      </dgm:t>
    </dgm:pt>
    <dgm:pt modelId="{07777572-718B-45FD-A21B-70CE3FA7958C}" type="parTrans" cxnId="{83EED05E-6727-4F24-8098-0E45DC4B67EC}">
      <dgm:prSet/>
      <dgm:spPr/>
      <dgm:t>
        <a:bodyPr/>
        <a:lstStyle/>
        <a:p>
          <a:endParaRPr lang="en-US"/>
        </a:p>
      </dgm:t>
    </dgm:pt>
    <dgm:pt modelId="{79C062C5-A36D-4BEE-9433-EC225BE7C162}" type="sibTrans" cxnId="{83EED05E-6727-4F24-8098-0E45DC4B67EC}">
      <dgm:prSet/>
      <dgm:spPr/>
      <dgm:t>
        <a:bodyPr/>
        <a:lstStyle/>
        <a:p>
          <a:endParaRPr lang="en-US"/>
        </a:p>
      </dgm:t>
    </dgm:pt>
    <dgm:pt modelId="{5008CF53-7228-47FE-A997-998384F80083}">
      <dgm:prSet phldrT="[Text]" custT="1"/>
      <dgm:spPr/>
      <dgm:t>
        <a:bodyPr/>
        <a:lstStyle/>
        <a:p>
          <a:r>
            <a:rPr lang="en-US" sz="1800" dirty="0" smtClean="0"/>
            <a:t>Draft items</a:t>
          </a:r>
          <a:endParaRPr lang="en-US" sz="1800" dirty="0"/>
        </a:p>
      </dgm:t>
    </dgm:pt>
    <dgm:pt modelId="{D62913B0-5E04-4EF1-A6ED-1E4217E1CBA3}" type="parTrans" cxnId="{80C653DB-0738-4600-8160-F459F02C6E5A}">
      <dgm:prSet/>
      <dgm:spPr/>
      <dgm:t>
        <a:bodyPr/>
        <a:lstStyle/>
        <a:p>
          <a:endParaRPr lang="en-US"/>
        </a:p>
      </dgm:t>
    </dgm:pt>
    <dgm:pt modelId="{B42B57D9-D8AC-40DB-BEF8-3A2B6B4A608B}" type="sibTrans" cxnId="{80C653DB-0738-4600-8160-F459F02C6E5A}">
      <dgm:prSet/>
      <dgm:spPr/>
      <dgm:t>
        <a:bodyPr/>
        <a:lstStyle/>
        <a:p>
          <a:endParaRPr lang="en-US"/>
        </a:p>
      </dgm:t>
    </dgm:pt>
    <dgm:pt modelId="{29EA35A1-FD8E-4080-9420-A76497C49368}">
      <dgm:prSet phldrT="[Text]" custT="1"/>
      <dgm:spPr/>
      <dgm:t>
        <a:bodyPr/>
        <a:lstStyle/>
        <a:p>
          <a:r>
            <a:rPr lang="en-US" sz="1800" dirty="0" smtClean="0"/>
            <a:t>Cognitive testing</a:t>
          </a:r>
          <a:endParaRPr lang="en-US" sz="1800" dirty="0"/>
        </a:p>
      </dgm:t>
    </dgm:pt>
    <dgm:pt modelId="{B6DEAA06-3DF3-48B4-80F2-3FB4A7596A7D}" type="parTrans" cxnId="{3D6AA062-B490-4763-AA19-4138ECF7205A}">
      <dgm:prSet/>
      <dgm:spPr/>
      <dgm:t>
        <a:bodyPr/>
        <a:lstStyle/>
        <a:p>
          <a:endParaRPr lang="en-US"/>
        </a:p>
      </dgm:t>
    </dgm:pt>
    <dgm:pt modelId="{538A0C5E-D70B-43CC-A88C-BB5B6C8B8F88}" type="sibTrans" cxnId="{3D6AA062-B490-4763-AA19-4138ECF7205A}">
      <dgm:prSet/>
      <dgm:spPr/>
      <dgm:t>
        <a:bodyPr/>
        <a:lstStyle/>
        <a:p>
          <a:endParaRPr lang="en-US"/>
        </a:p>
      </dgm:t>
    </dgm:pt>
    <dgm:pt modelId="{2A277F97-0C3B-4980-BDB1-C6E082B30B58}">
      <dgm:prSet phldrT="[Text]" custT="1"/>
      <dgm:spPr/>
      <dgm:t>
        <a:bodyPr/>
        <a:lstStyle/>
        <a:p>
          <a:r>
            <a:rPr lang="en-US" sz="1800" dirty="0" smtClean="0"/>
            <a:t>Expert review</a:t>
          </a:r>
          <a:endParaRPr lang="en-US" sz="1800" dirty="0"/>
        </a:p>
      </dgm:t>
    </dgm:pt>
    <dgm:pt modelId="{3FCE2158-8169-40AC-8FF7-2903ABF3C2B0}" type="parTrans" cxnId="{586842E5-7034-44FF-8D08-ABDF437353AA}">
      <dgm:prSet/>
      <dgm:spPr/>
      <dgm:t>
        <a:bodyPr/>
        <a:lstStyle/>
        <a:p>
          <a:endParaRPr lang="en-US"/>
        </a:p>
      </dgm:t>
    </dgm:pt>
    <dgm:pt modelId="{8DD36CBB-7E66-407C-95E3-A03C4467A248}" type="sibTrans" cxnId="{586842E5-7034-44FF-8D08-ABDF437353AA}">
      <dgm:prSet/>
      <dgm:spPr/>
      <dgm:t>
        <a:bodyPr/>
        <a:lstStyle/>
        <a:p>
          <a:endParaRPr lang="en-US"/>
        </a:p>
      </dgm:t>
    </dgm:pt>
    <dgm:pt modelId="{9E2DEA91-248F-4FF0-AC1F-7BA77C3221B7}">
      <dgm:prSet phldrT="[Text]" custT="1"/>
      <dgm:spPr/>
      <dgm:t>
        <a:bodyPr/>
        <a:lstStyle/>
        <a:p>
          <a:r>
            <a:rPr lang="en-US" sz="1800" dirty="0" smtClean="0"/>
            <a:t>Revise survey</a:t>
          </a:r>
        </a:p>
      </dgm:t>
    </dgm:pt>
    <dgm:pt modelId="{D3788590-0A06-4A72-9979-D8558A3022E5}" type="parTrans" cxnId="{61BF2B95-7915-4219-BFDC-18CB088137A9}">
      <dgm:prSet/>
      <dgm:spPr/>
      <dgm:t>
        <a:bodyPr/>
        <a:lstStyle/>
        <a:p>
          <a:endParaRPr lang="en-US"/>
        </a:p>
      </dgm:t>
    </dgm:pt>
    <dgm:pt modelId="{1B9D5AD3-D678-42C0-B2B6-D64C074BDB64}" type="sibTrans" cxnId="{61BF2B95-7915-4219-BFDC-18CB088137A9}">
      <dgm:prSet/>
      <dgm:spPr/>
      <dgm:t>
        <a:bodyPr/>
        <a:lstStyle/>
        <a:p>
          <a:endParaRPr lang="en-US"/>
        </a:p>
      </dgm:t>
    </dgm:pt>
    <dgm:pt modelId="{A44653B2-EA7C-42E0-9404-A4CE77F14A65}">
      <dgm:prSet phldrT="[Text]" custT="1"/>
      <dgm:spPr/>
      <dgm:t>
        <a:bodyPr/>
        <a:lstStyle/>
        <a:p>
          <a:r>
            <a:rPr lang="en-US" sz="1800" dirty="0" smtClean="0"/>
            <a:t>Analyze data</a:t>
          </a:r>
          <a:endParaRPr lang="en-US" sz="1800" dirty="0"/>
        </a:p>
      </dgm:t>
    </dgm:pt>
    <dgm:pt modelId="{01B3B503-500B-42F4-A392-587767BCEC88}" type="parTrans" cxnId="{E8C02341-6BBB-47E8-BA4B-D1E2679C7DFB}">
      <dgm:prSet/>
      <dgm:spPr/>
      <dgm:t>
        <a:bodyPr/>
        <a:lstStyle/>
        <a:p>
          <a:endParaRPr lang="en-US"/>
        </a:p>
      </dgm:t>
    </dgm:pt>
    <dgm:pt modelId="{DFF09B6A-C947-443E-8195-8B34F6774A7C}" type="sibTrans" cxnId="{E8C02341-6BBB-47E8-BA4B-D1E2679C7DFB}">
      <dgm:prSet/>
      <dgm:spPr/>
      <dgm:t>
        <a:bodyPr/>
        <a:lstStyle/>
        <a:p>
          <a:endParaRPr lang="en-US"/>
        </a:p>
      </dgm:t>
    </dgm:pt>
    <dgm:pt modelId="{09863051-495A-473C-8402-6FD443909F18}">
      <dgm:prSet phldrT="[Text]" custT="1"/>
      <dgm:spPr/>
      <dgm:t>
        <a:bodyPr/>
        <a:lstStyle/>
        <a:p>
          <a:r>
            <a:rPr lang="en-US" sz="1800" dirty="0" smtClean="0"/>
            <a:t>Test report domains</a:t>
          </a:r>
          <a:endParaRPr lang="en-US" sz="1800" dirty="0"/>
        </a:p>
      </dgm:t>
    </dgm:pt>
    <dgm:pt modelId="{CF3B6F40-DD5C-45D6-B84A-DE91CEAEB5A9}" type="parTrans" cxnId="{E1C2518D-A81D-4DC5-873A-A6583B23405B}">
      <dgm:prSet/>
      <dgm:spPr/>
      <dgm:t>
        <a:bodyPr/>
        <a:lstStyle/>
        <a:p>
          <a:endParaRPr lang="en-US"/>
        </a:p>
      </dgm:t>
    </dgm:pt>
    <dgm:pt modelId="{3587FA69-01E5-4273-85B0-783619EBD071}" type="sibTrans" cxnId="{E1C2518D-A81D-4DC5-873A-A6583B23405B}">
      <dgm:prSet/>
      <dgm:spPr/>
      <dgm:t>
        <a:bodyPr/>
        <a:lstStyle/>
        <a:p>
          <a:endParaRPr lang="en-US"/>
        </a:p>
      </dgm:t>
    </dgm:pt>
    <dgm:pt modelId="{26A3C4EA-4742-4167-B95F-1CC2FE58AAE2}">
      <dgm:prSet phldrT="[Text]" custT="1"/>
      <dgm:spPr/>
      <dgm:t>
        <a:bodyPr/>
        <a:lstStyle/>
        <a:p>
          <a:r>
            <a:rPr lang="en-US" sz="1800" dirty="0" smtClean="0"/>
            <a:t>Expert review</a:t>
          </a:r>
          <a:endParaRPr lang="en-US" sz="1800" dirty="0"/>
        </a:p>
      </dgm:t>
    </dgm:pt>
    <dgm:pt modelId="{73A72E49-14D1-40B0-A6D2-E302C673E39C}" type="parTrans" cxnId="{498EEB86-1802-4C20-BFC8-7CC94480B229}">
      <dgm:prSet/>
      <dgm:spPr/>
      <dgm:t>
        <a:bodyPr/>
        <a:lstStyle/>
        <a:p>
          <a:endParaRPr lang="en-US"/>
        </a:p>
      </dgm:t>
    </dgm:pt>
    <dgm:pt modelId="{20DC9D79-FDA8-493F-8079-BCEB409ABD54}" type="sibTrans" cxnId="{498EEB86-1802-4C20-BFC8-7CC94480B229}">
      <dgm:prSet/>
      <dgm:spPr/>
      <dgm:t>
        <a:bodyPr/>
        <a:lstStyle/>
        <a:p>
          <a:endParaRPr lang="en-US"/>
        </a:p>
      </dgm:t>
    </dgm:pt>
    <dgm:pt modelId="{7A1A5704-5C1C-49BE-87BD-1A457471AA2C}">
      <dgm:prSet phldrT="[Text]" custT="1"/>
      <dgm:spPr/>
      <dgm:t>
        <a:bodyPr/>
        <a:lstStyle/>
        <a:p>
          <a:r>
            <a:rPr lang="en-US" sz="1800" dirty="0" smtClean="0"/>
            <a:t>Finalize survey</a:t>
          </a:r>
          <a:endParaRPr lang="en-US" sz="1800" dirty="0"/>
        </a:p>
      </dgm:t>
    </dgm:pt>
    <dgm:pt modelId="{A928BA66-4782-435D-8D51-511FFE6FBEFC}" type="parTrans" cxnId="{4967B61B-CDC9-441D-BB60-7AB7E53F1A25}">
      <dgm:prSet/>
      <dgm:spPr/>
      <dgm:t>
        <a:bodyPr/>
        <a:lstStyle/>
        <a:p>
          <a:endParaRPr lang="en-US"/>
        </a:p>
      </dgm:t>
    </dgm:pt>
    <dgm:pt modelId="{7ED9B2BF-A113-4C30-ABB0-000C40BCA82E}" type="sibTrans" cxnId="{4967B61B-CDC9-441D-BB60-7AB7E53F1A25}">
      <dgm:prSet/>
      <dgm:spPr/>
      <dgm:t>
        <a:bodyPr/>
        <a:lstStyle/>
        <a:p>
          <a:endParaRPr lang="en-US"/>
        </a:p>
      </dgm:t>
    </dgm:pt>
    <dgm:pt modelId="{B2B094EE-078B-450E-B2F3-977AE3793432}">
      <dgm:prSet phldrT="[Text]" custT="1"/>
      <dgm:spPr/>
      <dgm:t>
        <a:bodyPr/>
        <a:lstStyle/>
        <a:p>
          <a:r>
            <a:rPr lang="en-US" sz="1800" dirty="0" smtClean="0"/>
            <a:t>Disseminate</a:t>
          </a:r>
          <a:endParaRPr lang="en-US" sz="1800" dirty="0"/>
        </a:p>
      </dgm:t>
    </dgm:pt>
    <dgm:pt modelId="{989987F3-683C-40AD-8AE9-FAA151369286}" type="parTrans" cxnId="{DF824FBB-E858-4B34-9A9C-CAC9278C4F4F}">
      <dgm:prSet/>
      <dgm:spPr/>
      <dgm:t>
        <a:bodyPr/>
        <a:lstStyle/>
        <a:p>
          <a:endParaRPr lang="en-US"/>
        </a:p>
      </dgm:t>
    </dgm:pt>
    <dgm:pt modelId="{C20697C7-27D8-4F59-ACEB-5B711677554C}" type="sibTrans" cxnId="{DF824FBB-E858-4B34-9A9C-CAC9278C4F4F}">
      <dgm:prSet/>
      <dgm:spPr/>
      <dgm:t>
        <a:bodyPr/>
        <a:lstStyle/>
        <a:p>
          <a:endParaRPr lang="en-US"/>
        </a:p>
      </dgm:t>
    </dgm:pt>
    <dgm:pt modelId="{02AFCC0E-FB11-451D-8665-210098F447CB}">
      <dgm:prSet custT="1"/>
      <dgm:spPr/>
      <dgm:t>
        <a:bodyPr/>
        <a:lstStyle/>
        <a:p>
          <a:r>
            <a:rPr lang="en-US" sz="1800" dirty="0" smtClean="0"/>
            <a:t>Focus groups</a:t>
          </a:r>
          <a:endParaRPr lang="en-US" sz="1800" dirty="0"/>
        </a:p>
      </dgm:t>
    </dgm:pt>
    <dgm:pt modelId="{5E3E2A4C-9645-40BA-A6A7-E01F2DC0B868}" type="parTrans" cxnId="{9A0BA922-F151-42DC-8947-B368344BEB1E}">
      <dgm:prSet/>
      <dgm:spPr/>
      <dgm:t>
        <a:bodyPr/>
        <a:lstStyle/>
        <a:p>
          <a:endParaRPr lang="en-US"/>
        </a:p>
      </dgm:t>
    </dgm:pt>
    <dgm:pt modelId="{4D8A3EA5-ED94-4D38-A0F9-6D9F82608E9A}" type="sibTrans" cxnId="{9A0BA922-F151-42DC-8947-B368344BEB1E}">
      <dgm:prSet/>
      <dgm:spPr/>
      <dgm:t>
        <a:bodyPr/>
        <a:lstStyle/>
        <a:p>
          <a:endParaRPr lang="en-US"/>
        </a:p>
      </dgm:t>
    </dgm:pt>
    <dgm:pt modelId="{1E8A450A-527A-45FE-8490-75467E5CDBEF}" type="pres">
      <dgm:prSet presAssocID="{3B3414E6-C103-40D3-A01A-8C11A4BAF226}" presName="Name0" presStyleCnt="0">
        <dgm:presLayoutVars>
          <dgm:dir/>
          <dgm:animLvl val="lvl"/>
          <dgm:resizeHandles val="exact"/>
        </dgm:presLayoutVars>
      </dgm:prSet>
      <dgm:spPr/>
      <dgm:t>
        <a:bodyPr/>
        <a:lstStyle/>
        <a:p>
          <a:endParaRPr lang="en-US"/>
        </a:p>
      </dgm:t>
    </dgm:pt>
    <dgm:pt modelId="{D37C2327-244E-4C86-B994-E4C5AB6B4293}" type="pres">
      <dgm:prSet presAssocID="{3B3414E6-C103-40D3-A01A-8C11A4BAF226}" presName="tSp" presStyleCnt="0"/>
      <dgm:spPr/>
    </dgm:pt>
    <dgm:pt modelId="{A06F366A-9341-4D70-9220-C96D9772BBE9}" type="pres">
      <dgm:prSet presAssocID="{3B3414E6-C103-40D3-A01A-8C11A4BAF226}" presName="bSp" presStyleCnt="0"/>
      <dgm:spPr/>
    </dgm:pt>
    <dgm:pt modelId="{63930202-FDE7-4466-9415-6EF09ADD9F7E}" type="pres">
      <dgm:prSet presAssocID="{3B3414E6-C103-40D3-A01A-8C11A4BAF226}" presName="process" presStyleCnt="0"/>
      <dgm:spPr/>
    </dgm:pt>
    <dgm:pt modelId="{667636F8-3A3C-44CE-B321-4B0DC6173A82}" type="pres">
      <dgm:prSet presAssocID="{D2742811-63B1-44F1-9C33-F07FD5725402}" presName="composite1" presStyleCnt="0"/>
      <dgm:spPr/>
    </dgm:pt>
    <dgm:pt modelId="{9526BC85-41A8-401D-B9B0-3F17849D54F0}" type="pres">
      <dgm:prSet presAssocID="{D2742811-63B1-44F1-9C33-F07FD5725402}" presName="dummyNode1" presStyleLbl="node1" presStyleIdx="0" presStyleCnt="3"/>
      <dgm:spPr/>
    </dgm:pt>
    <dgm:pt modelId="{A40912A0-AF4B-48DE-94CB-6C03B98EA7C3}" type="pres">
      <dgm:prSet presAssocID="{D2742811-63B1-44F1-9C33-F07FD5725402}" presName="childNode1" presStyleLbl="bgAcc1" presStyleIdx="0" presStyleCnt="3" custScaleY="134804">
        <dgm:presLayoutVars>
          <dgm:bulletEnabled val="1"/>
        </dgm:presLayoutVars>
      </dgm:prSet>
      <dgm:spPr/>
      <dgm:t>
        <a:bodyPr/>
        <a:lstStyle/>
        <a:p>
          <a:endParaRPr lang="en-US"/>
        </a:p>
      </dgm:t>
    </dgm:pt>
    <dgm:pt modelId="{5378495A-9DFA-4449-90DA-3D95452832F1}" type="pres">
      <dgm:prSet presAssocID="{D2742811-63B1-44F1-9C33-F07FD5725402}" presName="childNode1tx" presStyleLbl="bgAcc1" presStyleIdx="0" presStyleCnt="3">
        <dgm:presLayoutVars>
          <dgm:bulletEnabled val="1"/>
        </dgm:presLayoutVars>
      </dgm:prSet>
      <dgm:spPr/>
      <dgm:t>
        <a:bodyPr/>
        <a:lstStyle/>
        <a:p>
          <a:endParaRPr lang="en-US"/>
        </a:p>
      </dgm:t>
    </dgm:pt>
    <dgm:pt modelId="{9354944C-3252-48E2-B337-5029953A0CDF}" type="pres">
      <dgm:prSet presAssocID="{D2742811-63B1-44F1-9C33-F07FD5725402}" presName="parentNode1" presStyleLbl="node1" presStyleIdx="0" presStyleCnt="3" custLinFactNeighborX="-1808" custLinFactNeighborY="68950">
        <dgm:presLayoutVars>
          <dgm:chMax val="1"/>
          <dgm:bulletEnabled val="1"/>
        </dgm:presLayoutVars>
      </dgm:prSet>
      <dgm:spPr/>
      <dgm:t>
        <a:bodyPr/>
        <a:lstStyle/>
        <a:p>
          <a:endParaRPr lang="en-US"/>
        </a:p>
      </dgm:t>
    </dgm:pt>
    <dgm:pt modelId="{D95930A6-00AA-4D73-80AC-5A37C6A78C3D}" type="pres">
      <dgm:prSet presAssocID="{D2742811-63B1-44F1-9C33-F07FD5725402}" presName="connSite1" presStyleCnt="0"/>
      <dgm:spPr/>
    </dgm:pt>
    <dgm:pt modelId="{1D81287C-6D6D-4929-B5F2-C2A7AF3FAD59}" type="pres">
      <dgm:prSet presAssocID="{52FACD90-F752-4C79-9CD0-20FDA3E942A9}" presName="Name9" presStyleLbl="sibTrans2D1" presStyleIdx="0" presStyleCnt="2"/>
      <dgm:spPr/>
      <dgm:t>
        <a:bodyPr/>
        <a:lstStyle/>
        <a:p>
          <a:endParaRPr lang="en-US"/>
        </a:p>
      </dgm:t>
    </dgm:pt>
    <dgm:pt modelId="{F1B87105-3415-4B2C-BEE2-49EC12B85465}" type="pres">
      <dgm:prSet presAssocID="{E4EBC4DB-7545-4C16-B23B-D60E769B186E}" presName="composite2" presStyleCnt="0"/>
      <dgm:spPr/>
    </dgm:pt>
    <dgm:pt modelId="{AE8CF8C5-B39B-45D4-BE98-E1535C79AFBC}" type="pres">
      <dgm:prSet presAssocID="{E4EBC4DB-7545-4C16-B23B-D60E769B186E}" presName="dummyNode2" presStyleLbl="node1" presStyleIdx="0" presStyleCnt="3"/>
      <dgm:spPr/>
    </dgm:pt>
    <dgm:pt modelId="{B4CC9C7C-66EC-4F30-A448-036E557DDF6C}" type="pres">
      <dgm:prSet presAssocID="{E4EBC4DB-7545-4C16-B23B-D60E769B186E}" presName="childNode2" presStyleLbl="bgAcc1" presStyleIdx="1" presStyleCnt="3" custScaleY="134804">
        <dgm:presLayoutVars>
          <dgm:bulletEnabled val="1"/>
        </dgm:presLayoutVars>
      </dgm:prSet>
      <dgm:spPr/>
      <dgm:t>
        <a:bodyPr/>
        <a:lstStyle/>
        <a:p>
          <a:endParaRPr lang="en-US"/>
        </a:p>
      </dgm:t>
    </dgm:pt>
    <dgm:pt modelId="{96EF3CF6-215A-4666-811D-154AD5848537}" type="pres">
      <dgm:prSet presAssocID="{E4EBC4DB-7545-4C16-B23B-D60E769B186E}" presName="childNode2tx" presStyleLbl="bgAcc1" presStyleIdx="1" presStyleCnt="3">
        <dgm:presLayoutVars>
          <dgm:bulletEnabled val="1"/>
        </dgm:presLayoutVars>
      </dgm:prSet>
      <dgm:spPr/>
      <dgm:t>
        <a:bodyPr/>
        <a:lstStyle/>
        <a:p>
          <a:endParaRPr lang="en-US"/>
        </a:p>
      </dgm:t>
    </dgm:pt>
    <dgm:pt modelId="{D537454C-5481-430B-A71D-99B9F4929A63}" type="pres">
      <dgm:prSet presAssocID="{E4EBC4DB-7545-4C16-B23B-D60E769B186E}" presName="parentNode2" presStyleLbl="node1" presStyleIdx="1" presStyleCnt="3" custLinFactNeighborX="366" custLinFactNeighborY="-19803">
        <dgm:presLayoutVars>
          <dgm:chMax val="0"/>
          <dgm:bulletEnabled val="1"/>
        </dgm:presLayoutVars>
      </dgm:prSet>
      <dgm:spPr/>
      <dgm:t>
        <a:bodyPr/>
        <a:lstStyle/>
        <a:p>
          <a:endParaRPr lang="en-US"/>
        </a:p>
      </dgm:t>
    </dgm:pt>
    <dgm:pt modelId="{FBDB53D8-559A-411D-B8C1-C1E7B7E31357}" type="pres">
      <dgm:prSet presAssocID="{E4EBC4DB-7545-4C16-B23B-D60E769B186E}" presName="connSite2" presStyleCnt="0"/>
      <dgm:spPr/>
    </dgm:pt>
    <dgm:pt modelId="{CD43FA4C-E26C-4075-8E89-8E933A6AE337}" type="pres">
      <dgm:prSet presAssocID="{196277D9-DADE-48AC-9D4B-7960F7AC2C12}" presName="Name18" presStyleLbl="sibTrans2D1" presStyleIdx="1" presStyleCnt="2"/>
      <dgm:spPr/>
      <dgm:t>
        <a:bodyPr/>
        <a:lstStyle/>
        <a:p>
          <a:endParaRPr lang="en-US"/>
        </a:p>
      </dgm:t>
    </dgm:pt>
    <dgm:pt modelId="{B7FF08D5-6746-4CAF-B972-C1D09EAC860A}" type="pres">
      <dgm:prSet presAssocID="{AE89A2C7-1FF1-44FB-B7F6-E0D861C6EE8B}" presName="composite1" presStyleCnt="0"/>
      <dgm:spPr/>
    </dgm:pt>
    <dgm:pt modelId="{3AE58876-EA04-4C79-A63C-7B5D627607F3}" type="pres">
      <dgm:prSet presAssocID="{AE89A2C7-1FF1-44FB-B7F6-E0D861C6EE8B}" presName="dummyNode1" presStyleLbl="node1" presStyleIdx="1" presStyleCnt="3"/>
      <dgm:spPr/>
    </dgm:pt>
    <dgm:pt modelId="{B84E885E-FA6E-4ABE-8F68-F53BEC29B24B}" type="pres">
      <dgm:prSet presAssocID="{AE89A2C7-1FF1-44FB-B7F6-E0D861C6EE8B}" presName="childNode1" presStyleLbl="bgAcc1" presStyleIdx="2" presStyleCnt="3" custScaleY="134804">
        <dgm:presLayoutVars>
          <dgm:bulletEnabled val="1"/>
        </dgm:presLayoutVars>
      </dgm:prSet>
      <dgm:spPr/>
      <dgm:t>
        <a:bodyPr/>
        <a:lstStyle/>
        <a:p>
          <a:endParaRPr lang="en-US"/>
        </a:p>
      </dgm:t>
    </dgm:pt>
    <dgm:pt modelId="{09DDDC0B-585F-446E-B486-077E4B71445D}" type="pres">
      <dgm:prSet presAssocID="{AE89A2C7-1FF1-44FB-B7F6-E0D861C6EE8B}" presName="childNode1tx" presStyleLbl="bgAcc1" presStyleIdx="2" presStyleCnt="3">
        <dgm:presLayoutVars>
          <dgm:bulletEnabled val="1"/>
        </dgm:presLayoutVars>
      </dgm:prSet>
      <dgm:spPr/>
      <dgm:t>
        <a:bodyPr/>
        <a:lstStyle/>
        <a:p>
          <a:endParaRPr lang="en-US"/>
        </a:p>
      </dgm:t>
    </dgm:pt>
    <dgm:pt modelId="{884BE77E-97F4-4D97-853A-3EDB2B137EF6}" type="pres">
      <dgm:prSet presAssocID="{AE89A2C7-1FF1-44FB-B7F6-E0D861C6EE8B}" presName="parentNode1" presStyleLbl="node1" presStyleIdx="2" presStyleCnt="3" custLinFactNeighborX="2540" custLinFactNeighborY="68950">
        <dgm:presLayoutVars>
          <dgm:chMax val="1"/>
          <dgm:bulletEnabled val="1"/>
        </dgm:presLayoutVars>
      </dgm:prSet>
      <dgm:spPr/>
      <dgm:t>
        <a:bodyPr/>
        <a:lstStyle/>
        <a:p>
          <a:endParaRPr lang="en-US"/>
        </a:p>
      </dgm:t>
    </dgm:pt>
    <dgm:pt modelId="{18DEE2A8-296E-4726-A53A-4776FAE5E030}" type="pres">
      <dgm:prSet presAssocID="{AE89A2C7-1FF1-44FB-B7F6-E0D861C6EE8B}" presName="connSite1" presStyleCnt="0"/>
      <dgm:spPr/>
    </dgm:pt>
  </dgm:ptLst>
  <dgm:cxnLst>
    <dgm:cxn modelId="{F9F67A85-26BC-4671-894E-791D0C0EAAAC}" type="presOf" srcId="{B2B094EE-078B-450E-B2F3-977AE3793432}" destId="{B84E885E-FA6E-4ABE-8F68-F53BEC29B24B}" srcOrd="0" destOrd="5" presId="urn:microsoft.com/office/officeart/2005/8/layout/hProcess4"/>
    <dgm:cxn modelId="{8833A258-8490-4D61-B494-4D675D06B7F8}" type="presOf" srcId="{D2742811-63B1-44F1-9C33-F07FD5725402}" destId="{9354944C-3252-48E2-B337-5029953A0CDF}" srcOrd="0" destOrd="0" presId="urn:microsoft.com/office/officeart/2005/8/layout/hProcess4"/>
    <dgm:cxn modelId="{8FD8B7B7-021F-44DA-917A-0F471B05CDF8}" type="presOf" srcId="{43692DD3-C317-43E0-9E2F-9E539408412D}" destId="{B84E885E-FA6E-4ABE-8F68-F53BEC29B24B}" srcOrd="0" destOrd="0" presId="urn:microsoft.com/office/officeart/2005/8/layout/hProcess4"/>
    <dgm:cxn modelId="{A1C8C111-B717-4D87-A95C-E9C27CAB8C3A}" srcId="{D2742811-63B1-44F1-9C33-F07FD5725402}" destId="{E19AE701-5D1B-4A1A-91AB-05C30CDBA53D}" srcOrd="0" destOrd="0" parTransId="{E485FD76-0742-40AE-BE74-315005D8DC7C}" sibTransId="{0E8638D9-F56D-4B84-9434-C7836635CD5A}"/>
    <dgm:cxn modelId="{9A0BA922-F151-42DC-8947-B368344BEB1E}" srcId="{D2742811-63B1-44F1-9C33-F07FD5725402}" destId="{02AFCC0E-FB11-451D-8665-210098F447CB}" srcOrd="2" destOrd="0" parTransId="{5E3E2A4C-9645-40BA-A6A7-E01F2DC0B868}" sibTransId="{4D8A3EA5-ED94-4D38-A0F9-6D9F82608E9A}"/>
    <dgm:cxn modelId="{B8FE1FC8-88E6-4907-86CF-C02FC31FE88B}" type="presOf" srcId="{BFCF9243-BC9A-4BEF-AD54-4F8855E1A4AB}" destId="{96EF3CF6-215A-4666-811D-154AD5848537}" srcOrd="1" destOrd="0" presId="urn:microsoft.com/office/officeart/2005/8/layout/hProcess4"/>
    <dgm:cxn modelId="{218E3D6C-D560-4D74-91B0-8D5FE25F7891}" srcId="{3B3414E6-C103-40D3-A01A-8C11A4BAF226}" destId="{E4EBC4DB-7545-4C16-B23B-D60E769B186E}" srcOrd="1" destOrd="0" parTransId="{67F384E4-66DF-41FA-AFEC-08C7D4E3919B}" sibTransId="{196277D9-DADE-48AC-9D4B-7960F7AC2C12}"/>
    <dgm:cxn modelId="{E9D8A760-D1D9-47B6-9024-927696EEE414}" type="presOf" srcId="{29EA35A1-FD8E-4080-9420-A76497C49368}" destId="{B4CC9C7C-66EC-4F30-A448-036E557DDF6C}" srcOrd="0" destOrd="2" presId="urn:microsoft.com/office/officeart/2005/8/layout/hProcess4"/>
    <dgm:cxn modelId="{6914001C-22F8-4007-8A18-BD162170E48B}" type="presOf" srcId="{26A3C4EA-4742-4167-B95F-1CC2FE58AAE2}" destId="{B84E885E-FA6E-4ABE-8F68-F53BEC29B24B}" srcOrd="0" destOrd="3" presId="urn:microsoft.com/office/officeart/2005/8/layout/hProcess4"/>
    <dgm:cxn modelId="{1A32B627-6CAB-4522-A745-948877F7163F}" type="presOf" srcId="{21284864-7FA1-498B-A274-1A5E449AF882}" destId="{A40912A0-AF4B-48DE-94CB-6C03B98EA7C3}" srcOrd="0" destOrd="1" presId="urn:microsoft.com/office/officeart/2005/8/layout/hProcess4"/>
    <dgm:cxn modelId="{BB247C9A-9690-4370-8A01-45FB28C0F3CC}" type="presOf" srcId="{A44653B2-EA7C-42E0-9404-A4CE77F14A65}" destId="{09DDDC0B-585F-446E-B486-077E4B71445D}" srcOrd="1" destOrd="1" presId="urn:microsoft.com/office/officeart/2005/8/layout/hProcess4"/>
    <dgm:cxn modelId="{32C0A639-5251-40AC-BDBF-7085E5EB4BEF}" type="presOf" srcId="{2A277F97-0C3B-4980-BDB1-C6E082B30B58}" destId="{B4CC9C7C-66EC-4F30-A448-036E557DDF6C}" srcOrd="0" destOrd="3" presId="urn:microsoft.com/office/officeart/2005/8/layout/hProcess4"/>
    <dgm:cxn modelId="{498EEB86-1802-4C20-BFC8-7CC94480B229}" srcId="{AE89A2C7-1FF1-44FB-B7F6-E0D861C6EE8B}" destId="{26A3C4EA-4742-4167-B95F-1CC2FE58AAE2}" srcOrd="3" destOrd="0" parTransId="{73A72E49-14D1-40B0-A6D2-E302C673E39C}" sibTransId="{20DC9D79-FDA8-493F-8079-BCEB409ABD54}"/>
    <dgm:cxn modelId="{202BCF32-8C3A-4BCD-8067-93FA96E65416}" srcId="{AE89A2C7-1FF1-44FB-B7F6-E0D861C6EE8B}" destId="{43692DD3-C317-43E0-9E2F-9E539408412D}" srcOrd="0" destOrd="0" parTransId="{1F719315-24F9-4555-9FED-EEF518AC231F}" sibTransId="{23CFD752-69EE-45EC-B26F-983BDA04E6BB}"/>
    <dgm:cxn modelId="{A5F64C06-285A-4C7F-BC1D-B79E8EE6BE70}" type="presOf" srcId="{E4EBC4DB-7545-4C16-B23B-D60E769B186E}" destId="{D537454C-5481-430B-A71D-99B9F4929A63}" srcOrd="0" destOrd="0" presId="urn:microsoft.com/office/officeart/2005/8/layout/hProcess4"/>
    <dgm:cxn modelId="{4C4AB015-7423-4B30-86C1-CAB3F5F1218D}" type="presOf" srcId="{9E2DEA91-248F-4FF0-AC1F-7BA77C3221B7}" destId="{B4CC9C7C-66EC-4F30-A448-036E557DDF6C}" srcOrd="0" destOrd="4" presId="urn:microsoft.com/office/officeart/2005/8/layout/hProcess4"/>
    <dgm:cxn modelId="{3D6AA062-B490-4763-AA19-4138ECF7205A}" srcId="{E4EBC4DB-7545-4C16-B23B-D60E769B186E}" destId="{29EA35A1-FD8E-4080-9420-A76497C49368}" srcOrd="2" destOrd="0" parTransId="{B6DEAA06-3DF3-48B4-80F2-3FB4A7596A7D}" sibTransId="{538A0C5E-D70B-43CC-A88C-BB5B6C8B8F88}"/>
    <dgm:cxn modelId="{421F54F9-A694-45FB-A6C3-A44EDFD2B5A8}" type="presOf" srcId="{21284864-7FA1-498B-A274-1A5E449AF882}" destId="{5378495A-9DFA-4449-90DA-3D95452832F1}" srcOrd="1" destOrd="1" presId="urn:microsoft.com/office/officeart/2005/8/layout/hProcess4"/>
    <dgm:cxn modelId="{D745B844-6469-443B-BEAE-44BCED9DFC46}" type="presOf" srcId="{09863051-495A-473C-8402-6FD443909F18}" destId="{09DDDC0B-585F-446E-B486-077E4B71445D}" srcOrd="1" destOrd="2" presId="urn:microsoft.com/office/officeart/2005/8/layout/hProcess4"/>
    <dgm:cxn modelId="{44144A5E-B55A-4235-9E6C-89E974832333}" type="presOf" srcId="{02AFCC0E-FB11-451D-8665-210098F447CB}" destId="{A40912A0-AF4B-48DE-94CB-6C03B98EA7C3}" srcOrd="0" destOrd="2" presId="urn:microsoft.com/office/officeart/2005/8/layout/hProcess4"/>
    <dgm:cxn modelId="{96993868-1F67-42C9-8E93-8703AF8CA27C}" srcId="{D2742811-63B1-44F1-9C33-F07FD5725402}" destId="{21284864-7FA1-498B-A274-1A5E449AF882}" srcOrd="1" destOrd="0" parTransId="{CD645B0A-23DA-449E-8531-8F8D4358F04E}" sibTransId="{0E547AA9-915A-4756-9FC9-3DDA4A78BE79}"/>
    <dgm:cxn modelId="{28AA7E67-1209-414E-B0B9-BF58F41371B2}" type="presOf" srcId="{2A277F97-0C3B-4980-BDB1-C6E082B30B58}" destId="{96EF3CF6-215A-4666-811D-154AD5848537}" srcOrd="1" destOrd="3" presId="urn:microsoft.com/office/officeart/2005/8/layout/hProcess4"/>
    <dgm:cxn modelId="{045CB1F6-576F-4434-84AA-6B0036DD6E5A}" type="presOf" srcId="{196277D9-DADE-48AC-9D4B-7960F7AC2C12}" destId="{CD43FA4C-E26C-4075-8E89-8E933A6AE337}" srcOrd="0" destOrd="0" presId="urn:microsoft.com/office/officeart/2005/8/layout/hProcess4"/>
    <dgm:cxn modelId="{586842E5-7034-44FF-8D08-ABDF437353AA}" srcId="{E4EBC4DB-7545-4C16-B23B-D60E769B186E}" destId="{2A277F97-0C3B-4980-BDB1-C6E082B30B58}" srcOrd="3" destOrd="0" parTransId="{3FCE2158-8169-40AC-8FF7-2903ABF3C2B0}" sibTransId="{8DD36CBB-7E66-407C-95E3-A03C4467A248}"/>
    <dgm:cxn modelId="{E8C02341-6BBB-47E8-BA4B-D1E2679C7DFB}" srcId="{AE89A2C7-1FF1-44FB-B7F6-E0D861C6EE8B}" destId="{A44653B2-EA7C-42E0-9404-A4CE77F14A65}" srcOrd="1" destOrd="0" parTransId="{01B3B503-500B-42F4-A392-587767BCEC88}" sibTransId="{DFF09B6A-C947-443E-8195-8B34F6774A7C}"/>
    <dgm:cxn modelId="{947CDF25-F19C-4AF1-B055-53D79E967F5A}" type="presOf" srcId="{8D4A0C7B-063B-4D6E-BA1A-9C97DE2487E6}" destId="{A40912A0-AF4B-48DE-94CB-6C03B98EA7C3}" srcOrd="0" destOrd="3" presId="urn:microsoft.com/office/officeart/2005/8/layout/hProcess4"/>
    <dgm:cxn modelId="{6967243F-1CDB-432D-B6ED-5BC585FBA405}" type="presOf" srcId="{7A1A5704-5C1C-49BE-87BD-1A457471AA2C}" destId="{09DDDC0B-585F-446E-B486-077E4B71445D}" srcOrd="1" destOrd="4" presId="urn:microsoft.com/office/officeart/2005/8/layout/hProcess4"/>
    <dgm:cxn modelId="{09EF57F2-8DA1-4B00-A461-D0562F09157E}" type="presOf" srcId="{02AFCC0E-FB11-451D-8665-210098F447CB}" destId="{5378495A-9DFA-4449-90DA-3D95452832F1}" srcOrd="1" destOrd="2" presId="urn:microsoft.com/office/officeart/2005/8/layout/hProcess4"/>
    <dgm:cxn modelId="{A4B2AE1C-A2F3-4851-B2DC-8BA87F0821D2}" type="presOf" srcId="{5008CF53-7228-47FE-A997-998384F80083}" destId="{96EF3CF6-215A-4666-811D-154AD5848537}" srcOrd="1" destOrd="1" presId="urn:microsoft.com/office/officeart/2005/8/layout/hProcess4"/>
    <dgm:cxn modelId="{6681054B-E52C-419C-8530-86AF760F254E}" type="presOf" srcId="{B2B094EE-078B-450E-B2F3-977AE3793432}" destId="{09DDDC0B-585F-446E-B486-077E4B71445D}" srcOrd="1" destOrd="5" presId="urn:microsoft.com/office/officeart/2005/8/layout/hProcess4"/>
    <dgm:cxn modelId="{8E6502D6-4F7E-466E-8093-5408EE51EBF2}" type="presOf" srcId="{E19AE701-5D1B-4A1A-91AB-05C30CDBA53D}" destId="{A40912A0-AF4B-48DE-94CB-6C03B98EA7C3}" srcOrd="0" destOrd="0" presId="urn:microsoft.com/office/officeart/2005/8/layout/hProcess4"/>
    <dgm:cxn modelId="{83EED05E-6727-4F24-8098-0E45DC4B67EC}" srcId="{D2742811-63B1-44F1-9C33-F07FD5725402}" destId="{8D4A0C7B-063B-4D6E-BA1A-9C97DE2487E6}" srcOrd="3" destOrd="0" parTransId="{07777572-718B-45FD-A21B-70CE3FA7958C}" sibTransId="{79C062C5-A36D-4BEE-9433-EC225BE7C162}"/>
    <dgm:cxn modelId="{02B57BB2-A647-42BF-99CB-EEF7D57C538E}" srcId="{3B3414E6-C103-40D3-A01A-8C11A4BAF226}" destId="{AE89A2C7-1FF1-44FB-B7F6-E0D861C6EE8B}" srcOrd="2" destOrd="0" parTransId="{81749E5C-3562-435E-9066-0032CB9C0B3B}" sibTransId="{0FC9E3FD-BA16-4DA2-ADF2-BE68DBCE0F5E}"/>
    <dgm:cxn modelId="{60682750-9C45-4372-9773-E7B7E6254D40}" type="presOf" srcId="{52FACD90-F752-4C79-9CD0-20FDA3E942A9}" destId="{1D81287C-6D6D-4929-B5F2-C2A7AF3FAD59}" srcOrd="0" destOrd="0" presId="urn:microsoft.com/office/officeart/2005/8/layout/hProcess4"/>
    <dgm:cxn modelId="{FE0D91BD-BDAC-4AFB-9330-85254E2374AD}" type="presOf" srcId="{E19AE701-5D1B-4A1A-91AB-05C30CDBA53D}" destId="{5378495A-9DFA-4449-90DA-3D95452832F1}" srcOrd="1" destOrd="0" presId="urn:microsoft.com/office/officeart/2005/8/layout/hProcess4"/>
    <dgm:cxn modelId="{D178E026-EE6D-4885-A82E-3426927A17AD}" type="presOf" srcId="{09863051-495A-473C-8402-6FD443909F18}" destId="{B84E885E-FA6E-4ABE-8F68-F53BEC29B24B}" srcOrd="0" destOrd="2" presId="urn:microsoft.com/office/officeart/2005/8/layout/hProcess4"/>
    <dgm:cxn modelId="{77EFDB9A-CF2F-4A3F-9551-9DAB950A9F81}" srcId="{E4EBC4DB-7545-4C16-B23B-D60E769B186E}" destId="{BFCF9243-BC9A-4BEF-AD54-4F8855E1A4AB}" srcOrd="0" destOrd="0" parTransId="{10731509-F1BF-4261-B96A-98F21354851A}" sibTransId="{2C7BD8F4-9EF2-441C-8E55-4EB8264A349F}"/>
    <dgm:cxn modelId="{AC03D2EB-FE9F-4DD7-BB04-2F37F9DFA4E4}" type="presOf" srcId="{43692DD3-C317-43E0-9E2F-9E539408412D}" destId="{09DDDC0B-585F-446E-B486-077E4B71445D}" srcOrd="1" destOrd="0" presId="urn:microsoft.com/office/officeart/2005/8/layout/hProcess4"/>
    <dgm:cxn modelId="{9EEA820D-CA39-4810-80AB-C4B0567C000C}" type="presOf" srcId="{5008CF53-7228-47FE-A997-998384F80083}" destId="{B4CC9C7C-66EC-4F30-A448-036E557DDF6C}" srcOrd="0" destOrd="1" presId="urn:microsoft.com/office/officeart/2005/8/layout/hProcess4"/>
    <dgm:cxn modelId="{F0B95BEE-1F36-4BF6-BEAE-3E892AC8E235}" type="presOf" srcId="{8D4A0C7B-063B-4D6E-BA1A-9C97DE2487E6}" destId="{5378495A-9DFA-4449-90DA-3D95452832F1}" srcOrd="1" destOrd="3" presId="urn:microsoft.com/office/officeart/2005/8/layout/hProcess4"/>
    <dgm:cxn modelId="{30F8EE3E-36B4-4352-A97B-185282C3C9C0}" type="presOf" srcId="{BFCF9243-BC9A-4BEF-AD54-4F8855E1A4AB}" destId="{B4CC9C7C-66EC-4F30-A448-036E557DDF6C}" srcOrd="0" destOrd="0" presId="urn:microsoft.com/office/officeart/2005/8/layout/hProcess4"/>
    <dgm:cxn modelId="{60A9E92A-66EC-4B47-B056-1B15FC19AD8A}" srcId="{3B3414E6-C103-40D3-A01A-8C11A4BAF226}" destId="{D2742811-63B1-44F1-9C33-F07FD5725402}" srcOrd="0" destOrd="0" parTransId="{C3D15430-C5ED-46B5-AD73-00CFA9C1977B}" sibTransId="{52FACD90-F752-4C79-9CD0-20FDA3E942A9}"/>
    <dgm:cxn modelId="{80C653DB-0738-4600-8160-F459F02C6E5A}" srcId="{E4EBC4DB-7545-4C16-B23B-D60E769B186E}" destId="{5008CF53-7228-47FE-A997-998384F80083}" srcOrd="1" destOrd="0" parTransId="{D62913B0-5E04-4EF1-A6ED-1E4217E1CBA3}" sibTransId="{B42B57D9-D8AC-40DB-BEF8-3A2B6B4A608B}"/>
    <dgm:cxn modelId="{4BC373BD-025E-48CE-85A6-AD4FB1E45AE7}" type="presOf" srcId="{26A3C4EA-4742-4167-B95F-1CC2FE58AAE2}" destId="{09DDDC0B-585F-446E-B486-077E4B71445D}" srcOrd="1" destOrd="3" presId="urn:microsoft.com/office/officeart/2005/8/layout/hProcess4"/>
    <dgm:cxn modelId="{61BF2B95-7915-4219-BFDC-18CB088137A9}" srcId="{E4EBC4DB-7545-4C16-B23B-D60E769B186E}" destId="{9E2DEA91-248F-4FF0-AC1F-7BA77C3221B7}" srcOrd="4" destOrd="0" parTransId="{D3788590-0A06-4A72-9979-D8558A3022E5}" sibTransId="{1B9D5AD3-D678-42C0-B2B6-D64C074BDB64}"/>
    <dgm:cxn modelId="{4967B61B-CDC9-441D-BB60-7AB7E53F1A25}" srcId="{AE89A2C7-1FF1-44FB-B7F6-E0D861C6EE8B}" destId="{7A1A5704-5C1C-49BE-87BD-1A457471AA2C}" srcOrd="4" destOrd="0" parTransId="{A928BA66-4782-435D-8D51-511FFE6FBEFC}" sibTransId="{7ED9B2BF-A113-4C30-ABB0-000C40BCA82E}"/>
    <dgm:cxn modelId="{D63F5DC9-F6AC-45BF-8197-F457523B5ED9}" type="presOf" srcId="{7A1A5704-5C1C-49BE-87BD-1A457471AA2C}" destId="{B84E885E-FA6E-4ABE-8F68-F53BEC29B24B}" srcOrd="0" destOrd="4" presId="urn:microsoft.com/office/officeart/2005/8/layout/hProcess4"/>
    <dgm:cxn modelId="{EA247B63-03B2-4A31-8301-99BE814BCA77}" type="presOf" srcId="{29EA35A1-FD8E-4080-9420-A76497C49368}" destId="{96EF3CF6-215A-4666-811D-154AD5848537}" srcOrd="1" destOrd="2" presId="urn:microsoft.com/office/officeart/2005/8/layout/hProcess4"/>
    <dgm:cxn modelId="{84CD3852-C66E-43AE-B9C1-CE58C8F4231F}" type="presOf" srcId="{AE89A2C7-1FF1-44FB-B7F6-E0D861C6EE8B}" destId="{884BE77E-97F4-4D97-853A-3EDB2B137EF6}" srcOrd="0" destOrd="0" presId="urn:microsoft.com/office/officeart/2005/8/layout/hProcess4"/>
    <dgm:cxn modelId="{E1C2518D-A81D-4DC5-873A-A6583B23405B}" srcId="{AE89A2C7-1FF1-44FB-B7F6-E0D861C6EE8B}" destId="{09863051-495A-473C-8402-6FD443909F18}" srcOrd="2" destOrd="0" parTransId="{CF3B6F40-DD5C-45D6-B84A-DE91CEAEB5A9}" sibTransId="{3587FA69-01E5-4273-85B0-783619EBD071}"/>
    <dgm:cxn modelId="{DF824FBB-E858-4B34-9A9C-CAC9278C4F4F}" srcId="{AE89A2C7-1FF1-44FB-B7F6-E0D861C6EE8B}" destId="{B2B094EE-078B-450E-B2F3-977AE3793432}" srcOrd="5" destOrd="0" parTransId="{989987F3-683C-40AD-8AE9-FAA151369286}" sibTransId="{C20697C7-27D8-4F59-ACEB-5B711677554C}"/>
    <dgm:cxn modelId="{BAF5BE81-4139-478C-9D2D-8A08D1520C64}" type="presOf" srcId="{3B3414E6-C103-40D3-A01A-8C11A4BAF226}" destId="{1E8A450A-527A-45FE-8490-75467E5CDBEF}" srcOrd="0" destOrd="0" presId="urn:microsoft.com/office/officeart/2005/8/layout/hProcess4"/>
    <dgm:cxn modelId="{CAB7FD83-F416-48C0-A650-863B05E8D669}" type="presOf" srcId="{A44653B2-EA7C-42E0-9404-A4CE77F14A65}" destId="{B84E885E-FA6E-4ABE-8F68-F53BEC29B24B}" srcOrd="0" destOrd="1" presId="urn:microsoft.com/office/officeart/2005/8/layout/hProcess4"/>
    <dgm:cxn modelId="{DF2D4074-CC03-471D-83A9-98450C67C847}" type="presOf" srcId="{9E2DEA91-248F-4FF0-AC1F-7BA77C3221B7}" destId="{96EF3CF6-215A-4666-811D-154AD5848537}" srcOrd="1" destOrd="4" presId="urn:microsoft.com/office/officeart/2005/8/layout/hProcess4"/>
    <dgm:cxn modelId="{BC84883B-4F45-43C6-8C0F-3F7A97A69DF9}" type="presParOf" srcId="{1E8A450A-527A-45FE-8490-75467E5CDBEF}" destId="{D37C2327-244E-4C86-B994-E4C5AB6B4293}" srcOrd="0" destOrd="0" presId="urn:microsoft.com/office/officeart/2005/8/layout/hProcess4"/>
    <dgm:cxn modelId="{A3093DE8-7859-4F55-AAD1-65BD9BF4B8FB}" type="presParOf" srcId="{1E8A450A-527A-45FE-8490-75467E5CDBEF}" destId="{A06F366A-9341-4D70-9220-C96D9772BBE9}" srcOrd="1" destOrd="0" presId="urn:microsoft.com/office/officeart/2005/8/layout/hProcess4"/>
    <dgm:cxn modelId="{CDA0F1AB-2D4C-4E5A-8007-05B4553640DD}" type="presParOf" srcId="{1E8A450A-527A-45FE-8490-75467E5CDBEF}" destId="{63930202-FDE7-4466-9415-6EF09ADD9F7E}" srcOrd="2" destOrd="0" presId="urn:microsoft.com/office/officeart/2005/8/layout/hProcess4"/>
    <dgm:cxn modelId="{16A96ACD-31A2-43C7-A240-B11164BF6416}" type="presParOf" srcId="{63930202-FDE7-4466-9415-6EF09ADD9F7E}" destId="{667636F8-3A3C-44CE-B321-4B0DC6173A82}" srcOrd="0" destOrd="0" presId="urn:microsoft.com/office/officeart/2005/8/layout/hProcess4"/>
    <dgm:cxn modelId="{FBA6DA91-F09B-46E8-9219-19D065903472}" type="presParOf" srcId="{667636F8-3A3C-44CE-B321-4B0DC6173A82}" destId="{9526BC85-41A8-401D-B9B0-3F17849D54F0}" srcOrd="0" destOrd="0" presId="urn:microsoft.com/office/officeart/2005/8/layout/hProcess4"/>
    <dgm:cxn modelId="{BDD9C4C6-C949-4DC7-BC81-BFDD3970F318}" type="presParOf" srcId="{667636F8-3A3C-44CE-B321-4B0DC6173A82}" destId="{A40912A0-AF4B-48DE-94CB-6C03B98EA7C3}" srcOrd="1" destOrd="0" presId="urn:microsoft.com/office/officeart/2005/8/layout/hProcess4"/>
    <dgm:cxn modelId="{AEE1EAAA-4DE2-452B-B716-5859F8F0AF99}" type="presParOf" srcId="{667636F8-3A3C-44CE-B321-4B0DC6173A82}" destId="{5378495A-9DFA-4449-90DA-3D95452832F1}" srcOrd="2" destOrd="0" presId="urn:microsoft.com/office/officeart/2005/8/layout/hProcess4"/>
    <dgm:cxn modelId="{0BFA0149-24FF-4014-92AE-3CD8FCDFDD43}" type="presParOf" srcId="{667636F8-3A3C-44CE-B321-4B0DC6173A82}" destId="{9354944C-3252-48E2-B337-5029953A0CDF}" srcOrd="3" destOrd="0" presId="urn:microsoft.com/office/officeart/2005/8/layout/hProcess4"/>
    <dgm:cxn modelId="{A23F95D4-49DD-4265-8712-2F6B4A129201}" type="presParOf" srcId="{667636F8-3A3C-44CE-B321-4B0DC6173A82}" destId="{D95930A6-00AA-4D73-80AC-5A37C6A78C3D}" srcOrd="4" destOrd="0" presId="urn:microsoft.com/office/officeart/2005/8/layout/hProcess4"/>
    <dgm:cxn modelId="{ECC7A7BD-4029-4050-9C23-309483957E3D}" type="presParOf" srcId="{63930202-FDE7-4466-9415-6EF09ADD9F7E}" destId="{1D81287C-6D6D-4929-B5F2-C2A7AF3FAD59}" srcOrd="1" destOrd="0" presId="urn:microsoft.com/office/officeart/2005/8/layout/hProcess4"/>
    <dgm:cxn modelId="{0D40C644-007D-41EA-A4CC-7EE148221BC0}" type="presParOf" srcId="{63930202-FDE7-4466-9415-6EF09ADD9F7E}" destId="{F1B87105-3415-4B2C-BEE2-49EC12B85465}" srcOrd="2" destOrd="0" presId="urn:microsoft.com/office/officeart/2005/8/layout/hProcess4"/>
    <dgm:cxn modelId="{6CEA4D83-9D7F-463A-8B35-97144E8FC3C8}" type="presParOf" srcId="{F1B87105-3415-4B2C-BEE2-49EC12B85465}" destId="{AE8CF8C5-B39B-45D4-BE98-E1535C79AFBC}" srcOrd="0" destOrd="0" presId="urn:microsoft.com/office/officeart/2005/8/layout/hProcess4"/>
    <dgm:cxn modelId="{91984D5F-8CD5-4044-8617-CF07941BFFA8}" type="presParOf" srcId="{F1B87105-3415-4B2C-BEE2-49EC12B85465}" destId="{B4CC9C7C-66EC-4F30-A448-036E557DDF6C}" srcOrd="1" destOrd="0" presId="urn:microsoft.com/office/officeart/2005/8/layout/hProcess4"/>
    <dgm:cxn modelId="{9DD18BBE-0653-4169-806C-F30297A95F25}" type="presParOf" srcId="{F1B87105-3415-4B2C-BEE2-49EC12B85465}" destId="{96EF3CF6-215A-4666-811D-154AD5848537}" srcOrd="2" destOrd="0" presId="urn:microsoft.com/office/officeart/2005/8/layout/hProcess4"/>
    <dgm:cxn modelId="{16DBC812-1E64-4E4E-81B0-3EF609DD654D}" type="presParOf" srcId="{F1B87105-3415-4B2C-BEE2-49EC12B85465}" destId="{D537454C-5481-430B-A71D-99B9F4929A63}" srcOrd="3" destOrd="0" presId="urn:microsoft.com/office/officeart/2005/8/layout/hProcess4"/>
    <dgm:cxn modelId="{22AD1C1F-23C1-44A5-966C-157302DCDD2F}" type="presParOf" srcId="{F1B87105-3415-4B2C-BEE2-49EC12B85465}" destId="{FBDB53D8-559A-411D-B8C1-C1E7B7E31357}" srcOrd="4" destOrd="0" presId="urn:microsoft.com/office/officeart/2005/8/layout/hProcess4"/>
    <dgm:cxn modelId="{DE417F7A-74C6-470D-BDEB-5C9330BA5133}" type="presParOf" srcId="{63930202-FDE7-4466-9415-6EF09ADD9F7E}" destId="{CD43FA4C-E26C-4075-8E89-8E933A6AE337}" srcOrd="3" destOrd="0" presId="urn:microsoft.com/office/officeart/2005/8/layout/hProcess4"/>
    <dgm:cxn modelId="{9D9A4489-BD3D-409F-88CC-19B207AD0C09}" type="presParOf" srcId="{63930202-FDE7-4466-9415-6EF09ADD9F7E}" destId="{B7FF08D5-6746-4CAF-B972-C1D09EAC860A}" srcOrd="4" destOrd="0" presId="urn:microsoft.com/office/officeart/2005/8/layout/hProcess4"/>
    <dgm:cxn modelId="{87C4E02F-FD0F-45A6-93EB-572166D4165E}" type="presParOf" srcId="{B7FF08D5-6746-4CAF-B972-C1D09EAC860A}" destId="{3AE58876-EA04-4C79-A63C-7B5D627607F3}" srcOrd="0" destOrd="0" presId="urn:microsoft.com/office/officeart/2005/8/layout/hProcess4"/>
    <dgm:cxn modelId="{451E4313-54F2-4D13-AB51-4C8674F0A9C6}" type="presParOf" srcId="{B7FF08D5-6746-4CAF-B972-C1D09EAC860A}" destId="{B84E885E-FA6E-4ABE-8F68-F53BEC29B24B}" srcOrd="1" destOrd="0" presId="urn:microsoft.com/office/officeart/2005/8/layout/hProcess4"/>
    <dgm:cxn modelId="{05EF9A4A-2954-460A-B3DC-00899D066F1F}" type="presParOf" srcId="{B7FF08D5-6746-4CAF-B972-C1D09EAC860A}" destId="{09DDDC0B-585F-446E-B486-077E4B71445D}" srcOrd="2" destOrd="0" presId="urn:microsoft.com/office/officeart/2005/8/layout/hProcess4"/>
    <dgm:cxn modelId="{32BE1E96-FB6E-4ED8-8CC7-4DAAB9649E34}" type="presParOf" srcId="{B7FF08D5-6746-4CAF-B972-C1D09EAC860A}" destId="{884BE77E-97F4-4D97-853A-3EDB2B137EF6}" srcOrd="3" destOrd="0" presId="urn:microsoft.com/office/officeart/2005/8/layout/hProcess4"/>
    <dgm:cxn modelId="{EEEF7927-8978-4A82-A1C8-81AF711C5CDB}" type="presParOf" srcId="{B7FF08D5-6746-4CAF-B972-C1D09EAC860A}" destId="{18DEE2A8-296E-4726-A53A-4776FAE5E030}"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defTabSz="928688" eaLnBrk="0" hangingPunct="0">
              <a:defRPr sz="1200"/>
            </a:lvl1pPr>
          </a:lstStyle>
          <a:p>
            <a:pPr>
              <a:defRPr/>
            </a:pPr>
            <a:endParaRPr lang="en-US"/>
          </a:p>
        </p:txBody>
      </p:sp>
      <p:sp>
        <p:nvSpPr>
          <p:cNvPr id="20483" name="Rectangle 3"/>
          <p:cNvSpPr>
            <a:spLocks noGrp="1" noChangeArrowheads="1"/>
          </p:cNvSpPr>
          <p:nvPr>
            <p:ph type="dt" sz="quarter" idx="1"/>
          </p:nvPr>
        </p:nvSpPr>
        <p:spPr bwMode="auto">
          <a:xfrm>
            <a:off x="3957638" y="0"/>
            <a:ext cx="3027362" cy="463550"/>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algn="r" defTabSz="928688" eaLnBrk="0" hangingPunct="0">
              <a:defRPr sz="1200"/>
            </a:lvl1pPr>
          </a:lstStyle>
          <a:p>
            <a:pPr>
              <a:defRPr/>
            </a:pPr>
            <a:endParaRPr lang="en-US"/>
          </a:p>
        </p:txBody>
      </p:sp>
      <p:sp>
        <p:nvSpPr>
          <p:cNvPr id="20484" name="Rectangle 4"/>
          <p:cNvSpPr>
            <a:spLocks noGrp="1" noChangeArrowheads="1"/>
          </p:cNvSpPr>
          <p:nvPr>
            <p:ph type="ftr" sz="quarter" idx="2"/>
          </p:nvPr>
        </p:nvSpPr>
        <p:spPr bwMode="auto">
          <a:xfrm>
            <a:off x="0" y="8807450"/>
            <a:ext cx="3027363" cy="463550"/>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defTabSz="928688" eaLnBrk="0" hangingPunct="0">
              <a:defRPr sz="1200"/>
            </a:lvl1pPr>
          </a:lstStyle>
          <a:p>
            <a:pPr>
              <a:defRPr/>
            </a:pPr>
            <a:endParaRPr lang="en-US"/>
          </a:p>
        </p:txBody>
      </p:sp>
      <p:sp>
        <p:nvSpPr>
          <p:cNvPr id="20485" name="Rectangle 5"/>
          <p:cNvSpPr>
            <a:spLocks noGrp="1" noChangeArrowheads="1"/>
          </p:cNvSpPr>
          <p:nvPr>
            <p:ph type="sldNum" sz="quarter" idx="3"/>
          </p:nvPr>
        </p:nvSpPr>
        <p:spPr bwMode="auto">
          <a:xfrm>
            <a:off x="3957638" y="8807450"/>
            <a:ext cx="3027362" cy="463550"/>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algn="r" defTabSz="928688" eaLnBrk="0" hangingPunct="0">
              <a:defRPr sz="1200"/>
            </a:lvl1pPr>
          </a:lstStyle>
          <a:p>
            <a:pPr>
              <a:defRPr/>
            </a:pPr>
            <a:fld id="{7B15F58B-37A7-4EAF-A04C-DD70AFEAE53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eaLnBrk="0" hangingPunct="0">
              <a:defRPr sz="1200"/>
            </a:lvl1pPr>
          </a:lstStyle>
          <a:p>
            <a:pPr>
              <a:defRPr/>
            </a:pPr>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eaLnBrk="0" hangingPunct="0">
              <a:defRPr sz="1200"/>
            </a:lvl1pPr>
          </a:lstStyle>
          <a:p>
            <a:pPr>
              <a:defRPr/>
            </a:pPr>
            <a:fld id="{661EEE4C-9FC7-48F3-93C3-5B6763C55078}" type="datetimeFigureOut">
              <a:rPr lang="en-US"/>
              <a:pPr>
                <a:defRPr/>
              </a:pPr>
              <a:t>10/19/2012</a:t>
            </a:fld>
            <a:endParaRPr lang="en-US"/>
          </a:p>
        </p:txBody>
      </p:sp>
      <p:sp>
        <p:nvSpPr>
          <p:cNvPr id="4" name="Slide Image Placeholder 3"/>
          <p:cNvSpPr>
            <a:spLocks noGrp="1" noRot="1" noChangeAspect="1"/>
          </p:cNvSpPr>
          <p:nvPr>
            <p:ph type="sldImg" idx="2"/>
          </p:nvPr>
        </p:nvSpPr>
        <p:spPr>
          <a:xfrm>
            <a:off x="1174750" y="695325"/>
            <a:ext cx="4635500" cy="347662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98500" y="4403725"/>
            <a:ext cx="5588000" cy="417195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05863"/>
            <a:ext cx="3027363" cy="463550"/>
          </a:xfrm>
          <a:prstGeom prst="rect">
            <a:avLst/>
          </a:prstGeom>
        </p:spPr>
        <p:txBody>
          <a:bodyPr vert="horz" lIns="91440" tIns="45720" rIns="91440" bIns="45720" rtlCol="0" anchor="b"/>
          <a:lstStyle>
            <a:lvl1pPr algn="l" eaLnBrk="0" hangingPunct="0">
              <a:defRPr sz="1200"/>
            </a:lvl1pPr>
          </a:lstStyle>
          <a:p>
            <a:pPr>
              <a:defRPr/>
            </a:pPr>
            <a:endParaRPr lang="en-US"/>
          </a:p>
        </p:txBody>
      </p:sp>
      <p:sp>
        <p:nvSpPr>
          <p:cNvPr id="7" name="Slide Number Placeholder 6"/>
          <p:cNvSpPr>
            <a:spLocks noGrp="1"/>
          </p:cNvSpPr>
          <p:nvPr>
            <p:ph type="sldNum" sz="quarter" idx="5"/>
          </p:nvPr>
        </p:nvSpPr>
        <p:spPr>
          <a:xfrm>
            <a:off x="3956050" y="8805863"/>
            <a:ext cx="3027363" cy="463550"/>
          </a:xfrm>
          <a:prstGeom prst="rect">
            <a:avLst/>
          </a:prstGeom>
        </p:spPr>
        <p:txBody>
          <a:bodyPr vert="horz" lIns="91440" tIns="45720" rIns="91440" bIns="45720" rtlCol="0" anchor="b"/>
          <a:lstStyle>
            <a:lvl1pPr algn="r" eaLnBrk="0" hangingPunct="0">
              <a:defRPr sz="1200"/>
            </a:lvl1pPr>
          </a:lstStyle>
          <a:p>
            <a:pPr>
              <a:defRPr/>
            </a:pPr>
            <a:fld id="{C37243D7-FD5F-4C6C-8607-9897C888807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analysis of the Cancer CAHPS field test was truly a collaborative effort between AIR and the Mayo team.</a:t>
            </a:r>
          </a:p>
          <a:p>
            <a:r>
              <a:rPr lang="en-US" baseline="0" dirty="0" smtClean="0"/>
              <a:t>AIR conducted the analysis</a:t>
            </a:r>
            <a:r>
              <a:rPr lang="en-US" dirty="0" smtClean="0"/>
              <a:t> to evaluate the functioning of the items, the identification and evaluation of composites and the determination of case-mix adjusters.</a:t>
            </a:r>
          </a:p>
          <a:p>
            <a:r>
              <a:rPr lang="en-US" dirty="0" smtClean="0"/>
              <a:t>The Mayo team took the lead in evaluating the response bias and the effect on responses of the mode of administration – telephone versus mail.</a:t>
            </a:r>
            <a:endParaRPr lang="en-US" dirty="0"/>
          </a:p>
        </p:txBody>
      </p:sp>
      <p:sp>
        <p:nvSpPr>
          <p:cNvPr id="4" name="Slide Number Placeholder 3"/>
          <p:cNvSpPr>
            <a:spLocks noGrp="1"/>
          </p:cNvSpPr>
          <p:nvPr>
            <p:ph type="sldNum" sz="quarter" idx="10"/>
          </p:nvPr>
        </p:nvSpPr>
        <p:spPr/>
        <p:txBody>
          <a:bodyPr/>
          <a:lstStyle/>
          <a:p>
            <a:fld id="{C1A4B1C9-F591-4C06-87DB-3113959EBC52}"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20</a:t>
            </a:fld>
            <a:endParaRPr lang="en-US"/>
          </a:p>
        </p:txBody>
      </p:sp>
    </p:spTree>
    <p:extLst>
      <p:ext uri="{BB962C8B-B14F-4D97-AF65-F5344CB8AC3E}">
        <p14:creationId xmlns="" xmlns:p14="http://schemas.microsoft.com/office/powerpoint/2010/main" val="3556008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21</a:t>
            </a:fld>
            <a:endParaRPr lang="en-US"/>
          </a:p>
        </p:txBody>
      </p:sp>
    </p:spTree>
    <p:extLst>
      <p:ext uri="{BB962C8B-B14F-4D97-AF65-F5344CB8AC3E}">
        <p14:creationId xmlns="" xmlns:p14="http://schemas.microsoft.com/office/powerpoint/2010/main" val="1331415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22</a:t>
            </a:fld>
            <a:endParaRPr lang="en-US"/>
          </a:p>
        </p:txBody>
      </p:sp>
    </p:spTree>
    <p:extLst>
      <p:ext uri="{BB962C8B-B14F-4D97-AF65-F5344CB8AC3E}">
        <p14:creationId xmlns="" xmlns:p14="http://schemas.microsoft.com/office/powerpoint/2010/main" val="24528462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D90ACC0-E92B-48DE-879D-807DDD5CEC08}" type="slidenum">
              <a:rPr lang="en-US" smtClean="0"/>
              <a:pPr/>
              <a:t>24</a:t>
            </a:fld>
            <a:endParaRPr lang="en-US"/>
          </a:p>
        </p:txBody>
      </p:sp>
    </p:spTree>
    <p:extLst>
      <p:ext uri="{BB962C8B-B14F-4D97-AF65-F5344CB8AC3E}">
        <p14:creationId xmlns="" xmlns:p14="http://schemas.microsoft.com/office/powerpoint/2010/main" val="2381432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27</a:t>
            </a:fld>
            <a:endParaRPr lang="en-US"/>
          </a:p>
        </p:txBody>
      </p:sp>
    </p:spTree>
    <p:extLst>
      <p:ext uri="{BB962C8B-B14F-4D97-AF65-F5344CB8AC3E}">
        <p14:creationId xmlns="" xmlns:p14="http://schemas.microsoft.com/office/powerpoint/2010/main" val="3995461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28</a:t>
            </a:fld>
            <a:endParaRPr lang="en-US"/>
          </a:p>
        </p:txBody>
      </p:sp>
    </p:spTree>
    <p:extLst>
      <p:ext uri="{BB962C8B-B14F-4D97-AF65-F5344CB8AC3E}">
        <p14:creationId xmlns="" xmlns:p14="http://schemas.microsoft.com/office/powerpoint/2010/main" val="27250528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29</a:t>
            </a:fld>
            <a:endParaRPr lang="en-US"/>
          </a:p>
        </p:txBody>
      </p:sp>
    </p:spTree>
    <p:extLst>
      <p:ext uri="{BB962C8B-B14F-4D97-AF65-F5344CB8AC3E}">
        <p14:creationId xmlns="" xmlns:p14="http://schemas.microsoft.com/office/powerpoint/2010/main" val="150225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848" eaLnBrk="1" fontAlgn="auto" hangingPunct="1">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30</a:t>
            </a:fld>
            <a:endParaRPr lang="en-US"/>
          </a:p>
        </p:txBody>
      </p:sp>
    </p:spTree>
    <p:extLst>
      <p:ext uri="{BB962C8B-B14F-4D97-AF65-F5344CB8AC3E}">
        <p14:creationId xmlns="" xmlns:p14="http://schemas.microsoft.com/office/powerpoint/2010/main" val="2600459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90ACC0-E92B-48DE-879D-807DDD5CEC08}" type="slidenum">
              <a:rPr lang="en-US" smtClean="0"/>
              <a:pPr/>
              <a:t>31</a:t>
            </a:fld>
            <a:endParaRPr lang="en-US"/>
          </a:p>
        </p:txBody>
      </p:sp>
    </p:spTree>
    <p:extLst>
      <p:ext uri="{BB962C8B-B14F-4D97-AF65-F5344CB8AC3E}">
        <p14:creationId xmlns="" xmlns:p14="http://schemas.microsoft.com/office/powerpoint/2010/main" val="1808370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32</a:t>
            </a:fld>
            <a:endParaRPr lang="en-US"/>
          </a:p>
        </p:txBody>
      </p:sp>
    </p:spTree>
    <p:extLst>
      <p:ext uri="{BB962C8B-B14F-4D97-AF65-F5344CB8AC3E}">
        <p14:creationId xmlns="" xmlns:p14="http://schemas.microsoft.com/office/powerpoint/2010/main" val="227057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0ACC0-E92B-48DE-879D-807DDD5CEC08}" type="slidenum">
              <a:rPr lang="en-US" smtClean="0"/>
              <a:pPr/>
              <a:t>33</a:t>
            </a:fld>
            <a:endParaRPr lang="en-US"/>
          </a:p>
        </p:txBody>
      </p:sp>
    </p:spTree>
    <p:extLst>
      <p:ext uri="{BB962C8B-B14F-4D97-AF65-F5344CB8AC3E}">
        <p14:creationId xmlns="" xmlns:p14="http://schemas.microsoft.com/office/powerpoint/2010/main" val="11255731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4B1C9-F591-4C06-87DB-3113959EBC52}" type="slidenum">
              <a:rPr lang="en-US" smtClean="0"/>
              <a:pPr/>
              <a:t>35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4B1C9-F591-4C06-87DB-3113959EBC52}" type="slidenum">
              <a:rPr lang="en-US" smtClean="0"/>
              <a:pPr/>
              <a:t>36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A4B1C9-F591-4C06-87DB-3113959EBC52}" type="slidenum">
              <a:rPr lang="en-US" smtClean="0"/>
              <a:pPr/>
              <a:t>37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A4B1C9-F591-4C06-87DB-3113959EBC52}" type="slidenum">
              <a:rPr lang="en-US" smtClean="0"/>
              <a:pPr/>
              <a:t>38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scales internal consistency reliabilities well above 0.70.</a:t>
            </a:r>
          </a:p>
          <a:p>
            <a:endParaRPr lang="en-US" dirty="0" smtClean="0"/>
          </a:p>
          <a:p>
            <a:r>
              <a:rPr lang="en-US" dirty="0" smtClean="0"/>
              <a:t>The hundred percent scaling success for each of the four scales (second column) the purity of the interpretation of the composite scores.  The “Enabling Self-Management” scale had the largest number of respondents with the lowest possible score (second column from the left) and nearly that amount with the highest possible scale.  The combination of the percentage of people at the floor and ceiling of that scale is nearly 26% meaning that the scale does not discern differences among slightly more than a quarter of the sample.  The ceiling effects for the “Affective Communication” and “Communication about Treatment” composites shows a lack of ability to discriminate the quality of care for nearly 70 and 40 % of patients, respectively, but this is typical for CAHPS measures as discussed above.    </a:t>
            </a:r>
          </a:p>
          <a:p>
            <a:r>
              <a:rPr lang="en-US" dirty="0" smtClean="0"/>
              <a:t> </a:t>
            </a:r>
          </a:p>
          <a:p>
            <a:r>
              <a:rPr lang="en-US" dirty="0" smtClean="0"/>
              <a:t>We evaluated the four composites to the data.  While we did not specify secondary loadings, we did account for </a:t>
            </a:r>
            <a:r>
              <a:rPr lang="en-US" dirty="0" err="1" smtClean="0"/>
              <a:t>covariation</a:t>
            </a:r>
            <a:r>
              <a:rPr lang="en-US" dirty="0" smtClean="0"/>
              <a:t> among similarly worded questions within a composite by specifying correlations among the error terms for the equations which specified the relationship of questions to factors.  The fit indices for this model were good:  CFI = 0.92; NNFI = 0.91 and RMSEA = 0.06.</a:t>
            </a:r>
            <a:endParaRPr lang="en-US" dirty="0"/>
          </a:p>
        </p:txBody>
      </p:sp>
      <p:sp>
        <p:nvSpPr>
          <p:cNvPr id="4" name="Slide Number Placeholder 3"/>
          <p:cNvSpPr>
            <a:spLocks noGrp="1"/>
          </p:cNvSpPr>
          <p:nvPr>
            <p:ph type="sldNum" sz="quarter" idx="10"/>
          </p:nvPr>
        </p:nvSpPr>
        <p:spPr/>
        <p:txBody>
          <a:bodyPr/>
          <a:lstStyle/>
          <a:p>
            <a:fld id="{C1A4B1C9-F591-4C06-87DB-3113959EBC52}" type="slidenum">
              <a:rPr lang="en-US" smtClean="0"/>
              <a:pPr/>
              <a:t>44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conducted stepwise regression in which the four composites were kept in the model and each of the items which were not included in composites was evaluated for its ability to explain variance in the global rating of care net of the four composites and the other items.  These five items are candidates for inclusion in the survey in addition to the identified composites.</a:t>
            </a:r>
            <a:endParaRPr lang="en-US" dirty="0"/>
          </a:p>
        </p:txBody>
      </p:sp>
      <p:sp>
        <p:nvSpPr>
          <p:cNvPr id="4" name="Slide Number Placeholder 3"/>
          <p:cNvSpPr>
            <a:spLocks noGrp="1"/>
          </p:cNvSpPr>
          <p:nvPr>
            <p:ph type="sldNum" sz="quarter" idx="10"/>
          </p:nvPr>
        </p:nvSpPr>
        <p:spPr/>
        <p:txBody>
          <a:bodyPr/>
          <a:lstStyle/>
          <a:p>
            <a:fld id="{C1A4B1C9-F591-4C06-87DB-3113959EBC52}" type="slidenum">
              <a:rPr lang="en-US" smtClean="0"/>
              <a:pPr/>
              <a:t>45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37243D7-FD5F-4C6C-8607-9897C8888074}"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4"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5" name="Group 33"/>
          <p:cNvGrpSpPr>
            <a:grpSpLocks/>
          </p:cNvGrpSpPr>
          <p:nvPr userDrawn="1"/>
        </p:nvGrpSpPr>
        <p:grpSpPr bwMode="auto">
          <a:xfrm>
            <a:off x="152400" y="6248400"/>
            <a:ext cx="1447800" cy="457200"/>
            <a:chOff x="48" y="3552"/>
            <a:chExt cx="981" cy="322"/>
          </a:xfrm>
        </p:grpSpPr>
        <p:pic>
          <p:nvPicPr>
            <p:cNvPr id="6"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7"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8"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5"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6" name="Group 33"/>
          <p:cNvGrpSpPr>
            <a:grpSpLocks/>
          </p:cNvGrpSpPr>
          <p:nvPr userDrawn="1"/>
        </p:nvGrpSpPr>
        <p:grpSpPr bwMode="auto">
          <a:xfrm>
            <a:off x="152400" y="6248400"/>
            <a:ext cx="1447800" cy="457200"/>
            <a:chOff x="48" y="3552"/>
            <a:chExt cx="981" cy="322"/>
          </a:xfrm>
        </p:grpSpPr>
        <p:pic>
          <p:nvPicPr>
            <p:cNvPr id="7"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8"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9"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5" name="Group 33"/>
          <p:cNvGrpSpPr>
            <a:grpSpLocks/>
          </p:cNvGrpSpPr>
          <p:nvPr userDrawn="1"/>
        </p:nvGrpSpPr>
        <p:grpSpPr bwMode="auto">
          <a:xfrm>
            <a:off x="152400" y="6248400"/>
            <a:ext cx="1447800" cy="457200"/>
            <a:chOff x="48" y="3552"/>
            <a:chExt cx="981" cy="322"/>
          </a:xfrm>
        </p:grpSpPr>
        <p:pic>
          <p:nvPicPr>
            <p:cNvPr id="6"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7"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8"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52400"/>
            <a:ext cx="670560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5" name="Group 33"/>
          <p:cNvGrpSpPr>
            <a:grpSpLocks/>
          </p:cNvGrpSpPr>
          <p:nvPr userDrawn="1"/>
        </p:nvGrpSpPr>
        <p:grpSpPr bwMode="auto">
          <a:xfrm>
            <a:off x="152400" y="6248400"/>
            <a:ext cx="1447800" cy="457200"/>
            <a:chOff x="48" y="3552"/>
            <a:chExt cx="981" cy="322"/>
          </a:xfrm>
        </p:grpSpPr>
        <p:pic>
          <p:nvPicPr>
            <p:cNvPr id="6"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7"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8"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bg1"/>
              </a:buClr>
              <a:defRPr/>
            </a:lvl1pPr>
            <a:lvl2pPr>
              <a:buClr>
                <a:schemeClr val="bg1">
                  <a:lumMod val="60000"/>
                  <a:lumOff val="40000"/>
                </a:schemeClr>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7" name="Group 33"/>
          <p:cNvGrpSpPr>
            <a:grpSpLocks/>
          </p:cNvGrpSpPr>
          <p:nvPr userDrawn="1"/>
        </p:nvGrpSpPr>
        <p:grpSpPr bwMode="auto">
          <a:xfrm>
            <a:off x="152400" y="6248400"/>
            <a:ext cx="1447800" cy="457200"/>
            <a:chOff x="48" y="3552"/>
            <a:chExt cx="981" cy="322"/>
          </a:xfrm>
        </p:grpSpPr>
        <p:pic>
          <p:nvPicPr>
            <p:cNvPr id="8"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9"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10"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4"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5" name="Group 33"/>
          <p:cNvGrpSpPr>
            <a:grpSpLocks/>
          </p:cNvGrpSpPr>
          <p:nvPr userDrawn="1"/>
        </p:nvGrpSpPr>
        <p:grpSpPr bwMode="auto">
          <a:xfrm>
            <a:off x="152400" y="6248400"/>
            <a:ext cx="1447800" cy="457200"/>
            <a:chOff x="48" y="3552"/>
            <a:chExt cx="981" cy="322"/>
          </a:xfrm>
        </p:grpSpPr>
        <p:pic>
          <p:nvPicPr>
            <p:cNvPr id="6"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7"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8"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1828800"/>
            <a:ext cx="4495800" cy="297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495800" cy="297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6" name="Group 33"/>
          <p:cNvGrpSpPr>
            <a:grpSpLocks/>
          </p:cNvGrpSpPr>
          <p:nvPr userDrawn="1"/>
        </p:nvGrpSpPr>
        <p:grpSpPr bwMode="auto">
          <a:xfrm>
            <a:off x="152400" y="6248400"/>
            <a:ext cx="1447800" cy="457200"/>
            <a:chOff x="48" y="3552"/>
            <a:chExt cx="981" cy="322"/>
          </a:xfrm>
        </p:grpSpPr>
        <p:pic>
          <p:nvPicPr>
            <p:cNvPr id="7"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8"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9"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8" name="Group 33"/>
          <p:cNvGrpSpPr>
            <a:grpSpLocks/>
          </p:cNvGrpSpPr>
          <p:nvPr userDrawn="1"/>
        </p:nvGrpSpPr>
        <p:grpSpPr bwMode="auto">
          <a:xfrm>
            <a:off x="152400" y="6248400"/>
            <a:ext cx="1447800" cy="457200"/>
            <a:chOff x="48" y="3552"/>
            <a:chExt cx="981" cy="322"/>
          </a:xfrm>
        </p:grpSpPr>
        <p:pic>
          <p:nvPicPr>
            <p:cNvPr id="9"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10"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11"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3"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4" name="Group 33"/>
          <p:cNvGrpSpPr>
            <a:grpSpLocks/>
          </p:cNvGrpSpPr>
          <p:nvPr userDrawn="1"/>
        </p:nvGrpSpPr>
        <p:grpSpPr bwMode="auto">
          <a:xfrm>
            <a:off x="152400" y="6248400"/>
            <a:ext cx="1447800" cy="457200"/>
            <a:chOff x="48" y="3552"/>
            <a:chExt cx="981" cy="322"/>
          </a:xfrm>
        </p:grpSpPr>
        <p:pic>
          <p:nvPicPr>
            <p:cNvPr id="5"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6"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7"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239000" y="6324600"/>
            <a:ext cx="1609725" cy="354685"/>
          </a:xfrm>
          <a:prstGeom prst="rect">
            <a:avLst/>
          </a:prstGeom>
          <a:noFill/>
          <a:ln w="9525">
            <a:noFill/>
            <a:miter lim="800000"/>
            <a:headEnd/>
            <a:tailEnd/>
          </a:ln>
        </p:spPr>
      </p:pic>
      <p:grpSp>
        <p:nvGrpSpPr>
          <p:cNvPr id="3" name="Group 33"/>
          <p:cNvGrpSpPr>
            <a:grpSpLocks/>
          </p:cNvGrpSpPr>
          <p:nvPr userDrawn="1"/>
        </p:nvGrpSpPr>
        <p:grpSpPr bwMode="auto">
          <a:xfrm>
            <a:off x="152400" y="6248400"/>
            <a:ext cx="1447800" cy="457200"/>
            <a:chOff x="48" y="3552"/>
            <a:chExt cx="981" cy="322"/>
          </a:xfrm>
        </p:grpSpPr>
        <p:pic>
          <p:nvPicPr>
            <p:cNvPr id="4"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5"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6"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5" name="Picture 1" descr="Letterhead"/>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391400" y="6324600"/>
            <a:ext cx="1609725" cy="354685"/>
          </a:xfrm>
          <a:prstGeom prst="rect">
            <a:avLst/>
          </a:prstGeom>
          <a:noFill/>
          <a:ln w="9525">
            <a:noFill/>
            <a:miter lim="800000"/>
            <a:headEnd/>
            <a:tailEnd/>
          </a:ln>
        </p:spPr>
      </p:pic>
      <p:grpSp>
        <p:nvGrpSpPr>
          <p:cNvPr id="6" name="Group 33"/>
          <p:cNvGrpSpPr>
            <a:grpSpLocks/>
          </p:cNvGrpSpPr>
          <p:nvPr userDrawn="1"/>
        </p:nvGrpSpPr>
        <p:grpSpPr bwMode="auto">
          <a:xfrm>
            <a:off x="152400" y="6248400"/>
            <a:ext cx="1447800" cy="457200"/>
            <a:chOff x="48" y="3552"/>
            <a:chExt cx="981" cy="322"/>
          </a:xfrm>
        </p:grpSpPr>
        <p:pic>
          <p:nvPicPr>
            <p:cNvPr id="7" name="Picture 28" descr="T:\~Projects\~WRC projects\PPT templates\03.third\logotypedark2.gif"/>
            <p:cNvPicPr>
              <a:picLocks noChangeAspect="1" noChangeArrowheads="1"/>
            </p:cNvPicPr>
            <p:nvPr userDrawn="1"/>
          </p:nvPicPr>
          <p:blipFill>
            <a:blip r:embed="rId3" cstate="print"/>
            <a:srcRect/>
            <a:stretch>
              <a:fillRect/>
            </a:stretch>
          </p:blipFill>
          <p:spPr bwMode="auto">
            <a:xfrm>
              <a:off x="48" y="3552"/>
              <a:ext cx="864" cy="322"/>
            </a:xfrm>
            <a:prstGeom prst="rect">
              <a:avLst/>
            </a:prstGeom>
            <a:noFill/>
            <a:ln w="9525">
              <a:noFill/>
              <a:miter lim="800000"/>
              <a:headEnd/>
              <a:tailEnd/>
            </a:ln>
          </p:spPr>
        </p:pic>
        <p:sp>
          <p:nvSpPr>
            <p:cNvPr id="8" name="Text Box 30"/>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latin typeface="Abadi MT Condensed Light" pitchFamily="34" charset="0"/>
                </a:rPr>
                <a:t>®</a:t>
              </a:r>
            </a:p>
          </p:txBody>
        </p:sp>
        <p:sp>
          <p:nvSpPr>
            <p:cNvPr id="9" name="Text Box 31"/>
            <p:cNvSpPr txBox="1">
              <a:spLocks noChangeArrowheads="1"/>
            </p:cNvSpPr>
            <p:nvPr userDrawn="1"/>
          </p:nvSpPr>
          <p:spPr bwMode="auto">
            <a:xfrm>
              <a:off x="862" y="3676"/>
              <a:ext cx="167" cy="135"/>
            </a:xfrm>
            <a:prstGeom prst="rect">
              <a:avLst/>
            </a:prstGeom>
            <a:noFill/>
            <a:ln w="9525">
              <a:noFill/>
              <a:miter lim="800000"/>
              <a:headEnd/>
              <a:tailEnd/>
            </a:ln>
            <a:effectLst/>
          </p:spPr>
          <p:txBody>
            <a:bodyPr wrap="none">
              <a:spAutoFit/>
            </a:bodyPr>
            <a:lstStyle/>
            <a:p>
              <a:pPr eaLnBrk="0" hangingPunct="0">
                <a:defRPr/>
              </a:pPr>
              <a:r>
                <a:rPr lang="en-US" sz="800">
                  <a:solidFill>
                    <a:srgbClr val="008080"/>
                  </a:solidFill>
                  <a:latin typeface="Abadi MT Condensed Light" pitchFamily="34" charset="0"/>
                </a:rPr>
                <a:t>®</a:t>
              </a: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0" y="1828800"/>
            <a:ext cx="9144000" cy="297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place text </a:t>
            </a:r>
          </a:p>
          <a:p>
            <a:pPr lvl="1"/>
            <a:r>
              <a:rPr lang="en-US" smtClean="0"/>
              <a:t>Second level</a:t>
            </a:r>
          </a:p>
          <a:p>
            <a:pPr lvl="2"/>
            <a:r>
              <a:rPr lang="en-US" smtClean="0"/>
              <a:t>Third level</a:t>
            </a:r>
          </a:p>
        </p:txBody>
      </p:sp>
      <p:sp>
        <p:nvSpPr>
          <p:cNvPr id="1027" name="Rectangle 2"/>
          <p:cNvSpPr>
            <a:spLocks noGrp="1" noChangeArrowheads="1"/>
          </p:cNvSpPr>
          <p:nvPr>
            <p:ph type="title"/>
          </p:nvPr>
        </p:nvSpPr>
        <p:spPr bwMode="auto">
          <a:xfrm>
            <a:off x="0" y="152400"/>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dk2" tx1="lt1" bg2="dk1" tx2="lt2" accent1="accent1" accent2="accent2" accent3="accent3" accent4="accent4" accent5="accent5" accent6="accent6" hlink="hlink" folHlink="folHlink"/>
  <p:sldLayoutIdLst>
    <p:sldLayoutId id="2147483663" r:id="rId1"/>
    <p:sldLayoutId id="2147483673" r:id="rId2"/>
    <p:sldLayoutId id="2147483674"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r" rtl="0" eaLnBrk="0" fontAlgn="base" hangingPunct="0">
        <a:spcBef>
          <a:spcPct val="0"/>
        </a:spcBef>
        <a:spcAft>
          <a:spcPct val="0"/>
        </a:spcAft>
        <a:defRPr sz="4400">
          <a:solidFill>
            <a:srgbClr val="003399"/>
          </a:solidFill>
          <a:latin typeface="+mj-lt"/>
          <a:ea typeface="+mj-ea"/>
          <a:cs typeface="+mj-cs"/>
        </a:defRPr>
      </a:lvl1pPr>
      <a:lvl2pPr algn="r" rtl="0" eaLnBrk="0" fontAlgn="base" hangingPunct="0">
        <a:spcBef>
          <a:spcPct val="0"/>
        </a:spcBef>
        <a:spcAft>
          <a:spcPct val="0"/>
        </a:spcAft>
        <a:defRPr sz="4400">
          <a:solidFill>
            <a:srgbClr val="003399"/>
          </a:solidFill>
          <a:latin typeface="Arial" charset="0"/>
        </a:defRPr>
      </a:lvl2pPr>
      <a:lvl3pPr algn="r" rtl="0" eaLnBrk="0" fontAlgn="base" hangingPunct="0">
        <a:spcBef>
          <a:spcPct val="0"/>
        </a:spcBef>
        <a:spcAft>
          <a:spcPct val="0"/>
        </a:spcAft>
        <a:defRPr sz="4400">
          <a:solidFill>
            <a:srgbClr val="003399"/>
          </a:solidFill>
          <a:latin typeface="Arial" charset="0"/>
        </a:defRPr>
      </a:lvl3pPr>
      <a:lvl4pPr algn="r" rtl="0" eaLnBrk="0" fontAlgn="base" hangingPunct="0">
        <a:spcBef>
          <a:spcPct val="0"/>
        </a:spcBef>
        <a:spcAft>
          <a:spcPct val="0"/>
        </a:spcAft>
        <a:defRPr sz="4400">
          <a:solidFill>
            <a:srgbClr val="003399"/>
          </a:solidFill>
          <a:latin typeface="Arial" charset="0"/>
        </a:defRPr>
      </a:lvl4pPr>
      <a:lvl5pPr algn="r" rtl="0" eaLnBrk="0" fontAlgn="base" hangingPunct="0">
        <a:spcBef>
          <a:spcPct val="0"/>
        </a:spcBef>
        <a:spcAft>
          <a:spcPct val="0"/>
        </a:spcAft>
        <a:defRPr sz="4400">
          <a:solidFill>
            <a:srgbClr val="003399"/>
          </a:solidFill>
          <a:latin typeface="Arial" charset="0"/>
        </a:defRPr>
      </a:lvl5pPr>
      <a:lvl6pPr marL="457200" algn="r" rtl="0" eaLnBrk="0" fontAlgn="base" hangingPunct="0">
        <a:spcBef>
          <a:spcPct val="0"/>
        </a:spcBef>
        <a:spcAft>
          <a:spcPct val="0"/>
        </a:spcAft>
        <a:defRPr sz="4400">
          <a:solidFill>
            <a:srgbClr val="003399"/>
          </a:solidFill>
          <a:latin typeface="Arial" charset="0"/>
        </a:defRPr>
      </a:lvl6pPr>
      <a:lvl7pPr marL="914400" algn="r" rtl="0" eaLnBrk="0" fontAlgn="base" hangingPunct="0">
        <a:spcBef>
          <a:spcPct val="0"/>
        </a:spcBef>
        <a:spcAft>
          <a:spcPct val="0"/>
        </a:spcAft>
        <a:defRPr sz="4400">
          <a:solidFill>
            <a:srgbClr val="003399"/>
          </a:solidFill>
          <a:latin typeface="Arial" charset="0"/>
        </a:defRPr>
      </a:lvl7pPr>
      <a:lvl8pPr marL="1371600" algn="r" rtl="0" eaLnBrk="0" fontAlgn="base" hangingPunct="0">
        <a:spcBef>
          <a:spcPct val="0"/>
        </a:spcBef>
        <a:spcAft>
          <a:spcPct val="0"/>
        </a:spcAft>
        <a:defRPr sz="4400">
          <a:solidFill>
            <a:srgbClr val="003399"/>
          </a:solidFill>
          <a:latin typeface="Arial" charset="0"/>
        </a:defRPr>
      </a:lvl8pPr>
      <a:lvl9pPr marL="1828800" algn="r" rtl="0" eaLnBrk="0" fontAlgn="base" hangingPunct="0">
        <a:spcBef>
          <a:spcPct val="0"/>
        </a:spcBef>
        <a:spcAft>
          <a:spcPct val="0"/>
        </a:spcAft>
        <a:defRPr sz="4400">
          <a:solidFill>
            <a:srgbClr val="003399"/>
          </a:solidFill>
          <a:latin typeface="Arial" charset="0"/>
        </a:defRPr>
      </a:lvl9pPr>
    </p:titleStyle>
    <p:bodyStyle>
      <a:lvl1pPr marL="342900" indent="-342900" algn="l" rtl="0" eaLnBrk="0" fontAlgn="base" hangingPunct="0">
        <a:spcBef>
          <a:spcPct val="20000"/>
        </a:spcBef>
        <a:spcAft>
          <a:spcPct val="0"/>
        </a:spcAft>
        <a:buClr>
          <a:srgbClr val="7DDD67"/>
        </a:buClr>
        <a:buSzPct val="85000"/>
        <a:buFont typeface="Wingdings" pitchFamily="2" charset="2"/>
        <a:buChar char="n"/>
        <a:defRPr sz="3200">
          <a:solidFill>
            <a:srgbClr val="003399"/>
          </a:solidFill>
          <a:latin typeface="+mn-lt"/>
          <a:ea typeface="+mn-ea"/>
          <a:cs typeface="+mn-cs"/>
        </a:defRPr>
      </a:lvl1pPr>
      <a:lvl2pPr marL="742950" indent="-285750" algn="l" rtl="0" eaLnBrk="0" fontAlgn="base" hangingPunct="0">
        <a:spcBef>
          <a:spcPct val="20000"/>
        </a:spcBef>
        <a:spcAft>
          <a:spcPct val="0"/>
        </a:spcAft>
        <a:buClr>
          <a:srgbClr val="F8BC12"/>
        </a:buClr>
        <a:buFont typeface="Symbol" pitchFamily="18" charset="2"/>
        <a:buChar char="¨"/>
        <a:defRPr sz="2800">
          <a:solidFill>
            <a:srgbClr val="003399"/>
          </a:solidFill>
          <a:latin typeface="+mn-lt"/>
        </a:defRPr>
      </a:lvl2pPr>
      <a:lvl3pPr marL="1143000" indent="-228600" algn="l" rtl="0" eaLnBrk="0" fontAlgn="base" hangingPunct="0">
        <a:spcBef>
          <a:spcPct val="20000"/>
        </a:spcBef>
        <a:spcAft>
          <a:spcPct val="0"/>
        </a:spcAft>
        <a:buClr>
          <a:srgbClr val="3399FF"/>
        </a:buClr>
        <a:buChar char="•"/>
        <a:defRPr sz="2400">
          <a:solidFill>
            <a:srgbClr val="003399"/>
          </a:solidFill>
          <a:latin typeface="+mn-lt"/>
        </a:defRPr>
      </a:lvl3pPr>
      <a:lvl4pPr marL="1600200" indent="-228600" algn="l" rtl="0" eaLnBrk="0" fontAlgn="base" hangingPunct="0">
        <a:spcBef>
          <a:spcPct val="20000"/>
        </a:spcBef>
        <a:spcAft>
          <a:spcPct val="0"/>
        </a:spcAft>
        <a:buClr>
          <a:srgbClr val="E87400"/>
        </a:buClr>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har char="»"/>
        <a:defRPr sz="2000">
          <a:solidFill>
            <a:schemeClr val="bg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Office_PowerPoint_Slide1.sldx"/><Relationship Id="rId2" Type="http://schemas.openxmlformats.org/officeDocument/2006/relationships/slideLayout" Target="../slideLayouts/slideLayout3.xml"/><Relationship Id="rId1" Type="http://schemas.openxmlformats.org/officeDocument/2006/relationships/vmlDrawing" Target="../drawings/vmlDrawing1.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84200"/>
            <a:ext cx="9144000" cy="2006600"/>
          </a:xfrm>
          <a:prstGeom prst="rect">
            <a:avLst/>
          </a:prstGeom>
          <a:gradFill rotWithShape="0">
            <a:gsLst>
              <a:gs pos="0">
                <a:srgbClr val="006699"/>
              </a:gs>
              <a:gs pos="100000">
                <a:srgbClr val="00CCFF"/>
              </a:gs>
            </a:gsLst>
            <a:lin ang="18900000" scaled="1"/>
          </a:gradFill>
          <a:ln w="9525">
            <a:noFill/>
            <a:miter lim="800000"/>
            <a:headEnd/>
            <a:tailEnd/>
          </a:ln>
          <a:effectLst>
            <a:outerShdw dist="28398" dir="20006097" algn="ctr" rotWithShape="0">
              <a:schemeClr val="bg2"/>
            </a:outerShdw>
          </a:effectLst>
        </p:spPr>
        <p:txBody>
          <a:bodyPr wrap="none" anchor="ctr"/>
          <a:lstStyle/>
          <a:p>
            <a:pPr eaLnBrk="0" hangingPunct="0">
              <a:defRPr/>
            </a:pPr>
            <a:endParaRPr lang="en-US"/>
          </a:p>
        </p:txBody>
      </p:sp>
      <p:sp>
        <p:nvSpPr>
          <p:cNvPr id="3075" name="Rectangle 3"/>
          <p:cNvSpPr>
            <a:spLocks noChangeArrowheads="1"/>
          </p:cNvSpPr>
          <p:nvPr/>
        </p:nvSpPr>
        <p:spPr bwMode="auto">
          <a:xfrm>
            <a:off x="0" y="990600"/>
            <a:ext cx="9144000" cy="1143000"/>
          </a:xfrm>
          <a:prstGeom prst="rect">
            <a:avLst/>
          </a:prstGeom>
          <a:noFill/>
          <a:ln w="9525">
            <a:noFill/>
            <a:miter lim="800000"/>
            <a:headEnd/>
            <a:tailEnd/>
          </a:ln>
          <a:effectLst>
            <a:outerShdw dist="28398" dir="1593903" algn="ctr" rotWithShape="0">
              <a:srgbClr val="003399"/>
            </a:outerShdw>
          </a:effectLst>
        </p:spPr>
        <p:txBody>
          <a:bodyPr anchor="ctr"/>
          <a:lstStyle/>
          <a:p>
            <a:pPr algn="ctr" eaLnBrk="0" hangingPunct="0">
              <a:defRPr/>
            </a:pPr>
            <a:r>
              <a:rPr lang="en-US" sz="4000" b="1" dirty="0">
                <a:latin typeface="+mn-lt"/>
              </a:rPr>
              <a:t>Developing the CAHPS for Cancer Care </a:t>
            </a:r>
            <a:r>
              <a:rPr lang="en-US" sz="4000" b="1" dirty="0" smtClean="0">
                <a:latin typeface="+mn-lt"/>
              </a:rPr>
              <a:t>Survey</a:t>
            </a:r>
            <a:endParaRPr lang="en-US" sz="4000" b="1" dirty="0">
              <a:latin typeface="+mn-lt"/>
            </a:endParaRPr>
          </a:p>
        </p:txBody>
      </p:sp>
      <p:sp>
        <p:nvSpPr>
          <p:cNvPr id="3076" name="Rectangle 4"/>
          <p:cNvSpPr>
            <a:spLocks noChangeArrowheads="1"/>
          </p:cNvSpPr>
          <p:nvPr/>
        </p:nvSpPr>
        <p:spPr bwMode="auto">
          <a:xfrm>
            <a:off x="0" y="2667000"/>
            <a:ext cx="9144000" cy="3657600"/>
          </a:xfrm>
          <a:prstGeom prst="rect">
            <a:avLst/>
          </a:prstGeom>
          <a:noFill/>
          <a:ln w="9525">
            <a:noFill/>
            <a:miter lim="800000"/>
            <a:headEnd/>
            <a:tailEnd/>
          </a:ln>
          <a:effectLst>
            <a:outerShdw dist="12700" algn="ctr" rotWithShape="0">
              <a:srgbClr val="003399"/>
            </a:outerShdw>
          </a:effectLst>
        </p:spPr>
        <p:txBody>
          <a:bodyPr/>
          <a:lstStyle/>
          <a:p>
            <a:pPr algn="ctr" eaLnBrk="0" hangingPunct="0">
              <a:defRPr/>
            </a:pPr>
            <a:endParaRPr lang="en-US" sz="1800" dirty="0">
              <a:solidFill>
                <a:schemeClr val="bg1">
                  <a:lumMod val="75000"/>
                </a:schemeClr>
              </a:solidFill>
              <a:latin typeface="+mn-lt"/>
            </a:endParaRPr>
          </a:p>
          <a:p>
            <a:pPr algn="ctr" eaLnBrk="0" hangingPunct="0">
              <a:defRPr/>
            </a:pPr>
            <a:r>
              <a:rPr lang="en-US" sz="1800" dirty="0" smtClean="0">
                <a:solidFill>
                  <a:schemeClr val="bg1">
                    <a:lumMod val="75000"/>
                  </a:schemeClr>
                </a:solidFill>
                <a:latin typeface="+mn-lt"/>
              </a:rPr>
              <a:t>Steven Garfinkel, American Institutes for Research</a:t>
            </a:r>
          </a:p>
          <a:p>
            <a:pPr algn="ctr" eaLnBrk="0" hangingPunct="0">
              <a:defRPr/>
            </a:pPr>
            <a:r>
              <a:rPr lang="en-US" sz="1800" dirty="0" smtClean="0">
                <a:solidFill>
                  <a:schemeClr val="bg1">
                    <a:lumMod val="75000"/>
                  </a:schemeClr>
                </a:solidFill>
                <a:latin typeface="+mn-lt"/>
              </a:rPr>
              <a:t>Kathleen Yost, Mayo Clinic</a:t>
            </a:r>
            <a:endParaRPr lang="en-US" sz="1800" dirty="0">
              <a:solidFill>
                <a:schemeClr val="bg1">
                  <a:lumMod val="75000"/>
                </a:schemeClr>
              </a:solidFill>
              <a:latin typeface="+mn-lt"/>
            </a:endParaRPr>
          </a:p>
          <a:p>
            <a:pPr algn="ctr" eaLnBrk="0" hangingPunct="0">
              <a:defRPr/>
            </a:pPr>
            <a:endParaRPr lang="en-US" sz="1800" dirty="0">
              <a:solidFill>
                <a:schemeClr val="bg1">
                  <a:lumMod val="75000"/>
                </a:schemeClr>
              </a:solidFill>
              <a:latin typeface="+mn-lt"/>
            </a:endParaRPr>
          </a:p>
          <a:p>
            <a:pPr algn="ctr" eaLnBrk="0" hangingPunct="0">
              <a:defRPr/>
            </a:pPr>
            <a:endParaRPr lang="en-US" sz="1800" dirty="0" smtClean="0">
              <a:solidFill>
                <a:schemeClr val="bg1">
                  <a:lumMod val="75000"/>
                </a:schemeClr>
              </a:solidFill>
              <a:latin typeface="+mn-lt"/>
            </a:endParaRPr>
          </a:p>
          <a:p>
            <a:pPr algn="ctr" eaLnBrk="0" hangingPunct="0">
              <a:defRPr/>
            </a:pPr>
            <a:r>
              <a:rPr lang="en-US" sz="1800" dirty="0" smtClean="0">
                <a:solidFill>
                  <a:schemeClr val="bg1">
                    <a:lumMod val="75000"/>
                  </a:schemeClr>
                </a:solidFill>
                <a:latin typeface="+mn-lt"/>
              </a:rPr>
              <a:t>AHRQ Annual Conference</a:t>
            </a:r>
          </a:p>
          <a:p>
            <a:pPr algn="ctr" eaLnBrk="0" hangingPunct="0">
              <a:defRPr/>
            </a:pPr>
            <a:r>
              <a:rPr lang="en-US" sz="1800" dirty="0" smtClean="0">
                <a:solidFill>
                  <a:schemeClr val="bg1">
                    <a:lumMod val="75000"/>
                  </a:schemeClr>
                </a:solidFill>
                <a:latin typeface="+mn-lt"/>
              </a:rPr>
              <a:t>Bethesda, Maryland</a:t>
            </a:r>
          </a:p>
          <a:p>
            <a:pPr algn="ctr" eaLnBrk="0" hangingPunct="0">
              <a:defRPr/>
            </a:pPr>
            <a:r>
              <a:rPr lang="en-US" sz="1800" dirty="0" smtClean="0">
                <a:solidFill>
                  <a:schemeClr val="bg1">
                    <a:lumMod val="75000"/>
                  </a:schemeClr>
                </a:solidFill>
                <a:latin typeface="+mn-lt"/>
              </a:rPr>
              <a:t>September 10, 2012</a:t>
            </a:r>
            <a:endParaRPr lang="en-US" sz="1800" dirty="0">
              <a:solidFill>
                <a:schemeClr val="bg1">
                  <a:lumMod val="75000"/>
                </a:schemeClr>
              </a:solidFill>
              <a:latin typeface="+mn-lt"/>
            </a:endParaRPr>
          </a:p>
          <a:p>
            <a:pPr algn="ctr" eaLnBrk="0" hangingPunct="0">
              <a:defRPr/>
            </a:pPr>
            <a:endParaRPr lang="en-US" sz="1800" dirty="0">
              <a:solidFill>
                <a:schemeClr val="bg1">
                  <a:lumMod val="75000"/>
                </a:schemeClr>
              </a:solidFill>
              <a:latin typeface="+mn-lt"/>
            </a:endParaRPr>
          </a:p>
          <a:p>
            <a:pPr algn="ctr" eaLnBrk="0" hangingPunct="0">
              <a:defRPr/>
            </a:pPr>
            <a:r>
              <a:rPr lang="en-US" sz="1800" dirty="0" smtClean="0">
                <a:solidFill>
                  <a:schemeClr val="bg1">
                    <a:lumMod val="75000"/>
                  </a:schemeClr>
                </a:solidFill>
                <a:latin typeface="+mn-lt"/>
              </a:rPr>
              <a:t>Project Cosponsored </a:t>
            </a:r>
            <a:r>
              <a:rPr lang="en-US" sz="1800" dirty="0">
                <a:solidFill>
                  <a:schemeClr val="bg1">
                    <a:lumMod val="75000"/>
                  </a:schemeClr>
                </a:solidFill>
                <a:latin typeface="+mn-lt"/>
              </a:rPr>
              <a:t>by the National Cancer Institute and the Agency for Healthcare Research and Quality under AHRQ Contract# HHSA290200600019I, </a:t>
            </a:r>
            <a:br>
              <a:rPr lang="en-US" sz="1800" dirty="0">
                <a:solidFill>
                  <a:schemeClr val="bg1">
                    <a:lumMod val="75000"/>
                  </a:schemeClr>
                </a:solidFill>
                <a:latin typeface="+mn-lt"/>
              </a:rPr>
            </a:br>
            <a:r>
              <a:rPr lang="en-US" sz="1800" dirty="0">
                <a:solidFill>
                  <a:schemeClr val="bg1">
                    <a:lumMod val="75000"/>
                  </a:schemeClr>
                </a:solidFill>
                <a:latin typeface="+mn-lt"/>
              </a:rPr>
              <a:t>Task Order# HHSA29032003T TO#9</a:t>
            </a:r>
          </a:p>
          <a:p>
            <a:pPr algn="ctr">
              <a:lnSpc>
                <a:spcPct val="80000"/>
              </a:lnSpc>
              <a:tabLst>
                <a:tab pos="2570163" algn="l"/>
              </a:tabLst>
              <a:defRPr/>
            </a:pPr>
            <a:endParaRPr lang="en-US" sz="2800" dirty="0">
              <a:solidFill>
                <a:schemeClr val="bg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0-#ppt_w/2"/>
                                          </p:val>
                                        </p:tav>
                                        <p:tav tm="100000">
                                          <p:val>
                                            <p:strVal val="#ppt_x"/>
                                          </p:val>
                                        </p:tav>
                                      </p:tavLst>
                                    </p:anim>
                                    <p:anim calcmode="lin" valueType="num">
                                      <p:cBhvr additive="base">
                                        <p:cTn id="8" dur="500" fill="hold"/>
                                        <p:tgtEl>
                                          <p:spTgt spid="30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75"/>
                                        </p:tgtEl>
                                        <p:attrNameLst>
                                          <p:attrName>style.visibility</p:attrName>
                                        </p:attrNameLst>
                                      </p:cBhvr>
                                      <p:to>
                                        <p:strVal val="visible"/>
                                      </p:to>
                                    </p:set>
                                    <p:anim calcmode="lin" valueType="num">
                                      <p:cBhvr additive="base">
                                        <p:cTn id="12" dur="500" fill="hold"/>
                                        <p:tgtEl>
                                          <p:spTgt spid="3075"/>
                                        </p:tgtEl>
                                        <p:attrNameLst>
                                          <p:attrName>ppt_x</p:attrName>
                                        </p:attrNameLst>
                                      </p:cBhvr>
                                      <p:tavLst>
                                        <p:tav tm="0">
                                          <p:val>
                                            <p:strVal val="0-#ppt_w/2"/>
                                          </p:val>
                                        </p:tav>
                                        <p:tav tm="100000">
                                          <p:val>
                                            <p:strVal val="#ppt_x"/>
                                          </p:val>
                                        </p:tav>
                                      </p:tavLst>
                                    </p:anim>
                                    <p:anim calcmode="lin" valueType="num">
                                      <p:cBhvr additive="base">
                                        <p:cTn id="13" dur="500" fill="hold"/>
                                        <p:tgtEl>
                                          <p:spTgt spid="307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076"/>
                                        </p:tgtEl>
                                        <p:attrNameLst>
                                          <p:attrName>style.visibility</p:attrName>
                                        </p:attrNameLst>
                                      </p:cBhvr>
                                      <p:to>
                                        <p:strVal val="visible"/>
                                      </p:to>
                                    </p:set>
                                    <p:anim calcmode="lin" valueType="num">
                                      <p:cBhvr additive="base">
                                        <p:cTn id="17" dur="500" fill="hold"/>
                                        <p:tgtEl>
                                          <p:spTgt spid="3076"/>
                                        </p:tgtEl>
                                        <p:attrNameLst>
                                          <p:attrName>ppt_x</p:attrName>
                                        </p:attrNameLst>
                                      </p:cBhvr>
                                      <p:tavLst>
                                        <p:tav tm="0">
                                          <p:val>
                                            <p:strVal val="0-#ppt_w/2"/>
                                          </p:val>
                                        </p:tav>
                                        <p:tav tm="100000">
                                          <p:val>
                                            <p:strVal val="#ppt_x"/>
                                          </p:val>
                                        </p:tav>
                                      </p:tavLst>
                                    </p:anim>
                                    <p:anim calcmode="lin" valueType="num">
                                      <p:cBhvr additive="base">
                                        <p:cTn id="18" dur="500" fill="hold"/>
                                        <p:tgtEl>
                                          <p:spTgt spid="30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utoUpdateAnimBg="0"/>
      <p:bldP spid="307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Focus Group Findings, continued</a:t>
            </a:r>
          </a:p>
        </p:txBody>
      </p:sp>
      <p:sp>
        <p:nvSpPr>
          <p:cNvPr id="3" name="Content Placeholder 2"/>
          <p:cNvSpPr>
            <a:spLocks noGrp="1"/>
          </p:cNvSpPr>
          <p:nvPr>
            <p:ph idx="1"/>
          </p:nvPr>
        </p:nvSpPr>
        <p:spPr>
          <a:xfrm>
            <a:off x="381000" y="1752600"/>
            <a:ext cx="8763000" cy="4267200"/>
          </a:xfrm>
        </p:spPr>
        <p:txBody>
          <a:bodyPr/>
          <a:lstStyle/>
          <a:p>
            <a:pPr>
              <a:defRPr/>
            </a:pPr>
            <a:r>
              <a:rPr lang="en-US" dirty="0" smtClean="0"/>
              <a:t>Consumers also interested in</a:t>
            </a:r>
          </a:p>
          <a:p>
            <a:pPr lvl="1">
              <a:defRPr/>
            </a:pPr>
            <a:r>
              <a:rPr lang="en-US" dirty="0" smtClean="0"/>
              <a:t>Care coordination</a:t>
            </a:r>
          </a:p>
          <a:p>
            <a:pPr lvl="1">
              <a:defRPr/>
            </a:pPr>
            <a:r>
              <a:rPr lang="en-US" dirty="0" smtClean="0"/>
              <a:t>Access to information</a:t>
            </a:r>
          </a:p>
          <a:p>
            <a:pPr lvl="1">
              <a:defRPr/>
            </a:pPr>
            <a:r>
              <a:rPr lang="en-US" dirty="0" smtClean="0"/>
              <a:t>Providers who are up-to-date</a:t>
            </a:r>
          </a:p>
          <a:p>
            <a:pPr lvl="2">
              <a:defRPr/>
            </a:pPr>
            <a:r>
              <a:rPr lang="en-US" dirty="0" smtClean="0">
                <a:latin typeface="Comic Sans MS" pitchFamily="66" charset="0"/>
              </a:rPr>
              <a:t>“There is so much research and so many new drugs coming out that you have to be up on it and pay attention to it because the more targeted the chemo the better.”</a:t>
            </a:r>
          </a:p>
          <a:p>
            <a:pPr lvl="1">
              <a:defRPr/>
            </a:pPr>
            <a:r>
              <a:rPr lang="en-US" dirty="0" smtClean="0"/>
              <a:t>Shared decision making</a:t>
            </a:r>
          </a:p>
          <a:p>
            <a:pPr lvl="2">
              <a:defRPr/>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Interviews</a:t>
            </a:r>
            <a:endParaRPr lang="en-US" dirty="0"/>
          </a:p>
        </p:txBody>
      </p:sp>
      <p:sp>
        <p:nvSpPr>
          <p:cNvPr id="3" name="Content Placeholder 2"/>
          <p:cNvSpPr>
            <a:spLocks noGrp="1"/>
          </p:cNvSpPr>
          <p:nvPr>
            <p:ph idx="1"/>
          </p:nvPr>
        </p:nvSpPr>
        <p:spPr>
          <a:xfrm>
            <a:off x="0" y="1828800"/>
            <a:ext cx="9144000" cy="3657600"/>
          </a:xfrm>
        </p:spPr>
        <p:txBody>
          <a:bodyPr/>
          <a:lstStyle/>
          <a:p>
            <a:r>
              <a:rPr lang="en-US" dirty="0" smtClean="0"/>
              <a:t>Technical Expert Panel of clinicians and patients</a:t>
            </a:r>
          </a:p>
          <a:p>
            <a:r>
              <a:rPr lang="en-US" dirty="0" smtClean="0"/>
              <a:t>Interviews with representatives of 5 clinical professional organizations</a:t>
            </a:r>
          </a:p>
          <a:p>
            <a:r>
              <a:rPr lang="en-US" dirty="0" smtClean="0"/>
              <a:t>Interviews with representatives of 5 community cancer centers</a:t>
            </a:r>
          </a:p>
          <a:p>
            <a:r>
              <a:rPr lang="en-US" dirty="0" smtClean="0"/>
              <a:t>Discussions with Mayo Clinic Oncology staff</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Findings</a:t>
            </a:r>
            <a:endParaRPr lang="en-US" dirty="0"/>
          </a:p>
        </p:txBody>
      </p:sp>
      <p:sp>
        <p:nvSpPr>
          <p:cNvPr id="3" name="Content Placeholder 2"/>
          <p:cNvSpPr>
            <a:spLocks noGrp="1"/>
          </p:cNvSpPr>
          <p:nvPr>
            <p:ph idx="1"/>
          </p:nvPr>
        </p:nvSpPr>
        <p:spPr>
          <a:xfrm>
            <a:off x="0" y="1828800"/>
            <a:ext cx="9144000" cy="4114800"/>
          </a:xfrm>
        </p:spPr>
        <p:txBody>
          <a:bodyPr/>
          <a:lstStyle/>
          <a:p>
            <a:r>
              <a:rPr lang="en-US" dirty="0" smtClean="0"/>
              <a:t>Most cancer care is delivered through cancer centers</a:t>
            </a:r>
          </a:p>
          <a:p>
            <a:pPr lvl="1"/>
            <a:r>
              <a:rPr lang="en-US" dirty="0" smtClean="0"/>
              <a:t>Over 1,500 accredited by ACS Commission on Cancer</a:t>
            </a:r>
          </a:p>
          <a:p>
            <a:r>
              <a:rPr lang="en-US" dirty="0" smtClean="0"/>
              <a:t>Survey will be most useful if it provides scores by major treatment modalities: </a:t>
            </a:r>
          </a:p>
          <a:p>
            <a:pPr lvl="1"/>
            <a:r>
              <a:rPr lang="en-US" dirty="0" smtClean="0"/>
              <a:t>Medical, radiation, and surgical oncology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Cognitive Testing</a:t>
            </a:r>
          </a:p>
        </p:txBody>
      </p:sp>
      <p:sp>
        <p:nvSpPr>
          <p:cNvPr id="3" name="Content Placeholder 2"/>
          <p:cNvSpPr>
            <a:spLocks noGrp="1"/>
          </p:cNvSpPr>
          <p:nvPr>
            <p:ph idx="1"/>
          </p:nvPr>
        </p:nvSpPr>
        <p:spPr>
          <a:xfrm>
            <a:off x="533400" y="1828800"/>
            <a:ext cx="8610600" cy="2971800"/>
          </a:xfrm>
        </p:spPr>
        <p:txBody>
          <a:bodyPr/>
          <a:lstStyle/>
          <a:p>
            <a:pPr eaLnBrk="1" hangingPunct="1">
              <a:defRPr/>
            </a:pPr>
            <a:r>
              <a:rPr lang="en-US" dirty="0" smtClean="0"/>
              <a:t>Detects unexpected problems</a:t>
            </a:r>
          </a:p>
          <a:p>
            <a:pPr eaLnBrk="1" hangingPunct="1">
              <a:defRPr/>
            </a:pPr>
            <a:r>
              <a:rPr lang="en-US" dirty="0" smtClean="0"/>
              <a:t>Provides an underlying model of the questionnaire item response process</a:t>
            </a:r>
          </a:p>
          <a:p>
            <a:pP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Testing Findings</a:t>
            </a:r>
            <a:endParaRPr lang="en-US" dirty="0"/>
          </a:p>
        </p:txBody>
      </p:sp>
      <p:sp>
        <p:nvSpPr>
          <p:cNvPr id="3" name="Content Placeholder 2"/>
          <p:cNvSpPr>
            <a:spLocks noGrp="1"/>
          </p:cNvSpPr>
          <p:nvPr>
            <p:ph idx="1"/>
          </p:nvPr>
        </p:nvSpPr>
        <p:spPr/>
        <p:txBody>
          <a:bodyPr/>
          <a:lstStyle/>
          <a:p>
            <a:r>
              <a:rPr lang="en-US" dirty="0" smtClean="0"/>
              <a:t>Need to define “team”</a:t>
            </a:r>
          </a:p>
          <a:p>
            <a:r>
              <a:rPr lang="en-US" dirty="0" smtClean="0"/>
              <a:t>Medical oncology = drug therapy</a:t>
            </a:r>
          </a:p>
          <a:p>
            <a:r>
              <a:rPr lang="en-US" dirty="0" smtClean="0"/>
              <a:t>Specify “cancer” surgery to distinguish focal surgery from surgery for other conditions received by cancer patients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Design Decisions</a:t>
            </a:r>
            <a:endParaRPr lang="en-US" dirty="0"/>
          </a:p>
        </p:txBody>
      </p:sp>
      <p:sp>
        <p:nvSpPr>
          <p:cNvPr id="3" name="Content Placeholder 2"/>
          <p:cNvSpPr>
            <a:spLocks noGrp="1"/>
          </p:cNvSpPr>
          <p:nvPr>
            <p:ph idx="1"/>
          </p:nvPr>
        </p:nvSpPr>
        <p:spPr>
          <a:xfrm>
            <a:off x="0" y="1219200"/>
            <a:ext cx="9144000" cy="4724400"/>
          </a:xfrm>
        </p:spPr>
        <p:txBody>
          <a:bodyPr/>
          <a:lstStyle/>
          <a:p>
            <a:r>
              <a:rPr lang="en-US" dirty="0" smtClean="0"/>
              <a:t>Use the cancer center as the unit to assess</a:t>
            </a:r>
          </a:p>
          <a:p>
            <a:r>
              <a:rPr lang="en-US" dirty="0" smtClean="0"/>
              <a:t>Focus on post-diagnosis and active treatment</a:t>
            </a:r>
          </a:p>
          <a:p>
            <a:r>
              <a:rPr lang="en-US" dirty="0" smtClean="0"/>
              <a:t>Include inpatient and ambulatory experiences</a:t>
            </a:r>
          </a:p>
          <a:p>
            <a:r>
              <a:rPr lang="en-US" dirty="0" smtClean="0"/>
              <a:t>Use 3-month reference period</a:t>
            </a:r>
          </a:p>
          <a:p>
            <a:r>
              <a:rPr lang="en-US" dirty="0" smtClean="0"/>
              <a:t>Sample equally from medical, radiation, and surgical oncology patients</a:t>
            </a:r>
          </a:p>
          <a:p>
            <a:r>
              <a:rPr lang="en-US" dirty="0" smtClean="0"/>
              <a:t>Parallel questionnaires for medical, radiation, and surgical oncology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Item</a:t>
            </a:r>
            <a:endParaRPr lang="en-US" dirty="0"/>
          </a:p>
        </p:txBody>
      </p:sp>
      <p:sp>
        <p:nvSpPr>
          <p:cNvPr id="3" name="Content Placeholder 2"/>
          <p:cNvSpPr>
            <a:spLocks noGrp="1"/>
          </p:cNvSpPr>
          <p:nvPr>
            <p:ph idx="1"/>
          </p:nvPr>
        </p:nvSpPr>
        <p:spPr>
          <a:xfrm>
            <a:off x="0" y="1828800"/>
            <a:ext cx="9144000" cy="3657600"/>
          </a:xfrm>
        </p:spPr>
        <p:txBody>
          <a:bodyPr/>
          <a:lstStyle/>
          <a:p>
            <a:r>
              <a:rPr lang="en-US" dirty="0" smtClean="0"/>
              <a:t>In the last 3 months, how often did your </a:t>
            </a:r>
            <a:r>
              <a:rPr lang="en-US" i="1" dirty="0" smtClean="0">
                <a:solidFill>
                  <a:srgbClr val="FF0000"/>
                </a:solidFill>
              </a:rPr>
              <a:t>radiation therapy team </a:t>
            </a:r>
            <a:r>
              <a:rPr lang="en-US" dirty="0" smtClean="0"/>
              <a:t>listen carefully to you?</a:t>
            </a:r>
            <a:r>
              <a:rPr lang="en-US" b="1" dirty="0" smtClean="0"/>
              <a:t> </a:t>
            </a:r>
            <a:endParaRPr lang="en-US" dirty="0" smtClean="0"/>
          </a:p>
          <a:p>
            <a:r>
              <a:rPr lang="en-US" dirty="0" smtClean="0"/>
              <a:t>In the last 3 months, how often did your </a:t>
            </a:r>
            <a:r>
              <a:rPr lang="en-US" i="1" dirty="0" smtClean="0">
                <a:solidFill>
                  <a:srgbClr val="FF0000"/>
                </a:solidFill>
              </a:rPr>
              <a:t>cancer surgery team</a:t>
            </a:r>
            <a:r>
              <a:rPr lang="en-US" dirty="0" smtClean="0"/>
              <a:t> listen carefully to you?</a:t>
            </a:r>
            <a:r>
              <a:rPr lang="en-US" b="1" dirty="0" smtClean="0"/>
              <a:t> </a:t>
            </a:r>
            <a:endParaRPr lang="en-US" dirty="0" smtClean="0"/>
          </a:p>
          <a:p>
            <a:r>
              <a:rPr lang="en-US" dirty="0" smtClean="0"/>
              <a:t>In the last 3 months, how often did your</a:t>
            </a:r>
            <a:r>
              <a:rPr lang="en-US" i="1" dirty="0" smtClean="0"/>
              <a:t> </a:t>
            </a:r>
            <a:r>
              <a:rPr lang="en-US" i="1" dirty="0" smtClean="0">
                <a:solidFill>
                  <a:srgbClr val="FF0000"/>
                </a:solidFill>
              </a:rPr>
              <a:t>drug therapy team</a:t>
            </a:r>
            <a:r>
              <a:rPr lang="en-US" dirty="0" smtClean="0"/>
              <a:t> listen carefully to you?</a:t>
            </a:r>
            <a:r>
              <a:rPr lang="en-US" b="1" dirty="0" smtClean="0"/>
              <a:t> </a:t>
            </a:r>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4572000"/>
          </a:xfrm>
        </p:spPr>
        <p:txBody>
          <a:bodyPr/>
          <a:lstStyle/>
          <a:p>
            <a:pPr algn="ctr"/>
            <a:r>
              <a:rPr lang="en-US" sz="6000" dirty="0" smtClean="0"/>
              <a:t>Field Test</a:t>
            </a:r>
            <a:endParaRPr lang="en-US" sz="6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Test Activities </a:t>
            </a:r>
            <a:endParaRPr lang="en-US" dirty="0"/>
          </a:p>
        </p:txBody>
      </p:sp>
      <p:sp>
        <p:nvSpPr>
          <p:cNvPr id="3" name="Content Placeholder 2"/>
          <p:cNvSpPr>
            <a:spLocks noGrp="1"/>
          </p:cNvSpPr>
          <p:nvPr>
            <p:ph idx="1"/>
          </p:nvPr>
        </p:nvSpPr>
        <p:spPr>
          <a:xfrm>
            <a:off x="457200" y="1066800"/>
            <a:ext cx="8305800" cy="5059363"/>
          </a:xfrm>
        </p:spPr>
        <p:txBody>
          <a:bodyPr>
            <a:normAutofit fontScale="92500"/>
          </a:bodyPr>
          <a:lstStyle/>
          <a:p>
            <a:pPr marL="514350" indent="-514350">
              <a:buFont typeface="+mj-lt"/>
              <a:buAutoNum type="arabicPeriod"/>
            </a:pPr>
            <a:r>
              <a:rPr lang="en-US" dirty="0" smtClean="0"/>
              <a:t>Site recruitment</a:t>
            </a:r>
          </a:p>
          <a:p>
            <a:pPr marL="514350" indent="-514350">
              <a:buFont typeface="+mj-lt"/>
              <a:buAutoNum type="arabicPeriod"/>
            </a:pPr>
            <a:r>
              <a:rPr lang="en-US" dirty="0" smtClean="0"/>
              <a:t>Eligibility and Sampling</a:t>
            </a:r>
          </a:p>
          <a:p>
            <a:pPr marL="514350" indent="-514350">
              <a:buFont typeface="+mj-lt"/>
              <a:buAutoNum type="arabicPeriod"/>
            </a:pPr>
            <a:r>
              <a:rPr lang="en-US" dirty="0" smtClean="0"/>
              <a:t>Response rate and response bias analysis</a:t>
            </a:r>
          </a:p>
          <a:p>
            <a:pPr marL="514350" indent="-514350">
              <a:buFont typeface="+mj-lt"/>
              <a:buAutoNum type="arabicPeriod"/>
            </a:pPr>
            <a:r>
              <a:rPr lang="en-US" dirty="0" smtClean="0"/>
              <a:t>Evaluation of mode effect</a:t>
            </a:r>
          </a:p>
          <a:p>
            <a:pPr marL="514350" indent="-514350">
              <a:buFont typeface="+mj-lt"/>
              <a:buAutoNum type="arabicPeriod"/>
            </a:pPr>
            <a:r>
              <a:rPr lang="en-US" dirty="0" smtClean="0"/>
              <a:t>Comorbidity Index Study</a:t>
            </a:r>
          </a:p>
          <a:p>
            <a:pPr marL="514350" indent="-514350">
              <a:buFont typeface="+mj-lt"/>
              <a:buAutoNum type="arabicPeriod"/>
            </a:pPr>
            <a:r>
              <a:rPr lang="en-US" dirty="0" smtClean="0"/>
              <a:t>Item functioning</a:t>
            </a:r>
          </a:p>
          <a:p>
            <a:pPr marL="514350" indent="-514350">
              <a:buFont typeface="+mj-lt"/>
              <a:buAutoNum type="arabicPeriod"/>
            </a:pPr>
            <a:r>
              <a:rPr lang="en-US" dirty="0" smtClean="0"/>
              <a:t>Analysis to determine structure of composites</a:t>
            </a:r>
          </a:p>
          <a:p>
            <a:pPr marL="514350" indent="-514350">
              <a:buFont typeface="+mj-lt"/>
              <a:buAutoNum type="arabicPeriod"/>
            </a:pPr>
            <a:r>
              <a:rPr lang="en-US" dirty="0" smtClean="0"/>
              <a:t>Case-mix adjustment</a:t>
            </a:r>
          </a:p>
          <a:p>
            <a:pPr>
              <a:buNone/>
            </a:pPr>
            <a:endParaRPr lang="en-US" dirty="0" smtClean="0"/>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a:t>Field </a:t>
            </a:r>
            <a:r>
              <a:rPr lang="en-US" dirty="0" smtClean="0"/>
              <a:t>Test </a:t>
            </a:r>
            <a:r>
              <a:rPr lang="en-US" dirty="0"/>
              <a:t>Design and Preliminary Results on Survey Operations</a:t>
            </a:r>
          </a:p>
        </p:txBody>
      </p:sp>
    </p:spTree>
    <p:extLst>
      <p:ext uri="{BB962C8B-B14F-4D97-AF65-F5344CB8AC3E}">
        <p14:creationId xmlns="" xmlns:p14="http://schemas.microsoft.com/office/powerpoint/2010/main" val="1872596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Why Develop a CAHPS for Cancer Care Survey?</a:t>
            </a:r>
          </a:p>
        </p:txBody>
      </p:sp>
      <p:sp>
        <p:nvSpPr>
          <p:cNvPr id="3" name="Content Placeholder 2"/>
          <p:cNvSpPr>
            <a:spLocks noGrp="1"/>
          </p:cNvSpPr>
          <p:nvPr>
            <p:ph idx="1"/>
          </p:nvPr>
        </p:nvSpPr>
        <p:spPr>
          <a:xfrm>
            <a:off x="304800" y="1981200"/>
            <a:ext cx="8534400" cy="3886200"/>
          </a:xfrm>
        </p:spPr>
        <p:txBody>
          <a:bodyPr/>
          <a:lstStyle/>
          <a:p>
            <a:pPr>
              <a:defRPr/>
            </a:pPr>
            <a:r>
              <a:rPr lang="en-US" sz="3600" dirty="0" smtClean="0"/>
              <a:t>Uniformly measure cancer care by providers from a patient perspective</a:t>
            </a:r>
          </a:p>
          <a:p>
            <a:pPr>
              <a:defRPr/>
            </a:pPr>
            <a:r>
              <a:rPr lang="en-US" sz="3600" dirty="0" smtClean="0"/>
              <a:t>Compare the care provided by different providers</a:t>
            </a:r>
          </a:p>
          <a:p>
            <a:pPr>
              <a:defRPr/>
            </a:pPr>
            <a:r>
              <a:rPr lang="en-US" sz="3600" dirty="0" smtClean="0"/>
              <a:t>Provide information for quality improvement</a:t>
            </a:r>
          </a:p>
          <a:p>
            <a:pPr>
              <a:buFont typeface="Wingdings" pitchFamily="2" charset="2"/>
              <a:buNone/>
              <a:defRP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58368" y="0"/>
            <a:ext cx="7827264" cy="1143000"/>
          </a:xfrm>
        </p:spPr>
        <p:txBody>
          <a:bodyPr/>
          <a:lstStyle/>
          <a:p>
            <a:r>
              <a:rPr lang="en-US" dirty="0" smtClean="0"/>
              <a:t>Purpose of Field Test </a:t>
            </a:r>
            <a:endParaRPr lang="en-US" sz="2800" dirty="0">
              <a:solidFill>
                <a:schemeClr val="accent2"/>
              </a:solidFill>
            </a:endParaRPr>
          </a:p>
        </p:txBody>
      </p:sp>
      <p:sp>
        <p:nvSpPr>
          <p:cNvPr id="8" name="Content Placeholder 7"/>
          <p:cNvSpPr>
            <a:spLocks noGrp="1"/>
          </p:cNvSpPr>
          <p:nvPr>
            <p:ph idx="1"/>
          </p:nvPr>
        </p:nvSpPr>
        <p:spPr>
          <a:xfrm>
            <a:off x="685800" y="1066800"/>
            <a:ext cx="7827264" cy="5486400"/>
          </a:xfrm>
        </p:spPr>
        <p:txBody>
          <a:bodyPr/>
          <a:lstStyle/>
          <a:p>
            <a:r>
              <a:rPr lang="en-US" sz="2600" dirty="0" smtClean="0"/>
              <a:t>To develop an assessment of the quality of cancer care that would obtain the CAHPS trademark</a:t>
            </a:r>
          </a:p>
          <a:p>
            <a:pPr lvl="1"/>
            <a:r>
              <a:rPr lang="en-US" sz="2400" dirty="0" smtClean="0"/>
              <a:t>Assess psychometric properties of survey</a:t>
            </a:r>
          </a:p>
          <a:p>
            <a:pPr lvl="2"/>
            <a:r>
              <a:rPr lang="en-US" sz="2000" dirty="0" smtClean="0"/>
              <a:t>Item non-response (including failed skip patterns)</a:t>
            </a:r>
          </a:p>
          <a:p>
            <a:pPr lvl="2"/>
            <a:r>
              <a:rPr lang="en-US" sz="2000" dirty="0"/>
              <a:t>Mode </a:t>
            </a:r>
            <a:r>
              <a:rPr lang="en-US" sz="2000" dirty="0" smtClean="0"/>
              <a:t>effects (mail vs. </a:t>
            </a:r>
            <a:r>
              <a:rPr lang="en-US" sz="2000" dirty="0"/>
              <a:t>p</a:t>
            </a:r>
            <a:r>
              <a:rPr lang="en-US" sz="2000" dirty="0" smtClean="0"/>
              <a:t>hone)</a:t>
            </a:r>
            <a:endParaRPr lang="en-US" sz="2000" dirty="0"/>
          </a:p>
          <a:p>
            <a:pPr lvl="2"/>
            <a:r>
              <a:rPr lang="en-US" sz="2000" dirty="0" smtClean="0"/>
              <a:t>Composites</a:t>
            </a:r>
          </a:p>
          <a:p>
            <a:pPr lvl="2"/>
            <a:r>
              <a:rPr lang="en-US" sz="2000" dirty="0" smtClean="0"/>
              <a:t>Case-mix adjusters</a:t>
            </a:r>
          </a:p>
          <a:p>
            <a:pPr lvl="1"/>
            <a:r>
              <a:rPr lang="en-US" sz="2400" dirty="0" smtClean="0"/>
              <a:t>Assess ability of survey scores to discriminate quality of cancer care across sites</a:t>
            </a:r>
          </a:p>
          <a:p>
            <a:pPr lvl="1"/>
            <a:r>
              <a:rPr lang="en-US" sz="2400" dirty="0" smtClean="0"/>
              <a:t>Evaluate feasibility of administering the survey in different treatment settings</a:t>
            </a:r>
          </a:p>
          <a:p>
            <a:pPr lvl="2"/>
            <a:r>
              <a:rPr lang="en-US" sz="2000" dirty="0" smtClean="0"/>
              <a:t>Challenges of enumerating a sample</a:t>
            </a:r>
          </a:p>
          <a:p>
            <a:pPr lvl="2"/>
            <a:r>
              <a:rPr lang="en-US" sz="2000" dirty="0" smtClean="0"/>
              <a:t>Unit non-response</a:t>
            </a:r>
          </a:p>
        </p:txBody>
      </p:sp>
    </p:spTree>
    <p:extLst>
      <p:ext uri="{BB962C8B-B14F-4D97-AF65-F5344CB8AC3E}">
        <p14:creationId xmlns="" xmlns:p14="http://schemas.microsoft.com/office/powerpoint/2010/main" val="33795523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Site Recruitment</a:t>
            </a:r>
            <a:endParaRPr lang="en-US" sz="2800" dirty="0">
              <a:solidFill>
                <a:schemeClr val="accent2"/>
              </a:solidFill>
            </a:endParaRPr>
          </a:p>
        </p:txBody>
      </p:sp>
      <p:sp>
        <p:nvSpPr>
          <p:cNvPr id="8" name="Content Placeholder 7"/>
          <p:cNvSpPr>
            <a:spLocks noGrp="1"/>
          </p:cNvSpPr>
          <p:nvPr>
            <p:ph idx="1"/>
          </p:nvPr>
        </p:nvSpPr>
        <p:spPr>
          <a:xfrm>
            <a:off x="0" y="1447800"/>
            <a:ext cx="9144000" cy="2971800"/>
          </a:xfrm>
        </p:spPr>
        <p:txBody>
          <a:bodyPr/>
          <a:lstStyle/>
          <a:p>
            <a:r>
              <a:rPr lang="en-US" sz="2200" dirty="0" smtClean="0"/>
              <a:t>Initially intended to work with a clinical trials cooperative group</a:t>
            </a:r>
          </a:p>
          <a:p>
            <a:r>
              <a:rPr lang="en-US" sz="2200" dirty="0" smtClean="0"/>
              <a:t>American College of Surgeons Commission on Cancer (CoC) expressed interest in possibly sponsoring the survey</a:t>
            </a:r>
          </a:p>
          <a:p>
            <a:pPr lvl="1"/>
            <a:r>
              <a:rPr lang="en-US" sz="2000" dirty="0" smtClean="0"/>
              <a:t>6 CoC member organizations were recruited</a:t>
            </a:r>
          </a:p>
          <a:p>
            <a:pPr lvl="1"/>
            <a:r>
              <a:rPr lang="en-US" sz="2000" dirty="0" smtClean="0"/>
              <a:t>Large enough case volume to provide 750 eligible patients (250 per treatment modality) within data collection timeframe</a:t>
            </a:r>
          </a:p>
          <a:p>
            <a:pPr lvl="2"/>
            <a:r>
              <a:rPr lang="en-US" sz="1800" dirty="0" smtClean="0"/>
              <a:t>300 completes per site (100 per treatment modality)</a:t>
            </a:r>
          </a:p>
          <a:p>
            <a:pPr lvl="2"/>
            <a:r>
              <a:rPr lang="en-US" sz="1800" dirty="0" smtClean="0"/>
              <a:t>Assumed 40% response rate</a:t>
            </a:r>
          </a:p>
          <a:p>
            <a:pPr lvl="1"/>
            <a:r>
              <a:rPr lang="en-US" sz="2000" dirty="0" smtClean="0"/>
              <a:t>Geographic representation</a:t>
            </a:r>
          </a:p>
          <a:p>
            <a:r>
              <a:rPr lang="en-US" sz="2200" dirty="0" smtClean="0"/>
              <a:t>Sampling frames sent to Mayo Clinic Survey Research Center</a:t>
            </a:r>
          </a:p>
          <a:p>
            <a:pPr lvl="1"/>
            <a:r>
              <a:rPr lang="en-US" sz="2000" dirty="0" smtClean="0"/>
              <a:t>Waiver of written HIPAA authorization at 5 sites</a:t>
            </a:r>
          </a:p>
          <a:p>
            <a:pPr lvl="1"/>
            <a:r>
              <a:rPr lang="en-US" sz="2000" dirty="0" smtClean="0"/>
              <a:t>Exception of Site 3</a:t>
            </a:r>
          </a:p>
        </p:txBody>
      </p:sp>
    </p:spTree>
    <p:extLst>
      <p:ext uri="{BB962C8B-B14F-4D97-AF65-F5344CB8AC3E}">
        <p14:creationId xmlns="" xmlns:p14="http://schemas.microsoft.com/office/powerpoint/2010/main" val="19980276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recruitment</a:t>
            </a:r>
            <a:endParaRPr lang="en-US" sz="2800" dirty="0">
              <a:solidFill>
                <a:schemeClr val="accent2"/>
              </a:solidFill>
            </a:endParaRPr>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3026841405"/>
              </p:ext>
            </p:extLst>
          </p:nvPr>
        </p:nvGraphicFramePr>
        <p:xfrm>
          <a:off x="658812" y="1438272"/>
          <a:ext cx="8180388" cy="4281729"/>
        </p:xfrm>
        <a:graphic>
          <a:graphicData uri="http://schemas.openxmlformats.org/drawingml/2006/table">
            <a:tbl>
              <a:tblPr firstRow="1" bandRow="1">
                <a:tableStyleId>{3B4B98B0-60AC-42C2-AFA5-B58CD77FA1E5}</a:tableStyleId>
              </a:tblPr>
              <a:tblGrid>
                <a:gridCol w="1093788"/>
                <a:gridCol w="3352800"/>
                <a:gridCol w="3733800"/>
              </a:tblGrid>
              <a:tr h="553641">
                <a:tc>
                  <a:txBody>
                    <a:bodyPr/>
                    <a:lstStyle/>
                    <a:p>
                      <a:pPr rtl="0" fontAlgn="b"/>
                      <a:r>
                        <a:rPr lang="en-US" sz="2000" dirty="0" smtClean="0">
                          <a:solidFill>
                            <a:schemeClr val="bg2"/>
                          </a:solidFill>
                          <a:effectLst/>
                        </a:rPr>
                        <a:t>Site</a:t>
                      </a:r>
                      <a:endParaRPr lang="en-US" b="0" dirty="0">
                        <a:solidFill>
                          <a:schemeClr val="bg2"/>
                        </a:solidFill>
                        <a:effectLst/>
                      </a:endParaRPr>
                    </a:p>
                  </a:txBody>
                  <a:tcPr marL="45739" marR="45739" anchor="ctr"/>
                </a:tc>
                <a:tc>
                  <a:txBody>
                    <a:bodyPr/>
                    <a:lstStyle/>
                    <a:p>
                      <a:pPr rtl="0" fontAlgn="b"/>
                      <a:r>
                        <a:rPr lang="en-US" sz="1800" b="1" dirty="0" smtClean="0">
                          <a:solidFill>
                            <a:schemeClr val="bg2"/>
                          </a:solidFill>
                          <a:effectLst/>
                        </a:rPr>
                        <a:t>Type</a:t>
                      </a:r>
                      <a:endParaRPr lang="en-US" b="0" dirty="0">
                        <a:solidFill>
                          <a:schemeClr val="bg2"/>
                        </a:solidFill>
                        <a:effectLst/>
                      </a:endParaRPr>
                    </a:p>
                  </a:txBody>
                  <a:tcPr marL="45739" marR="45739" anchor="ctr"/>
                </a:tc>
                <a:tc>
                  <a:txBody>
                    <a:bodyPr/>
                    <a:lstStyle/>
                    <a:p>
                      <a:pPr rtl="0" fontAlgn="b"/>
                      <a:r>
                        <a:rPr lang="en-US" sz="2000" dirty="0" smtClean="0">
                          <a:solidFill>
                            <a:schemeClr val="bg2"/>
                          </a:solidFill>
                          <a:effectLst/>
                        </a:rPr>
                        <a:t>National Cancer Institute (NCI) designation</a:t>
                      </a:r>
                      <a:endParaRPr lang="en-US" b="0" dirty="0">
                        <a:solidFill>
                          <a:schemeClr val="bg2"/>
                        </a:solidFill>
                        <a:effectLst/>
                      </a:endParaRPr>
                    </a:p>
                  </a:txBody>
                  <a:tcPr marL="45739" marR="45739" anchor="ctr"/>
                </a:tc>
              </a:tr>
              <a:tr h="598887">
                <a:tc>
                  <a:txBody>
                    <a:bodyPr/>
                    <a:lstStyle/>
                    <a:p>
                      <a:pPr rtl="0" fontAlgn="t"/>
                      <a:r>
                        <a:rPr lang="en-US" sz="2000" dirty="0" smtClean="0">
                          <a:solidFill>
                            <a:schemeClr val="bg2"/>
                          </a:solidFill>
                          <a:effectLst/>
                        </a:rPr>
                        <a:t>Site 1</a:t>
                      </a:r>
                      <a:endParaRPr lang="en-US" sz="2000" dirty="0">
                        <a:solidFill>
                          <a:schemeClr val="bg2"/>
                        </a:solidFill>
                        <a:effectLst/>
                      </a:endParaRPr>
                    </a:p>
                  </a:txBody>
                  <a:tcPr marL="45739" marR="45739"/>
                </a:tc>
                <a:tc>
                  <a:txBody>
                    <a:bodyPr/>
                    <a:lstStyle/>
                    <a:p>
                      <a:pPr algn="l" rtl="0" fontAlgn="t"/>
                      <a:r>
                        <a:rPr lang="en-US" sz="2000" dirty="0" smtClean="0">
                          <a:solidFill>
                            <a:schemeClr val="bg2"/>
                          </a:solidFill>
                          <a:effectLst/>
                        </a:rPr>
                        <a:t>Large, academic</a:t>
                      </a:r>
                      <a:endParaRPr lang="en-US" sz="2000" dirty="0">
                        <a:solidFill>
                          <a:schemeClr val="bg2"/>
                        </a:solidFill>
                        <a:effectLst/>
                      </a:endParaRPr>
                    </a:p>
                  </a:txBody>
                  <a:tcPr marL="45739" marR="45739"/>
                </a:tc>
                <a:tc>
                  <a:txBody>
                    <a:bodyPr/>
                    <a:lstStyle/>
                    <a:p>
                      <a:pPr algn="l" rtl="0" fontAlgn="t"/>
                      <a:r>
                        <a:rPr lang="en-US" sz="2000" dirty="0" smtClean="0">
                          <a:solidFill>
                            <a:schemeClr val="bg2"/>
                          </a:solidFill>
                          <a:effectLst/>
                        </a:rPr>
                        <a:t>Comprehensive</a:t>
                      </a:r>
                      <a:r>
                        <a:rPr lang="en-US" sz="2000" baseline="0" dirty="0" smtClean="0">
                          <a:solidFill>
                            <a:schemeClr val="bg2"/>
                          </a:solidFill>
                          <a:effectLst/>
                        </a:rPr>
                        <a:t> Cancer Center</a:t>
                      </a:r>
                      <a:endParaRPr lang="en-US" dirty="0">
                        <a:solidFill>
                          <a:schemeClr val="bg2"/>
                        </a:solidFill>
                        <a:effectLst/>
                      </a:endParaRPr>
                    </a:p>
                  </a:txBody>
                  <a:tcPr marL="45739" marR="45739"/>
                </a:tc>
              </a:tr>
              <a:tr h="533400">
                <a:tc>
                  <a:txBody>
                    <a:bodyPr/>
                    <a:lstStyle/>
                    <a:p>
                      <a:pPr rtl="0" fontAlgn="t"/>
                      <a:r>
                        <a:rPr lang="en-US" sz="2000" dirty="0" smtClean="0">
                          <a:solidFill>
                            <a:schemeClr val="bg2"/>
                          </a:solidFill>
                          <a:effectLst/>
                        </a:rPr>
                        <a:t>Site 2</a:t>
                      </a:r>
                      <a:endParaRPr lang="en-US" sz="2000" dirty="0">
                        <a:solidFill>
                          <a:schemeClr val="bg2"/>
                        </a:solidFill>
                        <a:effectLst/>
                      </a:endParaRPr>
                    </a:p>
                  </a:txBody>
                  <a:tcPr marL="45739" marR="45739"/>
                </a:tc>
                <a:tc>
                  <a:txBody>
                    <a:bodyPr/>
                    <a:lstStyle/>
                    <a:p>
                      <a:pPr algn="l" rtl="0" fontAlgn="t"/>
                      <a:r>
                        <a:rPr lang="en-US" sz="2000" dirty="0" smtClean="0">
                          <a:solidFill>
                            <a:schemeClr val="bg2"/>
                          </a:solidFill>
                          <a:effectLst/>
                        </a:rPr>
                        <a:t>Large, academic</a:t>
                      </a:r>
                      <a:endParaRPr lang="en-US" sz="2000" dirty="0">
                        <a:solidFill>
                          <a:schemeClr val="bg2"/>
                        </a:solidFill>
                        <a:effectLst/>
                      </a:endParaRPr>
                    </a:p>
                  </a:txBody>
                  <a:tcPr marL="45739" marR="45739"/>
                </a:tc>
                <a:tc>
                  <a:txBody>
                    <a:bodyPr/>
                    <a:lstStyle/>
                    <a:p>
                      <a:pPr algn="l" rtl="0" fontAlgn="t"/>
                      <a:r>
                        <a:rPr lang="en-US" sz="2000" dirty="0" smtClean="0">
                          <a:solidFill>
                            <a:schemeClr val="bg2"/>
                          </a:solidFill>
                          <a:effectLst/>
                        </a:rPr>
                        <a:t>Comprehensive</a:t>
                      </a:r>
                      <a:r>
                        <a:rPr lang="en-US" sz="2000" baseline="0" dirty="0" smtClean="0">
                          <a:solidFill>
                            <a:schemeClr val="bg2"/>
                          </a:solidFill>
                          <a:effectLst/>
                        </a:rPr>
                        <a:t> Cancer Center</a:t>
                      </a:r>
                      <a:endParaRPr lang="en-US" sz="2000" dirty="0">
                        <a:solidFill>
                          <a:schemeClr val="bg2"/>
                        </a:solidFill>
                        <a:effectLst/>
                      </a:endParaRPr>
                    </a:p>
                  </a:txBody>
                  <a:tcPr marL="45739" marR="45739"/>
                </a:tc>
              </a:tr>
              <a:tr h="553641">
                <a:tc>
                  <a:txBody>
                    <a:bodyPr/>
                    <a:lstStyle/>
                    <a:p>
                      <a:pPr rtl="0" fontAlgn="t"/>
                      <a:r>
                        <a:rPr lang="en-US" sz="2000" dirty="0" smtClean="0">
                          <a:solidFill>
                            <a:schemeClr val="bg2"/>
                          </a:solidFill>
                          <a:effectLst/>
                        </a:rPr>
                        <a:t>Site 3</a:t>
                      </a:r>
                      <a:endParaRPr lang="en-US" dirty="0">
                        <a:solidFill>
                          <a:schemeClr val="bg2"/>
                        </a:solidFill>
                        <a:effectLst/>
                      </a:endParaRPr>
                    </a:p>
                  </a:txBody>
                  <a:tcPr marL="45739" marR="45739"/>
                </a:tc>
                <a:tc>
                  <a:txBody>
                    <a:bodyPr/>
                    <a:lstStyle/>
                    <a:p>
                      <a:pPr algn="l" rtl="0" fontAlgn="t"/>
                      <a:r>
                        <a:rPr lang="en-US" sz="2000" dirty="0" smtClean="0">
                          <a:solidFill>
                            <a:schemeClr val="bg2"/>
                          </a:solidFill>
                          <a:effectLst/>
                        </a:rPr>
                        <a:t>Large,</a:t>
                      </a:r>
                      <a:r>
                        <a:rPr lang="en-US" sz="2000" baseline="0" dirty="0" smtClean="0">
                          <a:solidFill>
                            <a:schemeClr val="bg2"/>
                          </a:solidFill>
                          <a:effectLst/>
                        </a:rPr>
                        <a:t> c</a:t>
                      </a:r>
                      <a:r>
                        <a:rPr lang="en-US" sz="2000" dirty="0" smtClean="0">
                          <a:solidFill>
                            <a:schemeClr val="bg2"/>
                          </a:solidFill>
                          <a:effectLst/>
                        </a:rPr>
                        <a:t>ommunity-based</a:t>
                      </a:r>
                      <a:endParaRPr lang="en-US" sz="2000" dirty="0">
                        <a:solidFill>
                          <a:schemeClr val="bg2"/>
                        </a:solidFill>
                        <a:effectLst/>
                      </a:endParaRPr>
                    </a:p>
                  </a:txBody>
                  <a:tcPr marL="45739" marR="45739"/>
                </a:tc>
                <a:tc>
                  <a:txBody>
                    <a:bodyPr/>
                    <a:lstStyle/>
                    <a:p>
                      <a:pPr algn="l" rtl="0" fontAlgn="t"/>
                      <a:r>
                        <a:rPr lang="en-US" sz="1800" dirty="0" smtClean="0">
                          <a:solidFill>
                            <a:schemeClr val="bg2"/>
                          </a:solidFill>
                          <a:effectLst/>
                        </a:rPr>
                        <a:t>NCI Community Cancer Centers Program (NCCCP)</a:t>
                      </a:r>
                      <a:endParaRPr lang="en-US" sz="1800" dirty="0">
                        <a:solidFill>
                          <a:schemeClr val="bg2"/>
                        </a:solidFill>
                        <a:effectLst/>
                      </a:endParaRPr>
                    </a:p>
                  </a:txBody>
                  <a:tcPr marL="45739" marR="45739"/>
                </a:tc>
              </a:tr>
              <a:tr h="553641">
                <a:tc>
                  <a:txBody>
                    <a:bodyPr/>
                    <a:lstStyle/>
                    <a:p>
                      <a:pPr rtl="0" fontAlgn="t"/>
                      <a:r>
                        <a:rPr lang="en-US" sz="2000" dirty="0" smtClean="0">
                          <a:solidFill>
                            <a:schemeClr val="bg2"/>
                          </a:solidFill>
                          <a:effectLst/>
                        </a:rPr>
                        <a:t>Site </a:t>
                      </a:r>
                      <a:r>
                        <a:rPr lang="en-US" sz="2000" dirty="0">
                          <a:solidFill>
                            <a:schemeClr val="bg2"/>
                          </a:solidFill>
                          <a:effectLst/>
                        </a:rPr>
                        <a:t>4</a:t>
                      </a:r>
                      <a:endParaRPr lang="en-US" dirty="0">
                        <a:solidFill>
                          <a:schemeClr val="bg2"/>
                        </a:solidFill>
                        <a:effectLst/>
                      </a:endParaRPr>
                    </a:p>
                  </a:txBody>
                  <a:tcPr marL="45739" marR="45739"/>
                </a:tc>
                <a:tc>
                  <a:txBody>
                    <a:bodyPr/>
                    <a:lstStyle/>
                    <a:p>
                      <a:pPr algn="l" rtl="0" fontAlgn="t"/>
                      <a:r>
                        <a:rPr lang="en-US" sz="2000" dirty="0" smtClean="0">
                          <a:solidFill>
                            <a:schemeClr val="bg2"/>
                          </a:solidFill>
                          <a:effectLst/>
                        </a:rPr>
                        <a:t>Medium,</a:t>
                      </a:r>
                      <a:r>
                        <a:rPr lang="en-US" sz="2000" baseline="0" dirty="0" smtClean="0">
                          <a:solidFill>
                            <a:schemeClr val="bg2"/>
                          </a:solidFill>
                          <a:effectLst/>
                        </a:rPr>
                        <a:t> community-based</a:t>
                      </a:r>
                      <a:endParaRPr lang="en-US" sz="2000" dirty="0">
                        <a:solidFill>
                          <a:schemeClr val="bg2"/>
                        </a:solidFill>
                        <a:effectLst/>
                      </a:endParaRPr>
                    </a:p>
                  </a:txBody>
                  <a:tcPr marL="45739" marR="45739"/>
                </a:tc>
                <a:tc>
                  <a:txBody>
                    <a:bodyPr/>
                    <a:lstStyle/>
                    <a:p>
                      <a:pPr algn="l" rtl="0" fontAlgn="t"/>
                      <a:r>
                        <a:rPr lang="en-US" sz="2000" dirty="0" smtClean="0">
                          <a:solidFill>
                            <a:schemeClr val="bg2"/>
                          </a:solidFill>
                          <a:effectLst/>
                        </a:rPr>
                        <a:t>NCCCP</a:t>
                      </a:r>
                      <a:endParaRPr lang="en-US" dirty="0">
                        <a:solidFill>
                          <a:schemeClr val="bg2"/>
                        </a:solidFill>
                        <a:effectLst/>
                      </a:endParaRPr>
                    </a:p>
                  </a:txBody>
                  <a:tcPr marL="45739" marR="45739"/>
                </a:tc>
              </a:tr>
              <a:tr h="553641">
                <a:tc>
                  <a:txBody>
                    <a:bodyPr/>
                    <a:lstStyle/>
                    <a:p>
                      <a:pPr rtl="0" fontAlgn="t"/>
                      <a:r>
                        <a:rPr lang="en-US" sz="2000" dirty="0" smtClean="0">
                          <a:solidFill>
                            <a:schemeClr val="bg2"/>
                          </a:solidFill>
                          <a:effectLst/>
                        </a:rPr>
                        <a:t>Site </a:t>
                      </a:r>
                      <a:r>
                        <a:rPr lang="en-US" sz="2000" dirty="0">
                          <a:solidFill>
                            <a:schemeClr val="bg2"/>
                          </a:solidFill>
                          <a:effectLst/>
                        </a:rPr>
                        <a:t>5</a:t>
                      </a:r>
                      <a:endParaRPr lang="en-US" dirty="0">
                        <a:solidFill>
                          <a:schemeClr val="bg2"/>
                        </a:solidFill>
                        <a:effectLst/>
                      </a:endParaRPr>
                    </a:p>
                  </a:txBody>
                  <a:tcPr marL="45739" marR="45739"/>
                </a:tc>
                <a:tc>
                  <a:txBody>
                    <a:bodyPr/>
                    <a:lstStyle/>
                    <a:p>
                      <a:pPr algn="l" rtl="0" fontAlgn="t"/>
                      <a:r>
                        <a:rPr lang="en-US" sz="2000" dirty="0" smtClean="0">
                          <a:solidFill>
                            <a:schemeClr val="bg2"/>
                          </a:solidFill>
                          <a:effectLst/>
                        </a:rPr>
                        <a:t>Healthcare system comprising 5 hospitals</a:t>
                      </a:r>
                      <a:endParaRPr lang="en-US" sz="2000" dirty="0">
                        <a:solidFill>
                          <a:schemeClr val="bg2"/>
                        </a:solidFill>
                        <a:effectLst/>
                      </a:endParaRPr>
                    </a:p>
                  </a:txBody>
                  <a:tcPr marL="45739" marR="45739"/>
                </a:tc>
                <a:tc>
                  <a:txBody>
                    <a:bodyPr/>
                    <a:lstStyle/>
                    <a:p>
                      <a:pPr algn="l" rtl="0" fontAlgn="t"/>
                      <a:r>
                        <a:rPr lang="en-US" sz="2000" dirty="0" smtClean="0">
                          <a:solidFill>
                            <a:schemeClr val="bg2"/>
                          </a:solidFill>
                          <a:effectLst/>
                        </a:rPr>
                        <a:t>Non-NCCCP</a:t>
                      </a:r>
                      <a:endParaRPr lang="en-US" dirty="0">
                        <a:solidFill>
                          <a:schemeClr val="bg2"/>
                        </a:solidFill>
                        <a:effectLst/>
                      </a:endParaRPr>
                    </a:p>
                  </a:txBody>
                  <a:tcPr marL="45739" marR="45739"/>
                </a:tc>
              </a:tr>
              <a:tr h="553641">
                <a:tc>
                  <a:txBody>
                    <a:bodyPr/>
                    <a:lstStyle/>
                    <a:p>
                      <a:pPr rtl="0" fontAlgn="t"/>
                      <a:r>
                        <a:rPr lang="en-US" sz="2000" dirty="0" smtClean="0">
                          <a:solidFill>
                            <a:schemeClr val="bg2"/>
                          </a:solidFill>
                          <a:effectLst/>
                        </a:rPr>
                        <a:t>Site </a:t>
                      </a:r>
                      <a:r>
                        <a:rPr lang="en-US" sz="2000" dirty="0">
                          <a:solidFill>
                            <a:schemeClr val="bg2"/>
                          </a:solidFill>
                          <a:effectLst/>
                        </a:rPr>
                        <a:t>6</a:t>
                      </a:r>
                      <a:endParaRPr lang="en-US" dirty="0">
                        <a:solidFill>
                          <a:schemeClr val="bg2"/>
                        </a:solidFill>
                        <a:effectLst/>
                      </a:endParaRPr>
                    </a:p>
                  </a:txBody>
                  <a:tcPr marL="45739" marR="45739"/>
                </a:tc>
                <a:tc>
                  <a:txBody>
                    <a:bodyPr/>
                    <a:lstStyle/>
                    <a:p>
                      <a:pPr algn="l" rtl="0" fontAlgn="t"/>
                      <a:r>
                        <a:rPr lang="en-US" sz="2000" dirty="0" smtClean="0">
                          <a:solidFill>
                            <a:schemeClr val="bg2"/>
                          </a:solidFill>
                          <a:effectLst/>
                        </a:rPr>
                        <a:t>Large, academic</a:t>
                      </a:r>
                    </a:p>
                  </a:txBody>
                  <a:tcPr marL="45739" marR="45739"/>
                </a:tc>
                <a:tc>
                  <a:txBody>
                    <a:bodyPr/>
                    <a:lstStyle/>
                    <a:p>
                      <a:pPr algn="l" rtl="0" fontAlgn="t"/>
                      <a:r>
                        <a:rPr lang="en-US" sz="2000" dirty="0" smtClean="0">
                          <a:solidFill>
                            <a:schemeClr val="bg2"/>
                          </a:solidFill>
                          <a:effectLst/>
                        </a:rPr>
                        <a:t>Comprehensive</a:t>
                      </a:r>
                      <a:r>
                        <a:rPr lang="en-US" sz="2000" baseline="0" dirty="0" smtClean="0">
                          <a:solidFill>
                            <a:schemeClr val="bg2"/>
                          </a:solidFill>
                          <a:effectLst/>
                        </a:rPr>
                        <a:t> Cancer Center</a:t>
                      </a:r>
                      <a:endParaRPr lang="en-US" sz="2000" dirty="0">
                        <a:solidFill>
                          <a:schemeClr val="bg2"/>
                        </a:solidFill>
                        <a:effectLst/>
                      </a:endParaRPr>
                    </a:p>
                  </a:txBody>
                  <a:tcPr marL="45739" marR="45739"/>
                </a:tc>
              </a:tr>
            </a:tbl>
          </a:graphicData>
        </a:graphic>
      </p:graphicFrame>
    </p:spTree>
    <p:extLst>
      <p:ext uri="{BB962C8B-B14F-4D97-AF65-F5344CB8AC3E}">
        <p14:creationId xmlns="" xmlns:p14="http://schemas.microsoft.com/office/powerpoint/2010/main" val="4198328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Patient Eligibility</a:t>
            </a:r>
            <a:endParaRPr lang="en-US" sz="2800" dirty="0">
              <a:solidFill>
                <a:schemeClr val="accent2"/>
              </a:solidFill>
            </a:endParaRPr>
          </a:p>
        </p:txBody>
      </p:sp>
      <p:sp>
        <p:nvSpPr>
          <p:cNvPr id="8" name="Content Placeholder 7"/>
          <p:cNvSpPr>
            <a:spLocks noGrp="1"/>
          </p:cNvSpPr>
          <p:nvPr>
            <p:ph idx="1"/>
          </p:nvPr>
        </p:nvSpPr>
        <p:spPr>
          <a:xfrm>
            <a:off x="0" y="1219200"/>
            <a:ext cx="9144000" cy="2971800"/>
          </a:xfrm>
        </p:spPr>
        <p:txBody>
          <a:bodyPr/>
          <a:lstStyle/>
          <a:p>
            <a:pPr lvl="0"/>
            <a:r>
              <a:rPr lang="en-US" sz="1800" dirty="0"/>
              <a:t>Age 18 or older at the time of the recruitment material mailing</a:t>
            </a:r>
          </a:p>
          <a:p>
            <a:pPr lvl="0"/>
            <a:r>
              <a:rPr lang="en-US" sz="1800" dirty="0"/>
              <a:t>Received treatment for cancer in the 10 weeks prior to being selected for the sampling frame.</a:t>
            </a:r>
          </a:p>
          <a:p>
            <a:pPr lvl="1"/>
            <a:r>
              <a:rPr lang="en-US" sz="1800" dirty="0"/>
              <a:t>Treatment setting can be inpatient or </a:t>
            </a:r>
            <a:r>
              <a:rPr lang="en-US" sz="1800" dirty="0" smtClean="0"/>
              <a:t>outpatient.</a:t>
            </a:r>
            <a:endParaRPr lang="en-US" sz="1800" dirty="0"/>
          </a:p>
          <a:p>
            <a:pPr lvl="1"/>
            <a:r>
              <a:rPr lang="en-US" sz="1800" dirty="0"/>
              <a:t>Treatment </a:t>
            </a:r>
            <a:r>
              <a:rPr lang="en-US" sz="1800" dirty="0" smtClean="0"/>
              <a:t>includes </a:t>
            </a:r>
            <a:r>
              <a:rPr lang="en-US" sz="1800" dirty="0"/>
              <a:t>surgery, medical oncology and radiation therapy.</a:t>
            </a:r>
          </a:p>
          <a:p>
            <a:pPr lvl="1"/>
            <a:r>
              <a:rPr lang="en-US" sz="1800" dirty="0"/>
              <a:t>Medical oncology includes chemotherapy, hormonal therapy, immunotherapy, and any other treatment for cancer delivered as a drug.</a:t>
            </a:r>
          </a:p>
          <a:p>
            <a:pPr lvl="1"/>
            <a:r>
              <a:rPr lang="en-US" sz="1800" dirty="0"/>
              <a:t>Treatment intent can be curative or palliative</a:t>
            </a:r>
          </a:p>
          <a:p>
            <a:pPr lvl="1"/>
            <a:r>
              <a:rPr lang="en-US" sz="1800" dirty="0"/>
              <a:t>For radiation and medical oncology care, an additional criterion is that the patient had at least two visits to your organization for cancer treatment in the previous 10 weeks</a:t>
            </a:r>
            <a:r>
              <a:rPr lang="en-US" sz="1700" dirty="0" smtClean="0"/>
              <a:t>.</a:t>
            </a:r>
          </a:p>
          <a:p>
            <a:pPr lvl="0"/>
            <a:r>
              <a:rPr lang="en-US" sz="1800" dirty="0"/>
              <a:t>In one of the following three phases of the cancer control continuum: receiving treatment for a new diagnosis, receiving treatment for a recurrence, or completed cancer treatment within the sampling window and is transitioning to survivorship</a:t>
            </a:r>
          </a:p>
          <a:p>
            <a:pPr lvl="0"/>
            <a:r>
              <a:rPr lang="en-US" sz="1800" dirty="0"/>
              <a:t>Not receiving care for squamous cell or basal cell skin cancer.</a:t>
            </a:r>
            <a:r>
              <a:rPr lang="en-US" sz="1800" dirty="0" smtClean="0"/>
              <a:t> </a:t>
            </a:r>
            <a:endParaRPr lang="en-US" sz="1800" dirty="0"/>
          </a:p>
        </p:txBody>
      </p:sp>
    </p:spTree>
    <p:extLst>
      <p:ext uri="{BB962C8B-B14F-4D97-AF65-F5344CB8AC3E}">
        <p14:creationId xmlns="" xmlns:p14="http://schemas.microsoft.com/office/powerpoint/2010/main" val="1426129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a:xfrm>
            <a:off x="990600" y="1143000"/>
            <a:ext cx="7876032" cy="5181600"/>
          </a:xfrm>
        </p:spPr>
        <p:txBody>
          <a:bodyPr/>
          <a:lstStyle/>
          <a:p>
            <a:r>
              <a:rPr lang="en-US" sz="2000" dirty="0" smtClean="0"/>
              <a:t>Mayo Clinic Survey Research Center</a:t>
            </a:r>
          </a:p>
          <a:p>
            <a:r>
              <a:rPr lang="en-US" sz="2000" dirty="0" smtClean="0"/>
              <a:t>Mail arm </a:t>
            </a:r>
          </a:p>
          <a:p>
            <a:pPr lvl="1"/>
            <a:r>
              <a:rPr lang="en-US" sz="1800" dirty="0" smtClean="0"/>
              <a:t>Goal – 1500 completes</a:t>
            </a:r>
          </a:p>
          <a:p>
            <a:pPr lvl="1"/>
            <a:r>
              <a:rPr lang="en-US" sz="1800" dirty="0" smtClean="0"/>
              <a:t>Initial recruitment packet with letter and survey</a:t>
            </a:r>
          </a:p>
          <a:p>
            <a:pPr lvl="1"/>
            <a:r>
              <a:rPr lang="en-US" sz="1800" dirty="0" smtClean="0"/>
              <a:t>Second mailing to non-respondents after 3 weeks</a:t>
            </a:r>
          </a:p>
          <a:p>
            <a:pPr lvl="1"/>
            <a:r>
              <a:rPr lang="en-US" sz="1800" dirty="0" smtClean="0"/>
              <a:t>3 attempted reminder phone call to non-respondents after 3 weeks</a:t>
            </a:r>
          </a:p>
          <a:p>
            <a:pPr lvl="2"/>
            <a:r>
              <a:rPr lang="en-US" sz="1600" dirty="0" smtClean="0"/>
              <a:t>No survey administration by phone if contact was made</a:t>
            </a:r>
          </a:p>
          <a:p>
            <a:r>
              <a:rPr lang="en-US" sz="2000" dirty="0" smtClean="0"/>
              <a:t>Phone arm</a:t>
            </a:r>
          </a:p>
          <a:p>
            <a:pPr lvl="1"/>
            <a:r>
              <a:rPr lang="en-US" sz="1800" dirty="0" smtClean="0"/>
              <a:t>Goal – 300 completes</a:t>
            </a:r>
          </a:p>
          <a:p>
            <a:pPr lvl="1"/>
            <a:r>
              <a:rPr lang="en-US" sz="1800" dirty="0" smtClean="0"/>
              <a:t>Prenotification letter</a:t>
            </a:r>
          </a:p>
          <a:p>
            <a:pPr lvl="1"/>
            <a:r>
              <a:rPr lang="en-US" sz="1800" dirty="0" smtClean="0"/>
              <a:t>Phone interviews begin 2 weeks after prenotification</a:t>
            </a:r>
          </a:p>
          <a:p>
            <a:pPr lvl="1"/>
            <a:r>
              <a:rPr lang="en-US" sz="1800" dirty="0" smtClean="0"/>
              <a:t>6 attempts – 2 weekday day, 2 weekday night, 2 weekend across 2 weeks</a:t>
            </a:r>
          </a:p>
          <a:p>
            <a:r>
              <a:rPr lang="en-US" sz="1800" dirty="0" smtClean="0"/>
              <a:t>Embedded study of comorbidity questions</a:t>
            </a:r>
          </a:p>
          <a:p>
            <a:r>
              <a:rPr lang="en-US" sz="1800" dirty="0" smtClean="0"/>
              <a:t>Double data-entry</a:t>
            </a:r>
            <a:endParaRPr lang="en-US" sz="1800" dirty="0"/>
          </a:p>
        </p:txBody>
      </p:sp>
    </p:spTree>
    <p:extLst>
      <p:ext uri="{BB962C8B-B14F-4D97-AF65-F5344CB8AC3E}">
        <p14:creationId xmlns="" xmlns:p14="http://schemas.microsoft.com/office/powerpoint/2010/main" val="480324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 Protocol for All Sites</a:t>
            </a:r>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3122998022"/>
              </p:ext>
            </p:extLst>
          </p:nvPr>
        </p:nvGraphicFramePr>
        <p:xfrm>
          <a:off x="330200" y="838200"/>
          <a:ext cx="7442200" cy="6019800"/>
        </p:xfrm>
        <a:graphic>
          <a:graphicData uri="http://schemas.openxmlformats.org/presentationml/2006/ole">
            <p:oleObj spid="_x0000_s1026" name="Slide" r:id="rId3" imgW="1749696" imgH="2333265" progId="PowerPoint.Slide.12">
              <p:embed/>
            </p:oleObj>
          </a:graphicData>
        </a:graphic>
      </p:graphicFrame>
    </p:spTree>
    <p:extLst>
      <p:ext uri="{BB962C8B-B14F-4D97-AF65-F5344CB8AC3E}">
        <p14:creationId xmlns="" xmlns:p14="http://schemas.microsoft.com/office/powerpoint/2010/main" val="20333630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368" y="0"/>
            <a:ext cx="7827264" cy="990600"/>
          </a:xfrm>
        </p:spPr>
        <p:txBody>
          <a:bodyPr/>
          <a:lstStyle/>
          <a:p>
            <a:r>
              <a:rPr lang="en-US" dirty="0" smtClean="0"/>
              <a:t>Misidentified Cases </a:t>
            </a:r>
            <a:endParaRPr lang="en-US" dirty="0"/>
          </a:p>
        </p:txBody>
      </p:sp>
      <p:sp>
        <p:nvSpPr>
          <p:cNvPr id="3" name="Content Placeholder 2"/>
          <p:cNvSpPr>
            <a:spLocks noGrp="1"/>
          </p:cNvSpPr>
          <p:nvPr>
            <p:ph idx="1"/>
          </p:nvPr>
        </p:nvSpPr>
        <p:spPr>
          <a:xfrm>
            <a:off x="533400" y="762000"/>
            <a:ext cx="7827264" cy="5562600"/>
          </a:xfrm>
        </p:spPr>
        <p:txBody>
          <a:bodyPr/>
          <a:lstStyle/>
          <a:p>
            <a:r>
              <a:rPr lang="en-US" sz="2200" dirty="0" smtClean="0"/>
              <a:t>Site 2</a:t>
            </a:r>
          </a:p>
          <a:p>
            <a:pPr lvl="1"/>
            <a:r>
              <a:rPr lang="en-US" sz="2200" dirty="0" smtClean="0"/>
              <a:t>2 cases in cancer surgery arm self-identified as ineligible – did not receive surgery for treatment of cancer</a:t>
            </a:r>
          </a:p>
          <a:p>
            <a:pPr lvl="1"/>
            <a:r>
              <a:rPr lang="en-US" sz="2200" dirty="0"/>
              <a:t>Unanticipated Problems Involving Risk to Subjects or </a:t>
            </a:r>
            <a:r>
              <a:rPr lang="en-US" sz="2200" dirty="0" smtClean="0"/>
              <a:t>Others (UPIRTSO)</a:t>
            </a:r>
          </a:p>
          <a:p>
            <a:pPr lvl="2"/>
            <a:r>
              <a:rPr lang="en-US" sz="2200" dirty="0" smtClean="0"/>
              <a:t>Unanticipated risk of emotional harm</a:t>
            </a:r>
          </a:p>
          <a:p>
            <a:pPr lvl="1"/>
            <a:r>
              <a:rPr lang="en-US" sz="2200" dirty="0" smtClean="0"/>
              <a:t>Suspension of recruitment of cancer surgery patients at Sites 1 and 2 pending chart review</a:t>
            </a:r>
          </a:p>
          <a:p>
            <a:pPr lvl="1"/>
            <a:r>
              <a:rPr lang="en-US" sz="2200" dirty="0" smtClean="0"/>
              <a:t>Chart review found 1 additional case</a:t>
            </a:r>
          </a:p>
          <a:p>
            <a:pPr lvl="1"/>
            <a:r>
              <a:rPr lang="en-US" sz="2200" dirty="0" smtClean="0"/>
              <a:t>Follow-up protocol not completed at Site 2 due to IRB delay	</a:t>
            </a:r>
          </a:p>
          <a:p>
            <a:r>
              <a:rPr lang="en-US" sz="2200" dirty="0" smtClean="0"/>
              <a:t>Sites 3 – 6 changed IRB protocols to acknowledge misidentification as an anticipated risk</a:t>
            </a:r>
          </a:p>
        </p:txBody>
      </p:sp>
    </p:spTree>
    <p:extLst>
      <p:ext uri="{BB962C8B-B14F-4D97-AF65-F5344CB8AC3E}">
        <p14:creationId xmlns="" xmlns:p14="http://schemas.microsoft.com/office/powerpoint/2010/main" val="1076388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Eligibility </a:t>
            </a:r>
            <a:r>
              <a:rPr lang="en-US" dirty="0" smtClean="0"/>
              <a:t>Determination </a:t>
            </a:r>
            <a:r>
              <a:rPr lang="en-US" dirty="0"/>
              <a:t>A</a:t>
            </a:r>
            <a:r>
              <a:rPr lang="en-US" dirty="0" smtClean="0"/>
              <a:t>mong </a:t>
            </a:r>
            <a:r>
              <a:rPr lang="en-US" dirty="0"/>
              <a:t>R</a:t>
            </a:r>
            <a:r>
              <a:rPr lang="en-US" dirty="0" smtClean="0"/>
              <a:t>espondents</a:t>
            </a:r>
            <a:endParaRPr lang="en-US" sz="2800" dirty="0">
              <a:solidFill>
                <a:schemeClr val="accent2"/>
              </a:solidFill>
            </a:endParaRPr>
          </a:p>
        </p:txBody>
      </p:sp>
      <p:graphicFrame>
        <p:nvGraphicFramePr>
          <p:cNvPr id="4" name="Table 3"/>
          <p:cNvGraphicFramePr>
            <a:graphicFrameLocks noGrp="1"/>
          </p:cNvGraphicFramePr>
          <p:nvPr>
            <p:extLst>
              <p:ext uri="{D42A27DB-BD31-4B8C-83A1-F6EECF244321}">
                <p14:modId xmlns="" xmlns:p14="http://schemas.microsoft.com/office/powerpoint/2010/main" val="2198213731"/>
              </p:ext>
            </p:extLst>
          </p:nvPr>
        </p:nvGraphicFramePr>
        <p:xfrm>
          <a:off x="1219200" y="1828800"/>
          <a:ext cx="6781800" cy="3672840"/>
        </p:xfrm>
        <a:graphic>
          <a:graphicData uri="http://schemas.openxmlformats.org/drawingml/2006/table">
            <a:tbl>
              <a:tblPr firstRow="1" firstCol="1" bandRow="1">
                <a:tableStyleId>{5C22544A-7EE6-4342-B048-85BDC9FD1C3A}</a:tableStyleId>
              </a:tblPr>
              <a:tblGrid>
                <a:gridCol w="2350502"/>
                <a:gridCol w="2214173"/>
                <a:gridCol w="2217125"/>
              </a:tblGrid>
              <a:tr h="614560">
                <a:tc>
                  <a:txBody>
                    <a:bodyPr/>
                    <a:lstStyle/>
                    <a:p>
                      <a:pPr marL="0" marR="0" algn="ctr">
                        <a:spcBef>
                          <a:spcPts val="0"/>
                        </a:spcBef>
                        <a:spcAft>
                          <a:spcPts val="600"/>
                        </a:spcAft>
                      </a:pPr>
                      <a:r>
                        <a:rPr lang="en-US" sz="1800" dirty="0">
                          <a:effectLst/>
                        </a:rPr>
                        <a:t> </a:t>
                      </a:r>
                    </a:p>
                    <a:p>
                      <a:pPr marL="0" marR="0">
                        <a:spcBef>
                          <a:spcPts val="0"/>
                        </a:spcBef>
                        <a:spcAft>
                          <a:spcPts val="600"/>
                        </a:spcAft>
                      </a:pPr>
                      <a:r>
                        <a:rPr lang="en-US" sz="1800" dirty="0">
                          <a:effectLst/>
                        </a:rPr>
                        <a:t>Q1 Response</a:t>
                      </a:r>
                      <a:endParaRPr lang="en-US" sz="1800" dirty="0">
                        <a:effectLst/>
                        <a:latin typeface="Calibri"/>
                        <a:ea typeface="Calibri"/>
                        <a:cs typeface="Times New Roman"/>
                      </a:endParaRPr>
                    </a:p>
                  </a:txBody>
                  <a:tcPr marL="68580" marR="68580" marT="0" marB="0" anchor="b"/>
                </a:tc>
                <a:tc>
                  <a:txBody>
                    <a:bodyPr/>
                    <a:lstStyle/>
                    <a:p>
                      <a:pPr marL="0" marR="0" algn="ctr">
                        <a:spcBef>
                          <a:spcPts val="0"/>
                        </a:spcBef>
                        <a:spcAft>
                          <a:spcPts val="600"/>
                        </a:spcAft>
                      </a:pPr>
                      <a:r>
                        <a:rPr lang="en-US" sz="1800">
                          <a:effectLst/>
                        </a:rPr>
                        <a:t>Time since service </a:t>
                      </a:r>
                      <a:r>
                        <a:rPr lang="en-US" sz="1800" u="sng">
                          <a:effectLst/>
                        </a:rPr>
                        <a:t>&lt;</a:t>
                      </a:r>
                      <a:r>
                        <a:rPr lang="en-US" sz="1800">
                          <a:effectLst/>
                        </a:rPr>
                        <a:t> 100 days </a:t>
                      </a:r>
                      <a:endParaRPr lang="en-US" sz="1800">
                        <a:effectLst/>
                        <a:latin typeface="Calibri"/>
                        <a:ea typeface="Calibri"/>
                        <a:cs typeface="Times New Roman"/>
                      </a:endParaRPr>
                    </a:p>
                  </a:txBody>
                  <a:tcPr marL="68580" marR="68580" marT="0" marB="0"/>
                </a:tc>
                <a:tc>
                  <a:txBody>
                    <a:bodyPr/>
                    <a:lstStyle/>
                    <a:p>
                      <a:pPr marL="0" marR="0" algn="ctr">
                        <a:spcBef>
                          <a:spcPts val="0"/>
                        </a:spcBef>
                        <a:spcAft>
                          <a:spcPts val="600"/>
                        </a:spcAft>
                      </a:pPr>
                      <a:r>
                        <a:rPr lang="en-US" sz="1800" dirty="0">
                          <a:effectLst/>
                        </a:rPr>
                        <a:t>Time since service &gt; 100 days </a:t>
                      </a:r>
                      <a:endParaRPr lang="en-US" sz="1800" dirty="0">
                        <a:effectLst/>
                        <a:latin typeface="Calibri"/>
                        <a:ea typeface="Calibri"/>
                        <a:cs typeface="Times New Roman"/>
                      </a:endParaRPr>
                    </a:p>
                  </a:txBody>
                  <a:tcPr marL="68580" marR="68580" marT="0" marB="0"/>
                </a:tc>
              </a:tr>
              <a:tr h="614560">
                <a:tc>
                  <a:txBody>
                    <a:bodyPr/>
                    <a:lstStyle/>
                    <a:p>
                      <a:pPr marL="0" marR="0" algn="ctr">
                        <a:spcBef>
                          <a:spcPts val="0"/>
                        </a:spcBef>
                        <a:spcAft>
                          <a:spcPts val="600"/>
                        </a:spcAft>
                      </a:pPr>
                      <a:r>
                        <a:rPr lang="en-US" sz="1800">
                          <a:effectLst/>
                        </a:rPr>
                        <a:t>Missing, and entire survey left blank</a:t>
                      </a:r>
                      <a:endParaRPr lang="en-US" sz="180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a:effectLst/>
                        </a:rPr>
                        <a:t>Refusal </a:t>
                      </a:r>
                    </a:p>
                    <a:p>
                      <a:pPr marL="0" marR="0" algn="ctr">
                        <a:spcBef>
                          <a:spcPts val="0"/>
                        </a:spcBef>
                        <a:spcAft>
                          <a:spcPts val="600"/>
                        </a:spcAft>
                      </a:pPr>
                      <a:r>
                        <a:rPr lang="en-US" sz="1800">
                          <a:effectLst/>
                        </a:rPr>
                        <a:t>0</a:t>
                      </a:r>
                      <a:endParaRPr lang="en-US" sz="180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a:effectLst/>
                        </a:rPr>
                        <a:t>Refusal</a:t>
                      </a:r>
                    </a:p>
                    <a:p>
                      <a:pPr marL="0" marR="0" algn="ctr">
                        <a:spcBef>
                          <a:spcPts val="0"/>
                        </a:spcBef>
                        <a:spcAft>
                          <a:spcPts val="600"/>
                        </a:spcAft>
                      </a:pPr>
                      <a:r>
                        <a:rPr lang="en-US" sz="1800">
                          <a:effectLst/>
                        </a:rPr>
                        <a:t>0</a:t>
                      </a:r>
                      <a:endParaRPr lang="en-US" sz="1800">
                        <a:effectLst/>
                        <a:latin typeface="Calibri"/>
                        <a:ea typeface="Calibri"/>
                        <a:cs typeface="Times New Roman"/>
                      </a:endParaRPr>
                    </a:p>
                  </a:txBody>
                  <a:tcPr marL="68580" marR="68580" marT="0" marB="0" anchor="ctr"/>
                </a:tc>
              </a:tr>
              <a:tr h="762902">
                <a:tc>
                  <a:txBody>
                    <a:bodyPr/>
                    <a:lstStyle/>
                    <a:p>
                      <a:pPr marL="0" marR="0" algn="ctr">
                        <a:spcBef>
                          <a:spcPts val="0"/>
                        </a:spcBef>
                        <a:spcAft>
                          <a:spcPts val="600"/>
                        </a:spcAft>
                      </a:pPr>
                      <a:r>
                        <a:rPr lang="en-US" sz="1800" dirty="0">
                          <a:effectLst/>
                        </a:rPr>
                        <a:t>Missing, but quality of care questions answered</a:t>
                      </a:r>
                      <a:endParaRPr lang="en-US" sz="1800" dirty="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dirty="0">
                          <a:effectLst/>
                        </a:rPr>
                        <a:t>Eligible</a:t>
                      </a:r>
                    </a:p>
                    <a:p>
                      <a:pPr marL="0" marR="0" algn="ctr">
                        <a:spcBef>
                          <a:spcPts val="0"/>
                        </a:spcBef>
                        <a:spcAft>
                          <a:spcPts val="600"/>
                        </a:spcAft>
                      </a:pPr>
                      <a:r>
                        <a:rPr lang="en-US" sz="1800" dirty="0">
                          <a:effectLst/>
                        </a:rPr>
                        <a:t>2</a:t>
                      </a:r>
                      <a:endParaRPr lang="en-US" sz="1800" dirty="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a:effectLst/>
                        </a:rPr>
                        <a:t>Ineligible</a:t>
                      </a:r>
                    </a:p>
                    <a:p>
                      <a:pPr marL="0" marR="0" algn="ctr">
                        <a:spcBef>
                          <a:spcPts val="0"/>
                        </a:spcBef>
                        <a:spcAft>
                          <a:spcPts val="600"/>
                        </a:spcAft>
                      </a:pPr>
                      <a:r>
                        <a:rPr lang="en-US" sz="1800">
                          <a:effectLst/>
                        </a:rPr>
                        <a:t>1</a:t>
                      </a:r>
                      <a:endParaRPr lang="en-US" sz="1800">
                        <a:effectLst/>
                        <a:latin typeface="Calibri"/>
                        <a:ea typeface="Calibri"/>
                        <a:cs typeface="Times New Roman"/>
                      </a:endParaRPr>
                    </a:p>
                  </a:txBody>
                  <a:tcPr marL="68580" marR="68580" marT="0" marB="0" anchor="ctr"/>
                </a:tc>
              </a:tr>
              <a:tr h="614560">
                <a:tc>
                  <a:txBody>
                    <a:bodyPr/>
                    <a:lstStyle/>
                    <a:p>
                      <a:pPr marL="0" marR="0" algn="ctr">
                        <a:spcBef>
                          <a:spcPts val="0"/>
                        </a:spcBef>
                        <a:spcAft>
                          <a:spcPts val="600"/>
                        </a:spcAft>
                      </a:pPr>
                      <a:r>
                        <a:rPr lang="en-US" sz="1800">
                          <a:effectLst/>
                        </a:rPr>
                        <a:t>Yes</a:t>
                      </a:r>
                      <a:endParaRPr lang="en-US" sz="180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dirty="0">
                          <a:effectLst/>
                        </a:rPr>
                        <a:t>Eligible</a:t>
                      </a:r>
                    </a:p>
                    <a:p>
                      <a:pPr marL="0" marR="0" algn="ctr">
                        <a:spcBef>
                          <a:spcPts val="0"/>
                        </a:spcBef>
                        <a:spcAft>
                          <a:spcPts val="600"/>
                        </a:spcAft>
                      </a:pPr>
                      <a:r>
                        <a:rPr lang="en-US" sz="1800" dirty="0">
                          <a:effectLst/>
                        </a:rPr>
                        <a:t>656</a:t>
                      </a:r>
                      <a:endParaRPr lang="en-US" sz="1800" dirty="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a:effectLst/>
                        </a:rPr>
                        <a:t>Eligible</a:t>
                      </a:r>
                    </a:p>
                    <a:p>
                      <a:pPr marL="0" marR="0" algn="ctr">
                        <a:spcBef>
                          <a:spcPts val="0"/>
                        </a:spcBef>
                        <a:spcAft>
                          <a:spcPts val="600"/>
                        </a:spcAft>
                      </a:pPr>
                      <a:r>
                        <a:rPr lang="en-US" sz="1800">
                          <a:effectLst/>
                        </a:rPr>
                        <a:t>120 </a:t>
                      </a:r>
                      <a:endParaRPr lang="en-US" sz="1800">
                        <a:effectLst/>
                        <a:latin typeface="Calibri"/>
                        <a:ea typeface="Calibri"/>
                        <a:cs typeface="Times New Roman"/>
                      </a:endParaRPr>
                    </a:p>
                  </a:txBody>
                  <a:tcPr marL="68580" marR="68580" marT="0" marB="0" anchor="ctr"/>
                </a:tc>
              </a:tr>
              <a:tr h="974819">
                <a:tc>
                  <a:txBody>
                    <a:bodyPr/>
                    <a:lstStyle/>
                    <a:p>
                      <a:pPr marL="0" marR="0" algn="ctr">
                        <a:spcBef>
                          <a:spcPts val="0"/>
                        </a:spcBef>
                        <a:spcAft>
                          <a:spcPts val="600"/>
                        </a:spcAft>
                      </a:pPr>
                      <a:r>
                        <a:rPr lang="en-US" sz="1800">
                          <a:effectLst/>
                        </a:rPr>
                        <a:t> </a:t>
                      </a:r>
                    </a:p>
                    <a:p>
                      <a:pPr marL="0" marR="0" algn="ctr">
                        <a:spcBef>
                          <a:spcPts val="0"/>
                        </a:spcBef>
                        <a:spcAft>
                          <a:spcPts val="600"/>
                        </a:spcAft>
                      </a:pPr>
                      <a:r>
                        <a:rPr lang="en-US" sz="1800">
                          <a:effectLst/>
                        </a:rPr>
                        <a:t>No</a:t>
                      </a:r>
                    </a:p>
                    <a:p>
                      <a:pPr marL="0" marR="0" algn="ctr">
                        <a:spcBef>
                          <a:spcPts val="0"/>
                        </a:spcBef>
                        <a:spcAft>
                          <a:spcPts val="600"/>
                        </a:spcAft>
                      </a:pPr>
                      <a:r>
                        <a:rPr lang="en-US" sz="1800">
                          <a:effectLst/>
                        </a:rPr>
                        <a:t> </a:t>
                      </a:r>
                      <a:endParaRPr lang="en-US" sz="180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a:effectLst/>
                        </a:rPr>
                        <a:t>Eligible</a:t>
                      </a:r>
                    </a:p>
                    <a:p>
                      <a:pPr marL="0" marR="0" algn="ctr">
                        <a:spcBef>
                          <a:spcPts val="0"/>
                        </a:spcBef>
                        <a:spcAft>
                          <a:spcPts val="600"/>
                        </a:spcAft>
                      </a:pPr>
                      <a:r>
                        <a:rPr lang="en-US" sz="1800">
                          <a:effectLst/>
                        </a:rPr>
                        <a:t>12</a:t>
                      </a:r>
                      <a:endParaRPr lang="en-US" sz="1800">
                        <a:effectLst/>
                        <a:latin typeface="Calibri"/>
                        <a:ea typeface="Calibri"/>
                        <a:cs typeface="Times New Roman"/>
                      </a:endParaRPr>
                    </a:p>
                  </a:txBody>
                  <a:tcPr marL="68580" marR="68580" marT="0" marB="0" anchor="ctr"/>
                </a:tc>
                <a:tc>
                  <a:txBody>
                    <a:bodyPr/>
                    <a:lstStyle/>
                    <a:p>
                      <a:pPr marL="0" marR="0" algn="ctr">
                        <a:spcBef>
                          <a:spcPts val="0"/>
                        </a:spcBef>
                        <a:spcAft>
                          <a:spcPts val="600"/>
                        </a:spcAft>
                      </a:pPr>
                      <a:r>
                        <a:rPr lang="en-US" sz="1800" dirty="0">
                          <a:effectLst/>
                        </a:rPr>
                        <a:t>Ineligible</a:t>
                      </a:r>
                    </a:p>
                    <a:p>
                      <a:pPr marL="0" marR="0" algn="ctr">
                        <a:spcBef>
                          <a:spcPts val="0"/>
                        </a:spcBef>
                        <a:spcAft>
                          <a:spcPts val="600"/>
                        </a:spcAft>
                      </a:pPr>
                      <a:r>
                        <a:rPr lang="en-US" sz="1800" dirty="0">
                          <a:effectLst/>
                        </a:rPr>
                        <a:t>30</a:t>
                      </a:r>
                      <a:endParaRPr lang="en-US" sz="1800" dirty="0">
                        <a:effectLst/>
                        <a:latin typeface="Calibri"/>
                        <a:ea typeface="Calibri"/>
                        <a:cs typeface="Times New Roman"/>
                      </a:endParaRPr>
                    </a:p>
                  </a:txBody>
                  <a:tcPr marL="68580" marR="68580" marT="0" marB="0" anchor="ctr"/>
                </a:tc>
              </a:tr>
            </a:tbl>
          </a:graphicData>
        </a:graphic>
      </p:graphicFrame>
    </p:spTree>
    <p:extLst>
      <p:ext uri="{BB962C8B-B14F-4D97-AF65-F5344CB8AC3E}">
        <p14:creationId xmlns="" xmlns:p14="http://schemas.microsoft.com/office/powerpoint/2010/main" val="1414572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Response Rate</a:t>
            </a:r>
            <a:endParaRPr lang="en-US" sz="2800" dirty="0">
              <a:solidFill>
                <a:schemeClr val="accent2"/>
              </a:solidFill>
            </a:endParaRPr>
          </a:p>
        </p:txBody>
      </p:sp>
      <mc:AlternateContent xmlns:mc="http://schemas.openxmlformats.org/markup-compatibility/2006">
        <mc:Choice xmlns="" xmlns:a14="http://schemas.microsoft.com/office/drawing/2010/main" Requires="a14">
          <p:sp>
            <p:nvSpPr>
              <p:cNvPr id="8" name="Content Placeholder 7"/>
              <p:cNvSpPr>
                <a:spLocks noGrp="1"/>
              </p:cNvSpPr>
              <p:nvPr>
                <p:ph idx="1"/>
              </p:nvPr>
            </p:nvSpPr>
            <p:spPr>
              <a:xfrm>
                <a:off x="658368" y="1371600"/>
                <a:ext cx="7827264" cy="5181600"/>
              </a:xfrm>
            </p:spPr>
            <p:txBody>
              <a:bodyPr/>
              <a:lstStyle/>
              <a:p>
                <a:pPr marL="0" indent="0">
                  <a:buNone/>
                </a:pPr>
                <a14:m>
                  <m:oMathPara xmlns:m="http://schemas.openxmlformats.org/officeDocument/2006/math">
                    <m:oMathParaPr>
                      <m:jc m:val="centerGroup"/>
                    </m:oMathParaPr>
                    <m:oMath xmlns:m="http://schemas.openxmlformats.org/officeDocument/2006/math">
                      <m:f>
                        <m:fPr>
                          <m:ctrlPr>
                            <a:rPr lang="en-US" sz="1800" b="0" i="1" smtClean="0">
                              <a:latin typeface="Cambria Math"/>
                            </a:rPr>
                          </m:ctrlPr>
                        </m:fPr>
                        <m:num>
                          <m:r>
                            <m:rPr>
                              <m:nor/>
                            </m:rPr>
                            <a:rPr lang="en-US" sz="1800" i="1" dirty="0"/>
                            <m:t>Number</m:t>
                          </m:r>
                          <m:r>
                            <m:rPr>
                              <m:nor/>
                            </m:rPr>
                            <a:rPr lang="en-US" sz="1800" i="1" dirty="0"/>
                            <m:t> </m:t>
                          </m:r>
                          <m:r>
                            <m:rPr>
                              <m:nor/>
                            </m:rPr>
                            <a:rPr lang="en-US" sz="1800" i="1" dirty="0"/>
                            <m:t>of</m:t>
                          </m:r>
                          <m:r>
                            <m:rPr>
                              <m:nor/>
                            </m:rPr>
                            <a:rPr lang="en-US" sz="1800" i="1" dirty="0"/>
                            <m:t> </m:t>
                          </m:r>
                          <m:r>
                            <m:rPr>
                              <m:nor/>
                            </m:rPr>
                            <a:rPr lang="en-US" sz="1800" i="1" dirty="0"/>
                            <m:t>completed</m:t>
                          </m:r>
                          <m:r>
                            <m:rPr>
                              <m:nor/>
                            </m:rPr>
                            <a:rPr lang="en-US" sz="1800" i="1" dirty="0"/>
                            <m:t> </m:t>
                          </m:r>
                          <m:r>
                            <m:rPr>
                              <m:nor/>
                            </m:rPr>
                            <a:rPr lang="en-US" sz="1800" i="1" dirty="0"/>
                            <m:t>surveys</m:t>
                          </m:r>
                        </m:num>
                        <m:den>
                          <m:r>
                            <m:rPr>
                              <m:nor/>
                            </m:rPr>
                            <a:rPr lang="en-US" sz="1800" i="1" dirty="0"/>
                            <m:t>total</m:t>
                          </m:r>
                          <m:r>
                            <m:rPr>
                              <m:nor/>
                            </m:rPr>
                            <a:rPr lang="en-US" sz="1800" i="1" dirty="0"/>
                            <m:t> </m:t>
                          </m:r>
                          <m:r>
                            <m:rPr>
                              <m:nor/>
                            </m:rPr>
                            <a:rPr lang="en-US" sz="1800" i="1" dirty="0"/>
                            <m:t>number</m:t>
                          </m:r>
                          <m:r>
                            <m:rPr>
                              <m:nor/>
                            </m:rPr>
                            <a:rPr lang="en-US" sz="1800" i="1" dirty="0"/>
                            <m:t> </m:t>
                          </m:r>
                          <m:r>
                            <m:rPr>
                              <m:nor/>
                            </m:rPr>
                            <a:rPr lang="en-US" sz="1800" i="1" dirty="0"/>
                            <m:t>of</m:t>
                          </m:r>
                          <m:r>
                            <m:rPr>
                              <m:nor/>
                            </m:rPr>
                            <a:rPr lang="en-US" sz="1800" i="1" dirty="0"/>
                            <m:t> </m:t>
                          </m:r>
                          <m:r>
                            <m:rPr>
                              <m:nor/>
                            </m:rPr>
                            <a:rPr lang="en-US" sz="1800" i="1" dirty="0"/>
                            <m:t>respondents</m:t>
                          </m:r>
                          <m:r>
                            <m:rPr>
                              <m:nor/>
                            </m:rPr>
                            <a:rPr lang="en-US" sz="1800" i="1" dirty="0"/>
                            <m:t> </m:t>
                          </m:r>
                          <m:r>
                            <m:rPr>
                              <m:nor/>
                            </m:rPr>
                            <a:rPr lang="en-US" sz="1800" i="1" dirty="0"/>
                            <m:t>selected</m:t>
                          </m:r>
                          <m:r>
                            <m:rPr>
                              <m:nor/>
                            </m:rPr>
                            <a:rPr lang="en-US" sz="1800" i="1" dirty="0"/>
                            <m:t>−(</m:t>
                          </m:r>
                          <m:r>
                            <m:rPr>
                              <m:nor/>
                            </m:rPr>
                            <a:rPr lang="en-US" sz="1800" i="1" dirty="0"/>
                            <m:t>deceased</m:t>
                          </m:r>
                          <m:r>
                            <m:rPr>
                              <m:nor/>
                            </m:rPr>
                            <a:rPr lang="en-US" sz="1800" i="1" dirty="0"/>
                            <m:t> + </m:t>
                          </m:r>
                          <m:r>
                            <m:rPr>
                              <m:nor/>
                            </m:rPr>
                            <a:rPr lang="en-US" sz="1800" i="1" dirty="0"/>
                            <m:t>ineligible</m:t>
                          </m:r>
                          <m:r>
                            <m:rPr>
                              <m:nor/>
                            </m:rPr>
                            <a:rPr lang="en-US" sz="1800" i="1" dirty="0"/>
                            <m:t>)</m:t>
                          </m:r>
                          <m:r>
                            <m:rPr>
                              <m:nor/>
                            </m:rPr>
                            <a:rPr lang="en-US" sz="1800" dirty="0"/>
                            <m:t> </m:t>
                          </m:r>
                        </m:den>
                      </m:f>
                    </m:oMath>
                  </m:oMathPara>
                </a14:m>
                <a:endParaRPr lang="en-US" sz="1700" dirty="0"/>
              </a:p>
            </p:txBody>
          </p:sp>
        </mc:Choice>
        <mc:Fallback>
          <p:sp>
            <p:nvSpPr>
              <p:cNvPr id="8" name="Content Placeholder 7"/>
              <p:cNvSpPr>
                <a:spLocks noGrp="1" noRot="1" noChangeAspect="1" noMove="1" noResize="1" noEditPoints="1" noAdjustHandles="1" noChangeArrowheads="1" noChangeShapeType="1" noTextEdit="1"/>
              </p:cNvSpPr>
              <p:nvPr>
                <p:ph idx="1"/>
              </p:nvPr>
            </p:nvSpPr>
            <p:spPr>
              <a:xfrm>
                <a:off x="658368" y="1371600"/>
                <a:ext cx="7827264" cy="5181600"/>
              </a:xfrm>
              <a:blipFill rotWithShape="1">
                <a:blip r:embed="rId3" cstate="print"/>
                <a:stretch>
                  <a:fillRect/>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 xmlns:p14="http://schemas.microsoft.com/office/powerpoint/2010/main" val="2906944744"/>
              </p:ext>
            </p:extLst>
          </p:nvPr>
        </p:nvGraphicFramePr>
        <p:xfrm>
          <a:off x="762000" y="2438400"/>
          <a:ext cx="7315199" cy="3515360"/>
        </p:xfrm>
        <a:graphic>
          <a:graphicData uri="http://schemas.openxmlformats.org/drawingml/2006/table">
            <a:tbl>
              <a:tblPr>
                <a:tableStyleId>{5C22544A-7EE6-4342-B048-85BDC9FD1C3A}</a:tableStyleId>
              </a:tblPr>
              <a:tblGrid>
                <a:gridCol w="3733800"/>
                <a:gridCol w="2722809"/>
                <a:gridCol w="858590"/>
              </a:tblGrid>
              <a:tr h="309880">
                <a:tc>
                  <a:txBody>
                    <a:bodyPr/>
                    <a:lstStyle/>
                    <a:p>
                      <a:pPr marL="0" marR="0">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nchor="b"/>
                </a:tc>
                <a:tc>
                  <a:txBody>
                    <a:bodyPr/>
                    <a:lstStyle/>
                    <a:p>
                      <a:pPr marL="0" marR="0" algn="ctr">
                        <a:spcBef>
                          <a:spcPts val="95"/>
                        </a:spcBef>
                        <a:spcAft>
                          <a:spcPts val="600"/>
                        </a:spcAft>
                      </a:pPr>
                      <a:r>
                        <a:rPr lang="en-US" sz="1600" dirty="0">
                          <a:effectLst/>
                        </a:rPr>
                        <a:t>Response Rate (%)</a:t>
                      </a:r>
                      <a:endParaRPr lang="en-US" sz="1600" dirty="0">
                        <a:effectLst/>
                        <a:latin typeface="Calibri"/>
                        <a:ea typeface="Calibri"/>
                        <a:cs typeface="Times New Roman"/>
                      </a:endParaRPr>
                    </a:p>
                  </a:txBody>
                  <a:tcPr marL="68580" marR="68580" marT="0" marB="0" anchor="b"/>
                </a:tc>
                <a:tc>
                  <a:txBody>
                    <a:bodyPr/>
                    <a:lstStyle/>
                    <a:p>
                      <a:pPr marL="0" marR="0" algn="ctr">
                        <a:spcBef>
                          <a:spcPts val="95"/>
                        </a:spcBef>
                        <a:spcAft>
                          <a:spcPts val="600"/>
                        </a:spcAft>
                      </a:pPr>
                      <a:r>
                        <a:rPr lang="en-US" sz="1600">
                          <a:effectLst/>
                        </a:rPr>
                        <a:t>p value</a:t>
                      </a:r>
                      <a:endParaRPr lang="en-US" sz="1600">
                        <a:effectLst/>
                        <a:latin typeface="Calibri"/>
                        <a:ea typeface="Calibri"/>
                        <a:cs typeface="Times New Roman"/>
                      </a:endParaRPr>
                    </a:p>
                  </a:txBody>
                  <a:tcPr marL="68580" marR="68580" marT="0" marB="0" anchor="b"/>
                </a:tc>
              </a:tr>
              <a:tr h="538480">
                <a:tc>
                  <a:txBody>
                    <a:bodyPr/>
                    <a:lstStyle/>
                    <a:p>
                      <a:pPr marL="0" marR="0">
                        <a:spcBef>
                          <a:spcPts val="95"/>
                        </a:spcBef>
                        <a:spcAft>
                          <a:spcPts val="600"/>
                        </a:spcAft>
                      </a:pPr>
                      <a:r>
                        <a:rPr lang="en-US" sz="1600" dirty="0">
                          <a:effectLst/>
                        </a:rPr>
                        <a:t>Overall (N=1083, not counting deceased/ineligible)</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64.1</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a:effectLst/>
                        </a:rPr>
                        <a:t> </a:t>
                      </a:r>
                      <a:endParaRPr lang="en-US" sz="160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a:effectLst/>
                        </a:rPr>
                        <a:t> </a:t>
                      </a:r>
                      <a:endParaRPr lang="en-US" sz="160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a:effectLst/>
                        </a:rPr>
                        <a:t> </a:t>
                      </a:r>
                      <a:endParaRPr lang="en-US" sz="160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a:effectLst/>
                        </a:rPr>
                        <a:t>By Mode</a:t>
                      </a:r>
                      <a:endParaRPr lang="en-US" sz="160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a:effectLst/>
                        </a:rPr>
                        <a:t>0.64</a:t>
                      </a:r>
                      <a:r>
                        <a:rPr lang="en-US" sz="1600" baseline="30000">
                          <a:effectLst/>
                        </a:rPr>
                        <a:t>1</a:t>
                      </a:r>
                      <a:endParaRPr lang="en-US" sz="160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dirty="0">
                          <a:effectLst/>
                        </a:rPr>
                        <a:t>   Mail (N=956)</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64.3</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a:effectLst/>
                        </a:rPr>
                        <a:t> </a:t>
                      </a:r>
                      <a:endParaRPr lang="en-US" sz="160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dirty="0">
                          <a:effectLst/>
                        </a:rPr>
                        <a:t>   Phone (N=127)</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62.2</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a:effectLst/>
                        </a:rPr>
                        <a:t> </a:t>
                      </a:r>
                      <a:endParaRPr lang="en-US" sz="160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a:effectLst/>
                        </a:rPr>
                        <a:t> </a:t>
                      </a:r>
                      <a:endParaRPr lang="en-US" sz="160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a:effectLst/>
                        </a:rPr>
                        <a:t>By Treatment</a:t>
                      </a:r>
                      <a:endParaRPr lang="en-US" sz="160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a:effectLst/>
                        </a:rPr>
                        <a:t>0.11</a:t>
                      </a:r>
                      <a:r>
                        <a:rPr lang="en-US" sz="1600" baseline="30000">
                          <a:effectLst/>
                        </a:rPr>
                        <a:t>1</a:t>
                      </a:r>
                      <a:endParaRPr lang="en-US" sz="160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dirty="0">
                          <a:effectLst/>
                        </a:rPr>
                        <a:t>   Drug (N=492)</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63.4</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dirty="0">
                          <a:effectLst/>
                        </a:rPr>
                        <a:t>   Radiation (N=353)</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68.0</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r>
              <a:tr h="269240">
                <a:tc>
                  <a:txBody>
                    <a:bodyPr/>
                    <a:lstStyle/>
                    <a:p>
                      <a:pPr marL="0" marR="0">
                        <a:spcBef>
                          <a:spcPts val="95"/>
                        </a:spcBef>
                        <a:spcAft>
                          <a:spcPts val="600"/>
                        </a:spcAft>
                      </a:pPr>
                      <a:r>
                        <a:rPr lang="en-US" sz="1600" dirty="0">
                          <a:effectLst/>
                        </a:rPr>
                        <a:t>   Surgery (N=238)</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59.7</a:t>
                      </a:r>
                      <a:endParaRPr lang="en-US" sz="1600" dirty="0">
                        <a:effectLst/>
                        <a:latin typeface="Calibri"/>
                        <a:ea typeface="Calibri"/>
                        <a:cs typeface="Times New Roman"/>
                      </a:endParaRPr>
                    </a:p>
                  </a:txBody>
                  <a:tcPr marL="68580" marR="68580" marT="0" marB="0"/>
                </a:tc>
                <a:tc>
                  <a:txBody>
                    <a:bodyPr/>
                    <a:lstStyle/>
                    <a:p>
                      <a:pPr marL="0" marR="0" algn="ctr">
                        <a:spcBef>
                          <a:spcPts val="95"/>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tc>
              </a:tr>
              <a:tr h="157480">
                <a:tc>
                  <a:txBody>
                    <a:bodyPr/>
                    <a:lstStyle/>
                    <a:p>
                      <a:pPr marL="0" marR="0">
                        <a:spcBef>
                          <a:spcPts val="95"/>
                        </a:spcBef>
                        <a:spcAft>
                          <a:spcPts val="600"/>
                        </a:spcAft>
                      </a:pPr>
                      <a:r>
                        <a:rPr lang="en-US" sz="1200" baseline="30000" dirty="0" smtClean="0">
                          <a:effectLst/>
                        </a:rPr>
                        <a:t>1</a:t>
                      </a:r>
                      <a:r>
                        <a:rPr lang="en-US" sz="1200" dirty="0" smtClean="0">
                          <a:effectLst/>
                        </a:rPr>
                        <a:t>Chi-Square</a:t>
                      </a:r>
                      <a:endParaRPr lang="en-US" sz="1200" dirty="0">
                        <a:effectLst/>
                        <a:latin typeface="Calibri"/>
                        <a:ea typeface="Calibri"/>
                        <a:cs typeface="Times New Roman"/>
                      </a:endParaRPr>
                    </a:p>
                  </a:txBody>
                  <a:tcPr marL="68580" marR="68580" marT="0" marB="0" anchor="b"/>
                </a:tc>
                <a:tc>
                  <a:txBody>
                    <a:bodyPr/>
                    <a:lstStyle/>
                    <a:p>
                      <a:pPr marL="0" marR="0" algn="ctr">
                        <a:spcBef>
                          <a:spcPts val="0"/>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nchor="b"/>
                </a:tc>
                <a:tc>
                  <a:txBody>
                    <a:bodyPr/>
                    <a:lstStyle/>
                    <a:p>
                      <a:pPr marL="0" marR="0" algn="ctr">
                        <a:spcBef>
                          <a:spcPts val="0"/>
                        </a:spcBef>
                        <a:spcAft>
                          <a:spcPts val="600"/>
                        </a:spcAft>
                      </a:pPr>
                      <a:r>
                        <a:rPr lang="en-US" sz="1600" dirty="0">
                          <a:effectLst/>
                        </a:rPr>
                        <a:t> </a:t>
                      </a:r>
                      <a:endParaRPr lang="en-US" sz="1600" dirty="0">
                        <a:effectLst/>
                        <a:latin typeface="Calibri"/>
                        <a:ea typeface="Calibri"/>
                        <a:cs typeface="Times New Roman"/>
                      </a:endParaRPr>
                    </a:p>
                  </a:txBody>
                  <a:tcPr marL="68580" marR="68580" marT="0" marB="0" anchor="b"/>
                </a:tc>
              </a:tr>
            </a:tbl>
          </a:graphicData>
        </a:graphic>
      </p:graphicFrame>
    </p:spTree>
    <p:extLst>
      <p:ext uri="{BB962C8B-B14F-4D97-AF65-F5344CB8AC3E}">
        <p14:creationId xmlns="" xmlns:p14="http://schemas.microsoft.com/office/powerpoint/2010/main" val="14510931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58368" y="76200"/>
            <a:ext cx="7827264" cy="1066800"/>
          </a:xfrm>
        </p:spPr>
        <p:txBody>
          <a:bodyPr/>
          <a:lstStyle/>
          <a:p>
            <a:r>
              <a:rPr lang="en-US" sz="2800" dirty="0"/>
              <a:t>Distribution of </a:t>
            </a:r>
            <a:r>
              <a:rPr lang="en-US" sz="2800" dirty="0" smtClean="0"/>
              <a:t>Demographic </a:t>
            </a:r>
            <a:r>
              <a:rPr lang="en-US" sz="2800" dirty="0"/>
              <a:t>and </a:t>
            </a:r>
            <a:r>
              <a:rPr lang="en-US" sz="2800" dirty="0" smtClean="0"/>
              <a:t>Cancer </a:t>
            </a:r>
            <a:r>
              <a:rPr lang="en-US" sz="2800" dirty="0"/>
              <a:t>T</a:t>
            </a:r>
            <a:r>
              <a:rPr lang="en-US" sz="2800" dirty="0" smtClean="0"/>
              <a:t>ype </a:t>
            </a:r>
            <a:r>
              <a:rPr lang="en-US" sz="2800" dirty="0"/>
              <a:t>A</a:t>
            </a:r>
            <a:r>
              <a:rPr lang="en-US" sz="2800" dirty="0" smtClean="0"/>
              <a:t>mong </a:t>
            </a:r>
            <a:r>
              <a:rPr lang="en-US" sz="2800" dirty="0"/>
              <a:t>R</a:t>
            </a:r>
            <a:r>
              <a:rPr lang="en-US" sz="2800" dirty="0" smtClean="0"/>
              <a:t>esponders </a:t>
            </a:r>
            <a:r>
              <a:rPr lang="en-US" sz="2800" dirty="0"/>
              <a:t>and </a:t>
            </a:r>
            <a:r>
              <a:rPr lang="en-US" sz="2800" dirty="0" smtClean="0"/>
              <a:t>Nonresponders</a:t>
            </a:r>
            <a:endParaRPr lang="en-US" sz="2800" dirty="0">
              <a:solidFill>
                <a:schemeClr val="accent2"/>
              </a:solidFill>
            </a:endParaRPr>
          </a:p>
        </p:txBody>
      </p:sp>
      <p:graphicFrame>
        <p:nvGraphicFramePr>
          <p:cNvPr id="2" name="Table 1"/>
          <p:cNvGraphicFramePr>
            <a:graphicFrameLocks noGrp="1"/>
          </p:cNvGraphicFramePr>
          <p:nvPr>
            <p:extLst>
              <p:ext uri="{D42A27DB-BD31-4B8C-83A1-F6EECF244321}">
                <p14:modId xmlns="" xmlns:p14="http://schemas.microsoft.com/office/powerpoint/2010/main" val="1445356142"/>
              </p:ext>
            </p:extLst>
          </p:nvPr>
        </p:nvGraphicFramePr>
        <p:xfrm>
          <a:off x="838200" y="1295400"/>
          <a:ext cx="8000999" cy="4945275"/>
        </p:xfrm>
        <a:graphic>
          <a:graphicData uri="http://schemas.openxmlformats.org/drawingml/2006/table">
            <a:tbl>
              <a:tblPr>
                <a:tableStyleId>{5C22544A-7EE6-4342-B048-85BDC9FD1C3A}</a:tableStyleId>
              </a:tblPr>
              <a:tblGrid>
                <a:gridCol w="4800600"/>
                <a:gridCol w="1295400"/>
                <a:gridCol w="1219200"/>
                <a:gridCol w="685799"/>
              </a:tblGrid>
              <a:tr h="533400">
                <a:tc gridSpan="4">
                  <a:txBody>
                    <a:bodyPr/>
                    <a:lstStyle/>
                    <a:p>
                      <a:pPr marL="0" marR="0" algn="ctr">
                        <a:spcBef>
                          <a:spcPts val="95"/>
                        </a:spcBef>
                        <a:spcAft>
                          <a:spcPts val="600"/>
                        </a:spcAft>
                      </a:pPr>
                      <a:r>
                        <a:rPr lang="en-US" sz="1600" dirty="0" smtClean="0">
                          <a:effectLst/>
                        </a:rPr>
                        <a:t>Response</a:t>
                      </a:r>
                      <a:r>
                        <a:rPr lang="en-US" sz="1600" dirty="0">
                          <a:effectLst/>
                        </a:rPr>
                        <a:t> Bias</a:t>
                      </a:r>
                      <a:br>
                        <a:rPr lang="en-US" sz="1600" dirty="0">
                          <a:effectLst/>
                        </a:rPr>
                      </a:br>
                      <a:r>
                        <a:rPr lang="en-US" sz="1600" dirty="0">
                          <a:effectLst/>
                        </a:rPr>
                        <a:t>Omitting observations from Site 2/Surgery due to break in </a:t>
                      </a:r>
                      <a:r>
                        <a:rPr lang="en-US" sz="1600" dirty="0" smtClean="0">
                          <a:effectLst/>
                        </a:rPr>
                        <a:t>protocol</a:t>
                      </a:r>
                      <a:endParaRPr lang="en-US" sz="1600" dirty="0">
                        <a:effectLst/>
                        <a:latin typeface="Calibri"/>
                        <a:ea typeface="Calibri"/>
                        <a:cs typeface="Times New Roman"/>
                      </a:endParaRPr>
                    </a:p>
                  </a:txBody>
                  <a:tcPr marL="8353" marR="8353"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411269">
                <a:tc>
                  <a:txBody>
                    <a:bodyPr/>
                    <a:lstStyle/>
                    <a:p>
                      <a:pPr marL="0" marR="0">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nchor="b"/>
                </a:tc>
                <a:tc>
                  <a:txBody>
                    <a:bodyPr/>
                    <a:lstStyle/>
                    <a:p>
                      <a:pPr marL="0" marR="0" algn="ctr">
                        <a:spcBef>
                          <a:spcPts val="95"/>
                        </a:spcBef>
                        <a:spcAft>
                          <a:spcPts val="600"/>
                        </a:spcAft>
                      </a:pPr>
                      <a:r>
                        <a:rPr lang="en-US" sz="1400" dirty="0" smtClean="0">
                          <a:effectLst/>
                        </a:rPr>
                        <a:t>Nonresponders                                       </a:t>
                      </a:r>
                      <a:r>
                        <a:rPr lang="en-US" sz="1400" dirty="0">
                          <a:effectLst/>
                        </a:rPr>
                        <a:t>(N=389)</a:t>
                      </a:r>
                      <a:endParaRPr lang="en-US" sz="1400" dirty="0">
                        <a:effectLst/>
                        <a:latin typeface="Calibri"/>
                        <a:ea typeface="Calibri"/>
                        <a:cs typeface="Times New Roman"/>
                      </a:endParaRPr>
                    </a:p>
                  </a:txBody>
                  <a:tcPr marL="8353" marR="8353" marT="0" marB="0" anchor="b"/>
                </a:tc>
                <a:tc>
                  <a:txBody>
                    <a:bodyPr/>
                    <a:lstStyle/>
                    <a:p>
                      <a:pPr marL="0" marR="0" algn="ctr">
                        <a:spcBef>
                          <a:spcPts val="95"/>
                        </a:spcBef>
                        <a:spcAft>
                          <a:spcPts val="600"/>
                        </a:spcAft>
                      </a:pPr>
                      <a:r>
                        <a:rPr lang="en-US" sz="1400" dirty="0" smtClean="0">
                          <a:effectLst/>
                        </a:rPr>
                        <a:t>Responders                                       </a:t>
                      </a:r>
                      <a:r>
                        <a:rPr lang="en-US" sz="1400" dirty="0">
                          <a:effectLst/>
                        </a:rPr>
                        <a:t>(N=694)</a:t>
                      </a:r>
                      <a:endParaRPr lang="en-US" sz="1400" dirty="0">
                        <a:effectLst/>
                        <a:latin typeface="Calibri"/>
                        <a:ea typeface="Calibri"/>
                        <a:cs typeface="Times New Roman"/>
                      </a:endParaRPr>
                    </a:p>
                  </a:txBody>
                  <a:tcPr marL="8353" marR="8353" marT="0" marB="0" anchor="b"/>
                </a:tc>
                <a:tc>
                  <a:txBody>
                    <a:bodyPr/>
                    <a:lstStyle/>
                    <a:p>
                      <a:pPr marL="0" marR="0" algn="ctr">
                        <a:spcBef>
                          <a:spcPts val="95"/>
                        </a:spcBef>
                        <a:spcAft>
                          <a:spcPts val="600"/>
                        </a:spcAft>
                      </a:pPr>
                      <a:r>
                        <a:rPr lang="en-US" sz="1400">
                          <a:effectLst/>
                        </a:rPr>
                        <a:t>p value</a:t>
                      </a:r>
                      <a:endParaRPr lang="en-US" sz="1400">
                        <a:effectLst/>
                        <a:latin typeface="Calibri"/>
                        <a:ea typeface="Calibri"/>
                        <a:cs typeface="Times New Roman"/>
                      </a:endParaRPr>
                    </a:p>
                  </a:txBody>
                  <a:tcPr marL="8353" marR="8353" marT="0" marB="0" anchor="b"/>
                </a:tc>
              </a:tr>
              <a:tr h="205635">
                <a:tc>
                  <a:txBody>
                    <a:bodyPr/>
                    <a:lstStyle/>
                    <a:p>
                      <a:pPr marL="0" marR="0">
                        <a:spcBef>
                          <a:spcPts val="95"/>
                        </a:spcBef>
                        <a:spcAft>
                          <a:spcPts val="600"/>
                        </a:spcAft>
                      </a:pPr>
                      <a:r>
                        <a:rPr lang="en-US" sz="1400" dirty="0">
                          <a:effectLst/>
                        </a:rPr>
                        <a:t>Sex</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smtClean="0">
                          <a:effectLst/>
                        </a:rPr>
                        <a:t>0.90</a:t>
                      </a:r>
                      <a:r>
                        <a:rPr lang="en-US" sz="1400" baseline="30000" dirty="0" smtClean="0">
                          <a:effectLst/>
                        </a:rPr>
                        <a:t>1</a:t>
                      </a:r>
                      <a:endParaRPr lang="en-US" sz="1400" dirty="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dirty="0">
                          <a:effectLst/>
                        </a:rPr>
                        <a:t>    F</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212 (54.5%)</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381 (54.9%)</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r>
              <a:tr h="0">
                <a:tc>
                  <a:txBody>
                    <a:bodyPr/>
                    <a:lstStyle/>
                    <a:p>
                      <a:pPr marL="0" marR="0">
                        <a:spcBef>
                          <a:spcPts val="95"/>
                        </a:spcBef>
                        <a:spcAft>
                          <a:spcPts val="600"/>
                        </a:spcAft>
                      </a:pPr>
                      <a:r>
                        <a:rPr lang="en-US" sz="1400" dirty="0">
                          <a:effectLst/>
                        </a:rPr>
                        <a:t>    M</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177 (45.5%)</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313 (45.1%)</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dirty="0">
                          <a:effectLst/>
                        </a:rPr>
                        <a:t>Age</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smtClean="0">
                          <a:effectLst/>
                        </a:rPr>
                        <a:t>0.04</a:t>
                      </a:r>
                      <a:r>
                        <a:rPr lang="en-US" sz="1400" baseline="30000" dirty="0" smtClean="0">
                          <a:effectLst/>
                        </a:rPr>
                        <a:t>2</a:t>
                      </a:r>
                      <a:endParaRPr lang="en-US" sz="1400" dirty="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a:effectLst/>
                        </a:rPr>
                        <a:t>    N</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389</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694</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a:effectLst/>
                        </a:rPr>
                        <a:t>    Mean (SD)</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61.4 (13.6)</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63.1 (12.5)</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a:effectLst/>
                        </a:rPr>
                        <a:t>    Median</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62.2</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63.9</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dirty="0">
                          <a:effectLst/>
                        </a:rPr>
                        <a:t>    Q1, Q3</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53.3, 70.9</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56.0, 72.0</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dirty="0">
                          <a:effectLst/>
                        </a:rPr>
                        <a:t>    Range</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(18.7-91.9)</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(18.4-91.0)</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400" dirty="0" smtClean="0">
                          <a:effectLst/>
                        </a:rPr>
                        <a:t>Disease</a:t>
                      </a:r>
                      <a:r>
                        <a:rPr lang="en-US" sz="1400" baseline="0" dirty="0" smtClean="0">
                          <a:effectLst/>
                        </a:rPr>
                        <a:t> </a:t>
                      </a:r>
                      <a:r>
                        <a:rPr lang="en-US" sz="1400" dirty="0" smtClean="0">
                          <a:effectLst/>
                        </a:rPr>
                        <a:t>type</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smtClean="0">
                          <a:effectLst/>
                        </a:rPr>
                        <a:t>0.63</a:t>
                      </a:r>
                      <a:r>
                        <a:rPr lang="en-US" sz="1400" baseline="30000" dirty="0" smtClean="0">
                          <a:effectLst/>
                        </a:rPr>
                        <a:t>1</a:t>
                      </a:r>
                      <a:endParaRPr lang="en-US" sz="1400" dirty="0">
                        <a:effectLst/>
                        <a:latin typeface="Calibri"/>
                        <a:ea typeface="Calibri"/>
                        <a:cs typeface="Times New Roman"/>
                      </a:endParaRPr>
                    </a:p>
                  </a:txBody>
                  <a:tcPr marL="8353" marR="8353" marT="0" marB="0"/>
                </a:tc>
              </a:tr>
              <a:tr h="182880">
                <a:tc>
                  <a:txBody>
                    <a:bodyPr/>
                    <a:lstStyle/>
                    <a:p>
                      <a:pPr marL="0" marR="0">
                        <a:spcBef>
                          <a:spcPts val="95"/>
                        </a:spcBef>
                        <a:spcAft>
                          <a:spcPts val="600"/>
                        </a:spcAft>
                      </a:pPr>
                      <a:r>
                        <a:rPr lang="en-US" sz="1200" dirty="0">
                          <a:effectLst/>
                        </a:rPr>
                        <a:t>    Malignant neoplasm of lip, oral cavity, </a:t>
                      </a:r>
                      <a:r>
                        <a:rPr lang="en-US" sz="1200" dirty="0" smtClean="0">
                          <a:effectLst/>
                        </a:rPr>
                        <a:t>and pharynx</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12 (3.1%)</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22 (3.2%)</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200" dirty="0">
                          <a:effectLst/>
                        </a:rPr>
                        <a:t>    Malignant neoplasm of digestive </a:t>
                      </a:r>
                      <a:r>
                        <a:rPr lang="en-US" sz="1200" dirty="0" smtClean="0">
                          <a:effectLst/>
                        </a:rPr>
                        <a:t>organs</a:t>
                      </a:r>
                      <a:r>
                        <a:rPr lang="en-US" sz="1200" dirty="0">
                          <a:effectLst/>
                        </a:rPr>
                        <a:t> </a:t>
                      </a:r>
                      <a:r>
                        <a:rPr lang="en-US" sz="1200" dirty="0" smtClean="0">
                          <a:effectLst/>
                        </a:rPr>
                        <a:t>and peritoneum</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70 (18.0%)</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112 (16.1%)</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200" dirty="0">
                          <a:effectLst/>
                        </a:rPr>
                        <a:t>    Malignant neoplasm of respiratory </a:t>
                      </a:r>
                      <a:r>
                        <a:rPr lang="en-US" sz="1200" dirty="0" smtClean="0">
                          <a:effectLst/>
                        </a:rPr>
                        <a:t>and </a:t>
                      </a:r>
                      <a:r>
                        <a:rPr lang="en-US" sz="1200" dirty="0" err="1" smtClean="0">
                          <a:effectLst/>
                        </a:rPr>
                        <a:t>intrathoracic</a:t>
                      </a:r>
                      <a:r>
                        <a:rPr lang="en-US" sz="1200" dirty="0" smtClean="0">
                          <a:effectLst/>
                        </a:rPr>
                        <a:t> organs</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35 (9.0%)</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59 (8.5%)</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200" dirty="0">
                          <a:effectLst/>
                        </a:rPr>
                        <a:t>    Malignant neoplasm of bone, connective tissue</a:t>
                      </a:r>
                      <a:r>
                        <a:rPr lang="en-US" sz="1200" dirty="0" smtClean="0">
                          <a:effectLst/>
                        </a:rPr>
                        <a:t>, skin, and breast</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113 (29.0%)</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240 (34.6%)</a:t>
                      </a:r>
                      <a:endParaRPr lang="en-US" sz="14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200" dirty="0">
                          <a:effectLst/>
                        </a:rPr>
                        <a:t>    Malignant neoplasm of genitourinary organs</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61 (15.7%)</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113 (16.3%)</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 </a:t>
                      </a:r>
                      <a:endParaRPr lang="en-US" sz="140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200" dirty="0">
                          <a:effectLst/>
                        </a:rPr>
                        <a:t>    Malignant neoplasm of other and </a:t>
                      </a:r>
                      <a:r>
                        <a:rPr lang="en-US" sz="1200" dirty="0" smtClean="0">
                          <a:effectLst/>
                        </a:rPr>
                        <a:t>unspecified sites</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40 (10.3%)</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a:effectLst/>
                        </a:rPr>
                        <a:t>56 (8.1%)</a:t>
                      </a:r>
                      <a:endParaRPr lang="en-US" sz="14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200" dirty="0">
                          <a:effectLst/>
                        </a:rPr>
                        <a:t>    Malignant neoplasm of lymphatic </a:t>
                      </a:r>
                      <a:r>
                        <a:rPr lang="en-US" sz="1200" dirty="0" smtClean="0">
                          <a:effectLst/>
                        </a:rPr>
                        <a:t>and </a:t>
                      </a:r>
                      <a:r>
                        <a:rPr lang="en-US" sz="1200" dirty="0" err="1" smtClean="0">
                          <a:effectLst/>
                        </a:rPr>
                        <a:t>hematophoietic</a:t>
                      </a:r>
                      <a:r>
                        <a:rPr lang="en-US" sz="1200" dirty="0" smtClean="0">
                          <a:effectLst/>
                        </a:rPr>
                        <a:t> tissue</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200">
                          <a:effectLst/>
                        </a:rPr>
                        <a:t>56 (14.4%)</a:t>
                      </a:r>
                      <a:endParaRPr lang="en-US" sz="120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200" dirty="0">
                          <a:effectLst/>
                        </a:rPr>
                        <a:t>87 (12.5%)</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400" dirty="0">
                          <a:effectLst/>
                        </a:rPr>
                        <a:t> </a:t>
                      </a:r>
                      <a:endParaRPr lang="en-US" sz="1400" dirty="0">
                        <a:effectLst/>
                        <a:latin typeface="Calibri"/>
                        <a:ea typeface="Calibri"/>
                        <a:cs typeface="Times New Roman"/>
                      </a:endParaRPr>
                    </a:p>
                  </a:txBody>
                  <a:tcPr marL="8353" marR="8353" marT="0" marB="0"/>
                </a:tc>
              </a:tr>
              <a:tr h="205635">
                <a:tc>
                  <a:txBody>
                    <a:bodyPr/>
                    <a:lstStyle/>
                    <a:p>
                      <a:pPr marL="0" marR="0">
                        <a:spcBef>
                          <a:spcPts val="95"/>
                        </a:spcBef>
                        <a:spcAft>
                          <a:spcPts val="600"/>
                        </a:spcAft>
                      </a:pPr>
                      <a:r>
                        <a:rPr lang="en-US" sz="1200" dirty="0">
                          <a:effectLst/>
                        </a:rPr>
                        <a:t>    </a:t>
                      </a:r>
                      <a:r>
                        <a:rPr lang="en-US" sz="1200" dirty="0" err="1">
                          <a:effectLst/>
                        </a:rPr>
                        <a:t>Neuroendoctrine</a:t>
                      </a:r>
                      <a:r>
                        <a:rPr lang="en-US" sz="1200" dirty="0">
                          <a:effectLst/>
                        </a:rPr>
                        <a:t> tumors</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200" dirty="0">
                          <a:effectLst/>
                        </a:rPr>
                        <a:t>2 (0.5%)</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200" dirty="0">
                          <a:effectLst/>
                        </a:rPr>
                        <a:t>5 (0.7%)</a:t>
                      </a:r>
                      <a:endParaRPr lang="en-US" sz="1200" dirty="0">
                        <a:effectLst/>
                        <a:latin typeface="Calibri"/>
                        <a:ea typeface="Calibri"/>
                        <a:cs typeface="Times New Roman"/>
                      </a:endParaRPr>
                    </a:p>
                  </a:txBody>
                  <a:tcPr marL="8353" marR="8353" marT="0" marB="0"/>
                </a:tc>
                <a:tc>
                  <a:txBody>
                    <a:bodyPr/>
                    <a:lstStyle/>
                    <a:p>
                      <a:pPr marL="0" marR="0" algn="ctr">
                        <a:spcBef>
                          <a:spcPts val="95"/>
                        </a:spcBef>
                        <a:spcAft>
                          <a:spcPts val="600"/>
                        </a:spcAft>
                      </a:pPr>
                      <a:r>
                        <a:rPr lang="en-US" sz="1000" dirty="0">
                          <a:effectLst/>
                        </a:rPr>
                        <a:t> </a:t>
                      </a:r>
                      <a:endParaRPr lang="en-US" sz="1000" dirty="0">
                        <a:effectLst/>
                        <a:latin typeface="Calibri"/>
                        <a:ea typeface="Calibri"/>
                        <a:cs typeface="Times New Roman"/>
                      </a:endParaRPr>
                    </a:p>
                  </a:txBody>
                  <a:tcPr marL="8353" marR="8353" marT="0" marB="0"/>
                </a:tc>
              </a:tr>
              <a:tr h="135274">
                <a:tc gridSpan="4">
                  <a:txBody>
                    <a:bodyPr/>
                    <a:lstStyle/>
                    <a:p>
                      <a:pPr marL="0" marR="0">
                        <a:spcBef>
                          <a:spcPts val="95"/>
                        </a:spcBef>
                        <a:spcAft>
                          <a:spcPts val="600"/>
                        </a:spcAft>
                      </a:pPr>
                      <a:r>
                        <a:rPr lang="en-US" sz="1000" baseline="30000" dirty="0">
                          <a:effectLst/>
                        </a:rPr>
                        <a:t>1</a:t>
                      </a:r>
                      <a:r>
                        <a:rPr lang="en-US" sz="1000" dirty="0">
                          <a:effectLst/>
                        </a:rPr>
                        <a:t>Chi-Square    </a:t>
                      </a:r>
                      <a:r>
                        <a:rPr lang="en-US" sz="1000" baseline="30000" dirty="0">
                          <a:effectLst/>
                        </a:rPr>
                        <a:t>2</a:t>
                      </a:r>
                      <a:r>
                        <a:rPr lang="en-US" sz="1000" dirty="0">
                          <a:effectLst/>
                        </a:rPr>
                        <a:t>Kruskal Wallis</a:t>
                      </a:r>
                      <a:endParaRPr lang="en-US" sz="1000" dirty="0">
                        <a:effectLst/>
                        <a:latin typeface="Calibri"/>
                        <a:ea typeface="Calibri"/>
                        <a:cs typeface="Times New Roman"/>
                      </a:endParaRPr>
                    </a:p>
                  </a:txBody>
                  <a:tcPr marL="8353" marR="8353"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 xmlns:p14="http://schemas.microsoft.com/office/powerpoint/2010/main" val="2568388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CAHPS Development Process</a:t>
            </a:r>
          </a:p>
        </p:txBody>
      </p:sp>
      <p:graphicFrame>
        <p:nvGraphicFramePr>
          <p:cNvPr id="4" name="Content Placeholder 3" descr="This graphic presents the process for developing CAHPS surveys. Starting with formative research, developing the draft, and testing and finalizing the survey."/>
          <p:cNvGraphicFramePr>
            <a:graphicFrameLocks noGrp="1"/>
          </p:cNvGraphicFramePr>
          <p:nvPr>
            <p:ph idx="1"/>
          </p:nvPr>
        </p:nvGraphicFramePr>
        <p:xfrm>
          <a:off x="0" y="1524000"/>
          <a:ext cx="9144000"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dirty="0"/>
              <a:t>Quality of </a:t>
            </a:r>
            <a:r>
              <a:rPr lang="en-US" sz="3200" dirty="0" smtClean="0"/>
              <a:t>Care </a:t>
            </a:r>
            <a:r>
              <a:rPr lang="en-US" sz="3200" dirty="0"/>
              <a:t>Q</a:t>
            </a:r>
            <a:r>
              <a:rPr lang="en-US" sz="3200" dirty="0" smtClean="0"/>
              <a:t>uestions That Differ by </a:t>
            </a:r>
            <a:r>
              <a:rPr lang="en-US" sz="3200" dirty="0"/>
              <a:t>M</a:t>
            </a:r>
            <a:r>
              <a:rPr lang="en-US" sz="3200" dirty="0" smtClean="0"/>
              <a:t>ode </a:t>
            </a:r>
            <a:r>
              <a:rPr lang="en-US" sz="3200" dirty="0"/>
              <a:t>of </a:t>
            </a:r>
            <a:r>
              <a:rPr lang="en-US" sz="3200" dirty="0" smtClean="0"/>
              <a:t>Survey Administration</a:t>
            </a:r>
            <a:endParaRPr lang="en-US" sz="3200" dirty="0">
              <a:solidFill>
                <a:schemeClr val="accent2"/>
              </a:solidFill>
            </a:endParaRPr>
          </a:p>
        </p:txBody>
      </p:sp>
      <p:graphicFrame>
        <p:nvGraphicFramePr>
          <p:cNvPr id="4" name="Table 3"/>
          <p:cNvGraphicFramePr>
            <a:graphicFrameLocks noGrp="1"/>
          </p:cNvGraphicFramePr>
          <p:nvPr>
            <p:extLst>
              <p:ext uri="{D42A27DB-BD31-4B8C-83A1-F6EECF244321}">
                <p14:modId xmlns="" xmlns:p14="http://schemas.microsoft.com/office/powerpoint/2010/main" val="2066817456"/>
              </p:ext>
            </p:extLst>
          </p:nvPr>
        </p:nvGraphicFramePr>
        <p:xfrm>
          <a:off x="381000" y="1295400"/>
          <a:ext cx="8229599" cy="5425132"/>
        </p:xfrm>
        <a:graphic>
          <a:graphicData uri="http://schemas.openxmlformats.org/drawingml/2006/table">
            <a:tbl>
              <a:tblPr>
                <a:tableStyleId>{5C22544A-7EE6-4342-B048-85BDC9FD1C3A}</a:tableStyleId>
              </a:tblPr>
              <a:tblGrid>
                <a:gridCol w="5562599"/>
                <a:gridCol w="990600"/>
                <a:gridCol w="914400"/>
                <a:gridCol w="762000"/>
              </a:tblGrid>
              <a:tr h="213360">
                <a:tc>
                  <a:txBody>
                    <a:bodyPr/>
                    <a:lstStyle/>
                    <a:p>
                      <a:pPr marL="0" marR="0">
                        <a:spcBef>
                          <a:spcPts val="95"/>
                        </a:spcBef>
                        <a:spcAft>
                          <a:spcPts val="600"/>
                        </a:spcAft>
                      </a:pPr>
                      <a:r>
                        <a:rPr lang="en-US" sz="1200" dirty="0">
                          <a:effectLst/>
                        </a:rPr>
                        <a:t> </a:t>
                      </a:r>
                      <a:endParaRPr lang="en-US" sz="1200" dirty="0">
                        <a:effectLst/>
                        <a:latin typeface="Calibri"/>
                        <a:ea typeface="Calibri"/>
                        <a:cs typeface="Times New Roman"/>
                      </a:endParaRPr>
                    </a:p>
                  </a:txBody>
                  <a:tcPr marL="8334" marR="8334" marT="0" marB="0" anchor="b"/>
                </a:tc>
                <a:tc>
                  <a:txBody>
                    <a:bodyPr/>
                    <a:lstStyle/>
                    <a:p>
                      <a:pPr marL="0" marR="0" algn="ctr">
                        <a:spcBef>
                          <a:spcPts val="95"/>
                        </a:spcBef>
                        <a:spcAft>
                          <a:spcPts val="600"/>
                        </a:spcAft>
                      </a:pPr>
                      <a:r>
                        <a:rPr lang="en-US" sz="1200" b="1" dirty="0">
                          <a:effectLst/>
                        </a:rPr>
                        <a:t>Mail                                        (N=697)</a:t>
                      </a:r>
                      <a:endParaRPr lang="en-US" sz="1200" b="1" dirty="0">
                        <a:effectLst/>
                        <a:latin typeface="Calibri"/>
                        <a:ea typeface="Calibri"/>
                        <a:cs typeface="Times New Roman"/>
                      </a:endParaRPr>
                    </a:p>
                  </a:txBody>
                  <a:tcPr marL="8334" marR="8334" marT="0" marB="0" anchor="b"/>
                </a:tc>
                <a:tc>
                  <a:txBody>
                    <a:bodyPr/>
                    <a:lstStyle/>
                    <a:p>
                      <a:pPr marL="0" marR="0" algn="ctr">
                        <a:spcBef>
                          <a:spcPts val="95"/>
                        </a:spcBef>
                        <a:spcAft>
                          <a:spcPts val="600"/>
                        </a:spcAft>
                      </a:pPr>
                      <a:r>
                        <a:rPr lang="en-US" sz="1200" b="1" dirty="0">
                          <a:effectLst/>
                        </a:rPr>
                        <a:t>Phone                                        (N=79)</a:t>
                      </a:r>
                      <a:endParaRPr lang="en-US" sz="1200" b="1" dirty="0">
                        <a:effectLst/>
                        <a:latin typeface="Calibri"/>
                        <a:ea typeface="Calibri"/>
                        <a:cs typeface="Times New Roman"/>
                      </a:endParaRPr>
                    </a:p>
                  </a:txBody>
                  <a:tcPr marL="8334" marR="8334" marT="0" marB="0" anchor="b"/>
                </a:tc>
                <a:tc>
                  <a:txBody>
                    <a:bodyPr/>
                    <a:lstStyle/>
                    <a:p>
                      <a:pPr marL="0" marR="0" algn="ctr">
                        <a:spcBef>
                          <a:spcPts val="95"/>
                        </a:spcBef>
                        <a:spcAft>
                          <a:spcPts val="600"/>
                        </a:spcAft>
                      </a:pPr>
                      <a:r>
                        <a:rPr lang="en-US" sz="1200" b="1" dirty="0">
                          <a:effectLst/>
                        </a:rPr>
                        <a:t>p value</a:t>
                      </a:r>
                      <a:endParaRPr lang="en-US" sz="1200" b="1" dirty="0">
                        <a:effectLst/>
                        <a:latin typeface="Calibri"/>
                        <a:ea typeface="Calibri"/>
                        <a:cs typeface="Times New Roman"/>
                      </a:endParaRPr>
                    </a:p>
                  </a:txBody>
                  <a:tcPr marL="8334" marR="8334" marT="0" marB="0" anchor="b"/>
                </a:tc>
              </a:tr>
              <a:tr h="138902">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a:effectLst/>
                        </a:rPr>
                        <a:t>How much did a </a:t>
                      </a:r>
                      <a:r>
                        <a:rPr lang="en-US" sz="1200" dirty="0" err="1">
                          <a:effectLst/>
                        </a:rPr>
                        <a:t>Dr</a:t>
                      </a:r>
                      <a:r>
                        <a:rPr lang="en-US" sz="1200" dirty="0">
                          <a:effectLst/>
                        </a:rPr>
                        <a:t>/HCP </a:t>
                      </a:r>
                      <a:r>
                        <a:rPr lang="en-US" sz="1200" dirty="0" smtClean="0">
                          <a:effectLst/>
                        </a:rPr>
                        <a:t>talk</a:t>
                      </a:r>
                      <a:r>
                        <a:rPr lang="en-US" sz="1200" baseline="0" dirty="0">
                          <a:effectLst/>
                        </a:rPr>
                        <a:t> </a:t>
                      </a:r>
                      <a:r>
                        <a:rPr lang="en-US" sz="1200" dirty="0" smtClean="0">
                          <a:effectLst/>
                        </a:rPr>
                        <a:t>about</a:t>
                      </a:r>
                      <a:r>
                        <a:rPr lang="en-US" sz="1200" dirty="0">
                          <a:effectLst/>
                        </a:rPr>
                        <a:t> </a:t>
                      </a:r>
                      <a:r>
                        <a:rPr lang="en-US" sz="1200" dirty="0" smtClean="0">
                          <a:effectLst/>
                        </a:rPr>
                        <a:t>other ways to treat your cancer</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0.003</a:t>
                      </a:r>
                      <a:r>
                        <a:rPr lang="en-US" sz="1200" baseline="30000" dirty="0" smtClean="0">
                          <a:effectLst/>
                        </a:rPr>
                        <a:t>1</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9</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A lot</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215 (31.3%)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32 (41.0%)</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Some</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224 (32.6%)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10 (12.8%)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37160">
                <a:tc>
                  <a:txBody>
                    <a:bodyPr/>
                    <a:lstStyle/>
                    <a:p>
                      <a:pPr marL="0" marR="0">
                        <a:spcBef>
                          <a:spcPts val="95"/>
                        </a:spcBef>
                        <a:spcAft>
                          <a:spcPts val="600"/>
                        </a:spcAft>
                      </a:pPr>
                      <a:r>
                        <a:rPr lang="en-US" sz="1200" dirty="0">
                          <a:effectLst/>
                        </a:rPr>
                        <a:t>    A little</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91 (13.2%)</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10 (12.8%)</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Not at all</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158 (23.0%)</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26 (33.3%)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7160">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a:effectLst/>
                        </a:rPr>
                        <a:t>How much did a </a:t>
                      </a:r>
                      <a:r>
                        <a:rPr lang="en-US" sz="1200" dirty="0" err="1">
                          <a:effectLst/>
                        </a:rPr>
                        <a:t>Dr</a:t>
                      </a:r>
                      <a:r>
                        <a:rPr lang="en-US" sz="1200" dirty="0">
                          <a:effectLst/>
                        </a:rPr>
                        <a:t>/HCP </a:t>
                      </a:r>
                      <a:r>
                        <a:rPr lang="en-US" sz="1200" dirty="0" smtClean="0">
                          <a:effectLst/>
                        </a:rPr>
                        <a:t>talk</a:t>
                      </a:r>
                      <a:r>
                        <a:rPr lang="en-US" sz="1200" baseline="0" dirty="0">
                          <a:effectLst/>
                        </a:rPr>
                        <a:t> </a:t>
                      </a:r>
                      <a:r>
                        <a:rPr lang="en-US" sz="1200" dirty="0" smtClean="0">
                          <a:effectLst/>
                        </a:rPr>
                        <a:t>about</a:t>
                      </a:r>
                      <a:r>
                        <a:rPr lang="en-US" sz="1200" baseline="0" dirty="0" smtClean="0">
                          <a:effectLst/>
                        </a:rPr>
                        <a:t> r</a:t>
                      </a:r>
                      <a:r>
                        <a:rPr lang="en-US" sz="1200" dirty="0" smtClean="0">
                          <a:effectLst/>
                        </a:rPr>
                        <a:t>adiation/drug/surgery as</a:t>
                      </a:r>
                      <a:r>
                        <a:rPr lang="en-US" sz="1200" baseline="0" dirty="0" smtClean="0">
                          <a:effectLst/>
                        </a:rPr>
                        <a:t> </a:t>
                      </a:r>
                      <a:r>
                        <a:rPr lang="en-US" sz="1200" dirty="0" smtClean="0">
                          <a:effectLst/>
                        </a:rPr>
                        <a:t>an</a:t>
                      </a:r>
                      <a:r>
                        <a:rPr lang="en-US" sz="1200" baseline="0" dirty="0" smtClean="0">
                          <a:effectLst/>
                        </a:rPr>
                        <a:t> </a:t>
                      </a:r>
                      <a:r>
                        <a:rPr lang="en-US" sz="1200" dirty="0" smtClean="0">
                          <a:effectLst/>
                        </a:rPr>
                        <a:t>option</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0.008</a:t>
                      </a:r>
                      <a:r>
                        <a:rPr lang="en-US" sz="1200" baseline="30000" dirty="0" smtClean="0">
                          <a:effectLst/>
                        </a:rPr>
                        <a:t>1</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167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A lot</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214 (40.4%)</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31 (59.6%)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Some</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131 (24.7%)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 (9.6%)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A little</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64 (12.1%)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 (3.8%)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Not at all</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121 (22.8%)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14 (26.9%)</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200196">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err="1">
                          <a:effectLst/>
                        </a:rPr>
                        <a:t>Dr</a:t>
                      </a:r>
                      <a:r>
                        <a:rPr lang="en-US" sz="1200" dirty="0">
                          <a:effectLst/>
                        </a:rPr>
                        <a:t>/HCP clearly explain  disadvantages of </a:t>
                      </a:r>
                      <a:r>
                        <a:rPr lang="en-US" sz="1200" dirty="0" smtClean="0">
                          <a:effectLst/>
                        </a:rPr>
                        <a:t>each choice for cancer </a:t>
                      </a:r>
                      <a:r>
                        <a:rPr lang="en-US" sz="1200" dirty="0" err="1" smtClean="0">
                          <a:effectLst/>
                        </a:rPr>
                        <a:t>tx</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0.004</a:t>
                      </a:r>
                      <a:r>
                        <a:rPr lang="en-US" sz="1200" baseline="30000" dirty="0" smtClean="0">
                          <a:effectLst/>
                        </a:rPr>
                        <a:t>1</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171</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Yes, definitely</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353 (67.1%)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30 (57.7%)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Yes, somewhat</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134 (25.5%)</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11 (21.2%)</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No</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39 (7.4%)</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11 (21.2%)</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268101">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err="1" smtClean="0">
                          <a:effectLst/>
                        </a:rPr>
                        <a:t>Dr</a:t>
                      </a:r>
                      <a:r>
                        <a:rPr lang="en-US" sz="1200" dirty="0" smtClean="0">
                          <a:effectLst/>
                        </a:rPr>
                        <a:t>/HCP</a:t>
                      </a:r>
                      <a:r>
                        <a:rPr lang="en-US" sz="1200" dirty="0">
                          <a:effectLst/>
                        </a:rPr>
                        <a:t> involve you in decisions </a:t>
                      </a:r>
                      <a:r>
                        <a:rPr lang="en-US" sz="1200" dirty="0" smtClean="0">
                          <a:effectLst/>
                        </a:rPr>
                        <a:t>about  cancer </a:t>
                      </a:r>
                      <a:r>
                        <a:rPr lang="en-US" sz="1200" dirty="0" err="1" smtClean="0">
                          <a:effectLst/>
                        </a:rPr>
                        <a:t>tx</a:t>
                      </a:r>
                      <a:r>
                        <a:rPr lang="en-US" sz="1200" baseline="0" dirty="0" smtClean="0">
                          <a:effectLst/>
                        </a:rPr>
                        <a:t> </a:t>
                      </a:r>
                      <a:r>
                        <a:rPr lang="en-US" sz="1200" dirty="0" smtClean="0">
                          <a:effectLst/>
                        </a:rPr>
                        <a:t>as much as wanted</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0.047</a:t>
                      </a:r>
                      <a:r>
                        <a:rPr lang="en-US" sz="1200" baseline="30000" dirty="0" smtClean="0">
                          <a:effectLst/>
                        </a:rPr>
                        <a:t>1</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17</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Yes, definitely</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572 (84.1%)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73 (93.6%)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Yes, somewhat</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93 (13.7%)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 (3.8%)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No</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15 (2.2%)</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 (2.6%)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201955">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err="1">
                          <a:effectLst/>
                        </a:rPr>
                        <a:t>Tx</a:t>
                      </a:r>
                      <a:r>
                        <a:rPr lang="en-US" sz="1200" dirty="0">
                          <a:effectLst/>
                        </a:rPr>
                        <a:t> team encouraged you to contact them </a:t>
                      </a:r>
                      <a:r>
                        <a:rPr lang="en-US" sz="1200" dirty="0" smtClean="0">
                          <a:effectLst/>
                        </a:rPr>
                        <a:t>with questions between visits</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0.036</a:t>
                      </a:r>
                      <a:r>
                        <a:rPr lang="en-US" sz="1200" baseline="30000" dirty="0" smtClean="0">
                          <a:effectLst/>
                        </a:rPr>
                        <a:t>1</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7</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Yes, definitely</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585 (84.8%)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63 (80.8%)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Yes, somewhat</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78 (11.3%)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7 (9.0%)</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r h="138902">
                <a:tc>
                  <a:txBody>
                    <a:bodyPr/>
                    <a:lstStyle/>
                    <a:p>
                      <a:pPr marL="0" marR="0">
                        <a:spcBef>
                          <a:spcPts val="95"/>
                        </a:spcBef>
                        <a:spcAft>
                          <a:spcPts val="600"/>
                        </a:spcAft>
                      </a:pPr>
                      <a:r>
                        <a:rPr lang="en-US" sz="1200" dirty="0">
                          <a:effectLst/>
                        </a:rPr>
                        <a:t>    No</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27 (3.9%)</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8 (10.3%)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 </a:t>
                      </a:r>
                      <a:endParaRPr lang="en-US" sz="1200" dirty="0">
                        <a:effectLst/>
                        <a:latin typeface="Calibri"/>
                        <a:ea typeface="Calibri"/>
                        <a:cs typeface="Times New Roman"/>
                      </a:endParaRPr>
                    </a:p>
                  </a:txBody>
                  <a:tcPr marL="0" marR="0" marT="0" marB="0"/>
                </a:tc>
              </a:tr>
            </a:tbl>
          </a:graphicData>
        </a:graphic>
      </p:graphicFrame>
    </p:spTree>
    <p:extLst>
      <p:ext uri="{BB962C8B-B14F-4D97-AF65-F5344CB8AC3E}">
        <p14:creationId xmlns="" xmlns:p14="http://schemas.microsoft.com/office/powerpoint/2010/main" val="17309661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152400"/>
            <a:ext cx="9144000" cy="1143000"/>
          </a:xfrm>
        </p:spPr>
        <p:txBody>
          <a:bodyPr/>
          <a:lstStyle/>
          <a:p>
            <a:r>
              <a:rPr lang="en-US" sz="3200" dirty="0" smtClean="0"/>
              <a:t>Mode of survey administration (cont.)</a:t>
            </a:r>
            <a:endParaRPr lang="en-US" sz="3200" dirty="0">
              <a:solidFill>
                <a:schemeClr val="accent2"/>
              </a:solidFill>
            </a:endParaRPr>
          </a:p>
        </p:txBody>
      </p:sp>
      <p:graphicFrame>
        <p:nvGraphicFramePr>
          <p:cNvPr id="4" name="Table 3"/>
          <p:cNvGraphicFramePr>
            <a:graphicFrameLocks noGrp="1"/>
          </p:cNvGraphicFramePr>
          <p:nvPr>
            <p:extLst>
              <p:ext uri="{D42A27DB-BD31-4B8C-83A1-F6EECF244321}">
                <p14:modId xmlns="" xmlns:p14="http://schemas.microsoft.com/office/powerpoint/2010/main" val="2026432307"/>
              </p:ext>
            </p:extLst>
          </p:nvPr>
        </p:nvGraphicFramePr>
        <p:xfrm>
          <a:off x="685800" y="838200"/>
          <a:ext cx="7924800" cy="5852160"/>
        </p:xfrm>
        <a:graphic>
          <a:graphicData uri="http://schemas.openxmlformats.org/drawingml/2006/table">
            <a:tbl>
              <a:tblPr>
                <a:tableStyleId>{5C22544A-7EE6-4342-B048-85BDC9FD1C3A}</a:tableStyleId>
              </a:tblPr>
              <a:tblGrid>
                <a:gridCol w="4653389"/>
                <a:gridCol w="1137811"/>
                <a:gridCol w="1295400"/>
                <a:gridCol w="838200"/>
              </a:tblGrid>
              <a:tr h="114300">
                <a:tc>
                  <a:txBody>
                    <a:bodyPr/>
                    <a:lstStyle/>
                    <a:p>
                      <a:pPr marL="0" marR="0">
                        <a:spcBef>
                          <a:spcPts val="95"/>
                        </a:spcBef>
                        <a:spcAft>
                          <a:spcPts val="600"/>
                        </a:spcAft>
                      </a:pPr>
                      <a:r>
                        <a:rPr lang="en-US" sz="1200" dirty="0">
                          <a:effectLst/>
                        </a:rPr>
                        <a:t> </a:t>
                      </a:r>
                      <a:endParaRPr lang="en-US" sz="1200" dirty="0">
                        <a:effectLst/>
                        <a:latin typeface="Calibri"/>
                        <a:ea typeface="Calibri"/>
                        <a:cs typeface="Times New Roman"/>
                      </a:endParaRPr>
                    </a:p>
                  </a:txBody>
                  <a:tcPr marL="8334" marR="8334" marT="0" marB="0" anchor="b"/>
                </a:tc>
                <a:tc>
                  <a:txBody>
                    <a:bodyPr/>
                    <a:lstStyle/>
                    <a:p>
                      <a:pPr marL="0" marR="0" algn="ctr">
                        <a:spcBef>
                          <a:spcPts val="95"/>
                        </a:spcBef>
                        <a:spcAft>
                          <a:spcPts val="600"/>
                        </a:spcAft>
                      </a:pPr>
                      <a:r>
                        <a:rPr lang="en-US" sz="1200" dirty="0">
                          <a:effectLst/>
                        </a:rPr>
                        <a:t>Mail                                        (N=697)</a:t>
                      </a:r>
                      <a:endParaRPr lang="en-US" sz="1200" dirty="0">
                        <a:effectLst/>
                        <a:latin typeface="Calibri"/>
                        <a:ea typeface="Calibri"/>
                        <a:cs typeface="Times New Roman"/>
                      </a:endParaRPr>
                    </a:p>
                  </a:txBody>
                  <a:tcPr marL="8334" marR="8334" marT="0" marB="0" anchor="b"/>
                </a:tc>
                <a:tc>
                  <a:txBody>
                    <a:bodyPr/>
                    <a:lstStyle/>
                    <a:p>
                      <a:pPr marL="0" marR="0" algn="ctr">
                        <a:spcBef>
                          <a:spcPts val="95"/>
                        </a:spcBef>
                        <a:spcAft>
                          <a:spcPts val="600"/>
                        </a:spcAft>
                      </a:pPr>
                      <a:r>
                        <a:rPr lang="en-US" sz="1200" dirty="0">
                          <a:effectLst/>
                        </a:rPr>
                        <a:t>Phone                                        (N=79)</a:t>
                      </a:r>
                      <a:endParaRPr lang="en-US" sz="1200" dirty="0">
                        <a:effectLst/>
                        <a:latin typeface="Calibri"/>
                        <a:ea typeface="Calibri"/>
                        <a:cs typeface="Times New Roman"/>
                      </a:endParaRPr>
                    </a:p>
                  </a:txBody>
                  <a:tcPr marL="8334" marR="8334" marT="0" marB="0" anchor="b"/>
                </a:tc>
                <a:tc>
                  <a:txBody>
                    <a:bodyPr/>
                    <a:lstStyle/>
                    <a:p>
                      <a:pPr marL="0" marR="0" algn="ctr">
                        <a:spcBef>
                          <a:spcPts val="95"/>
                        </a:spcBef>
                        <a:spcAft>
                          <a:spcPts val="600"/>
                        </a:spcAft>
                      </a:pPr>
                      <a:r>
                        <a:rPr lang="en-US" sz="1200" dirty="0">
                          <a:effectLst/>
                        </a:rPr>
                        <a:t>p value</a:t>
                      </a:r>
                      <a:endParaRPr lang="en-US" sz="1200" dirty="0">
                        <a:effectLst/>
                        <a:latin typeface="Calibri"/>
                        <a:ea typeface="Calibri"/>
                        <a:cs typeface="Times New Roman"/>
                      </a:endParaRPr>
                    </a:p>
                  </a:txBody>
                  <a:tcPr marL="8334" marR="8334" marT="0" marB="0" anchor="b"/>
                </a:tc>
              </a:tr>
              <a:tr h="114300">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a:effectLst/>
                        </a:rPr>
                        <a:t>How many times </a:t>
                      </a:r>
                      <a:r>
                        <a:rPr lang="en-US" sz="1200" dirty="0" smtClean="0">
                          <a:effectLst/>
                        </a:rPr>
                        <a:t>visit</a:t>
                      </a:r>
                      <a:r>
                        <a:rPr lang="en-US" sz="1200" dirty="0">
                          <a:effectLst/>
                        </a:rPr>
                        <a:t> the cancer center </a:t>
                      </a:r>
                      <a:r>
                        <a:rPr lang="en-US" sz="1200" dirty="0" err="1" smtClean="0">
                          <a:effectLst/>
                        </a:rPr>
                        <a:t>appt</a:t>
                      </a:r>
                      <a:r>
                        <a:rPr lang="en-US" sz="1200" baseline="0" dirty="0" smtClean="0">
                          <a:effectLst/>
                        </a:rPr>
                        <a:t> with </a:t>
                      </a:r>
                      <a:r>
                        <a:rPr lang="en-US" sz="1200" baseline="0" dirty="0" err="1" smtClean="0">
                          <a:effectLst/>
                        </a:rPr>
                        <a:t>tx</a:t>
                      </a:r>
                      <a:r>
                        <a:rPr lang="en-US" sz="1200" baseline="0" dirty="0" smtClean="0">
                          <a:effectLst/>
                        </a:rPr>
                        <a:t> team</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0.014</a:t>
                      </a:r>
                      <a:r>
                        <a:rPr lang="en-US" sz="1200" baseline="30000" dirty="0" smtClean="0">
                          <a:effectLst/>
                        </a:rPr>
                        <a:t>1</a:t>
                      </a:r>
                      <a:endParaRPr lang="en-US" sz="1200" dirty="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14</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0</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0 times</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53 (7.8%)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 (3.8%)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1 to 5 times</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292 (42.8%)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26 (32.9%)</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6 to 10 times</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138 (20.2%)</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13 (16.5%)</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11 or more times</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200 (29.3%)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37 (46.8%)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a:effectLst/>
                        </a:rPr>
                        <a:t>How often </a:t>
                      </a:r>
                      <a:r>
                        <a:rPr lang="en-US" sz="1200" dirty="0" smtClean="0">
                          <a:effectLst/>
                        </a:rPr>
                        <a:t>cancer</a:t>
                      </a:r>
                      <a:r>
                        <a:rPr lang="en-US" sz="1200" dirty="0">
                          <a:effectLst/>
                        </a:rPr>
                        <a:t> center </a:t>
                      </a:r>
                      <a:r>
                        <a:rPr lang="en-US" sz="1200" dirty="0" smtClean="0">
                          <a:effectLst/>
                        </a:rPr>
                        <a:t>visits scheduled</a:t>
                      </a:r>
                      <a:r>
                        <a:rPr lang="en-US" sz="1200" baseline="0" dirty="0" smtClean="0">
                          <a:effectLst/>
                        </a:rPr>
                        <a:t> </a:t>
                      </a:r>
                      <a:r>
                        <a:rPr lang="en-US" sz="1200" dirty="0" smtClean="0">
                          <a:effectLst/>
                        </a:rPr>
                        <a:t>at times convenient </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0.048</a:t>
                      </a:r>
                      <a:r>
                        <a:rPr lang="en-US" sz="1200" baseline="30000" dirty="0" smtClean="0">
                          <a:effectLst/>
                        </a:rPr>
                        <a:t>1</a:t>
                      </a:r>
                      <a:endParaRPr lang="en-US" sz="1200" dirty="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13</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0</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Never</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19 (2.8%)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 (3.8%)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Sometimes</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42 (6.1%)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4 (5.1%)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53340">
                <a:tc>
                  <a:txBody>
                    <a:bodyPr/>
                    <a:lstStyle/>
                    <a:p>
                      <a:pPr marL="0" marR="0">
                        <a:spcBef>
                          <a:spcPts val="95"/>
                        </a:spcBef>
                        <a:spcAft>
                          <a:spcPts val="600"/>
                        </a:spcAft>
                      </a:pPr>
                      <a:r>
                        <a:rPr lang="en-US" sz="1200">
                          <a:effectLst/>
                        </a:rPr>
                        <a:t>    Usually</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241 (35.2%)</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16 (20.3%)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Always</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382 (55.8%)</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56 (70.9%)</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a:effectLst/>
                        </a:rPr>
                        <a:t>Did your </a:t>
                      </a:r>
                      <a:r>
                        <a:rPr lang="en-US" sz="1200" dirty="0" err="1">
                          <a:effectLst/>
                        </a:rPr>
                        <a:t>tx</a:t>
                      </a:r>
                      <a:r>
                        <a:rPr lang="en-US" sz="1200" dirty="0">
                          <a:effectLst/>
                        </a:rPr>
                        <a:t> team tell you what the next steps </a:t>
                      </a:r>
                      <a:r>
                        <a:rPr lang="en-US" sz="1200" dirty="0" smtClean="0">
                          <a:effectLst/>
                        </a:rPr>
                        <a:t>in your </a:t>
                      </a:r>
                      <a:r>
                        <a:rPr lang="en-US" sz="1200" dirty="0" err="1" smtClean="0">
                          <a:effectLst/>
                        </a:rPr>
                        <a:t>tx</a:t>
                      </a:r>
                      <a:r>
                        <a:rPr lang="en-US" sz="1200" dirty="0" smtClean="0">
                          <a:effectLst/>
                        </a:rPr>
                        <a:t> would be</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0.032</a:t>
                      </a:r>
                      <a:r>
                        <a:rPr lang="en-US" sz="1200" baseline="30000" dirty="0" smtClean="0">
                          <a:effectLst/>
                        </a:rPr>
                        <a:t>1</a:t>
                      </a:r>
                      <a:endParaRPr lang="en-US" sz="1200" dirty="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13</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Yes, definitely</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509 (74.4%)</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62 (79.5%)</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Yes, somewhat</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131 (19.2%)</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7 (9.0%)</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No</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44 (6.4%)</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9 (11.5%)</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a:effectLst/>
                        </a:rPr>
                        <a:t>Did you and your </a:t>
                      </a:r>
                      <a:r>
                        <a:rPr lang="en-US" sz="1200" dirty="0" err="1">
                          <a:effectLst/>
                        </a:rPr>
                        <a:t>tx</a:t>
                      </a:r>
                      <a:r>
                        <a:rPr lang="en-US" sz="1200" dirty="0">
                          <a:effectLst/>
                        </a:rPr>
                        <a:t> team talk about pain </a:t>
                      </a:r>
                      <a:r>
                        <a:rPr lang="en-US" sz="1200" dirty="0" smtClean="0">
                          <a:effectLst/>
                        </a:rPr>
                        <a:t>related to your cancer or </a:t>
                      </a:r>
                      <a:r>
                        <a:rPr lang="en-US" sz="1200" dirty="0" err="1" smtClean="0">
                          <a:effectLst/>
                        </a:rPr>
                        <a:t>tx</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0.014</a:t>
                      </a:r>
                      <a:r>
                        <a:rPr lang="en-US" sz="1200" baseline="30000" dirty="0" smtClean="0">
                          <a:effectLst/>
                        </a:rPr>
                        <a:t>1</a:t>
                      </a:r>
                      <a:endParaRPr lang="en-US" sz="1200" dirty="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14</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1</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Yes</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578 (84.6%)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74 (94.9%)</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No</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105 (15.4%)</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4 (5.1%)</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Were you bothered by pain from your cancer or </a:t>
                      </a:r>
                      <a:r>
                        <a:rPr lang="en-US" sz="1200" dirty="0" err="1">
                          <a:effectLst/>
                        </a:rPr>
                        <a:t>tx</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0.022</a:t>
                      </a:r>
                      <a:r>
                        <a:rPr lang="en-US" sz="1200" baseline="30000" dirty="0" smtClean="0">
                          <a:effectLst/>
                        </a:rPr>
                        <a:t>1</a:t>
                      </a:r>
                      <a:endParaRPr lang="en-US" sz="1200" dirty="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Missing</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4</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0</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Yes</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349 (50.4%)</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29 (36.7%)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No</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344 (49.6%)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50 (63.3%)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indent="0" algn="l" defTabSz="914400" rtl="0" eaLnBrk="1" fontAlgn="auto" latinLnBrk="0" hangingPunct="1">
                        <a:lnSpc>
                          <a:spcPct val="100000"/>
                        </a:lnSpc>
                        <a:spcBef>
                          <a:spcPts val="95"/>
                        </a:spcBef>
                        <a:spcAft>
                          <a:spcPts val="600"/>
                        </a:spcAft>
                        <a:buClrTx/>
                        <a:buSzTx/>
                        <a:buFontTx/>
                        <a:buNone/>
                        <a:tabLst/>
                        <a:defRPr/>
                      </a:pPr>
                      <a:r>
                        <a:rPr lang="en-US" sz="1200" dirty="0">
                          <a:effectLst/>
                        </a:rPr>
                        <a:t>Did you need help arranging for these </a:t>
                      </a:r>
                      <a:r>
                        <a:rPr lang="en-US" sz="1200" dirty="0" smtClean="0">
                          <a:effectLst/>
                        </a:rPr>
                        <a:t>additional services</a:t>
                      </a:r>
                      <a:endParaRPr lang="en-US" sz="1200" dirty="0" smtClean="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smtClean="0">
                          <a:effectLst/>
                        </a:rPr>
                        <a:t>0.033</a:t>
                      </a:r>
                      <a:r>
                        <a:rPr lang="en-US" sz="1200" baseline="30000" dirty="0" smtClean="0">
                          <a:effectLst/>
                        </a:rPr>
                        <a:t>1</a:t>
                      </a:r>
                      <a:endParaRPr lang="en-US" sz="1200" dirty="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dirty="0">
                          <a:effectLst/>
                        </a:rPr>
                        <a:t>    Missing</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594</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62</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Yes</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59 (57.3%)</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5 (29.4%)</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a:txBody>
                    <a:bodyPr/>
                    <a:lstStyle/>
                    <a:p>
                      <a:pPr marL="0" marR="0">
                        <a:spcBef>
                          <a:spcPts val="95"/>
                        </a:spcBef>
                        <a:spcAft>
                          <a:spcPts val="600"/>
                        </a:spcAft>
                      </a:pPr>
                      <a:r>
                        <a:rPr lang="en-US" sz="1200">
                          <a:effectLst/>
                        </a:rPr>
                        <a:t>    No</a:t>
                      </a:r>
                      <a:endParaRPr lang="en-US" sz="120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44 (42.7%)</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dirty="0">
                          <a:effectLst/>
                        </a:rPr>
                        <a:t>12 (70.6%)</a:t>
                      </a:r>
                      <a:endParaRPr lang="en-US" sz="1200" dirty="0">
                        <a:effectLst/>
                        <a:latin typeface="Calibri"/>
                        <a:ea typeface="Calibri"/>
                        <a:cs typeface="Times New Roman"/>
                      </a:endParaRPr>
                    </a:p>
                  </a:txBody>
                  <a:tcPr marL="0" marR="0" marT="0" marB="0"/>
                </a:tc>
                <a:tc>
                  <a:txBody>
                    <a:bodyPr/>
                    <a:lstStyle/>
                    <a:p>
                      <a:pPr marL="0" marR="0" algn="ctr">
                        <a:spcBef>
                          <a:spcPts val="95"/>
                        </a:spcBef>
                        <a:spcAft>
                          <a:spcPts val="600"/>
                        </a:spcAft>
                      </a:pPr>
                      <a:r>
                        <a:rPr lang="en-US" sz="1200">
                          <a:effectLst/>
                        </a:rPr>
                        <a:t> </a:t>
                      </a:r>
                      <a:endParaRPr lang="en-US" sz="1200">
                        <a:effectLst/>
                        <a:latin typeface="Calibri"/>
                        <a:ea typeface="Calibri"/>
                        <a:cs typeface="Times New Roman"/>
                      </a:endParaRPr>
                    </a:p>
                  </a:txBody>
                  <a:tcPr marL="0" marR="0" marT="0" marB="0"/>
                </a:tc>
              </a:tr>
              <a:tr h="114300">
                <a:tc gridSpan="4">
                  <a:txBody>
                    <a:bodyPr/>
                    <a:lstStyle/>
                    <a:p>
                      <a:pPr marL="0" marR="0">
                        <a:spcBef>
                          <a:spcPts val="95"/>
                        </a:spcBef>
                        <a:spcAft>
                          <a:spcPts val="600"/>
                        </a:spcAft>
                      </a:pPr>
                      <a:r>
                        <a:rPr lang="en-US" sz="1200" baseline="30000" dirty="0">
                          <a:effectLst/>
                        </a:rPr>
                        <a:t>1</a:t>
                      </a:r>
                      <a:r>
                        <a:rPr lang="en-US" sz="1200" dirty="0">
                          <a:effectLst/>
                        </a:rPr>
                        <a:t>Chi-Square</a:t>
                      </a:r>
                      <a:endParaRPr lang="en-US" sz="1200" dirty="0">
                        <a:effectLst/>
                        <a:latin typeface="Calibri"/>
                        <a:ea typeface="Calibri"/>
                        <a:cs typeface="Times New Roman"/>
                      </a:endParaRPr>
                    </a:p>
                  </a:txBody>
                  <a:tcPr marL="7541" marR="7541"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 xmlns:p14="http://schemas.microsoft.com/office/powerpoint/2010/main" val="30914703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Embedded Study of Comorbidity </a:t>
            </a:r>
            <a:r>
              <a:rPr lang="en-US" dirty="0"/>
              <a:t>Q</a:t>
            </a:r>
            <a:r>
              <a:rPr lang="en-US" dirty="0" smtClean="0"/>
              <a:t>uestions</a:t>
            </a:r>
            <a:endParaRPr lang="en-US" dirty="0"/>
          </a:p>
        </p:txBody>
      </p:sp>
      <p:sp>
        <p:nvSpPr>
          <p:cNvPr id="4" name="Content Placeholder 3"/>
          <p:cNvSpPr>
            <a:spLocks noGrp="1"/>
          </p:cNvSpPr>
          <p:nvPr>
            <p:ph idx="1"/>
          </p:nvPr>
        </p:nvSpPr>
        <p:spPr>
          <a:xfrm>
            <a:off x="658368" y="1295400"/>
            <a:ext cx="8104632" cy="5181600"/>
          </a:xfrm>
        </p:spPr>
        <p:txBody>
          <a:bodyPr/>
          <a:lstStyle/>
          <a:p>
            <a:r>
              <a:rPr lang="en-US" dirty="0" smtClean="0"/>
              <a:t>2 versions of survey</a:t>
            </a:r>
            <a:endParaRPr lang="en-US" sz="2400" dirty="0" smtClean="0"/>
          </a:p>
          <a:p>
            <a:r>
              <a:rPr lang="en-US" dirty="0" smtClean="0"/>
              <a:t>Version 1: </a:t>
            </a:r>
            <a:r>
              <a:rPr lang="en-US" dirty="0"/>
              <a:t>“Are you currently being treated by a health </a:t>
            </a:r>
            <a:r>
              <a:rPr lang="en-US" dirty="0" smtClean="0"/>
              <a:t>professional for…”</a:t>
            </a:r>
          </a:p>
          <a:p>
            <a:pPr marL="971550" lvl="2"/>
            <a:r>
              <a:rPr lang="en-US" sz="2400" dirty="0" smtClean="0"/>
              <a:t>Diabetes/high blood sugar, high blood pressure/hypertension, heart condition, chronic lung disease/COPD/emphysema/chronic bronchitis, arthritis/joint problems, depression/anxiety</a:t>
            </a:r>
          </a:p>
          <a:p>
            <a:pPr marL="971550" lvl="2"/>
            <a:r>
              <a:rPr lang="en-US" sz="2400" dirty="0" smtClean="0"/>
              <a:t>Number of conditions reported</a:t>
            </a:r>
          </a:p>
          <a:p>
            <a:pPr marL="1428750" lvl="3"/>
            <a:r>
              <a:rPr lang="en-US" sz="2000" dirty="0" smtClean="0"/>
              <a:t>0 = 43.4% </a:t>
            </a:r>
          </a:p>
          <a:p>
            <a:pPr marL="1428750" lvl="3"/>
            <a:r>
              <a:rPr lang="en-US" sz="2000" dirty="0" smtClean="0"/>
              <a:t>1 = 30.2% </a:t>
            </a:r>
          </a:p>
          <a:p>
            <a:pPr marL="1428750" lvl="3"/>
            <a:r>
              <a:rPr lang="en-US" sz="2000" dirty="0" smtClean="0"/>
              <a:t>2 = 18.5% </a:t>
            </a:r>
          </a:p>
          <a:p>
            <a:pPr marL="1428750" lvl="3"/>
            <a:r>
              <a:rPr lang="en-US" sz="2000" dirty="0" smtClean="0"/>
              <a:t>3+ = 7.9%</a:t>
            </a:r>
          </a:p>
        </p:txBody>
      </p:sp>
    </p:spTree>
    <p:extLst>
      <p:ext uri="{BB962C8B-B14F-4D97-AF65-F5344CB8AC3E}">
        <p14:creationId xmlns="" xmlns:p14="http://schemas.microsoft.com/office/powerpoint/2010/main" val="17002909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368" y="0"/>
            <a:ext cx="7827264" cy="914400"/>
          </a:xfrm>
        </p:spPr>
        <p:txBody>
          <a:bodyPr/>
          <a:lstStyle/>
          <a:p>
            <a:r>
              <a:rPr lang="en-US" dirty="0" smtClean="0"/>
              <a:t>Embedded Study</a:t>
            </a:r>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2132742388"/>
              </p:ext>
            </p:extLst>
          </p:nvPr>
        </p:nvGraphicFramePr>
        <p:xfrm>
          <a:off x="990600" y="3352800"/>
          <a:ext cx="7162800" cy="2748453"/>
        </p:xfrm>
        <a:graphic>
          <a:graphicData uri="http://schemas.openxmlformats.org/drawingml/2006/table">
            <a:tbl>
              <a:tblPr firstRow="1" firstCol="1" bandRow="1">
                <a:tableStyleId>{5C22544A-7EE6-4342-B048-85BDC9FD1C3A}</a:tableStyleId>
              </a:tblPr>
              <a:tblGrid>
                <a:gridCol w="1827245"/>
                <a:gridCol w="2338873"/>
                <a:gridCol w="2996682"/>
              </a:tblGrid>
              <a:tr h="305899">
                <a:tc>
                  <a:txBody>
                    <a:bodyPr/>
                    <a:lstStyle/>
                    <a:p>
                      <a:pPr marL="0" marR="0">
                        <a:spcBef>
                          <a:spcPts val="95"/>
                        </a:spcBef>
                        <a:spcAft>
                          <a:spcPts val="600"/>
                        </a:spcAft>
                      </a:pPr>
                      <a:r>
                        <a:rPr lang="en-US" sz="1400" i="1" dirty="0">
                          <a:solidFill>
                            <a:schemeClr val="bg2"/>
                          </a:solidFill>
                          <a:effectLst/>
                        </a:rPr>
                        <a:t>Comorbidity index 2 </a:t>
                      </a:r>
                      <a:endParaRPr lang="en-US" sz="1400" i="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dirty="0">
                          <a:solidFill>
                            <a:schemeClr val="bg2"/>
                          </a:solidFill>
                          <a:effectLst/>
                        </a:rPr>
                        <a:t>Duration of medication </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i="1" dirty="0">
                          <a:solidFill>
                            <a:schemeClr val="bg2"/>
                          </a:solidFill>
                          <a:effectLst/>
                        </a:rPr>
                        <a:t>Comorbidity index 3</a:t>
                      </a:r>
                      <a:endParaRPr lang="en-US" sz="1400" i="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180954">
                <a:tc rowSpan="3">
                  <a:txBody>
                    <a:bodyPr/>
                    <a:lstStyle/>
                    <a:p>
                      <a:pPr marL="0" marR="0">
                        <a:spcBef>
                          <a:spcPts val="95"/>
                        </a:spcBef>
                        <a:spcAft>
                          <a:spcPts val="600"/>
                        </a:spcAft>
                      </a:pPr>
                      <a:r>
                        <a:rPr lang="en-US" sz="1400" dirty="0">
                          <a:solidFill>
                            <a:schemeClr val="bg2"/>
                          </a:solidFill>
                          <a:effectLst/>
                        </a:rPr>
                        <a:t>0 (no </a:t>
                      </a:r>
                      <a:r>
                        <a:rPr lang="en-US" sz="1400" dirty="0" smtClean="0">
                          <a:solidFill>
                            <a:schemeClr val="bg2"/>
                          </a:solidFill>
                          <a:effectLst/>
                        </a:rPr>
                        <a:t>repeated care</a:t>
                      </a:r>
                      <a:r>
                        <a:rPr lang="en-US" sz="1400" dirty="0">
                          <a:solidFill>
                            <a:schemeClr val="bg2"/>
                          </a:solidFill>
                          <a:effectLst/>
                        </a:rPr>
                        <a:t>)</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a:solidFill>
                            <a:schemeClr val="bg2"/>
                          </a:solidFill>
                          <a:effectLst/>
                        </a:rPr>
                        <a:t>0 (no medication)</a:t>
                      </a:r>
                      <a:endParaRPr lang="en-US" sz="140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0 (no care &amp; no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46170">
                <a:tc vMerge="1">
                  <a:txBody>
                    <a:bodyPr/>
                    <a:lstStyle/>
                    <a:p>
                      <a:endParaRPr lang="en-US"/>
                    </a:p>
                  </a:txBody>
                  <a:tcPr/>
                </a:tc>
                <a:tc>
                  <a:txBody>
                    <a:bodyPr/>
                    <a:lstStyle/>
                    <a:p>
                      <a:pPr marL="0" marR="0">
                        <a:spcBef>
                          <a:spcPts val="95"/>
                        </a:spcBef>
                        <a:spcAft>
                          <a:spcPts val="600"/>
                        </a:spcAft>
                      </a:pPr>
                      <a:r>
                        <a:rPr lang="en-US" sz="1400">
                          <a:solidFill>
                            <a:schemeClr val="bg2"/>
                          </a:solidFill>
                          <a:effectLst/>
                        </a:rPr>
                        <a:t>1 (acute medication)</a:t>
                      </a:r>
                      <a:endParaRPr lang="en-US" sz="140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1 (acute care or acute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63404">
                <a:tc vMerge="1">
                  <a:txBody>
                    <a:bodyPr/>
                    <a:lstStyle/>
                    <a:p>
                      <a:endParaRPr lang="en-US"/>
                    </a:p>
                  </a:txBody>
                  <a:tcPr/>
                </a:tc>
                <a:tc>
                  <a:txBody>
                    <a:bodyPr/>
                    <a:lstStyle/>
                    <a:p>
                      <a:pPr marL="0" marR="0">
                        <a:spcBef>
                          <a:spcPts val="95"/>
                        </a:spcBef>
                        <a:spcAft>
                          <a:spcPts val="600"/>
                        </a:spcAft>
                      </a:pPr>
                      <a:r>
                        <a:rPr lang="en-US" sz="1400" dirty="0">
                          <a:solidFill>
                            <a:schemeClr val="bg2"/>
                          </a:solidFill>
                          <a:effectLst/>
                        </a:rPr>
                        <a:t>2 (chronic medication)</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2 (chronic care or chronic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180954">
                <a:tc rowSpan="3">
                  <a:txBody>
                    <a:bodyPr/>
                    <a:lstStyle/>
                    <a:p>
                      <a:pPr marL="0" marR="0">
                        <a:spcBef>
                          <a:spcPts val="95"/>
                        </a:spcBef>
                        <a:spcAft>
                          <a:spcPts val="600"/>
                        </a:spcAft>
                      </a:pPr>
                      <a:r>
                        <a:rPr lang="en-US" sz="1400" dirty="0">
                          <a:solidFill>
                            <a:schemeClr val="bg2"/>
                          </a:solidFill>
                          <a:effectLst/>
                        </a:rPr>
                        <a:t>1 (acute care)</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dirty="0">
                          <a:solidFill>
                            <a:schemeClr val="bg2"/>
                          </a:solidFill>
                          <a:effectLst/>
                        </a:rPr>
                        <a:t>0 (no medication)</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1 (acute care or acute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180954">
                <a:tc vMerge="1">
                  <a:txBody>
                    <a:bodyPr/>
                    <a:lstStyle/>
                    <a:p>
                      <a:endParaRPr lang="en-US"/>
                    </a:p>
                  </a:txBody>
                  <a:tcPr/>
                </a:tc>
                <a:tc>
                  <a:txBody>
                    <a:bodyPr/>
                    <a:lstStyle/>
                    <a:p>
                      <a:pPr marL="0" marR="0">
                        <a:spcBef>
                          <a:spcPts val="95"/>
                        </a:spcBef>
                        <a:spcAft>
                          <a:spcPts val="600"/>
                        </a:spcAft>
                      </a:pPr>
                      <a:r>
                        <a:rPr lang="en-US" sz="1400" dirty="0">
                          <a:solidFill>
                            <a:schemeClr val="bg2"/>
                          </a:solidFill>
                          <a:effectLst/>
                        </a:rPr>
                        <a:t>1 (acute medication)</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1 (acute care or acute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28347">
                <a:tc vMerge="1">
                  <a:txBody>
                    <a:bodyPr/>
                    <a:lstStyle/>
                    <a:p>
                      <a:endParaRPr lang="en-US"/>
                    </a:p>
                  </a:txBody>
                  <a:tcPr/>
                </a:tc>
                <a:tc>
                  <a:txBody>
                    <a:bodyPr/>
                    <a:lstStyle/>
                    <a:p>
                      <a:pPr marL="0" marR="0">
                        <a:spcBef>
                          <a:spcPts val="95"/>
                        </a:spcBef>
                        <a:spcAft>
                          <a:spcPts val="600"/>
                        </a:spcAft>
                      </a:pPr>
                      <a:r>
                        <a:rPr lang="en-US" sz="1400" dirty="0">
                          <a:solidFill>
                            <a:schemeClr val="bg2"/>
                          </a:solidFill>
                          <a:effectLst/>
                        </a:rPr>
                        <a:t>2 (chronic medication)</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2 (chronic care or chronic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8506">
                <a:tc rowSpan="3">
                  <a:txBody>
                    <a:bodyPr/>
                    <a:lstStyle/>
                    <a:p>
                      <a:pPr marL="0" marR="0">
                        <a:spcBef>
                          <a:spcPts val="95"/>
                        </a:spcBef>
                        <a:spcAft>
                          <a:spcPts val="600"/>
                        </a:spcAft>
                      </a:pPr>
                      <a:r>
                        <a:rPr lang="en-US" sz="1400" dirty="0">
                          <a:solidFill>
                            <a:schemeClr val="bg2"/>
                          </a:solidFill>
                          <a:effectLst/>
                        </a:rPr>
                        <a:t>2 (chronic care)</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dirty="0">
                          <a:solidFill>
                            <a:schemeClr val="bg2"/>
                          </a:solidFill>
                          <a:effectLst/>
                        </a:rPr>
                        <a:t>0 (no medication)</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2 (chronic care or chronic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8506">
                <a:tc vMerge="1">
                  <a:txBody>
                    <a:bodyPr/>
                    <a:lstStyle/>
                    <a:p>
                      <a:endParaRPr lang="en-US"/>
                    </a:p>
                  </a:txBody>
                  <a:tcPr/>
                </a:tc>
                <a:tc>
                  <a:txBody>
                    <a:bodyPr/>
                    <a:lstStyle/>
                    <a:p>
                      <a:pPr marL="0" marR="0">
                        <a:spcBef>
                          <a:spcPts val="95"/>
                        </a:spcBef>
                        <a:spcAft>
                          <a:spcPts val="600"/>
                        </a:spcAft>
                      </a:pPr>
                      <a:r>
                        <a:rPr lang="en-US" sz="1400" dirty="0">
                          <a:solidFill>
                            <a:schemeClr val="bg2"/>
                          </a:solidFill>
                          <a:effectLst/>
                        </a:rPr>
                        <a:t>1 (acute medication)</a:t>
                      </a:r>
                      <a:endParaRPr lang="en-US" sz="1400"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2 (chronic care or chronic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8506">
                <a:tc vMerge="1">
                  <a:txBody>
                    <a:bodyPr/>
                    <a:lstStyle/>
                    <a:p>
                      <a:endParaRPr lang="en-US"/>
                    </a:p>
                  </a:txBody>
                  <a:tcPr/>
                </a:tc>
                <a:tc>
                  <a:txBody>
                    <a:bodyPr/>
                    <a:lstStyle/>
                    <a:p>
                      <a:pPr marL="0" marR="0">
                        <a:spcBef>
                          <a:spcPts val="95"/>
                        </a:spcBef>
                        <a:spcAft>
                          <a:spcPts val="600"/>
                        </a:spcAft>
                      </a:pPr>
                      <a:r>
                        <a:rPr lang="en-US" sz="1400">
                          <a:solidFill>
                            <a:schemeClr val="bg2"/>
                          </a:solidFill>
                          <a:effectLst/>
                        </a:rPr>
                        <a:t>2 (chronic medication)</a:t>
                      </a:r>
                      <a:endParaRPr lang="en-US" sz="140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spcBef>
                          <a:spcPts val="95"/>
                        </a:spcBef>
                        <a:spcAft>
                          <a:spcPts val="600"/>
                        </a:spcAft>
                      </a:pPr>
                      <a:r>
                        <a:rPr lang="en-US" sz="1400" b="1" dirty="0">
                          <a:solidFill>
                            <a:schemeClr val="bg2"/>
                          </a:solidFill>
                          <a:effectLst/>
                        </a:rPr>
                        <a:t>3 (chronic care and chronic meds)</a:t>
                      </a:r>
                      <a:endParaRPr lang="en-US" sz="1400" b="1" dirty="0">
                        <a:solidFill>
                          <a:schemeClr val="bg2"/>
                        </a:solidFill>
                        <a:effectLst/>
                        <a:latin typeface="Calibri"/>
                        <a:ea typeface="Calibri"/>
                        <a:cs typeface="Times New Roman"/>
                      </a:endParaRPr>
                    </a:p>
                  </a:txBody>
                  <a:tcPr marL="68580" marR="68580"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
        <p:nvSpPr>
          <p:cNvPr id="5" name="Rectangle 4"/>
          <p:cNvSpPr/>
          <p:nvPr/>
        </p:nvSpPr>
        <p:spPr>
          <a:xfrm>
            <a:off x="228600" y="838200"/>
            <a:ext cx="8610600" cy="2816156"/>
          </a:xfrm>
          <a:prstGeom prst="rect">
            <a:avLst/>
          </a:prstGeom>
        </p:spPr>
        <p:txBody>
          <a:bodyPr wrap="square">
            <a:spAutoFit/>
          </a:bodyPr>
          <a:lstStyle/>
          <a:p>
            <a:pPr marL="342900" indent="-342900">
              <a:buFont typeface="Arial" pitchFamily="34" charset="0"/>
              <a:buChar char="•"/>
            </a:pPr>
            <a:r>
              <a:rPr lang="en-US" sz="1700" dirty="0" smtClean="0">
                <a:solidFill>
                  <a:srgbClr val="003399"/>
                </a:solidFill>
                <a:latin typeface="+mn-lt"/>
              </a:rPr>
              <a:t>Version 2 </a:t>
            </a:r>
          </a:p>
          <a:p>
            <a:pPr marL="800100" lvl="1" indent="-342900">
              <a:buFont typeface="Arial" pitchFamily="34" charset="0"/>
              <a:buChar char="•"/>
            </a:pPr>
            <a:r>
              <a:rPr lang="en-US" sz="1700" dirty="0" smtClean="0">
                <a:solidFill>
                  <a:srgbClr val="003399"/>
                </a:solidFill>
                <a:latin typeface="+mn-lt"/>
              </a:rPr>
              <a:t>Duration of care</a:t>
            </a:r>
          </a:p>
          <a:p>
            <a:pPr marL="1257300" lvl="2" indent="-342900">
              <a:buFont typeface="Arial" pitchFamily="34" charset="0"/>
              <a:buChar char="•"/>
            </a:pPr>
            <a:r>
              <a:rPr lang="en-US" sz="1700" dirty="0" smtClean="0">
                <a:solidFill>
                  <a:srgbClr val="003399"/>
                </a:solidFill>
                <a:latin typeface="+mn-lt"/>
              </a:rPr>
              <a:t>“In </a:t>
            </a:r>
            <a:r>
              <a:rPr lang="en-US" sz="1700" dirty="0">
                <a:solidFill>
                  <a:srgbClr val="003399"/>
                </a:solidFill>
                <a:latin typeface="+mn-lt"/>
              </a:rPr>
              <a:t>the last 12 months, did you get health care 3 or more times for a condition or problem</a:t>
            </a:r>
            <a:r>
              <a:rPr lang="en-US" sz="1700" dirty="0" smtClean="0">
                <a:solidFill>
                  <a:srgbClr val="003399"/>
                </a:solidFill>
                <a:latin typeface="+mn-lt"/>
              </a:rPr>
              <a:t>?</a:t>
            </a:r>
          </a:p>
          <a:p>
            <a:pPr marL="1257300" lvl="2" indent="-342900">
              <a:buFont typeface="Arial" pitchFamily="34" charset="0"/>
              <a:buChar char="•"/>
            </a:pPr>
            <a:r>
              <a:rPr lang="en-US" sz="1700" dirty="0">
                <a:solidFill>
                  <a:srgbClr val="003399"/>
                </a:solidFill>
                <a:latin typeface="+mn-lt"/>
              </a:rPr>
              <a:t>Is this a condition or problem that has lasted for at least 3 months</a:t>
            </a:r>
            <a:r>
              <a:rPr lang="en-US" sz="1700" dirty="0" smtClean="0">
                <a:solidFill>
                  <a:srgbClr val="003399"/>
                </a:solidFill>
                <a:latin typeface="+mn-lt"/>
              </a:rPr>
              <a:t>?”</a:t>
            </a:r>
          </a:p>
          <a:p>
            <a:pPr marL="800100" lvl="1" indent="-342900">
              <a:buFont typeface="Arial" pitchFamily="34" charset="0"/>
              <a:buChar char="•"/>
            </a:pPr>
            <a:r>
              <a:rPr lang="en-US" sz="1700" dirty="0" smtClean="0">
                <a:solidFill>
                  <a:srgbClr val="003399"/>
                </a:solidFill>
                <a:latin typeface="+mn-lt"/>
              </a:rPr>
              <a:t>Duration of prescription medication</a:t>
            </a:r>
          </a:p>
          <a:p>
            <a:pPr marL="1257300" lvl="2" indent="-342900">
              <a:buFont typeface="Arial" pitchFamily="34" charset="0"/>
              <a:buChar char="•"/>
            </a:pPr>
            <a:r>
              <a:rPr lang="en-US" sz="1700" dirty="0" smtClean="0">
                <a:solidFill>
                  <a:srgbClr val="003399"/>
                </a:solidFill>
                <a:latin typeface="+mn-lt"/>
              </a:rPr>
              <a:t>“Do </a:t>
            </a:r>
            <a:r>
              <a:rPr lang="en-US" sz="1700" dirty="0">
                <a:solidFill>
                  <a:srgbClr val="003399"/>
                </a:solidFill>
                <a:latin typeface="+mn-lt"/>
              </a:rPr>
              <a:t>you now need or take medicine prescribed by a doctor</a:t>
            </a:r>
            <a:r>
              <a:rPr lang="en-US" sz="1700" dirty="0" smtClean="0">
                <a:solidFill>
                  <a:srgbClr val="003399"/>
                </a:solidFill>
                <a:latin typeface="+mn-lt"/>
              </a:rPr>
              <a:t>?”</a:t>
            </a:r>
          </a:p>
          <a:p>
            <a:pPr marL="1257300" lvl="2" indent="-342900">
              <a:buFont typeface="Arial" pitchFamily="34" charset="0"/>
              <a:buChar char="•"/>
            </a:pPr>
            <a:r>
              <a:rPr lang="en-US" sz="1700" dirty="0" smtClean="0">
                <a:solidFill>
                  <a:srgbClr val="003399"/>
                </a:solidFill>
                <a:latin typeface="+mn-lt"/>
              </a:rPr>
              <a:t>“Is </a:t>
            </a:r>
            <a:r>
              <a:rPr lang="en-US" sz="1700" dirty="0">
                <a:solidFill>
                  <a:srgbClr val="003399"/>
                </a:solidFill>
                <a:latin typeface="+mn-lt"/>
              </a:rPr>
              <a:t>this medicine to treat a condition that has lasted for at least 3 months</a:t>
            </a:r>
            <a:r>
              <a:rPr lang="en-US" sz="1700" dirty="0" smtClean="0">
                <a:solidFill>
                  <a:srgbClr val="003399"/>
                </a:solidFill>
                <a:latin typeface="+mn-lt"/>
              </a:rPr>
              <a:t>?” </a:t>
            </a:r>
          </a:p>
          <a:p>
            <a:pPr marL="800100" lvl="1" indent="-342900">
              <a:buFont typeface="Arial" pitchFamily="34" charset="0"/>
              <a:buChar char="•"/>
            </a:pPr>
            <a:r>
              <a:rPr lang="en-US" sz="1700" dirty="0">
                <a:solidFill>
                  <a:srgbClr val="003399"/>
                </a:solidFill>
                <a:latin typeface="+mn-lt"/>
              </a:rPr>
              <a:t>Indices were defined as shown below:</a:t>
            </a:r>
          </a:p>
          <a:p>
            <a:pPr marL="800100" lvl="1" indent="-342900">
              <a:buFont typeface="Arial" pitchFamily="34" charset="0"/>
              <a:buChar char="•"/>
            </a:pPr>
            <a:endParaRPr lang="en-US" sz="2400" u="sng" dirty="0" smtClean="0"/>
          </a:p>
        </p:txBody>
      </p:sp>
    </p:spTree>
    <p:extLst>
      <p:ext uri="{BB962C8B-B14F-4D97-AF65-F5344CB8AC3E}">
        <p14:creationId xmlns="" xmlns:p14="http://schemas.microsoft.com/office/powerpoint/2010/main" val="27878384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368" y="-28575"/>
            <a:ext cx="7827264" cy="1371600"/>
          </a:xfrm>
        </p:spPr>
        <p:txBody>
          <a:bodyPr/>
          <a:lstStyle/>
          <a:p>
            <a:r>
              <a:rPr lang="en-US" dirty="0" smtClean="0"/>
              <a:t>Embedded Study</a:t>
            </a:r>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121877052"/>
              </p:ext>
            </p:extLst>
          </p:nvPr>
        </p:nvGraphicFramePr>
        <p:xfrm>
          <a:off x="1219200" y="1828800"/>
          <a:ext cx="6858000" cy="4191000"/>
        </p:xfrm>
        <a:graphic>
          <a:graphicData uri="http://schemas.openxmlformats.org/drawingml/2006/table">
            <a:tbl>
              <a:tblPr firstRow="1" firstCol="1" bandRow="1">
                <a:tableStyleId>{5C22544A-7EE6-4342-B048-85BDC9FD1C3A}</a:tableStyleId>
              </a:tblPr>
              <a:tblGrid>
                <a:gridCol w="4127594"/>
                <a:gridCol w="2730406"/>
              </a:tblGrid>
              <a:tr h="381000">
                <a:tc>
                  <a:txBody>
                    <a:bodyPr/>
                    <a:lstStyle/>
                    <a:p>
                      <a:pPr marL="0" marR="0">
                        <a:spcBef>
                          <a:spcPts val="95"/>
                        </a:spcBef>
                        <a:spcAft>
                          <a:spcPts val="600"/>
                        </a:spcAft>
                      </a:pPr>
                      <a:r>
                        <a:rPr lang="en-US" sz="1800" dirty="0">
                          <a:solidFill>
                            <a:schemeClr val="tx1"/>
                          </a:solidFill>
                          <a:effectLst/>
                        </a:rPr>
                        <a:t> </a:t>
                      </a:r>
                      <a:endParaRPr lang="en-US" sz="1800" dirty="0">
                        <a:solidFill>
                          <a:schemeClr val="tx1"/>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N (%)</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Index 2 – Duration of care</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 </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   0 (no </a:t>
                      </a:r>
                      <a:r>
                        <a:rPr lang="en-US" sz="1800" dirty="0" smtClean="0">
                          <a:solidFill>
                            <a:schemeClr val="bg2"/>
                          </a:solidFill>
                          <a:effectLst/>
                        </a:rPr>
                        <a:t>repeated</a:t>
                      </a:r>
                      <a:r>
                        <a:rPr lang="en-US" sz="1800" baseline="0" dirty="0" smtClean="0">
                          <a:solidFill>
                            <a:schemeClr val="bg2"/>
                          </a:solidFill>
                          <a:effectLst/>
                        </a:rPr>
                        <a:t> </a:t>
                      </a:r>
                      <a:r>
                        <a:rPr lang="en-US" sz="1800" dirty="0" smtClean="0">
                          <a:solidFill>
                            <a:schemeClr val="bg2"/>
                          </a:solidFill>
                          <a:effectLst/>
                        </a:rPr>
                        <a:t>care</a:t>
                      </a:r>
                      <a:r>
                        <a:rPr lang="en-US" sz="1800" dirty="0">
                          <a:solidFill>
                            <a:schemeClr val="bg2"/>
                          </a:solidFill>
                          <a:effectLst/>
                        </a:rPr>
                        <a:t>)</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238 (68.6)</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   1 (acute care)</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30 (8.6)</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   2 (chronic care)</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79 (22.8)</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 </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 </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a:solidFill>
                            <a:schemeClr val="bg2"/>
                          </a:solidFill>
                          <a:effectLst/>
                        </a:rPr>
                        <a:t>Index 3 – Duration of care + meds</a:t>
                      </a:r>
                      <a:endParaRPr lang="en-US" sz="180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 </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   0 (no </a:t>
                      </a:r>
                      <a:r>
                        <a:rPr lang="en-US" sz="1800" dirty="0" smtClean="0">
                          <a:solidFill>
                            <a:schemeClr val="bg2"/>
                          </a:solidFill>
                          <a:effectLst/>
                        </a:rPr>
                        <a:t>repeated</a:t>
                      </a:r>
                      <a:r>
                        <a:rPr lang="en-US" sz="1800" baseline="0" dirty="0" smtClean="0">
                          <a:solidFill>
                            <a:schemeClr val="bg2"/>
                          </a:solidFill>
                          <a:effectLst/>
                        </a:rPr>
                        <a:t> </a:t>
                      </a:r>
                      <a:r>
                        <a:rPr lang="en-US" sz="1800" dirty="0" smtClean="0">
                          <a:solidFill>
                            <a:schemeClr val="bg2"/>
                          </a:solidFill>
                          <a:effectLst/>
                        </a:rPr>
                        <a:t>care </a:t>
                      </a:r>
                      <a:r>
                        <a:rPr lang="en-US" sz="1800" dirty="0">
                          <a:solidFill>
                            <a:schemeClr val="bg2"/>
                          </a:solidFill>
                          <a:effectLst/>
                        </a:rPr>
                        <a:t>&amp; no meds)</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94 (28.2)</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a:solidFill>
                            <a:schemeClr val="bg2"/>
                          </a:solidFill>
                          <a:effectLst/>
                        </a:rPr>
                        <a:t>   1 (acute care or acute meds)</a:t>
                      </a:r>
                      <a:endParaRPr lang="en-US" sz="180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14 (4.2)</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   2 (chronic care or chronic meds)</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160 (48.1)</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81000">
                <a:tc>
                  <a:txBody>
                    <a:bodyPr/>
                    <a:lstStyle/>
                    <a:p>
                      <a:pPr marL="0" marR="0">
                        <a:spcBef>
                          <a:spcPts val="95"/>
                        </a:spcBef>
                        <a:spcAft>
                          <a:spcPts val="600"/>
                        </a:spcAft>
                      </a:pPr>
                      <a:r>
                        <a:rPr lang="en-US" sz="1800" dirty="0">
                          <a:solidFill>
                            <a:schemeClr val="bg2"/>
                          </a:solidFill>
                          <a:effectLst/>
                        </a:rPr>
                        <a:t>   3 (chronic care &amp; chronic meds)</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a:spcBef>
                          <a:spcPts val="95"/>
                        </a:spcBef>
                        <a:spcAft>
                          <a:spcPts val="600"/>
                        </a:spcAft>
                      </a:pPr>
                      <a:r>
                        <a:rPr lang="en-US" sz="1800" dirty="0">
                          <a:solidFill>
                            <a:schemeClr val="bg2"/>
                          </a:solidFill>
                          <a:effectLst/>
                        </a:rPr>
                        <a:t>65 (19.5)</a:t>
                      </a:r>
                      <a:endParaRPr lang="en-US" sz="1800" dirty="0">
                        <a:solidFill>
                          <a:schemeClr val="bg2"/>
                        </a:solidFill>
                        <a:effectLst/>
                        <a:latin typeface="Calibri"/>
                        <a:ea typeface="Calibri"/>
                        <a:cs typeface="Times New Roman"/>
                      </a:endParaRPr>
                    </a:p>
                  </a:txBody>
                  <a:tcPr marL="68580" marR="68580"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
        <p:nvSpPr>
          <p:cNvPr id="5" name="Rectangle 4"/>
          <p:cNvSpPr/>
          <p:nvPr/>
        </p:nvSpPr>
        <p:spPr>
          <a:xfrm>
            <a:off x="457200" y="1143000"/>
            <a:ext cx="7620000" cy="461665"/>
          </a:xfrm>
          <a:prstGeom prst="rect">
            <a:avLst/>
          </a:prstGeom>
        </p:spPr>
        <p:txBody>
          <a:bodyPr wrap="square">
            <a:spAutoFit/>
          </a:bodyPr>
          <a:lstStyle/>
          <a:p>
            <a:pPr marL="800100" lvl="1" indent="-342900">
              <a:buFont typeface="Arial" pitchFamily="34" charset="0"/>
              <a:buChar char="•"/>
            </a:pPr>
            <a:r>
              <a:rPr lang="en-US" sz="2400" dirty="0">
                <a:solidFill>
                  <a:srgbClr val="003399"/>
                </a:solidFill>
              </a:rPr>
              <a:t>Version 2 </a:t>
            </a:r>
            <a:r>
              <a:rPr lang="en-US" sz="2400" dirty="0" smtClean="0">
                <a:solidFill>
                  <a:srgbClr val="003399"/>
                </a:solidFill>
              </a:rPr>
              <a:t>indices results:</a:t>
            </a:r>
            <a:endParaRPr lang="en-US" sz="2400" u="sng" dirty="0">
              <a:solidFill>
                <a:srgbClr val="003399"/>
              </a:solidFill>
            </a:endParaRPr>
          </a:p>
        </p:txBody>
      </p:sp>
    </p:spTree>
    <p:extLst>
      <p:ext uri="{BB962C8B-B14F-4D97-AF65-F5344CB8AC3E}">
        <p14:creationId xmlns="" xmlns:p14="http://schemas.microsoft.com/office/powerpoint/2010/main" val="22403631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Composite Measure Analysis</a:t>
            </a:r>
            <a:endParaRPr lang="en-US" dirty="0"/>
          </a:p>
        </p:txBody>
      </p:sp>
      <p:sp>
        <p:nvSpPr>
          <p:cNvPr id="3" name="Content Placeholder 2"/>
          <p:cNvSpPr>
            <a:spLocks noGrp="1"/>
          </p:cNvSpPr>
          <p:nvPr>
            <p:ph idx="1"/>
          </p:nvPr>
        </p:nvSpPr>
        <p:spPr>
          <a:xfrm>
            <a:off x="685800" y="1600200"/>
            <a:ext cx="8001000" cy="4525963"/>
          </a:xfrm>
        </p:spPr>
        <p:txBody>
          <a:bodyPr/>
          <a:lstStyle/>
          <a:p>
            <a:pPr marL="514350" indent="-514350">
              <a:buFont typeface="+mj-lt"/>
              <a:buAutoNum type="arabicPeriod"/>
            </a:pPr>
            <a:r>
              <a:rPr lang="en-US" sz="3600" dirty="0" smtClean="0"/>
              <a:t>Create analytic files</a:t>
            </a:r>
          </a:p>
          <a:p>
            <a:pPr marL="514350" indent="-514350">
              <a:buFont typeface="+mj-lt"/>
              <a:buAutoNum type="arabicPeriod"/>
            </a:pPr>
            <a:r>
              <a:rPr lang="en-US" sz="3600" dirty="0" smtClean="0"/>
              <a:t>Confirmatory Test of Original Composite Structure</a:t>
            </a:r>
          </a:p>
          <a:p>
            <a:pPr marL="514350" indent="-514350">
              <a:buFont typeface="+mj-lt"/>
              <a:buAutoNum type="arabicPeriod"/>
            </a:pPr>
            <a:r>
              <a:rPr lang="en-US" sz="3600" dirty="0" smtClean="0"/>
              <a:t>Identification and Evaluation of Alternative Composite Structures</a:t>
            </a:r>
          </a:p>
          <a:p>
            <a:pPr marL="514350" indent="-514350">
              <a:buFont typeface="+mj-lt"/>
              <a:buAutoNum type="arabicPeriod"/>
            </a:pPr>
            <a:r>
              <a:rPr lang="en-US" sz="3600" dirty="0" smtClean="0"/>
              <a:t>Evaluation of Validity of Best Alternative</a:t>
            </a:r>
            <a:endParaRPr lang="en-US" sz="3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Analytic Files</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r>
              <a:rPr lang="en-US" dirty="0" smtClean="0"/>
              <a:t>Recode to facilitate interpretation</a:t>
            </a:r>
          </a:p>
          <a:p>
            <a:pPr lvl="1"/>
            <a:r>
              <a:rPr lang="en-US" dirty="0" smtClean="0"/>
              <a:t>For some questions higher numbered response indicated better care; for others, a higher numbered response indicated worse care</a:t>
            </a:r>
          </a:p>
          <a:p>
            <a:pPr lvl="1"/>
            <a:r>
              <a:rPr lang="en-US" dirty="0" smtClean="0"/>
              <a:t>Reverse-scored questions where higher indicated worse care so that higher always indicates better care</a:t>
            </a:r>
          </a:p>
          <a:p>
            <a:r>
              <a:rPr lang="en-US" dirty="0" smtClean="0"/>
              <a:t>Impute missing values</a:t>
            </a:r>
          </a:p>
          <a:p>
            <a:pPr lvl="1"/>
            <a:r>
              <a:rPr lang="en-US" dirty="0" smtClean="0"/>
              <a:t>Multivariate analysis requires complete data for all variables in the analysis</a:t>
            </a:r>
          </a:p>
          <a:p>
            <a:pPr lvl="1"/>
            <a:r>
              <a:rPr lang="en-US" dirty="0" smtClean="0"/>
              <a:t>Used CAHPS-adopted method of multiple-imputation</a:t>
            </a:r>
          </a:p>
          <a:p>
            <a:pPr lvl="1"/>
            <a:endParaRPr lang="en-US" dirty="0" smtClean="0"/>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10600" cy="838200"/>
          </a:xfrm>
        </p:spPr>
        <p:txBody>
          <a:bodyPr>
            <a:normAutofit fontScale="90000"/>
          </a:bodyPr>
          <a:lstStyle/>
          <a:p>
            <a:r>
              <a:rPr lang="en-US" dirty="0" smtClean="0"/>
              <a:t>Original Composite Structure</a:t>
            </a:r>
            <a:br>
              <a:rPr lang="en-US" dirty="0" smtClean="0"/>
            </a:br>
            <a:endParaRPr lang="en-US" dirty="0"/>
          </a:p>
        </p:txBody>
      </p:sp>
      <p:graphicFrame>
        <p:nvGraphicFramePr>
          <p:cNvPr id="4" name="Content Placeholder 3"/>
          <p:cNvGraphicFramePr>
            <a:graphicFrameLocks noGrp="1"/>
          </p:cNvGraphicFramePr>
          <p:nvPr>
            <p:ph idx="1"/>
          </p:nvPr>
        </p:nvGraphicFramePr>
        <p:xfrm>
          <a:off x="533400" y="838200"/>
          <a:ext cx="8229600" cy="4297680"/>
        </p:xfrm>
        <a:graphic>
          <a:graphicData uri="http://schemas.openxmlformats.org/drawingml/2006/table">
            <a:tbl>
              <a:tblPr firstRow="1" bandRow="1">
                <a:tableStyleId>{5C22544A-7EE6-4342-B048-85BDC9FD1C3A}</a:tableStyleId>
              </a:tblPr>
              <a:tblGrid>
                <a:gridCol w="304800"/>
                <a:gridCol w="3581400"/>
                <a:gridCol w="838200"/>
                <a:gridCol w="3505200"/>
              </a:tblGrid>
              <a:tr h="370840">
                <a:tc>
                  <a:txBody>
                    <a:bodyPr/>
                    <a:lstStyle/>
                    <a:p>
                      <a:endParaRPr lang="en-US" dirty="0"/>
                    </a:p>
                  </a:txBody>
                  <a:tcPr/>
                </a:tc>
                <a:tc>
                  <a:txBody>
                    <a:bodyPr/>
                    <a:lstStyle/>
                    <a:p>
                      <a:r>
                        <a:rPr lang="en-US" dirty="0" smtClean="0"/>
                        <a:t>DOMAIN</a:t>
                      </a:r>
                      <a:endParaRPr lang="en-US" dirty="0"/>
                    </a:p>
                  </a:txBody>
                  <a:tcPr anchor="b"/>
                </a:tc>
                <a:tc>
                  <a:txBody>
                    <a:bodyPr/>
                    <a:lstStyle/>
                    <a:p>
                      <a:pPr algn="ctr"/>
                      <a:r>
                        <a:rPr lang="en-US" dirty="0" smtClean="0"/>
                        <a:t># Items</a:t>
                      </a:r>
                      <a:endParaRPr lang="en-US" dirty="0"/>
                    </a:p>
                  </a:txBody>
                  <a:tcPr/>
                </a:tc>
                <a:tc>
                  <a:txBody>
                    <a:bodyPr/>
                    <a:lstStyle/>
                    <a:p>
                      <a:r>
                        <a:rPr lang="en-US" dirty="0" smtClean="0"/>
                        <a:t>Question Numbers</a:t>
                      </a:r>
                      <a:endParaRPr lang="en-US" dirty="0"/>
                    </a:p>
                  </a:txBody>
                  <a:tcPr anchor="b"/>
                </a:tc>
              </a:tr>
              <a:tr h="370840">
                <a:tc>
                  <a:txBody>
                    <a:bodyPr/>
                    <a:lstStyle/>
                    <a:p>
                      <a:r>
                        <a:rPr lang="en-US" dirty="0" smtClean="0"/>
                        <a:t>1</a:t>
                      </a:r>
                      <a:endParaRPr lang="en-US" dirty="0"/>
                    </a:p>
                  </a:txBody>
                  <a:tcPr/>
                </a:tc>
                <a:tc>
                  <a:txBody>
                    <a:bodyPr/>
                    <a:lstStyle/>
                    <a:p>
                      <a:r>
                        <a:rPr lang="en-US" sz="2400" dirty="0" smtClean="0"/>
                        <a:t>Affective Communication</a:t>
                      </a:r>
                      <a:endParaRPr lang="en-US" sz="2400" dirty="0"/>
                    </a:p>
                  </a:txBody>
                  <a:tcPr/>
                </a:tc>
                <a:tc>
                  <a:txBody>
                    <a:bodyPr/>
                    <a:lstStyle/>
                    <a:p>
                      <a:pPr algn="r"/>
                      <a:r>
                        <a:rPr lang="en-US" sz="2400" dirty="0" smtClean="0"/>
                        <a:t>5</a:t>
                      </a:r>
                      <a:endParaRPr lang="en-US" sz="2400" dirty="0"/>
                    </a:p>
                  </a:txBody>
                  <a:tcPr anchor="ctr"/>
                </a:tc>
                <a:tc>
                  <a:txBody>
                    <a:bodyPr/>
                    <a:lstStyle/>
                    <a:p>
                      <a:r>
                        <a:rPr lang="en-US" dirty="0" smtClean="0"/>
                        <a:t>23-27</a:t>
                      </a:r>
                      <a:endParaRPr lang="en-US" dirty="0"/>
                    </a:p>
                  </a:txBody>
                  <a:tcPr/>
                </a:tc>
              </a:tr>
              <a:tr h="370840">
                <a:tc>
                  <a:txBody>
                    <a:bodyPr/>
                    <a:lstStyle/>
                    <a:p>
                      <a:r>
                        <a:rPr lang="en-US" dirty="0" smtClean="0"/>
                        <a:t>2</a:t>
                      </a:r>
                      <a:endParaRPr lang="en-US" dirty="0"/>
                    </a:p>
                  </a:txBody>
                  <a:tcPr/>
                </a:tc>
                <a:tc>
                  <a:txBody>
                    <a:bodyPr/>
                    <a:lstStyle/>
                    <a:p>
                      <a:r>
                        <a:rPr lang="en-US" sz="2400" dirty="0" smtClean="0"/>
                        <a:t>Shared Decision Making</a:t>
                      </a:r>
                      <a:endParaRPr lang="en-US" sz="2400" dirty="0"/>
                    </a:p>
                  </a:txBody>
                  <a:tcPr/>
                </a:tc>
                <a:tc>
                  <a:txBody>
                    <a:bodyPr/>
                    <a:lstStyle/>
                    <a:p>
                      <a:pPr algn="r"/>
                      <a:r>
                        <a:rPr lang="en-US" sz="2400" dirty="0" smtClean="0"/>
                        <a:t>12</a:t>
                      </a:r>
                      <a:endParaRPr lang="en-US" sz="2400" dirty="0"/>
                    </a:p>
                  </a:txBody>
                  <a:tcPr anchor="ctr"/>
                </a:tc>
                <a:tc>
                  <a:txBody>
                    <a:bodyPr/>
                    <a:lstStyle/>
                    <a:p>
                      <a:r>
                        <a:rPr lang="en-US" dirty="0" smtClean="0"/>
                        <a:t>4-15</a:t>
                      </a:r>
                      <a:endParaRPr lang="en-US" dirty="0"/>
                    </a:p>
                  </a:txBody>
                  <a:tcPr/>
                </a:tc>
              </a:tr>
              <a:tr h="370840">
                <a:tc>
                  <a:txBody>
                    <a:bodyPr/>
                    <a:lstStyle/>
                    <a:p>
                      <a:r>
                        <a:rPr lang="en-US" dirty="0" smtClean="0"/>
                        <a:t>3</a:t>
                      </a:r>
                      <a:endParaRPr lang="en-US" dirty="0"/>
                    </a:p>
                  </a:txBody>
                  <a:tcPr/>
                </a:tc>
                <a:tc>
                  <a:txBody>
                    <a:bodyPr/>
                    <a:lstStyle/>
                    <a:p>
                      <a:r>
                        <a:rPr lang="en-US" sz="2400" dirty="0" smtClean="0"/>
                        <a:t>Exchanging</a:t>
                      </a:r>
                      <a:r>
                        <a:rPr lang="en-US" sz="2400" baseline="0" dirty="0" smtClean="0"/>
                        <a:t> Information</a:t>
                      </a:r>
                      <a:endParaRPr lang="en-US" sz="2400" dirty="0"/>
                    </a:p>
                  </a:txBody>
                  <a:tcPr/>
                </a:tc>
                <a:tc>
                  <a:txBody>
                    <a:bodyPr/>
                    <a:lstStyle/>
                    <a:p>
                      <a:pPr algn="r"/>
                      <a:r>
                        <a:rPr lang="en-US" sz="2400" dirty="0" smtClean="0"/>
                        <a:t>7</a:t>
                      </a:r>
                      <a:endParaRPr lang="en-US" sz="2400" dirty="0"/>
                    </a:p>
                  </a:txBody>
                  <a:tcPr anchor="ctr"/>
                </a:tc>
                <a:tc>
                  <a:txBody>
                    <a:bodyPr/>
                    <a:lstStyle/>
                    <a:p>
                      <a:r>
                        <a:rPr lang="en-US" dirty="0" smtClean="0"/>
                        <a:t>16, 29, 32, 33, 36-38</a:t>
                      </a:r>
                      <a:endParaRPr lang="en-US" dirty="0"/>
                    </a:p>
                  </a:txBody>
                  <a:tcPr/>
                </a:tc>
              </a:tr>
              <a:tr h="370840">
                <a:tc>
                  <a:txBody>
                    <a:bodyPr/>
                    <a:lstStyle/>
                    <a:p>
                      <a:r>
                        <a:rPr lang="en-US" dirty="0" smtClean="0"/>
                        <a:t>4</a:t>
                      </a:r>
                      <a:endParaRPr lang="en-US" dirty="0"/>
                    </a:p>
                  </a:txBody>
                  <a:tcPr/>
                </a:tc>
                <a:tc>
                  <a:txBody>
                    <a:bodyPr/>
                    <a:lstStyle/>
                    <a:p>
                      <a:r>
                        <a:rPr lang="en-US" sz="2400" dirty="0" smtClean="0"/>
                        <a:t>Access to Care &amp; Info.</a:t>
                      </a:r>
                      <a:endParaRPr lang="en-US" sz="2400" dirty="0"/>
                    </a:p>
                  </a:txBody>
                  <a:tcPr/>
                </a:tc>
                <a:tc>
                  <a:txBody>
                    <a:bodyPr/>
                    <a:lstStyle/>
                    <a:p>
                      <a:pPr algn="r"/>
                      <a:r>
                        <a:rPr lang="en-US" sz="2400" dirty="0" smtClean="0"/>
                        <a:t>5</a:t>
                      </a:r>
                      <a:endParaRPr lang="en-US" sz="2400" dirty="0"/>
                    </a:p>
                  </a:txBody>
                  <a:tcPr anchor="ctr"/>
                </a:tc>
                <a:tc>
                  <a:txBody>
                    <a:bodyPr/>
                    <a:lstStyle/>
                    <a:p>
                      <a:r>
                        <a:rPr lang="en-US" dirty="0" smtClean="0"/>
                        <a:t>18, 22, 28,</a:t>
                      </a:r>
                      <a:r>
                        <a:rPr lang="en-US" baseline="0" dirty="0" smtClean="0"/>
                        <a:t> 34, 35</a:t>
                      </a:r>
                      <a:endParaRPr lang="en-US" dirty="0"/>
                    </a:p>
                  </a:txBody>
                  <a:tcPr/>
                </a:tc>
              </a:tr>
              <a:tr h="370840">
                <a:tc>
                  <a:txBody>
                    <a:bodyPr/>
                    <a:lstStyle/>
                    <a:p>
                      <a:r>
                        <a:rPr lang="en-US" dirty="0" smtClean="0"/>
                        <a:t>5</a:t>
                      </a:r>
                      <a:endParaRPr lang="en-US" dirty="0"/>
                    </a:p>
                  </a:txBody>
                  <a:tcPr/>
                </a:tc>
                <a:tc>
                  <a:txBody>
                    <a:bodyPr/>
                    <a:lstStyle/>
                    <a:p>
                      <a:r>
                        <a:rPr lang="en-US" sz="2400" dirty="0" smtClean="0"/>
                        <a:t>Coordination of Care</a:t>
                      </a:r>
                      <a:endParaRPr lang="en-US" sz="2400" dirty="0"/>
                    </a:p>
                  </a:txBody>
                  <a:tcPr/>
                </a:tc>
                <a:tc>
                  <a:txBody>
                    <a:bodyPr/>
                    <a:lstStyle/>
                    <a:p>
                      <a:pPr algn="r"/>
                      <a:r>
                        <a:rPr lang="en-US" sz="2400" dirty="0" smtClean="0"/>
                        <a:t>2</a:t>
                      </a:r>
                      <a:endParaRPr lang="en-US" sz="2400" dirty="0"/>
                    </a:p>
                  </a:txBody>
                  <a:tcPr anchor="ctr"/>
                </a:tc>
                <a:tc>
                  <a:txBody>
                    <a:bodyPr/>
                    <a:lstStyle/>
                    <a:p>
                      <a:r>
                        <a:rPr lang="en-US" dirty="0" smtClean="0"/>
                        <a:t>30, 31</a:t>
                      </a:r>
                      <a:endParaRPr lang="en-US" dirty="0"/>
                    </a:p>
                  </a:txBody>
                  <a:tcPr/>
                </a:tc>
              </a:tr>
              <a:tr h="370840">
                <a:tc>
                  <a:txBody>
                    <a:bodyPr/>
                    <a:lstStyle/>
                    <a:p>
                      <a:r>
                        <a:rPr lang="en-US" dirty="0" smtClean="0"/>
                        <a:t>6</a:t>
                      </a:r>
                      <a:endParaRPr lang="en-US" dirty="0"/>
                    </a:p>
                  </a:txBody>
                  <a:tcPr/>
                </a:tc>
                <a:tc>
                  <a:txBody>
                    <a:bodyPr/>
                    <a:lstStyle/>
                    <a:p>
                      <a:r>
                        <a:rPr lang="en-US" sz="2400" dirty="0" smtClean="0"/>
                        <a:t>Enable Patient Self-Mgt.</a:t>
                      </a:r>
                      <a:endParaRPr lang="en-US" sz="2400" dirty="0"/>
                    </a:p>
                  </a:txBody>
                  <a:tcPr/>
                </a:tc>
                <a:tc>
                  <a:txBody>
                    <a:bodyPr/>
                    <a:lstStyle/>
                    <a:p>
                      <a:pPr algn="r"/>
                      <a:r>
                        <a:rPr lang="en-US" sz="2400" dirty="0" smtClean="0"/>
                        <a:t>16</a:t>
                      </a:r>
                      <a:endParaRPr lang="en-US" sz="2400" dirty="0"/>
                    </a:p>
                  </a:txBody>
                  <a:tcPr anchor="ctr"/>
                </a:tc>
                <a:tc>
                  <a:txBody>
                    <a:bodyPr/>
                    <a:lstStyle/>
                    <a:p>
                      <a:r>
                        <a:rPr lang="en-US" dirty="0" smtClean="0"/>
                        <a:t>17, 19, 39-52</a:t>
                      </a:r>
                      <a:endParaRPr lang="en-US" dirty="0"/>
                    </a:p>
                  </a:txBody>
                  <a:tcPr/>
                </a:tc>
              </a:tr>
              <a:tr h="370840">
                <a:tc>
                  <a:txBody>
                    <a:bodyPr/>
                    <a:lstStyle/>
                    <a:p>
                      <a:r>
                        <a:rPr lang="en-US" dirty="0" smtClean="0"/>
                        <a:t>7</a:t>
                      </a:r>
                      <a:endParaRPr lang="en-US" dirty="0"/>
                    </a:p>
                  </a:txBody>
                  <a:tcPr/>
                </a:tc>
                <a:tc>
                  <a:txBody>
                    <a:bodyPr/>
                    <a:lstStyle/>
                    <a:p>
                      <a:r>
                        <a:rPr lang="en-US" sz="2400" dirty="0" smtClean="0"/>
                        <a:t>Patient safety &amp; AEs*</a:t>
                      </a:r>
                      <a:endParaRPr lang="en-US" sz="2400" dirty="0"/>
                    </a:p>
                  </a:txBody>
                  <a:tcPr/>
                </a:tc>
                <a:tc>
                  <a:txBody>
                    <a:bodyPr/>
                    <a:lstStyle/>
                    <a:p>
                      <a:pPr algn="r"/>
                      <a:r>
                        <a:rPr lang="en-US" sz="2400" dirty="0" smtClean="0"/>
                        <a:t>12</a:t>
                      </a:r>
                      <a:endParaRPr lang="en-US" sz="2400" dirty="0"/>
                    </a:p>
                  </a:txBody>
                  <a:tcPr anchor="ctr"/>
                </a:tc>
                <a:tc>
                  <a:txBody>
                    <a:bodyPr/>
                    <a:lstStyle/>
                    <a:p>
                      <a:r>
                        <a:rPr lang="en-US" dirty="0" smtClean="0"/>
                        <a:t>16, 17, 19, 37, 38, 48-52, 55, 56</a:t>
                      </a:r>
                      <a:endParaRPr lang="en-US" dirty="0"/>
                    </a:p>
                  </a:txBody>
                  <a:tcPr/>
                </a:tc>
              </a:tr>
              <a:tr h="370840">
                <a:tc>
                  <a:txBody>
                    <a:bodyPr/>
                    <a:lstStyle/>
                    <a:p>
                      <a:r>
                        <a:rPr lang="en-US" dirty="0" smtClean="0"/>
                        <a:t>8</a:t>
                      </a:r>
                      <a:endParaRPr lang="en-US" dirty="0"/>
                    </a:p>
                  </a:txBody>
                  <a:tcPr/>
                </a:tc>
                <a:tc>
                  <a:txBody>
                    <a:bodyPr/>
                    <a:lstStyle/>
                    <a:p>
                      <a:r>
                        <a:rPr lang="en-US" sz="2400" dirty="0" smtClean="0"/>
                        <a:t>Caregivers &amp; Family</a:t>
                      </a:r>
                      <a:endParaRPr lang="en-US" sz="2400" dirty="0"/>
                    </a:p>
                  </a:txBody>
                  <a:tcPr/>
                </a:tc>
                <a:tc>
                  <a:txBody>
                    <a:bodyPr/>
                    <a:lstStyle/>
                    <a:p>
                      <a:pPr algn="r"/>
                      <a:r>
                        <a:rPr lang="en-US" sz="2400" dirty="0" smtClean="0"/>
                        <a:t>4</a:t>
                      </a:r>
                      <a:endParaRPr lang="en-US" sz="2400" dirty="0"/>
                    </a:p>
                  </a:txBody>
                  <a:tcPr anchor="ctr"/>
                </a:tc>
                <a:tc>
                  <a:txBody>
                    <a:bodyPr/>
                    <a:lstStyle/>
                    <a:p>
                      <a:r>
                        <a:rPr lang="en-US" dirty="0" smtClean="0"/>
                        <a:t>53-56</a:t>
                      </a:r>
                      <a:endParaRPr lang="en-US" dirty="0"/>
                    </a:p>
                  </a:txBody>
                  <a:tcPr/>
                </a:tc>
              </a:tr>
            </a:tbl>
          </a:graphicData>
        </a:graphic>
      </p:graphicFrame>
      <p:sp>
        <p:nvSpPr>
          <p:cNvPr id="5" name="TextBox 4"/>
          <p:cNvSpPr txBox="1"/>
          <p:nvPr/>
        </p:nvSpPr>
        <p:spPr>
          <a:xfrm>
            <a:off x="609600" y="5257800"/>
            <a:ext cx="8077200" cy="830997"/>
          </a:xfrm>
          <a:prstGeom prst="rect">
            <a:avLst/>
          </a:prstGeom>
          <a:noFill/>
        </p:spPr>
        <p:txBody>
          <a:bodyPr wrap="square" rtlCol="0">
            <a:spAutoFit/>
          </a:bodyPr>
          <a:lstStyle/>
          <a:p>
            <a:r>
              <a:rPr lang="en-US" b="1" dirty="0" smtClean="0">
                <a:solidFill>
                  <a:srgbClr val="0070C0"/>
                </a:solidFill>
                <a:latin typeface="Calibri" pitchFamily="34" charset="0"/>
                <a:cs typeface="Calibri" pitchFamily="34" charset="0"/>
              </a:rPr>
              <a:t>*All questions in this domain are also listed under other domains</a:t>
            </a:r>
            <a:r>
              <a:rPr lang="en-US" dirty="0" smtClean="0"/>
              <a:t>.</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10600" cy="1371600"/>
          </a:xfrm>
        </p:spPr>
        <p:txBody>
          <a:bodyPr>
            <a:normAutofit fontScale="90000"/>
          </a:bodyPr>
          <a:lstStyle/>
          <a:p>
            <a:r>
              <a:rPr lang="en-US" dirty="0" smtClean="0"/>
              <a:t>Revised Composite Structure</a:t>
            </a:r>
            <a:br>
              <a:rPr lang="en-US" dirty="0" smtClean="0"/>
            </a:br>
            <a:endParaRPr lang="en-US" dirty="0"/>
          </a:p>
        </p:txBody>
      </p:sp>
      <p:graphicFrame>
        <p:nvGraphicFramePr>
          <p:cNvPr id="4" name="Content Placeholder 3"/>
          <p:cNvGraphicFramePr>
            <a:graphicFrameLocks noGrp="1"/>
          </p:cNvGraphicFramePr>
          <p:nvPr>
            <p:ph idx="1"/>
          </p:nvPr>
        </p:nvGraphicFramePr>
        <p:xfrm>
          <a:off x="609600" y="1752600"/>
          <a:ext cx="7848600" cy="3108960"/>
        </p:xfrm>
        <a:graphic>
          <a:graphicData uri="http://schemas.openxmlformats.org/drawingml/2006/table">
            <a:tbl>
              <a:tblPr firstRow="1" bandRow="1">
                <a:tableStyleId>{5C22544A-7EE6-4342-B048-85BDC9FD1C3A}</a:tableStyleId>
              </a:tblPr>
              <a:tblGrid>
                <a:gridCol w="304800"/>
                <a:gridCol w="4038600"/>
                <a:gridCol w="762000"/>
                <a:gridCol w="2743200"/>
              </a:tblGrid>
              <a:tr h="370840">
                <a:tc>
                  <a:txBody>
                    <a:bodyPr/>
                    <a:lstStyle/>
                    <a:p>
                      <a:endParaRPr lang="en-US" dirty="0"/>
                    </a:p>
                  </a:txBody>
                  <a:tcPr/>
                </a:tc>
                <a:tc>
                  <a:txBody>
                    <a:bodyPr/>
                    <a:lstStyle/>
                    <a:p>
                      <a:r>
                        <a:rPr lang="en-US" dirty="0" smtClean="0"/>
                        <a:t>DOMAIN</a:t>
                      </a:r>
                      <a:endParaRPr lang="en-US" dirty="0"/>
                    </a:p>
                  </a:txBody>
                  <a:tcPr anchor="b"/>
                </a:tc>
                <a:tc>
                  <a:txBody>
                    <a:bodyPr/>
                    <a:lstStyle/>
                    <a:p>
                      <a:pPr algn="ctr"/>
                      <a:r>
                        <a:rPr lang="en-US" dirty="0" smtClean="0"/>
                        <a:t># Items</a:t>
                      </a:r>
                      <a:endParaRPr lang="en-US" dirty="0"/>
                    </a:p>
                  </a:txBody>
                  <a:tcPr/>
                </a:tc>
                <a:tc>
                  <a:txBody>
                    <a:bodyPr/>
                    <a:lstStyle/>
                    <a:p>
                      <a:r>
                        <a:rPr lang="en-US" dirty="0" smtClean="0"/>
                        <a:t>Question Numbers</a:t>
                      </a:r>
                      <a:endParaRPr lang="en-US" dirty="0"/>
                    </a:p>
                  </a:txBody>
                  <a:tcPr anchor="b"/>
                </a:tc>
              </a:tr>
              <a:tr h="370840">
                <a:tc>
                  <a:txBody>
                    <a:bodyPr/>
                    <a:lstStyle/>
                    <a:p>
                      <a:r>
                        <a:rPr lang="en-US" dirty="0" smtClean="0"/>
                        <a:t>1</a:t>
                      </a:r>
                      <a:endParaRPr lang="en-US" dirty="0"/>
                    </a:p>
                  </a:txBody>
                  <a:tcPr/>
                </a:tc>
                <a:tc>
                  <a:txBody>
                    <a:bodyPr/>
                    <a:lstStyle/>
                    <a:p>
                      <a:r>
                        <a:rPr lang="en-US" sz="2400" dirty="0" smtClean="0"/>
                        <a:t>Affective Communication</a:t>
                      </a:r>
                      <a:endParaRPr lang="en-US" sz="2400" dirty="0"/>
                    </a:p>
                  </a:txBody>
                  <a:tcPr/>
                </a:tc>
                <a:tc>
                  <a:txBody>
                    <a:bodyPr/>
                    <a:lstStyle/>
                    <a:p>
                      <a:pPr algn="ctr"/>
                      <a:r>
                        <a:rPr lang="en-US" sz="2400" dirty="0" smtClean="0"/>
                        <a:t>6</a:t>
                      </a:r>
                      <a:endParaRPr lang="en-US" sz="2400" dirty="0"/>
                    </a:p>
                  </a:txBody>
                  <a:tcPr anchor="ctr"/>
                </a:tc>
                <a:tc>
                  <a:txBody>
                    <a:bodyPr/>
                    <a:lstStyle/>
                    <a:p>
                      <a:r>
                        <a:rPr lang="en-US" sz="2400" dirty="0" smtClean="0"/>
                        <a:t>23-28</a:t>
                      </a:r>
                      <a:endParaRPr lang="en-US" sz="2400" dirty="0"/>
                    </a:p>
                  </a:txBody>
                  <a:tcPr/>
                </a:tc>
              </a:tr>
              <a:tr h="370840">
                <a:tc>
                  <a:txBody>
                    <a:bodyPr/>
                    <a:lstStyle/>
                    <a:p>
                      <a:r>
                        <a:rPr lang="en-US" dirty="0" smtClean="0"/>
                        <a:t>2</a:t>
                      </a:r>
                      <a:endParaRPr lang="en-US" dirty="0"/>
                    </a:p>
                  </a:txBody>
                  <a:tcPr/>
                </a:tc>
                <a:tc>
                  <a:txBody>
                    <a:bodyPr/>
                    <a:lstStyle/>
                    <a:p>
                      <a:r>
                        <a:rPr lang="en-US" sz="2400" dirty="0" smtClean="0"/>
                        <a:t>Shared Decision Making</a:t>
                      </a:r>
                      <a:endParaRPr lang="en-US" sz="2400" dirty="0"/>
                    </a:p>
                  </a:txBody>
                  <a:tcPr/>
                </a:tc>
                <a:tc>
                  <a:txBody>
                    <a:bodyPr/>
                    <a:lstStyle/>
                    <a:p>
                      <a:pPr algn="ctr"/>
                      <a:r>
                        <a:rPr lang="en-US" sz="2400" dirty="0" smtClean="0"/>
                        <a:t>4</a:t>
                      </a:r>
                      <a:endParaRPr lang="en-US" sz="2400" dirty="0"/>
                    </a:p>
                  </a:txBody>
                  <a:tcPr anchor="ctr"/>
                </a:tc>
                <a:tc>
                  <a:txBody>
                    <a:bodyPr/>
                    <a:lstStyle/>
                    <a:p>
                      <a:r>
                        <a:rPr lang="en-US" sz="2400" dirty="0" smtClean="0"/>
                        <a:t>9-12</a:t>
                      </a:r>
                      <a:endParaRPr lang="en-US" sz="2400" dirty="0"/>
                    </a:p>
                  </a:txBody>
                  <a:tcPr/>
                </a:tc>
              </a:tr>
              <a:tr h="370840">
                <a:tc>
                  <a:txBody>
                    <a:bodyPr/>
                    <a:lstStyle/>
                    <a:p>
                      <a:r>
                        <a:rPr lang="en-US" dirty="0" smtClean="0"/>
                        <a:t>3</a:t>
                      </a:r>
                      <a:endParaRPr lang="en-US" dirty="0"/>
                    </a:p>
                  </a:txBody>
                  <a:tcPr/>
                </a:tc>
                <a:tc>
                  <a:txBody>
                    <a:bodyPr/>
                    <a:lstStyle/>
                    <a:p>
                      <a:r>
                        <a:rPr lang="en-US" sz="2400" dirty="0" smtClean="0"/>
                        <a:t>Communication</a:t>
                      </a:r>
                      <a:r>
                        <a:rPr lang="en-US" sz="2400" baseline="0" dirty="0" smtClean="0"/>
                        <a:t> about Therapy</a:t>
                      </a:r>
                      <a:endParaRPr lang="en-US" sz="2400" dirty="0"/>
                    </a:p>
                  </a:txBody>
                  <a:tcPr/>
                </a:tc>
                <a:tc>
                  <a:txBody>
                    <a:bodyPr/>
                    <a:lstStyle/>
                    <a:p>
                      <a:pPr algn="ctr"/>
                      <a:r>
                        <a:rPr lang="en-US" sz="2400" dirty="0" smtClean="0"/>
                        <a:t>8</a:t>
                      </a:r>
                      <a:endParaRPr lang="en-US" sz="2400" dirty="0"/>
                    </a:p>
                  </a:txBody>
                  <a:tcPr anchor="ctr"/>
                </a:tc>
                <a:tc>
                  <a:txBody>
                    <a:bodyPr/>
                    <a:lstStyle/>
                    <a:p>
                      <a:r>
                        <a:rPr lang="en-US" sz="2400" dirty="0" smtClean="0"/>
                        <a:t>16-19, 29, 32, 36, 38</a:t>
                      </a:r>
                      <a:endParaRPr lang="en-US" sz="2400" dirty="0"/>
                    </a:p>
                  </a:txBody>
                  <a:tcPr/>
                </a:tc>
              </a:tr>
              <a:tr h="370840">
                <a:tc>
                  <a:txBody>
                    <a:bodyPr/>
                    <a:lstStyle/>
                    <a:p>
                      <a:r>
                        <a:rPr lang="en-US" dirty="0" smtClean="0"/>
                        <a:t>4</a:t>
                      </a:r>
                      <a:endParaRPr lang="en-US" dirty="0"/>
                    </a:p>
                  </a:txBody>
                  <a:tcPr/>
                </a:tc>
                <a:tc>
                  <a:txBody>
                    <a:bodyPr/>
                    <a:lstStyle/>
                    <a:p>
                      <a:r>
                        <a:rPr lang="en-US" sz="2400" dirty="0" smtClean="0"/>
                        <a:t>Enabling Patient Self-Mgt.</a:t>
                      </a:r>
                      <a:endParaRPr lang="en-US" sz="2400" dirty="0"/>
                    </a:p>
                  </a:txBody>
                  <a:tcPr/>
                </a:tc>
                <a:tc>
                  <a:txBody>
                    <a:bodyPr/>
                    <a:lstStyle/>
                    <a:p>
                      <a:pPr algn="ctr"/>
                      <a:r>
                        <a:rPr lang="en-US" sz="2400" dirty="0" smtClean="0"/>
                        <a:t>5</a:t>
                      </a:r>
                      <a:endParaRPr lang="en-US" sz="2400" dirty="0"/>
                    </a:p>
                  </a:txBody>
                  <a:tcPr anchor="ctr"/>
                </a:tc>
                <a:tc>
                  <a:txBody>
                    <a:bodyPr/>
                    <a:lstStyle/>
                    <a:p>
                      <a:r>
                        <a:rPr lang="en-US" sz="2400" dirty="0" smtClean="0"/>
                        <a:t>44, 45, 47, 48, 52</a:t>
                      </a:r>
                      <a:endParaRPr lang="en-US" sz="2400" dirty="0"/>
                    </a:p>
                  </a:txBody>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Preliminary Composite Results</a:t>
            </a:r>
            <a:endParaRPr lang="en-US" sz="4000" dirty="0"/>
          </a:p>
        </p:txBody>
      </p:sp>
      <p:graphicFrame>
        <p:nvGraphicFramePr>
          <p:cNvPr id="4" name="Content Placeholder 3"/>
          <p:cNvGraphicFramePr>
            <a:graphicFrameLocks noGrp="1"/>
          </p:cNvGraphicFramePr>
          <p:nvPr>
            <p:ph idx="1"/>
          </p:nvPr>
        </p:nvGraphicFramePr>
        <p:xfrm>
          <a:off x="457200" y="1219200"/>
          <a:ext cx="8305800" cy="4963160"/>
        </p:xfrm>
        <a:graphic>
          <a:graphicData uri="http://schemas.openxmlformats.org/drawingml/2006/table">
            <a:tbl>
              <a:tblPr firstRow="1" bandRow="1">
                <a:tableStyleId>{5C22544A-7EE6-4342-B048-85BDC9FD1C3A}</a:tableStyleId>
              </a:tblPr>
              <a:tblGrid>
                <a:gridCol w="346075"/>
                <a:gridCol w="2560955"/>
                <a:gridCol w="826770"/>
                <a:gridCol w="4572000"/>
              </a:tblGrid>
              <a:tr h="370840">
                <a:tc>
                  <a:txBody>
                    <a:bodyPr/>
                    <a:lstStyle/>
                    <a:p>
                      <a:endParaRPr lang="en-US" dirty="0"/>
                    </a:p>
                  </a:txBody>
                  <a:tcPr/>
                </a:tc>
                <a:tc>
                  <a:txBody>
                    <a:bodyPr/>
                    <a:lstStyle/>
                    <a:p>
                      <a:r>
                        <a:rPr lang="en-US" dirty="0" smtClean="0"/>
                        <a:t>Original</a:t>
                      </a:r>
                      <a:r>
                        <a:rPr lang="en-US" baseline="0" dirty="0" smtClean="0"/>
                        <a:t> Domain</a:t>
                      </a:r>
                      <a:endParaRPr lang="en-US" dirty="0"/>
                    </a:p>
                  </a:txBody>
                  <a:tcPr/>
                </a:tc>
                <a:tc>
                  <a:txBody>
                    <a:bodyPr/>
                    <a:lstStyle/>
                    <a:p>
                      <a:r>
                        <a:rPr lang="en-US" dirty="0" smtClean="0"/>
                        <a:t># Items</a:t>
                      </a:r>
                      <a:endParaRPr lang="en-US" dirty="0"/>
                    </a:p>
                  </a:txBody>
                  <a:tcPr/>
                </a:tc>
                <a:tc>
                  <a:txBody>
                    <a:bodyPr/>
                    <a:lstStyle/>
                    <a:p>
                      <a:r>
                        <a:rPr lang="en-US" dirty="0" smtClean="0"/>
                        <a:t>Resulting Domains</a:t>
                      </a:r>
                      <a:endParaRPr lang="en-US" dirty="0"/>
                    </a:p>
                  </a:txBody>
                  <a:tcPr/>
                </a:tc>
              </a:tr>
              <a:tr h="370840">
                <a:tc>
                  <a:txBody>
                    <a:bodyPr/>
                    <a:lstStyle/>
                    <a:p>
                      <a:r>
                        <a:rPr lang="en-US" sz="1600" dirty="0" smtClean="0"/>
                        <a:t>1</a:t>
                      </a:r>
                      <a:endParaRPr lang="en-US" sz="1600" dirty="0"/>
                    </a:p>
                  </a:txBody>
                  <a:tcPr/>
                </a:tc>
                <a:tc>
                  <a:txBody>
                    <a:bodyPr/>
                    <a:lstStyle/>
                    <a:p>
                      <a:r>
                        <a:rPr lang="en-US" sz="1600" dirty="0" smtClean="0"/>
                        <a:t>Affective Communication</a:t>
                      </a:r>
                      <a:endParaRPr lang="en-US" sz="1600" dirty="0"/>
                    </a:p>
                  </a:txBody>
                  <a:tcPr/>
                </a:tc>
                <a:tc>
                  <a:txBody>
                    <a:bodyPr/>
                    <a:lstStyle/>
                    <a:p>
                      <a:r>
                        <a:rPr lang="en-US" sz="1600" dirty="0" smtClean="0"/>
                        <a:t>5   /  6</a:t>
                      </a:r>
                      <a:endParaRPr lang="en-US" sz="1600" dirty="0"/>
                    </a:p>
                  </a:txBody>
                  <a:tcPr/>
                </a:tc>
                <a:tc>
                  <a:txBody>
                    <a:bodyPr/>
                    <a:lstStyle/>
                    <a:p>
                      <a:r>
                        <a:rPr lang="en-US" sz="1600" dirty="0" smtClean="0"/>
                        <a:t>Included</a:t>
                      </a:r>
                      <a:endParaRPr lang="en-US" sz="1600" dirty="0"/>
                    </a:p>
                  </a:txBody>
                  <a:tcPr/>
                </a:tc>
              </a:tr>
              <a:tr h="370840">
                <a:tc>
                  <a:txBody>
                    <a:bodyPr/>
                    <a:lstStyle/>
                    <a:p>
                      <a:r>
                        <a:rPr lang="en-US" sz="1600" dirty="0" smtClean="0"/>
                        <a:t>2</a:t>
                      </a:r>
                      <a:endParaRPr lang="en-US" sz="1600" dirty="0"/>
                    </a:p>
                  </a:txBody>
                  <a:tcPr/>
                </a:tc>
                <a:tc>
                  <a:txBody>
                    <a:bodyPr/>
                    <a:lstStyle/>
                    <a:p>
                      <a:r>
                        <a:rPr lang="en-US" sz="1600" dirty="0" smtClean="0"/>
                        <a:t>Shared Decision Making</a:t>
                      </a:r>
                      <a:endParaRPr lang="en-US" sz="1600" dirty="0"/>
                    </a:p>
                  </a:txBody>
                  <a:tcPr/>
                </a:tc>
                <a:tc>
                  <a:txBody>
                    <a:bodyPr/>
                    <a:lstStyle/>
                    <a:p>
                      <a:r>
                        <a:rPr lang="en-US" sz="1600" dirty="0" smtClean="0"/>
                        <a:t>12  /  4</a:t>
                      </a:r>
                      <a:endParaRPr lang="en-US" sz="1600" dirty="0"/>
                    </a:p>
                  </a:txBody>
                  <a:tcPr/>
                </a:tc>
                <a:tc>
                  <a:txBody>
                    <a:bodyPr/>
                    <a:lstStyle/>
                    <a:p>
                      <a:r>
                        <a:rPr lang="en-US" sz="1600" dirty="0" smtClean="0"/>
                        <a:t>Included</a:t>
                      </a:r>
                      <a:endParaRPr lang="en-US" sz="1600" dirty="0"/>
                    </a:p>
                  </a:txBody>
                  <a:tcPr/>
                </a:tc>
              </a:tr>
              <a:tr h="370840">
                <a:tc>
                  <a:txBody>
                    <a:bodyPr/>
                    <a:lstStyle/>
                    <a:p>
                      <a:r>
                        <a:rPr lang="en-US" sz="1600" dirty="0" smtClean="0"/>
                        <a:t>3</a:t>
                      </a:r>
                      <a:endParaRPr lang="en-US" sz="1600" dirty="0"/>
                    </a:p>
                  </a:txBody>
                  <a:tcPr/>
                </a:tc>
                <a:tc>
                  <a:txBody>
                    <a:bodyPr/>
                    <a:lstStyle/>
                    <a:p>
                      <a:r>
                        <a:rPr lang="en-US" sz="1600" dirty="0" smtClean="0"/>
                        <a:t>Exchanging Information</a:t>
                      </a:r>
                      <a:endParaRPr lang="en-US" sz="1600" dirty="0"/>
                    </a:p>
                  </a:txBody>
                  <a:tcPr/>
                </a:tc>
                <a:tc>
                  <a:txBody>
                    <a:bodyPr/>
                    <a:lstStyle/>
                    <a:p>
                      <a:r>
                        <a:rPr lang="en-US" sz="1600" dirty="0" smtClean="0"/>
                        <a:t>7   /   8</a:t>
                      </a:r>
                      <a:endParaRPr lang="en-US" sz="1600" dirty="0"/>
                    </a:p>
                  </a:txBody>
                  <a:tcPr/>
                </a:tc>
                <a:tc>
                  <a:txBody>
                    <a:bodyPr/>
                    <a:lstStyle/>
                    <a:p>
                      <a:r>
                        <a:rPr lang="en-US" sz="1600" dirty="0" smtClean="0"/>
                        <a:t>Included, but re-named </a:t>
                      </a:r>
                      <a:r>
                        <a:rPr lang="en-US" sz="1600" kern="1200" dirty="0" smtClean="0">
                          <a:solidFill>
                            <a:schemeClr val="dk1"/>
                          </a:solidFill>
                          <a:latin typeface="+mn-lt"/>
                          <a:ea typeface="+mn-ea"/>
                          <a:cs typeface="+mn-cs"/>
                        </a:rPr>
                        <a:t>“Communication about Treatment”</a:t>
                      </a:r>
                      <a:endParaRPr lang="en-US" sz="1600" dirty="0"/>
                    </a:p>
                  </a:txBody>
                  <a:tcPr/>
                </a:tc>
              </a:tr>
              <a:tr h="370840">
                <a:tc>
                  <a:txBody>
                    <a:bodyPr/>
                    <a:lstStyle/>
                    <a:p>
                      <a:r>
                        <a:rPr lang="en-US" sz="1600" dirty="0" smtClean="0"/>
                        <a:t>4</a:t>
                      </a:r>
                      <a:endParaRPr lang="en-US" sz="1600" dirty="0"/>
                    </a:p>
                  </a:txBody>
                  <a:tcPr/>
                </a:tc>
                <a:tc>
                  <a:txBody>
                    <a:bodyPr/>
                    <a:lstStyle/>
                    <a:p>
                      <a:r>
                        <a:rPr lang="en-US" sz="1600" dirty="0" smtClean="0"/>
                        <a:t>Access to Care &amp; Info.</a:t>
                      </a:r>
                      <a:endParaRPr lang="en-US" sz="1600" dirty="0"/>
                    </a:p>
                  </a:txBody>
                  <a:tcPr/>
                </a:tc>
                <a:tc>
                  <a:txBody>
                    <a:bodyPr/>
                    <a:lstStyle/>
                    <a:p>
                      <a:r>
                        <a:rPr lang="en-US" sz="1600" dirty="0" smtClean="0"/>
                        <a:t>5   /</a:t>
                      </a:r>
                      <a:r>
                        <a:rPr lang="en-US" sz="1600" baseline="0" dirty="0" smtClean="0"/>
                        <a:t>   0</a:t>
                      </a:r>
                      <a:endParaRPr lang="en-US" sz="1600" dirty="0"/>
                    </a:p>
                  </a:txBody>
                  <a:tcPr/>
                </a:tc>
                <a:tc>
                  <a:txBody>
                    <a:bodyPr/>
                    <a:lstStyle/>
                    <a:p>
                      <a:r>
                        <a:rPr lang="en-US" sz="1600" kern="1200" dirty="0" smtClean="0">
                          <a:solidFill>
                            <a:schemeClr val="dk1"/>
                          </a:solidFill>
                          <a:latin typeface="+mn-lt"/>
                          <a:ea typeface="+mn-ea"/>
                          <a:cs typeface="+mn-cs"/>
                        </a:rPr>
                        <a:t>The question about “spending enough time” loaded on Affective Communication, the rest either did not load, had small loadings or loaded on more than one factor </a:t>
                      </a:r>
                      <a:endParaRPr lang="en-US" sz="1600" dirty="0"/>
                    </a:p>
                  </a:txBody>
                  <a:tcPr/>
                </a:tc>
              </a:tr>
              <a:tr h="370840">
                <a:tc>
                  <a:txBody>
                    <a:bodyPr/>
                    <a:lstStyle/>
                    <a:p>
                      <a:r>
                        <a:rPr lang="en-US" sz="1600" dirty="0" smtClean="0"/>
                        <a:t>5</a:t>
                      </a:r>
                      <a:endParaRPr lang="en-US" sz="1600" dirty="0"/>
                    </a:p>
                  </a:txBody>
                  <a:tcPr/>
                </a:tc>
                <a:tc>
                  <a:txBody>
                    <a:bodyPr/>
                    <a:lstStyle/>
                    <a:p>
                      <a:r>
                        <a:rPr lang="en-US" sz="1600" dirty="0" smtClean="0"/>
                        <a:t>Coordination of Care</a:t>
                      </a:r>
                      <a:endParaRPr lang="en-US" sz="1600" dirty="0"/>
                    </a:p>
                  </a:txBody>
                  <a:tcPr/>
                </a:tc>
                <a:tc>
                  <a:txBody>
                    <a:bodyPr/>
                    <a:lstStyle/>
                    <a:p>
                      <a:r>
                        <a:rPr lang="en-US" sz="1600" dirty="0" smtClean="0"/>
                        <a:t>2   /  0</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Too few questions to form a reliable composite  </a:t>
                      </a:r>
                      <a:endParaRPr lang="en-US" sz="1600" dirty="0" smtClean="0"/>
                    </a:p>
                  </a:txBody>
                  <a:tcPr/>
                </a:tc>
              </a:tr>
              <a:tr h="370840">
                <a:tc>
                  <a:txBody>
                    <a:bodyPr/>
                    <a:lstStyle/>
                    <a:p>
                      <a:r>
                        <a:rPr lang="en-US" sz="1600" dirty="0" smtClean="0"/>
                        <a:t>6</a:t>
                      </a:r>
                      <a:endParaRPr lang="en-US" sz="1600" dirty="0"/>
                    </a:p>
                  </a:txBody>
                  <a:tcPr/>
                </a:tc>
                <a:tc>
                  <a:txBody>
                    <a:bodyPr/>
                    <a:lstStyle/>
                    <a:p>
                      <a:r>
                        <a:rPr lang="en-US" sz="1600" dirty="0" smtClean="0"/>
                        <a:t>Enable Patient</a:t>
                      </a:r>
                      <a:r>
                        <a:rPr lang="en-US" sz="1600" baseline="0" dirty="0" smtClean="0"/>
                        <a:t> Self-Mtg.</a:t>
                      </a:r>
                      <a:endParaRPr lang="en-US" sz="1600" dirty="0"/>
                    </a:p>
                  </a:txBody>
                  <a:tcPr/>
                </a:tc>
                <a:tc>
                  <a:txBody>
                    <a:bodyPr/>
                    <a:lstStyle/>
                    <a:p>
                      <a:r>
                        <a:rPr lang="en-US" sz="1600" dirty="0" smtClean="0"/>
                        <a:t>16  /  5</a:t>
                      </a:r>
                      <a:endParaRPr lang="en-US" sz="1600" dirty="0"/>
                    </a:p>
                  </a:txBody>
                  <a:tcPr/>
                </a:tc>
                <a:tc>
                  <a:txBody>
                    <a:bodyPr/>
                    <a:lstStyle/>
                    <a:p>
                      <a:r>
                        <a:rPr lang="en-US" sz="1600" dirty="0" smtClean="0"/>
                        <a:t>Included</a:t>
                      </a:r>
                      <a:endParaRPr lang="en-US" sz="1600" dirty="0"/>
                    </a:p>
                  </a:txBody>
                  <a:tcPr/>
                </a:tc>
              </a:tr>
              <a:tr h="370840">
                <a:tc>
                  <a:txBody>
                    <a:bodyPr/>
                    <a:lstStyle/>
                    <a:p>
                      <a:r>
                        <a:rPr lang="en-US" sz="1600" dirty="0" smtClean="0"/>
                        <a:t>7</a:t>
                      </a:r>
                      <a:endParaRPr lang="en-US" sz="1600" dirty="0"/>
                    </a:p>
                  </a:txBody>
                  <a:tcPr/>
                </a:tc>
                <a:tc>
                  <a:txBody>
                    <a:bodyPr/>
                    <a:lstStyle/>
                    <a:p>
                      <a:r>
                        <a:rPr lang="en-US" sz="1600" dirty="0" smtClean="0"/>
                        <a:t>Patient Safety &amp;</a:t>
                      </a:r>
                      <a:r>
                        <a:rPr lang="en-US" sz="1600" baseline="0" dirty="0" smtClean="0"/>
                        <a:t> </a:t>
                      </a:r>
                      <a:r>
                        <a:rPr lang="en-US" sz="1600" dirty="0" smtClean="0"/>
                        <a:t>AEs</a:t>
                      </a:r>
                      <a:endParaRPr lang="en-US" sz="1600" dirty="0"/>
                    </a:p>
                  </a:txBody>
                  <a:tcPr/>
                </a:tc>
                <a:tc>
                  <a:txBody>
                    <a:bodyPr/>
                    <a:lstStyle/>
                    <a:p>
                      <a:r>
                        <a:rPr lang="en-US" sz="1600" dirty="0" smtClean="0"/>
                        <a:t>12  /  0</a:t>
                      </a:r>
                      <a:endParaRPr lang="en-US" sz="1600" dirty="0"/>
                    </a:p>
                  </a:txBody>
                  <a:tcPr/>
                </a:tc>
                <a:tc>
                  <a:txBody>
                    <a:bodyPr/>
                    <a:lstStyle/>
                    <a:p>
                      <a:r>
                        <a:rPr lang="en-US" sz="1600" kern="1200" dirty="0" smtClean="0">
                          <a:solidFill>
                            <a:schemeClr val="dk1"/>
                          </a:solidFill>
                          <a:latin typeface="+mn-lt"/>
                          <a:ea typeface="+mn-ea"/>
                          <a:cs typeface="+mn-cs"/>
                        </a:rPr>
                        <a:t>6 items loaded better on other domains. We retained 1 in “Enabling Self-Management”</a:t>
                      </a:r>
                      <a:r>
                        <a:rPr lang="en-US" sz="1600" kern="1200" baseline="0" dirty="0" smtClean="0">
                          <a:solidFill>
                            <a:schemeClr val="dk1"/>
                          </a:solidFill>
                          <a:latin typeface="+mn-lt"/>
                          <a:ea typeface="+mn-ea"/>
                          <a:cs typeface="+mn-cs"/>
                        </a:rPr>
                        <a:t> and </a:t>
                      </a:r>
                      <a:r>
                        <a:rPr lang="en-US" sz="1600" kern="1200" dirty="0" smtClean="0">
                          <a:solidFill>
                            <a:schemeClr val="dk1"/>
                          </a:solidFill>
                          <a:latin typeface="+mn-lt"/>
                          <a:ea typeface="+mn-ea"/>
                          <a:cs typeface="+mn-cs"/>
                        </a:rPr>
                        <a:t>5 in “Communication about Treatment” composites </a:t>
                      </a:r>
                      <a:endParaRPr lang="en-US" sz="1600" dirty="0"/>
                    </a:p>
                  </a:txBody>
                  <a:tcPr/>
                </a:tc>
              </a:tr>
              <a:tr h="370840">
                <a:tc>
                  <a:txBody>
                    <a:bodyPr/>
                    <a:lstStyle/>
                    <a:p>
                      <a:r>
                        <a:rPr lang="en-US" sz="1600" dirty="0" smtClean="0"/>
                        <a:t>8</a:t>
                      </a:r>
                      <a:endParaRPr lang="en-US" sz="1600" dirty="0"/>
                    </a:p>
                  </a:txBody>
                  <a:tcPr/>
                </a:tc>
                <a:tc>
                  <a:txBody>
                    <a:bodyPr/>
                    <a:lstStyle/>
                    <a:p>
                      <a:r>
                        <a:rPr lang="en-US" sz="1600" dirty="0" smtClean="0"/>
                        <a:t>Caregivers &amp; Family</a:t>
                      </a:r>
                      <a:endParaRPr lang="en-US" sz="1600" dirty="0"/>
                    </a:p>
                  </a:txBody>
                  <a:tcPr/>
                </a:tc>
                <a:tc>
                  <a:txBody>
                    <a:bodyPr/>
                    <a:lstStyle/>
                    <a:p>
                      <a:r>
                        <a:rPr lang="en-US" sz="1600" dirty="0" smtClean="0"/>
                        <a:t>4  /  0</a:t>
                      </a:r>
                      <a:endParaRPr lang="en-US" sz="1600" dirty="0"/>
                    </a:p>
                  </a:txBody>
                  <a:tcPr/>
                </a:tc>
                <a:tc>
                  <a:txBody>
                    <a:bodyPr/>
                    <a:lstStyle/>
                    <a:p>
                      <a:r>
                        <a:rPr lang="en-US" sz="1600" kern="1200" dirty="0" smtClean="0">
                          <a:solidFill>
                            <a:schemeClr val="dk1"/>
                          </a:solidFill>
                          <a:latin typeface="+mn-lt"/>
                          <a:ea typeface="+mn-ea"/>
                          <a:cs typeface="+mn-cs"/>
                        </a:rPr>
                        <a:t>Too few questions to form a reliable composite  </a:t>
                      </a:r>
                      <a:endParaRPr lang="en-US" sz="1600"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2057400"/>
            <a:ext cx="7162800" cy="1015663"/>
          </a:xfrm>
          <a:prstGeom prst="rect">
            <a:avLst/>
          </a:prstGeom>
        </p:spPr>
        <p:txBody>
          <a:bodyPr wrap="square">
            <a:spAutoFit/>
          </a:bodyPr>
          <a:lstStyle/>
          <a:p>
            <a:pPr algn="ctr"/>
            <a:r>
              <a:rPr lang="en-US" sz="6000" dirty="0" smtClean="0">
                <a:solidFill>
                  <a:srgbClr val="003399"/>
                </a:solidFill>
                <a:latin typeface="+mj-lt"/>
              </a:rPr>
              <a:t>Formative Research</a:t>
            </a:r>
            <a:endParaRPr lang="en-US" sz="6000" dirty="0">
              <a:solidFill>
                <a:srgbClr val="003399"/>
              </a:solidFill>
              <a:latin typeface="+mj-lt"/>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Affective Communication</a:t>
            </a:r>
            <a:endParaRPr lang="en-US" dirty="0"/>
          </a:p>
        </p:txBody>
      </p:sp>
      <p:sp>
        <p:nvSpPr>
          <p:cNvPr id="3" name="Content Placeholder 2"/>
          <p:cNvSpPr>
            <a:spLocks noGrp="1"/>
          </p:cNvSpPr>
          <p:nvPr>
            <p:ph idx="1"/>
          </p:nvPr>
        </p:nvSpPr>
        <p:spPr>
          <a:xfrm>
            <a:off x="0" y="1143000"/>
            <a:ext cx="9144000" cy="4800600"/>
          </a:xfrm>
        </p:spPr>
        <p:txBody>
          <a:bodyPr/>
          <a:lstStyle/>
          <a:p>
            <a:r>
              <a:rPr lang="en-US" sz="2400" dirty="0" smtClean="0"/>
              <a:t>In the last 3 months, </a:t>
            </a:r>
          </a:p>
          <a:p>
            <a:pPr lvl="1"/>
            <a:r>
              <a:rPr lang="en-US" sz="2200" dirty="0" smtClean="0"/>
              <a:t>how often did your radiation therapy team treat you with courtesy and respect? </a:t>
            </a:r>
          </a:p>
          <a:p>
            <a:pPr lvl="1"/>
            <a:r>
              <a:rPr lang="en-US" sz="2200" dirty="0" smtClean="0"/>
              <a:t>how often did your radiation therapy team show respect for what you had to say? </a:t>
            </a:r>
          </a:p>
          <a:p>
            <a:pPr lvl="1"/>
            <a:r>
              <a:rPr lang="en-US" sz="2200" dirty="0" smtClean="0"/>
              <a:t>how often did you feel your radiation therapy team really cared about you as a person? </a:t>
            </a:r>
          </a:p>
          <a:p>
            <a:pPr lvl="1"/>
            <a:r>
              <a:rPr lang="en-US" sz="2200" dirty="0" smtClean="0"/>
              <a:t>how often did your radiation therapy team listen carefully to you?</a:t>
            </a:r>
            <a:r>
              <a:rPr lang="en-US" sz="2200" b="1" dirty="0" smtClean="0"/>
              <a:t> </a:t>
            </a:r>
            <a:endParaRPr lang="en-US" sz="2200" dirty="0" smtClean="0"/>
          </a:p>
          <a:p>
            <a:pPr lvl="1"/>
            <a:r>
              <a:rPr lang="en-US" sz="2200" dirty="0" smtClean="0"/>
              <a:t>how often was your radiation therapy team direct and straightforward when talking with you about your cancer and radiation therapy? </a:t>
            </a:r>
          </a:p>
          <a:p>
            <a:pPr lvl="1"/>
            <a:r>
              <a:rPr lang="en-US" sz="2200" dirty="0" smtClean="0"/>
              <a:t>how often did your radiation therapy team spend enough time with you? </a:t>
            </a:r>
          </a:p>
          <a:p>
            <a:pPr lvl="1">
              <a:buNone/>
            </a:pPr>
            <a:endParaRPr 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Decision Making</a:t>
            </a:r>
            <a:endParaRPr lang="en-US" dirty="0"/>
          </a:p>
        </p:txBody>
      </p:sp>
      <p:sp>
        <p:nvSpPr>
          <p:cNvPr id="3" name="Content Placeholder 2"/>
          <p:cNvSpPr>
            <a:spLocks noGrp="1"/>
          </p:cNvSpPr>
          <p:nvPr>
            <p:ph idx="1"/>
          </p:nvPr>
        </p:nvSpPr>
        <p:spPr>
          <a:xfrm>
            <a:off x="0" y="1219200"/>
            <a:ext cx="9144000" cy="3581400"/>
          </a:xfrm>
        </p:spPr>
        <p:txBody>
          <a:bodyPr/>
          <a:lstStyle/>
          <a:p>
            <a:r>
              <a:rPr lang="en-US" sz="2800" dirty="0" smtClean="0"/>
              <a:t>Since your cancer was diagnosed, did a doctor or other health care professional at [NAME OF CANCER CENTER] </a:t>
            </a:r>
          </a:p>
          <a:p>
            <a:pPr lvl="1"/>
            <a:r>
              <a:rPr lang="en-US" sz="2400" dirty="0" smtClean="0"/>
              <a:t>clearly explain the </a:t>
            </a:r>
            <a:r>
              <a:rPr lang="en-US" sz="2400" b="1" dirty="0" smtClean="0"/>
              <a:t>advantages</a:t>
            </a:r>
            <a:r>
              <a:rPr lang="en-US" sz="2400" dirty="0" smtClean="0"/>
              <a:t> of each choice for cancer treatment, including the treatments you did not get?  </a:t>
            </a:r>
          </a:p>
          <a:p>
            <a:pPr lvl="1"/>
            <a:r>
              <a:rPr lang="en-US" sz="2400" dirty="0" smtClean="0"/>
              <a:t>clearly explain the </a:t>
            </a:r>
            <a:r>
              <a:rPr lang="en-US" sz="2400" b="1" dirty="0" smtClean="0"/>
              <a:t>disadvantages</a:t>
            </a:r>
            <a:r>
              <a:rPr lang="en-US" sz="2400" dirty="0" smtClean="0"/>
              <a:t> of each choice for cancer treatment, including the treatments you did not get? </a:t>
            </a:r>
          </a:p>
          <a:p>
            <a:pPr lvl="1"/>
            <a:r>
              <a:rPr lang="en-US" sz="2400" dirty="0" smtClean="0"/>
              <a:t>ask for your opinion about each choice of cancer treatment, including the treatments you did not get?</a:t>
            </a:r>
          </a:p>
          <a:p>
            <a:pPr lvl="1"/>
            <a:r>
              <a:rPr lang="en-US" sz="2400" dirty="0" smtClean="0"/>
              <a:t>involve you in decisions about your cancer treatment as much as you wanted? </a:t>
            </a:r>
          </a:p>
          <a:p>
            <a:pPr>
              <a:buNone/>
            </a:pPr>
            <a:endParaRPr lang="en-US" dirty="0" smtClean="0"/>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About Therapy</a:t>
            </a:r>
            <a:endParaRPr lang="en-US" dirty="0"/>
          </a:p>
        </p:txBody>
      </p:sp>
      <p:sp>
        <p:nvSpPr>
          <p:cNvPr id="3" name="Content Placeholder 2"/>
          <p:cNvSpPr>
            <a:spLocks noGrp="1"/>
          </p:cNvSpPr>
          <p:nvPr>
            <p:ph idx="1"/>
          </p:nvPr>
        </p:nvSpPr>
        <p:spPr>
          <a:xfrm>
            <a:off x="0" y="1295400"/>
            <a:ext cx="9144000" cy="4876800"/>
          </a:xfrm>
        </p:spPr>
        <p:txBody>
          <a:bodyPr/>
          <a:lstStyle/>
          <a:p>
            <a:r>
              <a:rPr lang="en-US" sz="2400" dirty="0" smtClean="0"/>
              <a:t>Since it was decided that you would have radiation therapy, </a:t>
            </a:r>
          </a:p>
          <a:p>
            <a:pPr lvl="1"/>
            <a:r>
              <a:rPr lang="en-US" sz="1800" dirty="0" smtClean="0"/>
              <a:t>did your radiation therapy team encourage you to contact them with questions between visits? </a:t>
            </a:r>
          </a:p>
          <a:p>
            <a:pPr lvl="1"/>
            <a:r>
              <a:rPr lang="en-US" sz="1800" dirty="0" smtClean="0"/>
              <a:t>tell you to call them immediately if you have certain symptoms or side effects? </a:t>
            </a:r>
          </a:p>
          <a:p>
            <a:pPr lvl="1"/>
            <a:r>
              <a:rPr lang="en-US" sz="1800" dirty="0" smtClean="0"/>
              <a:t>give you clear instructions about how to contact them outside of regular office hours? </a:t>
            </a:r>
          </a:p>
          <a:p>
            <a:pPr lvl="1"/>
            <a:r>
              <a:rPr lang="en-US" sz="1800" dirty="0" smtClean="0"/>
              <a:t>clearly explain how your cancer and radiation therapy could affect your normal daily activities? </a:t>
            </a:r>
          </a:p>
          <a:p>
            <a:r>
              <a:rPr lang="en-US" sz="2400" dirty="0" smtClean="0"/>
              <a:t>In the last 3 months, did your radiation therapy team </a:t>
            </a:r>
          </a:p>
          <a:p>
            <a:pPr lvl="1"/>
            <a:r>
              <a:rPr lang="en-US" sz="1800" dirty="0" smtClean="0"/>
              <a:t>seem up-to-date about how to treat your type of cancer?</a:t>
            </a:r>
          </a:p>
          <a:p>
            <a:pPr lvl="1"/>
            <a:r>
              <a:rPr lang="en-US" sz="1800" dirty="0" smtClean="0"/>
              <a:t>tell you what the next steps in your radiation therapy would be?</a:t>
            </a:r>
          </a:p>
          <a:p>
            <a:pPr lvl="1"/>
            <a:r>
              <a:rPr lang="en-US" sz="1800" dirty="0" smtClean="0"/>
              <a:t>explain test results in a way that was easy to understand? </a:t>
            </a:r>
          </a:p>
          <a:p>
            <a:pPr lvl="1"/>
            <a:r>
              <a:rPr lang="en-US" sz="1800" dirty="0" smtClean="0"/>
              <a:t>explain what that medicine was for in a way that was easy to understand?</a:t>
            </a:r>
            <a:r>
              <a:rPr lang="en-US" sz="1800" b="1" dirty="0" smtClean="0"/>
              <a:t> </a:t>
            </a:r>
            <a:endParaRPr lang="en-US" sz="1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Patient Self-Management</a:t>
            </a:r>
            <a:endParaRPr lang="en-US" dirty="0"/>
          </a:p>
        </p:txBody>
      </p:sp>
      <p:sp>
        <p:nvSpPr>
          <p:cNvPr id="3" name="Content Placeholder 2"/>
          <p:cNvSpPr>
            <a:spLocks noGrp="1"/>
          </p:cNvSpPr>
          <p:nvPr>
            <p:ph idx="1"/>
          </p:nvPr>
        </p:nvSpPr>
        <p:spPr>
          <a:xfrm>
            <a:off x="0" y="1219200"/>
            <a:ext cx="9144000" cy="4724400"/>
          </a:xfrm>
        </p:spPr>
        <p:txBody>
          <a:bodyPr/>
          <a:lstStyle/>
          <a:p>
            <a:r>
              <a:rPr lang="en-US" sz="2400" dirty="0" smtClean="0"/>
              <a:t>In the last 3 months, did your radiation therapy team </a:t>
            </a:r>
          </a:p>
          <a:p>
            <a:pPr lvl="1"/>
            <a:r>
              <a:rPr lang="en-US" sz="2000" dirty="0" smtClean="0"/>
              <a:t>advise you about or help you deal with these changes in your energy levels? </a:t>
            </a:r>
          </a:p>
          <a:p>
            <a:pPr lvl="1"/>
            <a:r>
              <a:rPr lang="en-US" sz="2000" dirty="0" smtClean="0"/>
              <a:t>talk about any emotional problems, such as anxiety or depression, related to your cancer or radiation therapy? </a:t>
            </a:r>
          </a:p>
          <a:p>
            <a:pPr lvl="1"/>
            <a:r>
              <a:rPr lang="en-US" sz="2000" dirty="0" smtClean="0"/>
              <a:t>advise you about or help you deal with these emotional problems? </a:t>
            </a:r>
          </a:p>
          <a:p>
            <a:pPr lvl="1">
              <a:buNone/>
            </a:pPr>
            <a:endParaRPr lang="en-US" sz="2000" dirty="0" smtClean="0"/>
          </a:p>
          <a:p>
            <a:r>
              <a:rPr lang="en-US" sz="2400" dirty="0" smtClean="0"/>
              <a:t>In the last 3 months, did you and your radiation therapy team </a:t>
            </a:r>
          </a:p>
          <a:p>
            <a:pPr lvl="1"/>
            <a:r>
              <a:rPr lang="en-US" sz="2000" dirty="0" smtClean="0"/>
              <a:t>talk about additional services to manage your cancer care at home, such as home health care, special medical equipment, or special supplies?</a:t>
            </a:r>
          </a:p>
          <a:p>
            <a:pPr lvl="1"/>
            <a:r>
              <a:rPr lang="en-US" sz="2000" dirty="0" smtClean="0"/>
              <a:t>talk about things you can do to maintain your health during cancer treatment such as what to eat and what exercises to do? </a:t>
            </a:r>
            <a:r>
              <a:rPr lang="en-US" sz="2000" b="1" dirty="0" smtClean="0"/>
              <a:t> </a:t>
            </a:r>
            <a:endParaRPr lang="en-US" sz="2000" dirty="0" smtClean="0"/>
          </a:p>
          <a:p>
            <a:endParaRPr lang="en-US" sz="2000" dirty="0" smtClean="0"/>
          </a:p>
          <a:p>
            <a:endParaRPr lang="en-US" sz="2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Composites</a:t>
            </a:r>
            <a:endParaRPr lang="en-US" dirty="0"/>
          </a:p>
        </p:txBody>
      </p:sp>
      <p:graphicFrame>
        <p:nvGraphicFramePr>
          <p:cNvPr id="4" name="Content Placeholder 3"/>
          <p:cNvGraphicFramePr>
            <a:graphicFrameLocks noGrp="1"/>
          </p:cNvGraphicFramePr>
          <p:nvPr>
            <p:ph idx="1"/>
          </p:nvPr>
        </p:nvGraphicFramePr>
        <p:xfrm>
          <a:off x="457200" y="1371600"/>
          <a:ext cx="8229600" cy="4419600"/>
        </p:xfrm>
        <a:graphic>
          <a:graphicData uri="http://schemas.openxmlformats.org/drawingml/2006/table">
            <a:tbl>
              <a:tblPr firstRow="1" bandRow="1">
                <a:tableStyleId>{5C22544A-7EE6-4342-B048-85BDC9FD1C3A}</a:tableStyleId>
              </a:tblPr>
              <a:tblGrid>
                <a:gridCol w="4267200"/>
                <a:gridCol w="838200"/>
                <a:gridCol w="838200"/>
                <a:gridCol w="1143000"/>
                <a:gridCol w="1143000"/>
              </a:tblGrid>
              <a:tr h="370840">
                <a:tc>
                  <a:txBody>
                    <a:bodyPr/>
                    <a:lstStyle/>
                    <a:p>
                      <a:pPr algn="ctr"/>
                      <a:r>
                        <a:rPr lang="en-US" sz="2800" dirty="0" smtClean="0"/>
                        <a:t>Composite</a:t>
                      </a:r>
                      <a:endParaRPr lang="en-US" sz="2800" dirty="0"/>
                    </a:p>
                  </a:txBody>
                  <a:tcPr anchor="ctr"/>
                </a:tc>
                <a:tc>
                  <a:txBody>
                    <a:bodyPr/>
                    <a:lstStyle/>
                    <a:p>
                      <a:pPr algn="ctr"/>
                      <a:r>
                        <a:rPr lang="el-GR" sz="2400" dirty="0" smtClean="0"/>
                        <a:t>α</a:t>
                      </a:r>
                      <a:endParaRPr lang="en-US" sz="2400" dirty="0"/>
                    </a:p>
                  </a:txBody>
                  <a:tcPr anchor="ctr"/>
                </a:tc>
                <a:tc>
                  <a:txBody>
                    <a:bodyPr/>
                    <a:lstStyle/>
                    <a:p>
                      <a:pPr algn="ctr"/>
                      <a:r>
                        <a:rPr lang="en-US" sz="2400" dirty="0" smtClean="0"/>
                        <a:t>% SS</a:t>
                      </a:r>
                      <a:endParaRPr lang="en-US" sz="2400" dirty="0"/>
                    </a:p>
                  </a:txBody>
                  <a:tcPr anchor="ctr"/>
                </a:tc>
                <a:tc>
                  <a:txBody>
                    <a:bodyPr/>
                    <a:lstStyle/>
                    <a:p>
                      <a:pPr algn="ctr"/>
                      <a:r>
                        <a:rPr lang="en-US" sz="2400" dirty="0" smtClean="0"/>
                        <a:t>%  floor</a:t>
                      </a:r>
                      <a:endParaRPr lang="en-US" sz="2400" dirty="0"/>
                    </a:p>
                  </a:txBody>
                  <a:tcPr anchor="ctr"/>
                </a:tc>
                <a:tc>
                  <a:txBody>
                    <a:bodyPr/>
                    <a:lstStyle/>
                    <a:p>
                      <a:pPr algn="ctr"/>
                      <a:r>
                        <a:rPr lang="en-US" sz="2400" dirty="0" smtClean="0"/>
                        <a:t>% ceiling</a:t>
                      </a:r>
                      <a:endParaRPr lang="en-US" sz="2400" dirty="0"/>
                    </a:p>
                  </a:txBody>
                  <a:tcPr anchor="ctr"/>
                </a:tc>
              </a:tr>
              <a:tr h="370840">
                <a:tc>
                  <a:txBody>
                    <a:bodyPr/>
                    <a:lstStyle/>
                    <a:p>
                      <a:r>
                        <a:rPr lang="en-US" sz="2400" dirty="0" smtClean="0"/>
                        <a:t>Affective Communication</a:t>
                      </a:r>
                      <a:endParaRPr lang="en-US" sz="2400" dirty="0"/>
                    </a:p>
                  </a:txBody>
                  <a:tcPr/>
                </a:tc>
                <a:tc>
                  <a:txBody>
                    <a:bodyPr/>
                    <a:lstStyle/>
                    <a:p>
                      <a:pPr algn="r"/>
                      <a:r>
                        <a:rPr lang="en-US" sz="2400" dirty="0" smtClean="0"/>
                        <a:t>0.87</a:t>
                      </a:r>
                      <a:endParaRPr lang="en-US" sz="2400" dirty="0"/>
                    </a:p>
                  </a:txBody>
                  <a:tcPr/>
                </a:tc>
                <a:tc>
                  <a:txBody>
                    <a:bodyPr/>
                    <a:lstStyle/>
                    <a:p>
                      <a:pPr algn="r"/>
                      <a:r>
                        <a:rPr lang="en-US" sz="2400" dirty="0" smtClean="0"/>
                        <a:t>100</a:t>
                      </a:r>
                      <a:endParaRPr lang="en-US" sz="2400" dirty="0"/>
                    </a:p>
                  </a:txBody>
                  <a:tcPr/>
                </a:tc>
                <a:tc>
                  <a:txBody>
                    <a:bodyPr/>
                    <a:lstStyle/>
                    <a:p>
                      <a:pPr algn="r"/>
                      <a:r>
                        <a:rPr lang="en-US" sz="2400" dirty="0" smtClean="0"/>
                        <a:t>0</a:t>
                      </a:r>
                      <a:endParaRPr lang="en-US" sz="2400" dirty="0"/>
                    </a:p>
                  </a:txBody>
                  <a:tcPr/>
                </a:tc>
                <a:tc>
                  <a:txBody>
                    <a:bodyPr/>
                    <a:lstStyle/>
                    <a:p>
                      <a:pPr algn="r"/>
                      <a:r>
                        <a:rPr lang="en-US" sz="2400" dirty="0" smtClean="0"/>
                        <a:t>67</a:t>
                      </a:r>
                      <a:endParaRPr lang="en-US" sz="2400" dirty="0"/>
                    </a:p>
                  </a:txBody>
                  <a:tcPr/>
                </a:tc>
              </a:tr>
              <a:tr h="370840">
                <a:tc>
                  <a:txBody>
                    <a:bodyPr/>
                    <a:lstStyle/>
                    <a:p>
                      <a:r>
                        <a:rPr lang="en-US" sz="2400" dirty="0" smtClean="0"/>
                        <a:t>Shared Decision Making</a:t>
                      </a:r>
                      <a:endParaRPr lang="en-US" sz="2400" dirty="0"/>
                    </a:p>
                  </a:txBody>
                  <a:tcPr/>
                </a:tc>
                <a:tc>
                  <a:txBody>
                    <a:bodyPr/>
                    <a:lstStyle/>
                    <a:p>
                      <a:pPr algn="r"/>
                      <a:r>
                        <a:rPr lang="en-US" sz="2400" dirty="0" smtClean="0"/>
                        <a:t>0.74</a:t>
                      </a:r>
                      <a:endParaRPr lang="en-US" sz="2400" dirty="0"/>
                    </a:p>
                  </a:txBody>
                  <a:tcPr/>
                </a:tc>
                <a:tc>
                  <a:txBody>
                    <a:bodyPr/>
                    <a:lstStyle/>
                    <a:p>
                      <a:pPr algn="r"/>
                      <a:r>
                        <a:rPr lang="en-US" sz="2400" dirty="0" smtClean="0"/>
                        <a:t>100</a:t>
                      </a:r>
                      <a:endParaRPr lang="en-US" sz="2400" dirty="0"/>
                    </a:p>
                  </a:txBody>
                  <a:tcPr/>
                </a:tc>
                <a:tc>
                  <a:txBody>
                    <a:bodyPr/>
                    <a:lstStyle/>
                    <a:p>
                      <a:pPr algn="r"/>
                      <a:r>
                        <a:rPr lang="en-US" sz="2400" dirty="0" smtClean="0"/>
                        <a:t>0</a:t>
                      </a:r>
                      <a:endParaRPr lang="en-US" sz="2400" dirty="0"/>
                    </a:p>
                  </a:txBody>
                  <a:tcPr/>
                </a:tc>
                <a:tc>
                  <a:txBody>
                    <a:bodyPr/>
                    <a:lstStyle/>
                    <a:p>
                      <a:pPr algn="r"/>
                      <a:r>
                        <a:rPr lang="en-US" sz="2400" dirty="0" smtClean="0"/>
                        <a:t>20</a:t>
                      </a:r>
                      <a:endParaRPr lang="en-US" sz="2400" dirty="0"/>
                    </a:p>
                  </a:txBody>
                  <a:tcPr/>
                </a:tc>
              </a:tr>
              <a:tr h="370840">
                <a:tc>
                  <a:txBody>
                    <a:bodyPr/>
                    <a:lstStyle/>
                    <a:p>
                      <a:r>
                        <a:rPr lang="en-US" sz="2400" dirty="0" smtClean="0"/>
                        <a:t>Communication</a:t>
                      </a:r>
                      <a:r>
                        <a:rPr lang="en-US" sz="2400" baseline="0" dirty="0" smtClean="0"/>
                        <a:t> about Therapy</a:t>
                      </a:r>
                      <a:endParaRPr lang="en-US" sz="2400" dirty="0"/>
                    </a:p>
                  </a:txBody>
                  <a:tcPr/>
                </a:tc>
                <a:tc>
                  <a:txBody>
                    <a:bodyPr/>
                    <a:lstStyle/>
                    <a:p>
                      <a:pPr algn="r"/>
                      <a:r>
                        <a:rPr lang="en-US" sz="2400" dirty="0" smtClean="0"/>
                        <a:t>0.76</a:t>
                      </a:r>
                      <a:endParaRPr lang="en-US" sz="2400" dirty="0"/>
                    </a:p>
                  </a:txBody>
                  <a:tcPr/>
                </a:tc>
                <a:tc>
                  <a:txBody>
                    <a:bodyPr/>
                    <a:lstStyle/>
                    <a:p>
                      <a:pPr algn="r"/>
                      <a:r>
                        <a:rPr lang="en-US" sz="2400" dirty="0" smtClean="0"/>
                        <a:t>100</a:t>
                      </a:r>
                      <a:endParaRPr lang="en-US" sz="2400" dirty="0"/>
                    </a:p>
                  </a:txBody>
                  <a:tcPr/>
                </a:tc>
                <a:tc>
                  <a:txBody>
                    <a:bodyPr/>
                    <a:lstStyle/>
                    <a:p>
                      <a:pPr algn="r"/>
                      <a:r>
                        <a:rPr lang="en-US" sz="2400" dirty="0" smtClean="0"/>
                        <a:t>0</a:t>
                      </a:r>
                      <a:endParaRPr lang="en-US" sz="2400" dirty="0"/>
                    </a:p>
                  </a:txBody>
                  <a:tcPr/>
                </a:tc>
                <a:tc>
                  <a:txBody>
                    <a:bodyPr/>
                    <a:lstStyle/>
                    <a:p>
                      <a:pPr algn="r"/>
                      <a:r>
                        <a:rPr lang="en-US" sz="2400" dirty="0" smtClean="0"/>
                        <a:t>42</a:t>
                      </a:r>
                      <a:endParaRPr lang="en-US" sz="2400" dirty="0"/>
                    </a:p>
                  </a:txBody>
                  <a:tcPr/>
                </a:tc>
              </a:tr>
              <a:tr h="370840">
                <a:tc>
                  <a:txBody>
                    <a:bodyPr/>
                    <a:lstStyle/>
                    <a:p>
                      <a:r>
                        <a:rPr lang="en-US" sz="2400" dirty="0" smtClean="0"/>
                        <a:t>Enabling Patient Self-Mgt.</a:t>
                      </a:r>
                      <a:endParaRPr lang="en-US" sz="2400" dirty="0"/>
                    </a:p>
                  </a:txBody>
                  <a:tcPr/>
                </a:tc>
                <a:tc>
                  <a:txBody>
                    <a:bodyPr/>
                    <a:lstStyle/>
                    <a:p>
                      <a:pPr algn="r"/>
                      <a:r>
                        <a:rPr lang="en-US" sz="2400" dirty="0" smtClean="0"/>
                        <a:t>0.80</a:t>
                      </a:r>
                      <a:endParaRPr lang="en-US" sz="2400" dirty="0"/>
                    </a:p>
                  </a:txBody>
                  <a:tcPr/>
                </a:tc>
                <a:tc>
                  <a:txBody>
                    <a:bodyPr/>
                    <a:lstStyle/>
                    <a:p>
                      <a:pPr algn="r"/>
                      <a:r>
                        <a:rPr lang="en-US" sz="2400" dirty="0" smtClean="0"/>
                        <a:t>100</a:t>
                      </a:r>
                      <a:endParaRPr lang="en-US" sz="2400" dirty="0"/>
                    </a:p>
                  </a:txBody>
                  <a:tcPr/>
                </a:tc>
                <a:tc>
                  <a:txBody>
                    <a:bodyPr/>
                    <a:lstStyle/>
                    <a:p>
                      <a:pPr algn="r"/>
                      <a:r>
                        <a:rPr lang="en-US" sz="2400" dirty="0" smtClean="0"/>
                        <a:t>13</a:t>
                      </a:r>
                      <a:endParaRPr lang="en-US" sz="2400" dirty="0"/>
                    </a:p>
                  </a:txBody>
                  <a:tcPr/>
                </a:tc>
                <a:tc>
                  <a:txBody>
                    <a:bodyPr/>
                    <a:lstStyle/>
                    <a:p>
                      <a:pPr algn="r"/>
                      <a:r>
                        <a:rPr lang="en-US" sz="2400" dirty="0" smtClean="0"/>
                        <a:t>13</a:t>
                      </a:r>
                      <a:endParaRPr lang="en-US" sz="2400" dirty="0"/>
                    </a:p>
                  </a:txBody>
                  <a:tcPr/>
                </a:tc>
              </a:tr>
              <a:tr h="370840">
                <a:tc>
                  <a:txBody>
                    <a:bodyPr/>
                    <a:lstStyle/>
                    <a:p>
                      <a:endParaRPr lang="en-US" sz="2800" dirty="0"/>
                    </a:p>
                  </a:txBody>
                  <a:tcPr/>
                </a:tc>
                <a:tc gridSpan="2">
                  <a:txBody>
                    <a:bodyPr/>
                    <a:lstStyle/>
                    <a:p>
                      <a:pPr algn="ctr"/>
                      <a:r>
                        <a:rPr lang="en-US" sz="2800" dirty="0" smtClean="0"/>
                        <a:t>RMSEA</a:t>
                      </a:r>
                      <a:endParaRPr lang="en-US" sz="2800" dirty="0"/>
                    </a:p>
                  </a:txBody>
                  <a:tcPr anchor="ctr"/>
                </a:tc>
                <a:tc hMerge="1">
                  <a:txBody>
                    <a:bodyPr/>
                    <a:lstStyle/>
                    <a:p>
                      <a:endParaRPr lang="en-US" dirty="0"/>
                    </a:p>
                  </a:txBody>
                  <a:tcPr/>
                </a:tc>
                <a:tc>
                  <a:txBody>
                    <a:bodyPr/>
                    <a:lstStyle/>
                    <a:p>
                      <a:pPr algn="ctr"/>
                      <a:r>
                        <a:rPr lang="en-US" sz="2800" dirty="0" smtClean="0"/>
                        <a:t>CFI</a:t>
                      </a:r>
                      <a:endParaRPr lang="en-US" sz="2800" dirty="0"/>
                    </a:p>
                  </a:txBody>
                  <a:tcPr anchor="ctr"/>
                </a:tc>
                <a:tc>
                  <a:txBody>
                    <a:bodyPr/>
                    <a:lstStyle/>
                    <a:p>
                      <a:pPr algn="ctr"/>
                      <a:r>
                        <a:rPr lang="en-US" sz="2800" dirty="0" smtClean="0"/>
                        <a:t>NNFI</a:t>
                      </a:r>
                      <a:endParaRPr lang="en-US" sz="2800" dirty="0"/>
                    </a:p>
                  </a:txBody>
                  <a:tcPr anchor="ctr"/>
                </a:tc>
              </a:tr>
              <a:tr h="370840">
                <a:tc>
                  <a:txBody>
                    <a:bodyPr/>
                    <a:lstStyle/>
                    <a:p>
                      <a:pPr algn="ctr"/>
                      <a:r>
                        <a:rPr lang="en-US" sz="2800" dirty="0" smtClean="0"/>
                        <a:t>Model Fit Indices</a:t>
                      </a:r>
                      <a:endParaRPr lang="en-US" sz="2800" dirty="0"/>
                    </a:p>
                  </a:txBody>
                  <a:tcPr/>
                </a:tc>
                <a:tc gridSpan="2">
                  <a:txBody>
                    <a:bodyPr/>
                    <a:lstStyle/>
                    <a:p>
                      <a:pPr algn="ctr"/>
                      <a:r>
                        <a:rPr lang="en-US" sz="2400" dirty="0" smtClean="0"/>
                        <a:t>0.06</a:t>
                      </a:r>
                      <a:endParaRPr lang="en-US" sz="2400" dirty="0"/>
                    </a:p>
                  </a:txBody>
                  <a:tcPr anchor="ctr"/>
                </a:tc>
                <a:tc hMerge="1">
                  <a:txBody>
                    <a:bodyPr/>
                    <a:lstStyle/>
                    <a:p>
                      <a:endParaRPr lang="en-US" dirty="0"/>
                    </a:p>
                  </a:txBody>
                  <a:tcPr/>
                </a:tc>
                <a:tc>
                  <a:txBody>
                    <a:bodyPr/>
                    <a:lstStyle/>
                    <a:p>
                      <a:pPr algn="ctr"/>
                      <a:r>
                        <a:rPr lang="en-US" sz="2400" dirty="0" smtClean="0"/>
                        <a:t>0.92</a:t>
                      </a:r>
                      <a:endParaRPr lang="en-US" sz="2400" dirty="0"/>
                    </a:p>
                  </a:txBody>
                  <a:tcPr anchor="ctr"/>
                </a:tc>
                <a:tc>
                  <a:txBody>
                    <a:bodyPr/>
                    <a:lstStyle/>
                    <a:p>
                      <a:pPr algn="ctr"/>
                      <a:r>
                        <a:rPr lang="en-US" sz="2400" dirty="0" smtClean="0"/>
                        <a:t>0.91</a:t>
                      </a:r>
                      <a:endParaRPr lang="en-US" sz="2400" dirty="0"/>
                    </a:p>
                  </a:txBody>
                  <a:tcPr anchor="ct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447800"/>
          </a:xfrm>
        </p:spPr>
        <p:txBody>
          <a:bodyPr>
            <a:normAutofit fontScale="90000"/>
          </a:bodyPr>
          <a:lstStyle/>
          <a:p>
            <a:r>
              <a:rPr lang="en-US" dirty="0" smtClean="0"/>
              <a:t>Questions Significantly, Uniquely Related to Overall Care </a:t>
            </a:r>
            <a:br>
              <a:rPr lang="en-US" dirty="0" smtClean="0"/>
            </a:br>
            <a:r>
              <a:rPr lang="en-US" dirty="0" smtClean="0"/>
              <a:t>Net of 4 Composites</a:t>
            </a:r>
            <a:endParaRPr lang="en-US" dirty="0"/>
          </a:p>
        </p:txBody>
      </p:sp>
      <p:sp>
        <p:nvSpPr>
          <p:cNvPr id="3" name="Content Placeholder 2"/>
          <p:cNvSpPr>
            <a:spLocks noGrp="1"/>
          </p:cNvSpPr>
          <p:nvPr>
            <p:ph idx="1"/>
          </p:nvPr>
        </p:nvSpPr>
        <p:spPr>
          <a:xfrm>
            <a:off x="457200" y="1981200"/>
            <a:ext cx="8229600" cy="4373563"/>
          </a:xfrm>
        </p:spPr>
        <p:txBody>
          <a:bodyPr>
            <a:normAutofit fontScale="77500" lnSpcReduction="20000"/>
          </a:bodyPr>
          <a:lstStyle/>
          <a:p>
            <a:pPr>
              <a:buNone/>
            </a:pPr>
            <a:r>
              <a:rPr lang="en-US" sz="3100" dirty="0" smtClean="0"/>
              <a:t>Q16. …did your therapy team encourage you to contact them between visits?</a:t>
            </a:r>
          </a:p>
          <a:p>
            <a:pPr>
              <a:buNone/>
            </a:pPr>
            <a:r>
              <a:rPr lang="en-US" sz="3100" dirty="0" smtClean="0"/>
              <a:t>Q18 ….did your therapy team give you clear instruction about how to contact them outside of regular office hours?</a:t>
            </a:r>
          </a:p>
          <a:p>
            <a:pPr>
              <a:buNone/>
            </a:pPr>
            <a:r>
              <a:rPr lang="en-US" sz="3100" dirty="0" smtClean="0"/>
              <a:t>Q19. …did your radiation therapy team clearly explain how your cancer and therapy could affect your normal daily activities?</a:t>
            </a:r>
          </a:p>
          <a:p>
            <a:pPr>
              <a:buNone/>
            </a:pPr>
            <a:r>
              <a:rPr lang="en-US" sz="3100" dirty="0" smtClean="0"/>
              <a:t>Q34.  How often were the blood tests,… scans, or other procedures scheduled to be done as soon as you thought you needed? </a:t>
            </a:r>
          </a:p>
          <a:p>
            <a:pPr>
              <a:buNone/>
            </a:pPr>
            <a:r>
              <a:rPr lang="en-US" sz="3100" dirty="0" smtClean="0"/>
              <a:t>Q36.  …how often did your team explain test results in a way that was easy to understand?</a:t>
            </a:r>
          </a:p>
          <a:p>
            <a:pPr>
              <a:buNone/>
            </a:pP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0" y="1828800"/>
            <a:ext cx="9144000" cy="3657600"/>
          </a:xfrm>
        </p:spPr>
        <p:txBody>
          <a:bodyPr/>
          <a:lstStyle/>
          <a:p>
            <a:r>
              <a:rPr lang="en-US" dirty="0" smtClean="0"/>
              <a:t>Continue data collection at 4 sites and analysis with additional support from the California HealthCare Foundation</a:t>
            </a:r>
          </a:p>
          <a:p>
            <a:r>
              <a:rPr lang="en-US" dirty="0" smtClean="0"/>
              <a:t>Revise analysis</a:t>
            </a:r>
          </a:p>
          <a:p>
            <a:r>
              <a:rPr lang="en-US" dirty="0" smtClean="0"/>
              <a:t>Final recommended composite structure</a:t>
            </a:r>
          </a:p>
          <a:p>
            <a:r>
              <a:rPr lang="en-US" dirty="0" smtClean="0"/>
              <a:t>Final recommended questionnaire.</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a:xfrm>
            <a:off x="0" y="1066800"/>
            <a:ext cx="9144000" cy="5029200"/>
          </a:xfrm>
        </p:spPr>
        <p:txBody>
          <a:bodyPr/>
          <a:lstStyle/>
          <a:p>
            <a:r>
              <a:rPr lang="en-US" dirty="0" smtClean="0"/>
              <a:t>Extremely challenging project</a:t>
            </a:r>
          </a:p>
          <a:p>
            <a:pPr lvl="1"/>
            <a:r>
              <a:rPr lang="en-US" dirty="0" smtClean="0"/>
              <a:t>Focuses on a single clinical condition across multiple care sites</a:t>
            </a:r>
          </a:p>
          <a:p>
            <a:r>
              <a:rPr lang="en-US" dirty="0" smtClean="0"/>
              <a:t>Choosing unit to be assessed</a:t>
            </a:r>
          </a:p>
          <a:p>
            <a:pPr lvl="1"/>
            <a:r>
              <a:rPr lang="en-US" dirty="0" smtClean="0"/>
              <a:t>Maximizing potential for adoption and sustainability</a:t>
            </a:r>
          </a:p>
          <a:p>
            <a:pPr lvl="1"/>
            <a:r>
              <a:rPr lang="en-US" dirty="0" smtClean="0"/>
              <a:t>Defining the care team—all or modality-specific</a:t>
            </a:r>
          </a:p>
          <a:p>
            <a:r>
              <a:rPr lang="en-US" dirty="0" smtClean="0"/>
              <a:t>Sampling feasibility</a:t>
            </a:r>
          </a:p>
          <a:p>
            <a:pPr lvl="1"/>
            <a:r>
              <a:rPr lang="en-US" dirty="0" smtClean="0"/>
              <a:t>Determining patient eligibility</a:t>
            </a:r>
          </a:p>
          <a:p>
            <a:pPr lvl="1"/>
            <a:r>
              <a:rPr lang="en-US" dirty="0" smtClean="0"/>
              <a:t>Identifying sampling frames</a:t>
            </a:r>
          </a:p>
          <a:p>
            <a:pPr lvl="1"/>
            <a:endParaRPr lang="en-US" dirty="0" smtClean="0"/>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a:xfrm>
            <a:off x="0" y="1828800"/>
            <a:ext cx="9144000" cy="3886200"/>
          </a:xfrm>
        </p:spPr>
        <p:txBody>
          <a:bodyPr/>
          <a:lstStyle/>
          <a:p>
            <a:r>
              <a:rPr lang="en-US" dirty="0" smtClean="0"/>
              <a:t>AHRQ: Judy Sangl, Chris Crofton, Elma Chowdry</a:t>
            </a:r>
          </a:p>
          <a:p>
            <a:r>
              <a:rPr lang="en-US" dirty="0" smtClean="0"/>
              <a:t>NCI: Neeraj Arora, Steve Clauser</a:t>
            </a:r>
          </a:p>
          <a:p>
            <a:r>
              <a:rPr lang="en-US" dirty="0" smtClean="0"/>
              <a:t>CoC: Steve Edge, David Winchester, Andrew Stewart</a:t>
            </a:r>
          </a:p>
          <a:p>
            <a:r>
              <a:rPr lang="en-US" dirty="0" smtClean="0"/>
              <a:t>Donna O’Brien and Arnold Kaluzny</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Case Mix Adjusters</a:t>
            </a:r>
            <a:endParaRPr lang="en-US" dirty="0"/>
          </a:p>
        </p:txBody>
      </p:sp>
      <p:sp>
        <p:nvSpPr>
          <p:cNvPr id="3" name="Content Placeholder 2"/>
          <p:cNvSpPr>
            <a:spLocks noGrp="1"/>
          </p:cNvSpPr>
          <p:nvPr>
            <p:ph idx="1"/>
          </p:nvPr>
        </p:nvSpPr>
        <p:spPr>
          <a:xfrm>
            <a:off x="0" y="1143000"/>
            <a:ext cx="9144000" cy="5029200"/>
          </a:xfrm>
        </p:spPr>
        <p:txBody>
          <a:bodyPr/>
          <a:lstStyle/>
          <a:p>
            <a:endParaRPr lang="en-US" sz="2800" dirty="0" smtClean="0"/>
          </a:p>
          <a:p>
            <a:r>
              <a:rPr lang="en-US" sz="2800" dirty="0" smtClean="0"/>
              <a:t>Age</a:t>
            </a:r>
          </a:p>
          <a:p>
            <a:r>
              <a:rPr lang="en-US" sz="2800" dirty="0" smtClean="0"/>
              <a:t>Education</a:t>
            </a:r>
          </a:p>
          <a:p>
            <a:r>
              <a:rPr lang="en-US" sz="2800" dirty="0" smtClean="0"/>
              <a:t>Self-rating of Mental Health</a:t>
            </a:r>
          </a:p>
          <a:p>
            <a:r>
              <a:rPr lang="en-US" sz="2800" dirty="0" smtClean="0"/>
              <a:t>Race: Other‡</a:t>
            </a:r>
          </a:p>
          <a:p>
            <a:r>
              <a:rPr lang="en-US" sz="2800" dirty="0" smtClean="0"/>
              <a:t>Treatment/Services Received: Surgery (q58_3)</a:t>
            </a:r>
          </a:p>
          <a:p>
            <a:r>
              <a:rPr lang="en-US" sz="2800" dirty="0" smtClean="0"/>
              <a:t>Treatment/Services Received: none/ w&amp;w (q58_6)</a:t>
            </a:r>
          </a:p>
          <a:p>
            <a:r>
              <a:rPr lang="en-US" sz="2800" dirty="0" smtClean="0"/>
              <a:t>Number Visits to Cancer Center for Appts (q21)</a:t>
            </a:r>
          </a:p>
          <a:p>
            <a:r>
              <a:rPr lang="en-US" sz="2800" dirty="0" smtClean="0"/>
              <a:t>How long have you been treated for cancer (q2)</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Item Inventory</a:t>
            </a:r>
          </a:p>
        </p:txBody>
      </p:sp>
      <p:sp>
        <p:nvSpPr>
          <p:cNvPr id="3" name="Content Placeholder 2"/>
          <p:cNvSpPr>
            <a:spLocks noGrp="1"/>
          </p:cNvSpPr>
          <p:nvPr>
            <p:ph idx="1"/>
          </p:nvPr>
        </p:nvSpPr>
        <p:spPr>
          <a:xfrm>
            <a:off x="685800" y="1676400"/>
            <a:ext cx="8153400" cy="4343400"/>
          </a:xfrm>
        </p:spPr>
        <p:txBody>
          <a:bodyPr/>
          <a:lstStyle/>
          <a:p>
            <a:pPr>
              <a:defRPr/>
            </a:pPr>
            <a:r>
              <a:rPr lang="en-US" sz="2800" dirty="0" smtClean="0"/>
              <a:t>1781 items</a:t>
            </a:r>
          </a:p>
          <a:p>
            <a:pPr lvl="1">
              <a:defRPr/>
            </a:pPr>
            <a:r>
              <a:rPr lang="en-US" sz="2400" dirty="0" smtClean="0"/>
              <a:t>CAHPS surveys</a:t>
            </a:r>
          </a:p>
          <a:p>
            <a:pPr lvl="1">
              <a:defRPr/>
            </a:pPr>
            <a:r>
              <a:rPr lang="en-US" sz="2400" dirty="0" smtClean="0"/>
              <a:t>Cancer surveys </a:t>
            </a:r>
          </a:p>
          <a:p>
            <a:pPr>
              <a:defRPr/>
            </a:pPr>
            <a:r>
              <a:rPr lang="en-US" sz="2800" dirty="0" smtClean="0"/>
              <a:t>All items coded into hypothesized domains</a:t>
            </a:r>
          </a:p>
          <a:p>
            <a:pPr lvl="1">
              <a:defRPr/>
            </a:pPr>
            <a:r>
              <a:rPr lang="en-US" sz="2400" dirty="0" smtClean="0"/>
              <a:t>e.g., affective communication, shared decision-making</a:t>
            </a:r>
          </a:p>
          <a:p>
            <a:pPr>
              <a:defRPr/>
            </a:pPr>
            <a:r>
              <a:rPr lang="en-US" sz="2800" dirty="0" smtClean="0"/>
              <a:t>Three independent reviewers of initial domains and items</a:t>
            </a:r>
          </a:p>
          <a:p>
            <a:pPr>
              <a:defRP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Focus Groups</a:t>
            </a:r>
          </a:p>
        </p:txBody>
      </p:sp>
      <p:sp>
        <p:nvSpPr>
          <p:cNvPr id="11267" name="Content Placeholder 2"/>
          <p:cNvSpPr>
            <a:spLocks noGrp="1"/>
          </p:cNvSpPr>
          <p:nvPr>
            <p:ph idx="1"/>
          </p:nvPr>
        </p:nvSpPr>
        <p:spPr>
          <a:xfrm>
            <a:off x="304800" y="1371600"/>
            <a:ext cx="8839200" cy="4267200"/>
          </a:xfrm>
        </p:spPr>
        <p:txBody>
          <a:bodyPr/>
          <a:lstStyle/>
          <a:p>
            <a:pPr>
              <a:buNone/>
            </a:pPr>
            <a:r>
              <a:rPr lang="en-US" sz="2800" dirty="0" smtClean="0"/>
              <a:t>16 focus groups to assess how consumers identify cancer providers and quality of care</a:t>
            </a:r>
          </a:p>
          <a:p>
            <a:pPr lvl="2"/>
            <a:r>
              <a:rPr lang="en-US" dirty="0" smtClean="0"/>
              <a:t>Stage 0/I (solid and common tumors)</a:t>
            </a:r>
          </a:p>
          <a:p>
            <a:pPr lvl="2"/>
            <a:r>
              <a:rPr lang="en-US" dirty="0" smtClean="0"/>
              <a:t>Stage II/III (solid and common tumors)</a:t>
            </a:r>
          </a:p>
          <a:p>
            <a:pPr lvl="2"/>
            <a:r>
              <a:rPr lang="en-US" dirty="0" smtClean="0"/>
              <a:t>Stage IV (any cancer)</a:t>
            </a:r>
          </a:p>
          <a:p>
            <a:pPr lvl="2"/>
            <a:r>
              <a:rPr lang="en-US" dirty="0" smtClean="0"/>
              <a:t>Rare cancers</a:t>
            </a:r>
          </a:p>
          <a:p>
            <a:pPr lvl="2"/>
            <a:r>
              <a:rPr lang="en-US" dirty="0" smtClean="0"/>
              <a:t>Hematologic cancers</a:t>
            </a:r>
          </a:p>
          <a:p>
            <a:pPr lvl="2"/>
            <a:r>
              <a:rPr lang="en-US" dirty="0" smtClean="0"/>
              <a:t>Spanish speaking</a:t>
            </a:r>
          </a:p>
          <a:p>
            <a:pPr lvl="2"/>
            <a:r>
              <a:rPr lang="en-US" dirty="0" smtClean="0"/>
              <a:t>Family and Caregiver</a:t>
            </a:r>
          </a:p>
        </p:txBody>
      </p:sp>
      <p:pic>
        <p:nvPicPr>
          <p:cNvPr id="11268" name="Picture 2" descr="Image of people talking, such as in a focus group."/>
          <p:cNvPicPr>
            <a:picLocks noChangeAspect="1" noChangeArrowheads="1"/>
          </p:cNvPicPr>
          <p:nvPr/>
        </p:nvPicPr>
        <p:blipFill>
          <a:blip r:embed="rId3" cstate="print"/>
          <a:srcRect/>
          <a:stretch>
            <a:fillRect/>
          </a:stretch>
        </p:blipFill>
        <p:spPr bwMode="auto">
          <a:xfrm>
            <a:off x="5105400" y="3810000"/>
            <a:ext cx="3708400" cy="194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Focus Group Topics</a:t>
            </a:r>
          </a:p>
        </p:txBody>
      </p:sp>
      <p:sp>
        <p:nvSpPr>
          <p:cNvPr id="12291" name="Content Placeholder 2"/>
          <p:cNvSpPr>
            <a:spLocks noGrp="1"/>
          </p:cNvSpPr>
          <p:nvPr>
            <p:ph idx="1"/>
          </p:nvPr>
        </p:nvSpPr>
        <p:spPr>
          <a:xfrm>
            <a:off x="381000" y="1752600"/>
            <a:ext cx="8763000" cy="3886200"/>
          </a:xfrm>
        </p:spPr>
        <p:txBody>
          <a:bodyPr/>
          <a:lstStyle/>
          <a:p>
            <a:r>
              <a:rPr lang="en-US" dirty="0" smtClean="0"/>
              <a:t>Who are the key providers that patients focus on when they think about quality of care?</a:t>
            </a:r>
          </a:p>
          <a:p>
            <a:r>
              <a:rPr lang="en-US" dirty="0" smtClean="0"/>
              <a:t>What are key factors that patients use to determine quality of care? </a:t>
            </a:r>
          </a:p>
          <a:p>
            <a:r>
              <a:rPr lang="en-US" dirty="0" smtClean="0"/>
              <a:t>Are domains developed by the team relevant to patients?</a:t>
            </a:r>
          </a:p>
          <a:p>
            <a:r>
              <a:rPr lang="en-US" dirty="0" smtClean="0"/>
              <a:t>Which domains are most important?</a:t>
            </a:r>
          </a:p>
          <a:p>
            <a:pPr>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Focus Group Findings</a:t>
            </a:r>
          </a:p>
        </p:txBody>
      </p:sp>
      <p:sp>
        <p:nvSpPr>
          <p:cNvPr id="3" name="Content Placeholder 2"/>
          <p:cNvSpPr>
            <a:spLocks noGrp="1"/>
          </p:cNvSpPr>
          <p:nvPr>
            <p:ph idx="1"/>
          </p:nvPr>
        </p:nvSpPr>
        <p:spPr>
          <a:xfrm>
            <a:off x="685800" y="1752600"/>
            <a:ext cx="8458200" cy="4343400"/>
          </a:xfrm>
        </p:spPr>
        <p:txBody>
          <a:bodyPr/>
          <a:lstStyle/>
          <a:p>
            <a:pPr>
              <a:defRPr/>
            </a:pPr>
            <a:r>
              <a:rPr lang="en-US" sz="2800" dirty="0" smtClean="0"/>
              <a:t>Cancer care providers</a:t>
            </a:r>
          </a:p>
          <a:p>
            <a:pPr lvl="1">
              <a:defRPr/>
            </a:pPr>
            <a:r>
              <a:rPr lang="en-US" sz="2400" dirty="0" smtClean="0"/>
              <a:t>Oncologists and surgeons most often</a:t>
            </a:r>
          </a:p>
          <a:p>
            <a:pPr lvl="1">
              <a:defRPr/>
            </a:pPr>
            <a:r>
              <a:rPr lang="en-US" sz="2400" dirty="0" smtClean="0"/>
              <a:t>Other clinical staff: nurses, nurse practitioners, physician assistants, primary care physicians, and technicians</a:t>
            </a:r>
          </a:p>
          <a:p>
            <a:pPr lvl="1">
              <a:defRPr/>
            </a:pPr>
            <a:r>
              <a:rPr lang="en-US" sz="2400" dirty="0" smtClean="0"/>
              <a:t>Non-clinicians:  support groups, family members, chaplains, and even a therapy dog </a:t>
            </a:r>
          </a:p>
          <a:p>
            <a:pPr>
              <a:defRPr/>
            </a:pPr>
            <a:r>
              <a:rPr lang="en-US" sz="2800" dirty="0" smtClean="0"/>
              <a:t>Perceived care coming from a provider and a team or teams</a:t>
            </a:r>
          </a:p>
          <a:p>
            <a:pPr>
              <a:buFont typeface="Wingdings" pitchFamily="2" charset="2"/>
              <a:buNone/>
              <a:defRPr/>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Focus Group Findings, continued</a:t>
            </a:r>
          </a:p>
        </p:txBody>
      </p:sp>
      <p:sp>
        <p:nvSpPr>
          <p:cNvPr id="3" name="Content Placeholder 2"/>
          <p:cNvSpPr>
            <a:spLocks noGrp="1"/>
          </p:cNvSpPr>
          <p:nvPr>
            <p:ph idx="1"/>
          </p:nvPr>
        </p:nvSpPr>
        <p:spPr>
          <a:xfrm>
            <a:off x="381000" y="1219200"/>
            <a:ext cx="8458200" cy="2971800"/>
          </a:xfrm>
        </p:spPr>
        <p:txBody>
          <a:bodyPr/>
          <a:lstStyle/>
          <a:p>
            <a:pPr>
              <a:defRPr/>
            </a:pPr>
            <a:r>
              <a:rPr lang="en-US" sz="2800" dirty="0" smtClean="0"/>
              <a:t>Top two domains of quality:</a:t>
            </a:r>
          </a:p>
          <a:p>
            <a:pPr lvl="1">
              <a:defRPr/>
            </a:pPr>
            <a:r>
              <a:rPr lang="en-US" sz="2400" dirty="0" smtClean="0"/>
              <a:t>How providers interact with patients </a:t>
            </a:r>
          </a:p>
          <a:p>
            <a:pPr lvl="2">
              <a:defRPr/>
            </a:pPr>
            <a:r>
              <a:rPr lang="en-US" dirty="0" smtClean="0">
                <a:latin typeface="Comic Sans MS" pitchFamily="66" charset="0"/>
              </a:rPr>
              <a:t>“They care about you. There’s nobody else in the world but you.”</a:t>
            </a:r>
          </a:p>
          <a:p>
            <a:pPr lvl="2">
              <a:defRPr/>
            </a:pPr>
            <a:r>
              <a:rPr lang="en-US" dirty="0" smtClean="0">
                <a:latin typeface="Comic Sans MS" pitchFamily="66" charset="0"/>
              </a:rPr>
              <a:t>“He’s always been straightforward. He didn’t sugarcoat.” </a:t>
            </a:r>
          </a:p>
          <a:p>
            <a:pPr lvl="1">
              <a:defRPr/>
            </a:pPr>
            <a:r>
              <a:rPr lang="en-US" sz="2400" dirty="0" smtClean="0"/>
              <a:t>Technical communication skills </a:t>
            </a:r>
          </a:p>
          <a:p>
            <a:pPr lvl="2">
              <a:defRPr/>
            </a:pPr>
            <a:r>
              <a:rPr lang="en-US" dirty="0" smtClean="0">
                <a:latin typeface="Comic Sans MS" pitchFamily="66" charset="0"/>
              </a:rPr>
              <a:t>“My doctor explained to me that chemo is very hard on the body. He didn’t want to jump in and do the chemo. When he found another lump in my neck then he said we have to treat it.”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4225</TotalTime>
  <Words>3383</Words>
  <Application>Microsoft Office PowerPoint</Application>
  <PresentationFormat>On-screen Show (4:3)</PresentationFormat>
  <Paragraphs>883</Paragraphs>
  <Slides>49</Slides>
  <Notes>28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Blank Presentation</vt:lpstr>
      <vt:lpstr>Slide</vt:lpstr>
      <vt:lpstr>Slide 1</vt:lpstr>
      <vt:lpstr>Why Develop a CAHPS for Cancer Care Survey?</vt:lpstr>
      <vt:lpstr>CAHPS Development Process</vt:lpstr>
      <vt:lpstr>Slide 4</vt:lpstr>
      <vt:lpstr>Item Inventory</vt:lpstr>
      <vt:lpstr>Focus Groups</vt:lpstr>
      <vt:lpstr>Focus Group Topics</vt:lpstr>
      <vt:lpstr>Focus Group Findings</vt:lpstr>
      <vt:lpstr>Focus Group Findings, continued</vt:lpstr>
      <vt:lpstr>Focus Group Findings, continued</vt:lpstr>
      <vt:lpstr>Stakeholder Interviews</vt:lpstr>
      <vt:lpstr>Stakeholder Findings</vt:lpstr>
      <vt:lpstr>Cognitive Testing</vt:lpstr>
      <vt:lpstr>Cognitive Testing Findings</vt:lpstr>
      <vt:lpstr>Major Design Decisions</vt:lpstr>
      <vt:lpstr>Example Item</vt:lpstr>
      <vt:lpstr>Field Test</vt:lpstr>
      <vt:lpstr>Field Test Activities </vt:lpstr>
      <vt:lpstr>Field Test Design and Preliminary Results on Survey Operations</vt:lpstr>
      <vt:lpstr>Purpose of Field Test </vt:lpstr>
      <vt:lpstr>Site Recruitment</vt:lpstr>
      <vt:lpstr>Site recruitment</vt:lpstr>
      <vt:lpstr>Patient Eligibility</vt:lpstr>
      <vt:lpstr>Data Collection</vt:lpstr>
      <vt:lpstr>Data Collection Protocol for All Sites</vt:lpstr>
      <vt:lpstr>Misidentified Cases </vt:lpstr>
      <vt:lpstr>Eligibility Determination Among Respondents</vt:lpstr>
      <vt:lpstr>Response Rate</vt:lpstr>
      <vt:lpstr>Distribution of Demographic and Cancer Type Among Responders and Nonresponders</vt:lpstr>
      <vt:lpstr>Quality of Care Questions That Differ by Mode of Survey Administration</vt:lpstr>
      <vt:lpstr>Mode of survey administration (cont.)</vt:lpstr>
      <vt:lpstr>Embedded Study of Comorbidity Questions</vt:lpstr>
      <vt:lpstr>Embedded Study</vt:lpstr>
      <vt:lpstr>Embedded Study</vt:lpstr>
      <vt:lpstr>Composite Measure Analysis</vt:lpstr>
      <vt:lpstr>Create Analytic Files</vt:lpstr>
      <vt:lpstr>Original Composite Structure </vt:lpstr>
      <vt:lpstr>Revised Composite Structure </vt:lpstr>
      <vt:lpstr>Preliminary Composite Results</vt:lpstr>
      <vt:lpstr>Affective Communication</vt:lpstr>
      <vt:lpstr>Shared Decision Making</vt:lpstr>
      <vt:lpstr>Communication About Therapy</vt:lpstr>
      <vt:lpstr>Enabling Patient Self-Management</vt:lpstr>
      <vt:lpstr>Evaluation of Composites</vt:lpstr>
      <vt:lpstr>Questions Significantly, Uniquely Related to Overall Care  Net of 4 Composites</vt:lpstr>
      <vt:lpstr>Next Steps</vt:lpstr>
      <vt:lpstr>Challenges</vt:lpstr>
      <vt:lpstr>Acknowledgements</vt:lpstr>
      <vt:lpstr>Preliminary Case Mix Adjusters</vt:lpstr>
    </vt:vector>
  </TitlesOfParts>
  <Company>ESSI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and Testing a Patient Experience Survey for Cancer</dc:title>
  <dc:subject>Assessment of Patient Perspectives on Cancer Care in Multiple Health Care Settings: Updates From AHRQ and NIH's Research Initiatives</dc:subject>
  <dc:creator>Elizabeth Frentzel</dc:creator>
  <cp:keywords>CAHPS, cancer, quality of care, patient experiences</cp:keywords>
  <cp:lastModifiedBy>DHHS</cp:lastModifiedBy>
  <cp:revision>362</cp:revision>
  <dcterms:created xsi:type="dcterms:W3CDTF">2002-01-22T17:05:20Z</dcterms:created>
  <dcterms:modified xsi:type="dcterms:W3CDTF">2012-10-19T14:34:30Z</dcterms:modified>
  <cp:category>April 2010 User Group Meeting presentation</cp:category>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SDescription">
    <vt:lpwstr/>
  </property>
  <property fmtid="{D5CDD505-2E9C-101B-9397-08002B2CF9AE}" pid="3" name="Owner">
    <vt:lpwstr/>
  </property>
  <property fmtid="{D5CDD505-2E9C-101B-9397-08002B2CF9AE}" pid="4" name="Status">
    <vt:lpwstr/>
  </property>
</Properties>
</file>