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7" r:id="rId1"/>
  </p:sldMasterIdLst>
  <p:notesMasterIdLst>
    <p:notesMasterId r:id="rId15"/>
  </p:notesMasterIdLst>
  <p:handoutMasterIdLst>
    <p:handoutMasterId r:id="rId16"/>
  </p:handoutMasterIdLst>
  <p:sldIdLst>
    <p:sldId id="260" r:id="rId2"/>
    <p:sldId id="475" r:id="rId3"/>
    <p:sldId id="518" r:id="rId4"/>
    <p:sldId id="519" r:id="rId5"/>
    <p:sldId id="484" r:id="rId6"/>
    <p:sldId id="520" r:id="rId7"/>
    <p:sldId id="521" r:id="rId8"/>
    <p:sldId id="522" r:id="rId9"/>
    <p:sldId id="523" r:id="rId10"/>
    <p:sldId id="524" r:id="rId11"/>
    <p:sldId id="525" r:id="rId12"/>
    <p:sldId id="453" r:id="rId13"/>
    <p:sldId id="526" r:id="rId14"/>
  </p:sldIdLst>
  <p:sldSz cx="9144000" cy="6858000" type="screen4x3"/>
  <p:notesSz cx="7162800" cy="9448800"/>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8000"/>
    <a:srgbClr val="3333CC"/>
    <a:srgbClr val="13F907"/>
    <a:srgbClr val="FF3300"/>
    <a:srgbClr val="E9E2FE"/>
    <a:srgbClr val="F8F8F8"/>
    <a:srgbClr val="EAEAEA"/>
    <a:srgbClr val="E2E2E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55" autoAdjust="0"/>
  </p:normalViewPr>
  <p:slideViewPr>
    <p:cSldViewPr>
      <p:cViewPr>
        <p:scale>
          <a:sx n="75" d="100"/>
          <a:sy n="75" d="100"/>
        </p:scale>
        <p:origin x="-46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30" y="-78"/>
      </p:cViewPr>
      <p:guideLst>
        <p:guide orient="horz" pos="2976"/>
        <p:guide pos="225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3103563" cy="473075"/>
          </a:xfrm>
          <a:prstGeom prst="rect">
            <a:avLst/>
          </a:prstGeom>
          <a:noFill/>
          <a:ln w="9525">
            <a:noFill/>
            <a:miter lim="800000"/>
            <a:headEnd/>
            <a:tailEnd/>
          </a:ln>
          <a:effectLst/>
        </p:spPr>
        <p:txBody>
          <a:bodyPr vert="horz" wrap="square" lIns="94792" tIns="47396" rIns="94792" bIns="47396" numCol="1" anchor="t" anchorCtr="0" compatLnSpc="1">
            <a:prstTxWarp prst="textNoShape">
              <a:avLst/>
            </a:prstTxWarp>
          </a:bodyPr>
          <a:lstStyle>
            <a:lvl1pPr defTabSz="948314">
              <a:defRPr sz="1200"/>
            </a:lvl1pPr>
          </a:lstStyle>
          <a:p>
            <a:pPr>
              <a:defRPr/>
            </a:pPr>
            <a:endParaRPr lang="en-US" dirty="0"/>
          </a:p>
        </p:txBody>
      </p:sp>
      <p:sp>
        <p:nvSpPr>
          <p:cNvPr id="71683" name="Rectangle 3"/>
          <p:cNvSpPr>
            <a:spLocks noGrp="1" noChangeArrowheads="1"/>
          </p:cNvSpPr>
          <p:nvPr>
            <p:ph type="dt" sz="quarter" idx="1"/>
          </p:nvPr>
        </p:nvSpPr>
        <p:spPr bwMode="auto">
          <a:xfrm>
            <a:off x="4057650" y="0"/>
            <a:ext cx="3103563" cy="473075"/>
          </a:xfrm>
          <a:prstGeom prst="rect">
            <a:avLst/>
          </a:prstGeom>
          <a:noFill/>
          <a:ln w="9525">
            <a:noFill/>
            <a:miter lim="800000"/>
            <a:headEnd/>
            <a:tailEnd/>
          </a:ln>
          <a:effectLst/>
        </p:spPr>
        <p:txBody>
          <a:bodyPr vert="horz" wrap="square" lIns="94792" tIns="47396" rIns="94792" bIns="47396" numCol="1" anchor="t" anchorCtr="0" compatLnSpc="1">
            <a:prstTxWarp prst="textNoShape">
              <a:avLst/>
            </a:prstTxWarp>
          </a:bodyPr>
          <a:lstStyle>
            <a:lvl1pPr algn="r" defTabSz="948314">
              <a:defRPr sz="1200"/>
            </a:lvl1pPr>
          </a:lstStyle>
          <a:p>
            <a:pPr>
              <a:defRPr/>
            </a:pPr>
            <a:endParaRPr lang="en-US" dirty="0"/>
          </a:p>
        </p:txBody>
      </p:sp>
      <p:sp>
        <p:nvSpPr>
          <p:cNvPr id="71684" name="Rectangle 4"/>
          <p:cNvSpPr>
            <a:spLocks noGrp="1" noChangeArrowheads="1"/>
          </p:cNvSpPr>
          <p:nvPr>
            <p:ph type="ftr" sz="quarter" idx="2"/>
          </p:nvPr>
        </p:nvSpPr>
        <p:spPr bwMode="auto">
          <a:xfrm>
            <a:off x="0" y="8974138"/>
            <a:ext cx="3103563" cy="473075"/>
          </a:xfrm>
          <a:prstGeom prst="rect">
            <a:avLst/>
          </a:prstGeom>
          <a:noFill/>
          <a:ln w="9525">
            <a:noFill/>
            <a:miter lim="800000"/>
            <a:headEnd/>
            <a:tailEnd/>
          </a:ln>
          <a:effectLst/>
        </p:spPr>
        <p:txBody>
          <a:bodyPr vert="horz" wrap="square" lIns="94792" tIns="47396" rIns="94792" bIns="47396" numCol="1" anchor="b" anchorCtr="0" compatLnSpc="1">
            <a:prstTxWarp prst="textNoShape">
              <a:avLst/>
            </a:prstTxWarp>
          </a:bodyPr>
          <a:lstStyle>
            <a:lvl1pPr defTabSz="948314">
              <a:defRPr sz="1200"/>
            </a:lvl1pPr>
          </a:lstStyle>
          <a:p>
            <a:pPr>
              <a:defRPr/>
            </a:pPr>
            <a:endParaRPr lang="en-US" dirty="0"/>
          </a:p>
        </p:txBody>
      </p:sp>
      <p:sp>
        <p:nvSpPr>
          <p:cNvPr id="71685" name="Rectangle 5"/>
          <p:cNvSpPr>
            <a:spLocks noGrp="1" noChangeArrowheads="1"/>
          </p:cNvSpPr>
          <p:nvPr>
            <p:ph type="sldNum" sz="quarter" idx="3"/>
          </p:nvPr>
        </p:nvSpPr>
        <p:spPr bwMode="auto">
          <a:xfrm>
            <a:off x="4057650" y="8974138"/>
            <a:ext cx="3103563" cy="473075"/>
          </a:xfrm>
          <a:prstGeom prst="rect">
            <a:avLst/>
          </a:prstGeom>
          <a:noFill/>
          <a:ln w="9525">
            <a:noFill/>
            <a:miter lim="800000"/>
            <a:headEnd/>
            <a:tailEnd/>
          </a:ln>
          <a:effectLst/>
        </p:spPr>
        <p:txBody>
          <a:bodyPr vert="horz" wrap="square" lIns="94792" tIns="47396" rIns="94792" bIns="47396" numCol="1" anchor="b" anchorCtr="0" compatLnSpc="1">
            <a:prstTxWarp prst="textNoShape">
              <a:avLst/>
            </a:prstTxWarp>
          </a:bodyPr>
          <a:lstStyle>
            <a:lvl1pPr algn="r" defTabSz="948314">
              <a:defRPr sz="1200"/>
            </a:lvl1pPr>
          </a:lstStyle>
          <a:p>
            <a:pPr>
              <a:defRPr/>
            </a:pPr>
            <a:fld id="{D1FD6BEE-7EF3-4621-9494-2CBB12E7F572}"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3103563" cy="473075"/>
          </a:xfrm>
          <a:prstGeom prst="rect">
            <a:avLst/>
          </a:prstGeom>
          <a:noFill/>
          <a:ln w="9525">
            <a:noFill/>
            <a:miter lim="800000"/>
            <a:headEnd/>
            <a:tailEnd/>
          </a:ln>
          <a:effectLst/>
        </p:spPr>
        <p:txBody>
          <a:bodyPr vert="horz" wrap="square" lIns="94792" tIns="47396" rIns="94792" bIns="47396" numCol="1" anchor="t" anchorCtr="0" compatLnSpc="1">
            <a:prstTxWarp prst="textNoShape">
              <a:avLst/>
            </a:prstTxWarp>
          </a:bodyPr>
          <a:lstStyle>
            <a:lvl1pPr defTabSz="948314">
              <a:defRPr sz="1200"/>
            </a:lvl1pPr>
          </a:lstStyle>
          <a:p>
            <a:pPr>
              <a:defRPr/>
            </a:pPr>
            <a:endParaRPr lang="en-US" dirty="0"/>
          </a:p>
        </p:txBody>
      </p:sp>
      <p:sp>
        <p:nvSpPr>
          <p:cNvPr id="28675" name="Rectangle 3"/>
          <p:cNvSpPr>
            <a:spLocks noGrp="1" noChangeArrowheads="1"/>
          </p:cNvSpPr>
          <p:nvPr>
            <p:ph type="dt" idx="1"/>
          </p:nvPr>
        </p:nvSpPr>
        <p:spPr bwMode="auto">
          <a:xfrm>
            <a:off x="4057650" y="0"/>
            <a:ext cx="3103563" cy="473075"/>
          </a:xfrm>
          <a:prstGeom prst="rect">
            <a:avLst/>
          </a:prstGeom>
          <a:noFill/>
          <a:ln w="9525">
            <a:noFill/>
            <a:miter lim="800000"/>
            <a:headEnd/>
            <a:tailEnd/>
          </a:ln>
          <a:effectLst/>
        </p:spPr>
        <p:txBody>
          <a:bodyPr vert="horz" wrap="square" lIns="94792" tIns="47396" rIns="94792" bIns="47396" numCol="1" anchor="t" anchorCtr="0" compatLnSpc="1">
            <a:prstTxWarp prst="textNoShape">
              <a:avLst/>
            </a:prstTxWarp>
          </a:bodyPr>
          <a:lstStyle>
            <a:lvl1pPr algn="r" defTabSz="948314">
              <a:defRPr sz="1200"/>
            </a:lvl1pPr>
          </a:lstStyle>
          <a:p>
            <a:pPr>
              <a:defRPr/>
            </a:pPr>
            <a:endParaRPr lang="en-US" dirty="0"/>
          </a:p>
        </p:txBody>
      </p:sp>
      <p:sp>
        <p:nvSpPr>
          <p:cNvPr id="38916" name="Rectangle 4"/>
          <p:cNvSpPr>
            <a:spLocks noGrp="1" noRot="1" noChangeAspect="1" noChangeArrowheads="1" noTextEdit="1"/>
          </p:cNvSpPr>
          <p:nvPr>
            <p:ph type="sldImg" idx="2"/>
          </p:nvPr>
        </p:nvSpPr>
        <p:spPr bwMode="auto">
          <a:xfrm>
            <a:off x="1219200" y="708025"/>
            <a:ext cx="4725988" cy="35433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715963" y="4489450"/>
            <a:ext cx="5730875" cy="4251325"/>
          </a:xfrm>
          <a:prstGeom prst="rect">
            <a:avLst/>
          </a:prstGeom>
          <a:noFill/>
          <a:ln w="9525">
            <a:noFill/>
            <a:miter lim="800000"/>
            <a:headEnd/>
            <a:tailEnd/>
          </a:ln>
          <a:effectLst/>
        </p:spPr>
        <p:txBody>
          <a:bodyPr vert="horz" wrap="square" lIns="94792" tIns="47396" rIns="94792" bIns="4739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974138"/>
            <a:ext cx="3103563" cy="473075"/>
          </a:xfrm>
          <a:prstGeom prst="rect">
            <a:avLst/>
          </a:prstGeom>
          <a:noFill/>
          <a:ln w="9525">
            <a:noFill/>
            <a:miter lim="800000"/>
            <a:headEnd/>
            <a:tailEnd/>
          </a:ln>
          <a:effectLst/>
        </p:spPr>
        <p:txBody>
          <a:bodyPr vert="horz" wrap="square" lIns="94792" tIns="47396" rIns="94792" bIns="47396" numCol="1" anchor="b" anchorCtr="0" compatLnSpc="1">
            <a:prstTxWarp prst="textNoShape">
              <a:avLst/>
            </a:prstTxWarp>
          </a:bodyPr>
          <a:lstStyle>
            <a:lvl1pPr defTabSz="948314">
              <a:defRPr sz="1200"/>
            </a:lvl1pPr>
          </a:lstStyle>
          <a:p>
            <a:pPr>
              <a:defRPr/>
            </a:pPr>
            <a:endParaRPr lang="en-US" dirty="0"/>
          </a:p>
        </p:txBody>
      </p:sp>
      <p:sp>
        <p:nvSpPr>
          <p:cNvPr id="28679" name="Rectangle 7"/>
          <p:cNvSpPr>
            <a:spLocks noGrp="1" noChangeArrowheads="1"/>
          </p:cNvSpPr>
          <p:nvPr>
            <p:ph type="sldNum" sz="quarter" idx="5"/>
          </p:nvPr>
        </p:nvSpPr>
        <p:spPr bwMode="auto">
          <a:xfrm>
            <a:off x="4057650" y="8974138"/>
            <a:ext cx="3103563" cy="473075"/>
          </a:xfrm>
          <a:prstGeom prst="rect">
            <a:avLst/>
          </a:prstGeom>
          <a:noFill/>
          <a:ln w="9525">
            <a:noFill/>
            <a:miter lim="800000"/>
            <a:headEnd/>
            <a:tailEnd/>
          </a:ln>
          <a:effectLst/>
        </p:spPr>
        <p:txBody>
          <a:bodyPr vert="horz" wrap="square" lIns="94792" tIns="47396" rIns="94792" bIns="47396" numCol="1" anchor="b" anchorCtr="0" compatLnSpc="1">
            <a:prstTxWarp prst="textNoShape">
              <a:avLst/>
            </a:prstTxWarp>
          </a:bodyPr>
          <a:lstStyle>
            <a:lvl1pPr algn="r" defTabSz="948314">
              <a:defRPr sz="1200"/>
            </a:lvl1pPr>
          </a:lstStyle>
          <a:p>
            <a:pPr>
              <a:defRPr/>
            </a:pPr>
            <a:fld id="{871AED12-4241-4187-A20D-F14AC4F53B5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pPr defTabSz="946150"/>
            <a:fld id="{28A5926D-A382-4C7B-9927-1B466F9E9B1D}" type="slidenum">
              <a:rPr lang="en-US" smtClean="0"/>
              <a:pPr defTabSz="946150"/>
              <a:t>1</a:t>
            </a:fld>
            <a:endParaRPr lang="en-US" dirty="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pPr defTabSz="946150"/>
            <a:fld id="{BD941C1D-2935-4034-9609-AA0158B26413}" type="slidenum">
              <a:rPr lang="en-US" smtClean="0"/>
              <a:pPr defTabSz="946150"/>
              <a:t>10</a:t>
            </a:fld>
            <a:endParaRPr lang="en-US" dirty="0"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pPr defTabSz="946150"/>
            <a:fld id="{BD941C1D-2935-4034-9609-AA0158B26413}" type="slidenum">
              <a:rPr lang="en-US" smtClean="0"/>
              <a:pPr defTabSz="946150"/>
              <a:t>11</a:t>
            </a:fld>
            <a:endParaRPr lang="en-US" dirty="0"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pPr defTabSz="946150"/>
            <a:fld id="{F632598F-DB18-43D7-B12C-6B69F4FF4101}" type="slidenum">
              <a:rPr lang="en-US" smtClean="0"/>
              <a:pPr defTabSz="946150"/>
              <a:t>12</a:t>
            </a:fld>
            <a:endParaRPr lang="en-US" dirty="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marL="228600" indent="-228600" eaLnBrk="1" hangingPunct="1">
              <a:buAutoNum type="arabicPeriod"/>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pPr defTabSz="946150"/>
            <a:fld id="{F632598F-DB18-43D7-B12C-6B69F4FF4101}" type="slidenum">
              <a:rPr lang="en-US" smtClean="0"/>
              <a:pPr defTabSz="946150"/>
              <a:t>13</a:t>
            </a:fld>
            <a:endParaRPr lang="en-US" dirty="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marL="228600" indent="-228600" eaLnBrk="1" hangingPunct="1">
              <a:buAutoNum type="arabicPeriod"/>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pPr defTabSz="946150"/>
            <a:fld id="{DBD4EAF2-5349-41AB-BA3E-13E28B3F903B}" type="slidenum">
              <a:rPr lang="en-US" smtClean="0"/>
              <a:pPr defTabSz="946150"/>
              <a:t>2</a:t>
            </a:fld>
            <a:endParaRPr 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smtClean="0"/>
              <a:t>We</a:t>
            </a:r>
            <a:r>
              <a:rPr lang="en-US" baseline="0" dirty="0" smtClean="0"/>
              <a:t> focus a lot more on the Medical and relatively less on Care in Medical Care and the system is broken, slow and often times not even visible to the patients and their family members.  A</a:t>
            </a:r>
            <a:r>
              <a:rPr lang="en-US" dirty="0" smtClean="0"/>
              <a:t> diagnosis of cancer is a traumatic event in the lives of most patients and their family members, receiving care for it should not be one, but unfortunately very often the process of receiving cancer care further adds to their cancer burden.  In order to deliver high quality care it is incumbent upon us to walk in the shoes of our patients.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7CDA6A-3ED7-4546-8339-F2E7E2B928F9}" type="slidenum">
              <a:rPr lang="en-US"/>
              <a:pPr/>
              <a:t>3</a:t>
            </a:fld>
            <a:endParaRPr lang="en-US" dirty="0"/>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pPr defTabSz="946150"/>
            <a:fld id="{CF42A904-1BA9-4693-9046-33ED51778B5E}" type="slidenum">
              <a:rPr lang="en-US" smtClean="0"/>
              <a:pPr defTabSz="946150"/>
              <a:t>4</a:t>
            </a:fld>
            <a:endParaRPr lang="en-US" dirty="0"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7CDA6A-3ED7-4546-8339-F2E7E2B928F9}" type="slidenum">
              <a:rPr lang="en-US"/>
              <a:pPr/>
              <a:t>5</a:t>
            </a:fld>
            <a:endParaRPr lang="en-US" dirty="0"/>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7CDA6A-3ED7-4546-8339-F2E7E2B928F9}" type="slidenum">
              <a:rPr lang="en-US"/>
              <a:pPr/>
              <a:t>6</a:t>
            </a:fld>
            <a:endParaRPr lang="en-US" dirty="0"/>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7CDA6A-3ED7-4546-8339-F2E7E2B928F9}" type="slidenum">
              <a:rPr lang="en-US"/>
              <a:pPr/>
              <a:t>8</a:t>
            </a:fld>
            <a:endParaRPr lang="en-US" dirty="0"/>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pPr defTabSz="946150"/>
            <a:fld id="{BD941C1D-2935-4034-9609-AA0158B26413}" type="slidenum">
              <a:rPr lang="en-US" smtClean="0"/>
              <a:pPr defTabSz="946150"/>
              <a:t>9</a:t>
            </a:fld>
            <a:endParaRPr lang="en-US" dirty="0"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8"/>
          <p:cNvSpPr>
            <a:spLocks noChangeArrowheads="1"/>
          </p:cNvSpPr>
          <p:nvPr userDrawn="1"/>
        </p:nvSpPr>
        <p:spPr bwMode="auto">
          <a:xfrm>
            <a:off x="207963" y="201613"/>
            <a:ext cx="8728075" cy="739775"/>
          </a:xfrm>
          <a:prstGeom prst="rect">
            <a:avLst/>
          </a:prstGeom>
          <a:solidFill>
            <a:srgbClr val="C00000"/>
          </a:solidFill>
          <a:ln w="9525">
            <a:noFill/>
            <a:miter lim="800000"/>
            <a:headEnd/>
            <a:tailEnd/>
          </a:ln>
          <a:effectLst/>
        </p:spPr>
        <p:txBody>
          <a:bodyPr wrap="none" anchor="ctr"/>
          <a:lstStyle/>
          <a:p>
            <a:pPr eaLnBrk="0" hangingPunct="0">
              <a:defRPr/>
            </a:pPr>
            <a:endParaRPr lang="en-US" sz="3200" dirty="0">
              <a:solidFill>
                <a:schemeClr val="bg1"/>
              </a:solidFill>
              <a:latin typeface="Arial" charset="0"/>
            </a:endParaRPr>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6EC806-98FF-4EC3-B20E-60567C4836D5}" type="datetimeFigureOut">
              <a:rPr lang="en-US" smtClean="0"/>
              <a:pPr/>
              <a:t>9/6/2012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6C2FF8-AB24-4521-A7FB-5B9D1EE501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6EC806-98FF-4EC3-B20E-60567C4836D5}" type="datetimeFigureOut">
              <a:rPr lang="en-US" smtClean="0"/>
              <a:pPr/>
              <a:t>9/6/2012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6C2FF8-AB24-4521-A7FB-5B9D1EE501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050" name="Rectangle 8"/>
          <p:cNvSpPr>
            <a:spLocks noChangeArrowheads="1"/>
          </p:cNvSpPr>
          <p:nvPr/>
        </p:nvSpPr>
        <p:spPr bwMode="auto">
          <a:xfrm>
            <a:off x="1371600" y="0"/>
            <a:ext cx="7772400" cy="6858000"/>
          </a:xfrm>
          <a:prstGeom prst="rect">
            <a:avLst/>
          </a:prstGeom>
          <a:solidFill>
            <a:srgbClr val="6F7060"/>
          </a:solidFill>
          <a:ln w="9525">
            <a:solidFill>
              <a:srgbClr val="6F7060"/>
            </a:solidFill>
            <a:miter lim="800000"/>
            <a:headEnd/>
            <a:tailEnd/>
          </a:ln>
        </p:spPr>
        <p:txBody>
          <a:bodyPr wrap="none" anchor="ctr"/>
          <a:lstStyle/>
          <a:p>
            <a:endParaRPr lang="en-US" dirty="0"/>
          </a:p>
        </p:txBody>
      </p:sp>
      <p:sp>
        <p:nvSpPr>
          <p:cNvPr id="2051" name="Rectangle 4"/>
          <p:cNvSpPr>
            <a:spLocks noGrp="1" noChangeArrowheads="1"/>
          </p:cNvSpPr>
          <p:nvPr>
            <p:ph type="ctrTitle"/>
          </p:nvPr>
        </p:nvSpPr>
        <p:spPr>
          <a:xfrm>
            <a:off x="1524000" y="152400"/>
            <a:ext cx="7467600" cy="3657600"/>
          </a:xfrm>
          <a:solidFill>
            <a:srgbClr val="000066"/>
          </a:solidFill>
        </p:spPr>
        <p:txBody>
          <a:bodyPr>
            <a:normAutofit/>
          </a:bodyPr>
          <a:lstStyle/>
          <a:p>
            <a:pPr algn="ctr" eaLnBrk="1" hangingPunct="1">
              <a:lnSpc>
                <a:spcPct val="115000"/>
              </a:lnSpc>
            </a:pPr>
            <a:r>
              <a:rPr lang="en-US" sz="3600" b="1" dirty="0" smtClean="0">
                <a:solidFill>
                  <a:srgbClr val="FFFF00"/>
                </a:solidFill>
                <a:latin typeface="Arial" charset="0"/>
              </a:rPr>
              <a:t>Use of CAHPS Surveys in Assessing the Patient-Centeredness of Cancer Care:  NCI-AHRQ-CMS Collaborations</a:t>
            </a:r>
            <a:endParaRPr lang="en-US" b="1" i="1" dirty="0" smtClean="0">
              <a:solidFill>
                <a:srgbClr val="FFFF00"/>
              </a:solidFill>
              <a:latin typeface="Arial" charset="0"/>
            </a:endParaRPr>
          </a:p>
        </p:txBody>
      </p:sp>
      <p:sp>
        <p:nvSpPr>
          <p:cNvPr id="2052" name="Rectangle 5"/>
          <p:cNvSpPr>
            <a:spLocks noGrp="1" noChangeArrowheads="1"/>
          </p:cNvSpPr>
          <p:nvPr>
            <p:ph type="subTitle" idx="1"/>
          </p:nvPr>
        </p:nvSpPr>
        <p:spPr>
          <a:xfrm>
            <a:off x="1524000" y="3505200"/>
            <a:ext cx="7467600" cy="3200400"/>
          </a:xfrm>
          <a:solidFill>
            <a:srgbClr val="000066"/>
          </a:solidFill>
        </p:spPr>
        <p:txBody>
          <a:bodyPr>
            <a:normAutofit/>
          </a:bodyPr>
          <a:lstStyle/>
          <a:p>
            <a:pPr eaLnBrk="1" hangingPunct="1">
              <a:lnSpc>
                <a:spcPct val="90000"/>
              </a:lnSpc>
            </a:pPr>
            <a:endParaRPr lang="en-US" sz="1800" b="1" dirty="0" smtClean="0">
              <a:solidFill>
                <a:srgbClr val="FFFF00"/>
              </a:solidFill>
              <a:latin typeface="Arial" charset="0"/>
            </a:endParaRPr>
          </a:p>
          <a:p>
            <a:pPr eaLnBrk="1" hangingPunct="1">
              <a:lnSpc>
                <a:spcPct val="90000"/>
              </a:lnSpc>
            </a:pPr>
            <a:r>
              <a:rPr lang="en-US" b="1" dirty="0" smtClean="0">
                <a:solidFill>
                  <a:schemeClr val="bg1"/>
                </a:solidFill>
                <a:latin typeface="Arial" charset="0"/>
              </a:rPr>
              <a:t>Neeraj K. Arora, Ph.D.</a:t>
            </a:r>
            <a:r>
              <a:rPr lang="en-US" sz="3600" b="1" dirty="0" smtClean="0">
                <a:solidFill>
                  <a:schemeClr val="bg1"/>
                </a:solidFill>
                <a:latin typeface="Arial" charset="0"/>
              </a:rPr>
              <a:t> </a:t>
            </a:r>
          </a:p>
          <a:p>
            <a:pPr eaLnBrk="1" hangingPunct="1">
              <a:lnSpc>
                <a:spcPct val="90000"/>
              </a:lnSpc>
            </a:pPr>
            <a:r>
              <a:rPr lang="en-US" sz="2800" b="1" dirty="0" smtClean="0">
                <a:solidFill>
                  <a:schemeClr val="bg1"/>
                </a:solidFill>
                <a:latin typeface="Arial" charset="0"/>
              </a:rPr>
              <a:t>National Cancer Institute, </a:t>
            </a:r>
          </a:p>
          <a:p>
            <a:pPr eaLnBrk="1" hangingPunct="1">
              <a:lnSpc>
                <a:spcPct val="90000"/>
              </a:lnSpc>
            </a:pPr>
            <a:r>
              <a:rPr lang="en-US" sz="2800" b="1" dirty="0" smtClean="0">
                <a:solidFill>
                  <a:schemeClr val="bg1"/>
                </a:solidFill>
                <a:latin typeface="Arial" charset="0"/>
              </a:rPr>
              <a:t>Bethesda, MD</a:t>
            </a:r>
          </a:p>
          <a:p>
            <a:pPr eaLnBrk="1" hangingPunct="1">
              <a:lnSpc>
                <a:spcPct val="90000"/>
              </a:lnSpc>
            </a:pPr>
            <a:endParaRPr lang="en-US" sz="2800" dirty="0" smtClean="0">
              <a:solidFill>
                <a:schemeClr val="bg1"/>
              </a:solidFill>
            </a:endParaRPr>
          </a:p>
          <a:p>
            <a:pPr eaLnBrk="1" hangingPunct="1">
              <a:lnSpc>
                <a:spcPct val="90000"/>
              </a:lnSpc>
            </a:pPr>
            <a:r>
              <a:rPr lang="en-US" sz="2000" dirty="0" smtClean="0">
                <a:solidFill>
                  <a:srgbClr val="FFFF00"/>
                </a:solidFill>
                <a:latin typeface="Arial" charset="0"/>
              </a:rPr>
              <a:t>Presented at </a:t>
            </a:r>
            <a:r>
              <a:rPr lang="en-US" sz="2000" dirty="0" smtClean="0">
                <a:solidFill>
                  <a:srgbClr val="FFFF00"/>
                </a:solidFill>
                <a:latin typeface="Arial" charset="0"/>
              </a:rPr>
              <a:t>AHRQ’s Annual Conference, Bethesda</a:t>
            </a:r>
            <a:r>
              <a:rPr lang="en-US" sz="2000" dirty="0" smtClean="0">
                <a:solidFill>
                  <a:srgbClr val="FFFF00"/>
                </a:solidFill>
                <a:latin typeface="Arial" charset="0"/>
              </a:rPr>
              <a:t>, MD, </a:t>
            </a:r>
            <a:r>
              <a:rPr lang="en-US" sz="2000" dirty="0" smtClean="0">
                <a:solidFill>
                  <a:srgbClr val="FFFF00"/>
                </a:solidFill>
                <a:latin typeface="Arial" charset="0"/>
              </a:rPr>
              <a:t>September 10, 2012</a:t>
            </a:r>
            <a:endParaRPr lang="en-US" sz="2000" b="1" dirty="0" smtClean="0">
              <a:solidFill>
                <a:srgbClr val="FFFF00"/>
              </a:solidFill>
              <a:latin typeface="Arial" charset="0"/>
            </a:endParaRPr>
          </a:p>
        </p:txBody>
      </p:sp>
      <p:pic>
        <p:nvPicPr>
          <p:cNvPr id="2053" name="Picture 6"/>
          <p:cNvPicPr>
            <a:picLocks noChangeAspect="1" noChangeArrowheads="1"/>
          </p:cNvPicPr>
          <p:nvPr/>
        </p:nvPicPr>
        <p:blipFill>
          <a:blip r:embed="rId3" cstate="print"/>
          <a:srcRect r="6250" b="6229"/>
          <a:stretch>
            <a:fillRect/>
          </a:stretch>
        </p:blipFill>
        <p:spPr bwMode="auto">
          <a:xfrm>
            <a:off x="0" y="0"/>
            <a:ext cx="13716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Line 2"/>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1"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2"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3" name="Rectangle 2"/>
          <p:cNvSpPr>
            <a:spLocks noChangeArrowheads="1"/>
          </p:cNvSpPr>
          <p:nvPr/>
        </p:nvSpPr>
        <p:spPr bwMode="auto">
          <a:xfrm>
            <a:off x="228600" y="152400"/>
            <a:ext cx="8763000" cy="762000"/>
          </a:xfrm>
          <a:prstGeom prst="rect">
            <a:avLst/>
          </a:prstGeom>
          <a:solidFill>
            <a:srgbClr val="000066"/>
          </a:solidFill>
          <a:ln w="9525">
            <a:noFill/>
            <a:miter lim="800000"/>
            <a:headEnd/>
            <a:tailEnd/>
          </a:ln>
        </p:spPr>
        <p:txBody>
          <a:bodyPr anchor="ctr"/>
          <a:lstStyle/>
          <a:p>
            <a:pPr algn="ctr"/>
            <a:r>
              <a:rPr lang="en-US" sz="3600" dirty="0" smtClean="0">
                <a:solidFill>
                  <a:srgbClr val="FFFF00"/>
                </a:solidFill>
                <a:latin typeface="Arial" charset="0"/>
              </a:rPr>
              <a:t>SEER-CAHPS Linkage: 1998-2010</a:t>
            </a:r>
            <a:endParaRPr lang="en-US" sz="3600" dirty="0">
              <a:solidFill>
                <a:srgbClr val="FFFF00"/>
              </a:solidFill>
              <a:latin typeface="Arial" charset="0"/>
            </a:endParaRPr>
          </a:p>
        </p:txBody>
      </p:sp>
      <p:sp>
        <p:nvSpPr>
          <p:cNvPr id="27654"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6" name="Rectangle 13"/>
          <p:cNvSpPr>
            <a:spLocks noChangeArrowheads="1"/>
          </p:cNvSpPr>
          <p:nvPr/>
        </p:nvSpPr>
        <p:spPr bwMode="auto">
          <a:xfrm>
            <a:off x="3276600" y="4659313"/>
            <a:ext cx="1143000" cy="425450"/>
          </a:xfrm>
          <a:prstGeom prst="rect">
            <a:avLst/>
          </a:prstGeom>
          <a:noFill/>
          <a:ln w="9525">
            <a:noFill/>
            <a:miter lim="800000"/>
            <a:headEnd/>
            <a:tailEnd/>
          </a:ln>
        </p:spPr>
        <p:txBody>
          <a:bodyPr lIns="0" tIns="0" rIns="0" bIns="0">
            <a:spAutoFit/>
          </a:bodyPr>
          <a:lstStyle/>
          <a:p>
            <a:pPr algn="ctr"/>
            <a:r>
              <a:rPr lang="en-US" sz="1400" dirty="0">
                <a:solidFill>
                  <a:schemeClr val="bg1"/>
                </a:solidFill>
                <a:latin typeface="Arial" charset="0"/>
              </a:rPr>
              <a:t>Knowledge </a:t>
            </a:r>
          </a:p>
          <a:p>
            <a:pPr algn="ctr"/>
            <a:r>
              <a:rPr lang="en-US" sz="1400" dirty="0">
                <a:solidFill>
                  <a:schemeClr val="bg1"/>
                </a:solidFill>
                <a:latin typeface="Arial" charset="0"/>
              </a:rPr>
              <a:t>Synthesis</a:t>
            </a:r>
          </a:p>
        </p:txBody>
      </p:sp>
      <p:sp>
        <p:nvSpPr>
          <p:cNvPr id="106498" name="AutoShape 91"/>
          <p:cNvSpPr>
            <a:spLocks noChangeArrowheads="1"/>
          </p:cNvSpPr>
          <p:nvPr/>
        </p:nvSpPr>
        <p:spPr bwMode="auto">
          <a:xfrm>
            <a:off x="3048000" y="1371600"/>
            <a:ext cx="2286000" cy="72707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Total Sample</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3,383,661</a:t>
            </a:r>
          </a:p>
        </p:txBody>
      </p:sp>
      <p:sp>
        <p:nvSpPr>
          <p:cNvPr id="106499" name="AutoShape 92"/>
          <p:cNvSpPr>
            <a:spLocks noChangeAspect="1" noChangeArrowheads="1"/>
          </p:cNvSpPr>
          <p:nvPr/>
        </p:nvSpPr>
        <p:spPr bwMode="auto">
          <a:xfrm>
            <a:off x="990600" y="2590800"/>
            <a:ext cx="1771650" cy="74612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Cancer Cases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166,379</a:t>
            </a:r>
          </a:p>
        </p:txBody>
      </p:sp>
      <p:sp>
        <p:nvSpPr>
          <p:cNvPr id="106500" name="AutoShape 93"/>
          <p:cNvSpPr>
            <a:spLocks noChangeAspect="1" noChangeArrowheads="1"/>
          </p:cNvSpPr>
          <p:nvPr/>
        </p:nvSpPr>
        <p:spPr bwMode="auto">
          <a:xfrm>
            <a:off x="5486400" y="2514600"/>
            <a:ext cx="2017712" cy="74612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Non-Cancer Cases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3,217,282</a:t>
            </a:r>
          </a:p>
        </p:txBody>
      </p:sp>
      <p:sp>
        <p:nvSpPr>
          <p:cNvPr id="106503" name="AutoShape 100"/>
          <p:cNvSpPr>
            <a:spLocks noChangeAspect="1" noChangeArrowheads="1"/>
          </p:cNvSpPr>
          <p:nvPr/>
        </p:nvSpPr>
        <p:spPr bwMode="auto">
          <a:xfrm>
            <a:off x="4191000" y="3886200"/>
            <a:ext cx="1752600" cy="658812"/>
          </a:xfrm>
          <a:prstGeom prst="flowChartProcess">
            <a:avLst/>
          </a:prstGeom>
          <a:ln>
            <a:solidFill>
              <a:srgbClr val="002060"/>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In SEER Region </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630,231</a:t>
            </a:r>
          </a:p>
        </p:txBody>
      </p:sp>
      <p:sp>
        <p:nvSpPr>
          <p:cNvPr id="106504" name="AutoShape 101"/>
          <p:cNvSpPr>
            <a:spLocks noChangeAspect="1" noChangeArrowheads="1"/>
          </p:cNvSpPr>
          <p:nvPr/>
        </p:nvSpPr>
        <p:spPr bwMode="auto">
          <a:xfrm>
            <a:off x="6629400" y="3886200"/>
            <a:ext cx="2057400" cy="658812"/>
          </a:xfrm>
          <a:prstGeom prst="flowChartProcess">
            <a:avLst/>
          </a:prstGeom>
          <a:solidFill>
            <a:schemeClr val="accent3">
              <a:lumMod val="40000"/>
              <a:lumOff val="60000"/>
            </a:schemeClr>
          </a:solidFill>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Not in SEER </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2,587,051</a:t>
            </a:r>
          </a:p>
        </p:txBody>
      </p:sp>
      <p:cxnSp>
        <p:nvCxnSpPr>
          <p:cNvPr id="64" name="Straight Arrow Connector 63"/>
          <p:cNvCxnSpPr>
            <a:stCxn id="106498" idx="2"/>
          </p:cNvCxnSpPr>
          <p:nvPr/>
        </p:nvCxnSpPr>
        <p:spPr>
          <a:xfrm flipH="1">
            <a:off x="2743200" y="2098675"/>
            <a:ext cx="1447800" cy="4921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106498" idx="2"/>
          </p:cNvCxnSpPr>
          <p:nvPr/>
        </p:nvCxnSpPr>
        <p:spPr>
          <a:xfrm>
            <a:off x="4191000" y="2098675"/>
            <a:ext cx="1295400" cy="4159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106500" idx="2"/>
          </p:cNvCxnSpPr>
          <p:nvPr/>
        </p:nvCxnSpPr>
        <p:spPr>
          <a:xfrm flipH="1">
            <a:off x="5334000" y="3260725"/>
            <a:ext cx="1161256" cy="5492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106500" idx="2"/>
          </p:cNvCxnSpPr>
          <p:nvPr/>
        </p:nvCxnSpPr>
        <p:spPr>
          <a:xfrm>
            <a:off x="6495256" y="3260725"/>
            <a:ext cx="1048544" cy="5492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Line 2"/>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1"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2"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3" name="Rectangle 2"/>
          <p:cNvSpPr>
            <a:spLocks noChangeArrowheads="1"/>
          </p:cNvSpPr>
          <p:nvPr/>
        </p:nvSpPr>
        <p:spPr bwMode="auto">
          <a:xfrm>
            <a:off x="228600" y="152400"/>
            <a:ext cx="8763000" cy="762000"/>
          </a:xfrm>
          <a:prstGeom prst="rect">
            <a:avLst/>
          </a:prstGeom>
          <a:solidFill>
            <a:srgbClr val="000066"/>
          </a:solidFill>
          <a:ln w="9525">
            <a:noFill/>
            <a:miter lim="800000"/>
            <a:headEnd/>
            <a:tailEnd/>
          </a:ln>
        </p:spPr>
        <p:txBody>
          <a:bodyPr anchor="ctr"/>
          <a:lstStyle/>
          <a:p>
            <a:pPr algn="ctr"/>
            <a:r>
              <a:rPr lang="en-US" sz="3600" dirty="0" smtClean="0">
                <a:solidFill>
                  <a:srgbClr val="FFFF00"/>
                </a:solidFill>
                <a:latin typeface="Arial" charset="0"/>
              </a:rPr>
              <a:t>SEER-CAHPS Linkage: 1998-2010</a:t>
            </a:r>
            <a:endParaRPr lang="en-US" sz="3600" dirty="0">
              <a:solidFill>
                <a:srgbClr val="FFFF00"/>
              </a:solidFill>
              <a:latin typeface="Arial" charset="0"/>
            </a:endParaRPr>
          </a:p>
        </p:txBody>
      </p:sp>
      <p:sp>
        <p:nvSpPr>
          <p:cNvPr id="27654"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6" name="Rectangle 13"/>
          <p:cNvSpPr>
            <a:spLocks noChangeArrowheads="1"/>
          </p:cNvSpPr>
          <p:nvPr/>
        </p:nvSpPr>
        <p:spPr bwMode="auto">
          <a:xfrm>
            <a:off x="3276600" y="4659313"/>
            <a:ext cx="1143000" cy="425450"/>
          </a:xfrm>
          <a:prstGeom prst="rect">
            <a:avLst/>
          </a:prstGeom>
          <a:noFill/>
          <a:ln w="9525">
            <a:noFill/>
            <a:miter lim="800000"/>
            <a:headEnd/>
            <a:tailEnd/>
          </a:ln>
        </p:spPr>
        <p:txBody>
          <a:bodyPr lIns="0" tIns="0" rIns="0" bIns="0">
            <a:spAutoFit/>
          </a:bodyPr>
          <a:lstStyle/>
          <a:p>
            <a:pPr algn="ctr"/>
            <a:r>
              <a:rPr lang="en-US" sz="1400" dirty="0">
                <a:solidFill>
                  <a:schemeClr val="bg1"/>
                </a:solidFill>
                <a:latin typeface="Arial" charset="0"/>
              </a:rPr>
              <a:t>Knowledge </a:t>
            </a:r>
          </a:p>
          <a:p>
            <a:pPr algn="ctr"/>
            <a:r>
              <a:rPr lang="en-US" sz="1400" dirty="0">
                <a:solidFill>
                  <a:schemeClr val="bg1"/>
                </a:solidFill>
                <a:latin typeface="Arial" charset="0"/>
              </a:rPr>
              <a:t>Synthesis</a:t>
            </a:r>
          </a:p>
        </p:txBody>
      </p:sp>
      <p:sp>
        <p:nvSpPr>
          <p:cNvPr id="106498" name="AutoShape 91"/>
          <p:cNvSpPr>
            <a:spLocks noChangeArrowheads="1"/>
          </p:cNvSpPr>
          <p:nvPr/>
        </p:nvSpPr>
        <p:spPr bwMode="auto">
          <a:xfrm>
            <a:off x="3048000" y="1371600"/>
            <a:ext cx="2286000" cy="72707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Total Sample</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3,383,661</a:t>
            </a:r>
          </a:p>
        </p:txBody>
      </p:sp>
      <p:sp>
        <p:nvSpPr>
          <p:cNvPr id="106499" name="AutoShape 92"/>
          <p:cNvSpPr>
            <a:spLocks noChangeAspect="1" noChangeArrowheads="1"/>
          </p:cNvSpPr>
          <p:nvPr/>
        </p:nvSpPr>
        <p:spPr bwMode="auto">
          <a:xfrm>
            <a:off x="990600" y="2590800"/>
            <a:ext cx="1771650" cy="74612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Cancer Cases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166,379</a:t>
            </a:r>
          </a:p>
        </p:txBody>
      </p:sp>
      <p:sp>
        <p:nvSpPr>
          <p:cNvPr id="106500" name="AutoShape 93"/>
          <p:cNvSpPr>
            <a:spLocks noChangeAspect="1" noChangeArrowheads="1"/>
          </p:cNvSpPr>
          <p:nvPr/>
        </p:nvSpPr>
        <p:spPr bwMode="auto">
          <a:xfrm>
            <a:off x="5486400" y="2514600"/>
            <a:ext cx="2017712" cy="74612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Non-Cancer Cases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3,217,282</a:t>
            </a:r>
          </a:p>
        </p:txBody>
      </p:sp>
      <p:sp>
        <p:nvSpPr>
          <p:cNvPr id="106501" name="AutoShape 94"/>
          <p:cNvSpPr>
            <a:spLocks noChangeAspect="1" noChangeArrowheads="1"/>
          </p:cNvSpPr>
          <p:nvPr/>
        </p:nvSpPr>
        <p:spPr bwMode="auto">
          <a:xfrm>
            <a:off x="1905000" y="5105400"/>
            <a:ext cx="1143000" cy="685800"/>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MA</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113,209</a:t>
            </a:r>
          </a:p>
        </p:txBody>
      </p:sp>
      <p:sp>
        <p:nvSpPr>
          <p:cNvPr id="106502" name="AutoShape 96"/>
          <p:cNvSpPr>
            <a:spLocks noChangeAspect="1" noChangeArrowheads="1"/>
          </p:cNvSpPr>
          <p:nvPr/>
        </p:nvSpPr>
        <p:spPr bwMode="auto">
          <a:xfrm>
            <a:off x="381000" y="5105400"/>
            <a:ext cx="1219200" cy="685800"/>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FFS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53,170</a:t>
            </a:r>
          </a:p>
        </p:txBody>
      </p:sp>
      <p:sp>
        <p:nvSpPr>
          <p:cNvPr id="106503" name="AutoShape 100"/>
          <p:cNvSpPr>
            <a:spLocks noChangeAspect="1" noChangeArrowheads="1"/>
          </p:cNvSpPr>
          <p:nvPr/>
        </p:nvSpPr>
        <p:spPr bwMode="auto">
          <a:xfrm>
            <a:off x="4191000" y="3886200"/>
            <a:ext cx="1752600" cy="658812"/>
          </a:xfrm>
          <a:prstGeom prst="flowChartProcess">
            <a:avLst/>
          </a:prstGeom>
          <a:ln>
            <a:solidFill>
              <a:srgbClr val="002060"/>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In SEER Region </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630,231</a:t>
            </a:r>
          </a:p>
        </p:txBody>
      </p:sp>
      <p:sp>
        <p:nvSpPr>
          <p:cNvPr id="106504" name="AutoShape 101"/>
          <p:cNvSpPr>
            <a:spLocks noChangeAspect="1" noChangeArrowheads="1"/>
          </p:cNvSpPr>
          <p:nvPr/>
        </p:nvSpPr>
        <p:spPr bwMode="auto">
          <a:xfrm>
            <a:off x="6629400" y="3886200"/>
            <a:ext cx="2057400" cy="658812"/>
          </a:xfrm>
          <a:prstGeom prst="flowChartProcess">
            <a:avLst/>
          </a:prstGeom>
          <a:solidFill>
            <a:schemeClr val="accent3">
              <a:lumMod val="40000"/>
              <a:lumOff val="60000"/>
            </a:schemeClr>
          </a:solidFill>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Not in SEER </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2,587,051</a:t>
            </a:r>
          </a:p>
        </p:txBody>
      </p:sp>
      <p:sp>
        <p:nvSpPr>
          <p:cNvPr id="106505" name="AutoShape 102"/>
          <p:cNvSpPr>
            <a:spLocks noChangeAspect="1" noChangeArrowheads="1"/>
          </p:cNvSpPr>
          <p:nvPr/>
        </p:nvSpPr>
        <p:spPr bwMode="auto">
          <a:xfrm>
            <a:off x="5105400" y="5105400"/>
            <a:ext cx="1047750" cy="685800"/>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MA</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416,777</a:t>
            </a:r>
          </a:p>
        </p:txBody>
      </p:sp>
      <p:sp>
        <p:nvSpPr>
          <p:cNvPr id="106506" name="AutoShape 103"/>
          <p:cNvSpPr>
            <a:spLocks noChangeAspect="1" noChangeArrowheads="1"/>
          </p:cNvSpPr>
          <p:nvPr/>
        </p:nvSpPr>
        <p:spPr bwMode="auto">
          <a:xfrm>
            <a:off x="3886200" y="5105400"/>
            <a:ext cx="977900" cy="685800"/>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FFS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213,454</a:t>
            </a:r>
          </a:p>
        </p:txBody>
      </p:sp>
      <p:sp>
        <p:nvSpPr>
          <p:cNvPr id="106510" name="AutoShape 116"/>
          <p:cNvSpPr>
            <a:spLocks noChangeAspect="1" noChangeArrowheads="1"/>
          </p:cNvSpPr>
          <p:nvPr/>
        </p:nvSpPr>
        <p:spPr bwMode="auto">
          <a:xfrm>
            <a:off x="7772400" y="5116512"/>
            <a:ext cx="1143000" cy="674687"/>
          </a:xfrm>
          <a:prstGeom prst="flowChartProcess">
            <a:avLst/>
          </a:prstGeom>
          <a:solidFill>
            <a:schemeClr val="accent3">
              <a:lumMod val="40000"/>
              <a:lumOff val="60000"/>
            </a:schemeClr>
          </a:solidFill>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MA</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1,577,471</a:t>
            </a:r>
          </a:p>
        </p:txBody>
      </p:sp>
      <p:sp>
        <p:nvSpPr>
          <p:cNvPr id="106511" name="AutoShape 117"/>
          <p:cNvSpPr>
            <a:spLocks noChangeAspect="1" noChangeArrowheads="1"/>
          </p:cNvSpPr>
          <p:nvPr/>
        </p:nvSpPr>
        <p:spPr bwMode="auto">
          <a:xfrm>
            <a:off x="6477000" y="5105400"/>
            <a:ext cx="1100138" cy="685800"/>
          </a:xfrm>
          <a:prstGeom prst="flowChartProcess">
            <a:avLst/>
          </a:prstGeom>
          <a:solidFill>
            <a:schemeClr val="accent3">
              <a:lumMod val="40000"/>
              <a:lumOff val="60000"/>
            </a:schemeClr>
          </a:solidFill>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FFS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1,009,580</a:t>
            </a:r>
          </a:p>
        </p:txBody>
      </p:sp>
      <p:cxnSp>
        <p:nvCxnSpPr>
          <p:cNvPr id="64" name="Straight Arrow Connector 63"/>
          <p:cNvCxnSpPr>
            <a:stCxn id="106498" idx="2"/>
          </p:cNvCxnSpPr>
          <p:nvPr/>
        </p:nvCxnSpPr>
        <p:spPr>
          <a:xfrm flipH="1">
            <a:off x="2743200" y="2098675"/>
            <a:ext cx="1447800" cy="4921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106498" idx="2"/>
          </p:cNvCxnSpPr>
          <p:nvPr/>
        </p:nvCxnSpPr>
        <p:spPr>
          <a:xfrm>
            <a:off x="4191000" y="2098675"/>
            <a:ext cx="1295400" cy="4159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106499" idx="2"/>
            <a:endCxn id="106502" idx="0"/>
          </p:cNvCxnSpPr>
          <p:nvPr/>
        </p:nvCxnSpPr>
        <p:spPr>
          <a:xfrm flipH="1">
            <a:off x="990600" y="3336925"/>
            <a:ext cx="885825" cy="17684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106499" idx="2"/>
            <a:endCxn id="106501" idx="0"/>
          </p:cNvCxnSpPr>
          <p:nvPr/>
        </p:nvCxnSpPr>
        <p:spPr>
          <a:xfrm>
            <a:off x="1876425" y="3336925"/>
            <a:ext cx="600075" cy="17684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106500" idx="2"/>
          </p:cNvCxnSpPr>
          <p:nvPr/>
        </p:nvCxnSpPr>
        <p:spPr>
          <a:xfrm flipH="1">
            <a:off x="5334000" y="3260725"/>
            <a:ext cx="1161256" cy="5492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106500" idx="2"/>
          </p:cNvCxnSpPr>
          <p:nvPr/>
        </p:nvCxnSpPr>
        <p:spPr>
          <a:xfrm>
            <a:off x="6495256" y="3260725"/>
            <a:ext cx="1048544" cy="5492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106503" idx="2"/>
          </p:cNvCxnSpPr>
          <p:nvPr/>
        </p:nvCxnSpPr>
        <p:spPr>
          <a:xfrm flipH="1">
            <a:off x="4419600" y="4545012"/>
            <a:ext cx="647700" cy="4841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stCxn id="106503" idx="2"/>
          </p:cNvCxnSpPr>
          <p:nvPr/>
        </p:nvCxnSpPr>
        <p:spPr>
          <a:xfrm>
            <a:off x="5067300" y="4545012"/>
            <a:ext cx="571500" cy="4841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a:stCxn id="106504" idx="2"/>
          </p:cNvCxnSpPr>
          <p:nvPr/>
        </p:nvCxnSpPr>
        <p:spPr>
          <a:xfrm flipH="1">
            <a:off x="7162800" y="4545012"/>
            <a:ext cx="495300" cy="4841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a:stCxn id="106504" idx="2"/>
          </p:cNvCxnSpPr>
          <p:nvPr/>
        </p:nvCxnSpPr>
        <p:spPr>
          <a:xfrm>
            <a:off x="7658100" y="4545012"/>
            <a:ext cx="571500" cy="4841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81000" y="152400"/>
            <a:ext cx="8305800" cy="685800"/>
          </a:xfrm>
          <a:solidFill>
            <a:srgbClr val="000066"/>
          </a:solidFill>
        </p:spPr>
        <p:txBody>
          <a:bodyPr>
            <a:normAutofit fontScale="90000"/>
          </a:bodyPr>
          <a:lstStyle/>
          <a:p>
            <a:pPr algn="ctr" eaLnBrk="1" hangingPunct="1"/>
            <a:r>
              <a:rPr lang="en-US" sz="4000" dirty="0" smtClean="0">
                <a:solidFill>
                  <a:srgbClr val="FFFF00"/>
                </a:solidFill>
                <a:latin typeface="Arial" charset="0"/>
              </a:rPr>
              <a:t>Potential Research Questions </a:t>
            </a:r>
            <a:endParaRPr lang="en-US" sz="4000" dirty="0" smtClean="0">
              <a:solidFill>
                <a:srgbClr val="FFFF00"/>
              </a:solidFill>
              <a:latin typeface="Arial" charset="0"/>
            </a:endParaRPr>
          </a:p>
        </p:txBody>
      </p:sp>
      <p:sp>
        <p:nvSpPr>
          <p:cNvPr id="6147" name="Rectangle 3"/>
          <p:cNvSpPr>
            <a:spLocks noGrp="1" noChangeArrowheads="1"/>
          </p:cNvSpPr>
          <p:nvPr>
            <p:ph idx="1"/>
          </p:nvPr>
        </p:nvSpPr>
        <p:spPr>
          <a:xfrm>
            <a:off x="381000" y="1066800"/>
            <a:ext cx="8305800" cy="5791200"/>
          </a:xfrm>
        </p:spPr>
        <p:txBody>
          <a:bodyPr/>
          <a:lstStyle/>
          <a:p>
            <a:r>
              <a:rPr lang="en-US" sz="2800" dirty="0" smtClean="0">
                <a:latin typeface="Arial" pitchFamily="34" charset="0"/>
                <a:cs typeface="Arial" pitchFamily="34" charset="0"/>
              </a:rPr>
              <a:t>Do perceptions of care differ among patients with versus without cancer?  </a:t>
            </a:r>
          </a:p>
          <a:p>
            <a:pPr>
              <a:buNone/>
            </a:pPr>
            <a:endParaRPr lang="en-US" sz="2400" dirty="0" smtClean="0">
              <a:latin typeface="Arial" pitchFamily="34" charset="0"/>
              <a:cs typeface="Arial" pitchFamily="34" charset="0"/>
            </a:endParaRPr>
          </a:p>
          <a:p>
            <a:r>
              <a:rPr lang="en-US" sz="2800" dirty="0" smtClean="0">
                <a:latin typeface="Arial" pitchFamily="34" charset="0"/>
                <a:cs typeface="Arial" pitchFamily="34" charset="0"/>
              </a:rPr>
              <a:t>To what extent do cancer patients’ care experiences vary by racial and ethnic groups?</a:t>
            </a:r>
          </a:p>
          <a:p>
            <a:pPr lvl="1"/>
            <a:r>
              <a:rPr lang="en-US" sz="2400" dirty="0" smtClean="0">
                <a:latin typeface="Arial" pitchFamily="34" charset="0"/>
                <a:cs typeface="Arial" pitchFamily="34" charset="0"/>
              </a:rPr>
              <a:t>Do these disparities vary by FFS or Managed Care?</a:t>
            </a:r>
          </a:p>
          <a:p>
            <a:pPr>
              <a:buNone/>
            </a:pPr>
            <a:endParaRPr lang="en-US" sz="2400" dirty="0" smtClean="0">
              <a:latin typeface="Arial" pitchFamily="34" charset="0"/>
              <a:cs typeface="Arial" pitchFamily="34" charset="0"/>
            </a:endParaRPr>
          </a:p>
          <a:p>
            <a:r>
              <a:rPr lang="en-US" sz="2800" dirty="0" smtClean="0">
                <a:latin typeface="Arial" pitchFamily="34" charset="0"/>
                <a:cs typeface="Arial" pitchFamily="34" charset="0"/>
              </a:rPr>
              <a:t>How are patient experiences with care associated with utilization of care for </a:t>
            </a:r>
            <a:r>
              <a:rPr lang="en-US" sz="2800" dirty="0" smtClean="0">
                <a:latin typeface="Arial" pitchFamily="34" charset="0"/>
                <a:cs typeface="Arial" pitchFamily="34" charset="0"/>
              </a:rPr>
              <a:t>beneficiaries in FFS plans?</a:t>
            </a:r>
            <a:endParaRPr lang="en-US" sz="2800" dirty="0" smtClean="0">
              <a:latin typeface="Arial" pitchFamily="34" charset="0"/>
              <a:cs typeface="Arial" pitchFamily="34" charset="0"/>
            </a:endParaRPr>
          </a:p>
          <a:p>
            <a:pPr lvl="2">
              <a:lnSpc>
                <a:spcPct val="110000"/>
              </a:lnSpc>
              <a:buClr>
                <a:srgbClr val="0000CC"/>
              </a:buClr>
              <a:buSzPct val="125000"/>
              <a:buNone/>
            </a:pPr>
            <a:endParaRPr lang="en-US" dirty="0" smtClean="0">
              <a:latin typeface="Arial" charset="0"/>
            </a:endParaRPr>
          </a:p>
          <a:p>
            <a:pPr eaLnBrk="1" hangingPunct="1">
              <a:lnSpc>
                <a:spcPct val="110000"/>
              </a:lnSpc>
              <a:buClr>
                <a:srgbClr val="0000CC"/>
              </a:buClr>
              <a:buSzPct val="125000"/>
            </a:pPr>
            <a:endParaRPr lang="en-US" sz="1600" dirty="0" smtClean="0">
              <a:latin typeface="Arial" charset="0"/>
            </a:endParaRPr>
          </a:p>
          <a:p>
            <a:pPr eaLnBrk="1" hangingPunct="1">
              <a:lnSpc>
                <a:spcPct val="110000"/>
              </a:lnSpc>
              <a:buClr>
                <a:srgbClr val="0000CC"/>
              </a:buClr>
              <a:buSzPct val="125000"/>
              <a:buNone/>
            </a:pPr>
            <a:endParaRPr lang="en-US" sz="1600" dirty="0" smtClean="0">
              <a:latin typeface="Arial" charset="0"/>
            </a:endParaRPr>
          </a:p>
          <a:p>
            <a:pPr eaLnBrk="1" hangingPunct="1">
              <a:lnSpc>
                <a:spcPct val="110000"/>
              </a:lnSpc>
              <a:buClr>
                <a:srgbClr val="0000CC"/>
              </a:buClr>
              <a:buSzPct val="125000"/>
              <a:buNone/>
            </a:pPr>
            <a:endParaRPr lang="en-US" sz="2800" dirty="0" smtClean="0">
              <a:latin typeface="Arial" charset="0"/>
            </a:endParaRPr>
          </a:p>
          <a:p>
            <a:pPr eaLnBrk="1" hangingPunct="1">
              <a:lnSpc>
                <a:spcPct val="110000"/>
              </a:lnSpc>
              <a:buClr>
                <a:srgbClr val="0000CC"/>
              </a:buClr>
              <a:buSzPct val="125000"/>
            </a:pPr>
            <a:endParaRPr lang="en-US" sz="1000" dirty="0" smtClean="0">
              <a:latin typeface="Arial" charset="0"/>
            </a:endParaRPr>
          </a:p>
          <a:p>
            <a:pPr eaLnBrk="1" hangingPunct="1">
              <a:lnSpc>
                <a:spcPct val="110000"/>
              </a:lnSpc>
              <a:buClr>
                <a:srgbClr val="0000CC"/>
              </a:buClr>
              <a:buSzPct val="125000"/>
            </a:pPr>
            <a:endParaRPr lang="en-US" sz="1000" dirty="0" smtClean="0">
              <a:latin typeface="Arial" charset="0"/>
            </a:endParaRPr>
          </a:p>
          <a:p>
            <a:pPr lvl="1" eaLnBrk="1" hangingPunct="1">
              <a:lnSpc>
                <a:spcPct val="125000"/>
              </a:lnSpc>
              <a:buClr>
                <a:srgbClr val="0000CC"/>
              </a:buClr>
              <a:buSzPct val="125000"/>
            </a:pPr>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81000" y="152400"/>
            <a:ext cx="8305800" cy="685800"/>
          </a:xfrm>
          <a:solidFill>
            <a:srgbClr val="000066"/>
          </a:solidFill>
        </p:spPr>
        <p:txBody>
          <a:bodyPr>
            <a:normAutofit fontScale="90000"/>
          </a:bodyPr>
          <a:lstStyle/>
          <a:p>
            <a:pPr algn="ctr" eaLnBrk="1" hangingPunct="1"/>
            <a:r>
              <a:rPr lang="en-US" sz="4000" dirty="0" smtClean="0">
                <a:solidFill>
                  <a:srgbClr val="FFFF00"/>
                </a:solidFill>
                <a:latin typeface="Arial" charset="0"/>
              </a:rPr>
              <a:t>Progress to Date </a:t>
            </a:r>
            <a:endParaRPr lang="en-US" sz="4000" dirty="0" smtClean="0">
              <a:solidFill>
                <a:srgbClr val="FFFF00"/>
              </a:solidFill>
              <a:latin typeface="Arial" charset="0"/>
            </a:endParaRPr>
          </a:p>
        </p:txBody>
      </p:sp>
      <p:sp>
        <p:nvSpPr>
          <p:cNvPr id="6147" name="Rectangle 3"/>
          <p:cNvSpPr>
            <a:spLocks noGrp="1" noChangeArrowheads="1"/>
          </p:cNvSpPr>
          <p:nvPr>
            <p:ph idx="1"/>
          </p:nvPr>
        </p:nvSpPr>
        <p:spPr>
          <a:xfrm>
            <a:off x="381000" y="1066800"/>
            <a:ext cx="8305800" cy="5791200"/>
          </a:xfrm>
        </p:spPr>
        <p:txBody>
          <a:bodyPr>
            <a:normAutofit/>
          </a:bodyPr>
          <a:lstStyle/>
          <a:p>
            <a:r>
              <a:rPr lang="en-US" sz="2800" dirty="0" smtClean="0">
                <a:latin typeface="Arial" pitchFamily="34" charset="0"/>
                <a:cs typeface="Arial" pitchFamily="34" charset="0"/>
              </a:rPr>
              <a:t>Linkage between SEER-CAHPS-Medicare claims </a:t>
            </a:r>
            <a:r>
              <a:rPr lang="en-US" sz="2800" dirty="0" smtClean="0">
                <a:latin typeface="Arial" pitchFamily="34" charset="0"/>
                <a:cs typeface="Arial" pitchFamily="34" charset="0"/>
              </a:rPr>
              <a:t>completed</a:t>
            </a:r>
            <a:endParaRPr lang="en-US" sz="2800" dirty="0" smtClean="0">
              <a:latin typeface="Arial" pitchFamily="34" charset="0"/>
              <a:cs typeface="Arial" pitchFamily="34" charset="0"/>
            </a:endParaRPr>
          </a:p>
          <a:p>
            <a:pPr lvl="1"/>
            <a:r>
              <a:rPr lang="en-US" sz="2600" dirty="0" smtClean="0">
                <a:latin typeface="Arial" pitchFamily="34" charset="0"/>
                <a:cs typeface="Arial" pitchFamily="34" charset="0"/>
              </a:rPr>
              <a:t>Claims extracted for FFS beneficiaries for 2000-2010</a:t>
            </a:r>
          </a:p>
          <a:p>
            <a:pPr>
              <a:buNone/>
            </a:pPr>
            <a:endParaRPr lang="en-US" sz="1000" dirty="0" smtClean="0">
              <a:latin typeface="Arial" pitchFamily="34" charset="0"/>
              <a:cs typeface="Arial" pitchFamily="34" charset="0"/>
            </a:endParaRPr>
          </a:p>
          <a:p>
            <a:r>
              <a:rPr lang="en-US" sz="2800" dirty="0" smtClean="0">
                <a:latin typeface="Arial" pitchFamily="34" charset="0"/>
                <a:cs typeface="Arial" pitchFamily="34" charset="0"/>
              </a:rPr>
              <a:t>CAHPS survey data being cleaned</a:t>
            </a:r>
          </a:p>
          <a:p>
            <a:pPr>
              <a:buNone/>
            </a:pPr>
            <a:endParaRPr lang="en-US" sz="1000" dirty="0" smtClean="0">
              <a:latin typeface="Arial" pitchFamily="34" charset="0"/>
              <a:cs typeface="Arial" pitchFamily="34" charset="0"/>
            </a:endParaRPr>
          </a:p>
          <a:p>
            <a:r>
              <a:rPr lang="en-US" sz="2800" dirty="0" smtClean="0">
                <a:latin typeface="Arial" pitchFamily="34" charset="0"/>
                <a:cs typeface="Arial" pitchFamily="34" charset="0"/>
              </a:rPr>
              <a:t>Technical report on the data linkage activities and data codebook </a:t>
            </a:r>
            <a:r>
              <a:rPr lang="en-US" sz="2800" dirty="0" smtClean="0">
                <a:latin typeface="Arial" pitchFamily="34" charset="0"/>
                <a:cs typeface="Arial" pitchFamily="34" charset="0"/>
              </a:rPr>
              <a:t>developed</a:t>
            </a:r>
          </a:p>
          <a:p>
            <a:pPr lvl="1"/>
            <a:r>
              <a:rPr lang="en-US" sz="2400" dirty="0" smtClean="0">
                <a:latin typeface="Arial" pitchFamily="34" charset="0"/>
                <a:cs typeface="Arial" pitchFamily="34" charset="0"/>
              </a:rPr>
              <a:t>Overview manuscript describing the SEER-CAHPS dataset drafted</a:t>
            </a:r>
            <a:endParaRPr lang="en-US" sz="2400" dirty="0" smtClean="0">
              <a:latin typeface="Arial" pitchFamily="34" charset="0"/>
              <a:cs typeface="Arial" pitchFamily="34" charset="0"/>
            </a:endParaRPr>
          </a:p>
          <a:p>
            <a:pPr>
              <a:buNone/>
            </a:pPr>
            <a:endParaRPr lang="en-US" sz="1000" dirty="0" smtClean="0">
              <a:latin typeface="Arial" pitchFamily="34" charset="0"/>
              <a:cs typeface="Arial" pitchFamily="34" charset="0"/>
            </a:endParaRPr>
          </a:p>
          <a:p>
            <a:r>
              <a:rPr lang="en-US" sz="2800" dirty="0" smtClean="0">
                <a:latin typeface="Arial" pitchFamily="34" charset="0"/>
                <a:cs typeface="Arial" pitchFamily="34" charset="0"/>
              </a:rPr>
              <a:t>Work on initial </a:t>
            </a:r>
            <a:r>
              <a:rPr lang="en-US" sz="2800" dirty="0" smtClean="0">
                <a:latin typeface="Arial" pitchFamily="34" charset="0"/>
                <a:cs typeface="Arial" pitchFamily="34" charset="0"/>
              </a:rPr>
              <a:t>empirical manuscripts begun</a:t>
            </a:r>
            <a:endParaRPr lang="en-US" sz="2800" dirty="0" smtClean="0">
              <a:latin typeface="Arial" pitchFamily="34" charset="0"/>
              <a:cs typeface="Arial" pitchFamily="34" charset="0"/>
            </a:endParaRPr>
          </a:p>
          <a:p>
            <a:pPr lvl="2">
              <a:lnSpc>
                <a:spcPct val="110000"/>
              </a:lnSpc>
              <a:buClr>
                <a:srgbClr val="0000CC"/>
              </a:buClr>
              <a:buSzPct val="125000"/>
              <a:buNone/>
            </a:pPr>
            <a:endParaRPr lang="en-US" dirty="0" smtClean="0">
              <a:latin typeface="Arial" charset="0"/>
            </a:endParaRPr>
          </a:p>
          <a:p>
            <a:pPr eaLnBrk="1" hangingPunct="1">
              <a:lnSpc>
                <a:spcPct val="110000"/>
              </a:lnSpc>
              <a:buClr>
                <a:srgbClr val="0000CC"/>
              </a:buClr>
              <a:buSzPct val="125000"/>
            </a:pPr>
            <a:endParaRPr lang="en-US" sz="1600" dirty="0" smtClean="0">
              <a:latin typeface="Arial" charset="0"/>
            </a:endParaRPr>
          </a:p>
          <a:p>
            <a:pPr eaLnBrk="1" hangingPunct="1">
              <a:lnSpc>
                <a:spcPct val="110000"/>
              </a:lnSpc>
              <a:buClr>
                <a:srgbClr val="0000CC"/>
              </a:buClr>
              <a:buSzPct val="125000"/>
              <a:buNone/>
            </a:pPr>
            <a:endParaRPr lang="en-US" sz="1600" dirty="0" smtClean="0">
              <a:latin typeface="Arial" charset="0"/>
            </a:endParaRPr>
          </a:p>
          <a:p>
            <a:pPr eaLnBrk="1" hangingPunct="1">
              <a:lnSpc>
                <a:spcPct val="110000"/>
              </a:lnSpc>
              <a:buClr>
                <a:srgbClr val="0000CC"/>
              </a:buClr>
              <a:buSzPct val="125000"/>
              <a:buNone/>
            </a:pPr>
            <a:endParaRPr lang="en-US" sz="2800" dirty="0" smtClean="0">
              <a:latin typeface="Arial" charset="0"/>
            </a:endParaRPr>
          </a:p>
          <a:p>
            <a:pPr eaLnBrk="1" hangingPunct="1">
              <a:lnSpc>
                <a:spcPct val="110000"/>
              </a:lnSpc>
              <a:buClr>
                <a:srgbClr val="0000CC"/>
              </a:buClr>
              <a:buSzPct val="125000"/>
            </a:pPr>
            <a:endParaRPr lang="en-US" sz="1000" dirty="0" smtClean="0">
              <a:latin typeface="Arial" charset="0"/>
            </a:endParaRPr>
          </a:p>
          <a:p>
            <a:pPr eaLnBrk="1" hangingPunct="1">
              <a:lnSpc>
                <a:spcPct val="110000"/>
              </a:lnSpc>
              <a:buClr>
                <a:srgbClr val="0000CC"/>
              </a:buClr>
              <a:buSzPct val="125000"/>
            </a:pPr>
            <a:endParaRPr lang="en-US" sz="1000" dirty="0" smtClean="0">
              <a:latin typeface="Arial" charset="0"/>
            </a:endParaRPr>
          </a:p>
          <a:p>
            <a:pPr lvl="1" eaLnBrk="1" hangingPunct="1">
              <a:lnSpc>
                <a:spcPct val="125000"/>
              </a:lnSpc>
              <a:buClr>
                <a:srgbClr val="0000CC"/>
              </a:buClr>
              <a:buSzPct val="125000"/>
            </a:pPr>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152400"/>
            <a:ext cx="8458200" cy="685800"/>
          </a:xfrm>
          <a:solidFill>
            <a:srgbClr val="000066"/>
          </a:solidFill>
        </p:spPr>
        <p:txBody>
          <a:bodyPr>
            <a:normAutofit fontScale="90000"/>
          </a:bodyPr>
          <a:lstStyle/>
          <a:p>
            <a:pPr algn="ctr" eaLnBrk="1" hangingPunct="1"/>
            <a:r>
              <a:rPr lang="en-US" sz="4000" dirty="0" smtClean="0">
                <a:solidFill>
                  <a:srgbClr val="FFFF00"/>
                </a:solidFill>
                <a:latin typeface="Arial" charset="0"/>
              </a:rPr>
              <a:t>Why Patient-Centeredness? </a:t>
            </a:r>
          </a:p>
        </p:txBody>
      </p:sp>
      <p:sp>
        <p:nvSpPr>
          <p:cNvPr id="425987" name="Rectangle 3"/>
          <p:cNvSpPr>
            <a:spLocks noGrp="1" noChangeArrowheads="1"/>
          </p:cNvSpPr>
          <p:nvPr>
            <p:ph idx="1"/>
          </p:nvPr>
        </p:nvSpPr>
        <p:spPr>
          <a:xfrm>
            <a:off x="838200" y="1066800"/>
            <a:ext cx="7467600" cy="5791200"/>
          </a:xfrm>
        </p:spPr>
        <p:txBody>
          <a:bodyPr/>
          <a:lstStyle/>
          <a:p>
            <a:pPr algn="ctr" eaLnBrk="1" hangingPunct="1">
              <a:lnSpc>
                <a:spcPct val="115000"/>
              </a:lnSpc>
              <a:buClr>
                <a:srgbClr val="0000CC"/>
              </a:buClr>
              <a:buSzPct val="125000"/>
              <a:buFontTx/>
              <a:buNone/>
              <a:defRPr/>
            </a:pPr>
            <a:endParaRPr lang="en-US" sz="3400" dirty="0" smtClean="0">
              <a:latin typeface="Arial" charset="0"/>
            </a:endParaRPr>
          </a:p>
          <a:p>
            <a:pPr algn="ctr" eaLnBrk="1" hangingPunct="1">
              <a:lnSpc>
                <a:spcPct val="115000"/>
              </a:lnSpc>
              <a:buClr>
                <a:srgbClr val="0000CC"/>
              </a:buClr>
              <a:buSzPct val="125000"/>
              <a:buFontTx/>
              <a:buNone/>
              <a:defRPr/>
            </a:pPr>
            <a:endParaRPr lang="en-US" sz="1400" dirty="0" smtClean="0">
              <a:latin typeface="Arial" charset="0"/>
            </a:endParaRPr>
          </a:p>
          <a:p>
            <a:pPr algn="ctr" eaLnBrk="1" hangingPunct="1">
              <a:lnSpc>
                <a:spcPct val="115000"/>
              </a:lnSpc>
              <a:buClr>
                <a:srgbClr val="0000CC"/>
              </a:buClr>
              <a:buSzPct val="125000"/>
              <a:buFontTx/>
              <a:buNone/>
              <a:defRPr/>
            </a:pPr>
            <a:r>
              <a:rPr lang="en-US" sz="4000" b="1" dirty="0" smtClean="0">
                <a:solidFill>
                  <a:srgbClr val="0000CC"/>
                </a:solidFill>
                <a:latin typeface="Arial" charset="0"/>
              </a:rPr>
              <a:t>Medical Care System</a:t>
            </a:r>
          </a:p>
          <a:p>
            <a:pPr algn="ctr" eaLnBrk="1" hangingPunct="1">
              <a:lnSpc>
                <a:spcPct val="115000"/>
              </a:lnSpc>
              <a:buClr>
                <a:srgbClr val="0000CC"/>
              </a:buClr>
              <a:buSzPct val="125000"/>
              <a:buFontTx/>
              <a:buNone/>
              <a:defRPr/>
            </a:pPr>
            <a:endParaRPr lang="en-US" sz="2000" b="1" dirty="0" smtClean="0">
              <a:latin typeface="Arial" charset="0"/>
            </a:endParaRPr>
          </a:p>
          <a:p>
            <a:pPr algn="ctr" eaLnBrk="1" hangingPunct="1">
              <a:lnSpc>
                <a:spcPct val="115000"/>
              </a:lnSpc>
              <a:buClr>
                <a:srgbClr val="0000CC"/>
              </a:buClr>
              <a:buSzPct val="125000"/>
              <a:buFontTx/>
              <a:buNone/>
              <a:defRPr/>
            </a:pPr>
            <a:r>
              <a:rPr lang="en-US" sz="4400" b="1" dirty="0" smtClean="0">
                <a:latin typeface="Arial" charset="0"/>
              </a:rPr>
              <a:t>MEDICAL</a:t>
            </a:r>
            <a:r>
              <a:rPr lang="en-US" sz="4000" b="1" dirty="0" smtClean="0">
                <a:latin typeface="Arial" charset="0"/>
              </a:rPr>
              <a:t> </a:t>
            </a:r>
            <a:r>
              <a:rPr lang="en-US" sz="2000" b="1" dirty="0" smtClean="0">
                <a:latin typeface="Arial" charset="0"/>
              </a:rPr>
              <a:t>Care</a:t>
            </a:r>
            <a:r>
              <a:rPr lang="en-US" sz="1800" b="1" dirty="0" smtClean="0">
                <a:latin typeface="Arial" charset="0"/>
              </a:rPr>
              <a:t> </a:t>
            </a:r>
            <a:endParaRPr lang="en-US" sz="1800" b="1" dirty="0" smtClean="0">
              <a:solidFill>
                <a:srgbClr val="E2E2E2"/>
              </a:solidFill>
              <a:latin typeface="Arial" charset="0"/>
            </a:endParaRPr>
          </a:p>
          <a:p>
            <a:pPr algn="ctr" eaLnBrk="1" hangingPunct="1">
              <a:lnSpc>
                <a:spcPct val="115000"/>
              </a:lnSpc>
              <a:buClr>
                <a:srgbClr val="0000CC"/>
              </a:buClr>
              <a:buSzPct val="125000"/>
              <a:buFontTx/>
              <a:buNone/>
              <a:defRPr/>
            </a:pPr>
            <a:r>
              <a:rPr lang="en-US" sz="6600" b="1"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rial Black" pitchFamily="34" charset="0"/>
              </a:rPr>
              <a:t>System</a:t>
            </a:r>
          </a:p>
          <a:p>
            <a:pPr lvl="1" eaLnBrk="1" hangingPunct="1">
              <a:lnSpc>
                <a:spcPct val="125000"/>
              </a:lnSpc>
              <a:buClr>
                <a:srgbClr val="0000CC"/>
              </a:buClr>
              <a:buSzPct val="125000"/>
              <a:defRPr/>
            </a:pPr>
            <a:endParaRPr lang="en-US" sz="6600" dirty="0" smtClean="0">
              <a:solidFill>
                <a:srgbClr val="F0DCE0"/>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5987">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8" presetClass="entr" presetSubtype="0" accel="50000" fill="hold" nodeType="clickEffect">
                                  <p:stCondLst>
                                    <p:cond delay="0"/>
                                  </p:stCondLst>
                                  <p:iterate type="lt">
                                    <p:tmPct val="50000"/>
                                  </p:iterate>
                                  <p:childTnLst>
                                    <p:set>
                                      <p:cBhvr>
                                        <p:cTn id="10" dur="1" fill="hold">
                                          <p:stCondLst>
                                            <p:cond delay="0"/>
                                          </p:stCondLst>
                                        </p:cTn>
                                        <p:tgtEl>
                                          <p:spTgt spid="425987">
                                            <p:txEl>
                                              <p:pRg st="5" end="5"/>
                                            </p:txEl>
                                          </p:spTgt>
                                        </p:tgtEl>
                                        <p:attrNameLst>
                                          <p:attrName>style.visibility</p:attrName>
                                        </p:attrNameLst>
                                      </p:cBhvr>
                                      <p:to>
                                        <p:strVal val="visible"/>
                                      </p:to>
                                    </p:set>
                                    <p:set>
                                      <p:cBhvr>
                                        <p:cTn id="11" dur="910" fill="hold">
                                          <p:stCondLst>
                                            <p:cond delay="0"/>
                                          </p:stCondLst>
                                        </p:cTn>
                                        <p:tgtEl>
                                          <p:spTgt spid="425987">
                                            <p:txEl>
                                              <p:pRg st="5" end="5"/>
                                            </p:txEl>
                                          </p:spTgt>
                                        </p:tgtEl>
                                        <p:attrNameLst>
                                          <p:attrName>style.rotation</p:attrName>
                                        </p:attrNameLst>
                                      </p:cBhvr>
                                      <p:to>
                                        <p:strVal val="-45.0"/>
                                      </p:to>
                                    </p:set>
                                    <p:anim calcmode="lin" valueType="num">
                                      <p:cBhvr>
                                        <p:cTn id="12" dur="910" fill="hold">
                                          <p:stCondLst>
                                            <p:cond delay="910"/>
                                          </p:stCondLst>
                                        </p:cTn>
                                        <p:tgtEl>
                                          <p:spTgt spid="425987">
                                            <p:txEl>
                                              <p:pRg st="5" end="5"/>
                                            </p:txEl>
                                          </p:spTgt>
                                        </p:tgtEl>
                                        <p:attrNameLst>
                                          <p:attrName>style.rotation</p:attrName>
                                        </p:attrNameLst>
                                      </p:cBhvr>
                                      <p:tavLst>
                                        <p:tav tm="0">
                                          <p:val>
                                            <p:fltVal val="-45"/>
                                          </p:val>
                                        </p:tav>
                                        <p:tav tm="69900">
                                          <p:val>
                                            <p:fltVal val="45"/>
                                          </p:val>
                                        </p:tav>
                                        <p:tav tm="100000">
                                          <p:val>
                                            <p:fltVal val="0"/>
                                          </p:val>
                                        </p:tav>
                                      </p:tavLst>
                                    </p:anim>
                                    <p:anim calcmode="lin" valueType="num">
                                      <p:cBhvr>
                                        <p:cTn id="13" dur="910" fill="hold">
                                          <p:stCondLst>
                                            <p:cond delay="0"/>
                                          </p:stCondLst>
                                        </p:cTn>
                                        <p:tgtEl>
                                          <p:spTgt spid="425987">
                                            <p:txEl>
                                              <p:pRg st="5" end="5"/>
                                            </p:txEl>
                                          </p:spTgt>
                                        </p:tgtEl>
                                        <p:attrNameLst>
                                          <p:attrName>ppt_y</p:attrName>
                                        </p:attrNameLst>
                                      </p:cBhvr>
                                      <p:tavLst>
                                        <p:tav tm="0">
                                          <p:val>
                                            <p:strVal val="#ppt_y-1"/>
                                          </p:val>
                                        </p:tav>
                                        <p:tav tm="100000">
                                          <p:val>
                                            <p:strVal val="#ppt_y-(0.354*#ppt_w-0.172*#ppt_h)"/>
                                          </p:val>
                                        </p:tav>
                                      </p:tavLst>
                                    </p:anim>
                                    <p:anim calcmode="lin" valueType="num">
                                      <p:cBhvr>
                                        <p:cTn id="14" dur="312" decel="50000" autoRev="1" fill="hold">
                                          <p:stCondLst>
                                            <p:cond delay="910"/>
                                          </p:stCondLst>
                                        </p:cTn>
                                        <p:tgtEl>
                                          <p:spTgt spid="425987">
                                            <p:txEl>
                                              <p:pRg st="5" end="5"/>
                                            </p:txEl>
                                          </p:spTgt>
                                        </p:tgtEl>
                                        <p:attrNameLst>
                                          <p:attrName>ppt_y</p:attrName>
                                        </p:attrNameLst>
                                      </p:cBhvr>
                                      <p:tavLst>
                                        <p:tav tm="0">
                                          <p:val>
                                            <p:strVal val="#ppt_y-(0.354*#ppt_w-0.172*#ppt_h)"/>
                                          </p:val>
                                        </p:tav>
                                        <p:tav tm="100000">
                                          <p:val>
                                            <p:strVal val="#ppt_y-(0.354*#ppt_w-0.172*#ppt_h)-#ppt_h/2"/>
                                          </p:val>
                                        </p:tav>
                                      </p:tavLst>
                                    </p:anim>
                                    <p:anim calcmode="lin" valueType="num">
                                      <p:cBhvr>
                                        <p:cTn id="15" dur="272" fill="hold">
                                          <p:stCondLst>
                                            <p:cond delay="1728"/>
                                          </p:stCondLst>
                                        </p:cTn>
                                        <p:tgtEl>
                                          <p:spTgt spid="425987">
                                            <p:txEl>
                                              <p:pRg st="5" end="5"/>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381000" y="152400"/>
            <a:ext cx="8382000" cy="685800"/>
          </a:xfrm>
          <a:solidFill>
            <a:srgbClr val="000066"/>
          </a:solidFill>
        </p:spPr>
        <p:txBody>
          <a:bodyPr>
            <a:normAutofit fontScale="90000"/>
          </a:bodyPr>
          <a:lstStyle/>
          <a:p>
            <a:pPr algn="ctr"/>
            <a:r>
              <a:rPr lang="en-US" sz="4000" dirty="0" smtClean="0">
                <a:solidFill>
                  <a:srgbClr val="FFFF00"/>
                </a:solidFill>
                <a:latin typeface="Arial" charset="0"/>
              </a:rPr>
              <a:t>Diagnosis Cancer!!</a:t>
            </a:r>
            <a:endParaRPr lang="en-US" sz="4000" dirty="0">
              <a:solidFill>
                <a:srgbClr val="FFFF00"/>
              </a:solidFill>
              <a:latin typeface="Arial" charset="0"/>
            </a:endParaRPr>
          </a:p>
        </p:txBody>
      </p:sp>
      <p:sp>
        <p:nvSpPr>
          <p:cNvPr id="375811" name="Rectangle 3"/>
          <p:cNvSpPr>
            <a:spLocks noGrp="1" noChangeArrowheads="1"/>
          </p:cNvSpPr>
          <p:nvPr>
            <p:ph type="body" idx="1"/>
          </p:nvPr>
        </p:nvSpPr>
        <p:spPr>
          <a:xfrm>
            <a:off x="457200" y="1219200"/>
            <a:ext cx="8229600" cy="5638800"/>
          </a:xfrm>
        </p:spPr>
        <p:txBody>
          <a:bodyPr/>
          <a:lstStyle/>
          <a:p>
            <a:pPr>
              <a:lnSpc>
                <a:spcPct val="110000"/>
              </a:lnSpc>
              <a:buClr>
                <a:srgbClr val="0000CC"/>
              </a:buClr>
              <a:buSzPct val="125000"/>
            </a:pPr>
            <a:r>
              <a:rPr lang="en-US" dirty="0" smtClean="0">
                <a:latin typeface="Arial" charset="0"/>
              </a:rPr>
              <a:t>When dxed with cancer, patients are faced with two important questions…</a:t>
            </a:r>
          </a:p>
          <a:p>
            <a:pPr>
              <a:lnSpc>
                <a:spcPct val="110000"/>
              </a:lnSpc>
              <a:buClr>
                <a:srgbClr val="0000CC"/>
              </a:buClr>
              <a:buSzPct val="125000"/>
              <a:buNone/>
            </a:pPr>
            <a:endParaRPr lang="en-US" sz="1600" dirty="0" smtClean="0">
              <a:latin typeface="Arial" charset="0"/>
            </a:endParaRPr>
          </a:p>
          <a:p>
            <a:pPr lvl="1">
              <a:lnSpc>
                <a:spcPct val="110000"/>
              </a:lnSpc>
              <a:buClr>
                <a:srgbClr val="0000CC"/>
              </a:buClr>
              <a:buSzPct val="125000"/>
            </a:pPr>
            <a:r>
              <a:rPr lang="en-US" dirty="0" smtClean="0">
                <a:latin typeface="Arial" charset="0"/>
              </a:rPr>
              <a:t>What is going to happen to me? (fear)</a:t>
            </a:r>
          </a:p>
          <a:p>
            <a:pPr lvl="1">
              <a:lnSpc>
                <a:spcPct val="110000"/>
              </a:lnSpc>
              <a:buClr>
                <a:srgbClr val="0000CC"/>
              </a:buClr>
              <a:buSzPct val="125000"/>
              <a:buNone/>
            </a:pPr>
            <a:endParaRPr lang="en-US" sz="1600" dirty="0" smtClean="0">
              <a:latin typeface="Arial" charset="0"/>
            </a:endParaRPr>
          </a:p>
          <a:p>
            <a:pPr lvl="1">
              <a:lnSpc>
                <a:spcPct val="110000"/>
              </a:lnSpc>
              <a:buClr>
                <a:srgbClr val="0000CC"/>
              </a:buClr>
              <a:buSzPct val="125000"/>
            </a:pPr>
            <a:r>
              <a:rPr lang="en-US" dirty="0" smtClean="0">
                <a:latin typeface="Arial" charset="0"/>
              </a:rPr>
              <a:t>Will I get care from a health care system that will help me through this crisis? (support)</a:t>
            </a:r>
          </a:p>
          <a:p>
            <a:pPr>
              <a:lnSpc>
                <a:spcPct val="115000"/>
              </a:lnSpc>
              <a:buClr>
                <a:srgbClr val="0000CC"/>
              </a:buClr>
              <a:buSzPct val="125000"/>
            </a:pPr>
            <a:endParaRPr lang="en-US" u="sng"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58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58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152400"/>
            <a:ext cx="8382000" cy="685800"/>
          </a:xfrm>
          <a:solidFill>
            <a:srgbClr val="000066"/>
          </a:solidFill>
        </p:spPr>
        <p:txBody>
          <a:bodyPr/>
          <a:lstStyle/>
          <a:p>
            <a:pPr algn="ctr" eaLnBrk="1" hangingPunct="1"/>
            <a:r>
              <a:rPr lang="en-US" sz="3600" dirty="0" smtClean="0">
                <a:solidFill>
                  <a:srgbClr val="FFFF00"/>
                </a:solidFill>
                <a:latin typeface="Arial" charset="0"/>
              </a:rPr>
              <a:t>Patient-Centered Care</a:t>
            </a:r>
          </a:p>
        </p:txBody>
      </p:sp>
      <p:sp>
        <p:nvSpPr>
          <p:cNvPr id="8196" name="Text Box 7"/>
          <p:cNvSpPr txBox="1">
            <a:spLocks noChangeArrowheads="1"/>
          </p:cNvSpPr>
          <p:nvPr/>
        </p:nvSpPr>
        <p:spPr bwMode="auto">
          <a:xfrm>
            <a:off x="457200" y="1066800"/>
            <a:ext cx="8305800" cy="6034729"/>
          </a:xfrm>
          <a:prstGeom prst="rect">
            <a:avLst/>
          </a:prstGeom>
          <a:noFill/>
          <a:ln w="9525">
            <a:noFill/>
            <a:miter lim="800000"/>
            <a:headEnd/>
            <a:tailEnd/>
          </a:ln>
        </p:spPr>
        <p:txBody>
          <a:bodyPr wrap="square">
            <a:spAutoFit/>
          </a:bodyPr>
          <a:lstStyle/>
          <a:p>
            <a:pPr eaLnBrk="1" hangingPunct="1">
              <a:lnSpc>
                <a:spcPct val="115000"/>
              </a:lnSpc>
              <a:buClr>
                <a:srgbClr val="0000CC"/>
              </a:buClr>
              <a:buSzPct val="125000"/>
            </a:pPr>
            <a:r>
              <a:rPr lang="en-US" sz="3200" dirty="0" smtClean="0">
                <a:latin typeface="Arial" charset="0"/>
              </a:rPr>
              <a:t>Patient needs for ongoing support:</a:t>
            </a:r>
          </a:p>
          <a:p>
            <a:pPr eaLnBrk="1" hangingPunct="1">
              <a:lnSpc>
                <a:spcPct val="115000"/>
              </a:lnSpc>
              <a:buClr>
                <a:srgbClr val="0000CC"/>
              </a:buClr>
              <a:buSzPct val="125000"/>
              <a:buFontTx/>
              <a:buNone/>
            </a:pPr>
            <a:endParaRPr lang="en-US" sz="900" dirty="0" smtClean="0">
              <a:latin typeface="Arial" charset="0"/>
            </a:endParaRPr>
          </a:p>
          <a:p>
            <a:pPr lvl="1" eaLnBrk="1" hangingPunct="1">
              <a:lnSpc>
                <a:spcPct val="125000"/>
              </a:lnSpc>
              <a:buClr>
                <a:srgbClr val="0000CC"/>
              </a:buClr>
              <a:buSzPct val="125000"/>
            </a:pPr>
            <a:r>
              <a:rPr lang="en-US" sz="2800" dirty="0" smtClean="0">
                <a:solidFill>
                  <a:srgbClr val="0000CC"/>
                </a:solidFill>
                <a:latin typeface="Arial" charset="0"/>
              </a:rPr>
              <a:t>Informational support:</a:t>
            </a:r>
            <a:r>
              <a:rPr lang="en-US" sz="2800" dirty="0" smtClean="0">
                <a:latin typeface="Arial" charset="0"/>
              </a:rPr>
              <a:t> Understand information  </a:t>
            </a:r>
          </a:p>
          <a:p>
            <a:pPr lvl="1" eaLnBrk="1" hangingPunct="1">
              <a:lnSpc>
                <a:spcPct val="125000"/>
              </a:lnSpc>
              <a:buClr>
                <a:srgbClr val="0000CC"/>
              </a:buClr>
              <a:buSzPct val="125000"/>
            </a:pPr>
            <a:r>
              <a:rPr lang="en-US" sz="2800" dirty="0" smtClean="0">
                <a:solidFill>
                  <a:srgbClr val="0000CC"/>
                </a:solidFill>
                <a:latin typeface="Arial" charset="0"/>
              </a:rPr>
              <a:t>Decision-making support:</a:t>
            </a:r>
            <a:r>
              <a:rPr lang="en-US" sz="2800" dirty="0" smtClean="0">
                <a:latin typeface="Arial" charset="0"/>
              </a:rPr>
              <a:t> Make informed decisions</a:t>
            </a:r>
          </a:p>
          <a:p>
            <a:pPr lvl="1" eaLnBrk="1" hangingPunct="1">
              <a:lnSpc>
                <a:spcPct val="125000"/>
              </a:lnSpc>
              <a:buClr>
                <a:srgbClr val="0000CC"/>
              </a:buClr>
              <a:buSzPct val="125000"/>
            </a:pPr>
            <a:r>
              <a:rPr lang="en-US" sz="2800" dirty="0" smtClean="0">
                <a:solidFill>
                  <a:srgbClr val="0000CC"/>
                </a:solidFill>
                <a:latin typeface="Arial" charset="0"/>
              </a:rPr>
              <a:t>Emotional support:</a:t>
            </a:r>
            <a:r>
              <a:rPr lang="en-US" sz="2800" dirty="0" smtClean="0">
                <a:latin typeface="Arial" charset="0"/>
              </a:rPr>
              <a:t> Adjust to/cope with illness</a:t>
            </a:r>
          </a:p>
          <a:p>
            <a:pPr lvl="1" eaLnBrk="1" hangingPunct="1">
              <a:lnSpc>
                <a:spcPct val="125000"/>
              </a:lnSpc>
              <a:buClr>
                <a:srgbClr val="0000CC"/>
              </a:buClr>
              <a:buSzPct val="125000"/>
            </a:pPr>
            <a:r>
              <a:rPr lang="en-US" sz="2800" dirty="0" smtClean="0">
                <a:solidFill>
                  <a:srgbClr val="0000CC"/>
                </a:solidFill>
                <a:latin typeface="Arial" charset="0"/>
              </a:rPr>
              <a:t>Appraisal support:</a:t>
            </a:r>
            <a:r>
              <a:rPr lang="en-US" sz="2800" dirty="0" smtClean="0">
                <a:latin typeface="Arial" charset="0"/>
              </a:rPr>
              <a:t> Deal with uncertainty</a:t>
            </a:r>
          </a:p>
          <a:p>
            <a:pPr lvl="1" eaLnBrk="1" hangingPunct="1">
              <a:lnSpc>
                <a:spcPct val="125000"/>
              </a:lnSpc>
              <a:buClr>
                <a:srgbClr val="0000CC"/>
              </a:buClr>
              <a:buSzPct val="125000"/>
            </a:pPr>
            <a:r>
              <a:rPr lang="en-US" sz="2800" dirty="0" smtClean="0">
                <a:solidFill>
                  <a:srgbClr val="0000CC"/>
                </a:solidFill>
                <a:latin typeface="Arial" charset="0"/>
              </a:rPr>
              <a:t>Instrumental support:</a:t>
            </a:r>
            <a:r>
              <a:rPr lang="en-US" sz="2800" dirty="0" smtClean="0">
                <a:latin typeface="Arial" charset="0"/>
              </a:rPr>
              <a:t> Navigate the health care system and coordinate care</a:t>
            </a:r>
          </a:p>
          <a:p>
            <a:pPr lvl="1" eaLnBrk="1" hangingPunct="1">
              <a:lnSpc>
                <a:spcPct val="125000"/>
              </a:lnSpc>
              <a:buClr>
                <a:srgbClr val="0000CC"/>
              </a:buClr>
              <a:buSzPct val="125000"/>
            </a:pPr>
            <a:r>
              <a:rPr lang="en-US" sz="2800" dirty="0" smtClean="0">
                <a:solidFill>
                  <a:srgbClr val="0000CC"/>
                </a:solidFill>
                <a:latin typeface="Arial" charset="0"/>
              </a:rPr>
              <a:t>Self-management support:</a:t>
            </a:r>
            <a:r>
              <a:rPr lang="en-US" sz="2800" dirty="0" smtClean="0">
                <a:latin typeface="Arial" charset="0"/>
              </a:rPr>
              <a:t> Take care of health outside the healthcare interaction </a:t>
            </a:r>
          </a:p>
          <a:p>
            <a:pPr marL="514350" indent="-514350">
              <a:spcBef>
                <a:spcPct val="50000"/>
              </a:spcBef>
              <a:buAutoNum type="arabicPeriod"/>
            </a:pPr>
            <a:endParaRPr lang="en-US" sz="1600" dirty="0" smtClean="0">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381000" y="152400"/>
            <a:ext cx="8382000" cy="685800"/>
          </a:xfrm>
          <a:solidFill>
            <a:srgbClr val="000066"/>
          </a:solidFill>
        </p:spPr>
        <p:txBody>
          <a:bodyPr>
            <a:normAutofit fontScale="90000"/>
          </a:bodyPr>
          <a:lstStyle/>
          <a:p>
            <a:pPr algn="ctr"/>
            <a:r>
              <a:rPr lang="en-US" sz="4000" dirty="0">
                <a:solidFill>
                  <a:srgbClr val="FFFF00"/>
                </a:solidFill>
                <a:latin typeface="Arial" charset="0"/>
              </a:rPr>
              <a:t>NCI Research Priority</a:t>
            </a:r>
          </a:p>
        </p:txBody>
      </p:sp>
      <p:sp>
        <p:nvSpPr>
          <p:cNvPr id="375811" name="Rectangle 3"/>
          <p:cNvSpPr>
            <a:spLocks noGrp="1" noChangeArrowheads="1"/>
          </p:cNvSpPr>
          <p:nvPr>
            <p:ph type="body" idx="1"/>
          </p:nvPr>
        </p:nvSpPr>
        <p:spPr>
          <a:xfrm>
            <a:off x="457200" y="1219200"/>
            <a:ext cx="8229600" cy="5638800"/>
          </a:xfrm>
        </p:spPr>
        <p:txBody>
          <a:bodyPr/>
          <a:lstStyle/>
          <a:p>
            <a:pPr>
              <a:lnSpc>
                <a:spcPct val="115000"/>
              </a:lnSpc>
              <a:buClr>
                <a:srgbClr val="0000CC"/>
              </a:buClr>
              <a:buSzPct val="125000"/>
            </a:pPr>
            <a:r>
              <a:rPr lang="en-US" dirty="0">
                <a:latin typeface="Arial" charset="0"/>
              </a:rPr>
              <a:t>NCI supports research focused on facilitating the </a:t>
            </a:r>
            <a:r>
              <a:rPr lang="en-US" dirty="0">
                <a:solidFill>
                  <a:srgbClr val="0000CC"/>
                </a:solidFill>
                <a:latin typeface="Arial" charset="0"/>
              </a:rPr>
              <a:t>measurement, monitoring, and improvement</a:t>
            </a:r>
            <a:r>
              <a:rPr lang="en-US" dirty="0">
                <a:latin typeface="Arial" charset="0"/>
              </a:rPr>
              <a:t> of patient-centered cancer care with an aim to minimize the cancer burden  </a:t>
            </a:r>
          </a:p>
          <a:p>
            <a:pPr>
              <a:lnSpc>
                <a:spcPct val="115000"/>
              </a:lnSpc>
              <a:buClr>
                <a:srgbClr val="0000CC"/>
              </a:buClr>
              <a:buSzPct val="125000"/>
              <a:buFontTx/>
              <a:buNone/>
            </a:pPr>
            <a:endParaRPr lang="en-US" sz="1200" dirty="0">
              <a:latin typeface="Arial" charset="0"/>
            </a:endParaRPr>
          </a:p>
          <a:p>
            <a:pPr>
              <a:lnSpc>
                <a:spcPct val="115000"/>
              </a:lnSpc>
              <a:buClr>
                <a:srgbClr val="0000CC"/>
              </a:buClr>
              <a:buSzPct val="125000"/>
            </a:pPr>
            <a:r>
              <a:rPr lang="en-US" dirty="0">
                <a:latin typeface="Arial" charset="0"/>
              </a:rPr>
              <a:t>An area of emphasis: communication between patients/family and members of health care delivery teams </a:t>
            </a:r>
          </a:p>
        </p:txBody>
      </p:sp>
      <p:sp>
        <p:nvSpPr>
          <p:cNvPr id="375812" name="Text Box 4"/>
          <p:cNvSpPr txBox="1">
            <a:spLocks noChangeArrowheads="1"/>
          </p:cNvSpPr>
          <p:nvPr/>
        </p:nvSpPr>
        <p:spPr bwMode="auto">
          <a:xfrm>
            <a:off x="1905000" y="6248400"/>
            <a:ext cx="6705600" cy="396875"/>
          </a:xfrm>
          <a:prstGeom prst="rect">
            <a:avLst/>
          </a:prstGeom>
          <a:noFill/>
          <a:ln w="9525">
            <a:noFill/>
            <a:miter lim="800000"/>
            <a:headEnd/>
            <a:tailEnd/>
          </a:ln>
          <a:effectLst/>
        </p:spPr>
        <p:txBody>
          <a:bodyPr>
            <a:spAutoFit/>
          </a:bodyPr>
          <a:lstStyle/>
          <a:p>
            <a:pPr algn="ctr" eaLnBrk="1" hangingPunct="1">
              <a:spcBef>
                <a:spcPct val="50000"/>
              </a:spcBef>
            </a:pPr>
            <a:r>
              <a:rPr lang="en-US" sz="2000" b="1" dirty="0">
                <a:solidFill>
                  <a:srgbClr val="0000CC"/>
                </a:solidFill>
                <a:latin typeface="Arial" charset="0"/>
              </a:rPr>
              <a:t>http://outcomes.cancer.gov/areas/pcc</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381000" y="152400"/>
            <a:ext cx="8382000" cy="685800"/>
          </a:xfrm>
          <a:solidFill>
            <a:srgbClr val="000066"/>
          </a:solidFill>
        </p:spPr>
        <p:txBody>
          <a:bodyPr>
            <a:normAutofit fontScale="90000"/>
          </a:bodyPr>
          <a:lstStyle/>
          <a:p>
            <a:pPr algn="ctr"/>
            <a:r>
              <a:rPr lang="en-US" sz="4000" dirty="0">
                <a:solidFill>
                  <a:srgbClr val="FFFF00"/>
                </a:solidFill>
                <a:latin typeface="Arial" charset="0"/>
              </a:rPr>
              <a:t>NCI </a:t>
            </a:r>
            <a:r>
              <a:rPr lang="en-US" sz="4000" dirty="0" smtClean="0">
                <a:solidFill>
                  <a:srgbClr val="FFFF00"/>
                </a:solidFill>
                <a:latin typeface="Arial" charset="0"/>
              </a:rPr>
              <a:t>Collaborations</a:t>
            </a:r>
            <a:endParaRPr lang="en-US" sz="4000" dirty="0">
              <a:solidFill>
                <a:srgbClr val="FFFF00"/>
              </a:solidFill>
              <a:latin typeface="Arial" charset="0"/>
            </a:endParaRPr>
          </a:p>
        </p:txBody>
      </p:sp>
      <p:sp>
        <p:nvSpPr>
          <p:cNvPr id="375811" name="Rectangle 3"/>
          <p:cNvSpPr>
            <a:spLocks noGrp="1" noChangeArrowheads="1"/>
          </p:cNvSpPr>
          <p:nvPr>
            <p:ph type="body" idx="1"/>
          </p:nvPr>
        </p:nvSpPr>
        <p:spPr>
          <a:xfrm>
            <a:off x="457200" y="1066800"/>
            <a:ext cx="8229600" cy="5791200"/>
          </a:xfrm>
        </p:spPr>
        <p:txBody>
          <a:bodyPr>
            <a:normAutofit lnSpcReduction="10000"/>
          </a:bodyPr>
          <a:lstStyle/>
          <a:p>
            <a:pPr>
              <a:lnSpc>
                <a:spcPct val="115000"/>
              </a:lnSpc>
              <a:buClr>
                <a:srgbClr val="0000CC"/>
              </a:buClr>
              <a:buSzPct val="125000"/>
            </a:pPr>
            <a:r>
              <a:rPr lang="en-US" sz="3000" dirty="0" smtClean="0">
                <a:latin typeface="Arial" charset="0"/>
              </a:rPr>
              <a:t>Cancer CAHPS Survey: Collaboration </a:t>
            </a:r>
            <a:r>
              <a:rPr lang="en-US" sz="3000" dirty="0" smtClean="0">
                <a:latin typeface="Arial" charset="0"/>
              </a:rPr>
              <a:t>with AHRQ (2009-2012)</a:t>
            </a:r>
          </a:p>
          <a:p>
            <a:pPr lvl="1">
              <a:lnSpc>
                <a:spcPct val="120000"/>
              </a:lnSpc>
              <a:buClr>
                <a:srgbClr val="0000CC"/>
              </a:buClr>
              <a:buSzPct val="125000"/>
            </a:pPr>
            <a:r>
              <a:rPr lang="en-US" sz="2600" dirty="0" smtClean="0">
                <a:latin typeface="Arial" charset="0"/>
              </a:rPr>
              <a:t>Developed and pilot tested a cancer </a:t>
            </a:r>
            <a:r>
              <a:rPr lang="en-US" sz="2600" dirty="0" smtClean="0">
                <a:latin typeface="Arial" charset="0"/>
              </a:rPr>
              <a:t>version of the CAHPS survey to measure patient experiences with care while receiving surgery, chemotherapy, or </a:t>
            </a:r>
            <a:r>
              <a:rPr lang="en-US" sz="2600" dirty="0" smtClean="0">
                <a:latin typeface="Arial" charset="0"/>
              </a:rPr>
              <a:t>radiation</a:t>
            </a:r>
          </a:p>
          <a:p>
            <a:pPr lvl="1">
              <a:lnSpc>
                <a:spcPct val="120000"/>
              </a:lnSpc>
              <a:buClr>
                <a:srgbClr val="0000CC"/>
              </a:buClr>
              <a:buSzPct val="125000"/>
              <a:buNone/>
            </a:pPr>
            <a:endParaRPr lang="en-US" sz="400" dirty="0" smtClean="0">
              <a:latin typeface="Arial" charset="0"/>
            </a:endParaRPr>
          </a:p>
          <a:p>
            <a:pPr lvl="1">
              <a:lnSpc>
                <a:spcPct val="120000"/>
              </a:lnSpc>
              <a:buClr>
                <a:srgbClr val="0000CC"/>
              </a:buClr>
              <a:buSzPct val="125000"/>
            </a:pPr>
            <a:r>
              <a:rPr lang="en-US" sz="2600" dirty="0" smtClean="0">
                <a:latin typeface="Arial" charset="0"/>
              </a:rPr>
              <a:t>Contract led by Dr. Steven Garfinkel at the American Institutes for Research and Dr. Kathleen Yost at the Mayo Clinic</a:t>
            </a:r>
            <a:endParaRPr lang="en-US" sz="2600" dirty="0" smtClean="0">
              <a:latin typeface="Arial" charset="0"/>
            </a:endParaRPr>
          </a:p>
          <a:p>
            <a:pPr>
              <a:lnSpc>
                <a:spcPct val="115000"/>
              </a:lnSpc>
              <a:buClr>
                <a:srgbClr val="0000CC"/>
              </a:buClr>
              <a:buSzPct val="125000"/>
              <a:buFontTx/>
              <a:buNone/>
            </a:pPr>
            <a:endParaRPr lang="en-US" sz="1200" dirty="0">
              <a:latin typeface="Arial" charset="0"/>
            </a:endParaRPr>
          </a:p>
          <a:p>
            <a:pPr>
              <a:lnSpc>
                <a:spcPct val="115000"/>
              </a:lnSpc>
              <a:buClr>
                <a:srgbClr val="0000CC"/>
              </a:buClr>
              <a:buSzPct val="125000"/>
            </a:pPr>
            <a:r>
              <a:rPr lang="en-US" sz="3000" dirty="0" smtClean="0">
                <a:latin typeface="Arial" charset="0"/>
              </a:rPr>
              <a:t>SEER-CAHPS Data Linkage Project: Collaboration with CMS (2009-present) </a:t>
            </a:r>
            <a:endParaRPr lang="en-US" sz="300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58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Content Placeholder 3" descr="NCI color logo[1].jpg"/>
          <p:cNvPicPr>
            <a:picLocks noGrp="1" noChangeAspect="1"/>
          </p:cNvPicPr>
          <p:nvPr>
            <p:ph idx="1"/>
          </p:nvPr>
        </p:nvPicPr>
        <p:blipFill>
          <a:blip r:embed="rId3" cstate="print"/>
          <a:srcRect/>
          <a:stretch>
            <a:fillRect/>
          </a:stretch>
        </p:blipFill>
        <p:spPr>
          <a:xfrm>
            <a:off x="771525" y="1127125"/>
            <a:ext cx="1606550" cy="996950"/>
          </a:xfrm>
        </p:spPr>
      </p:pic>
      <p:sp>
        <p:nvSpPr>
          <p:cNvPr id="12" name="Content Placeholder 11"/>
          <p:cNvSpPr>
            <a:spLocks noGrp="1"/>
          </p:cNvSpPr>
          <p:nvPr>
            <p:ph type="body" sz="half" idx="4294967295"/>
          </p:nvPr>
        </p:nvSpPr>
        <p:spPr>
          <a:xfrm>
            <a:off x="2590800" y="1066800"/>
            <a:ext cx="6553200" cy="5638800"/>
          </a:xfrm>
        </p:spPr>
        <p:txBody>
          <a:bodyPr>
            <a:normAutofit lnSpcReduction="10000"/>
          </a:bodyPr>
          <a:lstStyle/>
          <a:p>
            <a:pPr>
              <a:defRPr/>
            </a:pPr>
            <a:r>
              <a:rPr lang="en-US" sz="2800" dirty="0" smtClean="0"/>
              <a:t>National Cancer Institute (NCI) &amp; SEER registries</a:t>
            </a:r>
          </a:p>
          <a:p>
            <a:pPr>
              <a:buFontTx/>
              <a:buNone/>
              <a:defRPr/>
            </a:pPr>
            <a:endParaRPr lang="en-US" sz="800" dirty="0" smtClean="0"/>
          </a:p>
          <a:p>
            <a:pPr>
              <a:defRPr/>
            </a:pPr>
            <a:r>
              <a:rPr lang="en-US" sz="2800" dirty="0" smtClean="0"/>
              <a:t>Centers for Medicare &amp; Medicaid Services (CMS)</a:t>
            </a:r>
          </a:p>
          <a:p>
            <a:pPr>
              <a:defRPr/>
            </a:pPr>
            <a:endParaRPr lang="en-US" sz="1600" dirty="0" smtClean="0"/>
          </a:p>
          <a:p>
            <a:pPr>
              <a:buFontTx/>
              <a:buNone/>
              <a:defRPr/>
            </a:pPr>
            <a:r>
              <a:rPr lang="en-US" sz="2800" i="1" dirty="0" smtClean="0">
                <a:effectLst>
                  <a:outerShdw blurRad="38100" dist="38100" dir="2700000" algn="tl">
                    <a:srgbClr val="000000">
                      <a:alpha val="43137"/>
                    </a:srgbClr>
                  </a:outerShdw>
                </a:effectLst>
              </a:rPr>
              <a:t>With technical assistance from:</a:t>
            </a:r>
          </a:p>
          <a:p>
            <a:pPr>
              <a:buFontTx/>
              <a:buNone/>
              <a:defRPr/>
            </a:pPr>
            <a:endParaRPr lang="en-US" sz="1200" i="1" dirty="0" smtClean="0">
              <a:effectLst>
                <a:outerShdw blurRad="38100" dist="38100" dir="2700000" algn="tl">
                  <a:srgbClr val="000000">
                    <a:alpha val="43137"/>
                  </a:srgbClr>
                </a:outerShdw>
              </a:effectLst>
            </a:endParaRPr>
          </a:p>
          <a:p>
            <a:pPr marL="342900" lvl="1" indent="-342900">
              <a:buFontTx/>
              <a:buChar char="•"/>
              <a:defRPr/>
            </a:pPr>
            <a:r>
              <a:rPr lang="en-US" dirty="0" smtClean="0">
                <a:ea typeface="+mn-ea"/>
                <a:cs typeface="+mn-cs"/>
              </a:rPr>
              <a:t>RTI International</a:t>
            </a:r>
          </a:p>
          <a:p>
            <a:pPr marL="342900" lvl="1" indent="-342900">
              <a:buFontTx/>
              <a:buNone/>
              <a:defRPr/>
            </a:pPr>
            <a:endParaRPr lang="en-US" sz="1200" dirty="0" smtClean="0">
              <a:ea typeface="+mn-ea"/>
              <a:cs typeface="+mn-cs"/>
            </a:endParaRPr>
          </a:p>
          <a:p>
            <a:pPr marL="342900" lvl="1" indent="-342900">
              <a:buFontTx/>
              <a:buChar char="•"/>
              <a:defRPr/>
            </a:pPr>
            <a:r>
              <a:rPr lang="en-US" dirty="0" smtClean="0">
                <a:ea typeface="+mn-ea"/>
                <a:cs typeface="+mn-cs"/>
              </a:rPr>
              <a:t>Information Management Services, Inc. (IMS)</a:t>
            </a:r>
          </a:p>
          <a:p>
            <a:pPr>
              <a:defRPr/>
            </a:pPr>
            <a:r>
              <a:rPr lang="en-US" sz="2800" dirty="0" smtClean="0"/>
              <a:t>RAND </a:t>
            </a:r>
            <a:r>
              <a:rPr lang="en-US" sz="2800" dirty="0" smtClean="0"/>
              <a:t>Corporation (Dr. Ron Hays), </a:t>
            </a:r>
            <a:r>
              <a:rPr lang="en-US" sz="2800" dirty="0" smtClean="0"/>
              <a:t>Harvard Medical </a:t>
            </a:r>
            <a:r>
              <a:rPr lang="en-US" sz="2800" dirty="0" smtClean="0"/>
              <a:t>School (Dr. Alan Zaslavsky)</a:t>
            </a:r>
            <a:endParaRPr lang="en-US" sz="2800" dirty="0" smtClean="0"/>
          </a:p>
          <a:p>
            <a:pPr>
              <a:defRPr/>
            </a:pPr>
            <a:endParaRPr lang="en-US" dirty="0"/>
          </a:p>
        </p:txBody>
      </p:sp>
      <p:sp>
        <p:nvSpPr>
          <p:cNvPr id="19459" name="Title 1"/>
          <p:cNvSpPr>
            <a:spLocks noGrp="1"/>
          </p:cNvSpPr>
          <p:nvPr>
            <p:ph type="title" idx="4294967295"/>
          </p:nvPr>
        </p:nvSpPr>
        <p:spPr>
          <a:xfrm>
            <a:off x="152400" y="152400"/>
            <a:ext cx="8839200" cy="838200"/>
          </a:xfrm>
          <a:solidFill>
            <a:schemeClr val="tx2">
              <a:lumMod val="75000"/>
            </a:schemeClr>
          </a:solidFill>
        </p:spPr>
        <p:txBody>
          <a:bodyPr>
            <a:normAutofit/>
          </a:bodyPr>
          <a:lstStyle/>
          <a:p>
            <a:r>
              <a:rPr lang="en-US" dirty="0" smtClean="0">
                <a:solidFill>
                  <a:srgbClr val="FFFF00"/>
                </a:solidFill>
              </a:rPr>
              <a:t>SEER-CAHPS Sponsors</a:t>
            </a:r>
          </a:p>
        </p:txBody>
      </p:sp>
      <p:sp>
        <p:nvSpPr>
          <p:cNvPr id="19460" name="Rectangle 4"/>
          <p:cNvSpPr>
            <a:spLocks noChangeArrowheads="1"/>
          </p:cNvSpPr>
          <p:nvPr/>
        </p:nvSpPr>
        <p:spPr bwMode="auto">
          <a:xfrm>
            <a:off x="-228600" y="-533400"/>
            <a:ext cx="6553200" cy="2678113"/>
          </a:xfrm>
          <a:prstGeom prst="rect">
            <a:avLst/>
          </a:prstGeom>
          <a:noFill/>
          <a:ln w="9525">
            <a:noFill/>
            <a:miter lim="800000"/>
            <a:headEnd/>
            <a:tailEnd/>
          </a:ln>
        </p:spPr>
        <p:txBody>
          <a:bodyPr>
            <a:spAutoFit/>
          </a:bodyPr>
          <a:lstStyle/>
          <a:p>
            <a:pPr eaLnBrk="0" hangingPunct="0"/>
            <a:endParaRPr lang="en-US" dirty="0"/>
          </a:p>
          <a:p>
            <a:pPr eaLnBrk="0" hangingPunct="0"/>
            <a:endParaRPr lang="en-US" dirty="0"/>
          </a:p>
          <a:p>
            <a:pPr eaLnBrk="0" hangingPunct="0"/>
            <a:endParaRPr lang="en-US" dirty="0"/>
          </a:p>
          <a:p>
            <a:pPr eaLnBrk="0" hangingPunct="0"/>
            <a:endParaRPr lang="en-US" dirty="0"/>
          </a:p>
          <a:p>
            <a:pPr lvl="1" eaLnBrk="0" hangingPunct="0"/>
            <a:endParaRPr lang="en-US" dirty="0"/>
          </a:p>
          <a:p>
            <a:pPr lvl="1" eaLnBrk="0" hangingPunct="0"/>
            <a:endParaRPr lang="en-US" dirty="0"/>
          </a:p>
          <a:p>
            <a:pPr lvl="1" eaLnBrk="0" hangingPunct="0"/>
            <a:endParaRPr lang="en-US" dirty="0"/>
          </a:p>
        </p:txBody>
      </p:sp>
      <p:pic>
        <p:nvPicPr>
          <p:cNvPr id="19461" name="Picture 8"/>
          <p:cNvPicPr>
            <a:picLocks noChangeAspect="1" noChangeArrowheads="1"/>
          </p:cNvPicPr>
          <p:nvPr/>
        </p:nvPicPr>
        <p:blipFill>
          <a:blip r:embed="rId4" cstate="print"/>
          <a:srcRect l="67557" t="17378" r="2560" b="69516"/>
          <a:stretch>
            <a:fillRect/>
          </a:stretch>
        </p:blipFill>
        <p:spPr bwMode="auto">
          <a:xfrm>
            <a:off x="914400" y="4724400"/>
            <a:ext cx="1614749" cy="725488"/>
          </a:xfrm>
          <a:prstGeom prst="rect">
            <a:avLst/>
          </a:prstGeom>
          <a:noFill/>
          <a:ln w="9525">
            <a:noFill/>
            <a:miter lim="800000"/>
            <a:headEnd/>
            <a:tailEnd/>
          </a:ln>
        </p:spPr>
      </p:pic>
      <p:sp>
        <p:nvSpPr>
          <p:cNvPr id="19462" name="Slide Number Placeholder 10"/>
          <p:cNvSpPr>
            <a:spLocks/>
          </p:cNvSpPr>
          <p:nvPr/>
        </p:nvSpPr>
        <p:spPr bwMode="auto">
          <a:xfrm>
            <a:off x="8839200" y="6553200"/>
            <a:ext cx="457200" cy="457200"/>
          </a:xfrm>
          <a:prstGeom prst="ellipse">
            <a:avLst/>
          </a:prstGeom>
          <a:noFill/>
          <a:ln w="9525">
            <a:noFill/>
            <a:round/>
            <a:headEnd/>
            <a:tailEnd/>
          </a:ln>
        </p:spPr>
        <p:txBody>
          <a:bodyPr/>
          <a:lstStyle/>
          <a:p>
            <a:fld id="{46639520-16B6-4695-AC5B-0ED962F9733A}" type="slidenum">
              <a:rPr lang="en-US" sz="1300">
                <a:latin typeface="Arial" pitchFamily="34" charset="0"/>
                <a:cs typeface="Arial" pitchFamily="34" charset="0"/>
              </a:rPr>
              <a:pPr/>
              <a:t>7</a:t>
            </a:fld>
            <a:endParaRPr lang="en-US" sz="1300" dirty="0">
              <a:latin typeface="Arial" pitchFamily="34" charset="0"/>
              <a:cs typeface="Arial" pitchFamily="34" charset="0"/>
            </a:endParaRPr>
          </a:p>
        </p:txBody>
      </p:sp>
      <p:grpSp>
        <p:nvGrpSpPr>
          <p:cNvPr id="2" name="Group 1"/>
          <p:cNvGrpSpPr>
            <a:grpSpLocks/>
          </p:cNvGrpSpPr>
          <p:nvPr/>
        </p:nvGrpSpPr>
        <p:grpSpPr bwMode="auto">
          <a:xfrm>
            <a:off x="914400" y="2209800"/>
            <a:ext cx="1752600" cy="800100"/>
            <a:chOff x="1071" y="5675"/>
            <a:chExt cx="2880" cy="1260"/>
          </a:xfrm>
        </p:grpSpPr>
        <p:sp>
          <p:nvSpPr>
            <p:cNvPr id="19467" name="Rectangle 2" descr="CMS logo frame"/>
            <p:cNvSpPr>
              <a:spLocks noChangeArrowheads="1"/>
            </p:cNvSpPr>
            <p:nvPr/>
          </p:nvSpPr>
          <p:spPr bwMode="auto">
            <a:xfrm>
              <a:off x="1071" y="5675"/>
              <a:ext cx="2880" cy="1260"/>
            </a:xfrm>
            <a:prstGeom prst="rect">
              <a:avLst/>
            </a:prstGeom>
            <a:solidFill>
              <a:srgbClr val="FFFFFF"/>
            </a:solidFill>
            <a:ln w="9525">
              <a:solidFill>
                <a:srgbClr val="000000"/>
              </a:solidFill>
              <a:miter lim="800000"/>
              <a:headEnd/>
              <a:tailEnd/>
            </a:ln>
          </p:spPr>
          <p:txBody>
            <a:bodyPr/>
            <a:lstStyle/>
            <a:p>
              <a:pPr eaLnBrk="0" hangingPunct="0"/>
              <a:endParaRPr lang="en-US" dirty="0"/>
            </a:p>
          </p:txBody>
        </p:sp>
        <p:pic>
          <p:nvPicPr>
            <p:cNvPr id="19468" name="Picture 5" descr="Logo for Centers for Medicare &amp; Medicaid Services (CMS)"/>
            <p:cNvPicPr>
              <a:picLocks noChangeAspect="1" noChangeArrowheads="1"/>
            </p:cNvPicPr>
            <p:nvPr/>
          </p:nvPicPr>
          <p:blipFill>
            <a:blip r:embed="rId5" cstate="print"/>
            <a:srcRect/>
            <a:stretch>
              <a:fillRect/>
            </a:stretch>
          </p:blipFill>
          <p:spPr bwMode="auto">
            <a:xfrm>
              <a:off x="1215" y="5850"/>
              <a:ext cx="2606" cy="960"/>
            </a:xfrm>
            <a:prstGeom prst="rect">
              <a:avLst/>
            </a:prstGeom>
            <a:noFill/>
            <a:ln w="9525">
              <a:noFill/>
              <a:miter lim="800000"/>
              <a:headEnd/>
              <a:tailEnd/>
            </a:ln>
          </p:spPr>
        </p:pic>
      </p:grpSp>
      <p:pic>
        <p:nvPicPr>
          <p:cNvPr id="28674" name="Picture 2" descr="RTI International - turning knowledge into practice (logo)"/>
          <p:cNvPicPr>
            <a:picLocks noChangeAspect="1" noChangeArrowheads="1"/>
          </p:cNvPicPr>
          <p:nvPr/>
        </p:nvPicPr>
        <p:blipFill>
          <a:blip r:embed="rId6" cstate="print"/>
          <a:srcRect/>
          <a:stretch>
            <a:fillRect/>
          </a:stretch>
        </p:blipFill>
        <p:spPr bwMode="auto">
          <a:xfrm>
            <a:off x="228600" y="3581400"/>
            <a:ext cx="4057650" cy="304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381000" y="152400"/>
            <a:ext cx="8382000" cy="685800"/>
          </a:xfrm>
          <a:solidFill>
            <a:srgbClr val="000066"/>
          </a:solidFill>
        </p:spPr>
        <p:txBody>
          <a:bodyPr>
            <a:normAutofit fontScale="90000"/>
          </a:bodyPr>
          <a:lstStyle/>
          <a:p>
            <a:pPr algn="ctr"/>
            <a:r>
              <a:rPr lang="en-US" sz="4000" dirty="0" smtClean="0">
                <a:solidFill>
                  <a:srgbClr val="FFFF00"/>
                </a:solidFill>
                <a:latin typeface="Arial" charset="0"/>
              </a:rPr>
              <a:t>SEER-CAHPS Data Sources</a:t>
            </a:r>
            <a:endParaRPr lang="en-US" sz="4000" dirty="0">
              <a:solidFill>
                <a:srgbClr val="FFFF00"/>
              </a:solidFill>
              <a:latin typeface="Arial" charset="0"/>
            </a:endParaRPr>
          </a:p>
        </p:txBody>
      </p:sp>
      <p:sp>
        <p:nvSpPr>
          <p:cNvPr id="375811" name="Rectangle 3"/>
          <p:cNvSpPr>
            <a:spLocks noGrp="1" noChangeArrowheads="1"/>
          </p:cNvSpPr>
          <p:nvPr>
            <p:ph type="body" idx="1"/>
          </p:nvPr>
        </p:nvSpPr>
        <p:spPr>
          <a:xfrm>
            <a:off x="304800" y="1066800"/>
            <a:ext cx="8610600" cy="5791200"/>
          </a:xfrm>
        </p:spPr>
        <p:txBody>
          <a:bodyPr>
            <a:normAutofit lnSpcReduction="10000"/>
          </a:bodyPr>
          <a:lstStyle/>
          <a:p>
            <a:pPr>
              <a:lnSpc>
                <a:spcPct val="115000"/>
              </a:lnSpc>
              <a:buClr>
                <a:srgbClr val="0000CC"/>
              </a:buClr>
              <a:buSzPct val="125000"/>
            </a:pPr>
            <a:r>
              <a:rPr lang="en-US" sz="3000" dirty="0" smtClean="0">
                <a:latin typeface="Arial" charset="0"/>
              </a:rPr>
              <a:t>SEER-CAHPS dataset includes the following:</a:t>
            </a:r>
          </a:p>
          <a:p>
            <a:pPr lvl="1">
              <a:lnSpc>
                <a:spcPct val="115000"/>
              </a:lnSpc>
              <a:buClr>
                <a:srgbClr val="0000CC"/>
              </a:buClr>
              <a:buSzPct val="125000"/>
            </a:pPr>
            <a:r>
              <a:rPr lang="en-US" sz="2600" dirty="0" smtClean="0">
                <a:latin typeface="Arial" charset="0"/>
              </a:rPr>
              <a:t>Patient experiences data from CAHPS surveys fielded annually by CMS in all Medicare fee-for-service and Medicare Advantage plans from 1998-2010</a:t>
            </a:r>
          </a:p>
          <a:p>
            <a:pPr lvl="1">
              <a:lnSpc>
                <a:spcPct val="115000"/>
              </a:lnSpc>
              <a:buClr>
                <a:srgbClr val="0000CC"/>
              </a:buClr>
              <a:buSzPct val="125000"/>
              <a:buNone/>
            </a:pPr>
            <a:endParaRPr lang="en-US" sz="1000" dirty="0" smtClean="0">
              <a:latin typeface="Arial" charset="0"/>
            </a:endParaRPr>
          </a:p>
          <a:p>
            <a:pPr lvl="1">
              <a:lnSpc>
                <a:spcPct val="115000"/>
              </a:lnSpc>
              <a:buClr>
                <a:srgbClr val="0000CC"/>
              </a:buClr>
              <a:buSzPct val="125000"/>
            </a:pPr>
            <a:r>
              <a:rPr lang="en-US" sz="2600" dirty="0" smtClean="0">
                <a:latin typeface="Arial" charset="0"/>
              </a:rPr>
              <a:t>Clinical data from NCI’s SEER registries for CAHPS respondents who had cancer while living in a SEER region (SEER covers ~28% of U.S. population)</a:t>
            </a:r>
          </a:p>
          <a:p>
            <a:pPr lvl="1">
              <a:lnSpc>
                <a:spcPct val="115000"/>
              </a:lnSpc>
              <a:buClr>
                <a:srgbClr val="0000CC"/>
              </a:buClr>
              <a:buSzPct val="125000"/>
              <a:buNone/>
            </a:pPr>
            <a:endParaRPr lang="en-US" sz="1000" dirty="0" smtClean="0">
              <a:latin typeface="Arial" charset="0"/>
            </a:endParaRPr>
          </a:p>
          <a:p>
            <a:pPr lvl="1">
              <a:lnSpc>
                <a:spcPct val="115000"/>
              </a:lnSpc>
              <a:buClr>
                <a:srgbClr val="0000CC"/>
              </a:buClr>
              <a:buSzPct val="125000"/>
            </a:pPr>
            <a:r>
              <a:rPr lang="en-US" sz="2600" dirty="0" smtClean="0">
                <a:latin typeface="Arial" charset="0"/>
              </a:rPr>
              <a:t>Medicare claims data for CAHPS FFS respondents who had cancer and those without cancer who lived in a SEER region at the time of the survey</a:t>
            </a:r>
          </a:p>
          <a:p>
            <a:pPr lvl="1">
              <a:lnSpc>
                <a:spcPct val="115000"/>
              </a:lnSpc>
              <a:buClr>
                <a:srgbClr val="0000CC"/>
              </a:buClr>
              <a:buSzPct val="125000"/>
            </a:pPr>
            <a:endParaRPr lang="en-US"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581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58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Line 2"/>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1"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2"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3" name="Rectangle 2"/>
          <p:cNvSpPr>
            <a:spLocks noChangeArrowheads="1"/>
          </p:cNvSpPr>
          <p:nvPr/>
        </p:nvSpPr>
        <p:spPr bwMode="auto">
          <a:xfrm>
            <a:off x="228600" y="152400"/>
            <a:ext cx="8763000" cy="762000"/>
          </a:xfrm>
          <a:prstGeom prst="rect">
            <a:avLst/>
          </a:prstGeom>
          <a:solidFill>
            <a:srgbClr val="000066"/>
          </a:solidFill>
          <a:ln w="9525">
            <a:noFill/>
            <a:miter lim="800000"/>
            <a:headEnd/>
            <a:tailEnd/>
          </a:ln>
        </p:spPr>
        <p:txBody>
          <a:bodyPr anchor="ctr"/>
          <a:lstStyle/>
          <a:p>
            <a:pPr algn="ctr"/>
            <a:r>
              <a:rPr lang="en-US" sz="3600" dirty="0" smtClean="0">
                <a:solidFill>
                  <a:srgbClr val="FFFF00"/>
                </a:solidFill>
                <a:latin typeface="Arial" charset="0"/>
              </a:rPr>
              <a:t>SEER-CAHPS Linkage: 1998-2010</a:t>
            </a:r>
            <a:endParaRPr lang="en-US" sz="3600" dirty="0">
              <a:solidFill>
                <a:srgbClr val="FFFF00"/>
              </a:solidFill>
              <a:latin typeface="Arial" charset="0"/>
            </a:endParaRPr>
          </a:p>
        </p:txBody>
      </p:sp>
      <p:sp>
        <p:nvSpPr>
          <p:cNvPr id="27654" name="Line 3"/>
          <p:cNvSpPr>
            <a:spLocks noChangeShapeType="1"/>
          </p:cNvSpPr>
          <p:nvPr/>
        </p:nvSpPr>
        <p:spPr bwMode="auto">
          <a:xfrm>
            <a:off x="1981200" y="3962400"/>
            <a:ext cx="0" cy="0"/>
          </a:xfrm>
          <a:prstGeom prst="line">
            <a:avLst/>
          </a:prstGeom>
          <a:noFill/>
          <a:ln w="9525">
            <a:solidFill>
              <a:schemeClr val="tx1"/>
            </a:solidFill>
            <a:round/>
            <a:headEnd/>
            <a:tailEnd/>
          </a:ln>
        </p:spPr>
        <p:txBody>
          <a:bodyPr/>
          <a:lstStyle/>
          <a:p>
            <a:endParaRPr lang="en-US" dirty="0"/>
          </a:p>
        </p:txBody>
      </p:sp>
      <p:sp>
        <p:nvSpPr>
          <p:cNvPr id="27656" name="Rectangle 13"/>
          <p:cNvSpPr>
            <a:spLocks noChangeArrowheads="1"/>
          </p:cNvSpPr>
          <p:nvPr/>
        </p:nvSpPr>
        <p:spPr bwMode="auto">
          <a:xfrm>
            <a:off x="3276600" y="4659313"/>
            <a:ext cx="1143000" cy="425450"/>
          </a:xfrm>
          <a:prstGeom prst="rect">
            <a:avLst/>
          </a:prstGeom>
          <a:noFill/>
          <a:ln w="9525">
            <a:noFill/>
            <a:miter lim="800000"/>
            <a:headEnd/>
            <a:tailEnd/>
          </a:ln>
        </p:spPr>
        <p:txBody>
          <a:bodyPr lIns="0" tIns="0" rIns="0" bIns="0">
            <a:spAutoFit/>
          </a:bodyPr>
          <a:lstStyle/>
          <a:p>
            <a:pPr algn="ctr"/>
            <a:r>
              <a:rPr lang="en-US" sz="1400" dirty="0">
                <a:solidFill>
                  <a:schemeClr val="bg1"/>
                </a:solidFill>
                <a:latin typeface="Arial" charset="0"/>
              </a:rPr>
              <a:t>Knowledge </a:t>
            </a:r>
          </a:p>
          <a:p>
            <a:pPr algn="ctr"/>
            <a:r>
              <a:rPr lang="en-US" sz="1400" dirty="0">
                <a:solidFill>
                  <a:schemeClr val="bg1"/>
                </a:solidFill>
                <a:latin typeface="Arial" charset="0"/>
              </a:rPr>
              <a:t>Synthesis</a:t>
            </a:r>
          </a:p>
        </p:txBody>
      </p:sp>
      <p:sp>
        <p:nvSpPr>
          <p:cNvPr id="106498" name="AutoShape 91"/>
          <p:cNvSpPr>
            <a:spLocks noChangeArrowheads="1"/>
          </p:cNvSpPr>
          <p:nvPr/>
        </p:nvSpPr>
        <p:spPr bwMode="auto">
          <a:xfrm>
            <a:off x="3048000" y="1371600"/>
            <a:ext cx="2286000" cy="72707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Total Sample</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3,383,661</a:t>
            </a:r>
          </a:p>
        </p:txBody>
      </p:sp>
      <p:sp>
        <p:nvSpPr>
          <p:cNvPr id="106499" name="AutoShape 92"/>
          <p:cNvSpPr>
            <a:spLocks noChangeAspect="1" noChangeArrowheads="1"/>
          </p:cNvSpPr>
          <p:nvPr/>
        </p:nvSpPr>
        <p:spPr bwMode="auto">
          <a:xfrm>
            <a:off x="990600" y="2590800"/>
            <a:ext cx="1771650" cy="74612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Cancer Cases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166,379</a:t>
            </a:r>
          </a:p>
        </p:txBody>
      </p:sp>
      <p:sp>
        <p:nvSpPr>
          <p:cNvPr id="106500" name="AutoShape 93"/>
          <p:cNvSpPr>
            <a:spLocks noChangeAspect="1" noChangeArrowheads="1"/>
          </p:cNvSpPr>
          <p:nvPr/>
        </p:nvSpPr>
        <p:spPr bwMode="auto">
          <a:xfrm>
            <a:off x="5486400" y="2514600"/>
            <a:ext cx="2017712" cy="746125"/>
          </a:xfrm>
          <a:prstGeom prst="flowChartProcess">
            <a:avLst/>
          </a:prstGeom>
          <a:ln>
            <a:solidFill>
              <a:schemeClr val="tx1"/>
            </a:solid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Non-Cancer Cases</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3,217,282</a:t>
            </a:r>
          </a:p>
        </p:txBody>
      </p:sp>
      <p:cxnSp>
        <p:nvCxnSpPr>
          <p:cNvPr id="64" name="Straight Arrow Connector 63"/>
          <p:cNvCxnSpPr>
            <a:stCxn id="106498" idx="2"/>
          </p:cNvCxnSpPr>
          <p:nvPr/>
        </p:nvCxnSpPr>
        <p:spPr>
          <a:xfrm flipH="1">
            <a:off x="2743200" y="2098675"/>
            <a:ext cx="1447800" cy="4921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106498" idx="2"/>
          </p:cNvCxnSpPr>
          <p:nvPr/>
        </p:nvCxnSpPr>
        <p:spPr>
          <a:xfrm>
            <a:off x="4191000" y="2098675"/>
            <a:ext cx="1295400" cy="4159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19387</TotalTime>
  <Words>696</Words>
  <Application>Microsoft Office PowerPoint</Application>
  <PresentationFormat>On-screen Show (4:3)</PresentationFormat>
  <Paragraphs>152</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Use of CAHPS Surveys in Assessing the Patient-Centeredness of Cancer Care:  NCI-AHRQ-CMS Collaborations</vt:lpstr>
      <vt:lpstr>Why Patient-Centeredness? </vt:lpstr>
      <vt:lpstr>Diagnosis Cancer!!</vt:lpstr>
      <vt:lpstr>Patient-Centered Care</vt:lpstr>
      <vt:lpstr>NCI Research Priority</vt:lpstr>
      <vt:lpstr>NCI Collaborations</vt:lpstr>
      <vt:lpstr>SEER-CAHPS Sponsors</vt:lpstr>
      <vt:lpstr>SEER-CAHPS Data Sources</vt:lpstr>
      <vt:lpstr>Slide 9</vt:lpstr>
      <vt:lpstr>Slide 10</vt:lpstr>
      <vt:lpstr>Slide 11</vt:lpstr>
      <vt:lpstr>Potential Research Questions </vt:lpstr>
      <vt:lpstr>Progress to Date </vt:lpstr>
    </vt:vector>
  </TitlesOfParts>
  <Company>_x0008_ᜨ]櫤退㊜뿿</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 fridberg</dc:creator>
  <cp:lastModifiedBy>Neeraj Arora</cp:lastModifiedBy>
  <cp:revision>812</cp:revision>
  <dcterms:created xsi:type="dcterms:W3CDTF">2005-05-17T13:22:18Z</dcterms:created>
  <dcterms:modified xsi:type="dcterms:W3CDTF">2012-09-06T21:46:37Z</dcterms:modified>
</cp:coreProperties>
</file>