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83" r:id="rId2"/>
    <p:sldId id="530" r:id="rId3"/>
    <p:sldId id="419" r:id="rId4"/>
    <p:sldId id="519" r:id="rId5"/>
    <p:sldId id="367" r:id="rId6"/>
    <p:sldId id="370" r:id="rId7"/>
    <p:sldId id="532" r:id="rId8"/>
    <p:sldId id="531" r:id="rId9"/>
    <p:sldId id="534" r:id="rId10"/>
    <p:sldId id="533" r:id="rId11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CC0066"/>
    <a:srgbClr val="9900FF"/>
    <a:srgbClr val="FF9900"/>
    <a:srgbClr val="CCECFF"/>
    <a:srgbClr val="000000"/>
    <a:srgbClr val="0000FF"/>
    <a:srgbClr val="3366FF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5" autoAdjust="0"/>
    <p:restoredTop sz="94649" autoAdjust="0"/>
  </p:normalViewPr>
  <p:slideViewPr>
    <p:cSldViewPr>
      <p:cViewPr>
        <p:scale>
          <a:sx n="100" d="100"/>
          <a:sy n="100" d="100"/>
        </p:scale>
        <p:origin x="-75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333" y="0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8621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333" y="8838621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220241C-9030-4AF8-BDDA-987AAA652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2244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333" y="0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993" y="4420917"/>
            <a:ext cx="5615940" cy="418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8621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333" y="8838621"/>
            <a:ext cx="3041968" cy="46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4D49F1D-465D-4750-A0AF-4DEDAC1AD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662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35855" name="Photo Editor Photo" r:id="rId3" imgW="6400000" imgH="1514686" progId="">
              <p:embed/>
            </p:oleObj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39" name="Photo Editor Photo" r:id="rId15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  <p:sldLayoutId id="2147483677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24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286000"/>
            <a:ext cx="6435725" cy="39624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The Science of </a:t>
            </a:r>
          </a:p>
          <a:p>
            <a:pPr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Public Reporting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September 10, 2012</a:t>
            </a:r>
          </a:p>
          <a:p>
            <a:pPr>
              <a:defRPr/>
            </a:pPr>
            <a:r>
              <a:rPr lang="en-US" sz="2400" dirty="0" smtClean="0"/>
              <a:t>AHRQ 2012 Annual Conference</a:t>
            </a:r>
          </a:p>
          <a:p>
            <a:pPr>
              <a:defRPr/>
            </a:pPr>
            <a:r>
              <a:rPr lang="en-US" sz="2400" dirty="0" smtClean="0"/>
              <a:t>Lunch &amp; Learn Session</a:t>
            </a:r>
          </a:p>
          <a:p>
            <a:pPr>
              <a:defRPr/>
            </a:pPr>
            <a:endParaRPr lang="en-US" sz="1800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FFFF00"/>
                </a:solidFill>
              </a:rPr>
              <a:t>Celeste Torio, PhD, MPH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Staff Service Fellow</a:t>
            </a:r>
          </a:p>
          <a:p>
            <a:pPr>
              <a:defRPr/>
            </a:pPr>
            <a:r>
              <a:rPr lang="en-US" sz="1800" b="1" dirty="0" smtClean="0">
                <a:solidFill>
                  <a:schemeClr val="tx1"/>
                </a:solidFill>
              </a:rPr>
              <a:t>AHRQ Center for Delivery, Organization, and 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048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  <a:latin typeface="+mn-lt"/>
              </a:rPr>
              <a:t>Thank you</a:t>
            </a:r>
            <a:endParaRPr lang="en-US" sz="4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8956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n-lt"/>
              </a:rPr>
              <a:t>Celeste Torio</a:t>
            </a:r>
          </a:p>
          <a:p>
            <a:pPr algn="ctr"/>
            <a:r>
              <a:rPr lang="en-US" sz="4000" dirty="0" smtClean="0">
                <a:latin typeface="+mn-lt"/>
              </a:rPr>
              <a:t>celeste.torio@ahrq.hhs.gov</a:t>
            </a:r>
            <a:endParaRPr lang="en-US" sz="400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705600" cy="876300"/>
          </a:xfrm>
        </p:spPr>
        <p:txBody>
          <a:bodyPr/>
          <a:lstStyle/>
          <a:p>
            <a:r>
              <a:rPr lang="en-US" sz="3600" b="1" cap="none" dirty="0" smtClean="0"/>
              <a:t>Audience &amp; Purposes of </a:t>
            </a:r>
            <a:r>
              <a:rPr lang="en-US" sz="3600" b="1" cap="none" dirty="0" smtClean="0"/>
              <a:t>Public Reporting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554159"/>
          <a:ext cx="8229600" cy="3634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6324600"/>
              </a:tblGrid>
              <a:tr h="45343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FFFF"/>
                          </a:solidFill>
                        </a:rPr>
                        <a:t>Audience</a:t>
                      </a:r>
                      <a:endParaRPr 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Purposes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Providers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Quality improvement; Benchmarking</a:t>
                      </a:r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Insurers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Pay-for-performance; Provider </a:t>
                      </a:r>
                      <a:r>
                        <a:rPr lang="en-US" dirty="0" err="1" smtClean="0"/>
                        <a:t>tiering</a:t>
                      </a:r>
                      <a:endParaRPr lang="en-US" dirty="0"/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Government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Inform policy; Public health efforts</a:t>
                      </a:r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Employers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Employee education; Cost</a:t>
                      </a:r>
                      <a:r>
                        <a:rPr lang="en-US" baseline="0" dirty="0" smtClean="0"/>
                        <a:t> reduction</a:t>
                      </a:r>
                      <a:endParaRPr lang="en-US" dirty="0" smtClean="0"/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Researchers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Evaluation; Lower research costs</a:t>
                      </a:r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Shaming &amp; blaming; Congratulations</a:t>
                      </a:r>
                      <a:endParaRPr lang="en-US" dirty="0"/>
                    </a:p>
                  </a:txBody>
                  <a:tcPr/>
                </a:tc>
              </a:tr>
              <a:tr h="45343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Consumers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Provider selection (“shopping”)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137" y="381000"/>
            <a:ext cx="6545263" cy="876300"/>
          </a:xfrm>
        </p:spPr>
        <p:txBody>
          <a:bodyPr anchor="ctr"/>
          <a:lstStyle/>
          <a:p>
            <a:pPr indent="-514350" algn="l"/>
            <a:r>
              <a:rPr lang="en-US" sz="3200" dirty="0" smtClean="0"/>
              <a:t>AHRQ’s Role in Public Reporting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30480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AHRQ Does NOT Do Provider-Level Reporting, But: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/>
              <a:t>Develops measures</a:t>
            </a:r>
          </a:p>
          <a:p>
            <a:pPr marL="1036638" lvl="1" indent="-457200">
              <a:buFont typeface="Wingdings" pitchFamily="2" charset="2"/>
              <a:buChar char="Ø"/>
            </a:pPr>
            <a:r>
              <a:rPr lang="en-US" sz="2400" dirty="0" smtClean="0"/>
              <a:t>Consumer Assessment of Healthcare Providers &amp; Systems  (CAHPS)</a:t>
            </a:r>
          </a:p>
          <a:p>
            <a:pPr marL="1036638" lvl="1" indent="-457200">
              <a:buFont typeface="Wingdings" pitchFamily="2" charset="2"/>
              <a:buChar char="Ø"/>
            </a:pPr>
            <a:r>
              <a:rPr lang="en-US" sz="2400" dirty="0" smtClean="0"/>
              <a:t>Quality Indicators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400" b="1" dirty="0" smtClean="0"/>
              <a:t>Provides </a:t>
            </a:r>
            <a:r>
              <a:rPr lang="en-US" sz="2400" b="1" dirty="0" smtClean="0"/>
              <a:t>technical assistance &amp; learning networks for public report producers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Example: 24 Chartered Value Exchanges (CVEs)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Represent over </a:t>
            </a:r>
            <a:r>
              <a:rPr lang="en-US" b="1" dirty="0" smtClean="0"/>
              <a:t>124 million individuals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Public reporting is a major activity</a:t>
            </a:r>
            <a:endParaRPr lang="en-US" b="1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n-US" sz="2400" b="1" dirty="0" smtClean="0"/>
              <a:t>TalkingQuality.gov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137" y="232138"/>
            <a:ext cx="6469063" cy="876300"/>
          </a:xfrm>
        </p:spPr>
        <p:txBody>
          <a:bodyPr anchor="ctr"/>
          <a:lstStyle/>
          <a:p>
            <a:pPr indent="-514350" algn="l"/>
            <a:r>
              <a:rPr lang="en-US" sz="3200" dirty="0" smtClean="0"/>
              <a:t>The Science of Public Reporting Initiative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24000"/>
            <a:ext cx="8305800" cy="3048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Patient Protection and Affordable Care Act (PPACA) directs the Center for Medicare &amp; Medicaid Services (CMS) to develop health care quality and resource use measures and disseminate them through methods such as public reporting</a:t>
            </a:r>
          </a:p>
          <a:p>
            <a:pPr>
              <a:spcAft>
                <a:spcPts val="1200"/>
              </a:spcAft>
            </a:pPr>
            <a:r>
              <a:rPr lang="en-US" sz="2400" u="sng" dirty="0" smtClean="0"/>
              <a:t>Goals:</a:t>
            </a:r>
            <a:r>
              <a:rPr lang="en-US" sz="2400" dirty="0" smtClean="0"/>
              <a:t>  </a:t>
            </a:r>
          </a:p>
          <a:p>
            <a:pPr lvl="1">
              <a:defRPr/>
            </a:pPr>
            <a:r>
              <a:rPr lang="en-US" sz="2000" dirty="0" smtClean="0"/>
              <a:t>Forge a coordinated, evidence-based approach to public reporting at the national and local levels</a:t>
            </a:r>
          </a:p>
          <a:p>
            <a:pPr lvl="1">
              <a:defRPr/>
            </a:pPr>
            <a:r>
              <a:rPr lang="en-US" sz="2000" dirty="0" smtClean="0"/>
              <a:t>Improve the science of public reporting</a:t>
            </a:r>
          </a:p>
          <a:p>
            <a:pPr lvl="1">
              <a:defRPr/>
            </a:pPr>
            <a:r>
              <a:rPr lang="en-US" sz="2000" dirty="0" smtClean="0"/>
              <a:t>Incorporate scientific best practices into national and local reports</a:t>
            </a:r>
          </a:p>
          <a:p>
            <a:pPr lvl="1">
              <a:defRPr/>
            </a:pPr>
            <a:r>
              <a:rPr lang="en-US" sz="2000" dirty="0" smtClean="0"/>
              <a:t>Improve data for public reporting</a:t>
            </a:r>
          </a:p>
          <a:p>
            <a:pPr lvl="1">
              <a:defRPr/>
            </a:pPr>
            <a:r>
              <a:rPr lang="en-US" sz="2000" dirty="0" smtClean="0"/>
              <a:t>Assess impact  </a:t>
            </a:r>
          </a:p>
          <a:p>
            <a:pPr>
              <a:spcAft>
                <a:spcPts val="1200"/>
              </a:spcAft>
            </a:pP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04800"/>
            <a:ext cx="6697663" cy="876300"/>
          </a:xfrm>
        </p:spPr>
        <p:txBody>
          <a:bodyPr/>
          <a:lstStyle/>
          <a:p>
            <a:pPr algn="l">
              <a:defRPr/>
            </a:pPr>
            <a:r>
              <a:rPr lang="en-US" sz="2800" dirty="0" smtClean="0"/>
              <a:t>The Science </a:t>
            </a:r>
            <a:r>
              <a:rPr lang="en-US" sz="2800" dirty="0" smtClean="0"/>
              <a:t>of Public </a:t>
            </a:r>
            <a:r>
              <a:rPr lang="en-US" sz="2800" dirty="0" smtClean="0"/>
              <a:t>Reporting Initiative</a:t>
            </a:r>
            <a:r>
              <a:rPr lang="en-US" sz="2800" dirty="0" smtClean="0"/>
              <a:t>: The Structure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31242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A partnership among AHRQ, CMS, and the Office of the Assistant Secretary for Planning &amp; Evaluation (ASPE)</a:t>
            </a:r>
          </a:p>
          <a:p>
            <a:pPr>
              <a:defRPr/>
            </a:pPr>
            <a:r>
              <a:rPr lang="en-US" sz="2400" dirty="0" smtClean="0"/>
              <a:t>Combination of grants, contracts, staff to: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Build the science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Engage stakeholders to facilitate use of new evidence</a:t>
            </a:r>
          </a:p>
          <a:p>
            <a:pPr>
              <a:defRPr/>
            </a:pPr>
            <a:r>
              <a:rPr lang="en-US" sz="2400" dirty="0" smtClean="0"/>
              <a:t>Related Activities: 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/>
              <a:t>Interagency workgroup from AHRQ, CMS, and ASPE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/>
              <a:t>NQMC HHS quality measures inventory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Inventory of potential data sources for reporting benchmarks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Analyses to track changes in provider performance on reported measures</a:t>
            </a:r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>
              <a:buFont typeface="Wingdings" pitchFamily="2" charset="2"/>
              <a:buNone/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98728"/>
            <a:ext cx="6697663" cy="838200"/>
          </a:xfrm>
        </p:spPr>
        <p:txBody>
          <a:bodyPr anchor="ctr"/>
          <a:lstStyle/>
          <a:p>
            <a:pPr algn="l">
              <a:defRPr/>
            </a:pPr>
            <a:r>
              <a:rPr lang="en-US" sz="3200" dirty="0" smtClean="0"/>
              <a:t>The Science of Public Reporting Initiative: </a:t>
            </a:r>
            <a:r>
              <a:rPr lang="en-US" sz="3200" dirty="0" smtClean="0"/>
              <a:t>Grants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572000"/>
          </a:xfrm>
        </p:spPr>
        <p:txBody>
          <a:bodyPr/>
          <a:lstStyle/>
          <a:p>
            <a:pPr marL="168275" indent="-228600">
              <a:defRPr/>
            </a:pPr>
            <a:r>
              <a:rPr lang="en-US" sz="2800" dirty="0" smtClean="0"/>
              <a:t>AHRQ is awarding a number of research grants in fiscal year 2012. </a:t>
            </a:r>
          </a:p>
          <a:p>
            <a:pPr marL="168275" indent="-228600">
              <a:defRPr/>
            </a:pPr>
            <a:r>
              <a:rPr lang="en-US" sz="2800" dirty="0" smtClean="0"/>
              <a:t>Examples of funded grants</a:t>
            </a:r>
          </a:p>
          <a:p>
            <a:pPr lvl="1"/>
            <a:r>
              <a:rPr lang="en-US" sz="2400" b="1" dirty="0" smtClean="0"/>
              <a:t>Developing a Framework for Public Reporting Using All-Payer Claims Databases </a:t>
            </a:r>
            <a:r>
              <a:rPr lang="en-US" sz="1600" b="1" dirty="0" smtClean="0"/>
              <a:t>(National Association of Health Data Organizations (NAHDO) &amp; All Payers Claim Database Council (APCDC))</a:t>
            </a:r>
            <a:endParaRPr lang="en-US" sz="2400" dirty="0" smtClean="0"/>
          </a:p>
          <a:p>
            <a:pPr lvl="1"/>
            <a:r>
              <a:rPr lang="en-US" sz="2400" b="1" dirty="0" smtClean="0"/>
              <a:t>Public Reporting for Consumers on Assisted Living </a:t>
            </a:r>
            <a:r>
              <a:rPr lang="en-US" sz="1600" b="1" dirty="0" smtClean="0"/>
              <a:t>(The Center for Excellence in Assisted Living</a:t>
            </a:r>
            <a:r>
              <a:rPr lang="en-US" sz="1600" b="1" dirty="0" smtClean="0"/>
              <a:t>)</a:t>
            </a:r>
          </a:p>
          <a:p>
            <a:pPr lvl="1"/>
            <a:r>
              <a:rPr lang="en-US" sz="2400" b="1" dirty="0" smtClean="0"/>
              <a:t>Other Active Grants</a:t>
            </a:r>
            <a:endParaRPr lang="en-US" b="1" dirty="0" smtClean="0"/>
          </a:p>
          <a:p>
            <a:pPr lvl="1"/>
            <a:endParaRPr lang="en-US" dirty="0" smtClean="0"/>
          </a:p>
          <a:p>
            <a:pPr marL="168275" indent="-228600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137" y="349101"/>
            <a:ext cx="6469063" cy="876300"/>
          </a:xfrm>
        </p:spPr>
        <p:txBody>
          <a:bodyPr anchor="ctr"/>
          <a:lstStyle/>
          <a:p>
            <a:pPr indent="-514350" algn="l"/>
            <a:r>
              <a:rPr lang="en-US" sz="2800" dirty="0" smtClean="0"/>
              <a:t>The Science of Public Reporting Initiative: </a:t>
            </a:r>
            <a:r>
              <a:rPr lang="en-US" sz="2800" dirty="0" smtClean="0"/>
              <a:t>Goals of Grant Research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24000"/>
            <a:ext cx="8305800" cy="3048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b="1" dirty="0" smtClean="0"/>
              <a:t>Design: </a:t>
            </a:r>
            <a:r>
              <a:rPr lang="en-US" sz="2800" dirty="0" smtClean="0"/>
              <a:t>Improve the design and presentation of public reports to meet the needs of consumers, particularly priority populations.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/>
              <a:t>Dissemination: </a:t>
            </a:r>
            <a:r>
              <a:rPr lang="en-US" sz="2800" dirty="0" smtClean="0"/>
              <a:t>Increase consumer use and the dissemination of public reports, particularly among priority populations.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/>
              <a:t>Data: </a:t>
            </a:r>
            <a:r>
              <a:rPr lang="en-US" sz="2800" dirty="0" smtClean="0"/>
              <a:t>Improve the underlying data and methodology of public reports to make them more credible, meaningful, and useful.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28600"/>
            <a:ext cx="7620000" cy="1066800"/>
          </a:xfrm>
        </p:spPr>
        <p:txBody>
          <a:bodyPr anchor="ctr"/>
          <a:lstStyle/>
          <a:p>
            <a:pPr algn="l">
              <a:defRPr/>
            </a:pPr>
            <a:r>
              <a:rPr lang="en-US" sz="2800" dirty="0" smtClean="0"/>
              <a:t>The Science of Public Reporting Initiative: Goals of the Coordinating </a:t>
            </a:r>
            <a:r>
              <a:rPr lang="en-US" sz="2800" dirty="0" smtClean="0"/>
              <a:t>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676400"/>
            <a:ext cx="7993063" cy="4876800"/>
          </a:xfrm>
          <a:ln w="9525"/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Goals: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en-US" sz="2400" dirty="0" smtClean="0"/>
              <a:t>Distill existing and new evidence on “what works” in public reporting and under what circumstances.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en-US" sz="2400" dirty="0" smtClean="0"/>
              <a:t>Identify promising advances in the content, design, and dissemination of public reports.</a:t>
            </a:r>
            <a:endParaRPr lang="en-US" sz="2400" dirty="0" smtClean="0">
              <a:effectLst/>
            </a:endParaRP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en-US" sz="2400" dirty="0" smtClean="0"/>
              <a:t>Facilitate collaboration across public reporting researchers and other stakeholders to speed the dissemination of findings.</a:t>
            </a:r>
          </a:p>
          <a:p>
            <a:pPr marL="742950" lvl="1" indent="-285750">
              <a:defRPr/>
            </a:pPr>
            <a:endParaRPr lang="en-US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28600"/>
            <a:ext cx="7315200" cy="1066800"/>
          </a:xfrm>
        </p:spPr>
        <p:txBody>
          <a:bodyPr anchor="ctr"/>
          <a:lstStyle/>
          <a:p>
            <a:pPr algn="l">
              <a:defRPr/>
            </a:pPr>
            <a:r>
              <a:rPr lang="en-US" sz="2800" dirty="0" smtClean="0"/>
              <a:t>The Science of Public Reporting Initiative: Scope of Work for Coordinating </a:t>
            </a:r>
            <a:r>
              <a:rPr lang="en-US" sz="2800" dirty="0" smtClean="0"/>
              <a:t>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676400"/>
            <a:ext cx="7993063" cy="4876800"/>
          </a:xfrm>
          <a:ln w="9525"/>
        </p:spPr>
        <p:txBody>
          <a:bodyPr/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Scope of Work</a:t>
            </a:r>
            <a:endParaRPr lang="en-US" sz="3000" dirty="0" smtClean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Convene and Coordinate Work of Grantees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Create and Manage a Federal Public Reporting Work Group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Develop Products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Convene Second AHRQ National Public Reporting Summit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Program Management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Optional – Assess State and Regional Needs for Public Reporting Tools and Evidence</a:t>
            </a:r>
          </a:p>
          <a:p>
            <a:pPr marL="914400" lvl="1" indent="-457200">
              <a:buFont typeface="+mj-lt"/>
              <a:buAutoNum type="arabicPeriod"/>
              <a:defRPr/>
            </a:pPr>
            <a:endParaRPr lang="en-US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RQ March 2005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AHRQ March 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HRQ March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RQ March 20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8778</TotalTime>
  <Words>578</Words>
  <Application>Microsoft Office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AHRQ March 2005</vt:lpstr>
      <vt:lpstr>Photo Editor Photo</vt:lpstr>
      <vt:lpstr>   </vt:lpstr>
      <vt:lpstr>Audience &amp; Purposes of Public Reporting</vt:lpstr>
      <vt:lpstr>AHRQ’s Role in Public Reporting</vt:lpstr>
      <vt:lpstr>The Science of Public Reporting Initiative</vt:lpstr>
      <vt:lpstr>The Science of Public Reporting Initiative: The Structure</vt:lpstr>
      <vt:lpstr>The Science of Public Reporting Initiative: Grants</vt:lpstr>
      <vt:lpstr>The Science of Public Reporting Initiative: Goals of Grant Research</vt:lpstr>
      <vt:lpstr>The Science of Public Reporting Initiative: Goals of the Coordinating Center</vt:lpstr>
      <vt:lpstr>The Science of Public Reporting Initiative: Scope of Work for Coordinating Center</vt:lpstr>
      <vt:lpstr>Slide 10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Value-Driven,  Quality Health Care</dc:title>
  <dc:creator>JDeLaMar</dc:creator>
  <cp:lastModifiedBy>Celeste Marie Torio</cp:lastModifiedBy>
  <cp:revision>504</cp:revision>
  <dcterms:created xsi:type="dcterms:W3CDTF">2007-07-16T17:26:21Z</dcterms:created>
  <dcterms:modified xsi:type="dcterms:W3CDTF">2012-09-06T20:28:26Z</dcterms:modified>
</cp:coreProperties>
</file>