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811" r:id="rId2"/>
    <p:sldId id="825" r:id="rId3"/>
    <p:sldId id="846" r:id="rId4"/>
    <p:sldId id="882" r:id="rId5"/>
    <p:sldId id="883" r:id="rId6"/>
    <p:sldId id="884" r:id="rId7"/>
    <p:sldId id="885" r:id="rId8"/>
    <p:sldId id="886" r:id="rId9"/>
    <p:sldId id="850" r:id="rId10"/>
    <p:sldId id="881" r:id="rId11"/>
    <p:sldId id="880" r:id="rId12"/>
    <p:sldId id="887" r:id="rId1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ren Kar-Yee Ho" initials="K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0000"/>
    <a:srgbClr val="9CAAFF"/>
    <a:srgbClr val="9CB4FF"/>
    <a:srgbClr val="9CC3FF"/>
    <a:srgbClr val="9CC7FF"/>
    <a:srgbClr val="9CC7FE"/>
    <a:srgbClr val="9CC0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34" autoAdjust="0"/>
    <p:restoredTop sz="94081" autoAdjust="0"/>
  </p:normalViewPr>
  <p:slideViewPr>
    <p:cSldViewPr>
      <p:cViewPr varScale="1">
        <p:scale>
          <a:sx n="90" d="100"/>
          <a:sy n="90" d="100"/>
        </p:scale>
        <p:origin x="-7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75" d="100"/>
          <a:sy n="75" d="100"/>
        </p:scale>
        <p:origin x="-438" y="792"/>
      </p:cViewPr>
      <p:guideLst>
        <p:guide orient="horz" pos="2927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8965517241379323E-2"/>
          <c:y val="6.1797752808988846E-2"/>
          <c:w val="0.74082313681868817"/>
          <c:h val="0.8033707865168539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Total</c:v>
                </c:pt>
              </c:strCache>
            </c:strRef>
          </c:tx>
          <c:spPr>
            <a:ln w="12665">
              <a:solidFill>
                <a:srgbClr val="FF0000"/>
              </a:solidFill>
              <a:prstDash val="solid"/>
            </a:ln>
          </c:spPr>
          <c:marker>
            <c:symbol val="diamond"/>
            <c:size val="4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Sheet1!$B$1:$J$1</c:f>
              <c:numCache>
                <c:formatCode>General</c:formatCode>
                <c:ptCount val="9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</c:numCache>
            </c:numRef>
          </c:cat>
          <c:val>
            <c:numRef>
              <c:f>Sheet1!$B$2:$J$2</c:f>
              <c:numCache>
                <c:formatCode>General</c:formatCode>
                <c:ptCount val="9"/>
                <c:pt idx="0">
                  <c:v>49.9</c:v>
                </c:pt>
                <c:pt idx="1">
                  <c:v>53.4</c:v>
                </c:pt>
                <c:pt idx="2">
                  <c:v>54.2</c:v>
                </c:pt>
                <c:pt idx="3">
                  <c:v>56.2</c:v>
                </c:pt>
                <c:pt idx="4">
                  <c:v>55.7</c:v>
                </c:pt>
                <c:pt idx="5">
                  <c:v>57</c:v>
                </c:pt>
                <c:pt idx="6">
                  <c:v>56.3</c:v>
                </c:pt>
                <c:pt idx="7">
                  <c:v>57.3</c:v>
                </c:pt>
                <c:pt idx="8">
                  <c:v>57.8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Hispanic</c:v>
                </c:pt>
              </c:strCache>
            </c:strRef>
          </c:tx>
          <c:spPr>
            <a:ln w="12665">
              <a:solidFill>
                <a:srgbClr val="FFFF00"/>
              </a:solidFill>
              <a:prstDash val="solid"/>
            </a:ln>
          </c:spPr>
          <c:marker>
            <c:symbol val="square"/>
            <c:size val="4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cat>
            <c:numRef>
              <c:f>Sheet1!$B$1:$J$1</c:f>
              <c:numCache>
                <c:formatCode>General</c:formatCode>
                <c:ptCount val="9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</c:numCache>
            </c:numRef>
          </c:cat>
          <c:val>
            <c:numRef>
              <c:f>Sheet1!$B$3:$J$3</c:f>
              <c:numCache>
                <c:formatCode>General</c:formatCode>
                <c:ptCount val="9"/>
                <c:pt idx="0">
                  <c:v>28.6</c:v>
                </c:pt>
                <c:pt idx="1">
                  <c:v>30.5</c:v>
                </c:pt>
                <c:pt idx="2">
                  <c:v>33</c:v>
                </c:pt>
                <c:pt idx="3">
                  <c:v>27.6</c:v>
                </c:pt>
                <c:pt idx="4">
                  <c:v>31.5</c:v>
                </c:pt>
                <c:pt idx="5">
                  <c:v>34.1</c:v>
                </c:pt>
                <c:pt idx="6">
                  <c:v>29</c:v>
                </c:pt>
                <c:pt idx="7">
                  <c:v>33.200000000000003</c:v>
                </c:pt>
                <c:pt idx="8">
                  <c:v>32.4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Black</c:v>
                </c:pt>
              </c:strCache>
            </c:strRef>
          </c:tx>
          <c:spPr>
            <a:ln w="12665">
              <a:solidFill>
                <a:srgbClr val="00FF00"/>
              </a:solidFill>
              <a:prstDash val="solid"/>
            </a:ln>
          </c:spPr>
          <c:marker>
            <c:symbol val="triangle"/>
            <c:size val="4"/>
            <c:spPr>
              <a:solidFill>
                <a:srgbClr val="00FF00"/>
              </a:solidFill>
              <a:ln>
                <a:solidFill>
                  <a:srgbClr val="00FF00"/>
                </a:solidFill>
                <a:prstDash val="solid"/>
              </a:ln>
            </c:spPr>
          </c:marker>
          <c:cat>
            <c:numRef>
              <c:f>Sheet1!$B$1:$J$1</c:f>
              <c:numCache>
                <c:formatCode>General</c:formatCode>
                <c:ptCount val="9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</c:numCache>
            </c:numRef>
          </c:cat>
          <c:val>
            <c:numRef>
              <c:f>Sheet1!$B$4:$J$4</c:f>
              <c:numCache>
                <c:formatCode>General</c:formatCode>
                <c:ptCount val="9"/>
                <c:pt idx="0">
                  <c:v>32.800000000000004</c:v>
                </c:pt>
                <c:pt idx="1">
                  <c:v>30.9</c:v>
                </c:pt>
                <c:pt idx="2">
                  <c:v>33.800000000000004</c:v>
                </c:pt>
                <c:pt idx="3">
                  <c:v>37.4</c:v>
                </c:pt>
                <c:pt idx="4">
                  <c:v>37.200000000000003</c:v>
                </c:pt>
                <c:pt idx="5">
                  <c:v>39.200000000000003</c:v>
                </c:pt>
                <c:pt idx="6">
                  <c:v>40.700000000000003</c:v>
                </c:pt>
                <c:pt idx="7">
                  <c:v>36.9</c:v>
                </c:pt>
                <c:pt idx="8">
                  <c:v>44.7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White</c:v>
                </c:pt>
              </c:strCache>
            </c:strRef>
          </c:tx>
          <c:spPr>
            <a:ln w="12665">
              <a:solidFill>
                <a:srgbClr val="00FFFF"/>
              </a:solidFill>
              <a:prstDash val="solid"/>
            </a:ln>
          </c:spPr>
          <c:marker>
            <c:symbol val="x"/>
            <c:size val="4"/>
            <c:spPr>
              <a:noFill/>
              <a:ln>
                <a:solidFill>
                  <a:srgbClr val="00FFFF"/>
                </a:solidFill>
                <a:prstDash val="solid"/>
              </a:ln>
            </c:spPr>
          </c:marker>
          <c:cat>
            <c:numRef>
              <c:f>Sheet1!$B$1:$J$1</c:f>
              <c:numCache>
                <c:formatCode>General</c:formatCode>
                <c:ptCount val="9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</c:numCache>
            </c:numRef>
          </c:cat>
          <c:val>
            <c:numRef>
              <c:f>Sheet1!$B$5:$J$5</c:f>
              <c:numCache>
                <c:formatCode>General</c:formatCode>
                <c:ptCount val="9"/>
                <c:pt idx="0">
                  <c:v>53.2</c:v>
                </c:pt>
                <c:pt idx="1">
                  <c:v>56.9</c:v>
                </c:pt>
                <c:pt idx="2">
                  <c:v>57.9</c:v>
                </c:pt>
                <c:pt idx="3">
                  <c:v>60.4</c:v>
                </c:pt>
                <c:pt idx="4">
                  <c:v>59.6</c:v>
                </c:pt>
                <c:pt idx="5">
                  <c:v>60.9</c:v>
                </c:pt>
                <c:pt idx="6">
                  <c:v>60.5</c:v>
                </c:pt>
                <c:pt idx="7">
                  <c:v>61.9</c:v>
                </c:pt>
                <c:pt idx="8">
                  <c:v>62.1</c:v>
                </c:pt>
              </c:numCache>
            </c:numRef>
          </c:val>
        </c:ser>
        <c:marker val="1"/>
        <c:axId val="263309184"/>
        <c:axId val="266782208"/>
      </c:lineChart>
      <c:catAx>
        <c:axId val="263309184"/>
        <c:scaling>
          <c:orientation val="minMax"/>
        </c:scaling>
        <c:axPos val="b"/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945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66782208"/>
        <c:crosses val="autoZero"/>
        <c:auto val="1"/>
        <c:lblAlgn val="ctr"/>
        <c:lblOffset val="100"/>
        <c:tickLblSkip val="1"/>
        <c:tickMarkSkip val="1"/>
      </c:catAx>
      <c:valAx>
        <c:axId val="266782208"/>
        <c:scaling>
          <c:orientation val="minMax"/>
          <c:min val="20"/>
        </c:scaling>
        <c:axPos val="l"/>
        <c:majorGridlines>
          <c:spPr>
            <a:ln w="3166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945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63309184"/>
        <c:crosses val="autoZero"/>
        <c:crossBetween val="between"/>
        <c:majorUnit val="10"/>
      </c:valAx>
      <c:spPr>
        <a:noFill/>
        <a:ln w="12665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231368186874306"/>
          <c:y val="0.71722846441947663"/>
          <c:w val="0.1746384872080089"/>
          <c:h val="0.27902621722846505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785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94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43040" y="8896952"/>
            <a:ext cx="395958" cy="30640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3630" tIns="45992" rIns="93630" bIns="45992" anchor="ctr">
            <a:spAutoFit/>
          </a:bodyPr>
          <a:lstStyle/>
          <a:p>
            <a:pPr algn="r" defTabSz="946288">
              <a:defRPr/>
            </a:pPr>
            <a:fld id="{258C2110-EA5E-4EEC-BEFF-254FE644BA32}" type="slidenum">
              <a:rPr lang="en-US" sz="1400"/>
              <a:pPr algn="r" defTabSz="946288">
                <a:defRPr/>
              </a:pPr>
              <a:t>‹#›</a:t>
            </a:fld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4788"/>
            <a:ext cx="5140960" cy="41837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3630" tIns="45992" rIns="93630" bIns="459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700088"/>
            <a:ext cx="4641850" cy="3481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41833" y="8895292"/>
            <a:ext cx="397165" cy="3081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3630" tIns="45992" rIns="93630" bIns="45992" anchor="ctr">
            <a:spAutoFit/>
          </a:bodyPr>
          <a:lstStyle/>
          <a:p>
            <a:pPr algn="r" defTabSz="946288">
              <a:defRPr/>
            </a:pPr>
            <a:fld id="{264B63AD-FE61-4A99-8769-5913D85AAD03}" type="slidenum">
              <a:rPr lang="en-US" sz="1400"/>
              <a:pPr algn="r" defTabSz="946288">
                <a:defRPr/>
              </a:pPr>
              <a:t>‹#›</a:t>
            </a:fld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1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102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Line 103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aphicFrame>
        <p:nvGraphicFramePr>
          <p:cNvPr id="7" name="Object 111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50178" name="Photo Editor Photo" r:id="rId3" imgW="6400000" imgH="1514686" progId="">
              <p:embed/>
            </p:oleObj>
          </a:graphicData>
        </a:graphic>
      </p:graphicFrame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1538" y="1676400"/>
            <a:ext cx="3921125" cy="137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1538" y="3200400"/>
            <a:ext cx="3921125" cy="137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30" name="Group 93"/>
          <p:cNvGrpSpPr>
            <a:grpSpLocks/>
          </p:cNvGrpSpPr>
          <p:nvPr/>
        </p:nvGrpSpPr>
        <p:grpSpPr bwMode="auto">
          <a:xfrm>
            <a:off x="0" y="1333500"/>
            <a:ext cx="9086850" cy="19050"/>
            <a:chOff x="0" y="840"/>
            <a:chExt cx="5660" cy="12"/>
          </a:xfrm>
        </p:grpSpPr>
        <p:sp>
          <p:nvSpPr>
            <p:cNvPr id="1118" name="Line 9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9" name="Line 9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aphicFrame>
        <p:nvGraphicFramePr>
          <p:cNvPr id="1026" name="Object 109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26" name="Photo Editor Photo" r:id="rId17" imgW="3486637" imgH="1638529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711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pitchFamily="2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qual/qrdr11.htm" TargetMode="External"/><Relationship Id="rId2" Type="http://schemas.openxmlformats.org/officeDocument/2006/relationships/hyperlink" Target="mailto:Ernest.moy@ahrq.hhs.gov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statesnapshots.ahrq.gov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362200"/>
            <a:ext cx="9144000" cy="685800"/>
          </a:xfrm>
        </p:spPr>
        <p:txBody>
          <a:bodyPr/>
          <a:lstStyle/>
          <a:p>
            <a:r>
              <a:rPr lang="en-US" sz="3600" dirty="0" smtClean="0"/>
              <a:t>Benchmarks for Public Reports</a:t>
            </a:r>
            <a:endParaRPr lang="en-US" sz="3600" dirty="0"/>
          </a:p>
        </p:txBody>
      </p:sp>
      <p:sp>
        <p:nvSpPr>
          <p:cNvPr id="12748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sz="4800" b="1" dirty="0"/>
          </a:p>
          <a:p>
            <a:endParaRPr lang="en-US" dirty="0"/>
          </a:p>
        </p:txBody>
      </p:sp>
      <p:sp>
        <p:nvSpPr>
          <p:cNvPr id="1274884" name="Text Box 4"/>
          <p:cNvSpPr txBox="1">
            <a:spLocks noChangeArrowheads="1"/>
          </p:cNvSpPr>
          <p:nvPr/>
        </p:nvSpPr>
        <p:spPr bwMode="auto">
          <a:xfrm>
            <a:off x="381000" y="4419600"/>
            <a:ext cx="8382000" cy="1892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Ernest Moy</a:t>
            </a:r>
          </a:p>
          <a:p>
            <a:pPr algn="ctr"/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hlinkClick r:id="rId2"/>
              </a:rPr>
              <a:t>Ernest.moy@ahrq.hhs.gov</a:t>
            </a:r>
            <a:endParaRPr lang="en-US" sz="18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301-427-1329</a:t>
            </a:r>
          </a:p>
          <a:p>
            <a:pPr algn="ctr"/>
            <a: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hlinkClick r:id="rId3"/>
              </a:rPr>
              <a:t>www.ahrq.gov/qual/qrdr11.htm</a:t>
            </a:r>
            <a:endParaRPr lang="en-US" sz="18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hlinkClick r:id="rId4"/>
              </a:rPr>
              <a:t>http://statesnapshots.ahrq.gov</a:t>
            </a:r>
            <a:endParaRPr lang="en-US" sz="18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en-US" sz="18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95233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192304"/>
            <a:ext cx="2842451" cy="366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1549" y="3208687"/>
            <a:ext cx="2842451" cy="36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696200" cy="990600"/>
          </a:xfrm>
        </p:spPr>
        <p:txBody>
          <a:bodyPr/>
          <a:lstStyle/>
          <a:p>
            <a:r>
              <a:rPr lang="en-US" sz="3600" dirty="0" smtClean="0"/>
              <a:t>PA has more racial/ethnic, fewer income-related disparities.</a:t>
            </a:r>
            <a:endParaRPr lang="en-US" sz="3600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8349733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4296251"/>
            <a:ext cx="4797457" cy="256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696200" cy="1066800"/>
          </a:xfrm>
        </p:spPr>
        <p:txBody>
          <a:bodyPr/>
          <a:lstStyle/>
          <a:p>
            <a:r>
              <a:rPr lang="en-US" dirty="0" smtClean="0"/>
              <a:t>Privately insured in VA do well; Medicaid less well.</a:t>
            </a:r>
            <a:endParaRPr lang="en-US" dirty="0"/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76400"/>
            <a:ext cx="883920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839200" cy="5105400"/>
          </a:xfrm>
        </p:spPr>
        <p:txBody>
          <a:bodyPr/>
          <a:lstStyle/>
          <a:p>
            <a:r>
              <a:rPr lang="en-US" dirty="0" smtClean="0"/>
              <a:t>Benchmarks are critical in public reports</a:t>
            </a:r>
          </a:p>
          <a:p>
            <a:pPr lvl="1"/>
            <a:r>
              <a:rPr lang="en-US" dirty="0" smtClean="0"/>
              <a:t>Spur quality improvement &amp; disparities reduction</a:t>
            </a:r>
          </a:p>
          <a:p>
            <a:pPr lvl="1"/>
            <a:r>
              <a:rPr lang="en-US" dirty="0" smtClean="0"/>
              <a:t>Provide realistic targets &amp; standards for comparison</a:t>
            </a:r>
          </a:p>
          <a:p>
            <a:r>
              <a:rPr lang="en-US" dirty="0" smtClean="0"/>
              <a:t>Methods can be complex</a:t>
            </a:r>
          </a:p>
          <a:p>
            <a:r>
              <a:rPr lang="en-US" dirty="0" smtClean="0"/>
              <a:t>Future work: More benchmarks for disparities</a:t>
            </a:r>
          </a:p>
          <a:p>
            <a:pPr lvl="1"/>
            <a:r>
              <a:rPr lang="en-US" dirty="0" smtClean="0"/>
              <a:t>Race/Ethnicity</a:t>
            </a:r>
          </a:p>
          <a:p>
            <a:pPr lvl="1"/>
            <a:r>
              <a:rPr lang="en-US" dirty="0" smtClean="0"/>
              <a:t>Insurance</a:t>
            </a:r>
          </a:p>
          <a:p>
            <a:pPr lvl="1"/>
            <a:r>
              <a:rPr lang="en-US" dirty="0" smtClean="0"/>
              <a:t>Other?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315200" cy="914400"/>
          </a:xfrm>
        </p:spPr>
        <p:txBody>
          <a:bodyPr/>
          <a:lstStyle/>
          <a:p>
            <a:r>
              <a:rPr lang="en-US" sz="3600" dirty="0" smtClean="0"/>
              <a:t>National Healthcare Reports</a:t>
            </a:r>
            <a:endParaRPr lang="en-US" sz="3600" dirty="0"/>
          </a:p>
        </p:txBody>
      </p:sp>
      <p:graphicFrame>
        <p:nvGraphicFramePr>
          <p:cNvPr id="1293315" name="Group 3"/>
          <p:cNvGraphicFramePr>
            <a:graphicFrameLocks noGrp="1"/>
          </p:cNvGraphicFramePr>
          <p:nvPr>
            <p:ph idx="1"/>
          </p:nvPr>
        </p:nvGraphicFramePr>
        <p:xfrm>
          <a:off x="152400" y="1447800"/>
          <a:ext cx="8839200" cy="5257803"/>
        </p:xfrm>
        <a:graphic>
          <a:graphicData uri="http://schemas.openxmlformats.org/drawingml/2006/table">
            <a:tbl>
              <a:tblPr/>
              <a:tblGrid>
                <a:gridCol w="4572000"/>
                <a:gridCol w="4267200"/>
              </a:tblGrid>
              <a:tr h="941388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Annual reports to Congress from Secretary since 2003 mandated by 1999 Healthcare Research and Quality Act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1388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Unified team, Interagency Work Group, framework, data, methods, quality measures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Quality Report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Disparities Report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1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Snapshot &amp; trends in quality of health care in America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Snapshot &amp; trends in disparities in health care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1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Effectiveness, safety, timeliness, patient centeredness, care coordination, efficiency, health system infrastructure, access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Differences across race, ethnicity, &amp; socioeconomic status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Variation across states 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Variation across populations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QRDR2011_9th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4355"/>
            <a:ext cx="9143998" cy="5653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Happy 9</a:t>
            </a:r>
            <a:r>
              <a:rPr lang="en-US" baseline="30000" dirty="0" smtClean="0"/>
              <a:t>th</a:t>
            </a:r>
            <a:r>
              <a:rPr lang="en-US" dirty="0" smtClean="0"/>
              <a:t> Birthday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0"/>
            <a:ext cx="7696200" cy="876300"/>
          </a:xfrm>
        </p:spPr>
        <p:txBody>
          <a:bodyPr/>
          <a:lstStyle/>
          <a:p>
            <a:r>
              <a:rPr lang="en-US" dirty="0" smtClean="0"/>
              <a:t>Institute of Medicine Recommendations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38400" y="1447800"/>
            <a:ext cx="6553200" cy="5257800"/>
          </a:xfrm>
        </p:spPr>
        <p:txBody>
          <a:bodyPr/>
          <a:lstStyle/>
          <a:p>
            <a:r>
              <a:rPr lang="en-US" sz="2300" dirty="0" smtClean="0"/>
              <a:t>Align  the NHQR and NHDR with nationally recognized priority areas. </a:t>
            </a:r>
          </a:p>
          <a:p>
            <a:r>
              <a:rPr lang="en-US" sz="2300" dirty="0" smtClean="0"/>
              <a:t>Select measures that reflect health care attributes  or  processes  that  are  deemed  to  have the greatest impact on population health.</a:t>
            </a:r>
          </a:p>
          <a:p>
            <a:r>
              <a:rPr lang="en-US" sz="2300" dirty="0" smtClean="0"/>
              <a:t>Affirm  that  achieving  equity  is  an  essential part of quality improvement.</a:t>
            </a:r>
          </a:p>
          <a:p>
            <a:r>
              <a:rPr lang="en-US" sz="2300" dirty="0" smtClean="0"/>
              <a:t>Increase the reach and usefulness of AHRQ’s family of report-related products.</a:t>
            </a:r>
          </a:p>
          <a:p>
            <a:r>
              <a:rPr lang="en-US" sz="2300" dirty="0" smtClean="0">
                <a:solidFill>
                  <a:srgbClr val="FFFF00"/>
                </a:solidFill>
              </a:rPr>
              <a:t>Analyze  and  present  data  in  ways  that  will inform  policy  and  promote  best-in-class achievement for all actors. </a:t>
            </a:r>
          </a:p>
          <a:p>
            <a:r>
              <a:rPr lang="en-US" sz="2300" dirty="0" smtClean="0"/>
              <a:t>Identify  measure  and  data  needs  to  set  a research and data collection agenda. </a:t>
            </a:r>
            <a:endParaRPr lang="en-US" sz="2300" dirty="0"/>
          </a:p>
        </p:txBody>
      </p:sp>
      <p:pic>
        <p:nvPicPr>
          <p:cNvPr id="131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667000"/>
            <a:ext cx="2276475" cy="295275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IOM Recommendation 7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3124200"/>
          </a:xfrm>
        </p:spPr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dirty="0" smtClean="0"/>
              <a:t>reporting of each measure in the NHQR and NHDR measure set should include routinely updated benchmarks that represent the best known level of performance that has been attained. </a:t>
            </a:r>
          </a:p>
        </p:txBody>
      </p:sp>
      <p:pic>
        <p:nvPicPr>
          <p:cNvPr id="132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895600"/>
            <a:ext cx="6038850" cy="38100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934200" y="3200400"/>
            <a:ext cx="1546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Too High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34200" y="4648200"/>
            <a:ext cx="1486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Too Low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34200" y="3886200"/>
            <a:ext cx="1628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Just Right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696200" cy="876300"/>
          </a:xfrm>
        </p:spPr>
        <p:txBody>
          <a:bodyPr/>
          <a:lstStyle/>
          <a:p>
            <a:r>
              <a:rPr lang="en-US" sz="3600" dirty="0" smtClean="0"/>
              <a:t>Benchmark </a:t>
            </a:r>
            <a:r>
              <a:rPr lang="en-US" sz="3600" dirty="0" smtClean="0"/>
              <a:t>Methods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93063" cy="5334000"/>
          </a:xfrm>
        </p:spPr>
        <p:txBody>
          <a:bodyPr/>
          <a:lstStyle/>
          <a:p>
            <a:r>
              <a:rPr lang="en-US" dirty="0" smtClean="0"/>
              <a:t>Setting Achievable </a:t>
            </a:r>
            <a:r>
              <a:rPr lang="en-US" dirty="0" smtClean="0"/>
              <a:t>Benchmarks of Care</a:t>
            </a:r>
            <a:endParaRPr lang="en-US" dirty="0" smtClean="0"/>
          </a:p>
          <a:p>
            <a:pPr lvl="1"/>
            <a:r>
              <a:rPr lang="en-US" dirty="0" smtClean="0"/>
              <a:t>Same in QR and DR</a:t>
            </a:r>
          </a:p>
          <a:p>
            <a:pPr lvl="1"/>
            <a:r>
              <a:rPr lang="en-US" dirty="0" smtClean="0"/>
              <a:t>Top 10% States</a:t>
            </a:r>
          </a:p>
          <a:p>
            <a:pPr lvl="1"/>
            <a:r>
              <a:rPr lang="en-US" dirty="0" smtClean="0"/>
              <a:t>30</a:t>
            </a:r>
            <a:r>
              <a:rPr lang="en-US" dirty="0" smtClean="0"/>
              <a:t>+ States with reliable estimates</a:t>
            </a:r>
          </a:p>
          <a:p>
            <a:pPr lvl="1"/>
            <a:r>
              <a:rPr lang="en-US" dirty="0" smtClean="0"/>
              <a:t>Exclude </a:t>
            </a:r>
            <a:r>
              <a:rPr lang="en-US" dirty="0" smtClean="0"/>
              <a:t>Territories</a:t>
            </a:r>
          </a:p>
          <a:p>
            <a:pPr lvl="1"/>
            <a:r>
              <a:rPr lang="en-US" dirty="0" smtClean="0"/>
              <a:t>Reset when achieved overall</a:t>
            </a:r>
            <a:endParaRPr lang="en-US" dirty="0" smtClean="0"/>
          </a:p>
          <a:p>
            <a:r>
              <a:rPr lang="en-US" dirty="0" smtClean="0"/>
              <a:t>Calculating Time to Benchmark</a:t>
            </a:r>
          </a:p>
          <a:p>
            <a:pPr lvl="1"/>
            <a:r>
              <a:rPr lang="en-US" dirty="0" smtClean="0"/>
              <a:t>Linear regression of data points</a:t>
            </a:r>
          </a:p>
          <a:p>
            <a:pPr lvl="1"/>
            <a:r>
              <a:rPr lang="en-US" dirty="0" smtClean="0"/>
              <a:t>4+ data points make a trend (or change in trend)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7696200" cy="990600"/>
          </a:xfrm>
        </p:spPr>
        <p:txBody>
          <a:bodyPr/>
          <a:lstStyle/>
          <a:p>
            <a:r>
              <a:rPr lang="en-US" sz="3600" dirty="0" smtClean="0"/>
              <a:t>ABC Ex.: Pneumococcal </a:t>
            </a:r>
            <a:r>
              <a:rPr lang="en-US" sz="3600" dirty="0"/>
              <a:t>Vaccine among Elderly by Race/Ethnicity</a:t>
            </a:r>
          </a:p>
        </p:txBody>
      </p:sp>
      <p:graphicFrame>
        <p:nvGraphicFramePr>
          <p:cNvPr id="11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26988" y="1371600"/>
          <a:ext cx="9090025" cy="5475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12774" name="Line 6"/>
          <p:cNvSpPr>
            <a:spLocks noChangeShapeType="1"/>
          </p:cNvSpPr>
          <p:nvPr/>
        </p:nvSpPr>
        <p:spPr bwMode="auto">
          <a:xfrm>
            <a:off x="685800" y="2286000"/>
            <a:ext cx="6705600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2775" name="Text Box 7"/>
          <p:cNvSpPr txBox="1">
            <a:spLocks noChangeArrowheads="1"/>
          </p:cNvSpPr>
          <p:nvPr/>
        </p:nvSpPr>
        <p:spPr bwMode="auto">
          <a:xfrm>
            <a:off x="685800" y="1905000"/>
            <a:ext cx="3684588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hlink"/>
                </a:solidFill>
              </a:rPr>
              <a:t>2008 Achievable Benchmark = 63.9%</a:t>
            </a:r>
          </a:p>
        </p:txBody>
      </p:sp>
      <p:sp>
        <p:nvSpPr>
          <p:cNvPr id="1312776" name="Text Box 8"/>
          <p:cNvSpPr txBox="1">
            <a:spLocks noChangeArrowheads="1"/>
          </p:cNvSpPr>
          <p:nvPr/>
        </p:nvSpPr>
        <p:spPr bwMode="auto">
          <a:xfrm>
            <a:off x="7391400" y="3657600"/>
            <a:ext cx="7493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FF00"/>
                </a:solidFill>
              </a:rPr>
              <a:t>14 yrs</a:t>
            </a:r>
          </a:p>
        </p:txBody>
      </p:sp>
      <p:sp>
        <p:nvSpPr>
          <p:cNvPr id="1312777" name="Text Box 9"/>
          <p:cNvSpPr txBox="1">
            <a:spLocks noChangeArrowheads="1"/>
          </p:cNvSpPr>
          <p:nvPr/>
        </p:nvSpPr>
        <p:spPr bwMode="auto">
          <a:xfrm>
            <a:off x="7391400" y="1676400"/>
            <a:ext cx="123825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tx2"/>
                </a:solidFill>
              </a:rPr>
              <a:t>Time to </a:t>
            </a:r>
          </a:p>
          <a:p>
            <a:r>
              <a:rPr lang="en-US" sz="1800">
                <a:solidFill>
                  <a:schemeClr val="tx2"/>
                </a:solidFill>
              </a:rPr>
              <a:t>Benchmark</a:t>
            </a:r>
          </a:p>
        </p:txBody>
      </p:sp>
      <p:sp>
        <p:nvSpPr>
          <p:cNvPr id="1312778" name="Text Box 10"/>
          <p:cNvSpPr txBox="1">
            <a:spLocks noChangeArrowheads="1"/>
          </p:cNvSpPr>
          <p:nvPr/>
        </p:nvSpPr>
        <p:spPr bwMode="auto">
          <a:xfrm>
            <a:off x="7391400" y="4800600"/>
            <a:ext cx="7493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hlink"/>
                </a:solidFill>
              </a:rPr>
              <a:t>87 yrs</a:t>
            </a:r>
          </a:p>
        </p:txBody>
      </p:sp>
      <p:sp>
        <p:nvSpPr>
          <p:cNvPr id="1312779" name="Text Box 11"/>
          <p:cNvSpPr txBox="1">
            <a:spLocks noChangeArrowheads="1"/>
          </p:cNvSpPr>
          <p:nvPr/>
        </p:nvSpPr>
        <p:spPr bwMode="auto">
          <a:xfrm>
            <a:off x="7391400" y="2590800"/>
            <a:ext cx="6350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8 yrs</a:t>
            </a:r>
          </a:p>
        </p:txBody>
      </p:sp>
      <p:sp>
        <p:nvSpPr>
          <p:cNvPr id="1312780" name="Text Box 12"/>
          <p:cNvSpPr txBox="1">
            <a:spLocks noChangeArrowheads="1"/>
          </p:cNvSpPr>
          <p:nvPr/>
        </p:nvSpPr>
        <p:spPr bwMode="auto">
          <a:xfrm>
            <a:off x="7391400" y="2209800"/>
            <a:ext cx="6350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1"/>
                </a:solidFill>
              </a:rPr>
              <a:t>2 yrs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7467600" cy="990600"/>
          </a:xfrm>
        </p:spPr>
        <p:txBody>
          <a:bodyPr/>
          <a:lstStyle/>
          <a:p>
            <a:r>
              <a:rPr lang="en-US" sz="3600" dirty="0" smtClean="0"/>
              <a:t>ABC Example</a:t>
            </a:r>
            <a:r>
              <a:rPr lang="en-US" sz="3600" dirty="0" smtClean="0"/>
              <a:t>: Screening </a:t>
            </a:r>
            <a:r>
              <a:rPr lang="en-US" sz="3600" dirty="0"/>
              <a:t>Lower Endoscopy </a:t>
            </a:r>
            <a:r>
              <a:rPr lang="en-US" sz="3600" dirty="0" smtClean="0"/>
              <a:t>by </a:t>
            </a:r>
            <a:r>
              <a:rPr lang="en-US" sz="3600" dirty="0"/>
              <a:t>State</a:t>
            </a:r>
          </a:p>
        </p:txBody>
      </p:sp>
      <p:graphicFrame>
        <p:nvGraphicFramePr>
          <p:cNvPr id="1309699" name="Object 3"/>
          <p:cNvGraphicFramePr>
            <a:graphicFrameLocks noChangeAspect="1"/>
          </p:cNvGraphicFramePr>
          <p:nvPr>
            <p:ph idx="1"/>
          </p:nvPr>
        </p:nvGraphicFramePr>
        <p:xfrm>
          <a:off x="0" y="1679575"/>
          <a:ext cx="9144000" cy="5160963"/>
        </p:xfrm>
        <a:graphic>
          <a:graphicData uri="http://schemas.openxmlformats.org/presentationml/2006/ole">
            <p:oleObj spid="_x0000_s51202" name="Chart" r:id="rId3" imgW="7991475" imgH="5181600" progId="MSGraph.Chart.8">
              <p:embed followColorScheme="full"/>
            </p:oleObj>
          </a:graphicData>
        </a:graphic>
      </p:graphicFrame>
      <p:sp>
        <p:nvSpPr>
          <p:cNvPr id="1309700" name="Text Box 4"/>
          <p:cNvSpPr txBox="1">
            <a:spLocks noChangeArrowheads="1"/>
          </p:cNvSpPr>
          <p:nvPr/>
        </p:nvSpPr>
        <p:spPr bwMode="auto">
          <a:xfrm>
            <a:off x="990600" y="4038600"/>
            <a:ext cx="565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b="1">
                <a:solidFill>
                  <a:srgbClr val="FF0000"/>
                </a:solidFill>
              </a:rPr>
              <a:t>MD</a:t>
            </a:r>
          </a:p>
        </p:txBody>
      </p:sp>
      <p:sp>
        <p:nvSpPr>
          <p:cNvPr id="1309701" name="Text Box 5"/>
          <p:cNvSpPr txBox="1">
            <a:spLocks noChangeArrowheads="1"/>
          </p:cNvSpPr>
          <p:nvPr/>
        </p:nvSpPr>
        <p:spPr bwMode="auto">
          <a:xfrm>
            <a:off x="1066800" y="4495800"/>
            <a:ext cx="4762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b="1">
                <a:solidFill>
                  <a:srgbClr val="00FF00"/>
                </a:solidFill>
              </a:rPr>
              <a:t>US</a:t>
            </a:r>
          </a:p>
        </p:txBody>
      </p:sp>
      <p:sp>
        <p:nvSpPr>
          <p:cNvPr id="1309702" name="Line 6"/>
          <p:cNvSpPr>
            <a:spLocks noChangeShapeType="1"/>
          </p:cNvSpPr>
          <p:nvPr/>
        </p:nvSpPr>
        <p:spPr bwMode="auto">
          <a:xfrm>
            <a:off x="685800" y="2590800"/>
            <a:ext cx="8305800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09703" name="Text Box 7"/>
          <p:cNvSpPr txBox="1">
            <a:spLocks noChangeArrowheads="1"/>
          </p:cNvSpPr>
          <p:nvPr/>
        </p:nvSpPr>
        <p:spPr bwMode="auto">
          <a:xfrm>
            <a:off x="685800" y="2209800"/>
            <a:ext cx="3684588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hlink"/>
                </a:solidFill>
              </a:rPr>
              <a:t>2008 Achievable Benchmark = 72.5%</a:t>
            </a:r>
          </a:p>
        </p:txBody>
      </p:sp>
      <p:sp>
        <p:nvSpPr>
          <p:cNvPr id="1309704" name="Text Box 8"/>
          <p:cNvSpPr txBox="1">
            <a:spLocks noChangeArrowheads="1"/>
          </p:cNvSpPr>
          <p:nvPr/>
        </p:nvSpPr>
        <p:spPr bwMode="auto">
          <a:xfrm>
            <a:off x="7772400" y="1905000"/>
            <a:ext cx="123825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>
                <a:solidFill>
                  <a:schemeClr val="tx2"/>
                </a:solidFill>
              </a:rPr>
              <a:t>Time to </a:t>
            </a:r>
          </a:p>
          <a:p>
            <a:pPr algn="r"/>
            <a:r>
              <a:rPr lang="en-US" sz="1800">
                <a:solidFill>
                  <a:schemeClr val="tx2"/>
                </a:solidFill>
              </a:rPr>
              <a:t>Benchmark</a:t>
            </a:r>
          </a:p>
        </p:txBody>
      </p:sp>
      <p:sp>
        <p:nvSpPr>
          <p:cNvPr id="1309705" name="Text Box 9"/>
          <p:cNvSpPr txBox="1">
            <a:spLocks noChangeArrowheads="1"/>
          </p:cNvSpPr>
          <p:nvPr/>
        </p:nvSpPr>
        <p:spPr bwMode="auto">
          <a:xfrm>
            <a:off x="8153400" y="2590800"/>
            <a:ext cx="6286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cs typeface="Times New Roman" pitchFamily="18" charset="0"/>
              </a:rPr>
              <a:t>½</a:t>
            </a:r>
            <a:r>
              <a:rPr lang="en-US" sz="1800" b="1">
                <a:solidFill>
                  <a:srgbClr val="FF0000"/>
                </a:solidFill>
              </a:rPr>
              <a:t> yr</a:t>
            </a:r>
          </a:p>
        </p:txBody>
      </p:sp>
      <p:sp>
        <p:nvSpPr>
          <p:cNvPr id="1309706" name="Text Box 10"/>
          <p:cNvSpPr txBox="1">
            <a:spLocks noChangeArrowheads="1"/>
          </p:cNvSpPr>
          <p:nvPr/>
        </p:nvSpPr>
        <p:spPr bwMode="auto">
          <a:xfrm>
            <a:off x="8153400" y="3276600"/>
            <a:ext cx="6350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FF00"/>
                </a:solidFill>
              </a:rPr>
              <a:t>5 yrs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696200" cy="990600"/>
          </a:xfrm>
        </p:spPr>
        <p:txBody>
          <a:bodyPr/>
          <a:lstStyle/>
          <a:p>
            <a:r>
              <a:rPr lang="en-US" dirty="0" smtClean="0"/>
              <a:t>Progress in State Snapshots: </a:t>
            </a:r>
            <a:br>
              <a:rPr lang="en-US" dirty="0" smtClean="0"/>
            </a:br>
            <a:r>
              <a:rPr lang="en-US" dirty="0" smtClean="0"/>
              <a:t>Michigan No. 14 / 17 / 11 / 27</a:t>
            </a:r>
            <a:endParaRPr lang="en-US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 l="36750" t="60000" r="19500" b="9375"/>
          <a:stretch>
            <a:fillRect/>
          </a:stretch>
        </p:blipFill>
        <p:spPr bwMode="auto">
          <a:xfrm>
            <a:off x="3810000" y="3869992"/>
            <a:ext cx="5334000" cy="2988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6000" t="15000" r="20250" b="49687"/>
          <a:stretch>
            <a:fillRect/>
          </a:stretch>
        </p:blipFill>
        <p:spPr bwMode="auto">
          <a:xfrm>
            <a:off x="0" y="1371600"/>
            <a:ext cx="5334000" cy="3445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5473005"/>
            <a:ext cx="350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Every State performs well in some areas and poorly in others.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20159</TotalTime>
  <Pages>1</Pages>
  <Words>407</Words>
  <Application>Microsoft Office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Default Design</vt:lpstr>
      <vt:lpstr>Photo Editor Photo</vt:lpstr>
      <vt:lpstr>Chart</vt:lpstr>
      <vt:lpstr>Benchmarks for Public Reports</vt:lpstr>
      <vt:lpstr>National Healthcare Reports</vt:lpstr>
      <vt:lpstr>Happy 9th Birthday</vt:lpstr>
      <vt:lpstr>Institute of Medicine Recommendations</vt:lpstr>
      <vt:lpstr>IOM Recommendation 7</vt:lpstr>
      <vt:lpstr>Benchmark Methods</vt:lpstr>
      <vt:lpstr>ABC Ex.: Pneumococcal Vaccine among Elderly by Race/Ethnicity</vt:lpstr>
      <vt:lpstr>ABC Example: Screening Lower Endoscopy by State</vt:lpstr>
      <vt:lpstr>Progress in State Snapshots:  Michigan No. 14 / 17 / 11 / 27</vt:lpstr>
      <vt:lpstr>PA has more racial/ethnic, fewer income-related disparities.</vt:lpstr>
      <vt:lpstr>Privately insured in VA do well; Medicaid less well.</vt:lpstr>
      <vt:lpstr>Conclusions</vt:lpstr>
    </vt:vector>
  </TitlesOfParts>
  <Manager>Kevin Murray</Manager>
  <Company>AHRQ-OCKT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of the Field: Disparities and Quality</dc:title>
  <dc:subject>Health care disparities</dc:subject>
  <dc:creator>Carolyn Clancy, MD (w/ Mike Tucker)</dc:creator>
  <cp:keywords/>
  <dc:description>2nd Annual Conference on Disparties and Quality of Care, Robert Wood Johnson Foundation, June 22, 2006, Arlington, VA</dc:description>
  <cp:lastModifiedBy>DHHS</cp:lastModifiedBy>
  <cp:revision>655</cp:revision>
  <cp:lastPrinted>2003-01-21T20:19:23Z</cp:lastPrinted>
  <dcterms:created xsi:type="dcterms:W3CDTF">1998-03-10T09:05:00Z</dcterms:created>
  <dcterms:modified xsi:type="dcterms:W3CDTF">2012-09-05T12:30:13Z</dcterms:modified>
  <cp:category/>
</cp:coreProperties>
</file>