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Default Extension="xlsx" ContentType="application/vnd.openxmlformats-officedocument.spreadsheetml.sheet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308" r:id="rId2"/>
    <p:sldId id="309" r:id="rId3"/>
    <p:sldId id="310" r:id="rId4"/>
    <p:sldId id="311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3" r:id="rId16"/>
    <p:sldId id="324" r:id="rId17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3399FF"/>
    <a:srgbClr val="66CCFF"/>
    <a:srgbClr val="0000E4"/>
    <a:srgbClr val="0000F0"/>
    <a:srgbClr val="1B8DFF"/>
    <a:srgbClr val="0066FF"/>
    <a:srgbClr val="0000FF"/>
    <a:srgbClr val="0000F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78372" autoAdjust="0"/>
  </p:normalViewPr>
  <p:slideViewPr>
    <p:cSldViewPr>
      <p:cViewPr>
        <p:scale>
          <a:sx n="47" d="100"/>
          <a:sy n="47" d="100"/>
        </p:scale>
        <p:origin x="-1824" y="-9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4" d="100"/>
          <a:sy n="44" d="100"/>
        </p:scale>
        <p:origin x="-1493" y="-80"/>
      </p:cViewPr>
      <p:guideLst>
        <p:guide orient="horz" pos="2927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Table 1. Number of measures</a:t>
            </a:r>
            <a:r>
              <a:rPr lang="en-US" baseline="0" dirty="0" smtClean="0"/>
              <a:t> in the HHS Measure Inventory over time</a:t>
            </a:r>
            <a:endParaRPr lang="en-US" dirty="0"/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50800" cmpd="sng">
              <a:solidFill>
                <a:schemeClr val="accent2">
                  <a:lumMod val="75000"/>
                </a:schemeClr>
              </a:solidFill>
            </a:ln>
          </c:spPr>
          <c:marker>
            <c:spPr>
              <a:solidFill>
                <a:schemeClr val="accent2">
                  <a:lumMod val="75000"/>
                </a:schemeClr>
              </a:solidFill>
            </c:spPr>
          </c:marker>
          <c:dLbls>
            <c:delete val="1"/>
          </c:dLbls>
          <c:cat>
            <c:numRef>
              <c:f>Sheet1!$A$2:$A$4</c:f>
              <c:numCache>
                <c:formatCode>General</c:formatCode>
                <c:ptCount val="3"/>
                <c:pt idx="0">
                  <c:v>2008</c:v>
                </c:pt>
                <c:pt idx="1">
                  <c:v>2010</c:v>
                </c:pt>
                <c:pt idx="2">
                  <c:v>2012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1469</c:v>
                </c:pt>
                <c:pt idx="1">
                  <c:v>1733</c:v>
                </c:pt>
                <c:pt idx="2">
                  <c:v>2015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dLbls>
            <c:dLblPos val="ctr"/>
            <c:showVal val="1"/>
          </c:dLbls>
          <c:cat>
            <c:numRef>
              <c:f>Sheet1!$A$2:$A$4</c:f>
              <c:numCache>
                <c:formatCode>General</c:formatCode>
                <c:ptCount val="3"/>
                <c:pt idx="0">
                  <c:v>2008</c:v>
                </c:pt>
                <c:pt idx="1">
                  <c:v>2010</c:v>
                </c:pt>
                <c:pt idx="2">
                  <c:v>2012</c:v>
                </c:pt>
              </c:numCache>
            </c:numRef>
          </c:cat>
          <c:val>
            <c:numRef>
              <c:f>Sheet1!$C$2:$C$4</c:f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dLbls>
            <c:dLblPos val="ctr"/>
            <c:showVal val="1"/>
          </c:dLbls>
          <c:cat>
            <c:numRef>
              <c:f>Sheet1!$A$2:$A$4</c:f>
              <c:numCache>
                <c:formatCode>General</c:formatCode>
                <c:ptCount val="3"/>
                <c:pt idx="0">
                  <c:v>2008</c:v>
                </c:pt>
                <c:pt idx="1">
                  <c:v>2010</c:v>
                </c:pt>
                <c:pt idx="2">
                  <c:v>2012</c:v>
                </c:pt>
              </c:numCache>
            </c:numRef>
          </c:cat>
          <c:val>
            <c:numRef>
              <c:f>Sheet1!$D$2:$D$4</c:f>
            </c:numRef>
          </c:val>
        </c:ser>
        <c:dLbls>
          <c:showVal val="1"/>
        </c:dLbls>
        <c:marker val="1"/>
        <c:axId val="289461376"/>
        <c:axId val="289774208"/>
      </c:lineChart>
      <c:catAx>
        <c:axId val="28946137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Year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crossAx val="289774208"/>
        <c:crosses val="autoZero"/>
        <c:auto val="1"/>
        <c:lblAlgn val="ctr"/>
        <c:lblOffset val="100"/>
      </c:catAx>
      <c:valAx>
        <c:axId val="289774208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#</a:t>
                </a:r>
                <a:r>
                  <a:rPr lang="en-US" baseline="0" dirty="0" smtClean="0"/>
                  <a:t> Measures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crossAx val="289461376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E5C07B-DB19-4A58-B81A-5CE31CE780B1}" type="doc">
      <dgm:prSet loTypeId="urn:microsoft.com/office/officeart/2005/8/layout/vList5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72A87796-17CC-4300-A6C4-20A7FB202B4A}">
      <dgm:prSet phldrT="[Text]"/>
      <dgm:spPr/>
      <dgm:t>
        <a:bodyPr/>
        <a:lstStyle/>
        <a:p>
          <a:r>
            <a:rPr lang="en-US" b="1" dirty="0" smtClean="0"/>
            <a:t>Improved Functionality</a:t>
          </a:r>
          <a:endParaRPr lang="en-US" b="1" dirty="0"/>
        </a:p>
      </dgm:t>
    </dgm:pt>
    <dgm:pt modelId="{AAC88CC3-878A-4161-8C90-EF7AEB7973AE}" type="parTrans" cxnId="{72924FCE-29B6-4C97-95A9-7B3A48385F48}">
      <dgm:prSet/>
      <dgm:spPr/>
      <dgm:t>
        <a:bodyPr/>
        <a:lstStyle/>
        <a:p>
          <a:endParaRPr lang="en-US"/>
        </a:p>
      </dgm:t>
    </dgm:pt>
    <dgm:pt modelId="{51D071C0-2978-4BC6-A622-0A993EA8AD0B}" type="sibTrans" cxnId="{72924FCE-29B6-4C97-95A9-7B3A48385F48}">
      <dgm:prSet/>
      <dgm:spPr/>
      <dgm:t>
        <a:bodyPr/>
        <a:lstStyle/>
        <a:p>
          <a:endParaRPr lang="en-US"/>
        </a:p>
      </dgm:t>
    </dgm:pt>
    <dgm:pt modelId="{37BAC262-6CF8-460D-9F1B-EA916FB7128D}">
      <dgm:prSet phldrT="[Text]" custT="1"/>
      <dgm:spPr/>
      <dgm:t>
        <a:bodyPr/>
        <a:lstStyle/>
        <a:p>
          <a:endParaRPr lang="en-US" sz="2600" dirty="0"/>
        </a:p>
      </dgm:t>
    </dgm:pt>
    <dgm:pt modelId="{F610376D-9B10-467A-924D-A1643C75FE2F}" type="parTrans" cxnId="{2CA3141D-B80E-43C7-A6C9-D0988F167A91}">
      <dgm:prSet/>
      <dgm:spPr/>
      <dgm:t>
        <a:bodyPr/>
        <a:lstStyle/>
        <a:p>
          <a:endParaRPr lang="en-US"/>
        </a:p>
      </dgm:t>
    </dgm:pt>
    <dgm:pt modelId="{4C2D0A1B-7ECD-461A-9766-7EF4017DFE93}" type="sibTrans" cxnId="{2CA3141D-B80E-43C7-A6C9-D0988F167A91}">
      <dgm:prSet/>
      <dgm:spPr/>
      <dgm:t>
        <a:bodyPr/>
        <a:lstStyle/>
        <a:p>
          <a:endParaRPr lang="en-US"/>
        </a:p>
      </dgm:t>
    </dgm:pt>
    <dgm:pt modelId="{F1FBCE99-1C40-46B3-AA0E-CB6ECFFFA31B}">
      <dgm:prSet phldrT="[Text]"/>
      <dgm:spPr/>
      <dgm:t>
        <a:bodyPr/>
        <a:lstStyle/>
        <a:p>
          <a:r>
            <a:rPr lang="en-US" b="1" dirty="0" smtClean="0"/>
            <a:t>Added Features</a:t>
          </a:r>
          <a:endParaRPr lang="en-US" b="1" dirty="0"/>
        </a:p>
      </dgm:t>
    </dgm:pt>
    <dgm:pt modelId="{31DDEF1F-2B1E-4B04-8153-37D6E3BC544D}" type="parTrans" cxnId="{05F6589C-FC02-4C56-BFAB-C64FA59AE61E}">
      <dgm:prSet/>
      <dgm:spPr/>
      <dgm:t>
        <a:bodyPr/>
        <a:lstStyle/>
        <a:p>
          <a:endParaRPr lang="en-US"/>
        </a:p>
      </dgm:t>
    </dgm:pt>
    <dgm:pt modelId="{AD030F91-8A27-4981-811F-C6B787E694BC}" type="sibTrans" cxnId="{05F6589C-FC02-4C56-BFAB-C64FA59AE61E}">
      <dgm:prSet/>
      <dgm:spPr/>
      <dgm:t>
        <a:bodyPr/>
        <a:lstStyle/>
        <a:p>
          <a:endParaRPr lang="en-US"/>
        </a:p>
      </dgm:t>
    </dgm:pt>
    <dgm:pt modelId="{BAB6D8FF-D8B7-42D6-8438-F98B3DF9406F}">
      <dgm:prSet phldrT="[Text]" custT="1"/>
      <dgm:spPr/>
      <dgm:t>
        <a:bodyPr/>
        <a:lstStyle/>
        <a:p>
          <a:endParaRPr lang="en-US" sz="2600" dirty="0"/>
        </a:p>
      </dgm:t>
    </dgm:pt>
    <dgm:pt modelId="{217D74D5-797B-4838-B92B-48690CBA3D97}" type="parTrans" cxnId="{6E078737-99BF-48CE-9775-81039D5E2E51}">
      <dgm:prSet/>
      <dgm:spPr/>
      <dgm:t>
        <a:bodyPr/>
        <a:lstStyle/>
        <a:p>
          <a:endParaRPr lang="en-US"/>
        </a:p>
      </dgm:t>
    </dgm:pt>
    <dgm:pt modelId="{88CF6C1E-6FA6-4CD9-87FF-056630600046}" type="sibTrans" cxnId="{6E078737-99BF-48CE-9775-81039D5E2E51}">
      <dgm:prSet/>
      <dgm:spPr/>
      <dgm:t>
        <a:bodyPr/>
        <a:lstStyle/>
        <a:p>
          <a:endParaRPr lang="en-US"/>
        </a:p>
      </dgm:t>
    </dgm:pt>
    <dgm:pt modelId="{A9187C7D-FCCC-4EF4-A20D-E58FC60FA8AE}">
      <dgm:prSet phldrT="[Text]"/>
      <dgm:spPr/>
      <dgm:t>
        <a:bodyPr/>
        <a:lstStyle/>
        <a:p>
          <a:r>
            <a:rPr lang="en-US" b="1" dirty="0" smtClean="0"/>
            <a:t>Web Redesign</a:t>
          </a:r>
          <a:endParaRPr lang="en-US" b="1" dirty="0"/>
        </a:p>
      </dgm:t>
    </dgm:pt>
    <dgm:pt modelId="{F35C640F-C2DE-4BED-82F1-E6E9B036C7D4}" type="parTrans" cxnId="{136004BF-C176-45AB-A262-B1F3AD593F26}">
      <dgm:prSet/>
      <dgm:spPr/>
      <dgm:t>
        <a:bodyPr/>
        <a:lstStyle/>
        <a:p>
          <a:endParaRPr lang="en-US"/>
        </a:p>
      </dgm:t>
    </dgm:pt>
    <dgm:pt modelId="{B4A42144-0C83-44CB-9731-B2C95BFF2B95}" type="sibTrans" cxnId="{136004BF-C176-45AB-A262-B1F3AD593F26}">
      <dgm:prSet/>
      <dgm:spPr/>
      <dgm:t>
        <a:bodyPr/>
        <a:lstStyle/>
        <a:p>
          <a:endParaRPr lang="en-US"/>
        </a:p>
      </dgm:t>
    </dgm:pt>
    <dgm:pt modelId="{6BE3232B-3F4D-492C-8FA9-B14C66830278}">
      <dgm:prSet phldrT="[Text]" custT="1"/>
      <dgm:spPr/>
      <dgm:t>
        <a:bodyPr/>
        <a:lstStyle/>
        <a:p>
          <a:endParaRPr lang="en-US" sz="2600" dirty="0"/>
        </a:p>
      </dgm:t>
    </dgm:pt>
    <dgm:pt modelId="{0ACCD44C-A398-4EA4-91D6-CE8152628FE9}" type="parTrans" cxnId="{4DA1C1E0-3B6A-482D-8432-63775D05BE3A}">
      <dgm:prSet/>
      <dgm:spPr/>
      <dgm:t>
        <a:bodyPr/>
        <a:lstStyle/>
        <a:p>
          <a:endParaRPr lang="en-US"/>
        </a:p>
      </dgm:t>
    </dgm:pt>
    <dgm:pt modelId="{5442743F-6097-44C3-99A8-A52C39719A91}" type="sibTrans" cxnId="{4DA1C1E0-3B6A-482D-8432-63775D05BE3A}">
      <dgm:prSet/>
      <dgm:spPr/>
      <dgm:t>
        <a:bodyPr/>
        <a:lstStyle/>
        <a:p>
          <a:endParaRPr lang="en-US"/>
        </a:p>
      </dgm:t>
    </dgm:pt>
    <dgm:pt modelId="{7BF28E39-4F7F-46C0-8484-43E94833D662}">
      <dgm:prSet phldrT="[Text]" custT="1"/>
      <dgm:spPr/>
      <dgm:t>
        <a:bodyPr/>
        <a:lstStyle/>
        <a:p>
          <a:endParaRPr lang="en-US" sz="2600" dirty="0"/>
        </a:p>
      </dgm:t>
    </dgm:pt>
    <dgm:pt modelId="{1C9DD64E-9999-4E61-ACC1-1AA31956B1D7}" type="parTrans" cxnId="{031B40B2-3F03-40CF-894D-8BB4010CC534}">
      <dgm:prSet/>
      <dgm:spPr/>
      <dgm:t>
        <a:bodyPr/>
        <a:lstStyle/>
        <a:p>
          <a:endParaRPr lang="en-US"/>
        </a:p>
      </dgm:t>
    </dgm:pt>
    <dgm:pt modelId="{0EDB6A53-DDD3-4850-B8CD-B2457F0CCFD9}" type="sibTrans" cxnId="{031B40B2-3F03-40CF-894D-8BB4010CC534}">
      <dgm:prSet/>
      <dgm:spPr/>
      <dgm:t>
        <a:bodyPr/>
        <a:lstStyle/>
        <a:p>
          <a:endParaRPr lang="en-US"/>
        </a:p>
      </dgm:t>
    </dgm:pt>
    <dgm:pt modelId="{5714BEA3-A55C-494F-AE93-29326CF252A9}">
      <dgm:prSet phldrT="[Text]" custT="1"/>
      <dgm:spPr/>
      <dgm:t>
        <a:bodyPr/>
        <a:lstStyle/>
        <a:p>
          <a:endParaRPr lang="en-US" sz="2600" dirty="0"/>
        </a:p>
      </dgm:t>
    </dgm:pt>
    <dgm:pt modelId="{AEF70BD6-B848-4BED-957C-CC0294D28D57}" type="parTrans" cxnId="{83F36E64-481D-43F0-B841-9114174E7940}">
      <dgm:prSet/>
      <dgm:spPr/>
      <dgm:t>
        <a:bodyPr/>
        <a:lstStyle/>
        <a:p>
          <a:endParaRPr lang="en-US"/>
        </a:p>
      </dgm:t>
    </dgm:pt>
    <dgm:pt modelId="{7A89DA96-933C-425A-8942-B217AB8FCCCD}" type="sibTrans" cxnId="{83F36E64-481D-43F0-B841-9114174E7940}">
      <dgm:prSet/>
      <dgm:spPr/>
      <dgm:t>
        <a:bodyPr/>
        <a:lstStyle/>
        <a:p>
          <a:endParaRPr lang="en-US"/>
        </a:p>
      </dgm:t>
    </dgm:pt>
    <dgm:pt modelId="{E25937ED-68AE-4645-ABE3-6643BA52F50F}" type="pres">
      <dgm:prSet presAssocID="{56E5C07B-DB19-4A58-B81A-5CE31CE780B1}" presName="Name0" presStyleCnt="0">
        <dgm:presLayoutVars>
          <dgm:dir/>
          <dgm:animLvl val="lvl"/>
          <dgm:resizeHandles val="exact"/>
        </dgm:presLayoutVars>
      </dgm:prSet>
      <dgm:spPr/>
    </dgm:pt>
    <dgm:pt modelId="{E4823D5D-F613-41FB-BC2A-1F91F06F6B44}" type="pres">
      <dgm:prSet presAssocID="{72A87796-17CC-4300-A6C4-20A7FB202B4A}" presName="linNode" presStyleCnt="0"/>
      <dgm:spPr/>
    </dgm:pt>
    <dgm:pt modelId="{5B900950-2DDA-426D-8F45-D64B279D3A53}" type="pres">
      <dgm:prSet presAssocID="{72A87796-17CC-4300-A6C4-20A7FB202B4A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6CA38A-89C8-4D7A-964E-9DEAAF3BD96D}" type="pres">
      <dgm:prSet presAssocID="{72A87796-17CC-4300-A6C4-20A7FB202B4A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874663-6EF4-4174-B4B1-203904266479}" type="pres">
      <dgm:prSet presAssocID="{51D071C0-2978-4BC6-A622-0A993EA8AD0B}" presName="sp" presStyleCnt="0"/>
      <dgm:spPr/>
    </dgm:pt>
    <dgm:pt modelId="{1340FCBC-3AED-4955-9DEF-00DEA991D220}" type="pres">
      <dgm:prSet presAssocID="{F1FBCE99-1C40-46B3-AA0E-CB6ECFFFA31B}" presName="linNode" presStyleCnt="0"/>
      <dgm:spPr/>
    </dgm:pt>
    <dgm:pt modelId="{EF860D7C-A6F7-4BFD-89EA-3F6F9EF3CA42}" type="pres">
      <dgm:prSet presAssocID="{F1FBCE99-1C40-46B3-AA0E-CB6ECFFFA31B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1C99AFA8-531F-479F-A6AA-80AAC6438718}" type="pres">
      <dgm:prSet presAssocID="{F1FBCE99-1C40-46B3-AA0E-CB6ECFFFA31B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59EA2A-786C-4090-BF0C-CF88C152D0C7}" type="pres">
      <dgm:prSet presAssocID="{AD030F91-8A27-4981-811F-C6B787E694BC}" presName="sp" presStyleCnt="0"/>
      <dgm:spPr/>
    </dgm:pt>
    <dgm:pt modelId="{63466648-0F1E-4D70-8AD2-C2FE3C655A70}" type="pres">
      <dgm:prSet presAssocID="{A9187C7D-FCCC-4EF4-A20D-E58FC60FA8AE}" presName="linNode" presStyleCnt="0"/>
      <dgm:spPr/>
    </dgm:pt>
    <dgm:pt modelId="{57C37E8A-DD3E-48FE-87ED-3B94128758EC}" type="pres">
      <dgm:prSet presAssocID="{A9187C7D-FCCC-4EF4-A20D-E58FC60FA8AE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6D76B1-74B4-4843-871F-0A2C8FADDFE4}" type="pres">
      <dgm:prSet presAssocID="{A9187C7D-FCCC-4EF4-A20D-E58FC60FA8AE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3F36E64-481D-43F0-B841-9114174E7940}" srcId="{72A87796-17CC-4300-A6C4-20A7FB202B4A}" destId="{5714BEA3-A55C-494F-AE93-29326CF252A9}" srcOrd="1" destOrd="0" parTransId="{AEF70BD6-B848-4BED-957C-CC0294D28D57}" sibTransId="{7A89DA96-933C-425A-8942-B217AB8FCCCD}"/>
    <dgm:cxn modelId="{EA7FEB1F-908F-4C17-A43D-5F81999551FD}" type="presOf" srcId="{A9187C7D-FCCC-4EF4-A20D-E58FC60FA8AE}" destId="{57C37E8A-DD3E-48FE-87ED-3B94128758EC}" srcOrd="0" destOrd="0" presId="urn:microsoft.com/office/officeart/2005/8/layout/vList5"/>
    <dgm:cxn modelId="{19D22465-CB24-497E-9BD4-6B0929C6FDCB}" type="presOf" srcId="{BAB6D8FF-D8B7-42D6-8438-F98B3DF9406F}" destId="{1C99AFA8-531F-479F-A6AA-80AAC6438718}" srcOrd="0" destOrd="0" presId="urn:microsoft.com/office/officeart/2005/8/layout/vList5"/>
    <dgm:cxn modelId="{136004BF-C176-45AB-A262-B1F3AD593F26}" srcId="{56E5C07B-DB19-4A58-B81A-5CE31CE780B1}" destId="{A9187C7D-FCCC-4EF4-A20D-E58FC60FA8AE}" srcOrd="2" destOrd="0" parTransId="{F35C640F-C2DE-4BED-82F1-E6E9B036C7D4}" sibTransId="{B4A42144-0C83-44CB-9731-B2C95BFF2B95}"/>
    <dgm:cxn modelId="{05F6589C-FC02-4C56-BFAB-C64FA59AE61E}" srcId="{56E5C07B-DB19-4A58-B81A-5CE31CE780B1}" destId="{F1FBCE99-1C40-46B3-AA0E-CB6ECFFFA31B}" srcOrd="1" destOrd="0" parTransId="{31DDEF1F-2B1E-4B04-8153-37D6E3BC544D}" sibTransId="{AD030F91-8A27-4981-811F-C6B787E694BC}"/>
    <dgm:cxn modelId="{4DA1C1E0-3B6A-482D-8432-63775D05BE3A}" srcId="{A9187C7D-FCCC-4EF4-A20D-E58FC60FA8AE}" destId="{6BE3232B-3F4D-492C-8FA9-B14C66830278}" srcOrd="0" destOrd="0" parTransId="{0ACCD44C-A398-4EA4-91D6-CE8152628FE9}" sibTransId="{5442743F-6097-44C3-99A8-A52C39719A91}"/>
    <dgm:cxn modelId="{6E078737-99BF-48CE-9775-81039D5E2E51}" srcId="{F1FBCE99-1C40-46B3-AA0E-CB6ECFFFA31B}" destId="{BAB6D8FF-D8B7-42D6-8438-F98B3DF9406F}" srcOrd="0" destOrd="0" parTransId="{217D74D5-797B-4838-B92B-48690CBA3D97}" sibTransId="{88CF6C1E-6FA6-4CD9-87FF-056630600046}"/>
    <dgm:cxn modelId="{9FD1F920-7E2E-4FA0-BEBE-EE088BD3DED9}" type="presOf" srcId="{5714BEA3-A55C-494F-AE93-29326CF252A9}" destId="{216CA38A-89C8-4D7A-964E-9DEAAF3BD96D}" srcOrd="0" destOrd="1" presId="urn:microsoft.com/office/officeart/2005/8/layout/vList5"/>
    <dgm:cxn modelId="{2CA3141D-B80E-43C7-A6C9-D0988F167A91}" srcId="{72A87796-17CC-4300-A6C4-20A7FB202B4A}" destId="{37BAC262-6CF8-460D-9F1B-EA916FB7128D}" srcOrd="0" destOrd="0" parTransId="{F610376D-9B10-467A-924D-A1643C75FE2F}" sibTransId="{4C2D0A1B-7ECD-461A-9766-7EF4017DFE93}"/>
    <dgm:cxn modelId="{711C72FD-4755-4728-B589-A10E2F1C11F4}" type="presOf" srcId="{37BAC262-6CF8-460D-9F1B-EA916FB7128D}" destId="{216CA38A-89C8-4D7A-964E-9DEAAF3BD96D}" srcOrd="0" destOrd="0" presId="urn:microsoft.com/office/officeart/2005/8/layout/vList5"/>
    <dgm:cxn modelId="{4657CABF-3136-496D-94AB-709DE80F3840}" type="presOf" srcId="{7BF28E39-4F7F-46C0-8484-43E94833D662}" destId="{6B6D76B1-74B4-4843-871F-0A2C8FADDFE4}" srcOrd="0" destOrd="1" presId="urn:microsoft.com/office/officeart/2005/8/layout/vList5"/>
    <dgm:cxn modelId="{89DFB5CF-273E-4399-8012-684B12443C84}" type="presOf" srcId="{F1FBCE99-1C40-46B3-AA0E-CB6ECFFFA31B}" destId="{EF860D7C-A6F7-4BFD-89EA-3F6F9EF3CA42}" srcOrd="0" destOrd="0" presId="urn:microsoft.com/office/officeart/2005/8/layout/vList5"/>
    <dgm:cxn modelId="{1FFC2EBD-9884-4E88-ACC1-35E6D55352CA}" type="presOf" srcId="{72A87796-17CC-4300-A6C4-20A7FB202B4A}" destId="{5B900950-2DDA-426D-8F45-D64B279D3A53}" srcOrd="0" destOrd="0" presId="urn:microsoft.com/office/officeart/2005/8/layout/vList5"/>
    <dgm:cxn modelId="{DE40DE48-E2D3-4027-8889-C7370602C586}" type="presOf" srcId="{6BE3232B-3F4D-492C-8FA9-B14C66830278}" destId="{6B6D76B1-74B4-4843-871F-0A2C8FADDFE4}" srcOrd="0" destOrd="0" presId="urn:microsoft.com/office/officeart/2005/8/layout/vList5"/>
    <dgm:cxn modelId="{67D907E1-2637-4EE7-A114-5C8BCB040E91}" type="presOf" srcId="{56E5C07B-DB19-4A58-B81A-5CE31CE780B1}" destId="{E25937ED-68AE-4645-ABE3-6643BA52F50F}" srcOrd="0" destOrd="0" presId="urn:microsoft.com/office/officeart/2005/8/layout/vList5"/>
    <dgm:cxn modelId="{72924FCE-29B6-4C97-95A9-7B3A48385F48}" srcId="{56E5C07B-DB19-4A58-B81A-5CE31CE780B1}" destId="{72A87796-17CC-4300-A6C4-20A7FB202B4A}" srcOrd="0" destOrd="0" parTransId="{AAC88CC3-878A-4161-8C90-EF7AEB7973AE}" sibTransId="{51D071C0-2978-4BC6-A622-0A993EA8AD0B}"/>
    <dgm:cxn modelId="{031B40B2-3F03-40CF-894D-8BB4010CC534}" srcId="{A9187C7D-FCCC-4EF4-A20D-E58FC60FA8AE}" destId="{7BF28E39-4F7F-46C0-8484-43E94833D662}" srcOrd="1" destOrd="0" parTransId="{1C9DD64E-9999-4E61-ACC1-1AA31956B1D7}" sibTransId="{0EDB6A53-DDD3-4850-B8CD-B2457F0CCFD9}"/>
    <dgm:cxn modelId="{55E6B2D8-0419-4A2D-B51E-E596EECE870A}" type="presParOf" srcId="{E25937ED-68AE-4645-ABE3-6643BA52F50F}" destId="{E4823D5D-F613-41FB-BC2A-1F91F06F6B44}" srcOrd="0" destOrd="0" presId="urn:microsoft.com/office/officeart/2005/8/layout/vList5"/>
    <dgm:cxn modelId="{582F737A-7829-4956-872D-2333F23C10D7}" type="presParOf" srcId="{E4823D5D-F613-41FB-BC2A-1F91F06F6B44}" destId="{5B900950-2DDA-426D-8F45-D64B279D3A53}" srcOrd="0" destOrd="0" presId="urn:microsoft.com/office/officeart/2005/8/layout/vList5"/>
    <dgm:cxn modelId="{7610D54C-3E9C-4C74-92E6-54DE3A073323}" type="presParOf" srcId="{E4823D5D-F613-41FB-BC2A-1F91F06F6B44}" destId="{216CA38A-89C8-4D7A-964E-9DEAAF3BD96D}" srcOrd="1" destOrd="0" presId="urn:microsoft.com/office/officeart/2005/8/layout/vList5"/>
    <dgm:cxn modelId="{2F77986E-CE03-4E6E-95D5-F54D63CC0FA6}" type="presParOf" srcId="{E25937ED-68AE-4645-ABE3-6643BA52F50F}" destId="{F7874663-6EF4-4174-B4B1-203904266479}" srcOrd="1" destOrd="0" presId="urn:microsoft.com/office/officeart/2005/8/layout/vList5"/>
    <dgm:cxn modelId="{CAE3527E-0DAF-433E-B3D0-79D1AAE261E0}" type="presParOf" srcId="{E25937ED-68AE-4645-ABE3-6643BA52F50F}" destId="{1340FCBC-3AED-4955-9DEF-00DEA991D220}" srcOrd="2" destOrd="0" presId="urn:microsoft.com/office/officeart/2005/8/layout/vList5"/>
    <dgm:cxn modelId="{4F1DBB6E-B3A0-421A-AD18-09BB8C3360F8}" type="presParOf" srcId="{1340FCBC-3AED-4955-9DEF-00DEA991D220}" destId="{EF860D7C-A6F7-4BFD-89EA-3F6F9EF3CA42}" srcOrd="0" destOrd="0" presId="urn:microsoft.com/office/officeart/2005/8/layout/vList5"/>
    <dgm:cxn modelId="{08D3AB38-109A-4834-8DB3-016DE37324B4}" type="presParOf" srcId="{1340FCBC-3AED-4955-9DEF-00DEA991D220}" destId="{1C99AFA8-531F-479F-A6AA-80AAC6438718}" srcOrd="1" destOrd="0" presId="urn:microsoft.com/office/officeart/2005/8/layout/vList5"/>
    <dgm:cxn modelId="{15FC698F-1C46-4560-99BE-DB28DAEA9B16}" type="presParOf" srcId="{E25937ED-68AE-4645-ABE3-6643BA52F50F}" destId="{8959EA2A-786C-4090-BF0C-CF88C152D0C7}" srcOrd="3" destOrd="0" presId="urn:microsoft.com/office/officeart/2005/8/layout/vList5"/>
    <dgm:cxn modelId="{C9109DAA-5073-4AC5-9632-DAD278495FB2}" type="presParOf" srcId="{E25937ED-68AE-4645-ABE3-6643BA52F50F}" destId="{63466648-0F1E-4D70-8AD2-C2FE3C655A70}" srcOrd="4" destOrd="0" presId="urn:microsoft.com/office/officeart/2005/8/layout/vList5"/>
    <dgm:cxn modelId="{086FA1E5-3D65-4105-A10F-5595D18A668F}" type="presParOf" srcId="{63466648-0F1E-4D70-8AD2-C2FE3C655A70}" destId="{57C37E8A-DD3E-48FE-87ED-3B94128758EC}" srcOrd="0" destOrd="0" presId="urn:microsoft.com/office/officeart/2005/8/layout/vList5"/>
    <dgm:cxn modelId="{564F4CD8-B617-4313-8FA5-295BCDE3F512}" type="presParOf" srcId="{63466648-0F1E-4D70-8AD2-C2FE3C655A70}" destId="{6B6D76B1-74B4-4843-871F-0A2C8FADDFE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16CA38A-89C8-4D7A-964E-9DEAAF3BD96D}">
      <dsp:nvSpPr>
        <dsp:cNvPr id="0" name=""/>
        <dsp:cNvSpPr/>
      </dsp:nvSpPr>
      <dsp:spPr>
        <a:xfrm rot="5400000">
          <a:off x="4875391" y="-1855795"/>
          <a:ext cx="1119782" cy="5115560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600" kern="1200" dirty="0"/>
        </a:p>
      </dsp:txBody>
      <dsp:txXfrm rot="5400000">
        <a:off x="4875391" y="-1855795"/>
        <a:ext cx="1119782" cy="5115560"/>
      </dsp:txXfrm>
    </dsp:sp>
    <dsp:sp modelId="{5B900950-2DDA-426D-8F45-D64B279D3A53}">
      <dsp:nvSpPr>
        <dsp:cNvPr id="0" name=""/>
        <dsp:cNvSpPr/>
      </dsp:nvSpPr>
      <dsp:spPr>
        <a:xfrm>
          <a:off x="0" y="2120"/>
          <a:ext cx="2877502" cy="1399728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b="1" kern="1200" dirty="0" smtClean="0"/>
            <a:t>Improved Functionality</a:t>
          </a:r>
          <a:endParaRPr lang="en-US" sz="2900" b="1" kern="1200" dirty="0"/>
        </a:p>
      </dsp:txBody>
      <dsp:txXfrm>
        <a:off x="0" y="2120"/>
        <a:ext cx="2877502" cy="1399728"/>
      </dsp:txXfrm>
    </dsp:sp>
    <dsp:sp modelId="{1C99AFA8-531F-479F-A6AA-80AAC6438718}">
      <dsp:nvSpPr>
        <dsp:cNvPr id="0" name=""/>
        <dsp:cNvSpPr/>
      </dsp:nvSpPr>
      <dsp:spPr>
        <a:xfrm rot="5400000">
          <a:off x="4875391" y="-386080"/>
          <a:ext cx="1119782" cy="5115560"/>
        </a:xfrm>
        <a:prstGeom prst="round2SameRect">
          <a:avLst/>
        </a:prstGeom>
        <a:solidFill>
          <a:schemeClr val="accent2">
            <a:tint val="40000"/>
            <a:alpha val="90000"/>
            <a:hueOff val="-1800000"/>
            <a:satOff val="0"/>
            <a:lumOff val="2217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-1800000"/>
              <a:satOff val="0"/>
              <a:lumOff val="221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600" kern="1200" dirty="0"/>
        </a:p>
      </dsp:txBody>
      <dsp:txXfrm rot="5400000">
        <a:off x="4875391" y="-386080"/>
        <a:ext cx="1119782" cy="5115560"/>
      </dsp:txXfrm>
    </dsp:sp>
    <dsp:sp modelId="{EF860D7C-A6F7-4BFD-89EA-3F6F9EF3CA42}">
      <dsp:nvSpPr>
        <dsp:cNvPr id="0" name=""/>
        <dsp:cNvSpPr/>
      </dsp:nvSpPr>
      <dsp:spPr>
        <a:xfrm>
          <a:off x="0" y="1471835"/>
          <a:ext cx="2877502" cy="1399728"/>
        </a:xfrm>
        <a:prstGeom prst="roundRect">
          <a:avLst/>
        </a:prstGeom>
        <a:gradFill rotWithShape="0">
          <a:gsLst>
            <a:gs pos="0">
              <a:schemeClr val="accent2">
                <a:hueOff val="-1800000"/>
                <a:satOff val="0"/>
                <a:lumOff val="16666"/>
                <a:alphaOff val="0"/>
                <a:shade val="51000"/>
                <a:satMod val="130000"/>
              </a:schemeClr>
            </a:gs>
            <a:gs pos="80000">
              <a:schemeClr val="accent2">
                <a:hueOff val="-1800000"/>
                <a:satOff val="0"/>
                <a:lumOff val="16666"/>
                <a:alphaOff val="0"/>
                <a:shade val="93000"/>
                <a:satMod val="130000"/>
              </a:schemeClr>
            </a:gs>
            <a:gs pos="100000">
              <a:schemeClr val="accent2">
                <a:hueOff val="-1800000"/>
                <a:satOff val="0"/>
                <a:lumOff val="1666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b="1" kern="1200" dirty="0" smtClean="0"/>
            <a:t>Added Features</a:t>
          </a:r>
          <a:endParaRPr lang="en-US" sz="2900" b="1" kern="1200" dirty="0"/>
        </a:p>
      </dsp:txBody>
      <dsp:txXfrm>
        <a:off x="0" y="1471835"/>
        <a:ext cx="2877502" cy="1399728"/>
      </dsp:txXfrm>
    </dsp:sp>
    <dsp:sp modelId="{6B6D76B1-74B4-4843-871F-0A2C8FADDFE4}">
      <dsp:nvSpPr>
        <dsp:cNvPr id="0" name=""/>
        <dsp:cNvSpPr/>
      </dsp:nvSpPr>
      <dsp:spPr>
        <a:xfrm rot="5400000">
          <a:off x="4875391" y="1083634"/>
          <a:ext cx="1119782" cy="5115560"/>
        </a:xfrm>
        <a:prstGeom prst="round2SameRect">
          <a:avLst/>
        </a:prstGeom>
        <a:solidFill>
          <a:schemeClr val="accent2">
            <a:tint val="40000"/>
            <a:alpha val="90000"/>
            <a:hueOff val="-3600000"/>
            <a:satOff val="0"/>
            <a:lumOff val="4434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-3600000"/>
              <a:satOff val="0"/>
              <a:lumOff val="443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600" kern="1200" dirty="0"/>
        </a:p>
      </dsp:txBody>
      <dsp:txXfrm rot="5400000">
        <a:off x="4875391" y="1083634"/>
        <a:ext cx="1119782" cy="5115560"/>
      </dsp:txXfrm>
    </dsp:sp>
    <dsp:sp modelId="{57C37E8A-DD3E-48FE-87ED-3B94128758EC}">
      <dsp:nvSpPr>
        <dsp:cNvPr id="0" name=""/>
        <dsp:cNvSpPr/>
      </dsp:nvSpPr>
      <dsp:spPr>
        <a:xfrm>
          <a:off x="0" y="2941550"/>
          <a:ext cx="2877502" cy="1399728"/>
        </a:xfrm>
        <a:prstGeom prst="roundRect">
          <a:avLst/>
        </a:prstGeom>
        <a:gradFill rotWithShape="0">
          <a:gsLst>
            <a:gs pos="0">
              <a:schemeClr val="accent2">
                <a:hueOff val="-3600000"/>
                <a:satOff val="0"/>
                <a:lumOff val="33333"/>
                <a:alphaOff val="0"/>
                <a:shade val="51000"/>
                <a:satMod val="130000"/>
              </a:schemeClr>
            </a:gs>
            <a:gs pos="80000">
              <a:schemeClr val="accent2">
                <a:hueOff val="-3600000"/>
                <a:satOff val="0"/>
                <a:lumOff val="33333"/>
                <a:alphaOff val="0"/>
                <a:shade val="93000"/>
                <a:satMod val="130000"/>
              </a:schemeClr>
            </a:gs>
            <a:gs pos="100000">
              <a:schemeClr val="accent2">
                <a:hueOff val="-3600000"/>
                <a:satOff val="0"/>
                <a:lumOff val="3333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b="1" kern="1200" dirty="0" smtClean="0"/>
            <a:t>Web Redesign</a:t>
          </a:r>
          <a:endParaRPr lang="en-US" sz="2900" b="1" kern="1200" dirty="0"/>
        </a:p>
      </dsp:txBody>
      <dsp:txXfrm>
        <a:off x="0" y="2941550"/>
        <a:ext cx="2877502" cy="13997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543571" y="8895735"/>
            <a:ext cx="395132" cy="30685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2202" tIns="45291" rIns="92202" bIns="45291" anchor="ctr">
            <a:spAutoFit/>
          </a:bodyPr>
          <a:lstStyle/>
          <a:p>
            <a:pPr algn="r" defTabSz="932508"/>
            <a:fld id="{6ED98734-EE93-4A21-B438-E65FA54DD52D}" type="slidenum">
              <a:rPr lang="en-US" sz="1400"/>
              <a:pPr algn="r" defTabSz="932508"/>
              <a:t>‹#›</a:t>
            </a:fld>
            <a:endParaRPr lang="en-US" sz="1400" dirty="0"/>
          </a:p>
        </p:txBody>
      </p:sp>
    </p:spTree>
    <p:extLst>
      <p:ext uri="{BB962C8B-B14F-4D97-AF65-F5344CB8AC3E}">
        <p14:creationId xmlns="" xmlns:p14="http://schemas.microsoft.com/office/powerpoint/2010/main" val="20176729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252" y="4415273"/>
            <a:ext cx="5139898" cy="418314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2202" tIns="45291" rIns="92202" bIns="4529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notes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700088"/>
            <a:ext cx="4641850" cy="34813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543571" y="8895735"/>
            <a:ext cx="395132" cy="30685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2202" tIns="45291" rIns="92202" bIns="45291" anchor="ctr">
            <a:spAutoFit/>
          </a:bodyPr>
          <a:lstStyle/>
          <a:p>
            <a:pPr algn="r" defTabSz="932508"/>
            <a:fld id="{2F94EEAB-117B-482F-A9C3-3CCD8746529A}" type="slidenum">
              <a:rPr lang="en-US" sz="1400"/>
              <a:pPr algn="r" defTabSz="932508"/>
              <a:t>‹#›</a:t>
            </a:fld>
            <a:endParaRPr lang="en-US" sz="1400" dirty="0"/>
          </a:p>
        </p:txBody>
      </p:sp>
    </p:spTree>
    <p:extLst>
      <p:ext uri="{BB962C8B-B14F-4D97-AF65-F5344CB8AC3E}">
        <p14:creationId xmlns="" xmlns:p14="http://schemas.microsoft.com/office/powerpoint/2010/main" val="20736073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819400"/>
            <a:ext cx="7789863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 and use in 1 or 2 lines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50938" y="3962400"/>
            <a:ext cx="6435725" cy="2133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 and use in 1 or more lines</a:t>
            </a:r>
          </a:p>
        </p:txBody>
      </p:sp>
      <p:grpSp>
        <p:nvGrpSpPr>
          <p:cNvPr id="63589" name="Group 101"/>
          <p:cNvGrpSpPr>
            <a:grpSpLocks/>
          </p:cNvGrpSpPr>
          <p:nvPr userDrawn="1"/>
        </p:nvGrpSpPr>
        <p:grpSpPr bwMode="auto">
          <a:xfrm>
            <a:off x="0" y="3867150"/>
            <a:ext cx="7986713" cy="19050"/>
            <a:chOff x="0" y="840"/>
            <a:chExt cx="5660" cy="12"/>
          </a:xfrm>
        </p:grpSpPr>
        <p:sp>
          <p:nvSpPr>
            <p:cNvPr id="63590" name="Line 102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591" name="Line 103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63599" name="Object 111"/>
          <p:cNvGraphicFramePr>
            <a:graphicFrameLocks noChangeAspect="1"/>
          </p:cNvGraphicFramePr>
          <p:nvPr/>
        </p:nvGraphicFramePr>
        <p:xfrm>
          <a:off x="990600" y="381000"/>
          <a:ext cx="7162800" cy="1695450"/>
        </p:xfrm>
        <a:graphic>
          <a:graphicData uri="http://schemas.openxmlformats.org/presentationml/2006/ole">
            <p:oleObj spid="_x0000_s63600" name="Photo Editor Photo" r:id="rId3" imgW="6400000" imgH="1514686" progId="">
              <p:embed/>
            </p:oleObj>
          </a:graphicData>
        </a:graphic>
      </p:graphicFrame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5588" y="228600"/>
            <a:ext cx="1997075" cy="4343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"/>
            <a:ext cx="5843588" cy="4343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676400"/>
            <a:ext cx="3921125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A8"/>
            </a:gs>
            <a:gs pos="100000">
              <a:srgbClr val="1B8D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28600"/>
            <a:ext cx="6697663" cy="876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76400"/>
            <a:ext cx="7993063" cy="289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 and use use in 1 or more lines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1117" name="Group 93"/>
          <p:cNvGrpSpPr>
            <a:grpSpLocks/>
          </p:cNvGrpSpPr>
          <p:nvPr userDrawn="1"/>
        </p:nvGrpSpPr>
        <p:grpSpPr bwMode="auto">
          <a:xfrm>
            <a:off x="0" y="1333500"/>
            <a:ext cx="7986713" cy="19050"/>
            <a:chOff x="0" y="840"/>
            <a:chExt cx="5660" cy="12"/>
          </a:xfrm>
        </p:grpSpPr>
        <p:sp>
          <p:nvSpPr>
            <p:cNvPr id="1118" name="Line 94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19" name="Line 95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1133" name="Object 109"/>
          <p:cNvGraphicFramePr>
            <a:graphicFrameLocks noChangeAspect="1"/>
          </p:cNvGraphicFramePr>
          <p:nvPr/>
        </p:nvGraphicFramePr>
        <p:xfrm>
          <a:off x="142875" y="317500"/>
          <a:ext cx="1428750" cy="671513"/>
        </p:xfrm>
        <a:graphic>
          <a:graphicData uri="http://schemas.openxmlformats.org/presentationml/2006/ole">
            <p:oleObj spid="_x0000_s1134" name="Photo Editor Photo" r:id="rId14" imgW="3486637" imgH="1638529" progId="">
              <p:embed/>
            </p:oleObj>
          </a:graphicData>
        </a:graphic>
      </p:graphicFrame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465138" indent="-4651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n"/>
        <a:defRPr sz="3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976313" indent="-3968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Char char="–"/>
        <a:defRPr sz="2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439863" indent="-3492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n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7827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66FFFF"/>
        </a:buClr>
        <a:buSzPct val="65000"/>
        <a:buFont typeface="Monotype Sorts" pitchFamily="2" charset="2"/>
        <a:buChar char="u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1256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828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30400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972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9544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HHS Measure </a:t>
            </a:r>
            <a:r>
              <a:rPr lang="en-US" dirty="0" smtClean="0"/>
              <a:t>Inventory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Monique D. Cohen, PhD, MPH</a:t>
            </a:r>
          </a:p>
          <a:p>
            <a:r>
              <a:rPr lang="en-US" dirty="0" smtClean="0"/>
              <a:t>10 September 2012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3290" y="42950"/>
            <a:ext cx="8458200" cy="6766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5120" y="55880"/>
            <a:ext cx="8458200" cy="6766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0360" y="40640"/>
            <a:ext cx="8458200" cy="6766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5440" y="40640"/>
            <a:ext cx="8458200" cy="6766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075" y="41565"/>
            <a:ext cx="8458200" cy="6766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609600" y="1676400"/>
          <a:ext cx="7993063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Upcoming Enhancements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3505200" y="1676400"/>
            <a:ext cx="5181600" cy="2895600"/>
          </a:xfrm>
        </p:spPr>
        <p:txBody>
          <a:bodyPr/>
          <a:lstStyle/>
          <a:p>
            <a:pPr>
              <a:buClr>
                <a:srgbClr val="0000A8"/>
              </a:buClr>
              <a:buFont typeface="Wingdings" pitchFamily="2" charset="2"/>
              <a:buChar char="§"/>
            </a:pPr>
            <a:endParaRPr lang="en-US" sz="1400" dirty="0" smtClean="0">
              <a:solidFill>
                <a:srgbClr val="0000A8"/>
              </a:solidFill>
              <a:effectLst/>
            </a:endParaRPr>
          </a:p>
          <a:p>
            <a:pPr>
              <a:lnSpc>
                <a:spcPct val="75000"/>
              </a:lnSpc>
              <a:buClr>
                <a:srgbClr val="0000A8"/>
              </a:buClr>
              <a:buFont typeface="Wingdings" pitchFamily="2" charset="2"/>
              <a:buChar char="§"/>
            </a:pPr>
            <a:r>
              <a:rPr lang="en-US" sz="2600" dirty="0" smtClean="0">
                <a:solidFill>
                  <a:srgbClr val="0000A8"/>
                </a:solidFill>
                <a:effectLst/>
              </a:rPr>
              <a:t>Search</a:t>
            </a:r>
          </a:p>
          <a:p>
            <a:pPr>
              <a:lnSpc>
                <a:spcPct val="75000"/>
              </a:lnSpc>
              <a:buClr>
                <a:srgbClr val="0000A8"/>
              </a:buClr>
              <a:buFont typeface="Wingdings" pitchFamily="2" charset="2"/>
              <a:buChar char="§"/>
            </a:pPr>
            <a:r>
              <a:rPr lang="en-US" sz="2600" dirty="0" smtClean="0">
                <a:solidFill>
                  <a:srgbClr val="0000A8"/>
                </a:solidFill>
                <a:effectLst/>
              </a:rPr>
              <a:t>Faceted Browse</a:t>
            </a:r>
          </a:p>
          <a:p>
            <a:pPr>
              <a:buClr>
                <a:srgbClr val="0000A8"/>
              </a:buClr>
              <a:buFont typeface="Wingdings" pitchFamily="2" charset="2"/>
              <a:buChar char="§"/>
            </a:pPr>
            <a:endParaRPr lang="en-US" dirty="0" smtClean="0">
              <a:solidFill>
                <a:srgbClr val="0000A8"/>
              </a:solidFill>
              <a:effectLst/>
            </a:endParaRPr>
          </a:p>
          <a:p>
            <a:pPr>
              <a:buClr>
                <a:srgbClr val="0000A8"/>
              </a:buClr>
              <a:buFont typeface="Wingdings" pitchFamily="2" charset="2"/>
              <a:buChar char="§"/>
            </a:pPr>
            <a:endParaRPr lang="en-US" sz="800" dirty="0" smtClean="0">
              <a:solidFill>
                <a:srgbClr val="0000A8"/>
              </a:solidFill>
              <a:effectLst/>
            </a:endParaRPr>
          </a:p>
          <a:p>
            <a:pPr>
              <a:lnSpc>
                <a:spcPct val="75000"/>
              </a:lnSpc>
              <a:buClr>
                <a:srgbClr val="0000A8"/>
              </a:buClr>
              <a:buFont typeface="Wingdings" pitchFamily="2" charset="2"/>
              <a:buChar char="§"/>
            </a:pPr>
            <a:r>
              <a:rPr lang="en-US" sz="2600" dirty="0" smtClean="0">
                <a:solidFill>
                  <a:srgbClr val="0000A8"/>
                </a:solidFill>
                <a:effectLst/>
              </a:rPr>
              <a:t>More data elements</a:t>
            </a:r>
          </a:p>
          <a:p>
            <a:pPr>
              <a:lnSpc>
                <a:spcPct val="75000"/>
              </a:lnSpc>
              <a:buClr>
                <a:srgbClr val="0000A8"/>
              </a:buClr>
              <a:buFont typeface="Wingdings" pitchFamily="2" charset="2"/>
              <a:buChar char="§"/>
            </a:pPr>
            <a:r>
              <a:rPr lang="en-US" sz="2600" dirty="0" smtClean="0">
                <a:solidFill>
                  <a:srgbClr val="0000A8"/>
                </a:solidFill>
                <a:effectLst/>
              </a:rPr>
              <a:t>About, Archive, Events, FAQ</a:t>
            </a:r>
          </a:p>
          <a:p>
            <a:pPr>
              <a:buClr>
                <a:srgbClr val="0000A8"/>
              </a:buClr>
              <a:buFont typeface="Wingdings" pitchFamily="2" charset="2"/>
              <a:buChar char="§"/>
            </a:pPr>
            <a:endParaRPr lang="en-US" sz="2200" dirty="0" smtClean="0">
              <a:solidFill>
                <a:srgbClr val="0000A8"/>
              </a:solidFill>
              <a:effectLst/>
            </a:endParaRPr>
          </a:p>
          <a:p>
            <a:pPr>
              <a:buClr>
                <a:srgbClr val="0000A8"/>
              </a:buClr>
              <a:buFont typeface="Wingdings" pitchFamily="2" charset="2"/>
              <a:buChar char="§"/>
            </a:pPr>
            <a:endParaRPr lang="en-US" sz="1400" dirty="0" smtClean="0">
              <a:solidFill>
                <a:srgbClr val="0000A8"/>
              </a:solidFill>
              <a:effectLst/>
            </a:endParaRPr>
          </a:p>
          <a:p>
            <a:pPr>
              <a:lnSpc>
                <a:spcPct val="75000"/>
              </a:lnSpc>
              <a:buClr>
                <a:srgbClr val="0000A8"/>
              </a:buClr>
              <a:buFont typeface="Wingdings" pitchFamily="2" charset="2"/>
              <a:buChar char="§"/>
            </a:pPr>
            <a:r>
              <a:rPr lang="en-US" sz="2600" dirty="0" smtClean="0">
                <a:solidFill>
                  <a:srgbClr val="0000A8"/>
                </a:solidFill>
                <a:effectLst/>
              </a:rPr>
              <a:t>New homepage</a:t>
            </a:r>
          </a:p>
          <a:p>
            <a:pPr>
              <a:lnSpc>
                <a:spcPct val="75000"/>
              </a:lnSpc>
              <a:buClr>
                <a:srgbClr val="0000A8"/>
              </a:buClr>
              <a:buFont typeface="Wingdings" pitchFamily="2" charset="2"/>
              <a:buChar char="§"/>
            </a:pPr>
            <a:r>
              <a:rPr lang="en-US" sz="2600" dirty="0" smtClean="0">
                <a:solidFill>
                  <a:srgbClr val="0000A8"/>
                </a:solidFill>
                <a:effectLst/>
              </a:rPr>
              <a:t>Improved design</a:t>
            </a:r>
            <a:endParaRPr lang="en-US" sz="2600" dirty="0">
              <a:solidFill>
                <a:srgbClr val="0000A8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http</a:t>
            </a:r>
            <a:r>
              <a:rPr lang="en-US" dirty="0" smtClean="0"/>
              <a:t>://www.qualitymeasures.ahrq.gov/</a:t>
            </a:r>
            <a:endParaRPr lang="en-US" dirty="0"/>
          </a:p>
        </p:txBody>
      </p:sp>
      <p:pic>
        <p:nvPicPr>
          <p:cNvPr id="5" name="ctl00_ContentPlaceHolder1_imgHHSRotator" descr="http://www.qualitymeasures.ahrq.gov/images/HHS_rotator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9320" y="1676400"/>
            <a:ext cx="4526280" cy="301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Mary P. Nix, MS, MT(ASCP)SBB, PMP (AHRQ)</a:t>
            </a:r>
          </a:p>
          <a:p>
            <a:endParaRPr lang="en-US" dirty="0" smtClean="0"/>
          </a:p>
          <a:p>
            <a:r>
              <a:rPr lang="en-US" dirty="0" smtClean="0"/>
              <a:t>Judi Consalvo (AHRQ)</a:t>
            </a:r>
          </a:p>
          <a:p>
            <a:endParaRPr lang="en-US" dirty="0" smtClean="0"/>
          </a:p>
          <a:p>
            <a:r>
              <a:rPr lang="en-US" dirty="0" smtClean="0"/>
              <a:t>Stephanie Mika, MPH (ASPE)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provide the public an inventory of the measures that are currently being used by HHS agencies for quality measurement, improvement, and reporting</a:t>
            </a:r>
          </a:p>
          <a:p>
            <a:endParaRPr lang="en-US" b="1" dirty="0" smtClean="0"/>
          </a:p>
        </p:txBody>
      </p:sp>
      <p:pic>
        <p:nvPicPr>
          <p:cNvPr id="4" name="ctl00_ContentPlaceHolder1_imgHHSRotator" descr="http://www.qualitymeasures.ahrq.gov/images/HHS_rotator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124200" y="3606800"/>
            <a:ext cx="4191000" cy="279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Advance collaboration among members of the quality community </a:t>
            </a:r>
          </a:p>
          <a:p>
            <a:endParaRPr lang="en-US" dirty="0" smtClean="0"/>
          </a:p>
          <a:p>
            <a:r>
              <a:rPr lang="en-US" dirty="0" smtClean="0"/>
              <a:t>Advance the effective use and harmonization of quality of care measures</a:t>
            </a:r>
            <a:endParaRPr lang="en-US" b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Last updated in 2012</a:t>
            </a:r>
          </a:p>
          <a:p>
            <a:endParaRPr lang="en-US" dirty="0" smtClean="0"/>
          </a:p>
          <a:p>
            <a:r>
              <a:rPr lang="en-US" dirty="0" smtClean="0"/>
              <a:t>9 </a:t>
            </a:r>
            <a:r>
              <a:rPr lang="en-US" dirty="0" smtClean="0"/>
              <a:t>contributing </a:t>
            </a:r>
            <a:r>
              <a:rPr lang="en-US" dirty="0" smtClean="0"/>
              <a:t>agencies and offices</a:t>
            </a:r>
          </a:p>
          <a:p>
            <a:endParaRPr lang="en-US" dirty="0" smtClean="0"/>
          </a:p>
          <a:p>
            <a:r>
              <a:rPr lang="en-US" dirty="0" smtClean="0"/>
              <a:t>&gt;2000 measures, including 266 also in NQMC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Number of Measures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09600" y="1676400"/>
          <a:ext cx="7993063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Audience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Providers</a:t>
            </a:r>
          </a:p>
          <a:p>
            <a:r>
              <a:rPr lang="en-US" dirty="0" smtClean="0"/>
              <a:t>Measure developers</a:t>
            </a:r>
          </a:p>
          <a:p>
            <a:r>
              <a:rPr lang="en-US" dirty="0" smtClean="0"/>
              <a:t>Quality managers</a:t>
            </a:r>
          </a:p>
          <a:p>
            <a:r>
              <a:rPr lang="en-US" dirty="0" smtClean="0"/>
              <a:t>Administrators</a:t>
            </a:r>
          </a:p>
          <a:p>
            <a:r>
              <a:rPr lang="en-US" dirty="0" smtClean="0"/>
              <a:t>Researchers</a:t>
            </a:r>
          </a:p>
          <a:p>
            <a:r>
              <a:rPr lang="en-US" dirty="0" smtClean="0"/>
              <a:t>Educators</a:t>
            </a:r>
          </a:p>
          <a:p>
            <a:r>
              <a:rPr lang="en-US" dirty="0" smtClean="0"/>
              <a:t>Students</a:t>
            </a:r>
            <a:endParaRPr lang="en-US" dirty="0"/>
          </a:p>
        </p:txBody>
      </p:sp>
      <p:pic>
        <p:nvPicPr>
          <p:cNvPr id="12" name="Picture 17" descr="C:\Documents and Settings\monique.cohen\Local Settings\Temporary Internet Files\Content.IE5\1XXAR2WJ\MP900439287[1]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029200" y="2209800"/>
            <a:ext cx="3566160" cy="35661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Elements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HHS Division (HHS Sub-Division)</a:t>
            </a:r>
          </a:p>
          <a:p>
            <a:r>
              <a:rPr lang="en-US" dirty="0" smtClean="0"/>
              <a:t>Topic or Condition (Sub-Topic or Sub-Condition)</a:t>
            </a:r>
          </a:p>
          <a:p>
            <a:r>
              <a:rPr lang="en-US" dirty="0" smtClean="0"/>
              <a:t>Measure Domain</a:t>
            </a:r>
          </a:p>
          <a:p>
            <a:r>
              <a:rPr lang="en-US" dirty="0" smtClean="0"/>
              <a:t>Care Setting</a:t>
            </a:r>
          </a:p>
          <a:p>
            <a:r>
              <a:rPr lang="en-US" dirty="0" smtClean="0"/>
              <a:t>Denominator</a:t>
            </a:r>
          </a:p>
          <a:p>
            <a:r>
              <a:rPr lang="en-US" dirty="0" smtClean="0"/>
              <a:t>Numerator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Data Source</a:t>
            </a:r>
          </a:p>
          <a:p>
            <a:r>
              <a:rPr lang="en-US" dirty="0" smtClean="0"/>
              <a:t>Purpose</a:t>
            </a:r>
            <a:endParaRPr lang="en-US" dirty="0" smtClean="0"/>
          </a:p>
          <a:p>
            <a:r>
              <a:rPr lang="en-US" dirty="0" smtClean="0"/>
              <a:t>Reported</a:t>
            </a:r>
          </a:p>
          <a:p>
            <a:r>
              <a:rPr lang="en-US" dirty="0" smtClean="0"/>
              <a:t>Measure Maintenance</a:t>
            </a:r>
          </a:p>
          <a:p>
            <a:r>
              <a:rPr lang="en-US" dirty="0" smtClean="0"/>
              <a:t>HHS Measure Status</a:t>
            </a:r>
          </a:p>
          <a:p>
            <a:r>
              <a:rPr lang="en-US" dirty="0" smtClean="0"/>
              <a:t>Public Availability</a:t>
            </a:r>
          </a:p>
          <a:p>
            <a:r>
              <a:rPr lang="en-US" dirty="0" smtClean="0"/>
              <a:t>Related NQMC Measure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6365" y="55420"/>
            <a:ext cx="8458200" cy="6766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279F"/>
      </a:dk1>
      <a:lt1>
        <a:srgbClr val="FFFFFF"/>
      </a:lt1>
      <a:dk2>
        <a:srgbClr val="0000FF"/>
      </a:dk2>
      <a:lt2>
        <a:srgbClr val="FFFF00"/>
      </a:lt2>
      <a:accent1>
        <a:srgbClr val="8CF4EA"/>
      </a:accent1>
      <a:accent2>
        <a:srgbClr val="FF00FF"/>
      </a:accent2>
      <a:accent3>
        <a:srgbClr val="AAAAFF"/>
      </a:accent3>
      <a:accent4>
        <a:srgbClr val="DADADA"/>
      </a:accent4>
      <a:accent5>
        <a:srgbClr val="C5F8F3"/>
      </a:accent5>
      <a:accent6>
        <a:srgbClr val="E700E7"/>
      </a:accent6>
      <a:hlink>
        <a:srgbClr val="FAFD00"/>
      </a:hlink>
      <a:folHlink>
        <a:srgbClr val="51D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3302</TotalTime>
  <Pages>1</Pages>
  <Words>200</Words>
  <Application>Microsoft Office PowerPoint</Application>
  <PresentationFormat>On-screen Show (4:3)</PresentationFormat>
  <Paragraphs>69</Paragraphs>
  <Slides>16</Slides>
  <Notes>10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Default Design</vt:lpstr>
      <vt:lpstr>Photo Editor Photo</vt:lpstr>
      <vt:lpstr>HHS Measure Inventory</vt:lpstr>
      <vt:lpstr>Acknowledgements</vt:lpstr>
      <vt:lpstr>Purpose</vt:lpstr>
      <vt:lpstr>Goals</vt:lpstr>
      <vt:lpstr>Current Stats</vt:lpstr>
      <vt:lpstr>Number of Measures</vt:lpstr>
      <vt:lpstr>Audience</vt:lpstr>
      <vt:lpstr>Data Elements</vt:lpstr>
      <vt:lpstr>Slide 9</vt:lpstr>
      <vt:lpstr>Slide 10</vt:lpstr>
      <vt:lpstr>Slide 11</vt:lpstr>
      <vt:lpstr>Slide 12</vt:lpstr>
      <vt:lpstr>Slide 13</vt:lpstr>
      <vt:lpstr>Slide 14</vt:lpstr>
      <vt:lpstr>Upcoming Enhancements</vt:lpstr>
      <vt:lpstr>Slide 16</vt:lpstr>
    </vt:vector>
  </TitlesOfParts>
  <Company>OCKT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AHRQ Slide Template 2004</dc:title>
  <dc:creator>Sandy K. Cummings</dc:creator>
  <dc:description>6/24/04</dc:description>
  <cp:lastModifiedBy>DHHS</cp:lastModifiedBy>
  <cp:revision>174</cp:revision>
  <cp:lastPrinted>2003-01-21T20:19:23Z</cp:lastPrinted>
  <dcterms:created xsi:type="dcterms:W3CDTF">1998-03-10T09:05:00Z</dcterms:created>
  <dcterms:modified xsi:type="dcterms:W3CDTF">2012-09-06T22:22:52Z</dcterms:modified>
</cp:coreProperties>
</file>