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1374" r:id="rId2"/>
    <p:sldId id="1443" r:id="rId3"/>
    <p:sldId id="1513" r:id="rId4"/>
    <p:sldId id="1514" r:id="rId5"/>
    <p:sldId id="1517" r:id="rId6"/>
    <p:sldId id="1515" r:id="rId7"/>
    <p:sldId id="1511" r:id="rId8"/>
    <p:sldId id="1441" r:id="rId9"/>
    <p:sldId id="1442" r:id="rId10"/>
    <p:sldId id="1445" r:id="rId11"/>
    <p:sldId id="1473" r:id="rId12"/>
    <p:sldId id="1448" r:id="rId13"/>
    <p:sldId id="1449" r:id="rId14"/>
    <p:sldId id="1451" r:id="rId15"/>
    <p:sldId id="1452" r:id="rId16"/>
    <p:sldId id="1454" r:id="rId17"/>
    <p:sldId id="1459" r:id="rId18"/>
    <p:sldId id="1462" r:id="rId19"/>
    <p:sldId id="1464" r:id="rId20"/>
    <p:sldId id="1465" r:id="rId21"/>
    <p:sldId id="1468" r:id="rId22"/>
    <p:sldId id="1516" r:id="rId23"/>
    <p:sldId id="1483" r:id="rId24"/>
    <p:sldId id="1485" r:id="rId25"/>
    <p:sldId id="1497" r:id="rId26"/>
    <p:sldId id="1490" r:id="rId27"/>
    <p:sldId id="1491" r:id="rId28"/>
    <p:sldId id="1493" r:id="rId29"/>
    <p:sldId id="1495" r:id="rId30"/>
  </p:sldIdLst>
  <p:sldSz cx="9144000" cy="6858000" type="screen4x3"/>
  <p:notesSz cx="7019925" cy="9305925"/>
  <p:defaultTextStyle>
    <a:defPPr>
      <a:defRPr lang="en-US"/>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a Hassol" initials="AH"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FF00"/>
    <a:srgbClr val="000000"/>
    <a:srgbClr val="66FF99"/>
    <a:srgbClr val="66CCFF"/>
    <a:srgbClr val="CC99FF"/>
    <a:srgbClr val="33CCFF"/>
    <a:srgbClr val="33CC33"/>
    <a:srgbClr val="9999FF"/>
    <a:srgbClr val="FF6600"/>
    <a:srgbClr val="0000A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221" autoAdjust="0"/>
    <p:restoredTop sz="94654" autoAdjust="0"/>
  </p:normalViewPr>
  <p:slideViewPr>
    <p:cSldViewPr>
      <p:cViewPr>
        <p:scale>
          <a:sx n="90" d="100"/>
          <a:sy n="90" d="100"/>
        </p:scale>
        <p:origin x="-1182" y="-420"/>
      </p:cViewPr>
      <p:guideLst>
        <p:guide orient="horz" pos="2160"/>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4" d="100"/>
          <a:sy n="44" d="100"/>
        </p:scale>
        <p:origin x="-1493" y="-80"/>
      </p:cViewPr>
      <p:guideLst>
        <p:guide orient="horz" pos="2930"/>
        <p:guide pos="221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50025" y="8905875"/>
            <a:ext cx="398463" cy="306388"/>
          </a:xfrm>
          <a:prstGeom prst="rect">
            <a:avLst/>
          </a:prstGeom>
          <a:noFill/>
          <a:ln w="12700">
            <a:noFill/>
            <a:miter lim="800000"/>
            <a:headEnd/>
            <a:tailEnd/>
          </a:ln>
          <a:effectLst/>
        </p:spPr>
        <p:txBody>
          <a:bodyPr wrap="none" lIns="92359" tIns="45372" rIns="92359" bIns="45372" anchor="ctr">
            <a:spAutoFit/>
          </a:bodyPr>
          <a:lstStyle/>
          <a:p>
            <a:pPr algn="r" defTabSz="933450">
              <a:defRPr/>
            </a:pPr>
            <a:fld id="{92F3BB63-CD3C-4156-BC22-4E34E6FF304B}" type="slidenum">
              <a:rPr lang="en-US" sz="1400"/>
              <a:pPr algn="r" defTabSz="933450">
                <a:defRPr/>
              </a:pPr>
              <a:t>‹#›</a:t>
            </a:fld>
            <a:endParaRPr lang="en-US" sz="1400" dirty="0"/>
          </a:p>
        </p:txBody>
      </p:sp>
    </p:spTree>
    <p:extLst>
      <p:ext uri="{BB962C8B-B14F-4D97-AF65-F5344CB8AC3E}">
        <p14:creationId xmlns:p14="http://schemas.microsoft.com/office/powerpoint/2010/main" xmlns="" val="3455873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6625" y="4419600"/>
            <a:ext cx="5146675" cy="4187825"/>
          </a:xfrm>
          <a:prstGeom prst="rect">
            <a:avLst/>
          </a:prstGeom>
          <a:noFill/>
          <a:ln w="12700">
            <a:noFill/>
            <a:miter lim="800000"/>
            <a:headEnd/>
            <a:tailEnd/>
          </a:ln>
          <a:effectLst/>
        </p:spPr>
        <p:txBody>
          <a:bodyPr vert="horz" wrap="square" lIns="92359" tIns="45372" rIns="92359" bIns="45372"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443" name="Rectangle 3"/>
          <p:cNvSpPr>
            <a:spLocks noGrp="1" noRot="1" noChangeAspect="1" noChangeArrowheads="1" noTextEdit="1"/>
          </p:cNvSpPr>
          <p:nvPr>
            <p:ph type="sldImg" idx="2"/>
          </p:nvPr>
        </p:nvSpPr>
        <p:spPr bwMode="auto">
          <a:xfrm>
            <a:off x="1185863" y="700088"/>
            <a:ext cx="4648200" cy="3486150"/>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550025" y="8905875"/>
            <a:ext cx="398463" cy="306388"/>
          </a:xfrm>
          <a:prstGeom prst="rect">
            <a:avLst/>
          </a:prstGeom>
          <a:noFill/>
          <a:ln w="12700">
            <a:noFill/>
            <a:miter lim="800000"/>
            <a:headEnd/>
            <a:tailEnd/>
          </a:ln>
          <a:effectLst/>
        </p:spPr>
        <p:txBody>
          <a:bodyPr wrap="none" lIns="92359" tIns="45372" rIns="92359" bIns="45372" anchor="ctr">
            <a:spAutoFit/>
          </a:bodyPr>
          <a:lstStyle/>
          <a:p>
            <a:pPr algn="r" defTabSz="933450">
              <a:defRPr/>
            </a:pPr>
            <a:fld id="{639E195B-25F6-4E4C-8441-D33DF813F096}" type="slidenum">
              <a:rPr lang="en-US" sz="1400"/>
              <a:pPr algn="r" defTabSz="933450">
                <a:defRPr/>
              </a:pPr>
              <a:t>‹#›</a:t>
            </a:fld>
            <a:endParaRPr lang="en-US" sz="1400" dirty="0"/>
          </a:p>
        </p:txBody>
      </p:sp>
    </p:spTree>
    <p:extLst>
      <p:ext uri="{BB962C8B-B14F-4D97-AF65-F5344CB8AC3E}">
        <p14:creationId xmlns:p14="http://schemas.microsoft.com/office/powerpoint/2010/main" xmlns="" val="8673474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flip="none" rotWithShape="1">
          <a:gsLst>
            <a:gs pos="0">
              <a:srgbClr val="0000A8"/>
            </a:gs>
            <a:gs pos="100000">
              <a:srgbClr val="1B8DFF"/>
            </a:gs>
          </a:gsLst>
          <a:lin ang="5400000" scaled="1"/>
          <a:tileRect/>
        </a:gradFill>
        <a:effectLst/>
      </p:bgPr>
    </p:bg>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p>
          </p:txBody>
        </p:sp>
      </p:grpSp>
      <p:graphicFrame>
        <p:nvGraphicFramePr>
          <p:cNvPr id="7" name="Object 111"/>
          <p:cNvGraphicFramePr>
            <a:graphicFrameLocks noChangeAspect="1"/>
          </p:cNvGraphicFramePr>
          <p:nvPr/>
        </p:nvGraphicFramePr>
        <p:xfrm>
          <a:off x="989013" y="381000"/>
          <a:ext cx="7164387" cy="1695450"/>
        </p:xfrm>
        <a:graphic>
          <a:graphicData uri="http://schemas.openxmlformats.org/presentationml/2006/ole">
            <p:oleObj spid="_x0000_s85056" name="Photo Editor Photo" r:id="rId3" imgW="6400000" imgH="1514686" progId="">
              <p:embed/>
            </p:oleObj>
          </a:graphicData>
        </a:graphic>
      </p:graphicFrame>
      <p:sp>
        <p:nvSpPr>
          <p:cNvPr id="63490"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62" tIns="44438" rIns="90462" bIns="44438" numCol="1" anchor="b"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93"/>
          <p:cNvGrpSpPr>
            <a:grpSpLocks/>
          </p:cNvGrpSpPr>
          <p:nvPr userDrawn="1"/>
        </p:nvGrpSpPr>
        <p:grpSpPr bwMode="auto">
          <a:xfrm>
            <a:off x="0" y="1333500"/>
            <a:ext cx="7986713" cy="20638"/>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p>
          </p:txBody>
        </p:sp>
      </p:grpSp>
      <p:graphicFrame>
        <p:nvGraphicFramePr>
          <p:cNvPr id="1026" name="Object 109"/>
          <p:cNvGraphicFramePr>
            <a:graphicFrameLocks noChangeAspect="1"/>
          </p:cNvGraphicFramePr>
          <p:nvPr/>
        </p:nvGraphicFramePr>
        <p:xfrm>
          <a:off x="144463" y="317500"/>
          <a:ext cx="1428750" cy="671513"/>
        </p:xfrm>
        <a:graphic>
          <a:graphicData uri="http://schemas.openxmlformats.org/presentationml/2006/ole">
            <p:oleObj spid="_x0000_s1089" name="Photo Editor Photo" r:id="rId14"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820"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xStyles>
    <p:titleStyle>
      <a:lvl1pPr algn="ctr" rtl="0" eaLnBrk="0" fontAlgn="base" hangingPunct="0">
        <a:lnSpc>
          <a:spcPct val="90000"/>
        </a:lnSpc>
        <a:spcBef>
          <a:spcPct val="0"/>
        </a:spcBef>
        <a:spcAft>
          <a:spcPct val="0"/>
        </a:spcAft>
        <a:defRPr sz="32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19200"/>
            <a:ext cx="7789863" cy="1467559"/>
          </a:xfrm>
        </p:spPr>
        <p:txBody>
          <a:bodyPr/>
          <a:lstStyle/>
          <a:p>
            <a:r>
              <a:rPr lang="en-US" sz="3600" dirty="0" smtClean="0">
                <a:solidFill>
                  <a:srgbClr val="FFFF00"/>
                </a:solidFill>
              </a:rPr>
              <a:t>HIT Hazard Manager: </a:t>
            </a:r>
            <a:br>
              <a:rPr lang="en-US" sz="3600" dirty="0" smtClean="0">
                <a:solidFill>
                  <a:srgbClr val="FFFF00"/>
                </a:solidFill>
              </a:rPr>
            </a:br>
            <a:r>
              <a:rPr lang="en-US" sz="3600" dirty="0" smtClean="0">
                <a:solidFill>
                  <a:srgbClr val="FFFF00"/>
                </a:solidFill>
              </a:rPr>
              <a:t>for Proactive Hazard Control</a:t>
            </a:r>
            <a:endParaRPr lang="en-US" sz="3600" dirty="0">
              <a:solidFill>
                <a:srgbClr val="FFFF00"/>
              </a:solidFill>
            </a:endParaRPr>
          </a:p>
        </p:txBody>
      </p:sp>
      <p:sp>
        <p:nvSpPr>
          <p:cNvPr id="3" name="Subtitle 2"/>
          <p:cNvSpPr>
            <a:spLocks noGrp="1"/>
          </p:cNvSpPr>
          <p:nvPr>
            <p:ph type="subTitle" idx="1"/>
          </p:nvPr>
        </p:nvSpPr>
        <p:spPr>
          <a:xfrm>
            <a:off x="457200" y="3352800"/>
            <a:ext cx="8305800" cy="2133600"/>
          </a:xfrm>
        </p:spPr>
        <p:txBody>
          <a:bodyPr/>
          <a:lstStyle/>
          <a:p>
            <a:pPr eaLnBrk="1" fontAlgn="auto" hangingPunct="1">
              <a:spcBef>
                <a:spcPts val="0"/>
              </a:spcBef>
              <a:spcAft>
                <a:spcPts val="538"/>
              </a:spcAft>
              <a:defRPr/>
            </a:pPr>
            <a:r>
              <a:rPr lang="en-US" sz="2000" b="1" spc="144" dirty="0" smtClean="0">
                <a:solidFill>
                  <a:schemeClr val="tx1"/>
                </a:solidFill>
                <a:latin typeface="Calibri"/>
                <a:cs typeface="Calibri"/>
              </a:rPr>
              <a:t>James Walker</a:t>
            </a:r>
            <a:r>
              <a:rPr lang="en-US" sz="2000" b="1" spc="108" dirty="0">
                <a:solidFill>
                  <a:schemeClr val="tx1"/>
                </a:solidFill>
                <a:latin typeface="Calibri"/>
                <a:cs typeface="Calibri"/>
              </a:rPr>
              <a:t> </a:t>
            </a:r>
            <a:r>
              <a:rPr lang="en-US" sz="2000" b="1" spc="108" dirty="0" smtClean="0">
                <a:solidFill>
                  <a:schemeClr val="tx1"/>
                </a:solidFill>
                <a:latin typeface="Calibri"/>
                <a:cs typeface="Calibri"/>
              </a:rPr>
              <a:t>MD, Principal Investigator, Geisinger Health System</a:t>
            </a:r>
            <a:endParaRPr lang="en-US" sz="2000" b="1" spc="108" dirty="0">
              <a:solidFill>
                <a:schemeClr val="tx1"/>
              </a:solidFill>
              <a:latin typeface="Calibri"/>
              <a:cs typeface="Calibri"/>
            </a:endParaRPr>
          </a:p>
          <a:p>
            <a:pPr eaLnBrk="1" fontAlgn="auto" hangingPunct="1">
              <a:spcBef>
                <a:spcPts val="0"/>
              </a:spcBef>
              <a:spcAft>
                <a:spcPts val="538"/>
              </a:spcAft>
              <a:defRPr/>
            </a:pPr>
            <a:r>
              <a:rPr lang="en-US" sz="2000" b="1" spc="108" dirty="0">
                <a:solidFill>
                  <a:schemeClr val="tx1"/>
                </a:solidFill>
                <a:latin typeface="Calibri"/>
                <a:cs typeface="Calibri"/>
              </a:rPr>
              <a:t>Andrea </a:t>
            </a:r>
            <a:r>
              <a:rPr lang="en-US" sz="2000" b="1" spc="108" dirty="0" smtClean="0">
                <a:solidFill>
                  <a:schemeClr val="tx1"/>
                </a:solidFill>
                <a:latin typeface="Calibri"/>
                <a:cs typeface="Calibri"/>
              </a:rPr>
              <a:t>Hassol MSPH, </a:t>
            </a:r>
            <a:r>
              <a:rPr lang="en-US" sz="2000" b="1" spc="108" dirty="0">
                <a:solidFill>
                  <a:schemeClr val="tx1"/>
                </a:solidFill>
                <a:latin typeface="Calibri"/>
                <a:cs typeface="Calibri"/>
              </a:rPr>
              <a:t>Project Director, </a:t>
            </a:r>
            <a:r>
              <a:rPr lang="en-US" sz="2000" b="1" spc="108" dirty="0" smtClean="0">
                <a:solidFill>
                  <a:schemeClr val="tx1"/>
                </a:solidFill>
                <a:latin typeface="Calibri"/>
                <a:cs typeface="Calibri"/>
              </a:rPr>
              <a:t>Abt </a:t>
            </a:r>
            <a:r>
              <a:rPr lang="en-US" sz="2000" b="1" spc="108" dirty="0">
                <a:solidFill>
                  <a:schemeClr val="tx1"/>
                </a:solidFill>
                <a:latin typeface="Calibri"/>
                <a:cs typeface="Calibri"/>
              </a:rPr>
              <a:t>Associates</a:t>
            </a:r>
          </a:p>
          <a:p>
            <a:pPr eaLnBrk="1" fontAlgn="auto" hangingPunct="1">
              <a:spcBef>
                <a:spcPts val="0"/>
              </a:spcBef>
              <a:spcAft>
                <a:spcPts val="538"/>
              </a:spcAft>
              <a:defRPr/>
            </a:pPr>
            <a:endParaRPr lang="en-US" sz="1800" b="1" spc="108" dirty="0" smtClean="0">
              <a:solidFill>
                <a:schemeClr val="tx1"/>
              </a:solidFill>
              <a:latin typeface="Calibri"/>
              <a:cs typeface="Calibri"/>
            </a:endParaRPr>
          </a:p>
          <a:p>
            <a:pPr eaLnBrk="1" fontAlgn="auto" hangingPunct="1">
              <a:spcBef>
                <a:spcPts val="0"/>
              </a:spcBef>
              <a:spcAft>
                <a:spcPts val="538"/>
              </a:spcAft>
              <a:defRPr/>
            </a:pPr>
            <a:r>
              <a:rPr lang="en-US" sz="2000" b="1" spc="108" dirty="0" smtClean="0">
                <a:solidFill>
                  <a:schemeClr val="tx1"/>
                </a:solidFill>
                <a:latin typeface="Calibri"/>
                <a:cs typeface="Calibri"/>
              </a:rPr>
              <a:t>September 10, </a:t>
            </a:r>
            <a:r>
              <a:rPr lang="en-US" sz="2000" b="1" spc="108" dirty="0">
                <a:solidFill>
                  <a:schemeClr val="tx1"/>
                </a:solidFill>
                <a:latin typeface="Calibri"/>
                <a:cs typeface="Calibri"/>
              </a:rPr>
              <a:t>2012</a:t>
            </a:r>
          </a:p>
          <a:p>
            <a:endParaRPr lang="en-US" sz="1800" dirty="0" smtClean="0">
              <a:solidFill>
                <a:srgbClr val="FFFF00"/>
              </a:solidFill>
              <a:effectLst>
                <a:outerShdw blurRad="38100" dist="38100" dir="2700000" algn="tl">
                  <a:srgbClr val="000000">
                    <a:alpha val="43137"/>
                  </a:srgbClr>
                </a:outerShdw>
              </a:effectLst>
              <a:latin typeface="Calibri"/>
              <a:cs typeface="Calibri"/>
            </a:endParaRPr>
          </a:p>
          <a:p>
            <a:r>
              <a:rPr lang="en-US" sz="1800" b="1" smtClean="0">
                <a:solidFill>
                  <a:srgbClr val="FFFF00"/>
                </a:solidFill>
                <a:effectLst>
                  <a:outerShdw blurRad="38100" dist="38100" dir="2700000" algn="tl">
                    <a:srgbClr val="000000">
                      <a:alpha val="43137"/>
                    </a:srgbClr>
                  </a:outerShdw>
                </a:effectLst>
                <a:latin typeface="Calibri"/>
                <a:cs typeface="Calibri"/>
              </a:rPr>
              <a:t>AHRQ </a:t>
            </a:r>
            <a:r>
              <a:rPr lang="en-US" sz="1800" b="1" smtClean="0">
                <a:solidFill>
                  <a:srgbClr val="FFFF00"/>
                </a:solidFill>
                <a:effectLst>
                  <a:outerShdw blurRad="38100" dist="38100" dir="2700000" algn="tl">
                    <a:srgbClr val="000000">
                      <a:alpha val="43137"/>
                    </a:srgbClr>
                  </a:outerShdw>
                </a:effectLst>
                <a:latin typeface="Calibri"/>
                <a:cs typeface="Calibri"/>
              </a:rPr>
              <a:t>Contract</a:t>
            </a:r>
            <a:r>
              <a:rPr lang="en-US" sz="1800" b="1" dirty="0">
                <a:solidFill>
                  <a:srgbClr val="FFFF00"/>
                </a:solidFill>
                <a:effectLst>
                  <a:outerShdw blurRad="38100" dist="38100" dir="2700000" algn="tl">
                    <a:srgbClr val="000000">
                      <a:alpha val="43137"/>
                    </a:srgbClr>
                  </a:outerShdw>
                </a:effectLst>
                <a:latin typeface="Calibri"/>
                <a:cs typeface="Calibri"/>
              </a:rPr>
              <a:t>: HHSA290200600011i</a:t>
            </a:r>
            <a:r>
              <a:rPr lang="en-US" sz="1800" b="1" dirty="0" smtClean="0">
                <a:solidFill>
                  <a:srgbClr val="FFFF00"/>
                </a:solidFill>
                <a:effectLst>
                  <a:outerShdw blurRad="38100" dist="38100" dir="2700000" algn="tl">
                    <a:srgbClr val="000000">
                      <a:alpha val="43137"/>
                    </a:srgbClr>
                  </a:outerShdw>
                </a:effectLst>
                <a:latin typeface="Calibri"/>
                <a:cs typeface="Calibri"/>
              </a:rPr>
              <a:t>,#</a:t>
            </a:r>
            <a:r>
              <a:rPr lang="en-US" sz="1800" b="1" dirty="0">
                <a:solidFill>
                  <a:srgbClr val="FFFF00"/>
                </a:solidFill>
                <a:effectLst>
                  <a:outerShdw blurRad="38100" dist="38100" dir="2700000" algn="tl">
                    <a:srgbClr val="000000">
                      <a:alpha val="43137"/>
                    </a:srgbClr>
                  </a:outerShdw>
                </a:effectLst>
                <a:latin typeface="Calibri"/>
                <a:cs typeface="Calibri"/>
              </a:rPr>
              <a:t>14</a:t>
            </a:r>
          </a:p>
          <a:p>
            <a:endParaRPr lang="en-US" sz="2800" dirty="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spcBef>
                <a:spcPts val="0"/>
              </a:spcBef>
              <a:spcAft>
                <a:spcPts val="0"/>
              </a:spcAft>
            </a:pPr>
            <a:r>
              <a:rPr lang="en-US" dirty="0"/>
              <a:t>Health It Hazard Manager – </a:t>
            </a:r>
            <a:br>
              <a:rPr lang="en-US" dirty="0"/>
            </a:br>
            <a:r>
              <a:rPr lang="en-US" sz="2800" dirty="0"/>
              <a:t>AHRQ ACTION Task </a:t>
            </a:r>
            <a:r>
              <a:rPr lang="en-US" sz="2800" dirty="0" smtClean="0"/>
              <a:t>Order</a:t>
            </a:r>
            <a:endParaRPr lang="en-US" sz="2800" dirty="0"/>
          </a:p>
        </p:txBody>
      </p:sp>
      <p:sp>
        <p:nvSpPr>
          <p:cNvPr id="3" name="Content Placeholder 2"/>
          <p:cNvSpPr>
            <a:spLocks noGrp="1"/>
          </p:cNvSpPr>
          <p:nvPr>
            <p:ph idx="1"/>
          </p:nvPr>
        </p:nvSpPr>
        <p:spPr>
          <a:xfrm>
            <a:off x="609600" y="1676400"/>
            <a:ext cx="7993063" cy="4343400"/>
          </a:xfrm>
        </p:spPr>
        <p:txBody>
          <a:bodyPr/>
          <a:lstStyle/>
          <a:p>
            <a:pPr marL="304988" indent="-457200">
              <a:spcBef>
                <a:spcPts val="1077"/>
              </a:spcBef>
            </a:pPr>
            <a:r>
              <a:rPr lang="en-US" sz="2800" b="1" dirty="0" smtClean="0">
                <a:solidFill>
                  <a:schemeClr val="tx2"/>
                </a:solidFill>
              </a:rPr>
              <a:t>Design &amp; Alpha-Test (266 hazards)</a:t>
            </a:r>
            <a:endParaRPr lang="en-US" sz="2800" b="1" dirty="0">
              <a:solidFill>
                <a:schemeClr val="tx2"/>
              </a:solidFill>
            </a:endParaRPr>
          </a:p>
          <a:p>
            <a:pPr marL="816163" lvl="1" indent="-457200"/>
            <a:r>
              <a:rPr lang="en-US" sz="2400" dirty="0" smtClean="0"/>
              <a:t>Geisinger</a:t>
            </a:r>
            <a:endParaRPr lang="en-US" sz="2400" b="1" dirty="0">
              <a:solidFill>
                <a:schemeClr val="tx2"/>
              </a:solidFill>
            </a:endParaRPr>
          </a:p>
          <a:p>
            <a:pPr marL="304988" indent="-457200"/>
            <a:r>
              <a:rPr lang="en-US" sz="2800" b="1" dirty="0" smtClean="0">
                <a:solidFill>
                  <a:schemeClr val="tx2"/>
                </a:solidFill>
              </a:rPr>
              <a:t>Beta-Test (Website)</a:t>
            </a:r>
            <a:r>
              <a:rPr lang="en-US" sz="2800" b="1" dirty="0" smtClean="0"/>
              <a:t> </a:t>
            </a:r>
            <a:endParaRPr lang="en-US" sz="2800" b="1" dirty="0"/>
          </a:p>
          <a:p>
            <a:pPr marL="816163" lvl="1" indent="-457200"/>
            <a:r>
              <a:rPr lang="en-US" sz="2400" dirty="0" smtClean="0"/>
              <a:t>Geisinger</a:t>
            </a:r>
          </a:p>
          <a:p>
            <a:pPr marL="816163" lvl="1" indent="-457200"/>
            <a:r>
              <a:rPr lang="en-US" sz="2400" dirty="0" err="1" smtClean="0"/>
              <a:t>Abt</a:t>
            </a:r>
            <a:r>
              <a:rPr lang="en-US" sz="2400" dirty="0" smtClean="0"/>
              <a:t> Associates </a:t>
            </a:r>
          </a:p>
          <a:p>
            <a:pPr marL="816163" lvl="1" indent="-457200"/>
            <a:r>
              <a:rPr lang="en-US" sz="2400" dirty="0" smtClean="0"/>
              <a:t>ECRI PSO</a:t>
            </a:r>
            <a:endParaRPr lang="en-US" sz="2400" b="1" dirty="0">
              <a:solidFill>
                <a:schemeClr val="tx2"/>
              </a:solidFill>
            </a:endParaRPr>
          </a:p>
          <a:p>
            <a:pPr marL="304988" indent="-457200"/>
            <a:r>
              <a:rPr lang="en-US" sz="2800" b="1" dirty="0" smtClean="0">
                <a:solidFill>
                  <a:schemeClr val="tx2"/>
                </a:solidFill>
              </a:rPr>
              <a:t>Beta-Test Evaluation</a:t>
            </a:r>
          </a:p>
          <a:p>
            <a:pPr marL="816163" lvl="1" indent="-457200"/>
            <a:r>
              <a:rPr lang="en-US" sz="2400" dirty="0" err="1" smtClean="0"/>
              <a:t>Abt</a:t>
            </a:r>
            <a:r>
              <a:rPr lang="en-US" sz="2400" dirty="0" smtClean="0"/>
              <a:t> Associates</a:t>
            </a:r>
            <a:endParaRPr lang="en-US" sz="2400" dirty="0"/>
          </a:p>
          <a:p>
            <a:pPr marL="816163" lvl="1" indent="-457200"/>
            <a:r>
              <a:rPr lang="en-US" sz="2400" dirty="0" smtClean="0"/>
              <a:t>Geisinger</a:t>
            </a:r>
            <a:endParaRPr lang="en-US" sz="2400" dirty="0"/>
          </a:p>
        </p:txBody>
      </p:sp>
    </p:spTree>
    <p:extLst>
      <p:ext uri="{BB962C8B-B14F-4D97-AF65-F5344CB8AC3E}">
        <p14:creationId xmlns:p14="http://schemas.microsoft.com/office/powerpoint/2010/main" xmlns="" val="2208051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Hazard Manager Beta-Test </a:t>
            </a:r>
          </a:p>
        </p:txBody>
      </p:sp>
      <p:sp>
        <p:nvSpPr>
          <p:cNvPr id="3" name="Content Placeholder 2"/>
          <p:cNvSpPr>
            <a:spLocks noGrp="1"/>
          </p:cNvSpPr>
          <p:nvPr>
            <p:ph idx="1"/>
          </p:nvPr>
        </p:nvSpPr>
        <p:spPr/>
        <p:txBody>
          <a:bodyPr/>
          <a:lstStyle/>
          <a:p>
            <a:pPr marL="4763" indent="0">
              <a:buNone/>
            </a:pPr>
            <a:r>
              <a:rPr lang="en-US" sz="2500" dirty="0"/>
              <a:t>7 </a:t>
            </a:r>
            <a:r>
              <a:rPr lang="en-US" sz="2500" dirty="0" smtClean="0"/>
              <a:t>sites</a:t>
            </a:r>
            <a:r>
              <a:rPr lang="en-US" sz="2500" dirty="0"/>
              <a:t>: integrated delivery systems, large and small hospitals, urban and rural</a:t>
            </a:r>
          </a:p>
          <a:p>
            <a:pPr marL="1112106" lvl="1" indent="-342900"/>
            <a:r>
              <a:rPr lang="en-US" sz="2200" dirty="0"/>
              <a:t>Usability (individual interviews)</a:t>
            </a:r>
          </a:p>
          <a:p>
            <a:pPr marL="1112106" lvl="1" indent="-342900"/>
            <a:r>
              <a:rPr lang="en-US" sz="2200" dirty="0"/>
              <a:t>Inter-rater Scenario Testing (individual web or in-person sessions)</a:t>
            </a:r>
          </a:p>
          <a:p>
            <a:pPr marL="1112106" lvl="1" indent="-342900"/>
            <a:r>
              <a:rPr lang="en-US" sz="2200" dirty="0"/>
              <a:t>Ontology of hazard attributes (group conference)</a:t>
            </a:r>
          </a:p>
          <a:p>
            <a:pPr marL="1112106" lvl="1" indent="-342900"/>
            <a:r>
              <a:rPr lang="en-US" sz="2200" dirty="0"/>
              <a:t>Usefulness (group conference)</a:t>
            </a:r>
          </a:p>
          <a:p>
            <a:pPr marL="1112106" lvl="1" indent="-342900"/>
            <a:r>
              <a:rPr lang="en-US" sz="2200" dirty="0"/>
              <a:t>Automated Reports (group conference)</a:t>
            </a:r>
          </a:p>
          <a:p>
            <a:pPr marL="4763" indent="0">
              <a:buNone/>
            </a:pPr>
            <a:r>
              <a:rPr lang="en-US" sz="2500" dirty="0"/>
              <a:t>4 vendors offered critiques</a:t>
            </a:r>
          </a:p>
          <a:p>
            <a:pPr marL="4763" indent="0">
              <a:buNone/>
            </a:pPr>
            <a:r>
              <a:rPr lang="en-US" sz="2500" dirty="0"/>
              <a:t>All-Project meeting: 6 test sites, 4 vendors, AHRQ, ONC, </a:t>
            </a:r>
            <a:r>
              <a:rPr lang="en-US" sz="2500" dirty="0" smtClean="0"/>
              <a:t>FDA</a:t>
            </a:r>
            <a:endParaRPr lang="en-US" dirty="0"/>
          </a:p>
          <a:p>
            <a:endParaRPr lang="en-US" dirty="0"/>
          </a:p>
        </p:txBody>
      </p:sp>
    </p:spTree>
    <p:extLst>
      <p:ext uri="{BB962C8B-B14F-4D97-AF65-F5344CB8AC3E}">
        <p14:creationId xmlns:p14="http://schemas.microsoft.com/office/powerpoint/2010/main" xmlns="" val="1283168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1524000" y="2073349"/>
            <a:ext cx="5721162" cy="1446550"/>
          </a:xfrm>
          <a:prstGeom prst="rect">
            <a:avLst/>
          </a:prstGeom>
          <a:noFill/>
        </p:spPr>
        <p:txBody>
          <a:bodyPr wrap="none" rtlCol="0">
            <a:spAutoFit/>
          </a:bodyPr>
          <a:lstStyle/>
          <a:p>
            <a:pPr algn="ctr"/>
            <a:r>
              <a:rPr lang="en-US" sz="4400" dirty="0" smtClean="0">
                <a:solidFill>
                  <a:srgbClr val="FFFF00"/>
                </a:solidFill>
                <a:effectLst>
                  <a:outerShdw blurRad="38100" dist="38100" dir="2700000" algn="tl">
                    <a:srgbClr val="000000">
                      <a:alpha val="43137"/>
                    </a:srgbClr>
                  </a:outerShdw>
                </a:effectLst>
                <a:latin typeface="Calibri"/>
                <a:cs typeface="Calibri"/>
              </a:rPr>
              <a:t>HIT Hazard Manager 2.0</a:t>
            </a:r>
          </a:p>
          <a:p>
            <a:pPr algn="ctr"/>
            <a:r>
              <a:rPr lang="en-US" sz="4400" dirty="0" smtClean="0">
                <a:solidFill>
                  <a:srgbClr val="FFFF00"/>
                </a:solidFill>
                <a:effectLst>
                  <a:outerShdw blurRad="38100" dist="38100" dir="2700000" algn="tl">
                    <a:srgbClr val="000000">
                      <a:alpha val="43137"/>
                    </a:srgbClr>
                  </a:outerShdw>
                </a:effectLst>
                <a:latin typeface="Calibri"/>
                <a:cs typeface="Calibri"/>
              </a:rPr>
              <a:t>Demo</a:t>
            </a:r>
            <a:endParaRPr lang="en-US" sz="4400" dirty="0">
              <a:solidFill>
                <a:srgbClr val="FFFF00"/>
              </a:solidFill>
              <a:effectLst>
                <a:outerShdw blurRad="38100" dist="38100" dir="2700000" algn="tl">
                  <a:srgbClr val="000000">
                    <a:alpha val="43137"/>
                  </a:srgbClr>
                </a:outerShdw>
              </a:effectLst>
              <a:latin typeface="Calibri"/>
              <a:cs typeface="Calibri"/>
            </a:endParaRPr>
          </a:p>
        </p:txBody>
      </p:sp>
    </p:spTree>
    <p:extLst>
      <p:ext uri="{BB962C8B-B14F-4D97-AF65-F5344CB8AC3E}">
        <p14:creationId xmlns:p14="http://schemas.microsoft.com/office/powerpoint/2010/main" xmlns="" val="3941439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
            <a:ext cx="9175332" cy="63245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4283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Hazard Ontology</a:t>
            </a:r>
            <a:endParaRPr lang="en-US" dirty="0"/>
          </a:p>
        </p:txBody>
      </p:sp>
      <p:sp>
        <p:nvSpPr>
          <p:cNvPr id="3" name="Content Placeholder 2"/>
          <p:cNvSpPr>
            <a:spLocks noGrp="1"/>
          </p:cNvSpPr>
          <p:nvPr>
            <p:ph idx="1"/>
          </p:nvPr>
        </p:nvSpPr>
        <p:spPr/>
        <p:txBody>
          <a:bodyPr/>
          <a:lstStyle/>
          <a:p>
            <a:pPr>
              <a:spcAft>
                <a:spcPts val="1614"/>
              </a:spcAft>
            </a:pPr>
            <a:r>
              <a:rPr lang="en-US" sz="2800" b="1" dirty="0">
                <a:solidFill>
                  <a:schemeClr val="tx2"/>
                </a:solidFill>
              </a:rPr>
              <a:t>Discovery: </a:t>
            </a:r>
            <a:r>
              <a:rPr lang="en-US" sz="2800" dirty="0" smtClean="0"/>
              <a:t>when and how the hazard was discovered; </a:t>
            </a:r>
            <a:r>
              <a:rPr lang="en-US" sz="2800" dirty="0"/>
              <a:t>stage of discovery </a:t>
            </a:r>
          </a:p>
          <a:p>
            <a:pPr>
              <a:spcAft>
                <a:spcPts val="1614"/>
              </a:spcAft>
            </a:pPr>
            <a:r>
              <a:rPr lang="en-US" sz="2800" b="1" dirty="0">
                <a:solidFill>
                  <a:schemeClr val="tx2"/>
                </a:solidFill>
              </a:rPr>
              <a:t>Causation: </a:t>
            </a:r>
            <a:r>
              <a:rPr lang="en-US" sz="2800" dirty="0"/>
              <a:t>usability, data quality, </a:t>
            </a:r>
            <a:r>
              <a:rPr lang="en-US" sz="2800" dirty="0" smtClean="0"/>
              <a:t>decision support, vendor factors, local implementation, other </a:t>
            </a:r>
            <a:r>
              <a:rPr lang="en-US" sz="2800" dirty="0"/>
              <a:t>organizational factors</a:t>
            </a:r>
          </a:p>
          <a:p>
            <a:pPr>
              <a:spcAft>
                <a:spcPts val="1614"/>
              </a:spcAft>
            </a:pPr>
            <a:r>
              <a:rPr lang="en-US" sz="2800" b="1" dirty="0">
                <a:solidFill>
                  <a:schemeClr val="tx2"/>
                </a:solidFill>
              </a:rPr>
              <a:t>Impact: </a:t>
            </a:r>
            <a:r>
              <a:rPr lang="en-US" sz="2800" dirty="0"/>
              <a:t>risk and impact of care process compromise; seriousness of patient harm</a:t>
            </a:r>
          </a:p>
          <a:p>
            <a:pPr>
              <a:spcAft>
                <a:spcPts val="1614"/>
              </a:spcAft>
            </a:pPr>
            <a:r>
              <a:rPr lang="en-US" sz="2800" b="1" dirty="0">
                <a:solidFill>
                  <a:schemeClr val="tx2"/>
                </a:solidFill>
              </a:rPr>
              <a:t>Hazard Control: </a:t>
            </a:r>
            <a:r>
              <a:rPr lang="en-US" sz="2800" dirty="0" smtClean="0"/>
              <a:t>control steps; who will approve and implement the control plan</a:t>
            </a:r>
            <a:endParaRPr lang="en-US" sz="2800" dirty="0"/>
          </a:p>
        </p:txBody>
      </p:sp>
    </p:spTree>
    <p:extLst>
      <p:ext uri="{BB962C8B-B14F-4D97-AF65-F5344CB8AC3E}">
        <p14:creationId xmlns:p14="http://schemas.microsoft.com/office/powerpoint/2010/main" xmlns="" val="332051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062" y="0"/>
            <a:ext cx="9171061" cy="61856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13572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254" y="-26894"/>
            <a:ext cx="9204255" cy="68848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46580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30004" cy="47064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61561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00" y="0"/>
            <a:ext cx="9147800" cy="63425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85677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62" y="0"/>
            <a:ext cx="9151762" cy="50650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94562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bwMode="auto">
          <a:xfrm>
            <a:off x="1828800" y="304800"/>
            <a:ext cx="6781800" cy="8001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lvl1pPr algn="l" rtl="0" eaLnBrk="0" fontAlgn="base" hangingPunct="0">
              <a:lnSpc>
                <a:spcPct val="90000"/>
              </a:lnSpc>
              <a:spcBef>
                <a:spcPct val="0"/>
              </a:spcBef>
              <a:spcAft>
                <a:spcPct val="0"/>
              </a:spcAft>
              <a:defRPr sz="4000" b="1" cap="all">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9pPr>
          </a:lstStyle>
          <a:p>
            <a:r>
              <a:rPr lang="en-US" sz="4400" b="0" cap="none" dirty="0" smtClean="0">
                <a:solidFill>
                  <a:schemeClr val="tx1"/>
                </a:solidFill>
                <a:latin typeface="Calibri"/>
                <a:cs typeface="Calibri"/>
              </a:rPr>
              <a:t>Accident Analysis</a:t>
            </a:r>
            <a:endParaRPr lang="en-US" sz="4400" b="0" cap="none" dirty="0">
              <a:solidFill>
                <a:schemeClr val="tx1"/>
              </a:solidFill>
              <a:latin typeface="Calibri"/>
              <a:cs typeface="Calibri"/>
            </a:endParaRPr>
          </a:p>
        </p:txBody>
      </p:sp>
      <p:sp>
        <p:nvSpPr>
          <p:cNvPr id="5" name="Content Placeholder 2"/>
          <p:cNvSpPr>
            <a:spLocks noGrp="1"/>
          </p:cNvSpPr>
          <p:nvPr>
            <p:ph type="title"/>
          </p:nvPr>
        </p:nvSpPr>
        <p:spPr>
          <a:xfrm>
            <a:off x="457200" y="1524000"/>
            <a:ext cx="8001000" cy="5257800"/>
          </a:xfrm>
        </p:spPr>
        <p:txBody>
          <a:bodyPr>
            <a:scene3d>
              <a:camera prst="orthographicFront"/>
              <a:lightRig rig="balanced" dir="t">
                <a:rot lat="0" lon="0" rev="2100000"/>
              </a:lightRig>
            </a:scene3d>
            <a:sp3d extrusionH="57150" prstMaterial="metal">
              <a:bevelT w="38100" h="25400"/>
              <a:contourClr>
                <a:schemeClr val="bg2"/>
              </a:contourClr>
            </a:sp3d>
          </a:bodyPr>
          <a:lstStyle/>
          <a:p>
            <a:pPr marL="0" indent="0" eaLnBrk="1" hangingPunct="1">
              <a:lnSpc>
                <a:spcPct val="100000"/>
              </a:lnSpc>
              <a:spcBef>
                <a:spcPct val="0"/>
              </a:spcBef>
              <a:buNone/>
            </a:pPr>
            <a:r>
              <a:rPr lang="en-US" sz="2800" cap="none" dirty="0" smtClean="0">
                <a:ln w="50800"/>
                <a:solidFill>
                  <a:schemeClr val="bg1">
                    <a:shade val="50000"/>
                  </a:schemeClr>
                </a:solidFill>
                <a:effectLst/>
                <a:latin typeface="Calibri"/>
                <a:cs typeface="Calibri"/>
              </a:rPr>
              <a:t>  </a:t>
            </a:r>
            <a:r>
              <a:rPr lang="en-US" sz="2800" b="0" cap="none" dirty="0" smtClean="0">
                <a:ln w="50800"/>
                <a:solidFill>
                  <a:schemeClr val="tx1"/>
                </a:solidFill>
                <a:effectLst/>
                <a:latin typeface="Calibri"/>
                <a:cs typeface="Calibri"/>
              </a:rPr>
              <a:t>   </a:t>
            </a:r>
            <a:br>
              <a:rPr lang="en-US" sz="2800" b="0" cap="none" dirty="0" smtClean="0">
                <a:ln w="50800"/>
                <a:solidFill>
                  <a:schemeClr val="tx1"/>
                </a:solidFill>
                <a:effectLst/>
                <a:latin typeface="Calibri"/>
                <a:cs typeface="Calibri"/>
              </a:rPr>
            </a:br>
            <a:r>
              <a:rPr lang="en-US" sz="2800" b="0" cap="none" dirty="0" smtClean="0">
                <a:ln w="50800"/>
                <a:solidFill>
                  <a:schemeClr val="tx1"/>
                </a:solidFill>
                <a:effectLst/>
                <a:latin typeface="Calibri"/>
                <a:cs typeface="Calibri"/>
              </a:rPr>
              <a:t>     “</a:t>
            </a:r>
            <a:r>
              <a:rPr lang="en-US" sz="2800" cap="none" dirty="0" smtClean="0">
                <a:ln w="50800"/>
                <a:solidFill>
                  <a:schemeClr val="tx1"/>
                </a:solidFill>
                <a:effectLst/>
                <a:latin typeface="Calibri"/>
                <a:cs typeface="Calibri"/>
              </a:rPr>
              <a:t>Most reporting systems concentrate on analyzing adverse events; this means that </a:t>
            </a:r>
            <a:r>
              <a:rPr lang="en-US" sz="2800" cap="none" dirty="0" smtClean="0">
                <a:ln w="50800"/>
                <a:effectLst/>
                <a:latin typeface="Calibri"/>
                <a:cs typeface="Calibri"/>
              </a:rPr>
              <a:t>injury has already occurred before any learning takes place.</a:t>
            </a:r>
            <a:r>
              <a:rPr lang="en-US" sz="2800" b="0" cap="none" dirty="0" smtClean="0">
                <a:ln w="50800"/>
                <a:effectLst/>
                <a:latin typeface="Calibri"/>
                <a:cs typeface="Calibri"/>
              </a:rPr>
              <a:t>” </a:t>
            </a:r>
            <a:br>
              <a:rPr lang="en-US" sz="2800" b="0" cap="none" dirty="0" smtClean="0">
                <a:ln w="50800"/>
                <a:effectLst/>
                <a:latin typeface="Calibri"/>
                <a:cs typeface="Calibri"/>
              </a:rPr>
            </a:br>
            <a:r>
              <a:rPr lang="en-US" sz="2800" b="0" cap="none" dirty="0">
                <a:ln w="50800"/>
                <a:effectLst/>
                <a:latin typeface="Calibri"/>
                <a:cs typeface="Calibri"/>
              </a:rPr>
              <a:t/>
            </a:r>
            <a:br>
              <a:rPr lang="en-US" sz="2800" b="0" cap="none" dirty="0">
                <a:ln w="50800"/>
                <a:effectLst/>
                <a:latin typeface="Calibri"/>
                <a:cs typeface="Calibri"/>
              </a:rPr>
            </a:br>
            <a:r>
              <a:rPr lang="en-US" sz="2800" b="0" cap="none" dirty="0" smtClean="0">
                <a:ln w="50800"/>
                <a:effectLst/>
                <a:latin typeface="Calibri"/>
                <a:cs typeface="Calibri"/>
              </a:rPr>
              <a:t/>
            </a:r>
            <a:br>
              <a:rPr lang="en-US" sz="2800" b="0" cap="none" dirty="0" smtClean="0">
                <a:ln w="50800"/>
                <a:effectLst/>
                <a:latin typeface="Calibri"/>
                <a:cs typeface="Calibri"/>
              </a:rPr>
            </a:br>
            <a:r>
              <a:rPr lang="en-US" sz="2800" b="0" cap="none" dirty="0">
                <a:ln w="50800"/>
                <a:effectLst/>
                <a:latin typeface="Calibri"/>
                <a:cs typeface="Calibri"/>
              </a:rPr>
              <a:t/>
            </a:r>
            <a:br>
              <a:rPr lang="en-US" sz="2800" b="0" cap="none" dirty="0">
                <a:ln w="50800"/>
                <a:effectLst/>
                <a:latin typeface="Calibri"/>
                <a:cs typeface="Calibri"/>
              </a:rPr>
            </a:br>
            <a:r>
              <a:rPr lang="en-US" sz="2800" b="0" cap="none" dirty="0" smtClean="0">
                <a:ln w="50800"/>
                <a:effectLst/>
                <a:latin typeface="Calibri"/>
                <a:cs typeface="Calibri"/>
              </a:rPr>
              <a:t/>
            </a:r>
            <a:br>
              <a:rPr lang="en-US" sz="2800" b="0" cap="none" dirty="0" smtClean="0">
                <a:ln w="50800"/>
                <a:effectLst/>
                <a:latin typeface="Calibri"/>
                <a:cs typeface="Calibri"/>
              </a:rPr>
            </a:br>
            <a:r>
              <a:rPr lang="en-US" sz="2800" b="0" cap="none" dirty="0">
                <a:ln w="50800"/>
                <a:effectLst/>
                <a:latin typeface="Calibri"/>
                <a:cs typeface="Calibri"/>
              </a:rPr>
              <a:t/>
            </a:r>
            <a:br>
              <a:rPr lang="en-US" sz="2800" b="0" cap="none" dirty="0">
                <a:ln w="50800"/>
                <a:effectLst/>
                <a:latin typeface="Calibri"/>
                <a:cs typeface="Calibri"/>
              </a:rPr>
            </a:br>
            <a:r>
              <a:rPr lang="en-US" sz="2800" b="0" cap="none" dirty="0" smtClean="0">
                <a:ln w="50800"/>
                <a:effectLst/>
                <a:latin typeface="Calibri"/>
                <a:cs typeface="Calibri"/>
              </a:rPr>
              <a:t/>
            </a:r>
            <a:br>
              <a:rPr lang="en-US" sz="2800" b="0" cap="none" dirty="0" smtClean="0">
                <a:ln w="50800"/>
                <a:effectLst/>
                <a:latin typeface="Calibri"/>
                <a:cs typeface="Calibri"/>
              </a:rPr>
            </a:br>
            <a:r>
              <a:rPr lang="en-US" sz="2000" b="0" cap="none" dirty="0" err="1" smtClean="0">
                <a:ln w="50800"/>
                <a:solidFill>
                  <a:srgbClr val="FFFFFF"/>
                </a:solidFill>
                <a:effectLst/>
                <a:latin typeface="Calibri"/>
                <a:cs typeface="Calibri"/>
              </a:rPr>
              <a:t>DeRosier</a:t>
            </a:r>
            <a:r>
              <a:rPr lang="en-US" sz="2000" b="0" cap="none" dirty="0" smtClean="0">
                <a:ln w="50800"/>
                <a:solidFill>
                  <a:srgbClr val="FFFFFF"/>
                </a:solidFill>
                <a:effectLst/>
                <a:latin typeface="Calibri"/>
                <a:cs typeface="Calibri"/>
              </a:rPr>
              <a:t>, et al. (2002)</a:t>
            </a:r>
            <a:r>
              <a:rPr lang="en-US" sz="2000" b="0" cap="none" dirty="0">
                <a:ln w="50800"/>
                <a:solidFill>
                  <a:srgbClr val="FFFFFF"/>
                </a:solidFill>
                <a:effectLst/>
                <a:latin typeface="Calibri"/>
                <a:cs typeface="Calibri"/>
              </a:rPr>
              <a:t> </a:t>
            </a:r>
            <a:r>
              <a:rPr lang="en-US" sz="2000" b="0" cap="none" dirty="0" smtClean="0">
                <a:ln w="50800"/>
                <a:solidFill>
                  <a:srgbClr val="FFFFFF"/>
                </a:solidFill>
                <a:effectLst/>
                <a:latin typeface="Calibri"/>
                <a:cs typeface="Calibri"/>
              </a:rPr>
              <a:t>Using Health Care Failure Mode and Effect Analysis. </a:t>
            </a:r>
            <a:r>
              <a:rPr lang="en-US" sz="2000" b="0" u="sng" cap="none" dirty="0" smtClean="0">
                <a:ln w="50800"/>
                <a:solidFill>
                  <a:srgbClr val="FFFFFF"/>
                </a:solidFill>
                <a:effectLst/>
                <a:latin typeface="Calibri"/>
                <a:cs typeface="Calibri"/>
              </a:rPr>
              <a:t>JC Journal on Quality Improvement.</a:t>
            </a:r>
            <a:r>
              <a:rPr lang="en-US" sz="2000" b="0" cap="none" dirty="0" smtClean="0">
                <a:ln w="50800"/>
                <a:solidFill>
                  <a:srgbClr val="FFFFFF"/>
                </a:solidFill>
                <a:effectLst/>
                <a:latin typeface="Calibri"/>
                <a:cs typeface="Calibri"/>
              </a:rPr>
              <a:t> 28(5):248-269.</a:t>
            </a:r>
            <a:endParaRPr lang="en-US" sz="2000" b="0" cap="none" dirty="0">
              <a:ln w="50800"/>
              <a:solidFill>
                <a:srgbClr val="FFFFFF"/>
              </a:solidFill>
              <a:effectLst/>
              <a:latin typeface="Calibri"/>
              <a:cs typeface="Calibri"/>
            </a:endParaRPr>
          </a:p>
        </p:txBody>
      </p:sp>
    </p:spTree>
    <p:extLst>
      <p:ext uri="{BB962C8B-B14F-4D97-AF65-F5344CB8AC3E}">
        <p14:creationId xmlns:p14="http://schemas.microsoft.com/office/powerpoint/2010/main" xmlns="" val="8469166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525" y="0"/>
            <a:ext cx="9130145" cy="49081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80976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 y="0"/>
            <a:ext cx="9206315" cy="50650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21818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Beta-Test Analytic </a:t>
            </a:r>
            <a:r>
              <a:rPr lang="en-US" dirty="0" smtClean="0"/>
              <a:t>Methods</a:t>
            </a:r>
            <a:endParaRPr lang="en-US" dirty="0"/>
          </a:p>
        </p:txBody>
      </p:sp>
      <p:sp>
        <p:nvSpPr>
          <p:cNvPr id="3" name="Content Placeholder 2"/>
          <p:cNvSpPr>
            <a:spLocks noGrp="1"/>
          </p:cNvSpPr>
          <p:nvPr>
            <p:ph idx="1"/>
          </p:nvPr>
        </p:nvSpPr>
        <p:spPr>
          <a:xfrm>
            <a:off x="457200" y="1371600"/>
            <a:ext cx="8305800" cy="5105400"/>
          </a:xfrm>
        </p:spPr>
        <p:txBody>
          <a:bodyPr/>
          <a:lstStyle/>
          <a:p>
            <a:pPr>
              <a:spcBef>
                <a:spcPts val="538"/>
              </a:spcBef>
              <a:spcAft>
                <a:spcPts val="538"/>
              </a:spcAft>
            </a:pPr>
            <a:r>
              <a:rPr lang="en-US" sz="2800" dirty="0">
                <a:latin typeface="Arial" pitchFamily="34" charset="0"/>
                <a:cs typeface="Arial" pitchFamily="34" charset="0"/>
              </a:rPr>
              <a:t>Content analysis of </a:t>
            </a:r>
            <a:r>
              <a:rPr lang="en-US" sz="2800" dirty="0" smtClean="0">
                <a:latin typeface="Arial" pitchFamily="34" charset="0"/>
                <a:cs typeface="Arial" pitchFamily="34" charset="0"/>
              </a:rPr>
              <a:t>495 Short Hazard Descriptions</a:t>
            </a:r>
            <a:endParaRPr lang="en-US" sz="2800" dirty="0">
              <a:latin typeface="Arial" pitchFamily="34" charset="0"/>
              <a:cs typeface="Arial" pitchFamily="34" charset="0"/>
            </a:endParaRPr>
          </a:p>
          <a:p>
            <a:pPr>
              <a:spcBef>
                <a:spcPts val="538"/>
              </a:spcBef>
              <a:spcAft>
                <a:spcPts val="538"/>
              </a:spcAft>
            </a:pPr>
            <a:r>
              <a:rPr lang="en-US" sz="2800" dirty="0">
                <a:latin typeface="Arial" pitchFamily="34" charset="0"/>
                <a:cs typeface="Arial" pitchFamily="34" charset="0"/>
              </a:rPr>
              <a:t>Frequencies of hazard ontology factors: combinations often selected together; factors never selected</a:t>
            </a:r>
          </a:p>
          <a:p>
            <a:pPr>
              <a:spcBef>
                <a:spcPts val="538"/>
              </a:spcBef>
              <a:spcAft>
                <a:spcPts val="538"/>
              </a:spcAft>
            </a:pPr>
            <a:r>
              <a:rPr lang="en-US" sz="2800" dirty="0">
                <a:latin typeface="Arial" pitchFamily="34" charset="0"/>
                <a:cs typeface="Arial" pitchFamily="34" charset="0"/>
              </a:rPr>
              <a:t>Inter-rater differences in entries of mock hazard scenarios/vignettes</a:t>
            </a:r>
          </a:p>
          <a:p>
            <a:pPr>
              <a:spcBef>
                <a:spcPts val="538"/>
              </a:spcBef>
              <a:spcAft>
                <a:spcPts val="538"/>
              </a:spcAft>
            </a:pPr>
            <a:r>
              <a:rPr lang="en-US" sz="2800" dirty="0">
                <a:latin typeface="Arial" pitchFamily="34" charset="0"/>
                <a:cs typeface="Arial" pitchFamily="34" charset="0"/>
              </a:rPr>
              <a:t>Suggestions from testers to improve ontology clarity, comprehensiveness, mutual exclusivity</a:t>
            </a:r>
          </a:p>
          <a:p>
            <a:pPr>
              <a:spcBef>
                <a:spcPts val="538"/>
              </a:spcBef>
              <a:spcAft>
                <a:spcPts val="538"/>
              </a:spcAft>
            </a:pPr>
            <a:r>
              <a:rPr lang="en-US" sz="2800" dirty="0">
                <a:latin typeface="Arial" pitchFamily="34" charset="0"/>
                <a:cs typeface="Arial" pitchFamily="34" charset="0"/>
              </a:rPr>
              <a:t>Content analysis of “Other Specify” </a:t>
            </a:r>
            <a:r>
              <a:rPr lang="en-US" sz="2800" dirty="0" smtClean="0">
                <a:latin typeface="Arial" pitchFamily="34" charset="0"/>
                <a:cs typeface="Arial" pitchFamily="34" charset="0"/>
              </a:rPr>
              <a:t>entries</a:t>
            </a:r>
            <a:endParaRPr lang="en-US" sz="2800" b="1" dirty="0">
              <a:solidFill>
                <a:schemeClr val="tx2"/>
              </a:solidFill>
            </a:endParaRPr>
          </a:p>
          <a:p>
            <a:endParaRPr lang="en-US" dirty="0"/>
          </a:p>
        </p:txBody>
      </p:sp>
    </p:spTree>
    <p:extLst>
      <p:ext uri="{BB962C8B-B14F-4D97-AF65-F5344CB8AC3E}">
        <p14:creationId xmlns:p14="http://schemas.microsoft.com/office/powerpoint/2010/main" xmlns="" val="1249398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Unforced </a:t>
            </a:r>
            <a:r>
              <a:rPr lang="en-US" dirty="0"/>
              <a:t>User </a:t>
            </a:r>
            <a:r>
              <a:rPr lang="en-US" dirty="0" smtClean="0"/>
              <a:t>Error</a:t>
            </a:r>
            <a:endParaRPr lang="en-US" dirty="0"/>
          </a:p>
        </p:txBody>
      </p:sp>
      <p:sp>
        <p:nvSpPr>
          <p:cNvPr id="3" name="Content Placeholder 2"/>
          <p:cNvSpPr>
            <a:spLocks noGrp="1"/>
          </p:cNvSpPr>
          <p:nvPr>
            <p:ph idx="1"/>
          </p:nvPr>
        </p:nvSpPr>
        <p:spPr>
          <a:xfrm>
            <a:off x="609600" y="1676400"/>
            <a:ext cx="7993063" cy="1524000"/>
          </a:xfrm>
        </p:spPr>
        <p:txBody>
          <a:bodyPr/>
          <a:lstStyle/>
          <a:p>
            <a:pPr>
              <a:spcAft>
                <a:spcPts val="1077"/>
              </a:spcAft>
            </a:pPr>
            <a:r>
              <a:rPr lang="en-US" sz="2400" dirty="0">
                <a:latin typeface="Calibri"/>
                <a:cs typeface="Calibri"/>
              </a:rPr>
              <a:t>Unforced User Error was </a:t>
            </a:r>
            <a:r>
              <a:rPr lang="en-US" sz="2600" dirty="0">
                <a:latin typeface="Calibri"/>
                <a:cs typeface="Calibri"/>
              </a:rPr>
              <a:t>the</a:t>
            </a:r>
            <a:r>
              <a:rPr lang="en-US" sz="2400" dirty="0">
                <a:latin typeface="Calibri"/>
                <a:cs typeface="Calibri"/>
              </a:rPr>
              <a:t> second most frequently chosen factor (79  hazards</a:t>
            </a:r>
            <a:r>
              <a:rPr lang="en-US" sz="2400" dirty="0" smtClean="0">
                <a:latin typeface="Calibri"/>
                <a:cs typeface="Calibri"/>
              </a:rPr>
              <a:t>).</a:t>
            </a:r>
            <a:endParaRPr lang="en-US" sz="2400" dirty="0">
              <a:latin typeface="Calibri"/>
              <a:cs typeface="Calibri"/>
            </a:endParaRPr>
          </a:p>
          <a:p>
            <a:pPr>
              <a:spcAft>
                <a:spcPts val="1077"/>
              </a:spcAft>
            </a:pPr>
            <a:r>
              <a:rPr lang="en-US" sz="2400" dirty="0" smtClean="0">
                <a:latin typeface="Calibri"/>
                <a:cs typeface="Calibri"/>
              </a:rPr>
              <a:t>In 55 instances, another factor was </a:t>
            </a:r>
            <a:r>
              <a:rPr lang="en-US" sz="2400" dirty="0">
                <a:latin typeface="Calibri"/>
                <a:cs typeface="Calibri"/>
              </a:rPr>
              <a:t>also chosen</a:t>
            </a:r>
            <a:r>
              <a:rPr lang="en-US" sz="2400" dirty="0" smtClean="0">
                <a:latin typeface="Calibri"/>
                <a:cs typeface="Calibri"/>
              </a:rPr>
              <a:t>:</a:t>
            </a:r>
            <a:endParaRPr lang="en-US" sz="2400" dirty="0">
              <a:latin typeface="Calibri"/>
              <a:cs typeface="Calibri"/>
            </a:endParaRPr>
          </a:p>
        </p:txBody>
      </p:sp>
      <p:graphicFrame>
        <p:nvGraphicFramePr>
          <p:cNvPr id="4" name="Table 3"/>
          <p:cNvGraphicFramePr>
            <a:graphicFrameLocks noGrp="1"/>
          </p:cNvGraphicFramePr>
          <p:nvPr>
            <p:extLst>
              <p:ext uri="{D42A27DB-BD31-4B8C-83A1-F6EECF244321}">
                <p14:modId xmlns:p14="http://schemas.microsoft.com/office/powerpoint/2010/main" xmlns="" val="1723707551"/>
              </p:ext>
            </p:extLst>
          </p:nvPr>
        </p:nvGraphicFramePr>
        <p:xfrm>
          <a:off x="1371601" y="3200400"/>
          <a:ext cx="5895108" cy="1778154"/>
        </p:xfrm>
        <a:graphic>
          <a:graphicData uri="http://schemas.openxmlformats.org/drawingml/2006/table">
            <a:tbl>
              <a:tblPr firstRow="1" firstCol="1" bandRow="1">
                <a:tableStyleId>{5940675A-B579-460E-94D1-54222C63F5DA}</a:tableStyleId>
              </a:tblPr>
              <a:tblGrid>
                <a:gridCol w="1117955"/>
                <a:gridCol w="1075283"/>
                <a:gridCol w="1041149"/>
                <a:gridCol w="1160625"/>
                <a:gridCol w="1500096"/>
              </a:tblGrid>
              <a:tr h="970553">
                <a:tc>
                  <a:txBody>
                    <a:bodyPr/>
                    <a:lstStyle/>
                    <a:p>
                      <a:pPr marL="0" marR="0" algn="ctr">
                        <a:lnSpc>
                          <a:spcPct val="115000"/>
                        </a:lnSpc>
                        <a:spcBef>
                          <a:spcPts val="0"/>
                        </a:spcBef>
                        <a:spcAft>
                          <a:spcPts val="0"/>
                        </a:spcAft>
                      </a:pPr>
                      <a:r>
                        <a:rPr lang="en-US" sz="1600" b="1" dirty="0">
                          <a:solidFill>
                            <a:srgbClr val="FFFF00"/>
                          </a:solidFill>
                          <a:effectLst/>
                          <a:latin typeface="+mj-lt"/>
                          <a:cs typeface="Times New Roman" pitchFamily="18" charset="0"/>
                        </a:rPr>
                        <a:t>Usability</a:t>
                      </a:r>
                      <a:endParaRPr lang="en-US" sz="1600" b="1" dirty="0">
                        <a:solidFill>
                          <a:srgbClr val="FFFF00"/>
                        </a:solidFill>
                        <a:effectLst/>
                        <a:latin typeface="+mj-lt"/>
                        <a:ea typeface="Calibri"/>
                        <a:cs typeface="Times New Roman" pitchFamily="18" charset="0"/>
                      </a:endParaRPr>
                    </a:p>
                  </a:txBody>
                  <a:tcPr marL="62345" marR="62345" marT="0" marB="0" anchor="ctr"/>
                </a:tc>
                <a:tc>
                  <a:txBody>
                    <a:bodyPr/>
                    <a:lstStyle/>
                    <a:p>
                      <a:pPr marL="0" marR="0" algn="ctr">
                        <a:lnSpc>
                          <a:spcPct val="115000"/>
                        </a:lnSpc>
                        <a:spcBef>
                          <a:spcPts val="0"/>
                        </a:spcBef>
                        <a:spcAft>
                          <a:spcPts val="0"/>
                        </a:spcAft>
                      </a:pPr>
                      <a:r>
                        <a:rPr lang="en-US" sz="1600" b="1" dirty="0">
                          <a:effectLst/>
                          <a:latin typeface="+mj-lt"/>
                          <a:cs typeface="Times New Roman" pitchFamily="18" charset="0"/>
                        </a:rPr>
                        <a:t>Data Quality</a:t>
                      </a:r>
                      <a:endParaRPr lang="en-US" sz="1600" b="1" dirty="0">
                        <a:effectLst/>
                        <a:latin typeface="+mj-lt"/>
                        <a:ea typeface="Calibri"/>
                        <a:cs typeface="Times New Roman" pitchFamily="18" charset="0"/>
                      </a:endParaRPr>
                    </a:p>
                  </a:txBody>
                  <a:tcPr marL="62345" marR="62345" marT="0" marB="0" anchor="ctr"/>
                </a:tc>
                <a:tc>
                  <a:txBody>
                    <a:bodyPr/>
                    <a:lstStyle/>
                    <a:p>
                      <a:pPr marL="0" marR="0" algn="ctr">
                        <a:lnSpc>
                          <a:spcPct val="115000"/>
                        </a:lnSpc>
                        <a:spcBef>
                          <a:spcPts val="0"/>
                        </a:spcBef>
                        <a:spcAft>
                          <a:spcPts val="0"/>
                        </a:spcAft>
                      </a:pPr>
                      <a:r>
                        <a:rPr lang="en-US" sz="1600" b="1" dirty="0" smtClean="0">
                          <a:effectLst/>
                          <a:latin typeface="+mj-lt"/>
                          <a:cs typeface="Times New Roman" pitchFamily="18" charset="0"/>
                        </a:rPr>
                        <a:t>CDS</a:t>
                      </a:r>
                      <a:endParaRPr lang="en-US" sz="1600" b="1" dirty="0">
                        <a:effectLst/>
                        <a:latin typeface="+mj-lt"/>
                        <a:ea typeface="Calibri"/>
                        <a:cs typeface="Times New Roman" pitchFamily="18" charset="0"/>
                      </a:endParaRPr>
                    </a:p>
                  </a:txBody>
                  <a:tcPr marL="62345" marR="62345" marT="0" marB="0" anchor="ctr"/>
                </a:tc>
                <a:tc>
                  <a:txBody>
                    <a:bodyPr/>
                    <a:lstStyle/>
                    <a:p>
                      <a:pPr marL="0" marR="0" algn="ctr">
                        <a:lnSpc>
                          <a:spcPct val="115000"/>
                        </a:lnSpc>
                        <a:spcBef>
                          <a:spcPts val="0"/>
                        </a:spcBef>
                        <a:spcAft>
                          <a:spcPts val="0"/>
                        </a:spcAft>
                      </a:pPr>
                      <a:r>
                        <a:rPr lang="en-US" sz="1600" b="1" dirty="0">
                          <a:effectLst/>
                          <a:latin typeface="+mj-lt"/>
                          <a:cs typeface="Times New Roman" pitchFamily="18" charset="0"/>
                        </a:rPr>
                        <a:t>Software Design</a:t>
                      </a:r>
                      <a:endParaRPr lang="en-US" sz="1600" b="1" dirty="0">
                        <a:effectLst/>
                        <a:latin typeface="+mj-lt"/>
                        <a:ea typeface="Calibri"/>
                        <a:cs typeface="Times New Roman" pitchFamily="18" charset="0"/>
                      </a:endParaRPr>
                    </a:p>
                  </a:txBody>
                  <a:tcPr marL="62345" marR="62345" marT="0" marB="0" anchor="ctr"/>
                </a:tc>
                <a:tc>
                  <a:txBody>
                    <a:bodyPr/>
                    <a:lstStyle/>
                    <a:p>
                      <a:pPr marL="0" marR="0" algn="ctr">
                        <a:lnSpc>
                          <a:spcPct val="115000"/>
                        </a:lnSpc>
                        <a:spcBef>
                          <a:spcPts val="0"/>
                        </a:spcBef>
                        <a:spcAft>
                          <a:spcPts val="0"/>
                        </a:spcAft>
                      </a:pPr>
                      <a:r>
                        <a:rPr lang="en-US" sz="1600" b="1" dirty="0">
                          <a:solidFill>
                            <a:srgbClr val="FFFF00"/>
                          </a:solidFill>
                          <a:effectLst/>
                          <a:latin typeface="+mj-lt"/>
                          <a:cs typeface="Times New Roman" pitchFamily="18" charset="0"/>
                        </a:rPr>
                        <a:t>Other Org.  Factors</a:t>
                      </a:r>
                      <a:endParaRPr lang="en-US" sz="1600" b="1" dirty="0">
                        <a:solidFill>
                          <a:srgbClr val="FFFF00"/>
                        </a:solidFill>
                        <a:effectLst/>
                        <a:latin typeface="+mj-lt"/>
                        <a:ea typeface="Calibri"/>
                        <a:cs typeface="Times New Roman" pitchFamily="18" charset="0"/>
                      </a:endParaRPr>
                    </a:p>
                  </a:txBody>
                  <a:tcPr marL="62345" marR="62345" marT="0" marB="0" anchor="ctr"/>
                </a:tc>
              </a:tr>
              <a:tr h="807601">
                <a:tc>
                  <a:txBody>
                    <a:bodyPr/>
                    <a:lstStyle/>
                    <a:p>
                      <a:pPr marL="0" marR="0" algn="ctr">
                        <a:lnSpc>
                          <a:spcPct val="115000"/>
                        </a:lnSpc>
                        <a:spcBef>
                          <a:spcPts val="0"/>
                        </a:spcBef>
                        <a:spcAft>
                          <a:spcPts val="0"/>
                        </a:spcAft>
                      </a:pPr>
                      <a:r>
                        <a:rPr lang="en-US" sz="1800" b="1" i="1" dirty="0" smtClean="0">
                          <a:solidFill>
                            <a:srgbClr val="FFFF00"/>
                          </a:solidFill>
                          <a:effectLst>
                            <a:outerShdw blurRad="38100" dist="38100" dir="2700000" algn="tl">
                              <a:srgbClr val="000000">
                                <a:alpha val="43137"/>
                              </a:srgbClr>
                            </a:outerShdw>
                          </a:effectLst>
                          <a:latin typeface="+mj-lt"/>
                          <a:cs typeface="Times New Roman" pitchFamily="18" charset="0"/>
                        </a:rPr>
                        <a:t>22</a:t>
                      </a:r>
                    </a:p>
                  </a:txBody>
                  <a:tcPr marL="62345" marR="62345" marT="0" marB="0" anchor="ctr"/>
                </a:tc>
                <a:tc>
                  <a:txBody>
                    <a:bodyPr/>
                    <a:lstStyle/>
                    <a:p>
                      <a:pPr marL="0" marR="0" algn="ctr">
                        <a:lnSpc>
                          <a:spcPct val="115000"/>
                        </a:lnSpc>
                        <a:spcBef>
                          <a:spcPts val="0"/>
                        </a:spcBef>
                        <a:spcAft>
                          <a:spcPts val="0"/>
                        </a:spcAft>
                      </a:pPr>
                      <a:r>
                        <a:rPr lang="en-US" sz="1800" i="1" dirty="0" smtClean="0">
                          <a:effectLst/>
                          <a:latin typeface="+mj-lt"/>
                          <a:cs typeface="Times New Roman" pitchFamily="18" charset="0"/>
                        </a:rPr>
                        <a:t>9   </a:t>
                      </a:r>
                    </a:p>
                  </a:txBody>
                  <a:tcPr marL="62345" marR="62345" marT="0" marB="0" anchor="ctr"/>
                </a:tc>
                <a:tc>
                  <a:txBody>
                    <a:bodyPr/>
                    <a:lstStyle/>
                    <a:p>
                      <a:pPr marL="0" marR="0" algn="ctr">
                        <a:lnSpc>
                          <a:spcPct val="115000"/>
                        </a:lnSpc>
                        <a:spcBef>
                          <a:spcPts val="0"/>
                        </a:spcBef>
                        <a:spcAft>
                          <a:spcPts val="0"/>
                        </a:spcAft>
                      </a:pPr>
                      <a:r>
                        <a:rPr lang="en-US" sz="1800" i="1" dirty="0" smtClean="0">
                          <a:effectLst/>
                          <a:latin typeface="+mj-lt"/>
                          <a:cs typeface="Times New Roman" pitchFamily="18" charset="0"/>
                        </a:rPr>
                        <a:t>12</a:t>
                      </a:r>
                      <a:endParaRPr lang="en-US" sz="1800" i="1" dirty="0">
                        <a:effectLst/>
                        <a:latin typeface="+mj-lt"/>
                        <a:ea typeface="Calibri"/>
                        <a:cs typeface="Times New Roman" pitchFamily="18" charset="0"/>
                      </a:endParaRPr>
                    </a:p>
                  </a:txBody>
                  <a:tcPr marL="62345" marR="62345" marT="0" marB="0" anchor="ctr"/>
                </a:tc>
                <a:tc>
                  <a:txBody>
                    <a:bodyPr/>
                    <a:lstStyle/>
                    <a:p>
                      <a:pPr marL="0" marR="0" algn="ctr">
                        <a:lnSpc>
                          <a:spcPct val="115000"/>
                        </a:lnSpc>
                        <a:spcBef>
                          <a:spcPts val="0"/>
                        </a:spcBef>
                        <a:spcAft>
                          <a:spcPts val="0"/>
                        </a:spcAft>
                      </a:pPr>
                      <a:r>
                        <a:rPr lang="en-US" sz="1800" i="1" dirty="0" smtClean="0">
                          <a:effectLst/>
                          <a:latin typeface="+mj-lt"/>
                          <a:cs typeface="Times New Roman" pitchFamily="18" charset="0"/>
                        </a:rPr>
                        <a:t>9</a:t>
                      </a:r>
                    </a:p>
                  </a:txBody>
                  <a:tcPr marL="62345" marR="62345" marT="0" marB="0" anchor="ctr"/>
                </a:tc>
                <a:tc>
                  <a:txBody>
                    <a:bodyPr/>
                    <a:lstStyle/>
                    <a:p>
                      <a:pPr marL="0" marR="0" algn="ctr">
                        <a:lnSpc>
                          <a:spcPct val="115000"/>
                        </a:lnSpc>
                        <a:spcBef>
                          <a:spcPts val="0"/>
                        </a:spcBef>
                        <a:spcAft>
                          <a:spcPts val="0"/>
                        </a:spcAft>
                      </a:pPr>
                      <a:r>
                        <a:rPr lang="en-US" sz="1800" b="1" i="1" dirty="0" smtClean="0">
                          <a:solidFill>
                            <a:schemeClr val="tx2"/>
                          </a:solidFill>
                          <a:effectLst/>
                          <a:latin typeface="+mj-lt"/>
                          <a:cs typeface="Times New Roman" pitchFamily="18" charset="0"/>
                        </a:rPr>
                        <a:t>33</a:t>
                      </a:r>
                      <a:endParaRPr lang="en-US" sz="1800" b="1" i="1" dirty="0">
                        <a:solidFill>
                          <a:schemeClr val="tx2"/>
                        </a:solidFill>
                        <a:effectLst/>
                        <a:latin typeface="+mj-lt"/>
                        <a:cs typeface="Times New Roman" pitchFamily="18" charset="0"/>
                      </a:endParaRPr>
                    </a:p>
                  </a:txBody>
                  <a:tcPr marL="62345" marR="62345" marT="0" marB="0" anchor="ctr"/>
                </a:tc>
              </a:tr>
            </a:tbl>
          </a:graphicData>
        </a:graphic>
      </p:graphicFrame>
      <p:sp>
        <p:nvSpPr>
          <p:cNvPr id="7" name="TextBox 11"/>
          <p:cNvSpPr txBox="1">
            <a:spLocks noChangeArrowheads="1"/>
          </p:cNvSpPr>
          <p:nvPr/>
        </p:nvSpPr>
        <p:spPr bwMode="auto">
          <a:xfrm>
            <a:off x="3355377" y="4978554"/>
            <a:ext cx="2355273" cy="282896"/>
          </a:xfrm>
          <a:prstGeom prst="rect">
            <a:avLst/>
          </a:prstGeom>
          <a:noFill/>
          <a:ln w="9525">
            <a:noFill/>
            <a:miter lim="800000"/>
            <a:headEnd/>
            <a:tailEnd/>
          </a:ln>
        </p:spPr>
        <p:txBody>
          <a:bodyPr wrap="square" lIns="82039" tIns="41020" rIns="82039" bIns="41020">
            <a:spAutoFit/>
          </a:bodyPr>
          <a:lstStyle/>
          <a:p>
            <a:r>
              <a:rPr lang="en-US" sz="1300" i="1" dirty="0"/>
              <a:t>* Multiple selections possible</a:t>
            </a:r>
          </a:p>
        </p:txBody>
      </p:sp>
      <p:sp>
        <p:nvSpPr>
          <p:cNvPr id="6" name="Content Placeholder 2"/>
          <p:cNvSpPr txBox="1">
            <a:spLocks/>
          </p:cNvSpPr>
          <p:nvPr/>
        </p:nvSpPr>
        <p:spPr bwMode="auto">
          <a:xfrm>
            <a:off x="685800" y="5486400"/>
            <a:ext cx="7993063" cy="8382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a:spcAft>
                <a:spcPts val="1077"/>
              </a:spcAft>
            </a:pPr>
            <a:r>
              <a:rPr lang="en-US" sz="2400" dirty="0" smtClean="0">
                <a:latin typeface="Calibri"/>
                <a:cs typeface="Calibri"/>
              </a:rPr>
              <a:t>Inter-rater testing revealed differing attitudes about the role of health IT in </a:t>
            </a:r>
            <a:r>
              <a:rPr lang="en-US" sz="2600" dirty="0" smtClean="0">
                <a:latin typeface="Calibri"/>
                <a:cs typeface="Calibri"/>
              </a:rPr>
              <a:t>preventing</a:t>
            </a:r>
            <a:r>
              <a:rPr lang="en-US" sz="2400" dirty="0" smtClean="0">
                <a:latin typeface="Calibri"/>
                <a:cs typeface="Calibri"/>
              </a:rPr>
              <a:t> user errors.</a:t>
            </a:r>
          </a:p>
        </p:txBody>
      </p:sp>
    </p:spTree>
    <p:extLst>
      <p:ext uri="{BB962C8B-B14F-4D97-AF65-F5344CB8AC3E}">
        <p14:creationId xmlns:p14="http://schemas.microsoft.com/office/powerpoint/2010/main" xmlns="" val="1771812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Ontology </a:t>
            </a:r>
            <a:r>
              <a:rPr lang="en-US" dirty="0" smtClean="0"/>
              <a:t>Revision: “Use Error”</a:t>
            </a:r>
            <a:endParaRPr lang="en-US" dirty="0"/>
          </a:p>
        </p:txBody>
      </p:sp>
      <p:sp>
        <p:nvSpPr>
          <p:cNvPr id="3" name="Content Placeholder 2"/>
          <p:cNvSpPr>
            <a:spLocks noGrp="1"/>
          </p:cNvSpPr>
          <p:nvPr>
            <p:ph idx="1"/>
          </p:nvPr>
        </p:nvSpPr>
        <p:spPr>
          <a:xfrm>
            <a:off x="609600" y="1676400"/>
            <a:ext cx="7993063" cy="3505200"/>
          </a:xfrm>
        </p:spPr>
        <p:txBody>
          <a:bodyPr>
            <a:scene3d>
              <a:camera prst="orthographicFront"/>
              <a:lightRig rig="balanced" dir="t">
                <a:rot lat="0" lon="0" rev="2100000"/>
              </a:lightRig>
            </a:scene3d>
            <a:sp3d extrusionH="57150" prstMaterial="metal">
              <a:bevelT w="38100" h="25400"/>
              <a:contourClr>
                <a:schemeClr val="bg2"/>
              </a:contourClr>
            </a:sp3d>
          </a:bodyPr>
          <a:lstStyle/>
          <a:p>
            <a:pPr marL="0" lvl="1" indent="0">
              <a:buNone/>
            </a:pPr>
            <a:r>
              <a:rPr lang="en-US" dirty="0" smtClean="0">
                <a:ln w="50800"/>
                <a:solidFill>
                  <a:schemeClr val="tx1"/>
                </a:solidFill>
                <a:effectLst>
                  <a:outerShdw blurRad="38100" dist="38100" dir="2700000" algn="tl">
                    <a:srgbClr val="000000">
                      <a:alpha val="43137"/>
                    </a:srgbClr>
                  </a:outerShdw>
                </a:effectLst>
                <a:latin typeface="Calibri"/>
                <a:cs typeface="Calibri"/>
              </a:rPr>
              <a:t>Use </a:t>
            </a:r>
            <a:r>
              <a:rPr lang="en-US" dirty="0">
                <a:ln w="50800"/>
                <a:solidFill>
                  <a:schemeClr val="tx1"/>
                </a:solidFill>
                <a:effectLst>
                  <a:outerShdw blurRad="38100" dist="38100" dir="2700000" algn="tl">
                    <a:srgbClr val="000000">
                      <a:alpha val="43137"/>
                    </a:srgbClr>
                  </a:outerShdw>
                </a:effectLst>
                <a:latin typeface="Calibri"/>
                <a:cs typeface="Calibri"/>
              </a:rPr>
              <a:t>Error was often due to the absence of protections or safeguards to prevent </a:t>
            </a:r>
            <a:r>
              <a:rPr lang="en-US" dirty="0" smtClean="0">
                <a:ln w="50800"/>
                <a:solidFill>
                  <a:schemeClr val="tx1"/>
                </a:solidFill>
                <a:effectLst>
                  <a:outerShdw blurRad="38100" dist="38100" dir="2700000" algn="tl">
                    <a:srgbClr val="000000">
                      <a:alpha val="43137"/>
                    </a:srgbClr>
                  </a:outerShdw>
                </a:effectLst>
                <a:latin typeface="Calibri"/>
                <a:cs typeface="Calibri"/>
              </a:rPr>
              <a:t>errors:</a:t>
            </a:r>
            <a:endParaRPr lang="en-US" dirty="0">
              <a:ln w="50800"/>
              <a:solidFill>
                <a:schemeClr val="tx1"/>
              </a:solidFill>
              <a:effectLst>
                <a:outerShdw blurRad="38100" dist="38100" dir="2700000" algn="tl">
                  <a:srgbClr val="000000">
                    <a:alpha val="43137"/>
                  </a:srgbClr>
                </a:outerShdw>
              </a:effectLst>
              <a:latin typeface="Calibri"/>
              <a:cs typeface="Calibri"/>
            </a:endParaRPr>
          </a:p>
          <a:p>
            <a:pPr marL="0" indent="0" algn="ctr">
              <a:buNone/>
            </a:pPr>
            <a:endParaRPr lang="en-US" sz="2200" dirty="0">
              <a:ln w="50800"/>
              <a:solidFill>
                <a:schemeClr val="tx1"/>
              </a:solidFill>
              <a:effectLst/>
              <a:latin typeface="Calibri"/>
              <a:cs typeface="Calibri"/>
            </a:endParaRPr>
          </a:p>
          <a:p>
            <a:pPr>
              <a:spcAft>
                <a:spcPts val="2400"/>
              </a:spcAft>
            </a:pPr>
            <a:r>
              <a:rPr lang="en-US" sz="2800" dirty="0" smtClean="0">
                <a:ln w="50800"/>
                <a:solidFill>
                  <a:schemeClr val="tx1"/>
                </a:solidFill>
                <a:effectLst>
                  <a:outerShdw blurRad="38100" dist="38100" dir="2700000" algn="tl">
                    <a:srgbClr val="000000">
                      <a:alpha val="43137"/>
                    </a:srgbClr>
                  </a:outerShdw>
                </a:effectLst>
                <a:latin typeface="Calibri"/>
                <a:cs typeface="Calibri"/>
              </a:rPr>
              <a:t>Added a new factor to Decision Support: </a:t>
            </a:r>
            <a:r>
              <a:rPr lang="en-US" sz="2800" dirty="0">
                <a:ln w="50800"/>
                <a:solidFill>
                  <a:schemeClr val="tx1"/>
                </a:solidFill>
                <a:effectLst>
                  <a:outerShdw blurRad="38100" dist="38100" dir="2700000" algn="tl">
                    <a:srgbClr val="000000">
                      <a:alpha val="43137"/>
                    </a:srgbClr>
                  </a:outerShdw>
                </a:effectLst>
                <a:latin typeface="Calibri"/>
                <a:cs typeface="Calibri"/>
              </a:rPr>
              <a:t>“Missing </a:t>
            </a:r>
            <a:r>
              <a:rPr lang="en-US" sz="2800" dirty="0" smtClean="0">
                <a:ln w="50800"/>
                <a:solidFill>
                  <a:schemeClr val="tx1"/>
                </a:solidFill>
                <a:effectLst>
                  <a:outerShdw blurRad="38100" dist="38100" dir="2700000" algn="tl">
                    <a:srgbClr val="000000">
                      <a:alpha val="43137"/>
                    </a:srgbClr>
                  </a:outerShdw>
                </a:effectLst>
                <a:latin typeface="Calibri"/>
                <a:cs typeface="Calibri"/>
              </a:rPr>
              <a:t>Recommendation </a:t>
            </a:r>
            <a:r>
              <a:rPr lang="en-US" sz="2800" dirty="0">
                <a:ln w="50800"/>
                <a:solidFill>
                  <a:schemeClr val="tx1"/>
                </a:solidFill>
                <a:effectLst>
                  <a:outerShdw blurRad="38100" dist="38100" dir="2700000" algn="tl">
                    <a:srgbClr val="000000">
                      <a:alpha val="43137"/>
                    </a:srgbClr>
                  </a:outerShdw>
                </a:effectLst>
                <a:latin typeface="Calibri"/>
                <a:cs typeface="Calibri"/>
              </a:rPr>
              <a:t>or Safeguard”</a:t>
            </a:r>
          </a:p>
          <a:p>
            <a:r>
              <a:rPr lang="en-US" sz="2800" dirty="0" smtClean="0">
                <a:ln w="50800"/>
                <a:solidFill>
                  <a:schemeClr val="tx1"/>
                </a:solidFill>
                <a:effectLst>
                  <a:outerShdw blurRad="38100" dist="38100" dir="2700000" algn="tl">
                    <a:srgbClr val="000000">
                      <a:alpha val="43137"/>
                    </a:srgbClr>
                  </a:outerShdw>
                </a:effectLst>
                <a:latin typeface="Calibri"/>
                <a:cs typeface="Calibri"/>
              </a:rPr>
              <a:t>Re-defined </a:t>
            </a:r>
            <a:r>
              <a:rPr lang="en-US" sz="2800" dirty="0">
                <a:ln w="50800"/>
                <a:solidFill>
                  <a:schemeClr val="tx1"/>
                </a:solidFill>
                <a:effectLst>
                  <a:outerShdw blurRad="38100" dist="38100" dir="2700000" algn="tl">
                    <a:srgbClr val="000000">
                      <a:alpha val="43137"/>
                    </a:srgbClr>
                  </a:outerShdw>
                </a:effectLst>
                <a:latin typeface="Calibri"/>
                <a:cs typeface="Calibri"/>
              </a:rPr>
              <a:t>“Unforced User Error” as “Use Error in the absence of other factors” </a:t>
            </a:r>
          </a:p>
          <a:p>
            <a:endParaRPr lang="en-US" dirty="0">
              <a:ln w="50800"/>
              <a:solidFill>
                <a:schemeClr val="tx1"/>
              </a:solidFill>
              <a:effectLst/>
              <a:latin typeface="Calibri"/>
              <a:cs typeface="Calibri"/>
            </a:endParaRPr>
          </a:p>
        </p:txBody>
      </p:sp>
    </p:spTree>
    <p:extLst>
      <p:ext uri="{BB962C8B-B14F-4D97-AF65-F5344CB8AC3E}">
        <p14:creationId xmlns:p14="http://schemas.microsoft.com/office/powerpoint/2010/main" xmlns="" val="2121018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1524000" y="290622"/>
            <a:ext cx="6086731" cy="769441"/>
          </a:xfrm>
          <a:prstGeom prst="rect">
            <a:avLst/>
          </a:prstGeom>
          <a:noFill/>
        </p:spPr>
        <p:txBody>
          <a:bodyPr wrap="none" rtlCol="0">
            <a:spAutoFit/>
          </a:bodyPr>
          <a:lstStyle/>
          <a:p>
            <a:r>
              <a:rPr lang="en-US" sz="4400" b="1" dirty="0" smtClean="0">
                <a:solidFill>
                  <a:srgbClr val="FFFF00"/>
                </a:solidFill>
                <a:effectLst>
                  <a:outerShdw blurRad="38100" dist="38100" dir="2700000" algn="tl">
                    <a:srgbClr val="000000">
                      <a:alpha val="43137"/>
                    </a:srgbClr>
                  </a:outerShdw>
                </a:effectLst>
                <a:latin typeface="Calibri"/>
                <a:cs typeface="Calibri"/>
              </a:rPr>
              <a:t>Hazard Manager Benefits</a:t>
            </a:r>
            <a:endParaRPr lang="en-US" sz="4400" b="1" dirty="0">
              <a:solidFill>
                <a:srgbClr val="FFFF00"/>
              </a:solidFill>
              <a:effectLst>
                <a:outerShdw blurRad="38100" dist="38100" dir="2700000" algn="tl">
                  <a:srgbClr val="000000">
                    <a:alpha val="43137"/>
                  </a:srgbClr>
                </a:outerShdw>
              </a:effectLst>
              <a:latin typeface="Calibri"/>
              <a:cs typeface="Calibri"/>
            </a:endParaRPr>
          </a:p>
        </p:txBody>
      </p:sp>
    </p:spTree>
    <p:extLst>
      <p:ext uri="{BB962C8B-B14F-4D97-AF65-F5344CB8AC3E}">
        <p14:creationId xmlns:p14="http://schemas.microsoft.com/office/powerpoint/2010/main" xmlns="" val="5376580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696200" cy="762000"/>
          </a:xfrm>
        </p:spPr>
        <p:txBody>
          <a:bodyPr/>
          <a:lstStyle/>
          <a:p>
            <a:r>
              <a:rPr lang="en-US" sz="3600" b="0" dirty="0" smtClean="0"/>
              <a:t>Value: Care-Delivery Organizations</a:t>
            </a:r>
            <a:endParaRPr lang="en-US" sz="3600" b="0" dirty="0"/>
          </a:p>
        </p:txBody>
      </p:sp>
      <p:sp>
        <p:nvSpPr>
          <p:cNvPr id="4" name="Content Placeholder 3"/>
          <p:cNvSpPr>
            <a:spLocks noGrp="1"/>
          </p:cNvSpPr>
          <p:nvPr>
            <p:ph idx="1"/>
          </p:nvPr>
        </p:nvSpPr>
        <p:spPr>
          <a:xfrm>
            <a:off x="609600" y="1676400"/>
            <a:ext cx="7993063" cy="5029200"/>
          </a:xfrm>
        </p:spPr>
        <p:txBody>
          <a:bodyPr/>
          <a:lstStyle/>
          <a:p>
            <a:pPr>
              <a:spcBef>
                <a:spcPts val="269"/>
              </a:spcBef>
              <a:spcAft>
                <a:spcPts val="1077"/>
              </a:spcAft>
              <a:buClr>
                <a:srgbClr val="FFFF00"/>
              </a:buClr>
              <a:defRPr/>
            </a:pPr>
            <a:r>
              <a:rPr lang="en-US" sz="2700" dirty="0"/>
              <a:t>Prior to an upgrade, learn about hazards others have </a:t>
            </a:r>
            <a:r>
              <a:rPr lang="en-US" sz="2700" dirty="0" smtClean="0"/>
              <a:t>reported.</a:t>
            </a:r>
            <a:endParaRPr lang="en-US" sz="2700" dirty="0"/>
          </a:p>
          <a:p>
            <a:pPr>
              <a:spcBef>
                <a:spcPts val="269"/>
              </a:spcBef>
              <a:spcAft>
                <a:spcPts val="1077"/>
              </a:spcAft>
              <a:buClr>
                <a:srgbClr val="FFFF00"/>
              </a:buClr>
              <a:defRPr/>
            </a:pPr>
            <a:r>
              <a:rPr lang="en-US" sz="2700" dirty="0"/>
              <a:t>Identify hazards that occur at the interface of two vendors’ products.</a:t>
            </a:r>
          </a:p>
          <a:p>
            <a:pPr>
              <a:spcBef>
                <a:spcPts val="269"/>
              </a:spcBef>
              <a:spcAft>
                <a:spcPts val="1077"/>
              </a:spcAft>
              <a:buClr>
                <a:srgbClr val="FFFF00"/>
              </a:buClr>
              <a:defRPr/>
            </a:pPr>
            <a:r>
              <a:rPr lang="en-US" sz="2700" dirty="0" smtClean="0"/>
              <a:t>Control hazards proactively. </a:t>
            </a:r>
            <a:endParaRPr lang="en-US" sz="2700" dirty="0"/>
          </a:p>
          <a:p>
            <a:pPr>
              <a:spcBef>
                <a:spcPts val="0"/>
              </a:spcBef>
              <a:spcAft>
                <a:spcPts val="1077"/>
              </a:spcAft>
              <a:buClr>
                <a:srgbClr val="FFFF00"/>
              </a:buClr>
              <a:defRPr/>
            </a:pPr>
            <a:r>
              <a:rPr lang="en-US" sz="2700" dirty="0"/>
              <a:t>E</a:t>
            </a:r>
            <a:r>
              <a:rPr lang="en-US" sz="2700" dirty="0" smtClean="0"/>
              <a:t>stimate the risk hazards pose </a:t>
            </a:r>
            <a:r>
              <a:rPr lang="en-US" sz="2700" dirty="0"/>
              <a:t>and prioritize </a:t>
            </a:r>
            <a:r>
              <a:rPr lang="en-US" sz="2700" dirty="0" smtClean="0"/>
              <a:t>hazard-control </a:t>
            </a:r>
            <a:r>
              <a:rPr lang="en-US" sz="2700" dirty="0"/>
              <a:t>efforts.</a:t>
            </a:r>
          </a:p>
          <a:p>
            <a:pPr>
              <a:spcBef>
                <a:spcPts val="0"/>
              </a:spcBef>
              <a:spcAft>
                <a:spcPts val="1077"/>
              </a:spcAft>
              <a:buClr>
                <a:srgbClr val="FFFF00"/>
              </a:buClr>
              <a:defRPr/>
            </a:pPr>
            <a:r>
              <a:rPr lang="en-US" sz="2700" dirty="0"/>
              <a:t>Inform user-group interactions with vendors. </a:t>
            </a:r>
          </a:p>
          <a:p>
            <a:pPr>
              <a:spcBef>
                <a:spcPts val="0"/>
              </a:spcBef>
              <a:spcAft>
                <a:spcPts val="1077"/>
              </a:spcAft>
              <a:buClr>
                <a:srgbClr val="FFFF00"/>
              </a:buClr>
              <a:defRPr/>
            </a:pPr>
            <a:r>
              <a:rPr lang="en-US" sz="2700" dirty="0" smtClean="0"/>
              <a:t>Protect confidentiality.</a:t>
            </a:r>
            <a:endParaRPr lang="en-US" dirty="0"/>
          </a:p>
        </p:txBody>
      </p:sp>
    </p:spTree>
    <p:extLst>
      <p:ext uri="{BB962C8B-B14F-4D97-AF65-F5344CB8AC3E}">
        <p14:creationId xmlns:p14="http://schemas.microsoft.com/office/powerpoint/2010/main" xmlns="" val="1871817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6697663" cy="685800"/>
          </a:xfrm>
        </p:spPr>
        <p:txBody>
          <a:bodyPr/>
          <a:lstStyle/>
          <a:p>
            <a:r>
              <a:rPr lang="en-US" sz="3600" dirty="0" smtClean="0"/>
              <a:t>Value</a:t>
            </a:r>
            <a:r>
              <a:rPr lang="en-US" dirty="0" smtClean="0"/>
              <a:t>: HIT Vendors</a:t>
            </a:r>
            <a:endParaRPr lang="en-US" dirty="0"/>
          </a:p>
        </p:txBody>
      </p:sp>
      <p:sp>
        <p:nvSpPr>
          <p:cNvPr id="3" name="Content Placeholder 2"/>
          <p:cNvSpPr>
            <a:spLocks noGrp="1"/>
          </p:cNvSpPr>
          <p:nvPr>
            <p:ph idx="1"/>
          </p:nvPr>
        </p:nvSpPr>
        <p:spPr>
          <a:xfrm>
            <a:off x="609600" y="1676400"/>
            <a:ext cx="7993063" cy="4495800"/>
          </a:xfrm>
        </p:spPr>
        <p:txBody>
          <a:bodyPr/>
          <a:lstStyle/>
          <a:p>
            <a:pPr marL="582613" indent="-514350">
              <a:spcAft>
                <a:spcPts val="538"/>
              </a:spcAft>
              <a:defRPr/>
            </a:pPr>
            <a:r>
              <a:rPr lang="en-US" sz="2600" dirty="0" smtClean="0"/>
              <a:t>Identify the </a:t>
            </a:r>
            <a:r>
              <a:rPr lang="en-US" sz="2600" dirty="0"/>
              <a:t>90% of hazards that their customers do not currently </a:t>
            </a:r>
            <a:r>
              <a:rPr lang="en-US" sz="2600" dirty="0" smtClean="0"/>
              <a:t>report.</a:t>
            </a:r>
            <a:endParaRPr lang="en-US" sz="2600" dirty="0"/>
          </a:p>
          <a:p>
            <a:pPr marL="582613" indent="-514350">
              <a:spcAft>
                <a:spcPts val="538"/>
              </a:spcAft>
              <a:defRPr/>
            </a:pPr>
            <a:r>
              <a:rPr lang="en-US" sz="2600" dirty="0"/>
              <a:t>Learn which </a:t>
            </a:r>
            <a:r>
              <a:rPr lang="en-US" sz="2600" dirty="0" smtClean="0"/>
              <a:t>products interact hazardously </a:t>
            </a:r>
            <a:r>
              <a:rPr lang="en-US" sz="2600" dirty="0"/>
              <a:t>with their own. </a:t>
            </a:r>
          </a:p>
          <a:p>
            <a:pPr marL="582613" indent="-514350">
              <a:spcAft>
                <a:spcPts val="538"/>
              </a:spcAft>
              <a:defRPr/>
            </a:pPr>
            <a:r>
              <a:rPr lang="en-US" sz="2600" dirty="0" smtClean="0"/>
              <a:t>Prioritize hazard control efforts. </a:t>
            </a:r>
            <a:endParaRPr lang="en-US" sz="2600" dirty="0"/>
          </a:p>
          <a:p>
            <a:pPr marL="582613" indent="-514350">
              <a:spcAft>
                <a:spcPts val="538"/>
              </a:spcAft>
              <a:defRPr/>
            </a:pPr>
            <a:r>
              <a:rPr lang="en-US" sz="2600" dirty="0"/>
              <a:t>Identify </a:t>
            </a:r>
            <a:r>
              <a:rPr lang="en-US" sz="2600" dirty="0" smtClean="0"/>
              <a:t>hazards early in the release </a:t>
            </a:r>
            <a:r>
              <a:rPr lang="en-US" sz="2600" dirty="0"/>
              <a:t>of </a:t>
            </a:r>
            <a:r>
              <a:rPr lang="en-US" sz="2600" dirty="0" smtClean="0"/>
              <a:t>new versions.</a:t>
            </a:r>
            <a:endParaRPr lang="en-US" sz="2600" dirty="0"/>
          </a:p>
          <a:p>
            <a:pPr marL="582613" indent="-514350">
              <a:spcAft>
                <a:spcPts val="538"/>
              </a:spcAft>
              <a:defRPr/>
            </a:pPr>
            <a:r>
              <a:rPr lang="en-US" sz="2600" dirty="0" smtClean="0"/>
              <a:t>Preserve confidentiality.</a:t>
            </a:r>
            <a:endParaRPr lang="en-US" sz="2600" dirty="0"/>
          </a:p>
        </p:txBody>
      </p:sp>
    </p:spTree>
    <p:extLst>
      <p:ext uri="{BB962C8B-B14F-4D97-AF65-F5344CB8AC3E}">
        <p14:creationId xmlns:p14="http://schemas.microsoft.com/office/powerpoint/2010/main" xmlns="" val="3942110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6697663" cy="685800"/>
          </a:xfrm>
        </p:spPr>
        <p:txBody>
          <a:bodyPr/>
          <a:lstStyle/>
          <a:p>
            <a:r>
              <a:rPr lang="en-US" sz="3600" dirty="0" smtClean="0"/>
              <a:t>Value</a:t>
            </a:r>
            <a:r>
              <a:rPr lang="en-US" dirty="0" smtClean="0"/>
              <a:t>: Policy Makers</a:t>
            </a:r>
            <a:endParaRPr lang="en-US" dirty="0"/>
          </a:p>
        </p:txBody>
      </p:sp>
      <p:sp>
        <p:nvSpPr>
          <p:cNvPr id="3" name="Content Placeholder 2"/>
          <p:cNvSpPr>
            <a:spLocks noGrp="1"/>
          </p:cNvSpPr>
          <p:nvPr>
            <p:ph idx="1"/>
          </p:nvPr>
        </p:nvSpPr>
        <p:spPr>
          <a:xfrm>
            <a:off x="609601" y="1676400"/>
            <a:ext cx="7848600" cy="3886200"/>
          </a:xfrm>
        </p:spPr>
        <p:txBody>
          <a:bodyPr/>
          <a:lstStyle/>
          <a:p>
            <a:pPr marL="525463" indent="-457200">
              <a:spcAft>
                <a:spcPts val="538"/>
              </a:spcAft>
              <a:defRPr/>
            </a:pPr>
            <a:r>
              <a:rPr lang="en-US" sz="2700" dirty="0"/>
              <a:t>Identify and categorize common hazards that occur at the interface of </a:t>
            </a:r>
            <a:r>
              <a:rPr lang="en-US" sz="2700" dirty="0" smtClean="0"/>
              <a:t>specific types of products </a:t>
            </a:r>
            <a:r>
              <a:rPr lang="en-US" sz="2700" dirty="0"/>
              <a:t>(e.g</a:t>
            </a:r>
            <a:r>
              <a:rPr lang="en-US" sz="2700" dirty="0" smtClean="0"/>
              <a:t>.,  pharmacy </a:t>
            </a:r>
            <a:r>
              <a:rPr lang="en-US" sz="2700" dirty="0"/>
              <a:t>and order entry).</a:t>
            </a:r>
          </a:p>
          <a:p>
            <a:pPr marL="525463" indent="-457200">
              <a:spcAft>
                <a:spcPts val="538"/>
              </a:spcAft>
              <a:defRPr/>
            </a:pPr>
            <a:r>
              <a:rPr lang="en-US" sz="2700" dirty="0" smtClean="0"/>
              <a:t>Move hazard </a:t>
            </a:r>
            <a:r>
              <a:rPr lang="en-US" sz="2700" dirty="0"/>
              <a:t>identification earlier in the IT lifecycle </a:t>
            </a:r>
            <a:r>
              <a:rPr lang="en-US" sz="2700" dirty="0" smtClean="0"/>
              <a:t>(especially prior </a:t>
            </a:r>
            <a:r>
              <a:rPr lang="en-US" sz="2700" dirty="0"/>
              <a:t>to production use</a:t>
            </a:r>
            <a:r>
              <a:rPr lang="en-US" sz="2700" dirty="0" smtClean="0"/>
              <a:t>).</a:t>
            </a:r>
          </a:p>
          <a:p>
            <a:pPr marL="525463" indent="-457200">
              <a:spcAft>
                <a:spcPts val="538"/>
              </a:spcAft>
              <a:defRPr/>
            </a:pPr>
            <a:r>
              <a:rPr lang="en-US" sz="2700" dirty="0"/>
              <a:t>M</a:t>
            </a:r>
            <a:r>
              <a:rPr lang="en-US" sz="2700" dirty="0" smtClean="0"/>
              <a:t>onitor </a:t>
            </a:r>
            <a:r>
              <a:rPr lang="en-US" sz="2700" dirty="0"/>
              <a:t>the success of </a:t>
            </a:r>
            <a:r>
              <a:rPr lang="en-US" sz="2700" dirty="0" smtClean="0"/>
              <a:t>hazard control in </a:t>
            </a:r>
            <a:r>
              <a:rPr lang="en-US" sz="2700" dirty="0"/>
              <a:t>reducing health IT hazards and </a:t>
            </a:r>
            <a:r>
              <a:rPr lang="en-US" sz="2700" dirty="0" smtClean="0"/>
              <a:t>decreasing their </a:t>
            </a:r>
            <a:r>
              <a:rPr lang="en-US" sz="2700" dirty="0"/>
              <a:t>impact on patients. </a:t>
            </a:r>
          </a:p>
        </p:txBody>
      </p:sp>
    </p:spTree>
    <p:extLst>
      <p:ext uri="{BB962C8B-B14F-4D97-AF65-F5344CB8AC3E}">
        <p14:creationId xmlns:p14="http://schemas.microsoft.com/office/powerpoint/2010/main" xmlns="" val="23360028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486400"/>
            <a:ext cx="7772400" cy="1044575"/>
          </a:xfrm>
        </p:spPr>
        <p:txBody>
          <a:bodyPr/>
          <a:lstStyle/>
          <a:p>
            <a:pPr marL="0" indent="0"/>
            <a:r>
              <a:rPr lang="en-US" sz="2000" cap="none" dirty="0">
                <a:solidFill>
                  <a:schemeClr val="tx1"/>
                </a:solidFill>
              </a:rPr>
              <a:t>For more information:</a:t>
            </a:r>
            <a:br>
              <a:rPr lang="en-US" sz="2000" cap="none" dirty="0">
                <a:solidFill>
                  <a:schemeClr val="tx1"/>
                </a:solidFill>
              </a:rPr>
            </a:br>
            <a:r>
              <a:rPr lang="en-US" sz="2000" cap="none" dirty="0">
                <a:solidFill>
                  <a:schemeClr val="tx1"/>
                </a:solidFill>
              </a:rPr>
              <a:t>andrea_hassol@abtassoc.com</a:t>
            </a:r>
            <a:r>
              <a:rPr lang="en-US" dirty="0"/>
              <a:t/>
            </a:r>
            <a:br>
              <a:rPr lang="en-US" dirty="0"/>
            </a:br>
            <a:endParaRPr lang="en-US" dirty="0"/>
          </a:p>
        </p:txBody>
      </p:sp>
      <p:sp>
        <p:nvSpPr>
          <p:cNvPr id="3" name="Text Placeholder 2"/>
          <p:cNvSpPr>
            <a:spLocks noGrp="1"/>
          </p:cNvSpPr>
          <p:nvPr>
            <p:ph type="body" idx="1"/>
          </p:nvPr>
        </p:nvSpPr>
        <p:spPr>
          <a:xfrm>
            <a:off x="609600" y="3352801"/>
            <a:ext cx="7772400" cy="990600"/>
          </a:xfrm>
        </p:spPr>
        <p:txBody>
          <a:bodyPr/>
          <a:lstStyle/>
          <a:p>
            <a:pPr algn="ctr"/>
            <a:r>
              <a:rPr lang="en-US" sz="3200" b="1" dirty="0">
                <a:solidFill>
                  <a:schemeClr val="tx2"/>
                </a:solidFill>
              </a:rPr>
              <a:t>Beta-Test Final Report </a:t>
            </a:r>
          </a:p>
          <a:p>
            <a:pPr algn="ctr"/>
            <a:r>
              <a:rPr lang="en-US" sz="3200" b="1" dirty="0">
                <a:solidFill>
                  <a:schemeClr val="tx2"/>
                </a:solidFill>
              </a:rPr>
              <a:t>available on AHRQ </a:t>
            </a:r>
            <a:r>
              <a:rPr lang="en-US" sz="3200" b="1" dirty="0" smtClean="0">
                <a:solidFill>
                  <a:schemeClr val="tx2"/>
                </a:solidFill>
              </a:rPr>
              <a:t>website:</a:t>
            </a:r>
          </a:p>
          <a:p>
            <a:endParaRPr lang="en-US" sz="3200" u="sng" dirty="0" smtClean="0"/>
          </a:p>
          <a:p>
            <a:r>
              <a:rPr lang="en-US" sz="3200" dirty="0" err="1" smtClean="0"/>
              <a:t>healthit.ahrq.gov</a:t>
            </a:r>
            <a:r>
              <a:rPr lang="en-US" sz="3200" dirty="0"/>
              <a:t>/</a:t>
            </a:r>
            <a:r>
              <a:rPr lang="en-US" sz="3200" dirty="0" err="1" smtClean="0"/>
              <a:t>HealthITHazardManagerFinalReport</a:t>
            </a:r>
            <a:endParaRPr lang="en-US" sz="3200" dirty="0" smtClean="0">
              <a:solidFill>
                <a:schemeClr val="tx2"/>
              </a:solidFill>
            </a:endParaRPr>
          </a:p>
        </p:txBody>
      </p:sp>
    </p:spTree>
    <p:extLst>
      <p:ext uri="{BB962C8B-B14F-4D97-AF65-F5344CB8AC3E}">
        <p14:creationId xmlns:p14="http://schemas.microsoft.com/office/powerpoint/2010/main" xmlns="" val="3510465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 name="Isosceles Triangle 71"/>
          <p:cNvSpPr/>
          <p:nvPr/>
        </p:nvSpPr>
        <p:spPr bwMode="auto">
          <a:xfrm>
            <a:off x="7391400" y="4697582"/>
            <a:ext cx="1143000" cy="1040625"/>
          </a:xfrm>
          <a:prstGeom prst="triangle">
            <a:avLst/>
          </a:prstGeom>
          <a:solidFill>
            <a:schemeClr val="tx2"/>
          </a:soli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 name="Text Placeholder 92"/>
          <p:cNvSpPr txBox="1">
            <a:spLocks/>
          </p:cNvSpPr>
          <p:nvPr/>
        </p:nvSpPr>
        <p:spPr>
          <a:xfrm>
            <a:off x="7624578" y="5223638"/>
            <a:ext cx="676644" cy="343392"/>
          </a:xfrm>
          <a:prstGeom prst="rect">
            <a:avLst/>
          </a:prstGeom>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algn="ctr" eaLnBrk="1" fontAlgn="auto" hangingPunct="1">
              <a:lnSpc>
                <a:spcPts val="1255"/>
              </a:lnSpc>
              <a:spcBef>
                <a:spcPts val="0"/>
              </a:spcBef>
              <a:spcAft>
                <a:spcPts val="0"/>
              </a:spcAft>
              <a:buFont typeface="Wingdings" pitchFamily="2" charset="2"/>
              <a:buNone/>
              <a:defRPr/>
            </a:pPr>
            <a:r>
              <a:rPr lang="en-US" sz="1100" b="1" spc="-54" dirty="0" smtClean="0">
                <a:solidFill>
                  <a:srgbClr val="000000"/>
                </a:solidFill>
                <a:effectLst/>
                <a:latin typeface="Calibri" panose="22635452340000000000" pitchFamily="1"/>
              </a:rPr>
              <a:t>Patient </a:t>
            </a:r>
            <a:r>
              <a:rPr lang="en-US" sz="1600" b="1" dirty="0" smtClean="0">
                <a:solidFill>
                  <a:sysClr val="windowText" lastClr="000000"/>
                </a:solidFill>
                <a:effectLst/>
              </a:rPr>
              <a:t/>
            </a:r>
            <a:br>
              <a:rPr lang="en-US" sz="1600" b="1" dirty="0" smtClean="0">
                <a:solidFill>
                  <a:sysClr val="windowText" lastClr="000000"/>
                </a:solidFill>
                <a:effectLst/>
              </a:rPr>
            </a:br>
            <a:r>
              <a:rPr lang="en-US" sz="1100" b="1" dirty="0" smtClean="0">
                <a:solidFill>
                  <a:srgbClr val="000000"/>
                </a:solidFill>
                <a:effectLst/>
                <a:latin typeface="Calibri" panose="22635452340000000000" pitchFamily="1"/>
              </a:rPr>
              <a:t>Harm </a:t>
            </a:r>
            <a:endParaRPr lang="en-US" sz="1100" b="1" dirty="0">
              <a:solidFill>
                <a:srgbClr val="000000"/>
              </a:solidFill>
              <a:effectLst/>
              <a:latin typeface="Calibri" panose="22635452340000000000" pitchFamily="1"/>
            </a:endParaRPr>
          </a:p>
        </p:txBody>
      </p:sp>
      <p:sp>
        <p:nvSpPr>
          <p:cNvPr id="14" name="Text Placeholder 89"/>
          <p:cNvSpPr>
            <a:spLocks/>
          </p:cNvSpPr>
          <p:nvPr/>
        </p:nvSpPr>
        <p:spPr bwMode="auto">
          <a:xfrm>
            <a:off x="1130000" y="2310943"/>
            <a:ext cx="655405" cy="349444"/>
          </a:xfrm>
          <a:prstGeom prst="rect">
            <a:avLst/>
          </a:prstGeom>
          <a:noFill/>
          <a:ln w="0">
            <a:noFill/>
            <a:miter lim="800000"/>
            <a:headEnd/>
            <a:tailEnd/>
          </a:ln>
        </p:spPr>
        <p:txBody>
          <a:bodyPr lIns="0" tIns="0" rIns="0" bIns="0"/>
          <a:lstStyle/>
          <a:p>
            <a:pPr algn="ctr">
              <a:lnSpc>
                <a:spcPts val="1255"/>
              </a:lnSpc>
            </a:pPr>
            <a:endParaRPr lang="en-US" sz="1100" b="1" dirty="0">
              <a:solidFill>
                <a:srgbClr val="000000"/>
              </a:solidFill>
              <a:latin typeface="Calibri" pitchFamily="34" charset="0"/>
            </a:endParaRPr>
          </a:p>
        </p:txBody>
      </p:sp>
      <p:cxnSp>
        <p:nvCxnSpPr>
          <p:cNvPr id="97" name="Straight Arrow Connector 96"/>
          <p:cNvCxnSpPr/>
          <p:nvPr/>
        </p:nvCxnSpPr>
        <p:spPr bwMode="auto">
          <a:xfrm>
            <a:off x="-533400" y="2584135"/>
            <a:ext cx="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40" name="Straight Arrow Connector 39"/>
          <p:cNvCxnSpPr/>
          <p:nvPr/>
        </p:nvCxnSpPr>
        <p:spPr bwMode="auto">
          <a:xfrm>
            <a:off x="2286000" y="5334000"/>
            <a:ext cx="492313" cy="5117"/>
          </a:xfrm>
          <a:prstGeom prst="straightConnector1">
            <a:avLst/>
          </a:prstGeom>
          <a:solidFill>
            <a:schemeClr val="accent1"/>
          </a:solidFill>
          <a:ln w="12700" cap="flat" cmpd="sng" algn="ctr">
            <a:noFill/>
            <a:prstDash val="solid"/>
            <a:round/>
            <a:headEnd type="none" w="med" len="med"/>
            <a:tailEnd type="arrow"/>
          </a:ln>
          <a:effectLst/>
        </p:spPr>
      </p:cxnSp>
      <p:cxnSp>
        <p:nvCxnSpPr>
          <p:cNvPr id="123" name="Straight Arrow Connector 122"/>
          <p:cNvCxnSpPr/>
          <p:nvPr/>
        </p:nvCxnSpPr>
        <p:spPr bwMode="auto">
          <a:xfrm>
            <a:off x="914400" y="5181600"/>
            <a:ext cx="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41" name="Straight Connector 240"/>
          <p:cNvCxnSpPr>
            <a:stCxn id="72" idx="5"/>
          </p:cNvCxnSpPr>
          <p:nvPr/>
        </p:nvCxnSpPr>
        <p:spPr bwMode="auto">
          <a:xfrm>
            <a:off x="8248650" y="5217895"/>
            <a:ext cx="571500" cy="1805"/>
          </a:xfrm>
          <a:prstGeom prst="line">
            <a:avLst/>
          </a:prstGeom>
          <a:solidFill>
            <a:schemeClr val="accent1"/>
          </a:solidFill>
          <a:ln w="88900" cap="flat" cmpd="sng" algn="ctr">
            <a:solidFill>
              <a:schemeClr val="tx2"/>
            </a:solidFill>
            <a:prstDash val="solid"/>
            <a:round/>
            <a:headEnd type="none" w="med" len="med"/>
            <a:tailEnd type="triangle" w="med" len="med"/>
          </a:ln>
          <a:effectLst/>
        </p:spPr>
      </p:cxnSp>
      <p:sp>
        <p:nvSpPr>
          <p:cNvPr id="15" name="Rectangle 14"/>
          <p:cNvSpPr/>
          <p:nvPr/>
        </p:nvSpPr>
        <p:spPr bwMode="auto">
          <a:xfrm>
            <a:off x="7277100" y="2273300"/>
            <a:ext cx="1638300" cy="685800"/>
          </a:xfrm>
          <a:prstGeom prst="rect">
            <a:avLst/>
          </a:prstGeom>
          <a:solidFill>
            <a:srgbClr val="66CC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5" name="TextBox 74"/>
          <p:cNvSpPr txBox="1"/>
          <p:nvPr/>
        </p:nvSpPr>
        <p:spPr>
          <a:xfrm>
            <a:off x="7264400" y="2387600"/>
            <a:ext cx="1676400" cy="661720"/>
          </a:xfrm>
          <a:prstGeom prst="rect">
            <a:avLst/>
          </a:prstGeom>
          <a:noFill/>
        </p:spPr>
        <p:txBody>
          <a:bodyPr wrap="square" rtlCol="0">
            <a:spAutoFit/>
          </a:bodyPr>
          <a:lstStyle/>
          <a:p>
            <a:pPr algn="ctr"/>
            <a:r>
              <a:rPr lang="en-US" sz="1400" b="1" dirty="0" smtClean="0">
                <a:solidFill>
                  <a:srgbClr val="000000"/>
                </a:solidFill>
                <a:latin typeface="Calibri" pitchFamily="34" charset="0"/>
              </a:rPr>
              <a:t>Analysis</a:t>
            </a:r>
          </a:p>
          <a:p>
            <a:pPr algn="ctr"/>
            <a:r>
              <a:rPr lang="en-US" sz="1200" b="1" dirty="0" smtClean="0">
                <a:solidFill>
                  <a:srgbClr val="000000"/>
                </a:solidFill>
                <a:latin typeface="Calibri" pitchFamily="34" charset="0"/>
              </a:rPr>
              <a:t> (e.g., RCA)</a:t>
            </a:r>
            <a:endParaRPr lang="en-US" sz="1200" b="1" dirty="0">
              <a:solidFill>
                <a:srgbClr val="000000"/>
              </a:solidFill>
              <a:latin typeface="Calibri" pitchFamily="34" charset="0"/>
            </a:endParaRPr>
          </a:p>
          <a:p>
            <a:pPr algn="ctr"/>
            <a:endParaRPr lang="en-US" sz="1100" dirty="0"/>
          </a:p>
        </p:txBody>
      </p:sp>
      <p:sp>
        <p:nvSpPr>
          <p:cNvPr id="37" name="TextBox 36"/>
          <p:cNvSpPr txBox="1"/>
          <p:nvPr/>
        </p:nvSpPr>
        <p:spPr>
          <a:xfrm>
            <a:off x="2057400" y="431802"/>
            <a:ext cx="3434804" cy="646331"/>
          </a:xfrm>
          <a:prstGeom prst="rect">
            <a:avLst/>
          </a:prstGeom>
          <a:noFill/>
        </p:spPr>
        <p:txBody>
          <a:bodyPr wrap="none" rtlCol="0">
            <a:spAutoFit/>
          </a:bodyPr>
          <a:lstStyle/>
          <a:p>
            <a:r>
              <a:rPr lang="en-US" sz="3600" dirty="0" smtClean="0">
                <a:latin typeface="Calibri"/>
                <a:cs typeface="Calibri"/>
              </a:rPr>
              <a:t>Accident Analysis</a:t>
            </a:r>
            <a:endParaRPr lang="en-US" sz="3600" dirty="0">
              <a:latin typeface="Calibri"/>
              <a:cs typeface="Calibri"/>
            </a:endParaRPr>
          </a:p>
        </p:txBody>
      </p:sp>
      <p:cxnSp>
        <p:nvCxnSpPr>
          <p:cNvPr id="6" name="Straight Arrow Connector 5"/>
          <p:cNvCxnSpPr/>
          <p:nvPr/>
        </p:nvCxnSpPr>
        <p:spPr bwMode="auto">
          <a:xfrm flipV="1">
            <a:off x="8839200" y="2957689"/>
            <a:ext cx="0" cy="2286000"/>
          </a:xfrm>
          <a:prstGeom prst="straightConnector1">
            <a:avLst/>
          </a:prstGeom>
          <a:solidFill>
            <a:schemeClr val="accent1"/>
          </a:solidFill>
          <a:ln w="88900" cap="flat" cmpd="sng" algn="ctr">
            <a:solidFill>
              <a:srgbClr val="FFFF00"/>
            </a:solidFill>
            <a:prstDash val="solid"/>
            <a:round/>
            <a:headEnd type="none" w="med" len="med"/>
            <a:tailEnd type="triangle"/>
          </a:ln>
          <a:effectLst/>
        </p:spPr>
      </p:cxnSp>
    </p:spTree>
    <p:extLst>
      <p:ext uri="{BB962C8B-B14F-4D97-AF65-F5344CB8AC3E}">
        <p14:creationId xmlns:p14="http://schemas.microsoft.com/office/powerpoint/2010/main" xmlns="" val="1840416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bwMode="auto">
          <a:xfrm>
            <a:off x="1828800" y="304800"/>
            <a:ext cx="6781800" cy="8001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lvl1pPr algn="l" rtl="0" eaLnBrk="0" fontAlgn="base" hangingPunct="0">
              <a:lnSpc>
                <a:spcPct val="90000"/>
              </a:lnSpc>
              <a:spcBef>
                <a:spcPct val="0"/>
              </a:spcBef>
              <a:spcAft>
                <a:spcPct val="0"/>
              </a:spcAft>
              <a:defRPr sz="4000" b="1" cap="all">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9pPr>
          </a:lstStyle>
          <a:p>
            <a:r>
              <a:rPr lang="en-US" sz="3200" cap="none" dirty="0" smtClean="0"/>
              <a:t>Near-Miss Analysis</a:t>
            </a:r>
            <a:endParaRPr lang="en-US" sz="3200" cap="none" dirty="0"/>
          </a:p>
        </p:txBody>
      </p:sp>
      <p:sp>
        <p:nvSpPr>
          <p:cNvPr id="5" name="Content Placeholder 2"/>
          <p:cNvSpPr>
            <a:spLocks noGrp="1"/>
          </p:cNvSpPr>
          <p:nvPr>
            <p:ph type="title"/>
          </p:nvPr>
        </p:nvSpPr>
        <p:spPr>
          <a:xfrm>
            <a:off x="457200" y="1524000"/>
            <a:ext cx="8001000" cy="5257800"/>
          </a:xfrm>
        </p:spPr>
        <p:txBody>
          <a:bodyPr>
            <a:scene3d>
              <a:camera prst="orthographicFront"/>
              <a:lightRig rig="balanced" dir="t">
                <a:rot lat="0" lon="0" rev="2100000"/>
              </a:lightRig>
            </a:scene3d>
            <a:sp3d extrusionH="57150" prstMaterial="metal">
              <a:bevelT w="38100" h="25400"/>
              <a:contourClr>
                <a:schemeClr val="bg2"/>
              </a:contourClr>
            </a:sp3d>
          </a:bodyPr>
          <a:lstStyle/>
          <a:p>
            <a:pPr marL="0" indent="0" eaLnBrk="1" hangingPunct="1">
              <a:lnSpc>
                <a:spcPct val="100000"/>
              </a:lnSpc>
              <a:spcBef>
                <a:spcPct val="0"/>
              </a:spcBef>
              <a:buNone/>
            </a:pPr>
            <a:r>
              <a:rPr lang="en-US" sz="2800" cap="none" dirty="0" smtClean="0">
                <a:ln w="50800"/>
                <a:solidFill>
                  <a:schemeClr val="bg1">
                    <a:shade val="50000"/>
                  </a:schemeClr>
                </a:solidFill>
                <a:effectLst/>
                <a:latin typeface="Calibri"/>
                <a:cs typeface="Calibri"/>
              </a:rPr>
              <a:t>  </a:t>
            </a:r>
            <a:r>
              <a:rPr lang="en-US" sz="2800" b="0" cap="none" dirty="0" smtClean="0">
                <a:ln w="50800"/>
                <a:solidFill>
                  <a:schemeClr val="tx1"/>
                </a:solidFill>
                <a:effectLst/>
                <a:latin typeface="Calibri"/>
                <a:cs typeface="Calibri"/>
              </a:rPr>
              <a:t>   “</a:t>
            </a:r>
            <a:r>
              <a:rPr lang="en-US" sz="2400" b="0" cap="none" dirty="0" smtClean="0">
                <a:ln w="50800"/>
                <a:solidFill>
                  <a:schemeClr val="tx1">
                    <a:lumMod val="75000"/>
                  </a:schemeClr>
                </a:solidFill>
                <a:effectLst/>
                <a:latin typeface="Calibri"/>
                <a:cs typeface="Calibri"/>
              </a:rPr>
              <a:t>Most reporting systems concentrate on analyzing adverse events; this means that injury has already occurred before any learning takes place. </a:t>
            </a:r>
            <a:r>
              <a:rPr lang="en-US" sz="2800" cap="none" dirty="0" smtClean="0">
                <a:ln w="50800"/>
                <a:solidFill>
                  <a:schemeClr val="tx1"/>
                </a:solidFill>
                <a:effectLst/>
                <a:latin typeface="Calibri"/>
                <a:cs typeface="Calibri"/>
              </a:rPr>
              <a:t>More progressive systems also concentrate on analyzing </a:t>
            </a:r>
            <a:r>
              <a:rPr lang="en-US" sz="2800" cap="none" dirty="0" smtClean="0">
                <a:ln w="50800"/>
                <a:solidFill>
                  <a:srgbClr val="FFFF00"/>
                </a:solidFill>
                <a:effectLst/>
                <a:latin typeface="Calibri"/>
                <a:cs typeface="Calibri"/>
              </a:rPr>
              <a:t>close calls</a:t>
            </a:r>
            <a:r>
              <a:rPr lang="en-US" sz="2800" cap="none" dirty="0" smtClean="0">
                <a:ln w="50800"/>
                <a:solidFill>
                  <a:schemeClr val="tx1"/>
                </a:solidFill>
                <a:effectLst/>
                <a:latin typeface="Calibri"/>
                <a:cs typeface="Calibri"/>
              </a:rPr>
              <a:t>, which affords the opportunity to learn from an event that did not result in a tragic outcome.</a:t>
            </a:r>
            <a:r>
              <a:rPr lang="en-US" sz="2800" b="0" cap="none" dirty="0" smtClean="0">
                <a:ln w="50800"/>
                <a:solidFill>
                  <a:schemeClr val="tx1"/>
                </a:solidFill>
                <a:effectLst/>
                <a:latin typeface="Calibri"/>
                <a:cs typeface="Calibri"/>
              </a:rPr>
              <a:t>”</a:t>
            </a:r>
            <a:br>
              <a:rPr lang="en-US" sz="2800" b="0" cap="none" dirty="0" smtClean="0">
                <a:ln w="50800"/>
                <a:solidFill>
                  <a:schemeClr val="tx1"/>
                </a:solidFill>
                <a:effectLst/>
                <a:latin typeface="Calibri"/>
                <a:cs typeface="Calibri"/>
              </a:rPr>
            </a:br>
            <a:r>
              <a:rPr lang="en-US" sz="2400" cap="none" dirty="0">
                <a:ln w="50800"/>
                <a:solidFill>
                  <a:schemeClr val="bg1">
                    <a:shade val="50000"/>
                  </a:schemeClr>
                </a:solidFill>
                <a:effectLst/>
              </a:rPr>
              <a:t/>
            </a:r>
            <a:br>
              <a:rPr lang="en-US" sz="2400" cap="none" dirty="0">
                <a:ln w="50800"/>
                <a:solidFill>
                  <a:schemeClr val="bg1">
                    <a:shade val="50000"/>
                  </a:schemeClr>
                </a:solidFill>
                <a:effectLst/>
              </a:rPr>
            </a:br>
            <a:r>
              <a:rPr lang="en-US" sz="2400" cap="none" dirty="0" smtClean="0">
                <a:ln w="50800"/>
                <a:solidFill>
                  <a:schemeClr val="bg1">
                    <a:shade val="50000"/>
                  </a:schemeClr>
                </a:solidFill>
                <a:effectLst/>
              </a:rPr>
              <a:t/>
            </a:r>
            <a:br>
              <a:rPr lang="en-US" sz="2400" cap="none" dirty="0" smtClean="0">
                <a:ln w="50800"/>
                <a:solidFill>
                  <a:schemeClr val="bg1">
                    <a:shade val="50000"/>
                  </a:schemeClr>
                </a:solidFill>
                <a:effectLst/>
              </a:rPr>
            </a:br>
            <a:r>
              <a:rPr lang="en-US" sz="2400" cap="none" dirty="0" smtClean="0">
                <a:ln w="50800"/>
                <a:solidFill>
                  <a:schemeClr val="bg1">
                    <a:shade val="50000"/>
                  </a:schemeClr>
                </a:solidFill>
                <a:effectLst/>
              </a:rPr>
              <a:t/>
            </a:r>
            <a:br>
              <a:rPr lang="en-US" sz="2400" cap="none" dirty="0" smtClean="0">
                <a:ln w="50800"/>
                <a:solidFill>
                  <a:schemeClr val="bg1">
                    <a:shade val="50000"/>
                  </a:schemeClr>
                </a:solidFill>
                <a:effectLst/>
              </a:rPr>
            </a:br>
            <a:r>
              <a:rPr lang="en-US" sz="2400" cap="none" dirty="0">
                <a:ln w="50800"/>
                <a:solidFill>
                  <a:schemeClr val="bg1">
                    <a:shade val="50000"/>
                  </a:schemeClr>
                </a:solidFill>
                <a:effectLst/>
              </a:rPr>
              <a:t/>
            </a:r>
            <a:br>
              <a:rPr lang="en-US" sz="2400" cap="none" dirty="0">
                <a:ln w="50800"/>
                <a:solidFill>
                  <a:schemeClr val="bg1">
                    <a:shade val="50000"/>
                  </a:schemeClr>
                </a:solidFill>
                <a:effectLst/>
              </a:rPr>
            </a:br>
            <a:r>
              <a:rPr lang="en-US" sz="2000" b="0" cap="none" dirty="0" err="1" smtClean="0">
                <a:ln w="50800"/>
                <a:solidFill>
                  <a:srgbClr val="FFFFFF"/>
                </a:solidFill>
                <a:effectLst/>
                <a:latin typeface="Calibri"/>
                <a:cs typeface="Calibri"/>
              </a:rPr>
              <a:t>DeRosier</a:t>
            </a:r>
            <a:r>
              <a:rPr lang="en-US" sz="2000" b="0" cap="none" dirty="0" smtClean="0">
                <a:ln w="50800"/>
                <a:solidFill>
                  <a:srgbClr val="FFFFFF"/>
                </a:solidFill>
                <a:effectLst/>
                <a:latin typeface="Calibri"/>
                <a:cs typeface="Calibri"/>
              </a:rPr>
              <a:t>, et al. (2002)</a:t>
            </a:r>
            <a:r>
              <a:rPr lang="en-US" sz="2000" b="0" cap="none" dirty="0">
                <a:ln w="50800"/>
                <a:solidFill>
                  <a:srgbClr val="FFFFFF"/>
                </a:solidFill>
                <a:effectLst/>
                <a:latin typeface="Calibri"/>
                <a:cs typeface="Calibri"/>
              </a:rPr>
              <a:t> </a:t>
            </a:r>
            <a:r>
              <a:rPr lang="en-US" sz="2000" b="0" cap="none" dirty="0" smtClean="0">
                <a:ln w="50800"/>
                <a:solidFill>
                  <a:srgbClr val="FFFFFF"/>
                </a:solidFill>
                <a:effectLst/>
                <a:latin typeface="Calibri"/>
                <a:cs typeface="Calibri"/>
              </a:rPr>
              <a:t>Using Health Care Failure Mode and Effect Analysis. </a:t>
            </a:r>
            <a:r>
              <a:rPr lang="en-US" sz="2000" b="0" u="sng" cap="none" dirty="0" smtClean="0">
                <a:ln w="50800"/>
                <a:solidFill>
                  <a:srgbClr val="FFFFFF"/>
                </a:solidFill>
                <a:effectLst/>
                <a:latin typeface="Calibri"/>
                <a:cs typeface="Calibri"/>
              </a:rPr>
              <a:t>JC Journal on Quality Improvement.</a:t>
            </a:r>
            <a:r>
              <a:rPr lang="en-US" sz="2000" b="0" cap="none" dirty="0" smtClean="0">
                <a:ln w="50800"/>
                <a:solidFill>
                  <a:srgbClr val="FFFFFF"/>
                </a:solidFill>
                <a:effectLst/>
                <a:latin typeface="Calibri"/>
                <a:cs typeface="Calibri"/>
              </a:rPr>
              <a:t> 28(5):248-269.</a:t>
            </a:r>
            <a:endParaRPr lang="en-US" sz="2000" b="0" cap="none" dirty="0">
              <a:ln w="50800"/>
              <a:solidFill>
                <a:srgbClr val="FFFFFF"/>
              </a:solidFill>
              <a:effectLst/>
              <a:latin typeface="Calibri"/>
              <a:cs typeface="Calibri"/>
            </a:endParaRPr>
          </a:p>
        </p:txBody>
      </p:sp>
    </p:spTree>
    <p:extLst>
      <p:ext uri="{BB962C8B-B14F-4D97-AF65-F5344CB8AC3E}">
        <p14:creationId xmlns:p14="http://schemas.microsoft.com/office/powerpoint/2010/main" xmlns="" val="2804567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 name="Isosceles Triangle 71"/>
          <p:cNvSpPr/>
          <p:nvPr/>
        </p:nvSpPr>
        <p:spPr bwMode="auto">
          <a:xfrm>
            <a:off x="7391400" y="4697582"/>
            <a:ext cx="1143000" cy="1040625"/>
          </a:xfrm>
          <a:prstGeom prst="triangle">
            <a:avLst/>
          </a:prstGeom>
          <a:solidFill>
            <a:schemeClr val="tx2"/>
          </a:soli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8" name="Rectangle 67"/>
          <p:cNvSpPr/>
          <p:nvPr/>
        </p:nvSpPr>
        <p:spPr bwMode="auto">
          <a:xfrm>
            <a:off x="6250026" y="6096000"/>
            <a:ext cx="770527" cy="304800"/>
          </a:xfrm>
          <a:prstGeom prst="rect">
            <a:avLst/>
          </a:prstGeom>
          <a:solidFill>
            <a:srgbClr val="FFFF00"/>
          </a:solidFill>
          <a:ln w="12700" cap="flat" cmpd="sng" algn="ctr">
            <a:solidFill>
              <a:srgbClr val="66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 name="Text Placeholder 92"/>
          <p:cNvSpPr txBox="1">
            <a:spLocks/>
          </p:cNvSpPr>
          <p:nvPr/>
        </p:nvSpPr>
        <p:spPr>
          <a:xfrm>
            <a:off x="7624578" y="5223638"/>
            <a:ext cx="676644" cy="343392"/>
          </a:xfrm>
          <a:prstGeom prst="rect">
            <a:avLst/>
          </a:prstGeom>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algn="ctr" eaLnBrk="1" fontAlgn="auto" hangingPunct="1">
              <a:lnSpc>
                <a:spcPts val="1255"/>
              </a:lnSpc>
              <a:spcBef>
                <a:spcPts val="0"/>
              </a:spcBef>
              <a:spcAft>
                <a:spcPts val="0"/>
              </a:spcAft>
              <a:buFont typeface="Wingdings" pitchFamily="2" charset="2"/>
              <a:buNone/>
              <a:defRPr/>
            </a:pPr>
            <a:r>
              <a:rPr lang="en-US" sz="1100" b="1" spc="-54" dirty="0" smtClean="0">
                <a:solidFill>
                  <a:srgbClr val="000000"/>
                </a:solidFill>
                <a:effectLst/>
                <a:latin typeface="Calibri" panose="22635452340000000000" pitchFamily="1"/>
              </a:rPr>
              <a:t>Patient </a:t>
            </a:r>
            <a:r>
              <a:rPr lang="en-US" sz="1600" b="1" dirty="0" smtClean="0">
                <a:solidFill>
                  <a:sysClr val="windowText" lastClr="000000"/>
                </a:solidFill>
                <a:effectLst/>
              </a:rPr>
              <a:t/>
            </a:r>
            <a:br>
              <a:rPr lang="en-US" sz="1600" b="1" dirty="0" smtClean="0">
                <a:solidFill>
                  <a:sysClr val="windowText" lastClr="000000"/>
                </a:solidFill>
                <a:effectLst/>
              </a:rPr>
            </a:br>
            <a:r>
              <a:rPr lang="en-US" sz="1100" b="1" dirty="0" smtClean="0">
                <a:solidFill>
                  <a:srgbClr val="000000"/>
                </a:solidFill>
                <a:effectLst/>
                <a:latin typeface="Calibri" panose="22635452340000000000" pitchFamily="1"/>
              </a:rPr>
              <a:t>Harm </a:t>
            </a:r>
            <a:endParaRPr lang="en-US" sz="1100" b="1" dirty="0">
              <a:solidFill>
                <a:srgbClr val="000000"/>
              </a:solidFill>
              <a:effectLst/>
              <a:latin typeface="Calibri" panose="22635452340000000000" pitchFamily="1"/>
            </a:endParaRPr>
          </a:p>
        </p:txBody>
      </p:sp>
      <p:sp>
        <p:nvSpPr>
          <p:cNvPr id="12" name="Text Placeholder 97"/>
          <p:cNvSpPr txBox="1">
            <a:spLocks/>
          </p:cNvSpPr>
          <p:nvPr/>
        </p:nvSpPr>
        <p:spPr>
          <a:xfrm>
            <a:off x="6255773" y="6121400"/>
            <a:ext cx="970527" cy="234791"/>
          </a:xfrm>
          <a:prstGeom prst="rect">
            <a:avLst/>
          </a:prstGeom>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eaLnBrk="1" fontAlgn="auto" hangingPunct="1">
              <a:lnSpc>
                <a:spcPct val="92159"/>
              </a:lnSpc>
              <a:spcBef>
                <a:spcPts val="0"/>
              </a:spcBef>
              <a:spcAft>
                <a:spcPts val="0"/>
              </a:spcAft>
              <a:buFont typeface="Wingdings" pitchFamily="2" charset="2"/>
              <a:buNone/>
              <a:defRPr/>
            </a:pPr>
            <a:r>
              <a:rPr lang="en-US" sz="1100" b="1" spc="-54" dirty="0" smtClean="0">
                <a:solidFill>
                  <a:srgbClr val="000000"/>
                </a:solidFill>
                <a:effectLst/>
                <a:latin typeface="Calibri" panose="22635452340000000000" pitchFamily="1"/>
              </a:rPr>
              <a:t>Near Miss </a:t>
            </a:r>
            <a:endParaRPr lang="en-US" sz="1100" b="1" spc="-54" dirty="0">
              <a:solidFill>
                <a:srgbClr val="000000"/>
              </a:solidFill>
              <a:effectLst/>
              <a:latin typeface="Calibri" panose="22635452340000000000" pitchFamily="1"/>
            </a:endParaRPr>
          </a:p>
        </p:txBody>
      </p:sp>
      <p:sp>
        <p:nvSpPr>
          <p:cNvPr id="14" name="Text Placeholder 89"/>
          <p:cNvSpPr>
            <a:spLocks/>
          </p:cNvSpPr>
          <p:nvPr/>
        </p:nvSpPr>
        <p:spPr bwMode="auto">
          <a:xfrm>
            <a:off x="1130000" y="2310943"/>
            <a:ext cx="655405" cy="349444"/>
          </a:xfrm>
          <a:prstGeom prst="rect">
            <a:avLst/>
          </a:prstGeom>
          <a:noFill/>
          <a:ln w="0">
            <a:noFill/>
            <a:miter lim="800000"/>
            <a:headEnd/>
            <a:tailEnd/>
          </a:ln>
        </p:spPr>
        <p:txBody>
          <a:bodyPr lIns="0" tIns="0" rIns="0" bIns="0"/>
          <a:lstStyle/>
          <a:p>
            <a:pPr algn="ctr">
              <a:lnSpc>
                <a:spcPts val="1255"/>
              </a:lnSpc>
            </a:pPr>
            <a:endParaRPr lang="en-US" sz="1100" b="1" dirty="0">
              <a:solidFill>
                <a:srgbClr val="000000"/>
              </a:solidFill>
              <a:latin typeface="Calibri" pitchFamily="34" charset="0"/>
            </a:endParaRPr>
          </a:p>
        </p:txBody>
      </p:sp>
      <p:cxnSp>
        <p:nvCxnSpPr>
          <p:cNvPr id="97" name="Straight Arrow Connector 96"/>
          <p:cNvCxnSpPr/>
          <p:nvPr/>
        </p:nvCxnSpPr>
        <p:spPr bwMode="auto">
          <a:xfrm>
            <a:off x="-533400" y="2584135"/>
            <a:ext cx="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40" name="Straight Arrow Connector 39"/>
          <p:cNvCxnSpPr/>
          <p:nvPr/>
        </p:nvCxnSpPr>
        <p:spPr bwMode="auto">
          <a:xfrm>
            <a:off x="2286000" y="5334000"/>
            <a:ext cx="492313" cy="5117"/>
          </a:xfrm>
          <a:prstGeom prst="straightConnector1">
            <a:avLst/>
          </a:prstGeom>
          <a:solidFill>
            <a:schemeClr val="accent1"/>
          </a:solidFill>
          <a:ln w="12700" cap="flat" cmpd="sng" algn="ctr">
            <a:noFill/>
            <a:prstDash val="solid"/>
            <a:round/>
            <a:headEnd type="none" w="med" len="med"/>
            <a:tailEnd type="arrow"/>
          </a:ln>
          <a:effectLst/>
        </p:spPr>
      </p:cxnSp>
      <p:cxnSp>
        <p:nvCxnSpPr>
          <p:cNvPr id="123" name="Straight Arrow Connector 122"/>
          <p:cNvCxnSpPr/>
          <p:nvPr/>
        </p:nvCxnSpPr>
        <p:spPr bwMode="auto">
          <a:xfrm>
            <a:off x="914400" y="5181600"/>
            <a:ext cx="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41" name="Straight Connector 240"/>
          <p:cNvCxnSpPr>
            <a:stCxn id="72" idx="5"/>
          </p:cNvCxnSpPr>
          <p:nvPr/>
        </p:nvCxnSpPr>
        <p:spPr bwMode="auto">
          <a:xfrm>
            <a:off x="8248650" y="5217895"/>
            <a:ext cx="571500" cy="1805"/>
          </a:xfrm>
          <a:prstGeom prst="line">
            <a:avLst/>
          </a:prstGeom>
          <a:solidFill>
            <a:schemeClr val="accent1"/>
          </a:solidFill>
          <a:ln w="88900" cap="flat" cmpd="sng" algn="ctr">
            <a:solidFill>
              <a:schemeClr val="tx2"/>
            </a:solidFill>
            <a:prstDash val="solid"/>
            <a:round/>
            <a:headEnd type="none" w="med" len="med"/>
            <a:tailEnd type="triangle" w="med" len="med"/>
          </a:ln>
          <a:effectLst/>
        </p:spPr>
      </p:cxnSp>
      <p:cxnSp>
        <p:nvCxnSpPr>
          <p:cNvPr id="276" name="Elbow Connector 275"/>
          <p:cNvCxnSpPr>
            <a:stCxn id="68" idx="3"/>
          </p:cNvCxnSpPr>
          <p:nvPr/>
        </p:nvCxnSpPr>
        <p:spPr bwMode="auto">
          <a:xfrm flipV="1">
            <a:off x="7020553" y="2971800"/>
            <a:ext cx="1818647" cy="3276600"/>
          </a:xfrm>
          <a:prstGeom prst="bentConnector2">
            <a:avLst/>
          </a:prstGeom>
          <a:solidFill>
            <a:schemeClr val="accent1"/>
          </a:solidFill>
          <a:ln w="88900" cap="flat" cmpd="sng" algn="ctr">
            <a:solidFill>
              <a:schemeClr val="tx2"/>
            </a:solidFill>
            <a:prstDash val="solid"/>
            <a:round/>
            <a:headEnd type="none" w="med" len="med"/>
            <a:tailEnd type="triangle"/>
          </a:ln>
          <a:effectLst/>
        </p:spPr>
      </p:cxnSp>
      <p:sp>
        <p:nvSpPr>
          <p:cNvPr id="15" name="Rectangle 14"/>
          <p:cNvSpPr/>
          <p:nvPr/>
        </p:nvSpPr>
        <p:spPr bwMode="auto">
          <a:xfrm>
            <a:off x="7277100" y="2273300"/>
            <a:ext cx="1638300" cy="685800"/>
          </a:xfrm>
          <a:prstGeom prst="rect">
            <a:avLst/>
          </a:prstGeom>
          <a:solidFill>
            <a:srgbClr val="66CC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5" name="TextBox 74"/>
          <p:cNvSpPr txBox="1"/>
          <p:nvPr/>
        </p:nvSpPr>
        <p:spPr>
          <a:xfrm>
            <a:off x="7264400" y="2387600"/>
            <a:ext cx="1676400" cy="661720"/>
          </a:xfrm>
          <a:prstGeom prst="rect">
            <a:avLst/>
          </a:prstGeom>
          <a:noFill/>
        </p:spPr>
        <p:txBody>
          <a:bodyPr wrap="square" rtlCol="0">
            <a:spAutoFit/>
          </a:bodyPr>
          <a:lstStyle/>
          <a:p>
            <a:pPr algn="ctr"/>
            <a:r>
              <a:rPr lang="en-US" sz="1400" b="1" dirty="0" smtClean="0">
                <a:solidFill>
                  <a:srgbClr val="000000"/>
                </a:solidFill>
                <a:latin typeface="Calibri" pitchFamily="34" charset="0"/>
              </a:rPr>
              <a:t>Analysis</a:t>
            </a:r>
          </a:p>
          <a:p>
            <a:pPr algn="ctr"/>
            <a:r>
              <a:rPr lang="en-US" sz="1200" b="1" dirty="0" smtClean="0">
                <a:solidFill>
                  <a:srgbClr val="000000"/>
                </a:solidFill>
                <a:latin typeface="Calibri" pitchFamily="34" charset="0"/>
              </a:rPr>
              <a:t> (e.g., RCA)</a:t>
            </a:r>
            <a:endParaRPr lang="en-US" sz="1200" b="1" dirty="0">
              <a:solidFill>
                <a:srgbClr val="000000"/>
              </a:solidFill>
              <a:latin typeface="Calibri" pitchFamily="34" charset="0"/>
            </a:endParaRPr>
          </a:p>
          <a:p>
            <a:pPr algn="ctr"/>
            <a:endParaRPr lang="en-US" sz="1100" dirty="0"/>
          </a:p>
        </p:txBody>
      </p:sp>
      <p:sp>
        <p:nvSpPr>
          <p:cNvPr id="37" name="TextBox 36"/>
          <p:cNvSpPr txBox="1"/>
          <p:nvPr/>
        </p:nvSpPr>
        <p:spPr>
          <a:xfrm>
            <a:off x="2057400" y="431802"/>
            <a:ext cx="4499249" cy="769441"/>
          </a:xfrm>
          <a:prstGeom prst="rect">
            <a:avLst/>
          </a:prstGeom>
          <a:noFill/>
        </p:spPr>
        <p:txBody>
          <a:bodyPr wrap="none" rtlCol="0">
            <a:spAutoFit/>
          </a:bodyPr>
          <a:lstStyle/>
          <a:p>
            <a:r>
              <a:rPr lang="en-US" sz="4400" dirty="0" smtClean="0">
                <a:latin typeface="Calibri"/>
                <a:cs typeface="Calibri"/>
              </a:rPr>
              <a:t>Near-Miss Analysis</a:t>
            </a:r>
            <a:endParaRPr lang="en-US" sz="4400" dirty="0">
              <a:latin typeface="Calibri"/>
              <a:cs typeface="Calibri"/>
            </a:endParaRPr>
          </a:p>
        </p:txBody>
      </p:sp>
    </p:spTree>
    <p:extLst>
      <p:ext uri="{BB962C8B-B14F-4D97-AF65-F5344CB8AC3E}">
        <p14:creationId xmlns:p14="http://schemas.microsoft.com/office/powerpoint/2010/main" xmlns="" val="2604306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bwMode="auto">
          <a:xfrm>
            <a:off x="1828800" y="304800"/>
            <a:ext cx="6781800" cy="8001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lvl1pPr algn="l" rtl="0" eaLnBrk="0" fontAlgn="base" hangingPunct="0">
              <a:lnSpc>
                <a:spcPct val="90000"/>
              </a:lnSpc>
              <a:spcBef>
                <a:spcPct val="0"/>
              </a:spcBef>
              <a:spcAft>
                <a:spcPct val="0"/>
              </a:spcAft>
              <a:defRPr sz="4000" b="1" cap="all">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pitchFamily="34" charset="0"/>
              </a:defRPr>
            </a:lvl9pPr>
          </a:lstStyle>
          <a:p>
            <a:r>
              <a:rPr lang="en-US" sz="4400" b="0" cap="none" dirty="0" smtClean="0">
                <a:solidFill>
                  <a:srgbClr val="FFFFFF"/>
                </a:solidFill>
                <a:latin typeface="Calibri"/>
                <a:cs typeface="Calibri"/>
              </a:rPr>
              <a:t>Proactive Hazard Control</a:t>
            </a:r>
            <a:endParaRPr lang="en-US" sz="4400" b="0" cap="none" dirty="0">
              <a:solidFill>
                <a:srgbClr val="FFFFFF"/>
              </a:solidFill>
              <a:latin typeface="Calibri"/>
              <a:cs typeface="Calibri"/>
            </a:endParaRPr>
          </a:p>
        </p:txBody>
      </p:sp>
      <p:sp>
        <p:nvSpPr>
          <p:cNvPr id="5" name="Content Placeholder 2"/>
          <p:cNvSpPr>
            <a:spLocks noGrp="1"/>
          </p:cNvSpPr>
          <p:nvPr>
            <p:ph type="title"/>
          </p:nvPr>
        </p:nvSpPr>
        <p:spPr>
          <a:xfrm>
            <a:off x="457200" y="1524000"/>
            <a:ext cx="8001000" cy="5257800"/>
          </a:xfrm>
        </p:spPr>
        <p:txBody>
          <a:bodyPr>
            <a:scene3d>
              <a:camera prst="orthographicFront"/>
              <a:lightRig rig="balanced" dir="t">
                <a:rot lat="0" lon="0" rev="2100000"/>
              </a:lightRig>
            </a:scene3d>
            <a:sp3d extrusionH="57150" prstMaterial="metal">
              <a:bevelT w="38100" h="25400"/>
              <a:contourClr>
                <a:schemeClr val="bg2"/>
              </a:contourClr>
            </a:sp3d>
          </a:bodyPr>
          <a:lstStyle/>
          <a:p>
            <a:pPr marL="0" indent="0" eaLnBrk="1" hangingPunct="1">
              <a:lnSpc>
                <a:spcPct val="100000"/>
              </a:lnSpc>
              <a:spcBef>
                <a:spcPct val="0"/>
              </a:spcBef>
              <a:buNone/>
            </a:pPr>
            <a:r>
              <a:rPr lang="en-US" sz="2800" cap="none" dirty="0" smtClean="0">
                <a:ln w="50800"/>
                <a:solidFill>
                  <a:schemeClr val="bg1">
                    <a:shade val="50000"/>
                  </a:schemeClr>
                </a:solidFill>
                <a:effectLst/>
                <a:latin typeface="Calibri"/>
                <a:cs typeface="Calibri"/>
              </a:rPr>
              <a:t>  </a:t>
            </a:r>
            <a:r>
              <a:rPr lang="en-US" sz="2800" b="0" cap="none" dirty="0" smtClean="0">
                <a:ln w="50800"/>
                <a:solidFill>
                  <a:schemeClr val="tx1"/>
                </a:solidFill>
                <a:effectLst/>
                <a:latin typeface="Calibri"/>
                <a:cs typeface="Calibri"/>
              </a:rPr>
              <a:t>   “</a:t>
            </a:r>
            <a:r>
              <a:rPr lang="en-US" sz="2000" b="0" cap="none" dirty="0" smtClean="0">
                <a:ln w="50800"/>
                <a:solidFill>
                  <a:srgbClr val="BFBFBF"/>
                </a:solidFill>
                <a:effectLst/>
                <a:latin typeface="Calibri"/>
                <a:cs typeface="Calibri"/>
              </a:rPr>
              <a:t>Most reporting systems concentrate on analyzing adverse events; this means that injury has already occurred before any learning takes place. More progressive systems also concentrate on analyzing close calls, which affords the opportunity to learn from an event that did not result in a tragic outcome. </a:t>
            </a:r>
            <a:r>
              <a:rPr lang="en-US" sz="2800" cap="none" dirty="0" smtClean="0">
                <a:ln w="50800"/>
                <a:solidFill>
                  <a:schemeClr val="tx1"/>
                </a:solidFill>
                <a:effectLst/>
                <a:latin typeface="Calibri"/>
                <a:cs typeface="Calibri"/>
              </a:rPr>
              <a:t>Systems also exist that permit </a:t>
            </a:r>
            <a:r>
              <a:rPr lang="en-US" sz="2800" cap="none" dirty="0" smtClean="0">
                <a:ln w="50800"/>
                <a:solidFill>
                  <a:srgbClr val="FFFF00"/>
                </a:solidFill>
                <a:effectLst/>
                <a:latin typeface="Calibri"/>
                <a:cs typeface="Calibri"/>
              </a:rPr>
              <a:t>proactive evaluation of vulnerabilities before close calls occur.</a:t>
            </a:r>
            <a:r>
              <a:rPr lang="en-US" sz="2800" b="0" cap="none" dirty="0" smtClean="0">
                <a:ln w="50800"/>
                <a:solidFill>
                  <a:schemeClr val="tx1"/>
                </a:solidFill>
                <a:effectLst/>
                <a:latin typeface="Calibri"/>
                <a:cs typeface="Calibri"/>
              </a:rPr>
              <a:t>”</a:t>
            </a:r>
            <a:r>
              <a:rPr lang="en-US" sz="2800" b="0" cap="none" dirty="0">
                <a:ln w="50800"/>
                <a:solidFill>
                  <a:schemeClr val="tx1"/>
                </a:solidFill>
                <a:effectLst/>
                <a:latin typeface="Calibri"/>
                <a:cs typeface="Calibri"/>
              </a:rPr>
              <a:t/>
            </a:r>
            <a:br>
              <a:rPr lang="en-US" sz="2800" b="0" cap="none" dirty="0">
                <a:ln w="50800"/>
                <a:solidFill>
                  <a:schemeClr val="tx1"/>
                </a:solidFill>
                <a:effectLst/>
                <a:latin typeface="Calibri"/>
                <a:cs typeface="Calibri"/>
              </a:rPr>
            </a:br>
            <a:r>
              <a:rPr lang="en-US" sz="2800" b="0" cap="none" dirty="0" smtClean="0">
                <a:ln w="50800"/>
                <a:solidFill>
                  <a:schemeClr val="tx1"/>
                </a:solidFill>
                <a:effectLst/>
                <a:latin typeface="Calibri"/>
                <a:cs typeface="Calibri"/>
              </a:rPr>
              <a:t/>
            </a:r>
            <a:br>
              <a:rPr lang="en-US" sz="2800" b="0" cap="none" dirty="0" smtClean="0">
                <a:ln w="50800"/>
                <a:solidFill>
                  <a:schemeClr val="tx1"/>
                </a:solidFill>
                <a:effectLst/>
                <a:latin typeface="Calibri"/>
                <a:cs typeface="Calibri"/>
              </a:rPr>
            </a:br>
            <a:r>
              <a:rPr lang="en-US" sz="2800" b="0" cap="none" dirty="0">
                <a:ln w="50800"/>
                <a:solidFill>
                  <a:schemeClr val="tx1"/>
                </a:solidFill>
                <a:effectLst/>
                <a:latin typeface="Calibri"/>
                <a:cs typeface="Calibri"/>
              </a:rPr>
              <a:t/>
            </a:r>
            <a:br>
              <a:rPr lang="en-US" sz="2800" b="0" cap="none" dirty="0">
                <a:ln w="50800"/>
                <a:solidFill>
                  <a:schemeClr val="tx1"/>
                </a:solidFill>
                <a:effectLst/>
                <a:latin typeface="Calibri"/>
                <a:cs typeface="Calibri"/>
              </a:rPr>
            </a:br>
            <a:r>
              <a:rPr lang="en-US" sz="2800" b="0" cap="none" dirty="0" smtClean="0">
                <a:ln w="50800"/>
                <a:solidFill>
                  <a:schemeClr val="tx1"/>
                </a:solidFill>
                <a:effectLst/>
                <a:latin typeface="Calibri"/>
                <a:cs typeface="Calibri"/>
              </a:rPr>
              <a:t/>
            </a:r>
            <a:br>
              <a:rPr lang="en-US" sz="2800" b="0" cap="none" dirty="0" smtClean="0">
                <a:ln w="50800"/>
                <a:solidFill>
                  <a:schemeClr val="tx1"/>
                </a:solidFill>
                <a:effectLst/>
                <a:latin typeface="Calibri"/>
                <a:cs typeface="Calibri"/>
              </a:rPr>
            </a:br>
            <a:r>
              <a:rPr lang="en-US" sz="2000" b="0" cap="none" dirty="0" err="1" smtClean="0">
                <a:ln w="50800"/>
                <a:solidFill>
                  <a:srgbClr val="FFFFFF"/>
                </a:solidFill>
                <a:effectLst/>
                <a:latin typeface="Calibri"/>
                <a:cs typeface="Calibri"/>
              </a:rPr>
              <a:t>DeRosier</a:t>
            </a:r>
            <a:r>
              <a:rPr lang="en-US" sz="2000" b="0" cap="none" dirty="0" smtClean="0">
                <a:ln w="50800"/>
                <a:solidFill>
                  <a:srgbClr val="FFFFFF"/>
                </a:solidFill>
                <a:effectLst/>
                <a:latin typeface="Calibri"/>
                <a:cs typeface="Calibri"/>
              </a:rPr>
              <a:t>, et al. (2002)</a:t>
            </a:r>
            <a:r>
              <a:rPr lang="en-US" sz="2000" b="0" cap="none" dirty="0">
                <a:ln w="50800"/>
                <a:solidFill>
                  <a:srgbClr val="FFFFFF"/>
                </a:solidFill>
                <a:effectLst/>
                <a:latin typeface="Calibri"/>
                <a:cs typeface="Calibri"/>
              </a:rPr>
              <a:t> </a:t>
            </a:r>
            <a:r>
              <a:rPr lang="en-US" sz="2000" b="0" cap="none" dirty="0" smtClean="0">
                <a:ln w="50800"/>
                <a:solidFill>
                  <a:srgbClr val="FFFFFF"/>
                </a:solidFill>
                <a:effectLst/>
                <a:latin typeface="Calibri"/>
                <a:cs typeface="Calibri"/>
              </a:rPr>
              <a:t>Using Health Care Failure Mode and Effect Analysis. </a:t>
            </a:r>
            <a:r>
              <a:rPr lang="en-US" sz="2000" b="0" u="sng" cap="none" dirty="0" smtClean="0">
                <a:ln w="50800"/>
                <a:solidFill>
                  <a:srgbClr val="FFFFFF"/>
                </a:solidFill>
                <a:effectLst/>
                <a:latin typeface="Calibri"/>
                <a:cs typeface="Calibri"/>
              </a:rPr>
              <a:t>JC Journal on Quality Improvement.</a:t>
            </a:r>
            <a:r>
              <a:rPr lang="en-US" sz="2000" b="0" cap="none" dirty="0" smtClean="0">
                <a:ln w="50800"/>
                <a:solidFill>
                  <a:srgbClr val="FFFFFF"/>
                </a:solidFill>
                <a:effectLst/>
                <a:latin typeface="Calibri"/>
                <a:cs typeface="Calibri"/>
              </a:rPr>
              <a:t> 28(5):248-269.</a:t>
            </a:r>
            <a:endParaRPr lang="en-US" sz="2000" b="0" cap="none" dirty="0">
              <a:ln w="50800"/>
              <a:solidFill>
                <a:srgbClr val="FFFFFF"/>
              </a:solidFill>
              <a:effectLst/>
              <a:latin typeface="Calibri"/>
              <a:cs typeface="Calibri"/>
            </a:endParaRPr>
          </a:p>
        </p:txBody>
      </p:sp>
    </p:spTree>
    <p:extLst>
      <p:ext uri="{BB962C8B-B14F-4D97-AF65-F5344CB8AC3E}">
        <p14:creationId xmlns:p14="http://schemas.microsoft.com/office/powerpoint/2010/main" xmlns="" val="2013941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 name="Oval 101"/>
          <p:cNvSpPr/>
          <p:nvPr/>
        </p:nvSpPr>
        <p:spPr bwMode="auto">
          <a:xfrm>
            <a:off x="127000" y="1905000"/>
            <a:ext cx="3917471" cy="4800600"/>
          </a:xfrm>
          <a:prstGeom prst="ellipse">
            <a:avLst/>
          </a:prstGeom>
          <a:solidFill>
            <a:srgbClr val="33CCFF"/>
          </a:solidFill>
          <a:ln w="57150" cap="flat" cmpd="sng" algn="ctr">
            <a:solidFill>
              <a:schemeClr val="accent3">
                <a:lumMod val="2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660066"/>
              </a:solidFill>
              <a:effectLst/>
              <a:latin typeface="Calibri"/>
              <a:cs typeface="Calibri"/>
            </a:endParaRPr>
          </a:p>
        </p:txBody>
      </p:sp>
      <p:sp>
        <p:nvSpPr>
          <p:cNvPr id="76" name="Rectangle 75"/>
          <p:cNvSpPr/>
          <p:nvPr/>
        </p:nvSpPr>
        <p:spPr bwMode="auto">
          <a:xfrm>
            <a:off x="4441858" y="3955434"/>
            <a:ext cx="1055803" cy="446260"/>
          </a:xfrm>
          <a:prstGeom prst="rect">
            <a:avLst/>
          </a:prstGeom>
          <a:solidFill>
            <a:schemeClr val="tx1">
              <a:lumMod val="85000"/>
            </a:scheme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lnSpc>
                <a:spcPts val="1255"/>
              </a:lnSpc>
            </a:pPr>
            <a:r>
              <a:rPr lang="en-US" sz="1100" dirty="0">
                <a:solidFill>
                  <a:schemeClr val="tx1">
                    <a:lumMod val="65000"/>
                  </a:schemeClr>
                </a:solidFill>
                <a:latin typeface="Calibri"/>
                <a:cs typeface="Calibri"/>
              </a:rPr>
              <a:t>”Un-Forced” </a:t>
            </a:r>
          </a:p>
          <a:p>
            <a:pPr marL="0" indent="0" algn="ctr" eaLnBrk="1" hangingPunct="1">
              <a:lnSpc>
                <a:spcPts val="1255"/>
              </a:lnSpc>
              <a:spcBef>
                <a:spcPts val="157"/>
              </a:spcBef>
              <a:buFont typeface="Wingdings" pitchFamily="2" charset="2"/>
              <a:buNone/>
            </a:pPr>
            <a:r>
              <a:rPr lang="en-US" sz="1100" dirty="0" smtClean="0">
                <a:solidFill>
                  <a:schemeClr val="tx1">
                    <a:lumMod val="65000"/>
                  </a:schemeClr>
                </a:solidFill>
                <a:latin typeface="Calibri"/>
                <a:cs typeface="Calibri"/>
              </a:rPr>
              <a:t>HIT-Use Error </a:t>
            </a:r>
            <a:endParaRPr lang="en-US" sz="1100" dirty="0">
              <a:solidFill>
                <a:schemeClr val="tx1">
                  <a:lumMod val="65000"/>
                </a:schemeClr>
              </a:solidFill>
              <a:latin typeface="Calibri"/>
              <a:cs typeface="Calibri"/>
            </a:endParaRPr>
          </a:p>
        </p:txBody>
      </p:sp>
      <p:sp>
        <p:nvSpPr>
          <p:cNvPr id="74" name="Diamond 73"/>
          <p:cNvSpPr/>
          <p:nvPr/>
        </p:nvSpPr>
        <p:spPr bwMode="auto">
          <a:xfrm>
            <a:off x="4354397" y="4635251"/>
            <a:ext cx="1228825" cy="1176774"/>
          </a:xfrm>
          <a:prstGeom prst="diamond">
            <a:avLst/>
          </a:prstGeom>
          <a:solidFill>
            <a:srgbClr val="66CCFF"/>
          </a:soli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3" name="Diamond 72"/>
          <p:cNvSpPr/>
          <p:nvPr/>
        </p:nvSpPr>
        <p:spPr bwMode="auto">
          <a:xfrm>
            <a:off x="6016637" y="4635251"/>
            <a:ext cx="1228825" cy="1176774"/>
          </a:xfrm>
          <a:prstGeom prst="diamond">
            <a:avLst/>
          </a:prstGeom>
          <a:solidFill>
            <a:schemeClr val="accent4"/>
          </a:soli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2" name="Isosceles Triangle 71"/>
          <p:cNvSpPr/>
          <p:nvPr/>
        </p:nvSpPr>
        <p:spPr bwMode="auto">
          <a:xfrm>
            <a:off x="7391400" y="4697582"/>
            <a:ext cx="1143000" cy="1040625"/>
          </a:xfrm>
          <a:prstGeom prst="triangle">
            <a:avLst/>
          </a:prstGeom>
          <a:solidFill>
            <a:schemeClr val="tx2"/>
          </a:soli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8" name="Rectangle 67"/>
          <p:cNvSpPr/>
          <p:nvPr/>
        </p:nvSpPr>
        <p:spPr bwMode="auto">
          <a:xfrm>
            <a:off x="6250026" y="6096000"/>
            <a:ext cx="770527" cy="304800"/>
          </a:xfrm>
          <a:prstGeom prst="rect">
            <a:avLst/>
          </a:prstGeom>
          <a:solidFill>
            <a:schemeClr val="tx2">
              <a:lumMod val="60000"/>
              <a:lumOff val="40000"/>
            </a:schemeClr>
          </a:solidFill>
          <a:ln w="12700" cap="flat" cmpd="sng" algn="ctr">
            <a:solidFill>
              <a:srgbClr val="66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7" name="Rectangle 66"/>
          <p:cNvSpPr/>
          <p:nvPr/>
        </p:nvSpPr>
        <p:spPr bwMode="auto">
          <a:xfrm>
            <a:off x="1216301" y="5029200"/>
            <a:ext cx="980799" cy="707487"/>
          </a:xfrm>
          <a:prstGeom prst="rect">
            <a:avLst/>
          </a:prstGeom>
          <a:solidFill>
            <a:schemeClr val="tx2"/>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6" name="Rectangle 65"/>
          <p:cNvSpPr/>
          <p:nvPr/>
        </p:nvSpPr>
        <p:spPr bwMode="auto">
          <a:xfrm>
            <a:off x="4391106" y="6096000"/>
            <a:ext cx="1167593" cy="304800"/>
          </a:xfrm>
          <a:prstGeom prst="rect">
            <a:avLst/>
          </a:prstGeom>
          <a:solidFill>
            <a:srgbClr val="00FF00"/>
          </a:soli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3" name="Rectangle 62"/>
          <p:cNvSpPr/>
          <p:nvPr/>
        </p:nvSpPr>
        <p:spPr bwMode="auto">
          <a:xfrm>
            <a:off x="2827351" y="4009785"/>
            <a:ext cx="850023" cy="352154"/>
          </a:xfrm>
          <a:prstGeom prst="rect">
            <a:avLst/>
          </a:prstGeom>
          <a:solidFill>
            <a:srgbClr val="00FF00"/>
          </a:soli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7" name="Rectangle 56"/>
          <p:cNvSpPr/>
          <p:nvPr/>
        </p:nvSpPr>
        <p:spPr bwMode="auto">
          <a:xfrm>
            <a:off x="3832857" y="1092200"/>
            <a:ext cx="3558543" cy="300285"/>
          </a:xfrm>
          <a:prstGeom prst="rect">
            <a:avLst/>
          </a:prstGeom>
          <a:solidFill>
            <a:schemeClr val="tx2"/>
          </a:soli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5" name="Rectangle 54"/>
          <p:cNvSpPr/>
          <p:nvPr/>
        </p:nvSpPr>
        <p:spPr bwMode="auto">
          <a:xfrm>
            <a:off x="1111230" y="790875"/>
            <a:ext cx="1479570" cy="885525"/>
          </a:xfrm>
          <a:prstGeom prst="rect">
            <a:avLst/>
          </a:prstGeom>
          <a:solidFill>
            <a:schemeClr val="tx2"/>
          </a:solidFill>
          <a:ln w="254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 name="Text Placeholder 85"/>
          <p:cNvSpPr txBox="1">
            <a:spLocks/>
          </p:cNvSpPr>
          <p:nvPr/>
        </p:nvSpPr>
        <p:spPr>
          <a:xfrm>
            <a:off x="3818233" y="778175"/>
            <a:ext cx="2582567" cy="275925"/>
          </a:xfrm>
          <a:prstGeom prst="rect">
            <a:avLst/>
          </a:prstGeom>
          <a:solidFill>
            <a:schemeClr val="tx2"/>
          </a:solidFill>
          <a:ln>
            <a:solidFill>
              <a:srgbClr val="660066"/>
            </a:solidFill>
          </a:ln>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eaLnBrk="1" fontAlgn="auto" hangingPunct="1">
              <a:lnSpc>
                <a:spcPct val="106559"/>
              </a:lnSpc>
              <a:spcBef>
                <a:spcPts val="0"/>
              </a:spcBef>
              <a:spcAft>
                <a:spcPts val="0"/>
              </a:spcAft>
              <a:buFont typeface="Wingdings" pitchFamily="2" charset="2"/>
              <a:buNone/>
              <a:defRPr/>
            </a:pPr>
            <a:r>
              <a:rPr lang="en-US" sz="1100" b="1" spc="-36" dirty="0" smtClean="0">
                <a:solidFill>
                  <a:srgbClr val="000000"/>
                </a:solidFill>
                <a:effectLst/>
                <a:latin typeface="Calibri" panose="22635452340000000000" pitchFamily="1"/>
              </a:rPr>
              <a:t>Error  in </a:t>
            </a:r>
            <a:r>
              <a:rPr lang="en-US" sz="1100" b="1" spc="-36" dirty="0">
                <a:solidFill>
                  <a:srgbClr val="000000"/>
                </a:solidFill>
                <a:effectLst/>
                <a:latin typeface="Calibri" panose="22635452340000000000" pitchFamily="1"/>
              </a:rPr>
              <a:t>D</a:t>
            </a:r>
            <a:r>
              <a:rPr lang="en-US" sz="1100" b="1" spc="-36" dirty="0" smtClean="0">
                <a:solidFill>
                  <a:srgbClr val="000000"/>
                </a:solidFill>
                <a:effectLst/>
                <a:latin typeface="Calibri" panose="22635452340000000000" pitchFamily="1"/>
              </a:rPr>
              <a:t>esign or Implementation </a:t>
            </a:r>
            <a:endParaRPr lang="en-US" sz="1100" b="1" spc="-36" dirty="0">
              <a:solidFill>
                <a:srgbClr val="000000"/>
              </a:solidFill>
              <a:effectLst/>
              <a:latin typeface="Calibri" panose="22635452340000000000" pitchFamily="1"/>
            </a:endParaRPr>
          </a:p>
        </p:txBody>
      </p:sp>
      <p:sp>
        <p:nvSpPr>
          <p:cNvPr id="5" name="Text Placeholder 87"/>
          <p:cNvSpPr txBox="1">
            <a:spLocks/>
          </p:cNvSpPr>
          <p:nvPr/>
        </p:nvSpPr>
        <p:spPr>
          <a:xfrm>
            <a:off x="3822701" y="1079500"/>
            <a:ext cx="3340100" cy="281765"/>
          </a:xfrm>
          <a:prstGeom prst="rect">
            <a:avLst/>
          </a:prstGeom>
          <a:noFill/>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eaLnBrk="1" fontAlgn="auto" hangingPunct="1">
              <a:lnSpc>
                <a:spcPct val="105599"/>
              </a:lnSpc>
              <a:spcBef>
                <a:spcPts val="0"/>
              </a:spcBef>
              <a:spcAft>
                <a:spcPts val="0"/>
              </a:spcAft>
              <a:buFont typeface="Wingdings" pitchFamily="2" charset="2"/>
              <a:buNone/>
              <a:defRPr/>
            </a:pPr>
            <a:r>
              <a:rPr lang="en-US" sz="1100" b="1" spc="-31" dirty="0" smtClean="0">
                <a:solidFill>
                  <a:srgbClr val="000000"/>
                </a:solidFill>
                <a:effectLst/>
                <a:latin typeface="Calibri" panose="22635452340000000000" pitchFamily="1"/>
              </a:rPr>
              <a:t>Interaction between HIT and other healthcare systems </a:t>
            </a:r>
            <a:endParaRPr lang="en-US" sz="1100" b="1" spc="-31" dirty="0">
              <a:solidFill>
                <a:srgbClr val="000000"/>
              </a:solidFill>
              <a:effectLst/>
              <a:latin typeface="Calibri" panose="22635452340000000000" pitchFamily="1"/>
            </a:endParaRPr>
          </a:p>
        </p:txBody>
      </p:sp>
      <p:sp>
        <p:nvSpPr>
          <p:cNvPr id="6" name="Text Placeholder 88"/>
          <p:cNvSpPr txBox="1">
            <a:spLocks/>
          </p:cNvSpPr>
          <p:nvPr/>
        </p:nvSpPr>
        <p:spPr>
          <a:xfrm>
            <a:off x="3124200" y="1752601"/>
            <a:ext cx="5562600" cy="609599"/>
          </a:xfrm>
          <a:prstGeom prst="rect">
            <a:avLst/>
          </a:prstGeom>
          <a:solidFill>
            <a:srgbClr val="000000"/>
          </a:solidFill>
          <a:ln w="50800">
            <a:solidFill>
              <a:srgbClr val="00FF00"/>
            </a:solidFill>
          </a:ln>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algn="ctr" eaLnBrk="1" fontAlgn="auto" hangingPunct="1">
              <a:lnSpc>
                <a:spcPct val="83519"/>
              </a:lnSpc>
              <a:spcBef>
                <a:spcPts val="0"/>
              </a:spcBef>
              <a:spcAft>
                <a:spcPts val="0"/>
              </a:spcAft>
              <a:buFont typeface="Wingdings" pitchFamily="2" charset="2"/>
              <a:buNone/>
              <a:defRPr/>
            </a:pPr>
            <a:r>
              <a:rPr lang="en-US" sz="4000" b="1" spc="-94" dirty="0" smtClean="0">
                <a:latin typeface="Calibri"/>
                <a:cs typeface="Calibri"/>
              </a:rPr>
              <a:t>Proactive Hazard Control </a:t>
            </a:r>
            <a:endParaRPr lang="en-US" sz="4000" b="1" spc="-94" dirty="0">
              <a:latin typeface="Calibri"/>
              <a:cs typeface="Calibri"/>
            </a:endParaRPr>
          </a:p>
        </p:txBody>
      </p:sp>
      <p:sp>
        <p:nvSpPr>
          <p:cNvPr id="8" name="Text Placeholder 90"/>
          <p:cNvSpPr txBox="1">
            <a:spLocks/>
          </p:cNvSpPr>
          <p:nvPr/>
        </p:nvSpPr>
        <p:spPr>
          <a:xfrm>
            <a:off x="4438171" y="5007510"/>
            <a:ext cx="1048229" cy="361546"/>
          </a:xfrm>
          <a:prstGeom prst="rect">
            <a:avLst/>
          </a:prstGeom>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algn="ctr" eaLnBrk="1" fontAlgn="auto" hangingPunct="1">
              <a:lnSpc>
                <a:spcPct val="95999"/>
              </a:lnSpc>
              <a:spcBef>
                <a:spcPts val="0"/>
              </a:spcBef>
              <a:spcAft>
                <a:spcPts val="0"/>
              </a:spcAft>
              <a:buFont typeface="Wingdings" pitchFamily="2" charset="2"/>
              <a:buNone/>
              <a:defRPr/>
            </a:pPr>
            <a:r>
              <a:rPr lang="en-US" sz="1100" b="1" spc="-18" dirty="0" smtClean="0">
                <a:solidFill>
                  <a:srgbClr val="000000"/>
                </a:solidFill>
                <a:effectLst/>
                <a:latin typeface="Calibri" panose="22635452340000000000" pitchFamily="1"/>
              </a:rPr>
              <a:t>Care-Process </a:t>
            </a:r>
            <a:r>
              <a:rPr lang="en-US" sz="1600" b="1" dirty="0" smtClean="0">
                <a:solidFill>
                  <a:sysClr val="windowText" lastClr="000000"/>
                </a:solidFill>
                <a:effectLst/>
              </a:rPr>
              <a:t/>
            </a:r>
            <a:br>
              <a:rPr lang="en-US" sz="1600" b="1" dirty="0" smtClean="0">
                <a:solidFill>
                  <a:sysClr val="windowText" lastClr="000000"/>
                </a:solidFill>
                <a:effectLst/>
              </a:rPr>
            </a:br>
            <a:r>
              <a:rPr lang="en-US" sz="1100" b="1" spc="-49" dirty="0" smtClean="0">
                <a:solidFill>
                  <a:srgbClr val="000000"/>
                </a:solidFill>
                <a:effectLst/>
                <a:latin typeface="Calibri" panose="22635452340000000000" pitchFamily="1"/>
              </a:rPr>
              <a:t>Compromise? </a:t>
            </a:r>
            <a:endParaRPr lang="en-US" sz="1100" b="1" spc="-49" dirty="0">
              <a:solidFill>
                <a:srgbClr val="000000"/>
              </a:solidFill>
              <a:effectLst/>
              <a:latin typeface="Calibri" panose="22635452340000000000" pitchFamily="1"/>
            </a:endParaRPr>
          </a:p>
        </p:txBody>
      </p:sp>
      <p:sp>
        <p:nvSpPr>
          <p:cNvPr id="9" name="Text Placeholder 91"/>
          <p:cNvSpPr txBox="1">
            <a:spLocks/>
          </p:cNvSpPr>
          <p:nvPr/>
        </p:nvSpPr>
        <p:spPr bwMode="auto">
          <a:xfrm>
            <a:off x="6162574" y="4953000"/>
            <a:ext cx="905685" cy="524923"/>
          </a:xfrm>
          <a:prstGeom prst="rect">
            <a:avLst/>
          </a:prstGeom>
          <a:noFill/>
          <a:ln>
            <a:miter lim="800000"/>
            <a:headEnd/>
            <a:tailEnd/>
          </a:ln>
        </p:spPr>
        <p:txBody>
          <a:bodyPr wrap="square" numCol="1"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algn="ctr" eaLnBrk="1" hangingPunct="1">
              <a:lnSpc>
                <a:spcPts val="1346"/>
              </a:lnSpc>
              <a:spcBef>
                <a:spcPct val="0"/>
              </a:spcBef>
              <a:buFont typeface="Wingdings" pitchFamily="2" charset="2"/>
              <a:buNone/>
              <a:tabLst>
                <a:tab pos="532747" algn="l"/>
                <a:tab pos="1615333" algn="r"/>
              </a:tabLst>
            </a:pPr>
            <a:r>
              <a:rPr lang="en-US" sz="1100" b="1" dirty="0" smtClean="0">
                <a:solidFill>
                  <a:srgbClr val="000000"/>
                </a:solidFill>
                <a:effectLst/>
                <a:latin typeface="Calibri" pitchFamily="34" charset="0"/>
              </a:rPr>
              <a:t>Identifiable Patient </a:t>
            </a:r>
          </a:p>
          <a:p>
            <a:pPr marL="0" indent="0" algn="ctr" eaLnBrk="1" hangingPunct="1">
              <a:lnSpc>
                <a:spcPts val="1255"/>
              </a:lnSpc>
              <a:spcBef>
                <a:spcPts val="157"/>
              </a:spcBef>
              <a:buFont typeface="Wingdings" pitchFamily="2" charset="2"/>
              <a:buNone/>
              <a:tabLst>
                <a:tab pos="532747" algn="l"/>
                <a:tab pos="1615333" algn="r"/>
              </a:tabLst>
            </a:pPr>
            <a:r>
              <a:rPr lang="en-US" sz="1100" b="1" dirty="0" smtClean="0">
                <a:solidFill>
                  <a:srgbClr val="000000"/>
                </a:solidFill>
                <a:effectLst/>
                <a:latin typeface="Calibri" pitchFamily="34" charset="0"/>
              </a:rPr>
              <a:t>Harm? </a:t>
            </a:r>
            <a:endParaRPr lang="en-US" sz="1100" b="1" dirty="0">
              <a:solidFill>
                <a:srgbClr val="000000"/>
              </a:solidFill>
              <a:effectLst/>
              <a:latin typeface="Calibri" pitchFamily="34" charset="0"/>
            </a:endParaRPr>
          </a:p>
        </p:txBody>
      </p:sp>
      <p:sp>
        <p:nvSpPr>
          <p:cNvPr id="10" name="Text Placeholder 92"/>
          <p:cNvSpPr txBox="1">
            <a:spLocks/>
          </p:cNvSpPr>
          <p:nvPr/>
        </p:nvSpPr>
        <p:spPr>
          <a:xfrm>
            <a:off x="7624578" y="5223638"/>
            <a:ext cx="676644" cy="343392"/>
          </a:xfrm>
          <a:prstGeom prst="rect">
            <a:avLst/>
          </a:prstGeom>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algn="ctr" eaLnBrk="1" fontAlgn="auto" hangingPunct="1">
              <a:lnSpc>
                <a:spcPts val="1255"/>
              </a:lnSpc>
              <a:spcBef>
                <a:spcPts val="0"/>
              </a:spcBef>
              <a:spcAft>
                <a:spcPts val="0"/>
              </a:spcAft>
              <a:buFont typeface="Wingdings" pitchFamily="2" charset="2"/>
              <a:buNone/>
              <a:defRPr/>
            </a:pPr>
            <a:r>
              <a:rPr lang="en-US" sz="1100" b="1" spc="-54" dirty="0" smtClean="0">
                <a:solidFill>
                  <a:srgbClr val="000000"/>
                </a:solidFill>
                <a:effectLst/>
                <a:latin typeface="Calibri" panose="22635452340000000000" pitchFamily="1"/>
              </a:rPr>
              <a:t>Patient </a:t>
            </a:r>
            <a:r>
              <a:rPr lang="en-US" sz="1600" b="1" dirty="0" smtClean="0">
                <a:solidFill>
                  <a:sysClr val="windowText" lastClr="000000"/>
                </a:solidFill>
                <a:effectLst/>
              </a:rPr>
              <a:t/>
            </a:r>
            <a:br>
              <a:rPr lang="en-US" sz="1600" b="1" dirty="0" smtClean="0">
                <a:solidFill>
                  <a:sysClr val="windowText" lastClr="000000"/>
                </a:solidFill>
                <a:effectLst/>
              </a:rPr>
            </a:br>
            <a:r>
              <a:rPr lang="en-US" sz="1100" b="1" dirty="0" smtClean="0">
                <a:solidFill>
                  <a:srgbClr val="000000"/>
                </a:solidFill>
                <a:effectLst/>
                <a:latin typeface="Calibri" panose="22635452340000000000" pitchFamily="1"/>
              </a:rPr>
              <a:t>Harm </a:t>
            </a:r>
            <a:endParaRPr lang="en-US" sz="1100" b="1" dirty="0">
              <a:solidFill>
                <a:srgbClr val="000000"/>
              </a:solidFill>
              <a:effectLst/>
              <a:latin typeface="Calibri" panose="22635452340000000000" pitchFamily="1"/>
            </a:endParaRPr>
          </a:p>
        </p:txBody>
      </p:sp>
      <p:sp>
        <p:nvSpPr>
          <p:cNvPr id="11" name="Text Placeholder 95"/>
          <p:cNvSpPr txBox="1">
            <a:spLocks/>
          </p:cNvSpPr>
          <p:nvPr/>
        </p:nvSpPr>
        <p:spPr>
          <a:xfrm>
            <a:off x="4360957" y="6112956"/>
            <a:ext cx="1281223" cy="180015"/>
          </a:xfrm>
          <a:prstGeom prst="rect">
            <a:avLst/>
          </a:prstGeom>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eaLnBrk="1" fontAlgn="auto" hangingPunct="1">
              <a:lnSpc>
                <a:spcPct val="95999"/>
              </a:lnSpc>
              <a:spcBef>
                <a:spcPts val="0"/>
              </a:spcBef>
              <a:spcAft>
                <a:spcPts val="0"/>
              </a:spcAft>
              <a:buFont typeface="Wingdings" pitchFamily="2" charset="2"/>
              <a:buNone/>
              <a:defRPr/>
            </a:pPr>
            <a:r>
              <a:rPr lang="en-US" sz="1100" b="1" spc="-31" dirty="0" smtClean="0">
                <a:solidFill>
                  <a:srgbClr val="000000"/>
                </a:solidFill>
                <a:effectLst/>
                <a:latin typeface="Calibri" panose="22635452340000000000" pitchFamily="1"/>
              </a:rPr>
              <a:t>No Adverse Effect </a:t>
            </a:r>
            <a:endParaRPr lang="en-US" sz="1100" b="1" spc="-31" dirty="0">
              <a:solidFill>
                <a:srgbClr val="000000"/>
              </a:solidFill>
              <a:effectLst/>
              <a:latin typeface="Calibri" panose="22635452340000000000" pitchFamily="1"/>
            </a:endParaRPr>
          </a:p>
        </p:txBody>
      </p:sp>
      <p:sp>
        <p:nvSpPr>
          <p:cNvPr id="12" name="Text Placeholder 97"/>
          <p:cNvSpPr txBox="1">
            <a:spLocks/>
          </p:cNvSpPr>
          <p:nvPr/>
        </p:nvSpPr>
        <p:spPr>
          <a:xfrm>
            <a:off x="6255773" y="6121400"/>
            <a:ext cx="970527" cy="234791"/>
          </a:xfrm>
          <a:prstGeom prst="rect">
            <a:avLst/>
          </a:prstGeom>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eaLnBrk="1" fontAlgn="auto" hangingPunct="1">
              <a:lnSpc>
                <a:spcPct val="92159"/>
              </a:lnSpc>
              <a:spcBef>
                <a:spcPts val="0"/>
              </a:spcBef>
              <a:spcAft>
                <a:spcPts val="0"/>
              </a:spcAft>
              <a:buFont typeface="Wingdings" pitchFamily="2" charset="2"/>
              <a:buNone/>
              <a:defRPr/>
            </a:pPr>
            <a:r>
              <a:rPr lang="en-US" sz="1100" b="1" spc="-54" dirty="0" smtClean="0">
                <a:solidFill>
                  <a:srgbClr val="000000"/>
                </a:solidFill>
                <a:effectLst/>
                <a:latin typeface="Calibri" panose="22635452340000000000" pitchFamily="1"/>
              </a:rPr>
              <a:t>Near Miss </a:t>
            </a:r>
            <a:endParaRPr lang="en-US" sz="1100" b="1" spc="-54" dirty="0">
              <a:solidFill>
                <a:srgbClr val="000000"/>
              </a:solidFill>
              <a:effectLst/>
              <a:latin typeface="Calibri" panose="22635452340000000000" pitchFamily="1"/>
            </a:endParaRPr>
          </a:p>
        </p:txBody>
      </p:sp>
      <p:sp>
        <p:nvSpPr>
          <p:cNvPr id="13" name="Rectangle 17"/>
          <p:cNvSpPr>
            <a:spLocks noChangeArrowheads="1"/>
          </p:cNvSpPr>
          <p:nvPr/>
        </p:nvSpPr>
        <p:spPr bwMode="auto">
          <a:xfrm rot="18855744">
            <a:off x="1497753" y="3786353"/>
            <a:ext cx="803266" cy="805602"/>
          </a:xfrm>
          <a:prstGeom prst="rect">
            <a:avLst/>
          </a:prstGeom>
          <a:solidFill>
            <a:srgbClr val="66CCFF"/>
          </a:solidFill>
          <a:ln w="12700">
            <a:solidFill>
              <a:schemeClr val="accent3">
                <a:lumMod val="25000"/>
              </a:schemeClr>
            </a:solidFill>
            <a:miter lim="800000"/>
            <a:headEnd/>
            <a:tailEnd/>
          </a:ln>
        </p:spPr>
        <p:txBody>
          <a:bodyPr wrap="none" lIns="82048" tIns="41025" rIns="82048" bIns="41025" anchor="ctr"/>
          <a:lstStyle/>
          <a:p>
            <a:endParaRPr lang="en-US"/>
          </a:p>
        </p:txBody>
      </p:sp>
      <p:sp>
        <p:nvSpPr>
          <p:cNvPr id="14" name="Text Placeholder 89"/>
          <p:cNvSpPr>
            <a:spLocks/>
          </p:cNvSpPr>
          <p:nvPr/>
        </p:nvSpPr>
        <p:spPr bwMode="auto">
          <a:xfrm>
            <a:off x="1130000" y="2310943"/>
            <a:ext cx="655405" cy="349444"/>
          </a:xfrm>
          <a:prstGeom prst="rect">
            <a:avLst/>
          </a:prstGeom>
          <a:noFill/>
          <a:ln w="0">
            <a:noFill/>
            <a:miter lim="800000"/>
            <a:headEnd/>
            <a:tailEnd/>
          </a:ln>
        </p:spPr>
        <p:txBody>
          <a:bodyPr lIns="0" tIns="0" rIns="0" bIns="0"/>
          <a:lstStyle/>
          <a:p>
            <a:pPr algn="ctr">
              <a:lnSpc>
                <a:spcPts val="1255"/>
              </a:lnSpc>
            </a:pPr>
            <a:endParaRPr lang="en-US" sz="1100" b="1" dirty="0">
              <a:solidFill>
                <a:srgbClr val="000000"/>
              </a:solidFill>
              <a:latin typeface="Calibri" pitchFamily="34" charset="0"/>
            </a:endParaRPr>
          </a:p>
        </p:txBody>
      </p:sp>
      <p:sp>
        <p:nvSpPr>
          <p:cNvPr id="16" name="Text Placeholder 89"/>
          <p:cNvSpPr>
            <a:spLocks/>
          </p:cNvSpPr>
          <p:nvPr/>
        </p:nvSpPr>
        <p:spPr bwMode="auto">
          <a:xfrm>
            <a:off x="1130300" y="5122430"/>
            <a:ext cx="1129830" cy="503670"/>
          </a:xfrm>
          <a:prstGeom prst="rect">
            <a:avLst/>
          </a:prstGeom>
          <a:noFill/>
          <a:ln w="0">
            <a:noFill/>
            <a:miter lim="800000"/>
            <a:headEnd/>
            <a:tailEnd/>
          </a:ln>
        </p:spPr>
        <p:txBody>
          <a:bodyPr lIns="0" tIns="0" rIns="0" bIns="0"/>
          <a:lstStyle/>
          <a:p>
            <a:pPr algn="ctr">
              <a:lnSpc>
                <a:spcPts val="1255"/>
              </a:lnSpc>
            </a:pPr>
            <a:r>
              <a:rPr lang="en-US" sz="1400" b="1" dirty="0" smtClean="0">
                <a:solidFill>
                  <a:srgbClr val="000000"/>
                </a:solidFill>
                <a:latin typeface="Calibri" pitchFamily="34" charset="0"/>
              </a:rPr>
              <a:t> Hazard </a:t>
            </a:r>
          </a:p>
          <a:p>
            <a:pPr algn="ctr">
              <a:lnSpc>
                <a:spcPts val="1255"/>
              </a:lnSpc>
            </a:pPr>
            <a:r>
              <a:rPr lang="en-US" sz="1400" b="1" dirty="0" smtClean="0">
                <a:solidFill>
                  <a:srgbClr val="000000"/>
                </a:solidFill>
                <a:latin typeface="Calibri" pitchFamily="34" charset="0"/>
              </a:rPr>
              <a:t> in </a:t>
            </a:r>
          </a:p>
          <a:p>
            <a:pPr algn="ctr">
              <a:lnSpc>
                <a:spcPts val="1255"/>
              </a:lnSpc>
            </a:pPr>
            <a:r>
              <a:rPr lang="en-US" sz="1400" b="1" dirty="0" smtClean="0">
                <a:solidFill>
                  <a:srgbClr val="000000"/>
                </a:solidFill>
                <a:latin typeface="Calibri" pitchFamily="34" charset="0"/>
              </a:rPr>
              <a:t>Production</a:t>
            </a:r>
            <a:endParaRPr lang="en-US" sz="1400" b="1" dirty="0">
              <a:solidFill>
                <a:srgbClr val="000000"/>
              </a:solidFill>
              <a:latin typeface="Calibri" pitchFamily="34" charset="0"/>
            </a:endParaRPr>
          </a:p>
        </p:txBody>
      </p:sp>
      <p:sp>
        <p:nvSpPr>
          <p:cNvPr id="17" name="Text Placeholder 89"/>
          <p:cNvSpPr>
            <a:spLocks/>
          </p:cNvSpPr>
          <p:nvPr/>
        </p:nvSpPr>
        <p:spPr bwMode="auto">
          <a:xfrm>
            <a:off x="2778313" y="5164395"/>
            <a:ext cx="873873" cy="349443"/>
          </a:xfrm>
          <a:prstGeom prst="rect">
            <a:avLst/>
          </a:prstGeom>
          <a:noFill/>
          <a:ln w="0">
            <a:noFill/>
            <a:miter lim="800000"/>
            <a:headEnd/>
            <a:tailEnd/>
          </a:ln>
        </p:spPr>
        <p:txBody>
          <a:bodyPr lIns="0" tIns="0" rIns="0" bIns="0"/>
          <a:lstStyle/>
          <a:p>
            <a:pPr algn="ctr">
              <a:lnSpc>
                <a:spcPts val="1255"/>
              </a:lnSpc>
            </a:pPr>
            <a:endParaRPr lang="en-US" sz="1100" b="1" dirty="0">
              <a:solidFill>
                <a:srgbClr val="000000"/>
              </a:solidFill>
              <a:latin typeface="Calibri"/>
              <a:cs typeface="Calibri"/>
            </a:endParaRPr>
          </a:p>
        </p:txBody>
      </p:sp>
      <p:sp>
        <p:nvSpPr>
          <p:cNvPr id="18" name="Text Placeholder 89"/>
          <p:cNvSpPr>
            <a:spLocks/>
          </p:cNvSpPr>
          <p:nvPr/>
        </p:nvSpPr>
        <p:spPr bwMode="auto">
          <a:xfrm>
            <a:off x="2847894" y="4015697"/>
            <a:ext cx="801050" cy="349444"/>
          </a:xfrm>
          <a:prstGeom prst="rect">
            <a:avLst/>
          </a:prstGeom>
          <a:noFill/>
          <a:ln w="0">
            <a:noFill/>
            <a:miter lim="800000"/>
            <a:headEnd/>
            <a:tailEnd/>
          </a:ln>
        </p:spPr>
        <p:txBody>
          <a:bodyPr lIns="0" tIns="0" rIns="0" bIns="0"/>
          <a:lstStyle/>
          <a:p>
            <a:pPr algn="ctr">
              <a:lnSpc>
                <a:spcPts val="1255"/>
              </a:lnSpc>
            </a:pPr>
            <a:r>
              <a:rPr lang="en-US" sz="1100" b="1" dirty="0" smtClean="0">
                <a:solidFill>
                  <a:srgbClr val="000000"/>
                </a:solidFill>
                <a:latin typeface="Calibri" pitchFamily="34" charset="0"/>
              </a:rPr>
              <a:t>No </a:t>
            </a:r>
            <a:r>
              <a:rPr lang="en-US" sz="1100" b="1" dirty="0">
                <a:solidFill>
                  <a:srgbClr val="000000"/>
                </a:solidFill>
                <a:latin typeface="Calibri" pitchFamily="34" charset="0"/>
              </a:rPr>
              <a:t>Adverse Effect </a:t>
            </a:r>
          </a:p>
        </p:txBody>
      </p:sp>
      <p:sp>
        <p:nvSpPr>
          <p:cNvPr id="19" name="Text Box 28"/>
          <p:cNvSpPr txBox="1">
            <a:spLocks noChangeArrowheads="1"/>
          </p:cNvSpPr>
          <p:nvPr/>
        </p:nvSpPr>
        <p:spPr bwMode="auto">
          <a:xfrm>
            <a:off x="2358541" y="3788924"/>
            <a:ext cx="427833" cy="252128"/>
          </a:xfrm>
          <a:prstGeom prst="rect">
            <a:avLst/>
          </a:prstGeom>
          <a:noFill/>
          <a:ln w="9525">
            <a:noFill/>
            <a:miter lim="800000"/>
            <a:headEnd/>
            <a:tailEnd/>
          </a:ln>
        </p:spPr>
        <p:txBody>
          <a:bodyPr lIns="82048" tIns="41025" rIns="82048" bIns="41025">
            <a:spAutoFit/>
          </a:bodyPr>
          <a:lstStyle/>
          <a:p>
            <a:pPr>
              <a:spcBef>
                <a:spcPct val="50000"/>
              </a:spcBef>
            </a:pPr>
            <a:r>
              <a:rPr lang="en-US" sz="1100" dirty="0" smtClean="0">
                <a:solidFill>
                  <a:srgbClr val="000000"/>
                </a:solidFill>
                <a:latin typeface="Calibri" pitchFamily="34" charset="0"/>
              </a:rPr>
              <a:t>Yes</a:t>
            </a:r>
            <a:endParaRPr lang="en-US" sz="1100" dirty="0">
              <a:solidFill>
                <a:srgbClr val="000000"/>
              </a:solidFill>
              <a:latin typeface="Calibri" pitchFamily="34" charset="0"/>
            </a:endParaRPr>
          </a:p>
        </p:txBody>
      </p:sp>
      <p:sp>
        <p:nvSpPr>
          <p:cNvPr id="20" name="Text Box 29"/>
          <p:cNvSpPr txBox="1">
            <a:spLocks noChangeArrowheads="1"/>
          </p:cNvSpPr>
          <p:nvPr/>
        </p:nvSpPr>
        <p:spPr bwMode="auto">
          <a:xfrm>
            <a:off x="2012470" y="3269317"/>
            <a:ext cx="427833" cy="252128"/>
          </a:xfrm>
          <a:prstGeom prst="rect">
            <a:avLst/>
          </a:prstGeom>
          <a:noFill/>
          <a:ln w="9525">
            <a:noFill/>
            <a:miter lim="800000"/>
            <a:headEnd/>
            <a:tailEnd/>
          </a:ln>
        </p:spPr>
        <p:txBody>
          <a:bodyPr lIns="82048" tIns="41025" rIns="82048" bIns="41025">
            <a:spAutoFit/>
          </a:bodyPr>
          <a:lstStyle/>
          <a:p>
            <a:pPr>
              <a:spcBef>
                <a:spcPct val="50000"/>
              </a:spcBef>
            </a:pPr>
            <a:r>
              <a:rPr lang="en-US" sz="1100" dirty="0">
                <a:solidFill>
                  <a:srgbClr val="000000"/>
                </a:solidFill>
                <a:latin typeface="Calibri" pitchFamily="34" charset="0"/>
              </a:rPr>
              <a:t>Yes</a:t>
            </a:r>
          </a:p>
        </p:txBody>
      </p:sp>
      <p:sp>
        <p:nvSpPr>
          <p:cNvPr id="21" name="Line 32"/>
          <p:cNvSpPr>
            <a:spLocks noChangeShapeType="1"/>
          </p:cNvSpPr>
          <p:nvPr/>
        </p:nvSpPr>
        <p:spPr bwMode="auto">
          <a:xfrm>
            <a:off x="1894075" y="3369089"/>
            <a:ext cx="0" cy="245064"/>
          </a:xfrm>
          <a:prstGeom prst="line">
            <a:avLst/>
          </a:prstGeom>
          <a:noFill/>
          <a:ln w="88900">
            <a:solidFill>
              <a:srgbClr val="33CC33"/>
            </a:solidFill>
            <a:round/>
            <a:headEnd/>
            <a:tailEnd type="triangle" w="med" len="med"/>
          </a:ln>
        </p:spPr>
        <p:txBody>
          <a:bodyPr lIns="82048" tIns="41025" rIns="82048" bIns="41025"/>
          <a:lstStyle/>
          <a:p>
            <a:endParaRPr lang="en-US"/>
          </a:p>
        </p:txBody>
      </p:sp>
      <p:sp>
        <p:nvSpPr>
          <p:cNvPr id="22" name="Rectangle 34"/>
          <p:cNvSpPr>
            <a:spLocks noChangeArrowheads="1"/>
          </p:cNvSpPr>
          <p:nvPr/>
        </p:nvSpPr>
        <p:spPr bwMode="auto">
          <a:xfrm rot="18855744">
            <a:off x="1377422" y="2127519"/>
            <a:ext cx="1045554" cy="1005566"/>
          </a:xfrm>
          <a:prstGeom prst="rect">
            <a:avLst/>
          </a:prstGeom>
          <a:solidFill>
            <a:srgbClr val="66CCFF"/>
          </a:solidFill>
          <a:ln w="12700">
            <a:solidFill>
              <a:schemeClr val="accent3">
                <a:lumMod val="25000"/>
              </a:schemeClr>
            </a:solidFill>
            <a:miter lim="800000"/>
            <a:headEnd/>
            <a:tailEnd/>
          </a:ln>
        </p:spPr>
        <p:txBody>
          <a:bodyPr wrap="none" lIns="82048" tIns="41025" rIns="82048" bIns="41025" anchor="ctr"/>
          <a:lstStyle/>
          <a:p>
            <a:endParaRPr lang="en-US" dirty="0"/>
          </a:p>
        </p:txBody>
      </p:sp>
      <p:sp>
        <p:nvSpPr>
          <p:cNvPr id="23" name="Line 35"/>
          <p:cNvSpPr>
            <a:spLocks noChangeShapeType="1"/>
          </p:cNvSpPr>
          <p:nvPr/>
        </p:nvSpPr>
        <p:spPr bwMode="auto">
          <a:xfrm>
            <a:off x="2458450" y="4173269"/>
            <a:ext cx="382319" cy="0"/>
          </a:xfrm>
          <a:prstGeom prst="line">
            <a:avLst/>
          </a:prstGeom>
          <a:noFill/>
          <a:ln w="88900">
            <a:solidFill>
              <a:srgbClr val="33CC33"/>
            </a:solidFill>
            <a:round/>
            <a:headEnd/>
            <a:tailEnd type="triangle" w="med" len="med"/>
          </a:ln>
        </p:spPr>
        <p:txBody>
          <a:bodyPr lIns="82048" tIns="41025" rIns="82048" bIns="41025"/>
          <a:lstStyle/>
          <a:p>
            <a:endParaRPr lang="en-US"/>
          </a:p>
        </p:txBody>
      </p:sp>
      <p:sp>
        <p:nvSpPr>
          <p:cNvPr id="27" name="Line 40"/>
          <p:cNvSpPr>
            <a:spLocks noChangeShapeType="1"/>
          </p:cNvSpPr>
          <p:nvPr/>
        </p:nvSpPr>
        <p:spPr bwMode="auto">
          <a:xfrm>
            <a:off x="2168894" y="5509054"/>
            <a:ext cx="2517405" cy="15445"/>
          </a:xfrm>
          <a:prstGeom prst="line">
            <a:avLst/>
          </a:prstGeom>
          <a:noFill/>
          <a:ln w="25400">
            <a:solidFill>
              <a:schemeClr val="tx2"/>
            </a:solidFill>
            <a:round/>
            <a:headEnd/>
            <a:tailEnd type="triangle" w="med" len="med"/>
          </a:ln>
        </p:spPr>
        <p:txBody>
          <a:bodyPr lIns="82048" tIns="41025" rIns="82048" bIns="41025"/>
          <a:lstStyle/>
          <a:p>
            <a:endParaRPr lang="en-US" dirty="0"/>
          </a:p>
        </p:txBody>
      </p:sp>
      <p:sp>
        <p:nvSpPr>
          <p:cNvPr id="54" name="Text Placeholder 86"/>
          <p:cNvSpPr txBox="1">
            <a:spLocks/>
          </p:cNvSpPr>
          <p:nvPr/>
        </p:nvSpPr>
        <p:spPr>
          <a:xfrm>
            <a:off x="1246086" y="993873"/>
            <a:ext cx="1228883" cy="249602"/>
          </a:xfrm>
          <a:prstGeom prst="rect">
            <a:avLst/>
          </a:prstGeom>
        </p:spPr>
        <p:txBody>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50838"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1175" indent="-227013"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marL="0" indent="0" algn="ctr" eaLnBrk="1" fontAlgn="auto" hangingPunct="1">
              <a:lnSpc>
                <a:spcPct val="93119"/>
              </a:lnSpc>
              <a:spcBef>
                <a:spcPts val="0"/>
              </a:spcBef>
              <a:spcAft>
                <a:spcPts val="0"/>
              </a:spcAft>
              <a:buFont typeface="Wingdings" pitchFamily="2" charset="2"/>
              <a:buNone/>
              <a:defRPr/>
            </a:pPr>
            <a:r>
              <a:rPr lang="en-US" sz="1400" b="1" spc="-49" dirty="0" smtClean="0">
                <a:solidFill>
                  <a:srgbClr val="000000"/>
                </a:solidFill>
                <a:effectLst/>
                <a:latin typeface="Calibri" panose="22635452340000000000" pitchFamily="1"/>
              </a:rPr>
              <a:t>HIT-Related Hazards </a:t>
            </a:r>
            <a:endParaRPr lang="en-US" sz="1400" b="1" spc="-49" dirty="0">
              <a:solidFill>
                <a:srgbClr val="000000"/>
              </a:solidFill>
              <a:effectLst/>
              <a:latin typeface="Calibri" panose="22635452340000000000" pitchFamily="1"/>
            </a:endParaRPr>
          </a:p>
        </p:txBody>
      </p:sp>
      <p:cxnSp>
        <p:nvCxnSpPr>
          <p:cNvPr id="83" name="Straight Arrow Connector 82"/>
          <p:cNvCxnSpPr>
            <a:stCxn id="74" idx="3"/>
            <a:endCxn id="73" idx="1"/>
          </p:cNvCxnSpPr>
          <p:nvPr/>
        </p:nvCxnSpPr>
        <p:spPr bwMode="auto">
          <a:xfrm>
            <a:off x="5583222" y="5223638"/>
            <a:ext cx="433415" cy="0"/>
          </a:xfrm>
          <a:prstGeom prst="straightConnector1">
            <a:avLst/>
          </a:prstGeom>
          <a:solidFill>
            <a:schemeClr val="accent1"/>
          </a:solidFill>
          <a:ln w="12700" cap="flat" cmpd="sng" algn="ctr">
            <a:solidFill>
              <a:schemeClr val="tx2"/>
            </a:solidFill>
            <a:prstDash val="solid"/>
            <a:round/>
            <a:headEnd type="none" w="med" len="med"/>
            <a:tailEnd type="triangle"/>
          </a:ln>
          <a:effectLst/>
        </p:spPr>
      </p:cxnSp>
      <p:cxnSp>
        <p:nvCxnSpPr>
          <p:cNvPr id="85" name="Straight Arrow Connector 84"/>
          <p:cNvCxnSpPr>
            <a:stCxn id="73" idx="3"/>
          </p:cNvCxnSpPr>
          <p:nvPr/>
        </p:nvCxnSpPr>
        <p:spPr bwMode="auto">
          <a:xfrm flipV="1">
            <a:off x="7245462" y="5217896"/>
            <a:ext cx="457088" cy="5742"/>
          </a:xfrm>
          <a:prstGeom prst="straightConnector1">
            <a:avLst/>
          </a:prstGeom>
          <a:solidFill>
            <a:schemeClr val="accent1"/>
          </a:solidFill>
          <a:ln w="12700" cap="flat" cmpd="sng" algn="ctr">
            <a:solidFill>
              <a:schemeClr val="tx2"/>
            </a:solidFill>
            <a:prstDash val="solid"/>
            <a:round/>
            <a:headEnd type="none" w="med" len="med"/>
            <a:tailEnd type="triangle"/>
          </a:ln>
          <a:effectLst/>
        </p:spPr>
      </p:cxnSp>
      <p:sp>
        <p:nvSpPr>
          <p:cNvPr id="86" name="Text Box 28"/>
          <p:cNvSpPr txBox="1">
            <a:spLocks noChangeArrowheads="1"/>
          </p:cNvSpPr>
          <p:nvPr/>
        </p:nvSpPr>
        <p:spPr bwMode="auto">
          <a:xfrm>
            <a:off x="5503742" y="4966785"/>
            <a:ext cx="427833" cy="252128"/>
          </a:xfrm>
          <a:prstGeom prst="rect">
            <a:avLst/>
          </a:prstGeom>
          <a:noFill/>
          <a:ln w="9525">
            <a:noFill/>
            <a:miter lim="800000"/>
            <a:headEnd/>
            <a:tailEnd/>
          </a:ln>
        </p:spPr>
        <p:txBody>
          <a:bodyPr lIns="82048" tIns="41025" rIns="82048" bIns="41025">
            <a:spAutoFit/>
          </a:bodyPr>
          <a:lstStyle/>
          <a:p>
            <a:pPr>
              <a:spcBef>
                <a:spcPct val="50000"/>
              </a:spcBef>
            </a:pPr>
            <a:r>
              <a:rPr lang="en-US" sz="1100" dirty="0" smtClean="0">
                <a:solidFill>
                  <a:srgbClr val="800000"/>
                </a:solidFill>
                <a:latin typeface="Calibri" pitchFamily="34" charset="0"/>
              </a:rPr>
              <a:t>Yes</a:t>
            </a:r>
            <a:endParaRPr lang="en-US" sz="1100" dirty="0">
              <a:solidFill>
                <a:srgbClr val="800000"/>
              </a:solidFill>
              <a:latin typeface="Calibri" pitchFamily="34" charset="0"/>
            </a:endParaRPr>
          </a:p>
        </p:txBody>
      </p:sp>
      <p:sp>
        <p:nvSpPr>
          <p:cNvPr id="87" name="Text Box 28"/>
          <p:cNvSpPr txBox="1">
            <a:spLocks noChangeArrowheads="1"/>
          </p:cNvSpPr>
          <p:nvPr/>
        </p:nvSpPr>
        <p:spPr bwMode="auto">
          <a:xfrm>
            <a:off x="7131162" y="4930684"/>
            <a:ext cx="427833" cy="252128"/>
          </a:xfrm>
          <a:prstGeom prst="rect">
            <a:avLst/>
          </a:prstGeom>
          <a:noFill/>
          <a:ln w="9525">
            <a:noFill/>
            <a:miter lim="800000"/>
            <a:headEnd/>
            <a:tailEnd/>
          </a:ln>
        </p:spPr>
        <p:txBody>
          <a:bodyPr lIns="82048" tIns="41025" rIns="82048" bIns="41025">
            <a:spAutoFit/>
          </a:bodyPr>
          <a:lstStyle/>
          <a:p>
            <a:pPr>
              <a:spcBef>
                <a:spcPct val="50000"/>
              </a:spcBef>
            </a:pPr>
            <a:r>
              <a:rPr lang="en-US" sz="1100" dirty="0">
                <a:solidFill>
                  <a:srgbClr val="800000"/>
                </a:solidFill>
                <a:latin typeface="Calibri" pitchFamily="34" charset="0"/>
              </a:rPr>
              <a:t>Yes</a:t>
            </a:r>
          </a:p>
        </p:txBody>
      </p:sp>
      <p:cxnSp>
        <p:nvCxnSpPr>
          <p:cNvPr id="91" name="Straight Arrow Connector 90"/>
          <p:cNvCxnSpPr>
            <a:stCxn id="74" idx="2"/>
            <a:endCxn id="66" idx="0"/>
          </p:cNvCxnSpPr>
          <p:nvPr/>
        </p:nvCxnSpPr>
        <p:spPr bwMode="auto">
          <a:xfrm>
            <a:off x="4968810" y="5812025"/>
            <a:ext cx="6093" cy="283975"/>
          </a:xfrm>
          <a:prstGeom prst="straightConnector1">
            <a:avLst/>
          </a:prstGeom>
          <a:solidFill>
            <a:schemeClr val="accent1"/>
          </a:solidFill>
          <a:ln w="50800" cap="flat" cmpd="sng" algn="ctr">
            <a:solidFill>
              <a:srgbClr val="33CC33"/>
            </a:solidFill>
            <a:prstDash val="solid"/>
            <a:round/>
            <a:headEnd type="none" w="med" len="med"/>
            <a:tailEnd type="triangle"/>
          </a:ln>
          <a:effectLst/>
        </p:spPr>
      </p:cxnSp>
      <p:cxnSp>
        <p:nvCxnSpPr>
          <p:cNvPr id="93" name="Straight Arrow Connector 92"/>
          <p:cNvCxnSpPr>
            <a:stCxn id="73" idx="2"/>
            <a:endCxn id="68" idx="0"/>
          </p:cNvCxnSpPr>
          <p:nvPr/>
        </p:nvCxnSpPr>
        <p:spPr bwMode="auto">
          <a:xfrm>
            <a:off x="6631050" y="5812025"/>
            <a:ext cx="4240" cy="283975"/>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sp>
        <p:nvSpPr>
          <p:cNvPr id="94" name="Text Box 30"/>
          <p:cNvSpPr txBox="1">
            <a:spLocks noChangeArrowheads="1"/>
          </p:cNvSpPr>
          <p:nvPr/>
        </p:nvSpPr>
        <p:spPr bwMode="auto">
          <a:xfrm>
            <a:off x="6662361" y="5739504"/>
            <a:ext cx="427833" cy="252128"/>
          </a:xfrm>
          <a:prstGeom prst="rect">
            <a:avLst/>
          </a:prstGeom>
          <a:noFill/>
          <a:ln w="9525">
            <a:noFill/>
            <a:miter lim="800000"/>
            <a:headEnd/>
            <a:tailEnd/>
          </a:ln>
        </p:spPr>
        <p:txBody>
          <a:bodyPr lIns="82048" tIns="41025" rIns="82048" bIns="41025">
            <a:spAutoFit/>
          </a:bodyPr>
          <a:lstStyle/>
          <a:p>
            <a:pPr>
              <a:spcBef>
                <a:spcPct val="50000"/>
              </a:spcBef>
            </a:pPr>
            <a:r>
              <a:rPr lang="en-US" sz="1100" dirty="0">
                <a:solidFill>
                  <a:srgbClr val="800000"/>
                </a:solidFill>
                <a:latin typeface="Calibri" pitchFamily="34" charset="0"/>
              </a:rPr>
              <a:t>No</a:t>
            </a:r>
          </a:p>
        </p:txBody>
      </p:sp>
      <p:sp>
        <p:nvSpPr>
          <p:cNvPr id="95" name="Text Box 30"/>
          <p:cNvSpPr txBox="1">
            <a:spLocks noChangeArrowheads="1"/>
          </p:cNvSpPr>
          <p:nvPr/>
        </p:nvSpPr>
        <p:spPr bwMode="auto">
          <a:xfrm>
            <a:off x="5114820" y="5700361"/>
            <a:ext cx="427833" cy="252128"/>
          </a:xfrm>
          <a:prstGeom prst="rect">
            <a:avLst/>
          </a:prstGeom>
          <a:noFill/>
          <a:ln w="9525">
            <a:noFill/>
            <a:miter lim="800000"/>
            <a:headEnd/>
            <a:tailEnd/>
          </a:ln>
        </p:spPr>
        <p:txBody>
          <a:bodyPr lIns="82048" tIns="41025" rIns="82048" bIns="41025">
            <a:spAutoFit/>
          </a:bodyPr>
          <a:lstStyle/>
          <a:p>
            <a:pPr>
              <a:spcBef>
                <a:spcPct val="50000"/>
              </a:spcBef>
            </a:pPr>
            <a:r>
              <a:rPr lang="en-US" sz="1100" dirty="0" smtClean="0">
                <a:solidFill>
                  <a:srgbClr val="660066"/>
                </a:solidFill>
                <a:latin typeface="Calibri" pitchFamily="34" charset="0"/>
              </a:rPr>
              <a:t>No</a:t>
            </a:r>
            <a:endParaRPr lang="en-US" sz="1100" dirty="0">
              <a:solidFill>
                <a:srgbClr val="660066"/>
              </a:solidFill>
              <a:latin typeface="Calibri" pitchFamily="34" charset="0"/>
            </a:endParaRPr>
          </a:p>
        </p:txBody>
      </p:sp>
      <p:cxnSp>
        <p:nvCxnSpPr>
          <p:cNvPr id="97" name="Straight Arrow Connector 96"/>
          <p:cNvCxnSpPr/>
          <p:nvPr/>
        </p:nvCxnSpPr>
        <p:spPr bwMode="auto">
          <a:xfrm>
            <a:off x="-533400" y="2584135"/>
            <a:ext cx="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99" name="Straight Arrow Connector 98"/>
          <p:cNvCxnSpPr>
            <a:stCxn id="76" idx="2"/>
            <a:endCxn id="74" idx="0"/>
          </p:cNvCxnSpPr>
          <p:nvPr/>
        </p:nvCxnSpPr>
        <p:spPr bwMode="auto">
          <a:xfrm flipH="1">
            <a:off x="4968810" y="4401694"/>
            <a:ext cx="950" cy="233557"/>
          </a:xfrm>
          <a:prstGeom prst="straightConnector1">
            <a:avLst/>
          </a:prstGeom>
          <a:solidFill>
            <a:schemeClr val="accent1"/>
          </a:solidFill>
          <a:ln w="12700" cap="flat" cmpd="sng" algn="ctr">
            <a:solidFill>
              <a:schemeClr val="tx1">
                <a:lumMod val="85000"/>
              </a:schemeClr>
            </a:solidFill>
            <a:prstDash val="solid"/>
            <a:round/>
            <a:headEnd type="none" w="med" len="med"/>
            <a:tailEnd type="triangle"/>
          </a:ln>
          <a:effectLst/>
        </p:spPr>
      </p:cxnSp>
      <p:cxnSp>
        <p:nvCxnSpPr>
          <p:cNvPr id="33" name="Straight Arrow Connector 32"/>
          <p:cNvCxnSpPr/>
          <p:nvPr/>
        </p:nvCxnSpPr>
        <p:spPr bwMode="auto">
          <a:xfrm>
            <a:off x="1905000" y="1689100"/>
            <a:ext cx="0" cy="228600"/>
          </a:xfrm>
          <a:prstGeom prst="straightConnector1">
            <a:avLst/>
          </a:prstGeom>
          <a:solidFill>
            <a:schemeClr val="accent1"/>
          </a:solidFill>
          <a:ln w="88900" cap="flat" cmpd="sng" algn="ctr">
            <a:solidFill>
              <a:schemeClr val="tx2"/>
            </a:solidFill>
            <a:prstDash val="solid"/>
            <a:round/>
            <a:headEnd type="none" w="med" len="med"/>
            <a:tailEnd type="triangle"/>
          </a:ln>
          <a:effectLst/>
        </p:spPr>
      </p:cxnSp>
      <p:cxnSp>
        <p:nvCxnSpPr>
          <p:cNvPr id="40" name="Straight Arrow Connector 39"/>
          <p:cNvCxnSpPr>
            <a:endCxn id="17" idx="1"/>
          </p:cNvCxnSpPr>
          <p:nvPr/>
        </p:nvCxnSpPr>
        <p:spPr bwMode="auto">
          <a:xfrm>
            <a:off x="2286000" y="5334000"/>
            <a:ext cx="492313" cy="5117"/>
          </a:xfrm>
          <a:prstGeom prst="straightConnector1">
            <a:avLst/>
          </a:prstGeom>
          <a:solidFill>
            <a:schemeClr val="accent1"/>
          </a:solidFill>
          <a:ln w="12700" cap="flat" cmpd="sng" algn="ctr">
            <a:noFill/>
            <a:prstDash val="solid"/>
            <a:round/>
            <a:headEnd type="none" w="med" len="med"/>
            <a:tailEnd type="arrow"/>
          </a:ln>
          <a:effectLst/>
        </p:spPr>
      </p:cxnSp>
      <p:sp>
        <p:nvSpPr>
          <p:cNvPr id="111" name="Text Box 29"/>
          <p:cNvSpPr txBox="1">
            <a:spLocks noChangeArrowheads="1"/>
          </p:cNvSpPr>
          <p:nvPr/>
        </p:nvSpPr>
        <p:spPr bwMode="auto">
          <a:xfrm>
            <a:off x="1998359" y="4666317"/>
            <a:ext cx="427833" cy="252128"/>
          </a:xfrm>
          <a:prstGeom prst="rect">
            <a:avLst/>
          </a:prstGeom>
          <a:noFill/>
          <a:ln w="9525">
            <a:noFill/>
            <a:miter lim="800000"/>
            <a:headEnd/>
            <a:tailEnd/>
          </a:ln>
        </p:spPr>
        <p:txBody>
          <a:bodyPr lIns="82048" tIns="41025" rIns="82048" bIns="41025">
            <a:spAutoFit/>
          </a:bodyPr>
          <a:lstStyle/>
          <a:p>
            <a:pPr>
              <a:spcBef>
                <a:spcPct val="50000"/>
              </a:spcBef>
            </a:pPr>
            <a:r>
              <a:rPr lang="en-US" sz="1100" dirty="0" smtClean="0">
                <a:solidFill>
                  <a:srgbClr val="000000"/>
                </a:solidFill>
                <a:latin typeface="Calibri" pitchFamily="34" charset="0"/>
              </a:rPr>
              <a:t>No</a:t>
            </a:r>
            <a:endParaRPr lang="en-US" sz="1100" dirty="0">
              <a:solidFill>
                <a:srgbClr val="000000"/>
              </a:solidFill>
              <a:latin typeface="Calibri" pitchFamily="34" charset="0"/>
            </a:endParaRPr>
          </a:p>
        </p:txBody>
      </p:sp>
      <p:cxnSp>
        <p:nvCxnSpPr>
          <p:cNvPr id="123" name="Straight Arrow Connector 122"/>
          <p:cNvCxnSpPr/>
          <p:nvPr/>
        </p:nvCxnSpPr>
        <p:spPr bwMode="auto">
          <a:xfrm>
            <a:off x="914400" y="5181600"/>
            <a:ext cx="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33" name="Text Box 29"/>
          <p:cNvSpPr txBox="1">
            <a:spLocks noChangeArrowheads="1"/>
          </p:cNvSpPr>
          <p:nvPr/>
        </p:nvSpPr>
        <p:spPr bwMode="auto">
          <a:xfrm>
            <a:off x="1061382" y="2786717"/>
            <a:ext cx="427833" cy="252128"/>
          </a:xfrm>
          <a:prstGeom prst="rect">
            <a:avLst/>
          </a:prstGeom>
          <a:noFill/>
          <a:ln w="9525">
            <a:noFill/>
            <a:miter lim="800000"/>
            <a:headEnd/>
            <a:tailEnd/>
          </a:ln>
        </p:spPr>
        <p:txBody>
          <a:bodyPr lIns="82048" tIns="41025" rIns="82048" bIns="41025">
            <a:spAutoFit/>
          </a:bodyPr>
          <a:lstStyle/>
          <a:p>
            <a:pPr>
              <a:spcBef>
                <a:spcPct val="50000"/>
              </a:spcBef>
            </a:pPr>
            <a:r>
              <a:rPr lang="en-US" sz="1100" dirty="0" smtClean="0">
                <a:solidFill>
                  <a:srgbClr val="000000"/>
                </a:solidFill>
                <a:latin typeface="Calibri" pitchFamily="34" charset="0"/>
              </a:rPr>
              <a:t>No</a:t>
            </a:r>
            <a:endParaRPr lang="en-US" sz="1100" dirty="0">
              <a:solidFill>
                <a:srgbClr val="000000"/>
              </a:solidFill>
              <a:latin typeface="Calibri" pitchFamily="34" charset="0"/>
            </a:endParaRPr>
          </a:p>
        </p:txBody>
      </p:sp>
      <p:sp>
        <p:nvSpPr>
          <p:cNvPr id="149" name="Text Box 28"/>
          <p:cNvSpPr txBox="1">
            <a:spLocks noChangeArrowheads="1"/>
          </p:cNvSpPr>
          <p:nvPr/>
        </p:nvSpPr>
        <p:spPr bwMode="auto">
          <a:xfrm>
            <a:off x="2794000" y="4953000"/>
            <a:ext cx="863600" cy="421405"/>
          </a:xfrm>
          <a:prstGeom prst="rect">
            <a:avLst/>
          </a:prstGeom>
          <a:noFill/>
          <a:ln w="9525">
            <a:noFill/>
            <a:miter lim="800000"/>
            <a:headEnd/>
            <a:tailEnd/>
          </a:ln>
        </p:spPr>
        <p:txBody>
          <a:bodyPr wrap="square" lIns="82048" tIns="41025" rIns="82048" bIns="41025">
            <a:spAutoFit/>
          </a:bodyPr>
          <a:lstStyle/>
          <a:p>
            <a:pPr algn="ctr">
              <a:spcBef>
                <a:spcPct val="50000"/>
              </a:spcBef>
            </a:pPr>
            <a:r>
              <a:rPr lang="en-US" sz="1100" b="1" dirty="0" smtClean="0">
                <a:solidFill>
                  <a:srgbClr val="000000"/>
                </a:solidFill>
                <a:latin typeface="Calibri" pitchFamily="34" charset="0"/>
              </a:rPr>
              <a:t>Use-Error Trap</a:t>
            </a:r>
            <a:endParaRPr lang="en-US" sz="1100" b="1" dirty="0">
              <a:solidFill>
                <a:srgbClr val="000000"/>
              </a:solidFill>
              <a:latin typeface="Calibri" pitchFamily="34" charset="0"/>
            </a:endParaRPr>
          </a:p>
        </p:txBody>
      </p:sp>
      <p:cxnSp>
        <p:nvCxnSpPr>
          <p:cNvPr id="151" name="Straight Arrow Connector 150"/>
          <p:cNvCxnSpPr/>
          <p:nvPr/>
        </p:nvCxnSpPr>
        <p:spPr bwMode="auto">
          <a:xfrm>
            <a:off x="3683000" y="5219700"/>
            <a:ext cx="698500" cy="0"/>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cxnSp>
        <p:nvCxnSpPr>
          <p:cNvPr id="221" name="Elbow Connector 220"/>
          <p:cNvCxnSpPr/>
          <p:nvPr/>
        </p:nvCxnSpPr>
        <p:spPr bwMode="auto">
          <a:xfrm rot="16200000" flipH="1">
            <a:off x="-416983" y="3975806"/>
            <a:ext cx="2857502" cy="194736"/>
          </a:xfrm>
          <a:prstGeom prst="bentConnector3">
            <a:avLst>
              <a:gd name="adj1" fmla="val 99876"/>
            </a:avLst>
          </a:prstGeom>
          <a:solidFill>
            <a:schemeClr val="accent1"/>
          </a:solidFill>
          <a:ln w="25400" cap="flat" cmpd="sng" algn="ctr">
            <a:solidFill>
              <a:schemeClr val="tx2"/>
            </a:solidFill>
            <a:prstDash val="solid"/>
            <a:round/>
            <a:headEnd type="none" w="med" len="med"/>
            <a:tailEnd type="triangle"/>
          </a:ln>
          <a:effectLst/>
        </p:spPr>
      </p:cxnSp>
      <p:cxnSp>
        <p:nvCxnSpPr>
          <p:cNvPr id="230" name="Straight Connector 229"/>
          <p:cNvCxnSpPr/>
          <p:nvPr/>
        </p:nvCxnSpPr>
        <p:spPr bwMode="auto">
          <a:xfrm flipH="1">
            <a:off x="900289" y="2667001"/>
            <a:ext cx="304800" cy="0"/>
          </a:xfrm>
          <a:prstGeom prst="line">
            <a:avLst/>
          </a:prstGeom>
          <a:solidFill>
            <a:schemeClr val="accent1"/>
          </a:solidFill>
          <a:ln w="25400" cap="flat" cmpd="sng" algn="ctr">
            <a:solidFill>
              <a:schemeClr val="tx2"/>
            </a:solidFill>
            <a:prstDash val="solid"/>
            <a:round/>
            <a:headEnd type="none" w="med" len="med"/>
            <a:tailEnd type="none" w="med" len="med"/>
          </a:ln>
          <a:effectLst/>
        </p:spPr>
      </p:cxnSp>
      <p:cxnSp>
        <p:nvCxnSpPr>
          <p:cNvPr id="252" name="Straight Arrow Connector 251"/>
          <p:cNvCxnSpPr/>
          <p:nvPr/>
        </p:nvCxnSpPr>
        <p:spPr bwMode="auto">
          <a:xfrm>
            <a:off x="1905000" y="4749800"/>
            <a:ext cx="3110" cy="291851"/>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cxnSp>
        <p:nvCxnSpPr>
          <p:cNvPr id="253" name="Straight Arrow Connector 252"/>
          <p:cNvCxnSpPr/>
          <p:nvPr/>
        </p:nvCxnSpPr>
        <p:spPr bwMode="auto">
          <a:xfrm>
            <a:off x="2209800" y="5257800"/>
            <a:ext cx="533400" cy="0"/>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sp>
        <p:nvSpPr>
          <p:cNvPr id="259" name="Rectangle 258"/>
          <p:cNvSpPr/>
          <p:nvPr/>
        </p:nvSpPr>
        <p:spPr bwMode="auto">
          <a:xfrm>
            <a:off x="2730500" y="4876800"/>
            <a:ext cx="1003300" cy="558800"/>
          </a:xfrm>
          <a:prstGeom prst="rect">
            <a:avLst/>
          </a:prstGeom>
          <a:solidFill>
            <a:schemeClr val="tx2"/>
          </a:solidFill>
          <a:ln w="127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62" name="TextBox 261"/>
          <p:cNvSpPr txBox="1"/>
          <p:nvPr/>
        </p:nvSpPr>
        <p:spPr>
          <a:xfrm>
            <a:off x="1270000" y="2369256"/>
            <a:ext cx="1320800" cy="692497"/>
          </a:xfrm>
          <a:prstGeom prst="rect">
            <a:avLst/>
          </a:prstGeom>
          <a:noFill/>
        </p:spPr>
        <p:txBody>
          <a:bodyPr wrap="square" rtlCol="0">
            <a:spAutoFit/>
          </a:bodyPr>
          <a:lstStyle/>
          <a:p>
            <a:pPr algn="ctr"/>
            <a:r>
              <a:rPr lang="en-US" sz="1400" b="1" dirty="0" smtClean="0">
                <a:solidFill>
                  <a:srgbClr val="000000"/>
                </a:solidFill>
                <a:latin typeface="Calibri" pitchFamily="34" charset="0"/>
              </a:rPr>
              <a:t>Hazard Identified? </a:t>
            </a:r>
            <a:endParaRPr lang="en-US" sz="1400" b="1" dirty="0">
              <a:solidFill>
                <a:srgbClr val="000000"/>
              </a:solidFill>
              <a:latin typeface="Calibri" pitchFamily="34" charset="0"/>
            </a:endParaRPr>
          </a:p>
          <a:p>
            <a:pPr algn="ctr"/>
            <a:endParaRPr lang="en-US" sz="1100" dirty="0"/>
          </a:p>
        </p:txBody>
      </p:sp>
      <p:sp>
        <p:nvSpPr>
          <p:cNvPr id="263" name="TextBox 262"/>
          <p:cNvSpPr txBox="1"/>
          <p:nvPr/>
        </p:nvSpPr>
        <p:spPr>
          <a:xfrm>
            <a:off x="1449529" y="3908778"/>
            <a:ext cx="943224" cy="523220"/>
          </a:xfrm>
          <a:prstGeom prst="rect">
            <a:avLst/>
          </a:prstGeom>
          <a:noFill/>
        </p:spPr>
        <p:txBody>
          <a:bodyPr wrap="none" rtlCol="0">
            <a:spAutoFit/>
          </a:bodyPr>
          <a:lstStyle/>
          <a:p>
            <a:pPr algn="ctr"/>
            <a:r>
              <a:rPr lang="en-US" sz="1400" b="1" dirty="0" smtClean="0">
                <a:solidFill>
                  <a:srgbClr val="800000"/>
                </a:solidFill>
                <a:latin typeface="Calibri"/>
                <a:cs typeface="Calibri"/>
              </a:rPr>
              <a:t>Hazard </a:t>
            </a:r>
          </a:p>
          <a:p>
            <a:pPr algn="ctr"/>
            <a:r>
              <a:rPr lang="en-US" sz="1400" b="1" dirty="0" smtClean="0">
                <a:solidFill>
                  <a:srgbClr val="800000"/>
                </a:solidFill>
                <a:latin typeface="Calibri"/>
                <a:cs typeface="Calibri"/>
              </a:rPr>
              <a:t>Resolved?</a:t>
            </a:r>
            <a:endParaRPr lang="en-US" sz="1400" b="1" dirty="0">
              <a:solidFill>
                <a:srgbClr val="800000"/>
              </a:solidFill>
              <a:latin typeface="Calibri"/>
              <a:cs typeface="Calibri"/>
            </a:endParaRPr>
          </a:p>
        </p:txBody>
      </p:sp>
      <p:sp>
        <p:nvSpPr>
          <p:cNvPr id="264" name="TextBox 263"/>
          <p:cNvSpPr txBox="1"/>
          <p:nvPr/>
        </p:nvSpPr>
        <p:spPr>
          <a:xfrm>
            <a:off x="2710149" y="4927600"/>
            <a:ext cx="1056700" cy="461665"/>
          </a:xfrm>
          <a:prstGeom prst="rect">
            <a:avLst/>
          </a:prstGeom>
          <a:noFill/>
        </p:spPr>
        <p:txBody>
          <a:bodyPr wrap="none" rtlCol="0">
            <a:spAutoFit/>
          </a:bodyPr>
          <a:lstStyle/>
          <a:p>
            <a:pPr algn="ctr"/>
            <a:r>
              <a:rPr lang="en-US" sz="1200" b="1" dirty="0" smtClean="0">
                <a:solidFill>
                  <a:srgbClr val="800000"/>
                </a:solidFill>
                <a:latin typeface="Calibri"/>
                <a:cs typeface="Calibri"/>
              </a:rPr>
              <a:t>HIT-Use-Error </a:t>
            </a:r>
          </a:p>
          <a:p>
            <a:pPr algn="ctr"/>
            <a:r>
              <a:rPr lang="en-US" sz="1200" b="1" dirty="0" smtClean="0">
                <a:solidFill>
                  <a:srgbClr val="800000"/>
                </a:solidFill>
                <a:latin typeface="Calibri"/>
                <a:cs typeface="Calibri"/>
              </a:rPr>
              <a:t>Trap</a:t>
            </a:r>
            <a:endParaRPr lang="en-US" sz="1200" b="1" dirty="0">
              <a:solidFill>
                <a:srgbClr val="800000"/>
              </a:solidFill>
              <a:latin typeface="Calibri"/>
              <a:cs typeface="Calibri"/>
            </a:endParaRPr>
          </a:p>
        </p:txBody>
      </p:sp>
      <p:cxnSp>
        <p:nvCxnSpPr>
          <p:cNvPr id="256" name="Straight Arrow Connector 255"/>
          <p:cNvCxnSpPr/>
          <p:nvPr/>
        </p:nvCxnSpPr>
        <p:spPr bwMode="auto">
          <a:xfrm flipH="1" flipV="1">
            <a:off x="2578100" y="1237872"/>
            <a:ext cx="1242057" cy="8705"/>
          </a:xfrm>
          <a:prstGeom prst="straightConnector1">
            <a:avLst/>
          </a:prstGeom>
          <a:solidFill>
            <a:schemeClr val="accent1"/>
          </a:solidFill>
          <a:ln w="63500" cap="flat" cmpd="sng" algn="ctr">
            <a:solidFill>
              <a:schemeClr val="tx2"/>
            </a:solidFill>
            <a:prstDash val="solid"/>
            <a:round/>
            <a:headEnd type="none" w="med" len="med"/>
            <a:tailEnd type="triangle"/>
          </a:ln>
          <a:effectLst/>
        </p:spPr>
      </p:cxnSp>
      <p:cxnSp>
        <p:nvCxnSpPr>
          <p:cNvPr id="129" name="Straight Arrow Connector 128"/>
          <p:cNvCxnSpPr/>
          <p:nvPr/>
        </p:nvCxnSpPr>
        <p:spPr bwMode="auto">
          <a:xfrm flipH="1" flipV="1">
            <a:off x="2565400" y="979638"/>
            <a:ext cx="1242057" cy="8705"/>
          </a:xfrm>
          <a:prstGeom prst="straightConnector1">
            <a:avLst/>
          </a:prstGeom>
          <a:solidFill>
            <a:schemeClr val="accent1"/>
          </a:solidFill>
          <a:ln w="63500"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xmlns="" val="1930383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162800" cy="876300"/>
          </a:xfrm>
        </p:spPr>
        <p:txBody>
          <a:bodyPr/>
          <a:lstStyle/>
          <a:p>
            <a:r>
              <a:rPr lang="en-US" sz="3200" dirty="0" smtClean="0"/>
              <a:t>Proactive Hazard Control: A Case</a:t>
            </a:r>
            <a:endParaRPr lang="en-US" sz="3200" i="1" dirty="0"/>
          </a:p>
        </p:txBody>
      </p:sp>
      <p:sp>
        <p:nvSpPr>
          <p:cNvPr id="3" name="Content Placeholder 2"/>
          <p:cNvSpPr>
            <a:spLocks noGrp="1"/>
          </p:cNvSpPr>
          <p:nvPr>
            <p:ph idx="1"/>
          </p:nvPr>
        </p:nvSpPr>
        <p:spPr>
          <a:xfrm>
            <a:off x="609600" y="1676400"/>
            <a:ext cx="7993063" cy="4572000"/>
          </a:xfrm>
        </p:spPr>
        <p:txBody>
          <a:bodyPr/>
          <a:lstStyle/>
          <a:p>
            <a:pPr>
              <a:spcBef>
                <a:spcPts val="1077"/>
              </a:spcBef>
              <a:spcAft>
                <a:spcPts val="1077"/>
              </a:spcAft>
            </a:pPr>
            <a:r>
              <a:rPr lang="en-US" sz="2800" dirty="0" smtClean="0">
                <a:latin typeface="Calibri"/>
                <a:cs typeface="Calibri"/>
              </a:rPr>
              <a:t>Pre-implementation Analysis: New </a:t>
            </a:r>
            <a:r>
              <a:rPr lang="en-US" sz="2800" dirty="0">
                <a:latin typeface="Calibri"/>
                <a:cs typeface="Calibri"/>
              </a:rPr>
              <a:t>CPOE </a:t>
            </a:r>
            <a:r>
              <a:rPr lang="en-US" sz="2800" dirty="0" smtClean="0">
                <a:latin typeface="Calibri"/>
                <a:cs typeface="Calibri"/>
              </a:rPr>
              <a:t>cannot interface safely with </a:t>
            </a:r>
            <a:r>
              <a:rPr lang="en-US" sz="2800" dirty="0">
                <a:latin typeface="Calibri"/>
                <a:cs typeface="Calibri"/>
              </a:rPr>
              <a:t>the existing </a:t>
            </a:r>
            <a:r>
              <a:rPr lang="en-US" sz="2800" dirty="0" smtClean="0">
                <a:latin typeface="Calibri"/>
                <a:cs typeface="Calibri"/>
              </a:rPr>
              <a:t>best</a:t>
            </a:r>
            <a:r>
              <a:rPr lang="en-US" sz="2800" dirty="0">
                <a:latin typeface="Calibri"/>
                <a:cs typeface="Calibri"/>
              </a:rPr>
              <a:t>-in</a:t>
            </a:r>
            <a:r>
              <a:rPr lang="en-US" sz="2800" dirty="0" smtClean="0">
                <a:latin typeface="Calibri"/>
                <a:cs typeface="Calibri"/>
              </a:rPr>
              <a:t>-</a:t>
            </a:r>
            <a:r>
              <a:rPr lang="en-US" sz="2800" dirty="0">
                <a:latin typeface="Calibri"/>
                <a:cs typeface="Calibri"/>
              </a:rPr>
              <a:t>c</a:t>
            </a:r>
            <a:r>
              <a:rPr lang="en-US" sz="2800" dirty="0" smtClean="0">
                <a:latin typeface="Calibri"/>
                <a:cs typeface="Calibri"/>
              </a:rPr>
              <a:t>lass pharmacy system.</a:t>
            </a:r>
          </a:p>
          <a:p>
            <a:pPr>
              <a:spcAft>
                <a:spcPts val="1077"/>
              </a:spcAft>
            </a:pPr>
            <a:r>
              <a:rPr lang="en-US" sz="2800" dirty="0" smtClean="0">
                <a:latin typeface="Calibri"/>
                <a:cs typeface="Calibri"/>
              </a:rPr>
              <a:t>Replace </a:t>
            </a:r>
            <a:r>
              <a:rPr lang="en-US" sz="2800" dirty="0">
                <a:latin typeface="Calibri"/>
                <a:cs typeface="Calibri"/>
              </a:rPr>
              <a:t>the pharmacy system with </a:t>
            </a:r>
            <a:r>
              <a:rPr lang="en-US" sz="2800" dirty="0" smtClean="0">
                <a:latin typeface="Calibri"/>
                <a:cs typeface="Calibri"/>
              </a:rPr>
              <a:t>the one that is integrated with the CPOE: Expensive 9</a:t>
            </a:r>
            <a:r>
              <a:rPr lang="en-US" sz="2800" dirty="0">
                <a:latin typeface="Calibri"/>
                <a:cs typeface="Calibri"/>
              </a:rPr>
              <a:t>-month </a:t>
            </a:r>
            <a:r>
              <a:rPr lang="en-US" sz="2800" dirty="0" smtClean="0">
                <a:latin typeface="Calibri"/>
                <a:cs typeface="Calibri"/>
              </a:rPr>
              <a:t>delay</a:t>
            </a:r>
          </a:p>
          <a:p>
            <a:pPr>
              <a:spcAft>
                <a:spcPts val="1077"/>
              </a:spcAft>
            </a:pPr>
            <a:r>
              <a:rPr lang="en-US" sz="2800" dirty="0" smtClean="0">
                <a:latin typeface="Calibri"/>
                <a:cs typeface="Calibri"/>
              </a:rPr>
              <a:t>Years later, David </a:t>
            </a:r>
            <a:r>
              <a:rPr lang="en-US" sz="2800" dirty="0" err="1" smtClean="0">
                <a:latin typeface="Calibri"/>
                <a:cs typeface="Calibri"/>
              </a:rPr>
              <a:t>Classen</a:t>
            </a:r>
            <a:r>
              <a:rPr lang="en-US" sz="2800" dirty="0" smtClean="0">
                <a:latin typeface="Calibri"/>
                <a:cs typeface="Calibri"/>
              </a:rPr>
              <a:t> studied 62 HER implementations and concluded that </a:t>
            </a:r>
            <a:r>
              <a:rPr lang="en-US" sz="2800" dirty="0">
                <a:latin typeface="Calibri"/>
                <a:cs typeface="Calibri"/>
              </a:rPr>
              <a:t>CPOE and pharmacy systems from different vendors can never be safely </a:t>
            </a:r>
            <a:r>
              <a:rPr lang="en-US" sz="2800" dirty="0" smtClean="0">
                <a:latin typeface="Calibri"/>
                <a:cs typeface="Calibri"/>
              </a:rPr>
              <a:t>interfaced.</a:t>
            </a:r>
            <a:endParaRPr lang="en-US" sz="2800" dirty="0">
              <a:latin typeface="Calibri"/>
              <a:cs typeface="Calibri"/>
            </a:endParaRPr>
          </a:p>
        </p:txBody>
      </p:sp>
    </p:spTree>
    <p:extLst>
      <p:ext uri="{BB962C8B-B14F-4D97-AF65-F5344CB8AC3E}">
        <p14:creationId xmlns:p14="http://schemas.microsoft.com/office/powerpoint/2010/main" xmlns="" val="3809019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697663" cy="876300"/>
          </a:xfrm>
        </p:spPr>
        <p:txBody>
          <a:bodyPr/>
          <a:lstStyle/>
          <a:p>
            <a:r>
              <a:rPr lang="en-US" sz="3200" dirty="0" smtClean="0"/>
              <a:t>The Hazard Ontology</a:t>
            </a:r>
            <a:endParaRPr lang="en-US" sz="3200" dirty="0"/>
          </a:p>
        </p:txBody>
      </p:sp>
      <p:sp>
        <p:nvSpPr>
          <p:cNvPr id="3" name="Content Placeholder 2"/>
          <p:cNvSpPr>
            <a:spLocks noGrp="1"/>
          </p:cNvSpPr>
          <p:nvPr>
            <p:ph idx="1"/>
          </p:nvPr>
        </p:nvSpPr>
        <p:spPr>
          <a:xfrm>
            <a:off x="609600" y="1676400"/>
            <a:ext cx="7993063" cy="4343400"/>
          </a:xfrm>
        </p:spPr>
        <p:txBody>
          <a:bodyPr/>
          <a:lstStyle/>
          <a:p>
            <a:pPr marL="0" indent="0">
              <a:spcAft>
                <a:spcPts val="1800"/>
              </a:spcAft>
              <a:buNone/>
            </a:pPr>
            <a:r>
              <a:rPr lang="en-US" b="1" dirty="0">
                <a:solidFill>
                  <a:schemeClr val="tx2"/>
                </a:solidFill>
                <a:latin typeface="Calibri"/>
                <a:cs typeface="Calibri"/>
              </a:rPr>
              <a:t>Why </a:t>
            </a:r>
            <a:r>
              <a:rPr lang="en-US" b="1" dirty="0" smtClean="0">
                <a:solidFill>
                  <a:schemeClr val="tx2"/>
                </a:solidFill>
                <a:latin typeface="Calibri"/>
                <a:cs typeface="Calibri"/>
              </a:rPr>
              <a:t>a standard language (ontology) for HIT hazards?</a:t>
            </a:r>
          </a:p>
          <a:p>
            <a:pPr marL="0" indent="0">
              <a:spcAft>
                <a:spcPts val="1800"/>
              </a:spcAft>
              <a:buNone/>
            </a:pPr>
            <a:r>
              <a:rPr lang="en-US" b="1" dirty="0" smtClean="0">
                <a:solidFill>
                  <a:schemeClr val="tx2"/>
                </a:solidFill>
                <a:latin typeface="Calibri"/>
                <a:cs typeface="Calibri"/>
              </a:rPr>
              <a:t>To decrease the cost and increase the effectiveness of hazard control.</a:t>
            </a:r>
            <a:endParaRPr lang="en-US" b="1" dirty="0">
              <a:solidFill>
                <a:schemeClr val="tx2"/>
              </a:solidFill>
              <a:latin typeface="Calibri"/>
              <a:cs typeface="Calibri"/>
            </a:endParaRPr>
          </a:p>
          <a:p>
            <a:pPr marL="0" indent="0">
              <a:buNone/>
            </a:pPr>
            <a:r>
              <a:rPr lang="en-US" sz="2800" dirty="0">
                <a:latin typeface="Calibri"/>
                <a:cs typeface="Calibri"/>
              </a:rPr>
              <a:t>Example: </a:t>
            </a:r>
            <a:r>
              <a:rPr lang="en-US" sz="2800" dirty="0" smtClean="0">
                <a:latin typeface="Calibri"/>
                <a:cs typeface="Calibri"/>
              </a:rPr>
              <a:t>Much of the budget of the Aviation </a:t>
            </a:r>
            <a:r>
              <a:rPr lang="en-US" sz="2800" dirty="0">
                <a:latin typeface="Calibri"/>
                <a:cs typeface="Calibri"/>
              </a:rPr>
              <a:t>Safety Information Analysis and Sharing (ASIAS) system </a:t>
            </a:r>
            <a:r>
              <a:rPr lang="en-US" sz="2800" dirty="0" smtClean="0">
                <a:latin typeface="Calibri"/>
                <a:cs typeface="Calibri"/>
              </a:rPr>
              <a:t>is devoted to normalizing data—because </a:t>
            </a:r>
            <a:r>
              <a:rPr lang="en-US" sz="2800" dirty="0">
                <a:latin typeface="Calibri"/>
                <a:cs typeface="Calibri"/>
              </a:rPr>
              <a:t>every airline uses </a:t>
            </a:r>
            <a:r>
              <a:rPr lang="en-US" sz="2800" dirty="0" smtClean="0">
                <a:latin typeface="Calibri"/>
                <a:cs typeface="Calibri"/>
              </a:rPr>
              <a:t>a different ontology and can’t afford to change.</a:t>
            </a:r>
            <a:endParaRPr lang="en-US" sz="2800" dirty="0">
              <a:latin typeface="Calibri"/>
              <a:cs typeface="Calibri"/>
            </a:endParaRPr>
          </a:p>
        </p:txBody>
      </p:sp>
    </p:spTree>
    <p:extLst>
      <p:ext uri="{BB962C8B-B14F-4D97-AF65-F5344CB8AC3E}">
        <p14:creationId xmlns:p14="http://schemas.microsoft.com/office/powerpoint/2010/main" xmlns="" val="3311341090"/>
      </p:ext>
    </p:extLst>
  </p:cSld>
  <p:clrMapOvr>
    <a:masterClrMapping/>
  </p:clrMapOvr>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13483</TotalTime>
  <Pages>1</Pages>
  <Words>872</Words>
  <Application>Microsoft Office PowerPoint</Application>
  <PresentationFormat>On-screen Show (4:3)</PresentationFormat>
  <Paragraphs>135</Paragraphs>
  <Slides>29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Default Design</vt:lpstr>
      <vt:lpstr>Photo Editor Photo</vt:lpstr>
      <vt:lpstr>HIT Hazard Manager:  for Proactive Hazard Control</vt:lpstr>
      <vt:lpstr>           “Most reporting systems concentrate on analyzing adverse events; this means that injury has already occurred before any learning takes place.”        DeRosier, et al. (2002) Using Health Care Failure Mode and Effect Analysis. JC Journal on Quality Improvement. 28(5):248-269.</vt:lpstr>
      <vt:lpstr>Slide 3</vt:lpstr>
      <vt:lpstr>     “Most reporting systems concentrate on analyzing adverse events; this means that injury has already occurred before any learning takes place. More progressive systems also concentrate on analyzing close calls, which affords the opportunity to learn from an event that did not result in a tragic outcome.”     DeRosier, et al. (2002) Using Health Care Failure Mode and Effect Analysis. JC Journal on Quality Improvement. 28(5):248-269.</vt:lpstr>
      <vt:lpstr>Slide 5</vt:lpstr>
      <vt:lpstr>     “Most reporting systems concentrate on analyzing adverse events; this means that injury has already occurred before any learning takes place. More progressive systems also concentrate on analyzing close calls, which affords the opportunity to learn from an event that did not result in a tragic outcome. Systems also exist that permit proactive evaluation of vulnerabilities before close calls occur.”    DeRosier, et al. (2002) Using Health Care Failure Mode and Effect Analysis. JC Journal on Quality Improvement. 28(5):248-269.</vt:lpstr>
      <vt:lpstr>Slide 7</vt:lpstr>
      <vt:lpstr>Proactive Hazard Control: A Case</vt:lpstr>
      <vt:lpstr>The Hazard Ontology</vt:lpstr>
      <vt:lpstr>Health It Hazard Manager –  AHRQ ACTION Task Order</vt:lpstr>
      <vt:lpstr>Hazard Manager Beta-Test </vt:lpstr>
      <vt:lpstr>Slide 12</vt:lpstr>
      <vt:lpstr>Slide 13</vt:lpstr>
      <vt:lpstr>Hazard Ontology</vt:lpstr>
      <vt:lpstr>Slide 15</vt:lpstr>
      <vt:lpstr>Slide 16</vt:lpstr>
      <vt:lpstr>Slide 17</vt:lpstr>
      <vt:lpstr>Slide 18</vt:lpstr>
      <vt:lpstr>Slide 19</vt:lpstr>
      <vt:lpstr>Slide 20</vt:lpstr>
      <vt:lpstr>Slide 21</vt:lpstr>
      <vt:lpstr>Beta-Test Analytic Methods</vt:lpstr>
      <vt:lpstr>Example: Unforced User Error</vt:lpstr>
      <vt:lpstr>Ontology Revision: “Use Error”</vt:lpstr>
      <vt:lpstr>Slide 25</vt:lpstr>
      <vt:lpstr>Value: Care-Delivery Organizations</vt:lpstr>
      <vt:lpstr>Value: HIT Vendors</vt:lpstr>
      <vt:lpstr>Value: Policy Makers</vt:lpstr>
      <vt:lpstr>For more information: andrea_hassol@abtassoc.com </vt:lpstr>
    </vt:vector>
  </TitlesOfParts>
  <Company>OCKT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creator>Sandy K. Cummings</dc:creator>
  <dc:description>6/24/04</dc:description>
  <cp:lastModifiedBy>DHHS</cp:lastModifiedBy>
  <cp:revision>1961</cp:revision>
  <cp:lastPrinted>2003-01-21T20:19:23Z</cp:lastPrinted>
  <dcterms:created xsi:type="dcterms:W3CDTF">1998-03-10T09:05:00Z</dcterms:created>
  <dcterms:modified xsi:type="dcterms:W3CDTF">2012-10-01T18:59:05Z</dcterms:modified>
</cp:coreProperties>
</file>