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65" r:id="rId6"/>
    <p:sldId id="258" r:id="rId7"/>
    <p:sldId id="266" r:id="rId8"/>
    <p:sldId id="270" r:id="rId9"/>
    <p:sldId id="268" r:id="rId10"/>
    <p:sldId id="267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550" autoAdjust="0"/>
  </p:normalViewPr>
  <p:slideViewPr>
    <p:cSldViewPr>
      <p:cViewPr>
        <p:scale>
          <a:sx n="94" d="100"/>
          <a:sy n="94" d="100"/>
        </p:scale>
        <p:origin x="-12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14475-5A72-6541-8280-E1C30EA3E245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EDD8F-FD92-1C4B-A931-B516070788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438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2DE40C-5240-4800-8067-58B10985437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B7EFFD-C8E6-4B8A-AD7C-AA077F2C4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695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D9628429-4B83-AE47-A263-D5F8CE6D9DA5}" type="datetime1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7018-48CA-004F-A88D-125F9BA9EE17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1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D2CC-3C26-B947-B786-301D067468E4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8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3FC5-74E4-AD48-9F8D-53D3A6B3C204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8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CD92C-F53B-914D-A26F-94493361F12F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9906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2B24-CEA9-794F-A7E0-0A27179D61A4}" type="datetime1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2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240-D62B-1849-A2C3-44449EE8628E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5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4848E-6937-334B-8A16-8B4B94D24721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5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B8CDA-2F8A-2342-A265-C92E3BDDEB31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3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EE41-6D51-A245-A4E1-24FBBC8DC2BE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2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3A89D-DD07-354C-9454-A12C455CEA55}" type="datetime1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14023-1FD8-9D43-8D2B-FB37715517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kathy.kenyon@hhs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nc-puttingI-pptcov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48041" y="3733800"/>
            <a:ext cx="7024359" cy="787190"/>
          </a:xfrm>
        </p:spPr>
        <p:txBody>
          <a:bodyPr>
            <a:noAutofit/>
          </a:bodyPr>
          <a:lstStyle/>
          <a:p>
            <a:pPr algn="l">
              <a:lnSpc>
                <a:spcPct val="70000"/>
              </a:lnSpc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Patient Safety and Health IT:  ONC-sponsored SAFER Guides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286001"/>
            <a:ext cx="7239000" cy="1143000"/>
          </a:xfrm>
        </p:spPr>
        <p:txBody>
          <a:bodyPr anchor="t" anchorCtr="0">
            <a:noAutofit/>
          </a:bodyPr>
          <a:lstStyle/>
          <a:p>
            <a:pPr>
              <a:lnSpc>
                <a:spcPct val="70000"/>
              </a:lnSpc>
            </a:pPr>
            <a:r>
              <a:rPr lang="en-US" sz="3200" dirty="0" smtClean="0"/>
              <a:t>The Intersection of Health IT and Patient Safety – Lessons from the Field and Tools for Analysis 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Subtitle 6"/>
          <p:cNvSpPr txBox="1">
            <a:spLocks/>
          </p:cNvSpPr>
          <p:nvPr/>
        </p:nvSpPr>
        <p:spPr>
          <a:xfrm>
            <a:off x="749300" y="4876800"/>
            <a:ext cx="7024359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Kathy Kenyon, ONC</a:t>
            </a:r>
          </a:p>
          <a:p>
            <a:pPr algn="l">
              <a:lnSpc>
                <a:spcPct val="7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2012 AHRQ Annual Meeting,  September 10, 2012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7921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SAFER Guides and EHR Vendors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ONC expects safe health IT from EHR vendors</a:t>
            </a:r>
          </a:p>
          <a:p>
            <a:pPr lvl="1"/>
            <a:r>
              <a:rPr lang="en-US" dirty="0" smtClean="0"/>
              <a:t>2014 Edition of Certification:  better user-centered design and quality management practices</a:t>
            </a:r>
          </a:p>
          <a:p>
            <a:pPr lvl="1"/>
            <a:r>
              <a:rPr lang="en-US" dirty="0" smtClean="0"/>
              <a:t>ONC supports facilitating use of Common Formats</a:t>
            </a:r>
          </a:p>
          <a:p>
            <a:r>
              <a:rPr lang="en-US" dirty="0" smtClean="0"/>
              <a:t>Health IT safety is a “shared responsibility”</a:t>
            </a:r>
          </a:p>
          <a:p>
            <a:r>
              <a:rPr lang="en-US" dirty="0" smtClean="0"/>
              <a:t>SAFER Guides treat EHR users as primary audience, BUT assume that vendors are engaged and responsive to users  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Questions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ONC – </a:t>
            </a:r>
            <a:r>
              <a:rPr lang="en-US" dirty="0" smtClean="0">
                <a:hlinkClick r:id="rId2"/>
              </a:rPr>
              <a:t>kathy.kenyon@hhs.gov</a:t>
            </a:r>
            <a:endParaRPr lang="en-US" dirty="0" smtClean="0"/>
          </a:p>
          <a:p>
            <a:r>
              <a:rPr lang="en-US" dirty="0" smtClean="0"/>
              <a:t>SAFER Guides – </a:t>
            </a:r>
            <a:r>
              <a:rPr lang="en-US" dirty="0" err="1" smtClean="0"/>
              <a:t>Westat</a:t>
            </a:r>
            <a:endParaRPr lang="en-US" dirty="0" smtClean="0"/>
          </a:p>
          <a:p>
            <a:pPr lvl="1"/>
            <a:r>
              <a:rPr lang="en-US" dirty="0"/>
              <a:t>Dean F. </a:t>
            </a:r>
            <a:r>
              <a:rPr lang="en-US" dirty="0" err="1"/>
              <a:t>Sittig</a:t>
            </a:r>
            <a:r>
              <a:rPr lang="en-US" dirty="0"/>
              <a:t>, PhD, School of Biomedical Informatics, University of Texas- Memorial Hermann Center for Healthcare Quality &amp; Safety, The University of Texas Health Science Center at Houston (</a:t>
            </a:r>
            <a:r>
              <a:rPr lang="en-US" dirty="0" err="1"/>
              <a:t>UTHealth</a:t>
            </a:r>
            <a:r>
              <a:rPr lang="en-US" dirty="0"/>
              <a:t>), Houston, TX.  (dean.f.sittig@uth.tmc.edu)</a:t>
            </a:r>
          </a:p>
          <a:p>
            <a:pPr lvl="1"/>
            <a:r>
              <a:rPr lang="en-US" dirty="0"/>
              <a:t>Joan S. Ash, PhD, MLS, MBA, Department of Medical Informatics and Clinical Epidemiology, School of Medicine, Oregon Health &amp; Science University, Portland, OR. (ash@ohsu.edu)</a:t>
            </a:r>
          </a:p>
          <a:p>
            <a:pPr lvl="1"/>
            <a:r>
              <a:rPr lang="en-US" dirty="0" err="1"/>
              <a:t>Hardeep</a:t>
            </a:r>
            <a:r>
              <a:rPr lang="en-US" dirty="0"/>
              <a:t> Singh, MD, MPH, Houston VA Health Services Research and Development Center of Excellence, Michael E. </a:t>
            </a:r>
            <a:r>
              <a:rPr lang="en-US" dirty="0" err="1"/>
              <a:t>DeBakey</a:t>
            </a:r>
            <a:r>
              <a:rPr lang="en-US" dirty="0"/>
              <a:t> Veterans Affairs Medical Center and Section of Health Services Research, Department of Medicine, Baylor College of Medicine, Houston, TX. (hardeeps@bcm.edu)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7500" y="469324"/>
            <a:ext cx="5854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Health </a:t>
            </a:r>
            <a:r>
              <a:rPr lang="en-US" sz="3200" dirty="0"/>
              <a:t>IT, Patient </a:t>
            </a:r>
            <a:r>
              <a:rPr lang="en-US" sz="3200" dirty="0" smtClean="0"/>
              <a:t>Safety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HHS </a:t>
            </a:r>
            <a:r>
              <a:rPr lang="en-US" dirty="0"/>
              <a:t>is committed to leading on patient </a:t>
            </a:r>
            <a:r>
              <a:rPr lang="en-US" dirty="0" smtClean="0"/>
              <a:t>safety and aligning efforts with private sector</a:t>
            </a:r>
            <a:endParaRPr lang="en-US" dirty="0"/>
          </a:p>
          <a:p>
            <a:r>
              <a:rPr lang="en-US" dirty="0" smtClean="0"/>
              <a:t>National </a:t>
            </a:r>
            <a:r>
              <a:rPr lang="en-US" dirty="0"/>
              <a:t>Quality Strategy #1 Priority – Make care safer.</a:t>
            </a:r>
          </a:p>
          <a:p>
            <a:r>
              <a:rPr lang="en-US" dirty="0"/>
              <a:t>Partnership for Patients </a:t>
            </a:r>
            <a:r>
              <a:rPr lang="en-US" dirty="0" smtClean="0"/>
              <a:t>– </a:t>
            </a:r>
            <a:r>
              <a:rPr lang="en-US" dirty="0"/>
              <a:t>dramatically reduce hospital acquired conditions and unnecessary readmissions. </a:t>
            </a:r>
          </a:p>
          <a:p>
            <a:r>
              <a:rPr lang="en-US" dirty="0"/>
              <a:t>Health IT is essential infrastructure.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7D94-29AC-2D44-ACB7-0A97BE34BE20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91200" cy="7921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Institute of Medicine Reports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1999 </a:t>
            </a:r>
            <a:r>
              <a:rPr lang="en-US" dirty="0"/>
              <a:t>--</a:t>
            </a:r>
            <a:r>
              <a:rPr lang="en-US" i="1" dirty="0"/>
              <a:t>To Err is Human</a:t>
            </a:r>
            <a:r>
              <a:rPr lang="en-US" dirty="0"/>
              <a:t> – epidemic of avoidable deaths requiring whole new </a:t>
            </a:r>
            <a:r>
              <a:rPr lang="en-US" dirty="0" smtClean="0"/>
              <a:t>approach to care delivery and patient safety</a:t>
            </a:r>
            <a:endParaRPr lang="en-US" dirty="0"/>
          </a:p>
          <a:p>
            <a:r>
              <a:rPr lang="en-US" dirty="0"/>
              <a:t>2001 – </a:t>
            </a:r>
            <a:r>
              <a:rPr lang="en-US" i="1" dirty="0"/>
              <a:t>Crossing the Quality Chasm</a:t>
            </a:r>
            <a:r>
              <a:rPr lang="en-US" dirty="0"/>
              <a:t> – </a:t>
            </a:r>
            <a:r>
              <a:rPr lang="en-US" dirty="0" smtClean="0"/>
              <a:t>advocated widespread </a:t>
            </a:r>
            <a:r>
              <a:rPr lang="en-US" dirty="0"/>
              <a:t>adoption of health </a:t>
            </a:r>
            <a:r>
              <a:rPr lang="en-US" dirty="0" smtClean="0"/>
              <a:t>IT as part of patient safety</a:t>
            </a:r>
            <a:endParaRPr lang="en-US" dirty="0"/>
          </a:p>
          <a:p>
            <a:r>
              <a:rPr lang="en-US" dirty="0"/>
              <a:t>2011– </a:t>
            </a:r>
            <a:r>
              <a:rPr lang="en-US" i="1" dirty="0"/>
              <a:t>Health IT and Patient Safety: Building Safer Systems for Better Care</a:t>
            </a:r>
            <a:r>
              <a:rPr lang="en-US" dirty="0"/>
              <a:t>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Health </a:t>
            </a:r>
            <a:r>
              <a:rPr lang="en-US" dirty="0" smtClean="0"/>
              <a:t>IT </a:t>
            </a:r>
            <a:r>
              <a:rPr lang="en-US" dirty="0" smtClean="0"/>
              <a:t>has enormous potential to improve </a:t>
            </a:r>
            <a:r>
              <a:rPr lang="en-US" dirty="0" smtClean="0"/>
              <a:t>patient safety</a:t>
            </a:r>
            <a:endParaRPr lang="en-US" dirty="0"/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on how to -- </a:t>
            </a:r>
          </a:p>
          <a:p>
            <a:pPr lvl="2"/>
            <a:r>
              <a:rPr lang="en-US" dirty="0" smtClean="0"/>
              <a:t>Make </a:t>
            </a:r>
            <a:r>
              <a:rPr lang="en-US" dirty="0"/>
              <a:t>health IT safer in complex sociotechnical environment of health care</a:t>
            </a:r>
          </a:p>
          <a:p>
            <a:pPr lvl="2"/>
            <a:r>
              <a:rPr lang="en-US" dirty="0" smtClean="0"/>
              <a:t>Learn </a:t>
            </a:r>
            <a:r>
              <a:rPr lang="en-US" dirty="0"/>
              <a:t>from hazards and adverse events</a:t>
            </a:r>
          </a:p>
          <a:p>
            <a:pPr lvl="2"/>
            <a:r>
              <a:rPr lang="en-US" dirty="0" smtClean="0"/>
              <a:t>Implement </a:t>
            </a:r>
            <a:r>
              <a:rPr lang="en-US" dirty="0"/>
              <a:t>effective oversight</a:t>
            </a:r>
          </a:p>
          <a:p>
            <a:pPr lvl="1"/>
            <a:r>
              <a:rPr lang="en-US" dirty="0" smtClean="0"/>
              <a:t>Patient Safety Action </a:t>
            </a:r>
            <a:r>
              <a:rPr lang="en-US" dirty="0"/>
              <a:t>and Surveillance Plan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38800" cy="7159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IOM:  Is </a:t>
            </a:r>
            <a:r>
              <a:rPr lang="en-US" sz="3200" b="1" dirty="0" smtClean="0"/>
              <a:t>Health IT </a:t>
            </a:r>
            <a:r>
              <a:rPr lang="en-US" sz="3200" b="1" dirty="0" smtClean="0"/>
              <a:t>safe</a:t>
            </a:r>
            <a:r>
              <a:rPr lang="en-US" sz="3200" b="1" dirty="0" smtClean="0"/>
              <a:t>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Evidence </a:t>
            </a:r>
            <a:r>
              <a:rPr lang="en-US" dirty="0" smtClean="0"/>
              <a:t>isn’t in </a:t>
            </a:r>
            <a:r>
              <a:rPr lang="en-US" dirty="0" smtClean="0"/>
              <a:t>yet.  </a:t>
            </a:r>
          </a:p>
          <a:p>
            <a:pPr lvl="1"/>
            <a:r>
              <a:rPr lang="en-US" dirty="0" smtClean="0"/>
              <a:t>Positive evidence is building </a:t>
            </a:r>
            <a:endParaRPr lang="en-US" dirty="0" smtClean="0"/>
          </a:p>
          <a:p>
            <a:r>
              <a:rPr lang="en-US" dirty="0" smtClean="0"/>
              <a:t>IOM Appendix -- </a:t>
            </a:r>
            <a:r>
              <a:rPr lang="en-US" dirty="0" smtClean="0"/>
              <a:t>studies of </a:t>
            </a:r>
            <a:r>
              <a:rPr lang="en-US" dirty="0" smtClean="0"/>
              <a:t>large adverse event databases</a:t>
            </a:r>
            <a:r>
              <a:rPr lang="en-US" dirty="0" smtClean="0"/>
              <a:t>, health IT is involved </a:t>
            </a:r>
            <a:r>
              <a:rPr lang="en-US" dirty="0" smtClean="0"/>
              <a:t>in </a:t>
            </a:r>
            <a:r>
              <a:rPr lang="en-US" dirty="0" smtClean="0"/>
              <a:t>less than 1%.  </a:t>
            </a:r>
          </a:p>
          <a:p>
            <a:r>
              <a:rPr lang="en-US" dirty="0" smtClean="0"/>
              <a:t>Health IT must be properly </a:t>
            </a:r>
            <a:r>
              <a:rPr lang="en-US" dirty="0" smtClean="0"/>
              <a:t>designed, maintained, and used.  </a:t>
            </a:r>
            <a:endParaRPr lang="en-US" dirty="0" smtClean="0"/>
          </a:p>
          <a:p>
            <a:pPr lvl="1"/>
            <a:r>
              <a:rPr lang="en-US" dirty="0" smtClean="0"/>
              <a:t>But health IT is only one part of patient safety  </a:t>
            </a:r>
          </a:p>
          <a:p>
            <a:r>
              <a:rPr lang="en-US" dirty="0" smtClean="0"/>
              <a:t>Health IT can help make care safer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91200" cy="8683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Health IT Patient Safety Policy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Focus on </a:t>
            </a:r>
            <a:r>
              <a:rPr lang="en-US" b="1" dirty="0" smtClean="0"/>
              <a:t>patient safety first </a:t>
            </a:r>
            <a:r>
              <a:rPr lang="en-US" dirty="0" smtClean="0"/>
              <a:t>–  build high reliability health care organizations with strong safety cultures  </a:t>
            </a:r>
            <a:endParaRPr lang="en-US" dirty="0" smtClean="0"/>
          </a:p>
          <a:p>
            <a:r>
              <a:rPr lang="en-US" dirty="0" smtClean="0"/>
              <a:t>Use Health IT to make care safer  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can it support Partnership for Patients?</a:t>
            </a:r>
          </a:p>
          <a:p>
            <a:r>
              <a:rPr lang="en-US" dirty="0" smtClean="0"/>
              <a:t>Make Health IT safer by integrating </a:t>
            </a:r>
            <a:r>
              <a:rPr lang="en-US" dirty="0" smtClean="0"/>
              <a:t>Health IT into existing patient safety and risk management programs; strengthen those programs </a:t>
            </a:r>
            <a:r>
              <a:rPr lang="en-US" dirty="0" smtClean="0"/>
              <a:t>using </a:t>
            </a:r>
            <a:r>
              <a:rPr lang="en-US" dirty="0" smtClean="0"/>
              <a:t>health IT  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does Health IT fit into the culture of safety, Medicare conditions of participation, certification standards</a:t>
            </a:r>
            <a:r>
              <a:rPr lang="en-US" dirty="0" smtClean="0"/>
              <a:t>? </a:t>
            </a:r>
            <a:endParaRPr lang="en-US" dirty="0" smtClean="0"/>
          </a:p>
          <a:p>
            <a:pPr lvl="1"/>
            <a:r>
              <a:rPr lang="en-US" dirty="0" smtClean="0"/>
              <a:t>How can it support incident/adverse event reporting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Provide Tools:  SAFER Guides, Hazard Manager, and PSOs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4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990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ONC’s Unintended Consequences Project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Intentions for EHR incentive program are </a:t>
            </a:r>
            <a:r>
              <a:rPr lang="en-US" dirty="0" smtClean="0"/>
              <a:t>very, very good.  </a:t>
            </a:r>
          </a:p>
          <a:p>
            <a:r>
              <a:rPr lang="en-US" dirty="0" smtClean="0"/>
              <a:t>BUT -- </a:t>
            </a:r>
            <a:r>
              <a:rPr lang="en-US" dirty="0" smtClean="0"/>
              <a:t>ONC recognized possibility for unintentional negative consequences.  </a:t>
            </a:r>
            <a:endParaRPr lang="en-US" dirty="0" smtClean="0"/>
          </a:p>
          <a:p>
            <a:r>
              <a:rPr lang="en-US" dirty="0" err="1" smtClean="0"/>
              <a:t>Westat</a:t>
            </a:r>
            <a:r>
              <a:rPr lang="en-US" dirty="0" smtClean="0"/>
              <a:t> contract began in 2010</a:t>
            </a:r>
            <a:endParaRPr lang="en-US" dirty="0" smtClean="0"/>
          </a:p>
          <a:p>
            <a:r>
              <a:rPr lang="en-US" dirty="0" smtClean="0"/>
              <a:t>UC </a:t>
            </a:r>
            <a:r>
              <a:rPr lang="en-US" dirty="0" smtClean="0"/>
              <a:t>Technical </a:t>
            </a:r>
            <a:r>
              <a:rPr lang="en-US" dirty="0"/>
              <a:t>Expert Panel with Work Groups on EHR Use, HIE, and Consumer </a:t>
            </a:r>
            <a:r>
              <a:rPr lang="en-US" dirty="0" err="1"/>
              <a:t>eHealth</a:t>
            </a:r>
            <a:endParaRPr lang="en-US" dirty="0"/>
          </a:p>
          <a:p>
            <a:r>
              <a:rPr lang="en-US" dirty="0"/>
              <a:t># 1 Unintended </a:t>
            </a:r>
            <a:r>
              <a:rPr lang="en-US" dirty="0" smtClean="0"/>
              <a:t>Consequence – safety issues </a:t>
            </a:r>
            <a:endParaRPr lang="en-US" dirty="0"/>
          </a:p>
          <a:p>
            <a:r>
              <a:rPr lang="en-US" dirty="0" smtClean="0"/>
              <a:t>Hence</a:t>
            </a:r>
            <a:r>
              <a:rPr lang="en-US" dirty="0"/>
              <a:t>: SAFER </a:t>
            </a:r>
            <a:r>
              <a:rPr lang="en-US" dirty="0" smtClean="0"/>
              <a:t>Guides  (</a:t>
            </a:r>
            <a:r>
              <a:rPr lang="en-US" dirty="0"/>
              <a:t>Safety Assurance Factors for EHR Resilience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Initiation of SAFER Guides coincided with 2011 IOM Report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2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91200" cy="1096962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SAFER: Safety Assurance Factors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EHR Resilience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Provider self-assessment guides for critical </a:t>
            </a:r>
            <a:r>
              <a:rPr lang="en-US" sz="3600" dirty="0" smtClean="0"/>
              <a:t>error-prone processes in an </a:t>
            </a:r>
            <a:r>
              <a:rPr lang="en-US" sz="3600" dirty="0"/>
              <a:t>EHR-based clinical work system</a:t>
            </a:r>
          </a:p>
          <a:p>
            <a:pPr lvl="1"/>
            <a:r>
              <a:rPr lang="en-US" sz="3200" dirty="0" smtClean="0"/>
              <a:t>to </a:t>
            </a:r>
            <a:r>
              <a:rPr lang="en-US" sz="3200" dirty="0" smtClean="0"/>
              <a:t>be integrated into existing patient safety/risk management programs </a:t>
            </a:r>
            <a:endParaRPr lang="en-US" sz="3200" dirty="0"/>
          </a:p>
          <a:p>
            <a:pPr lvl="1"/>
            <a:r>
              <a:rPr lang="en-US" sz="3200" dirty="0" smtClean="0"/>
              <a:t> tailored for hospital </a:t>
            </a:r>
            <a:r>
              <a:rPr lang="en-US" sz="3200" dirty="0" smtClean="0"/>
              <a:t>and ambulatory </a:t>
            </a:r>
            <a:r>
              <a:rPr lang="en-US" sz="3200" dirty="0" smtClean="0"/>
              <a:t>settings</a:t>
            </a:r>
          </a:p>
          <a:p>
            <a:pPr lvl="1"/>
            <a:r>
              <a:rPr lang="en-US" sz="3200" dirty="0" smtClean="0"/>
              <a:t>expected completion September 2013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SAFER </a:t>
            </a:r>
            <a:r>
              <a:rPr lang="en-US" sz="3200" b="1" dirty="0" smtClean="0"/>
              <a:t>Guides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/>
              <a:t>The ordering </a:t>
            </a:r>
            <a:r>
              <a:rPr lang="en-US" sz="2800" dirty="0" smtClean="0"/>
              <a:t>process -- </a:t>
            </a:r>
            <a:r>
              <a:rPr lang="en-US" sz="2800" dirty="0"/>
              <a:t>computerized provider order entry (CPOE) and e-prescribing</a:t>
            </a:r>
          </a:p>
          <a:p>
            <a:pPr lvl="0"/>
            <a:r>
              <a:rPr lang="en-US" sz="2800" dirty="0"/>
              <a:t>System customization/configuration and upgrades</a:t>
            </a:r>
          </a:p>
          <a:p>
            <a:pPr lvl="0"/>
            <a:r>
              <a:rPr lang="en-US" sz="2800" dirty="0"/>
              <a:t>System to system interfaces such as that between CPOE and pharmacy systems</a:t>
            </a:r>
          </a:p>
          <a:p>
            <a:pPr lvl="0"/>
            <a:r>
              <a:rPr lang="en-US" sz="2800" dirty="0"/>
              <a:t>Patient identification processes</a:t>
            </a:r>
          </a:p>
          <a:p>
            <a:pPr lvl="0"/>
            <a:r>
              <a:rPr lang="en-US" sz="2800" dirty="0"/>
              <a:t>Clinical decision support</a:t>
            </a:r>
          </a:p>
          <a:p>
            <a:pPr lvl="0"/>
            <a:r>
              <a:rPr lang="en-US" sz="2800" dirty="0"/>
              <a:t>Provider communication during transitions of care</a:t>
            </a:r>
          </a:p>
          <a:p>
            <a:pPr lvl="0"/>
            <a:r>
              <a:rPr lang="en-US" sz="2800" dirty="0"/>
              <a:t>Laboratory results review processes</a:t>
            </a:r>
          </a:p>
          <a:p>
            <a:pPr lvl="0"/>
            <a:r>
              <a:rPr lang="en-US" sz="2800" dirty="0"/>
              <a:t>Downtime events</a:t>
            </a:r>
          </a:p>
          <a:p>
            <a:pPr lvl="0"/>
            <a:r>
              <a:rPr lang="en-US" sz="2800" dirty="0"/>
              <a:t>HIT safety-related human skills</a:t>
            </a:r>
          </a:p>
          <a:p>
            <a:pPr lvl="0"/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5791200" cy="990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Knowing how to make Health IT safer?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SAFER Guides Project</a:t>
            </a:r>
          </a:p>
          <a:p>
            <a:pPr lvl="1"/>
            <a:r>
              <a:rPr lang="en-US" dirty="0" smtClean="0"/>
              <a:t>Experts, published research and case studies</a:t>
            </a:r>
          </a:p>
          <a:p>
            <a:pPr lvl="1"/>
            <a:r>
              <a:rPr lang="en-US" dirty="0" smtClean="0"/>
              <a:t>SAFER field research to test SAFER Guides</a:t>
            </a:r>
          </a:p>
          <a:p>
            <a:pPr lvl="1"/>
            <a:r>
              <a:rPr lang="en-US" dirty="0" smtClean="0"/>
              <a:t>Engaging “stakeholders” – associations, TJC, PSOs </a:t>
            </a:r>
          </a:p>
          <a:p>
            <a:pPr marL="0" indent="0">
              <a:buNone/>
            </a:pPr>
            <a:r>
              <a:rPr lang="en-US" dirty="0" smtClean="0"/>
              <a:t>ONC looks forward to more and better ways to know out how to make Health IT safer </a:t>
            </a:r>
          </a:p>
          <a:p>
            <a:pPr marL="857250" lvl="1" indent="-457200"/>
            <a:r>
              <a:rPr lang="en-US" dirty="0" smtClean="0"/>
              <a:t>Hazard </a:t>
            </a:r>
            <a:r>
              <a:rPr lang="en-US" dirty="0"/>
              <a:t>Manager</a:t>
            </a:r>
          </a:p>
          <a:p>
            <a:pPr lvl="1"/>
            <a:r>
              <a:rPr lang="en-US" dirty="0" smtClean="0"/>
              <a:t> PSOs and Common Formats re: impact of Health IT</a:t>
            </a:r>
            <a:endParaRPr lang="en-US" dirty="0"/>
          </a:p>
          <a:p>
            <a:pPr lvl="1"/>
            <a:r>
              <a:rPr lang="en-US" dirty="0"/>
              <a:t>“Free flow of information” among </a:t>
            </a:r>
            <a:r>
              <a:rPr lang="en-US" dirty="0" smtClean="0"/>
              <a:t>EHR users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3CE3-FEBB-2A40-802A-65029C5B7D46}" type="datetime1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Office of the National Coordinator for Health Information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76EA3E56A1F42A379CF48D9857060" ma:contentTypeVersion="10" ma:contentTypeDescription="Create a new document." ma:contentTypeScope="" ma:versionID="7219703b9a2c4f6cbea218b286d1fcdd">
  <xsd:schema xmlns:xsd="http://www.w3.org/2001/XMLSchema" xmlns:xs="http://www.w3.org/2001/XMLSchema" xmlns:p="http://schemas.microsoft.com/office/2006/metadata/properties" xmlns:ns2="104ac536-2e3c-4ac9-b234-18e9be322d0c" xmlns:ns3="0460abca-03e2-4a8b-bc48-cdd6cbafc9ad" targetNamespace="http://schemas.microsoft.com/office/2006/metadata/properties" ma:root="true" ma:fieldsID="6bab689b723ffe52d9cd8c8a345144c7" ns2:_="" ns3:_="">
    <xsd:import namespace="104ac536-2e3c-4ac9-b234-18e9be322d0c"/>
    <xsd:import namespace="0460abca-03e2-4a8b-bc48-cdd6cbafc9a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TAGSTaxHTField0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ac536-2e3c-4ac9-b234-18e9be322d0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5fbad4d5-7ffe-4cc6-b42b-c4a43df7fd08}" ma:internalName="TaxCatchAll" ma:showField="CatchAllData" ma:web="104ac536-2e3c-4ac9-b234-18e9be322d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0abca-03e2-4a8b-bc48-cdd6cbafc9ad" elementFormDefault="qualified">
    <xsd:import namespace="http://schemas.microsoft.com/office/2006/documentManagement/types"/>
    <xsd:import namespace="http://schemas.microsoft.com/office/infopath/2007/PartnerControls"/>
    <xsd:element name="TAGSTaxHTField0" ma:index="10" nillable="true" ma:taxonomy="true" ma:internalName="TAGSTaxHTField0" ma:taxonomyFieldName="TAGS" ma:displayName="TAGS" ma:readOnly="false" ma:default="" ma:fieldId="{2978e282-68a9-41df-9202-2cb32714e465}" ma:taxonomyMulti="true" ma:sspId="103c0b3b-82f9-46c0-9c43-22d63ed4aa74" ma:termSetId="4bd4d5db-2a54-44bc-89ef-e540a0df3c8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4ac536-2e3c-4ac9-b234-18e9be322d0c">
      <Value>5</Value>
    </TaxCatchAll>
    <TAGSTaxHTField0 xmlns="0460abca-03e2-4a8b-bc48-cdd6cbafc9ad">
      <Terms xmlns="http://schemas.microsoft.com/office/infopath/2007/PartnerControls"/>
    </TAGSTaxHTField0>
    <_dlc_DocId xmlns="104ac536-2e3c-4ac9-b234-18e9be322d0c">FMEJVNC76M2R-136-18</_dlc_DocId>
    <_dlc_DocIdUrl xmlns="104ac536-2e3c-4ac9-b234-18e9be322d0c">
      <Url>http://m1cms220/division/pdnc/ooc/_layouts/DocIdRedir.aspx?ID=FMEJVNC76M2R-136-18</Url>
      <Description>FMEJVNC76M2R-136-18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0C53D38-7D61-4653-B125-A15F7D20DC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4ac536-2e3c-4ac9-b234-18e9be322d0c"/>
    <ds:schemaRef ds:uri="0460abca-03e2-4a8b-bc48-cdd6cbafc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C3F3EC-099D-4984-901E-70ABE6070327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0460abca-03e2-4a8b-bc48-cdd6cbafc9ad"/>
    <ds:schemaRef ds:uri="104ac536-2e3c-4ac9-b234-18e9be322d0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6BC7995-A2C2-43AB-9A38-5917991869B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1D40F9C-14F0-4521-AE65-69CF474C07F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2827</TotalTime>
  <Words>895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Intersection of Health IT and Patient Safety – Lessons from the Field and Tools for Analysis </vt:lpstr>
      <vt:lpstr>PowerPoint Presentation</vt:lpstr>
      <vt:lpstr>Institute of Medicine Reports</vt:lpstr>
      <vt:lpstr>IOM:  Is Health IT safe?</vt:lpstr>
      <vt:lpstr>Health IT Patient Safety Policy</vt:lpstr>
      <vt:lpstr>ONC’s Unintended Consequences Project</vt:lpstr>
      <vt:lpstr>SAFER: Safety Assurance Factors for EHR Resilience </vt:lpstr>
      <vt:lpstr>SAFER Guides</vt:lpstr>
      <vt:lpstr>Knowing how to make Health IT safer? </vt:lpstr>
      <vt:lpstr>SAFER Guides and EHR Vendors</vt:lpstr>
      <vt:lpstr>Questions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Betsy</dc:creator>
  <cp:lastModifiedBy>Kathy</cp:lastModifiedBy>
  <cp:revision>153</cp:revision>
  <cp:lastPrinted>2011-06-03T19:30:25Z</cp:lastPrinted>
  <dcterms:created xsi:type="dcterms:W3CDTF">2011-05-28T15:12:41Z</dcterms:created>
  <dcterms:modified xsi:type="dcterms:W3CDTF">2012-09-08T02:13:47Z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0x010100EB276EA3E56A1F42A379CF48D9857060</vt:lpwstr>
  </property>
  <property fmtid="{D5CDD505-2E9C-101B-9397-08002B2CF9AE}" pid="3" name="Tagging Column">
    <vt:lpwstr>5;#OCOM|b9bae277-17fc-4493-a5eb-2624b3e9723f</vt:lpwstr>
  </property>
  <property fmtid="{D5CDD505-2E9C-101B-9397-08002B2CF9AE}" pid="4" name="Tagging ColumnTaxHTField0">
    <vt:lpwstr>OCOM|b9bae277-17fc-4493-a5eb-2624b3e9723f</vt:lpwstr>
  </property>
  <property fmtid="{D5CDD505-2E9C-101B-9397-08002B2CF9AE}" pid="5" name="_dlc_DocIdItemGuid">
    <vt:lpwstr>560d78bc-0dc1-4b56-8762-ff3209dd5884</vt:lpwstr>
  </property>
</Properties>
</file>