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899" r:id="rId2"/>
    <p:sldId id="900" r:id="rId3"/>
    <p:sldId id="901" r:id="rId4"/>
    <p:sldId id="902" r:id="rId5"/>
    <p:sldId id="903" r:id="rId6"/>
    <p:sldId id="908" r:id="rId7"/>
    <p:sldId id="909" r:id="rId8"/>
    <p:sldId id="910" r:id="rId9"/>
    <p:sldId id="912" r:id="rId10"/>
    <p:sldId id="923" r:id="rId11"/>
    <p:sldId id="925" r:id="rId12"/>
    <p:sldId id="926" r:id="rId13"/>
    <p:sldId id="928" r:id="rId14"/>
    <p:sldId id="929" r:id="rId15"/>
    <p:sldId id="930" r:id="rId16"/>
    <p:sldId id="931" r:id="rId17"/>
    <p:sldId id="883" r:id="rId18"/>
    <p:sldId id="885" r:id="rId19"/>
    <p:sldId id="880" r:id="rId20"/>
    <p:sldId id="932" r:id="rId21"/>
    <p:sldId id="918" r:id="rId22"/>
    <p:sldId id="919" r:id="rId23"/>
    <p:sldId id="933" r:id="rId24"/>
    <p:sldId id="922" r:id="rId25"/>
  </p:sldIdLst>
  <p:sldSz cx="96012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00A8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51" autoAdjust="0"/>
    <p:restoredTop sz="82809" autoAdjust="0"/>
  </p:normalViewPr>
  <p:slideViewPr>
    <p:cSldViewPr>
      <p:cViewPr varScale="1">
        <p:scale>
          <a:sx n="82" d="100"/>
          <a:sy n="82" d="100"/>
        </p:scale>
        <p:origin x="-222" y="-90"/>
      </p:cViewPr>
      <p:guideLst>
        <p:guide orient="horz" pos="21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64"/>
    </p:cViewPr>
  </p:sorterViewPr>
  <p:notesViewPr>
    <p:cSldViewPr>
      <p:cViewPr varScale="1">
        <p:scale>
          <a:sx n="75" d="100"/>
          <a:sy n="75" d="100"/>
        </p:scale>
        <p:origin x="-2058" y="-84"/>
      </p:cViewPr>
      <p:guideLst>
        <p:guide orient="horz" pos="2929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8732921542702103E-2"/>
          <c:y val="0.1004761904761907"/>
          <c:w val="0.89453357803958711"/>
          <c:h val="0.4954984198403776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</a:t>
                    </a:r>
                    <a:endParaRPr lang="en-US" dirty="0"/>
                  </a:p>
                </c:rich>
              </c:tx>
              <c:showVal val="1"/>
              <c:separator>; </c:separator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endParaRPr lang="en-US" dirty="0"/>
                  </a:p>
                </c:rich>
              </c:tx>
              <c:showVal val="1"/>
              <c:separator>; </c:separator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</a:t>
                    </a:r>
                    <a:endParaRPr lang="en-US" dirty="0"/>
                  </a:p>
                </c:rich>
              </c:tx>
              <c:showVal val="1"/>
              <c:separator>; </c:separator>
            </c:dLbl>
            <c:showVal val="1"/>
            <c:separator>; </c:separator>
          </c:dLbls>
          <c:cat>
            <c:strRef>
              <c:f>Sheet1!$A$2:$A$9</c:f>
              <c:strCache>
                <c:ptCount val="8"/>
                <c:pt idx="0">
                  <c:v>Association</c:v>
                </c:pt>
                <c:pt idx="1">
                  <c:v>Provider</c:v>
                </c:pt>
                <c:pt idx="2">
                  <c:v>Consulting</c:v>
                </c:pt>
                <c:pt idx="3">
                  <c:v>Liab Insurnce</c:v>
                </c:pt>
                <c:pt idx="4">
                  <c:v>University</c:v>
                </c:pt>
                <c:pt idx="5">
                  <c:v>Sftwr Devel</c:v>
                </c:pt>
                <c:pt idx="6">
                  <c:v>Consumer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17</c:v>
                </c:pt>
                <c:pt idx="1">
                  <c:v>12</c:v>
                </c:pt>
                <c:pt idx="2">
                  <c:v>9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11</c:v>
                </c:pt>
              </c:numCache>
            </c:numRef>
          </c:val>
        </c:ser>
        <c:gapWidth val="100"/>
        <c:axId val="267932032"/>
        <c:axId val="267852416"/>
      </c:barChart>
      <c:valAx>
        <c:axId val="2678524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267932032"/>
        <c:crosses val="autoZero"/>
        <c:crossBetween val="between"/>
      </c:valAx>
      <c:catAx>
        <c:axId val="267932032"/>
        <c:scaling>
          <c:orientation val="minMax"/>
        </c:scaling>
        <c:axPos val="b"/>
        <c:tickLblPos val="nextTo"/>
        <c:crossAx val="267852416"/>
        <c:crosses val="autoZero"/>
        <c:auto val="1"/>
        <c:lblAlgn val="ctr"/>
        <c:lblOffset val="100"/>
      </c:catAx>
    </c:plotArea>
    <c:plotVisOnly val="1"/>
    <c:dispBlanksAs val="gap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7626186149808193E-2"/>
          <c:y val="9.3750000000000611E-2"/>
          <c:w val="0.41346153846153705"/>
          <c:h val="0.8062500000000000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3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002060"/>
                        </a:solidFill>
                      </a:rPr>
                      <a:t>38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002060"/>
                        </a:solidFill>
                      </a:rPr>
                      <a:t>8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All topics (no specific focus)</c:v>
                </c:pt>
                <c:pt idx="1">
                  <c:v>Multiple topics, but not all</c:v>
                </c:pt>
                <c:pt idx="2">
                  <c:v>Blood or blood products only</c:v>
                </c:pt>
                <c:pt idx="3">
                  <c:v>Medication or other substances only</c:v>
                </c:pt>
                <c:pt idx="4">
                  <c:v>Surgery or anesthesia only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37</c:v>
                </c:pt>
                <c:pt idx="1">
                  <c:v>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firstSliceAng val="148"/>
      </c:pieChart>
    </c:plotArea>
    <c:legend>
      <c:legendPos val="r"/>
      <c:layout>
        <c:manualLayout>
          <c:xMode val="edge"/>
          <c:yMode val="edge"/>
          <c:x val="0.53207541717836015"/>
          <c:y val="0.20459005905511821"/>
          <c:w val="0.45372198667474384"/>
          <c:h val="0.52519488188976349"/>
        </c:manualLayout>
      </c:layout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6717269451488365E-2"/>
          <c:y val="5.7925653315074752E-2"/>
          <c:w val="0.85548612037902039"/>
          <c:h val="0.7178837156225037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PSO Affiliated</c:v>
                </c:pt>
              </c:strCache>
            </c:strRef>
          </c:tx>
          <c:spPr>
            <a:ln>
              <a:solidFill>
                <a:srgbClr val="FFFFFF"/>
              </a:solidFill>
            </a:ln>
          </c:spPr>
          <c:cat>
            <c:strRef>
              <c:f>Sheet1!$A$2:$A$10</c:f>
              <c:strCache>
                <c:ptCount val="9"/>
                <c:pt idx="0">
                  <c:v>1-5 Beds</c:v>
                </c:pt>
                <c:pt idx="1">
                  <c:v>6-24 Beds</c:v>
                </c:pt>
                <c:pt idx="2">
                  <c:v>25-49 Beds</c:v>
                </c:pt>
                <c:pt idx="3">
                  <c:v>50-99 Beds</c:v>
                </c:pt>
                <c:pt idx="4">
                  <c:v>100-199 Beds</c:v>
                </c:pt>
                <c:pt idx="5">
                  <c:v>200-299 Beds</c:v>
                </c:pt>
                <c:pt idx="6">
                  <c:v>300-399 Beds</c:v>
                </c:pt>
                <c:pt idx="7">
                  <c:v>400-499 Beds</c:v>
                </c:pt>
                <c:pt idx="8">
                  <c:v>500+ Beds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1.8691588785046743E-3</c:v>
                </c:pt>
                <c:pt idx="1">
                  <c:v>4.0000000000000022E-2</c:v>
                </c:pt>
                <c:pt idx="2">
                  <c:v>0.12000000000000002</c:v>
                </c:pt>
                <c:pt idx="3">
                  <c:v>0.16</c:v>
                </c:pt>
                <c:pt idx="4">
                  <c:v>0.18000000000000008</c:v>
                </c:pt>
                <c:pt idx="5">
                  <c:v>0.17</c:v>
                </c:pt>
                <c:pt idx="6">
                  <c:v>0.1</c:v>
                </c:pt>
                <c:pt idx="7">
                  <c:v>9.0000000000000024E-2</c:v>
                </c:pt>
                <c:pt idx="8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U.S.</c:v>
                </c:pt>
              </c:strCache>
            </c:strRef>
          </c:tx>
          <c:spPr>
            <a:ln>
              <a:solidFill>
                <a:srgbClr val="FFFFFF"/>
              </a:solidFill>
            </a:ln>
          </c:spPr>
          <c:cat>
            <c:strRef>
              <c:f>Sheet1!$A$2:$A$10</c:f>
              <c:strCache>
                <c:ptCount val="9"/>
                <c:pt idx="0">
                  <c:v>1-5 Beds</c:v>
                </c:pt>
                <c:pt idx="1">
                  <c:v>6-24 Beds</c:v>
                </c:pt>
                <c:pt idx="2">
                  <c:v>25-49 Beds</c:v>
                </c:pt>
                <c:pt idx="3">
                  <c:v>50-99 Beds</c:v>
                </c:pt>
                <c:pt idx="4">
                  <c:v>100-199 Beds</c:v>
                </c:pt>
                <c:pt idx="5">
                  <c:v>200-299 Beds</c:v>
                </c:pt>
                <c:pt idx="6">
                  <c:v>300-399 Beds</c:v>
                </c:pt>
                <c:pt idx="7">
                  <c:v>400-499 Beds</c:v>
                </c:pt>
                <c:pt idx="8">
                  <c:v>500+ Beds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1">
                  <c:v>0.1</c:v>
                </c:pt>
                <c:pt idx="2">
                  <c:v>0.22</c:v>
                </c:pt>
                <c:pt idx="3">
                  <c:v>0.21000000000000008</c:v>
                </c:pt>
                <c:pt idx="4">
                  <c:v>0.21000000000000008</c:v>
                </c:pt>
                <c:pt idx="5">
                  <c:v>0.11</c:v>
                </c:pt>
                <c:pt idx="6">
                  <c:v>6.0000000000000026E-2</c:v>
                </c:pt>
                <c:pt idx="7">
                  <c:v>3.0000000000000002E-2</c:v>
                </c:pt>
                <c:pt idx="8">
                  <c:v>0.05</c:v>
                </c:pt>
              </c:numCache>
            </c:numRef>
          </c:val>
        </c:ser>
        <c:gapWidth val="100"/>
        <c:axId val="256214144"/>
        <c:axId val="256208256"/>
      </c:barChart>
      <c:valAx>
        <c:axId val="256208256"/>
        <c:scaling>
          <c:orientation val="minMax"/>
        </c:scaling>
        <c:axPos val="l"/>
        <c:majorGridlines/>
        <c:numFmt formatCode="0%" sourceLinked="0"/>
        <c:tickLblPos val="nextTo"/>
        <c:crossAx val="256214144"/>
        <c:crosses val="autoZero"/>
        <c:crossBetween val="between"/>
      </c:valAx>
      <c:catAx>
        <c:axId val="256214144"/>
        <c:scaling>
          <c:orientation val="minMax"/>
        </c:scaling>
        <c:axPos val="b"/>
        <c:tickLblPos val="nextTo"/>
        <c:crossAx val="256208256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72929734418790859"/>
          <c:y val="8.7843489672486591E-2"/>
          <c:w val="0.17748231682904106"/>
          <c:h val="0.22286374529270797"/>
        </c:manualLayout>
      </c:layout>
      <c:overlay val="1"/>
    </c:legend>
    <c:plotVisOnly val="1"/>
    <c:dispBlanksAs val="gap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PSO Affiliated</c:v>
                </c:pt>
              </c:strCache>
            </c:strRef>
          </c:tx>
          <c:spPr>
            <a:ln>
              <a:solidFill>
                <a:srgbClr val="FFFFFF"/>
              </a:solidFill>
            </a:ln>
          </c:spPr>
          <c:cat>
            <c:strRef>
              <c:f>Sheet1!$A$2:$A$4</c:f>
              <c:strCache>
                <c:ptCount val="3"/>
                <c:pt idx="0">
                  <c:v>Private, Non-Profit</c:v>
                </c:pt>
                <c:pt idx="1">
                  <c:v>Private, For-Profit</c:v>
                </c:pt>
                <c:pt idx="2">
                  <c:v>Government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0.68</c:v>
                </c:pt>
                <c:pt idx="1">
                  <c:v>0.2</c:v>
                </c:pt>
                <c:pt idx="2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U.S.</c:v>
                </c:pt>
              </c:strCache>
            </c:strRef>
          </c:tx>
          <c:spPr>
            <a:ln>
              <a:solidFill>
                <a:srgbClr val="FFFFFF"/>
              </a:solidFill>
            </a:ln>
          </c:spPr>
          <c:cat>
            <c:strRef>
              <c:f>Sheet1!$A$2:$A$4</c:f>
              <c:strCache>
                <c:ptCount val="3"/>
                <c:pt idx="0">
                  <c:v>Private, Non-Profit</c:v>
                </c:pt>
                <c:pt idx="1">
                  <c:v>Private, For-Profit</c:v>
                </c:pt>
                <c:pt idx="2">
                  <c:v>Government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0.58000000000000007</c:v>
                </c:pt>
                <c:pt idx="1">
                  <c:v>0.2</c:v>
                </c:pt>
                <c:pt idx="2">
                  <c:v>0.21000000000000008</c:v>
                </c:pt>
              </c:numCache>
            </c:numRef>
          </c:val>
        </c:ser>
        <c:axId val="256345600"/>
        <c:axId val="256347136"/>
      </c:barChart>
      <c:catAx>
        <c:axId val="2563456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56347136"/>
        <c:crosses val="autoZero"/>
        <c:auto val="1"/>
        <c:lblAlgn val="ctr"/>
        <c:lblOffset val="100"/>
      </c:catAx>
      <c:valAx>
        <c:axId val="25634713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56345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63299032065434"/>
          <c:y val="0.28996931849036112"/>
          <c:w val="0.23778499909733553"/>
          <c:h val="0.23730274232962259"/>
        </c:manualLayout>
      </c:layout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0500" y="8894763"/>
            <a:ext cx="398463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83" tIns="45283" rIns="92183" bIns="45283" anchor="ctr">
            <a:spAutoFit/>
          </a:bodyPr>
          <a:lstStyle/>
          <a:p>
            <a:pPr algn="r" defTabSz="932330" eaLnBrk="0" hangingPunct="0">
              <a:buFont typeface="Wingdings" pitchFamily="2" charset="2"/>
              <a:buNone/>
              <a:defRPr/>
            </a:pPr>
            <a:fld id="{26881D83-B012-4351-B825-8E1AB586193B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2330" eaLnBrk="0" hangingPunct="0">
                <a:buFont typeface="Wingdings" pitchFamily="2" charset="2"/>
                <a:buNone/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183" tIns="45283" rIns="92183" bIns="452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8388" y="700088"/>
            <a:ext cx="4873625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2088" y="889635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83" tIns="45283" rIns="92183" bIns="45283" anchor="ctr">
            <a:spAutoFit/>
          </a:bodyPr>
          <a:lstStyle/>
          <a:p>
            <a:pPr algn="r" defTabSz="932330" eaLnBrk="0" hangingPunct="0">
              <a:defRPr/>
            </a:pPr>
            <a:fld id="{6B5A8674-7477-44DE-A4C9-5F89EBD88C0C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2330" eaLnBrk="0" hangingPunct="0"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8388" y="700088"/>
            <a:ext cx="4873625" cy="3481387"/>
          </a:xfrm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34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340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0543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66216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4193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7550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8388" y="700088"/>
            <a:ext cx="4873625" cy="3481387"/>
          </a:xfrm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141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466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061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5213" y="696913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9296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1268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2625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5213" y="696913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8192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731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8205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5213" y="696913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762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5213" y="696913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5942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0918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563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7548576" y="304824"/>
            <a:ext cx="1671637" cy="849313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3" y="111"/>
              <a:ext cx="2239" cy="1051"/>
              <a:chOff x="5232" y="3640"/>
              <a:chExt cx="1102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0" cy="376"/>
              </a:xfrm>
              <a:custGeom>
                <a:avLst/>
                <a:gdLst/>
                <a:ahLst/>
                <a:cxnLst>
                  <a:cxn ang="0">
                    <a:pos x="552" y="263"/>
                  </a:cxn>
                  <a:cxn ang="0">
                    <a:pos x="0" y="136"/>
                  </a:cxn>
                  <a:cxn ang="0">
                    <a:pos x="600" y="263"/>
                  </a:cxn>
                  <a:cxn ang="0">
                    <a:pos x="552" y="263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8" y="3905"/>
                <a:ext cx="264" cy="23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3" y="3841"/>
                <a:ext cx="308" cy="299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3" y="3921"/>
                <a:ext cx="112" cy="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19" y="3959"/>
                <a:ext cx="115" cy="2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7" cy="237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4" y="4039"/>
                <a:ext cx="18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4" y="3889"/>
                <a:ext cx="273" cy="263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6" cy="778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35" y="465"/>
              <a:ext cx="2242" cy="647"/>
              <a:chOff x="5280" y="3849"/>
              <a:chExt cx="1050" cy="305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79" y="3915"/>
                <a:ext cx="249" cy="221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2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97" y="3931"/>
                <a:ext cx="95" cy="2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73" y="3964"/>
                <a:ext cx="98" cy="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5"/>
                <a:ext cx="233" cy="223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40"/>
                <a:ext cx="172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6" y="3898"/>
                <a:ext cx="264" cy="250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6" y="4171950"/>
            <a:ext cx="8386763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600200" cy="163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12" y="2362200"/>
            <a:ext cx="8178800" cy="1143000"/>
          </a:xfrm>
        </p:spPr>
        <p:txBody>
          <a:bodyPr anchor="ctr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1" y="4343400"/>
            <a:ext cx="7315200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93" y="349250"/>
            <a:ext cx="2097087" cy="429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77" y="349250"/>
            <a:ext cx="6143625" cy="429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14" y="349250"/>
            <a:ext cx="7788275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9763" y="1752600"/>
            <a:ext cx="8393112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 sz="2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>
              <a:spcBef>
                <a:spcPts val="600"/>
              </a:spcBef>
              <a:spcAft>
                <a:spcPts val="1200"/>
              </a:spcAft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2pPr>
            <a:lvl3pPr>
              <a:spcBef>
                <a:spcPts val="600"/>
              </a:spcBef>
              <a:spcAft>
                <a:spcPts val="1200"/>
              </a:spcAft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3pPr>
            <a:lvl4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4pPr>
            <a:lvl5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406926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1752600"/>
            <a:ext cx="4119562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1725" y="1752600"/>
            <a:ext cx="412115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5" y="274638"/>
            <a:ext cx="86423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14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14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5" y="273050"/>
            <a:ext cx="315912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73071"/>
            <a:ext cx="5367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35" y="1435103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4800600"/>
            <a:ext cx="576103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44614" y="349250"/>
            <a:ext cx="77882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1752600"/>
            <a:ext cx="8393112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59396" name="Group 34"/>
          <p:cNvGrpSpPr>
            <a:grpSpLocks/>
          </p:cNvGrpSpPr>
          <p:nvPr/>
        </p:nvGrpSpPr>
        <p:grpSpPr bwMode="auto">
          <a:xfrm>
            <a:off x="14" y="1333500"/>
            <a:ext cx="8386763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9397" name="Group 44"/>
          <p:cNvGrpSpPr>
            <a:grpSpLocks/>
          </p:cNvGrpSpPr>
          <p:nvPr/>
        </p:nvGrpSpPr>
        <p:grpSpPr bwMode="auto">
          <a:xfrm>
            <a:off x="8078802" y="6219825"/>
            <a:ext cx="1201737" cy="369888"/>
            <a:chOff x="5280" y="3849"/>
            <a:chExt cx="1050" cy="302"/>
          </a:xfrm>
        </p:grpSpPr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5388" y="3925"/>
              <a:ext cx="104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5365" y="3960"/>
              <a:ext cx="107" cy="2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6046" y="3894"/>
              <a:ext cx="265" cy="250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77" name="Freeform 53"/>
          <p:cNvSpPr>
            <a:spLocks/>
          </p:cNvSpPr>
          <p:nvPr/>
        </p:nvSpPr>
        <p:spPr bwMode="auto">
          <a:xfrm>
            <a:off x="8199439" y="5986489"/>
            <a:ext cx="952500" cy="446087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9" name="Picture 6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7814" y="152425"/>
            <a:ext cx="923925" cy="94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28601" y="6400800"/>
            <a:ext cx="425116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C573BC75-AADA-435A-AA92-D5B12EA8AE4B}" type="slidenum">
              <a:rPr lang="en-US" sz="1600">
                <a:solidFill>
                  <a:schemeClr val="bg1"/>
                </a:solidFill>
                <a:latin typeface="Times New Roman" pitchFamily="18" charset="0"/>
              </a:rPr>
              <a:pPr eaLnBrk="0" hangingPunct="0">
                <a:defRPr/>
              </a:pPr>
              <a:t>‹#›</a:t>
            </a:fld>
            <a:endParaRPr lang="en-US" sz="16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61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976313" indent="-396875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65000"/>
        <a:buFont typeface="Arial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09601" y="4343400"/>
            <a:ext cx="8382000" cy="2819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William B Munier, MD, MBA, Director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Center for Quality Improvement and Patient Safety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Agency for Healthcare Research and Quality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1000" dirty="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AHRQ Annual Conference</a:t>
            </a: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11 September 2012</a:t>
            </a:r>
          </a:p>
        </p:txBody>
      </p:sp>
      <p:sp>
        <p:nvSpPr>
          <p:cNvPr id="27136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02317" y="2133600"/>
            <a:ext cx="8178800" cy="1752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3200" dirty="0" smtClean="0"/>
              <a:t>Toward Aggregation of National Data from Patient Safety Organizations</a:t>
            </a:r>
            <a:br>
              <a:rPr lang="en-US" sz="32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200" dirty="0" smtClean="0"/>
              <a:t>Program Update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 Program Coming of Age!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76 PSOs currently listed</a:t>
            </a:r>
          </a:p>
          <a:p>
            <a:r>
              <a:rPr lang="en-US" dirty="0" smtClean="0"/>
              <a:t>30 states &amp; DC represented</a:t>
            </a:r>
          </a:p>
          <a:p>
            <a:r>
              <a:rPr lang="en-US" dirty="0" smtClean="0"/>
              <a:t>40 PSOs delisted since inception</a:t>
            </a:r>
          </a:p>
          <a:p>
            <a:r>
              <a:rPr lang="en-US" dirty="0" smtClean="0"/>
              <a:t>12 data-use agreements signed with the Privacy Protection Center (PPC)</a:t>
            </a:r>
          </a:p>
          <a:p>
            <a:r>
              <a:rPr lang="en-US" dirty="0" smtClean="0"/>
              <a:t>Data expected during 2012 to PPC &amp; the Network of Patient Safety Databases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PSO Profile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Count of PSOs by Type of Business</a:t>
            </a:r>
          </a:p>
          <a:p>
            <a:pPr algn="ctr">
              <a:buNone/>
            </a:pPr>
            <a:r>
              <a:rPr lang="en-US" sz="2000" dirty="0" smtClean="0"/>
              <a:t>(A PSO may choose more than one type)</a:t>
            </a:r>
            <a:endParaRPr lang="en-US" sz="20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066800" y="2895600"/>
          <a:ext cx="760095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PSO Profile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Count of PSOs by Type of Event Reports Solicited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40080" y="2057400"/>
          <a:ext cx="872109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providers working with PSOs = 2,004</a:t>
            </a:r>
          </a:p>
          <a:p>
            <a:pPr lvl="1"/>
            <a:r>
              <a:rPr lang="en-US" dirty="0" smtClean="0"/>
              <a:t>1,605 Hospital</a:t>
            </a:r>
          </a:p>
          <a:p>
            <a:pPr lvl="1"/>
            <a:r>
              <a:rPr lang="en-US" dirty="0" smtClean="0"/>
              <a:t>20 Long-Term Care</a:t>
            </a:r>
          </a:p>
          <a:p>
            <a:pPr lvl="1"/>
            <a:r>
              <a:rPr lang="en-US" dirty="0" smtClean="0"/>
              <a:t>379 Other</a:t>
            </a:r>
          </a:p>
          <a:p>
            <a:pPr lvl="1">
              <a:buNone/>
            </a:pPr>
            <a:r>
              <a:rPr lang="en-US" dirty="0" smtClean="0"/>
              <a:t>	Other types of providers include freestanding clinics, ambulance/EMS services, ambulatory surgery centers, home health care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401" y="349250"/>
            <a:ext cx="7213599" cy="876300"/>
          </a:xfrm>
        </p:spPr>
        <p:txBody>
          <a:bodyPr>
            <a:normAutofit/>
          </a:bodyPr>
          <a:lstStyle/>
          <a:p>
            <a:r>
              <a:rPr lang="en-US" dirty="0" smtClean="0"/>
              <a:t>Hospitals Working With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8" y="1371600"/>
            <a:ext cx="8351837" cy="2895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Count of Hospitals by Census Region</a:t>
            </a:r>
          </a:p>
          <a:p>
            <a:pPr algn="ctr">
              <a:buNone/>
            </a:pPr>
            <a:r>
              <a:rPr lang="en-US" sz="1600" dirty="0" smtClean="0"/>
              <a:t>(Note:  there are 4 hospitals in the territories or Other region)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http://www.stats.indiana.edu/maptools/maps/boundary/census_regions_ma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9" y="2819400"/>
            <a:ext cx="5170646" cy="36385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0160" y="3881735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337</a:t>
            </a:r>
            <a:endParaRPr lang="en-US" sz="2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8040" y="4980247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606</a:t>
            </a:r>
            <a:endParaRPr lang="en-US" sz="2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3581400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208</a:t>
            </a:r>
            <a:endParaRPr lang="en-US" sz="2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040" y="3653136"/>
            <a:ext cx="128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450</a:t>
            </a:r>
            <a:endParaRPr lang="en-US" sz="2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10" y="2472928"/>
            <a:ext cx="2590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400" u="sng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Size of Area</a:t>
            </a:r>
          </a:p>
          <a:p>
            <a:pPr fontAlgn="base">
              <a:spcBef>
                <a:spcPct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Large Metro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619 (39%)</a:t>
            </a:r>
          </a:p>
          <a:p>
            <a:pPr fontAlgn="base">
              <a:spcBef>
                <a:spcPct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Medium Metro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303 (19%)</a:t>
            </a:r>
          </a:p>
          <a:p>
            <a:pPr fontAlgn="base">
              <a:spcBef>
                <a:spcPct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Small Metro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 290 (18%)</a:t>
            </a:r>
          </a:p>
          <a:p>
            <a:pPr fontAlgn="base">
              <a:spcBef>
                <a:spcPct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Micropolitan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207 (13%)</a:t>
            </a:r>
          </a:p>
          <a:p>
            <a:pPr fontAlgn="base">
              <a:spcBef>
                <a:spcPct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Noncore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 186 (11%)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Hospitals Working With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63" y="1676400"/>
            <a:ext cx="8393112" cy="312420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2800" dirty="0" smtClean="0"/>
              <a:t>Count of Hospitals by Number of Licensed Beds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1800" dirty="0" smtClean="0"/>
              <a:t>(Note:  PSOs did not submit bed size for 171 hospitals.)</a:t>
            </a:r>
            <a:endParaRPr lang="en-US" sz="32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57200" y="2819400"/>
          <a:ext cx="944118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Provider Profile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63" y="1600200"/>
            <a:ext cx="8393112" cy="28956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2800" dirty="0" smtClean="0"/>
              <a:t>Count of Hospitals by Ownership</a:t>
            </a:r>
          </a:p>
          <a:p>
            <a:pPr algn="ctr">
              <a:buNone/>
            </a:pPr>
            <a:r>
              <a:rPr lang="en-US" sz="1800" dirty="0" smtClean="0"/>
              <a:t>(Note:  PSOs did not submit ownership information for 383 hospitals.)</a:t>
            </a:r>
            <a:endParaRPr lang="en-US" sz="18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524000" y="2743200"/>
          <a:ext cx="7200900" cy="368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</a:p>
        </p:txBody>
      </p:sp>
      <p:sp>
        <p:nvSpPr>
          <p:cNvPr id="2765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patient safety reporting scheme designed to meet three goals:</a:t>
            </a:r>
          </a:p>
          <a:p>
            <a:pPr lvl="1"/>
            <a:r>
              <a:rPr lang="en-US" dirty="0" smtClean="0"/>
              <a:t>Provide information on harms from all causes</a:t>
            </a:r>
          </a:p>
          <a:p>
            <a:pPr lvl="1"/>
            <a:r>
              <a:rPr lang="en-US" dirty="0" smtClean="0"/>
              <a:t>Support local quality/safety improvement</a:t>
            </a:r>
          </a:p>
          <a:p>
            <a:pPr lvl="1"/>
            <a:r>
              <a:rPr lang="en-US" dirty="0" smtClean="0"/>
              <a:t>Allow the end user – to collect information once &amp; supply it to whoever needs it (harmonization)</a:t>
            </a:r>
          </a:p>
          <a:p>
            <a:r>
              <a:rPr lang="en-US" dirty="0" smtClean="0"/>
              <a:t>Designed to serve IOM goals for national patient safety measurement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Focus</a:t>
            </a:r>
            <a:br>
              <a:rPr lang="en-US" dirty="0" smtClean="0"/>
            </a:br>
            <a:r>
              <a:rPr lang="en-US" dirty="0" smtClean="0"/>
              <a:t>Hospital Version 1.2</a:t>
            </a:r>
            <a:endParaRPr lang="en-US" sz="3600" dirty="0"/>
          </a:p>
        </p:txBody>
      </p:sp>
      <p:sp>
        <p:nvSpPr>
          <p:cNvPr id="8089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93112" cy="2895600"/>
          </a:xfrm>
        </p:spPr>
        <p:txBody>
          <a:bodyPr/>
          <a:lstStyle/>
          <a:p>
            <a:pPr lvl="2">
              <a:spcAft>
                <a:spcPts val="900"/>
              </a:spcAft>
            </a:pPr>
            <a:r>
              <a:rPr lang="en-US" sz="1800" dirty="0"/>
              <a:t>Blood &amp; Blood </a:t>
            </a:r>
            <a:r>
              <a:rPr lang="en-US" sz="1800" dirty="0" smtClean="0"/>
              <a:t>Products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Device &amp; Medical or Surgical </a:t>
            </a:r>
            <a:r>
              <a:rPr lang="en-US" sz="1800" dirty="0" smtClean="0"/>
              <a:t>Supply, Including HIT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Fall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Healthcare-Associated Infection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Medication &amp; Other </a:t>
            </a:r>
            <a:r>
              <a:rPr lang="en-US" sz="1800" dirty="0" smtClean="0"/>
              <a:t>Substances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Perinatal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Pressure Ulcer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Surgery </a:t>
            </a:r>
            <a:r>
              <a:rPr lang="en-US" sz="1800" dirty="0"/>
              <a:t>&amp; </a:t>
            </a:r>
            <a:r>
              <a:rPr lang="en-US" sz="1800" dirty="0" smtClean="0"/>
              <a:t>Anesthesia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Venous thromboembolism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 smtClean="0"/>
              <a:t>All </a:t>
            </a:r>
            <a:r>
              <a:rPr lang="en-US" sz="1800" dirty="0"/>
              <a:t>others via generic forms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8089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Harmonization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71" y="1600200"/>
            <a:ext cx="8504237" cy="2895600"/>
          </a:xfrm>
        </p:spPr>
        <p:txBody>
          <a:bodyPr/>
          <a:lstStyle/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Current Medicare HACs &amp; PSIs – administrative data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Partnership for Patients HACs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CDC’s NHSN</a:t>
            </a:r>
          </a:p>
          <a:p>
            <a:pPr>
              <a:defRPr/>
            </a:pPr>
            <a:r>
              <a:rPr lang="en-US" sz="2400" dirty="0" smtClean="0"/>
              <a:t>FDA’s MedSun</a:t>
            </a:r>
            <a:endParaRPr lang="en-US" sz="26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NQF Serious Reportable Events (SREs)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State reporting system requirements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Event reporting vs. surveillance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EHRs &amp; ONC’s meaningful use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PSO Program</a:t>
            </a:r>
          </a:p>
          <a:p>
            <a:pPr lvl="1"/>
            <a:r>
              <a:rPr lang="en-US" sz="2800" dirty="0" smtClean="0"/>
              <a:t>OIG report</a:t>
            </a:r>
          </a:p>
          <a:p>
            <a:pPr lvl="1"/>
            <a:r>
              <a:rPr lang="en-US" sz="2800" dirty="0" smtClean="0"/>
              <a:t>Legal challenges</a:t>
            </a:r>
          </a:p>
          <a:p>
            <a:pPr lvl="1"/>
            <a:r>
              <a:rPr lang="en-US" sz="2800" dirty="0" smtClean="0"/>
              <a:t>Affordable Care Act</a:t>
            </a:r>
          </a:p>
          <a:p>
            <a:pPr lvl="1">
              <a:spcAft>
                <a:spcPts val="1800"/>
              </a:spcAft>
            </a:pPr>
            <a:r>
              <a:rPr lang="en-US" sz="2800" dirty="0" smtClean="0"/>
              <a:t>Current status</a:t>
            </a:r>
            <a:endParaRPr lang="en-US" sz="2600" dirty="0" smtClean="0"/>
          </a:p>
          <a:p>
            <a:r>
              <a:rPr lang="en-US" sz="3200" dirty="0" smtClean="0"/>
              <a:t>Common Formats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National Drivers for</a:t>
            </a:r>
            <a:br>
              <a:rPr lang="en-US" sz="3200" dirty="0" smtClean="0"/>
            </a:br>
            <a:r>
              <a:rPr lang="en-US" sz="3200" dirty="0" smtClean="0"/>
              <a:t>Adoption of the Common Formats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30" y="1447800"/>
            <a:ext cx="8632825" cy="4953000"/>
          </a:xfrm>
        </p:spPr>
        <p:txBody>
          <a:bodyPr/>
          <a:lstStyle/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Institute of Medicine </a:t>
            </a:r>
            <a:r>
              <a:rPr lang="en-US" sz="2000" dirty="0" smtClean="0"/>
              <a:t>Report on Health IT and Patient Safety, November 2011 – recommends use of the Common Formats, as well as PSOs, for reporting IT-related adverse events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Office of the Inspector General</a:t>
            </a:r>
            <a:r>
              <a:rPr lang="en-US" sz="2000" dirty="0" smtClean="0"/>
              <a:t> (HHS) – 2011 and 2012 reports on adverse events in hospitals recommend surveyors/accreditors evaluate hospitals regarding their use of the Common Formats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CMS</a:t>
            </a:r>
            <a:r>
              <a:rPr lang="en-US" sz="2000" dirty="0" smtClean="0"/>
              <a:t> – is working with AHRQ to align CMS programs, including survey &amp; certification, with the Common Formats</a:t>
            </a:r>
            <a:endParaRPr lang="en-US" sz="1400" dirty="0" smtClean="0">
              <a:solidFill>
                <a:srgbClr val="FFFF00"/>
              </a:solidFill>
            </a:endParaRP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FDA</a:t>
            </a:r>
            <a:r>
              <a:rPr lang="en-US" sz="2000" dirty="0" smtClean="0"/>
              <a:t> – has been working for nearly two years with AHRQ to align its device-reporting system, </a:t>
            </a:r>
            <a:r>
              <a:rPr lang="en-US" sz="2000" i="1" dirty="0" smtClean="0"/>
              <a:t>MedSun</a:t>
            </a:r>
            <a:r>
              <a:rPr lang="en-US" sz="2000" dirty="0" smtClean="0"/>
              <a:t>, with Common Formats.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Office of the National Coordinator for HIT</a:t>
            </a:r>
            <a:r>
              <a:rPr lang="en-US" sz="2000" dirty="0" smtClean="0"/>
              <a:t> – requested challenge award proposals for adverse event reporting using Common Formats &amp; PSOs; plan to integrate Common Formats in stage 3 Meaningful Use criteria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Expansion of Settings/Formats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Readmissions Common Format for hospitals</a:t>
            </a:r>
          </a:p>
          <a:p>
            <a:pPr lvl="1"/>
            <a:r>
              <a:rPr lang="en-US" dirty="0" smtClean="0"/>
              <a:t>Dr. Brian Jack (Project RED) providing advice</a:t>
            </a:r>
          </a:p>
          <a:p>
            <a:pPr lvl="1"/>
            <a:r>
              <a:rPr lang="en-US" dirty="0" smtClean="0"/>
              <a:t>Beta version pilot test at the VA now completed</a:t>
            </a:r>
          </a:p>
          <a:p>
            <a:pPr lvl="1"/>
            <a:r>
              <a:rPr lang="en-US" dirty="0" smtClean="0"/>
              <a:t>Open for comment at the NQF until September 20th </a:t>
            </a:r>
          </a:p>
          <a:p>
            <a:r>
              <a:rPr lang="en-US" dirty="0" smtClean="0"/>
              <a:t>Nursing home Common Formats</a:t>
            </a:r>
          </a:p>
          <a:p>
            <a:pPr lvl="1"/>
            <a:r>
              <a:rPr lang="en-US" dirty="0" smtClean="0"/>
              <a:t>Beta version available now</a:t>
            </a:r>
          </a:p>
          <a:p>
            <a:r>
              <a:rPr lang="en-US" dirty="0" smtClean="0"/>
              <a:t>Ambulatory Common Formats</a:t>
            </a:r>
          </a:p>
          <a:p>
            <a:pPr lvl="1"/>
            <a:r>
              <a:rPr lang="en-US" dirty="0" smtClean="0"/>
              <a:t>Scheduled for development soon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Reporting vs.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Common Formats are currently designed as a concurrent event-reporting system</a:t>
            </a:r>
          </a:p>
          <a:p>
            <a:pPr lvl="1"/>
            <a:r>
              <a:rPr lang="en-US" dirty="0" smtClean="0"/>
              <a:t>Contain information in the EHR &amp; more</a:t>
            </a:r>
          </a:p>
          <a:p>
            <a:pPr lvl="1"/>
            <a:r>
              <a:rPr lang="en-US" dirty="0" smtClean="0"/>
              <a:t>Do not include denominators</a:t>
            </a:r>
          </a:p>
          <a:p>
            <a:r>
              <a:rPr lang="en-US" dirty="0" smtClean="0"/>
              <a:t>The Formats are being adapted to be used as a retrospective surveillance system – </a:t>
            </a:r>
            <a:r>
              <a:rPr lang="en-US" i="1" dirty="0" smtClean="0"/>
              <a:t>Safer Care</a:t>
            </a:r>
          </a:p>
          <a:p>
            <a:pPr lvl="1"/>
            <a:r>
              <a:rPr lang="en-US" dirty="0" smtClean="0"/>
              <a:t>Will include denominators; will generate rates</a:t>
            </a:r>
          </a:p>
          <a:p>
            <a:pPr lvl="1"/>
            <a:r>
              <a:rPr lang="en-US" dirty="0" smtClean="0"/>
              <a:t>Will not address near misses &amp; unsafe conditions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patient safety events (Common Formats) ultimately needs to support operational systems at three levels: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Adverse event reporting (not part of medical record)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Surveillance (derived from medical records)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Use of electronic health records (recording of data directly into EHRs)</a:t>
            </a:r>
          </a:p>
          <a:p>
            <a:pPr marL="514350" indent="-514350"/>
            <a:r>
              <a:rPr lang="en-US" dirty="0" smtClean="0"/>
              <a:t>Clinical &amp; electronic definitions must be consistent throughout all levels, &amp; be interoperable where appropriate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Work With a PSO?</a:t>
            </a:r>
            <a:br>
              <a:rPr lang="en-US" dirty="0" smtClean="0"/>
            </a:br>
            <a:r>
              <a:rPr lang="en-US" dirty="0" smtClean="0"/>
              <a:t>Why Use Common Formats?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 privilege against discovery &amp; lawsuits</a:t>
            </a:r>
          </a:p>
          <a:p>
            <a:r>
              <a:rPr lang="en-US" dirty="0" smtClean="0"/>
              <a:t>Join an increasing group using standard measures; share experience (selectively)</a:t>
            </a:r>
          </a:p>
          <a:p>
            <a:r>
              <a:rPr lang="en-US" dirty="0" smtClean="0"/>
              <a:t>Decrease measurement burden – over time!</a:t>
            </a:r>
          </a:p>
          <a:p>
            <a:r>
              <a:rPr lang="en-US" dirty="0" smtClean="0"/>
              <a:t>Gain from a growing community of experts who are sharing their experience based on aggregate data representing large numbers of patients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Improve patient care!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PSOs &amp; Common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 Safety Organizations (PSOs) provide a major resource for improving quality &amp; safety</a:t>
            </a:r>
          </a:p>
          <a:p>
            <a:pPr lvl="1"/>
            <a:r>
              <a:rPr lang="en-US" dirty="0" smtClean="0"/>
              <a:t>Legally-protected privilege &amp; confidentiality</a:t>
            </a:r>
          </a:p>
          <a:p>
            <a:pPr lvl="1"/>
            <a:r>
              <a:rPr lang="en-US" dirty="0" smtClean="0"/>
              <a:t>Expert knowledge</a:t>
            </a:r>
          </a:p>
          <a:p>
            <a:pPr lvl="1"/>
            <a:r>
              <a:rPr lang="en-US" dirty="0" smtClean="0"/>
              <a:t>Aggregated data that speeds learning</a:t>
            </a:r>
          </a:p>
          <a:p>
            <a:r>
              <a:rPr lang="en-US" dirty="0" smtClean="0"/>
              <a:t>Common definitions and formats (Common Formats) provide the opportunity to harmonize measurement throughout the US &amp; reduce reporting burden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Safety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12 years of focus after “To Err is Human,” there is substantial evidence that patient safety is still a major problem:</a:t>
            </a:r>
          </a:p>
          <a:p>
            <a:pPr lvl="1"/>
            <a:r>
              <a:rPr lang="en-US" dirty="0" smtClean="0"/>
              <a:t>Events keep occurring at alarmingly high rates</a:t>
            </a:r>
          </a:p>
          <a:p>
            <a:pPr lvl="1"/>
            <a:r>
              <a:rPr lang="en-US" dirty="0" smtClean="0"/>
              <a:t>Measurement  is labor-intensive &amp; inconsistent</a:t>
            </a:r>
          </a:p>
          <a:p>
            <a:r>
              <a:rPr lang="en-US" dirty="0" smtClean="0"/>
              <a:t>Evidence can be found in 10 recent reports from the Office of the Inspector General on adverse events in hospitals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need for PSOs has never been greater!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 2010 and Jan 2012</a:t>
            </a:r>
            <a:br>
              <a:rPr lang="en-US" dirty="0" smtClean="0"/>
            </a:br>
            <a:r>
              <a:rPr lang="en-US" dirty="0" smtClean="0"/>
              <a:t>OIG Reports on Adverse Events</a:t>
            </a:r>
          </a:p>
        </p:txBody>
      </p:sp>
      <p:sp>
        <p:nvSpPr>
          <p:cNvPr id="19458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OIG reported that 13.5% of hospitalized Medicare beneficiaries experienced serious adverse events; an additional 13.5% experienced temporary harm events</a:t>
            </a:r>
          </a:p>
          <a:p>
            <a:r>
              <a:rPr lang="en-US" sz="2400" dirty="0" smtClean="0"/>
              <a:t>Hospital staff did not report 86% of events to the hospital’s internal incident reporting systems</a:t>
            </a:r>
          </a:p>
          <a:p>
            <a:r>
              <a:rPr lang="en-US" sz="2400" dirty="0" smtClean="0"/>
              <a:t>There was inconsistent identification of adverse events &amp; confusion among front line staff regarding what  events they needed to report to the hospital</a:t>
            </a:r>
          </a:p>
          <a:p>
            <a:r>
              <a:rPr lang="en-US" sz="2400" dirty="0" smtClean="0"/>
              <a:t>AHRQ &amp; CMS should create &amp; promote a list of patient safety events addressing “the full range of harm;” AHRQ Common Formats can be the basis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 with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August, AHRQ &amp; CMS hosted a Webinar on the Common Formats for all CMS surveyors across the country</a:t>
            </a:r>
          </a:p>
          <a:p>
            <a:r>
              <a:rPr lang="en-US" dirty="0" smtClean="0"/>
              <a:t>CMS plans to add information on the Common Formats to their Web site to assist surveyors &amp; others to understand what the Formats are &amp; how they contribute to improving patient safety</a:t>
            </a:r>
          </a:p>
          <a:p>
            <a:r>
              <a:rPr lang="en-US" dirty="0" smtClean="0"/>
              <a:t>While CMS surveyors can check on use of the Formats, they are not permitted to view PSO patient safety work product, or PSWP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 Trial Court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lawsuits have been filed challenging the protections offered by the Patient Safety Act</a:t>
            </a:r>
          </a:p>
          <a:p>
            <a:r>
              <a:rPr lang="en-US" dirty="0" smtClean="0"/>
              <a:t>Most significant to date: </a:t>
            </a:r>
            <a:r>
              <a:rPr lang="en-US" i="1" dirty="0" smtClean="0">
                <a:solidFill>
                  <a:schemeClr val="tx2"/>
                </a:solidFill>
              </a:rPr>
              <a:t>IL Dept of Financial and Professional Regulation v. Walgreens </a:t>
            </a:r>
            <a:r>
              <a:rPr lang="en-US" dirty="0" smtClean="0"/>
              <a:t>(IL 4/7/11)</a:t>
            </a:r>
          </a:p>
          <a:p>
            <a:pPr lvl="1"/>
            <a:r>
              <a:rPr lang="en-US" dirty="0" smtClean="0"/>
              <a:t>In an opinion filed May 29, 2012, an Illinois appellate court upheld a lower court’s decision that patient safety work product is privileged under the Patient Safety Act &amp; therefore is not discoverable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 Trial Court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decisions have included:</a:t>
            </a:r>
          </a:p>
          <a:p>
            <a:pPr lvl="1"/>
            <a:r>
              <a:rPr lang="en-US" sz="2200" dirty="0" smtClean="0"/>
              <a:t>“A state law that conflicts with a Federal law is without effect”</a:t>
            </a:r>
          </a:p>
          <a:p>
            <a:pPr lvl="1"/>
            <a:r>
              <a:rPr lang="en-US" sz="2200" dirty="0" smtClean="0"/>
              <a:t>Providers must establish that reports are prepared solely for reporting to a patient safety organization &amp; not for another purpose</a:t>
            </a:r>
          </a:p>
          <a:p>
            <a:r>
              <a:rPr lang="en-US" dirty="0" smtClean="0"/>
              <a:t>Lessons learned include the importance of:</a:t>
            </a:r>
          </a:p>
          <a:p>
            <a:pPr lvl="1"/>
            <a:r>
              <a:rPr lang="en-US" sz="2200" dirty="0" smtClean="0"/>
              <a:t>Documentation of PSES, policies, &amp; procedures</a:t>
            </a:r>
          </a:p>
          <a:p>
            <a:pPr lvl="1"/>
            <a:r>
              <a:rPr lang="en-US" sz="2200" dirty="0" smtClean="0"/>
              <a:t>Documentation of particulars, including dates, regarding each case, reporting into PSES, &amp; reporting to PSO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Affordable Care Act:</a:t>
            </a:r>
            <a:br>
              <a:rPr lang="en-US" dirty="0" smtClean="0"/>
            </a:br>
            <a:r>
              <a:rPr lang="en-US" dirty="0" smtClean="0"/>
              <a:t>A National Driver for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dirty="0" smtClean="0"/>
              <a:t>	</a:t>
            </a:r>
            <a:r>
              <a:rPr lang="en-US" sz="2800" dirty="0" smtClean="0"/>
              <a:t>The ACA contained two provisions that give PSOs new roles &amp; responsibilities: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Readmissions</a:t>
            </a:r>
            <a:r>
              <a:rPr lang="en-US" sz="2400" dirty="0" smtClean="0"/>
              <a:t>: AHRQ is to make available a program for eligible hospitals to improve their readmission rates </a:t>
            </a:r>
            <a:r>
              <a:rPr lang="en-US" sz="2400" i="1" dirty="0" smtClean="0">
                <a:solidFill>
                  <a:schemeClr val="tx1"/>
                </a:solidFill>
              </a:rPr>
              <a:t>through the use of Patient Safety Organizations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Health Insurance Exchanges</a:t>
            </a:r>
            <a:r>
              <a:rPr lang="en-US" sz="2400" dirty="0" smtClean="0"/>
              <a:t>: Qualified Health Plans (QHPs) operating through the new Health Insurance Exchanges (HIEs) can only contract with hospitals &gt; 50 beds if they have a patient safety evaluation system (PSES) – </a:t>
            </a:r>
            <a:r>
              <a:rPr lang="en-US" sz="2400" i="1" dirty="0" smtClean="0"/>
              <a:t>which means a PSO </a:t>
            </a:r>
            <a:r>
              <a:rPr lang="en-US" sz="2400" dirty="0" smtClean="0"/>
              <a:t>– as of January 1, 2015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94358</TotalTime>
  <Pages>1</Pages>
  <Words>1227</Words>
  <Application>Microsoft Office PowerPoint</Application>
  <PresentationFormat>Custom</PresentationFormat>
  <Paragraphs>175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Toward Aggregation of National Data from Patient Safety Organizations  Program Update</vt:lpstr>
      <vt:lpstr>Program Update</vt:lpstr>
      <vt:lpstr>PSOs &amp; Common Formats</vt:lpstr>
      <vt:lpstr>Patient Safety Today</vt:lpstr>
      <vt:lpstr>Nov 2010 and Jan 2012 OIG Reports on Adverse Events</vt:lpstr>
      <vt:lpstr>Follow-up with CMS</vt:lpstr>
      <vt:lpstr>PSO Trial Court Decisions</vt:lpstr>
      <vt:lpstr>PSO Trial Court Decisions</vt:lpstr>
      <vt:lpstr> The Affordable Care Act: A National Driver for PSOs</vt:lpstr>
      <vt:lpstr>PSO Program Coming of Age!</vt:lpstr>
      <vt:lpstr>PSO Profile Data</vt:lpstr>
      <vt:lpstr>PSO Profile Data</vt:lpstr>
      <vt:lpstr>Types of Providers</vt:lpstr>
      <vt:lpstr>Hospitals Working With PSOs</vt:lpstr>
      <vt:lpstr>Hospitals Working With PSOs</vt:lpstr>
      <vt:lpstr>Provider Profile Data</vt:lpstr>
      <vt:lpstr>Common Formats</vt:lpstr>
      <vt:lpstr>Modular Focus Hospital Version 1.2</vt:lpstr>
      <vt:lpstr>Harmonization Issues</vt:lpstr>
      <vt:lpstr>National Drivers for Adoption of the Common Formats</vt:lpstr>
      <vt:lpstr>Expansion of Settings/Formats</vt:lpstr>
      <vt:lpstr>Event Reporting vs. Surveillance</vt:lpstr>
      <vt:lpstr>The Future</vt:lpstr>
      <vt:lpstr>Why Work With a PSO? Why Use Common Formats?</vt:lpstr>
    </vt:vector>
  </TitlesOfParts>
  <Company>DHHS/AHRQ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Update</dc:title>
  <dc:subject>Toward Aggregation of National Data from Patient Safety Organizations</dc:subject>
  <dc:creator>Munier</dc:creator>
  <cp:keywords/>
  <dc:description>Presented by WBM at the AHRQ Annual Conference on 11Sep12. Part of a panel moderated by Amy Helwig and at which Dartmouth-Hitchcock and UHC presented as well.</dc:description>
  <cp:lastModifiedBy>DHHS</cp:lastModifiedBy>
  <cp:revision>1181</cp:revision>
  <cp:lastPrinted>2003-01-21T20:19:23Z</cp:lastPrinted>
  <dcterms:created xsi:type="dcterms:W3CDTF">1998-03-10T09:05:00Z</dcterms:created>
  <dcterms:modified xsi:type="dcterms:W3CDTF">2012-10-10T18:11:26Z</dcterms:modified>
  <cp:category>CQuIPS/AHRQ</cp:category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