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Default Extension="gif" ContentType="image/gif"/>
  <Override PartName="/ppt/charts/chart4.xml" ContentType="application/vnd.openxmlformats-officedocument.drawingml.char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drawings/drawing1.xml" ContentType="application/vnd.openxmlformats-officedocument.drawingml.chartshap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charts/chart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753" r:id="rId2"/>
    <p:sldMasterId id="2147483791" r:id="rId3"/>
    <p:sldMasterId id="2147483803" r:id="rId4"/>
    <p:sldMasterId id="2147483815" r:id="rId5"/>
    <p:sldMasterId id="2147484060" r:id="rId6"/>
    <p:sldMasterId id="2147484080" r:id="rId7"/>
    <p:sldMasterId id="2147484093" r:id="rId8"/>
    <p:sldMasterId id="2147484095" r:id="rId9"/>
  </p:sldMasterIdLst>
  <p:notesMasterIdLst>
    <p:notesMasterId r:id="rId53"/>
  </p:notesMasterIdLst>
  <p:handoutMasterIdLst>
    <p:handoutMasterId r:id="rId54"/>
  </p:handoutMasterIdLst>
  <p:sldIdLst>
    <p:sldId id="1118" r:id="rId10"/>
    <p:sldId id="1092" r:id="rId11"/>
    <p:sldId id="1093" r:id="rId12"/>
    <p:sldId id="1096" r:id="rId13"/>
    <p:sldId id="1098" r:id="rId14"/>
    <p:sldId id="1102" r:id="rId15"/>
    <p:sldId id="1107" r:id="rId16"/>
    <p:sldId id="1105" r:id="rId17"/>
    <p:sldId id="1113" r:id="rId18"/>
    <p:sldId id="1101" r:id="rId19"/>
    <p:sldId id="1103" r:id="rId20"/>
    <p:sldId id="1104" r:id="rId21"/>
    <p:sldId id="1027" r:id="rId22"/>
    <p:sldId id="900" r:id="rId23"/>
    <p:sldId id="1112" r:id="rId24"/>
    <p:sldId id="1015" r:id="rId25"/>
    <p:sldId id="1016" r:id="rId26"/>
    <p:sldId id="1018" r:id="rId27"/>
    <p:sldId id="1114" r:id="rId28"/>
    <p:sldId id="1020" r:id="rId29"/>
    <p:sldId id="1021" r:id="rId30"/>
    <p:sldId id="1022" r:id="rId31"/>
    <p:sldId id="1023" r:id="rId32"/>
    <p:sldId id="1115" r:id="rId33"/>
    <p:sldId id="901" r:id="rId34"/>
    <p:sldId id="822" r:id="rId35"/>
    <p:sldId id="823" r:id="rId36"/>
    <p:sldId id="824" r:id="rId37"/>
    <p:sldId id="910" r:id="rId38"/>
    <p:sldId id="1029" r:id="rId39"/>
    <p:sldId id="1071" r:id="rId40"/>
    <p:sldId id="1116" r:id="rId41"/>
    <p:sldId id="887" r:id="rId42"/>
    <p:sldId id="889" r:id="rId43"/>
    <p:sldId id="946" r:id="rId44"/>
    <p:sldId id="991" r:id="rId45"/>
    <p:sldId id="1117" r:id="rId46"/>
    <p:sldId id="966" r:id="rId47"/>
    <p:sldId id="1031" r:id="rId48"/>
    <p:sldId id="1100" r:id="rId49"/>
    <p:sldId id="1119" r:id="rId50"/>
    <p:sldId id="1120" r:id="rId51"/>
    <p:sldId id="1087" r:id="rId5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2237"/>
    <a:srgbClr val="FF00FF"/>
    <a:srgbClr val="EE1261"/>
    <a:srgbClr val="00FFCC"/>
    <a:srgbClr val="FFFF00"/>
    <a:srgbClr val="969696"/>
    <a:srgbClr val="33CCFF"/>
    <a:srgbClr val="1D9331"/>
    <a:srgbClr val="187A28"/>
    <a:srgbClr val="22AA3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76" autoAdjust="0"/>
    <p:restoredTop sz="98137" autoAdjust="0"/>
  </p:normalViewPr>
  <p:slideViewPr>
    <p:cSldViewPr>
      <p:cViewPr>
        <p:scale>
          <a:sx n="70" d="100"/>
          <a:sy n="70" d="100"/>
        </p:scale>
        <p:origin x="-738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U20\data\Registries\Registries\Data_Management\VSGNE\VSGNE_SQL_code_and_blinded_datasets\LifeTables_pGoodney\CEA_Stroke_or_Death\2011_10_18_CEA_DeathorStroke_Risk_Adjusted_Graph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Office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Observed/Expected</a:t>
            </a:r>
            <a:r>
              <a:rPr lang="en-US" baseline="0" dirty="0"/>
              <a:t> Ratio for Stroke or Death After </a:t>
            </a:r>
            <a:r>
              <a:rPr lang="en-US" baseline="0" dirty="0" smtClean="0"/>
              <a:t>Elective CEA</a:t>
            </a:r>
          </a:p>
          <a:p>
            <a:pPr>
              <a:defRPr/>
            </a:pPr>
            <a:r>
              <a:rPr lang="en-US" baseline="0" dirty="0" smtClean="0"/>
              <a:t>by </a:t>
            </a:r>
            <a:r>
              <a:rPr lang="en-US" baseline="0" dirty="0"/>
              <a:t>Medical </a:t>
            </a:r>
            <a:r>
              <a:rPr lang="en-US" baseline="0" dirty="0" smtClean="0"/>
              <a:t>Center</a:t>
            </a:r>
            <a:endParaRPr lang="en-US" baseline="0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'centers &gt;50'!$A$21</c:f>
              <c:strCache>
                <c:ptCount val="1"/>
                <c:pt idx="0">
                  <c:v>Operating as expected</c:v>
                </c:pt>
              </c:strCache>
            </c:strRef>
          </c:tx>
          <c:cat>
            <c:strRef>
              <c:f>'centers &gt;50'!$D$22:$D$34</c:f>
              <c:strCache>
                <c:ptCount val="13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H</c:v>
                </c:pt>
                <c:pt idx="9">
                  <c:v>J</c:v>
                </c:pt>
                <c:pt idx="10">
                  <c:v>K</c:v>
                </c:pt>
                <c:pt idx="11">
                  <c:v>L</c:v>
                </c:pt>
                <c:pt idx="12">
                  <c:v>M</c:v>
                </c:pt>
              </c:strCache>
            </c:strRef>
          </c:cat>
          <c:val>
            <c:numRef>
              <c:f>'centers &gt;50'!$A$22:$A$34</c:f>
              <c:numCache>
                <c:formatCode>General</c:formatCode>
                <c:ptCount val="13"/>
                <c:pt idx="0">
                  <c:v>0.27100000000000002</c:v>
                </c:pt>
                <c:pt idx="1">
                  <c:v>0.39300000000000324</c:v>
                </c:pt>
                <c:pt idx="2">
                  <c:v>0.58100000000000063</c:v>
                </c:pt>
                <c:pt idx="3">
                  <c:v>0.70500000000000063</c:v>
                </c:pt>
                <c:pt idx="4">
                  <c:v>0.75000000000000522</c:v>
                </c:pt>
                <c:pt idx="5">
                  <c:v>0.93599999999999994</c:v>
                </c:pt>
                <c:pt idx="6">
                  <c:v>1.0109999999999886</c:v>
                </c:pt>
                <c:pt idx="7">
                  <c:v>1.071</c:v>
                </c:pt>
                <c:pt idx="8">
                  <c:v>1.256</c:v>
                </c:pt>
                <c:pt idx="9">
                  <c:v>1.331999999999987</c:v>
                </c:pt>
                <c:pt idx="10">
                  <c:v>1.7469999999999946</c:v>
                </c:pt>
                <c:pt idx="11">
                  <c:v>2.089</c:v>
                </c:pt>
                <c:pt idx="12">
                  <c:v>3.7109999999999999</c:v>
                </c:pt>
              </c:numCache>
            </c:numRef>
          </c:val>
        </c:ser>
        <c:axId val="239671168"/>
        <c:axId val="239677824"/>
      </c:barChart>
      <c:stockChart>
        <c:ser>
          <c:idx val="1"/>
          <c:order val="1"/>
          <c:tx>
            <c:strRef>
              <c:f>'centers &gt;50'!$B$21</c:f>
              <c:strCache>
                <c:ptCount val="1"/>
                <c:pt idx="0">
                  <c:v>95% CI</c:v>
                </c:pt>
              </c:strCache>
            </c:strRef>
          </c:tx>
          <c:spPr>
            <a:ln w="28575">
              <a:noFill/>
            </a:ln>
          </c:spPr>
          <c:marker>
            <c:symbol val="none"/>
          </c:marker>
          <c:cat>
            <c:strRef>
              <c:f>'centers &gt;50'!$D$22:$D$34</c:f>
              <c:strCache>
                <c:ptCount val="13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H</c:v>
                </c:pt>
                <c:pt idx="9">
                  <c:v>J</c:v>
                </c:pt>
                <c:pt idx="10">
                  <c:v>K</c:v>
                </c:pt>
                <c:pt idx="11">
                  <c:v>L</c:v>
                </c:pt>
                <c:pt idx="12">
                  <c:v>M</c:v>
                </c:pt>
              </c:strCache>
            </c:strRef>
          </c:cat>
          <c:val>
            <c:numRef>
              <c:f>'centers &gt;50'!$B$22:$B$34</c:f>
              <c:numCache>
                <c:formatCode>General</c:formatCode>
                <c:ptCount val="13"/>
                <c:pt idx="0">
                  <c:v>3.0000000000000193E-2</c:v>
                </c:pt>
                <c:pt idx="1">
                  <c:v>5.0000000000000114E-2</c:v>
                </c:pt>
                <c:pt idx="2">
                  <c:v>0.12000000000000002</c:v>
                </c:pt>
                <c:pt idx="3">
                  <c:v>2.0000000000000052E-2</c:v>
                </c:pt>
                <c:pt idx="4">
                  <c:v>0.34000000000000175</c:v>
                </c:pt>
                <c:pt idx="5">
                  <c:v>0.43000000000000038</c:v>
                </c:pt>
                <c:pt idx="6">
                  <c:v>0.41000000000000031</c:v>
                </c:pt>
                <c:pt idx="7">
                  <c:v>0.29000000000000031</c:v>
                </c:pt>
                <c:pt idx="8">
                  <c:v>0.34000000000000175</c:v>
                </c:pt>
                <c:pt idx="9">
                  <c:v>0.9</c:v>
                </c:pt>
                <c:pt idx="10">
                  <c:v>0.64000000000000579</c:v>
                </c:pt>
                <c:pt idx="11">
                  <c:v>5.0000000000000114E-2</c:v>
                </c:pt>
                <c:pt idx="12">
                  <c:v>1.01</c:v>
                </c:pt>
              </c:numCache>
            </c:numRef>
          </c:val>
        </c:ser>
        <c:ser>
          <c:idx val="2"/>
          <c:order val="2"/>
          <c:tx>
            <c:strRef>
              <c:f>'centers &gt;50'!$C$21</c:f>
              <c:strCache>
                <c:ptCount val="1"/>
                <c:pt idx="0">
                  <c:v>95% CI</c:v>
                </c:pt>
              </c:strCache>
            </c:strRef>
          </c:tx>
          <c:spPr>
            <a:ln w="28575">
              <a:noFill/>
            </a:ln>
          </c:spPr>
          <c:marker>
            <c:symbol val="none"/>
          </c:marker>
          <c:cat>
            <c:strRef>
              <c:f>'centers &gt;50'!$D$22:$D$34</c:f>
              <c:strCache>
                <c:ptCount val="13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H</c:v>
                </c:pt>
                <c:pt idx="9">
                  <c:v>J</c:v>
                </c:pt>
                <c:pt idx="10">
                  <c:v>K</c:v>
                </c:pt>
                <c:pt idx="11">
                  <c:v>L</c:v>
                </c:pt>
                <c:pt idx="12">
                  <c:v>M</c:v>
                </c:pt>
              </c:strCache>
            </c:strRef>
          </c:cat>
          <c:val>
            <c:numRef>
              <c:f>'centers &gt;50'!$C$22:$C$34</c:f>
              <c:numCache>
                <c:formatCode>General</c:formatCode>
                <c:ptCount val="13"/>
                <c:pt idx="0">
                  <c:v>0.98</c:v>
                </c:pt>
                <c:pt idx="1">
                  <c:v>1.42</c:v>
                </c:pt>
                <c:pt idx="2">
                  <c:v>1.7000000000000053</c:v>
                </c:pt>
                <c:pt idx="3">
                  <c:v>3.9299999999999997</c:v>
                </c:pt>
                <c:pt idx="4">
                  <c:v>1.42</c:v>
                </c:pt>
                <c:pt idx="5">
                  <c:v>1.7800000000000067</c:v>
                </c:pt>
                <c:pt idx="6">
                  <c:v>2.08</c:v>
                </c:pt>
                <c:pt idx="7">
                  <c:v>2.74</c:v>
                </c:pt>
                <c:pt idx="8">
                  <c:v>3.21</c:v>
                </c:pt>
                <c:pt idx="9">
                  <c:v>1.9</c:v>
                </c:pt>
                <c:pt idx="10">
                  <c:v>3.8</c:v>
                </c:pt>
                <c:pt idx="11">
                  <c:v>11.64</c:v>
                </c:pt>
                <c:pt idx="12">
                  <c:v>9.5</c:v>
                </c:pt>
              </c:numCache>
            </c:numRef>
          </c:val>
        </c:ser>
        <c:hiLowLines>
          <c:spPr>
            <a:ln>
              <a:headEnd type="none" w="sm" len="sm"/>
              <a:tailEnd type="none" w="sm" len="sm"/>
            </a:ln>
          </c:spPr>
        </c:hiLowLines>
        <c:axId val="239678208"/>
        <c:axId val="239680512"/>
      </c:stockChart>
      <c:catAx>
        <c:axId val="239671168"/>
        <c:scaling>
          <c:orientation val="minMax"/>
        </c:scaling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dirty="0"/>
                  <a:t>Medical</a:t>
                </a:r>
                <a:r>
                  <a:rPr lang="en-US" sz="1400" baseline="0" dirty="0"/>
                  <a:t> </a:t>
                </a:r>
                <a:r>
                  <a:rPr lang="en-US" sz="1400" dirty="0"/>
                  <a:t>Center </a:t>
                </a:r>
              </a:p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u="sng" dirty="0"/>
                  <a:t>&gt;</a:t>
                </a:r>
                <a:r>
                  <a:rPr lang="en-US" sz="1200" u="none" dirty="0"/>
                  <a:t> 50 CEA procedures</a:t>
                </a:r>
                <a:r>
                  <a:rPr lang="en-US" sz="1200" u="none" baseline="0" dirty="0"/>
                  <a:t> in the VQI</a:t>
                </a:r>
                <a:endParaRPr lang="en-US" sz="1200" u="sng" dirty="0"/>
              </a:p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 sz="1000" dirty="0"/>
              </a:p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b="0" i="1" baseline="0" dirty="0">
                    <a:effectLst/>
                  </a:rPr>
                  <a:t>adjusted for: age, coronary revascularization, history of heart failure, degree of </a:t>
                </a:r>
                <a:r>
                  <a:rPr lang="en-US" sz="1000" b="0" i="1" u="none" strike="noStrike" baseline="0" dirty="0">
                    <a:effectLst/>
                  </a:rPr>
                  <a:t>contralateral </a:t>
                </a:r>
                <a:r>
                  <a:rPr lang="en-US" sz="1000" b="0" i="1" baseline="0" dirty="0">
                    <a:effectLst/>
                  </a:rPr>
                  <a:t>stenosis, neurologic symptom</a:t>
                </a:r>
                <a:endParaRPr lang="en-US" sz="1000" b="0" i="1" dirty="0">
                  <a:solidFill>
                    <a:sysClr val="windowText" lastClr="000000"/>
                  </a:solidFill>
                  <a:effectLst/>
                </a:endParaRPr>
              </a:p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b="0" i="1" dirty="0">
                    <a:solidFill>
                      <a:sysClr val="windowText" lastClr="000000"/>
                    </a:solidFill>
                    <a:effectLst/>
                  </a:rPr>
                  <a:t>*p&lt;.05</a:t>
                </a:r>
                <a:r>
                  <a:rPr lang="en-US" sz="1000" b="0" i="1" baseline="0" dirty="0">
                    <a:solidFill>
                      <a:sysClr val="windowText" lastClr="000000"/>
                    </a:solidFill>
                    <a:effectLst/>
                  </a:rPr>
                  <a:t> versus region and expected</a:t>
                </a:r>
              </a:p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b="0" i="1" baseline="0" dirty="0">
                    <a:solidFill>
                      <a:sysClr val="windowText" lastClr="000000"/>
                    </a:solidFill>
                    <a:effectLst/>
                  </a:rPr>
                  <a:t># No observed strokes/deaths</a:t>
                </a:r>
              </a:p>
            </c:rich>
          </c:tx>
          <c:layout/>
        </c:title>
        <c:numFmt formatCode="General" sourceLinked="1"/>
        <c:tickLblPos val="low"/>
        <c:crossAx val="239677824"/>
        <c:crossesAt val="1"/>
        <c:auto val="1"/>
        <c:lblAlgn val="ctr"/>
        <c:lblOffset val="100"/>
      </c:catAx>
      <c:valAx>
        <c:axId val="239677824"/>
        <c:scaling>
          <c:orientation val="minMax"/>
          <c:max val="4.5"/>
          <c:min val="0"/>
        </c:scaling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O/E</a:t>
                </a:r>
                <a:r>
                  <a:rPr lang="en-US" sz="1400" baseline="0"/>
                  <a:t> Ratio</a:t>
                </a:r>
                <a:endParaRPr lang="en-US" sz="1400"/>
              </a:p>
            </c:rich>
          </c:tx>
          <c:layout/>
        </c:title>
        <c:numFmt formatCode="General" sourceLinked="1"/>
        <c:tickLblPos val="nextTo"/>
        <c:crossAx val="239671168"/>
        <c:crosses val="autoZero"/>
        <c:crossBetween val="between"/>
        <c:majorUnit val="0.5"/>
      </c:valAx>
      <c:valAx>
        <c:axId val="239680512"/>
        <c:scaling>
          <c:orientation val="minMax"/>
        </c:scaling>
        <c:delete val="1"/>
        <c:axPos val="r"/>
        <c:numFmt formatCode="General" sourceLinked="1"/>
        <c:tickLblPos val="none"/>
        <c:crossAx val="239678208"/>
        <c:crosses val="max"/>
        <c:crossBetween val="between"/>
      </c:valAx>
      <c:catAx>
        <c:axId val="239678208"/>
        <c:scaling>
          <c:orientation val="minMax"/>
        </c:scaling>
        <c:delete val="1"/>
        <c:axPos val="b"/>
        <c:numFmt formatCode="General" sourceLinked="1"/>
        <c:tickLblPos val="none"/>
        <c:crossAx val="239680512"/>
        <c:crosses val="autoZero"/>
        <c:auto val="1"/>
        <c:lblAlgn val="ctr"/>
        <c:lblOffset val="100"/>
      </c:catAx>
      <c:spPr>
        <a:ln>
          <a:solidFill>
            <a:schemeClr val="tx1"/>
          </a:solidFill>
        </a:ln>
      </c:spPr>
    </c:plotArea>
    <c:legend>
      <c:legendPos val="r"/>
      <c:legendEntry>
        <c:idx val="1"/>
        <c:delete val="1"/>
      </c:legendEntry>
      <c:legendEntry>
        <c:idx val="2"/>
        <c:delete val="1"/>
      </c:legendEntry>
      <c:layout>
        <c:manualLayout>
          <c:xMode val="edge"/>
          <c:yMode val="edge"/>
          <c:x val="0.85161264394935043"/>
          <c:y val="0.59216918878745017"/>
          <c:w val="9.6165573006611244E-2"/>
          <c:h val="4.473200590186021E-2"/>
        </c:manualLayout>
      </c:layout>
      <c:spPr>
        <a:noFill/>
        <a:ln>
          <a:noFill/>
        </a:ln>
        <a:effectLst>
          <a:outerShdw blurRad="50800" dist="50800" dir="5400000" algn="ctr" rotWithShape="0">
            <a:schemeClr val="bg1"/>
          </a:outerShdw>
        </a:effectLst>
      </c:spPr>
      <c:txPr>
        <a:bodyPr/>
        <a:lstStyle/>
        <a:p>
          <a:pPr>
            <a:defRPr>
              <a:solidFill>
                <a:srgbClr val="00B050"/>
              </a:solidFill>
            </a:defRPr>
          </a:pPr>
          <a:endParaRPr lang="en-US"/>
        </a:p>
      </c:txPr>
    </c:legend>
    <c:plotVisOnly val="1"/>
    <c:dispBlanksAs val="gap"/>
  </c:chart>
  <c:spPr>
    <a:ln>
      <a:noFill/>
    </a:ln>
  </c:sp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Sheet1!$A$2:$A$19</c:f>
              <c:strCache>
                <c:ptCount val="18"/>
                <c:pt idx="0">
                  <c:v>Jan-June 03</c:v>
                </c:pt>
                <c:pt idx="1">
                  <c:v>Jul-Dec 03</c:v>
                </c:pt>
                <c:pt idx="2">
                  <c:v>Jan-June 04</c:v>
                </c:pt>
                <c:pt idx="3">
                  <c:v>Jul-Dec 04</c:v>
                </c:pt>
                <c:pt idx="4">
                  <c:v>Jan-June 05</c:v>
                </c:pt>
                <c:pt idx="5">
                  <c:v>Jul-Dec 05</c:v>
                </c:pt>
                <c:pt idx="6">
                  <c:v>Jan-June 06</c:v>
                </c:pt>
                <c:pt idx="7">
                  <c:v>Jul-Dec 06</c:v>
                </c:pt>
                <c:pt idx="8">
                  <c:v>Jan-June 07</c:v>
                </c:pt>
                <c:pt idx="9">
                  <c:v>Jul-Dec 07</c:v>
                </c:pt>
                <c:pt idx="10">
                  <c:v>Jan-Jun 08</c:v>
                </c:pt>
                <c:pt idx="11">
                  <c:v>Jul-Dec 08</c:v>
                </c:pt>
                <c:pt idx="12">
                  <c:v>Jan - Jun 09</c:v>
                </c:pt>
                <c:pt idx="13">
                  <c:v>Jul-Dec 09</c:v>
                </c:pt>
                <c:pt idx="14">
                  <c:v>Jan-Jun 10</c:v>
                </c:pt>
                <c:pt idx="15">
                  <c:v>Jul-Dec 10</c:v>
                </c:pt>
                <c:pt idx="16">
                  <c:v>Jan-Jun 11</c:v>
                </c:pt>
                <c:pt idx="17">
                  <c:v>Jul-Dec 11</c:v>
                </c:pt>
              </c:strCache>
            </c:str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705</c:v>
                </c:pt>
                <c:pt idx="1">
                  <c:v>1473</c:v>
                </c:pt>
                <c:pt idx="2">
                  <c:v>2248</c:v>
                </c:pt>
                <c:pt idx="3">
                  <c:v>3060</c:v>
                </c:pt>
                <c:pt idx="4">
                  <c:v>3909</c:v>
                </c:pt>
                <c:pt idx="5">
                  <c:v>4752</c:v>
                </c:pt>
                <c:pt idx="6">
                  <c:v>5595</c:v>
                </c:pt>
                <c:pt idx="7">
                  <c:v>6494</c:v>
                </c:pt>
                <c:pt idx="8">
                  <c:v>7525</c:v>
                </c:pt>
                <c:pt idx="9">
                  <c:v>8496</c:v>
                </c:pt>
                <c:pt idx="10">
                  <c:v>9544</c:v>
                </c:pt>
                <c:pt idx="11">
                  <c:v>10652</c:v>
                </c:pt>
                <c:pt idx="12">
                  <c:v>11897</c:v>
                </c:pt>
                <c:pt idx="13">
                  <c:v>13208</c:v>
                </c:pt>
                <c:pt idx="14">
                  <c:v>15397</c:v>
                </c:pt>
                <c:pt idx="15">
                  <c:v>18171</c:v>
                </c:pt>
                <c:pt idx="16" formatCode="#,##0">
                  <c:v>21474</c:v>
                </c:pt>
                <c:pt idx="17" formatCode="#,##0">
                  <c:v>25141</c:v>
                </c:pt>
              </c:numCache>
            </c:numRef>
          </c:val>
        </c:ser>
        <c:axId val="251819136"/>
        <c:axId val="251820672"/>
      </c:barChart>
      <c:catAx>
        <c:axId val="251819136"/>
        <c:scaling>
          <c:orientation val="minMax"/>
        </c:scaling>
        <c:axPos val="b"/>
        <c:tickLblPos val="nextTo"/>
        <c:crossAx val="251820672"/>
        <c:crosses val="autoZero"/>
        <c:auto val="1"/>
        <c:lblAlgn val="ctr"/>
        <c:lblOffset val="100"/>
      </c:catAx>
      <c:valAx>
        <c:axId val="251820672"/>
        <c:scaling>
          <c:orientation val="minMax"/>
          <c:max val="25000"/>
        </c:scaling>
        <c:axPos val="l"/>
        <c:majorGridlines/>
        <c:numFmt formatCode="General" sourceLinked="1"/>
        <c:tickLblPos val="nextTo"/>
        <c:crossAx val="2518191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7.0297029702970332E-2"/>
          <c:y val="0.14089347079037937"/>
          <c:w val="0.92277227722772281"/>
          <c:h val="0.75085910652921628"/>
        </c:manualLayout>
      </c:layout>
      <c:barChart>
        <c:barDir val="col"/>
        <c:grouping val="clustered"/>
        <c:ser>
          <c:idx val="1"/>
          <c:order val="0"/>
          <c:tx>
            <c:strRef>
              <c:f>'Surgeon 2003'!$G$10</c:f>
              <c:strCache>
                <c:ptCount val="1"/>
                <c:pt idx="0">
                  <c:v>2003</c:v>
                </c:pt>
              </c:strCache>
            </c:strRef>
          </c:tx>
          <c:spPr>
            <a:solidFill>
              <a:srgbClr val="FF00FF"/>
            </a:solidFill>
            <a:ln w="11055">
              <a:solidFill>
                <a:srgbClr val="000000"/>
              </a:solidFill>
              <a:prstDash val="solid"/>
            </a:ln>
          </c:spPr>
          <c:cat>
            <c:numRef>
              <c:f>'Surgeon 2003'!$F$11:$F$35</c:f>
              <c:numCache>
                <c:formatCode>General</c:formatCode>
                <c:ptCount val="2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</c:numCache>
            </c:numRef>
          </c:cat>
          <c:val>
            <c:numRef>
              <c:f>'Surgeon 2003'!$G$11:$G$35</c:f>
              <c:numCache>
                <c:formatCode>0.0%</c:formatCode>
                <c:ptCount val="25"/>
                <c:pt idx="0">
                  <c:v>0.17241380000000137</c:v>
                </c:pt>
                <c:pt idx="1">
                  <c:v>0.18518518000000136</c:v>
                </c:pt>
                <c:pt idx="2">
                  <c:v>0.33333334000000031</c:v>
                </c:pt>
                <c:pt idx="3">
                  <c:v>0.36111110000000002</c:v>
                </c:pt>
                <c:pt idx="4">
                  <c:v>0.36363637000000032</c:v>
                </c:pt>
                <c:pt idx="5">
                  <c:v>0.37500000000000228</c:v>
                </c:pt>
                <c:pt idx="6">
                  <c:v>0.39344263000000285</c:v>
                </c:pt>
                <c:pt idx="7">
                  <c:v>0.42857143000000031</c:v>
                </c:pt>
                <c:pt idx="8">
                  <c:v>0.45454547000000001</c:v>
                </c:pt>
                <c:pt idx="9">
                  <c:v>0.45945945000000005</c:v>
                </c:pt>
                <c:pt idx="10">
                  <c:v>0.47058824000000032</c:v>
                </c:pt>
                <c:pt idx="11">
                  <c:v>0.5</c:v>
                </c:pt>
                <c:pt idx="12">
                  <c:v>0.50943397999999407</c:v>
                </c:pt>
                <c:pt idx="13">
                  <c:v>0.51999998000000003</c:v>
                </c:pt>
                <c:pt idx="14">
                  <c:v>0.53658538999999339</c:v>
                </c:pt>
                <c:pt idx="15">
                  <c:v>0.55737703999999999</c:v>
                </c:pt>
                <c:pt idx="16">
                  <c:v>0.58227848999999587</c:v>
                </c:pt>
                <c:pt idx="17">
                  <c:v>0.58426963999999959</c:v>
                </c:pt>
                <c:pt idx="18">
                  <c:v>0.58518516999999437</c:v>
                </c:pt>
                <c:pt idx="19">
                  <c:v>0.60714287000000478</c:v>
                </c:pt>
                <c:pt idx="20">
                  <c:v>0.61224490000000065</c:v>
                </c:pt>
                <c:pt idx="21">
                  <c:v>0.62345677999999949</c:v>
                </c:pt>
                <c:pt idx="22">
                  <c:v>0.62962961000001127</c:v>
                </c:pt>
                <c:pt idx="23">
                  <c:v>0.66666669000000511</c:v>
                </c:pt>
                <c:pt idx="24">
                  <c:v>0.75000000000000466</c:v>
                </c:pt>
              </c:numCache>
            </c:numRef>
          </c:val>
        </c:ser>
        <c:gapWidth val="50"/>
        <c:axId val="251988608"/>
        <c:axId val="251998592"/>
      </c:barChart>
      <c:catAx>
        <c:axId val="251988608"/>
        <c:scaling>
          <c:orientation val="minMax"/>
        </c:scaling>
        <c:axPos val="b"/>
        <c:numFmt formatCode="General" sourceLinked="1"/>
        <c:tickLblPos val="nextTo"/>
        <c:spPr>
          <a:ln w="276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251998592"/>
        <c:crosses val="autoZero"/>
        <c:auto val="1"/>
        <c:lblAlgn val="ctr"/>
        <c:lblOffset val="100"/>
        <c:tickLblSkip val="1"/>
        <c:tickMarkSkip val="1"/>
      </c:catAx>
      <c:valAx>
        <c:axId val="251998592"/>
        <c:scaling>
          <c:orientation val="minMax"/>
          <c:max val="1"/>
        </c:scaling>
        <c:axPos val="l"/>
        <c:majorGridlines>
          <c:spPr>
            <a:ln w="2764">
              <a:solidFill>
                <a:schemeClr val="tx1"/>
              </a:solidFill>
              <a:prstDash val="solid"/>
            </a:ln>
          </c:spPr>
        </c:majorGridlines>
        <c:numFmt formatCode="0%" sourceLinked="0"/>
        <c:tickLblPos val="nextTo"/>
        <c:spPr>
          <a:ln w="276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4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251988608"/>
        <c:crosses val="autoZero"/>
        <c:crossBetween val="between"/>
      </c:valAx>
      <c:spPr>
        <a:noFill/>
        <a:ln w="11055">
          <a:solidFill>
            <a:schemeClr val="tx1"/>
          </a:solidFill>
          <a:prstDash val="solid"/>
        </a:ln>
      </c:spPr>
    </c:plotArea>
    <c:plotVisOnly val="1"/>
    <c:dispBlanksAs val="gap"/>
  </c:chart>
  <c:spPr>
    <a:noFill/>
    <a:ln w="2764">
      <a:noFill/>
      <a:prstDash val="solid"/>
    </a:ln>
  </c:spPr>
  <c:txPr>
    <a:bodyPr/>
    <a:lstStyle/>
    <a:p>
      <a:pPr>
        <a:defRPr sz="1393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11961572417084229"/>
          <c:y val="4.1357130358705183E-2"/>
          <c:w val="0.32522892971711936"/>
          <c:h val="0.6776687664042009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Before 2009</c:v>
                </c:pt>
              </c:strCache>
            </c:strRef>
          </c:tx>
          <c:dLbls>
            <c:dLbl>
              <c:idx val="0"/>
              <c:layout>
                <c:manualLayout>
                  <c:x val="2.7777456890225644E-17"/>
                  <c:y val="-2.4444444444444446E-2"/>
                </c:manualLayout>
              </c:layout>
              <c:showVal val="1"/>
            </c:dLbl>
            <c:showVal val="1"/>
          </c:dLbls>
          <c:cat>
            <c:strRef>
              <c:f>Sheet1!$A$2</c:f>
              <c:strCache>
                <c:ptCount val="1"/>
                <c:pt idx="0">
                  <c:v>Protamine Use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0.46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After 2009</c:v>
                </c:pt>
              </c:strCache>
            </c:strRef>
          </c:tx>
          <c:spPr>
            <a:solidFill>
              <a:srgbClr val="FF00FF"/>
            </a:solidFill>
          </c:spPr>
          <c:dLbls>
            <c:showVal val="1"/>
          </c:dLbls>
          <c:cat>
            <c:strRef>
              <c:f>Sheet1!$A$2</c:f>
              <c:strCache>
                <c:ptCount val="1"/>
                <c:pt idx="0">
                  <c:v>Protamine Use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0.61000000000000065</c:v>
                </c:pt>
              </c:numCache>
            </c:numRef>
          </c:val>
        </c:ser>
        <c:axId val="253932288"/>
        <c:axId val="253933824"/>
      </c:barChart>
      <c:catAx>
        <c:axId val="253932288"/>
        <c:scaling>
          <c:orientation val="minMax"/>
        </c:scaling>
        <c:axPos val="b"/>
        <c:tickLblPos val="nextTo"/>
        <c:crossAx val="253933824"/>
        <c:crosses val="autoZero"/>
        <c:auto val="1"/>
        <c:lblAlgn val="ctr"/>
        <c:lblOffset val="100"/>
      </c:catAx>
      <c:valAx>
        <c:axId val="253933824"/>
        <c:scaling>
          <c:orientation val="minMax"/>
        </c:scaling>
        <c:axPos val="l"/>
        <c:majorGridlines/>
        <c:numFmt formatCode="0%" sourceLinked="1"/>
        <c:tickLblPos val="nextTo"/>
        <c:crossAx val="2539322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8070317346695298"/>
          <c:y val="0.76056290463691956"/>
          <c:w val="0.2743192555476025"/>
          <c:h val="0.14940248946154497"/>
        </c:manualLayout>
      </c:layout>
      <c:txPr>
        <a:bodyPr/>
        <a:lstStyle/>
        <a:p>
          <a:pPr>
            <a:defRPr sz="20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23620631979826082"/>
          <c:y val="3.1249952451595807E-2"/>
          <c:w val="0.7278459677834398"/>
          <c:h val="0.7361092091749400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Before 2009</c:v>
                </c:pt>
              </c:strCache>
            </c:strRef>
          </c:tx>
          <c:dLbls>
            <c:showVal val="1"/>
          </c:dLbls>
          <c:cat>
            <c:strRef>
              <c:f>Sheet1!$A$2</c:f>
              <c:strCache>
                <c:ptCount val="1"/>
                <c:pt idx="0">
                  <c:v>Re-operation for Bleeding</c:v>
                </c:pt>
              </c:strCache>
            </c:strRef>
          </c:cat>
          <c:val>
            <c:numRef>
              <c:f>Sheet1!$B$2</c:f>
              <c:numCache>
                <c:formatCode>0.0%</c:formatCode>
                <c:ptCount val="1"/>
                <c:pt idx="0">
                  <c:v>1.2E-2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After 2009</c:v>
                </c:pt>
              </c:strCache>
            </c:strRef>
          </c:tx>
          <c:spPr>
            <a:solidFill>
              <a:srgbClr val="FF00FF"/>
            </a:solidFill>
          </c:spPr>
          <c:dLbls>
            <c:showVal val="1"/>
          </c:dLbls>
          <c:cat>
            <c:strRef>
              <c:f>Sheet1!$A$2</c:f>
              <c:strCache>
                <c:ptCount val="1"/>
                <c:pt idx="0">
                  <c:v>Re-operation for Bleeding</c:v>
                </c:pt>
              </c:strCache>
            </c:strRef>
          </c:cat>
          <c:val>
            <c:numRef>
              <c:f>Sheet1!$C$2</c:f>
              <c:numCache>
                <c:formatCode>0.0%</c:formatCode>
                <c:ptCount val="1"/>
                <c:pt idx="0">
                  <c:v>6.0000000000000079E-3</c:v>
                </c:pt>
              </c:numCache>
            </c:numRef>
          </c:val>
        </c:ser>
        <c:axId val="254168064"/>
        <c:axId val="254173952"/>
      </c:barChart>
      <c:catAx>
        <c:axId val="254168064"/>
        <c:scaling>
          <c:orientation val="minMax"/>
        </c:scaling>
        <c:axPos val="b"/>
        <c:tickLblPos val="nextTo"/>
        <c:crossAx val="254173952"/>
        <c:crosses val="autoZero"/>
        <c:auto val="1"/>
        <c:lblAlgn val="ctr"/>
        <c:lblOffset val="100"/>
      </c:catAx>
      <c:valAx>
        <c:axId val="254173952"/>
        <c:scaling>
          <c:orientation val="minMax"/>
        </c:scaling>
        <c:axPos val="l"/>
        <c:majorGridlines/>
        <c:numFmt formatCode="0.0%" sourceLinked="1"/>
        <c:tickLblPos val="nextTo"/>
        <c:crossAx val="2541680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0.12651</cdr:y>
    </cdr:from>
    <cdr:to>
      <cdr:x>1</cdr:x>
      <cdr:y>0.21486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600076"/>
          <a:ext cx="5248276" cy="4190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000"/>
        </a:p>
      </cdr:txBody>
    </cdr:sp>
  </cdr:relSizeAnchor>
  <cdr:relSizeAnchor xmlns:cdr="http://schemas.openxmlformats.org/drawingml/2006/chartDrawing">
    <cdr:from>
      <cdr:x>0.84866</cdr:x>
      <cdr:y>0.62026</cdr:y>
    </cdr:from>
    <cdr:to>
      <cdr:x>0.99439</cdr:x>
      <cdr:y>0.68006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8172426" y="4413224"/>
          <a:ext cx="1403347" cy="42548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000" b="1">
              <a:solidFill>
                <a:srgbClr val="00B050"/>
              </a:solidFill>
            </a:rPr>
            <a:t>Operating as expected</a:t>
          </a:r>
        </a:p>
      </cdr:txBody>
    </cdr:sp>
  </cdr:relSizeAnchor>
  <cdr:relSizeAnchor xmlns:cdr="http://schemas.openxmlformats.org/drawingml/2006/chartDrawing">
    <cdr:from>
      <cdr:x>0</cdr:x>
      <cdr:y>0.82558</cdr:y>
    </cdr:from>
    <cdr:to>
      <cdr:x>0.15826</cdr:x>
      <cdr:y>0.88448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0" y="5410200"/>
          <a:ext cx="1386832" cy="3859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b="1" dirty="0"/>
            <a:t>AUC=0.678</a:t>
          </a:r>
        </a:p>
      </cdr:txBody>
    </cdr:sp>
  </cdr:relSizeAnchor>
  <cdr:relSizeAnchor xmlns:cdr="http://schemas.openxmlformats.org/drawingml/2006/chartDrawing">
    <cdr:from>
      <cdr:x>0.78261</cdr:x>
      <cdr:y>0.22093</cdr:y>
    </cdr:from>
    <cdr:to>
      <cdr:x>0.81327</cdr:x>
      <cdr:y>0.24905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858000" y="1447800"/>
          <a:ext cx="268674" cy="1842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600" b="1" dirty="0"/>
            <a:t>*</a:t>
          </a:r>
        </a:p>
      </cdr:txBody>
    </cdr:sp>
  </cdr:relSizeAnchor>
  <cdr:relSizeAnchor xmlns:cdr="http://schemas.openxmlformats.org/drawingml/2006/chartDrawing">
    <cdr:from>
      <cdr:x>0</cdr:x>
      <cdr:y>0.12651</cdr:y>
    </cdr:from>
    <cdr:to>
      <cdr:x>1</cdr:x>
      <cdr:y>0.21486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0" y="600076"/>
          <a:ext cx="5248276" cy="4190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000"/>
        </a:p>
      </cdr:txBody>
    </cdr:sp>
  </cdr:relSizeAnchor>
  <cdr:relSizeAnchor xmlns:cdr="http://schemas.openxmlformats.org/drawingml/2006/chartDrawing">
    <cdr:from>
      <cdr:x>0.84866</cdr:x>
      <cdr:y>0.62026</cdr:y>
    </cdr:from>
    <cdr:to>
      <cdr:x>0.99439</cdr:x>
      <cdr:y>0.68006</cdr:y>
    </cdr:to>
    <cdr:sp macro="" textlink="">
      <cdr:nvSpPr>
        <cdr:cNvPr id="13" name="TextBox 1"/>
        <cdr:cNvSpPr txBox="1"/>
      </cdr:nvSpPr>
      <cdr:spPr>
        <a:xfrm xmlns:a="http://schemas.openxmlformats.org/drawingml/2006/main">
          <a:off x="8172426" y="4413224"/>
          <a:ext cx="1403347" cy="42548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000" b="1">
              <a:solidFill>
                <a:srgbClr val="00B050"/>
              </a:solidFill>
            </a:rPr>
            <a:t>Operating as expected</a:t>
          </a:r>
        </a:p>
      </cdr:txBody>
    </cdr:sp>
  </cdr:relSizeAnchor>
  <cdr:relSizeAnchor xmlns:cdr="http://schemas.openxmlformats.org/drawingml/2006/chartDrawing">
    <cdr:from>
      <cdr:x>0.84273</cdr:x>
      <cdr:y>0.28782</cdr:y>
    </cdr:from>
    <cdr:to>
      <cdr:x>0.87339</cdr:x>
      <cdr:y>0.31594</cdr:y>
    </cdr:to>
    <cdr:sp macro="" textlink="">
      <cdr:nvSpPr>
        <cdr:cNvPr id="15" name="TextBox 2"/>
        <cdr:cNvSpPr txBox="1"/>
      </cdr:nvSpPr>
      <cdr:spPr>
        <a:xfrm xmlns:a="http://schemas.openxmlformats.org/drawingml/2006/main">
          <a:off x="8115307" y="2047856"/>
          <a:ext cx="295249" cy="2000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600" b="1"/>
        </a:p>
      </cdr:txBody>
    </cdr:sp>
  </cdr:relSizeAnchor>
  <cdr:relSizeAnchor xmlns:cdr="http://schemas.openxmlformats.org/drawingml/2006/chartDrawing">
    <cdr:from>
      <cdr:x>0</cdr:x>
      <cdr:y>0.12651</cdr:y>
    </cdr:from>
    <cdr:to>
      <cdr:x>1</cdr:x>
      <cdr:y>0.21486</cdr:y>
    </cdr:to>
    <cdr:sp macro="" textlink="">
      <cdr:nvSpPr>
        <cdr:cNvPr id="16" name="TextBox 1"/>
        <cdr:cNvSpPr txBox="1"/>
      </cdr:nvSpPr>
      <cdr:spPr>
        <a:xfrm xmlns:a="http://schemas.openxmlformats.org/drawingml/2006/main">
          <a:off x="0" y="600076"/>
          <a:ext cx="5248276" cy="4190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000"/>
        </a:p>
      </cdr:txBody>
    </cdr:sp>
  </cdr:relSizeAnchor>
  <cdr:relSizeAnchor xmlns:cdr="http://schemas.openxmlformats.org/drawingml/2006/chartDrawing">
    <cdr:from>
      <cdr:x>0.83478</cdr:x>
      <cdr:y>0.55814</cdr:y>
    </cdr:from>
    <cdr:to>
      <cdr:x>1</cdr:x>
      <cdr:y>0.63953</cdr:y>
    </cdr:to>
    <cdr:sp macro="" textlink="">
      <cdr:nvSpPr>
        <cdr:cNvPr id="17" name="TextBox 4"/>
        <cdr:cNvSpPr txBox="1"/>
      </cdr:nvSpPr>
      <cdr:spPr>
        <a:xfrm xmlns:a="http://schemas.openxmlformats.org/drawingml/2006/main">
          <a:off x="7315200" y="3657600"/>
          <a:ext cx="1447800" cy="5334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900" dirty="0">
              <a:solidFill>
                <a:srgbClr val="FF0000"/>
              </a:solidFill>
            </a:rPr>
            <a:t>More strokes/deaths than</a:t>
          </a:r>
          <a:r>
            <a:rPr lang="en-US" sz="900" baseline="0" dirty="0">
              <a:solidFill>
                <a:srgbClr val="FF0000"/>
              </a:solidFill>
            </a:rPr>
            <a:t> expected</a:t>
          </a:r>
          <a:endParaRPr lang="en-US" sz="900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0.83478</cdr:x>
      <cdr:y>0.69767</cdr:y>
    </cdr:from>
    <cdr:to>
      <cdr:x>1</cdr:x>
      <cdr:y>0.76744</cdr:y>
    </cdr:to>
    <cdr:sp macro="" textlink="">
      <cdr:nvSpPr>
        <cdr:cNvPr id="18" name="TextBox 1"/>
        <cdr:cNvSpPr txBox="1"/>
      </cdr:nvSpPr>
      <cdr:spPr>
        <a:xfrm xmlns:a="http://schemas.openxmlformats.org/drawingml/2006/main">
          <a:off x="7315200" y="4572000"/>
          <a:ext cx="14478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900" dirty="0">
              <a:solidFill>
                <a:srgbClr val="FF0000"/>
              </a:solidFill>
            </a:rPr>
            <a:t>Fewer</a:t>
          </a:r>
          <a:r>
            <a:rPr lang="en-US" sz="900" baseline="0" dirty="0">
              <a:solidFill>
                <a:srgbClr val="FF0000"/>
              </a:solidFill>
            </a:rPr>
            <a:t> </a:t>
          </a:r>
          <a:r>
            <a:rPr lang="en-US" sz="900" dirty="0">
              <a:solidFill>
                <a:srgbClr val="FF0000"/>
              </a:solidFill>
            </a:rPr>
            <a:t>strokes/deaths than</a:t>
          </a:r>
          <a:r>
            <a:rPr lang="en-US" sz="900" baseline="0" dirty="0">
              <a:solidFill>
                <a:srgbClr val="FF0000"/>
              </a:solidFill>
            </a:rPr>
            <a:t> expected</a:t>
          </a:r>
          <a:endParaRPr lang="en-US" sz="900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0.83478</cdr:x>
      <cdr:y>0.61628</cdr:y>
    </cdr:from>
    <cdr:to>
      <cdr:x>1</cdr:x>
      <cdr:y>0.7093</cdr:y>
    </cdr:to>
    <cdr:sp macro="" textlink="">
      <cdr:nvSpPr>
        <cdr:cNvPr id="20" name="TextBox 1"/>
        <cdr:cNvSpPr txBox="1"/>
      </cdr:nvSpPr>
      <cdr:spPr>
        <a:xfrm xmlns:a="http://schemas.openxmlformats.org/drawingml/2006/main">
          <a:off x="7315200" y="4038600"/>
          <a:ext cx="1447800" cy="6096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900" dirty="0" smtClean="0">
              <a:solidFill>
                <a:sysClr val="windowText" lastClr="000000"/>
              </a:solidFill>
            </a:rPr>
            <a:t>Regional </a:t>
          </a:r>
          <a:r>
            <a:rPr lang="en-US" sz="900" dirty="0">
              <a:solidFill>
                <a:sysClr val="windowText" lastClr="000000"/>
              </a:solidFill>
            </a:rPr>
            <a:t>Mean</a:t>
          </a:r>
          <a:r>
            <a:rPr lang="en-US" sz="900" baseline="0" dirty="0">
              <a:solidFill>
                <a:sysClr val="windowText" lastClr="000000"/>
              </a:solidFill>
            </a:rPr>
            <a:t> </a:t>
          </a:r>
        </a:p>
        <a:p xmlns:a="http://schemas.openxmlformats.org/drawingml/2006/main">
          <a:r>
            <a:rPr lang="en-US" sz="900" baseline="0" dirty="0">
              <a:solidFill>
                <a:sysClr val="windowText" lastClr="000000"/>
              </a:solidFill>
            </a:rPr>
            <a:t>O/E </a:t>
          </a:r>
          <a:r>
            <a:rPr lang="en-US" sz="900" baseline="0" dirty="0" smtClean="0">
              <a:solidFill>
                <a:sysClr val="windowText" lastClr="000000"/>
              </a:solidFill>
            </a:rPr>
            <a:t>Ratio: 1.00</a:t>
          </a:r>
        </a:p>
        <a:p xmlns:a="http://schemas.openxmlformats.org/drawingml/2006/main">
          <a:r>
            <a:rPr lang="en-US" sz="900" b="1" dirty="0">
              <a:solidFill>
                <a:srgbClr val="00B050"/>
              </a:solidFill>
            </a:rPr>
            <a:t>Operating as </a:t>
          </a:r>
          <a:r>
            <a:rPr lang="en-US" sz="900" b="1" dirty="0" smtClean="0">
              <a:solidFill>
                <a:srgbClr val="00B050"/>
              </a:solidFill>
            </a:rPr>
            <a:t>expected</a:t>
          </a:r>
          <a:endParaRPr lang="en-US" sz="900" b="1" dirty="0">
            <a:solidFill>
              <a:srgbClr val="00B050"/>
            </a:solidFill>
          </a:endParaRPr>
        </a:p>
      </cdr:txBody>
    </cdr:sp>
  </cdr:relSizeAnchor>
  <cdr:relSizeAnchor xmlns:cdr="http://schemas.openxmlformats.org/drawingml/2006/chartDrawing">
    <cdr:from>
      <cdr:x>0.09565</cdr:x>
      <cdr:y>0.73256</cdr:y>
    </cdr:from>
    <cdr:to>
      <cdr:x>0.12631</cdr:x>
      <cdr:y>0.77721</cdr:y>
    </cdr:to>
    <cdr:sp macro="" textlink="">
      <cdr:nvSpPr>
        <cdr:cNvPr id="22" name="TextBox 2"/>
        <cdr:cNvSpPr txBox="1"/>
      </cdr:nvSpPr>
      <cdr:spPr>
        <a:xfrm xmlns:a="http://schemas.openxmlformats.org/drawingml/2006/main">
          <a:off x="838200" y="4800600"/>
          <a:ext cx="268673" cy="292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600" b="1" dirty="0"/>
            <a:t>*</a:t>
          </a:r>
        </a:p>
      </cdr:txBody>
    </cdr:sp>
  </cdr:relSizeAnchor>
  <cdr:relSizeAnchor xmlns:cdr="http://schemas.openxmlformats.org/drawingml/2006/chartDrawing">
    <cdr:from>
      <cdr:x>0.06957</cdr:x>
      <cdr:y>0.63953</cdr:y>
    </cdr:from>
    <cdr:to>
      <cdr:x>0.82609</cdr:x>
      <cdr:y>0.63953</cdr:y>
    </cdr:to>
    <cdr:cxnSp macro="">
      <cdr:nvCxnSpPr>
        <cdr:cNvPr id="25" name="Straight Connector 24"/>
        <cdr:cNvCxnSpPr/>
      </cdr:nvCxnSpPr>
      <cdr:spPr>
        <a:xfrm xmlns:a="http://schemas.openxmlformats.org/drawingml/2006/main">
          <a:off x="609600" y="4191000"/>
          <a:ext cx="6629400" cy="0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rgbClr val="00B05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0.14545</cdr:x>
      <cdr:y>0.05333</cdr:y>
    </cdr:from>
    <cdr:to>
      <cdr:x>0.27273</cdr:x>
      <cdr:y>0.13333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19200" y="304800"/>
          <a:ext cx="10668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>
              <a:solidFill>
                <a:srgbClr val="FFFF00"/>
              </a:solidFill>
            </a:rPr>
            <a:t>P&lt;.001</a:t>
          </a:r>
          <a:endParaRPr lang="en-US" sz="1800" dirty="0">
            <a:solidFill>
              <a:srgbClr val="FFFF00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8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8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8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EE0D2185-F340-42E7-B845-E82B6BA070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5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5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85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5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D98A6A8E-C0F7-4965-AAFB-05806E3785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5A2FD-8E56-4569-98D3-92EB0DA1C757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1F2843A-2C7F-4986-AF64-543CB45B6423}" type="slidenum">
              <a:rPr lang="en-US">
                <a:solidFill>
                  <a:srgbClr val="000000"/>
                </a:solidFill>
              </a:rPr>
              <a:pPr/>
              <a:t>28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36650" y="674688"/>
            <a:ext cx="4584700" cy="3438525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xfrm>
            <a:off x="914815" y="4339023"/>
            <a:ext cx="5028370" cy="2982948"/>
          </a:xfrm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3796" name="Slide Number Placeholder 3"/>
          <p:cNvSpPr txBox="1">
            <a:spLocks noGrp="1"/>
          </p:cNvSpPr>
          <p:nvPr/>
        </p:nvSpPr>
        <p:spPr bwMode="auto">
          <a:xfrm>
            <a:off x="3884614" y="8685214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 anchor="b"/>
          <a:lstStyle/>
          <a:p>
            <a:pPr algn="r"/>
            <a:fld id="{677CE354-998D-4ED5-8C04-E5BFE8D4F9DD}" type="slidenum">
              <a:rPr lang="en-US" sz="1200">
                <a:latin typeface="Times New Roman" pitchFamily="18" charset="0"/>
              </a:rPr>
              <a:pPr algn="r"/>
              <a:t>34</a:t>
            </a:fld>
            <a:endParaRPr lang="en-US" sz="1200" dirty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36650" y="674688"/>
            <a:ext cx="4584700" cy="3438525"/>
          </a:xfrm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xfrm>
            <a:off x="914815" y="4339023"/>
            <a:ext cx="5028370" cy="2691929"/>
          </a:xfrm>
          <a:noFill/>
          <a:ln/>
        </p:spPr>
        <p:txBody>
          <a:bodyPr/>
          <a:lstStyle/>
          <a:p>
            <a:r>
              <a:rPr lang="en-US" smtClean="0"/>
              <a:t>9 of the VSGNNE risk  factors were converted to a weighted point score to create a practical formula called the Vascular Study Group-Cardiac Risk Index or VSG-CRI</a:t>
            </a:r>
          </a:p>
          <a:p>
            <a:endParaRPr lang="en-US" smtClean="0"/>
          </a:p>
          <a:p>
            <a:r>
              <a:rPr lang="en-US" smtClean="0"/>
              <a:t>Cardiac stress testing was removed from the index to provide a purely clinical risk prediction formula applicable to all patients in the preoperative setting</a:t>
            </a:r>
          </a:p>
          <a:p>
            <a:endParaRPr lang="en-US" smtClean="0"/>
          </a:p>
          <a:p>
            <a:r>
              <a:rPr lang="en-US" smtClean="0"/>
              <a:t>The Vascular Study Group-Cardiac Risk Index  translates to increasing levels of risk for adverse cardiac outcomes ranging from 2.6% for lowest risk score of 0-3, 6.0-6.6% for intermediate risk score of 5-6 and 8.9-14.3% for highest risk score of 7-8</a:t>
            </a:r>
          </a:p>
          <a:p>
            <a:endParaRPr lang="en-US" smtClean="0"/>
          </a:p>
          <a:p>
            <a:r>
              <a:rPr lang="en-US" smtClean="0"/>
              <a:t>For example an 80 yr old smoker with a history of CAD and prior CABG would have a VSG-CRI score of 6 with predicted risk of cardiac events of nearly 7%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6408" y="8944914"/>
            <a:ext cx="2971593" cy="181887"/>
          </a:xfrm>
          <a:noFill/>
        </p:spPr>
        <p:txBody>
          <a:bodyPr/>
          <a:lstStyle/>
          <a:p>
            <a:fld id="{990F77C8-847E-4953-B3B9-9A673A9105DE}" type="slidenum">
              <a:rPr lang="en-US" smtClean="0"/>
              <a:pPr/>
              <a:t>35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38638"/>
            <a:ext cx="5029200" cy="27305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lvl="1" defTabSz="912813" eaLnBrk="1" hangingPunct="1">
              <a:spcBef>
                <a:spcPct val="0"/>
              </a:spcBef>
            </a:pPr>
            <a:endParaRPr lang="en-US" sz="1800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945563"/>
            <a:ext cx="2971800" cy="180975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CD8B9F2D-0523-46BC-985E-4C7D67150F0E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41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ts val="800"/>
              </a:spcBef>
            </a:pPr>
            <a:r>
              <a:rPr lang="en-US" sz="1700" b="1" smtClean="0">
                <a:solidFill>
                  <a:srgbClr val="C00000"/>
                </a:solidFill>
              </a:rPr>
              <a:t>Regional Groups in Beginning Stages:</a:t>
            </a:r>
          </a:p>
          <a:p>
            <a:pPr lvl="1" eaLnBrk="1" hangingPunct="1">
              <a:spcBef>
                <a:spcPts val="200"/>
              </a:spcBef>
              <a:buFont typeface="Arial" charset="0"/>
              <a:buChar char="–"/>
            </a:pPr>
            <a:r>
              <a:rPr lang="en-US" sz="1700" smtClean="0"/>
              <a:t>Alabama</a:t>
            </a:r>
          </a:p>
          <a:p>
            <a:pPr lvl="1" eaLnBrk="1" hangingPunct="1">
              <a:spcBef>
                <a:spcPts val="200"/>
              </a:spcBef>
              <a:buFont typeface="Arial" charset="0"/>
              <a:buChar char="–"/>
            </a:pPr>
            <a:r>
              <a:rPr lang="en-US" sz="1700" smtClean="0"/>
              <a:t>Minnesota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C0FFF44D-D2A3-44A5-94A9-E598F898A3F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42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xfrm>
            <a:off x="914815" y="4339022"/>
            <a:ext cx="5028370" cy="181887"/>
          </a:xfrm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6409" y="8945423"/>
            <a:ext cx="2971593" cy="181379"/>
          </a:xfrm>
          <a:noFill/>
        </p:spPr>
        <p:txBody>
          <a:bodyPr/>
          <a:lstStyle/>
          <a:p>
            <a:fld id="{4E50ADEC-2305-4515-8EE1-3050ECD4B758}" type="slidenum">
              <a:rPr lang="en-US" smtClean="0">
                <a:solidFill>
                  <a:srgbClr val="000000"/>
                </a:solidFill>
              </a:rPr>
              <a:pPr/>
              <a:t>13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CDA40E-A8E8-4A0A-AF21-5154FE9ADE05}" type="slidenum">
              <a:rPr lang="en-US"/>
              <a:pPr/>
              <a:t>17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40DAF1-FABB-43EB-A900-931AD0FD4FE3}" type="slidenum">
              <a:rPr lang="en-US"/>
              <a:pPr/>
              <a:t>18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 txBox="1">
            <a:spLocks noGrp="1" noChangeArrowheads="1"/>
          </p:cNvSpPr>
          <p:nvPr/>
        </p:nvSpPr>
        <p:spPr bwMode="auto">
          <a:xfrm>
            <a:off x="3886408" y="8942135"/>
            <a:ext cx="2971593" cy="1846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algn="r"/>
            <a:fld id="{2734D1F2-02EE-403D-97AC-1395DAC6D862}" type="slidenum">
              <a:rPr lang="en-US" sz="1200"/>
              <a:pPr algn="r"/>
              <a:t>21</a:t>
            </a:fld>
            <a:endParaRPr lang="en-US" sz="1200" dirty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6650" y="674688"/>
            <a:ext cx="4584700" cy="3438525"/>
          </a:xfrm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815" y="4339023"/>
            <a:ext cx="5028370" cy="359631"/>
          </a:xfrm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6650" y="674688"/>
            <a:ext cx="4584700" cy="3438525"/>
          </a:xfrm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815" y="4339023"/>
            <a:ext cx="5028370" cy="539445"/>
          </a:xfrm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6650" y="674688"/>
            <a:ext cx="4584700" cy="3438525"/>
          </a:xfrm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815" y="4339023"/>
            <a:ext cx="5028370" cy="359631"/>
          </a:xfrm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DC9ED86-DA03-498B-A977-CD733C4D2711}" type="slidenum">
              <a:rPr lang="en-US">
                <a:solidFill>
                  <a:srgbClr val="000000"/>
                </a:solidFill>
              </a:rPr>
              <a:pPr/>
              <a:t>26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F6884A2-36E6-44DA-8510-415621951B57}" type="slidenum">
              <a:rPr lang="en-US">
                <a:solidFill>
                  <a:srgbClr val="000000"/>
                </a:solidFill>
              </a:rPr>
              <a:pPr/>
              <a:t>27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0.png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9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617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65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9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6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5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5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617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65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Title Slide_high r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3" name="Line 3"/>
          <p:cNvSpPr>
            <a:spLocks noChangeShapeType="1"/>
          </p:cNvSpPr>
          <p:nvPr/>
        </p:nvSpPr>
        <p:spPr bwMode="auto">
          <a:xfrm flipH="1">
            <a:off x="0" y="5810250"/>
            <a:ext cx="9144000" cy="0"/>
          </a:xfrm>
          <a:prstGeom prst="line">
            <a:avLst/>
          </a:prstGeom>
          <a:noFill/>
          <a:ln w="9525">
            <a:solidFill>
              <a:srgbClr val="8F8F8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en-US" sz="1600" smtClean="0">
              <a:solidFill>
                <a:srgbClr val="3B3B3B"/>
              </a:solidFill>
              <a:latin typeface="Arial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12753" y="5527675"/>
            <a:ext cx="85185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eaLnBrk="0" hangingPunct="0">
              <a:lnSpc>
                <a:spcPct val="120000"/>
              </a:lnSpc>
            </a:pPr>
            <a:r>
              <a:rPr lang="en-US" sz="1100" b="1" smtClean="0">
                <a:solidFill>
                  <a:srgbClr val="013C59"/>
                </a:solidFill>
                <a:latin typeface="Arial" charset="0"/>
              </a:rPr>
              <a:t>www.mwe.com</a:t>
            </a:r>
          </a:p>
          <a:p>
            <a:pPr algn="just" eaLnBrk="0" hangingPunct="0">
              <a:lnSpc>
                <a:spcPct val="150000"/>
              </a:lnSpc>
              <a:spcBef>
                <a:spcPct val="100000"/>
              </a:spcBef>
            </a:pPr>
            <a:r>
              <a:rPr lang="en-US" sz="800" smtClean="0">
                <a:solidFill>
                  <a:srgbClr val="8F8F8F"/>
                </a:solidFill>
                <a:latin typeface="Arial" charset="0"/>
              </a:rPr>
              <a:t>Boston   Brussels   Chicago   Düsseldorf   Houston   London   Los Angeles   Miami   Milan   Munich   New York   Orange County   Rome   San Diego   Silicon Valley   Washington, D.C. Strategic alliance with MWE China Law Offices (Shanghai)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12753" y="6211888"/>
            <a:ext cx="8518525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just" eaLnBrk="0" hangingPunct="0">
              <a:lnSpc>
                <a:spcPct val="80000"/>
              </a:lnSpc>
            </a:pPr>
            <a:endParaRPr lang="en-US" sz="700" smtClean="0">
              <a:solidFill>
                <a:srgbClr val="8F8F8F"/>
              </a:solidFill>
              <a:latin typeface="Arial" charset="0"/>
            </a:endParaRPr>
          </a:p>
          <a:p>
            <a:pPr algn="just" eaLnBrk="0" hangingPunct="0">
              <a:lnSpc>
                <a:spcPct val="80000"/>
              </a:lnSpc>
            </a:pPr>
            <a:r>
              <a:rPr lang="en-US" sz="700" smtClean="0">
                <a:solidFill>
                  <a:srgbClr val="8F8F8F"/>
                </a:solidFill>
                <a:latin typeface="Arial" charset="0"/>
              </a:rPr>
              <a:t>© 2009 McDermott Will &amp; Emery LLP.  McDermott operates its practice through separate legal entities in each of the countries where it has offices. This communication may be considered attorney advertising. Previous results are not a guarantee of future outcome. The following legal entities are collectively referred to as "McDermott Will &amp; Emery," "McDermott" or "the Firm":  McDermott Will &amp; Emery LLP, McDermott Will &amp; Emery/Stanbrook LLP, McDermott Will &amp; Emery Rechtsanwälte Steuerberater LLP, MWE Steuerberatungsgesellschaft mbH, McDermott Will &amp; Emery Studio Legale Associato and McDermott Will &amp; Emery UK LLP.  These entities coordinate their activities through service agreements.  This communication may be considered advertising under the rules regulating the legal profession.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07975" y="2390775"/>
            <a:ext cx="7620000" cy="838200"/>
          </a:xfrm>
        </p:spPr>
        <p:txBody>
          <a:bodyPr anchor="b"/>
          <a:lstStyle>
            <a:lvl1pPr>
              <a:defRPr sz="3600">
                <a:solidFill>
                  <a:srgbClr val="013C5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307991" y="3527432"/>
            <a:ext cx="7286625" cy="1616075"/>
          </a:xfrm>
        </p:spPr>
        <p:txBody>
          <a:bodyPr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sz="18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</a:t>
            </a:r>
          </a:p>
          <a:p>
            <a:r>
              <a:rPr lang="en-US"/>
              <a:t>WDC 1788156_1.ppt	 	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0E43A23-A622-4A43-A848-EFE3576488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6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</a:t>
            </a:r>
          </a:p>
          <a:p>
            <a:r>
              <a:rPr lang="en-US"/>
              <a:t>WDC 1788156_1.ppt	 	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ECA7E4B-D94F-4FBB-BACF-C3D92C0620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6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6388" y="1716088"/>
            <a:ext cx="4183062" cy="4286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3" y="1716088"/>
            <a:ext cx="4183063" cy="4286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</a:t>
            </a:r>
          </a:p>
          <a:p>
            <a:r>
              <a:rPr lang="en-US"/>
              <a:t>WDC 1788156_1.ppt	 	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531E1C8-B7F0-4F9D-BA82-87A74DF839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5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5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</a:t>
            </a:r>
          </a:p>
          <a:p>
            <a:r>
              <a:rPr lang="en-US"/>
              <a:t>WDC 1788156_1.ppt	 	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CE3C7FF-C281-4B41-A7E7-92EB08B109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</a:t>
            </a:r>
          </a:p>
          <a:p>
            <a:r>
              <a:rPr lang="en-US"/>
              <a:t>WDC 1788156_1.ppt	 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83480C5-0902-47CA-9662-9CEA4AE2AB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</a:t>
            </a:r>
          </a:p>
          <a:p>
            <a:r>
              <a:rPr lang="en-US"/>
              <a:t>WDC 1788156_1.ppt	 	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4F68C0E-C986-48AF-B728-B923964C6D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</a:t>
            </a:r>
          </a:p>
          <a:p>
            <a:r>
              <a:rPr lang="en-US"/>
              <a:t>WDC 1788156_1.ppt	 	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58895C3-5382-49EB-ACB6-D5F8E29985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</a:t>
            </a:r>
          </a:p>
          <a:p>
            <a:r>
              <a:rPr lang="en-US"/>
              <a:t>WDC 1788156_1.ppt	 	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31B36E9-C8A6-439D-BCDA-4951983D2D6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</a:t>
            </a:r>
          </a:p>
          <a:p>
            <a:r>
              <a:rPr lang="en-US"/>
              <a:t>WDC 1788156_1.ppt	 	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F8E30FC-BB8A-4D95-822C-4AFAF82732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6075" y="303216"/>
            <a:ext cx="2128838" cy="5699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6388" y="303216"/>
            <a:ext cx="6237287" cy="5699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</a:t>
            </a:r>
          </a:p>
          <a:p>
            <a:r>
              <a:rPr lang="en-US"/>
              <a:t>WDC 1788156_1.ppt	 	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C356B34-682E-4D48-8FA8-F3A5651DB2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Title Slide_high r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3" name="Line 3"/>
          <p:cNvSpPr>
            <a:spLocks noChangeShapeType="1"/>
          </p:cNvSpPr>
          <p:nvPr/>
        </p:nvSpPr>
        <p:spPr bwMode="auto">
          <a:xfrm flipH="1">
            <a:off x="0" y="5810250"/>
            <a:ext cx="9144000" cy="0"/>
          </a:xfrm>
          <a:prstGeom prst="line">
            <a:avLst/>
          </a:prstGeom>
          <a:noFill/>
          <a:ln w="9525">
            <a:solidFill>
              <a:srgbClr val="8F8F8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en-US" sz="1600" smtClean="0">
              <a:solidFill>
                <a:srgbClr val="3B3B3B"/>
              </a:solidFill>
              <a:latin typeface="Arial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12753" y="5527675"/>
            <a:ext cx="85185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eaLnBrk="0" hangingPunct="0">
              <a:lnSpc>
                <a:spcPct val="120000"/>
              </a:lnSpc>
            </a:pPr>
            <a:r>
              <a:rPr lang="en-US" sz="1100" b="1" smtClean="0">
                <a:solidFill>
                  <a:srgbClr val="013C59"/>
                </a:solidFill>
                <a:latin typeface="Arial" charset="0"/>
              </a:rPr>
              <a:t>www.mwe.com</a:t>
            </a:r>
          </a:p>
          <a:p>
            <a:pPr algn="just" eaLnBrk="0" hangingPunct="0">
              <a:lnSpc>
                <a:spcPct val="150000"/>
              </a:lnSpc>
              <a:spcBef>
                <a:spcPct val="100000"/>
              </a:spcBef>
            </a:pPr>
            <a:r>
              <a:rPr lang="en-US" sz="800" smtClean="0">
                <a:solidFill>
                  <a:srgbClr val="8F8F8F"/>
                </a:solidFill>
                <a:latin typeface="Arial" charset="0"/>
              </a:rPr>
              <a:t>Boston   Brussels   Chicago   Düsseldorf   Houston   London   Los Angeles   Miami   Milan   Munich   New York   Orange County   Rome   San Diego   Silicon Valley   Washington, D.C. Strategic alliance with MWE China Law Offices (Shanghai)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12753" y="6211888"/>
            <a:ext cx="8518525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just" eaLnBrk="0" hangingPunct="0">
              <a:lnSpc>
                <a:spcPct val="80000"/>
              </a:lnSpc>
            </a:pPr>
            <a:endParaRPr lang="en-US" sz="700" smtClean="0">
              <a:solidFill>
                <a:srgbClr val="8F8F8F"/>
              </a:solidFill>
              <a:latin typeface="Arial" charset="0"/>
            </a:endParaRPr>
          </a:p>
          <a:p>
            <a:pPr algn="just" eaLnBrk="0" hangingPunct="0">
              <a:lnSpc>
                <a:spcPct val="80000"/>
              </a:lnSpc>
            </a:pPr>
            <a:r>
              <a:rPr lang="en-US" sz="700" smtClean="0">
                <a:solidFill>
                  <a:srgbClr val="8F8F8F"/>
                </a:solidFill>
                <a:latin typeface="Arial" charset="0"/>
              </a:rPr>
              <a:t>© 2009 McDermott Will &amp; Emery LLP.  McDermott operates its practice through separate legal entities in each of the countries where it has offices. This communication may be considered attorney advertising. Previous results are not a guarantee of future outcome. The following legal entities are collectively referred to as "McDermott Will &amp; Emery," "McDermott" or "the Firm":  McDermott Will &amp; Emery LLP, McDermott Will &amp; Emery/Stanbrook LLP, McDermott Will &amp; Emery Rechtsanwälte Steuerberater LLP, MWE Steuerberatungsgesellschaft mbH, McDermott Will &amp; Emery Studio Legale Associato and McDermott Will &amp; Emery UK LLP.  These entities coordinate their activities through service agreements.  This communication may be considered advertising under the rules regulating the legal profession.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07975" y="2390775"/>
            <a:ext cx="7620000" cy="838200"/>
          </a:xfrm>
        </p:spPr>
        <p:txBody>
          <a:bodyPr anchor="b"/>
          <a:lstStyle>
            <a:lvl1pPr>
              <a:defRPr sz="3600">
                <a:solidFill>
                  <a:srgbClr val="013C5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307991" y="3527432"/>
            <a:ext cx="7286625" cy="1616075"/>
          </a:xfrm>
        </p:spPr>
        <p:txBody>
          <a:bodyPr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sz="18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	 	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6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	 	</a:t>
            </a: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6388" y="1716088"/>
            <a:ext cx="4183062" cy="4286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3" y="1716088"/>
            <a:ext cx="4183063" cy="4286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	 	</a:t>
            </a: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5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5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	 	</a:t>
            </a: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	 	</a:t>
            </a:r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	 	</a:t>
            </a: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	 	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	 	</a:t>
            </a:r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	 	</a:t>
            </a: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6075" y="303216"/>
            <a:ext cx="2128838" cy="5699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6388" y="303216"/>
            <a:ext cx="6237287" cy="5699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www.mwe.com 	 	</a:t>
            </a: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8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5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5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6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5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5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617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65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38400"/>
            <a:ext cx="7772400" cy="1752600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06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95F43D7-13BB-4F01-A47C-01871FE65B62}" type="datetimeFigureOut">
              <a:rPr lang="en-US"/>
              <a:pPr>
                <a:defRPr/>
              </a:pPr>
              <a:t>10/10/2012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C2D14D-3313-421B-A2BE-8A26B506BD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0C52062-DB98-4EB7-9396-5CAC19A1BBB3}" type="datetimeFigureOut">
              <a:rPr lang="en-US"/>
              <a:pPr>
                <a:defRPr/>
              </a:pPr>
              <a:t>10/10/2012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66E3C2-1D42-4161-BAAA-433DBB4B1B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382000" cy="4495800"/>
          </a:xfrm>
        </p:spPr>
        <p:txBody>
          <a:bodyPr/>
          <a:lstStyle>
            <a:lvl1pPr>
              <a:spcBef>
                <a:spcPts val="1800"/>
              </a:spcBef>
              <a:defRPr sz="3200">
                <a:solidFill>
                  <a:srgbClr val="C00000"/>
                </a:solidFill>
              </a:defRPr>
            </a:lvl1pPr>
            <a:lvl2pPr>
              <a:spcBef>
                <a:spcPts val="768"/>
              </a:spcBef>
              <a:defRPr sz="28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4775E57-674C-4B58-B246-D1D9607718A5}" type="datetimeFigureOut">
              <a:rPr lang="en-US"/>
              <a:pPr>
                <a:defRPr/>
              </a:pPr>
              <a:t>10/10/2012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6B06AB-020B-43E3-9155-1F3427FA481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60929D-0D34-4E75-83B9-93411E826F30}" type="datetimeFigureOut">
              <a:rPr lang="en-US"/>
              <a:pPr>
                <a:defRPr/>
              </a:pPr>
              <a:t>10/10/2012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DB54CB-3C4E-426D-BCE1-804198548E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76C66E-FB50-424F-8A4A-3C25C48FF0C9}" type="datetimeFigureOut">
              <a:rPr lang="en-US"/>
              <a:pPr>
                <a:defRPr/>
              </a:pPr>
              <a:t>10/10/2012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C323D5-B3B9-4989-A37C-7F555F26B8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F369E10-ABA7-4399-B84B-3AFFC0E218D9}" type="datetimeFigureOut">
              <a:rPr lang="en-US"/>
              <a:pPr>
                <a:defRPr/>
              </a:pPr>
              <a:t>10/10/2012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497E9A-678F-47AC-91BD-B324C06920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ransparentpeople.jpg"/>
          <p:cNvPicPr>
            <a:picLocks noChangeAspect="1"/>
          </p:cNvPicPr>
          <p:nvPr/>
        </p:nvPicPr>
        <p:blipFill>
          <a:blip r:embed="rId2" cstate="print"/>
          <a:srcRect r="1948"/>
          <a:stretch>
            <a:fillRect/>
          </a:stretch>
        </p:blipFill>
        <p:spPr>
          <a:xfrm>
            <a:off x="0" y="5645649"/>
            <a:ext cx="9144000" cy="1212397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5" name="Picture 8" descr="reversedswoosh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663"/>
          <a:stretch>
            <a:fillRect/>
          </a:stretch>
        </p:blipFill>
        <p:spPr bwMode="auto">
          <a:xfrm>
            <a:off x="0" y="0"/>
            <a:ext cx="9144000" cy="418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2052"/>
          <a:stretch/>
        </p:blipFill>
        <p:spPr bwMode="auto">
          <a:xfrm>
            <a:off x="304800" y="228600"/>
            <a:ext cx="5105400" cy="938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4340538" y="990596"/>
            <a:ext cx="2295972" cy="735322"/>
            <a:chOff x="6690060" y="6019862"/>
            <a:chExt cx="2101353" cy="672583"/>
          </a:xfrm>
        </p:grpSpPr>
        <p:pic>
          <p:nvPicPr>
            <p:cNvPr id="8" name="Picture 11" descr="m2s_2colornotag no back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9496" y="6019862"/>
              <a:ext cx="1231101" cy="533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11"/>
            <p:cNvSpPr txBox="1">
              <a:spLocks noChangeArrowheads="1"/>
            </p:cNvSpPr>
            <p:nvPr userDrawn="1"/>
          </p:nvSpPr>
          <p:spPr bwMode="auto">
            <a:xfrm>
              <a:off x="6690060" y="6172061"/>
              <a:ext cx="1676400" cy="211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900" b="1" i="1" dirty="0">
                  <a:solidFill>
                    <a:prstClr val="black"/>
                  </a:solidFill>
                  <a:cs typeface="Arial" charset="0"/>
                </a:rPr>
                <a:t>Powered by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391400" y="6503669"/>
              <a:ext cx="1400013" cy="188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750" b="1" dirty="0">
                  <a:solidFill>
                    <a:prstClr val="black"/>
                  </a:solidFill>
                  <a:latin typeface="Arial Narrow" pitchFamily="34" charset="0"/>
                  <a:cs typeface="Arial" pitchFamily="34" charset="0"/>
                </a:rPr>
                <a:t>DATA TO THE HIGHEST POWER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3863977"/>
            <a:ext cx="8991600" cy="1470025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337447"/>
            <a:ext cx="6553200" cy="5299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66B15-28CC-4674-B76A-68F1D3D7905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9709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67006"/>
            <a:ext cx="8229600" cy="32305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3B0F7-1354-411E-8E34-2720645B63E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08602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NEW pathways logo.png"/>
          <p:cNvPicPr>
            <a:picLocks noChangeAspect="1"/>
          </p:cNvPicPr>
          <p:nvPr/>
        </p:nvPicPr>
        <p:blipFill>
          <a:blip r:embed="rId2" cstate="print">
            <a:lum bright="10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1447800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m2s_2colornotag no back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8286" y="6108700"/>
            <a:ext cx="14065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781800" y="6337346"/>
            <a:ext cx="1676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000" b="1" i="1" dirty="0">
                <a:solidFill>
                  <a:prstClr val="black"/>
                </a:solidFill>
                <a:cs typeface="Arial" charset="0"/>
              </a:rPr>
              <a:t>Powered by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0" y="6642100"/>
            <a:ext cx="16002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750" b="1" dirty="0"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DATA TO THE HIGHEST POWER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4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9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6F816-587C-41C1-A630-056DF6B68B61}" type="datetimeFigureOut">
              <a:rPr lang="en-US">
                <a:solidFill>
                  <a:prstClr val="black"/>
                </a:solidFill>
                <a:latin typeface="Arial" charset="0"/>
              </a:rPr>
              <a:pPr>
                <a:defRPr/>
              </a:pPr>
              <a:t>10/10/2012</a:t>
            </a:fld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96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BDC0C-89C5-4EE9-8726-41A759F1BD9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93160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9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2009E-B264-425C-8425-1BEEDF978240}" type="datetimeFigureOut">
              <a:rPr lang="en-US">
                <a:solidFill>
                  <a:prstClr val="black"/>
                </a:solidFill>
                <a:latin typeface="Arial" charset="0"/>
              </a:rPr>
              <a:pPr>
                <a:defRPr/>
              </a:pPr>
              <a:t>10/10/2012</a:t>
            </a:fld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96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6C132-6196-4BC9-8766-33B027D0437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884547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4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4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9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0F3F0-9CD8-4650-97EC-F8CD37DC3C28}" type="datetimeFigureOut">
              <a:rPr lang="en-US">
                <a:solidFill>
                  <a:prstClr val="black"/>
                </a:solidFill>
                <a:latin typeface="Arial" charset="0"/>
              </a:rPr>
              <a:pPr>
                <a:defRPr/>
              </a:pPr>
              <a:t>10/10/2012</a:t>
            </a:fld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96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95CB4-3692-4264-A75D-1CBD72AD5B3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61781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9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58496-DC8B-4937-A08A-E45B41D5A9D7}" type="datetimeFigureOut">
              <a:rPr lang="en-US">
                <a:solidFill>
                  <a:prstClr val="black"/>
                </a:solidFill>
                <a:latin typeface="Arial" charset="0"/>
              </a:rPr>
              <a:pPr>
                <a:defRPr/>
              </a:pPr>
              <a:t>10/10/2012</a:t>
            </a:fld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96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707B5-3A3F-4624-B717-8B37082AFF2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094898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9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9678F-BAFA-4B55-ADE4-7AEB29741A17}" type="datetimeFigureOut">
              <a:rPr lang="en-US">
                <a:solidFill>
                  <a:prstClr val="black"/>
                </a:solidFill>
                <a:latin typeface="Arial" charset="0"/>
              </a:rPr>
              <a:pPr>
                <a:defRPr/>
              </a:pPr>
              <a:t>10/10/2012</a:t>
            </a:fld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96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D787E-9EC4-4622-9A2A-9FC09D3FA85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161830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9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F70AC-E17C-4154-9B6D-7700A7261F6C}" type="datetimeFigureOut">
              <a:rPr lang="en-US">
                <a:solidFill>
                  <a:prstClr val="black"/>
                </a:solidFill>
                <a:latin typeface="Arial" charset="0"/>
              </a:rPr>
              <a:pPr>
                <a:defRPr/>
              </a:pPr>
              <a:t>10/10/2012</a:t>
            </a:fld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96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0FAD8-C1AA-4DFC-AFD1-7F5E371CF6A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889092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9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E5398-E9AB-4828-9E04-28726F798109}" type="datetimeFigureOut">
              <a:rPr lang="en-US">
                <a:solidFill>
                  <a:prstClr val="black"/>
                </a:solidFill>
                <a:latin typeface="Arial" charset="0"/>
              </a:rPr>
              <a:pPr>
                <a:defRPr/>
              </a:pPr>
              <a:t>10/10/2012</a:t>
            </a:fld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96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FDA26-BA0D-4F4B-9ACB-865ECD47DB6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47660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9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8A33B-CE2E-480D-AA4B-3D05F016BC25}" type="datetimeFigureOut">
              <a:rPr lang="en-US">
                <a:solidFill>
                  <a:prstClr val="black"/>
                </a:solidFill>
                <a:latin typeface="Arial" charset="0"/>
              </a:rPr>
              <a:pPr>
                <a:defRPr/>
              </a:pPr>
              <a:t>10/10/2012</a:t>
            </a:fld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96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91C6A-894B-41ED-8FB4-2DAAEC844A6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822291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9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6344F-6A4F-410C-8D1C-EC841E04205B}" type="datetimeFigureOut">
              <a:rPr lang="en-US">
                <a:solidFill>
                  <a:prstClr val="black"/>
                </a:solidFill>
                <a:latin typeface="Arial" charset="0"/>
              </a:rPr>
              <a:pPr>
                <a:defRPr/>
              </a:pPr>
              <a:t>10/10/2012</a:t>
            </a:fld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96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BCCEC-97FA-4F88-9671-4C7FBE87B8C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0823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39CE670-7EDE-4DF4-B889-9C63306005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394121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ransparentpeople.jpg"/>
          <p:cNvPicPr>
            <a:picLocks noChangeAspect="1"/>
          </p:cNvPicPr>
          <p:nvPr/>
        </p:nvPicPr>
        <p:blipFill>
          <a:blip r:embed="rId2" cstate="print"/>
          <a:srcRect r="1948"/>
          <a:stretch>
            <a:fillRect/>
          </a:stretch>
        </p:blipFill>
        <p:spPr>
          <a:xfrm>
            <a:off x="0" y="5645633"/>
            <a:ext cx="9144000" cy="1212397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5" name="Picture 8" descr="reversedswoosh.jpg"/>
          <p:cNvPicPr>
            <a:picLocks noChangeAspect="1"/>
          </p:cNvPicPr>
          <p:nvPr/>
        </p:nvPicPr>
        <p:blipFill>
          <a:blip r:embed="rId3" cstate="print"/>
          <a:srcRect t="24663"/>
          <a:stretch>
            <a:fillRect/>
          </a:stretch>
        </p:blipFill>
        <p:spPr bwMode="auto">
          <a:xfrm>
            <a:off x="0" y="0"/>
            <a:ext cx="9144000" cy="418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/>
          <p:cNvPicPr>
            <a:picLocks noChangeAspect="1"/>
          </p:cNvPicPr>
          <p:nvPr/>
        </p:nvPicPr>
        <p:blipFill>
          <a:blip r:embed="rId4" cstate="print"/>
          <a:srcRect r="22052"/>
          <a:stretch>
            <a:fillRect/>
          </a:stretch>
        </p:blipFill>
        <p:spPr bwMode="auto">
          <a:xfrm>
            <a:off x="304800" y="228600"/>
            <a:ext cx="5105400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3863977"/>
            <a:ext cx="8991600" cy="1470025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337431"/>
            <a:ext cx="6553200" cy="5299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728BD00C-300E-44B1-85F0-529AF06874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38400"/>
            <a:ext cx="7772400" cy="1752600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06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6F2E72-77C5-4B92-BED4-27BD4F0CFF9F}" type="datetimeFigureOut">
              <a:rPr lang="en-US"/>
              <a:pPr>
                <a:defRPr/>
              </a:pPr>
              <a:t>10/10/2012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515F3C3-EF89-4079-8066-1E77781508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14EE48-88EB-425A-A5E9-6107760365AE}" type="datetimeFigureOut">
              <a:rPr lang="en-US"/>
              <a:pPr>
                <a:defRPr/>
              </a:pPr>
              <a:t>10/10/2012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58F3D6-294C-4A4F-8FCA-913A93B165C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382000" cy="4495800"/>
          </a:xfrm>
        </p:spPr>
        <p:txBody>
          <a:bodyPr/>
          <a:lstStyle>
            <a:lvl1pPr>
              <a:spcBef>
                <a:spcPts val="1800"/>
              </a:spcBef>
              <a:defRPr sz="3200">
                <a:solidFill>
                  <a:srgbClr val="C00000"/>
                </a:solidFill>
              </a:defRPr>
            </a:lvl1pPr>
            <a:lvl2pPr>
              <a:spcBef>
                <a:spcPts val="768"/>
              </a:spcBef>
              <a:defRPr sz="28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74090C-7BE0-43CC-9270-1A436791A987}" type="datetimeFigureOut">
              <a:rPr lang="en-US"/>
              <a:pPr>
                <a:defRPr/>
              </a:pPr>
              <a:t>10/10/2012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85F468-3FAB-48D7-96F5-45CD1265E95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1D4372-0D5E-45DA-A518-FC74928AD762}" type="datetimeFigureOut">
              <a:rPr lang="en-US"/>
              <a:pPr>
                <a:defRPr/>
              </a:pPr>
              <a:t>10/10/2012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6C45B3-BA8F-4DB7-8DBC-D6AF1256FB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38D3FF-9417-4EB5-B7D4-C2598124A3E9}" type="datetimeFigureOut">
              <a:rPr lang="en-US"/>
              <a:pPr>
                <a:defRPr/>
              </a:pPr>
              <a:t>10/10/2012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543BD0-8C8B-490D-AE1F-B23526623C3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F991B6-BD51-4BFB-A584-D6209B6E7B0C}" type="datetimeFigureOut">
              <a:rPr lang="en-US"/>
              <a:pPr>
                <a:defRPr/>
              </a:pPr>
              <a:t>10/10/2012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8C4254E-D445-4FEB-BD32-85490F0E80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66.xml"/><Relationship Id="rId10" Type="http://schemas.openxmlformats.org/officeDocument/2006/relationships/image" Target="../media/image4.emf"/><Relationship Id="rId4" Type="http://schemas.openxmlformats.org/officeDocument/2006/relationships/slideLayout" Target="../slideLayouts/slideLayout65.xml"/><Relationship Id="rId9" Type="http://schemas.openxmlformats.org/officeDocument/2006/relationships/image" Target="../media/image3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image" Target="../media/image6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1.xml"/><Relationship Id="rId4" Type="http://schemas.openxmlformats.org/officeDocument/2006/relationships/image" Target="../media/image7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theme" Target="../theme/theme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86.xml"/><Relationship Id="rId10" Type="http://schemas.openxmlformats.org/officeDocument/2006/relationships/image" Target="../media/image4.emf"/><Relationship Id="rId4" Type="http://schemas.openxmlformats.org/officeDocument/2006/relationships/slideLayout" Target="../slideLayouts/slideLayout85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4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28748" name="Rectangle 4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4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28748" name="Rectangle 4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lide_high res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738" y="6378641"/>
            <a:ext cx="56388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3886200" algn="l"/>
              </a:tabLst>
              <a:defRPr sz="1000">
                <a:solidFill>
                  <a:srgbClr val="3B3B3B"/>
                </a:solidFill>
              </a:defRPr>
            </a:lvl1pPr>
          </a:lstStyle>
          <a:p>
            <a:pPr eaLnBrk="0" hangingPunct="0"/>
            <a:r>
              <a:rPr lang="en-US" smtClean="0">
                <a:latin typeface="Arial" charset="0"/>
              </a:rPr>
              <a:t>www.mwe.com </a:t>
            </a:r>
          </a:p>
          <a:p>
            <a:pPr eaLnBrk="0" hangingPunct="0"/>
            <a:r>
              <a:rPr lang="en-US" smtClean="0">
                <a:latin typeface="Arial" charset="0"/>
              </a:rPr>
              <a:t>WDC 1788156_1.ppt	 	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45464" y="6378641"/>
            <a:ext cx="6858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3B3B3B"/>
                </a:solidFill>
              </a:defRPr>
            </a:lvl1pPr>
          </a:lstStyle>
          <a:p>
            <a:pPr eaLnBrk="0" hangingPunct="0"/>
            <a:fld id="{9F21A74D-A5A3-4D14-AC83-E6DA97AE58C1}" type="slidenum">
              <a:rPr lang="en-US" smtClean="0">
                <a:latin typeface="Arial" charset="0"/>
              </a:rPr>
              <a:pPr eaLnBrk="0" hangingPunct="0"/>
              <a:t>‹#›</a:t>
            </a:fld>
            <a:endParaRPr lang="en-US" smtClean="0">
              <a:latin typeface="Arial" charset="0"/>
            </a:endParaRPr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 flipH="1">
            <a:off x="0" y="6311900"/>
            <a:ext cx="914400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en-US" sz="1600" smtClean="0">
              <a:solidFill>
                <a:srgbClr val="3B3B3B"/>
              </a:solidFill>
              <a:latin typeface="Arial" charset="0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07990" y="303216"/>
            <a:ext cx="6430963" cy="80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6401" y="1716088"/>
            <a:ext cx="85185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ransition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9pPr>
    </p:titleStyle>
    <p:bodyStyle>
      <a:lvl1pPr marL="228600" indent="-228600" algn="l" rtl="0" eaLnBrk="0" fontAlgn="base" hangingPunct="0">
        <a:spcBef>
          <a:spcPct val="25000"/>
        </a:spcBef>
        <a:spcAft>
          <a:spcPct val="25000"/>
        </a:spcAft>
        <a:buClr>
          <a:srgbClr val="013C59"/>
        </a:buClr>
        <a:buFont typeface="Wingdings" pitchFamily="2" charset="2"/>
        <a:buChar char="§"/>
        <a:defRPr sz="2400">
          <a:solidFill>
            <a:srgbClr val="3B3B3B"/>
          </a:solidFill>
          <a:latin typeface="+mn-lt"/>
          <a:ea typeface="+mn-ea"/>
          <a:cs typeface="+mn-cs"/>
        </a:defRPr>
      </a:lvl1pPr>
      <a:lvl2pPr marL="571500" indent="-228600" algn="l" rtl="0" eaLnBrk="0" fontAlgn="base" hangingPunct="0">
        <a:spcBef>
          <a:spcPct val="25000"/>
        </a:spcBef>
        <a:spcAft>
          <a:spcPct val="25000"/>
        </a:spcAft>
        <a:buClr>
          <a:srgbClr val="808080"/>
        </a:buClr>
        <a:buFont typeface="Times" pitchFamily="18" charset="0"/>
        <a:buChar char="–"/>
        <a:defRPr sz="2000">
          <a:solidFill>
            <a:srgbClr val="3B3B3B"/>
          </a:solidFill>
          <a:latin typeface="+mn-lt"/>
        </a:defRPr>
      </a:lvl2pPr>
      <a:lvl3pPr marL="914400" indent="-228600" algn="l" rtl="0" eaLnBrk="0" fontAlgn="base" hangingPunct="0">
        <a:spcBef>
          <a:spcPct val="25000"/>
        </a:spcBef>
        <a:spcAft>
          <a:spcPct val="25000"/>
        </a:spcAft>
        <a:buClr>
          <a:srgbClr val="B50C00"/>
        </a:buClr>
        <a:buChar char="•"/>
        <a:defRPr>
          <a:solidFill>
            <a:srgbClr val="3B3B3B"/>
          </a:solidFill>
          <a:latin typeface="+mn-lt"/>
        </a:defRPr>
      </a:lvl3pPr>
      <a:lvl4pPr marL="1257300" indent="-228600" algn="l" rtl="0" eaLnBrk="0" fontAlgn="base" hangingPunct="0">
        <a:spcBef>
          <a:spcPct val="25000"/>
        </a:spcBef>
        <a:spcAft>
          <a:spcPct val="25000"/>
        </a:spcAft>
        <a:buClr>
          <a:srgbClr val="808080"/>
        </a:buClr>
        <a:buFont typeface="Times" pitchFamily="18" charset="0"/>
        <a:buChar char="–"/>
        <a:defRPr sz="1600">
          <a:solidFill>
            <a:srgbClr val="3B3B3B"/>
          </a:solidFill>
          <a:latin typeface="+mn-lt"/>
        </a:defRPr>
      </a:lvl4pPr>
      <a:lvl5pPr marL="1600200" indent="-228600" algn="l" rtl="0" eaLnBrk="0" fontAlgn="base" hangingPunct="0">
        <a:spcBef>
          <a:spcPct val="25000"/>
        </a:spcBef>
        <a:spcAft>
          <a:spcPct val="25000"/>
        </a:spcAft>
        <a:buClr>
          <a:srgbClr val="54640D"/>
        </a:buClr>
        <a:buFont typeface="Times" pitchFamily="18" charset="0"/>
        <a:buChar char="»"/>
        <a:defRPr sz="1400">
          <a:solidFill>
            <a:srgbClr val="3B3B3B"/>
          </a:solidFill>
          <a:latin typeface="+mn-lt"/>
        </a:defRPr>
      </a:lvl5pPr>
      <a:lvl6pPr marL="2057400" indent="-228600" algn="l" rtl="0" eaLnBrk="0" fontAlgn="base" hangingPunct="0">
        <a:spcBef>
          <a:spcPct val="25000"/>
        </a:spcBef>
        <a:spcAft>
          <a:spcPct val="25000"/>
        </a:spcAft>
        <a:buClr>
          <a:srgbClr val="54640D"/>
        </a:buClr>
        <a:buFont typeface="Times" pitchFamily="18" charset="0"/>
        <a:buChar char="»"/>
        <a:defRPr sz="1400">
          <a:solidFill>
            <a:srgbClr val="3B3B3B"/>
          </a:solidFill>
          <a:latin typeface="+mn-lt"/>
        </a:defRPr>
      </a:lvl6pPr>
      <a:lvl7pPr marL="2514600" indent="-228600" algn="l" rtl="0" eaLnBrk="0" fontAlgn="base" hangingPunct="0">
        <a:spcBef>
          <a:spcPct val="25000"/>
        </a:spcBef>
        <a:spcAft>
          <a:spcPct val="25000"/>
        </a:spcAft>
        <a:buClr>
          <a:srgbClr val="54640D"/>
        </a:buClr>
        <a:buFont typeface="Times" pitchFamily="18" charset="0"/>
        <a:buChar char="»"/>
        <a:defRPr sz="1400">
          <a:solidFill>
            <a:srgbClr val="3B3B3B"/>
          </a:solidFill>
          <a:latin typeface="+mn-lt"/>
        </a:defRPr>
      </a:lvl7pPr>
      <a:lvl8pPr marL="2971800" indent="-228600" algn="l" rtl="0" eaLnBrk="0" fontAlgn="base" hangingPunct="0">
        <a:spcBef>
          <a:spcPct val="25000"/>
        </a:spcBef>
        <a:spcAft>
          <a:spcPct val="25000"/>
        </a:spcAft>
        <a:buClr>
          <a:srgbClr val="54640D"/>
        </a:buClr>
        <a:buFont typeface="Times" pitchFamily="18" charset="0"/>
        <a:buChar char="»"/>
        <a:defRPr sz="1400">
          <a:solidFill>
            <a:srgbClr val="3B3B3B"/>
          </a:solidFill>
          <a:latin typeface="+mn-lt"/>
        </a:defRPr>
      </a:lvl8pPr>
      <a:lvl9pPr marL="3429000" indent="-228600" algn="l" rtl="0" eaLnBrk="0" fontAlgn="base" hangingPunct="0">
        <a:spcBef>
          <a:spcPct val="25000"/>
        </a:spcBef>
        <a:spcAft>
          <a:spcPct val="25000"/>
        </a:spcAft>
        <a:buClr>
          <a:srgbClr val="54640D"/>
        </a:buClr>
        <a:buFont typeface="Times" pitchFamily="18" charset="0"/>
        <a:buChar char="»"/>
        <a:defRPr sz="1400">
          <a:solidFill>
            <a:srgbClr val="3B3B3B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lide_high res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738" y="6378641"/>
            <a:ext cx="56388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3886200" algn="l"/>
              </a:tabLst>
              <a:defRPr sz="1000">
                <a:solidFill>
                  <a:srgbClr val="3B3B3B"/>
                </a:solidFill>
              </a:defRPr>
            </a:lvl1pPr>
          </a:lstStyle>
          <a:p>
            <a:pPr eaLnBrk="0" hangingPunct="0"/>
            <a:r>
              <a:rPr lang="en-US" smtClean="0">
                <a:latin typeface="Arial" charset="0"/>
              </a:rPr>
              <a:t>www.mwe.com 	 	</a:t>
            </a:r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 flipH="1">
            <a:off x="0" y="6311900"/>
            <a:ext cx="914400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en-US" sz="1600" smtClean="0">
              <a:solidFill>
                <a:srgbClr val="3B3B3B"/>
              </a:solidFill>
              <a:latin typeface="Arial" charset="0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07990" y="303216"/>
            <a:ext cx="6430963" cy="80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6401" y="1716088"/>
            <a:ext cx="85185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4" name="Text Box 8"/>
          <p:cNvSpPr txBox="1">
            <a:spLocks noChangeArrowheads="1"/>
          </p:cNvSpPr>
          <p:nvPr userDrawn="1"/>
        </p:nvSpPr>
        <p:spPr bwMode="auto">
          <a:xfrm>
            <a:off x="7924800" y="6324600"/>
            <a:ext cx="838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fld id="{EFDF4715-B5A9-4885-86EB-28CB5DBBC09A}" type="slidenum">
              <a:rPr lang="en-US" sz="1200" smtClean="0">
                <a:solidFill>
                  <a:srgbClr val="3B3B3B"/>
                </a:solidFill>
                <a:latin typeface="Arial" charset="0"/>
              </a:rPr>
              <a:pPr algn="r" eaLnBrk="0" hangingPunct="0">
                <a:spcBef>
                  <a:spcPct val="50000"/>
                </a:spcBef>
              </a:pPr>
              <a:t>‹#›</a:t>
            </a:fld>
            <a:endParaRPr lang="en-US" sz="1200" smtClean="0">
              <a:solidFill>
                <a:srgbClr val="3B3B3B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ransition/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9pPr>
    </p:titleStyle>
    <p:bodyStyle>
      <a:lvl1pPr marL="228600" indent="-228600" algn="l" rtl="0" eaLnBrk="0" fontAlgn="base" hangingPunct="0">
        <a:spcBef>
          <a:spcPct val="25000"/>
        </a:spcBef>
        <a:spcAft>
          <a:spcPct val="25000"/>
        </a:spcAft>
        <a:buClr>
          <a:srgbClr val="013C59"/>
        </a:buClr>
        <a:buFont typeface="Wingdings" pitchFamily="2" charset="2"/>
        <a:buChar char="§"/>
        <a:defRPr sz="2400">
          <a:solidFill>
            <a:srgbClr val="3B3B3B"/>
          </a:solidFill>
          <a:latin typeface="+mn-lt"/>
          <a:ea typeface="+mn-ea"/>
          <a:cs typeface="+mn-cs"/>
        </a:defRPr>
      </a:lvl1pPr>
      <a:lvl2pPr marL="571500" indent="-228600" algn="l" rtl="0" eaLnBrk="0" fontAlgn="base" hangingPunct="0">
        <a:spcBef>
          <a:spcPct val="25000"/>
        </a:spcBef>
        <a:spcAft>
          <a:spcPct val="25000"/>
        </a:spcAft>
        <a:buClr>
          <a:srgbClr val="808080"/>
        </a:buClr>
        <a:buFont typeface="Times" pitchFamily="18" charset="0"/>
        <a:buChar char="–"/>
        <a:defRPr sz="2000">
          <a:solidFill>
            <a:srgbClr val="3B3B3B"/>
          </a:solidFill>
          <a:latin typeface="+mn-lt"/>
        </a:defRPr>
      </a:lvl2pPr>
      <a:lvl3pPr marL="914400" indent="-228600" algn="l" rtl="0" eaLnBrk="0" fontAlgn="base" hangingPunct="0">
        <a:spcBef>
          <a:spcPct val="25000"/>
        </a:spcBef>
        <a:spcAft>
          <a:spcPct val="25000"/>
        </a:spcAft>
        <a:buClr>
          <a:srgbClr val="B50C00"/>
        </a:buClr>
        <a:buChar char="•"/>
        <a:defRPr>
          <a:solidFill>
            <a:srgbClr val="3B3B3B"/>
          </a:solidFill>
          <a:latin typeface="+mn-lt"/>
        </a:defRPr>
      </a:lvl3pPr>
      <a:lvl4pPr marL="1257300" indent="-228600" algn="l" rtl="0" eaLnBrk="0" fontAlgn="base" hangingPunct="0">
        <a:spcBef>
          <a:spcPct val="25000"/>
        </a:spcBef>
        <a:spcAft>
          <a:spcPct val="25000"/>
        </a:spcAft>
        <a:buClr>
          <a:srgbClr val="808080"/>
        </a:buClr>
        <a:buFont typeface="Times" pitchFamily="18" charset="0"/>
        <a:buChar char="–"/>
        <a:defRPr sz="1600">
          <a:solidFill>
            <a:srgbClr val="3B3B3B"/>
          </a:solidFill>
          <a:latin typeface="+mn-lt"/>
        </a:defRPr>
      </a:lvl4pPr>
      <a:lvl5pPr marL="1600200" indent="-228600" algn="l" rtl="0" eaLnBrk="0" fontAlgn="base" hangingPunct="0">
        <a:spcBef>
          <a:spcPct val="25000"/>
        </a:spcBef>
        <a:spcAft>
          <a:spcPct val="25000"/>
        </a:spcAft>
        <a:buClr>
          <a:srgbClr val="54640D"/>
        </a:buClr>
        <a:buFont typeface="Times" pitchFamily="18" charset="0"/>
        <a:buChar char="»"/>
        <a:defRPr sz="1400">
          <a:solidFill>
            <a:srgbClr val="3B3B3B"/>
          </a:solidFill>
          <a:latin typeface="+mn-lt"/>
        </a:defRPr>
      </a:lvl5pPr>
      <a:lvl6pPr marL="2057400" indent="-228600" algn="l" rtl="0" eaLnBrk="0" fontAlgn="base" hangingPunct="0">
        <a:spcBef>
          <a:spcPct val="25000"/>
        </a:spcBef>
        <a:spcAft>
          <a:spcPct val="25000"/>
        </a:spcAft>
        <a:buClr>
          <a:srgbClr val="54640D"/>
        </a:buClr>
        <a:buFont typeface="Times" pitchFamily="18" charset="0"/>
        <a:buChar char="»"/>
        <a:defRPr sz="1400">
          <a:solidFill>
            <a:srgbClr val="3B3B3B"/>
          </a:solidFill>
          <a:latin typeface="+mn-lt"/>
        </a:defRPr>
      </a:lvl6pPr>
      <a:lvl7pPr marL="2514600" indent="-228600" algn="l" rtl="0" eaLnBrk="0" fontAlgn="base" hangingPunct="0">
        <a:spcBef>
          <a:spcPct val="25000"/>
        </a:spcBef>
        <a:spcAft>
          <a:spcPct val="25000"/>
        </a:spcAft>
        <a:buClr>
          <a:srgbClr val="54640D"/>
        </a:buClr>
        <a:buFont typeface="Times" pitchFamily="18" charset="0"/>
        <a:buChar char="»"/>
        <a:defRPr sz="1400">
          <a:solidFill>
            <a:srgbClr val="3B3B3B"/>
          </a:solidFill>
          <a:latin typeface="+mn-lt"/>
        </a:defRPr>
      </a:lvl7pPr>
      <a:lvl8pPr marL="2971800" indent="-228600" algn="l" rtl="0" eaLnBrk="0" fontAlgn="base" hangingPunct="0">
        <a:spcBef>
          <a:spcPct val="25000"/>
        </a:spcBef>
        <a:spcAft>
          <a:spcPct val="25000"/>
        </a:spcAft>
        <a:buClr>
          <a:srgbClr val="54640D"/>
        </a:buClr>
        <a:buFont typeface="Times" pitchFamily="18" charset="0"/>
        <a:buChar char="»"/>
        <a:defRPr sz="1400">
          <a:solidFill>
            <a:srgbClr val="3B3B3B"/>
          </a:solidFill>
          <a:latin typeface="+mn-lt"/>
        </a:defRPr>
      </a:lvl8pPr>
      <a:lvl9pPr marL="3429000" indent="-228600" algn="l" rtl="0" eaLnBrk="0" fontAlgn="base" hangingPunct="0">
        <a:spcBef>
          <a:spcPct val="25000"/>
        </a:spcBef>
        <a:spcAft>
          <a:spcPct val="25000"/>
        </a:spcAft>
        <a:buClr>
          <a:srgbClr val="54640D"/>
        </a:buClr>
        <a:buFont typeface="Times" pitchFamily="18" charset="0"/>
        <a:buChar char="»"/>
        <a:defRPr sz="1400">
          <a:solidFill>
            <a:srgbClr val="3B3B3B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4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28748" name="Rectangle 4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/>
          <p:cNvPicPr>
            <a:picLocks noChangeAspect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17463" y="-228600"/>
            <a:ext cx="9161463" cy="233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2"/>
          <p:cNvPicPr>
            <a:picLocks noChangeAspect="1" noChangeArrowheads="1"/>
          </p:cNvPicPr>
          <p:nvPr userDrawn="1"/>
        </p:nvPicPr>
        <p:blipFill>
          <a:blip r:embed="rId10" cstate="print"/>
          <a:srcRect t="16127"/>
          <a:stretch>
            <a:fillRect/>
          </a:stretch>
        </p:blipFill>
        <p:spPr bwMode="auto">
          <a:xfrm>
            <a:off x="7543800" y="0"/>
            <a:ext cx="16002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3124200"/>
            <a:ext cx="838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47875"/>
            <a:ext cx="8382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43801" y="152400"/>
            <a:ext cx="1419222" cy="1021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61" r:id="rId1"/>
    <p:sldLayoutId id="2147484062" r:id="rId2"/>
    <p:sldLayoutId id="2147484063" r:id="rId3"/>
    <p:sldLayoutId id="2147484064" r:id="rId4"/>
    <p:sldLayoutId id="2147484065" r:id="rId5"/>
    <p:sldLayoutId id="2147484066" r:id="rId6"/>
    <p:sldLayoutId id="2147484067" r:id="rId7"/>
  </p:sldLayoutIdLst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PPT---red-band-only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819407"/>
            <a:ext cx="8229600" cy="330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32464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2F8BB07-1589-415D-BE6F-7D3333DEA285}" type="slidenum">
              <a:rPr lang="en-US">
                <a:solidFill>
                  <a:prstClr val="black">
                    <a:tint val="75000"/>
                  </a:prstClr>
                </a:solidFill>
                <a:latin typeface="Arial" charset="0"/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3794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  <p:sldLayoutId id="214748409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7F7F7F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Blip>
          <a:blip r:embed="rId15"/>
        </a:buBlip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PPT---red-band-onl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214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819400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DD3DB5B-142C-40E1-B69F-16E1A2EEBC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4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7F7F7F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7F7F7F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Blip>
          <a:blip r:embed="rId4"/>
        </a:buBlip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ts val="6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/>
          <p:cNvPicPr>
            <a:picLocks noChangeAspect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17463" y="-228600"/>
            <a:ext cx="9161463" cy="233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2"/>
          <p:cNvPicPr>
            <a:picLocks noChangeAspect="1" noChangeArrowheads="1"/>
          </p:cNvPicPr>
          <p:nvPr userDrawn="1"/>
        </p:nvPicPr>
        <p:blipFill>
          <a:blip r:embed="rId10" cstate="print"/>
          <a:srcRect t="16127"/>
          <a:stretch>
            <a:fillRect/>
          </a:stretch>
        </p:blipFill>
        <p:spPr bwMode="auto">
          <a:xfrm>
            <a:off x="7543800" y="0"/>
            <a:ext cx="16002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3124200"/>
            <a:ext cx="838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47875"/>
            <a:ext cx="8382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pic>
        <p:nvPicPr>
          <p:cNvPr id="1030" name="Picture 5"/>
          <p:cNvPicPr>
            <a:picLocks noChangeAspect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43800" y="152400"/>
            <a:ext cx="1419225" cy="1020763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96" r:id="rId1"/>
    <p:sldLayoutId id="2147484097" r:id="rId2"/>
    <p:sldLayoutId id="2147484098" r:id="rId3"/>
    <p:sldLayoutId id="2147484099" r:id="rId4"/>
    <p:sldLayoutId id="2147484100" r:id="rId5"/>
    <p:sldLayoutId id="2147484101" r:id="rId6"/>
    <p:sldLayoutId id="2147484102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0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5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2.xls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5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3.xls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97-2003_Worksheet4.xls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97-2003_Worksheet5.xls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hyperlink" Target="http://files.abstractsonline.com/CTRL/36/B/529/115/614/45C/FBA/A62/416/E18/F22/B9/g39_1.gif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97-2003_Worksheet6.xls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Microsoft_Office_Excel_97-2003_Worksheet7.xls"/><Relationship Id="rId4" Type="http://schemas.openxmlformats.org/officeDocument/2006/relationships/image" Target="../media/image2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ctrTitle"/>
          </p:nvPr>
        </p:nvSpPr>
        <p:spPr>
          <a:xfrm>
            <a:off x="76200" y="3940175"/>
            <a:ext cx="8991600" cy="1851025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tx1"/>
                </a:solidFill>
              </a:rPr>
              <a:t>Experience of a Specialty PSO Using a Registry Format for   Quality Improvement</a:t>
            </a:r>
            <a:endParaRPr lang="en-US" sz="4000" baseline="300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219200" y="6172200"/>
            <a:ext cx="6553200" cy="530225"/>
          </a:xfrm>
        </p:spPr>
        <p:txBody>
          <a:bodyPr/>
          <a:lstStyle/>
          <a:p>
            <a:pPr>
              <a:defRPr/>
            </a:pPr>
            <a:r>
              <a:rPr lang="en-US" sz="2400" b="0" dirty="0">
                <a:solidFill>
                  <a:schemeClr val="tx1"/>
                </a:solidFill>
              </a:rPr>
              <a:t>Jack L. Cronenwett, M.D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0"/>
            <a:ext cx="8839200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Regional quality improvement groups</a:t>
            </a:r>
          </a:p>
          <a:p>
            <a:pPr lvl="1"/>
            <a:r>
              <a:rPr lang="en-US" dirty="0" smtClean="0"/>
              <a:t>Smaller groups, semi-annual meetings</a:t>
            </a:r>
          </a:p>
          <a:p>
            <a:pPr lvl="2"/>
            <a:r>
              <a:rPr lang="en-US" dirty="0" smtClean="0"/>
              <a:t>Physicians, nurses, data managers, quality officers</a:t>
            </a:r>
          </a:p>
          <a:p>
            <a:pPr lvl="1"/>
            <a:r>
              <a:rPr lang="en-US" dirty="0" smtClean="0"/>
              <a:t>Ownership and trust of the data and process</a:t>
            </a:r>
          </a:p>
          <a:p>
            <a:pPr lvl="1"/>
            <a:r>
              <a:rPr lang="en-US" dirty="0" smtClean="0"/>
              <a:t>Collaboration on regional quality projects</a:t>
            </a:r>
          </a:p>
          <a:p>
            <a:pPr lvl="1"/>
            <a:r>
              <a:rPr lang="en-US" dirty="0" smtClean="0"/>
              <a:t>Natural competition in region for improvement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Based on the 10 year experience of the           Vascular Study Group of New England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67"/>
          <p:cNvGrpSpPr>
            <a:grpSpLocks/>
          </p:cNvGrpSpPr>
          <p:nvPr/>
        </p:nvGrpSpPr>
        <p:grpSpPr bwMode="auto">
          <a:xfrm rot="814231">
            <a:off x="2216856" y="0"/>
            <a:ext cx="4540956" cy="7124700"/>
            <a:chOff x="2498" y="1872"/>
            <a:chExt cx="769" cy="1206"/>
          </a:xfrm>
        </p:grpSpPr>
        <p:sp>
          <p:nvSpPr>
            <p:cNvPr id="12311" name="AutoShape 1029"/>
            <p:cNvSpPr>
              <a:spLocks noChangeAspect="1" noChangeArrowheads="1" noTextEdit="1"/>
            </p:cNvSpPr>
            <p:nvPr/>
          </p:nvSpPr>
          <p:spPr bwMode="auto">
            <a:xfrm>
              <a:off x="2498" y="1872"/>
              <a:ext cx="769" cy="1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312" name="Freeform 1031"/>
            <p:cNvSpPr>
              <a:spLocks/>
            </p:cNvSpPr>
            <p:nvPr/>
          </p:nvSpPr>
          <p:spPr bwMode="auto">
            <a:xfrm>
              <a:off x="2626" y="2667"/>
              <a:ext cx="402" cy="210"/>
            </a:xfrm>
            <a:custGeom>
              <a:avLst/>
              <a:gdLst>
                <a:gd name="T0" fmla="*/ 0 w 402"/>
                <a:gd name="T1" fmla="*/ 193 h 210"/>
                <a:gd name="T2" fmla="*/ 70 w 402"/>
                <a:gd name="T3" fmla="*/ 177 h 210"/>
                <a:gd name="T4" fmla="*/ 82 w 402"/>
                <a:gd name="T5" fmla="*/ 184 h 210"/>
                <a:gd name="T6" fmla="*/ 186 w 402"/>
                <a:gd name="T7" fmla="*/ 151 h 210"/>
                <a:gd name="T8" fmla="*/ 234 w 402"/>
                <a:gd name="T9" fmla="*/ 157 h 210"/>
                <a:gd name="T10" fmla="*/ 247 w 402"/>
                <a:gd name="T11" fmla="*/ 177 h 210"/>
                <a:gd name="T12" fmla="*/ 267 w 402"/>
                <a:gd name="T13" fmla="*/ 181 h 210"/>
                <a:gd name="T14" fmla="*/ 277 w 402"/>
                <a:gd name="T15" fmla="*/ 193 h 210"/>
                <a:gd name="T16" fmla="*/ 284 w 402"/>
                <a:gd name="T17" fmla="*/ 197 h 210"/>
                <a:gd name="T18" fmla="*/ 297 w 402"/>
                <a:gd name="T19" fmla="*/ 201 h 210"/>
                <a:gd name="T20" fmla="*/ 325 w 402"/>
                <a:gd name="T21" fmla="*/ 168 h 210"/>
                <a:gd name="T22" fmla="*/ 330 w 402"/>
                <a:gd name="T23" fmla="*/ 177 h 210"/>
                <a:gd name="T24" fmla="*/ 333 w 402"/>
                <a:gd name="T25" fmla="*/ 190 h 210"/>
                <a:gd name="T26" fmla="*/ 360 w 402"/>
                <a:gd name="T27" fmla="*/ 173 h 210"/>
                <a:gd name="T28" fmla="*/ 391 w 402"/>
                <a:gd name="T29" fmla="*/ 157 h 210"/>
                <a:gd name="T30" fmla="*/ 402 w 402"/>
                <a:gd name="T31" fmla="*/ 148 h 210"/>
                <a:gd name="T32" fmla="*/ 375 w 402"/>
                <a:gd name="T33" fmla="*/ 95 h 210"/>
                <a:gd name="T34" fmla="*/ 360 w 402"/>
                <a:gd name="T35" fmla="*/ 95 h 210"/>
                <a:gd name="T36" fmla="*/ 368 w 402"/>
                <a:gd name="T37" fmla="*/ 110 h 210"/>
                <a:gd name="T38" fmla="*/ 384 w 402"/>
                <a:gd name="T39" fmla="*/ 126 h 210"/>
                <a:gd name="T40" fmla="*/ 364 w 402"/>
                <a:gd name="T41" fmla="*/ 148 h 210"/>
                <a:gd name="T42" fmla="*/ 325 w 402"/>
                <a:gd name="T43" fmla="*/ 135 h 210"/>
                <a:gd name="T44" fmla="*/ 292 w 402"/>
                <a:gd name="T45" fmla="*/ 95 h 210"/>
                <a:gd name="T46" fmla="*/ 261 w 402"/>
                <a:gd name="T47" fmla="*/ 91 h 210"/>
                <a:gd name="T48" fmla="*/ 264 w 402"/>
                <a:gd name="T49" fmla="*/ 62 h 210"/>
                <a:gd name="T50" fmla="*/ 277 w 402"/>
                <a:gd name="T51" fmla="*/ 45 h 210"/>
                <a:gd name="T52" fmla="*/ 277 w 402"/>
                <a:gd name="T53" fmla="*/ 32 h 210"/>
                <a:gd name="T54" fmla="*/ 259 w 402"/>
                <a:gd name="T55" fmla="*/ 3 h 210"/>
                <a:gd name="T56" fmla="*/ 243 w 402"/>
                <a:gd name="T57" fmla="*/ 0 h 210"/>
                <a:gd name="T58" fmla="*/ 219 w 402"/>
                <a:gd name="T59" fmla="*/ 19 h 210"/>
                <a:gd name="T60" fmla="*/ 219 w 402"/>
                <a:gd name="T61" fmla="*/ 32 h 210"/>
                <a:gd name="T62" fmla="*/ 214 w 402"/>
                <a:gd name="T63" fmla="*/ 32 h 210"/>
                <a:gd name="T64" fmla="*/ 82 w 402"/>
                <a:gd name="T65" fmla="*/ 69 h 2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2"/>
                <a:gd name="T100" fmla="*/ 0 h 210"/>
                <a:gd name="T101" fmla="*/ 402 w 402"/>
                <a:gd name="T102" fmla="*/ 210 h 2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2" h="210">
                  <a:moveTo>
                    <a:pt x="0" y="85"/>
                  </a:moveTo>
                  <a:lnTo>
                    <a:pt x="0" y="193"/>
                  </a:lnTo>
                  <a:lnTo>
                    <a:pt x="3" y="195"/>
                  </a:lnTo>
                  <a:lnTo>
                    <a:pt x="70" y="177"/>
                  </a:lnTo>
                  <a:lnTo>
                    <a:pt x="79" y="184"/>
                  </a:lnTo>
                  <a:lnTo>
                    <a:pt x="82" y="184"/>
                  </a:lnTo>
                  <a:lnTo>
                    <a:pt x="85" y="177"/>
                  </a:lnTo>
                  <a:lnTo>
                    <a:pt x="186" y="151"/>
                  </a:lnTo>
                  <a:lnTo>
                    <a:pt x="231" y="143"/>
                  </a:lnTo>
                  <a:lnTo>
                    <a:pt x="234" y="157"/>
                  </a:lnTo>
                  <a:lnTo>
                    <a:pt x="243" y="160"/>
                  </a:lnTo>
                  <a:lnTo>
                    <a:pt x="247" y="177"/>
                  </a:lnTo>
                  <a:lnTo>
                    <a:pt x="267" y="177"/>
                  </a:lnTo>
                  <a:lnTo>
                    <a:pt x="267" y="181"/>
                  </a:lnTo>
                  <a:lnTo>
                    <a:pt x="277" y="190"/>
                  </a:lnTo>
                  <a:lnTo>
                    <a:pt x="277" y="193"/>
                  </a:lnTo>
                  <a:lnTo>
                    <a:pt x="284" y="193"/>
                  </a:lnTo>
                  <a:lnTo>
                    <a:pt x="284" y="197"/>
                  </a:lnTo>
                  <a:lnTo>
                    <a:pt x="294" y="210"/>
                  </a:lnTo>
                  <a:lnTo>
                    <a:pt x="297" y="201"/>
                  </a:lnTo>
                  <a:lnTo>
                    <a:pt x="310" y="184"/>
                  </a:lnTo>
                  <a:lnTo>
                    <a:pt x="325" y="168"/>
                  </a:lnTo>
                  <a:lnTo>
                    <a:pt x="326" y="168"/>
                  </a:lnTo>
                  <a:lnTo>
                    <a:pt x="330" y="177"/>
                  </a:lnTo>
                  <a:lnTo>
                    <a:pt x="330" y="190"/>
                  </a:lnTo>
                  <a:lnTo>
                    <a:pt x="333" y="190"/>
                  </a:lnTo>
                  <a:lnTo>
                    <a:pt x="342" y="190"/>
                  </a:lnTo>
                  <a:lnTo>
                    <a:pt x="360" y="173"/>
                  </a:lnTo>
                  <a:lnTo>
                    <a:pt x="376" y="164"/>
                  </a:lnTo>
                  <a:lnTo>
                    <a:pt x="391" y="157"/>
                  </a:lnTo>
                  <a:lnTo>
                    <a:pt x="402" y="161"/>
                  </a:lnTo>
                  <a:lnTo>
                    <a:pt x="402" y="148"/>
                  </a:lnTo>
                  <a:lnTo>
                    <a:pt x="393" y="124"/>
                  </a:lnTo>
                  <a:lnTo>
                    <a:pt x="375" y="95"/>
                  </a:lnTo>
                  <a:lnTo>
                    <a:pt x="368" y="95"/>
                  </a:lnTo>
                  <a:lnTo>
                    <a:pt x="360" y="95"/>
                  </a:lnTo>
                  <a:lnTo>
                    <a:pt x="358" y="102"/>
                  </a:lnTo>
                  <a:lnTo>
                    <a:pt x="368" y="110"/>
                  </a:lnTo>
                  <a:lnTo>
                    <a:pt x="383" y="124"/>
                  </a:lnTo>
                  <a:lnTo>
                    <a:pt x="384" y="126"/>
                  </a:lnTo>
                  <a:lnTo>
                    <a:pt x="376" y="143"/>
                  </a:lnTo>
                  <a:lnTo>
                    <a:pt x="364" y="148"/>
                  </a:lnTo>
                  <a:lnTo>
                    <a:pt x="333" y="148"/>
                  </a:lnTo>
                  <a:lnTo>
                    <a:pt x="325" y="135"/>
                  </a:lnTo>
                  <a:lnTo>
                    <a:pt x="313" y="118"/>
                  </a:lnTo>
                  <a:lnTo>
                    <a:pt x="292" y="95"/>
                  </a:lnTo>
                  <a:lnTo>
                    <a:pt x="277" y="91"/>
                  </a:lnTo>
                  <a:lnTo>
                    <a:pt x="261" y="91"/>
                  </a:lnTo>
                  <a:lnTo>
                    <a:pt x="261" y="78"/>
                  </a:lnTo>
                  <a:lnTo>
                    <a:pt x="264" y="62"/>
                  </a:lnTo>
                  <a:lnTo>
                    <a:pt x="269" y="49"/>
                  </a:lnTo>
                  <a:lnTo>
                    <a:pt x="277" y="45"/>
                  </a:lnTo>
                  <a:lnTo>
                    <a:pt x="281" y="40"/>
                  </a:lnTo>
                  <a:lnTo>
                    <a:pt x="277" y="32"/>
                  </a:lnTo>
                  <a:lnTo>
                    <a:pt x="264" y="19"/>
                  </a:lnTo>
                  <a:lnTo>
                    <a:pt x="259" y="3"/>
                  </a:lnTo>
                  <a:lnTo>
                    <a:pt x="250" y="0"/>
                  </a:lnTo>
                  <a:lnTo>
                    <a:pt x="243" y="0"/>
                  </a:lnTo>
                  <a:lnTo>
                    <a:pt x="231" y="16"/>
                  </a:lnTo>
                  <a:lnTo>
                    <a:pt x="219" y="19"/>
                  </a:lnTo>
                  <a:lnTo>
                    <a:pt x="225" y="29"/>
                  </a:lnTo>
                  <a:lnTo>
                    <a:pt x="219" y="32"/>
                  </a:lnTo>
                  <a:lnTo>
                    <a:pt x="218" y="29"/>
                  </a:lnTo>
                  <a:lnTo>
                    <a:pt x="214" y="32"/>
                  </a:lnTo>
                  <a:lnTo>
                    <a:pt x="214" y="40"/>
                  </a:lnTo>
                  <a:lnTo>
                    <a:pt x="82" y="69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0048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313" name="Freeform 1032"/>
            <p:cNvSpPr>
              <a:spLocks/>
            </p:cNvSpPr>
            <p:nvPr/>
          </p:nvSpPr>
          <p:spPr bwMode="auto">
            <a:xfrm>
              <a:off x="2626" y="2667"/>
              <a:ext cx="402" cy="210"/>
            </a:xfrm>
            <a:custGeom>
              <a:avLst/>
              <a:gdLst>
                <a:gd name="T0" fmla="*/ 0 w 402"/>
                <a:gd name="T1" fmla="*/ 193 h 210"/>
                <a:gd name="T2" fmla="*/ 70 w 402"/>
                <a:gd name="T3" fmla="*/ 177 h 210"/>
                <a:gd name="T4" fmla="*/ 82 w 402"/>
                <a:gd name="T5" fmla="*/ 184 h 210"/>
                <a:gd name="T6" fmla="*/ 186 w 402"/>
                <a:gd name="T7" fmla="*/ 151 h 210"/>
                <a:gd name="T8" fmla="*/ 234 w 402"/>
                <a:gd name="T9" fmla="*/ 157 h 210"/>
                <a:gd name="T10" fmla="*/ 247 w 402"/>
                <a:gd name="T11" fmla="*/ 177 h 210"/>
                <a:gd name="T12" fmla="*/ 267 w 402"/>
                <a:gd name="T13" fmla="*/ 181 h 210"/>
                <a:gd name="T14" fmla="*/ 277 w 402"/>
                <a:gd name="T15" fmla="*/ 193 h 210"/>
                <a:gd name="T16" fmla="*/ 284 w 402"/>
                <a:gd name="T17" fmla="*/ 197 h 210"/>
                <a:gd name="T18" fmla="*/ 297 w 402"/>
                <a:gd name="T19" fmla="*/ 201 h 210"/>
                <a:gd name="T20" fmla="*/ 325 w 402"/>
                <a:gd name="T21" fmla="*/ 168 h 210"/>
                <a:gd name="T22" fmla="*/ 330 w 402"/>
                <a:gd name="T23" fmla="*/ 177 h 210"/>
                <a:gd name="T24" fmla="*/ 333 w 402"/>
                <a:gd name="T25" fmla="*/ 190 h 210"/>
                <a:gd name="T26" fmla="*/ 360 w 402"/>
                <a:gd name="T27" fmla="*/ 173 h 210"/>
                <a:gd name="T28" fmla="*/ 391 w 402"/>
                <a:gd name="T29" fmla="*/ 157 h 210"/>
                <a:gd name="T30" fmla="*/ 402 w 402"/>
                <a:gd name="T31" fmla="*/ 148 h 210"/>
                <a:gd name="T32" fmla="*/ 375 w 402"/>
                <a:gd name="T33" fmla="*/ 95 h 210"/>
                <a:gd name="T34" fmla="*/ 360 w 402"/>
                <a:gd name="T35" fmla="*/ 95 h 210"/>
                <a:gd name="T36" fmla="*/ 368 w 402"/>
                <a:gd name="T37" fmla="*/ 110 h 210"/>
                <a:gd name="T38" fmla="*/ 384 w 402"/>
                <a:gd name="T39" fmla="*/ 126 h 210"/>
                <a:gd name="T40" fmla="*/ 364 w 402"/>
                <a:gd name="T41" fmla="*/ 148 h 210"/>
                <a:gd name="T42" fmla="*/ 325 w 402"/>
                <a:gd name="T43" fmla="*/ 135 h 210"/>
                <a:gd name="T44" fmla="*/ 292 w 402"/>
                <a:gd name="T45" fmla="*/ 95 h 210"/>
                <a:gd name="T46" fmla="*/ 261 w 402"/>
                <a:gd name="T47" fmla="*/ 91 h 210"/>
                <a:gd name="T48" fmla="*/ 264 w 402"/>
                <a:gd name="T49" fmla="*/ 62 h 210"/>
                <a:gd name="T50" fmla="*/ 277 w 402"/>
                <a:gd name="T51" fmla="*/ 45 h 210"/>
                <a:gd name="T52" fmla="*/ 277 w 402"/>
                <a:gd name="T53" fmla="*/ 32 h 210"/>
                <a:gd name="T54" fmla="*/ 259 w 402"/>
                <a:gd name="T55" fmla="*/ 3 h 210"/>
                <a:gd name="T56" fmla="*/ 243 w 402"/>
                <a:gd name="T57" fmla="*/ 0 h 210"/>
                <a:gd name="T58" fmla="*/ 219 w 402"/>
                <a:gd name="T59" fmla="*/ 19 h 210"/>
                <a:gd name="T60" fmla="*/ 219 w 402"/>
                <a:gd name="T61" fmla="*/ 32 h 210"/>
                <a:gd name="T62" fmla="*/ 214 w 402"/>
                <a:gd name="T63" fmla="*/ 32 h 210"/>
                <a:gd name="T64" fmla="*/ 82 w 402"/>
                <a:gd name="T65" fmla="*/ 69 h 2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2"/>
                <a:gd name="T100" fmla="*/ 0 h 210"/>
                <a:gd name="T101" fmla="*/ 402 w 402"/>
                <a:gd name="T102" fmla="*/ 210 h 2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2" h="210">
                  <a:moveTo>
                    <a:pt x="0" y="85"/>
                  </a:moveTo>
                  <a:lnTo>
                    <a:pt x="0" y="193"/>
                  </a:lnTo>
                  <a:lnTo>
                    <a:pt x="3" y="195"/>
                  </a:lnTo>
                  <a:lnTo>
                    <a:pt x="70" y="177"/>
                  </a:lnTo>
                  <a:lnTo>
                    <a:pt x="79" y="184"/>
                  </a:lnTo>
                  <a:lnTo>
                    <a:pt x="82" y="184"/>
                  </a:lnTo>
                  <a:lnTo>
                    <a:pt x="85" y="177"/>
                  </a:lnTo>
                  <a:lnTo>
                    <a:pt x="186" y="151"/>
                  </a:lnTo>
                  <a:lnTo>
                    <a:pt x="231" y="143"/>
                  </a:lnTo>
                  <a:lnTo>
                    <a:pt x="234" y="157"/>
                  </a:lnTo>
                  <a:lnTo>
                    <a:pt x="243" y="160"/>
                  </a:lnTo>
                  <a:lnTo>
                    <a:pt x="247" y="177"/>
                  </a:lnTo>
                  <a:lnTo>
                    <a:pt x="267" y="177"/>
                  </a:lnTo>
                  <a:lnTo>
                    <a:pt x="267" y="181"/>
                  </a:lnTo>
                  <a:lnTo>
                    <a:pt x="277" y="190"/>
                  </a:lnTo>
                  <a:lnTo>
                    <a:pt x="277" y="193"/>
                  </a:lnTo>
                  <a:lnTo>
                    <a:pt x="284" y="193"/>
                  </a:lnTo>
                  <a:lnTo>
                    <a:pt x="284" y="197"/>
                  </a:lnTo>
                  <a:lnTo>
                    <a:pt x="294" y="210"/>
                  </a:lnTo>
                  <a:lnTo>
                    <a:pt x="297" y="201"/>
                  </a:lnTo>
                  <a:lnTo>
                    <a:pt x="310" y="184"/>
                  </a:lnTo>
                  <a:lnTo>
                    <a:pt x="325" y="168"/>
                  </a:lnTo>
                  <a:lnTo>
                    <a:pt x="326" y="168"/>
                  </a:lnTo>
                  <a:lnTo>
                    <a:pt x="330" y="177"/>
                  </a:lnTo>
                  <a:lnTo>
                    <a:pt x="330" y="190"/>
                  </a:lnTo>
                  <a:lnTo>
                    <a:pt x="333" y="190"/>
                  </a:lnTo>
                  <a:lnTo>
                    <a:pt x="342" y="190"/>
                  </a:lnTo>
                  <a:lnTo>
                    <a:pt x="360" y="173"/>
                  </a:lnTo>
                  <a:lnTo>
                    <a:pt x="376" y="164"/>
                  </a:lnTo>
                  <a:lnTo>
                    <a:pt x="391" y="157"/>
                  </a:lnTo>
                  <a:lnTo>
                    <a:pt x="402" y="161"/>
                  </a:lnTo>
                  <a:lnTo>
                    <a:pt x="402" y="148"/>
                  </a:lnTo>
                  <a:lnTo>
                    <a:pt x="393" y="124"/>
                  </a:lnTo>
                  <a:lnTo>
                    <a:pt x="375" y="95"/>
                  </a:lnTo>
                  <a:lnTo>
                    <a:pt x="368" y="95"/>
                  </a:lnTo>
                  <a:lnTo>
                    <a:pt x="360" y="95"/>
                  </a:lnTo>
                  <a:lnTo>
                    <a:pt x="358" y="102"/>
                  </a:lnTo>
                  <a:lnTo>
                    <a:pt x="368" y="110"/>
                  </a:lnTo>
                  <a:lnTo>
                    <a:pt x="383" y="124"/>
                  </a:lnTo>
                  <a:lnTo>
                    <a:pt x="384" y="126"/>
                  </a:lnTo>
                  <a:lnTo>
                    <a:pt x="376" y="143"/>
                  </a:lnTo>
                  <a:lnTo>
                    <a:pt x="364" y="148"/>
                  </a:lnTo>
                  <a:lnTo>
                    <a:pt x="333" y="148"/>
                  </a:lnTo>
                  <a:lnTo>
                    <a:pt x="325" y="135"/>
                  </a:lnTo>
                  <a:lnTo>
                    <a:pt x="313" y="118"/>
                  </a:lnTo>
                  <a:lnTo>
                    <a:pt x="292" y="95"/>
                  </a:lnTo>
                  <a:lnTo>
                    <a:pt x="277" y="91"/>
                  </a:lnTo>
                  <a:lnTo>
                    <a:pt x="261" y="91"/>
                  </a:lnTo>
                  <a:lnTo>
                    <a:pt x="261" y="78"/>
                  </a:lnTo>
                  <a:lnTo>
                    <a:pt x="264" y="62"/>
                  </a:lnTo>
                  <a:lnTo>
                    <a:pt x="269" y="49"/>
                  </a:lnTo>
                  <a:lnTo>
                    <a:pt x="277" y="45"/>
                  </a:lnTo>
                  <a:lnTo>
                    <a:pt x="281" y="40"/>
                  </a:lnTo>
                  <a:lnTo>
                    <a:pt x="277" y="32"/>
                  </a:lnTo>
                  <a:lnTo>
                    <a:pt x="264" y="19"/>
                  </a:lnTo>
                  <a:lnTo>
                    <a:pt x="259" y="3"/>
                  </a:lnTo>
                  <a:lnTo>
                    <a:pt x="250" y="0"/>
                  </a:lnTo>
                  <a:lnTo>
                    <a:pt x="243" y="0"/>
                  </a:lnTo>
                  <a:lnTo>
                    <a:pt x="231" y="16"/>
                  </a:lnTo>
                  <a:lnTo>
                    <a:pt x="219" y="19"/>
                  </a:lnTo>
                  <a:lnTo>
                    <a:pt x="225" y="29"/>
                  </a:lnTo>
                  <a:lnTo>
                    <a:pt x="219" y="32"/>
                  </a:lnTo>
                  <a:lnTo>
                    <a:pt x="218" y="29"/>
                  </a:lnTo>
                  <a:lnTo>
                    <a:pt x="214" y="32"/>
                  </a:lnTo>
                  <a:lnTo>
                    <a:pt x="214" y="40"/>
                  </a:lnTo>
                  <a:lnTo>
                    <a:pt x="82" y="69"/>
                  </a:lnTo>
                  <a:lnTo>
                    <a:pt x="0" y="85"/>
                  </a:lnTo>
                  <a:close/>
                </a:path>
              </a:pathLst>
            </a:custGeom>
            <a:noFill/>
            <a:ln w="17463" cap="flat">
              <a:solidFill>
                <a:srgbClr val="4F81B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314" name="Freeform 1033"/>
            <p:cNvSpPr>
              <a:spLocks/>
            </p:cNvSpPr>
            <p:nvPr/>
          </p:nvSpPr>
          <p:spPr bwMode="auto">
            <a:xfrm>
              <a:off x="2806" y="2809"/>
              <a:ext cx="113" cy="119"/>
            </a:xfrm>
            <a:custGeom>
              <a:avLst/>
              <a:gdLst>
                <a:gd name="T0" fmla="*/ 0 w 113"/>
                <a:gd name="T1" fmla="*/ 8 h 119"/>
                <a:gd name="T2" fmla="*/ 46 w 113"/>
                <a:gd name="T3" fmla="*/ 0 h 119"/>
                <a:gd name="T4" fmla="*/ 50 w 113"/>
                <a:gd name="T5" fmla="*/ 13 h 119"/>
                <a:gd name="T6" fmla="*/ 59 w 113"/>
                <a:gd name="T7" fmla="*/ 17 h 119"/>
                <a:gd name="T8" fmla="*/ 64 w 113"/>
                <a:gd name="T9" fmla="*/ 34 h 119"/>
                <a:gd name="T10" fmla="*/ 84 w 113"/>
                <a:gd name="T11" fmla="*/ 35 h 119"/>
                <a:gd name="T12" fmla="*/ 84 w 113"/>
                <a:gd name="T13" fmla="*/ 38 h 119"/>
                <a:gd name="T14" fmla="*/ 95 w 113"/>
                <a:gd name="T15" fmla="*/ 47 h 119"/>
                <a:gd name="T16" fmla="*/ 95 w 113"/>
                <a:gd name="T17" fmla="*/ 51 h 119"/>
                <a:gd name="T18" fmla="*/ 103 w 113"/>
                <a:gd name="T19" fmla="*/ 51 h 119"/>
                <a:gd name="T20" fmla="*/ 103 w 113"/>
                <a:gd name="T21" fmla="*/ 55 h 119"/>
                <a:gd name="T22" fmla="*/ 113 w 113"/>
                <a:gd name="T23" fmla="*/ 68 h 119"/>
                <a:gd name="T24" fmla="*/ 99 w 113"/>
                <a:gd name="T25" fmla="*/ 69 h 119"/>
                <a:gd name="T26" fmla="*/ 93 w 113"/>
                <a:gd name="T27" fmla="*/ 76 h 119"/>
                <a:gd name="T28" fmla="*/ 86 w 113"/>
                <a:gd name="T29" fmla="*/ 76 h 119"/>
                <a:gd name="T30" fmla="*/ 86 w 113"/>
                <a:gd name="T31" fmla="*/ 86 h 119"/>
                <a:gd name="T32" fmla="*/ 82 w 113"/>
                <a:gd name="T33" fmla="*/ 86 h 119"/>
                <a:gd name="T34" fmla="*/ 76 w 113"/>
                <a:gd name="T35" fmla="*/ 81 h 119"/>
                <a:gd name="T36" fmla="*/ 76 w 113"/>
                <a:gd name="T37" fmla="*/ 64 h 119"/>
                <a:gd name="T38" fmla="*/ 76 w 113"/>
                <a:gd name="T39" fmla="*/ 52 h 119"/>
                <a:gd name="T40" fmla="*/ 69 w 113"/>
                <a:gd name="T41" fmla="*/ 51 h 119"/>
                <a:gd name="T42" fmla="*/ 61 w 113"/>
                <a:gd name="T43" fmla="*/ 59 h 119"/>
                <a:gd name="T44" fmla="*/ 61 w 113"/>
                <a:gd name="T45" fmla="*/ 76 h 119"/>
                <a:gd name="T46" fmla="*/ 67 w 113"/>
                <a:gd name="T47" fmla="*/ 81 h 119"/>
                <a:gd name="T48" fmla="*/ 67 w 113"/>
                <a:gd name="T49" fmla="*/ 89 h 119"/>
                <a:gd name="T50" fmla="*/ 50 w 113"/>
                <a:gd name="T51" fmla="*/ 103 h 119"/>
                <a:gd name="T52" fmla="*/ 29 w 113"/>
                <a:gd name="T53" fmla="*/ 119 h 119"/>
                <a:gd name="T54" fmla="*/ 23 w 113"/>
                <a:gd name="T55" fmla="*/ 119 h 119"/>
                <a:gd name="T56" fmla="*/ 23 w 113"/>
                <a:gd name="T57" fmla="*/ 115 h 119"/>
                <a:gd name="T58" fmla="*/ 23 w 113"/>
                <a:gd name="T59" fmla="*/ 110 h 119"/>
                <a:gd name="T60" fmla="*/ 23 w 113"/>
                <a:gd name="T61" fmla="*/ 103 h 119"/>
                <a:gd name="T62" fmla="*/ 25 w 113"/>
                <a:gd name="T63" fmla="*/ 98 h 119"/>
                <a:gd name="T64" fmla="*/ 0 w 113"/>
                <a:gd name="T65" fmla="*/ 8 h 1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3"/>
                <a:gd name="T100" fmla="*/ 0 h 119"/>
                <a:gd name="T101" fmla="*/ 113 w 113"/>
                <a:gd name="T102" fmla="*/ 119 h 11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3" h="119">
                  <a:moveTo>
                    <a:pt x="0" y="8"/>
                  </a:moveTo>
                  <a:lnTo>
                    <a:pt x="46" y="0"/>
                  </a:lnTo>
                  <a:lnTo>
                    <a:pt x="50" y="13"/>
                  </a:lnTo>
                  <a:lnTo>
                    <a:pt x="59" y="17"/>
                  </a:lnTo>
                  <a:lnTo>
                    <a:pt x="64" y="34"/>
                  </a:lnTo>
                  <a:lnTo>
                    <a:pt x="84" y="35"/>
                  </a:lnTo>
                  <a:lnTo>
                    <a:pt x="84" y="38"/>
                  </a:lnTo>
                  <a:lnTo>
                    <a:pt x="95" y="47"/>
                  </a:lnTo>
                  <a:lnTo>
                    <a:pt x="95" y="51"/>
                  </a:lnTo>
                  <a:lnTo>
                    <a:pt x="103" y="51"/>
                  </a:lnTo>
                  <a:lnTo>
                    <a:pt x="103" y="55"/>
                  </a:lnTo>
                  <a:lnTo>
                    <a:pt x="113" y="68"/>
                  </a:lnTo>
                  <a:lnTo>
                    <a:pt x="99" y="69"/>
                  </a:lnTo>
                  <a:lnTo>
                    <a:pt x="93" y="76"/>
                  </a:lnTo>
                  <a:lnTo>
                    <a:pt x="86" y="76"/>
                  </a:lnTo>
                  <a:lnTo>
                    <a:pt x="86" y="86"/>
                  </a:lnTo>
                  <a:lnTo>
                    <a:pt x="82" y="86"/>
                  </a:lnTo>
                  <a:lnTo>
                    <a:pt x="76" y="81"/>
                  </a:lnTo>
                  <a:lnTo>
                    <a:pt x="76" y="64"/>
                  </a:lnTo>
                  <a:lnTo>
                    <a:pt x="76" y="52"/>
                  </a:lnTo>
                  <a:lnTo>
                    <a:pt x="69" y="51"/>
                  </a:lnTo>
                  <a:lnTo>
                    <a:pt x="61" y="59"/>
                  </a:lnTo>
                  <a:lnTo>
                    <a:pt x="61" y="76"/>
                  </a:lnTo>
                  <a:lnTo>
                    <a:pt x="67" y="81"/>
                  </a:lnTo>
                  <a:lnTo>
                    <a:pt x="67" y="89"/>
                  </a:lnTo>
                  <a:lnTo>
                    <a:pt x="50" y="103"/>
                  </a:lnTo>
                  <a:lnTo>
                    <a:pt x="29" y="119"/>
                  </a:lnTo>
                  <a:lnTo>
                    <a:pt x="23" y="119"/>
                  </a:lnTo>
                  <a:lnTo>
                    <a:pt x="23" y="115"/>
                  </a:lnTo>
                  <a:lnTo>
                    <a:pt x="23" y="110"/>
                  </a:lnTo>
                  <a:lnTo>
                    <a:pt x="23" y="103"/>
                  </a:lnTo>
                  <a:lnTo>
                    <a:pt x="25" y="9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48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315" name="Freeform 1034"/>
            <p:cNvSpPr>
              <a:spLocks/>
            </p:cNvSpPr>
            <p:nvPr/>
          </p:nvSpPr>
          <p:spPr bwMode="auto">
            <a:xfrm>
              <a:off x="2806" y="2809"/>
              <a:ext cx="113" cy="119"/>
            </a:xfrm>
            <a:custGeom>
              <a:avLst/>
              <a:gdLst>
                <a:gd name="T0" fmla="*/ 0 w 113"/>
                <a:gd name="T1" fmla="*/ 8 h 119"/>
                <a:gd name="T2" fmla="*/ 46 w 113"/>
                <a:gd name="T3" fmla="*/ 0 h 119"/>
                <a:gd name="T4" fmla="*/ 50 w 113"/>
                <a:gd name="T5" fmla="*/ 13 h 119"/>
                <a:gd name="T6" fmla="*/ 59 w 113"/>
                <a:gd name="T7" fmla="*/ 17 h 119"/>
                <a:gd name="T8" fmla="*/ 64 w 113"/>
                <a:gd name="T9" fmla="*/ 34 h 119"/>
                <a:gd name="T10" fmla="*/ 84 w 113"/>
                <a:gd name="T11" fmla="*/ 35 h 119"/>
                <a:gd name="T12" fmla="*/ 84 w 113"/>
                <a:gd name="T13" fmla="*/ 38 h 119"/>
                <a:gd name="T14" fmla="*/ 95 w 113"/>
                <a:gd name="T15" fmla="*/ 47 h 119"/>
                <a:gd name="T16" fmla="*/ 95 w 113"/>
                <a:gd name="T17" fmla="*/ 51 h 119"/>
                <a:gd name="T18" fmla="*/ 103 w 113"/>
                <a:gd name="T19" fmla="*/ 51 h 119"/>
                <a:gd name="T20" fmla="*/ 103 w 113"/>
                <a:gd name="T21" fmla="*/ 55 h 119"/>
                <a:gd name="T22" fmla="*/ 113 w 113"/>
                <a:gd name="T23" fmla="*/ 68 h 119"/>
                <a:gd name="T24" fmla="*/ 99 w 113"/>
                <a:gd name="T25" fmla="*/ 69 h 119"/>
                <a:gd name="T26" fmla="*/ 93 w 113"/>
                <a:gd name="T27" fmla="*/ 76 h 119"/>
                <a:gd name="T28" fmla="*/ 86 w 113"/>
                <a:gd name="T29" fmla="*/ 76 h 119"/>
                <a:gd name="T30" fmla="*/ 86 w 113"/>
                <a:gd name="T31" fmla="*/ 86 h 119"/>
                <a:gd name="T32" fmla="*/ 82 w 113"/>
                <a:gd name="T33" fmla="*/ 86 h 119"/>
                <a:gd name="T34" fmla="*/ 76 w 113"/>
                <a:gd name="T35" fmla="*/ 81 h 119"/>
                <a:gd name="T36" fmla="*/ 76 w 113"/>
                <a:gd name="T37" fmla="*/ 64 h 119"/>
                <a:gd name="T38" fmla="*/ 76 w 113"/>
                <a:gd name="T39" fmla="*/ 52 h 119"/>
                <a:gd name="T40" fmla="*/ 69 w 113"/>
                <a:gd name="T41" fmla="*/ 51 h 119"/>
                <a:gd name="T42" fmla="*/ 61 w 113"/>
                <a:gd name="T43" fmla="*/ 59 h 119"/>
                <a:gd name="T44" fmla="*/ 61 w 113"/>
                <a:gd name="T45" fmla="*/ 76 h 119"/>
                <a:gd name="T46" fmla="*/ 67 w 113"/>
                <a:gd name="T47" fmla="*/ 81 h 119"/>
                <a:gd name="T48" fmla="*/ 67 w 113"/>
                <a:gd name="T49" fmla="*/ 89 h 119"/>
                <a:gd name="T50" fmla="*/ 50 w 113"/>
                <a:gd name="T51" fmla="*/ 103 h 119"/>
                <a:gd name="T52" fmla="*/ 29 w 113"/>
                <a:gd name="T53" fmla="*/ 119 h 119"/>
                <a:gd name="T54" fmla="*/ 23 w 113"/>
                <a:gd name="T55" fmla="*/ 119 h 119"/>
                <a:gd name="T56" fmla="*/ 23 w 113"/>
                <a:gd name="T57" fmla="*/ 115 h 119"/>
                <a:gd name="T58" fmla="*/ 23 w 113"/>
                <a:gd name="T59" fmla="*/ 110 h 119"/>
                <a:gd name="T60" fmla="*/ 23 w 113"/>
                <a:gd name="T61" fmla="*/ 103 h 119"/>
                <a:gd name="T62" fmla="*/ 25 w 113"/>
                <a:gd name="T63" fmla="*/ 98 h 119"/>
                <a:gd name="T64" fmla="*/ 0 w 113"/>
                <a:gd name="T65" fmla="*/ 8 h 1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3"/>
                <a:gd name="T100" fmla="*/ 0 h 119"/>
                <a:gd name="T101" fmla="*/ 113 w 113"/>
                <a:gd name="T102" fmla="*/ 119 h 11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3" h="119">
                  <a:moveTo>
                    <a:pt x="0" y="8"/>
                  </a:moveTo>
                  <a:lnTo>
                    <a:pt x="46" y="0"/>
                  </a:lnTo>
                  <a:lnTo>
                    <a:pt x="50" y="13"/>
                  </a:lnTo>
                  <a:lnTo>
                    <a:pt x="59" y="17"/>
                  </a:lnTo>
                  <a:lnTo>
                    <a:pt x="64" y="34"/>
                  </a:lnTo>
                  <a:lnTo>
                    <a:pt x="84" y="35"/>
                  </a:lnTo>
                  <a:lnTo>
                    <a:pt x="84" y="38"/>
                  </a:lnTo>
                  <a:lnTo>
                    <a:pt x="95" y="47"/>
                  </a:lnTo>
                  <a:lnTo>
                    <a:pt x="95" y="51"/>
                  </a:lnTo>
                  <a:lnTo>
                    <a:pt x="103" y="51"/>
                  </a:lnTo>
                  <a:lnTo>
                    <a:pt x="103" y="55"/>
                  </a:lnTo>
                  <a:lnTo>
                    <a:pt x="113" y="68"/>
                  </a:lnTo>
                  <a:lnTo>
                    <a:pt x="99" y="69"/>
                  </a:lnTo>
                  <a:lnTo>
                    <a:pt x="93" y="76"/>
                  </a:lnTo>
                  <a:lnTo>
                    <a:pt x="86" y="76"/>
                  </a:lnTo>
                  <a:lnTo>
                    <a:pt x="86" y="86"/>
                  </a:lnTo>
                  <a:lnTo>
                    <a:pt x="82" y="86"/>
                  </a:lnTo>
                  <a:lnTo>
                    <a:pt x="76" y="81"/>
                  </a:lnTo>
                  <a:lnTo>
                    <a:pt x="76" y="64"/>
                  </a:lnTo>
                  <a:lnTo>
                    <a:pt x="76" y="52"/>
                  </a:lnTo>
                  <a:lnTo>
                    <a:pt x="69" y="51"/>
                  </a:lnTo>
                  <a:lnTo>
                    <a:pt x="61" y="59"/>
                  </a:lnTo>
                  <a:lnTo>
                    <a:pt x="61" y="76"/>
                  </a:lnTo>
                  <a:lnTo>
                    <a:pt x="67" y="81"/>
                  </a:lnTo>
                  <a:lnTo>
                    <a:pt x="67" y="89"/>
                  </a:lnTo>
                  <a:lnTo>
                    <a:pt x="50" y="103"/>
                  </a:lnTo>
                  <a:lnTo>
                    <a:pt x="29" y="119"/>
                  </a:lnTo>
                  <a:lnTo>
                    <a:pt x="23" y="119"/>
                  </a:lnTo>
                  <a:lnTo>
                    <a:pt x="23" y="115"/>
                  </a:lnTo>
                  <a:lnTo>
                    <a:pt x="23" y="110"/>
                  </a:lnTo>
                  <a:lnTo>
                    <a:pt x="23" y="103"/>
                  </a:lnTo>
                  <a:lnTo>
                    <a:pt x="25" y="9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17463" cap="flat">
              <a:solidFill>
                <a:srgbClr val="4F81B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316" name="Freeform 1035"/>
            <p:cNvSpPr>
              <a:spLocks/>
            </p:cNvSpPr>
            <p:nvPr/>
          </p:nvSpPr>
          <p:spPr bwMode="auto">
            <a:xfrm>
              <a:off x="2625" y="2815"/>
              <a:ext cx="211" cy="210"/>
            </a:xfrm>
            <a:custGeom>
              <a:avLst/>
              <a:gdLst>
                <a:gd name="T0" fmla="*/ 0 w 211"/>
                <a:gd name="T1" fmla="*/ 44 h 210"/>
                <a:gd name="T2" fmla="*/ 16 w 211"/>
                <a:gd name="T3" fmla="*/ 159 h 210"/>
                <a:gd name="T4" fmla="*/ 24 w 211"/>
                <a:gd name="T5" fmla="*/ 167 h 210"/>
                <a:gd name="T6" fmla="*/ 24 w 211"/>
                <a:gd name="T7" fmla="*/ 178 h 210"/>
                <a:gd name="T8" fmla="*/ 1 w 211"/>
                <a:gd name="T9" fmla="*/ 195 h 210"/>
                <a:gd name="T10" fmla="*/ 16 w 211"/>
                <a:gd name="T11" fmla="*/ 210 h 210"/>
                <a:gd name="T12" fmla="*/ 33 w 211"/>
                <a:gd name="T13" fmla="*/ 198 h 210"/>
                <a:gd name="T14" fmla="*/ 75 w 211"/>
                <a:gd name="T15" fmla="*/ 165 h 210"/>
                <a:gd name="T16" fmla="*/ 91 w 211"/>
                <a:gd name="T17" fmla="*/ 148 h 210"/>
                <a:gd name="T18" fmla="*/ 93 w 211"/>
                <a:gd name="T19" fmla="*/ 150 h 210"/>
                <a:gd name="T20" fmla="*/ 125 w 211"/>
                <a:gd name="T21" fmla="*/ 139 h 210"/>
                <a:gd name="T22" fmla="*/ 144 w 211"/>
                <a:gd name="T23" fmla="*/ 134 h 210"/>
                <a:gd name="T24" fmla="*/ 147 w 211"/>
                <a:gd name="T25" fmla="*/ 134 h 210"/>
                <a:gd name="T26" fmla="*/ 147 w 211"/>
                <a:gd name="T27" fmla="*/ 127 h 210"/>
                <a:gd name="T28" fmla="*/ 150 w 211"/>
                <a:gd name="T29" fmla="*/ 126 h 210"/>
                <a:gd name="T30" fmla="*/ 161 w 211"/>
                <a:gd name="T31" fmla="*/ 126 h 210"/>
                <a:gd name="T32" fmla="*/ 194 w 211"/>
                <a:gd name="T33" fmla="*/ 111 h 210"/>
                <a:gd name="T34" fmla="*/ 209 w 211"/>
                <a:gd name="T35" fmla="*/ 109 h 210"/>
                <a:gd name="T36" fmla="*/ 209 w 211"/>
                <a:gd name="T37" fmla="*/ 105 h 210"/>
                <a:gd name="T38" fmla="*/ 209 w 211"/>
                <a:gd name="T39" fmla="*/ 100 h 210"/>
                <a:gd name="T40" fmla="*/ 209 w 211"/>
                <a:gd name="T41" fmla="*/ 94 h 210"/>
                <a:gd name="T42" fmla="*/ 211 w 211"/>
                <a:gd name="T43" fmla="*/ 89 h 210"/>
                <a:gd name="T44" fmla="*/ 185 w 211"/>
                <a:gd name="T45" fmla="*/ 0 h 210"/>
                <a:gd name="T46" fmla="*/ 84 w 211"/>
                <a:gd name="T47" fmla="*/ 27 h 210"/>
                <a:gd name="T48" fmla="*/ 80 w 211"/>
                <a:gd name="T49" fmla="*/ 33 h 210"/>
                <a:gd name="T50" fmla="*/ 77 w 211"/>
                <a:gd name="T51" fmla="*/ 33 h 210"/>
                <a:gd name="T52" fmla="*/ 68 w 211"/>
                <a:gd name="T53" fmla="*/ 27 h 210"/>
                <a:gd name="T54" fmla="*/ 0 w 211"/>
                <a:gd name="T55" fmla="*/ 44 h 21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11"/>
                <a:gd name="T85" fmla="*/ 0 h 210"/>
                <a:gd name="T86" fmla="*/ 211 w 211"/>
                <a:gd name="T87" fmla="*/ 210 h 21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11" h="210">
                  <a:moveTo>
                    <a:pt x="0" y="44"/>
                  </a:moveTo>
                  <a:lnTo>
                    <a:pt x="16" y="159"/>
                  </a:lnTo>
                  <a:lnTo>
                    <a:pt x="24" y="167"/>
                  </a:lnTo>
                  <a:lnTo>
                    <a:pt x="24" y="178"/>
                  </a:lnTo>
                  <a:lnTo>
                    <a:pt x="1" y="195"/>
                  </a:lnTo>
                  <a:lnTo>
                    <a:pt x="16" y="210"/>
                  </a:lnTo>
                  <a:lnTo>
                    <a:pt x="33" y="198"/>
                  </a:lnTo>
                  <a:lnTo>
                    <a:pt x="75" y="165"/>
                  </a:lnTo>
                  <a:lnTo>
                    <a:pt x="91" y="148"/>
                  </a:lnTo>
                  <a:lnTo>
                    <a:pt x="93" y="150"/>
                  </a:lnTo>
                  <a:lnTo>
                    <a:pt x="125" y="139"/>
                  </a:lnTo>
                  <a:lnTo>
                    <a:pt x="144" y="134"/>
                  </a:lnTo>
                  <a:lnTo>
                    <a:pt x="147" y="134"/>
                  </a:lnTo>
                  <a:lnTo>
                    <a:pt x="147" y="127"/>
                  </a:lnTo>
                  <a:lnTo>
                    <a:pt x="150" y="126"/>
                  </a:lnTo>
                  <a:lnTo>
                    <a:pt x="161" y="126"/>
                  </a:lnTo>
                  <a:lnTo>
                    <a:pt x="194" y="111"/>
                  </a:lnTo>
                  <a:lnTo>
                    <a:pt x="209" y="109"/>
                  </a:lnTo>
                  <a:lnTo>
                    <a:pt x="209" y="105"/>
                  </a:lnTo>
                  <a:lnTo>
                    <a:pt x="209" y="100"/>
                  </a:lnTo>
                  <a:lnTo>
                    <a:pt x="209" y="94"/>
                  </a:lnTo>
                  <a:lnTo>
                    <a:pt x="211" y="89"/>
                  </a:lnTo>
                  <a:lnTo>
                    <a:pt x="185" y="0"/>
                  </a:lnTo>
                  <a:lnTo>
                    <a:pt x="84" y="27"/>
                  </a:lnTo>
                  <a:lnTo>
                    <a:pt x="80" y="33"/>
                  </a:lnTo>
                  <a:lnTo>
                    <a:pt x="77" y="33"/>
                  </a:lnTo>
                  <a:lnTo>
                    <a:pt x="68" y="27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48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317" name="Freeform 1036"/>
            <p:cNvSpPr>
              <a:spLocks/>
            </p:cNvSpPr>
            <p:nvPr/>
          </p:nvSpPr>
          <p:spPr bwMode="auto">
            <a:xfrm>
              <a:off x="2625" y="2815"/>
              <a:ext cx="211" cy="210"/>
            </a:xfrm>
            <a:custGeom>
              <a:avLst/>
              <a:gdLst>
                <a:gd name="T0" fmla="*/ 0 w 211"/>
                <a:gd name="T1" fmla="*/ 44 h 210"/>
                <a:gd name="T2" fmla="*/ 16 w 211"/>
                <a:gd name="T3" fmla="*/ 159 h 210"/>
                <a:gd name="T4" fmla="*/ 24 w 211"/>
                <a:gd name="T5" fmla="*/ 167 h 210"/>
                <a:gd name="T6" fmla="*/ 24 w 211"/>
                <a:gd name="T7" fmla="*/ 178 h 210"/>
                <a:gd name="T8" fmla="*/ 1 w 211"/>
                <a:gd name="T9" fmla="*/ 195 h 210"/>
                <a:gd name="T10" fmla="*/ 16 w 211"/>
                <a:gd name="T11" fmla="*/ 210 h 210"/>
                <a:gd name="T12" fmla="*/ 33 w 211"/>
                <a:gd name="T13" fmla="*/ 198 h 210"/>
                <a:gd name="T14" fmla="*/ 75 w 211"/>
                <a:gd name="T15" fmla="*/ 165 h 210"/>
                <a:gd name="T16" fmla="*/ 91 w 211"/>
                <a:gd name="T17" fmla="*/ 148 h 210"/>
                <a:gd name="T18" fmla="*/ 93 w 211"/>
                <a:gd name="T19" fmla="*/ 150 h 210"/>
                <a:gd name="T20" fmla="*/ 125 w 211"/>
                <a:gd name="T21" fmla="*/ 139 h 210"/>
                <a:gd name="T22" fmla="*/ 144 w 211"/>
                <a:gd name="T23" fmla="*/ 134 h 210"/>
                <a:gd name="T24" fmla="*/ 147 w 211"/>
                <a:gd name="T25" fmla="*/ 134 h 210"/>
                <a:gd name="T26" fmla="*/ 147 w 211"/>
                <a:gd name="T27" fmla="*/ 127 h 210"/>
                <a:gd name="T28" fmla="*/ 150 w 211"/>
                <a:gd name="T29" fmla="*/ 126 h 210"/>
                <a:gd name="T30" fmla="*/ 161 w 211"/>
                <a:gd name="T31" fmla="*/ 126 h 210"/>
                <a:gd name="T32" fmla="*/ 194 w 211"/>
                <a:gd name="T33" fmla="*/ 111 h 210"/>
                <a:gd name="T34" fmla="*/ 209 w 211"/>
                <a:gd name="T35" fmla="*/ 109 h 210"/>
                <a:gd name="T36" fmla="*/ 209 w 211"/>
                <a:gd name="T37" fmla="*/ 105 h 210"/>
                <a:gd name="T38" fmla="*/ 209 w 211"/>
                <a:gd name="T39" fmla="*/ 100 h 210"/>
                <a:gd name="T40" fmla="*/ 209 w 211"/>
                <a:gd name="T41" fmla="*/ 94 h 210"/>
                <a:gd name="T42" fmla="*/ 211 w 211"/>
                <a:gd name="T43" fmla="*/ 89 h 210"/>
                <a:gd name="T44" fmla="*/ 185 w 211"/>
                <a:gd name="T45" fmla="*/ 0 h 210"/>
                <a:gd name="T46" fmla="*/ 84 w 211"/>
                <a:gd name="T47" fmla="*/ 27 h 210"/>
                <a:gd name="T48" fmla="*/ 80 w 211"/>
                <a:gd name="T49" fmla="*/ 33 h 210"/>
                <a:gd name="T50" fmla="*/ 77 w 211"/>
                <a:gd name="T51" fmla="*/ 33 h 210"/>
                <a:gd name="T52" fmla="*/ 68 w 211"/>
                <a:gd name="T53" fmla="*/ 27 h 210"/>
                <a:gd name="T54" fmla="*/ 0 w 211"/>
                <a:gd name="T55" fmla="*/ 44 h 21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11"/>
                <a:gd name="T85" fmla="*/ 0 h 210"/>
                <a:gd name="T86" fmla="*/ 211 w 211"/>
                <a:gd name="T87" fmla="*/ 210 h 21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11" h="210">
                  <a:moveTo>
                    <a:pt x="0" y="44"/>
                  </a:moveTo>
                  <a:lnTo>
                    <a:pt x="16" y="159"/>
                  </a:lnTo>
                  <a:lnTo>
                    <a:pt x="24" y="167"/>
                  </a:lnTo>
                  <a:lnTo>
                    <a:pt x="24" y="178"/>
                  </a:lnTo>
                  <a:lnTo>
                    <a:pt x="1" y="195"/>
                  </a:lnTo>
                  <a:lnTo>
                    <a:pt x="16" y="210"/>
                  </a:lnTo>
                  <a:lnTo>
                    <a:pt x="33" y="198"/>
                  </a:lnTo>
                  <a:lnTo>
                    <a:pt x="75" y="165"/>
                  </a:lnTo>
                  <a:lnTo>
                    <a:pt x="91" y="148"/>
                  </a:lnTo>
                  <a:lnTo>
                    <a:pt x="93" y="150"/>
                  </a:lnTo>
                  <a:lnTo>
                    <a:pt x="125" y="139"/>
                  </a:lnTo>
                  <a:lnTo>
                    <a:pt x="144" y="134"/>
                  </a:lnTo>
                  <a:lnTo>
                    <a:pt x="147" y="134"/>
                  </a:lnTo>
                  <a:lnTo>
                    <a:pt x="147" y="127"/>
                  </a:lnTo>
                  <a:lnTo>
                    <a:pt x="150" y="126"/>
                  </a:lnTo>
                  <a:lnTo>
                    <a:pt x="161" y="126"/>
                  </a:lnTo>
                  <a:lnTo>
                    <a:pt x="194" y="111"/>
                  </a:lnTo>
                  <a:lnTo>
                    <a:pt x="209" y="109"/>
                  </a:lnTo>
                  <a:lnTo>
                    <a:pt x="209" y="105"/>
                  </a:lnTo>
                  <a:lnTo>
                    <a:pt x="209" y="100"/>
                  </a:lnTo>
                  <a:lnTo>
                    <a:pt x="209" y="94"/>
                  </a:lnTo>
                  <a:lnTo>
                    <a:pt x="211" y="89"/>
                  </a:lnTo>
                  <a:lnTo>
                    <a:pt x="185" y="0"/>
                  </a:lnTo>
                  <a:lnTo>
                    <a:pt x="84" y="27"/>
                  </a:lnTo>
                  <a:lnTo>
                    <a:pt x="80" y="33"/>
                  </a:lnTo>
                  <a:lnTo>
                    <a:pt x="77" y="33"/>
                  </a:lnTo>
                  <a:lnTo>
                    <a:pt x="68" y="27"/>
                  </a:lnTo>
                  <a:lnTo>
                    <a:pt x="0" y="44"/>
                  </a:lnTo>
                  <a:close/>
                </a:path>
              </a:pathLst>
            </a:custGeom>
            <a:noFill/>
            <a:ln w="17463" cap="flat">
              <a:solidFill>
                <a:srgbClr val="4F81B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318" name="Freeform 1037"/>
            <p:cNvSpPr>
              <a:spLocks/>
            </p:cNvSpPr>
            <p:nvPr/>
          </p:nvSpPr>
          <p:spPr bwMode="auto">
            <a:xfrm>
              <a:off x="2527" y="2357"/>
              <a:ext cx="217" cy="398"/>
            </a:xfrm>
            <a:custGeom>
              <a:avLst/>
              <a:gdLst>
                <a:gd name="T0" fmla="*/ 0 w 217"/>
                <a:gd name="T1" fmla="*/ 51 h 398"/>
                <a:gd name="T2" fmla="*/ 200 w 217"/>
                <a:gd name="T3" fmla="*/ 0 h 398"/>
                <a:gd name="T4" fmla="*/ 204 w 217"/>
                <a:gd name="T5" fmla="*/ 22 h 398"/>
                <a:gd name="T6" fmla="*/ 204 w 217"/>
                <a:gd name="T7" fmla="*/ 30 h 398"/>
                <a:gd name="T8" fmla="*/ 200 w 217"/>
                <a:gd name="T9" fmla="*/ 37 h 398"/>
                <a:gd name="T10" fmla="*/ 202 w 217"/>
                <a:gd name="T11" fmla="*/ 47 h 398"/>
                <a:gd name="T12" fmla="*/ 217 w 217"/>
                <a:gd name="T13" fmla="*/ 64 h 398"/>
                <a:gd name="T14" fmla="*/ 202 w 217"/>
                <a:gd name="T15" fmla="*/ 102 h 398"/>
                <a:gd name="T16" fmla="*/ 179 w 217"/>
                <a:gd name="T17" fmla="*/ 123 h 398"/>
                <a:gd name="T18" fmla="*/ 170 w 217"/>
                <a:gd name="T19" fmla="*/ 131 h 398"/>
                <a:gd name="T20" fmla="*/ 170 w 217"/>
                <a:gd name="T21" fmla="*/ 148 h 398"/>
                <a:gd name="T22" fmla="*/ 179 w 217"/>
                <a:gd name="T23" fmla="*/ 162 h 398"/>
                <a:gd name="T24" fmla="*/ 179 w 217"/>
                <a:gd name="T25" fmla="*/ 179 h 398"/>
                <a:gd name="T26" fmla="*/ 170 w 217"/>
                <a:gd name="T27" fmla="*/ 202 h 398"/>
                <a:gd name="T28" fmla="*/ 165 w 217"/>
                <a:gd name="T29" fmla="*/ 240 h 398"/>
                <a:gd name="T30" fmla="*/ 165 w 217"/>
                <a:gd name="T31" fmla="*/ 260 h 398"/>
                <a:gd name="T32" fmla="*/ 170 w 217"/>
                <a:gd name="T33" fmla="*/ 325 h 398"/>
                <a:gd name="T34" fmla="*/ 178 w 217"/>
                <a:gd name="T35" fmla="*/ 339 h 398"/>
                <a:gd name="T36" fmla="*/ 170 w 217"/>
                <a:gd name="T37" fmla="*/ 346 h 398"/>
                <a:gd name="T38" fmla="*/ 170 w 217"/>
                <a:gd name="T39" fmla="*/ 360 h 398"/>
                <a:gd name="T40" fmla="*/ 179 w 217"/>
                <a:gd name="T41" fmla="*/ 371 h 398"/>
                <a:gd name="T42" fmla="*/ 182 w 217"/>
                <a:gd name="T43" fmla="*/ 380 h 398"/>
                <a:gd name="T44" fmla="*/ 98 w 217"/>
                <a:gd name="T45" fmla="*/ 398 h 398"/>
                <a:gd name="T46" fmla="*/ 85 w 217"/>
                <a:gd name="T47" fmla="*/ 373 h 398"/>
                <a:gd name="T48" fmla="*/ 77 w 217"/>
                <a:gd name="T49" fmla="*/ 346 h 398"/>
                <a:gd name="T50" fmla="*/ 77 w 217"/>
                <a:gd name="T51" fmla="*/ 322 h 398"/>
                <a:gd name="T52" fmla="*/ 69 w 217"/>
                <a:gd name="T53" fmla="*/ 286 h 398"/>
                <a:gd name="T54" fmla="*/ 59 w 217"/>
                <a:gd name="T55" fmla="*/ 265 h 398"/>
                <a:gd name="T56" fmla="*/ 50 w 217"/>
                <a:gd name="T57" fmla="*/ 265 h 398"/>
                <a:gd name="T58" fmla="*/ 52 w 217"/>
                <a:gd name="T59" fmla="*/ 270 h 398"/>
                <a:gd name="T60" fmla="*/ 50 w 217"/>
                <a:gd name="T61" fmla="*/ 270 h 398"/>
                <a:gd name="T62" fmla="*/ 46 w 217"/>
                <a:gd name="T63" fmla="*/ 265 h 398"/>
                <a:gd name="T64" fmla="*/ 46 w 217"/>
                <a:gd name="T65" fmla="*/ 243 h 398"/>
                <a:gd name="T66" fmla="*/ 26 w 217"/>
                <a:gd name="T67" fmla="*/ 200 h 398"/>
                <a:gd name="T68" fmla="*/ 26 w 217"/>
                <a:gd name="T69" fmla="*/ 183 h 398"/>
                <a:gd name="T70" fmla="*/ 33 w 217"/>
                <a:gd name="T71" fmla="*/ 166 h 398"/>
                <a:gd name="T72" fmla="*/ 26 w 217"/>
                <a:gd name="T73" fmla="*/ 133 h 398"/>
                <a:gd name="T74" fmla="*/ 9 w 217"/>
                <a:gd name="T75" fmla="*/ 85 h 398"/>
                <a:gd name="T76" fmla="*/ 9 w 217"/>
                <a:gd name="T77" fmla="*/ 82 h 398"/>
                <a:gd name="T78" fmla="*/ 1 w 217"/>
                <a:gd name="T79" fmla="*/ 74 h 398"/>
                <a:gd name="T80" fmla="*/ 7 w 217"/>
                <a:gd name="T81" fmla="*/ 64 h 398"/>
                <a:gd name="T82" fmla="*/ 0 w 217"/>
                <a:gd name="T83" fmla="*/ 51 h 3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7"/>
                <a:gd name="T127" fmla="*/ 0 h 398"/>
                <a:gd name="T128" fmla="*/ 217 w 217"/>
                <a:gd name="T129" fmla="*/ 398 h 39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7" h="398">
                  <a:moveTo>
                    <a:pt x="0" y="51"/>
                  </a:moveTo>
                  <a:lnTo>
                    <a:pt x="200" y="0"/>
                  </a:lnTo>
                  <a:lnTo>
                    <a:pt x="204" y="22"/>
                  </a:lnTo>
                  <a:lnTo>
                    <a:pt x="204" y="30"/>
                  </a:lnTo>
                  <a:lnTo>
                    <a:pt x="200" y="37"/>
                  </a:lnTo>
                  <a:lnTo>
                    <a:pt x="202" y="47"/>
                  </a:lnTo>
                  <a:lnTo>
                    <a:pt x="217" y="64"/>
                  </a:lnTo>
                  <a:lnTo>
                    <a:pt x="202" y="102"/>
                  </a:lnTo>
                  <a:lnTo>
                    <a:pt x="179" y="123"/>
                  </a:lnTo>
                  <a:lnTo>
                    <a:pt x="170" y="131"/>
                  </a:lnTo>
                  <a:lnTo>
                    <a:pt x="170" y="148"/>
                  </a:lnTo>
                  <a:lnTo>
                    <a:pt x="179" y="162"/>
                  </a:lnTo>
                  <a:lnTo>
                    <a:pt x="179" y="179"/>
                  </a:lnTo>
                  <a:lnTo>
                    <a:pt x="170" y="202"/>
                  </a:lnTo>
                  <a:lnTo>
                    <a:pt x="165" y="240"/>
                  </a:lnTo>
                  <a:lnTo>
                    <a:pt x="165" y="260"/>
                  </a:lnTo>
                  <a:lnTo>
                    <a:pt x="170" y="325"/>
                  </a:lnTo>
                  <a:lnTo>
                    <a:pt x="178" y="339"/>
                  </a:lnTo>
                  <a:lnTo>
                    <a:pt x="170" y="346"/>
                  </a:lnTo>
                  <a:lnTo>
                    <a:pt x="170" y="360"/>
                  </a:lnTo>
                  <a:lnTo>
                    <a:pt x="179" y="371"/>
                  </a:lnTo>
                  <a:lnTo>
                    <a:pt x="182" y="380"/>
                  </a:lnTo>
                  <a:lnTo>
                    <a:pt x="98" y="398"/>
                  </a:lnTo>
                  <a:lnTo>
                    <a:pt x="85" y="373"/>
                  </a:lnTo>
                  <a:lnTo>
                    <a:pt x="77" y="346"/>
                  </a:lnTo>
                  <a:lnTo>
                    <a:pt x="77" y="322"/>
                  </a:lnTo>
                  <a:lnTo>
                    <a:pt x="69" y="286"/>
                  </a:lnTo>
                  <a:lnTo>
                    <a:pt x="59" y="265"/>
                  </a:lnTo>
                  <a:lnTo>
                    <a:pt x="50" y="265"/>
                  </a:lnTo>
                  <a:lnTo>
                    <a:pt x="52" y="270"/>
                  </a:lnTo>
                  <a:lnTo>
                    <a:pt x="50" y="270"/>
                  </a:lnTo>
                  <a:lnTo>
                    <a:pt x="46" y="265"/>
                  </a:lnTo>
                  <a:lnTo>
                    <a:pt x="46" y="243"/>
                  </a:lnTo>
                  <a:lnTo>
                    <a:pt x="26" y="200"/>
                  </a:lnTo>
                  <a:lnTo>
                    <a:pt x="26" y="183"/>
                  </a:lnTo>
                  <a:lnTo>
                    <a:pt x="33" y="166"/>
                  </a:lnTo>
                  <a:lnTo>
                    <a:pt x="26" y="133"/>
                  </a:lnTo>
                  <a:lnTo>
                    <a:pt x="9" y="85"/>
                  </a:lnTo>
                  <a:lnTo>
                    <a:pt x="9" y="82"/>
                  </a:lnTo>
                  <a:lnTo>
                    <a:pt x="1" y="74"/>
                  </a:lnTo>
                  <a:lnTo>
                    <a:pt x="7" y="64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0048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319" name="Freeform 1038"/>
            <p:cNvSpPr>
              <a:spLocks/>
            </p:cNvSpPr>
            <p:nvPr/>
          </p:nvSpPr>
          <p:spPr bwMode="auto">
            <a:xfrm>
              <a:off x="2527" y="2357"/>
              <a:ext cx="217" cy="398"/>
            </a:xfrm>
            <a:custGeom>
              <a:avLst/>
              <a:gdLst>
                <a:gd name="T0" fmla="*/ 0 w 217"/>
                <a:gd name="T1" fmla="*/ 51 h 398"/>
                <a:gd name="T2" fmla="*/ 200 w 217"/>
                <a:gd name="T3" fmla="*/ 0 h 398"/>
                <a:gd name="T4" fmla="*/ 204 w 217"/>
                <a:gd name="T5" fmla="*/ 22 h 398"/>
                <a:gd name="T6" fmla="*/ 204 w 217"/>
                <a:gd name="T7" fmla="*/ 30 h 398"/>
                <a:gd name="T8" fmla="*/ 200 w 217"/>
                <a:gd name="T9" fmla="*/ 37 h 398"/>
                <a:gd name="T10" fmla="*/ 202 w 217"/>
                <a:gd name="T11" fmla="*/ 47 h 398"/>
                <a:gd name="T12" fmla="*/ 217 w 217"/>
                <a:gd name="T13" fmla="*/ 64 h 398"/>
                <a:gd name="T14" fmla="*/ 202 w 217"/>
                <a:gd name="T15" fmla="*/ 102 h 398"/>
                <a:gd name="T16" fmla="*/ 179 w 217"/>
                <a:gd name="T17" fmla="*/ 123 h 398"/>
                <a:gd name="T18" fmla="*/ 170 w 217"/>
                <a:gd name="T19" fmla="*/ 131 h 398"/>
                <a:gd name="T20" fmla="*/ 170 w 217"/>
                <a:gd name="T21" fmla="*/ 148 h 398"/>
                <a:gd name="T22" fmla="*/ 179 w 217"/>
                <a:gd name="T23" fmla="*/ 162 h 398"/>
                <a:gd name="T24" fmla="*/ 179 w 217"/>
                <a:gd name="T25" fmla="*/ 179 h 398"/>
                <a:gd name="T26" fmla="*/ 170 w 217"/>
                <a:gd name="T27" fmla="*/ 202 h 398"/>
                <a:gd name="T28" fmla="*/ 165 w 217"/>
                <a:gd name="T29" fmla="*/ 240 h 398"/>
                <a:gd name="T30" fmla="*/ 165 w 217"/>
                <a:gd name="T31" fmla="*/ 260 h 398"/>
                <a:gd name="T32" fmla="*/ 170 w 217"/>
                <a:gd name="T33" fmla="*/ 325 h 398"/>
                <a:gd name="T34" fmla="*/ 178 w 217"/>
                <a:gd name="T35" fmla="*/ 339 h 398"/>
                <a:gd name="T36" fmla="*/ 170 w 217"/>
                <a:gd name="T37" fmla="*/ 346 h 398"/>
                <a:gd name="T38" fmla="*/ 170 w 217"/>
                <a:gd name="T39" fmla="*/ 360 h 398"/>
                <a:gd name="T40" fmla="*/ 179 w 217"/>
                <a:gd name="T41" fmla="*/ 371 h 398"/>
                <a:gd name="T42" fmla="*/ 182 w 217"/>
                <a:gd name="T43" fmla="*/ 380 h 398"/>
                <a:gd name="T44" fmla="*/ 98 w 217"/>
                <a:gd name="T45" fmla="*/ 398 h 398"/>
                <a:gd name="T46" fmla="*/ 85 w 217"/>
                <a:gd name="T47" fmla="*/ 373 h 398"/>
                <a:gd name="T48" fmla="*/ 77 w 217"/>
                <a:gd name="T49" fmla="*/ 346 h 398"/>
                <a:gd name="T50" fmla="*/ 77 w 217"/>
                <a:gd name="T51" fmla="*/ 322 h 398"/>
                <a:gd name="T52" fmla="*/ 69 w 217"/>
                <a:gd name="T53" fmla="*/ 286 h 398"/>
                <a:gd name="T54" fmla="*/ 59 w 217"/>
                <a:gd name="T55" fmla="*/ 265 h 398"/>
                <a:gd name="T56" fmla="*/ 50 w 217"/>
                <a:gd name="T57" fmla="*/ 265 h 398"/>
                <a:gd name="T58" fmla="*/ 52 w 217"/>
                <a:gd name="T59" fmla="*/ 270 h 398"/>
                <a:gd name="T60" fmla="*/ 50 w 217"/>
                <a:gd name="T61" fmla="*/ 270 h 398"/>
                <a:gd name="T62" fmla="*/ 46 w 217"/>
                <a:gd name="T63" fmla="*/ 265 h 398"/>
                <a:gd name="T64" fmla="*/ 46 w 217"/>
                <a:gd name="T65" fmla="*/ 243 h 398"/>
                <a:gd name="T66" fmla="*/ 26 w 217"/>
                <a:gd name="T67" fmla="*/ 200 h 398"/>
                <a:gd name="T68" fmla="*/ 26 w 217"/>
                <a:gd name="T69" fmla="*/ 183 h 398"/>
                <a:gd name="T70" fmla="*/ 33 w 217"/>
                <a:gd name="T71" fmla="*/ 166 h 398"/>
                <a:gd name="T72" fmla="*/ 26 w 217"/>
                <a:gd name="T73" fmla="*/ 133 h 398"/>
                <a:gd name="T74" fmla="*/ 9 w 217"/>
                <a:gd name="T75" fmla="*/ 85 h 398"/>
                <a:gd name="T76" fmla="*/ 9 w 217"/>
                <a:gd name="T77" fmla="*/ 82 h 398"/>
                <a:gd name="T78" fmla="*/ 1 w 217"/>
                <a:gd name="T79" fmla="*/ 74 h 398"/>
                <a:gd name="T80" fmla="*/ 7 w 217"/>
                <a:gd name="T81" fmla="*/ 64 h 398"/>
                <a:gd name="T82" fmla="*/ 0 w 217"/>
                <a:gd name="T83" fmla="*/ 51 h 3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7"/>
                <a:gd name="T127" fmla="*/ 0 h 398"/>
                <a:gd name="T128" fmla="*/ 217 w 217"/>
                <a:gd name="T129" fmla="*/ 398 h 39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7" h="398">
                  <a:moveTo>
                    <a:pt x="0" y="51"/>
                  </a:moveTo>
                  <a:lnTo>
                    <a:pt x="200" y="0"/>
                  </a:lnTo>
                  <a:lnTo>
                    <a:pt x="204" y="22"/>
                  </a:lnTo>
                  <a:lnTo>
                    <a:pt x="204" y="30"/>
                  </a:lnTo>
                  <a:lnTo>
                    <a:pt x="200" y="37"/>
                  </a:lnTo>
                  <a:lnTo>
                    <a:pt x="202" y="47"/>
                  </a:lnTo>
                  <a:lnTo>
                    <a:pt x="217" y="64"/>
                  </a:lnTo>
                  <a:lnTo>
                    <a:pt x="202" y="102"/>
                  </a:lnTo>
                  <a:lnTo>
                    <a:pt x="179" y="123"/>
                  </a:lnTo>
                  <a:lnTo>
                    <a:pt x="170" y="131"/>
                  </a:lnTo>
                  <a:lnTo>
                    <a:pt x="170" y="148"/>
                  </a:lnTo>
                  <a:lnTo>
                    <a:pt x="179" y="162"/>
                  </a:lnTo>
                  <a:lnTo>
                    <a:pt x="179" y="179"/>
                  </a:lnTo>
                  <a:lnTo>
                    <a:pt x="170" y="202"/>
                  </a:lnTo>
                  <a:lnTo>
                    <a:pt x="165" y="240"/>
                  </a:lnTo>
                  <a:lnTo>
                    <a:pt x="165" y="260"/>
                  </a:lnTo>
                  <a:lnTo>
                    <a:pt x="170" y="325"/>
                  </a:lnTo>
                  <a:lnTo>
                    <a:pt x="178" y="339"/>
                  </a:lnTo>
                  <a:lnTo>
                    <a:pt x="170" y="346"/>
                  </a:lnTo>
                  <a:lnTo>
                    <a:pt x="170" y="360"/>
                  </a:lnTo>
                  <a:lnTo>
                    <a:pt x="179" y="371"/>
                  </a:lnTo>
                  <a:lnTo>
                    <a:pt x="182" y="380"/>
                  </a:lnTo>
                  <a:lnTo>
                    <a:pt x="98" y="398"/>
                  </a:lnTo>
                  <a:lnTo>
                    <a:pt x="85" y="373"/>
                  </a:lnTo>
                  <a:lnTo>
                    <a:pt x="77" y="346"/>
                  </a:lnTo>
                  <a:lnTo>
                    <a:pt x="77" y="322"/>
                  </a:lnTo>
                  <a:lnTo>
                    <a:pt x="69" y="286"/>
                  </a:lnTo>
                  <a:lnTo>
                    <a:pt x="59" y="265"/>
                  </a:lnTo>
                  <a:lnTo>
                    <a:pt x="50" y="265"/>
                  </a:lnTo>
                  <a:lnTo>
                    <a:pt x="52" y="270"/>
                  </a:lnTo>
                  <a:lnTo>
                    <a:pt x="50" y="270"/>
                  </a:lnTo>
                  <a:lnTo>
                    <a:pt x="46" y="265"/>
                  </a:lnTo>
                  <a:lnTo>
                    <a:pt x="46" y="243"/>
                  </a:lnTo>
                  <a:lnTo>
                    <a:pt x="26" y="200"/>
                  </a:lnTo>
                  <a:lnTo>
                    <a:pt x="26" y="183"/>
                  </a:lnTo>
                  <a:lnTo>
                    <a:pt x="33" y="166"/>
                  </a:lnTo>
                  <a:lnTo>
                    <a:pt x="26" y="133"/>
                  </a:lnTo>
                  <a:lnTo>
                    <a:pt x="9" y="85"/>
                  </a:lnTo>
                  <a:lnTo>
                    <a:pt x="9" y="82"/>
                  </a:lnTo>
                  <a:lnTo>
                    <a:pt x="1" y="74"/>
                  </a:lnTo>
                  <a:lnTo>
                    <a:pt x="7" y="64"/>
                  </a:lnTo>
                  <a:lnTo>
                    <a:pt x="0" y="51"/>
                  </a:lnTo>
                  <a:close/>
                </a:path>
              </a:pathLst>
            </a:custGeom>
            <a:noFill/>
            <a:ln w="17463" cap="flat">
              <a:solidFill>
                <a:srgbClr val="4F81B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320" name="Freeform 1039"/>
            <p:cNvSpPr>
              <a:spLocks/>
            </p:cNvSpPr>
            <p:nvPr/>
          </p:nvSpPr>
          <p:spPr bwMode="auto">
            <a:xfrm>
              <a:off x="2691" y="2302"/>
              <a:ext cx="202" cy="435"/>
            </a:xfrm>
            <a:custGeom>
              <a:avLst/>
              <a:gdLst>
                <a:gd name="T0" fmla="*/ 200 w 202"/>
                <a:gd name="T1" fmla="*/ 366 h 435"/>
                <a:gd name="T2" fmla="*/ 200 w 202"/>
                <a:gd name="T3" fmla="*/ 357 h 435"/>
                <a:gd name="T4" fmla="*/ 200 w 202"/>
                <a:gd name="T5" fmla="*/ 346 h 435"/>
                <a:gd name="T6" fmla="*/ 202 w 202"/>
                <a:gd name="T7" fmla="*/ 342 h 435"/>
                <a:gd name="T8" fmla="*/ 188 w 202"/>
                <a:gd name="T9" fmla="*/ 320 h 435"/>
                <a:gd name="T10" fmla="*/ 188 w 202"/>
                <a:gd name="T11" fmla="*/ 315 h 435"/>
                <a:gd name="T12" fmla="*/ 185 w 202"/>
                <a:gd name="T13" fmla="*/ 306 h 435"/>
                <a:gd name="T14" fmla="*/ 183 w 202"/>
                <a:gd name="T15" fmla="*/ 306 h 435"/>
                <a:gd name="T16" fmla="*/ 158 w 202"/>
                <a:gd name="T17" fmla="*/ 289 h 435"/>
                <a:gd name="T18" fmla="*/ 158 w 202"/>
                <a:gd name="T19" fmla="*/ 281 h 435"/>
                <a:gd name="T20" fmla="*/ 158 w 202"/>
                <a:gd name="T21" fmla="*/ 272 h 435"/>
                <a:gd name="T22" fmla="*/ 158 w 202"/>
                <a:gd name="T23" fmla="*/ 264 h 435"/>
                <a:gd name="T24" fmla="*/ 68 w 202"/>
                <a:gd name="T25" fmla="*/ 0 h 435"/>
                <a:gd name="T26" fmla="*/ 63 w 202"/>
                <a:gd name="T27" fmla="*/ 5 h 435"/>
                <a:gd name="T28" fmla="*/ 55 w 202"/>
                <a:gd name="T29" fmla="*/ 5 h 435"/>
                <a:gd name="T30" fmla="*/ 46 w 202"/>
                <a:gd name="T31" fmla="*/ 5 h 435"/>
                <a:gd name="T32" fmla="*/ 39 w 202"/>
                <a:gd name="T33" fmla="*/ 17 h 435"/>
                <a:gd name="T34" fmla="*/ 34 w 202"/>
                <a:gd name="T35" fmla="*/ 17 h 435"/>
                <a:gd name="T36" fmla="*/ 31 w 202"/>
                <a:gd name="T37" fmla="*/ 18 h 435"/>
                <a:gd name="T38" fmla="*/ 38 w 202"/>
                <a:gd name="T39" fmla="*/ 26 h 435"/>
                <a:gd name="T40" fmla="*/ 34 w 202"/>
                <a:gd name="T41" fmla="*/ 56 h 435"/>
                <a:gd name="T42" fmla="*/ 39 w 202"/>
                <a:gd name="T43" fmla="*/ 78 h 435"/>
                <a:gd name="T44" fmla="*/ 39 w 202"/>
                <a:gd name="T45" fmla="*/ 87 h 435"/>
                <a:gd name="T46" fmla="*/ 34 w 202"/>
                <a:gd name="T47" fmla="*/ 94 h 435"/>
                <a:gd name="T48" fmla="*/ 38 w 202"/>
                <a:gd name="T49" fmla="*/ 104 h 435"/>
                <a:gd name="T50" fmla="*/ 51 w 202"/>
                <a:gd name="T51" fmla="*/ 121 h 435"/>
                <a:gd name="T52" fmla="*/ 38 w 202"/>
                <a:gd name="T53" fmla="*/ 158 h 435"/>
                <a:gd name="T54" fmla="*/ 14 w 202"/>
                <a:gd name="T55" fmla="*/ 179 h 435"/>
                <a:gd name="T56" fmla="*/ 5 w 202"/>
                <a:gd name="T57" fmla="*/ 187 h 435"/>
                <a:gd name="T58" fmla="*/ 5 w 202"/>
                <a:gd name="T59" fmla="*/ 204 h 435"/>
                <a:gd name="T60" fmla="*/ 14 w 202"/>
                <a:gd name="T61" fmla="*/ 217 h 435"/>
                <a:gd name="T62" fmla="*/ 14 w 202"/>
                <a:gd name="T63" fmla="*/ 234 h 435"/>
                <a:gd name="T64" fmla="*/ 5 w 202"/>
                <a:gd name="T65" fmla="*/ 257 h 435"/>
                <a:gd name="T66" fmla="*/ 0 w 202"/>
                <a:gd name="T67" fmla="*/ 295 h 435"/>
                <a:gd name="T68" fmla="*/ 0 w 202"/>
                <a:gd name="T69" fmla="*/ 315 h 435"/>
                <a:gd name="T70" fmla="*/ 5 w 202"/>
                <a:gd name="T71" fmla="*/ 380 h 435"/>
                <a:gd name="T72" fmla="*/ 12 w 202"/>
                <a:gd name="T73" fmla="*/ 393 h 435"/>
                <a:gd name="T74" fmla="*/ 5 w 202"/>
                <a:gd name="T75" fmla="*/ 400 h 435"/>
                <a:gd name="T76" fmla="*/ 5 w 202"/>
                <a:gd name="T77" fmla="*/ 414 h 435"/>
                <a:gd name="T78" fmla="*/ 14 w 202"/>
                <a:gd name="T79" fmla="*/ 425 h 435"/>
                <a:gd name="T80" fmla="*/ 17 w 202"/>
                <a:gd name="T81" fmla="*/ 435 h 435"/>
                <a:gd name="T82" fmla="*/ 154 w 202"/>
                <a:gd name="T83" fmla="*/ 405 h 435"/>
                <a:gd name="T84" fmla="*/ 154 w 202"/>
                <a:gd name="T85" fmla="*/ 397 h 435"/>
                <a:gd name="T86" fmla="*/ 158 w 202"/>
                <a:gd name="T87" fmla="*/ 393 h 435"/>
                <a:gd name="T88" fmla="*/ 159 w 202"/>
                <a:gd name="T89" fmla="*/ 397 h 435"/>
                <a:gd name="T90" fmla="*/ 166 w 202"/>
                <a:gd name="T91" fmla="*/ 393 h 435"/>
                <a:gd name="T92" fmla="*/ 159 w 202"/>
                <a:gd name="T93" fmla="*/ 383 h 435"/>
                <a:gd name="T94" fmla="*/ 171 w 202"/>
                <a:gd name="T95" fmla="*/ 380 h 435"/>
                <a:gd name="T96" fmla="*/ 183 w 202"/>
                <a:gd name="T97" fmla="*/ 363 h 435"/>
                <a:gd name="T98" fmla="*/ 192 w 202"/>
                <a:gd name="T99" fmla="*/ 363 h 435"/>
                <a:gd name="T100" fmla="*/ 200 w 202"/>
                <a:gd name="T101" fmla="*/ 366 h 43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2"/>
                <a:gd name="T154" fmla="*/ 0 h 435"/>
                <a:gd name="T155" fmla="*/ 202 w 202"/>
                <a:gd name="T156" fmla="*/ 435 h 43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2" h="435">
                  <a:moveTo>
                    <a:pt x="200" y="366"/>
                  </a:moveTo>
                  <a:lnTo>
                    <a:pt x="200" y="357"/>
                  </a:lnTo>
                  <a:lnTo>
                    <a:pt x="200" y="346"/>
                  </a:lnTo>
                  <a:lnTo>
                    <a:pt x="202" y="342"/>
                  </a:lnTo>
                  <a:lnTo>
                    <a:pt x="188" y="320"/>
                  </a:lnTo>
                  <a:lnTo>
                    <a:pt x="188" y="315"/>
                  </a:lnTo>
                  <a:lnTo>
                    <a:pt x="185" y="306"/>
                  </a:lnTo>
                  <a:lnTo>
                    <a:pt x="183" y="306"/>
                  </a:lnTo>
                  <a:lnTo>
                    <a:pt x="158" y="289"/>
                  </a:lnTo>
                  <a:lnTo>
                    <a:pt x="158" y="281"/>
                  </a:lnTo>
                  <a:lnTo>
                    <a:pt x="158" y="272"/>
                  </a:lnTo>
                  <a:lnTo>
                    <a:pt x="158" y="264"/>
                  </a:lnTo>
                  <a:lnTo>
                    <a:pt x="68" y="0"/>
                  </a:lnTo>
                  <a:lnTo>
                    <a:pt x="63" y="5"/>
                  </a:lnTo>
                  <a:lnTo>
                    <a:pt x="55" y="5"/>
                  </a:lnTo>
                  <a:lnTo>
                    <a:pt x="46" y="5"/>
                  </a:lnTo>
                  <a:lnTo>
                    <a:pt x="39" y="17"/>
                  </a:lnTo>
                  <a:lnTo>
                    <a:pt x="34" y="17"/>
                  </a:lnTo>
                  <a:lnTo>
                    <a:pt x="31" y="18"/>
                  </a:lnTo>
                  <a:lnTo>
                    <a:pt x="38" y="26"/>
                  </a:lnTo>
                  <a:lnTo>
                    <a:pt x="34" y="56"/>
                  </a:lnTo>
                  <a:lnTo>
                    <a:pt x="39" y="78"/>
                  </a:lnTo>
                  <a:lnTo>
                    <a:pt x="39" y="87"/>
                  </a:lnTo>
                  <a:lnTo>
                    <a:pt x="34" y="94"/>
                  </a:lnTo>
                  <a:lnTo>
                    <a:pt x="38" y="104"/>
                  </a:lnTo>
                  <a:lnTo>
                    <a:pt x="51" y="121"/>
                  </a:lnTo>
                  <a:lnTo>
                    <a:pt x="38" y="158"/>
                  </a:lnTo>
                  <a:lnTo>
                    <a:pt x="14" y="179"/>
                  </a:lnTo>
                  <a:lnTo>
                    <a:pt x="5" y="187"/>
                  </a:lnTo>
                  <a:lnTo>
                    <a:pt x="5" y="204"/>
                  </a:lnTo>
                  <a:lnTo>
                    <a:pt x="14" y="217"/>
                  </a:lnTo>
                  <a:lnTo>
                    <a:pt x="14" y="234"/>
                  </a:lnTo>
                  <a:lnTo>
                    <a:pt x="5" y="257"/>
                  </a:lnTo>
                  <a:lnTo>
                    <a:pt x="0" y="295"/>
                  </a:lnTo>
                  <a:lnTo>
                    <a:pt x="0" y="315"/>
                  </a:lnTo>
                  <a:lnTo>
                    <a:pt x="5" y="380"/>
                  </a:lnTo>
                  <a:lnTo>
                    <a:pt x="12" y="393"/>
                  </a:lnTo>
                  <a:lnTo>
                    <a:pt x="5" y="400"/>
                  </a:lnTo>
                  <a:lnTo>
                    <a:pt x="5" y="414"/>
                  </a:lnTo>
                  <a:lnTo>
                    <a:pt x="14" y="425"/>
                  </a:lnTo>
                  <a:lnTo>
                    <a:pt x="17" y="435"/>
                  </a:lnTo>
                  <a:lnTo>
                    <a:pt x="154" y="405"/>
                  </a:lnTo>
                  <a:lnTo>
                    <a:pt x="154" y="397"/>
                  </a:lnTo>
                  <a:lnTo>
                    <a:pt x="158" y="393"/>
                  </a:lnTo>
                  <a:lnTo>
                    <a:pt x="159" y="397"/>
                  </a:lnTo>
                  <a:lnTo>
                    <a:pt x="166" y="393"/>
                  </a:lnTo>
                  <a:lnTo>
                    <a:pt x="159" y="383"/>
                  </a:lnTo>
                  <a:lnTo>
                    <a:pt x="171" y="380"/>
                  </a:lnTo>
                  <a:lnTo>
                    <a:pt x="183" y="363"/>
                  </a:lnTo>
                  <a:lnTo>
                    <a:pt x="192" y="363"/>
                  </a:lnTo>
                  <a:lnTo>
                    <a:pt x="200" y="366"/>
                  </a:lnTo>
                  <a:close/>
                </a:path>
              </a:pathLst>
            </a:custGeom>
            <a:solidFill>
              <a:srgbClr val="0048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321" name="Freeform 1040"/>
            <p:cNvSpPr>
              <a:spLocks/>
            </p:cNvSpPr>
            <p:nvPr/>
          </p:nvSpPr>
          <p:spPr bwMode="auto">
            <a:xfrm>
              <a:off x="2691" y="2302"/>
              <a:ext cx="202" cy="435"/>
            </a:xfrm>
            <a:custGeom>
              <a:avLst/>
              <a:gdLst>
                <a:gd name="T0" fmla="*/ 200 w 202"/>
                <a:gd name="T1" fmla="*/ 366 h 435"/>
                <a:gd name="T2" fmla="*/ 200 w 202"/>
                <a:gd name="T3" fmla="*/ 357 h 435"/>
                <a:gd name="T4" fmla="*/ 200 w 202"/>
                <a:gd name="T5" fmla="*/ 346 h 435"/>
                <a:gd name="T6" fmla="*/ 202 w 202"/>
                <a:gd name="T7" fmla="*/ 342 h 435"/>
                <a:gd name="T8" fmla="*/ 188 w 202"/>
                <a:gd name="T9" fmla="*/ 320 h 435"/>
                <a:gd name="T10" fmla="*/ 188 w 202"/>
                <a:gd name="T11" fmla="*/ 315 h 435"/>
                <a:gd name="T12" fmla="*/ 185 w 202"/>
                <a:gd name="T13" fmla="*/ 306 h 435"/>
                <a:gd name="T14" fmla="*/ 183 w 202"/>
                <a:gd name="T15" fmla="*/ 306 h 435"/>
                <a:gd name="T16" fmla="*/ 158 w 202"/>
                <a:gd name="T17" fmla="*/ 289 h 435"/>
                <a:gd name="T18" fmla="*/ 158 w 202"/>
                <a:gd name="T19" fmla="*/ 281 h 435"/>
                <a:gd name="T20" fmla="*/ 158 w 202"/>
                <a:gd name="T21" fmla="*/ 272 h 435"/>
                <a:gd name="T22" fmla="*/ 158 w 202"/>
                <a:gd name="T23" fmla="*/ 264 h 435"/>
                <a:gd name="T24" fmla="*/ 68 w 202"/>
                <a:gd name="T25" fmla="*/ 0 h 435"/>
                <a:gd name="T26" fmla="*/ 63 w 202"/>
                <a:gd name="T27" fmla="*/ 5 h 435"/>
                <a:gd name="T28" fmla="*/ 55 w 202"/>
                <a:gd name="T29" fmla="*/ 5 h 435"/>
                <a:gd name="T30" fmla="*/ 46 w 202"/>
                <a:gd name="T31" fmla="*/ 5 h 435"/>
                <a:gd name="T32" fmla="*/ 39 w 202"/>
                <a:gd name="T33" fmla="*/ 17 h 435"/>
                <a:gd name="T34" fmla="*/ 34 w 202"/>
                <a:gd name="T35" fmla="*/ 17 h 435"/>
                <a:gd name="T36" fmla="*/ 31 w 202"/>
                <a:gd name="T37" fmla="*/ 18 h 435"/>
                <a:gd name="T38" fmla="*/ 38 w 202"/>
                <a:gd name="T39" fmla="*/ 26 h 435"/>
                <a:gd name="T40" fmla="*/ 34 w 202"/>
                <a:gd name="T41" fmla="*/ 56 h 435"/>
                <a:gd name="T42" fmla="*/ 39 w 202"/>
                <a:gd name="T43" fmla="*/ 78 h 435"/>
                <a:gd name="T44" fmla="*/ 39 w 202"/>
                <a:gd name="T45" fmla="*/ 87 h 435"/>
                <a:gd name="T46" fmla="*/ 34 w 202"/>
                <a:gd name="T47" fmla="*/ 94 h 435"/>
                <a:gd name="T48" fmla="*/ 38 w 202"/>
                <a:gd name="T49" fmla="*/ 104 h 435"/>
                <a:gd name="T50" fmla="*/ 51 w 202"/>
                <a:gd name="T51" fmla="*/ 121 h 435"/>
                <a:gd name="T52" fmla="*/ 38 w 202"/>
                <a:gd name="T53" fmla="*/ 158 h 435"/>
                <a:gd name="T54" fmla="*/ 14 w 202"/>
                <a:gd name="T55" fmla="*/ 179 h 435"/>
                <a:gd name="T56" fmla="*/ 5 w 202"/>
                <a:gd name="T57" fmla="*/ 187 h 435"/>
                <a:gd name="T58" fmla="*/ 5 w 202"/>
                <a:gd name="T59" fmla="*/ 204 h 435"/>
                <a:gd name="T60" fmla="*/ 14 w 202"/>
                <a:gd name="T61" fmla="*/ 217 h 435"/>
                <a:gd name="T62" fmla="*/ 14 w 202"/>
                <a:gd name="T63" fmla="*/ 234 h 435"/>
                <a:gd name="T64" fmla="*/ 5 w 202"/>
                <a:gd name="T65" fmla="*/ 257 h 435"/>
                <a:gd name="T66" fmla="*/ 0 w 202"/>
                <a:gd name="T67" fmla="*/ 295 h 435"/>
                <a:gd name="T68" fmla="*/ 0 w 202"/>
                <a:gd name="T69" fmla="*/ 315 h 435"/>
                <a:gd name="T70" fmla="*/ 5 w 202"/>
                <a:gd name="T71" fmla="*/ 380 h 435"/>
                <a:gd name="T72" fmla="*/ 12 w 202"/>
                <a:gd name="T73" fmla="*/ 393 h 435"/>
                <a:gd name="T74" fmla="*/ 5 w 202"/>
                <a:gd name="T75" fmla="*/ 400 h 435"/>
                <a:gd name="T76" fmla="*/ 5 w 202"/>
                <a:gd name="T77" fmla="*/ 414 h 435"/>
                <a:gd name="T78" fmla="*/ 14 w 202"/>
                <a:gd name="T79" fmla="*/ 425 h 435"/>
                <a:gd name="T80" fmla="*/ 17 w 202"/>
                <a:gd name="T81" fmla="*/ 435 h 435"/>
                <a:gd name="T82" fmla="*/ 154 w 202"/>
                <a:gd name="T83" fmla="*/ 405 h 435"/>
                <a:gd name="T84" fmla="*/ 154 w 202"/>
                <a:gd name="T85" fmla="*/ 397 h 435"/>
                <a:gd name="T86" fmla="*/ 158 w 202"/>
                <a:gd name="T87" fmla="*/ 393 h 435"/>
                <a:gd name="T88" fmla="*/ 159 w 202"/>
                <a:gd name="T89" fmla="*/ 397 h 435"/>
                <a:gd name="T90" fmla="*/ 166 w 202"/>
                <a:gd name="T91" fmla="*/ 393 h 435"/>
                <a:gd name="T92" fmla="*/ 159 w 202"/>
                <a:gd name="T93" fmla="*/ 383 h 435"/>
                <a:gd name="T94" fmla="*/ 171 w 202"/>
                <a:gd name="T95" fmla="*/ 380 h 435"/>
                <a:gd name="T96" fmla="*/ 183 w 202"/>
                <a:gd name="T97" fmla="*/ 363 h 435"/>
                <a:gd name="T98" fmla="*/ 192 w 202"/>
                <a:gd name="T99" fmla="*/ 363 h 435"/>
                <a:gd name="T100" fmla="*/ 200 w 202"/>
                <a:gd name="T101" fmla="*/ 366 h 43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2"/>
                <a:gd name="T154" fmla="*/ 0 h 435"/>
                <a:gd name="T155" fmla="*/ 202 w 202"/>
                <a:gd name="T156" fmla="*/ 435 h 43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2" h="435">
                  <a:moveTo>
                    <a:pt x="200" y="366"/>
                  </a:moveTo>
                  <a:lnTo>
                    <a:pt x="200" y="357"/>
                  </a:lnTo>
                  <a:lnTo>
                    <a:pt x="200" y="346"/>
                  </a:lnTo>
                  <a:lnTo>
                    <a:pt x="202" y="342"/>
                  </a:lnTo>
                  <a:lnTo>
                    <a:pt x="188" y="320"/>
                  </a:lnTo>
                  <a:lnTo>
                    <a:pt x="188" y="315"/>
                  </a:lnTo>
                  <a:lnTo>
                    <a:pt x="185" y="306"/>
                  </a:lnTo>
                  <a:lnTo>
                    <a:pt x="183" y="306"/>
                  </a:lnTo>
                  <a:lnTo>
                    <a:pt x="158" y="289"/>
                  </a:lnTo>
                  <a:lnTo>
                    <a:pt x="158" y="281"/>
                  </a:lnTo>
                  <a:lnTo>
                    <a:pt x="158" y="272"/>
                  </a:lnTo>
                  <a:lnTo>
                    <a:pt x="158" y="264"/>
                  </a:lnTo>
                  <a:lnTo>
                    <a:pt x="68" y="0"/>
                  </a:lnTo>
                  <a:lnTo>
                    <a:pt x="63" y="5"/>
                  </a:lnTo>
                  <a:lnTo>
                    <a:pt x="55" y="5"/>
                  </a:lnTo>
                  <a:lnTo>
                    <a:pt x="46" y="5"/>
                  </a:lnTo>
                  <a:lnTo>
                    <a:pt x="39" y="17"/>
                  </a:lnTo>
                  <a:lnTo>
                    <a:pt x="34" y="17"/>
                  </a:lnTo>
                  <a:lnTo>
                    <a:pt x="31" y="18"/>
                  </a:lnTo>
                  <a:lnTo>
                    <a:pt x="38" y="26"/>
                  </a:lnTo>
                  <a:lnTo>
                    <a:pt x="34" y="56"/>
                  </a:lnTo>
                  <a:lnTo>
                    <a:pt x="39" y="78"/>
                  </a:lnTo>
                  <a:lnTo>
                    <a:pt x="39" y="87"/>
                  </a:lnTo>
                  <a:lnTo>
                    <a:pt x="34" y="94"/>
                  </a:lnTo>
                  <a:lnTo>
                    <a:pt x="38" y="104"/>
                  </a:lnTo>
                  <a:lnTo>
                    <a:pt x="51" y="121"/>
                  </a:lnTo>
                  <a:lnTo>
                    <a:pt x="38" y="158"/>
                  </a:lnTo>
                  <a:lnTo>
                    <a:pt x="14" y="179"/>
                  </a:lnTo>
                  <a:lnTo>
                    <a:pt x="5" y="187"/>
                  </a:lnTo>
                  <a:lnTo>
                    <a:pt x="5" y="204"/>
                  </a:lnTo>
                  <a:lnTo>
                    <a:pt x="14" y="217"/>
                  </a:lnTo>
                  <a:lnTo>
                    <a:pt x="14" y="234"/>
                  </a:lnTo>
                  <a:lnTo>
                    <a:pt x="5" y="257"/>
                  </a:lnTo>
                  <a:lnTo>
                    <a:pt x="0" y="295"/>
                  </a:lnTo>
                  <a:lnTo>
                    <a:pt x="0" y="315"/>
                  </a:lnTo>
                  <a:lnTo>
                    <a:pt x="5" y="380"/>
                  </a:lnTo>
                  <a:lnTo>
                    <a:pt x="12" y="393"/>
                  </a:lnTo>
                  <a:lnTo>
                    <a:pt x="5" y="400"/>
                  </a:lnTo>
                  <a:lnTo>
                    <a:pt x="5" y="414"/>
                  </a:lnTo>
                  <a:lnTo>
                    <a:pt x="14" y="425"/>
                  </a:lnTo>
                  <a:lnTo>
                    <a:pt x="17" y="435"/>
                  </a:lnTo>
                  <a:lnTo>
                    <a:pt x="154" y="405"/>
                  </a:lnTo>
                  <a:lnTo>
                    <a:pt x="154" y="397"/>
                  </a:lnTo>
                  <a:lnTo>
                    <a:pt x="158" y="393"/>
                  </a:lnTo>
                  <a:lnTo>
                    <a:pt x="159" y="397"/>
                  </a:lnTo>
                  <a:lnTo>
                    <a:pt x="166" y="393"/>
                  </a:lnTo>
                  <a:lnTo>
                    <a:pt x="159" y="383"/>
                  </a:lnTo>
                  <a:lnTo>
                    <a:pt x="171" y="380"/>
                  </a:lnTo>
                  <a:lnTo>
                    <a:pt x="183" y="363"/>
                  </a:lnTo>
                  <a:lnTo>
                    <a:pt x="192" y="363"/>
                  </a:lnTo>
                  <a:lnTo>
                    <a:pt x="200" y="366"/>
                  </a:lnTo>
                  <a:close/>
                </a:path>
              </a:pathLst>
            </a:custGeom>
            <a:noFill/>
            <a:ln w="17463" cap="flat">
              <a:solidFill>
                <a:srgbClr val="4F81B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322" name="Freeform 1041"/>
            <p:cNvSpPr>
              <a:spLocks/>
            </p:cNvSpPr>
            <p:nvPr/>
          </p:nvSpPr>
          <p:spPr bwMode="auto">
            <a:xfrm>
              <a:off x="2758" y="1900"/>
              <a:ext cx="469" cy="747"/>
            </a:xfrm>
            <a:custGeom>
              <a:avLst/>
              <a:gdLst>
                <a:gd name="T0" fmla="*/ 11 w 469"/>
                <a:gd name="T1" fmla="*/ 390 h 747"/>
                <a:gd name="T2" fmla="*/ 22 w 469"/>
                <a:gd name="T3" fmla="*/ 394 h 747"/>
                <a:gd name="T4" fmla="*/ 29 w 469"/>
                <a:gd name="T5" fmla="*/ 373 h 747"/>
                <a:gd name="T6" fmla="*/ 34 w 469"/>
                <a:gd name="T7" fmla="*/ 352 h 747"/>
                <a:gd name="T8" fmla="*/ 55 w 469"/>
                <a:gd name="T9" fmla="*/ 317 h 747"/>
                <a:gd name="T10" fmla="*/ 64 w 469"/>
                <a:gd name="T11" fmla="*/ 283 h 747"/>
                <a:gd name="T12" fmla="*/ 55 w 469"/>
                <a:gd name="T13" fmla="*/ 218 h 747"/>
                <a:gd name="T14" fmla="*/ 66 w 469"/>
                <a:gd name="T15" fmla="*/ 201 h 747"/>
                <a:gd name="T16" fmla="*/ 57 w 469"/>
                <a:gd name="T17" fmla="*/ 178 h 747"/>
                <a:gd name="T18" fmla="*/ 100 w 469"/>
                <a:gd name="T19" fmla="*/ 17 h 747"/>
                <a:gd name="T20" fmla="*/ 127 w 469"/>
                <a:gd name="T21" fmla="*/ 12 h 747"/>
                <a:gd name="T22" fmla="*/ 127 w 469"/>
                <a:gd name="T23" fmla="*/ 34 h 747"/>
                <a:gd name="T24" fmla="*/ 144 w 469"/>
                <a:gd name="T25" fmla="*/ 47 h 747"/>
                <a:gd name="T26" fmla="*/ 191 w 469"/>
                <a:gd name="T27" fmla="*/ 17 h 747"/>
                <a:gd name="T28" fmla="*/ 203 w 469"/>
                <a:gd name="T29" fmla="*/ 9 h 747"/>
                <a:gd name="T30" fmla="*/ 220 w 469"/>
                <a:gd name="T31" fmla="*/ 0 h 747"/>
                <a:gd name="T32" fmla="*/ 277 w 469"/>
                <a:gd name="T33" fmla="*/ 32 h 747"/>
                <a:gd name="T34" fmla="*/ 332 w 469"/>
                <a:gd name="T35" fmla="*/ 215 h 747"/>
                <a:gd name="T36" fmla="*/ 347 w 469"/>
                <a:gd name="T37" fmla="*/ 240 h 747"/>
                <a:gd name="T38" fmla="*/ 376 w 469"/>
                <a:gd name="T39" fmla="*/ 249 h 747"/>
                <a:gd name="T40" fmla="*/ 385 w 469"/>
                <a:gd name="T41" fmla="*/ 247 h 747"/>
                <a:gd name="T42" fmla="*/ 393 w 469"/>
                <a:gd name="T43" fmla="*/ 256 h 747"/>
                <a:gd name="T44" fmla="*/ 399 w 469"/>
                <a:gd name="T45" fmla="*/ 300 h 747"/>
                <a:gd name="T46" fmla="*/ 419 w 469"/>
                <a:gd name="T47" fmla="*/ 300 h 747"/>
                <a:gd name="T48" fmla="*/ 430 w 469"/>
                <a:gd name="T49" fmla="*/ 299 h 747"/>
                <a:gd name="T50" fmla="*/ 454 w 469"/>
                <a:gd name="T51" fmla="*/ 321 h 747"/>
                <a:gd name="T52" fmla="*/ 451 w 469"/>
                <a:gd name="T53" fmla="*/ 335 h 747"/>
                <a:gd name="T54" fmla="*/ 454 w 469"/>
                <a:gd name="T55" fmla="*/ 350 h 747"/>
                <a:gd name="T56" fmla="*/ 465 w 469"/>
                <a:gd name="T57" fmla="*/ 352 h 747"/>
                <a:gd name="T58" fmla="*/ 463 w 469"/>
                <a:gd name="T59" fmla="*/ 376 h 747"/>
                <a:gd name="T60" fmla="*/ 446 w 469"/>
                <a:gd name="T61" fmla="*/ 377 h 747"/>
                <a:gd name="T62" fmla="*/ 433 w 469"/>
                <a:gd name="T63" fmla="*/ 393 h 747"/>
                <a:gd name="T64" fmla="*/ 393 w 469"/>
                <a:gd name="T65" fmla="*/ 424 h 747"/>
                <a:gd name="T66" fmla="*/ 364 w 469"/>
                <a:gd name="T67" fmla="*/ 441 h 747"/>
                <a:gd name="T68" fmla="*/ 334 w 469"/>
                <a:gd name="T69" fmla="*/ 458 h 747"/>
                <a:gd name="T70" fmla="*/ 324 w 469"/>
                <a:gd name="T71" fmla="*/ 476 h 747"/>
                <a:gd name="T72" fmla="*/ 312 w 469"/>
                <a:gd name="T73" fmla="*/ 487 h 747"/>
                <a:gd name="T74" fmla="*/ 290 w 469"/>
                <a:gd name="T75" fmla="*/ 487 h 747"/>
                <a:gd name="T76" fmla="*/ 273 w 469"/>
                <a:gd name="T77" fmla="*/ 510 h 747"/>
                <a:gd name="T78" fmla="*/ 272 w 469"/>
                <a:gd name="T79" fmla="*/ 544 h 747"/>
                <a:gd name="T80" fmla="*/ 256 w 469"/>
                <a:gd name="T81" fmla="*/ 556 h 747"/>
                <a:gd name="T82" fmla="*/ 243 w 469"/>
                <a:gd name="T83" fmla="*/ 561 h 747"/>
                <a:gd name="T84" fmla="*/ 231 w 469"/>
                <a:gd name="T85" fmla="*/ 579 h 747"/>
                <a:gd name="T86" fmla="*/ 208 w 469"/>
                <a:gd name="T87" fmla="*/ 590 h 747"/>
                <a:gd name="T88" fmla="*/ 205 w 469"/>
                <a:gd name="T89" fmla="*/ 609 h 747"/>
                <a:gd name="T90" fmla="*/ 194 w 469"/>
                <a:gd name="T91" fmla="*/ 592 h 747"/>
                <a:gd name="T92" fmla="*/ 159 w 469"/>
                <a:gd name="T93" fmla="*/ 616 h 747"/>
                <a:gd name="T94" fmla="*/ 173 w 469"/>
                <a:gd name="T95" fmla="*/ 638 h 747"/>
                <a:gd name="T96" fmla="*/ 159 w 469"/>
                <a:gd name="T97" fmla="*/ 655 h 747"/>
                <a:gd name="T98" fmla="*/ 142 w 469"/>
                <a:gd name="T99" fmla="*/ 707 h 747"/>
                <a:gd name="T100" fmla="*/ 138 w 469"/>
                <a:gd name="T101" fmla="*/ 741 h 747"/>
                <a:gd name="T102" fmla="*/ 121 w 469"/>
                <a:gd name="T103" fmla="*/ 724 h 747"/>
                <a:gd name="T104" fmla="*/ 117 w 469"/>
                <a:gd name="T105" fmla="*/ 710 h 747"/>
                <a:gd name="T106" fmla="*/ 90 w 469"/>
                <a:gd name="T107" fmla="*/ 693 h 747"/>
                <a:gd name="T108" fmla="*/ 90 w 469"/>
                <a:gd name="T109" fmla="*/ 676 h 747"/>
                <a:gd name="T110" fmla="*/ 0 w 469"/>
                <a:gd name="T111" fmla="*/ 401 h 74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69"/>
                <a:gd name="T169" fmla="*/ 0 h 747"/>
                <a:gd name="T170" fmla="*/ 469 w 469"/>
                <a:gd name="T171" fmla="*/ 747 h 74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69" h="747">
                  <a:moveTo>
                    <a:pt x="0" y="401"/>
                  </a:moveTo>
                  <a:lnTo>
                    <a:pt x="11" y="390"/>
                  </a:lnTo>
                  <a:lnTo>
                    <a:pt x="20" y="393"/>
                  </a:lnTo>
                  <a:lnTo>
                    <a:pt x="22" y="394"/>
                  </a:lnTo>
                  <a:lnTo>
                    <a:pt x="31" y="386"/>
                  </a:lnTo>
                  <a:lnTo>
                    <a:pt x="29" y="373"/>
                  </a:lnTo>
                  <a:lnTo>
                    <a:pt x="39" y="373"/>
                  </a:lnTo>
                  <a:lnTo>
                    <a:pt x="34" y="352"/>
                  </a:lnTo>
                  <a:lnTo>
                    <a:pt x="38" y="342"/>
                  </a:lnTo>
                  <a:lnTo>
                    <a:pt x="55" y="317"/>
                  </a:lnTo>
                  <a:lnTo>
                    <a:pt x="55" y="300"/>
                  </a:lnTo>
                  <a:lnTo>
                    <a:pt x="64" y="283"/>
                  </a:lnTo>
                  <a:lnTo>
                    <a:pt x="49" y="230"/>
                  </a:lnTo>
                  <a:lnTo>
                    <a:pt x="55" y="218"/>
                  </a:lnTo>
                  <a:lnTo>
                    <a:pt x="64" y="213"/>
                  </a:lnTo>
                  <a:lnTo>
                    <a:pt x="66" y="201"/>
                  </a:lnTo>
                  <a:lnTo>
                    <a:pt x="66" y="187"/>
                  </a:lnTo>
                  <a:lnTo>
                    <a:pt x="57" y="178"/>
                  </a:lnTo>
                  <a:lnTo>
                    <a:pt x="57" y="154"/>
                  </a:lnTo>
                  <a:lnTo>
                    <a:pt x="100" y="17"/>
                  </a:lnTo>
                  <a:lnTo>
                    <a:pt x="117" y="12"/>
                  </a:lnTo>
                  <a:lnTo>
                    <a:pt x="127" y="12"/>
                  </a:lnTo>
                  <a:lnTo>
                    <a:pt x="133" y="17"/>
                  </a:lnTo>
                  <a:lnTo>
                    <a:pt x="127" y="34"/>
                  </a:lnTo>
                  <a:lnTo>
                    <a:pt x="138" y="49"/>
                  </a:lnTo>
                  <a:lnTo>
                    <a:pt x="144" y="47"/>
                  </a:lnTo>
                  <a:lnTo>
                    <a:pt x="173" y="26"/>
                  </a:lnTo>
                  <a:lnTo>
                    <a:pt x="191" y="17"/>
                  </a:lnTo>
                  <a:lnTo>
                    <a:pt x="195" y="17"/>
                  </a:lnTo>
                  <a:lnTo>
                    <a:pt x="203" y="9"/>
                  </a:lnTo>
                  <a:lnTo>
                    <a:pt x="205" y="0"/>
                  </a:lnTo>
                  <a:lnTo>
                    <a:pt x="220" y="0"/>
                  </a:lnTo>
                  <a:lnTo>
                    <a:pt x="229" y="7"/>
                  </a:lnTo>
                  <a:lnTo>
                    <a:pt x="277" y="32"/>
                  </a:lnTo>
                  <a:lnTo>
                    <a:pt x="332" y="205"/>
                  </a:lnTo>
                  <a:lnTo>
                    <a:pt x="332" y="215"/>
                  </a:lnTo>
                  <a:lnTo>
                    <a:pt x="343" y="239"/>
                  </a:lnTo>
                  <a:lnTo>
                    <a:pt x="347" y="240"/>
                  </a:lnTo>
                  <a:lnTo>
                    <a:pt x="359" y="240"/>
                  </a:lnTo>
                  <a:lnTo>
                    <a:pt x="376" y="249"/>
                  </a:lnTo>
                  <a:lnTo>
                    <a:pt x="378" y="247"/>
                  </a:lnTo>
                  <a:lnTo>
                    <a:pt x="385" y="247"/>
                  </a:lnTo>
                  <a:lnTo>
                    <a:pt x="387" y="249"/>
                  </a:lnTo>
                  <a:lnTo>
                    <a:pt x="393" y="256"/>
                  </a:lnTo>
                  <a:lnTo>
                    <a:pt x="387" y="264"/>
                  </a:lnTo>
                  <a:lnTo>
                    <a:pt x="399" y="300"/>
                  </a:lnTo>
                  <a:lnTo>
                    <a:pt x="411" y="304"/>
                  </a:lnTo>
                  <a:lnTo>
                    <a:pt x="419" y="300"/>
                  </a:lnTo>
                  <a:lnTo>
                    <a:pt x="421" y="299"/>
                  </a:lnTo>
                  <a:lnTo>
                    <a:pt x="430" y="299"/>
                  </a:lnTo>
                  <a:lnTo>
                    <a:pt x="446" y="300"/>
                  </a:lnTo>
                  <a:lnTo>
                    <a:pt x="454" y="321"/>
                  </a:lnTo>
                  <a:lnTo>
                    <a:pt x="454" y="333"/>
                  </a:lnTo>
                  <a:lnTo>
                    <a:pt x="451" y="335"/>
                  </a:lnTo>
                  <a:lnTo>
                    <a:pt x="448" y="343"/>
                  </a:lnTo>
                  <a:lnTo>
                    <a:pt x="454" y="350"/>
                  </a:lnTo>
                  <a:lnTo>
                    <a:pt x="454" y="343"/>
                  </a:lnTo>
                  <a:lnTo>
                    <a:pt x="465" y="352"/>
                  </a:lnTo>
                  <a:lnTo>
                    <a:pt x="469" y="360"/>
                  </a:lnTo>
                  <a:lnTo>
                    <a:pt x="463" y="376"/>
                  </a:lnTo>
                  <a:lnTo>
                    <a:pt x="448" y="377"/>
                  </a:lnTo>
                  <a:lnTo>
                    <a:pt x="446" y="377"/>
                  </a:lnTo>
                  <a:lnTo>
                    <a:pt x="437" y="384"/>
                  </a:lnTo>
                  <a:lnTo>
                    <a:pt x="433" y="393"/>
                  </a:lnTo>
                  <a:lnTo>
                    <a:pt x="411" y="419"/>
                  </a:lnTo>
                  <a:lnTo>
                    <a:pt x="393" y="424"/>
                  </a:lnTo>
                  <a:lnTo>
                    <a:pt x="376" y="455"/>
                  </a:lnTo>
                  <a:lnTo>
                    <a:pt x="364" y="441"/>
                  </a:lnTo>
                  <a:lnTo>
                    <a:pt x="347" y="441"/>
                  </a:lnTo>
                  <a:lnTo>
                    <a:pt x="334" y="458"/>
                  </a:lnTo>
                  <a:lnTo>
                    <a:pt x="330" y="458"/>
                  </a:lnTo>
                  <a:lnTo>
                    <a:pt x="324" y="476"/>
                  </a:lnTo>
                  <a:lnTo>
                    <a:pt x="317" y="480"/>
                  </a:lnTo>
                  <a:lnTo>
                    <a:pt x="312" y="487"/>
                  </a:lnTo>
                  <a:lnTo>
                    <a:pt x="294" y="487"/>
                  </a:lnTo>
                  <a:lnTo>
                    <a:pt x="290" y="487"/>
                  </a:lnTo>
                  <a:lnTo>
                    <a:pt x="290" y="493"/>
                  </a:lnTo>
                  <a:lnTo>
                    <a:pt x="273" y="510"/>
                  </a:lnTo>
                  <a:lnTo>
                    <a:pt x="273" y="523"/>
                  </a:lnTo>
                  <a:lnTo>
                    <a:pt x="272" y="544"/>
                  </a:lnTo>
                  <a:lnTo>
                    <a:pt x="265" y="549"/>
                  </a:lnTo>
                  <a:lnTo>
                    <a:pt x="256" y="556"/>
                  </a:lnTo>
                  <a:lnTo>
                    <a:pt x="246" y="556"/>
                  </a:lnTo>
                  <a:lnTo>
                    <a:pt x="243" y="561"/>
                  </a:lnTo>
                  <a:lnTo>
                    <a:pt x="243" y="573"/>
                  </a:lnTo>
                  <a:lnTo>
                    <a:pt x="231" y="579"/>
                  </a:lnTo>
                  <a:lnTo>
                    <a:pt x="212" y="582"/>
                  </a:lnTo>
                  <a:lnTo>
                    <a:pt x="208" y="590"/>
                  </a:lnTo>
                  <a:lnTo>
                    <a:pt x="208" y="600"/>
                  </a:lnTo>
                  <a:lnTo>
                    <a:pt x="205" y="609"/>
                  </a:lnTo>
                  <a:lnTo>
                    <a:pt x="203" y="607"/>
                  </a:lnTo>
                  <a:lnTo>
                    <a:pt x="194" y="592"/>
                  </a:lnTo>
                  <a:lnTo>
                    <a:pt x="191" y="590"/>
                  </a:lnTo>
                  <a:lnTo>
                    <a:pt x="159" y="616"/>
                  </a:lnTo>
                  <a:lnTo>
                    <a:pt x="168" y="634"/>
                  </a:lnTo>
                  <a:lnTo>
                    <a:pt x="173" y="638"/>
                  </a:lnTo>
                  <a:lnTo>
                    <a:pt x="170" y="644"/>
                  </a:lnTo>
                  <a:lnTo>
                    <a:pt x="159" y="655"/>
                  </a:lnTo>
                  <a:lnTo>
                    <a:pt x="152" y="685"/>
                  </a:lnTo>
                  <a:lnTo>
                    <a:pt x="142" y="707"/>
                  </a:lnTo>
                  <a:lnTo>
                    <a:pt x="138" y="724"/>
                  </a:lnTo>
                  <a:lnTo>
                    <a:pt x="138" y="741"/>
                  </a:lnTo>
                  <a:lnTo>
                    <a:pt x="135" y="747"/>
                  </a:lnTo>
                  <a:lnTo>
                    <a:pt x="121" y="724"/>
                  </a:lnTo>
                  <a:lnTo>
                    <a:pt x="121" y="719"/>
                  </a:lnTo>
                  <a:lnTo>
                    <a:pt x="117" y="710"/>
                  </a:lnTo>
                  <a:lnTo>
                    <a:pt x="116" y="710"/>
                  </a:lnTo>
                  <a:lnTo>
                    <a:pt x="90" y="693"/>
                  </a:lnTo>
                  <a:lnTo>
                    <a:pt x="90" y="685"/>
                  </a:lnTo>
                  <a:lnTo>
                    <a:pt x="90" y="676"/>
                  </a:lnTo>
                  <a:lnTo>
                    <a:pt x="90" y="668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rgbClr val="0048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323" name="Freeform 1042"/>
            <p:cNvSpPr>
              <a:spLocks/>
            </p:cNvSpPr>
            <p:nvPr/>
          </p:nvSpPr>
          <p:spPr bwMode="auto">
            <a:xfrm>
              <a:off x="2758" y="1900"/>
              <a:ext cx="469" cy="747"/>
            </a:xfrm>
            <a:custGeom>
              <a:avLst/>
              <a:gdLst>
                <a:gd name="T0" fmla="*/ 11 w 469"/>
                <a:gd name="T1" fmla="*/ 390 h 747"/>
                <a:gd name="T2" fmla="*/ 22 w 469"/>
                <a:gd name="T3" fmla="*/ 394 h 747"/>
                <a:gd name="T4" fmla="*/ 29 w 469"/>
                <a:gd name="T5" fmla="*/ 373 h 747"/>
                <a:gd name="T6" fmla="*/ 34 w 469"/>
                <a:gd name="T7" fmla="*/ 352 h 747"/>
                <a:gd name="T8" fmla="*/ 55 w 469"/>
                <a:gd name="T9" fmla="*/ 317 h 747"/>
                <a:gd name="T10" fmla="*/ 64 w 469"/>
                <a:gd name="T11" fmla="*/ 283 h 747"/>
                <a:gd name="T12" fmla="*/ 55 w 469"/>
                <a:gd name="T13" fmla="*/ 218 h 747"/>
                <a:gd name="T14" fmla="*/ 66 w 469"/>
                <a:gd name="T15" fmla="*/ 201 h 747"/>
                <a:gd name="T16" fmla="*/ 57 w 469"/>
                <a:gd name="T17" fmla="*/ 178 h 747"/>
                <a:gd name="T18" fmla="*/ 100 w 469"/>
                <a:gd name="T19" fmla="*/ 17 h 747"/>
                <a:gd name="T20" fmla="*/ 127 w 469"/>
                <a:gd name="T21" fmla="*/ 12 h 747"/>
                <a:gd name="T22" fmla="*/ 127 w 469"/>
                <a:gd name="T23" fmla="*/ 34 h 747"/>
                <a:gd name="T24" fmla="*/ 144 w 469"/>
                <a:gd name="T25" fmla="*/ 47 h 747"/>
                <a:gd name="T26" fmla="*/ 191 w 469"/>
                <a:gd name="T27" fmla="*/ 17 h 747"/>
                <a:gd name="T28" fmla="*/ 203 w 469"/>
                <a:gd name="T29" fmla="*/ 9 h 747"/>
                <a:gd name="T30" fmla="*/ 220 w 469"/>
                <a:gd name="T31" fmla="*/ 0 h 747"/>
                <a:gd name="T32" fmla="*/ 277 w 469"/>
                <a:gd name="T33" fmla="*/ 32 h 747"/>
                <a:gd name="T34" fmla="*/ 332 w 469"/>
                <a:gd name="T35" fmla="*/ 215 h 747"/>
                <a:gd name="T36" fmla="*/ 347 w 469"/>
                <a:gd name="T37" fmla="*/ 240 h 747"/>
                <a:gd name="T38" fmla="*/ 376 w 469"/>
                <a:gd name="T39" fmla="*/ 249 h 747"/>
                <a:gd name="T40" fmla="*/ 385 w 469"/>
                <a:gd name="T41" fmla="*/ 247 h 747"/>
                <a:gd name="T42" fmla="*/ 393 w 469"/>
                <a:gd name="T43" fmla="*/ 256 h 747"/>
                <a:gd name="T44" fmla="*/ 399 w 469"/>
                <a:gd name="T45" fmla="*/ 300 h 747"/>
                <a:gd name="T46" fmla="*/ 419 w 469"/>
                <a:gd name="T47" fmla="*/ 300 h 747"/>
                <a:gd name="T48" fmla="*/ 430 w 469"/>
                <a:gd name="T49" fmla="*/ 299 h 747"/>
                <a:gd name="T50" fmla="*/ 454 w 469"/>
                <a:gd name="T51" fmla="*/ 321 h 747"/>
                <a:gd name="T52" fmla="*/ 451 w 469"/>
                <a:gd name="T53" fmla="*/ 335 h 747"/>
                <a:gd name="T54" fmla="*/ 454 w 469"/>
                <a:gd name="T55" fmla="*/ 350 h 747"/>
                <a:gd name="T56" fmla="*/ 465 w 469"/>
                <a:gd name="T57" fmla="*/ 352 h 747"/>
                <a:gd name="T58" fmla="*/ 463 w 469"/>
                <a:gd name="T59" fmla="*/ 376 h 747"/>
                <a:gd name="T60" fmla="*/ 446 w 469"/>
                <a:gd name="T61" fmla="*/ 377 h 747"/>
                <a:gd name="T62" fmla="*/ 433 w 469"/>
                <a:gd name="T63" fmla="*/ 393 h 747"/>
                <a:gd name="T64" fmla="*/ 393 w 469"/>
                <a:gd name="T65" fmla="*/ 424 h 747"/>
                <a:gd name="T66" fmla="*/ 364 w 469"/>
                <a:gd name="T67" fmla="*/ 441 h 747"/>
                <a:gd name="T68" fmla="*/ 334 w 469"/>
                <a:gd name="T69" fmla="*/ 458 h 747"/>
                <a:gd name="T70" fmla="*/ 324 w 469"/>
                <a:gd name="T71" fmla="*/ 476 h 747"/>
                <a:gd name="T72" fmla="*/ 312 w 469"/>
                <a:gd name="T73" fmla="*/ 487 h 747"/>
                <a:gd name="T74" fmla="*/ 290 w 469"/>
                <a:gd name="T75" fmla="*/ 487 h 747"/>
                <a:gd name="T76" fmla="*/ 273 w 469"/>
                <a:gd name="T77" fmla="*/ 510 h 747"/>
                <a:gd name="T78" fmla="*/ 272 w 469"/>
                <a:gd name="T79" fmla="*/ 544 h 747"/>
                <a:gd name="T80" fmla="*/ 256 w 469"/>
                <a:gd name="T81" fmla="*/ 556 h 747"/>
                <a:gd name="T82" fmla="*/ 243 w 469"/>
                <a:gd name="T83" fmla="*/ 561 h 747"/>
                <a:gd name="T84" fmla="*/ 231 w 469"/>
                <a:gd name="T85" fmla="*/ 579 h 747"/>
                <a:gd name="T86" fmla="*/ 208 w 469"/>
                <a:gd name="T87" fmla="*/ 590 h 747"/>
                <a:gd name="T88" fmla="*/ 205 w 469"/>
                <a:gd name="T89" fmla="*/ 609 h 747"/>
                <a:gd name="T90" fmla="*/ 194 w 469"/>
                <a:gd name="T91" fmla="*/ 592 h 747"/>
                <a:gd name="T92" fmla="*/ 159 w 469"/>
                <a:gd name="T93" fmla="*/ 616 h 747"/>
                <a:gd name="T94" fmla="*/ 173 w 469"/>
                <a:gd name="T95" fmla="*/ 638 h 747"/>
                <a:gd name="T96" fmla="*/ 159 w 469"/>
                <a:gd name="T97" fmla="*/ 655 h 747"/>
                <a:gd name="T98" fmla="*/ 142 w 469"/>
                <a:gd name="T99" fmla="*/ 707 h 747"/>
                <a:gd name="T100" fmla="*/ 138 w 469"/>
                <a:gd name="T101" fmla="*/ 741 h 747"/>
                <a:gd name="T102" fmla="*/ 121 w 469"/>
                <a:gd name="T103" fmla="*/ 724 h 747"/>
                <a:gd name="T104" fmla="*/ 117 w 469"/>
                <a:gd name="T105" fmla="*/ 710 h 747"/>
                <a:gd name="T106" fmla="*/ 90 w 469"/>
                <a:gd name="T107" fmla="*/ 693 h 747"/>
                <a:gd name="T108" fmla="*/ 90 w 469"/>
                <a:gd name="T109" fmla="*/ 676 h 747"/>
                <a:gd name="T110" fmla="*/ 0 w 469"/>
                <a:gd name="T111" fmla="*/ 401 h 74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69"/>
                <a:gd name="T169" fmla="*/ 0 h 747"/>
                <a:gd name="T170" fmla="*/ 469 w 469"/>
                <a:gd name="T171" fmla="*/ 747 h 74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69" h="747">
                  <a:moveTo>
                    <a:pt x="0" y="401"/>
                  </a:moveTo>
                  <a:lnTo>
                    <a:pt x="11" y="390"/>
                  </a:lnTo>
                  <a:lnTo>
                    <a:pt x="20" y="393"/>
                  </a:lnTo>
                  <a:lnTo>
                    <a:pt x="22" y="394"/>
                  </a:lnTo>
                  <a:lnTo>
                    <a:pt x="31" y="386"/>
                  </a:lnTo>
                  <a:lnTo>
                    <a:pt x="29" y="373"/>
                  </a:lnTo>
                  <a:lnTo>
                    <a:pt x="39" y="373"/>
                  </a:lnTo>
                  <a:lnTo>
                    <a:pt x="34" y="352"/>
                  </a:lnTo>
                  <a:lnTo>
                    <a:pt x="38" y="342"/>
                  </a:lnTo>
                  <a:lnTo>
                    <a:pt x="55" y="317"/>
                  </a:lnTo>
                  <a:lnTo>
                    <a:pt x="55" y="300"/>
                  </a:lnTo>
                  <a:lnTo>
                    <a:pt x="64" y="283"/>
                  </a:lnTo>
                  <a:lnTo>
                    <a:pt x="49" y="230"/>
                  </a:lnTo>
                  <a:lnTo>
                    <a:pt x="55" y="218"/>
                  </a:lnTo>
                  <a:lnTo>
                    <a:pt x="64" y="213"/>
                  </a:lnTo>
                  <a:lnTo>
                    <a:pt x="66" y="201"/>
                  </a:lnTo>
                  <a:lnTo>
                    <a:pt x="66" y="187"/>
                  </a:lnTo>
                  <a:lnTo>
                    <a:pt x="57" y="178"/>
                  </a:lnTo>
                  <a:lnTo>
                    <a:pt x="57" y="154"/>
                  </a:lnTo>
                  <a:lnTo>
                    <a:pt x="100" y="17"/>
                  </a:lnTo>
                  <a:lnTo>
                    <a:pt x="117" y="12"/>
                  </a:lnTo>
                  <a:lnTo>
                    <a:pt x="127" y="12"/>
                  </a:lnTo>
                  <a:lnTo>
                    <a:pt x="133" y="17"/>
                  </a:lnTo>
                  <a:lnTo>
                    <a:pt x="127" y="34"/>
                  </a:lnTo>
                  <a:lnTo>
                    <a:pt x="138" y="49"/>
                  </a:lnTo>
                  <a:lnTo>
                    <a:pt x="144" y="47"/>
                  </a:lnTo>
                  <a:lnTo>
                    <a:pt x="173" y="26"/>
                  </a:lnTo>
                  <a:lnTo>
                    <a:pt x="191" y="17"/>
                  </a:lnTo>
                  <a:lnTo>
                    <a:pt x="195" y="17"/>
                  </a:lnTo>
                  <a:lnTo>
                    <a:pt x="203" y="9"/>
                  </a:lnTo>
                  <a:lnTo>
                    <a:pt x="205" y="0"/>
                  </a:lnTo>
                  <a:lnTo>
                    <a:pt x="220" y="0"/>
                  </a:lnTo>
                  <a:lnTo>
                    <a:pt x="229" y="7"/>
                  </a:lnTo>
                  <a:lnTo>
                    <a:pt x="277" y="32"/>
                  </a:lnTo>
                  <a:lnTo>
                    <a:pt x="332" y="205"/>
                  </a:lnTo>
                  <a:lnTo>
                    <a:pt x="332" y="215"/>
                  </a:lnTo>
                  <a:lnTo>
                    <a:pt x="343" y="239"/>
                  </a:lnTo>
                  <a:lnTo>
                    <a:pt x="347" y="240"/>
                  </a:lnTo>
                  <a:lnTo>
                    <a:pt x="359" y="240"/>
                  </a:lnTo>
                  <a:lnTo>
                    <a:pt x="376" y="249"/>
                  </a:lnTo>
                  <a:lnTo>
                    <a:pt x="378" y="247"/>
                  </a:lnTo>
                  <a:lnTo>
                    <a:pt x="385" y="247"/>
                  </a:lnTo>
                  <a:lnTo>
                    <a:pt x="387" y="249"/>
                  </a:lnTo>
                  <a:lnTo>
                    <a:pt x="393" y="256"/>
                  </a:lnTo>
                  <a:lnTo>
                    <a:pt x="387" y="264"/>
                  </a:lnTo>
                  <a:lnTo>
                    <a:pt x="399" y="300"/>
                  </a:lnTo>
                  <a:lnTo>
                    <a:pt x="411" y="304"/>
                  </a:lnTo>
                  <a:lnTo>
                    <a:pt x="419" y="300"/>
                  </a:lnTo>
                  <a:lnTo>
                    <a:pt x="421" y="299"/>
                  </a:lnTo>
                  <a:lnTo>
                    <a:pt x="430" y="299"/>
                  </a:lnTo>
                  <a:lnTo>
                    <a:pt x="446" y="300"/>
                  </a:lnTo>
                  <a:lnTo>
                    <a:pt x="454" y="321"/>
                  </a:lnTo>
                  <a:lnTo>
                    <a:pt x="454" y="333"/>
                  </a:lnTo>
                  <a:lnTo>
                    <a:pt x="451" y="335"/>
                  </a:lnTo>
                  <a:lnTo>
                    <a:pt x="448" y="343"/>
                  </a:lnTo>
                  <a:lnTo>
                    <a:pt x="454" y="350"/>
                  </a:lnTo>
                  <a:lnTo>
                    <a:pt x="454" y="343"/>
                  </a:lnTo>
                  <a:lnTo>
                    <a:pt x="465" y="352"/>
                  </a:lnTo>
                  <a:lnTo>
                    <a:pt x="469" y="360"/>
                  </a:lnTo>
                  <a:lnTo>
                    <a:pt x="463" y="376"/>
                  </a:lnTo>
                  <a:lnTo>
                    <a:pt x="448" y="377"/>
                  </a:lnTo>
                  <a:lnTo>
                    <a:pt x="446" y="377"/>
                  </a:lnTo>
                  <a:lnTo>
                    <a:pt x="437" y="384"/>
                  </a:lnTo>
                  <a:lnTo>
                    <a:pt x="433" y="393"/>
                  </a:lnTo>
                  <a:lnTo>
                    <a:pt x="411" y="419"/>
                  </a:lnTo>
                  <a:lnTo>
                    <a:pt x="393" y="424"/>
                  </a:lnTo>
                  <a:lnTo>
                    <a:pt x="376" y="455"/>
                  </a:lnTo>
                  <a:lnTo>
                    <a:pt x="364" y="441"/>
                  </a:lnTo>
                  <a:lnTo>
                    <a:pt x="347" y="441"/>
                  </a:lnTo>
                  <a:lnTo>
                    <a:pt x="334" y="458"/>
                  </a:lnTo>
                  <a:lnTo>
                    <a:pt x="330" y="458"/>
                  </a:lnTo>
                  <a:lnTo>
                    <a:pt x="324" y="476"/>
                  </a:lnTo>
                  <a:lnTo>
                    <a:pt x="317" y="480"/>
                  </a:lnTo>
                  <a:lnTo>
                    <a:pt x="312" y="487"/>
                  </a:lnTo>
                  <a:lnTo>
                    <a:pt x="294" y="487"/>
                  </a:lnTo>
                  <a:lnTo>
                    <a:pt x="290" y="487"/>
                  </a:lnTo>
                  <a:lnTo>
                    <a:pt x="290" y="493"/>
                  </a:lnTo>
                  <a:lnTo>
                    <a:pt x="273" y="510"/>
                  </a:lnTo>
                  <a:lnTo>
                    <a:pt x="273" y="523"/>
                  </a:lnTo>
                  <a:lnTo>
                    <a:pt x="272" y="544"/>
                  </a:lnTo>
                  <a:lnTo>
                    <a:pt x="265" y="549"/>
                  </a:lnTo>
                  <a:lnTo>
                    <a:pt x="256" y="556"/>
                  </a:lnTo>
                  <a:lnTo>
                    <a:pt x="246" y="556"/>
                  </a:lnTo>
                  <a:lnTo>
                    <a:pt x="243" y="561"/>
                  </a:lnTo>
                  <a:lnTo>
                    <a:pt x="243" y="573"/>
                  </a:lnTo>
                  <a:lnTo>
                    <a:pt x="231" y="579"/>
                  </a:lnTo>
                  <a:lnTo>
                    <a:pt x="212" y="582"/>
                  </a:lnTo>
                  <a:lnTo>
                    <a:pt x="208" y="590"/>
                  </a:lnTo>
                  <a:lnTo>
                    <a:pt x="208" y="600"/>
                  </a:lnTo>
                  <a:lnTo>
                    <a:pt x="205" y="609"/>
                  </a:lnTo>
                  <a:lnTo>
                    <a:pt x="203" y="607"/>
                  </a:lnTo>
                  <a:lnTo>
                    <a:pt x="194" y="592"/>
                  </a:lnTo>
                  <a:lnTo>
                    <a:pt x="191" y="590"/>
                  </a:lnTo>
                  <a:lnTo>
                    <a:pt x="159" y="616"/>
                  </a:lnTo>
                  <a:lnTo>
                    <a:pt x="168" y="634"/>
                  </a:lnTo>
                  <a:lnTo>
                    <a:pt x="173" y="638"/>
                  </a:lnTo>
                  <a:lnTo>
                    <a:pt x="170" y="644"/>
                  </a:lnTo>
                  <a:lnTo>
                    <a:pt x="159" y="655"/>
                  </a:lnTo>
                  <a:lnTo>
                    <a:pt x="152" y="685"/>
                  </a:lnTo>
                  <a:lnTo>
                    <a:pt x="142" y="707"/>
                  </a:lnTo>
                  <a:lnTo>
                    <a:pt x="138" y="724"/>
                  </a:lnTo>
                  <a:lnTo>
                    <a:pt x="138" y="741"/>
                  </a:lnTo>
                  <a:lnTo>
                    <a:pt x="135" y="747"/>
                  </a:lnTo>
                  <a:lnTo>
                    <a:pt x="121" y="724"/>
                  </a:lnTo>
                  <a:lnTo>
                    <a:pt x="121" y="719"/>
                  </a:lnTo>
                  <a:lnTo>
                    <a:pt x="117" y="710"/>
                  </a:lnTo>
                  <a:lnTo>
                    <a:pt x="116" y="710"/>
                  </a:lnTo>
                  <a:lnTo>
                    <a:pt x="90" y="693"/>
                  </a:lnTo>
                  <a:lnTo>
                    <a:pt x="90" y="685"/>
                  </a:lnTo>
                  <a:lnTo>
                    <a:pt x="90" y="676"/>
                  </a:lnTo>
                  <a:lnTo>
                    <a:pt x="90" y="668"/>
                  </a:lnTo>
                  <a:lnTo>
                    <a:pt x="0" y="401"/>
                  </a:lnTo>
                  <a:close/>
                </a:path>
              </a:pathLst>
            </a:custGeom>
            <a:noFill/>
            <a:ln w="17463" cap="flat">
              <a:solidFill>
                <a:srgbClr val="4F81B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291" name="Freeform 1331"/>
          <p:cNvSpPr>
            <a:spLocks noChangeAspect="1"/>
          </p:cNvSpPr>
          <p:nvPr/>
        </p:nvSpPr>
        <p:spPr bwMode="auto">
          <a:xfrm>
            <a:off x="4466215" y="3887793"/>
            <a:ext cx="131233" cy="128587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66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292" name="Freeform 1332"/>
          <p:cNvSpPr>
            <a:spLocks noChangeAspect="1"/>
          </p:cNvSpPr>
          <p:nvPr/>
        </p:nvSpPr>
        <p:spPr bwMode="auto">
          <a:xfrm>
            <a:off x="5194300" y="2990945"/>
            <a:ext cx="128411" cy="125413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66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293" name="Freeform 1333"/>
          <p:cNvSpPr>
            <a:spLocks noChangeAspect="1"/>
          </p:cNvSpPr>
          <p:nvPr/>
        </p:nvSpPr>
        <p:spPr bwMode="auto">
          <a:xfrm>
            <a:off x="3221571" y="3951288"/>
            <a:ext cx="128411" cy="128587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66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294" name="Freeform 1334"/>
          <p:cNvSpPr>
            <a:spLocks noChangeAspect="1"/>
          </p:cNvSpPr>
          <p:nvPr/>
        </p:nvSpPr>
        <p:spPr bwMode="auto">
          <a:xfrm>
            <a:off x="3618089" y="4518025"/>
            <a:ext cx="127000" cy="128588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66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295" name="Freeform 1335"/>
          <p:cNvSpPr>
            <a:spLocks noChangeAspect="1"/>
          </p:cNvSpPr>
          <p:nvPr/>
        </p:nvSpPr>
        <p:spPr bwMode="auto">
          <a:xfrm>
            <a:off x="2658533" y="3125788"/>
            <a:ext cx="129822" cy="127000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66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296" name="Text Box 1336"/>
          <p:cNvSpPr txBox="1">
            <a:spLocks noChangeAspect="1" noChangeArrowheads="1"/>
          </p:cNvSpPr>
          <p:nvPr/>
        </p:nvSpPr>
        <p:spPr bwMode="auto">
          <a:xfrm>
            <a:off x="1143048" y="3646488"/>
            <a:ext cx="2081389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algn="r" defTabSz="979488"/>
            <a:r>
              <a:rPr lang="en-US" sz="1200" b="1">
                <a:solidFill>
                  <a:srgbClr val="FFFFFF"/>
                </a:solidFill>
              </a:rPr>
              <a:t>Dartmouth-Hitchcock Medical Center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297" name="Text Box 1337"/>
          <p:cNvSpPr txBox="1">
            <a:spLocks noChangeAspect="1" noChangeArrowheads="1"/>
          </p:cNvSpPr>
          <p:nvPr/>
        </p:nvSpPr>
        <p:spPr bwMode="auto">
          <a:xfrm>
            <a:off x="1463326" y="2819495"/>
            <a:ext cx="1737077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1200" b="1">
                <a:solidFill>
                  <a:srgbClr val="FFFFFF"/>
                </a:solidFill>
              </a:rPr>
              <a:t>Fletcher Allen Health Care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298" name="Text Box 1338"/>
          <p:cNvSpPr txBox="1">
            <a:spLocks noChangeAspect="1" noChangeArrowheads="1"/>
          </p:cNvSpPr>
          <p:nvPr/>
        </p:nvSpPr>
        <p:spPr bwMode="auto">
          <a:xfrm>
            <a:off x="5315656" y="2919508"/>
            <a:ext cx="3294944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1200" b="1" dirty="0">
                <a:solidFill>
                  <a:srgbClr val="FFFFFF"/>
                </a:solidFill>
              </a:rPr>
              <a:t>Eastern Maine Medical Center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2299" name="Text Box 1339"/>
          <p:cNvSpPr txBox="1">
            <a:spLocks noChangeAspect="1" noChangeArrowheads="1"/>
          </p:cNvSpPr>
          <p:nvPr/>
        </p:nvSpPr>
        <p:spPr bwMode="auto">
          <a:xfrm>
            <a:off x="4555070" y="3833820"/>
            <a:ext cx="2302933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1200" b="1">
                <a:solidFill>
                  <a:srgbClr val="FFFFFF"/>
                </a:solidFill>
              </a:rPr>
              <a:t>Maine Medical Center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300" name="Text Box 1340"/>
          <p:cNvSpPr txBox="1">
            <a:spLocks noChangeAspect="1" noChangeArrowheads="1"/>
          </p:cNvSpPr>
          <p:nvPr/>
        </p:nvSpPr>
        <p:spPr bwMode="auto">
          <a:xfrm>
            <a:off x="1447800" y="4432395"/>
            <a:ext cx="2286000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1200" b="1">
                <a:solidFill>
                  <a:srgbClr val="FFFFFF"/>
                </a:solidFill>
              </a:rPr>
              <a:t>Catholic Medical Center</a:t>
            </a:r>
          </a:p>
        </p:txBody>
      </p:sp>
      <p:sp>
        <p:nvSpPr>
          <p:cNvPr id="12301" name="Freeform 1341"/>
          <p:cNvSpPr>
            <a:spLocks noChangeAspect="1"/>
          </p:cNvSpPr>
          <p:nvPr/>
        </p:nvSpPr>
        <p:spPr bwMode="auto">
          <a:xfrm>
            <a:off x="3654778" y="4322858"/>
            <a:ext cx="127000" cy="128587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66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302" name="Text Box 1342"/>
          <p:cNvSpPr txBox="1">
            <a:spLocks noChangeAspect="1" noChangeArrowheads="1"/>
          </p:cNvSpPr>
          <p:nvPr/>
        </p:nvSpPr>
        <p:spPr bwMode="auto">
          <a:xfrm>
            <a:off x="3805791" y="4244975"/>
            <a:ext cx="206163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rgbClr val="FFFFFF"/>
                </a:solidFill>
              </a:rPr>
              <a:t>Concord Hospital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303" name="Freeform 1343"/>
          <p:cNvSpPr>
            <a:spLocks noChangeAspect="1"/>
          </p:cNvSpPr>
          <p:nvPr/>
        </p:nvSpPr>
        <p:spPr bwMode="auto">
          <a:xfrm>
            <a:off x="3797304" y="3976688"/>
            <a:ext cx="127000" cy="127000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66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304" name="Text Box 1344"/>
          <p:cNvSpPr txBox="1">
            <a:spLocks noChangeAspect="1" noChangeArrowheads="1"/>
          </p:cNvSpPr>
          <p:nvPr/>
        </p:nvSpPr>
        <p:spPr bwMode="auto">
          <a:xfrm>
            <a:off x="3316159" y="3584576"/>
            <a:ext cx="1408289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1200" b="1">
                <a:solidFill>
                  <a:srgbClr val="FFFFFF"/>
                </a:solidFill>
              </a:rPr>
              <a:t>Lakes Region Hospital</a:t>
            </a:r>
          </a:p>
        </p:txBody>
      </p:sp>
      <p:sp>
        <p:nvSpPr>
          <p:cNvPr id="12305" name="Rectangle 1345"/>
          <p:cNvSpPr>
            <a:spLocks noChangeAspect="1" noChangeArrowheads="1"/>
          </p:cNvSpPr>
          <p:nvPr/>
        </p:nvSpPr>
        <p:spPr bwMode="auto">
          <a:xfrm>
            <a:off x="3330223" y="3105150"/>
            <a:ext cx="107103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rgbClr val="FFFFFF"/>
                </a:solidFill>
              </a:rPr>
              <a:t>Cottage Hospital</a:t>
            </a:r>
          </a:p>
        </p:txBody>
      </p:sp>
      <p:sp>
        <p:nvSpPr>
          <p:cNvPr id="12306" name="Freeform 1346"/>
          <p:cNvSpPr>
            <a:spLocks noChangeAspect="1"/>
          </p:cNvSpPr>
          <p:nvPr/>
        </p:nvSpPr>
        <p:spPr bwMode="auto">
          <a:xfrm>
            <a:off x="3412067" y="3516315"/>
            <a:ext cx="128412" cy="128587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66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307" name="Text Box 1347"/>
          <p:cNvSpPr txBox="1">
            <a:spLocks noChangeAspect="1" noChangeArrowheads="1"/>
          </p:cNvSpPr>
          <p:nvPr/>
        </p:nvSpPr>
        <p:spPr bwMode="auto">
          <a:xfrm>
            <a:off x="4564992" y="3452818"/>
            <a:ext cx="3207455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1200" b="1">
                <a:solidFill>
                  <a:srgbClr val="FFFFFF"/>
                </a:solidFill>
              </a:rPr>
              <a:t>Central Maine Medical Center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308" name="Freeform 1348"/>
          <p:cNvSpPr>
            <a:spLocks noChangeAspect="1"/>
          </p:cNvSpPr>
          <p:nvPr/>
        </p:nvSpPr>
        <p:spPr bwMode="auto">
          <a:xfrm>
            <a:off x="4432301" y="3521075"/>
            <a:ext cx="129822" cy="127000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66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309" name="Text Box 1415"/>
          <p:cNvSpPr txBox="1">
            <a:spLocks noChangeArrowheads="1"/>
          </p:cNvSpPr>
          <p:nvPr/>
        </p:nvSpPr>
        <p:spPr bwMode="auto">
          <a:xfrm>
            <a:off x="5935133" y="4295775"/>
            <a:ext cx="28165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6" name="Title 35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3716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VSGNE 2002</a:t>
            </a:r>
            <a:br>
              <a:rPr lang="en-US" dirty="0" smtClean="0"/>
            </a:br>
            <a:r>
              <a:rPr lang="en-US" dirty="0" smtClean="0"/>
              <a:t>9 Participating Hospitals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814231">
            <a:off x="2216150" y="0"/>
            <a:ext cx="4541838" cy="7124700"/>
            <a:chOff x="2498" y="1872"/>
            <a:chExt cx="769" cy="1206"/>
          </a:xfrm>
        </p:grpSpPr>
        <p:sp>
          <p:nvSpPr>
            <p:cNvPr id="3138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98" y="1872"/>
              <a:ext cx="769" cy="1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139" name="Freeform 4"/>
            <p:cNvSpPr>
              <a:spLocks/>
            </p:cNvSpPr>
            <p:nvPr/>
          </p:nvSpPr>
          <p:spPr bwMode="auto">
            <a:xfrm>
              <a:off x="2626" y="2667"/>
              <a:ext cx="402" cy="210"/>
            </a:xfrm>
            <a:custGeom>
              <a:avLst/>
              <a:gdLst>
                <a:gd name="T0" fmla="*/ 0 w 402"/>
                <a:gd name="T1" fmla="*/ 193 h 210"/>
                <a:gd name="T2" fmla="*/ 70 w 402"/>
                <a:gd name="T3" fmla="*/ 177 h 210"/>
                <a:gd name="T4" fmla="*/ 82 w 402"/>
                <a:gd name="T5" fmla="*/ 184 h 210"/>
                <a:gd name="T6" fmla="*/ 186 w 402"/>
                <a:gd name="T7" fmla="*/ 151 h 210"/>
                <a:gd name="T8" fmla="*/ 234 w 402"/>
                <a:gd name="T9" fmla="*/ 157 h 210"/>
                <a:gd name="T10" fmla="*/ 247 w 402"/>
                <a:gd name="T11" fmla="*/ 177 h 210"/>
                <a:gd name="T12" fmla="*/ 267 w 402"/>
                <a:gd name="T13" fmla="*/ 181 h 210"/>
                <a:gd name="T14" fmla="*/ 277 w 402"/>
                <a:gd name="T15" fmla="*/ 193 h 210"/>
                <a:gd name="T16" fmla="*/ 284 w 402"/>
                <a:gd name="T17" fmla="*/ 197 h 210"/>
                <a:gd name="T18" fmla="*/ 297 w 402"/>
                <a:gd name="T19" fmla="*/ 201 h 210"/>
                <a:gd name="T20" fmla="*/ 325 w 402"/>
                <a:gd name="T21" fmla="*/ 168 h 210"/>
                <a:gd name="T22" fmla="*/ 330 w 402"/>
                <a:gd name="T23" fmla="*/ 177 h 210"/>
                <a:gd name="T24" fmla="*/ 333 w 402"/>
                <a:gd name="T25" fmla="*/ 190 h 210"/>
                <a:gd name="T26" fmla="*/ 360 w 402"/>
                <a:gd name="T27" fmla="*/ 173 h 210"/>
                <a:gd name="T28" fmla="*/ 391 w 402"/>
                <a:gd name="T29" fmla="*/ 157 h 210"/>
                <a:gd name="T30" fmla="*/ 402 w 402"/>
                <a:gd name="T31" fmla="*/ 148 h 210"/>
                <a:gd name="T32" fmla="*/ 375 w 402"/>
                <a:gd name="T33" fmla="*/ 95 h 210"/>
                <a:gd name="T34" fmla="*/ 360 w 402"/>
                <a:gd name="T35" fmla="*/ 95 h 210"/>
                <a:gd name="T36" fmla="*/ 368 w 402"/>
                <a:gd name="T37" fmla="*/ 110 h 210"/>
                <a:gd name="T38" fmla="*/ 384 w 402"/>
                <a:gd name="T39" fmla="*/ 126 h 210"/>
                <a:gd name="T40" fmla="*/ 364 w 402"/>
                <a:gd name="T41" fmla="*/ 148 h 210"/>
                <a:gd name="T42" fmla="*/ 325 w 402"/>
                <a:gd name="T43" fmla="*/ 135 h 210"/>
                <a:gd name="T44" fmla="*/ 292 w 402"/>
                <a:gd name="T45" fmla="*/ 95 h 210"/>
                <a:gd name="T46" fmla="*/ 261 w 402"/>
                <a:gd name="T47" fmla="*/ 91 h 210"/>
                <a:gd name="T48" fmla="*/ 264 w 402"/>
                <a:gd name="T49" fmla="*/ 62 h 210"/>
                <a:gd name="T50" fmla="*/ 277 w 402"/>
                <a:gd name="T51" fmla="*/ 45 h 210"/>
                <a:gd name="T52" fmla="*/ 277 w 402"/>
                <a:gd name="T53" fmla="*/ 32 h 210"/>
                <a:gd name="T54" fmla="*/ 259 w 402"/>
                <a:gd name="T55" fmla="*/ 3 h 210"/>
                <a:gd name="T56" fmla="*/ 243 w 402"/>
                <a:gd name="T57" fmla="*/ 0 h 210"/>
                <a:gd name="T58" fmla="*/ 219 w 402"/>
                <a:gd name="T59" fmla="*/ 19 h 210"/>
                <a:gd name="T60" fmla="*/ 219 w 402"/>
                <a:gd name="T61" fmla="*/ 32 h 210"/>
                <a:gd name="T62" fmla="*/ 214 w 402"/>
                <a:gd name="T63" fmla="*/ 32 h 210"/>
                <a:gd name="T64" fmla="*/ 82 w 402"/>
                <a:gd name="T65" fmla="*/ 69 h 2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2"/>
                <a:gd name="T100" fmla="*/ 0 h 210"/>
                <a:gd name="T101" fmla="*/ 402 w 402"/>
                <a:gd name="T102" fmla="*/ 210 h 2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2" h="210">
                  <a:moveTo>
                    <a:pt x="0" y="85"/>
                  </a:moveTo>
                  <a:lnTo>
                    <a:pt x="0" y="193"/>
                  </a:lnTo>
                  <a:lnTo>
                    <a:pt x="3" y="195"/>
                  </a:lnTo>
                  <a:lnTo>
                    <a:pt x="70" y="177"/>
                  </a:lnTo>
                  <a:lnTo>
                    <a:pt x="79" y="184"/>
                  </a:lnTo>
                  <a:lnTo>
                    <a:pt x="82" y="184"/>
                  </a:lnTo>
                  <a:lnTo>
                    <a:pt x="85" y="177"/>
                  </a:lnTo>
                  <a:lnTo>
                    <a:pt x="186" y="151"/>
                  </a:lnTo>
                  <a:lnTo>
                    <a:pt x="231" y="143"/>
                  </a:lnTo>
                  <a:lnTo>
                    <a:pt x="234" y="157"/>
                  </a:lnTo>
                  <a:lnTo>
                    <a:pt x="243" y="160"/>
                  </a:lnTo>
                  <a:lnTo>
                    <a:pt x="247" y="177"/>
                  </a:lnTo>
                  <a:lnTo>
                    <a:pt x="267" y="177"/>
                  </a:lnTo>
                  <a:lnTo>
                    <a:pt x="267" y="181"/>
                  </a:lnTo>
                  <a:lnTo>
                    <a:pt x="277" y="190"/>
                  </a:lnTo>
                  <a:lnTo>
                    <a:pt x="277" y="193"/>
                  </a:lnTo>
                  <a:lnTo>
                    <a:pt x="284" y="193"/>
                  </a:lnTo>
                  <a:lnTo>
                    <a:pt x="284" y="197"/>
                  </a:lnTo>
                  <a:lnTo>
                    <a:pt x="294" y="210"/>
                  </a:lnTo>
                  <a:lnTo>
                    <a:pt x="297" y="201"/>
                  </a:lnTo>
                  <a:lnTo>
                    <a:pt x="310" y="184"/>
                  </a:lnTo>
                  <a:lnTo>
                    <a:pt x="325" y="168"/>
                  </a:lnTo>
                  <a:lnTo>
                    <a:pt x="326" y="168"/>
                  </a:lnTo>
                  <a:lnTo>
                    <a:pt x="330" y="177"/>
                  </a:lnTo>
                  <a:lnTo>
                    <a:pt x="330" y="190"/>
                  </a:lnTo>
                  <a:lnTo>
                    <a:pt x="333" y="190"/>
                  </a:lnTo>
                  <a:lnTo>
                    <a:pt x="342" y="190"/>
                  </a:lnTo>
                  <a:lnTo>
                    <a:pt x="360" y="173"/>
                  </a:lnTo>
                  <a:lnTo>
                    <a:pt x="376" y="164"/>
                  </a:lnTo>
                  <a:lnTo>
                    <a:pt x="391" y="157"/>
                  </a:lnTo>
                  <a:lnTo>
                    <a:pt x="402" y="161"/>
                  </a:lnTo>
                  <a:lnTo>
                    <a:pt x="402" y="148"/>
                  </a:lnTo>
                  <a:lnTo>
                    <a:pt x="393" y="124"/>
                  </a:lnTo>
                  <a:lnTo>
                    <a:pt x="375" y="95"/>
                  </a:lnTo>
                  <a:lnTo>
                    <a:pt x="368" y="95"/>
                  </a:lnTo>
                  <a:lnTo>
                    <a:pt x="360" y="95"/>
                  </a:lnTo>
                  <a:lnTo>
                    <a:pt x="358" y="102"/>
                  </a:lnTo>
                  <a:lnTo>
                    <a:pt x="368" y="110"/>
                  </a:lnTo>
                  <a:lnTo>
                    <a:pt x="383" y="124"/>
                  </a:lnTo>
                  <a:lnTo>
                    <a:pt x="384" y="126"/>
                  </a:lnTo>
                  <a:lnTo>
                    <a:pt x="376" y="143"/>
                  </a:lnTo>
                  <a:lnTo>
                    <a:pt x="364" y="148"/>
                  </a:lnTo>
                  <a:lnTo>
                    <a:pt x="333" y="148"/>
                  </a:lnTo>
                  <a:lnTo>
                    <a:pt x="325" y="135"/>
                  </a:lnTo>
                  <a:lnTo>
                    <a:pt x="313" y="118"/>
                  </a:lnTo>
                  <a:lnTo>
                    <a:pt x="292" y="95"/>
                  </a:lnTo>
                  <a:lnTo>
                    <a:pt x="277" y="91"/>
                  </a:lnTo>
                  <a:lnTo>
                    <a:pt x="261" y="91"/>
                  </a:lnTo>
                  <a:lnTo>
                    <a:pt x="261" y="78"/>
                  </a:lnTo>
                  <a:lnTo>
                    <a:pt x="264" y="62"/>
                  </a:lnTo>
                  <a:lnTo>
                    <a:pt x="269" y="49"/>
                  </a:lnTo>
                  <a:lnTo>
                    <a:pt x="277" y="45"/>
                  </a:lnTo>
                  <a:lnTo>
                    <a:pt x="281" y="40"/>
                  </a:lnTo>
                  <a:lnTo>
                    <a:pt x="277" y="32"/>
                  </a:lnTo>
                  <a:lnTo>
                    <a:pt x="264" y="19"/>
                  </a:lnTo>
                  <a:lnTo>
                    <a:pt x="259" y="3"/>
                  </a:lnTo>
                  <a:lnTo>
                    <a:pt x="250" y="0"/>
                  </a:lnTo>
                  <a:lnTo>
                    <a:pt x="243" y="0"/>
                  </a:lnTo>
                  <a:lnTo>
                    <a:pt x="231" y="16"/>
                  </a:lnTo>
                  <a:lnTo>
                    <a:pt x="219" y="19"/>
                  </a:lnTo>
                  <a:lnTo>
                    <a:pt x="225" y="29"/>
                  </a:lnTo>
                  <a:lnTo>
                    <a:pt x="219" y="32"/>
                  </a:lnTo>
                  <a:lnTo>
                    <a:pt x="218" y="29"/>
                  </a:lnTo>
                  <a:lnTo>
                    <a:pt x="214" y="32"/>
                  </a:lnTo>
                  <a:lnTo>
                    <a:pt x="214" y="40"/>
                  </a:lnTo>
                  <a:lnTo>
                    <a:pt x="82" y="69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0048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140" name="Freeform 5"/>
            <p:cNvSpPr>
              <a:spLocks/>
            </p:cNvSpPr>
            <p:nvPr/>
          </p:nvSpPr>
          <p:spPr bwMode="auto">
            <a:xfrm>
              <a:off x="2626" y="2667"/>
              <a:ext cx="402" cy="210"/>
            </a:xfrm>
            <a:custGeom>
              <a:avLst/>
              <a:gdLst>
                <a:gd name="T0" fmla="*/ 0 w 402"/>
                <a:gd name="T1" fmla="*/ 193 h 210"/>
                <a:gd name="T2" fmla="*/ 70 w 402"/>
                <a:gd name="T3" fmla="*/ 177 h 210"/>
                <a:gd name="T4" fmla="*/ 82 w 402"/>
                <a:gd name="T5" fmla="*/ 184 h 210"/>
                <a:gd name="T6" fmla="*/ 186 w 402"/>
                <a:gd name="T7" fmla="*/ 151 h 210"/>
                <a:gd name="T8" fmla="*/ 234 w 402"/>
                <a:gd name="T9" fmla="*/ 157 h 210"/>
                <a:gd name="T10" fmla="*/ 247 w 402"/>
                <a:gd name="T11" fmla="*/ 177 h 210"/>
                <a:gd name="T12" fmla="*/ 267 w 402"/>
                <a:gd name="T13" fmla="*/ 181 h 210"/>
                <a:gd name="T14" fmla="*/ 277 w 402"/>
                <a:gd name="T15" fmla="*/ 193 h 210"/>
                <a:gd name="T16" fmla="*/ 284 w 402"/>
                <a:gd name="T17" fmla="*/ 197 h 210"/>
                <a:gd name="T18" fmla="*/ 297 w 402"/>
                <a:gd name="T19" fmla="*/ 201 h 210"/>
                <a:gd name="T20" fmla="*/ 325 w 402"/>
                <a:gd name="T21" fmla="*/ 168 h 210"/>
                <a:gd name="T22" fmla="*/ 330 w 402"/>
                <a:gd name="T23" fmla="*/ 177 h 210"/>
                <a:gd name="T24" fmla="*/ 333 w 402"/>
                <a:gd name="T25" fmla="*/ 190 h 210"/>
                <a:gd name="T26" fmla="*/ 360 w 402"/>
                <a:gd name="T27" fmla="*/ 173 h 210"/>
                <a:gd name="T28" fmla="*/ 391 w 402"/>
                <a:gd name="T29" fmla="*/ 157 h 210"/>
                <a:gd name="T30" fmla="*/ 402 w 402"/>
                <a:gd name="T31" fmla="*/ 148 h 210"/>
                <a:gd name="T32" fmla="*/ 375 w 402"/>
                <a:gd name="T33" fmla="*/ 95 h 210"/>
                <a:gd name="T34" fmla="*/ 360 w 402"/>
                <a:gd name="T35" fmla="*/ 95 h 210"/>
                <a:gd name="T36" fmla="*/ 368 w 402"/>
                <a:gd name="T37" fmla="*/ 110 h 210"/>
                <a:gd name="T38" fmla="*/ 384 w 402"/>
                <a:gd name="T39" fmla="*/ 126 h 210"/>
                <a:gd name="T40" fmla="*/ 364 w 402"/>
                <a:gd name="T41" fmla="*/ 148 h 210"/>
                <a:gd name="T42" fmla="*/ 325 w 402"/>
                <a:gd name="T43" fmla="*/ 135 h 210"/>
                <a:gd name="T44" fmla="*/ 292 w 402"/>
                <a:gd name="T45" fmla="*/ 95 h 210"/>
                <a:gd name="T46" fmla="*/ 261 w 402"/>
                <a:gd name="T47" fmla="*/ 91 h 210"/>
                <a:gd name="T48" fmla="*/ 264 w 402"/>
                <a:gd name="T49" fmla="*/ 62 h 210"/>
                <a:gd name="T50" fmla="*/ 277 w 402"/>
                <a:gd name="T51" fmla="*/ 45 h 210"/>
                <a:gd name="T52" fmla="*/ 277 w 402"/>
                <a:gd name="T53" fmla="*/ 32 h 210"/>
                <a:gd name="T54" fmla="*/ 259 w 402"/>
                <a:gd name="T55" fmla="*/ 3 h 210"/>
                <a:gd name="T56" fmla="*/ 243 w 402"/>
                <a:gd name="T57" fmla="*/ 0 h 210"/>
                <a:gd name="T58" fmla="*/ 219 w 402"/>
                <a:gd name="T59" fmla="*/ 19 h 210"/>
                <a:gd name="T60" fmla="*/ 219 w 402"/>
                <a:gd name="T61" fmla="*/ 32 h 210"/>
                <a:gd name="T62" fmla="*/ 214 w 402"/>
                <a:gd name="T63" fmla="*/ 32 h 210"/>
                <a:gd name="T64" fmla="*/ 82 w 402"/>
                <a:gd name="T65" fmla="*/ 69 h 2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2"/>
                <a:gd name="T100" fmla="*/ 0 h 210"/>
                <a:gd name="T101" fmla="*/ 402 w 402"/>
                <a:gd name="T102" fmla="*/ 210 h 2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2" h="210">
                  <a:moveTo>
                    <a:pt x="0" y="85"/>
                  </a:moveTo>
                  <a:lnTo>
                    <a:pt x="0" y="193"/>
                  </a:lnTo>
                  <a:lnTo>
                    <a:pt x="3" y="195"/>
                  </a:lnTo>
                  <a:lnTo>
                    <a:pt x="70" y="177"/>
                  </a:lnTo>
                  <a:lnTo>
                    <a:pt x="79" y="184"/>
                  </a:lnTo>
                  <a:lnTo>
                    <a:pt x="82" y="184"/>
                  </a:lnTo>
                  <a:lnTo>
                    <a:pt x="85" y="177"/>
                  </a:lnTo>
                  <a:lnTo>
                    <a:pt x="186" y="151"/>
                  </a:lnTo>
                  <a:lnTo>
                    <a:pt x="231" y="143"/>
                  </a:lnTo>
                  <a:lnTo>
                    <a:pt x="234" y="157"/>
                  </a:lnTo>
                  <a:lnTo>
                    <a:pt x="243" y="160"/>
                  </a:lnTo>
                  <a:lnTo>
                    <a:pt x="247" y="177"/>
                  </a:lnTo>
                  <a:lnTo>
                    <a:pt x="267" y="177"/>
                  </a:lnTo>
                  <a:lnTo>
                    <a:pt x="267" y="181"/>
                  </a:lnTo>
                  <a:lnTo>
                    <a:pt x="277" y="190"/>
                  </a:lnTo>
                  <a:lnTo>
                    <a:pt x="277" y="193"/>
                  </a:lnTo>
                  <a:lnTo>
                    <a:pt x="284" y="193"/>
                  </a:lnTo>
                  <a:lnTo>
                    <a:pt x="284" y="197"/>
                  </a:lnTo>
                  <a:lnTo>
                    <a:pt x="294" y="210"/>
                  </a:lnTo>
                  <a:lnTo>
                    <a:pt x="297" y="201"/>
                  </a:lnTo>
                  <a:lnTo>
                    <a:pt x="310" y="184"/>
                  </a:lnTo>
                  <a:lnTo>
                    <a:pt x="325" y="168"/>
                  </a:lnTo>
                  <a:lnTo>
                    <a:pt x="326" y="168"/>
                  </a:lnTo>
                  <a:lnTo>
                    <a:pt x="330" y="177"/>
                  </a:lnTo>
                  <a:lnTo>
                    <a:pt x="330" y="190"/>
                  </a:lnTo>
                  <a:lnTo>
                    <a:pt x="333" y="190"/>
                  </a:lnTo>
                  <a:lnTo>
                    <a:pt x="342" y="190"/>
                  </a:lnTo>
                  <a:lnTo>
                    <a:pt x="360" y="173"/>
                  </a:lnTo>
                  <a:lnTo>
                    <a:pt x="376" y="164"/>
                  </a:lnTo>
                  <a:lnTo>
                    <a:pt x="391" y="157"/>
                  </a:lnTo>
                  <a:lnTo>
                    <a:pt x="402" y="161"/>
                  </a:lnTo>
                  <a:lnTo>
                    <a:pt x="402" y="148"/>
                  </a:lnTo>
                  <a:lnTo>
                    <a:pt x="393" y="124"/>
                  </a:lnTo>
                  <a:lnTo>
                    <a:pt x="375" y="95"/>
                  </a:lnTo>
                  <a:lnTo>
                    <a:pt x="368" y="95"/>
                  </a:lnTo>
                  <a:lnTo>
                    <a:pt x="360" y="95"/>
                  </a:lnTo>
                  <a:lnTo>
                    <a:pt x="358" y="102"/>
                  </a:lnTo>
                  <a:lnTo>
                    <a:pt x="368" y="110"/>
                  </a:lnTo>
                  <a:lnTo>
                    <a:pt x="383" y="124"/>
                  </a:lnTo>
                  <a:lnTo>
                    <a:pt x="384" y="126"/>
                  </a:lnTo>
                  <a:lnTo>
                    <a:pt x="376" y="143"/>
                  </a:lnTo>
                  <a:lnTo>
                    <a:pt x="364" y="148"/>
                  </a:lnTo>
                  <a:lnTo>
                    <a:pt x="333" y="148"/>
                  </a:lnTo>
                  <a:lnTo>
                    <a:pt x="325" y="135"/>
                  </a:lnTo>
                  <a:lnTo>
                    <a:pt x="313" y="118"/>
                  </a:lnTo>
                  <a:lnTo>
                    <a:pt x="292" y="95"/>
                  </a:lnTo>
                  <a:lnTo>
                    <a:pt x="277" y="91"/>
                  </a:lnTo>
                  <a:lnTo>
                    <a:pt x="261" y="91"/>
                  </a:lnTo>
                  <a:lnTo>
                    <a:pt x="261" y="78"/>
                  </a:lnTo>
                  <a:lnTo>
                    <a:pt x="264" y="62"/>
                  </a:lnTo>
                  <a:lnTo>
                    <a:pt x="269" y="49"/>
                  </a:lnTo>
                  <a:lnTo>
                    <a:pt x="277" y="45"/>
                  </a:lnTo>
                  <a:lnTo>
                    <a:pt x="281" y="40"/>
                  </a:lnTo>
                  <a:lnTo>
                    <a:pt x="277" y="32"/>
                  </a:lnTo>
                  <a:lnTo>
                    <a:pt x="264" y="19"/>
                  </a:lnTo>
                  <a:lnTo>
                    <a:pt x="259" y="3"/>
                  </a:lnTo>
                  <a:lnTo>
                    <a:pt x="250" y="0"/>
                  </a:lnTo>
                  <a:lnTo>
                    <a:pt x="243" y="0"/>
                  </a:lnTo>
                  <a:lnTo>
                    <a:pt x="231" y="16"/>
                  </a:lnTo>
                  <a:lnTo>
                    <a:pt x="219" y="19"/>
                  </a:lnTo>
                  <a:lnTo>
                    <a:pt x="225" y="29"/>
                  </a:lnTo>
                  <a:lnTo>
                    <a:pt x="219" y="32"/>
                  </a:lnTo>
                  <a:lnTo>
                    <a:pt x="218" y="29"/>
                  </a:lnTo>
                  <a:lnTo>
                    <a:pt x="214" y="32"/>
                  </a:lnTo>
                  <a:lnTo>
                    <a:pt x="214" y="40"/>
                  </a:lnTo>
                  <a:lnTo>
                    <a:pt x="82" y="69"/>
                  </a:lnTo>
                  <a:lnTo>
                    <a:pt x="0" y="85"/>
                  </a:lnTo>
                  <a:close/>
                </a:path>
              </a:pathLst>
            </a:custGeom>
            <a:noFill/>
            <a:ln w="17463" cap="flat">
              <a:solidFill>
                <a:srgbClr val="4F81B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141" name="Freeform 6"/>
            <p:cNvSpPr>
              <a:spLocks/>
            </p:cNvSpPr>
            <p:nvPr/>
          </p:nvSpPr>
          <p:spPr bwMode="auto">
            <a:xfrm>
              <a:off x="2806" y="2809"/>
              <a:ext cx="113" cy="119"/>
            </a:xfrm>
            <a:custGeom>
              <a:avLst/>
              <a:gdLst>
                <a:gd name="T0" fmla="*/ 0 w 113"/>
                <a:gd name="T1" fmla="*/ 8 h 119"/>
                <a:gd name="T2" fmla="*/ 46 w 113"/>
                <a:gd name="T3" fmla="*/ 0 h 119"/>
                <a:gd name="T4" fmla="*/ 50 w 113"/>
                <a:gd name="T5" fmla="*/ 13 h 119"/>
                <a:gd name="T6" fmla="*/ 59 w 113"/>
                <a:gd name="T7" fmla="*/ 17 h 119"/>
                <a:gd name="T8" fmla="*/ 64 w 113"/>
                <a:gd name="T9" fmla="*/ 34 h 119"/>
                <a:gd name="T10" fmla="*/ 84 w 113"/>
                <a:gd name="T11" fmla="*/ 35 h 119"/>
                <a:gd name="T12" fmla="*/ 84 w 113"/>
                <a:gd name="T13" fmla="*/ 38 h 119"/>
                <a:gd name="T14" fmla="*/ 95 w 113"/>
                <a:gd name="T15" fmla="*/ 47 h 119"/>
                <a:gd name="T16" fmla="*/ 95 w 113"/>
                <a:gd name="T17" fmla="*/ 51 h 119"/>
                <a:gd name="T18" fmla="*/ 103 w 113"/>
                <a:gd name="T19" fmla="*/ 51 h 119"/>
                <a:gd name="T20" fmla="*/ 103 w 113"/>
                <a:gd name="T21" fmla="*/ 55 h 119"/>
                <a:gd name="T22" fmla="*/ 113 w 113"/>
                <a:gd name="T23" fmla="*/ 68 h 119"/>
                <a:gd name="T24" fmla="*/ 99 w 113"/>
                <a:gd name="T25" fmla="*/ 69 h 119"/>
                <a:gd name="T26" fmla="*/ 93 w 113"/>
                <a:gd name="T27" fmla="*/ 76 h 119"/>
                <a:gd name="T28" fmla="*/ 86 w 113"/>
                <a:gd name="T29" fmla="*/ 76 h 119"/>
                <a:gd name="T30" fmla="*/ 86 w 113"/>
                <a:gd name="T31" fmla="*/ 86 h 119"/>
                <a:gd name="T32" fmla="*/ 82 w 113"/>
                <a:gd name="T33" fmla="*/ 86 h 119"/>
                <a:gd name="T34" fmla="*/ 76 w 113"/>
                <a:gd name="T35" fmla="*/ 81 h 119"/>
                <a:gd name="T36" fmla="*/ 76 w 113"/>
                <a:gd name="T37" fmla="*/ 64 h 119"/>
                <a:gd name="T38" fmla="*/ 76 w 113"/>
                <a:gd name="T39" fmla="*/ 52 h 119"/>
                <a:gd name="T40" fmla="*/ 69 w 113"/>
                <a:gd name="T41" fmla="*/ 51 h 119"/>
                <a:gd name="T42" fmla="*/ 61 w 113"/>
                <a:gd name="T43" fmla="*/ 59 h 119"/>
                <a:gd name="T44" fmla="*/ 61 w 113"/>
                <a:gd name="T45" fmla="*/ 76 h 119"/>
                <a:gd name="T46" fmla="*/ 67 w 113"/>
                <a:gd name="T47" fmla="*/ 81 h 119"/>
                <a:gd name="T48" fmla="*/ 67 w 113"/>
                <a:gd name="T49" fmla="*/ 89 h 119"/>
                <a:gd name="T50" fmla="*/ 50 w 113"/>
                <a:gd name="T51" fmla="*/ 103 h 119"/>
                <a:gd name="T52" fmla="*/ 29 w 113"/>
                <a:gd name="T53" fmla="*/ 119 h 119"/>
                <a:gd name="T54" fmla="*/ 23 w 113"/>
                <a:gd name="T55" fmla="*/ 119 h 119"/>
                <a:gd name="T56" fmla="*/ 23 w 113"/>
                <a:gd name="T57" fmla="*/ 115 h 119"/>
                <a:gd name="T58" fmla="*/ 23 w 113"/>
                <a:gd name="T59" fmla="*/ 110 h 119"/>
                <a:gd name="T60" fmla="*/ 23 w 113"/>
                <a:gd name="T61" fmla="*/ 103 h 119"/>
                <a:gd name="T62" fmla="*/ 25 w 113"/>
                <a:gd name="T63" fmla="*/ 98 h 119"/>
                <a:gd name="T64" fmla="*/ 0 w 113"/>
                <a:gd name="T65" fmla="*/ 8 h 1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3"/>
                <a:gd name="T100" fmla="*/ 0 h 119"/>
                <a:gd name="T101" fmla="*/ 113 w 113"/>
                <a:gd name="T102" fmla="*/ 119 h 11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3" h="119">
                  <a:moveTo>
                    <a:pt x="0" y="8"/>
                  </a:moveTo>
                  <a:lnTo>
                    <a:pt x="46" y="0"/>
                  </a:lnTo>
                  <a:lnTo>
                    <a:pt x="50" y="13"/>
                  </a:lnTo>
                  <a:lnTo>
                    <a:pt x="59" y="17"/>
                  </a:lnTo>
                  <a:lnTo>
                    <a:pt x="64" y="34"/>
                  </a:lnTo>
                  <a:lnTo>
                    <a:pt x="84" y="35"/>
                  </a:lnTo>
                  <a:lnTo>
                    <a:pt x="84" y="38"/>
                  </a:lnTo>
                  <a:lnTo>
                    <a:pt x="95" y="47"/>
                  </a:lnTo>
                  <a:lnTo>
                    <a:pt x="95" y="51"/>
                  </a:lnTo>
                  <a:lnTo>
                    <a:pt x="103" y="51"/>
                  </a:lnTo>
                  <a:lnTo>
                    <a:pt x="103" y="55"/>
                  </a:lnTo>
                  <a:lnTo>
                    <a:pt x="113" y="68"/>
                  </a:lnTo>
                  <a:lnTo>
                    <a:pt x="99" y="69"/>
                  </a:lnTo>
                  <a:lnTo>
                    <a:pt x="93" y="76"/>
                  </a:lnTo>
                  <a:lnTo>
                    <a:pt x="86" y="76"/>
                  </a:lnTo>
                  <a:lnTo>
                    <a:pt x="86" y="86"/>
                  </a:lnTo>
                  <a:lnTo>
                    <a:pt x="82" y="86"/>
                  </a:lnTo>
                  <a:lnTo>
                    <a:pt x="76" y="81"/>
                  </a:lnTo>
                  <a:lnTo>
                    <a:pt x="76" y="64"/>
                  </a:lnTo>
                  <a:lnTo>
                    <a:pt x="76" y="52"/>
                  </a:lnTo>
                  <a:lnTo>
                    <a:pt x="69" y="51"/>
                  </a:lnTo>
                  <a:lnTo>
                    <a:pt x="61" y="59"/>
                  </a:lnTo>
                  <a:lnTo>
                    <a:pt x="61" y="76"/>
                  </a:lnTo>
                  <a:lnTo>
                    <a:pt x="67" y="81"/>
                  </a:lnTo>
                  <a:lnTo>
                    <a:pt x="67" y="89"/>
                  </a:lnTo>
                  <a:lnTo>
                    <a:pt x="50" y="103"/>
                  </a:lnTo>
                  <a:lnTo>
                    <a:pt x="29" y="119"/>
                  </a:lnTo>
                  <a:lnTo>
                    <a:pt x="23" y="119"/>
                  </a:lnTo>
                  <a:lnTo>
                    <a:pt x="23" y="115"/>
                  </a:lnTo>
                  <a:lnTo>
                    <a:pt x="23" y="110"/>
                  </a:lnTo>
                  <a:lnTo>
                    <a:pt x="23" y="103"/>
                  </a:lnTo>
                  <a:lnTo>
                    <a:pt x="25" y="9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48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142" name="Freeform 7"/>
            <p:cNvSpPr>
              <a:spLocks/>
            </p:cNvSpPr>
            <p:nvPr/>
          </p:nvSpPr>
          <p:spPr bwMode="auto">
            <a:xfrm>
              <a:off x="2806" y="2809"/>
              <a:ext cx="113" cy="119"/>
            </a:xfrm>
            <a:custGeom>
              <a:avLst/>
              <a:gdLst>
                <a:gd name="T0" fmla="*/ 0 w 113"/>
                <a:gd name="T1" fmla="*/ 8 h 119"/>
                <a:gd name="T2" fmla="*/ 46 w 113"/>
                <a:gd name="T3" fmla="*/ 0 h 119"/>
                <a:gd name="T4" fmla="*/ 50 w 113"/>
                <a:gd name="T5" fmla="*/ 13 h 119"/>
                <a:gd name="T6" fmla="*/ 59 w 113"/>
                <a:gd name="T7" fmla="*/ 17 h 119"/>
                <a:gd name="T8" fmla="*/ 64 w 113"/>
                <a:gd name="T9" fmla="*/ 34 h 119"/>
                <a:gd name="T10" fmla="*/ 84 w 113"/>
                <a:gd name="T11" fmla="*/ 35 h 119"/>
                <a:gd name="T12" fmla="*/ 84 w 113"/>
                <a:gd name="T13" fmla="*/ 38 h 119"/>
                <a:gd name="T14" fmla="*/ 95 w 113"/>
                <a:gd name="T15" fmla="*/ 47 h 119"/>
                <a:gd name="T16" fmla="*/ 95 w 113"/>
                <a:gd name="T17" fmla="*/ 51 h 119"/>
                <a:gd name="T18" fmla="*/ 103 w 113"/>
                <a:gd name="T19" fmla="*/ 51 h 119"/>
                <a:gd name="T20" fmla="*/ 103 w 113"/>
                <a:gd name="T21" fmla="*/ 55 h 119"/>
                <a:gd name="T22" fmla="*/ 113 w 113"/>
                <a:gd name="T23" fmla="*/ 68 h 119"/>
                <a:gd name="T24" fmla="*/ 99 w 113"/>
                <a:gd name="T25" fmla="*/ 69 h 119"/>
                <a:gd name="T26" fmla="*/ 93 w 113"/>
                <a:gd name="T27" fmla="*/ 76 h 119"/>
                <a:gd name="T28" fmla="*/ 86 w 113"/>
                <a:gd name="T29" fmla="*/ 76 h 119"/>
                <a:gd name="T30" fmla="*/ 86 w 113"/>
                <a:gd name="T31" fmla="*/ 86 h 119"/>
                <a:gd name="T32" fmla="*/ 82 w 113"/>
                <a:gd name="T33" fmla="*/ 86 h 119"/>
                <a:gd name="T34" fmla="*/ 76 w 113"/>
                <a:gd name="T35" fmla="*/ 81 h 119"/>
                <a:gd name="T36" fmla="*/ 76 w 113"/>
                <a:gd name="T37" fmla="*/ 64 h 119"/>
                <a:gd name="T38" fmla="*/ 76 w 113"/>
                <a:gd name="T39" fmla="*/ 52 h 119"/>
                <a:gd name="T40" fmla="*/ 69 w 113"/>
                <a:gd name="T41" fmla="*/ 51 h 119"/>
                <a:gd name="T42" fmla="*/ 61 w 113"/>
                <a:gd name="T43" fmla="*/ 59 h 119"/>
                <a:gd name="T44" fmla="*/ 61 w 113"/>
                <a:gd name="T45" fmla="*/ 76 h 119"/>
                <a:gd name="T46" fmla="*/ 67 w 113"/>
                <a:gd name="T47" fmla="*/ 81 h 119"/>
                <a:gd name="T48" fmla="*/ 67 w 113"/>
                <a:gd name="T49" fmla="*/ 89 h 119"/>
                <a:gd name="T50" fmla="*/ 50 w 113"/>
                <a:gd name="T51" fmla="*/ 103 h 119"/>
                <a:gd name="T52" fmla="*/ 29 w 113"/>
                <a:gd name="T53" fmla="*/ 119 h 119"/>
                <a:gd name="T54" fmla="*/ 23 w 113"/>
                <a:gd name="T55" fmla="*/ 119 h 119"/>
                <a:gd name="T56" fmla="*/ 23 w 113"/>
                <a:gd name="T57" fmla="*/ 115 h 119"/>
                <a:gd name="T58" fmla="*/ 23 w 113"/>
                <a:gd name="T59" fmla="*/ 110 h 119"/>
                <a:gd name="T60" fmla="*/ 23 w 113"/>
                <a:gd name="T61" fmla="*/ 103 h 119"/>
                <a:gd name="T62" fmla="*/ 25 w 113"/>
                <a:gd name="T63" fmla="*/ 98 h 119"/>
                <a:gd name="T64" fmla="*/ 0 w 113"/>
                <a:gd name="T65" fmla="*/ 8 h 1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3"/>
                <a:gd name="T100" fmla="*/ 0 h 119"/>
                <a:gd name="T101" fmla="*/ 113 w 113"/>
                <a:gd name="T102" fmla="*/ 119 h 11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3" h="119">
                  <a:moveTo>
                    <a:pt x="0" y="8"/>
                  </a:moveTo>
                  <a:lnTo>
                    <a:pt x="46" y="0"/>
                  </a:lnTo>
                  <a:lnTo>
                    <a:pt x="50" y="13"/>
                  </a:lnTo>
                  <a:lnTo>
                    <a:pt x="59" y="17"/>
                  </a:lnTo>
                  <a:lnTo>
                    <a:pt x="64" y="34"/>
                  </a:lnTo>
                  <a:lnTo>
                    <a:pt x="84" y="35"/>
                  </a:lnTo>
                  <a:lnTo>
                    <a:pt x="84" y="38"/>
                  </a:lnTo>
                  <a:lnTo>
                    <a:pt x="95" y="47"/>
                  </a:lnTo>
                  <a:lnTo>
                    <a:pt x="95" y="51"/>
                  </a:lnTo>
                  <a:lnTo>
                    <a:pt x="103" y="51"/>
                  </a:lnTo>
                  <a:lnTo>
                    <a:pt x="103" y="55"/>
                  </a:lnTo>
                  <a:lnTo>
                    <a:pt x="113" y="68"/>
                  </a:lnTo>
                  <a:lnTo>
                    <a:pt x="99" y="69"/>
                  </a:lnTo>
                  <a:lnTo>
                    <a:pt x="93" y="76"/>
                  </a:lnTo>
                  <a:lnTo>
                    <a:pt x="86" y="76"/>
                  </a:lnTo>
                  <a:lnTo>
                    <a:pt x="86" y="86"/>
                  </a:lnTo>
                  <a:lnTo>
                    <a:pt x="82" y="86"/>
                  </a:lnTo>
                  <a:lnTo>
                    <a:pt x="76" y="81"/>
                  </a:lnTo>
                  <a:lnTo>
                    <a:pt x="76" y="64"/>
                  </a:lnTo>
                  <a:lnTo>
                    <a:pt x="76" y="52"/>
                  </a:lnTo>
                  <a:lnTo>
                    <a:pt x="69" y="51"/>
                  </a:lnTo>
                  <a:lnTo>
                    <a:pt x="61" y="59"/>
                  </a:lnTo>
                  <a:lnTo>
                    <a:pt x="61" y="76"/>
                  </a:lnTo>
                  <a:lnTo>
                    <a:pt x="67" y="81"/>
                  </a:lnTo>
                  <a:lnTo>
                    <a:pt x="67" y="89"/>
                  </a:lnTo>
                  <a:lnTo>
                    <a:pt x="50" y="103"/>
                  </a:lnTo>
                  <a:lnTo>
                    <a:pt x="29" y="119"/>
                  </a:lnTo>
                  <a:lnTo>
                    <a:pt x="23" y="119"/>
                  </a:lnTo>
                  <a:lnTo>
                    <a:pt x="23" y="115"/>
                  </a:lnTo>
                  <a:lnTo>
                    <a:pt x="23" y="110"/>
                  </a:lnTo>
                  <a:lnTo>
                    <a:pt x="23" y="103"/>
                  </a:lnTo>
                  <a:lnTo>
                    <a:pt x="25" y="9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17463" cap="flat">
              <a:solidFill>
                <a:srgbClr val="4F81B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143" name="Freeform 8"/>
            <p:cNvSpPr>
              <a:spLocks/>
            </p:cNvSpPr>
            <p:nvPr/>
          </p:nvSpPr>
          <p:spPr bwMode="auto">
            <a:xfrm>
              <a:off x="2625" y="2815"/>
              <a:ext cx="211" cy="210"/>
            </a:xfrm>
            <a:custGeom>
              <a:avLst/>
              <a:gdLst>
                <a:gd name="T0" fmla="*/ 0 w 211"/>
                <a:gd name="T1" fmla="*/ 44 h 210"/>
                <a:gd name="T2" fmla="*/ 16 w 211"/>
                <a:gd name="T3" fmla="*/ 159 h 210"/>
                <a:gd name="T4" fmla="*/ 24 w 211"/>
                <a:gd name="T5" fmla="*/ 167 h 210"/>
                <a:gd name="T6" fmla="*/ 24 w 211"/>
                <a:gd name="T7" fmla="*/ 178 h 210"/>
                <a:gd name="T8" fmla="*/ 1 w 211"/>
                <a:gd name="T9" fmla="*/ 195 h 210"/>
                <a:gd name="T10" fmla="*/ 16 w 211"/>
                <a:gd name="T11" fmla="*/ 210 h 210"/>
                <a:gd name="T12" fmla="*/ 33 w 211"/>
                <a:gd name="T13" fmla="*/ 198 h 210"/>
                <a:gd name="T14" fmla="*/ 75 w 211"/>
                <a:gd name="T15" fmla="*/ 165 h 210"/>
                <a:gd name="T16" fmla="*/ 91 w 211"/>
                <a:gd name="T17" fmla="*/ 148 h 210"/>
                <a:gd name="T18" fmla="*/ 93 w 211"/>
                <a:gd name="T19" fmla="*/ 150 h 210"/>
                <a:gd name="T20" fmla="*/ 125 w 211"/>
                <a:gd name="T21" fmla="*/ 139 h 210"/>
                <a:gd name="T22" fmla="*/ 144 w 211"/>
                <a:gd name="T23" fmla="*/ 134 h 210"/>
                <a:gd name="T24" fmla="*/ 147 w 211"/>
                <a:gd name="T25" fmla="*/ 134 h 210"/>
                <a:gd name="T26" fmla="*/ 147 w 211"/>
                <a:gd name="T27" fmla="*/ 127 h 210"/>
                <a:gd name="T28" fmla="*/ 150 w 211"/>
                <a:gd name="T29" fmla="*/ 126 h 210"/>
                <a:gd name="T30" fmla="*/ 161 w 211"/>
                <a:gd name="T31" fmla="*/ 126 h 210"/>
                <a:gd name="T32" fmla="*/ 194 w 211"/>
                <a:gd name="T33" fmla="*/ 111 h 210"/>
                <a:gd name="T34" fmla="*/ 209 w 211"/>
                <a:gd name="T35" fmla="*/ 109 h 210"/>
                <a:gd name="T36" fmla="*/ 209 w 211"/>
                <a:gd name="T37" fmla="*/ 105 h 210"/>
                <a:gd name="T38" fmla="*/ 209 w 211"/>
                <a:gd name="T39" fmla="*/ 100 h 210"/>
                <a:gd name="T40" fmla="*/ 209 w 211"/>
                <a:gd name="T41" fmla="*/ 94 h 210"/>
                <a:gd name="T42" fmla="*/ 211 w 211"/>
                <a:gd name="T43" fmla="*/ 89 h 210"/>
                <a:gd name="T44" fmla="*/ 185 w 211"/>
                <a:gd name="T45" fmla="*/ 0 h 210"/>
                <a:gd name="T46" fmla="*/ 84 w 211"/>
                <a:gd name="T47" fmla="*/ 27 h 210"/>
                <a:gd name="T48" fmla="*/ 80 w 211"/>
                <a:gd name="T49" fmla="*/ 33 h 210"/>
                <a:gd name="T50" fmla="*/ 77 w 211"/>
                <a:gd name="T51" fmla="*/ 33 h 210"/>
                <a:gd name="T52" fmla="*/ 68 w 211"/>
                <a:gd name="T53" fmla="*/ 27 h 210"/>
                <a:gd name="T54" fmla="*/ 0 w 211"/>
                <a:gd name="T55" fmla="*/ 44 h 21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11"/>
                <a:gd name="T85" fmla="*/ 0 h 210"/>
                <a:gd name="T86" fmla="*/ 211 w 211"/>
                <a:gd name="T87" fmla="*/ 210 h 21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11" h="210">
                  <a:moveTo>
                    <a:pt x="0" y="44"/>
                  </a:moveTo>
                  <a:lnTo>
                    <a:pt x="16" y="159"/>
                  </a:lnTo>
                  <a:lnTo>
                    <a:pt x="24" y="167"/>
                  </a:lnTo>
                  <a:lnTo>
                    <a:pt x="24" y="178"/>
                  </a:lnTo>
                  <a:lnTo>
                    <a:pt x="1" y="195"/>
                  </a:lnTo>
                  <a:lnTo>
                    <a:pt x="16" y="210"/>
                  </a:lnTo>
                  <a:lnTo>
                    <a:pt x="33" y="198"/>
                  </a:lnTo>
                  <a:lnTo>
                    <a:pt x="75" y="165"/>
                  </a:lnTo>
                  <a:lnTo>
                    <a:pt x="91" y="148"/>
                  </a:lnTo>
                  <a:lnTo>
                    <a:pt x="93" y="150"/>
                  </a:lnTo>
                  <a:lnTo>
                    <a:pt x="125" y="139"/>
                  </a:lnTo>
                  <a:lnTo>
                    <a:pt x="144" y="134"/>
                  </a:lnTo>
                  <a:lnTo>
                    <a:pt x="147" y="134"/>
                  </a:lnTo>
                  <a:lnTo>
                    <a:pt x="147" y="127"/>
                  </a:lnTo>
                  <a:lnTo>
                    <a:pt x="150" y="126"/>
                  </a:lnTo>
                  <a:lnTo>
                    <a:pt x="161" y="126"/>
                  </a:lnTo>
                  <a:lnTo>
                    <a:pt x="194" y="111"/>
                  </a:lnTo>
                  <a:lnTo>
                    <a:pt x="209" y="109"/>
                  </a:lnTo>
                  <a:lnTo>
                    <a:pt x="209" y="105"/>
                  </a:lnTo>
                  <a:lnTo>
                    <a:pt x="209" y="100"/>
                  </a:lnTo>
                  <a:lnTo>
                    <a:pt x="209" y="94"/>
                  </a:lnTo>
                  <a:lnTo>
                    <a:pt x="211" y="89"/>
                  </a:lnTo>
                  <a:lnTo>
                    <a:pt x="185" y="0"/>
                  </a:lnTo>
                  <a:lnTo>
                    <a:pt x="84" y="27"/>
                  </a:lnTo>
                  <a:lnTo>
                    <a:pt x="80" y="33"/>
                  </a:lnTo>
                  <a:lnTo>
                    <a:pt x="77" y="33"/>
                  </a:lnTo>
                  <a:lnTo>
                    <a:pt x="68" y="27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48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144" name="Freeform 9"/>
            <p:cNvSpPr>
              <a:spLocks/>
            </p:cNvSpPr>
            <p:nvPr/>
          </p:nvSpPr>
          <p:spPr bwMode="auto">
            <a:xfrm>
              <a:off x="2625" y="2815"/>
              <a:ext cx="211" cy="210"/>
            </a:xfrm>
            <a:custGeom>
              <a:avLst/>
              <a:gdLst>
                <a:gd name="T0" fmla="*/ 0 w 211"/>
                <a:gd name="T1" fmla="*/ 44 h 210"/>
                <a:gd name="T2" fmla="*/ 16 w 211"/>
                <a:gd name="T3" fmla="*/ 159 h 210"/>
                <a:gd name="T4" fmla="*/ 24 w 211"/>
                <a:gd name="T5" fmla="*/ 167 h 210"/>
                <a:gd name="T6" fmla="*/ 24 w 211"/>
                <a:gd name="T7" fmla="*/ 178 h 210"/>
                <a:gd name="T8" fmla="*/ 1 w 211"/>
                <a:gd name="T9" fmla="*/ 195 h 210"/>
                <a:gd name="T10" fmla="*/ 16 w 211"/>
                <a:gd name="T11" fmla="*/ 210 h 210"/>
                <a:gd name="T12" fmla="*/ 33 w 211"/>
                <a:gd name="T13" fmla="*/ 198 h 210"/>
                <a:gd name="T14" fmla="*/ 75 w 211"/>
                <a:gd name="T15" fmla="*/ 165 h 210"/>
                <a:gd name="T16" fmla="*/ 91 w 211"/>
                <a:gd name="T17" fmla="*/ 148 h 210"/>
                <a:gd name="T18" fmla="*/ 93 w 211"/>
                <a:gd name="T19" fmla="*/ 150 h 210"/>
                <a:gd name="T20" fmla="*/ 125 w 211"/>
                <a:gd name="T21" fmla="*/ 139 h 210"/>
                <a:gd name="T22" fmla="*/ 144 w 211"/>
                <a:gd name="T23" fmla="*/ 134 h 210"/>
                <a:gd name="T24" fmla="*/ 147 w 211"/>
                <a:gd name="T25" fmla="*/ 134 h 210"/>
                <a:gd name="T26" fmla="*/ 147 w 211"/>
                <a:gd name="T27" fmla="*/ 127 h 210"/>
                <a:gd name="T28" fmla="*/ 150 w 211"/>
                <a:gd name="T29" fmla="*/ 126 h 210"/>
                <a:gd name="T30" fmla="*/ 161 w 211"/>
                <a:gd name="T31" fmla="*/ 126 h 210"/>
                <a:gd name="T32" fmla="*/ 194 w 211"/>
                <a:gd name="T33" fmla="*/ 111 h 210"/>
                <a:gd name="T34" fmla="*/ 209 w 211"/>
                <a:gd name="T35" fmla="*/ 109 h 210"/>
                <a:gd name="T36" fmla="*/ 209 w 211"/>
                <a:gd name="T37" fmla="*/ 105 h 210"/>
                <a:gd name="T38" fmla="*/ 209 w 211"/>
                <a:gd name="T39" fmla="*/ 100 h 210"/>
                <a:gd name="T40" fmla="*/ 209 w 211"/>
                <a:gd name="T41" fmla="*/ 94 h 210"/>
                <a:gd name="T42" fmla="*/ 211 w 211"/>
                <a:gd name="T43" fmla="*/ 89 h 210"/>
                <a:gd name="T44" fmla="*/ 185 w 211"/>
                <a:gd name="T45" fmla="*/ 0 h 210"/>
                <a:gd name="T46" fmla="*/ 84 w 211"/>
                <a:gd name="T47" fmla="*/ 27 h 210"/>
                <a:gd name="T48" fmla="*/ 80 w 211"/>
                <a:gd name="T49" fmla="*/ 33 h 210"/>
                <a:gd name="T50" fmla="*/ 77 w 211"/>
                <a:gd name="T51" fmla="*/ 33 h 210"/>
                <a:gd name="T52" fmla="*/ 68 w 211"/>
                <a:gd name="T53" fmla="*/ 27 h 210"/>
                <a:gd name="T54" fmla="*/ 0 w 211"/>
                <a:gd name="T55" fmla="*/ 44 h 21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11"/>
                <a:gd name="T85" fmla="*/ 0 h 210"/>
                <a:gd name="T86" fmla="*/ 211 w 211"/>
                <a:gd name="T87" fmla="*/ 210 h 21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11" h="210">
                  <a:moveTo>
                    <a:pt x="0" y="44"/>
                  </a:moveTo>
                  <a:lnTo>
                    <a:pt x="16" y="159"/>
                  </a:lnTo>
                  <a:lnTo>
                    <a:pt x="24" y="167"/>
                  </a:lnTo>
                  <a:lnTo>
                    <a:pt x="24" y="178"/>
                  </a:lnTo>
                  <a:lnTo>
                    <a:pt x="1" y="195"/>
                  </a:lnTo>
                  <a:lnTo>
                    <a:pt x="16" y="210"/>
                  </a:lnTo>
                  <a:lnTo>
                    <a:pt x="33" y="198"/>
                  </a:lnTo>
                  <a:lnTo>
                    <a:pt x="75" y="165"/>
                  </a:lnTo>
                  <a:lnTo>
                    <a:pt x="91" y="148"/>
                  </a:lnTo>
                  <a:lnTo>
                    <a:pt x="93" y="150"/>
                  </a:lnTo>
                  <a:lnTo>
                    <a:pt x="125" y="139"/>
                  </a:lnTo>
                  <a:lnTo>
                    <a:pt x="144" y="134"/>
                  </a:lnTo>
                  <a:lnTo>
                    <a:pt x="147" y="134"/>
                  </a:lnTo>
                  <a:lnTo>
                    <a:pt x="147" y="127"/>
                  </a:lnTo>
                  <a:lnTo>
                    <a:pt x="150" y="126"/>
                  </a:lnTo>
                  <a:lnTo>
                    <a:pt x="161" y="126"/>
                  </a:lnTo>
                  <a:lnTo>
                    <a:pt x="194" y="111"/>
                  </a:lnTo>
                  <a:lnTo>
                    <a:pt x="209" y="109"/>
                  </a:lnTo>
                  <a:lnTo>
                    <a:pt x="209" y="105"/>
                  </a:lnTo>
                  <a:lnTo>
                    <a:pt x="209" y="100"/>
                  </a:lnTo>
                  <a:lnTo>
                    <a:pt x="209" y="94"/>
                  </a:lnTo>
                  <a:lnTo>
                    <a:pt x="211" y="89"/>
                  </a:lnTo>
                  <a:lnTo>
                    <a:pt x="185" y="0"/>
                  </a:lnTo>
                  <a:lnTo>
                    <a:pt x="84" y="27"/>
                  </a:lnTo>
                  <a:lnTo>
                    <a:pt x="80" y="33"/>
                  </a:lnTo>
                  <a:lnTo>
                    <a:pt x="77" y="33"/>
                  </a:lnTo>
                  <a:lnTo>
                    <a:pt x="68" y="27"/>
                  </a:lnTo>
                  <a:lnTo>
                    <a:pt x="0" y="44"/>
                  </a:lnTo>
                  <a:close/>
                </a:path>
              </a:pathLst>
            </a:custGeom>
            <a:noFill/>
            <a:ln w="17463" cap="flat">
              <a:solidFill>
                <a:srgbClr val="4F81B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145" name="Freeform 10"/>
            <p:cNvSpPr>
              <a:spLocks/>
            </p:cNvSpPr>
            <p:nvPr/>
          </p:nvSpPr>
          <p:spPr bwMode="auto">
            <a:xfrm>
              <a:off x="2527" y="2357"/>
              <a:ext cx="217" cy="398"/>
            </a:xfrm>
            <a:custGeom>
              <a:avLst/>
              <a:gdLst>
                <a:gd name="T0" fmla="*/ 0 w 217"/>
                <a:gd name="T1" fmla="*/ 51 h 398"/>
                <a:gd name="T2" fmla="*/ 200 w 217"/>
                <a:gd name="T3" fmla="*/ 0 h 398"/>
                <a:gd name="T4" fmla="*/ 204 w 217"/>
                <a:gd name="T5" fmla="*/ 22 h 398"/>
                <a:gd name="T6" fmla="*/ 204 w 217"/>
                <a:gd name="T7" fmla="*/ 30 h 398"/>
                <a:gd name="T8" fmla="*/ 200 w 217"/>
                <a:gd name="T9" fmla="*/ 37 h 398"/>
                <a:gd name="T10" fmla="*/ 202 w 217"/>
                <a:gd name="T11" fmla="*/ 47 h 398"/>
                <a:gd name="T12" fmla="*/ 217 w 217"/>
                <a:gd name="T13" fmla="*/ 64 h 398"/>
                <a:gd name="T14" fmla="*/ 202 w 217"/>
                <a:gd name="T15" fmla="*/ 102 h 398"/>
                <a:gd name="T16" fmla="*/ 179 w 217"/>
                <a:gd name="T17" fmla="*/ 123 h 398"/>
                <a:gd name="T18" fmla="*/ 170 w 217"/>
                <a:gd name="T19" fmla="*/ 131 h 398"/>
                <a:gd name="T20" fmla="*/ 170 w 217"/>
                <a:gd name="T21" fmla="*/ 148 h 398"/>
                <a:gd name="T22" fmla="*/ 179 w 217"/>
                <a:gd name="T23" fmla="*/ 162 h 398"/>
                <a:gd name="T24" fmla="*/ 179 w 217"/>
                <a:gd name="T25" fmla="*/ 179 h 398"/>
                <a:gd name="T26" fmla="*/ 170 w 217"/>
                <a:gd name="T27" fmla="*/ 202 h 398"/>
                <a:gd name="T28" fmla="*/ 165 w 217"/>
                <a:gd name="T29" fmla="*/ 240 h 398"/>
                <a:gd name="T30" fmla="*/ 165 w 217"/>
                <a:gd name="T31" fmla="*/ 260 h 398"/>
                <a:gd name="T32" fmla="*/ 170 w 217"/>
                <a:gd name="T33" fmla="*/ 325 h 398"/>
                <a:gd name="T34" fmla="*/ 178 w 217"/>
                <a:gd name="T35" fmla="*/ 339 h 398"/>
                <a:gd name="T36" fmla="*/ 170 w 217"/>
                <a:gd name="T37" fmla="*/ 346 h 398"/>
                <a:gd name="T38" fmla="*/ 170 w 217"/>
                <a:gd name="T39" fmla="*/ 360 h 398"/>
                <a:gd name="T40" fmla="*/ 179 w 217"/>
                <a:gd name="T41" fmla="*/ 371 h 398"/>
                <a:gd name="T42" fmla="*/ 182 w 217"/>
                <a:gd name="T43" fmla="*/ 380 h 398"/>
                <a:gd name="T44" fmla="*/ 98 w 217"/>
                <a:gd name="T45" fmla="*/ 398 h 398"/>
                <a:gd name="T46" fmla="*/ 85 w 217"/>
                <a:gd name="T47" fmla="*/ 373 h 398"/>
                <a:gd name="T48" fmla="*/ 77 w 217"/>
                <a:gd name="T49" fmla="*/ 346 h 398"/>
                <a:gd name="T50" fmla="*/ 77 w 217"/>
                <a:gd name="T51" fmla="*/ 322 h 398"/>
                <a:gd name="T52" fmla="*/ 69 w 217"/>
                <a:gd name="T53" fmla="*/ 286 h 398"/>
                <a:gd name="T54" fmla="*/ 59 w 217"/>
                <a:gd name="T55" fmla="*/ 265 h 398"/>
                <a:gd name="T56" fmla="*/ 50 w 217"/>
                <a:gd name="T57" fmla="*/ 265 h 398"/>
                <a:gd name="T58" fmla="*/ 52 w 217"/>
                <a:gd name="T59" fmla="*/ 270 h 398"/>
                <a:gd name="T60" fmla="*/ 50 w 217"/>
                <a:gd name="T61" fmla="*/ 270 h 398"/>
                <a:gd name="T62" fmla="*/ 46 w 217"/>
                <a:gd name="T63" fmla="*/ 265 h 398"/>
                <a:gd name="T64" fmla="*/ 46 w 217"/>
                <a:gd name="T65" fmla="*/ 243 h 398"/>
                <a:gd name="T66" fmla="*/ 26 w 217"/>
                <a:gd name="T67" fmla="*/ 200 h 398"/>
                <a:gd name="T68" fmla="*/ 26 w 217"/>
                <a:gd name="T69" fmla="*/ 183 h 398"/>
                <a:gd name="T70" fmla="*/ 33 w 217"/>
                <a:gd name="T71" fmla="*/ 166 h 398"/>
                <a:gd name="T72" fmla="*/ 26 w 217"/>
                <a:gd name="T73" fmla="*/ 133 h 398"/>
                <a:gd name="T74" fmla="*/ 9 w 217"/>
                <a:gd name="T75" fmla="*/ 85 h 398"/>
                <a:gd name="T76" fmla="*/ 9 w 217"/>
                <a:gd name="T77" fmla="*/ 82 h 398"/>
                <a:gd name="T78" fmla="*/ 1 w 217"/>
                <a:gd name="T79" fmla="*/ 74 h 398"/>
                <a:gd name="T80" fmla="*/ 7 w 217"/>
                <a:gd name="T81" fmla="*/ 64 h 398"/>
                <a:gd name="T82" fmla="*/ 0 w 217"/>
                <a:gd name="T83" fmla="*/ 51 h 3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7"/>
                <a:gd name="T127" fmla="*/ 0 h 398"/>
                <a:gd name="T128" fmla="*/ 217 w 217"/>
                <a:gd name="T129" fmla="*/ 398 h 39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7" h="398">
                  <a:moveTo>
                    <a:pt x="0" y="51"/>
                  </a:moveTo>
                  <a:lnTo>
                    <a:pt x="200" y="0"/>
                  </a:lnTo>
                  <a:lnTo>
                    <a:pt x="204" y="22"/>
                  </a:lnTo>
                  <a:lnTo>
                    <a:pt x="204" y="30"/>
                  </a:lnTo>
                  <a:lnTo>
                    <a:pt x="200" y="37"/>
                  </a:lnTo>
                  <a:lnTo>
                    <a:pt x="202" y="47"/>
                  </a:lnTo>
                  <a:lnTo>
                    <a:pt x="217" y="64"/>
                  </a:lnTo>
                  <a:lnTo>
                    <a:pt x="202" y="102"/>
                  </a:lnTo>
                  <a:lnTo>
                    <a:pt x="179" y="123"/>
                  </a:lnTo>
                  <a:lnTo>
                    <a:pt x="170" y="131"/>
                  </a:lnTo>
                  <a:lnTo>
                    <a:pt x="170" y="148"/>
                  </a:lnTo>
                  <a:lnTo>
                    <a:pt x="179" y="162"/>
                  </a:lnTo>
                  <a:lnTo>
                    <a:pt x="179" y="179"/>
                  </a:lnTo>
                  <a:lnTo>
                    <a:pt x="170" y="202"/>
                  </a:lnTo>
                  <a:lnTo>
                    <a:pt x="165" y="240"/>
                  </a:lnTo>
                  <a:lnTo>
                    <a:pt x="165" y="260"/>
                  </a:lnTo>
                  <a:lnTo>
                    <a:pt x="170" y="325"/>
                  </a:lnTo>
                  <a:lnTo>
                    <a:pt x="178" y="339"/>
                  </a:lnTo>
                  <a:lnTo>
                    <a:pt x="170" y="346"/>
                  </a:lnTo>
                  <a:lnTo>
                    <a:pt x="170" y="360"/>
                  </a:lnTo>
                  <a:lnTo>
                    <a:pt x="179" y="371"/>
                  </a:lnTo>
                  <a:lnTo>
                    <a:pt x="182" y="380"/>
                  </a:lnTo>
                  <a:lnTo>
                    <a:pt x="98" y="398"/>
                  </a:lnTo>
                  <a:lnTo>
                    <a:pt x="85" y="373"/>
                  </a:lnTo>
                  <a:lnTo>
                    <a:pt x="77" y="346"/>
                  </a:lnTo>
                  <a:lnTo>
                    <a:pt x="77" y="322"/>
                  </a:lnTo>
                  <a:lnTo>
                    <a:pt x="69" y="286"/>
                  </a:lnTo>
                  <a:lnTo>
                    <a:pt x="59" y="265"/>
                  </a:lnTo>
                  <a:lnTo>
                    <a:pt x="50" y="265"/>
                  </a:lnTo>
                  <a:lnTo>
                    <a:pt x="52" y="270"/>
                  </a:lnTo>
                  <a:lnTo>
                    <a:pt x="50" y="270"/>
                  </a:lnTo>
                  <a:lnTo>
                    <a:pt x="46" y="265"/>
                  </a:lnTo>
                  <a:lnTo>
                    <a:pt x="46" y="243"/>
                  </a:lnTo>
                  <a:lnTo>
                    <a:pt x="26" y="200"/>
                  </a:lnTo>
                  <a:lnTo>
                    <a:pt x="26" y="183"/>
                  </a:lnTo>
                  <a:lnTo>
                    <a:pt x="33" y="166"/>
                  </a:lnTo>
                  <a:lnTo>
                    <a:pt x="26" y="133"/>
                  </a:lnTo>
                  <a:lnTo>
                    <a:pt x="9" y="85"/>
                  </a:lnTo>
                  <a:lnTo>
                    <a:pt x="9" y="82"/>
                  </a:lnTo>
                  <a:lnTo>
                    <a:pt x="1" y="74"/>
                  </a:lnTo>
                  <a:lnTo>
                    <a:pt x="7" y="64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0048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146" name="Freeform 11"/>
            <p:cNvSpPr>
              <a:spLocks/>
            </p:cNvSpPr>
            <p:nvPr/>
          </p:nvSpPr>
          <p:spPr bwMode="auto">
            <a:xfrm>
              <a:off x="2527" y="2357"/>
              <a:ext cx="217" cy="398"/>
            </a:xfrm>
            <a:custGeom>
              <a:avLst/>
              <a:gdLst>
                <a:gd name="T0" fmla="*/ 0 w 217"/>
                <a:gd name="T1" fmla="*/ 51 h 398"/>
                <a:gd name="T2" fmla="*/ 200 w 217"/>
                <a:gd name="T3" fmla="*/ 0 h 398"/>
                <a:gd name="T4" fmla="*/ 204 w 217"/>
                <a:gd name="T5" fmla="*/ 22 h 398"/>
                <a:gd name="T6" fmla="*/ 204 w 217"/>
                <a:gd name="T7" fmla="*/ 30 h 398"/>
                <a:gd name="T8" fmla="*/ 200 w 217"/>
                <a:gd name="T9" fmla="*/ 37 h 398"/>
                <a:gd name="T10" fmla="*/ 202 w 217"/>
                <a:gd name="T11" fmla="*/ 47 h 398"/>
                <a:gd name="T12" fmla="*/ 217 w 217"/>
                <a:gd name="T13" fmla="*/ 64 h 398"/>
                <a:gd name="T14" fmla="*/ 202 w 217"/>
                <a:gd name="T15" fmla="*/ 102 h 398"/>
                <a:gd name="T16" fmla="*/ 179 w 217"/>
                <a:gd name="T17" fmla="*/ 123 h 398"/>
                <a:gd name="T18" fmla="*/ 170 w 217"/>
                <a:gd name="T19" fmla="*/ 131 h 398"/>
                <a:gd name="T20" fmla="*/ 170 w 217"/>
                <a:gd name="T21" fmla="*/ 148 h 398"/>
                <a:gd name="T22" fmla="*/ 179 w 217"/>
                <a:gd name="T23" fmla="*/ 162 h 398"/>
                <a:gd name="T24" fmla="*/ 179 w 217"/>
                <a:gd name="T25" fmla="*/ 179 h 398"/>
                <a:gd name="T26" fmla="*/ 170 w 217"/>
                <a:gd name="T27" fmla="*/ 202 h 398"/>
                <a:gd name="T28" fmla="*/ 165 w 217"/>
                <a:gd name="T29" fmla="*/ 240 h 398"/>
                <a:gd name="T30" fmla="*/ 165 w 217"/>
                <a:gd name="T31" fmla="*/ 260 h 398"/>
                <a:gd name="T32" fmla="*/ 170 w 217"/>
                <a:gd name="T33" fmla="*/ 325 h 398"/>
                <a:gd name="T34" fmla="*/ 178 w 217"/>
                <a:gd name="T35" fmla="*/ 339 h 398"/>
                <a:gd name="T36" fmla="*/ 170 w 217"/>
                <a:gd name="T37" fmla="*/ 346 h 398"/>
                <a:gd name="T38" fmla="*/ 170 w 217"/>
                <a:gd name="T39" fmla="*/ 360 h 398"/>
                <a:gd name="T40" fmla="*/ 179 w 217"/>
                <a:gd name="T41" fmla="*/ 371 h 398"/>
                <a:gd name="T42" fmla="*/ 182 w 217"/>
                <a:gd name="T43" fmla="*/ 380 h 398"/>
                <a:gd name="T44" fmla="*/ 98 w 217"/>
                <a:gd name="T45" fmla="*/ 398 h 398"/>
                <a:gd name="T46" fmla="*/ 85 w 217"/>
                <a:gd name="T47" fmla="*/ 373 h 398"/>
                <a:gd name="T48" fmla="*/ 77 w 217"/>
                <a:gd name="T49" fmla="*/ 346 h 398"/>
                <a:gd name="T50" fmla="*/ 77 w 217"/>
                <a:gd name="T51" fmla="*/ 322 h 398"/>
                <a:gd name="T52" fmla="*/ 69 w 217"/>
                <a:gd name="T53" fmla="*/ 286 h 398"/>
                <a:gd name="T54" fmla="*/ 59 w 217"/>
                <a:gd name="T55" fmla="*/ 265 h 398"/>
                <a:gd name="T56" fmla="*/ 50 w 217"/>
                <a:gd name="T57" fmla="*/ 265 h 398"/>
                <a:gd name="T58" fmla="*/ 52 w 217"/>
                <a:gd name="T59" fmla="*/ 270 h 398"/>
                <a:gd name="T60" fmla="*/ 50 w 217"/>
                <a:gd name="T61" fmla="*/ 270 h 398"/>
                <a:gd name="T62" fmla="*/ 46 w 217"/>
                <a:gd name="T63" fmla="*/ 265 h 398"/>
                <a:gd name="T64" fmla="*/ 46 w 217"/>
                <a:gd name="T65" fmla="*/ 243 h 398"/>
                <a:gd name="T66" fmla="*/ 26 w 217"/>
                <a:gd name="T67" fmla="*/ 200 h 398"/>
                <a:gd name="T68" fmla="*/ 26 w 217"/>
                <a:gd name="T69" fmla="*/ 183 h 398"/>
                <a:gd name="T70" fmla="*/ 33 w 217"/>
                <a:gd name="T71" fmla="*/ 166 h 398"/>
                <a:gd name="T72" fmla="*/ 26 w 217"/>
                <a:gd name="T73" fmla="*/ 133 h 398"/>
                <a:gd name="T74" fmla="*/ 9 w 217"/>
                <a:gd name="T75" fmla="*/ 85 h 398"/>
                <a:gd name="T76" fmla="*/ 9 w 217"/>
                <a:gd name="T77" fmla="*/ 82 h 398"/>
                <a:gd name="T78" fmla="*/ 1 w 217"/>
                <a:gd name="T79" fmla="*/ 74 h 398"/>
                <a:gd name="T80" fmla="*/ 7 w 217"/>
                <a:gd name="T81" fmla="*/ 64 h 398"/>
                <a:gd name="T82" fmla="*/ 0 w 217"/>
                <a:gd name="T83" fmla="*/ 51 h 3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7"/>
                <a:gd name="T127" fmla="*/ 0 h 398"/>
                <a:gd name="T128" fmla="*/ 217 w 217"/>
                <a:gd name="T129" fmla="*/ 398 h 39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7" h="398">
                  <a:moveTo>
                    <a:pt x="0" y="51"/>
                  </a:moveTo>
                  <a:lnTo>
                    <a:pt x="200" y="0"/>
                  </a:lnTo>
                  <a:lnTo>
                    <a:pt x="204" y="22"/>
                  </a:lnTo>
                  <a:lnTo>
                    <a:pt x="204" y="30"/>
                  </a:lnTo>
                  <a:lnTo>
                    <a:pt x="200" y="37"/>
                  </a:lnTo>
                  <a:lnTo>
                    <a:pt x="202" y="47"/>
                  </a:lnTo>
                  <a:lnTo>
                    <a:pt x="217" y="64"/>
                  </a:lnTo>
                  <a:lnTo>
                    <a:pt x="202" y="102"/>
                  </a:lnTo>
                  <a:lnTo>
                    <a:pt x="179" y="123"/>
                  </a:lnTo>
                  <a:lnTo>
                    <a:pt x="170" y="131"/>
                  </a:lnTo>
                  <a:lnTo>
                    <a:pt x="170" y="148"/>
                  </a:lnTo>
                  <a:lnTo>
                    <a:pt x="179" y="162"/>
                  </a:lnTo>
                  <a:lnTo>
                    <a:pt x="179" y="179"/>
                  </a:lnTo>
                  <a:lnTo>
                    <a:pt x="170" y="202"/>
                  </a:lnTo>
                  <a:lnTo>
                    <a:pt x="165" y="240"/>
                  </a:lnTo>
                  <a:lnTo>
                    <a:pt x="165" y="260"/>
                  </a:lnTo>
                  <a:lnTo>
                    <a:pt x="170" y="325"/>
                  </a:lnTo>
                  <a:lnTo>
                    <a:pt x="178" y="339"/>
                  </a:lnTo>
                  <a:lnTo>
                    <a:pt x="170" y="346"/>
                  </a:lnTo>
                  <a:lnTo>
                    <a:pt x="170" y="360"/>
                  </a:lnTo>
                  <a:lnTo>
                    <a:pt x="179" y="371"/>
                  </a:lnTo>
                  <a:lnTo>
                    <a:pt x="182" y="380"/>
                  </a:lnTo>
                  <a:lnTo>
                    <a:pt x="98" y="398"/>
                  </a:lnTo>
                  <a:lnTo>
                    <a:pt x="85" y="373"/>
                  </a:lnTo>
                  <a:lnTo>
                    <a:pt x="77" y="346"/>
                  </a:lnTo>
                  <a:lnTo>
                    <a:pt x="77" y="322"/>
                  </a:lnTo>
                  <a:lnTo>
                    <a:pt x="69" y="286"/>
                  </a:lnTo>
                  <a:lnTo>
                    <a:pt x="59" y="265"/>
                  </a:lnTo>
                  <a:lnTo>
                    <a:pt x="50" y="265"/>
                  </a:lnTo>
                  <a:lnTo>
                    <a:pt x="52" y="270"/>
                  </a:lnTo>
                  <a:lnTo>
                    <a:pt x="50" y="270"/>
                  </a:lnTo>
                  <a:lnTo>
                    <a:pt x="46" y="265"/>
                  </a:lnTo>
                  <a:lnTo>
                    <a:pt x="46" y="243"/>
                  </a:lnTo>
                  <a:lnTo>
                    <a:pt x="26" y="200"/>
                  </a:lnTo>
                  <a:lnTo>
                    <a:pt x="26" y="183"/>
                  </a:lnTo>
                  <a:lnTo>
                    <a:pt x="33" y="166"/>
                  </a:lnTo>
                  <a:lnTo>
                    <a:pt x="26" y="133"/>
                  </a:lnTo>
                  <a:lnTo>
                    <a:pt x="9" y="85"/>
                  </a:lnTo>
                  <a:lnTo>
                    <a:pt x="9" y="82"/>
                  </a:lnTo>
                  <a:lnTo>
                    <a:pt x="1" y="74"/>
                  </a:lnTo>
                  <a:lnTo>
                    <a:pt x="7" y="64"/>
                  </a:lnTo>
                  <a:lnTo>
                    <a:pt x="0" y="51"/>
                  </a:lnTo>
                  <a:close/>
                </a:path>
              </a:pathLst>
            </a:custGeom>
            <a:noFill/>
            <a:ln w="17463" cap="flat">
              <a:solidFill>
                <a:srgbClr val="4F81B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147" name="Freeform 12"/>
            <p:cNvSpPr>
              <a:spLocks/>
            </p:cNvSpPr>
            <p:nvPr/>
          </p:nvSpPr>
          <p:spPr bwMode="auto">
            <a:xfrm>
              <a:off x="2691" y="2302"/>
              <a:ext cx="202" cy="435"/>
            </a:xfrm>
            <a:custGeom>
              <a:avLst/>
              <a:gdLst>
                <a:gd name="T0" fmla="*/ 200 w 202"/>
                <a:gd name="T1" fmla="*/ 366 h 435"/>
                <a:gd name="T2" fmla="*/ 200 w 202"/>
                <a:gd name="T3" fmla="*/ 357 h 435"/>
                <a:gd name="T4" fmla="*/ 200 w 202"/>
                <a:gd name="T5" fmla="*/ 346 h 435"/>
                <a:gd name="T6" fmla="*/ 202 w 202"/>
                <a:gd name="T7" fmla="*/ 342 h 435"/>
                <a:gd name="T8" fmla="*/ 188 w 202"/>
                <a:gd name="T9" fmla="*/ 320 h 435"/>
                <a:gd name="T10" fmla="*/ 188 w 202"/>
                <a:gd name="T11" fmla="*/ 315 h 435"/>
                <a:gd name="T12" fmla="*/ 185 w 202"/>
                <a:gd name="T13" fmla="*/ 306 h 435"/>
                <a:gd name="T14" fmla="*/ 183 w 202"/>
                <a:gd name="T15" fmla="*/ 306 h 435"/>
                <a:gd name="T16" fmla="*/ 158 w 202"/>
                <a:gd name="T17" fmla="*/ 289 h 435"/>
                <a:gd name="T18" fmla="*/ 158 w 202"/>
                <a:gd name="T19" fmla="*/ 281 h 435"/>
                <a:gd name="T20" fmla="*/ 158 w 202"/>
                <a:gd name="T21" fmla="*/ 272 h 435"/>
                <a:gd name="T22" fmla="*/ 158 w 202"/>
                <a:gd name="T23" fmla="*/ 264 h 435"/>
                <a:gd name="T24" fmla="*/ 68 w 202"/>
                <a:gd name="T25" fmla="*/ 0 h 435"/>
                <a:gd name="T26" fmla="*/ 63 w 202"/>
                <a:gd name="T27" fmla="*/ 5 h 435"/>
                <a:gd name="T28" fmla="*/ 55 w 202"/>
                <a:gd name="T29" fmla="*/ 5 h 435"/>
                <a:gd name="T30" fmla="*/ 46 w 202"/>
                <a:gd name="T31" fmla="*/ 5 h 435"/>
                <a:gd name="T32" fmla="*/ 39 w 202"/>
                <a:gd name="T33" fmla="*/ 17 h 435"/>
                <a:gd name="T34" fmla="*/ 34 w 202"/>
                <a:gd name="T35" fmla="*/ 17 h 435"/>
                <a:gd name="T36" fmla="*/ 31 w 202"/>
                <a:gd name="T37" fmla="*/ 18 h 435"/>
                <a:gd name="T38" fmla="*/ 38 w 202"/>
                <a:gd name="T39" fmla="*/ 26 h 435"/>
                <a:gd name="T40" fmla="*/ 34 w 202"/>
                <a:gd name="T41" fmla="*/ 56 h 435"/>
                <a:gd name="T42" fmla="*/ 39 w 202"/>
                <a:gd name="T43" fmla="*/ 78 h 435"/>
                <a:gd name="T44" fmla="*/ 39 w 202"/>
                <a:gd name="T45" fmla="*/ 87 h 435"/>
                <a:gd name="T46" fmla="*/ 34 w 202"/>
                <a:gd name="T47" fmla="*/ 94 h 435"/>
                <a:gd name="T48" fmla="*/ 38 w 202"/>
                <a:gd name="T49" fmla="*/ 104 h 435"/>
                <a:gd name="T50" fmla="*/ 51 w 202"/>
                <a:gd name="T51" fmla="*/ 121 h 435"/>
                <a:gd name="T52" fmla="*/ 38 w 202"/>
                <a:gd name="T53" fmla="*/ 158 h 435"/>
                <a:gd name="T54" fmla="*/ 14 w 202"/>
                <a:gd name="T55" fmla="*/ 179 h 435"/>
                <a:gd name="T56" fmla="*/ 5 w 202"/>
                <a:gd name="T57" fmla="*/ 187 h 435"/>
                <a:gd name="T58" fmla="*/ 5 w 202"/>
                <a:gd name="T59" fmla="*/ 204 h 435"/>
                <a:gd name="T60" fmla="*/ 14 w 202"/>
                <a:gd name="T61" fmla="*/ 217 h 435"/>
                <a:gd name="T62" fmla="*/ 14 w 202"/>
                <a:gd name="T63" fmla="*/ 234 h 435"/>
                <a:gd name="T64" fmla="*/ 5 w 202"/>
                <a:gd name="T65" fmla="*/ 257 h 435"/>
                <a:gd name="T66" fmla="*/ 0 w 202"/>
                <a:gd name="T67" fmla="*/ 295 h 435"/>
                <a:gd name="T68" fmla="*/ 0 w 202"/>
                <a:gd name="T69" fmla="*/ 315 h 435"/>
                <a:gd name="T70" fmla="*/ 5 w 202"/>
                <a:gd name="T71" fmla="*/ 380 h 435"/>
                <a:gd name="T72" fmla="*/ 12 w 202"/>
                <a:gd name="T73" fmla="*/ 393 h 435"/>
                <a:gd name="T74" fmla="*/ 5 w 202"/>
                <a:gd name="T75" fmla="*/ 400 h 435"/>
                <a:gd name="T76" fmla="*/ 5 w 202"/>
                <a:gd name="T77" fmla="*/ 414 h 435"/>
                <a:gd name="T78" fmla="*/ 14 w 202"/>
                <a:gd name="T79" fmla="*/ 425 h 435"/>
                <a:gd name="T80" fmla="*/ 17 w 202"/>
                <a:gd name="T81" fmla="*/ 435 h 435"/>
                <a:gd name="T82" fmla="*/ 154 w 202"/>
                <a:gd name="T83" fmla="*/ 405 h 435"/>
                <a:gd name="T84" fmla="*/ 154 w 202"/>
                <a:gd name="T85" fmla="*/ 397 h 435"/>
                <a:gd name="T86" fmla="*/ 158 w 202"/>
                <a:gd name="T87" fmla="*/ 393 h 435"/>
                <a:gd name="T88" fmla="*/ 159 w 202"/>
                <a:gd name="T89" fmla="*/ 397 h 435"/>
                <a:gd name="T90" fmla="*/ 166 w 202"/>
                <a:gd name="T91" fmla="*/ 393 h 435"/>
                <a:gd name="T92" fmla="*/ 159 w 202"/>
                <a:gd name="T93" fmla="*/ 383 h 435"/>
                <a:gd name="T94" fmla="*/ 171 w 202"/>
                <a:gd name="T95" fmla="*/ 380 h 435"/>
                <a:gd name="T96" fmla="*/ 183 w 202"/>
                <a:gd name="T97" fmla="*/ 363 h 435"/>
                <a:gd name="T98" fmla="*/ 192 w 202"/>
                <a:gd name="T99" fmla="*/ 363 h 435"/>
                <a:gd name="T100" fmla="*/ 200 w 202"/>
                <a:gd name="T101" fmla="*/ 366 h 43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2"/>
                <a:gd name="T154" fmla="*/ 0 h 435"/>
                <a:gd name="T155" fmla="*/ 202 w 202"/>
                <a:gd name="T156" fmla="*/ 435 h 43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2" h="435">
                  <a:moveTo>
                    <a:pt x="200" y="366"/>
                  </a:moveTo>
                  <a:lnTo>
                    <a:pt x="200" y="357"/>
                  </a:lnTo>
                  <a:lnTo>
                    <a:pt x="200" y="346"/>
                  </a:lnTo>
                  <a:lnTo>
                    <a:pt x="202" y="342"/>
                  </a:lnTo>
                  <a:lnTo>
                    <a:pt x="188" y="320"/>
                  </a:lnTo>
                  <a:lnTo>
                    <a:pt x="188" y="315"/>
                  </a:lnTo>
                  <a:lnTo>
                    <a:pt x="185" y="306"/>
                  </a:lnTo>
                  <a:lnTo>
                    <a:pt x="183" y="306"/>
                  </a:lnTo>
                  <a:lnTo>
                    <a:pt x="158" y="289"/>
                  </a:lnTo>
                  <a:lnTo>
                    <a:pt x="158" y="281"/>
                  </a:lnTo>
                  <a:lnTo>
                    <a:pt x="158" y="272"/>
                  </a:lnTo>
                  <a:lnTo>
                    <a:pt x="158" y="264"/>
                  </a:lnTo>
                  <a:lnTo>
                    <a:pt x="68" y="0"/>
                  </a:lnTo>
                  <a:lnTo>
                    <a:pt x="63" y="5"/>
                  </a:lnTo>
                  <a:lnTo>
                    <a:pt x="55" y="5"/>
                  </a:lnTo>
                  <a:lnTo>
                    <a:pt x="46" y="5"/>
                  </a:lnTo>
                  <a:lnTo>
                    <a:pt x="39" y="17"/>
                  </a:lnTo>
                  <a:lnTo>
                    <a:pt x="34" y="17"/>
                  </a:lnTo>
                  <a:lnTo>
                    <a:pt x="31" y="18"/>
                  </a:lnTo>
                  <a:lnTo>
                    <a:pt x="38" y="26"/>
                  </a:lnTo>
                  <a:lnTo>
                    <a:pt x="34" y="56"/>
                  </a:lnTo>
                  <a:lnTo>
                    <a:pt x="39" y="78"/>
                  </a:lnTo>
                  <a:lnTo>
                    <a:pt x="39" y="87"/>
                  </a:lnTo>
                  <a:lnTo>
                    <a:pt x="34" y="94"/>
                  </a:lnTo>
                  <a:lnTo>
                    <a:pt x="38" y="104"/>
                  </a:lnTo>
                  <a:lnTo>
                    <a:pt x="51" y="121"/>
                  </a:lnTo>
                  <a:lnTo>
                    <a:pt x="38" y="158"/>
                  </a:lnTo>
                  <a:lnTo>
                    <a:pt x="14" y="179"/>
                  </a:lnTo>
                  <a:lnTo>
                    <a:pt x="5" y="187"/>
                  </a:lnTo>
                  <a:lnTo>
                    <a:pt x="5" y="204"/>
                  </a:lnTo>
                  <a:lnTo>
                    <a:pt x="14" y="217"/>
                  </a:lnTo>
                  <a:lnTo>
                    <a:pt x="14" y="234"/>
                  </a:lnTo>
                  <a:lnTo>
                    <a:pt x="5" y="257"/>
                  </a:lnTo>
                  <a:lnTo>
                    <a:pt x="0" y="295"/>
                  </a:lnTo>
                  <a:lnTo>
                    <a:pt x="0" y="315"/>
                  </a:lnTo>
                  <a:lnTo>
                    <a:pt x="5" y="380"/>
                  </a:lnTo>
                  <a:lnTo>
                    <a:pt x="12" y="393"/>
                  </a:lnTo>
                  <a:lnTo>
                    <a:pt x="5" y="400"/>
                  </a:lnTo>
                  <a:lnTo>
                    <a:pt x="5" y="414"/>
                  </a:lnTo>
                  <a:lnTo>
                    <a:pt x="14" y="425"/>
                  </a:lnTo>
                  <a:lnTo>
                    <a:pt x="17" y="435"/>
                  </a:lnTo>
                  <a:lnTo>
                    <a:pt x="154" y="405"/>
                  </a:lnTo>
                  <a:lnTo>
                    <a:pt x="154" y="397"/>
                  </a:lnTo>
                  <a:lnTo>
                    <a:pt x="158" y="393"/>
                  </a:lnTo>
                  <a:lnTo>
                    <a:pt x="159" y="397"/>
                  </a:lnTo>
                  <a:lnTo>
                    <a:pt x="166" y="393"/>
                  </a:lnTo>
                  <a:lnTo>
                    <a:pt x="159" y="383"/>
                  </a:lnTo>
                  <a:lnTo>
                    <a:pt x="171" y="380"/>
                  </a:lnTo>
                  <a:lnTo>
                    <a:pt x="183" y="363"/>
                  </a:lnTo>
                  <a:lnTo>
                    <a:pt x="192" y="363"/>
                  </a:lnTo>
                  <a:lnTo>
                    <a:pt x="200" y="366"/>
                  </a:lnTo>
                  <a:close/>
                </a:path>
              </a:pathLst>
            </a:custGeom>
            <a:solidFill>
              <a:srgbClr val="0048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148" name="Freeform 13"/>
            <p:cNvSpPr>
              <a:spLocks/>
            </p:cNvSpPr>
            <p:nvPr/>
          </p:nvSpPr>
          <p:spPr bwMode="auto">
            <a:xfrm>
              <a:off x="2691" y="2302"/>
              <a:ext cx="202" cy="435"/>
            </a:xfrm>
            <a:custGeom>
              <a:avLst/>
              <a:gdLst>
                <a:gd name="T0" fmla="*/ 200 w 202"/>
                <a:gd name="T1" fmla="*/ 366 h 435"/>
                <a:gd name="T2" fmla="*/ 200 w 202"/>
                <a:gd name="T3" fmla="*/ 357 h 435"/>
                <a:gd name="T4" fmla="*/ 200 w 202"/>
                <a:gd name="T5" fmla="*/ 346 h 435"/>
                <a:gd name="T6" fmla="*/ 202 w 202"/>
                <a:gd name="T7" fmla="*/ 342 h 435"/>
                <a:gd name="T8" fmla="*/ 188 w 202"/>
                <a:gd name="T9" fmla="*/ 320 h 435"/>
                <a:gd name="T10" fmla="*/ 188 w 202"/>
                <a:gd name="T11" fmla="*/ 315 h 435"/>
                <a:gd name="T12" fmla="*/ 185 w 202"/>
                <a:gd name="T13" fmla="*/ 306 h 435"/>
                <a:gd name="T14" fmla="*/ 183 w 202"/>
                <a:gd name="T15" fmla="*/ 306 h 435"/>
                <a:gd name="T16" fmla="*/ 158 w 202"/>
                <a:gd name="T17" fmla="*/ 289 h 435"/>
                <a:gd name="T18" fmla="*/ 158 w 202"/>
                <a:gd name="T19" fmla="*/ 281 h 435"/>
                <a:gd name="T20" fmla="*/ 158 w 202"/>
                <a:gd name="T21" fmla="*/ 272 h 435"/>
                <a:gd name="T22" fmla="*/ 158 w 202"/>
                <a:gd name="T23" fmla="*/ 264 h 435"/>
                <a:gd name="T24" fmla="*/ 68 w 202"/>
                <a:gd name="T25" fmla="*/ 0 h 435"/>
                <a:gd name="T26" fmla="*/ 63 w 202"/>
                <a:gd name="T27" fmla="*/ 5 h 435"/>
                <a:gd name="T28" fmla="*/ 55 w 202"/>
                <a:gd name="T29" fmla="*/ 5 h 435"/>
                <a:gd name="T30" fmla="*/ 46 w 202"/>
                <a:gd name="T31" fmla="*/ 5 h 435"/>
                <a:gd name="T32" fmla="*/ 39 w 202"/>
                <a:gd name="T33" fmla="*/ 17 h 435"/>
                <a:gd name="T34" fmla="*/ 34 w 202"/>
                <a:gd name="T35" fmla="*/ 17 h 435"/>
                <a:gd name="T36" fmla="*/ 31 w 202"/>
                <a:gd name="T37" fmla="*/ 18 h 435"/>
                <a:gd name="T38" fmla="*/ 38 w 202"/>
                <a:gd name="T39" fmla="*/ 26 h 435"/>
                <a:gd name="T40" fmla="*/ 34 w 202"/>
                <a:gd name="T41" fmla="*/ 56 h 435"/>
                <a:gd name="T42" fmla="*/ 39 w 202"/>
                <a:gd name="T43" fmla="*/ 78 h 435"/>
                <a:gd name="T44" fmla="*/ 39 w 202"/>
                <a:gd name="T45" fmla="*/ 87 h 435"/>
                <a:gd name="T46" fmla="*/ 34 w 202"/>
                <a:gd name="T47" fmla="*/ 94 h 435"/>
                <a:gd name="T48" fmla="*/ 38 w 202"/>
                <a:gd name="T49" fmla="*/ 104 h 435"/>
                <a:gd name="T50" fmla="*/ 51 w 202"/>
                <a:gd name="T51" fmla="*/ 121 h 435"/>
                <a:gd name="T52" fmla="*/ 38 w 202"/>
                <a:gd name="T53" fmla="*/ 158 h 435"/>
                <a:gd name="T54" fmla="*/ 14 w 202"/>
                <a:gd name="T55" fmla="*/ 179 h 435"/>
                <a:gd name="T56" fmla="*/ 5 w 202"/>
                <a:gd name="T57" fmla="*/ 187 h 435"/>
                <a:gd name="T58" fmla="*/ 5 w 202"/>
                <a:gd name="T59" fmla="*/ 204 h 435"/>
                <a:gd name="T60" fmla="*/ 14 w 202"/>
                <a:gd name="T61" fmla="*/ 217 h 435"/>
                <a:gd name="T62" fmla="*/ 14 w 202"/>
                <a:gd name="T63" fmla="*/ 234 h 435"/>
                <a:gd name="T64" fmla="*/ 5 w 202"/>
                <a:gd name="T65" fmla="*/ 257 h 435"/>
                <a:gd name="T66" fmla="*/ 0 w 202"/>
                <a:gd name="T67" fmla="*/ 295 h 435"/>
                <a:gd name="T68" fmla="*/ 0 w 202"/>
                <a:gd name="T69" fmla="*/ 315 h 435"/>
                <a:gd name="T70" fmla="*/ 5 w 202"/>
                <a:gd name="T71" fmla="*/ 380 h 435"/>
                <a:gd name="T72" fmla="*/ 12 w 202"/>
                <a:gd name="T73" fmla="*/ 393 h 435"/>
                <a:gd name="T74" fmla="*/ 5 w 202"/>
                <a:gd name="T75" fmla="*/ 400 h 435"/>
                <a:gd name="T76" fmla="*/ 5 w 202"/>
                <a:gd name="T77" fmla="*/ 414 h 435"/>
                <a:gd name="T78" fmla="*/ 14 w 202"/>
                <a:gd name="T79" fmla="*/ 425 h 435"/>
                <a:gd name="T80" fmla="*/ 17 w 202"/>
                <a:gd name="T81" fmla="*/ 435 h 435"/>
                <a:gd name="T82" fmla="*/ 154 w 202"/>
                <a:gd name="T83" fmla="*/ 405 h 435"/>
                <a:gd name="T84" fmla="*/ 154 w 202"/>
                <a:gd name="T85" fmla="*/ 397 h 435"/>
                <a:gd name="T86" fmla="*/ 158 w 202"/>
                <a:gd name="T87" fmla="*/ 393 h 435"/>
                <a:gd name="T88" fmla="*/ 159 w 202"/>
                <a:gd name="T89" fmla="*/ 397 h 435"/>
                <a:gd name="T90" fmla="*/ 166 w 202"/>
                <a:gd name="T91" fmla="*/ 393 h 435"/>
                <a:gd name="T92" fmla="*/ 159 w 202"/>
                <a:gd name="T93" fmla="*/ 383 h 435"/>
                <a:gd name="T94" fmla="*/ 171 w 202"/>
                <a:gd name="T95" fmla="*/ 380 h 435"/>
                <a:gd name="T96" fmla="*/ 183 w 202"/>
                <a:gd name="T97" fmla="*/ 363 h 435"/>
                <a:gd name="T98" fmla="*/ 192 w 202"/>
                <a:gd name="T99" fmla="*/ 363 h 435"/>
                <a:gd name="T100" fmla="*/ 200 w 202"/>
                <a:gd name="T101" fmla="*/ 366 h 43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2"/>
                <a:gd name="T154" fmla="*/ 0 h 435"/>
                <a:gd name="T155" fmla="*/ 202 w 202"/>
                <a:gd name="T156" fmla="*/ 435 h 43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2" h="435">
                  <a:moveTo>
                    <a:pt x="200" y="366"/>
                  </a:moveTo>
                  <a:lnTo>
                    <a:pt x="200" y="357"/>
                  </a:lnTo>
                  <a:lnTo>
                    <a:pt x="200" y="346"/>
                  </a:lnTo>
                  <a:lnTo>
                    <a:pt x="202" y="342"/>
                  </a:lnTo>
                  <a:lnTo>
                    <a:pt x="188" y="320"/>
                  </a:lnTo>
                  <a:lnTo>
                    <a:pt x="188" y="315"/>
                  </a:lnTo>
                  <a:lnTo>
                    <a:pt x="185" y="306"/>
                  </a:lnTo>
                  <a:lnTo>
                    <a:pt x="183" y="306"/>
                  </a:lnTo>
                  <a:lnTo>
                    <a:pt x="158" y="289"/>
                  </a:lnTo>
                  <a:lnTo>
                    <a:pt x="158" y="281"/>
                  </a:lnTo>
                  <a:lnTo>
                    <a:pt x="158" y="272"/>
                  </a:lnTo>
                  <a:lnTo>
                    <a:pt x="158" y="264"/>
                  </a:lnTo>
                  <a:lnTo>
                    <a:pt x="68" y="0"/>
                  </a:lnTo>
                  <a:lnTo>
                    <a:pt x="63" y="5"/>
                  </a:lnTo>
                  <a:lnTo>
                    <a:pt x="55" y="5"/>
                  </a:lnTo>
                  <a:lnTo>
                    <a:pt x="46" y="5"/>
                  </a:lnTo>
                  <a:lnTo>
                    <a:pt x="39" y="17"/>
                  </a:lnTo>
                  <a:lnTo>
                    <a:pt x="34" y="17"/>
                  </a:lnTo>
                  <a:lnTo>
                    <a:pt x="31" y="18"/>
                  </a:lnTo>
                  <a:lnTo>
                    <a:pt x="38" y="26"/>
                  </a:lnTo>
                  <a:lnTo>
                    <a:pt x="34" y="56"/>
                  </a:lnTo>
                  <a:lnTo>
                    <a:pt x="39" y="78"/>
                  </a:lnTo>
                  <a:lnTo>
                    <a:pt x="39" y="87"/>
                  </a:lnTo>
                  <a:lnTo>
                    <a:pt x="34" y="94"/>
                  </a:lnTo>
                  <a:lnTo>
                    <a:pt x="38" y="104"/>
                  </a:lnTo>
                  <a:lnTo>
                    <a:pt x="51" y="121"/>
                  </a:lnTo>
                  <a:lnTo>
                    <a:pt x="38" y="158"/>
                  </a:lnTo>
                  <a:lnTo>
                    <a:pt x="14" y="179"/>
                  </a:lnTo>
                  <a:lnTo>
                    <a:pt x="5" y="187"/>
                  </a:lnTo>
                  <a:lnTo>
                    <a:pt x="5" y="204"/>
                  </a:lnTo>
                  <a:lnTo>
                    <a:pt x="14" y="217"/>
                  </a:lnTo>
                  <a:lnTo>
                    <a:pt x="14" y="234"/>
                  </a:lnTo>
                  <a:lnTo>
                    <a:pt x="5" y="257"/>
                  </a:lnTo>
                  <a:lnTo>
                    <a:pt x="0" y="295"/>
                  </a:lnTo>
                  <a:lnTo>
                    <a:pt x="0" y="315"/>
                  </a:lnTo>
                  <a:lnTo>
                    <a:pt x="5" y="380"/>
                  </a:lnTo>
                  <a:lnTo>
                    <a:pt x="12" y="393"/>
                  </a:lnTo>
                  <a:lnTo>
                    <a:pt x="5" y="400"/>
                  </a:lnTo>
                  <a:lnTo>
                    <a:pt x="5" y="414"/>
                  </a:lnTo>
                  <a:lnTo>
                    <a:pt x="14" y="425"/>
                  </a:lnTo>
                  <a:lnTo>
                    <a:pt x="17" y="435"/>
                  </a:lnTo>
                  <a:lnTo>
                    <a:pt x="154" y="405"/>
                  </a:lnTo>
                  <a:lnTo>
                    <a:pt x="154" y="397"/>
                  </a:lnTo>
                  <a:lnTo>
                    <a:pt x="158" y="393"/>
                  </a:lnTo>
                  <a:lnTo>
                    <a:pt x="159" y="397"/>
                  </a:lnTo>
                  <a:lnTo>
                    <a:pt x="166" y="393"/>
                  </a:lnTo>
                  <a:lnTo>
                    <a:pt x="159" y="383"/>
                  </a:lnTo>
                  <a:lnTo>
                    <a:pt x="171" y="380"/>
                  </a:lnTo>
                  <a:lnTo>
                    <a:pt x="183" y="363"/>
                  </a:lnTo>
                  <a:lnTo>
                    <a:pt x="192" y="363"/>
                  </a:lnTo>
                  <a:lnTo>
                    <a:pt x="200" y="366"/>
                  </a:lnTo>
                  <a:close/>
                </a:path>
              </a:pathLst>
            </a:custGeom>
            <a:noFill/>
            <a:ln w="17463" cap="flat">
              <a:solidFill>
                <a:srgbClr val="4F81B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149" name="Freeform 14"/>
            <p:cNvSpPr>
              <a:spLocks/>
            </p:cNvSpPr>
            <p:nvPr/>
          </p:nvSpPr>
          <p:spPr bwMode="auto">
            <a:xfrm>
              <a:off x="2758" y="1900"/>
              <a:ext cx="469" cy="747"/>
            </a:xfrm>
            <a:custGeom>
              <a:avLst/>
              <a:gdLst>
                <a:gd name="T0" fmla="*/ 11 w 469"/>
                <a:gd name="T1" fmla="*/ 390 h 747"/>
                <a:gd name="T2" fmla="*/ 22 w 469"/>
                <a:gd name="T3" fmla="*/ 394 h 747"/>
                <a:gd name="T4" fmla="*/ 29 w 469"/>
                <a:gd name="T5" fmla="*/ 373 h 747"/>
                <a:gd name="T6" fmla="*/ 34 w 469"/>
                <a:gd name="T7" fmla="*/ 352 h 747"/>
                <a:gd name="T8" fmla="*/ 55 w 469"/>
                <a:gd name="T9" fmla="*/ 317 h 747"/>
                <a:gd name="T10" fmla="*/ 64 w 469"/>
                <a:gd name="T11" fmla="*/ 283 h 747"/>
                <a:gd name="T12" fmla="*/ 55 w 469"/>
                <a:gd name="T13" fmla="*/ 218 h 747"/>
                <a:gd name="T14" fmla="*/ 66 w 469"/>
                <a:gd name="T15" fmla="*/ 201 h 747"/>
                <a:gd name="T16" fmla="*/ 57 w 469"/>
                <a:gd name="T17" fmla="*/ 178 h 747"/>
                <a:gd name="T18" fmla="*/ 100 w 469"/>
                <a:gd name="T19" fmla="*/ 17 h 747"/>
                <a:gd name="T20" fmla="*/ 127 w 469"/>
                <a:gd name="T21" fmla="*/ 12 h 747"/>
                <a:gd name="T22" fmla="*/ 127 w 469"/>
                <a:gd name="T23" fmla="*/ 34 h 747"/>
                <a:gd name="T24" fmla="*/ 144 w 469"/>
                <a:gd name="T25" fmla="*/ 47 h 747"/>
                <a:gd name="T26" fmla="*/ 191 w 469"/>
                <a:gd name="T27" fmla="*/ 17 h 747"/>
                <a:gd name="T28" fmla="*/ 203 w 469"/>
                <a:gd name="T29" fmla="*/ 9 h 747"/>
                <a:gd name="T30" fmla="*/ 220 w 469"/>
                <a:gd name="T31" fmla="*/ 0 h 747"/>
                <a:gd name="T32" fmla="*/ 277 w 469"/>
                <a:gd name="T33" fmla="*/ 32 h 747"/>
                <a:gd name="T34" fmla="*/ 332 w 469"/>
                <a:gd name="T35" fmla="*/ 215 h 747"/>
                <a:gd name="T36" fmla="*/ 347 w 469"/>
                <a:gd name="T37" fmla="*/ 240 h 747"/>
                <a:gd name="T38" fmla="*/ 376 w 469"/>
                <a:gd name="T39" fmla="*/ 249 h 747"/>
                <a:gd name="T40" fmla="*/ 385 w 469"/>
                <a:gd name="T41" fmla="*/ 247 h 747"/>
                <a:gd name="T42" fmla="*/ 393 w 469"/>
                <a:gd name="T43" fmla="*/ 256 h 747"/>
                <a:gd name="T44" fmla="*/ 399 w 469"/>
                <a:gd name="T45" fmla="*/ 300 h 747"/>
                <a:gd name="T46" fmla="*/ 419 w 469"/>
                <a:gd name="T47" fmla="*/ 300 h 747"/>
                <a:gd name="T48" fmla="*/ 430 w 469"/>
                <a:gd name="T49" fmla="*/ 299 h 747"/>
                <a:gd name="T50" fmla="*/ 454 w 469"/>
                <a:gd name="T51" fmla="*/ 321 h 747"/>
                <a:gd name="T52" fmla="*/ 451 w 469"/>
                <a:gd name="T53" fmla="*/ 335 h 747"/>
                <a:gd name="T54" fmla="*/ 454 w 469"/>
                <a:gd name="T55" fmla="*/ 350 h 747"/>
                <a:gd name="T56" fmla="*/ 465 w 469"/>
                <a:gd name="T57" fmla="*/ 352 h 747"/>
                <a:gd name="T58" fmla="*/ 463 w 469"/>
                <a:gd name="T59" fmla="*/ 376 h 747"/>
                <a:gd name="T60" fmla="*/ 446 w 469"/>
                <a:gd name="T61" fmla="*/ 377 h 747"/>
                <a:gd name="T62" fmla="*/ 433 w 469"/>
                <a:gd name="T63" fmla="*/ 393 h 747"/>
                <a:gd name="T64" fmla="*/ 393 w 469"/>
                <a:gd name="T65" fmla="*/ 424 h 747"/>
                <a:gd name="T66" fmla="*/ 364 w 469"/>
                <a:gd name="T67" fmla="*/ 441 h 747"/>
                <a:gd name="T68" fmla="*/ 334 w 469"/>
                <a:gd name="T69" fmla="*/ 458 h 747"/>
                <a:gd name="T70" fmla="*/ 324 w 469"/>
                <a:gd name="T71" fmla="*/ 476 h 747"/>
                <a:gd name="T72" fmla="*/ 312 w 469"/>
                <a:gd name="T73" fmla="*/ 487 h 747"/>
                <a:gd name="T74" fmla="*/ 290 w 469"/>
                <a:gd name="T75" fmla="*/ 487 h 747"/>
                <a:gd name="T76" fmla="*/ 273 w 469"/>
                <a:gd name="T77" fmla="*/ 510 h 747"/>
                <a:gd name="T78" fmla="*/ 272 w 469"/>
                <a:gd name="T79" fmla="*/ 544 h 747"/>
                <a:gd name="T80" fmla="*/ 256 w 469"/>
                <a:gd name="T81" fmla="*/ 556 h 747"/>
                <a:gd name="T82" fmla="*/ 243 w 469"/>
                <a:gd name="T83" fmla="*/ 561 h 747"/>
                <a:gd name="T84" fmla="*/ 231 w 469"/>
                <a:gd name="T85" fmla="*/ 579 h 747"/>
                <a:gd name="T86" fmla="*/ 208 w 469"/>
                <a:gd name="T87" fmla="*/ 590 h 747"/>
                <a:gd name="T88" fmla="*/ 205 w 469"/>
                <a:gd name="T89" fmla="*/ 609 h 747"/>
                <a:gd name="T90" fmla="*/ 194 w 469"/>
                <a:gd name="T91" fmla="*/ 592 h 747"/>
                <a:gd name="T92" fmla="*/ 159 w 469"/>
                <a:gd name="T93" fmla="*/ 616 h 747"/>
                <a:gd name="T94" fmla="*/ 173 w 469"/>
                <a:gd name="T95" fmla="*/ 638 h 747"/>
                <a:gd name="T96" fmla="*/ 159 w 469"/>
                <a:gd name="T97" fmla="*/ 655 h 747"/>
                <a:gd name="T98" fmla="*/ 142 w 469"/>
                <a:gd name="T99" fmla="*/ 707 h 747"/>
                <a:gd name="T100" fmla="*/ 138 w 469"/>
                <a:gd name="T101" fmla="*/ 741 h 747"/>
                <a:gd name="T102" fmla="*/ 121 w 469"/>
                <a:gd name="T103" fmla="*/ 724 h 747"/>
                <a:gd name="T104" fmla="*/ 117 w 469"/>
                <a:gd name="T105" fmla="*/ 710 h 747"/>
                <a:gd name="T106" fmla="*/ 90 w 469"/>
                <a:gd name="T107" fmla="*/ 693 h 747"/>
                <a:gd name="T108" fmla="*/ 90 w 469"/>
                <a:gd name="T109" fmla="*/ 676 h 747"/>
                <a:gd name="T110" fmla="*/ 0 w 469"/>
                <a:gd name="T111" fmla="*/ 401 h 74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69"/>
                <a:gd name="T169" fmla="*/ 0 h 747"/>
                <a:gd name="T170" fmla="*/ 469 w 469"/>
                <a:gd name="T171" fmla="*/ 747 h 74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69" h="747">
                  <a:moveTo>
                    <a:pt x="0" y="401"/>
                  </a:moveTo>
                  <a:lnTo>
                    <a:pt x="11" y="390"/>
                  </a:lnTo>
                  <a:lnTo>
                    <a:pt x="20" y="393"/>
                  </a:lnTo>
                  <a:lnTo>
                    <a:pt x="22" y="394"/>
                  </a:lnTo>
                  <a:lnTo>
                    <a:pt x="31" y="386"/>
                  </a:lnTo>
                  <a:lnTo>
                    <a:pt x="29" y="373"/>
                  </a:lnTo>
                  <a:lnTo>
                    <a:pt x="39" y="373"/>
                  </a:lnTo>
                  <a:lnTo>
                    <a:pt x="34" y="352"/>
                  </a:lnTo>
                  <a:lnTo>
                    <a:pt x="38" y="342"/>
                  </a:lnTo>
                  <a:lnTo>
                    <a:pt x="55" y="317"/>
                  </a:lnTo>
                  <a:lnTo>
                    <a:pt x="55" y="300"/>
                  </a:lnTo>
                  <a:lnTo>
                    <a:pt x="64" y="283"/>
                  </a:lnTo>
                  <a:lnTo>
                    <a:pt x="49" y="230"/>
                  </a:lnTo>
                  <a:lnTo>
                    <a:pt x="55" y="218"/>
                  </a:lnTo>
                  <a:lnTo>
                    <a:pt x="64" y="213"/>
                  </a:lnTo>
                  <a:lnTo>
                    <a:pt x="66" y="201"/>
                  </a:lnTo>
                  <a:lnTo>
                    <a:pt x="66" y="187"/>
                  </a:lnTo>
                  <a:lnTo>
                    <a:pt x="57" y="178"/>
                  </a:lnTo>
                  <a:lnTo>
                    <a:pt x="57" y="154"/>
                  </a:lnTo>
                  <a:lnTo>
                    <a:pt x="100" y="17"/>
                  </a:lnTo>
                  <a:lnTo>
                    <a:pt x="117" y="12"/>
                  </a:lnTo>
                  <a:lnTo>
                    <a:pt x="127" y="12"/>
                  </a:lnTo>
                  <a:lnTo>
                    <a:pt x="133" y="17"/>
                  </a:lnTo>
                  <a:lnTo>
                    <a:pt x="127" y="34"/>
                  </a:lnTo>
                  <a:lnTo>
                    <a:pt x="138" y="49"/>
                  </a:lnTo>
                  <a:lnTo>
                    <a:pt x="144" y="47"/>
                  </a:lnTo>
                  <a:lnTo>
                    <a:pt x="173" y="26"/>
                  </a:lnTo>
                  <a:lnTo>
                    <a:pt x="191" y="17"/>
                  </a:lnTo>
                  <a:lnTo>
                    <a:pt x="195" y="17"/>
                  </a:lnTo>
                  <a:lnTo>
                    <a:pt x="203" y="9"/>
                  </a:lnTo>
                  <a:lnTo>
                    <a:pt x="205" y="0"/>
                  </a:lnTo>
                  <a:lnTo>
                    <a:pt x="220" y="0"/>
                  </a:lnTo>
                  <a:lnTo>
                    <a:pt x="229" y="7"/>
                  </a:lnTo>
                  <a:lnTo>
                    <a:pt x="277" y="32"/>
                  </a:lnTo>
                  <a:lnTo>
                    <a:pt x="332" y="205"/>
                  </a:lnTo>
                  <a:lnTo>
                    <a:pt x="332" y="215"/>
                  </a:lnTo>
                  <a:lnTo>
                    <a:pt x="343" y="239"/>
                  </a:lnTo>
                  <a:lnTo>
                    <a:pt x="347" y="240"/>
                  </a:lnTo>
                  <a:lnTo>
                    <a:pt x="359" y="240"/>
                  </a:lnTo>
                  <a:lnTo>
                    <a:pt x="376" y="249"/>
                  </a:lnTo>
                  <a:lnTo>
                    <a:pt x="378" y="247"/>
                  </a:lnTo>
                  <a:lnTo>
                    <a:pt x="385" y="247"/>
                  </a:lnTo>
                  <a:lnTo>
                    <a:pt x="387" y="249"/>
                  </a:lnTo>
                  <a:lnTo>
                    <a:pt x="393" y="256"/>
                  </a:lnTo>
                  <a:lnTo>
                    <a:pt x="387" y="264"/>
                  </a:lnTo>
                  <a:lnTo>
                    <a:pt x="399" y="300"/>
                  </a:lnTo>
                  <a:lnTo>
                    <a:pt x="411" y="304"/>
                  </a:lnTo>
                  <a:lnTo>
                    <a:pt x="419" y="300"/>
                  </a:lnTo>
                  <a:lnTo>
                    <a:pt x="421" y="299"/>
                  </a:lnTo>
                  <a:lnTo>
                    <a:pt x="430" y="299"/>
                  </a:lnTo>
                  <a:lnTo>
                    <a:pt x="446" y="300"/>
                  </a:lnTo>
                  <a:lnTo>
                    <a:pt x="454" y="321"/>
                  </a:lnTo>
                  <a:lnTo>
                    <a:pt x="454" y="333"/>
                  </a:lnTo>
                  <a:lnTo>
                    <a:pt x="451" y="335"/>
                  </a:lnTo>
                  <a:lnTo>
                    <a:pt x="448" y="343"/>
                  </a:lnTo>
                  <a:lnTo>
                    <a:pt x="454" y="350"/>
                  </a:lnTo>
                  <a:lnTo>
                    <a:pt x="454" y="343"/>
                  </a:lnTo>
                  <a:lnTo>
                    <a:pt x="465" y="352"/>
                  </a:lnTo>
                  <a:lnTo>
                    <a:pt x="469" y="360"/>
                  </a:lnTo>
                  <a:lnTo>
                    <a:pt x="463" y="376"/>
                  </a:lnTo>
                  <a:lnTo>
                    <a:pt x="448" y="377"/>
                  </a:lnTo>
                  <a:lnTo>
                    <a:pt x="446" y="377"/>
                  </a:lnTo>
                  <a:lnTo>
                    <a:pt x="437" y="384"/>
                  </a:lnTo>
                  <a:lnTo>
                    <a:pt x="433" y="393"/>
                  </a:lnTo>
                  <a:lnTo>
                    <a:pt x="411" y="419"/>
                  </a:lnTo>
                  <a:lnTo>
                    <a:pt x="393" y="424"/>
                  </a:lnTo>
                  <a:lnTo>
                    <a:pt x="376" y="455"/>
                  </a:lnTo>
                  <a:lnTo>
                    <a:pt x="364" y="441"/>
                  </a:lnTo>
                  <a:lnTo>
                    <a:pt x="347" y="441"/>
                  </a:lnTo>
                  <a:lnTo>
                    <a:pt x="334" y="458"/>
                  </a:lnTo>
                  <a:lnTo>
                    <a:pt x="330" y="458"/>
                  </a:lnTo>
                  <a:lnTo>
                    <a:pt x="324" y="476"/>
                  </a:lnTo>
                  <a:lnTo>
                    <a:pt x="317" y="480"/>
                  </a:lnTo>
                  <a:lnTo>
                    <a:pt x="312" y="487"/>
                  </a:lnTo>
                  <a:lnTo>
                    <a:pt x="294" y="487"/>
                  </a:lnTo>
                  <a:lnTo>
                    <a:pt x="290" y="487"/>
                  </a:lnTo>
                  <a:lnTo>
                    <a:pt x="290" y="493"/>
                  </a:lnTo>
                  <a:lnTo>
                    <a:pt x="273" y="510"/>
                  </a:lnTo>
                  <a:lnTo>
                    <a:pt x="273" y="523"/>
                  </a:lnTo>
                  <a:lnTo>
                    <a:pt x="272" y="544"/>
                  </a:lnTo>
                  <a:lnTo>
                    <a:pt x="265" y="549"/>
                  </a:lnTo>
                  <a:lnTo>
                    <a:pt x="256" y="556"/>
                  </a:lnTo>
                  <a:lnTo>
                    <a:pt x="246" y="556"/>
                  </a:lnTo>
                  <a:lnTo>
                    <a:pt x="243" y="561"/>
                  </a:lnTo>
                  <a:lnTo>
                    <a:pt x="243" y="573"/>
                  </a:lnTo>
                  <a:lnTo>
                    <a:pt x="231" y="579"/>
                  </a:lnTo>
                  <a:lnTo>
                    <a:pt x="212" y="582"/>
                  </a:lnTo>
                  <a:lnTo>
                    <a:pt x="208" y="590"/>
                  </a:lnTo>
                  <a:lnTo>
                    <a:pt x="208" y="600"/>
                  </a:lnTo>
                  <a:lnTo>
                    <a:pt x="205" y="609"/>
                  </a:lnTo>
                  <a:lnTo>
                    <a:pt x="203" y="607"/>
                  </a:lnTo>
                  <a:lnTo>
                    <a:pt x="194" y="592"/>
                  </a:lnTo>
                  <a:lnTo>
                    <a:pt x="191" y="590"/>
                  </a:lnTo>
                  <a:lnTo>
                    <a:pt x="159" y="616"/>
                  </a:lnTo>
                  <a:lnTo>
                    <a:pt x="168" y="634"/>
                  </a:lnTo>
                  <a:lnTo>
                    <a:pt x="173" y="638"/>
                  </a:lnTo>
                  <a:lnTo>
                    <a:pt x="170" y="644"/>
                  </a:lnTo>
                  <a:lnTo>
                    <a:pt x="159" y="655"/>
                  </a:lnTo>
                  <a:lnTo>
                    <a:pt x="152" y="685"/>
                  </a:lnTo>
                  <a:lnTo>
                    <a:pt x="142" y="707"/>
                  </a:lnTo>
                  <a:lnTo>
                    <a:pt x="138" y="724"/>
                  </a:lnTo>
                  <a:lnTo>
                    <a:pt x="138" y="741"/>
                  </a:lnTo>
                  <a:lnTo>
                    <a:pt x="135" y="747"/>
                  </a:lnTo>
                  <a:lnTo>
                    <a:pt x="121" y="724"/>
                  </a:lnTo>
                  <a:lnTo>
                    <a:pt x="121" y="719"/>
                  </a:lnTo>
                  <a:lnTo>
                    <a:pt x="117" y="710"/>
                  </a:lnTo>
                  <a:lnTo>
                    <a:pt x="116" y="710"/>
                  </a:lnTo>
                  <a:lnTo>
                    <a:pt x="90" y="693"/>
                  </a:lnTo>
                  <a:lnTo>
                    <a:pt x="90" y="685"/>
                  </a:lnTo>
                  <a:lnTo>
                    <a:pt x="90" y="676"/>
                  </a:lnTo>
                  <a:lnTo>
                    <a:pt x="90" y="668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rgbClr val="0048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150" name="Freeform 15"/>
            <p:cNvSpPr>
              <a:spLocks/>
            </p:cNvSpPr>
            <p:nvPr/>
          </p:nvSpPr>
          <p:spPr bwMode="auto">
            <a:xfrm>
              <a:off x="2758" y="1900"/>
              <a:ext cx="469" cy="747"/>
            </a:xfrm>
            <a:custGeom>
              <a:avLst/>
              <a:gdLst>
                <a:gd name="T0" fmla="*/ 11 w 469"/>
                <a:gd name="T1" fmla="*/ 390 h 747"/>
                <a:gd name="T2" fmla="*/ 22 w 469"/>
                <a:gd name="T3" fmla="*/ 394 h 747"/>
                <a:gd name="T4" fmla="*/ 29 w 469"/>
                <a:gd name="T5" fmla="*/ 373 h 747"/>
                <a:gd name="T6" fmla="*/ 34 w 469"/>
                <a:gd name="T7" fmla="*/ 352 h 747"/>
                <a:gd name="T8" fmla="*/ 55 w 469"/>
                <a:gd name="T9" fmla="*/ 317 h 747"/>
                <a:gd name="T10" fmla="*/ 64 w 469"/>
                <a:gd name="T11" fmla="*/ 283 h 747"/>
                <a:gd name="T12" fmla="*/ 55 w 469"/>
                <a:gd name="T13" fmla="*/ 218 h 747"/>
                <a:gd name="T14" fmla="*/ 66 w 469"/>
                <a:gd name="T15" fmla="*/ 201 h 747"/>
                <a:gd name="T16" fmla="*/ 57 w 469"/>
                <a:gd name="T17" fmla="*/ 178 h 747"/>
                <a:gd name="T18" fmla="*/ 100 w 469"/>
                <a:gd name="T19" fmla="*/ 17 h 747"/>
                <a:gd name="T20" fmla="*/ 127 w 469"/>
                <a:gd name="T21" fmla="*/ 12 h 747"/>
                <a:gd name="T22" fmla="*/ 127 w 469"/>
                <a:gd name="T23" fmla="*/ 34 h 747"/>
                <a:gd name="T24" fmla="*/ 144 w 469"/>
                <a:gd name="T25" fmla="*/ 47 h 747"/>
                <a:gd name="T26" fmla="*/ 191 w 469"/>
                <a:gd name="T27" fmla="*/ 17 h 747"/>
                <a:gd name="T28" fmla="*/ 203 w 469"/>
                <a:gd name="T29" fmla="*/ 9 h 747"/>
                <a:gd name="T30" fmla="*/ 220 w 469"/>
                <a:gd name="T31" fmla="*/ 0 h 747"/>
                <a:gd name="T32" fmla="*/ 277 w 469"/>
                <a:gd name="T33" fmla="*/ 32 h 747"/>
                <a:gd name="T34" fmla="*/ 332 w 469"/>
                <a:gd name="T35" fmla="*/ 215 h 747"/>
                <a:gd name="T36" fmla="*/ 347 w 469"/>
                <a:gd name="T37" fmla="*/ 240 h 747"/>
                <a:gd name="T38" fmla="*/ 376 w 469"/>
                <a:gd name="T39" fmla="*/ 249 h 747"/>
                <a:gd name="T40" fmla="*/ 385 w 469"/>
                <a:gd name="T41" fmla="*/ 247 h 747"/>
                <a:gd name="T42" fmla="*/ 393 w 469"/>
                <a:gd name="T43" fmla="*/ 256 h 747"/>
                <a:gd name="T44" fmla="*/ 399 w 469"/>
                <a:gd name="T45" fmla="*/ 300 h 747"/>
                <a:gd name="T46" fmla="*/ 419 w 469"/>
                <a:gd name="T47" fmla="*/ 300 h 747"/>
                <a:gd name="T48" fmla="*/ 430 w 469"/>
                <a:gd name="T49" fmla="*/ 299 h 747"/>
                <a:gd name="T50" fmla="*/ 454 w 469"/>
                <a:gd name="T51" fmla="*/ 321 h 747"/>
                <a:gd name="T52" fmla="*/ 451 w 469"/>
                <a:gd name="T53" fmla="*/ 335 h 747"/>
                <a:gd name="T54" fmla="*/ 454 w 469"/>
                <a:gd name="T55" fmla="*/ 350 h 747"/>
                <a:gd name="T56" fmla="*/ 465 w 469"/>
                <a:gd name="T57" fmla="*/ 352 h 747"/>
                <a:gd name="T58" fmla="*/ 463 w 469"/>
                <a:gd name="T59" fmla="*/ 376 h 747"/>
                <a:gd name="T60" fmla="*/ 446 w 469"/>
                <a:gd name="T61" fmla="*/ 377 h 747"/>
                <a:gd name="T62" fmla="*/ 433 w 469"/>
                <a:gd name="T63" fmla="*/ 393 h 747"/>
                <a:gd name="T64" fmla="*/ 393 w 469"/>
                <a:gd name="T65" fmla="*/ 424 h 747"/>
                <a:gd name="T66" fmla="*/ 364 w 469"/>
                <a:gd name="T67" fmla="*/ 441 h 747"/>
                <a:gd name="T68" fmla="*/ 334 w 469"/>
                <a:gd name="T69" fmla="*/ 458 h 747"/>
                <a:gd name="T70" fmla="*/ 324 w 469"/>
                <a:gd name="T71" fmla="*/ 476 h 747"/>
                <a:gd name="T72" fmla="*/ 312 w 469"/>
                <a:gd name="T73" fmla="*/ 487 h 747"/>
                <a:gd name="T74" fmla="*/ 290 w 469"/>
                <a:gd name="T75" fmla="*/ 487 h 747"/>
                <a:gd name="T76" fmla="*/ 273 w 469"/>
                <a:gd name="T77" fmla="*/ 510 h 747"/>
                <a:gd name="T78" fmla="*/ 272 w 469"/>
                <a:gd name="T79" fmla="*/ 544 h 747"/>
                <a:gd name="T80" fmla="*/ 256 w 469"/>
                <a:gd name="T81" fmla="*/ 556 h 747"/>
                <a:gd name="T82" fmla="*/ 243 w 469"/>
                <a:gd name="T83" fmla="*/ 561 h 747"/>
                <a:gd name="T84" fmla="*/ 231 w 469"/>
                <a:gd name="T85" fmla="*/ 579 h 747"/>
                <a:gd name="T86" fmla="*/ 208 w 469"/>
                <a:gd name="T87" fmla="*/ 590 h 747"/>
                <a:gd name="T88" fmla="*/ 205 w 469"/>
                <a:gd name="T89" fmla="*/ 609 h 747"/>
                <a:gd name="T90" fmla="*/ 194 w 469"/>
                <a:gd name="T91" fmla="*/ 592 h 747"/>
                <a:gd name="T92" fmla="*/ 159 w 469"/>
                <a:gd name="T93" fmla="*/ 616 h 747"/>
                <a:gd name="T94" fmla="*/ 173 w 469"/>
                <a:gd name="T95" fmla="*/ 638 h 747"/>
                <a:gd name="T96" fmla="*/ 159 w 469"/>
                <a:gd name="T97" fmla="*/ 655 h 747"/>
                <a:gd name="T98" fmla="*/ 142 w 469"/>
                <a:gd name="T99" fmla="*/ 707 h 747"/>
                <a:gd name="T100" fmla="*/ 138 w 469"/>
                <a:gd name="T101" fmla="*/ 741 h 747"/>
                <a:gd name="T102" fmla="*/ 121 w 469"/>
                <a:gd name="T103" fmla="*/ 724 h 747"/>
                <a:gd name="T104" fmla="*/ 117 w 469"/>
                <a:gd name="T105" fmla="*/ 710 h 747"/>
                <a:gd name="T106" fmla="*/ 90 w 469"/>
                <a:gd name="T107" fmla="*/ 693 h 747"/>
                <a:gd name="T108" fmla="*/ 90 w 469"/>
                <a:gd name="T109" fmla="*/ 676 h 747"/>
                <a:gd name="T110" fmla="*/ 0 w 469"/>
                <a:gd name="T111" fmla="*/ 401 h 74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69"/>
                <a:gd name="T169" fmla="*/ 0 h 747"/>
                <a:gd name="T170" fmla="*/ 469 w 469"/>
                <a:gd name="T171" fmla="*/ 747 h 74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69" h="747">
                  <a:moveTo>
                    <a:pt x="0" y="401"/>
                  </a:moveTo>
                  <a:lnTo>
                    <a:pt x="11" y="390"/>
                  </a:lnTo>
                  <a:lnTo>
                    <a:pt x="20" y="393"/>
                  </a:lnTo>
                  <a:lnTo>
                    <a:pt x="22" y="394"/>
                  </a:lnTo>
                  <a:lnTo>
                    <a:pt x="31" y="386"/>
                  </a:lnTo>
                  <a:lnTo>
                    <a:pt x="29" y="373"/>
                  </a:lnTo>
                  <a:lnTo>
                    <a:pt x="39" y="373"/>
                  </a:lnTo>
                  <a:lnTo>
                    <a:pt x="34" y="352"/>
                  </a:lnTo>
                  <a:lnTo>
                    <a:pt x="38" y="342"/>
                  </a:lnTo>
                  <a:lnTo>
                    <a:pt x="55" y="317"/>
                  </a:lnTo>
                  <a:lnTo>
                    <a:pt x="55" y="300"/>
                  </a:lnTo>
                  <a:lnTo>
                    <a:pt x="64" y="283"/>
                  </a:lnTo>
                  <a:lnTo>
                    <a:pt x="49" y="230"/>
                  </a:lnTo>
                  <a:lnTo>
                    <a:pt x="55" y="218"/>
                  </a:lnTo>
                  <a:lnTo>
                    <a:pt x="64" y="213"/>
                  </a:lnTo>
                  <a:lnTo>
                    <a:pt x="66" y="201"/>
                  </a:lnTo>
                  <a:lnTo>
                    <a:pt x="66" y="187"/>
                  </a:lnTo>
                  <a:lnTo>
                    <a:pt x="57" y="178"/>
                  </a:lnTo>
                  <a:lnTo>
                    <a:pt x="57" y="154"/>
                  </a:lnTo>
                  <a:lnTo>
                    <a:pt x="100" y="17"/>
                  </a:lnTo>
                  <a:lnTo>
                    <a:pt x="117" y="12"/>
                  </a:lnTo>
                  <a:lnTo>
                    <a:pt x="127" y="12"/>
                  </a:lnTo>
                  <a:lnTo>
                    <a:pt x="133" y="17"/>
                  </a:lnTo>
                  <a:lnTo>
                    <a:pt x="127" y="34"/>
                  </a:lnTo>
                  <a:lnTo>
                    <a:pt x="138" y="49"/>
                  </a:lnTo>
                  <a:lnTo>
                    <a:pt x="144" y="47"/>
                  </a:lnTo>
                  <a:lnTo>
                    <a:pt x="173" y="26"/>
                  </a:lnTo>
                  <a:lnTo>
                    <a:pt x="191" y="17"/>
                  </a:lnTo>
                  <a:lnTo>
                    <a:pt x="195" y="17"/>
                  </a:lnTo>
                  <a:lnTo>
                    <a:pt x="203" y="9"/>
                  </a:lnTo>
                  <a:lnTo>
                    <a:pt x="205" y="0"/>
                  </a:lnTo>
                  <a:lnTo>
                    <a:pt x="220" y="0"/>
                  </a:lnTo>
                  <a:lnTo>
                    <a:pt x="229" y="7"/>
                  </a:lnTo>
                  <a:lnTo>
                    <a:pt x="277" y="32"/>
                  </a:lnTo>
                  <a:lnTo>
                    <a:pt x="332" y="205"/>
                  </a:lnTo>
                  <a:lnTo>
                    <a:pt x="332" y="215"/>
                  </a:lnTo>
                  <a:lnTo>
                    <a:pt x="343" y="239"/>
                  </a:lnTo>
                  <a:lnTo>
                    <a:pt x="347" y="240"/>
                  </a:lnTo>
                  <a:lnTo>
                    <a:pt x="359" y="240"/>
                  </a:lnTo>
                  <a:lnTo>
                    <a:pt x="376" y="249"/>
                  </a:lnTo>
                  <a:lnTo>
                    <a:pt x="378" y="247"/>
                  </a:lnTo>
                  <a:lnTo>
                    <a:pt x="385" y="247"/>
                  </a:lnTo>
                  <a:lnTo>
                    <a:pt x="387" y="249"/>
                  </a:lnTo>
                  <a:lnTo>
                    <a:pt x="393" y="256"/>
                  </a:lnTo>
                  <a:lnTo>
                    <a:pt x="387" y="264"/>
                  </a:lnTo>
                  <a:lnTo>
                    <a:pt x="399" y="300"/>
                  </a:lnTo>
                  <a:lnTo>
                    <a:pt x="411" y="304"/>
                  </a:lnTo>
                  <a:lnTo>
                    <a:pt x="419" y="300"/>
                  </a:lnTo>
                  <a:lnTo>
                    <a:pt x="421" y="299"/>
                  </a:lnTo>
                  <a:lnTo>
                    <a:pt x="430" y="299"/>
                  </a:lnTo>
                  <a:lnTo>
                    <a:pt x="446" y="300"/>
                  </a:lnTo>
                  <a:lnTo>
                    <a:pt x="454" y="321"/>
                  </a:lnTo>
                  <a:lnTo>
                    <a:pt x="454" y="333"/>
                  </a:lnTo>
                  <a:lnTo>
                    <a:pt x="451" y="335"/>
                  </a:lnTo>
                  <a:lnTo>
                    <a:pt x="448" y="343"/>
                  </a:lnTo>
                  <a:lnTo>
                    <a:pt x="454" y="350"/>
                  </a:lnTo>
                  <a:lnTo>
                    <a:pt x="454" y="343"/>
                  </a:lnTo>
                  <a:lnTo>
                    <a:pt x="465" y="352"/>
                  </a:lnTo>
                  <a:lnTo>
                    <a:pt x="469" y="360"/>
                  </a:lnTo>
                  <a:lnTo>
                    <a:pt x="463" y="376"/>
                  </a:lnTo>
                  <a:lnTo>
                    <a:pt x="448" y="377"/>
                  </a:lnTo>
                  <a:lnTo>
                    <a:pt x="446" y="377"/>
                  </a:lnTo>
                  <a:lnTo>
                    <a:pt x="437" y="384"/>
                  </a:lnTo>
                  <a:lnTo>
                    <a:pt x="433" y="393"/>
                  </a:lnTo>
                  <a:lnTo>
                    <a:pt x="411" y="419"/>
                  </a:lnTo>
                  <a:lnTo>
                    <a:pt x="393" y="424"/>
                  </a:lnTo>
                  <a:lnTo>
                    <a:pt x="376" y="455"/>
                  </a:lnTo>
                  <a:lnTo>
                    <a:pt x="364" y="441"/>
                  </a:lnTo>
                  <a:lnTo>
                    <a:pt x="347" y="441"/>
                  </a:lnTo>
                  <a:lnTo>
                    <a:pt x="334" y="458"/>
                  </a:lnTo>
                  <a:lnTo>
                    <a:pt x="330" y="458"/>
                  </a:lnTo>
                  <a:lnTo>
                    <a:pt x="324" y="476"/>
                  </a:lnTo>
                  <a:lnTo>
                    <a:pt x="317" y="480"/>
                  </a:lnTo>
                  <a:lnTo>
                    <a:pt x="312" y="487"/>
                  </a:lnTo>
                  <a:lnTo>
                    <a:pt x="294" y="487"/>
                  </a:lnTo>
                  <a:lnTo>
                    <a:pt x="290" y="487"/>
                  </a:lnTo>
                  <a:lnTo>
                    <a:pt x="290" y="493"/>
                  </a:lnTo>
                  <a:lnTo>
                    <a:pt x="273" y="510"/>
                  </a:lnTo>
                  <a:lnTo>
                    <a:pt x="273" y="523"/>
                  </a:lnTo>
                  <a:lnTo>
                    <a:pt x="272" y="544"/>
                  </a:lnTo>
                  <a:lnTo>
                    <a:pt x="265" y="549"/>
                  </a:lnTo>
                  <a:lnTo>
                    <a:pt x="256" y="556"/>
                  </a:lnTo>
                  <a:lnTo>
                    <a:pt x="246" y="556"/>
                  </a:lnTo>
                  <a:lnTo>
                    <a:pt x="243" y="561"/>
                  </a:lnTo>
                  <a:lnTo>
                    <a:pt x="243" y="573"/>
                  </a:lnTo>
                  <a:lnTo>
                    <a:pt x="231" y="579"/>
                  </a:lnTo>
                  <a:lnTo>
                    <a:pt x="212" y="582"/>
                  </a:lnTo>
                  <a:lnTo>
                    <a:pt x="208" y="590"/>
                  </a:lnTo>
                  <a:lnTo>
                    <a:pt x="208" y="600"/>
                  </a:lnTo>
                  <a:lnTo>
                    <a:pt x="205" y="609"/>
                  </a:lnTo>
                  <a:lnTo>
                    <a:pt x="203" y="607"/>
                  </a:lnTo>
                  <a:lnTo>
                    <a:pt x="194" y="592"/>
                  </a:lnTo>
                  <a:lnTo>
                    <a:pt x="191" y="590"/>
                  </a:lnTo>
                  <a:lnTo>
                    <a:pt x="159" y="616"/>
                  </a:lnTo>
                  <a:lnTo>
                    <a:pt x="168" y="634"/>
                  </a:lnTo>
                  <a:lnTo>
                    <a:pt x="173" y="638"/>
                  </a:lnTo>
                  <a:lnTo>
                    <a:pt x="170" y="644"/>
                  </a:lnTo>
                  <a:lnTo>
                    <a:pt x="159" y="655"/>
                  </a:lnTo>
                  <a:lnTo>
                    <a:pt x="152" y="685"/>
                  </a:lnTo>
                  <a:lnTo>
                    <a:pt x="142" y="707"/>
                  </a:lnTo>
                  <a:lnTo>
                    <a:pt x="138" y="724"/>
                  </a:lnTo>
                  <a:lnTo>
                    <a:pt x="138" y="741"/>
                  </a:lnTo>
                  <a:lnTo>
                    <a:pt x="135" y="747"/>
                  </a:lnTo>
                  <a:lnTo>
                    <a:pt x="121" y="724"/>
                  </a:lnTo>
                  <a:lnTo>
                    <a:pt x="121" y="719"/>
                  </a:lnTo>
                  <a:lnTo>
                    <a:pt x="117" y="710"/>
                  </a:lnTo>
                  <a:lnTo>
                    <a:pt x="116" y="710"/>
                  </a:lnTo>
                  <a:lnTo>
                    <a:pt x="90" y="693"/>
                  </a:lnTo>
                  <a:lnTo>
                    <a:pt x="90" y="685"/>
                  </a:lnTo>
                  <a:lnTo>
                    <a:pt x="90" y="676"/>
                  </a:lnTo>
                  <a:lnTo>
                    <a:pt x="90" y="668"/>
                  </a:lnTo>
                  <a:lnTo>
                    <a:pt x="0" y="401"/>
                  </a:lnTo>
                  <a:close/>
                </a:path>
              </a:pathLst>
            </a:custGeom>
            <a:noFill/>
            <a:ln w="17463" cap="flat">
              <a:solidFill>
                <a:srgbClr val="4F81B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FFFFFF"/>
                </a:solidFill>
                <a:cs typeface="Arial" charset="0"/>
              </a:endParaRPr>
            </a:p>
          </p:txBody>
        </p:sp>
      </p:grpSp>
      <p:sp>
        <p:nvSpPr>
          <p:cNvPr id="3075" name="Freeform 16"/>
          <p:cNvSpPr>
            <a:spLocks noChangeAspect="1"/>
          </p:cNvSpPr>
          <p:nvPr/>
        </p:nvSpPr>
        <p:spPr bwMode="auto">
          <a:xfrm>
            <a:off x="4465638" y="3887793"/>
            <a:ext cx="131762" cy="128587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6" name="Freeform 17"/>
          <p:cNvSpPr>
            <a:spLocks noChangeAspect="1"/>
          </p:cNvSpPr>
          <p:nvPr/>
        </p:nvSpPr>
        <p:spPr bwMode="auto">
          <a:xfrm>
            <a:off x="5194300" y="2990936"/>
            <a:ext cx="128588" cy="125413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7" name="Freeform 18"/>
          <p:cNvSpPr>
            <a:spLocks noChangeAspect="1"/>
          </p:cNvSpPr>
          <p:nvPr/>
        </p:nvSpPr>
        <p:spPr bwMode="auto">
          <a:xfrm>
            <a:off x="3221043" y="3951288"/>
            <a:ext cx="128587" cy="128587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8" name="Freeform 20"/>
          <p:cNvSpPr>
            <a:spLocks noChangeAspect="1"/>
          </p:cNvSpPr>
          <p:nvPr/>
        </p:nvSpPr>
        <p:spPr bwMode="auto">
          <a:xfrm>
            <a:off x="2659067" y="3125788"/>
            <a:ext cx="128587" cy="127000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9" name="Text Box 21"/>
          <p:cNvSpPr txBox="1">
            <a:spLocks noChangeAspect="1" noChangeArrowheads="1"/>
          </p:cNvSpPr>
          <p:nvPr/>
        </p:nvSpPr>
        <p:spPr bwMode="auto">
          <a:xfrm>
            <a:off x="1444625" y="3611565"/>
            <a:ext cx="2057400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algn="r" defTabSz="979488"/>
            <a:r>
              <a:rPr lang="en-US" sz="900" b="1" smtClean="0">
                <a:solidFill>
                  <a:srgbClr val="FFFF00"/>
                </a:solidFill>
                <a:cs typeface="Arial" charset="0"/>
              </a:rPr>
              <a:t>Dartmouth-Hitchcock </a:t>
            </a:r>
          </a:p>
          <a:p>
            <a:pPr algn="r" defTabSz="979488"/>
            <a:r>
              <a:rPr lang="en-US" sz="900" b="1" smtClean="0">
                <a:solidFill>
                  <a:srgbClr val="FFFF00"/>
                </a:solidFill>
                <a:cs typeface="Arial" charset="0"/>
              </a:rPr>
              <a:t>Medical Center</a:t>
            </a:r>
            <a:endParaRPr lang="en-US" sz="900" smtClean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3080" name="Text Box 22"/>
          <p:cNvSpPr txBox="1">
            <a:spLocks noChangeAspect="1" noChangeArrowheads="1"/>
          </p:cNvSpPr>
          <p:nvPr/>
        </p:nvSpPr>
        <p:spPr bwMode="auto">
          <a:xfrm>
            <a:off x="2522538" y="2813050"/>
            <a:ext cx="1135062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FFFF00"/>
                </a:solidFill>
                <a:cs typeface="Arial" charset="0"/>
              </a:rPr>
              <a:t>Fletcher Allen Health Care</a:t>
            </a:r>
            <a:endParaRPr lang="en-US" sz="900" smtClean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3081" name="Text Box 23"/>
          <p:cNvSpPr txBox="1">
            <a:spLocks noChangeAspect="1" noChangeArrowheads="1"/>
          </p:cNvSpPr>
          <p:nvPr/>
        </p:nvSpPr>
        <p:spPr bwMode="auto">
          <a:xfrm>
            <a:off x="5257800" y="2886161"/>
            <a:ext cx="29908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00FFCC"/>
                </a:solidFill>
                <a:cs typeface="Arial" charset="0"/>
              </a:rPr>
              <a:t>Eastern Maine Medical Center</a:t>
            </a:r>
            <a:endParaRPr lang="en-US" sz="900" smtClean="0">
              <a:solidFill>
                <a:srgbClr val="00FFCC"/>
              </a:solidFill>
              <a:cs typeface="Arial" charset="0"/>
            </a:endParaRPr>
          </a:p>
        </p:txBody>
      </p:sp>
      <p:sp>
        <p:nvSpPr>
          <p:cNvPr id="3082" name="Text Box 24"/>
          <p:cNvSpPr txBox="1">
            <a:spLocks noChangeAspect="1" noChangeArrowheads="1"/>
          </p:cNvSpPr>
          <p:nvPr/>
        </p:nvSpPr>
        <p:spPr bwMode="auto">
          <a:xfrm>
            <a:off x="4552951" y="3752852"/>
            <a:ext cx="23050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FFFF00"/>
                </a:solidFill>
                <a:cs typeface="Arial" charset="0"/>
              </a:rPr>
              <a:t>Maine Medical Center</a:t>
            </a:r>
            <a:endParaRPr lang="en-US" sz="900" smtClean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3083" name="Freeform 26"/>
          <p:cNvSpPr>
            <a:spLocks noChangeAspect="1"/>
          </p:cNvSpPr>
          <p:nvPr/>
        </p:nvSpPr>
        <p:spPr bwMode="auto">
          <a:xfrm>
            <a:off x="3654425" y="4322849"/>
            <a:ext cx="127000" cy="128587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84" name="Text Box 27"/>
          <p:cNvSpPr txBox="1">
            <a:spLocks noChangeAspect="1" noChangeArrowheads="1"/>
          </p:cNvSpPr>
          <p:nvPr/>
        </p:nvSpPr>
        <p:spPr bwMode="auto">
          <a:xfrm>
            <a:off x="3729039" y="4244975"/>
            <a:ext cx="1985962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 b="1" smtClean="0">
                <a:solidFill>
                  <a:srgbClr val="00FFCC"/>
                </a:solidFill>
                <a:cs typeface="Arial" charset="0"/>
              </a:rPr>
              <a:t>Concord Hospital</a:t>
            </a:r>
            <a:endParaRPr lang="en-US" sz="900" smtClean="0">
              <a:solidFill>
                <a:srgbClr val="00FFCC"/>
              </a:solidFill>
              <a:cs typeface="Arial" charset="0"/>
            </a:endParaRPr>
          </a:p>
        </p:txBody>
      </p:sp>
      <p:sp>
        <p:nvSpPr>
          <p:cNvPr id="3085" name="Freeform 28"/>
          <p:cNvSpPr>
            <a:spLocks noChangeAspect="1"/>
          </p:cNvSpPr>
          <p:nvPr/>
        </p:nvSpPr>
        <p:spPr bwMode="auto">
          <a:xfrm>
            <a:off x="3797304" y="3976688"/>
            <a:ext cx="127000" cy="127000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86" name="Text Box 29"/>
          <p:cNvSpPr txBox="1">
            <a:spLocks noChangeAspect="1" noChangeArrowheads="1"/>
          </p:cNvSpPr>
          <p:nvPr/>
        </p:nvSpPr>
        <p:spPr bwMode="auto">
          <a:xfrm>
            <a:off x="3392488" y="3662366"/>
            <a:ext cx="1147762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00FFCC"/>
                </a:solidFill>
                <a:cs typeface="Arial" charset="0"/>
              </a:rPr>
              <a:t>Lakes Region Hospital</a:t>
            </a:r>
          </a:p>
        </p:txBody>
      </p:sp>
      <p:sp>
        <p:nvSpPr>
          <p:cNvPr id="3087" name="Rectangle 30"/>
          <p:cNvSpPr>
            <a:spLocks noChangeAspect="1" noChangeArrowheads="1"/>
          </p:cNvSpPr>
          <p:nvPr/>
        </p:nvSpPr>
        <p:spPr bwMode="auto">
          <a:xfrm>
            <a:off x="3429003" y="3135314"/>
            <a:ext cx="10715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 b="1" smtClean="0">
                <a:solidFill>
                  <a:srgbClr val="00FFCC"/>
                </a:solidFill>
                <a:cs typeface="Arial" charset="0"/>
              </a:rPr>
              <a:t>Cottage Hospital</a:t>
            </a:r>
          </a:p>
        </p:txBody>
      </p:sp>
      <p:sp>
        <p:nvSpPr>
          <p:cNvPr id="3088" name="Freeform 31"/>
          <p:cNvSpPr>
            <a:spLocks noChangeAspect="1"/>
          </p:cNvSpPr>
          <p:nvPr/>
        </p:nvSpPr>
        <p:spPr bwMode="auto">
          <a:xfrm>
            <a:off x="3411539" y="3429000"/>
            <a:ext cx="128587" cy="128588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89" name="Text Box 32"/>
          <p:cNvSpPr txBox="1">
            <a:spLocks noChangeAspect="1" noChangeArrowheads="1"/>
          </p:cNvSpPr>
          <p:nvPr/>
        </p:nvSpPr>
        <p:spPr bwMode="auto">
          <a:xfrm>
            <a:off x="4495800" y="3451225"/>
            <a:ext cx="3206750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00FFCC"/>
                </a:solidFill>
                <a:cs typeface="Arial" charset="0"/>
              </a:rPr>
              <a:t>Central Maine Medical Center</a:t>
            </a:r>
            <a:endParaRPr lang="en-US" sz="900" smtClean="0">
              <a:solidFill>
                <a:srgbClr val="00FFCC"/>
              </a:solidFill>
              <a:cs typeface="Arial" charset="0"/>
            </a:endParaRPr>
          </a:p>
        </p:txBody>
      </p:sp>
      <p:sp>
        <p:nvSpPr>
          <p:cNvPr id="3090" name="Freeform 33"/>
          <p:cNvSpPr>
            <a:spLocks noChangeAspect="1"/>
          </p:cNvSpPr>
          <p:nvPr/>
        </p:nvSpPr>
        <p:spPr bwMode="auto">
          <a:xfrm>
            <a:off x="4432343" y="3521075"/>
            <a:ext cx="130175" cy="127000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91" name="Text Box 34"/>
          <p:cNvSpPr txBox="1">
            <a:spLocks noChangeArrowheads="1"/>
          </p:cNvSpPr>
          <p:nvPr/>
        </p:nvSpPr>
        <p:spPr bwMode="auto">
          <a:xfrm>
            <a:off x="4484688" y="3968750"/>
            <a:ext cx="1992312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 b="1" smtClean="0">
                <a:solidFill>
                  <a:srgbClr val="00FFCC"/>
                </a:solidFill>
                <a:cs typeface="Arial" charset="0"/>
              </a:rPr>
              <a:t>Mercy Hospital</a:t>
            </a:r>
          </a:p>
        </p:txBody>
      </p:sp>
      <p:sp>
        <p:nvSpPr>
          <p:cNvPr id="3092" name="Freeform 35"/>
          <p:cNvSpPr>
            <a:spLocks noChangeAspect="1"/>
          </p:cNvSpPr>
          <p:nvPr/>
        </p:nvSpPr>
        <p:spPr bwMode="auto">
          <a:xfrm>
            <a:off x="4402139" y="3987800"/>
            <a:ext cx="128587" cy="127000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93" name="Freeform 36"/>
          <p:cNvSpPr>
            <a:spLocks/>
          </p:cNvSpPr>
          <p:nvPr/>
        </p:nvSpPr>
        <p:spPr bwMode="auto">
          <a:xfrm>
            <a:off x="3690981" y="5041986"/>
            <a:ext cx="109537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94" name="Text Box 37"/>
          <p:cNvSpPr txBox="1">
            <a:spLocks noChangeAspect="1" noChangeArrowheads="1"/>
          </p:cNvSpPr>
          <p:nvPr/>
        </p:nvSpPr>
        <p:spPr bwMode="auto">
          <a:xfrm>
            <a:off x="2286043" y="4962525"/>
            <a:ext cx="1743075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FFFF00"/>
                </a:solidFill>
                <a:cs typeface="Arial" charset="0"/>
              </a:rPr>
              <a:t>U. Mass. Medical Center</a:t>
            </a:r>
            <a:endParaRPr lang="en-US" sz="900" smtClean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3095" name="Freeform 30"/>
          <p:cNvSpPr>
            <a:spLocks/>
          </p:cNvSpPr>
          <p:nvPr/>
        </p:nvSpPr>
        <p:spPr bwMode="auto">
          <a:xfrm>
            <a:off x="3695702" y="4633913"/>
            <a:ext cx="125413" cy="127000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96" name="Text Box 28"/>
          <p:cNvSpPr txBox="1">
            <a:spLocks noChangeArrowheads="1"/>
          </p:cNvSpPr>
          <p:nvPr/>
        </p:nvSpPr>
        <p:spPr bwMode="auto">
          <a:xfrm>
            <a:off x="2819403" y="4581611"/>
            <a:ext cx="1173163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 b="1" smtClean="0">
                <a:solidFill>
                  <a:srgbClr val="00FFCC"/>
                </a:solidFill>
                <a:cs typeface="Arial" charset="0"/>
              </a:rPr>
              <a:t>Elliot Hospital</a:t>
            </a:r>
          </a:p>
        </p:txBody>
      </p:sp>
      <p:sp>
        <p:nvSpPr>
          <p:cNvPr id="3097" name="Text Box 40"/>
          <p:cNvSpPr txBox="1">
            <a:spLocks noChangeAspect="1" noChangeArrowheads="1"/>
          </p:cNvSpPr>
          <p:nvPr/>
        </p:nvSpPr>
        <p:spPr bwMode="auto">
          <a:xfrm>
            <a:off x="4114800" y="4962525"/>
            <a:ext cx="2438400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FFFF00"/>
                </a:solidFill>
                <a:cs typeface="Arial" charset="0"/>
              </a:rPr>
              <a:t>Tufts Medical Center</a:t>
            </a:r>
            <a:endParaRPr lang="en-US" sz="900" smtClean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3098" name="Freeform 41"/>
          <p:cNvSpPr>
            <a:spLocks/>
          </p:cNvSpPr>
          <p:nvPr/>
        </p:nvSpPr>
        <p:spPr bwMode="auto">
          <a:xfrm>
            <a:off x="4062456" y="4975311"/>
            <a:ext cx="109537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99" name="Freeform 42"/>
          <p:cNvSpPr>
            <a:spLocks/>
          </p:cNvSpPr>
          <p:nvPr/>
        </p:nvSpPr>
        <p:spPr bwMode="auto">
          <a:xfrm>
            <a:off x="4100556" y="5056274"/>
            <a:ext cx="109537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00" name="Text Box 43"/>
          <p:cNvSpPr txBox="1">
            <a:spLocks noChangeAspect="1" noChangeArrowheads="1"/>
          </p:cNvSpPr>
          <p:nvPr/>
        </p:nvSpPr>
        <p:spPr bwMode="auto">
          <a:xfrm>
            <a:off x="4019560" y="4853074"/>
            <a:ext cx="1770063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FFFF00"/>
                </a:solidFill>
                <a:cs typeface="Arial" charset="0"/>
              </a:rPr>
              <a:t>Boston Medical Center</a:t>
            </a:r>
            <a:endParaRPr lang="en-US" sz="900" smtClean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3101" name="Freeform 44"/>
          <p:cNvSpPr>
            <a:spLocks/>
          </p:cNvSpPr>
          <p:nvPr/>
        </p:nvSpPr>
        <p:spPr bwMode="auto">
          <a:xfrm>
            <a:off x="2971800" y="5638886"/>
            <a:ext cx="109538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02" name="Text Box 45"/>
          <p:cNvSpPr txBox="1">
            <a:spLocks noChangeAspect="1" noChangeArrowheads="1"/>
          </p:cNvSpPr>
          <p:nvPr/>
        </p:nvSpPr>
        <p:spPr bwMode="auto">
          <a:xfrm>
            <a:off x="1966914" y="5511886"/>
            <a:ext cx="1500187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FFFF00"/>
                </a:solidFill>
                <a:cs typeface="Arial" charset="0"/>
              </a:rPr>
              <a:t>St. Francis Hospital</a:t>
            </a:r>
            <a:endParaRPr lang="en-US" sz="900" smtClean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3103" name="Text Box 46"/>
          <p:cNvSpPr txBox="1">
            <a:spLocks noChangeAspect="1" noChangeArrowheads="1"/>
          </p:cNvSpPr>
          <p:nvPr/>
        </p:nvSpPr>
        <p:spPr bwMode="auto">
          <a:xfrm>
            <a:off x="3349629" y="4756150"/>
            <a:ext cx="2339975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FFFF00"/>
                </a:solidFill>
                <a:cs typeface="Arial" charset="0"/>
              </a:rPr>
              <a:t>Massachusetts General Hospital</a:t>
            </a:r>
            <a:endParaRPr lang="en-US" sz="900" smtClean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3104" name="Freeform 47"/>
          <p:cNvSpPr>
            <a:spLocks/>
          </p:cNvSpPr>
          <p:nvPr/>
        </p:nvSpPr>
        <p:spPr bwMode="auto">
          <a:xfrm>
            <a:off x="4019550" y="5146761"/>
            <a:ext cx="109538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05" name="Freeform 48"/>
          <p:cNvSpPr>
            <a:spLocks noChangeAspect="1"/>
          </p:cNvSpPr>
          <p:nvPr/>
        </p:nvSpPr>
        <p:spPr bwMode="auto">
          <a:xfrm>
            <a:off x="2667043" y="3975100"/>
            <a:ext cx="100013" cy="128588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06" name="Text Box 49"/>
          <p:cNvSpPr txBox="1">
            <a:spLocks noChangeAspect="1" noChangeArrowheads="1"/>
          </p:cNvSpPr>
          <p:nvPr/>
        </p:nvSpPr>
        <p:spPr bwMode="auto">
          <a:xfrm>
            <a:off x="1144588" y="3967163"/>
            <a:ext cx="1598612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algn="r" defTabSz="979488"/>
            <a:r>
              <a:rPr lang="en-US" sz="900" b="1" smtClean="0">
                <a:solidFill>
                  <a:srgbClr val="00FFCC"/>
                </a:solidFill>
                <a:cs typeface="Arial" charset="0"/>
              </a:rPr>
              <a:t>Rutland Regional  Medical Center</a:t>
            </a:r>
          </a:p>
        </p:txBody>
      </p:sp>
      <p:sp>
        <p:nvSpPr>
          <p:cNvPr id="3107" name="Text Box 50"/>
          <p:cNvSpPr txBox="1">
            <a:spLocks noChangeAspect="1" noChangeArrowheads="1"/>
          </p:cNvSpPr>
          <p:nvPr/>
        </p:nvSpPr>
        <p:spPr bwMode="auto">
          <a:xfrm>
            <a:off x="4876800" y="3109999"/>
            <a:ext cx="31083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00FFCC"/>
                </a:solidFill>
                <a:cs typeface="Arial" charset="0"/>
              </a:rPr>
              <a:t>MaineGeneral Medical Center</a:t>
            </a:r>
            <a:endParaRPr lang="en-US" sz="900" smtClean="0">
              <a:solidFill>
                <a:srgbClr val="00FFCC"/>
              </a:solidFill>
              <a:cs typeface="Arial" charset="0"/>
            </a:endParaRPr>
          </a:p>
        </p:txBody>
      </p:sp>
      <p:sp>
        <p:nvSpPr>
          <p:cNvPr id="3108" name="Freeform 51"/>
          <p:cNvSpPr>
            <a:spLocks noChangeAspect="1"/>
          </p:cNvSpPr>
          <p:nvPr/>
        </p:nvSpPr>
        <p:spPr bwMode="auto">
          <a:xfrm>
            <a:off x="4799056" y="3173413"/>
            <a:ext cx="130175" cy="127000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09" name="Freeform 52"/>
          <p:cNvSpPr>
            <a:spLocks/>
          </p:cNvSpPr>
          <p:nvPr/>
        </p:nvSpPr>
        <p:spPr bwMode="auto">
          <a:xfrm>
            <a:off x="4071981" y="5727786"/>
            <a:ext cx="109537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10" name="Text Box 53"/>
          <p:cNvSpPr txBox="1">
            <a:spLocks noChangeAspect="1" noChangeArrowheads="1"/>
          </p:cNvSpPr>
          <p:nvPr/>
        </p:nvSpPr>
        <p:spPr bwMode="auto">
          <a:xfrm>
            <a:off x="4191000" y="5675399"/>
            <a:ext cx="25146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00FFCC"/>
                </a:solidFill>
                <a:cs typeface="Arial" charset="0"/>
              </a:rPr>
              <a:t>Caritas St. Anne’s Hospital</a:t>
            </a:r>
            <a:endParaRPr lang="en-US" sz="900" smtClean="0">
              <a:solidFill>
                <a:srgbClr val="00FFCC"/>
              </a:solidFill>
              <a:cs typeface="Arial" charset="0"/>
            </a:endParaRPr>
          </a:p>
        </p:txBody>
      </p:sp>
      <p:sp>
        <p:nvSpPr>
          <p:cNvPr id="3111" name="Freeform 54"/>
          <p:cNvSpPr>
            <a:spLocks/>
          </p:cNvSpPr>
          <p:nvPr/>
        </p:nvSpPr>
        <p:spPr bwMode="auto">
          <a:xfrm>
            <a:off x="2786106" y="6056399"/>
            <a:ext cx="109537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12" name="Text Box 55"/>
          <p:cNvSpPr txBox="1">
            <a:spLocks noChangeAspect="1" noChangeArrowheads="1"/>
          </p:cNvSpPr>
          <p:nvPr/>
        </p:nvSpPr>
        <p:spPr bwMode="auto">
          <a:xfrm>
            <a:off x="2649538" y="6140450"/>
            <a:ext cx="1846262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FFFF00"/>
                </a:solidFill>
                <a:cs typeface="Arial" charset="0"/>
              </a:rPr>
              <a:t>Yale-New Haven Hospital</a:t>
            </a:r>
            <a:endParaRPr lang="en-US" sz="900" smtClean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3113" name="Text Box 56"/>
          <p:cNvSpPr txBox="1">
            <a:spLocks noChangeAspect="1" noChangeArrowheads="1"/>
          </p:cNvSpPr>
          <p:nvPr/>
        </p:nvSpPr>
        <p:spPr bwMode="auto">
          <a:xfrm>
            <a:off x="1524000" y="5141999"/>
            <a:ext cx="22860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FFFF00"/>
                </a:solidFill>
                <a:cs typeface="Arial" charset="0"/>
              </a:rPr>
              <a:t>Baystate Medical Center</a:t>
            </a:r>
            <a:endParaRPr lang="en-US" sz="900" smtClean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3114" name="Freeform 57"/>
          <p:cNvSpPr>
            <a:spLocks/>
          </p:cNvSpPr>
          <p:nvPr/>
        </p:nvSpPr>
        <p:spPr bwMode="auto">
          <a:xfrm>
            <a:off x="2971800" y="5242011"/>
            <a:ext cx="109538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9" name="Title 58"/>
          <p:cNvSpPr>
            <a:spLocks noGrp="1"/>
          </p:cNvSpPr>
          <p:nvPr>
            <p:ph type="title" idx="4294967295"/>
          </p:nvPr>
        </p:nvSpPr>
        <p:spPr>
          <a:xfrm>
            <a:off x="533400" y="228600"/>
            <a:ext cx="8229600" cy="1828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VSGNE 2012</a:t>
            </a:r>
            <a:br>
              <a:rPr lang="en-US" dirty="0" smtClean="0"/>
            </a:br>
            <a:r>
              <a:rPr lang="en-US" sz="4000" dirty="0" smtClean="0"/>
              <a:t>30 Participating Hospitals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116" name="Text Box 53"/>
          <p:cNvSpPr txBox="1">
            <a:spLocks noChangeAspect="1" noChangeArrowheads="1"/>
          </p:cNvSpPr>
          <p:nvPr/>
        </p:nvSpPr>
        <p:spPr bwMode="auto">
          <a:xfrm>
            <a:off x="1409700" y="4724486"/>
            <a:ext cx="1855788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00FFCC"/>
                </a:solidFill>
                <a:cs typeface="Arial" charset="0"/>
              </a:rPr>
              <a:t>Berkshire Medical Center</a:t>
            </a:r>
            <a:endParaRPr lang="en-US" sz="900" smtClean="0">
              <a:solidFill>
                <a:srgbClr val="00FFCC"/>
              </a:solidFill>
              <a:cs typeface="Arial" charset="0"/>
            </a:endParaRPr>
          </a:p>
        </p:txBody>
      </p:sp>
      <p:sp>
        <p:nvSpPr>
          <p:cNvPr id="3117" name="Freeform 44"/>
          <p:cNvSpPr>
            <a:spLocks/>
          </p:cNvSpPr>
          <p:nvPr/>
        </p:nvSpPr>
        <p:spPr bwMode="auto">
          <a:xfrm>
            <a:off x="2590800" y="4918161"/>
            <a:ext cx="109538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18" name="TextBox 60"/>
          <p:cNvSpPr txBox="1">
            <a:spLocks noChangeArrowheads="1"/>
          </p:cNvSpPr>
          <p:nvPr/>
        </p:nvSpPr>
        <p:spPr bwMode="auto">
          <a:xfrm>
            <a:off x="1524000" y="1600200"/>
            <a:ext cx="6019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 smtClean="0">
                <a:solidFill>
                  <a:srgbClr val="00FFCC"/>
                </a:solidFill>
                <a:cs typeface="Arial" charset="0"/>
              </a:rPr>
              <a:t>16 Community </a:t>
            </a:r>
            <a:r>
              <a:rPr lang="en-US" sz="2800" dirty="0" smtClean="0">
                <a:solidFill>
                  <a:srgbClr val="FFFFFF"/>
                </a:solidFill>
                <a:cs typeface="Arial" charset="0"/>
              </a:rPr>
              <a:t>- </a:t>
            </a:r>
            <a:r>
              <a:rPr lang="en-US" sz="2800" dirty="0" smtClean="0">
                <a:solidFill>
                  <a:srgbClr val="FFFF00"/>
                </a:solidFill>
                <a:cs typeface="Arial" charset="0"/>
              </a:rPr>
              <a:t>14 Academic</a:t>
            </a:r>
          </a:p>
        </p:txBody>
      </p:sp>
      <p:sp>
        <p:nvSpPr>
          <p:cNvPr id="3119" name="Freeform 44"/>
          <p:cNvSpPr>
            <a:spLocks/>
          </p:cNvSpPr>
          <p:nvPr/>
        </p:nvSpPr>
        <p:spPr bwMode="auto">
          <a:xfrm>
            <a:off x="2886075" y="5711911"/>
            <a:ext cx="109538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20" name="Text Box 45"/>
          <p:cNvSpPr txBox="1">
            <a:spLocks noChangeAspect="1" noChangeArrowheads="1"/>
          </p:cNvSpPr>
          <p:nvPr/>
        </p:nvSpPr>
        <p:spPr bwMode="auto">
          <a:xfrm>
            <a:off x="1879600" y="5705561"/>
            <a:ext cx="13970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FFFF00"/>
                </a:solidFill>
                <a:cs typeface="Arial" charset="0"/>
              </a:rPr>
              <a:t>Hartford Hospital</a:t>
            </a:r>
            <a:endParaRPr lang="en-US" sz="900" smtClean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3121" name="Freeform 52"/>
          <p:cNvSpPr>
            <a:spLocks/>
          </p:cNvSpPr>
          <p:nvPr/>
        </p:nvSpPr>
        <p:spPr bwMode="auto">
          <a:xfrm>
            <a:off x="4157706" y="5791286"/>
            <a:ext cx="109537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22" name="Freeform 52"/>
          <p:cNvSpPr>
            <a:spLocks/>
          </p:cNvSpPr>
          <p:nvPr/>
        </p:nvSpPr>
        <p:spPr bwMode="auto">
          <a:xfrm>
            <a:off x="4091031" y="5635711"/>
            <a:ext cx="109537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23" name="Text Box 53"/>
          <p:cNvSpPr txBox="1">
            <a:spLocks noChangeAspect="1" noChangeArrowheads="1"/>
          </p:cNvSpPr>
          <p:nvPr/>
        </p:nvSpPr>
        <p:spPr bwMode="auto">
          <a:xfrm>
            <a:off x="4114800" y="5827799"/>
            <a:ext cx="25146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00FFCC"/>
                </a:solidFill>
                <a:cs typeface="Arial" charset="0"/>
              </a:rPr>
              <a:t>St. Luke’s Hospital</a:t>
            </a:r>
            <a:endParaRPr lang="en-US" sz="900" smtClean="0">
              <a:solidFill>
                <a:srgbClr val="00FFCC"/>
              </a:solidFill>
              <a:cs typeface="Arial" charset="0"/>
            </a:endParaRPr>
          </a:p>
        </p:txBody>
      </p:sp>
      <p:sp>
        <p:nvSpPr>
          <p:cNvPr id="3124" name="Text Box 53"/>
          <p:cNvSpPr txBox="1">
            <a:spLocks noChangeAspect="1" noChangeArrowheads="1"/>
          </p:cNvSpPr>
          <p:nvPr/>
        </p:nvSpPr>
        <p:spPr bwMode="auto">
          <a:xfrm>
            <a:off x="4114800" y="5530850"/>
            <a:ext cx="2362200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00FFCC"/>
                </a:solidFill>
                <a:cs typeface="Arial" charset="0"/>
              </a:rPr>
              <a:t>Charlton Memorial Hospital</a:t>
            </a:r>
            <a:endParaRPr lang="en-US" sz="900" smtClean="0">
              <a:solidFill>
                <a:srgbClr val="00FFCC"/>
              </a:solidFill>
              <a:cs typeface="Arial" charset="0"/>
            </a:endParaRPr>
          </a:p>
        </p:txBody>
      </p:sp>
      <p:sp>
        <p:nvSpPr>
          <p:cNvPr id="3125" name="Freeform 54"/>
          <p:cNvSpPr>
            <a:spLocks/>
          </p:cNvSpPr>
          <p:nvPr/>
        </p:nvSpPr>
        <p:spPr bwMode="auto">
          <a:xfrm>
            <a:off x="4157706" y="5257886"/>
            <a:ext cx="109537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26" name="Freeform 54"/>
          <p:cNvSpPr>
            <a:spLocks/>
          </p:cNvSpPr>
          <p:nvPr/>
        </p:nvSpPr>
        <p:spPr bwMode="auto">
          <a:xfrm>
            <a:off x="3962400" y="4953086"/>
            <a:ext cx="109538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27" name="Text Box 43"/>
          <p:cNvSpPr txBox="1">
            <a:spLocks noChangeAspect="1" noChangeArrowheads="1"/>
          </p:cNvSpPr>
          <p:nvPr/>
        </p:nvSpPr>
        <p:spPr bwMode="auto">
          <a:xfrm>
            <a:off x="4191005" y="5211835"/>
            <a:ext cx="2289175" cy="375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FFFF00"/>
                </a:solidFill>
                <a:cs typeface="Arial" charset="0"/>
              </a:rPr>
              <a:t>Beth Israel Deaconess Medical Center</a:t>
            </a:r>
            <a:endParaRPr lang="en-US" sz="900" smtClean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3128" name="Freeform 54"/>
          <p:cNvSpPr>
            <a:spLocks/>
          </p:cNvSpPr>
          <p:nvPr/>
        </p:nvSpPr>
        <p:spPr bwMode="auto">
          <a:xfrm>
            <a:off x="2895600" y="6010361"/>
            <a:ext cx="109538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29" name="Text Box 55"/>
          <p:cNvSpPr txBox="1">
            <a:spLocks noChangeAspect="1" noChangeArrowheads="1"/>
          </p:cNvSpPr>
          <p:nvPr/>
        </p:nvSpPr>
        <p:spPr bwMode="auto">
          <a:xfrm>
            <a:off x="2935288" y="5988050"/>
            <a:ext cx="1712912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dirty="0" smtClean="0">
                <a:solidFill>
                  <a:srgbClr val="00FFCC"/>
                </a:solidFill>
                <a:cs typeface="Arial" charset="0"/>
              </a:rPr>
              <a:t>Hospital of St. Raphael</a:t>
            </a:r>
            <a:endParaRPr lang="en-US" sz="900" dirty="0" smtClean="0">
              <a:solidFill>
                <a:srgbClr val="00FFCC"/>
              </a:solidFill>
              <a:cs typeface="Arial" charset="0"/>
            </a:endParaRPr>
          </a:p>
        </p:txBody>
      </p:sp>
      <p:sp>
        <p:nvSpPr>
          <p:cNvPr id="3130" name="Text Box 27"/>
          <p:cNvSpPr txBox="1">
            <a:spLocks noChangeAspect="1" noChangeArrowheads="1"/>
          </p:cNvSpPr>
          <p:nvPr/>
        </p:nvSpPr>
        <p:spPr bwMode="auto">
          <a:xfrm>
            <a:off x="3881439" y="4397375"/>
            <a:ext cx="2595562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 b="1" smtClean="0">
                <a:solidFill>
                  <a:srgbClr val="00FFCC"/>
                </a:solidFill>
                <a:cs typeface="Arial" charset="0"/>
              </a:rPr>
              <a:t>Cardiothoracic Surgical Associates</a:t>
            </a:r>
            <a:endParaRPr lang="en-US" sz="900" smtClean="0">
              <a:solidFill>
                <a:srgbClr val="00FFCC"/>
              </a:solidFill>
              <a:cs typeface="Arial" charset="0"/>
            </a:endParaRPr>
          </a:p>
        </p:txBody>
      </p:sp>
      <p:sp>
        <p:nvSpPr>
          <p:cNvPr id="3131" name="Freeform 54"/>
          <p:cNvSpPr>
            <a:spLocks/>
          </p:cNvSpPr>
          <p:nvPr/>
        </p:nvSpPr>
        <p:spPr bwMode="auto">
          <a:xfrm>
            <a:off x="4119606" y="5156286"/>
            <a:ext cx="109537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32" name="Text Box 43"/>
          <p:cNvSpPr txBox="1">
            <a:spLocks noChangeAspect="1" noChangeArrowheads="1"/>
          </p:cNvSpPr>
          <p:nvPr/>
        </p:nvSpPr>
        <p:spPr bwMode="auto">
          <a:xfrm>
            <a:off x="4138613" y="5086422"/>
            <a:ext cx="1804987" cy="375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FFFF00"/>
                </a:solidFill>
                <a:cs typeface="Arial" charset="0"/>
              </a:rPr>
              <a:t>Brigham &amp; Women’s Hospital</a:t>
            </a:r>
          </a:p>
        </p:txBody>
      </p:sp>
      <p:sp>
        <p:nvSpPr>
          <p:cNvPr id="3133" name="Freeform 26"/>
          <p:cNvSpPr>
            <a:spLocks noChangeAspect="1"/>
          </p:cNvSpPr>
          <p:nvPr/>
        </p:nvSpPr>
        <p:spPr bwMode="auto">
          <a:xfrm>
            <a:off x="3806825" y="4475249"/>
            <a:ext cx="127000" cy="128587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34" name="Freeform 54"/>
          <p:cNvSpPr>
            <a:spLocks/>
          </p:cNvSpPr>
          <p:nvPr/>
        </p:nvSpPr>
        <p:spPr bwMode="auto">
          <a:xfrm>
            <a:off x="2438400" y="5999249"/>
            <a:ext cx="109538" cy="111125"/>
          </a:xfrm>
          <a:custGeom>
            <a:avLst/>
            <a:gdLst>
              <a:gd name="T0" fmla="*/ 0 w 80"/>
              <a:gd name="T1" fmla="*/ 2147483647 h 80"/>
              <a:gd name="T2" fmla="*/ 0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0 h 80"/>
              <a:gd name="T8" fmla="*/ 2147483647 w 80"/>
              <a:gd name="T9" fmla="*/ 0 h 80"/>
              <a:gd name="T10" fmla="*/ 2147483647 w 80"/>
              <a:gd name="T11" fmla="*/ 2147483647 h 80"/>
              <a:gd name="T12" fmla="*/ 2147483647 w 80"/>
              <a:gd name="T13" fmla="*/ 2147483647 h 80"/>
              <a:gd name="T14" fmla="*/ 2147483647 w 80"/>
              <a:gd name="T15" fmla="*/ 2147483647 h 80"/>
              <a:gd name="T16" fmla="*/ 2147483647 w 80"/>
              <a:gd name="T17" fmla="*/ 2147483647 h 80"/>
              <a:gd name="T18" fmla="*/ 2147483647 w 80"/>
              <a:gd name="T19" fmla="*/ 2147483647 h 80"/>
              <a:gd name="T20" fmla="*/ 2147483647 w 80"/>
              <a:gd name="T21" fmla="*/ 2147483647 h 80"/>
              <a:gd name="T22" fmla="*/ 2147483647 w 80"/>
              <a:gd name="T23" fmla="*/ 2147483647 h 80"/>
              <a:gd name="T24" fmla="*/ 0 w 80"/>
              <a:gd name="T25" fmla="*/ 2147483647 h 80"/>
              <a:gd name="T26" fmla="*/ 0 w 80"/>
              <a:gd name="T27" fmla="*/ 2147483647 h 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"/>
              <a:gd name="T43" fmla="*/ 0 h 80"/>
              <a:gd name="T44" fmla="*/ 80 w 80"/>
              <a:gd name="T45" fmla="*/ 80 h 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" h="80">
                <a:moveTo>
                  <a:pt x="0" y="56"/>
                </a:moveTo>
                <a:lnTo>
                  <a:pt x="0" y="24"/>
                </a:lnTo>
                <a:lnTo>
                  <a:pt x="24" y="24"/>
                </a:lnTo>
                <a:lnTo>
                  <a:pt x="24" y="0"/>
                </a:lnTo>
                <a:lnTo>
                  <a:pt x="56" y="0"/>
                </a:lnTo>
                <a:lnTo>
                  <a:pt x="56" y="24"/>
                </a:lnTo>
                <a:lnTo>
                  <a:pt x="80" y="24"/>
                </a:lnTo>
                <a:lnTo>
                  <a:pt x="80" y="56"/>
                </a:lnTo>
                <a:lnTo>
                  <a:pt x="56" y="56"/>
                </a:lnTo>
                <a:lnTo>
                  <a:pt x="56" y="80"/>
                </a:lnTo>
                <a:lnTo>
                  <a:pt x="24" y="80"/>
                </a:lnTo>
                <a:lnTo>
                  <a:pt x="24" y="56"/>
                </a:lnTo>
                <a:lnTo>
                  <a:pt x="0" y="40"/>
                </a:lnTo>
                <a:lnTo>
                  <a:pt x="0" y="56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35" name="Text Box 45"/>
          <p:cNvSpPr txBox="1">
            <a:spLocks noChangeAspect="1" noChangeArrowheads="1"/>
          </p:cNvSpPr>
          <p:nvPr/>
        </p:nvSpPr>
        <p:spPr bwMode="auto">
          <a:xfrm>
            <a:off x="1384300" y="5934147"/>
            <a:ext cx="1282700" cy="375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dirty="0" smtClean="0">
                <a:solidFill>
                  <a:srgbClr val="00FFCC"/>
                </a:solidFill>
                <a:cs typeface="Arial" charset="0"/>
              </a:rPr>
              <a:t>Danbury Hospital</a:t>
            </a:r>
            <a:endParaRPr lang="en-US" sz="900" dirty="0" smtClean="0">
              <a:solidFill>
                <a:srgbClr val="00FFCC"/>
              </a:solidFill>
              <a:cs typeface="Arial" charset="0"/>
            </a:endParaRPr>
          </a:p>
        </p:txBody>
      </p:sp>
      <p:sp>
        <p:nvSpPr>
          <p:cNvPr id="3136" name="Text Box 53"/>
          <p:cNvSpPr txBox="1">
            <a:spLocks noChangeAspect="1" noChangeArrowheads="1"/>
          </p:cNvSpPr>
          <p:nvPr/>
        </p:nvSpPr>
        <p:spPr bwMode="auto">
          <a:xfrm>
            <a:off x="3306793" y="5200692"/>
            <a:ext cx="1036637" cy="652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959" tIns="48980" rIns="97959" bIns="48980">
            <a:spAutoFit/>
          </a:bodyPr>
          <a:lstStyle/>
          <a:p>
            <a:pPr defTabSz="979488"/>
            <a:r>
              <a:rPr lang="en-US" sz="900" b="1" smtClean="0">
                <a:solidFill>
                  <a:srgbClr val="FFFF00"/>
                </a:solidFill>
                <a:cs typeface="Arial" charset="0"/>
              </a:rPr>
              <a:t>St. Elizabeth’s Hospital Center</a:t>
            </a:r>
            <a:endParaRPr lang="en-US" sz="900" smtClean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3137" name="TextBox 62"/>
          <p:cNvSpPr txBox="1">
            <a:spLocks noChangeArrowheads="1"/>
          </p:cNvSpPr>
          <p:nvPr/>
        </p:nvSpPr>
        <p:spPr bwMode="auto">
          <a:xfrm>
            <a:off x="5486400" y="6167438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smtClean="0">
                <a:solidFill>
                  <a:srgbClr val="FFFFFF"/>
                </a:solidFill>
                <a:cs typeface="Arial" charset="0"/>
              </a:rPr>
              <a:t>“Real World Practice”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6518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&gt;25,000 Procedures Reported</a:t>
            </a:r>
          </a:p>
        </p:txBody>
      </p:sp>
      <p:sp>
        <p:nvSpPr>
          <p:cNvPr id="1028" name="Text Box 5"/>
          <p:cNvSpPr txBox="1">
            <a:spLocks noChangeArrowheads="1"/>
          </p:cNvSpPr>
          <p:nvPr/>
        </p:nvSpPr>
        <p:spPr bwMode="auto">
          <a:xfrm>
            <a:off x="0" y="83821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>
                <a:solidFill>
                  <a:srgbClr val="FFFFFF"/>
                </a:solidFill>
              </a:rPr>
              <a:t>CEA, CAS, </a:t>
            </a:r>
            <a:r>
              <a:rPr lang="en-US" sz="2800" dirty="0" err="1" smtClean="0">
                <a:solidFill>
                  <a:srgbClr val="FFFFFF"/>
                </a:solidFill>
              </a:rPr>
              <a:t>oAAA</a:t>
            </a:r>
            <a:r>
              <a:rPr lang="en-US" sz="2800" dirty="0" smtClean="0">
                <a:solidFill>
                  <a:srgbClr val="FFFFFF"/>
                </a:solidFill>
              </a:rPr>
              <a:t>, EVAR, LEB, PVI, TEVAR, Access</a:t>
            </a:r>
            <a:endParaRPr lang="en-US" sz="2800" dirty="0">
              <a:solidFill>
                <a:srgbClr val="FFFFFF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Regional Quality Improvement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r>
              <a:rPr lang="en-US" dirty="0" smtClean="0"/>
              <a:t>Can we change physician practice?</a:t>
            </a:r>
          </a:p>
          <a:p>
            <a:pPr lvl="1"/>
            <a:r>
              <a:rPr lang="en-US" dirty="0" smtClean="0"/>
              <a:t>By providing benchmark comparisons</a:t>
            </a:r>
          </a:p>
          <a:p>
            <a:pPr lvl="1"/>
            <a:r>
              <a:rPr lang="en-US" dirty="0" smtClean="0"/>
              <a:t>By generating new clinical information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Will this improve regional outcomes?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Can we create tools to improve patient selection ?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Can we analyze regional variation to identify best practice?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8651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Regional Quality Improvement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5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</a:rPr>
              <a:t>Power of benchmarking</a:t>
            </a:r>
          </a:p>
          <a:p>
            <a:pPr lvl="1">
              <a:defRPr/>
            </a:pPr>
            <a:r>
              <a:rPr lang="en-US" dirty="0" smtClean="0"/>
              <a:t>Pre-operative </a:t>
            </a:r>
            <a:r>
              <a:rPr lang="en-US" dirty="0" err="1" smtClean="0"/>
              <a:t>statin</a:t>
            </a:r>
            <a:r>
              <a:rPr lang="en-US" dirty="0" smtClean="0"/>
              <a:t> use to reduce risk and increase survival</a:t>
            </a:r>
          </a:p>
          <a:p>
            <a:pPr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91600" cy="1295400"/>
          </a:xfrm>
        </p:spPr>
        <p:txBody>
          <a:bodyPr/>
          <a:lstStyle/>
          <a:p>
            <a:pPr>
              <a:defRPr/>
            </a:pPr>
            <a:r>
              <a:rPr lang="en-US" dirty="0" err="1" smtClean="0"/>
              <a:t>Statin</a:t>
            </a:r>
            <a:r>
              <a:rPr lang="en-US" dirty="0" smtClean="0"/>
              <a:t> Treatment Preoperatively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458200" cy="4953000"/>
          </a:xfrm>
        </p:spPr>
        <p:txBody>
          <a:bodyPr/>
          <a:lstStyle/>
          <a:p>
            <a:pPr marL="274320">
              <a:spcBef>
                <a:spcPts val="1800"/>
              </a:spcBef>
              <a:defRPr/>
            </a:pPr>
            <a:r>
              <a:rPr lang="en-US" dirty="0" smtClean="0"/>
              <a:t>Discussed evidence for </a:t>
            </a:r>
            <a:r>
              <a:rPr lang="en-US" dirty="0" err="1" smtClean="0"/>
              <a:t>statin</a:t>
            </a:r>
            <a:r>
              <a:rPr lang="en-US" dirty="0" smtClean="0"/>
              <a:t> benefit at semi-annual meetings</a:t>
            </a:r>
          </a:p>
          <a:p>
            <a:pPr marL="274320">
              <a:spcBef>
                <a:spcPts val="1800"/>
              </a:spcBef>
              <a:defRPr/>
            </a:pPr>
            <a:r>
              <a:rPr lang="en-US" dirty="0" smtClean="0"/>
              <a:t>Discussed successful methods to initiate </a:t>
            </a:r>
            <a:r>
              <a:rPr lang="en-US" dirty="0" err="1" smtClean="0"/>
              <a:t>statin</a:t>
            </a:r>
            <a:r>
              <a:rPr lang="en-US" dirty="0" smtClean="0"/>
              <a:t> treatment </a:t>
            </a:r>
          </a:p>
          <a:p>
            <a:pPr marL="274320">
              <a:spcBef>
                <a:spcPts val="1800"/>
              </a:spcBef>
              <a:defRPr/>
            </a:pPr>
            <a:r>
              <a:rPr lang="en-US" dirty="0" smtClean="0"/>
              <a:t>Reported benchmarked results to centers and surgeons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229600" cy="762000"/>
          </a:xfrm>
        </p:spPr>
        <p:txBody>
          <a:bodyPr/>
          <a:lstStyle/>
          <a:p>
            <a:r>
              <a:rPr lang="en-US" dirty="0" smtClean="0"/>
              <a:t>Pre-op </a:t>
            </a:r>
            <a:r>
              <a:rPr lang="en-US" dirty="0" err="1" smtClean="0"/>
              <a:t>Statin</a:t>
            </a:r>
            <a:r>
              <a:rPr lang="en-US" dirty="0" smtClean="0"/>
              <a:t> </a:t>
            </a:r>
            <a:r>
              <a:rPr lang="en-US" dirty="0"/>
              <a:t>Use 2003</a:t>
            </a:r>
          </a:p>
        </p:txBody>
      </p:sp>
      <p:graphicFrame>
        <p:nvGraphicFramePr>
          <p:cNvPr id="6" name="Object 21"/>
          <p:cNvGraphicFramePr>
            <a:graphicFrameLocks noGrp="1" noChangeAspect="1"/>
          </p:cNvGraphicFramePr>
          <p:nvPr>
            <p:ph idx="1"/>
          </p:nvPr>
        </p:nvGraphicFramePr>
        <p:xfrm>
          <a:off x="381000" y="1381493"/>
          <a:ext cx="8432800" cy="4720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895600" y="6096064"/>
            <a:ext cx="373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Initial 25 Surgeons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229600" cy="762000"/>
          </a:xfrm>
        </p:spPr>
        <p:txBody>
          <a:bodyPr/>
          <a:lstStyle/>
          <a:p>
            <a:r>
              <a:rPr lang="en-US" dirty="0" smtClean="0"/>
              <a:t>Pre-op </a:t>
            </a:r>
            <a:r>
              <a:rPr lang="en-US" dirty="0" err="1" smtClean="0"/>
              <a:t>Statin</a:t>
            </a:r>
            <a:r>
              <a:rPr lang="en-US" dirty="0" smtClean="0"/>
              <a:t> </a:t>
            </a:r>
            <a:r>
              <a:rPr lang="en-US" dirty="0"/>
              <a:t>Use 2009</a:t>
            </a:r>
          </a:p>
        </p:txBody>
      </p:sp>
      <p:graphicFrame>
        <p:nvGraphicFramePr>
          <p:cNvPr id="55303" name="Object 7"/>
          <p:cNvGraphicFramePr>
            <a:graphicFrameLocks noChangeAspect="1"/>
          </p:cNvGraphicFramePr>
          <p:nvPr>
            <p:ph idx="1"/>
          </p:nvPr>
        </p:nvGraphicFramePr>
        <p:xfrm>
          <a:off x="381000" y="1354179"/>
          <a:ext cx="8534400" cy="4818021"/>
        </p:xfrm>
        <a:graphic>
          <a:graphicData uri="http://schemas.openxmlformats.org/presentationml/2006/ole">
            <p:oleObj spid="_x0000_s851970" name="Worksheet" r:id="rId4" imgW="9734502" imgH="5495830" progId="Excel.Shee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895600" y="6096064"/>
            <a:ext cx="373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Initial 25 Surgeons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8651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Regional Quality Improvement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5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Power of benchmarking</a:t>
            </a: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Pre-operative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statin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use to reduce risk and increase survival</a:t>
            </a:r>
          </a:p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</a:rPr>
              <a:t>Improve outcome by benchmarking</a:t>
            </a:r>
          </a:p>
          <a:p>
            <a:pPr lvl="1">
              <a:defRPr/>
            </a:pPr>
            <a:r>
              <a:rPr lang="en-US" dirty="0" smtClean="0"/>
              <a:t>Patch closure to reduce re-</a:t>
            </a:r>
            <a:r>
              <a:rPr lang="en-US" dirty="0" err="1" smtClean="0"/>
              <a:t>stenosis</a:t>
            </a:r>
            <a:r>
              <a:rPr lang="en-US" dirty="0" smtClean="0"/>
              <a:t> during carotid endarterectomy</a:t>
            </a:r>
          </a:p>
          <a:p>
            <a:pPr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Society for Vascular Surgery</a:t>
            </a:r>
          </a:p>
          <a:p>
            <a:pPr lvl="1"/>
            <a:r>
              <a:rPr lang="en-US" dirty="0" smtClean="0"/>
              <a:t>National society of 3600 vascular surgeons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Launched Vascular Quality Initiative </a:t>
            </a:r>
            <a:r>
              <a:rPr lang="en-US" sz="2400" dirty="0" smtClean="0"/>
              <a:t>(2011)</a:t>
            </a:r>
          </a:p>
          <a:p>
            <a:pPr lvl="1"/>
            <a:r>
              <a:rPr lang="en-US" dirty="0" smtClean="0"/>
              <a:t>To improve the quality, safety, effectiveness and cost of vascular health care by collecting and exchanging information.</a:t>
            </a:r>
          </a:p>
          <a:p>
            <a:pPr lvl="1"/>
            <a:r>
              <a:rPr lang="en-US" dirty="0" smtClean="0"/>
              <a:t>Includes any specialty performing peripheral vascular procedures</a:t>
            </a:r>
          </a:p>
          <a:p>
            <a:pPr lvl="1"/>
            <a:endParaRPr lang="en-US" sz="2000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8651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Patching Carotid Endarterectomy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953000"/>
          </a:xfrm>
        </p:spPr>
        <p:txBody>
          <a:bodyPr/>
          <a:lstStyle/>
          <a:p>
            <a:pPr lvl="1">
              <a:buFontTx/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</a:rPr>
              <a:t>Level I evidence shows reduced stroke risk and less re-</a:t>
            </a:r>
            <a:r>
              <a:rPr lang="en-US" dirty="0" err="1" smtClean="0">
                <a:solidFill>
                  <a:srgbClr val="FFFF00"/>
                </a:solidFill>
              </a:rPr>
              <a:t>stenosis</a:t>
            </a:r>
            <a:endParaRPr lang="en-US" dirty="0" smtClean="0">
              <a:solidFill>
                <a:srgbClr val="FFFF00"/>
              </a:solidFill>
            </a:endParaRPr>
          </a:p>
          <a:p>
            <a:pPr lvl="1">
              <a:spcBef>
                <a:spcPts val="1200"/>
              </a:spcBef>
              <a:defRPr/>
            </a:pPr>
            <a:r>
              <a:rPr lang="en-US" dirty="0" smtClean="0"/>
              <a:t>Discussed evidence for benefit at   semi-annual meeting</a:t>
            </a:r>
          </a:p>
          <a:p>
            <a:pPr lvl="1">
              <a:defRPr/>
            </a:pPr>
            <a:r>
              <a:rPr lang="en-US" dirty="0" smtClean="0"/>
              <a:t>Selected as a quality measure</a:t>
            </a:r>
          </a:p>
          <a:p>
            <a:pPr lvl="1">
              <a:defRPr/>
            </a:pPr>
            <a:r>
              <a:rPr lang="en-US" dirty="0" smtClean="0"/>
              <a:t>Reported benchmarked results to centers and surgeons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1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/>
            </a:r>
            <a:br>
              <a:rPr lang="en-US" sz="2800" dirty="0" smtClean="0">
                <a:solidFill>
                  <a:srgbClr val="FFFF00"/>
                </a:solidFill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Re-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stenosis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&gt; 80% at One Year after Carotid Endarterectomy</a:t>
            </a:r>
            <a:endParaRPr lang="en-US" sz="3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122" name="Object 71"/>
          <p:cNvGraphicFramePr>
            <a:graphicFrameLocks noChangeAspect="1"/>
          </p:cNvGraphicFramePr>
          <p:nvPr>
            <p:ph idx="4294967295"/>
          </p:nvPr>
        </p:nvGraphicFramePr>
        <p:xfrm>
          <a:off x="838202" y="1371600"/>
          <a:ext cx="7044267" cy="5283200"/>
        </p:xfrm>
        <a:graphic>
          <a:graphicData uri="http://schemas.openxmlformats.org/presentationml/2006/ole">
            <p:oleObj spid="_x0000_s854018" name="Chart" r:id="rId4" imgW="6858000" imgH="4572143" progId="MSGraph.Chart.8">
              <p:embed followColorScheme="full"/>
            </p:oleObj>
          </a:graphicData>
        </a:graphic>
      </p:graphicFrame>
      <p:sp>
        <p:nvSpPr>
          <p:cNvPr id="5124" name="Text Box 73"/>
          <p:cNvSpPr txBox="1">
            <a:spLocks noChangeArrowheads="1"/>
          </p:cNvSpPr>
          <p:nvPr/>
        </p:nvSpPr>
        <p:spPr bwMode="auto">
          <a:xfrm>
            <a:off x="5113870" y="1731764"/>
            <a:ext cx="2302933" cy="215443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smtClean="0">
                <a:solidFill>
                  <a:srgbClr val="FFFF00"/>
                </a:solidFill>
              </a:rPr>
              <a:t>Patch:</a:t>
            </a:r>
          </a:p>
          <a:p>
            <a:pPr algn="ctr">
              <a:spcBef>
                <a:spcPct val="50000"/>
              </a:spcBef>
            </a:pPr>
            <a:r>
              <a:rPr lang="en-US" sz="2800" dirty="0" smtClean="0">
                <a:solidFill>
                  <a:srgbClr val="FFFF00"/>
                </a:solidFill>
              </a:rPr>
              <a:t>3-Fold Reduction</a:t>
            </a:r>
          </a:p>
          <a:p>
            <a:pPr algn="ctr">
              <a:spcBef>
                <a:spcPct val="50000"/>
              </a:spcBef>
            </a:pPr>
            <a:r>
              <a:rPr lang="en-US" sz="2000" i="1" dirty="0" smtClean="0"/>
              <a:t>p</a:t>
            </a:r>
            <a:r>
              <a:rPr lang="en-US" sz="2000" dirty="0" smtClean="0"/>
              <a:t>=0.001</a:t>
            </a:r>
            <a:endParaRPr lang="en-US" sz="2000" dirty="0"/>
          </a:p>
        </p:txBody>
      </p:sp>
      <p:sp>
        <p:nvSpPr>
          <p:cNvPr id="5129" name="Text Box 73"/>
          <p:cNvSpPr txBox="1">
            <a:spLocks noChangeArrowheads="1"/>
          </p:cNvSpPr>
          <p:nvPr/>
        </p:nvSpPr>
        <p:spPr bwMode="auto">
          <a:xfrm>
            <a:off x="5469470" y="4175126"/>
            <a:ext cx="2302933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dirty="0"/>
              <a:t>%</a:t>
            </a:r>
          </a:p>
        </p:txBody>
      </p:sp>
      <p:sp>
        <p:nvSpPr>
          <p:cNvPr id="8" name="Text Box 73"/>
          <p:cNvSpPr txBox="1">
            <a:spLocks noChangeArrowheads="1"/>
          </p:cNvSpPr>
          <p:nvPr/>
        </p:nvSpPr>
        <p:spPr bwMode="auto">
          <a:xfrm>
            <a:off x="2497670" y="1889127"/>
            <a:ext cx="2302933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300" dirty="0"/>
              <a:t>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67000" y="3200405"/>
            <a:ext cx="129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</a:rPr>
              <a:t>Multivariate Predictor of 80-100% </a:t>
            </a:r>
            <a:r>
              <a:rPr lang="en-US" sz="1400" dirty="0" err="1" smtClean="0">
                <a:solidFill>
                  <a:schemeClr val="bg2"/>
                </a:solidFill>
              </a:rPr>
              <a:t>Stenosis</a:t>
            </a:r>
            <a:r>
              <a:rPr lang="en-US" sz="1400" dirty="0" smtClean="0">
                <a:solidFill>
                  <a:schemeClr val="bg2"/>
                </a:solidFill>
              </a:rPr>
              <a:t> </a:t>
            </a:r>
            <a:endParaRPr lang="en-US" sz="14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2586" name="Object 10"/>
          <p:cNvGraphicFramePr>
            <a:graphicFrameLocks noChangeAspect="1"/>
          </p:cNvGraphicFramePr>
          <p:nvPr>
            <p:ph sz="half" idx="4294967295"/>
          </p:nvPr>
        </p:nvGraphicFramePr>
        <p:xfrm>
          <a:off x="914400" y="1852612"/>
          <a:ext cx="7279922" cy="4776788"/>
        </p:xfrm>
        <a:graphic>
          <a:graphicData uri="http://schemas.openxmlformats.org/presentationml/2006/ole">
            <p:oleObj spid="_x0000_s855042" name="Chart" r:id="rId4" imgW="11544360" imgH="6734175" progId="Excel.Sheet.8">
              <p:embed/>
            </p:oleObj>
          </a:graphicData>
        </a:graphic>
      </p:graphicFrame>
      <p:sp>
        <p:nvSpPr>
          <p:cNvPr id="8195" name="Text Box 18"/>
          <p:cNvSpPr txBox="1">
            <a:spLocks noChangeArrowheads="1"/>
          </p:cNvSpPr>
          <p:nvPr/>
        </p:nvSpPr>
        <p:spPr bwMode="auto">
          <a:xfrm>
            <a:off x="5867400" y="2743200"/>
            <a:ext cx="1905000" cy="1107996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chemeClr val="bg1"/>
                </a:solidFill>
              </a:rPr>
              <a:t>Conventional CEA without Patch</a:t>
            </a:r>
          </a:p>
        </p:txBody>
      </p:sp>
      <p:sp>
        <p:nvSpPr>
          <p:cNvPr id="754690" name="Rectangle 2"/>
          <p:cNvSpPr>
            <a:spLocks noChangeArrowheads="1"/>
          </p:cNvSpPr>
          <p:nvPr/>
        </p:nvSpPr>
        <p:spPr bwMode="auto">
          <a:xfrm>
            <a:off x="440269" y="304800"/>
            <a:ext cx="8398933" cy="83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lIns="96941" tIns="47619" rIns="96941" bIns="47619" anchor="ctr"/>
          <a:lstStyle/>
          <a:p>
            <a:pPr algn="ctr" defTabSz="979488">
              <a:defRPr/>
            </a:pPr>
            <a:r>
              <a:rPr lang="en-US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Percentage of Patients Not Patched Decreased over Time</a:t>
            </a:r>
            <a:endParaRPr lang="en-US" sz="40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197" name="Text Box 18"/>
          <p:cNvSpPr txBox="1">
            <a:spLocks noChangeArrowheads="1"/>
          </p:cNvSpPr>
          <p:nvPr/>
        </p:nvSpPr>
        <p:spPr bwMode="auto">
          <a:xfrm>
            <a:off x="6553201" y="3962400"/>
            <a:ext cx="1337734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chemeClr val="bg1"/>
                </a:solidFill>
              </a:rPr>
              <a:t>p&lt;0.003</a:t>
            </a:r>
          </a:p>
        </p:txBody>
      </p:sp>
      <p:sp>
        <p:nvSpPr>
          <p:cNvPr id="6" name="Rectangle 5"/>
          <p:cNvSpPr/>
          <p:nvPr/>
        </p:nvSpPr>
        <p:spPr>
          <a:xfrm>
            <a:off x="990600" y="2971800"/>
            <a:ext cx="228600" cy="1905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2586" name="Object 10"/>
          <p:cNvGraphicFramePr>
            <a:graphicFrameLocks noChangeAspect="1"/>
          </p:cNvGraphicFramePr>
          <p:nvPr>
            <p:ph sz="half" idx="4294967295"/>
          </p:nvPr>
        </p:nvGraphicFramePr>
        <p:xfrm>
          <a:off x="914400" y="1828800"/>
          <a:ext cx="7279922" cy="4776788"/>
        </p:xfrm>
        <a:graphic>
          <a:graphicData uri="http://schemas.openxmlformats.org/presentationml/2006/ole">
            <p:oleObj spid="_x0000_s856066" name="Chart" r:id="rId4" imgW="11544360" imgH="6734175" progId="Excel.Sheet.8">
              <p:embed/>
            </p:oleObj>
          </a:graphicData>
        </a:graphic>
      </p:graphicFrame>
      <p:sp>
        <p:nvSpPr>
          <p:cNvPr id="9219" name="Text Box 19"/>
          <p:cNvSpPr txBox="1">
            <a:spLocks noChangeArrowheads="1"/>
          </p:cNvSpPr>
          <p:nvPr/>
        </p:nvSpPr>
        <p:spPr bwMode="auto">
          <a:xfrm>
            <a:off x="2362200" y="3886203"/>
            <a:ext cx="2235200" cy="800219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0000"/>
                </a:solidFill>
              </a:rPr>
              <a:t>80-99% </a:t>
            </a:r>
            <a:r>
              <a:rPr lang="en-US" sz="2000" dirty="0" err="1" smtClean="0">
                <a:solidFill>
                  <a:srgbClr val="FF0000"/>
                </a:solidFill>
              </a:rPr>
              <a:t>Stenosis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222" name="Text Box 18"/>
          <p:cNvSpPr txBox="1">
            <a:spLocks noChangeArrowheads="1"/>
          </p:cNvSpPr>
          <p:nvPr/>
        </p:nvSpPr>
        <p:spPr bwMode="auto">
          <a:xfrm>
            <a:off x="3352800" y="4648304"/>
            <a:ext cx="1219200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</a:rPr>
              <a:t>p&lt;0.001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40269" y="228600"/>
            <a:ext cx="8398933" cy="83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lIns="96941" tIns="47619" rIns="96941" bIns="47619" anchor="ctr"/>
          <a:lstStyle/>
          <a:p>
            <a:pPr algn="ctr" defTabSz="979488">
              <a:defRPr/>
            </a:pPr>
            <a:r>
              <a:rPr lang="en-US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One Year Re-</a:t>
            </a:r>
            <a:r>
              <a:rPr lang="en-US" sz="400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Stenosis</a:t>
            </a:r>
            <a:r>
              <a:rPr lang="en-US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Rate Also Decreased over Time</a:t>
            </a:r>
            <a:endParaRPr lang="en-US" sz="40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5867400" y="2743200"/>
            <a:ext cx="1905000" cy="1107996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chemeClr val="bg1"/>
                </a:solidFill>
              </a:rPr>
              <a:t>Conventional CEA without Patch</a:t>
            </a: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6553201" y="3962400"/>
            <a:ext cx="1337734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chemeClr val="bg1"/>
                </a:solidFill>
              </a:rPr>
              <a:t>p&lt;0.003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129540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Process Improvement</a:t>
            </a:r>
            <a:r>
              <a:rPr lang="en-US" sz="2800" dirty="0" smtClean="0">
                <a:solidFill>
                  <a:srgbClr val="FFFF00"/>
                </a:solidFill>
                <a:sym typeface="Wingdings" pitchFamily="2" charset="2"/>
              </a:rPr>
              <a:t> Outcome Improvement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2971800"/>
            <a:ext cx="228600" cy="1905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How can we translate these data into practice change and quality improvement?</a:t>
            </a:r>
          </a:p>
          <a:p>
            <a:pPr lvl="1"/>
            <a:r>
              <a:rPr lang="en-US" dirty="0" smtClean="0"/>
              <a:t>How to use the registry as a tool for QI?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8651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Regional Quality Improvement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5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Power of benchmarking</a:t>
            </a: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Pre-operative 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statin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use to reduce risk and increase survival</a:t>
            </a:r>
          </a:p>
          <a:p>
            <a:pPr>
              <a:defRPr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Improve outcome by benchmarking</a:t>
            </a: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Patch closure to reduce re-</a:t>
            </a:r>
            <a:r>
              <a:rPr lang="en-US" dirty="0" err="1" smtClean="0">
                <a:solidFill>
                  <a:schemeClr val="tx1">
                    <a:lumMod val="75000"/>
                  </a:schemeClr>
                </a:solidFill>
              </a:rPr>
              <a:t>stenosis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 during carotid endarterectomy</a:t>
            </a:r>
          </a:p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</a:rPr>
              <a:t>New knowledge </a:t>
            </a:r>
            <a:r>
              <a:rPr lang="en-US" dirty="0" smtClean="0">
                <a:solidFill>
                  <a:srgbClr val="FFFF00"/>
                </a:solidFill>
                <a:sym typeface="Wingdings" pitchFamily="2" charset="2"/>
              </a:rPr>
              <a:t> practice change</a:t>
            </a:r>
          </a:p>
          <a:p>
            <a:pPr lvl="1">
              <a:defRPr/>
            </a:pPr>
            <a:r>
              <a:rPr lang="en-US" dirty="0" smtClean="0">
                <a:sym typeface="Wingdings" pitchFamily="2" charset="2"/>
              </a:rPr>
              <a:t>Re-operation for bleeding after carotid endarterectomy</a:t>
            </a:r>
            <a:endParaRPr lang="en-US" dirty="0" smtClean="0"/>
          </a:p>
          <a:p>
            <a:pPr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865188"/>
          </a:xfrm>
        </p:spPr>
        <p:txBody>
          <a:bodyPr/>
          <a:lstStyle/>
          <a:p>
            <a:r>
              <a:rPr lang="en-US" sz="4100" dirty="0" smtClean="0"/>
              <a:t>Bleeding after Carotid Endarterectomy</a:t>
            </a:r>
            <a:endParaRPr lang="en-US" sz="4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229600" cy="4953000"/>
          </a:xfrm>
        </p:spPr>
        <p:txBody>
          <a:bodyPr/>
          <a:lstStyle/>
          <a:p>
            <a:r>
              <a:rPr lang="en-US" dirty="0" smtClean="0"/>
              <a:t>Heparin anticoagulation is required during carotid endarterectomy (CEA)</a:t>
            </a:r>
          </a:p>
          <a:p>
            <a:r>
              <a:rPr lang="en-US" dirty="0" smtClean="0"/>
              <a:t>Can be reversed with </a:t>
            </a:r>
            <a:r>
              <a:rPr lang="en-US" dirty="0" err="1" smtClean="0"/>
              <a:t>protamine</a:t>
            </a:r>
            <a:r>
              <a:rPr lang="en-US" dirty="0" smtClean="0"/>
              <a:t> at the completion of the procedure</a:t>
            </a:r>
          </a:p>
          <a:p>
            <a:pPr lvl="1"/>
            <a:r>
              <a:rPr lang="en-US" dirty="0" smtClean="0"/>
              <a:t>Benefit:  Reduce bleeding</a:t>
            </a:r>
          </a:p>
          <a:p>
            <a:pPr lvl="1"/>
            <a:r>
              <a:rPr lang="en-US" dirty="0" smtClean="0"/>
              <a:t>Risk:  Increase thrombosis (MI, stroke)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Re-operation for bleeding:  1.2%</a:t>
            </a:r>
          </a:p>
          <a:p>
            <a:pPr lvl="1"/>
            <a:r>
              <a:rPr lang="en-US" dirty="0" smtClean="0"/>
              <a:t>Associated with 30 X higher mortality</a:t>
            </a:r>
          </a:p>
          <a:p>
            <a:endParaRPr lang="en-US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52400" y="304800"/>
            <a:ext cx="8680450" cy="8382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4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VSGNE Surgeon Practice</a:t>
            </a:r>
            <a:endParaRPr lang="en-US" sz="4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09800" y="1524001"/>
            <a:ext cx="4724400" cy="708025"/>
          </a:xfrm>
          <a:prstGeom prst="rect">
            <a:avLst/>
          </a:prstGeom>
          <a:solidFill>
            <a:schemeClr val="bg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4587 </a:t>
            </a:r>
            <a:r>
              <a:rPr lang="en-US" sz="4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Total </a:t>
            </a:r>
            <a:r>
              <a:rPr lang="en-US" sz="40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CEAs</a:t>
            </a:r>
            <a:endParaRPr lang="en-US" sz="4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457200" y="2895600"/>
            <a:ext cx="3733800" cy="2765425"/>
            <a:chOff x="457200" y="2895600"/>
            <a:chExt cx="3733800" cy="2765286"/>
          </a:xfrm>
        </p:grpSpPr>
        <p:cxnSp>
          <p:nvCxnSpPr>
            <p:cNvPr id="8" name="Straight Arrow Connector 7"/>
            <p:cNvCxnSpPr/>
            <p:nvPr/>
          </p:nvCxnSpPr>
          <p:spPr>
            <a:xfrm rot="5400000">
              <a:off x="2171736" y="3009864"/>
              <a:ext cx="1447727" cy="1219200"/>
            </a:xfrm>
            <a:prstGeom prst="straightConnector1">
              <a:avLst/>
            </a:prstGeom>
            <a:ln w="1270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457200" y="4952897"/>
              <a:ext cx="3733800" cy="707989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bg1"/>
              </a:solidFill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4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2087 </a:t>
              </a:r>
              <a:r>
                <a:rPr lang="en-US" sz="4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(46%)</a:t>
              </a:r>
            </a:p>
          </p:txBody>
        </p:sp>
        <p:sp>
          <p:nvSpPr>
            <p:cNvPr id="13323" name="TextBox 12"/>
            <p:cNvSpPr txBox="1">
              <a:spLocks noChangeArrowheads="1"/>
            </p:cNvSpPr>
            <p:nvPr/>
          </p:nvSpPr>
          <p:spPr bwMode="auto">
            <a:xfrm>
              <a:off x="762000" y="3048000"/>
              <a:ext cx="17526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FFFFFF"/>
                  </a:solidFill>
                  <a:cs typeface="Arial" charset="0"/>
                </a:rPr>
                <a:t>Protamine</a:t>
              </a:r>
            </a:p>
          </p:txBody>
        </p:sp>
      </p:grpSp>
      <p:cxnSp>
        <p:nvCxnSpPr>
          <p:cNvPr id="9" name="Straight Arrow Connector 8"/>
          <p:cNvCxnSpPr/>
          <p:nvPr/>
        </p:nvCxnSpPr>
        <p:spPr bwMode="auto">
          <a:xfrm rot="16200000" flipH="1">
            <a:off x="4914900" y="3086106"/>
            <a:ext cx="1524000" cy="990600"/>
          </a:xfrm>
          <a:prstGeom prst="straightConnector1">
            <a:avLst/>
          </a:prstGeom>
          <a:ln w="1270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 bwMode="auto">
          <a:xfrm>
            <a:off x="4800600" y="4953090"/>
            <a:ext cx="3733800" cy="708025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2500 </a:t>
            </a:r>
            <a:r>
              <a:rPr lang="en-US" sz="4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(54%)</a:t>
            </a:r>
          </a:p>
        </p:txBody>
      </p:sp>
      <p:sp>
        <p:nvSpPr>
          <p:cNvPr id="13320" name="TextBox 13"/>
          <p:cNvSpPr txBox="1">
            <a:spLocks noChangeArrowheads="1"/>
          </p:cNvSpPr>
          <p:nvPr/>
        </p:nvSpPr>
        <p:spPr bwMode="auto">
          <a:xfrm>
            <a:off x="6019800" y="3048011"/>
            <a:ext cx="2362200" cy="46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FFFF"/>
                </a:solidFill>
                <a:cs typeface="Arial" charset="0"/>
              </a:rPr>
              <a:t>No </a:t>
            </a:r>
            <a:r>
              <a:rPr lang="en-US" sz="2400" dirty="0" err="1">
                <a:solidFill>
                  <a:srgbClr val="FFFFFF"/>
                </a:solidFill>
                <a:cs typeface="Arial" charset="0"/>
              </a:rPr>
              <a:t>Protamine</a:t>
            </a:r>
            <a:endParaRPr lang="en-US" sz="2400" dirty="0">
              <a:solidFill>
                <a:srgbClr val="FFFFFF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28600" y="228600"/>
            <a:ext cx="8915400" cy="8382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4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Reduced Reoperation </a:t>
            </a:r>
            <a:r>
              <a:rPr lang="en-US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for Bleeding</a:t>
            </a:r>
          </a:p>
        </p:txBody>
      </p:sp>
      <p:graphicFrame>
        <p:nvGraphicFramePr>
          <p:cNvPr id="2050" name="Chart 3"/>
          <p:cNvGraphicFramePr>
            <a:graphicFrameLocks/>
          </p:cNvGraphicFramePr>
          <p:nvPr/>
        </p:nvGraphicFramePr>
        <p:xfrm>
          <a:off x="1600200" y="1219200"/>
          <a:ext cx="6629400" cy="4876800"/>
        </p:xfrm>
        <a:graphic>
          <a:graphicData uri="http://schemas.openxmlformats.org/presentationml/2006/ole">
            <p:oleObj spid="_x0000_s368642" name="Worksheet" r:id="rId4" imgW="6626926" imgH="4877223" progId="Excel.Sheet.8">
              <p:embed/>
            </p:oleObj>
          </a:graphicData>
        </a:graphic>
      </p:graphicFrame>
      <p:sp>
        <p:nvSpPr>
          <p:cNvPr id="2052" name="TextBox 4"/>
          <p:cNvSpPr txBox="1">
            <a:spLocks noChangeArrowheads="1"/>
          </p:cNvSpPr>
          <p:nvPr/>
        </p:nvSpPr>
        <p:spPr bwMode="auto">
          <a:xfrm rot="-5400000">
            <a:off x="-169536" y="2999115"/>
            <a:ext cx="27114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cs typeface="Arial" charset="0"/>
              </a:rPr>
              <a:t>% Patients</a:t>
            </a:r>
          </a:p>
        </p:txBody>
      </p:sp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2743200" y="1828800"/>
            <a:ext cx="2362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rgbClr val="FFFFFF"/>
                </a:solidFill>
                <a:cs typeface="Arial" charset="0"/>
              </a:rPr>
              <a:t>*P=0.001</a:t>
            </a:r>
          </a:p>
        </p:txBody>
      </p:sp>
      <p:sp>
        <p:nvSpPr>
          <p:cNvPr id="2054" name="TextBox 6"/>
          <p:cNvSpPr txBox="1">
            <a:spLocks noChangeArrowheads="1"/>
          </p:cNvSpPr>
          <p:nvPr/>
        </p:nvSpPr>
        <p:spPr bwMode="auto">
          <a:xfrm>
            <a:off x="2819400" y="3352807"/>
            <a:ext cx="1828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cs typeface="Arial" charset="0"/>
              </a:rPr>
              <a:t>0.6%</a:t>
            </a:r>
            <a:endParaRPr lang="en-US" sz="32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055" name="TextBox 7"/>
          <p:cNvSpPr txBox="1">
            <a:spLocks noChangeArrowheads="1"/>
          </p:cNvSpPr>
          <p:nvPr/>
        </p:nvSpPr>
        <p:spPr bwMode="auto">
          <a:xfrm>
            <a:off x="5791200" y="1143000"/>
            <a:ext cx="1828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cs typeface="Arial" charset="0"/>
              </a:rPr>
              <a:t>1.7%</a:t>
            </a:r>
            <a:endParaRPr lang="en-US" sz="3200" dirty="0">
              <a:solidFill>
                <a:srgbClr val="FFFFFF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76200" y="228600"/>
            <a:ext cx="8915400" cy="8382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Unchanged Thrombotic </a:t>
            </a:r>
            <a:r>
              <a:rPr lang="en-US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Complications</a:t>
            </a:r>
          </a:p>
        </p:txBody>
      </p:sp>
      <p:sp>
        <p:nvSpPr>
          <p:cNvPr id="3076" name="TextBox 5"/>
          <p:cNvSpPr txBox="1">
            <a:spLocks noChangeArrowheads="1"/>
          </p:cNvSpPr>
          <p:nvPr/>
        </p:nvSpPr>
        <p:spPr bwMode="auto">
          <a:xfrm rot="-5400000">
            <a:off x="-337345" y="3243592"/>
            <a:ext cx="25908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cs typeface="Arial" charset="0"/>
              </a:rPr>
              <a:t>% Patients</a:t>
            </a:r>
          </a:p>
        </p:txBody>
      </p:sp>
      <p:sp>
        <p:nvSpPr>
          <p:cNvPr id="3077" name="TextBox 6"/>
          <p:cNvSpPr txBox="1">
            <a:spLocks noChangeArrowheads="1"/>
          </p:cNvSpPr>
          <p:nvPr/>
        </p:nvSpPr>
        <p:spPr bwMode="auto">
          <a:xfrm>
            <a:off x="5562600" y="1524000"/>
            <a:ext cx="2133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solidFill>
                  <a:srgbClr val="FFFFFF"/>
                </a:solidFill>
                <a:cs typeface="Arial" charset="0"/>
              </a:rPr>
              <a:t>*P=NS</a:t>
            </a:r>
          </a:p>
        </p:txBody>
      </p:sp>
      <p:graphicFrame>
        <p:nvGraphicFramePr>
          <p:cNvPr id="3074" name="Chart 7"/>
          <p:cNvGraphicFramePr>
            <a:graphicFrameLocks/>
          </p:cNvGraphicFramePr>
          <p:nvPr/>
        </p:nvGraphicFramePr>
        <p:xfrm>
          <a:off x="1219200" y="1371600"/>
          <a:ext cx="8839200" cy="4953000"/>
        </p:xfrm>
        <a:graphic>
          <a:graphicData uri="http://schemas.openxmlformats.org/presentationml/2006/ole">
            <p:oleObj spid="_x0000_s369666" name="Worksheet" r:id="rId4" imgW="8839966" imgH="4956478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15400" cy="865188"/>
          </a:xfrm>
        </p:spPr>
        <p:txBody>
          <a:bodyPr/>
          <a:lstStyle/>
          <a:p>
            <a:pPr>
              <a:defRPr/>
            </a:pPr>
            <a:r>
              <a:rPr lang="en-US" sz="4000" dirty="0" smtClean="0"/>
              <a:t>New Knowledge </a:t>
            </a:r>
            <a:r>
              <a:rPr lang="en-US" sz="4000" dirty="0" smtClean="0">
                <a:sym typeface="Wingdings" pitchFamily="2" charset="2"/>
              </a:rPr>
              <a:t> Practice Change?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5300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sz="2800" dirty="0" smtClean="0"/>
              <a:t>Would this information change </a:t>
            </a:r>
            <a:r>
              <a:rPr lang="en-US" sz="2800" dirty="0" err="1" smtClean="0"/>
              <a:t>protamine</a:t>
            </a:r>
            <a:r>
              <a:rPr lang="en-US" sz="2800" dirty="0" smtClean="0"/>
              <a:t> use in the VSGNE region?</a:t>
            </a:r>
          </a:p>
          <a:p>
            <a:pPr>
              <a:spcBef>
                <a:spcPts val="1800"/>
              </a:spcBef>
            </a:pPr>
            <a:r>
              <a:rPr lang="en-US" sz="2800" dirty="0" smtClean="0"/>
              <a:t>Would this reduce re-operation for bleeding after carotid endarterectomy?</a:t>
            </a:r>
          </a:p>
          <a:p>
            <a:pPr>
              <a:spcBef>
                <a:spcPts val="1800"/>
              </a:spcBef>
            </a:pPr>
            <a:r>
              <a:rPr lang="en-US" sz="2800" dirty="0" smtClean="0"/>
              <a:t>How long would this take?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2209800"/>
            <a:ext cx="8686800" cy="31242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Patient Safety Organization</a:t>
            </a:r>
          </a:p>
          <a:p>
            <a:pPr lvl="1"/>
            <a:r>
              <a:rPr lang="en-US" dirty="0" smtClean="0"/>
              <a:t>Listed by AHRQ in February, 2011</a:t>
            </a:r>
          </a:p>
          <a:p>
            <a:pPr>
              <a:spcBef>
                <a:spcPts val="1800"/>
              </a:spcBef>
            </a:pPr>
            <a:r>
              <a:rPr lang="en-US" dirty="0" smtClean="0">
                <a:solidFill>
                  <a:srgbClr val="C00000"/>
                </a:solidFill>
              </a:rPr>
              <a:t>Regional Quality Improvement Groups</a:t>
            </a:r>
          </a:p>
          <a:p>
            <a:pPr lvl="1"/>
            <a:r>
              <a:rPr lang="en-US" dirty="0" smtClean="0"/>
              <a:t>Based on Vascular Study Group of New England</a:t>
            </a:r>
          </a:p>
          <a:p>
            <a:pPr lvl="1"/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3400" y="1320225"/>
            <a:ext cx="396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Two Components:</a:t>
            </a:r>
            <a:endParaRPr lang="en-US" sz="32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991600" cy="685800"/>
          </a:xfrm>
        </p:spPr>
        <p:txBody>
          <a:bodyPr/>
          <a:lstStyle/>
          <a:p>
            <a:r>
              <a:rPr lang="en-US" sz="4000" dirty="0" smtClean="0"/>
              <a:t>VSGNE </a:t>
            </a:r>
            <a:r>
              <a:rPr lang="en-US" sz="4000" dirty="0" err="1" smtClean="0"/>
              <a:t>Protamine</a:t>
            </a:r>
            <a:r>
              <a:rPr lang="en-US" sz="4000" dirty="0" smtClean="0"/>
              <a:t> Use during CEA</a:t>
            </a:r>
            <a:endParaRPr lang="en-US" sz="4000" dirty="0"/>
          </a:p>
        </p:txBody>
      </p:sp>
      <p:pic>
        <p:nvPicPr>
          <p:cNvPr id="4" name="Picture 3" descr="http://files.abstractsonline.com/CTRL/36/B/529/115/614/45C/FBA/A62/416/E18/F22/B9/g39_1.gif?noCache=15">
            <a:hlinkClick r:id="rId2" tgtFrame="_blank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914401" y="964692"/>
            <a:ext cx="7231053" cy="58933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362200" y="37338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2"/>
                </a:solidFill>
              </a:rPr>
              <a:t>Protamine</a:t>
            </a:r>
            <a:r>
              <a:rPr lang="en-US" dirty="0" smtClean="0">
                <a:solidFill>
                  <a:schemeClr val="bg2"/>
                </a:solidFill>
              </a:rPr>
              <a:t> use increased from 46% before 2009 to 61% after 2009 (P&lt;.001). </a:t>
            </a:r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Re-operation for Bleeding    after CEA Reduced by 50%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1447800"/>
          <a:ext cx="83820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4191000" y="1447800"/>
          <a:ext cx="38862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629400" y="28194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P=.003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8651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Regional Quality Improvement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  <a:sym typeface="Wingdings" pitchFamily="2" charset="2"/>
              </a:rPr>
              <a:t>Improving patient selection</a:t>
            </a:r>
          </a:p>
          <a:p>
            <a:pPr lvl="1">
              <a:defRPr/>
            </a:pPr>
            <a:r>
              <a:rPr lang="en-US" dirty="0" smtClean="0">
                <a:sym typeface="Wingdings" pitchFamily="2" charset="2"/>
              </a:rPr>
              <a:t>Accurately estimate preoperative risk</a:t>
            </a:r>
            <a:endParaRPr lang="en-US" dirty="0" smtClean="0"/>
          </a:p>
          <a:p>
            <a:pPr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58200" cy="1219200"/>
          </a:xfrm>
        </p:spPr>
        <p:txBody>
          <a:bodyPr/>
          <a:lstStyle/>
          <a:p>
            <a:r>
              <a:rPr lang="en-US" dirty="0" smtClean="0"/>
              <a:t>Improving Patient Selection:</a:t>
            </a:r>
            <a:br>
              <a:rPr lang="en-US" dirty="0" smtClean="0"/>
            </a:br>
            <a:r>
              <a:rPr lang="en-US" dirty="0" smtClean="0"/>
              <a:t>Predicting Cardiac Complications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458200" cy="5105400"/>
          </a:xfrm>
        </p:spPr>
        <p:txBody>
          <a:bodyPr/>
          <a:lstStyle/>
          <a:p>
            <a:r>
              <a:rPr lang="en-US" dirty="0" smtClean="0"/>
              <a:t>Heart disease is prevalent in patients with peripheral vascular disease</a:t>
            </a:r>
          </a:p>
          <a:p>
            <a:pPr>
              <a:spcBef>
                <a:spcPts val="1200"/>
              </a:spcBef>
            </a:pPr>
            <a:r>
              <a:rPr lang="en-US" dirty="0" smtClean="0">
                <a:solidFill>
                  <a:srgbClr val="FFFF00"/>
                </a:solidFill>
              </a:rPr>
              <a:t>Serious cardiac complications (MI, heart failure, arrhythmia):</a:t>
            </a:r>
          </a:p>
          <a:p>
            <a:pPr lvl="1"/>
            <a:r>
              <a:rPr lang="en-US" sz="3200" dirty="0" smtClean="0">
                <a:solidFill>
                  <a:srgbClr val="FFFF00"/>
                </a:solidFill>
              </a:rPr>
              <a:t>6.5% after VSGNE operations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Carotid endarterectomy:		  3.0%</a:t>
            </a:r>
          </a:p>
          <a:p>
            <a:pPr lvl="1"/>
            <a:r>
              <a:rPr lang="en-US" dirty="0" smtClean="0"/>
              <a:t>Endovascular aneurysm repair:	  4.7%</a:t>
            </a:r>
          </a:p>
          <a:p>
            <a:pPr lvl="1"/>
            <a:r>
              <a:rPr lang="en-US" dirty="0" smtClean="0"/>
              <a:t>Lower extremity bypass:		  8.4%</a:t>
            </a:r>
          </a:p>
          <a:p>
            <a:pPr lvl="1"/>
            <a:r>
              <a:rPr lang="en-US" dirty="0" smtClean="0"/>
              <a:t>Open aortic aneurysm repair:	20.2%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16" name="Group 56"/>
          <p:cNvGraphicFramePr>
            <a:graphicFrameLocks noGrp="1"/>
          </p:cNvGraphicFramePr>
          <p:nvPr/>
        </p:nvGraphicFramePr>
        <p:xfrm>
          <a:off x="4800600" y="1066800"/>
          <a:ext cx="4171949" cy="4836796"/>
        </p:xfrm>
        <a:graphic>
          <a:graphicData uri="http://schemas.openxmlformats.org/drawingml/2006/table">
            <a:tbl>
              <a:tblPr/>
              <a:tblGrid>
                <a:gridCol w="1501968"/>
                <a:gridCol w="1501968"/>
                <a:gridCol w="1168013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Number of RCRI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Risk Factors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RCRI Predicted Risk (%)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                        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VSGNE Actual Event Rate (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%)  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2.6 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8620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0.9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6.7  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8683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6.6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11.6  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8620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11.0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          18.4  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3867" y="76201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tabLst>
                <a:tab pos="169863" algn="l"/>
              </a:tabLst>
              <a:defRPr/>
            </a:pPr>
            <a:r>
              <a:rPr lang="en-US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Times New Roman" pitchFamily="18" charset="0"/>
                <a:cs typeface="Arial" charset="0"/>
              </a:rPr>
              <a:t>Predicting Cardiac Complications</a:t>
            </a:r>
            <a:endParaRPr lang="en-US" sz="3600" dirty="0">
              <a:latin typeface="+mj-lt"/>
              <a:ea typeface="Times New Roman" pitchFamily="18" charset="0"/>
              <a:cs typeface="Arial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152400" y="914400"/>
            <a:ext cx="4648200" cy="5715000"/>
          </a:xfrm>
        </p:spPr>
        <p:txBody>
          <a:bodyPr/>
          <a:lstStyle/>
          <a:p>
            <a:r>
              <a:rPr lang="en-US" dirty="0" smtClean="0"/>
              <a:t>Revised Cardiac Risk Index (RCRI):</a:t>
            </a:r>
          </a:p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Underestimates risk in vascular surgery patients in all risk categories in VSGNE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/>
              <a:t>Developed VSGNE prediction model in 10,000 patients</a:t>
            </a:r>
          </a:p>
          <a:p>
            <a:pPr lvl="1"/>
            <a:endParaRPr lang="en-US" dirty="0" smtClean="0">
              <a:solidFill>
                <a:srgbClr val="FFFF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3886200" y="1752600"/>
          <a:ext cx="5029200" cy="3684588"/>
        </p:xfrm>
        <a:graphic>
          <a:graphicData uri="http://schemas.openxmlformats.org/presentationml/2006/ole">
            <p:oleObj spid="_x0000_s637954" name="Chart" r:id="rId4" imgW="7791461" imgH="6391361" progId="Excel.Sheet.8">
              <p:embed/>
            </p:oleObj>
          </a:graphicData>
        </a:graphic>
      </p:graphicFrame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495300" y="635001"/>
            <a:ext cx="38100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50000"/>
              </a:spcBef>
            </a:pPr>
            <a:r>
              <a:rPr lang="en-US" sz="1600" b="1" dirty="0"/>
              <a:t>		</a:t>
            </a:r>
            <a:r>
              <a:rPr lang="en-US" sz="1800" dirty="0">
                <a:solidFill>
                  <a:srgbClr val="FFFF00"/>
                </a:solidFill>
              </a:rPr>
              <a:t>Step 1: </a:t>
            </a:r>
          </a:p>
          <a:p>
            <a:pPr marL="342900" indent="-342900" eaLnBrk="1" hangingPunct="1">
              <a:spcBef>
                <a:spcPct val="50000"/>
              </a:spcBef>
            </a:pPr>
            <a:r>
              <a:rPr lang="en-US" sz="1800" dirty="0">
                <a:solidFill>
                  <a:srgbClr val="FFFF00"/>
                </a:solidFill>
              </a:rPr>
              <a:t>Calculate VSG-RCI Score</a:t>
            </a:r>
          </a:p>
        </p:txBody>
      </p:sp>
      <p:sp>
        <p:nvSpPr>
          <p:cNvPr id="5125" name="Text Box 6"/>
          <p:cNvSpPr txBox="1">
            <a:spLocks noChangeArrowheads="1"/>
          </p:cNvSpPr>
          <p:nvPr/>
        </p:nvSpPr>
        <p:spPr bwMode="auto">
          <a:xfrm>
            <a:off x="4419600" y="609603"/>
            <a:ext cx="42672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eaLnBrk="1" hangingPunct="1">
              <a:spcBef>
                <a:spcPct val="50000"/>
              </a:spcBef>
            </a:pPr>
            <a:r>
              <a:rPr lang="en-US" sz="1800" dirty="0">
                <a:solidFill>
                  <a:srgbClr val="FFFF00"/>
                </a:solidFill>
              </a:rPr>
              <a:t>Step 2: </a:t>
            </a:r>
          </a:p>
          <a:p>
            <a:pPr marL="342900" indent="-342900" algn="ctr" eaLnBrk="1" hangingPunct="1">
              <a:spcBef>
                <a:spcPct val="50000"/>
              </a:spcBef>
            </a:pPr>
            <a:r>
              <a:rPr lang="en-US" sz="1800" dirty="0">
                <a:solidFill>
                  <a:srgbClr val="FFFF00"/>
                </a:solidFill>
              </a:rPr>
              <a:t>Use VSG-CRI Score To Predict Risk of Adverse Cardiac Outcome</a:t>
            </a:r>
          </a:p>
        </p:txBody>
      </p:sp>
      <p:sp>
        <p:nvSpPr>
          <p:cNvPr id="5126" name="AutoShape 9"/>
          <p:cNvSpPr>
            <a:spLocks noChangeArrowheads="1"/>
          </p:cNvSpPr>
          <p:nvPr/>
        </p:nvSpPr>
        <p:spPr bwMode="auto">
          <a:xfrm>
            <a:off x="3657600" y="685800"/>
            <a:ext cx="762000" cy="3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7" name="Text Box 10"/>
          <p:cNvSpPr txBox="1">
            <a:spLocks noChangeArrowheads="1"/>
          </p:cNvSpPr>
          <p:nvPr/>
        </p:nvSpPr>
        <p:spPr bwMode="auto">
          <a:xfrm>
            <a:off x="685800" y="5943600"/>
            <a:ext cx="7620000" cy="784830"/>
          </a:xfrm>
          <a:prstGeom prst="rect">
            <a:avLst/>
          </a:prstGeom>
          <a:solidFill>
            <a:srgbClr val="DDDDDD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dirty="0">
                <a:solidFill>
                  <a:schemeClr val="bg2"/>
                </a:solidFill>
              </a:rPr>
              <a:t>Example patient: 80 yr-old smoker with history of </a:t>
            </a:r>
            <a:r>
              <a:rPr lang="en-US" dirty="0" smtClean="0">
                <a:solidFill>
                  <a:schemeClr val="bg2"/>
                </a:solidFill>
              </a:rPr>
              <a:t>CAD.</a:t>
            </a:r>
            <a:endParaRPr lang="en-US" dirty="0">
              <a:solidFill>
                <a:schemeClr val="bg2"/>
              </a:solidFill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dirty="0" smtClean="0">
                <a:solidFill>
                  <a:schemeClr val="bg2"/>
                </a:solidFill>
              </a:rPr>
              <a:t>VSG-CRI </a:t>
            </a:r>
            <a:r>
              <a:rPr lang="en-US" dirty="0">
                <a:solidFill>
                  <a:schemeClr val="bg2"/>
                </a:solidFill>
              </a:rPr>
              <a:t>score = 4 + 1 + 2 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dirty="0">
                <a:solidFill>
                  <a:schemeClr val="bg2"/>
                </a:solidFill>
              </a:rPr>
              <a:t>= </a:t>
            </a:r>
            <a:r>
              <a:rPr lang="en-US" dirty="0" smtClean="0">
                <a:solidFill>
                  <a:schemeClr val="bg2"/>
                </a:solidFill>
              </a:rPr>
              <a:t>7 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870" y="152403"/>
            <a:ext cx="91101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Vascular Study Group Cardiac Risk Index (VSG-CRI)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35747" y="1447800"/>
            <a:ext cx="3574254" cy="4191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sz="1400" b="1" u="sng" dirty="0">
                <a:solidFill>
                  <a:schemeClr val="bg2"/>
                </a:solidFill>
                <a:latin typeface="+mj-lt"/>
              </a:rPr>
              <a:t>VSG-CRI Risk Factors          # Points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b="1" dirty="0">
                <a:solidFill>
                  <a:schemeClr val="bg2"/>
                </a:solidFill>
                <a:latin typeface="+mj-lt"/>
              </a:rPr>
              <a:t>Age </a:t>
            </a:r>
            <a:r>
              <a:rPr lang="en-US" sz="1400" b="1" dirty="0">
                <a:solidFill>
                  <a:schemeClr val="bg2"/>
                </a:solidFill>
                <a:latin typeface="+mj-lt"/>
                <a:cs typeface="Arial" charset="0"/>
              </a:rPr>
              <a:t>≥ </a:t>
            </a:r>
            <a:r>
              <a:rPr lang="en-US" sz="1400" b="1" dirty="0">
                <a:solidFill>
                  <a:schemeClr val="bg2"/>
                </a:solidFill>
                <a:latin typeface="+mj-lt"/>
              </a:rPr>
              <a:t>80 			4 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b="1" dirty="0">
                <a:solidFill>
                  <a:schemeClr val="bg2"/>
                </a:solidFill>
                <a:latin typeface="+mj-lt"/>
              </a:rPr>
              <a:t>Age 70-79			3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b="1" dirty="0">
                <a:solidFill>
                  <a:schemeClr val="bg2"/>
                </a:solidFill>
                <a:latin typeface="+mj-lt"/>
              </a:rPr>
              <a:t>Age 60-69 			2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b="1" dirty="0">
                <a:solidFill>
                  <a:schemeClr val="bg2"/>
                </a:solidFill>
                <a:latin typeface="+mj-lt"/>
              </a:rPr>
              <a:t>CAD		 	2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b="1" dirty="0">
                <a:solidFill>
                  <a:schemeClr val="bg2"/>
                </a:solidFill>
                <a:latin typeface="+mj-lt"/>
              </a:rPr>
              <a:t>CHF			2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b="1" dirty="0">
                <a:solidFill>
                  <a:schemeClr val="bg2"/>
                </a:solidFill>
                <a:latin typeface="+mj-lt"/>
              </a:rPr>
              <a:t>COPD			2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b="1" dirty="0" err="1">
                <a:solidFill>
                  <a:schemeClr val="bg2"/>
                </a:solidFill>
                <a:latin typeface="+mj-lt"/>
              </a:rPr>
              <a:t>Creatinine</a:t>
            </a:r>
            <a:r>
              <a:rPr lang="en-US" sz="1400" b="1" dirty="0">
                <a:solidFill>
                  <a:schemeClr val="bg2"/>
                </a:solidFill>
                <a:latin typeface="+mj-lt"/>
              </a:rPr>
              <a:t> &gt; 1.8		2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b="1" dirty="0">
                <a:solidFill>
                  <a:schemeClr val="bg2"/>
                </a:solidFill>
                <a:latin typeface="+mj-lt"/>
              </a:rPr>
              <a:t>Smoking			1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b="1" dirty="0">
                <a:solidFill>
                  <a:schemeClr val="bg2"/>
                </a:solidFill>
                <a:latin typeface="+mj-lt"/>
              </a:rPr>
              <a:t>Insulin Dependant Diabetes	1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b="1" dirty="0">
                <a:solidFill>
                  <a:schemeClr val="bg2"/>
                </a:solidFill>
                <a:latin typeface="+mj-lt"/>
              </a:rPr>
              <a:t>Chronic </a:t>
            </a:r>
            <a:r>
              <a:rPr lang="el-GR" dirty="0">
                <a:solidFill>
                  <a:schemeClr val="bg2"/>
                </a:solidFill>
                <a:latin typeface="+mj-lt"/>
              </a:rPr>
              <a:t>β</a:t>
            </a:r>
            <a:r>
              <a:rPr lang="en-US" sz="1400" b="1" dirty="0">
                <a:solidFill>
                  <a:schemeClr val="bg2"/>
                </a:solidFill>
                <a:latin typeface="+mj-lt"/>
              </a:rPr>
              <a:t>-Blockade		</a:t>
            </a:r>
            <a:r>
              <a:rPr lang="en-US" sz="1400" b="1" dirty="0" smtClean="0">
                <a:solidFill>
                  <a:schemeClr val="bg2"/>
                </a:solidFill>
                <a:latin typeface="+mj-lt"/>
              </a:rPr>
              <a:t>1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b="1" dirty="0" smtClean="0">
                <a:solidFill>
                  <a:srgbClr val="FF0000"/>
                </a:solidFill>
                <a:latin typeface="+mj-lt"/>
              </a:rPr>
              <a:t>History of CABG </a:t>
            </a:r>
            <a:r>
              <a:rPr lang="en-US" sz="1400" b="1" dirty="0">
                <a:solidFill>
                  <a:srgbClr val="FF0000"/>
                </a:solidFill>
                <a:latin typeface="+mj-lt"/>
              </a:rPr>
              <a:t>or PCI             </a:t>
            </a:r>
            <a:r>
              <a:rPr lang="en-US" sz="1400" b="1" dirty="0" smtClean="0">
                <a:solidFill>
                  <a:srgbClr val="FF0000"/>
                </a:solidFill>
                <a:latin typeface="+mj-lt"/>
              </a:rPr>
              <a:t>	 -1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b="1" dirty="0" smtClean="0">
                <a:solidFill>
                  <a:schemeClr val="bg2"/>
                </a:solidFill>
              </a:rPr>
              <a:t>(Based on 10,000 Patients)</a:t>
            </a:r>
            <a:endParaRPr lang="en-US" sz="1400" b="1" dirty="0">
              <a:solidFill>
                <a:srgbClr val="FF0000"/>
              </a:solidFill>
              <a:latin typeface="+mj-lt"/>
            </a:endParaRPr>
          </a:p>
          <a:p>
            <a:pPr eaLnBrk="1" hangingPunct="1">
              <a:spcBef>
                <a:spcPct val="50000"/>
              </a:spcBef>
            </a:pPr>
            <a:endParaRPr lang="en-US" sz="1400" b="1" dirty="0">
              <a:solidFill>
                <a:schemeClr val="bg2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n-US" sz="1200" b="1" dirty="0">
              <a:solidFill>
                <a:schemeClr val="bg2"/>
              </a:solidFill>
            </a:endParaRPr>
          </a:p>
          <a:p>
            <a:pPr algn="ctr" eaLnBrk="1" hangingPunct="1">
              <a:spcBef>
                <a:spcPct val="50000"/>
              </a:spcBef>
            </a:pPr>
            <a:endParaRPr lang="en-US" sz="1200" b="1" i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29400" y="5486400"/>
            <a:ext cx="2133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www.VSGNE.org</a:t>
            </a:r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2933" y="0"/>
            <a:ext cx="3973689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63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267" y="0"/>
            <a:ext cx="3973689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8651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Regional Quality Improvement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  <a:sym typeface="Wingdings" pitchFamily="2" charset="2"/>
              </a:rPr>
              <a:t>Improving patient selection</a:t>
            </a: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  <a:sym typeface="Wingdings" pitchFamily="2" charset="2"/>
              </a:rPr>
              <a:t>Accurately estimate preoperative risk</a:t>
            </a:r>
          </a:p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  <a:sym typeface="Wingdings" pitchFamily="2" charset="2"/>
              </a:rPr>
              <a:t>Learning from regional variation</a:t>
            </a:r>
          </a:p>
          <a:p>
            <a:pPr lvl="1">
              <a:defRPr/>
            </a:pPr>
            <a:r>
              <a:rPr lang="en-US" dirty="0" smtClean="0">
                <a:sym typeface="Wingdings" pitchFamily="2" charset="2"/>
              </a:rPr>
              <a:t>Identify processes to reduce surgical site infection</a:t>
            </a:r>
            <a:endParaRPr lang="en-US" dirty="0" smtClean="0"/>
          </a:p>
          <a:p>
            <a:pPr>
              <a:defRPr/>
            </a:pP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D:\VSG\VSGNNEFilesFromDC\11-09Meeting\LEBCompRATEBoxWhiskBetweenCtr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00" y="1219200"/>
            <a:ext cx="8509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own Arrow 3"/>
          <p:cNvSpPr/>
          <p:nvPr/>
        </p:nvSpPr>
        <p:spPr>
          <a:xfrm rot="1800000">
            <a:off x="3775640" y="3026581"/>
            <a:ext cx="228600" cy="533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1000" y="76200"/>
            <a:ext cx="8534400" cy="865188"/>
          </a:xfrm>
        </p:spPr>
        <p:txBody>
          <a:bodyPr/>
          <a:lstStyle/>
          <a:p>
            <a:r>
              <a:rPr lang="en-US" dirty="0" smtClean="0"/>
              <a:t>Center Variation in Complications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038600" y="27432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Surgical Site Infection Rate 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Infections after Leg Bypass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Multivariate predictors:</a:t>
            </a:r>
          </a:p>
          <a:p>
            <a:pPr lvl="1"/>
            <a:r>
              <a:rPr lang="en-US" dirty="0" smtClean="0"/>
              <a:t>Long operation, transfusion</a:t>
            </a:r>
          </a:p>
          <a:p>
            <a:pPr lvl="1"/>
            <a:r>
              <a:rPr lang="en-US" dirty="0" err="1" smtClean="0">
                <a:solidFill>
                  <a:srgbClr val="FFFF00"/>
                </a:solidFill>
              </a:rPr>
              <a:t>Chlorhexidine</a:t>
            </a:r>
            <a:r>
              <a:rPr lang="en-US" dirty="0" smtClean="0">
                <a:solidFill>
                  <a:srgbClr val="FFFF00"/>
                </a:solidFill>
              </a:rPr>
              <a:t> skin prep </a:t>
            </a:r>
            <a:r>
              <a:rPr lang="en-US" dirty="0" smtClean="0">
                <a:solidFill>
                  <a:srgbClr val="FFFF00"/>
                </a:solidFill>
                <a:sym typeface="Wingdings" pitchFamily="2" charset="2"/>
              </a:rPr>
              <a:t></a:t>
            </a:r>
            <a:r>
              <a:rPr lang="en-US" dirty="0" smtClean="0">
                <a:solidFill>
                  <a:srgbClr val="FFFF00"/>
                </a:solidFill>
              </a:rPr>
              <a:t> reduced infection rate by 50%!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May 2012 VSGNE meeting</a:t>
            </a:r>
          </a:p>
          <a:p>
            <a:pPr lvl="1"/>
            <a:r>
              <a:rPr lang="en-US" dirty="0" err="1" smtClean="0"/>
              <a:t>Chlorhexidine</a:t>
            </a:r>
            <a:r>
              <a:rPr lang="en-US" dirty="0" smtClean="0"/>
              <a:t> skin prep adopted as best practice recommendation</a:t>
            </a:r>
          </a:p>
          <a:p>
            <a:pPr lvl="1"/>
            <a:r>
              <a:rPr lang="en-US" dirty="0" smtClean="0"/>
              <a:t>Expect reduction in future infection rate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2057400"/>
            <a:ext cx="8991600" cy="4495800"/>
          </a:xfrm>
        </p:spPr>
        <p:txBody>
          <a:bodyPr/>
          <a:lstStyle/>
          <a:p>
            <a:r>
              <a:rPr lang="en-US" dirty="0" smtClean="0"/>
              <a:t>Use a web-based registry format to collect clinical data for common major procedures</a:t>
            </a:r>
          </a:p>
          <a:p>
            <a:pPr lvl="1"/>
            <a:r>
              <a:rPr lang="en-US" dirty="0" smtClean="0"/>
              <a:t>Carotid, aortic, lower extremity, dialysis access</a:t>
            </a:r>
          </a:p>
          <a:p>
            <a:pPr lvl="2"/>
            <a:r>
              <a:rPr lang="en-US" dirty="0" smtClean="0"/>
              <a:t>Both endovascular and open surgical procedures</a:t>
            </a:r>
          </a:p>
          <a:p>
            <a:pPr lvl="1"/>
            <a:r>
              <a:rPr lang="en-US" dirty="0" smtClean="0"/>
              <a:t>In-hospital and one-year follow-up data</a:t>
            </a:r>
          </a:p>
          <a:p>
            <a:pPr lvl="2"/>
            <a:r>
              <a:rPr lang="en-US" dirty="0" smtClean="0"/>
              <a:t>Patient characteristics, processes of care and outcomes</a:t>
            </a:r>
          </a:p>
          <a:p>
            <a:pPr lvl="1"/>
            <a:r>
              <a:rPr lang="en-US" dirty="0" smtClean="0"/>
              <a:t>All consecutive procedures</a:t>
            </a:r>
          </a:p>
          <a:p>
            <a:pPr lvl="2"/>
            <a:r>
              <a:rPr lang="en-US" dirty="0" smtClean="0"/>
              <a:t>Audited against hospital and physician claims data</a:t>
            </a:r>
          </a:p>
          <a:p>
            <a:pPr lvl="2"/>
            <a:r>
              <a:rPr lang="en-US" dirty="0" smtClean="0"/>
              <a:t>Provides denominator for event rate comparisons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320225"/>
            <a:ext cx="739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Patient Safety Organization:</a:t>
            </a:r>
            <a:endParaRPr lang="en-US" sz="32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0"/>
            <a:ext cx="8839200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Aggregate regional data </a:t>
            </a:r>
          </a:p>
          <a:p>
            <a:pPr lvl="1"/>
            <a:r>
              <a:rPr lang="en-US" dirty="0" smtClean="0"/>
              <a:t>Analyze variation in processes of care and outcome to identify best practices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Implement quality improvement projects</a:t>
            </a:r>
          </a:p>
          <a:p>
            <a:pPr lvl="1"/>
            <a:r>
              <a:rPr lang="en-US" dirty="0" smtClean="0"/>
              <a:t>Based on identified best practice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Provide benchmark comparison data to incent practice change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1320225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Regional Quality Improvement Groups: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545" t="47024" r="13325" b="2204"/>
          <a:stretch/>
        </p:blipFill>
        <p:spPr bwMode="auto">
          <a:xfrm>
            <a:off x="3962400" y="2286000"/>
            <a:ext cx="4962843" cy="3516974"/>
          </a:xfrm>
          <a:prstGeom prst="roundRect">
            <a:avLst>
              <a:gd name="adj" fmla="val 16667"/>
            </a:avLst>
          </a:prstGeom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sp>
        <p:nvSpPr>
          <p:cNvPr id="24579" name="TextBox 11"/>
          <p:cNvSpPr txBox="1">
            <a:spLocks noChangeArrowheads="1"/>
          </p:cNvSpPr>
          <p:nvPr/>
        </p:nvSpPr>
        <p:spPr bwMode="auto">
          <a:xfrm>
            <a:off x="4481513" y="5845175"/>
            <a:ext cx="42291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+mn-lt"/>
                <a:cs typeface="Arial" charset="0"/>
              </a:rPr>
              <a:t>192 Centers, 43 States + Ontario</a:t>
            </a:r>
          </a:p>
          <a:p>
            <a:pPr algn="ctr"/>
            <a:r>
              <a:rPr lang="en-US" sz="2400" dirty="0" smtClean="0">
                <a:solidFill>
                  <a:srgbClr val="000000"/>
                </a:solidFill>
                <a:latin typeface="+mn-lt"/>
                <a:cs typeface="Arial" charset="0"/>
              </a:rPr>
              <a:t> 3,500 procedures per month</a:t>
            </a:r>
          </a:p>
        </p:txBody>
      </p:sp>
      <p:graphicFrame>
        <p:nvGraphicFramePr>
          <p:cNvPr id="24580" name="Chart 4"/>
          <p:cNvGraphicFramePr>
            <a:graphicFrameLocks/>
          </p:cNvGraphicFramePr>
          <p:nvPr/>
        </p:nvGraphicFramePr>
        <p:xfrm>
          <a:off x="177800" y="1963738"/>
          <a:ext cx="3644900" cy="4792662"/>
        </p:xfrm>
        <a:graphic>
          <a:graphicData uri="http://schemas.openxmlformats.org/presentationml/2006/ole">
            <p:oleObj spid="_x0000_s1360898" r:id="rId5" imgW="3645724" imgH="4791871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487" t="46350" r="4154"/>
          <a:stretch/>
        </p:blipFill>
        <p:spPr>
          <a:xfrm>
            <a:off x="2971800" y="2209801"/>
            <a:ext cx="6096000" cy="3794216"/>
          </a:xfrm>
          <a:prstGeom prst="roundRect">
            <a:avLst>
              <a:gd name="adj" fmla="val 16667"/>
            </a:avLst>
          </a:prstGeom>
          <a:ln>
            <a:solidFill>
              <a:schemeClr val="bg1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048000" y="6096000"/>
            <a:ext cx="609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9E2237"/>
                </a:solidFill>
              </a:rPr>
              <a:t>10 Accredited Regional Quality Groups</a:t>
            </a:r>
            <a:endParaRPr lang="en-US" sz="2400" dirty="0">
              <a:solidFill>
                <a:srgbClr val="9E2237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0" y="1905000"/>
            <a:ext cx="3429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Organized Regional Groups: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New England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Carolinas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Florida-Georgia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Southern California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South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Virginias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New York City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Rocky Mountains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Illinois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Wisconsin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Organizing Regional Groups: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Mid-Atlantic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Upstate New York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Indiana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Chesapeake Valley 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Northern California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Michigan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Ohio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Tennessee/Mississippi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By using a registry format, the SVS PSO can identify best practices and provide risk-adjusted benchmarks for key quality measures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Regional quality groups create local ownership, responsibility, and a vehicle for regional quality improvement projects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Both factors are combined in the SVS VQI to optimize patient safety and quality improvement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33400" y="1295400"/>
            <a:ext cx="8382000" cy="694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lang="en-US" sz="3600" dirty="0" smtClean="0">
                <a:solidFill>
                  <a:srgbClr val="9E2237"/>
                </a:solidFill>
                <a:latin typeface="Calibri"/>
              </a:rPr>
              <a:t>Conclusions</a:t>
            </a:r>
            <a:endParaRPr lang="en-US" sz="3600" dirty="0">
              <a:solidFill>
                <a:srgbClr val="9E2237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2057400"/>
            <a:ext cx="8991600" cy="4648200"/>
          </a:xfrm>
        </p:spPr>
        <p:txBody>
          <a:bodyPr/>
          <a:lstStyle/>
          <a:p>
            <a:r>
              <a:rPr lang="en-US" dirty="0" smtClean="0"/>
              <a:t>Quality reports to centers and physicians</a:t>
            </a:r>
          </a:p>
          <a:p>
            <a:pPr lvl="1"/>
            <a:r>
              <a:rPr lang="en-US" dirty="0" smtClean="0"/>
              <a:t>Key processes of care and outcomes</a:t>
            </a:r>
          </a:p>
          <a:p>
            <a:pPr>
              <a:spcBef>
                <a:spcPts val="1500"/>
              </a:spcBef>
            </a:pPr>
            <a:r>
              <a:rPr lang="en-US" dirty="0" smtClean="0"/>
              <a:t>Blinded benchmark comparison with others</a:t>
            </a:r>
          </a:p>
          <a:p>
            <a:pPr lvl="1"/>
            <a:r>
              <a:rPr lang="en-US" dirty="0" smtClean="0"/>
              <a:t>Both center and physician benchmarking</a:t>
            </a:r>
          </a:p>
          <a:p>
            <a:pPr lvl="1"/>
            <a:r>
              <a:rPr lang="en-US" dirty="0" smtClean="0"/>
              <a:t>Risk-adjusted comparisons for adverse events</a:t>
            </a:r>
          </a:p>
          <a:p>
            <a:pPr>
              <a:spcBef>
                <a:spcPts val="1500"/>
              </a:spcBef>
            </a:pPr>
            <a:r>
              <a:rPr lang="en-US" dirty="0" smtClean="0"/>
              <a:t>Analyze variation across centers</a:t>
            </a:r>
          </a:p>
          <a:p>
            <a:pPr lvl="1"/>
            <a:r>
              <a:rPr lang="en-US" dirty="0" smtClean="0"/>
              <a:t>Identify processes associated with best outcomes</a:t>
            </a:r>
          </a:p>
          <a:p>
            <a:pPr lvl="1"/>
            <a:r>
              <a:rPr lang="en-US" dirty="0" smtClean="0"/>
              <a:t>Make recommendations for best practice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320225"/>
            <a:ext cx="739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Methods:</a:t>
            </a:r>
            <a:endParaRPr lang="en-US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Provides power of large, national database</a:t>
            </a:r>
          </a:p>
          <a:p>
            <a:pPr lvl="1"/>
            <a:r>
              <a:rPr lang="en-US" dirty="0" smtClean="0"/>
              <a:t>Risk-adjustment, identification of best practices</a:t>
            </a:r>
          </a:p>
          <a:p>
            <a:pPr lvl="1"/>
            <a:r>
              <a:rPr lang="en-US" dirty="0" smtClean="0"/>
              <a:t>On-line benchmarking reports for centers and physicians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865188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Real Time Reports on Web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0" y="2667000"/>
            <a:ext cx="441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srgbClr val="EEECE1"/>
                </a:solidFill>
                <a:latin typeface="Calibri"/>
              </a:rPr>
              <a:t>Select Complications to Include:</a:t>
            </a:r>
            <a:endParaRPr lang="en-US" sz="1600" dirty="0">
              <a:solidFill>
                <a:srgbClr val="EEECE1"/>
              </a:solidFill>
              <a:latin typeface="Calibri"/>
            </a:endParaRPr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6210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2400" y="1524000"/>
            <a:ext cx="88392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EEECE1"/>
                </a:solidFill>
                <a:latin typeface="Calibri"/>
              </a:rPr>
              <a:t>Lower Extremity Bypass Complications – Organized by Surgeon</a:t>
            </a:r>
            <a:endParaRPr lang="en-US" dirty="0">
              <a:solidFill>
                <a:srgbClr val="EEECE1"/>
              </a:solidFill>
              <a:latin typeface="Calibri"/>
            </a:endParaRPr>
          </a:p>
        </p:txBody>
      </p:sp>
      <p:sp>
        <p:nvSpPr>
          <p:cNvPr id="7" name="Up Arrow 6"/>
          <p:cNvSpPr/>
          <p:nvPr/>
        </p:nvSpPr>
        <p:spPr>
          <a:xfrm>
            <a:off x="7543800" y="5105400"/>
            <a:ext cx="304800" cy="228600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762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/>
                </a:solidFill>
              </a:rPr>
              <a:t>Risk Adjusted Outcome Reports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643754914"/>
              </p:ext>
            </p:extLst>
          </p:nvPr>
        </p:nvGraphicFramePr>
        <p:xfrm>
          <a:off x="0" y="627270"/>
          <a:ext cx="9144000" cy="6078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Provides power of large, national database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Risk-adjustment, identification of best practices</a:t>
            </a:r>
          </a:p>
          <a:p>
            <a:pPr lvl="1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On-line benchmarking reports for centers and physicians</a:t>
            </a:r>
          </a:p>
          <a:p>
            <a:r>
              <a:rPr lang="en-US" dirty="0" smtClean="0"/>
              <a:t>How can we translate these data into practice change and quality improvement?</a:t>
            </a:r>
          </a:p>
          <a:p>
            <a:pPr lvl="1"/>
            <a:r>
              <a:rPr lang="en-US" dirty="0" smtClean="0"/>
              <a:t>How to use the registry as a tool for QI?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Globe">
  <a:themeElements>
    <a:clrScheme name="1_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1_Glob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Globe">
  <a:themeElements>
    <a:clrScheme name="1_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1_Glob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_US_MWE">
  <a:themeElements>
    <a:clrScheme name="_US_MWE 1">
      <a:dk1>
        <a:srgbClr val="3B3B3B"/>
      </a:dk1>
      <a:lt1>
        <a:srgbClr val="FFFFFF"/>
      </a:lt1>
      <a:dk2>
        <a:srgbClr val="013C59"/>
      </a:dk2>
      <a:lt2>
        <a:srgbClr val="DDDDDD"/>
      </a:lt2>
      <a:accent1>
        <a:srgbClr val="E3E7EA"/>
      </a:accent1>
      <a:accent2>
        <a:srgbClr val="B50C00"/>
      </a:accent2>
      <a:accent3>
        <a:srgbClr val="FFFFFF"/>
      </a:accent3>
      <a:accent4>
        <a:srgbClr val="313131"/>
      </a:accent4>
      <a:accent5>
        <a:srgbClr val="EFF1F3"/>
      </a:accent5>
      <a:accent6>
        <a:srgbClr val="A40A00"/>
      </a:accent6>
      <a:hlink>
        <a:srgbClr val="013C59"/>
      </a:hlink>
      <a:folHlink>
        <a:srgbClr val="99B1BD"/>
      </a:folHlink>
    </a:clrScheme>
    <a:fontScheme name="_US_MW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_US_MWE 1">
        <a:dk1>
          <a:srgbClr val="3B3B3B"/>
        </a:dk1>
        <a:lt1>
          <a:srgbClr val="FFFFFF"/>
        </a:lt1>
        <a:dk2>
          <a:srgbClr val="013C59"/>
        </a:dk2>
        <a:lt2>
          <a:srgbClr val="DDDDDD"/>
        </a:lt2>
        <a:accent1>
          <a:srgbClr val="E3E7EA"/>
        </a:accent1>
        <a:accent2>
          <a:srgbClr val="B50C00"/>
        </a:accent2>
        <a:accent3>
          <a:srgbClr val="FFFFFF"/>
        </a:accent3>
        <a:accent4>
          <a:srgbClr val="313131"/>
        </a:accent4>
        <a:accent5>
          <a:srgbClr val="EFF1F3"/>
        </a:accent5>
        <a:accent6>
          <a:srgbClr val="A40A00"/>
        </a:accent6>
        <a:hlink>
          <a:srgbClr val="013C59"/>
        </a:hlink>
        <a:folHlink>
          <a:srgbClr val="99B1B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_US_MWE">
  <a:themeElements>
    <a:clrScheme name="_US_MWE 1">
      <a:dk1>
        <a:srgbClr val="3B3B3B"/>
      </a:dk1>
      <a:lt1>
        <a:srgbClr val="FFFFFF"/>
      </a:lt1>
      <a:dk2>
        <a:srgbClr val="013C59"/>
      </a:dk2>
      <a:lt2>
        <a:srgbClr val="DDDDDD"/>
      </a:lt2>
      <a:accent1>
        <a:srgbClr val="E3E7EA"/>
      </a:accent1>
      <a:accent2>
        <a:srgbClr val="B50C00"/>
      </a:accent2>
      <a:accent3>
        <a:srgbClr val="FFFFFF"/>
      </a:accent3>
      <a:accent4>
        <a:srgbClr val="313131"/>
      </a:accent4>
      <a:accent5>
        <a:srgbClr val="EFF1F3"/>
      </a:accent5>
      <a:accent6>
        <a:srgbClr val="A40A00"/>
      </a:accent6>
      <a:hlink>
        <a:srgbClr val="013C59"/>
      </a:hlink>
      <a:folHlink>
        <a:srgbClr val="99B1BD"/>
      </a:folHlink>
    </a:clrScheme>
    <a:fontScheme name="_US_MW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_US_MWE 1">
        <a:dk1>
          <a:srgbClr val="3B3B3B"/>
        </a:dk1>
        <a:lt1>
          <a:srgbClr val="FFFFFF"/>
        </a:lt1>
        <a:dk2>
          <a:srgbClr val="013C59"/>
        </a:dk2>
        <a:lt2>
          <a:srgbClr val="DDDDDD"/>
        </a:lt2>
        <a:accent1>
          <a:srgbClr val="E3E7EA"/>
        </a:accent1>
        <a:accent2>
          <a:srgbClr val="B50C00"/>
        </a:accent2>
        <a:accent3>
          <a:srgbClr val="FFFFFF"/>
        </a:accent3>
        <a:accent4>
          <a:srgbClr val="313131"/>
        </a:accent4>
        <a:accent5>
          <a:srgbClr val="EFF1F3"/>
        </a:accent5>
        <a:accent6>
          <a:srgbClr val="A40A00"/>
        </a:accent6>
        <a:hlink>
          <a:srgbClr val="013C59"/>
        </a:hlink>
        <a:folHlink>
          <a:srgbClr val="99B1B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Globe">
  <a:themeElements>
    <a:clrScheme name="1_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1_Glob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Pathways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Pathways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NESVS 04 VSG 9-14</Template>
  <TotalTime>15055</TotalTime>
  <Words>1508</Words>
  <Application>Microsoft Office PowerPoint</Application>
  <PresentationFormat>On-screen Show (4:3)</PresentationFormat>
  <Paragraphs>328</Paragraphs>
  <Slides>43</Slides>
  <Notes>14</Notes>
  <HiddenSlides>0</HiddenSlides>
  <MMClips>0</MMClips>
  <ScaleCrop>false</ScaleCrop>
  <HeadingPairs>
    <vt:vector size="6" baseType="variant">
      <vt:variant>
        <vt:lpstr>Theme</vt:lpstr>
      </vt:variant>
      <vt:variant>
        <vt:i4>9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43</vt:i4>
      </vt:variant>
    </vt:vector>
  </HeadingPairs>
  <TitlesOfParts>
    <vt:vector size="55" baseType="lpstr">
      <vt:lpstr>1_Globe</vt:lpstr>
      <vt:lpstr>2_Globe</vt:lpstr>
      <vt:lpstr>_US_MWE</vt:lpstr>
      <vt:lpstr>1__US_MWE</vt:lpstr>
      <vt:lpstr>3_Globe</vt:lpstr>
      <vt:lpstr>Office Theme</vt:lpstr>
      <vt:lpstr>4_Pathways presentation</vt:lpstr>
      <vt:lpstr>3_Pathways presentation</vt:lpstr>
      <vt:lpstr>2_Office Theme</vt:lpstr>
      <vt:lpstr>Worksheet</vt:lpstr>
      <vt:lpstr>Chart</vt:lpstr>
      <vt:lpstr>Microsoft Office Excel 97-2003 Worksheet</vt:lpstr>
      <vt:lpstr>Experience of a Specialty PSO Using a Registry Format for   Quality Improvement</vt:lpstr>
      <vt:lpstr>Slide 2</vt:lpstr>
      <vt:lpstr>Slide 3</vt:lpstr>
      <vt:lpstr>Slide 4</vt:lpstr>
      <vt:lpstr>Slide 5</vt:lpstr>
      <vt:lpstr>Slide 6</vt:lpstr>
      <vt:lpstr>Real Time Reports on Web</vt:lpstr>
      <vt:lpstr>Risk Adjusted Outcome Reports</vt:lpstr>
      <vt:lpstr>Slide 9</vt:lpstr>
      <vt:lpstr>Slide 10</vt:lpstr>
      <vt:lpstr>VSGNE 2002 9 Participating Hospitals</vt:lpstr>
      <vt:lpstr>VSGNE 2012 30 Participating Hospitals </vt:lpstr>
      <vt:lpstr>&gt;25,000 Procedures Reported</vt:lpstr>
      <vt:lpstr>Regional Quality Improvement</vt:lpstr>
      <vt:lpstr>Regional Quality Improvement</vt:lpstr>
      <vt:lpstr>Statin Treatment Preoperatively</vt:lpstr>
      <vt:lpstr>Pre-op Statin Use 2003</vt:lpstr>
      <vt:lpstr>Pre-op Statin Use 2009</vt:lpstr>
      <vt:lpstr>Regional Quality Improvement</vt:lpstr>
      <vt:lpstr>Patching Carotid Endarterectomy </vt:lpstr>
      <vt:lpstr> Re-stenosis &gt; 80% at One Year after Carotid Endarterectomy</vt:lpstr>
      <vt:lpstr>Slide 22</vt:lpstr>
      <vt:lpstr>Slide 23</vt:lpstr>
      <vt:lpstr>Regional Quality Improvement</vt:lpstr>
      <vt:lpstr>Bleeding after Carotid Endarterectomy</vt:lpstr>
      <vt:lpstr>Slide 26</vt:lpstr>
      <vt:lpstr>Slide 27</vt:lpstr>
      <vt:lpstr>Slide 28</vt:lpstr>
      <vt:lpstr>New Knowledge  Practice Change?</vt:lpstr>
      <vt:lpstr>VSGNE Protamine Use during CEA</vt:lpstr>
      <vt:lpstr>Re-operation for Bleeding    after CEA Reduced by 50%</vt:lpstr>
      <vt:lpstr>Regional Quality Improvement</vt:lpstr>
      <vt:lpstr>Improving Patient Selection: Predicting Cardiac Complications</vt:lpstr>
      <vt:lpstr>Slide 34</vt:lpstr>
      <vt:lpstr>Slide 35</vt:lpstr>
      <vt:lpstr>Slide 36</vt:lpstr>
      <vt:lpstr>Regional Quality Improvement</vt:lpstr>
      <vt:lpstr>Center Variation in Complications</vt:lpstr>
      <vt:lpstr>Infections after Leg Bypass</vt:lpstr>
      <vt:lpstr>Slide 40</vt:lpstr>
      <vt:lpstr>Slide 41</vt:lpstr>
      <vt:lpstr>Slide 42</vt:lpstr>
      <vt:lpstr>Slide 43</vt:lpstr>
    </vt:vector>
  </TitlesOfParts>
  <Company>DHMC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Vascular Study Group of Northern New England</dc:title>
  <dc:creator>Jack L. Cronenwett</dc:creator>
  <cp:lastModifiedBy>DHHS</cp:lastModifiedBy>
  <cp:revision>634</cp:revision>
  <cp:lastPrinted>2002-04-29T22:12:40Z</cp:lastPrinted>
  <dcterms:created xsi:type="dcterms:W3CDTF">2004-09-16T14:53:59Z</dcterms:created>
  <dcterms:modified xsi:type="dcterms:W3CDTF">2012-10-10T18:11:35Z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8</vt:i4>
  </property>
</Properties>
</file>