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5" r:id="rId2"/>
    <p:sldId id="286" r:id="rId3"/>
    <p:sldId id="291" r:id="rId4"/>
    <p:sldId id="292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52593"/>
    <a:srgbClr val="FF66FF"/>
    <a:srgbClr val="141450"/>
    <a:srgbClr val="CCCCFF"/>
    <a:srgbClr val="FFCC99"/>
    <a:srgbClr val="FF5050"/>
    <a:srgbClr val="99FF99"/>
    <a:srgbClr val="00FFFF"/>
    <a:srgbClr val="FFFF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13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OlshoL\SAUL\Analysis\Out\Tables%20for%20Impact%20Manuscri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9"/>
  <c:chart>
    <c:plotArea>
      <c:layout>
        <c:manualLayout>
          <c:layoutTarget val="inner"/>
          <c:xMode val="edge"/>
          <c:yMode val="edge"/>
          <c:x val="7.7181948567390343E-2"/>
          <c:y val="3.0365855995954726E-2"/>
          <c:w val="0.90413439712916355"/>
          <c:h val="0.65268844922911673"/>
        </c:manualLayout>
      </c:layout>
      <c:lineChart>
        <c:grouping val="standard"/>
        <c:ser>
          <c:idx val="0"/>
          <c:order val="0"/>
          <c:tx>
            <c:strRef>
              <c:f>'Figure 1 - Monthly RX'!$B$2</c:f>
              <c:strCache>
                <c:ptCount val="1"/>
                <c:pt idx="0">
                  <c:v>Intervention Group All Indications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'Figure 1 - Monthly RX'!$A$3:$A$11</c:f>
              <c:strCache>
                <c:ptCount val="9"/>
                <c:pt idx="0">
                  <c:v>Mar</c:v>
                </c:pt>
                <c:pt idx="1">
                  <c:v>Apr</c:v>
                </c:pt>
                <c:pt idx="2">
                  <c:v>May</c:v>
                </c:pt>
                <c:pt idx="3">
                  <c:v>Jun</c:v>
                </c:pt>
                <c:pt idx="4">
                  <c:v>Jul</c:v>
                </c:pt>
                <c:pt idx="5">
                  <c:v>Aug</c:v>
                </c:pt>
                <c:pt idx="6">
                  <c:v>Sep</c:v>
                </c:pt>
                <c:pt idx="7">
                  <c:v>Oct</c:v>
                </c:pt>
                <c:pt idx="8">
                  <c:v>Nov</c:v>
                </c:pt>
              </c:strCache>
            </c:strRef>
          </c:cat>
          <c:val>
            <c:numRef>
              <c:f>'Figure 1 - Monthly RX'!$B$3:$B$11</c:f>
              <c:numCache>
                <c:formatCode>General</c:formatCode>
                <c:ptCount val="9"/>
                <c:pt idx="0">
                  <c:v>1.4949999999999999</c:v>
                </c:pt>
                <c:pt idx="1">
                  <c:v>1.208</c:v>
                </c:pt>
                <c:pt idx="2">
                  <c:v>1.181</c:v>
                </c:pt>
                <c:pt idx="3">
                  <c:v>1.026</c:v>
                </c:pt>
                <c:pt idx="4">
                  <c:v>0.82500000000000007</c:v>
                </c:pt>
                <c:pt idx="5">
                  <c:v>0.95800000000000007</c:v>
                </c:pt>
                <c:pt idx="6">
                  <c:v>0.96500000000000008</c:v>
                </c:pt>
                <c:pt idx="7">
                  <c:v>0.90800000000000003</c:v>
                </c:pt>
                <c:pt idx="8">
                  <c:v>1.0169999999999997</c:v>
                </c:pt>
              </c:numCache>
            </c:numRef>
          </c:val>
        </c:ser>
        <c:ser>
          <c:idx val="1"/>
          <c:order val="1"/>
          <c:tx>
            <c:strRef>
              <c:f>'Figure 1 - Monthly RX'!$C$2</c:f>
              <c:strCache>
                <c:ptCount val="1"/>
                <c:pt idx="0">
                  <c:v>Comparison Group All Indications</c:v>
                </c:pt>
              </c:strCache>
            </c:strRef>
          </c:tx>
          <c:spPr>
            <a:ln>
              <a:solidFill>
                <a:schemeClr val="bg1"/>
              </a:solidFill>
              <a:prstDash val="solid"/>
            </a:ln>
          </c:spPr>
          <c:marker>
            <c:symbol val="none"/>
          </c:marker>
          <c:cat>
            <c:strRef>
              <c:f>'Figure 1 - Monthly RX'!$A$3:$A$11</c:f>
              <c:strCache>
                <c:ptCount val="9"/>
                <c:pt idx="0">
                  <c:v>Mar</c:v>
                </c:pt>
                <c:pt idx="1">
                  <c:v>Apr</c:v>
                </c:pt>
                <c:pt idx="2">
                  <c:v>May</c:v>
                </c:pt>
                <c:pt idx="3">
                  <c:v>Jun</c:v>
                </c:pt>
                <c:pt idx="4">
                  <c:v>Jul</c:v>
                </c:pt>
                <c:pt idx="5">
                  <c:v>Aug</c:v>
                </c:pt>
                <c:pt idx="6">
                  <c:v>Sep</c:v>
                </c:pt>
                <c:pt idx="7">
                  <c:v>Oct</c:v>
                </c:pt>
                <c:pt idx="8">
                  <c:v>Nov</c:v>
                </c:pt>
              </c:strCache>
            </c:strRef>
          </c:cat>
          <c:val>
            <c:numRef>
              <c:f>'Figure 1 - Monthly RX'!$C$3:$C$11</c:f>
              <c:numCache>
                <c:formatCode>0.000</c:formatCode>
                <c:ptCount val="9"/>
                <c:pt idx="0">
                  <c:v>1.397</c:v>
                </c:pt>
                <c:pt idx="1">
                  <c:v>1.2129999999999999</c:v>
                </c:pt>
                <c:pt idx="2">
                  <c:v>1.135</c:v>
                </c:pt>
                <c:pt idx="3">
                  <c:v>1.173</c:v>
                </c:pt>
                <c:pt idx="4">
                  <c:v>1.222</c:v>
                </c:pt>
                <c:pt idx="5">
                  <c:v>1.0349999999999997</c:v>
                </c:pt>
                <c:pt idx="6">
                  <c:v>1.2729999999999997</c:v>
                </c:pt>
                <c:pt idx="7">
                  <c:v>1.1599999999999997</c:v>
                </c:pt>
                <c:pt idx="8">
                  <c:v>1.244</c:v>
                </c:pt>
              </c:numCache>
            </c:numRef>
          </c:val>
        </c:ser>
        <c:dLbls/>
        <c:marker val="1"/>
        <c:axId val="72966528"/>
        <c:axId val="72968064"/>
      </c:lineChart>
      <c:catAx>
        <c:axId val="72966528"/>
        <c:scaling>
          <c:orientation val="minMax"/>
        </c:scaling>
        <c:axPos val="b"/>
        <c:tickLblPos val="nextTo"/>
        <c:crossAx val="72968064"/>
        <c:crosses val="autoZero"/>
        <c:auto val="1"/>
        <c:lblAlgn val="ctr"/>
        <c:lblOffset val="100"/>
      </c:catAx>
      <c:valAx>
        <c:axId val="729680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r>
                  <a:rPr lang="en-US" sz="1400">
                    <a:solidFill>
                      <a:schemeClr val="bg1"/>
                    </a:solidFill>
                  </a:rPr>
                  <a:t>Prescriptions per 100 resident-days</a:t>
                </a:r>
              </a:p>
            </c:rich>
          </c:tx>
          <c:layout/>
        </c:title>
        <c:numFmt formatCode="#,##0.0" sourceLinked="0"/>
        <c:tickLblPos val="nextTo"/>
        <c:crossAx val="72966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600">
                <a:solidFill>
                  <a:schemeClr val="bg1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>
                <a:solidFill>
                  <a:schemeClr val="bg1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3.4603674540682409E-2"/>
          <c:y val="0.76612858249996973"/>
          <c:w val="0.92032355468840754"/>
          <c:h val="9.4537958615309836E-2"/>
        </c:manualLayout>
      </c:layout>
      <c:spPr>
        <a:ln>
          <a:solidFill>
            <a:schemeClr val="bg1"/>
          </a:solidFill>
          <a:prstDash val="solid"/>
        </a:ln>
      </c:spPr>
    </c:legend>
    <c:plotVisOnly val="1"/>
    <c:dispBlanksAs val="gap"/>
  </c:chart>
  <c:spPr>
    <a:solidFill>
      <a:schemeClr val="bg1">
        <a:lumMod val="20000"/>
        <a:lumOff val="80000"/>
        <a:alpha val="0"/>
      </a:schemeClr>
    </a:solidFill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0.38938</cdr:x>
      <cdr:y>0.4438</cdr:y>
    </cdr:from>
    <cdr:to>
      <cdr:x>0.56777</cdr:x>
      <cdr:y>0.50898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3352800" y="2514600"/>
          <a:ext cx="153599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>
              <a:solidFill>
                <a:schemeClr val="bg1"/>
              </a:solidFill>
            </a:rPr>
            <a:t>Follow-up==&gt;</a:t>
          </a:r>
        </a:p>
      </cdr:txBody>
    </cdr:sp>
  </cdr:relSizeAnchor>
  <cdr:relSizeAnchor xmlns:cdr="http://schemas.openxmlformats.org/drawingml/2006/chartDrawing">
    <cdr:from>
      <cdr:x>0.37725</cdr:x>
      <cdr:y>0.03004</cdr:y>
    </cdr:from>
    <cdr:to>
      <cdr:x>0.37725</cdr:x>
      <cdr:y>0.68198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3190875" y="161925"/>
          <a:ext cx="0" cy="351472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0.22124</cdr:x>
      <cdr:y>0.4438</cdr:y>
    </cdr:from>
    <cdr:to>
      <cdr:x>0.38938</cdr:x>
      <cdr:y>0.50898</cdr:y>
    </cdr:to>
    <cdr:sp macro="" textlink="">
      <cdr:nvSpPr>
        <cdr:cNvPr id="8" name="TextBox 8"/>
        <cdr:cNvSpPr txBox="1"/>
      </cdr:nvSpPr>
      <cdr:spPr>
        <a:xfrm xmlns:a="http://schemas.openxmlformats.org/drawingml/2006/main">
          <a:off x="1905000" y="2514600"/>
          <a:ext cx="144780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/>
        <a:p xmlns:a="http://schemas.openxmlformats.org/drawingml/2006/main">
          <a:r>
            <a:rPr lang="en-US" sz="1200" dirty="0">
              <a:solidFill>
                <a:schemeClr val="bg1"/>
              </a:solidFill>
            </a:rPr>
            <a:t>&lt;== </a:t>
          </a:r>
          <a:r>
            <a:rPr lang="en-US" sz="1800" dirty="0">
              <a:solidFill>
                <a:schemeClr val="bg1"/>
              </a:solidFill>
            </a:rPr>
            <a:t>Baseline</a:t>
          </a:r>
          <a:endParaRPr lang="en-US" sz="1200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F36F0C-177D-44F7-8FF2-85902FA53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8281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EF234C-C386-4ECA-8E58-4A6A02117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285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B2A26-7970-443C-9B32-25C4A66A0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047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15C78-03E7-4981-8AB6-ABEF37733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81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57D0F-5882-47AE-815B-D60E3A467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28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9DC6B-800F-4A82-8BB8-9BE67DD69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02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48EDD-CB5D-4116-A8F8-3D0DC5A21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641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D29D7-0D3E-4441-945F-E6D539DDD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0376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17E4F-6E0D-4036-BF9F-9C57992A8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7339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4DA5-F078-42A0-B245-F35B28DAC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976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B5D3F-F397-41B0-902C-F6BB84E08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916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6E79D-4218-44E3-8AA7-E847475FB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720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9E04D-72D8-4CD6-88EC-434844ADE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523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609600"/>
            <a:ext cx="464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D91BFE-4A45-40A8-BA78-081386A27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2TES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1"/>
          <a:stretch>
            <a:fillRect/>
          </a:stretch>
        </p:blipFill>
        <p:spPr bwMode="auto">
          <a:xfrm>
            <a:off x="228600" y="304800"/>
            <a:ext cx="22860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9388" y="234950"/>
            <a:ext cx="703262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228600"/>
            <a:ext cx="4800600" cy="213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800" dirty="0" smtClean="0"/>
              <a:t>Nursing Homes as Data Collection Sites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81000" y="2362200"/>
            <a:ext cx="83058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Philip D. Sloane, MD, MPH</a:t>
            </a:r>
          </a:p>
          <a:p>
            <a:pPr algn="ctr"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University of North Carolina at Chapel Hill</a:t>
            </a:r>
          </a:p>
          <a:p>
            <a:pPr algn="ctr">
              <a:defRPr/>
            </a:pP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ABT team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 Rosanna Bertrand, PhD; Lauren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Olsho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Louise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Hadden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Alrick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Edwards.</a:t>
            </a:r>
          </a:p>
          <a:p>
            <a:pPr>
              <a:defRPr/>
            </a:pP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UNC team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 Sheryl Zimmerman, PhD; Anna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Beeber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PhD, GNP, RN; Christine Kistler, MD,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MASc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 C. Madeline Mitchell, MURP</a:t>
            </a:r>
          </a:p>
          <a:p>
            <a:pPr>
              <a:defRPr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Funding provided by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AHRQ contract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HHSA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290200600001I.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Explosion 1 4"/>
          <p:cNvSpPr/>
          <p:nvPr/>
        </p:nvSpPr>
        <p:spPr bwMode="auto">
          <a:xfrm>
            <a:off x="838200" y="609600"/>
            <a:ext cx="7239000" cy="6019800"/>
          </a:xfrm>
          <a:prstGeom prst="irregularSeal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2525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Nursing homes are complex systems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rgbClr val="2525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with a unique 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28600"/>
            <a:ext cx="5181600" cy="838200"/>
          </a:xfrm>
        </p:spPr>
        <p:txBody>
          <a:bodyPr/>
          <a:lstStyle/>
          <a:p>
            <a:r>
              <a:rPr lang="en-US" dirty="0" smtClean="0"/>
              <a:t>Prior Research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4114800" cy="4648200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 Team (CS-LTC)</a:t>
            </a:r>
          </a:p>
          <a:p>
            <a:pPr marL="0" indent="0">
              <a:buNone/>
            </a:pPr>
            <a:endParaRPr lang="en-US" sz="400" b="1" dirty="0" smtClean="0"/>
          </a:p>
          <a:p>
            <a:pPr marL="0" indent="0"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Nursing home research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•  Over 25 funded NH studies </a:t>
            </a:r>
            <a:r>
              <a:rPr lang="en-US" dirty="0"/>
              <a:t>over 20+ years </a:t>
            </a:r>
            <a:r>
              <a:rPr lang="en-US" dirty="0" smtClean="0"/>
              <a:t>involving primary data collection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smtClean="0"/>
              <a:t> 7 NH intervention trials   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Infection research</a:t>
            </a:r>
            <a:r>
              <a:rPr lang="en-US" b="1" dirty="0" smtClean="0">
                <a:solidFill>
                  <a:srgbClr val="FFFF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smtClean="0"/>
              <a:t> 2 NH infection studies </a:t>
            </a: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648200" y="1752600"/>
            <a:ext cx="4343400" cy="4648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              </a:t>
            </a:r>
            <a:r>
              <a:rPr lang="en-US" sz="3000" b="1" dirty="0" smtClean="0"/>
              <a:t>ABT Team</a:t>
            </a:r>
          </a:p>
          <a:p>
            <a:pPr marL="0" indent="0">
              <a:buFontTx/>
              <a:buNone/>
            </a:pPr>
            <a:endParaRPr lang="en-US" sz="400" b="1" dirty="0" smtClean="0"/>
          </a:p>
          <a:p>
            <a:pPr marL="0" indent="0">
              <a:buNone/>
            </a:pPr>
            <a:r>
              <a:rPr lang="en-US" sz="2600" b="1" u="sng" dirty="0">
                <a:solidFill>
                  <a:srgbClr val="FFFF00"/>
                </a:solidFill>
              </a:rPr>
              <a:t>Nursing home research</a:t>
            </a:r>
            <a:r>
              <a:rPr lang="en-US" sz="2600" b="1" dirty="0"/>
              <a:t>:</a:t>
            </a:r>
          </a:p>
          <a:p>
            <a:pPr marL="0" indent="0">
              <a:buNone/>
            </a:pPr>
            <a:r>
              <a:rPr lang="en-US" sz="2600" dirty="0"/>
              <a:t>•  </a:t>
            </a:r>
            <a:r>
              <a:rPr lang="en-US" sz="2600" dirty="0" smtClean="0"/>
              <a:t>Over 20 years of  NH QI research</a:t>
            </a:r>
          </a:p>
          <a:p>
            <a:pPr marL="0" indent="0">
              <a:buNone/>
            </a:pPr>
            <a:r>
              <a:rPr lang="en-US" sz="2600" dirty="0"/>
              <a:t>•  </a:t>
            </a:r>
            <a:r>
              <a:rPr lang="en-US" sz="2600" dirty="0" smtClean="0"/>
              <a:t>Over 30 federally-funded intervention/evaluation studies  </a:t>
            </a:r>
            <a:endParaRPr lang="en-US" sz="2600" dirty="0"/>
          </a:p>
          <a:p>
            <a:pPr marL="0" indent="0">
              <a:buNone/>
            </a:pPr>
            <a:r>
              <a:rPr lang="en-US" sz="2600" b="1" dirty="0" smtClean="0"/>
              <a:t>   </a:t>
            </a:r>
            <a:r>
              <a:rPr lang="en-US" sz="2600" b="1" u="sng" dirty="0" smtClean="0">
                <a:solidFill>
                  <a:srgbClr val="FFFF00"/>
                </a:solidFill>
              </a:rPr>
              <a:t>Infection </a:t>
            </a:r>
            <a:r>
              <a:rPr lang="en-US" sz="2600" b="1" u="sng" dirty="0">
                <a:solidFill>
                  <a:srgbClr val="FFFF00"/>
                </a:solidFill>
              </a:rPr>
              <a:t>research:</a:t>
            </a:r>
          </a:p>
          <a:p>
            <a:pPr marL="0" indent="0">
              <a:buNone/>
            </a:pPr>
            <a:r>
              <a:rPr lang="en-US" sz="2600" b="1" dirty="0"/>
              <a:t>• </a:t>
            </a:r>
            <a:r>
              <a:rPr lang="en-US" sz="2600" b="1" dirty="0" smtClean="0"/>
              <a:t> A</a:t>
            </a:r>
            <a:r>
              <a:rPr lang="en-US" sz="2600" dirty="0" smtClean="0"/>
              <a:t>ntibiogram use in NHs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Multiple US and international HIV studies</a:t>
            </a:r>
          </a:p>
        </p:txBody>
      </p:sp>
    </p:spTree>
    <p:extLst>
      <p:ext uri="{BB962C8B-B14F-4D97-AF65-F5344CB8AC3E}">
        <p14:creationId xmlns:p14="http://schemas.microsoft.com/office/powerpoint/2010/main" xmlns="" val="392620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152400"/>
            <a:ext cx="54102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 and Study Design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763000" cy="5547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GOALS:</a:t>
            </a:r>
          </a:p>
          <a:p>
            <a:pPr marL="0" lvl="1"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• Implement &amp; evaluate a multicomponent QI </a:t>
            </a:r>
            <a:r>
              <a:rPr lang="en-US" sz="2800" dirty="0">
                <a:solidFill>
                  <a:schemeClr val="bg1"/>
                </a:solidFill>
              </a:rPr>
              <a:t>program </a:t>
            </a:r>
            <a:r>
              <a:rPr lang="en-US" sz="2800" dirty="0" smtClean="0">
                <a:solidFill>
                  <a:schemeClr val="bg1"/>
                </a:solidFill>
              </a:rPr>
              <a:t>on optimizing antibiotic </a:t>
            </a:r>
            <a:r>
              <a:rPr lang="en-US" sz="2800" dirty="0">
                <a:solidFill>
                  <a:schemeClr val="bg1"/>
                </a:solidFill>
              </a:rPr>
              <a:t>prescribing 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• Assess </a:t>
            </a:r>
            <a:r>
              <a:rPr lang="en-US" sz="2800" dirty="0">
                <a:solidFill>
                  <a:schemeClr val="bg1"/>
                </a:solidFill>
              </a:rPr>
              <a:t>the validity of the Loeb Minimum Criteria 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182880" indent="-365760">
              <a:buFont typeface="Arial" pitchFamily="34" charset="0"/>
              <a:buChar char="•"/>
              <a:defRPr/>
            </a:pPr>
            <a:endParaRPr lang="en-US" sz="105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DESIGN: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• </a:t>
            </a:r>
            <a:r>
              <a:rPr lang="en-US" sz="2800" dirty="0" smtClean="0">
                <a:solidFill>
                  <a:schemeClr val="bg1"/>
                </a:solidFill>
              </a:rPr>
              <a:t>LTC provider group / 2 geographically separate regions</a:t>
            </a:r>
          </a:p>
          <a:p>
            <a:pPr lvl="1">
              <a:defRPr/>
            </a:pPr>
            <a:r>
              <a:rPr lang="en-US" dirty="0" smtClean="0">
                <a:solidFill>
                  <a:schemeClr val="bg1"/>
                </a:solidFill>
              </a:rPr>
              <a:t>•    One region assigned to intervention </a:t>
            </a:r>
            <a:r>
              <a:rPr lang="en-US" dirty="0">
                <a:solidFill>
                  <a:schemeClr val="bg1"/>
                </a:solidFill>
              </a:rPr>
              <a:t>(6 </a:t>
            </a:r>
            <a:r>
              <a:rPr lang="en-US" dirty="0" smtClean="0">
                <a:solidFill>
                  <a:schemeClr val="bg1"/>
                </a:solidFill>
              </a:rPr>
              <a:t>NHs)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Other assigned to comparison </a:t>
            </a:r>
            <a:r>
              <a:rPr lang="en-US" dirty="0">
                <a:solidFill>
                  <a:schemeClr val="bg1"/>
                </a:solidFill>
              </a:rPr>
              <a:t>(6 NHs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• </a:t>
            </a:r>
            <a:r>
              <a:rPr lang="en-US" sz="2800" dirty="0" smtClean="0">
                <a:solidFill>
                  <a:schemeClr val="bg1"/>
                </a:solidFill>
              </a:rPr>
              <a:t>9 months chart abstraction (3m baseline, 6m follow-up)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• </a:t>
            </a:r>
            <a:r>
              <a:rPr lang="en-US" sz="2800" dirty="0" smtClean="0">
                <a:solidFill>
                  <a:schemeClr val="bg1"/>
                </a:solidFill>
              </a:rPr>
              <a:t>QI program (months 4–9)</a:t>
            </a:r>
          </a:p>
          <a:p>
            <a:pPr marL="109728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Provider and NH staff training (Pocket Card/Referral Form)</a:t>
            </a:r>
          </a:p>
          <a:p>
            <a:pPr marL="109728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Brochure / meetings for residents/families</a:t>
            </a:r>
          </a:p>
          <a:p>
            <a:pPr marL="109728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Monthly data reports / meetings with facility QI teams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997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1221708930"/>
              </p:ext>
            </p:extLst>
          </p:nvPr>
        </p:nvGraphicFramePr>
        <p:xfrm>
          <a:off x="152400" y="1600200"/>
          <a:ext cx="8839200" cy="5132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029200" y="3429000"/>
            <a:ext cx="3962400" cy="1828800"/>
          </a:xfrm>
          <a:prstGeom prst="rect">
            <a:avLst/>
          </a:prstGeom>
          <a:solidFill>
            <a:schemeClr val="bg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Percent Change in </a:t>
            </a:r>
            <a:r>
              <a:rPr lang="en-US" sz="1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Abx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Prescribing from Baseline to Follow-Up</a:t>
            </a:r>
          </a:p>
          <a:p>
            <a:pPr algn="ctr"/>
            <a:endParaRPr lang="en-US" sz="900" dirty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Intervention group:  26.8%  reduction</a:t>
            </a:r>
          </a:p>
          <a:p>
            <a:pPr algn="l"/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Comparison group:  5.3%  reduction</a:t>
            </a:r>
          </a:p>
          <a:p>
            <a:pPr algn="l"/>
            <a:endParaRPr lang="en-US" sz="9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P = 0.036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0" y="304800"/>
            <a:ext cx="4648200" cy="1143000"/>
          </a:xfrm>
        </p:spPr>
        <p:txBody>
          <a:bodyPr/>
          <a:lstStyle/>
          <a:p>
            <a:r>
              <a:rPr lang="en-US" dirty="0" smtClean="0"/>
              <a:t>Main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22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304800"/>
            <a:ext cx="4648200" cy="1143000"/>
          </a:xfrm>
        </p:spPr>
        <p:txBody>
          <a:bodyPr/>
          <a:lstStyle/>
          <a:p>
            <a:r>
              <a:rPr lang="en-US" dirty="0" smtClean="0"/>
              <a:t>Using NH Records as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648200"/>
          </a:xfrm>
        </p:spPr>
        <p:txBody>
          <a:bodyPr/>
          <a:lstStyle/>
          <a:p>
            <a:r>
              <a:rPr lang="en-US" dirty="0" smtClean="0"/>
              <a:t>Many NHs pre-electronic; some have EHR</a:t>
            </a:r>
          </a:p>
          <a:p>
            <a:r>
              <a:rPr lang="en-US" dirty="0"/>
              <a:t>Physician notes:</a:t>
            </a:r>
          </a:p>
          <a:p>
            <a:pPr lvl="1"/>
            <a:r>
              <a:rPr lang="en-US" dirty="0"/>
              <a:t>If electronic, access limited</a:t>
            </a:r>
          </a:p>
          <a:p>
            <a:pPr lvl="1"/>
            <a:r>
              <a:rPr lang="en-US" dirty="0"/>
              <a:t>If paper, quality often poor</a:t>
            </a:r>
          </a:p>
          <a:p>
            <a:r>
              <a:rPr lang="en-US" dirty="0"/>
              <a:t>Nursing notes:</a:t>
            </a:r>
          </a:p>
          <a:p>
            <a:pPr lvl="1"/>
            <a:r>
              <a:rPr lang="en-US" dirty="0"/>
              <a:t>Often quite limited; length, quality, and consistency inferior to hospital setting</a:t>
            </a:r>
          </a:p>
          <a:p>
            <a:r>
              <a:rPr lang="en-US" dirty="0" smtClean="0"/>
              <a:t>Assessment data consistent, illness data not</a:t>
            </a:r>
          </a:p>
          <a:p>
            <a:r>
              <a:rPr lang="en-US" dirty="0"/>
              <a:t>Our attempt to introduce a standardized reporting tool for infections </a:t>
            </a:r>
            <a:r>
              <a:rPr lang="en-US" dirty="0" smtClean="0">
                <a:sym typeface="Wingdings" pitchFamily="2" charset="2"/>
              </a:rPr>
              <a:t> limited acceptance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963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304800"/>
            <a:ext cx="4648200" cy="1143000"/>
          </a:xfrm>
        </p:spPr>
        <p:txBody>
          <a:bodyPr/>
          <a:lstStyle/>
          <a:p>
            <a:r>
              <a:rPr lang="en-US" dirty="0" smtClean="0"/>
              <a:t>Collecting </a:t>
            </a:r>
            <a:r>
              <a:rPr lang="en-US" smtClean="0"/>
              <a:t>Primary Data in NHs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7924800" cy="3962400"/>
          </a:xfrm>
        </p:spPr>
        <p:txBody>
          <a:bodyPr/>
          <a:lstStyle/>
          <a:p>
            <a:r>
              <a:rPr lang="en-US" dirty="0" smtClean="0"/>
              <a:t>No major administrative barriers encountered:  NH  staff cooperative</a:t>
            </a:r>
          </a:p>
          <a:p>
            <a:r>
              <a:rPr lang="en-US" dirty="0" smtClean="0"/>
              <a:t>Data collection staff must be clinical (we used RNs),  well trained, and supervised</a:t>
            </a:r>
          </a:p>
          <a:p>
            <a:r>
              <a:rPr lang="en-US" dirty="0" smtClean="0"/>
              <a:t>Records can be massive; audit time per record was longer than we’d anticipated</a:t>
            </a:r>
            <a:endParaRPr lang="en-US" dirty="0"/>
          </a:p>
          <a:p>
            <a:r>
              <a:rPr lang="en-US" dirty="0" smtClean="0"/>
              <a:t>Lack of systems for acute illness made standardization of data collection difficult</a:t>
            </a:r>
          </a:p>
        </p:txBody>
      </p:sp>
    </p:spTree>
    <p:extLst>
      <p:ext uri="{BB962C8B-B14F-4D97-AF65-F5344CB8AC3E}">
        <p14:creationId xmlns:p14="http://schemas.microsoft.com/office/powerpoint/2010/main" xmlns="" val="22588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415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Nursing Homes as Data Collection Sites</vt:lpstr>
      <vt:lpstr>Prior Research Experience</vt:lpstr>
      <vt:lpstr>Goals and Study Design</vt:lpstr>
      <vt:lpstr>Main Results</vt:lpstr>
      <vt:lpstr>Using NH Records as Data Sources</vt:lpstr>
      <vt:lpstr>Collecting Primary Data in NHs</vt:lpstr>
    </vt:vector>
  </TitlesOfParts>
  <Company>SCHSR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Facility Factors Affecting Outcomes of Assisted Living Residents</dc:title>
  <dc:creator>April S. Points</dc:creator>
  <cp:lastModifiedBy>DHHS</cp:lastModifiedBy>
  <cp:revision>77</cp:revision>
  <cp:lastPrinted>2000-11-15T18:27:18Z</cp:lastPrinted>
  <dcterms:created xsi:type="dcterms:W3CDTF">2000-11-14T17:44:53Z</dcterms:created>
  <dcterms:modified xsi:type="dcterms:W3CDTF">2012-09-05T19:02:33Z</dcterms:modified>
</cp:coreProperties>
</file>