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5" r:id="rId1"/>
  </p:sldMasterIdLst>
  <p:notesMasterIdLst>
    <p:notesMasterId r:id="rId10"/>
  </p:notesMasterIdLst>
  <p:handoutMasterIdLst>
    <p:handoutMasterId r:id="rId11"/>
  </p:handoutMasterIdLst>
  <p:sldIdLst>
    <p:sldId id="1292" r:id="rId2"/>
    <p:sldId id="1346" r:id="rId3"/>
    <p:sldId id="1468" r:id="rId4"/>
    <p:sldId id="1464" r:id="rId5"/>
    <p:sldId id="1465" r:id="rId6"/>
    <p:sldId id="1466" r:id="rId7"/>
    <p:sldId id="1467" r:id="rId8"/>
    <p:sldId id="1298" r:id="rId9"/>
  </p:sldIdLst>
  <p:sldSz cx="9144000" cy="6858000" type="screen4x3"/>
  <p:notesSz cx="6858000" cy="914400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pitchFamily="116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pitchFamily="116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pitchFamily="116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pitchFamily="116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pitchFamily="116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ヒラギノ角ゴ Pro W3" pitchFamily="116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ヒラギノ角ゴ Pro W3" pitchFamily="116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ヒラギノ角ゴ Pro W3" pitchFamily="116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ヒラギノ角ゴ Pro W3" pitchFamily="116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FF00"/>
    <a:srgbClr val="003399"/>
    <a:srgbClr val="FFFFFF"/>
    <a:srgbClr val="000000"/>
    <a:srgbClr val="0059B2"/>
    <a:srgbClr val="7D4CB2"/>
    <a:srgbClr val="7245A3"/>
    <a:srgbClr val="8556B8"/>
    <a:srgbClr val="815292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00" autoAdjust="0"/>
    <p:restoredTop sz="94709" autoAdjust="0"/>
  </p:normalViewPr>
  <p:slideViewPr>
    <p:cSldViewPr>
      <p:cViewPr varScale="1">
        <p:scale>
          <a:sx n="37" d="100"/>
          <a:sy n="37" d="100"/>
        </p:scale>
        <p:origin x="-701" y="-86"/>
      </p:cViewPr>
      <p:guideLst>
        <p:guide orient="horz" pos="2160"/>
        <p:guide pos="292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1320" y="-90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9112257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9350" y="692150"/>
            <a:ext cx="4559300" cy="34163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1" name="Rectangle 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xmlns="" val="17149066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 lIns="91435" tIns="45718" rIns="91435" bIns="45718"/>
          <a:lstStyle/>
          <a:p>
            <a:endParaRPr lang="en-US" sz="1400" i="1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572000"/>
            <a:ext cx="5486400" cy="3884951"/>
          </a:xfrm>
          <a:ln/>
        </p:spPr>
        <p:txBody>
          <a:bodyPr/>
          <a:lstStyle/>
          <a:p>
            <a:pPr>
              <a:buFont typeface="Arial" pitchFamily="34" charset="0"/>
              <a:buNone/>
            </a:pPr>
            <a:endParaRPr lang="en-US" dirty="0" smtClean="0">
              <a:latin typeface="Arial" pitchFamily="34" charset="0"/>
            </a:endParaRPr>
          </a:p>
        </p:txBody>
      </p:sp>
      <p:sp>
        <p:nvSpPr>
          <p:cNvPr id="72707" name="Rectangle 7"/>
          <p:cNvSpPr txBox="1">
            <a:spLocks noChangeArrowheads="1"/>
          </p:cNvSpPr>
          <p:nvPr/>
        </p:nvSpPr>
        <p:spPr bwMode="auto">
          <a:xfrm>
            <a:off x="3884613" y="8686488"/>
            <a:ext cx="2971800" cy="455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261" tIns="46131" rIns="92261" bIns="46131" anchor="b"/>
          <a:lstStyle>
            <a:lvl1pPr defTabSz="920750">
              <a:defRPr sz="1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defTabSz="920750">
              <a:defRPr sz="1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defTabSz="920750">
              <a:defRPr sz="1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defTabSz="920750">
              <a:defRPr sz="1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defTabSz="920750">
              <a:defRPr sz="1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92075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92075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92075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92075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r"/>
            <a:fld id="{737EBF43-F023-40C9-A651-FD2363F3B7BF}" type="slidenum">
              <a:rPr lang="en-US" sz="1200"/>
              <a:pPr algn="r"/>
              <a:t>3</a:t>
            </a:fld>
            <a:endParaRPr lang="en-US" sz="12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Wave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75" y="6154738"/>
            <a:ext cx="9140825" cy="70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New NS Logo on WHITE SMAL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3463" y="6384925"/>
            <a:ext cx="1473200" cy="33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3776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1638300"/>
            <a:ext cx="7772400" cy="1470025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03776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394075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  <p:transition spd="med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352425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352425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2425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724025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4025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2425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85800" y="1724025"/>
            <a:ext cx="7772400" cy="4114800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</p:spTree>
  </p:cSld>
  <p:clrMapOvr>
    <a:masterClrMapping/>
  </p:clrMapOvr>
  <p:transition spd="med"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2425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724025"/>
            <a:ext cx="7772400" cy="4114800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</p:spTree>
  </p:cSld>
  <p:clrMapOvr>
    <a:masterClrMapping/>
  </p:clrMapOvr>
  <p:transition spd="med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med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724025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4025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med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med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59B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6738" name="Rectangle 2"/>
          <p:cNvSpPr>
            <a:spLocks noChangeArrowheads="1"/>
          </p:cNvSpPr>
          <p:nvPr/>
        </p:nvSpPr>
        <p:spPr bwMode="auto">
          <a:xfrm>
            <a:off x="0" y="0"/>
            <a:ext cx="9144000" cy="3665538"/>
          </a:xfrm>
          <a:prstGeom prst="rect">
            <a:avLst/>
          </a:prstGeom>
          <a:gradFill rotWithShape="1">
            <a:gsLst>
              <a:gs pos="0">
                <a:srgbClr val="0054A8"/>
              </a:gs>
              <a:gs pos="100000">
                <a:srgbClr val="0059B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pic>
        <p:nvPicPr>
          <p:cNvPr id="3075" name="Picture 3" descr="Wave3 copy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6153150"/>
            <a:ext cx="9144000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3674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52425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36741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724025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3078" name="Picture 6" descr="New NS Logo on WHITE SMALL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7383463" y="6384925"/>
            <a:ext cx="1473200" cy="33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4319" r:id="rId1"/>
    <p:sldLayoutId id="2147484306" r:id="rId2"/>
    <p:sldLayoutId id="2147484307" r:id="rId3"/>
    <p:sldLayoutId id="2147484308" r:id="rId4"/>
    <p:sldLayoutId id="2147484309" r:id="rId5"/>
    <p:sldLayoutId id="2147484310" r:id="rId6"/>
    <p:sldLayoutId id="2147484311" r:id="rId7"/>
    <p:sldLayoutId id="2147484312" r:id="rId8"/>
    <p:sldLayoutId id="2147484313" r:id="rId9"/>
    <p:sldLayoutId id="2147484314" r:id="rId10"/>
    <p:sldLayoutId id="2147484315" r:id="rId11"/>
    <p:sldLayoutId id="2147484316" r:id="rId12"/>
    <p:sldLayoutId id="2147484317" r:id="rId13"/>
    <p:sldLayoutId id="2147484318" r:id="rId14"/>
  </p:sldLayoutIdLst>
  <p:transition spd="med">
    <p:wipe dir="r"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ヒラギノ角ゴ Pro W3" pitchFamily="116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ヒラギノ角ゴ Pro W3" pitchFamily="116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ヒラギノ角ゴ Pro W3" pitchFamily="116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ヒラギノ角ゴ Pro W3" pitchFamily="116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ヒラギノ角ゴ Pro W3" pitchFamily="116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ヒラギノ角ゴ Pro W3" pitchFamily="116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ヒラギノ角ゴ Pro W3" pitchFamily="116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ヒラギノ角ゴ Pro W3" pitchFamily="116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FF00"/>
        </a:buClr>
        <a:buChar char="•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FF9933"/>
        </a:buClr>
        <a:buFont typeface="Arial" charset="0"/>
        <a:buChar char="»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Microsoft_Office_Excel_97-2003_Worksheet1.xls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51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533400"/>
            <a:ext cx="9144000" cy="609600"/>
          </a:xfrm>
        </p:spPr>
        <p:txBody>
          <a:bodyPr/>
          <a:lstStyle/>
          <a:p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 </a:t>
            </a:r>
            <a:r>
              <a:rPr lang="en-US" sz="2800" dirty="0">
                <a:effectLst/>
              </a:rPr>
              <a:t>Session 61, Track A: Reducing Healthcare-Associated Infections (HAIs) in Long-Term Care (LTC): Current Strategies and Challenges</a:t>
            </a:r>
            <a:endParaRPr lang="en-US" sz="2800" i="1" dirty="0" smtClean="0">
              <a:solidFill>
                <a:schemeClr val="folHlink"/>
              </a:solidFill>
            </a:endParaRPr>
          </a:p>
        </p:txBody>
      </p:sp>
      <p:sp>
        <p:nvSpPr>
          <p:cNvPr id="1885189" name="Rectangle 5"/>
          <p:cNvSpPr>
            <a:spLocks noChangeArrowheads="1"/>
          </p:cNvSpPr>
          <p:nvPr/>
        </p:nvSpPr>
        <p:spPr bwMode="auto">
          <a:xfrm>
            <a:off x="457200" y="1752600"/>
            <a:ext cx="8305800" cy="415498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AHRQ Annual Meeting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en-US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August 7, 2012</a:t>
            </a:r>
          </a:p>
          <a:p>
            <a:pPr algn="ctr">
              <a:defRPr/>
            </a:pPr>
            <a:endParaRPr lang="en-US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en-US" b="1" dirty="0"/>
              <a:t>Nursing Home Staffing </a:t>
            </a:r>
            <a:endParaRPr lang="en-US" b="1" dirty="0" smtClean="0"/>
          </a:p>
          <a:p>
            <a:pPr algn="ctr">
              <a:defRPr/>
            </a:pPr>
            <a:endParaRPr lang="en-US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en-US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Lance R. Peterson,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MD</a:t>
            </a:r>
          </a:p>
          <a:p>
            <a:pPr algn="ctr"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Epidemiologist</a:t>
            </a:r>
          </a:p>
          <a:p>
            <a:pPr algn="ctr"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Director, Microbiology and ID Research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NorthShore University HealthSystem, Evanston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</a:t>
            </a:r>
            <a:endParaRPr lang="en-US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en-US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Clinical Professor, University </a:t>
            </a:r>
            <a:r>
              <a:rPr lang="en-US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Chicago</a:t>
            </a:r>
          </a:p>
          <a:p>
            <a:pPr algn="ctr">
              <a:defRPr/>
            </a:pPr>
            <a:r>
              <a:rPr lang="en-US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Chicago, IL USA</a:t>
            </a:r>
          </a:p>
        </p:txBody>
      </p:sp>
      <p:pic>
        <p:nvPicPr>
          <p:cNvPr id="5124" name="Picture 6" descr="UofCWmarkCmyk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67600" y="5532438"/>
            <a:ext cx="14478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6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685800"/>
            <a:ext cx="8382000" cy="914400"/>
          </a:xfrm>
        </p:spPr>
        <p:txBody>
          <a:bodyPr/>
          <a:lstStyle/>
          <a:p>
            <a:r>
              <a:rPr lang="en-US" dirty="0" smtClean="0"/>
              <a:t>The ‘DERAIL MRSA’ Program </a:t>
            </a:r>
            <a:r>
              <a:rPr lang="en-US" sz="2800" dirty="0" smtClean="0"/>
              <a:t>(</a:t>
            </a:r>
            <a:r>
              <a:rPr lang="en-US" sz="2800" dirty="0">
                <a:effectLst/>
              </a:rPr>
              <a:t>Detection, Education, Research </a:t>
            </a:r>
            <a:r>
              <a:rPr lang="en-US" sz="2800" dirty="0" smtClean="0">
                <a:effectLst/>
              </a:rPr>
              <a:t>And </a:t>
            </a:r>
            <a:r>
              <a:rPr lang="en-US" sz="2800" dirty="0">
                <a:effectLst/>
              </a:rPr>
              <a:t>d</a:t>
            </a:r>
            <a:r>
              <a:rPr lang="en-US" sz="2800" dirty="0" smtClean="0">
                <a:effectLst/>
              </a:rPr>
              <a:t>ecolonization </a:t>
            </a:r>
            <a:r>
              <a:rPr lang="en-US" sz="2800" dirty="0">
                <a:effectLst/>
              </a:rPr>
              <a:t>w</a:t>
            </a:r>
            <a:r>
              <a:rPr lang="en-US" sz="2800" dirty="0" smtClean="0">
                <a:effectLst/>
              </a:rPr>
              <a:t>ithout </a:t>
            </a:r>
            <a:r>
              <a:rPr lang="en-US" sz="2800" dirty="0">
                <a:effectLst/>
              </a:rPr>
              <a:t>Isolation in Long-term </a:t>
            </a:r>
            <a:r>
              <a:rPr lang="en-US" sz="2800" dirty="0" smtClean="0">
                <a:effectLst/>
              </a:rPr>
              <a:t>care </a:t>
            </a:r>
            <a:r>
              <a:rPr lang="en-US" sz="2800" dirty="0">
                <a:effectLst/>
              </a:rPr>
              <a:t>to c</a:t>
            </a:r>
            <a:r>
              <a:rPr lang="en-US" sz="2800" dirty="0" smtClean="0">
                <a:effectLst/>
              </a:rPr>
              <a:t>ontrol MRSA)</a:t>
            </a:r>
            <a:endParaRPr lang="en-US" sz="2800" dirty="0" smtClean="0"/>
          </a:p>
        </p:txBody>
      </p:sp>
      <p:sp>
        <p:nvSpPr>
          <p:cNvPr id="12697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209800"/>
            <a:ext cx="7696200" cy="4495800"/>
          </a:xfrm>
        </p:spPr>
        <p:txBody>
          <a:bodyPr/>
          <a:lstStyle/>
          <a:p>
            <a:pPr marL="812800" indent="-812800">
              <a:lnSpc>
                <a:spcPct val="80000"/>
              </a:lnSpc>
              <a:defRPr/>
            </a:pPr>
            <a:r>
              <a:rPr lang="en-US" dirty="0" smtClean="0"/>
              <a:t>Goal: Develop a strategy for Infection Control and Prevention in Acute care to Partner with LTCFs</a:t>
            </a:r>
          </a:p>
          <a:p>
            <a:pPr marL="1212850" lvl="1" indent="-812800">
              <a:lnSpc>
                <a:spcPct val="80000"/>
              </a:lnSpc>
              <a:defRPr/>
            </a:pPr>
            <a:r>
              <a:rPr lang="en-US" dirty="0" smtClean="0"/>
              <a:t>Program began in early 2011; MRSA was proof of concept pathogen</a:t>
            </a:r>
          </a:p>
          <a:p>
            <a:pPr marL="1212850" lvl="1" indent="-812800">
              <a:lnSpc>
                <a:spcPct val="80000"/>
              </a:lnSpc>
              <a:defRPr/>
            </a:pPr>
            <a:r>
              <a:rPr lang="en-US" dirty="0" smtClean="0"/>
              <a:t>To date more than 8,500 MRSA tests done on LTCF patients as part of periodic resident testing and all admission surveillance</a:t>
            </a:r>
          </a:p>
          <a:p>
            <a:pPr marL="1212850" lvl="1" indent="-812800">
              <a:lnSpc>
                <a:spcPct val="80000"/>
              </a:lnSpc>
              <a:defRPr/>
            </a:pPr>
            <a:r>
              <a:rPr lang="en-US" dirty="0" smtClean="0"/>
              <a:t>Close relationship between 3 nursing home senior management and IPs</a:t>
            </a:r>
          </a:p>
          <a:p>
            <a:pPr marL="812800" indent="-812800">
              <a:lnSpc>
                <a:spcPct val="80000"/>
              </a:lnSpc>
              <a:defRPr/>
            </a:pPr>
            <a:endParaRPr lang="en-US" i="1" dirty="0" smtClean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itle 6"/>
          <p:cNvSpPr>
            <a:spLocks noGrp="1"/>
          </p:cNvSpPr>
          <p:nvPr>
            <p:ph type="title"/>
          </p:nvPr>
        </p:nvSpPr>
        <p:spPr>
          <a:xfrm>
            <a:off x="263525" y="227013"/>
            <a:ext cx="8728075" cy="914400"/>
          </a:xfrm>
        </p:spPr>
        <p:txBody>
          <a:bodyPr/>
          <a:lstStyle/>
          <a:p>
            <a:r>
              <a:rPr lang="en-US" b="1" dirty="0" smtClean="0">
                <a:latin typeface="Arial" pitchFamily="34" charset="0"/>
              </a:rPr>
              <a:t/>
            </a:r>
            <a:br>
              <a:rPr lang="en-US" b="1" dirty="0" smtClean="0">
                <a:latin typeface="Arial" pitchFamily="34" charset="0"/>
              </a:rPr>
            </a:br>
            <a:r>
              <a:rPr lang="en-US" b="1" dirty="0" smtClean="0">
                <a:latin typeface="Arial" pitchFamily="34" charset="0"/>
              </a:rPr>
              <a:t>Overall Incidence of Organisms in LTCFs </a:t>
            </a:r>
          </a:p>
        </p:txBody>
      </p:sp>
      <p:graphicFrame>
        <p:nvGraphicFramePr>
          <p:cNvPr id="1026" name="Content Placeholder 8"/>
          <p:cNvGraphicFramePr>
            <a:graphicFrameLocks noGrp="1"/>
          </p:cNvGraphicFramePr>
          <p:nvPr>
            <p:ph idx="1"/>
          </p:nvPr>
        </p:nvGraphicFramePr>
        <p:xfrm>
          <a:off x="649288" y="1676400"/>
          <a:ext cx="7843837" cy="4221163"/>
        </p:xfrm>
        <a:graphic>
          <a:graphicData uri="http://schemas.openxmlformats.org/presentationml/2006/ole">
            <p:oleObj spid="_x0000_s3074" r:id="rId4" imgW="7840135" imgH="4218798" progId="Excel.Sheet.8">
              <p:embed/>
            </p:oleObj>
          </a:graphicData>
        </a:graphic>
      </p:graphicFrame>
      <p:sp>
        <p:nvSpPr>
          <p:cNvPr id="1028" name="TextBox 9"/>
          <p:cNvSpPr txBox="1">
            <a:spLocks noChangeArrowheads="1"/>
          </p:cNvSpPr>
          <p:nvPr/>
        </p:nvSpPr>
        <p:spPr bwMode="auto">
          <a:xfrm>
            <a:off x="2514600" y="5743575"/>
            <a:ext cx="6324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r"/>
            <a:r>
              <a:rPr lang="en-US" sz="1200" b="1" dirty="0"/>
              <a:t>Viray M, et al. </a:t>
            </a:r>
            <a:r>
              <a:rPr lang="en-US" sz="1200" b="1" i="1" dirty="0"/>
              <a:t>Infect Control Hosp Epidemiol</a:t>
            </a:r>
            <a:r>
              <a:rPr lang="en-US" sz="1200" b="1" dirty="0"/>
              <a:t>. 2005;26:56-62.</a:t>
            </a:r>
          </a:p>
        </p:txBody>
      </p:sp>
      <p:sp>
        <p:nvSpPr>
          <p:cNvPr id="1029" name="TextBox 10"/>
          <p:cNvSpPr txBox="1">
            <a:spLocks noChangeArrowheads="1"/>
          </p:cNvSpPr>
          <p:nvPr/>
        </p:nvSpPr>
        <p:spPr bwMode="auto">
          <a:xfrm>
            <a:off x="990600" y="1676400"/>
            <a:ext cx="13716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/>
            <a:r>
              <a:rPr lang="en-US" dirty="0"/>
              <a:t>(</a:t>
            </a:r>
            <a:r>
              <a:rPr lang="en-US" i="1" dirty="0"/>
              <a:t>n</a:t>
            </a:r>
            <a:r>
              <a:rPr lang="en-US" dirty="0"/>
              <a:t>=4,954)</a:t>
            </a:r>
          </a:p>
        </p:txBody>
      </p:sp>
      <p:sp>
        <p:nvSpPr>
          <p:cNvPr id="1030" name="TextBox 11"/>
          <p:cNvSpPr txBox="1">
            <a:spLocks noChangeArrowheads="1"/>
          </p:cNvSpPr>
          <p:nvPr/>
        </p:nvSpPr>
        <p:spPr bwMode="auto">
          <a:xfrm rot="-5400000">
            <a:off x="-1494631" y="3229769"/>
            <a:ext cx="39624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/>
            <a:r>
              <a:rPr lang="en-US" sz="1000" b="1" dirty="0"/>
              <a:t>Percent of isolates</a:t>
            </a:r>
          </a:p>
        </p:txBody>
      </p:sp>
      <p:sp>
        <p:nvSpPr>
          <p:cNvPr id="1031" name="Slide Number Placeholder 6"/>
          <p:cNvSpPr>
            <a:spLocks noGrp="1"/>
          </p:cNvSpPr>
          <p:nvPr>
            <p:ph type="sldNum" sz="quarter" idx="4294967295"/>
          </p:nvPr>
        </p:nvSpPr>
        <p:spPr>
          <a:xfrm>
            <a:off x="6934200" y="6381750"/>
            <a:ext cx="2133600" cy="4762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fld id="{612C3F58-2FCF-4538-B092-13C6CF522416}" type="slidenum">
              <a:rPr lang="en-US" sz="1400"/>
              <a:pPr/>
              <a:t>3</a:t>
            </a:fld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xmlns="" val="2384629314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76200"/>
            <a:ext cx="8686800" cy="1143000"/>
          </a:xfrm>
        </p:spPr>
        <p:txBody>
          <a:bodyPr/>
          <a:lstStyle/>
          <a:p>
            <a:r>
              <a:rPr lang="en-US" dirty="0" smtClean="0">
                <a:latin typeface="Arial" pitchFamily="34" charset="0"/>
              </a:rPr>
              <a:t>Leverage of Acute Care Data</a:t>
            </a:r>
            <a:br>
              <a:rPr lang="en-US" dirty="0" smtClean="0">
                <a:latin typeface="Arial" pitchFamily="34" charset="0"/>
              </a:rPr>
            </a:br>
            <a:r>
              <a:rPr lang="en-US" sz="2800" dirty="0" smtClean="0"/>
              <a:t>What is the Extent of the NI Problem?</a:t>
            </a:r>
            <a:br>
              <a:rPr lang="en-US" sz="2800" dirty="0" smtClean="0"/>
            </a:br>
            <a:r>
              <a:rPr lang="en-US" sz="2400" dirty="0" smtClean="0"/>
              <a:t>(22,944 Admissions)</a:t>
            </a:r>
            <a:endParaRPr lang="en-US" sz="2400" dirty="0"/>
          </a:p>
        </p:txBody>
      </p:sp>
      <p:graphicFrame>
        <p:nvGraphicFramePr>
          <p:cNvPr id="4" name="Group 3"/>
          <p:cNvGraphicFramePr>
            <a:graphicFrameLocks noGrp="1"/>
          </p:cNvGraphicFramePr>
          <p:nvPr/>
        </p:nvGraphicFramePr>
        <p:xfrm>
          <a:off x="1085850" y="1390650"/>
          <a:ext cx="6972300" cy="4400550"/>
        </p:xfrm>
        <a:graphic>
          <a:graphicData uri="http://schemas.openxmlformats.org/drawingml/2006/table">
            <a:tbl>
              <a:tblPr/>
              <a:tblGrid>
                <a:gridCol w="1554163"/>
                <a:gridCol w="1371600"/>
                <a:gridCol w="1257300"/>
                <a:gridCol w="1371600"/>
                <a:gridCol w="1417637"/>
              </a:tblGrid>
              <a:tr h="244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Times New Roman" charset="0"/>
                          <a:cs typeface="Arial" charset="0"/>
                        </a:rPr>
                        <a:t>LTC Facility Name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Times New Roman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Times New Roman" charset="0"/>
                          <a:cs typeface="Arial" charset="0"/>
                        </a:rPr>
                        <a:t>Total Patients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Times New Roman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Times New Roman" charset="0"/>
                          <a:cs typeface="Arial" charset="0"/>
                        </a:rPr>
                        <a:t>MRSA carriers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Times New Roman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Times New Roman" charset="0"/>
                          <a:cs typeface="Arial" charset="0"/>
                        </a:rPr>
                        <a:t>% carriers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Times New Roman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Times New Roman" charset="0"/>
                          <a:cs typeface="Arial" charset="0"/>
                        </a:rPr>
                        <a:t>Mean Age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Times New Roman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Times New Roman" charset="0"/>
                          <a:cs typeface="Arial" charset="0"/>
                        </a:rPr>
                        <a:t>LTC A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" pitchFamily="18" charset="0"/>
                        <a:ea typeface="Times New Roman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Times New Roman" charset="0"/>
                          <a:cs typeface="Arial" charset="0"/>
                        </a:rPr>
                        <a:t>56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" pitchFamily="18" charset="0"/>
                        <a:ea typeface="Times New Roman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Times New Roman" charset="0"/>
                          <a:cs typeface="Arial" charset="0"/>
                        </a:rPr>
                        <a:t>30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" pitchFamily="18" charset="0"/>
                        <a:ea typeface="Times New Roman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Times New Roman" charset="0"/>
                          <a:cs typeface="Arial" charset="0"/>
                        </a:rPr>
                        <a:t>53.6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" pitchFamily="18" charset="0"/>
                        <a:ea typeface="Times New Roman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Times New Roman" charset="0"/>
                          <a:cs typeface="Arial" charset="0"/>
                        </a:rPr>
                        <a:t>84.5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" pitchFamily="18" charset="0"/>
                        <a:ea typeface="Times New Roman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Times New Roman" charset="0"/>
                          <a:cs typeface="Arial" charset="0"/>
                        </a:rPr>
                        <a:t>LTC B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" pitchFamily="18" charset="0"/>
                        <a:ea typeface="Times New Roman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Times New Roman" charset="0"/>
                          <a:cs typeface="Arial" charset="0"/>
                        </a:rPr>
                        <a:t>31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" pitchFamily="18" charset="0"/>
                        <a:ea typeface="Times New Roman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Times New Roman" charset="0"/>
                          <a:cs typeface="Arial" charset="0"/>
                        </a:rPr>
                        <a:t>14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" pitchFamily="18" charset="0"/>
                        <a:ea typeface="Times New Roman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Times New Roman" charset="0"/>
                          <a:cs typeface="Arial" charset="0"/>
                        </a:rPr>
                        <a:t>45.2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" pitchFamily="18" charset="0"/>
                        <a:ea typeface="Times New Roman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Times New Roman" charset="0"/>
                          <a:cs typeface="Arial" charset="0"/>
                        </a:rPr>
                        <a:t>85.2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" pitchFamily="18" charset="0"/>
                        <a:ea typeface="Times New Roman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Times New Roman" charset="0"/>
                          <a:cs typeface="Arial" charset="0"/>
                        </a:rPr>
                        <a:t>LTC C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" pitchFamily="18" charset="0"/>
                        <a:ea typeface="Times New Roman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Times New Roman" charset="0"/>
                          <a:cs typeface="Arial" charset="0"/>
                        </a:rPr>
                        <a:t>28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" pitchFamily="18" charset="0"/>
                        <a:ea typeface="Times New Roman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Times New Roman" charset="0"/>
                          <a:cs typeface="Arial" charset="0"/>
                        </a:rPr>
                        <a:t>10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" pitchFamily="18" charset="0"/>
                        <a:ea typeface="Times New Roman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Times New Roman" charset="0"/>
                          <a:cs typeface="Arial" charset="0"/>
                        </a:rPr>
                        <a:t>35.7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" pitchFamily="18" charset="0"/>
                        <a:ea typeface="Times New Roman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Times New Roman" charset="0"/>
                          <a:cs typeface="Arial" charset="0"/>
                        </a:rPr>
                        <a:t>88.7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" pitchFamily="18" charset="0"/>
                        <a:ea typeface="Times New Roman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Times New Roman" charset="0"/>
                          <a:cs typeface="Arial" charset="0"/>
                        </a:rPr>
                        <a:t>LTC D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" pitchFamily="18" charset="0"/>
                        <a:ea typeface="Times New Roman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Times New Roman" charset="0"/>
                          <a:cs typeface="Arial" charset="0"/>
                        </a:rPr>
                        <a:t>25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" pitchFamily="18" charset="0"/>
                        <a:ea typeface="Times New Roman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Times New Roman" charset="0"/>
                          <a:cs typeface="Arial" charset="0"/>
                        </a:rPr>
                        <a:t>7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" pitchFamily="18" charset="0"/>
                        <a:ea typeface="Times New Roman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Times New Roman" charset="0"/>
                          <a:cs typeface="Arial" charset="0"/>
                        </a:rPr>
                        <a:t>28.0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" pitchFamily="18" charset="0"/>
                        <a:ea typeface="Times New Roman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Times New Roman" charset="0"/>
                          <a:cs typeface="Arial" charset="0"/>
                        </a:rPr>
                        <a:t>83.9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" pitchFamily="18" charset="0"/>
                        <a:ea typeface="Times New Roman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Times New Roman" charset="0"/>
                          <a:cs typeface="Arial" charset="0"/>
                        </a:rPr>
                        <a:t>LTC E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" pitchFamily="18" charset="0"/>
                        <a:ea typeface="Times New Roman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Times New Roman" charset="0"/>
                          <a:cs typeface="Arial" charset="0"/>
                        </a:rPr>
                        <a:t>26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" pitchFamily="18" charset="0"/>
                        <a:ea typeface="Times New Roman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Times New Roman" charset="0"/>
                          <a:cs typeface="Arial" charset="0"/>
                        </a:rPr>
                        <a:t>7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" pitchFamily="18" charset="0"/>
                        <a:ea typeface="Times New Roman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Times New Roman" charset="0"/>
                          <a:cs typeface="Arial" charset="0"/>
                        </a:rPr>
                        <a:t>26.9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" pitchFamily="18" charset="0"/>
                        <a:ea typeface="Times New Roman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Times New Roman" charset="0"/>
                          <a:cs typeface="Arial" charset="0"/>
                        </a:rPr>
                        <a:t>60.8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" pitchFamily="18" charset="0"/>
                        <a:ea typeface="Times New Roman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Times New Roman" charset="0"/>
                          <a:cs typeface="Arial" charset="0"/>
                        </a:rPr>
                        <a:t>LTC F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" pitchFamily="18" charset="0"/>
                        <a:ea typeface="Times New Roman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Times New Roman" charset="0"/>
                          <a:cs typeface="Arial" charset="0"/>
                        </a:rPr>
                        <a:t>35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" pitchFamily="18" charset="0"/>
                        <a:ea typeface="Times New Roman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Times New Roman" charset="0"/>
                          <a:cs typeface="Arial" charset="0"/>
                        </a:rPr>
                        <a:t>8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" pitchFamily="18" charset="0"/>
                        <a:ea typeface="Times New Roman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Times New Roman" charset="0"/>
                          <a:cs typeface="Arial" charset="0"/>
                        </a:rPr>
                        <a:t>22.9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" pitchFamily="18" charset="0"/>
                        <a:ea typeface="Times New Roman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Times New Roman" charset="0"/>
                          <a:cs typeface="Arial" charset="0"/>
                        </a:rPr>
                        <a:t>82.9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" pitchFamily="18" charset="0"/>
                        <a:ea typeface="Times New Roman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Times New Roman" charset="0"/>
                          <a:cs typeface="Arial" charset="0"/>
                        </a:rPr>
                        <a:t>LTC G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" pitchFamily="18" charset="0"/>
                        <a:ea typeface="Times New Roman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Times New Roman" charset="0"/>
                          <a:cs typeface="Arial" charset="0"/>
                        </a:rPr>
                        <a:t>23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" pitchFamily="18" charset="0"/>
                        <a:ea typeface="Times New Roman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Times New Roman" charset="0"/>
                          <a:cs typeface="Arial" charset="0"/>
                        </a:rPr>
                        <a:t>5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" pitchFamily="18" charset="0"/>
                        <a:ea typeface="Times New Roman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Times New Roman" charset="0"/>
                          <a:cs typeface="Arial" charset="0"/>
                        </a:rPr>
                        <a:t>21.7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" pitchFamily="18" charset="0"/>
                        <a:ea typeface="Times New Roman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Times New Roman" charset="0"/>
                          <a:cs typeface="Arial" charset="0"/>
                        </a:rPr>
                        <a:t>87.3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" pitchFamily="18" charset="0"/>
                        <a:ea typeface="Times New Roman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Times New Roman" charset="0"/>
                          <a:cs typeface="Arial" charset="0"/>
                        </a:rPr>
                        <a:t>LTC H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" pitchFamily="18" charset="0"/>
                        <a:ea typeface="Times New Roman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Times New Roman" charset="0"/>
                          <a:cs typeface="Arial" charset="0"/>
                        </a:rPr>
                        <a:t>75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" pitchFamily="18" charset="0"/>
                        <a:ea typeface="Times New Roman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Times New Roman" charset="0"/>
                          <a:cs typeface="Arial" charset="0"/>
                        </a:rPr>
                        <a:t>14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" pitchFamily="18" charset="0"/>
                        <a:ea typeface="Times New Roman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Times New Roman" charset="0"/>
                          <a:cs typeface="Arial" charset="0"/>
                        </a:rPr>
                        <a:t>18.7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" pitchFamily="18" charset="0"/>
                        <a:ea typeface="Times New Roman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Times New Roman" charset="0"/>
                          <a:cs typeface="Arial" charset="0"/>
                        </a:rPr>
                        <a:t>87.0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" pitchFamily="18" charset="0"/>
                        <a:ea typeface="Times New Roman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Times New Roman" charset="0"/>
                          <a:cs typeface="Arial" charset="0"/>
                        </a:rPr>
                        <a:t>LTC I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" pitchFamily="18" charset="0"/>
                        <a:ea typeface="Times New Roman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Times New Roman" charset="0"/>
                          <a:cs typeface="Arial" charset="0"/>
                        </a:rPr>
                        <a:t>24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" pitchFamily="18" charset="0"/>
                        <a:ea typeface="Times New Roman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Times New Roman" charset="0"/>
                          <a:cs typeface="Arial" charset="0"/>
                        </a:rPr>
                        <a:t>4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" pitchFamily="18" charset="0"/>
                        <a:ea typeface="Times New Roman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Times New Roman" charset="0"/>
                          <a:cs typeface="Arial" charset="0"/>
                        </a:rPr>
                        <a:t>16.7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" pitchFamily="18" charset="0"/>
                        <a:ea typeface="Times New Roman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Times New Roman" charset="0"/>
                          <a:cs typeface="Arial" charset="0"/>
                        </a:rPr>
                        <a:t>85.7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" pitchFamily="18" charset="0"/>
                        <a:ea typeface="Times New Roman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Times New Roman" charset="0"/>
                          <a:cs typeface="Arial" charset="0"/>
                        </a:rPr>
                        <a:t>LTC J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" pitchFamily="18" charset="0"/>
                        <a:ea typeface="Times New Roman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Times New Roman" charset="0"/>
                          <a:cs typeface="Arial" charset="0"/>
                        </a:rPr>
                        <a:t>76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" pitchFamily="18" charset="0"/>
                        <a:ea typeface="Times New Roman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Times New Roman" charset="0"/>
                          <a:cs typeface="Arial" charset="0"/>
                        </a:rPr>
                        <a:t>11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" pitchFamily="18" charset="0"/>
                        <a:ea typeface="Times New Roman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Times New Roman" charset="0"/>
                          <a:cs typeface="Arial" charset="0"/>
                        </a:rPr>
                        <a:t>14.5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" pitchFamily="18" charset="0"/>
                        <a:ea typeface="Times New Roman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Times New Roman" charset="0"/>
                          <a:cs typeface="Arial" charset="0"/>
                        </a:rPr>
                        <a:t>85.1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" pitchFamily="18" charset="0"/>
                        <a:ea typeface="Times New Roman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Times New Roman" charset="0"/>
                          <a:cs typeface="Arial" charset="0"/>
                        </a:rPr>
                        <a:t>LTC K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" pitchFamily="18" charset="0"/>
                        <a:ea typeface="Times New Roman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Times New Roman" charset="0"/>
                          <a:cs typeface="Arial" charset="0"/>
                        </a:rPr>
                        <a:t>49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" pitchFamily="18" charset="0"/>
                        <a:ea typeface="Times New Roman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Times New Roman" charset="0"/>
                          <a:cs typeface="Arial" charset="0"/>
                        </a:rPr>
                        <a:t>7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" pitchFamily="18" charset="0"/>
                        <a:ea typeface="Times New Roman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Times New Roman" charset="0"/>
                          <a:cs typeface="Arial" charset="0"/>
                        </a:rPr>
                        <a:t>14.3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" pitchFamily="18" charset="0"/>
                        <a:ea typeface="Times New Roman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Times New Roman" charset="0"/>
                          <a:cs typeface="Arial" charset="0"/>
                        </a:rPr>
                        <a:t>89.1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" pitchFamily="18" charset="0"/>
                        <a:ea typeface="Times New Roman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Times New Roman" charset="0"/>
                          <a:cs typeface="Arial" charset="0"/>
                        </a:rPr>
                        <a:t>LTC L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" pitchFamily="18" charset="0"/>
                        <a:ea typeface="Times New Roman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Times New Roman" charset="0"/>
                          <a:cs typeface="Arial" charset="0"/>
                        </a:rPr>
                        <a:t>50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" pitchFamily="18" charset="0"/>
                        <a:ea typeface="Times New Roman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Times New Roman" charset="0"/>
                          <a:cs typeface="Arial" charset="0"/>
                        </a:rPr>
                        <a:t>7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" pitchFamily="18" charset="0"/>
                        <a:ea typeface="Times New Roman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Times New Roman" charset="0"/>
                          <a:cs typeface="Arial" charset="0"/>
                        </a:rPr>
                        <a:t>14.0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" pitchFamily="18" charset="0"/>
                        <a:ea typeface="Times New Roman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Times New Roman" charset="0"/>
                          <a:cs typeface="Arial" charset="0"/>
                        </a:rPr>
                        <a:t>83.2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" pitchFamily="18" charset="0"/>
                        <a:ea typeface="Times New Roman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Times New Roman" charset="0"/>
                          <a:cs typeface="Arial" charset="0"/>
                        </a:rPr>
                        <a:t>LTC M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" pitchFamily="18" charset="0"/>
                        <a:ea typeface="Times New Roman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Times New Roman" charset="0"/>
                          <a:cs typeface="Arial" charset="0"/>
                        </a:rPr>
                        <a:t>31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" pitchFamily="18" charset="0"/>
                        <a:ea typeface="Times New Roman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Times New Roman" charset="0"/>
                          <a:cs typeface="Arial" charset="0"/>
                        </a:rPr>
                        <a:t>4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" pitchFamily="18" charset="0"/>
                        <a:ea typeface="Times New Roman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Times New Roman" charset="0"/>
                          <a:cs typeface="Arial" charset="0"/>
                        </a:rPr>
                        <a:t>12.9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" pitchFamily="18" charset="0"/>
                        <a:ea typeface="Times New Roman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Times New Roman" charset="0"/>
                          <a:cs typeface="Arial" charset="0"/>
                        </a:rPr>
                        <a:t>87.0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" pitchFamily="18" charset="0"/>
                        <a:ea typeface="Times New Roman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Times New Roman" charset="0"/>
                          <a:cs typeface="Arial" charset="0"/>
                        </a:rPr>
                        <a:t>LTC N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" pitchFamily="18" charset="0"/>
                        <a:ea typeface="Times New Roman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Times New Roman" charset="0"/>
                          <a:cs typeface="Arial" charset="0"/>
                        </a:rPr>
                        <a:t>32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" pitchFamily="18" charset="0"/>
                        <a:ea typeface="Times New Roman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Times New Roman" charset="0"/>
                          <a:cs typeface="Arial" charset="0"/>
                        </a:rPr>
                        <a:t>4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" pitchFamily="18" charset="0"/>
                        <a:ea typeface="Times New Roman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Times New Roman" charset="0"/>
                          <a:cs typeface="Arial" charset="0"/>
                        </a:rPr>
                        <a:t>12.5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" pitchFamily="18" charset="0"/>
                        <a:ea typeface="Times New Roman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Times New Roman" charset="0"/>
                          <a:cs typeface="Arial" charset="0"/>
                        </a:rPr>
                        <a:t>87.3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" pitchFamily="18" charset="0"/>
                        <a:ea typeface="Times New Roman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Times New Roman" charset="0"/>
                          <a:cs typeface="Arial" charset="0"/>
                        </a:rPr>
                        <a:t>LTC O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" pitchFamily="18" charset="0"/>
                        <a:ea typeface="Times New Roman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Times New Roman" charset="0"/>
                          <a:cs typeface="Arial" charset="0"/>
                        </a:rPr>
                        <a:t>33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" pitchFamily="18" charset="0"/>
                        <a:ea typeface="Times New Roman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Times New Roman" charset="0"/>
                          <a:cs typeface="Arial" charset="0"/>
                        </a:rPr>
                        <a:t>4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" pitchFamily="18" charset="0"/>
                        <a:ea typeface="Times New Roman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Times New Roman" charset="0"/>
                          <a:cs typeface="Arial" charset="0"/>
                        </a:rPr>
                        <a:t>12.1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" pitchFamily="18" charset="0"/>
                        <a:ea typeface="Times New Roman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Times New Roman" charset="0"/>
                          <a:cs typeface="Arial" charset="0"/>
                        </a:rPr>
                        <a:t>83.2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" pitchFamily="18" charset="0"/>
                        <a:ea typeface="Times New Roman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Times New Roman" charset="0"/>
                          <a:cs typeface="Arial" charset="0"/>
                        </a:rPr>
                        <a:t>LTC P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" pitchFamily="18" charset="0"/>
                        <a:ea typeface="Times New Roman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Times New Roman" charset="0"/>
                          <a:cs typeface="Arial" charset="0"/>
                        </a:rPr>
                        <a:t>68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" pitchFamily="18" charset="0"/>
                        <a:ea typeface="Times New Roman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Times New Roman" charset="0"/>
                          <a:cs typeface="Arial" charset="0"/>
                        </a:rPr>
                        <a:t>8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" pitchFamily="18" charset="0"/>
                        <a:ea typeface="Times New Roman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Times New Roman" charset="0"/>
                          <a:cs typeface="Arial" charset="0"/>
                        </a:rPr>
                        <a:t>11.8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" pitchFamily="18" charset="0"/>
                        <a:ea typeface="Times New Roman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Times New Roman" charset="0"/>
                          <a:cs typeface="Arial" charset="0"/>
                        </a:rPr>
                        <a:t>85.4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" pitchFamily="18" charset="0"/>
                        <a:ea typeface="Times New Roman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Times New Roman" charset="0"/>
                          <a:cs typeface="Arial" charset="0"/>
                        </a:rPr>
                        <a:t>LTC Q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" pitchFamily="18" charset="0"/>
                        <a:ea typeface="Times New Roman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Times New Roman" charset="0"/>
                          <a:cs typeface="Arial" charset="0"/>
                        </a:rPr>
                        <a:t>20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" pitchFamily="18" charset="0"/>
                        <a:ea typeface="Times New Roman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Times New Roman" charset="0"/>
                          <a:cs typeface="Arial" charset="0"/>
                        </a:rPr>
                        <a:t>1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" pitchFamily="18" charset="0"/>
                        <a:ea typeface="Times New Roman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Times New Roman" charset="0"/>
                          <a:cs typeface="Arial" charset="0"/>
                        </a:rPr>
                        <a:t>5.0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" pitchFamily="18" charset="0"/>
                        <a:ea typeface="Times New Roman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Times New Roman" charset="0"/>
                          <a:cs typeface="Arial" charset="0"/>
                        </a:rPr>
                        <a:t>52.8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" pitchFamily="18" charset="0"/>
                        <a:ea typeface="Times New Roman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5" name="Text Box 119"/>
          <p:cNvSpPr txBox="1">
            <a:spLocks noChangeArrowheads="1"/>
          </p:cNvSpPr>
          <p:nvPr/>
        </p:nvSpPr>
        <p:spPr bwMode="auto">
          <a:xfrm>
            <a:off x="4686300" y="1600200"/>
            <a:ext cx="264816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1600" b="1" dirty="0" smtClean="0">
                <a:solidFill>
                  <a:srgbClr val="FF0000"/>
                </a:solidFill>
              </a:rPr>
              <a:t>*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6" name="Text Box 120"/>
          <p:cNvSpPr txBox="1">
            <a:spLocks noChangeArrowheads="1"/>
          </p:cNvSpPr>
          <p:nvPr/>
        </p:nvSpPr>
        <p:spPr bwMode="auto">
          <a:xfrm>
            <a:off x="1143000" y="5791200"/>
            <a:ext cx="48069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2000" b="1" dirty="0">
                <a:solidFill>
                  <a:srgbClr val="FF0000"/>
                </a:solidFill>
              </a:rPr>
              <a:t>*</a:t>
            </a:r>
            <a:r>
              <a:rPr lang="en-US" sz="2000" b="1" dirty="0">
                <a:solidFill>
                  <a:schemeClr val="tx2"/>
                </a:solidFill>
              </a:rPr>
              <a:t> 10 infections over the last 25 months</a:t>
            </a:r>
          </a:p>
        </p:txBody>
      </p:sp>
      <p:sp>
        <p:nvSpPr>
          <p:cNvPr id="7" name="Text Box 119"/>
          <p:cNvSpPr txBox="1">
            <a:spLocks noChangeArrowheads="1"/>
          </p:cNvSpPr>
          <p:nvPr/>
        </p:nvSpPr>
        <p:spPr bwMode="auto">
          <a:xfrm>
            <a:off x="6096000" y="1600200"/>
            <a:ext cx="264816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1600" b="1" dirty="0" smtClean="0">
                <a:solidFill>
                  <a:srgbClr val="FF0000"/>
                </a:solidFill>
              </a:rPr>
              <a:t>*</a:t>
            </a:r>
            <a:endParaRPr lang="en-US" sz="1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Can Acute Care Leverage IC Practice in LTCFs?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724025"/>
            <a:ext cx="8610600" cy="4114800"/>
          </a:xfrm>
        </p:spPr>
        <p:txBody>
          <a:bodyPr/>
          <a:lstStyle/>
          <a:p>
            <a:r>
              <a:rPr lang="en-US" dirty="0" smtClean="0"/>
              <a:t>Initial discussion with LTCF manager elicited little interest in working with acute hospital IC group</a:t>
            </a:r>
          </a:p>
          <a:p>
            <a:pPr lvl="1"/>
            <a:r>
              <a:rPr lang="en-US" dirty="0" smtClean="0"/>
              <a:t>IC ‘assigned’ to senior nursing staff</a:t>
            </a:r>
          </a:p>
          <a:p>
            <a:r>
              <a:rPr lang="en-US" dirty="0" smtClean="0"/>
              <a:t>Acute care organization leadership indicated need to cease use of ‘high risk’ LTCFs</a:t>
            </a:r>
          </a:p>
          <a:p>
            <a:r>
              <a:rPr lang="en-US" dirty="0" smtClean="0"/>
              <a:t>Owner requested Epidemiologists to visit and discuss how to improve IC in LTCFs</a:t>
            </a:r>
          </a:p>
          <a:p>
            <a:pPr lvl="1"/>
            <a:r>
              <a:rPr lang="en-US" dirty="0" smtClean="0"/>
              <a:t>Agreed to hire full time IP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13839568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-76200"/>
            <a:ext cx="7772400" cy="1143000"/>
          </a:xfrm>
        </p:spPr>
        <p:txBody>
          <a:bodyPr/>
          <a:lstStyle/>
          <a:p>
            <a:r>
              <a:rPr lang="en-US" dirty="0" smtClean="0"/>
              <a:t>What About LTCF Staff Turnover?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90600"/>
            <a:ext cx="8229600" cy="4114800"/>
          </a:xfrm>
        </p:spPr>
        <p:txBody>
          <a:bodyPr/>
          <a:lstStyle/>
          <a:p>
            <a:r>
              <a:rPr lang="en-US" dirty="0" smtClean="0"/>
              <a:t>All staff</a:t>
            </a:r>
          </a:p>
          <a:p>
            <a:pPr lvl="1"/>
            <a:r>
              <a:rPr lang="en-US" dirty="0" smtClean="0"/>
              <a:t>Comprehensive review found inconsistent and contradictory conclusions regarding staffing and care quality	</a:t>
            </a:r>
            <a:r>
              <a:rPr lang="en-US" sz="1600" dirty="0" smtClean="0"/>
              <a:t>- K Spilsbury et al. Intl J Nurs Studies 48:732-50</a:t>
            </a:r>
            <a:r>
              <a:rPr lang="en-US" sz="1600" smtClean="0"/>
              <a:t>, 2011</a:t>
            </a:r>
            <a:endParaRPr lang="en-US" dirty="0" smtClean="0"/>
          </a:p>
          <a:p>
            <a:pPr lvl="1"/>
            <a:r>
              <a:rPr lang="en-US" dirty="0" smtClean="0"/>
              <a:t>Recent state-wide report (2002-2009) found retention (experience) lowered hospital readmission but turnover (frequent change in selected positions) did not	</a:t>
            </a:r>
            <a:r>
              <a:rPr lang="en-US" sz="1600" dirty="0" smtClean="0"/>
              <a:t>- KS Thomas et al. The Gerontologist (Adv. Access Aug 30, 2012</a:t>
            </a:r>
          </a:p>
          <a:p>
            <a:r>
              <a:rPr lang="en-US" dirty="0" smtClean="0"/>
              <a:t>IP staff</a:t>
            </a:r>
          </a:p>
          <a:p>
            <a:pPr lvl="1"/>
            <a:r>
              <a:rPr lang="en-US" dirty="0" smtClean="0"/>
              <a:t>No reports found</a:t>
            </a:r>
          </a:p>
          <a:p>
            <a:pPr lvl="1"/>
            <a:r>
              <a:rPr lang="en-US" dirty="0" smtClean="0"/>
              <a:t>The number of beds justifying a full time IP is not known	</a:t>
            </a:r>
            <a:r>
              <a:rPr lang="en-US" sz="1600" dirty="0" smtClean="0"/>
              <a:t>- 2008 SHEA/APIC LTCF Guideline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43298684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Acute Care and LTCF Relationship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Annual visit to meet with LTCF managers and senior staff/owners</a:t>
            </a:r>
          </a:p>
          <a:p>
            <a:r>
              <a:rPr lang="en-US" dirty="0" smtClean="0"/>
              <a:t>IPs from LTCFs invited to attend weekly IC meeting at Acute Care facility</a:t>
            </a:r>
          </a:p>
          <a:p>
            <a:r>
              <a:rPr lang="en-US" dirty="0" smtClean="0"/>
              <a:t>IPs from LTCFs encouraged to call Acute Care IP whenever consultation is needed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527785319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48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sz="4400" dirty="0" smtClean="0"/>
              <a:t>Questions for Consideration</a:t>
            </a:r>
          </a:p>
        </p:txBody>
      </p:sp>
      <p:sp>
        <p:nvSpPr>
          <p:cNvPr id="1614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143000"/>
            <a:ext cx="8915400" cy="5334000"/>
          </a:xfrm>
        </p:spPr>
        <p:txBody>
          <a:bodyPr/>
          <a:lstStyle/>
          <a:p>
            <a:r>
              <a:rPr lang="en-US" dirty="0">
                <a:effectLst/>
              </a:rPr>
              <a:t>What strategies have you used to engage LTCF leadership interest in an ongoing relationship with IC that is more readily available in acute care facilities?</a:t>
            </a:r>
          </a:p>
          <a:p>
            <a:r>
              <a:rPr lang="en-US" dirty="0" smtClean="0">
                <a:effectLst/>
              </a:rPr>
              <a:t>Have </a:t>
            </a:r>
            <a:r>
              <a:rPr lang="en-US" dirty="0">
                <a:effectLst/>
              </a:rPr>
              <a:t>you observed any organizational models that enhance general staff commitment to LTCFs – are there incentives that work and disincentives to avoid?</a:t>
            </a:r>
          </a:p>
          <a:p>
            <a:r>
              <a:rPr lang="en-US" dirty="0" smtClean="0">
                <a:effectLst/>
              </a:rPr>
              <a:t>Do </a:t>
            </a:r>
            <a:r>
              <a:rPr lang="en-US" dirty="0">
                <a:effectLst/>
              </a:rPr>
              <a:t>you have any idea(s) on how to specifically stabilize IP </a:t>
            </a:r>
            <a:r>
              <a:rPr lang="en-US" dirty="0" smtClean="0">
                <a:effectLst/>
              </a:rPr>
              <a:t>(IC) staff </a:t>
            </a:r>
            <a:r>
              <a:rPr lang="en-US" dirty="0">
                <a:effectLst/>
              </a:rPr>
              <a:t>to reduce </a:t>
            </a:r>
            <a:r>
              <a:rPr lang="en-US" dirty="0" smtClean="0">
                <a:effectLst/>
              </a:rPr>
              <a:t>turnover/increase retention </a:t>
            </a:r>
            <a:r>
              <a:rPr lang="en-US" dirty="0">
                <a:effectLst/>
              </a:rPr>
              <a:t>for these workers in LTCFs?</a:t>
            </a:r>
            <a:endParaRPr lang="en-US" dirty="0" smtClean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3">
      <a:dk1>
        <a:srgbClr val="000000"/>
      </a:dk1>
      <a:lt1>
        <a:srgbClr val="FFFFFF"/>
      </a:lt1>
      <a:dk2>
        <a:srgbClr val="000000"/>
      </a:dk2>
      <a:lt2>
        <a:srgbClr val="E3EBF1"/>
      </a:lt2>
      <a:accent1>
        <a:srgbClr val="003399"/>
      </a:accent1>
      <a:accent2>
        <a:srgbClr val="468A4B"/>
      </a:accent2>
      <a:accent3>
        <a:srgbClr val="AAAAAA"/>
      </a:accent3>
      <a:accent4>
        <a:srgbClr val="DADADA"/>
      </a:accent4>
      <a:accent5>
        <a:srgbClr val="AAADCA"/>
      </a:accent5>
      <a:accent6>
        <a:srgbClr val="3F7D43"/>
      </a:accent6>
      <a:hlink>
        <a:srgbClr val="66CCFF"/>
      </a:hlink>
      <a:folHlink>
        <a:srgbClr val="F0E500"/>
      </a:folHlink>
    </a:clrScheme>
    <a:fontScheme name="Blank Presentation">
      <a:majorFont>
        <a:latin typeface="Arial"/>
        <a:ea typeface="ヒラギノ角ゴ Pro W3"/>
        <a:cs typeface=""/>
      </a:majorFont>
      <a:minorFont>
        <a:latin typeface="Arial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pitchFamily="116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pitchFamily="116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3">
        <a:dk1>
          <a:srgbClr val="000000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NorthShore University HealthSystem PPT Template</Template>
  <TotalTime>13427</TotalTime>
  <Words>479</Words>
  <Application>Microsoft Office PowerPoint</Application>
  <PresentationFormat>On-screen Show (4:3)</PresentationFormat>
  <Paragraphs>139</Paragraphs>
  <Slides>8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Blank Presentation</vt:lpstr>
      <vt:lpstr>Microsoft Office Excel 97-2003 Worksheet</vt:lpstr>
      <vt:lpstr>  Session 61, Track A: Reducing Healthcare-Associated Infections (HAIs) in Long-Term Care (LTC): Current Strategies and Challenges</vt:lpstr>
      <vt:lpstr>The ‘DERAIL MRSA’ Program (Detection, Education, Research And decolonization without Isolation in Long-term care to control MRSA)</vt:lpstr>
      <vt:lpstr> Overall Incidence of Organisms in LTCFs </vt:lpstr>
      <vt:lpstr>Leverage of Acute Care Data What is the Extent of the NI Problem? (22,944 Admissions)</vt:lpstr>
      <vt:lpstr>Can Acute Care Leverage IC Practice in LTCFs?</vt:lpstr>
      <vt:lpstr>What About LTCF Staff Turnover?</vt:lpstr>
      <vt:lpstr>Acute Care and LTCF Relationship</vt:lpstr>
      <vt:lpstr>Questions for Consideration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EpiProgress</dc:title>
  <dc:creator>Lance Peterson</dc:creator>
  <cp:lastModifiedBy>DHHS</cp:lastModifiedBy>
  <cp:revision>4019</cp:revision>
  <dcterms:created xsi:type="dcterms:W3CDTF">1998-09-11T21:30:50Z</dcterms:created>
  <dcterms:modified xsi:type="dcterms:W3CDTF">2012-09-05T19:03:17Z</dcterms:modified>
</cp:coreProperties>
</file>