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  <p:sldMasterId id="2147483677" r:id="rId2"/>
    <p:sldMasterId id="2147483703" r:id="rId3"/>
    <p:sldMasterId id="2147483709" r:id="rId4"/>
  </p:sldMasterIdLst>
  <p:notesMasterIdLst>
    <p:notesMasterId r:id="rId19"/>
  </p:notesMasterIdLst>
  <p:handoutMasterIdLst>
    <p:handoutMasterId r:id="rId20"/>
  </p:handoutMasterIdLst>
  <p:sldIdLst>
    <p:sldId id="291" r:id="rId5"/>
    <p:sldId id="294" r:id="rId6"/>
    <p:sldId id="282" r:id="rId7"/>
    <p:sldId id="296" r:id="rId8"/>
    <p:sldId id="283" r:id="rId9"/>
    <p:sldId id="295" r:id="rId10"/>
    <p:sldId id="297" r:id="rId11"/>
    <p:sldId id="298" r:id="rId12"/>
    <p:sldId id="300" r:id="rId13"/>
    <p:sldId id="301" r:id="rId14"/>
    <p:sldId id="302" r:id="rId15"/>
    <p:sldId id="304" r:id="rId16"/>
    <p:sldId id="305" r:id="rId17"/>
    <p:sldId id="306" r:id="rId18"/>
  </p:sldIdLst>
  <p:sldSz cx="9144000" cy="6858000" type="screen4x3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629AFE63-CCA2-43F8-A653-1D5CE9DF9DE2}">
          <p14:sldIdLst>
            <p14:sldId id="291"/>
            <p14:sldId id="294"/>
            <p14:sldId id="282"/>
            <p14:sldId id="296"/>
            <p14:sldId id="283"/>
            <p14:sldId id="295"/>
            <p14:sldId id="297"/>
            <p14:sldId id="298"/>
          </p14:sldIdLst>
        </p14:section>
        <p14:section name="Untitled Section" id="{77D3C43B-FF29-4F56-9E8A-8758E75AED47}">
          <p14:sldIdLst>
            <p14:sldId id="300"/>
            <p14:sldId id="301"/>
            <p14:sldId id="302"/>
            <p14:sldId id="304"/>
            <p14:sldId id="305"/>
            <p14:sldId id="30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0D3D4"/>
    <a:srgbClr val="DA291C"/>
    <a:srgbClr val="C3C6A8"/>
    <a:srgbClr val="E87722"/>
    <a:srgbClr val="B7C9D3"/>
    <a:srgbClr val="7566A0"/>
    <a:srgbClr val="DFD1A7"/>
    <a:srgbClr val="608E3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446" autoAdjust="0"/>
    <p:restoredTop sz="94660"/>
  </p:normalViewPr>
  <p:slideViewPr>
    <p:cSldViewPr snapToGrid="0" snapToObjects="1">
      <p:cViewPr varScale="1">
        <p:scale>
          <a:sx n="40" d="100"/>
          <a:sy n="40" d="100"/>
        </p:scale>
        <p:origin x="-52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114FE012-D27F-42F7-8AD2-B843D99C91CD}" type="datetimeFigureOut">
              <a:rPr lang="en-US"/>
              <a:pPr/>
              <a:t>9/5/2012</a:t>
            </a:fld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FB238C34-0909-4918-A484-C723823F3BC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77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087C97E5-2A0D-45C6-ABF6-0518F7DB5B84}" type="datetimeFigureOut">
              <a:rPr lang="en-US"/>
              <a:pPr>
                <a:defRPr/>
              </a:pPr>
              <a:t>9/5/2012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C7170924-E78C-4A2C-BACA-3C383C7F8D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75895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800"/>
            </a:lvl1pPr>
            <a:lvl2pPr>
              <a:spcBef>
                <a:spcPts val="600"/>
              </a:spcBef>
              <a:spcAft>
                <a:spcPts val="0"/>
              </a:spcAft>
              <a:defRPr sz="1600"/>
            </a:lvl2pPr>
            <a:lvl3pPr>
              <a:spcBef>
                <a:spcPts val="600"/>
              </a:spcBef>
              <a:spcAft>
                <a:spcPts val="0"/>
              </a:spcAft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800"/>
            </a:lvl1pPr>
            <a:lvl2pPr>
              <a:spcBef>
                <a:spcPts val="600"/>
              </a:spcBef>
              <a:spcAft>
                <a:spcPts val="0"/>
              </a:spcAft>
              <a:defRPr sz="1600"/>
            </a:lvl2pPr>
            <a:lvl3pPr>
              <a:spcBef>
                <a:spcPts val="600"/>
              </a:spcBef>
              <a:spcAft>
                <a:spcPts val="0"/>
              </a:spcAft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889000" y="2651125"/>
            <a:ext cx="3413125" cy="3270250"/>
          </a:xfrm>
          <a:prstGeom prst="rect">
            <a:avLst/>
          </a:prstGeom>
        </p:spPr>
        <p:txBody>
          <a:bodyPr vert="horz"/>
          <a:lstStyle>
            <a:lvl1pPr marL="0" indent="0" algn="l">
              <a:spcAft>
                <a:spcPts val="0"/>
              </a:spcAft>
              <a:buNone/>
              <a:defRPr sz="3200"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7592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30592"/>
            <a:ext cx="8229600" cy="409557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6554788" y="6291263"/>
            <a:ext cx="1920875" cy="2413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692150" y="469900"/>
            <a:ext cx="6775450" cy="914400"/>
          </a:xfrm>
          <a:prstGeom prst="roundRect">
            <a:avLst>
              <a:gd name="adj" fmla="val 4514"/>
            </a:avLst>
          </a:prstGeom>
          <a:solidFill>
            <a:schemeClr val="accent1"/>
          </a:solidFill>
          <a:ln>
            <a:solidFill>
              <a:srgbClr val="DA29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712788" y="469900"/>
            <a:ext cx="6748462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3900" y="1536700"/>
            <a:ext cx="7721600" cy="460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itle Placeholder 1"/>
          <p:cNvSpPr txBox="1">
            <a:spLocks/>
          </p:cNvSpPr>
          <p:nvPr/>
        </p:nvSpPr>
        <p:spPr>
          <a:xfrm>
            <a:off x="7472363" y="274638"/>
            <a:ext cx="1214437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sz="4400" b="1" dirty="0">
              <a:solidFill>
                <a:srgbClr val="FF000A"/>
              </a:solidFill>
              <a:latin typeface="Arial"/>
              <a:ea typeface="+mj-ea"/>
              <a:cs typeface="Arial"/>
            </a:endParaRPr>
          </a:p>
        </p:txBody>
      </p:sp>
      <p:sp>
        <p:nvSpPr>
          <p:cNvPr id="13" name="Title Placeholder 1"/>
          <p:cNvSpPr txBox="1">
            <a:spLocks/>
          </p:cNvSpPr>
          <p:nvPr/>
        </p:nvSpPr>
        <p:spPr>
          <a:xfrm>
            <a:off x="7472363" y="274638"/>
            <a:ext cx="1214437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sz="4400" b="1" dirty="0">
              <a:solidFill>
                <a:srgbClr val="FF000A"/>
              </a:solidFill>
              <a:latin typeface="Arial"/>
              <a:ea typeface="+mj-ea"/>
              <a:cs typeface="Arial"/>
            </a:endParaRPr>
          </a:p>
        </p:txBody>
      </p:sp>
      <p:pic>
        <p:nvPicPr>
          <p:cNvPr id="15" name="Picture 14" descr="abt_GEO_white.ai"/>
          <p:cNvPicPr>
            <a:picLocks/>
          </p:cNvPicPr>
          <p:nvPr/>
        </p:nvPicPr>
        <p:blipFill>
          <a:blip r:embed="rId5" cstate="screen">
            <a:extLst/>
          </a:blip>
          <a:srcRect/>
          <a:stretch>
            <a:fillRect/>
          </a:stretch>
        </p:blipFill>
        <p:spPr>
          <a:xfrm>
            <a:off x="7523480" y="469900"/>
            <a:ext cx="914400" cy="914400"/>
          </a:xfrm>
          <a:prstGeom prst="roundRect">
            <a:avLst>
              <a:gd name="adj" fmla="val 3376"/>
            </a:avLst>
          </a:prstGeom>
          <a:solidFill>
            <a:schemeClr val="accent2"/>
          </a:solidFill>
        </p:spPr>
      </p:pic>
      <p:sp>
        <p:nvSpPr>
          <p:cNvPr id="9" name="Slide Number Placeholder 5"/>
          <p:cNvSpPr txBox="1">
            <a:spLocks/>
          </p:cNvSpPr>
          <p:nvPr/>
        </p:nvSpPr>
        <p:spPr>
          <a:xfrm>
            <a:off x="6059488" y="6234113"/>
            <a:ext cx="21336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 smtClean="0">
                <a:solidFill>
                  <a:srgbClr val="FFFFFF"/>
                </a:solidFill>
                <a:latin typeface="Arial"/>
                <a:cs typeface="Arial"/>
              </a:rPr>
              <a:t>Abt Associates </a:t>
            </a:r>
            <a:r>
              <a:rPr lang="en-US" sz="800" dirty="0" smtClean="0">
                <a:solidFill>
                  <a:srgbClr val="FFFFFF"/>
                </a:solidFill>
                <a:latin typeface="Arial"/>
                <a:cs typeface="Arial"/>
              </a:rPr>
              <a:t>| pg </a:t>
            </a:r>
            <a:fld id="{EC9BC754-2865-490B-A470-68CCC46D6BA4}" type="slidenum">
              <a:rPr lang="en-US" sz="800" smtClean="0">
                <a:solidFill>
                  <a:srgbClr val="FFFFFF"/>
                </a:solidFill>
                <a:latin typeface="Arial"/>
                <a:cs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1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85800" y="6291263"/>
            <a:ext cx="2879725" cy="241300"/>
          </a:xfrm>
          <a:prstGeom prst="roundRect">
            <a:avLst>
              <a:gd name="adj" fmla="val 0"/>
            </a:avLst>
          </a:prstGeom>
          <a:solidFill>
            <a:srgbClr val="D0D3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3619500" y="6291263"/>
            <a:ext cx="933450" cy="241300"/>
          </a:xfrm>
          <a:prstGeom prst="roundRect">
            <a:avLst>
              <a:gd name="adj" fmla="val 0"/>
            </a:avLst>
          </a:prstGeom>
          <a:solidFill>
            <a:srgbClr val="C3C6A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4589463" y="6291263"/>
            <a:ext cx="1919287" cy="241300"/>
          </a:xfrm>
          <a:prstGeom prst="roundRect">
            <a:avLst>
              <a:gd name="adj" fmla="val 0"/>
            </a:avLst>
          </a:prstGeom>
          <a:solidFill>
            <a:srgbClr val="B7C9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5" r:id="rId2"/>
    <p:sldLayoutId id="2147483704" r:id="rId3"/>
  </p:sldLayoutIdLst>
  <p:hf sldNum="0" hdr="0" dt="0"/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Arial"/>
          <a:ea typeface="+mj-ea"/>
          <a:cs typeface="Arial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457200" rtl="0" fontAlgn="base">
        <a:spcBef>
          <a:spcPts val="763"/>
        </a:spcBef>
        <a:spcAft>
          <a:spcPts val="800"/>
        </a:spcAft>
        <a:buClr>
          <a:srgbClr val="DA291C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fontAlgn="base">
        <a:spcBef>
          <a:spcPts val="763"/>
        </a:spcBef>
        <a:spcAft>
          <a:spcPts val="800"/>
        </a:spcAft>
        <a:buFont typeface="Arial" charset="0"/>
        <a:buChar char="–"/>
        <a:defRPr lang="en-US" sz="2000" kern="1200" dirty="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fontAlgn="base">
        <a:spcBef>
          <a:spcPts val="763"/>
        </a:spcBef>
        <a:spcAft>
          <a:spcPts val="800"/>
        </a:spcAft>
        <a:buFont typeface="Arial" charset="0"/>
        <a:buChar char="•"/>
        <a:defRPr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Helvetica"/>
          <a:ea typeface="Helvetica"/>
          <a:cs typeface="Helvetica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Helvetica"/>
          <a:ea typeface="Helvetic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 txBox="1">
            <a:spLocks/>
          </p:cNvSpPr>
          <p:nvPr/>
        </p:nvSpPr>
        <p:spPr>
          <a:xfrm>
            <a:off x="7472363" y="274638"/>
            <a:ext cx="1214437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sz="4400" b="1" dirty="0">
              <a:solidFill>
                <a:srgbClr val="FF000A"/>
              </a:solidFill>
              <a:latin typeface="Arial"/>
              <a:ea typeface="+mj-ea"/>
              <a:cs typeface="Arial"/>
            </a:endParaRPr>
          </a:p>
        </p:txBody>
      </p:sp>
      <p:pic>
        <p:nvPicPr>
          <p:cNvPr id="5123" name="Picture 3" descr="abt_assoc_lockup.ai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8500" y="627063"/>
            <a:ext cx="1460500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698500" y="2405063"/>
            <a:ext cx="3848100" cy="3825875"/>
          </a:xfrm>
          <a:prstGeom prst="roundRect">
            <a:avLst>
              <a:gd name="adj" fmla="val 953"/>
            </a:avLst>
          </a:prstGeom>
          <a:solidFill>
            <a:srgbClr val="DA291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sldNum="0" hdr="0" dt="0"/>
  <p:txStyles>
    <p:titleStyle>
      <a:lvl1pPr algn="l" defTabSz="457200" rtl="0" fontAlgn="base">
        <a:spcBef>
          <a:spcPct val="0"/>
        </a:spcBef>
        <a:spcAft>
          <a:spcPct val="0"/>
        </a:spcAft>
        <a:defRPr sz="4400" b="1" kern="1200">
          <a:solidFill>
            <a:srgbClr val="FF000A"/>
          </a:solidFill>
          <a:latin typeface="Helvetica"/>
          <a:ea typeface="Helvetica"/>
          <a:cs typeface="Helvetica"/>
        </a:defRPr>
      </a:lvl1pPr>
      <a:lvl2pPr algn="l" defTabSz="457200" rtl="0" fontAlgn="base">
        <a:spcBef>
          <a:spcPct val="0"/>
        </a:spcBef>
        <a:spcAft>
          <a:spcPct val="0"/>
        </a:spcAft>
        <a:defRPr sz="4400" b="1">
          <a:solidFill>
            <a:srgbClr val="FF000A"/>
          </a:solidFill>
          <a:latin typeface="Helvetica"/>
          <a:ea typeface="Helvetica"/>
          <a:cs typeface="Helvetica"/>
        </a:defRPr>
      </a:lvl2pPr>
      <a:lvl3pPr algn="l" defTabSz="457200" rtl="0" fontAlgn="base">
        <a:spcBef>
          <a:spcPct val="0"/>
        </a:spcBef>
        <a:spcAft>
          <a:spcPct val="0"/>
        </a:spcAft>
        <a:defRPr sz="4400" b="1">
          <a:solidFill>
            <a:srgbClr val="FF000A"/>
          </a:solidFill>
          <a:latin typeface="Helvetica"/>
          <a:ea typeface="Helvetica"/>
          <a:cs typeface="Helvetica"/>
        </a:defRPr>
      </a:lvl3pPr>
      <a:lvl4pPr algn="l" defTabSz="457200" rtl="0" fontAlgn="base">
        <a:spcBef>
          <a:spcPct val="0"/>
        </a:spcBef>
        <a:spcAft>
          <a:spcPct val="0"/>
        </a:spcAft>
        <a:defRPr sz="4400" b="1">
          <a:solidFill>
            <a:srgbClr val="FF000A"/>
          </a:solidFill>
          <a:latin typeface="Helvetica"/>
          <a:ea typeface="Helvetica"/>
          <a:cs typeface="Helvetica"/>
        </a:defRPr>
      </a:lvl4pPr>
      <a:lvl5pPr algn="l" defTabSz="457200" rtl="0" fontAlgn="base">
        <a:spcBef>
          <a:spcPct val="0"/>
        </a:spcBef>
        <a:spcAft>
          <a:spcPct val="0"/>
        </a:spcAft>
        <a:defRPr sz="4400" b="1">
          <a:solidFill>
            <a:srgbClr val="FF000A"/>
          </a:solidFill>
          <a:latin typeface="Helvetica"/>
          <a:ea typeface="Helvetica"/>
          <a:cs typeface="Helvetica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 b="1">
          <a:solidFill>
            <a:srgbClr val="FF000A"/>
          </a:solidFill>
          <a:latin typeface="Helvetica"/>
          <a:ea typeface="Helvetica"/>
          <a:cs typeface="Helvetica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 b="1">
          <a:solidFill>
            <a:srgbClr val="FF000A"/>
          </a:solidFill>
          <a:latin typeface="Helvetica"/>
          <a:ea typeface="Helvetica"/>
          <a:cs typeface="Helvetica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 b="1">
          <a:solidFill>
            <a:srgbClr val="FF000A"/>
          </a:solidFill>
          <a:latin typeface="Helvetica"/>
          <a:ea typeface="Helvetica"/>
          <a:cs typeface="Helvetica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 b="1">
          <a:solidFill>
            <a:srgbClr val="FF000A"/>
          </a:solidFill>
          <a:latin typeface="Helvetica"/>
          <a:ea typeface="Helvetica"/>
          <a:cs typeface="Helvetica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Clr>
          <a:srgbClr val="FF000A"/>
        </a:buClr>
        <a:buFont typeface="Wingdings" pitchFamily="2" charset="2"/>
        <a:buChar char="§"/>
        <a:defRPr sz="3200" kern="1200">
          <a:solidFill>
            <a:schemeClr val="tx1"/>
          </a:solidFill>
          <a:latin typeface="Helvetica"/>
          <a:ea typeface="Helvetica"/>
          <a:cs typeface="Helvetica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Helvetica"/>
          <a:ea typeface="Helvetica"/>
          <a:cs typeface="Helvetica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Helvetica"/>
          <a:ea typeface="Helvetica"/>
          <a:cs typeface="Helvetica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Helvetica"/>
          <a:ea typeface="Helvetica"/>
          <a:cs typeface="Helvetica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Helvetica"/>
          <a:ea typeface="Helvetic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6554788" y="6291263"/>
            <a:ext cx="1920875" cy="2413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itle Placeholder 1"/>
          <p:cNvSpPr txBox="1">
            <a:spLocks/>
          </p:cNvSpPr>
          <p:nvPr/>
        </p:nvSpPr>
        <p:spPr>
          <a:xfrm>
            <a:off x="7472363" y="274638"/>
            <a:ext cx="1214437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sz="4400" b="1" dirty="0">
              <a:solidFill>
                <a:srgbClr val="FF000A"/>
              </a:solidFill>
              <a:latin typeface="Arial"/>
              <a:ea typeface="+mj-ea"/>
              <a:cs typeface="Arial"/>
            </a:endParaRPr>
          </a:p>
        </p:txBody>
      </p:sp>
      <p:sp>
        <p:nvSpPr>
          <p:cNvPr id="13" name="Title Placeholder 1"/>
          <p:cNvSpPr txBox="1">
            <a:spLocks/>
          </p:cNvSpPr>
          <p:nvPr/>
        </p:nvSpPr>
        <p:spPr>
          <a:xfrm>
            <a:off x="7472363" y="274638"/>
            <a:ext cx="1214437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sz="4400" b="1" dirty="0">
              <a:solidFill>
                <a:srgbClr val="FF000A"/>
              </a:solidFill>
              <a:latin typeface="Arial"/>
              <a:ea typeface="+mj-ea"/>
              <a:cs typeface="Arial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85800" y="6291263"/>
            <a:ext cx="2879725" cy="241300"/>
          </a:xfrm>
          <a:prstGeom prst="roundRect">
            <a:avLst>
              <a:gd name="adj" fmla="val 0"/>
            </a:avLst>
          </a:prstGeom>
          <a:solidFill>
            <a:srgbClr val="D0D3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3619500" y="6291263"/>
            <a:ext cx="933450" cy="241300"/>
          </a:xfrm>
          <a:prstGeom prst="roundRect">
            <a:avLst>
              <a:gd name="adj" fmla="val 0"/>
            </a:avLst>
          </a:prstGeom>
          <a:solidFill>
            <a:srgbClr val="C3C6A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4589463" y="6291263"/>
            <a:ext cx="1919287" cy="241300"/>
          </a:xfrm>
          <a:prstGeom prst="roundRect">
            <a:avLst>
              <a:gd name="adj" fmla="val 0"/>
            </a:avLst>
          </a:prstGeom>
          <a:solidFill>
            <a:srgbClr val="B7C9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176" name="Picture 16" descr="abt_logo.tag_rgb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8338" y="4224338"/>
            <a:ext cx="3109912" cy="142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sldNum="0" hdr="0" dt="0"/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Arial"/>
          <a:ea typeface="+mj-ea"/>
          <a:cs typeface="Arial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457200" rtl="0" fontAlgn="base">
        <a:spcBef>
          <a:spcPts val="763"/>
        </a:spcBef>
        <a:spcAft>
          <a:spcPts val="800"/>
        </a:spcAft>
        <a:buClr>
          <a:srgbClr val="DA291C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fontAlgn="base">
        <a:spcBef>
          <a:spcPts val="763"/>
        </a:spcBef>
        <a:spcAft>
          <a:spcPts val="800"/>
        </a:spcAft>
        <a:buFont typeface="Arial" charset="0"/>
        <a:buChar char="–"/>
        <a:defRPr lang="en-US" sz="2000" kern="1200" dirty="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fontAlgn="base">
        <a:spcBef>
          <a:spcPts val="763"/>
        </a:spcBef>
        <a:spcAft>
          <a:spcPts val="800"/>
        </a:spcAft>
        <a:buFont typeface="Arial" charset="0"/>
        <a:buChar char="•"/>
        <a:defRPr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Helvetica"/>
          <a:ea typeface="Helvetica"/>
          <a:cs typeface="Helvetica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Helvetica"/>
          <a:ea typeface="Helvetic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9382D-C057-4147-A25D-F8E4C2F5F78E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5C88E-DD74-3749-A6CB-A855C5DAE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Placeholder 3"/>
          <p:cNvSpPr>
            <a:spLocks noGrp="1"/>
          </p:cNvSpPr>
          <p:nvPr>
            <p:ph type="body" sz="quarter" idx="10"/>
          </p:nvPr>
        </p:nvSpPr>
        <p:spPr bwMode="auto">
          <a:xfrm>
            <a:off x="889000" y="501650"/>
            <a:ext cx="7551738" cy="3205163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ct val="0"/>
              </a:spcAft>
            </a:pPr>
            <a:r>
              <a:rPr lang="en-US" b="1" smtClean="0">
                <a:latin typeface="Arial" charset="0"/>
                <a:cs typeface="Arial" charset="0"/>
              </a:rPr>
              <a:t>Using Nursing Home Antibiograms to Improve Antibiotic Prescribing and Delivery</a:t>
            </a:r>
            <a:endParaRPr lang="en-US" b="1" smtClean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>
              <a:spcAft>
                <a:spcPct val="0"/>
              </a:spcAft>
            </a:pPr>
            <a:endParaRPr lang="en-US" sz="1800" b="1" smtClean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  <a:spcAft>
                <a:spcPct val="0"/>
              </a:spcAft>
            </a:pPr>
            <a:r>
              <a:rPr lang="en-US" sz="2400" b="1" smtClean="0">
                <a:latin typeface="Arial" charset="0"/>
                <a:cs typeface="Arial" charset="0"/>
              </a:rPr>
              <a:t>AHRQ Annual Meeting</a:t>
            </a:r>
          </a:p>
          <a:p>
            <a:pPr>
              <a:lnSpc>
                <a:spcPct val="80000"/>
              </a:lnSpc>
              <a:spcAft>
                <a:spcPct val="0"/>
              </a:spcAft>
            </a:pPr>
            <a:endParaRPr lang="en-US" sz="2400" b="1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  <a:spcAft>
                <a:spcPct val="0"/>
              </a:spcAft>
            </a:pPr>
            <a:r>
              <a:rPr lang="en-US" sz="2400" b="1" smtClean="0">
                <a:latin typeface="Arial" charset="0"/>
                <a:cs typeface="Arial" charset="0"/>
              </a:rPr>
              <a:t>September 10, 2012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41363" y="3706813"/>
            <a:ext cx="7427912" cy="2093912"/>
          </a:xfrm>
          <a:prstGeom prst="roundRect">
            <a:avLst>
              <a:gd name="adj" fmla="val 1096"/>
            </a:avLst>
          </a:prstGeom>
          <a:solidFill>
            <a:srgbClr val="D0D3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44" name="TextBox 1"/>
          <p:cNvSpPr txBox="1">
            <a:spLocks noChangeArrowheads="1"/>
          </p:cNvSpPr>
          <p:nvPr/>
        </p:nvSpPr>
        <p:spPr bwMode="auto">
          <a:xfrm>
            <a:off x="889000" y="3886200"/>
            <a:ext cx="339725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lnSpc>
                <a:spcPct val="80000"/>
              </a:lnSpc>
            </a:pPr>
            <a:r>
              <a:rPr lang="en-US" sz="2000" b="1">
                <a:latin typeface="Calibri" pitchFamily="34" charset="0"/>
              </a:rPr>
              <a:t>Abt Team:  </a:t>
            </a:r>
          </a:p>
          <a:p>
            <a:pPr marL="120650" indent="-120650">
              <a:lnSpc>
                <a:spcPct val="80000"/>
              </a:lnSpc>
              <a:buFontTx/>
              <a:buChar char="•"/>
            </a:pPr>
            <a:r>
              <a:rPr lang="en-US" sz="2000" b="1">
                <a:latin typeface="Calibri" pitchFamily="34" charset="0"/>
              </a:rPr>
              <a:t>Jeremiah Schuur, MD, MHS, Brigham and Women’s Hospital; </a:t>
            </a:r>
          </a:p>
          <a:p>
            <a:pPr marL="120650" indent="-120650">
              <a:lnSpc>
                <a:spcPct val="80000"/>
              </a:lnSpc>
              <a:buFontTx/>
              <a:buChar char="•"/>
            </a:pPr>
            <a:r>
              <a:rPr lang="en-US" sz="2000" b="1">
                <a:latin typeface="Calibri" pitchFamily="34" charset="0"/>
              </a:rPr>
              <a:t>Rosanna M. Bertrand, PhD, </a:t>
            </a:r>
          </a:p>
          <a:p>
            <a:pPr marL="120650" indent="-120650">
              <a:lnSpc>
                <a:spcPct val="80000"/>
              </a:lnSpc>
              <a:buFontTx/>
              <a:buChar char="•"/>
            </a:pPr>
            <a:r>
              <a:rPr lang="en-US" sz="2000" b="1">
                <a:latin typeface="Calibri" pitchFamily="34" charset="0"/>
              </a:rPr>
              <a:t>Donna Hurd, MSN</a:t>
            </a:r>
          </a:p>
        </p:txBody>
      </p:sp>
      <p:sp>
        <p:nvSpPr>
          <p:cNvPr id="10246" name="TextBox 1"/>
          <p:cNvSpPr txBox="1">
            <a:spLocks noChangeArrowheads="1"/>
          </p:cNvSpPr>
          <p:nvPr/>
        </p:nvSpPr>
        <p:spPr bwMode="auto">
          <a:xfrm>
            <a:off x="4591050" y="3924300"/>
            <a:ext cx="339725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 smtClean="0">
                <a:latin typeface="Calibri" pitchFamily="34" charset="0"/>
              </a:rPr>
              <a:t>Denver Health/University </a:t>
            </a:r>
            <a:r>
              <a:rPr lang="en-US" sz="2000" b="1" dirty="0">
                <a:latin typeface="Calibri" pitchFamily="34" charset="0"/>
              </a:rPr>
              <a:t>of Maryland Team:  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2000" b="1" dirty="0">
                <a:latin typeface="Calibri" pitchFamily="34" charset="0"/>
              </a:rPr>
              <a:t>Jon Mark Hirshon, MD, MPH, PhD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211" y="555984"/>
            <a:ext cx="8682445" cy="331608"/>
          </a:xfrm>
        </p:spPr>
        <p:txBody>
          <a:bodyPr>
            <a:noAutofit/>
          </a:bodyPr>
          <a:lstStyle/>
          <a:p>
            <a:pPr algn="l"/>
            <a:r>
              <a:rPr lang="en-US" sz="3200" b="1" dirty="0" smtClean="0"/>
              <a:t>Denver-Maryland NH Antibiogram Project Details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59734"/>
            <a:ext cx="9144000" cy="5541511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Project implemented at 3 separate NHs in Maryland</a:t>
            </a:r>
          </a:p>
          <a:p>
            <a:pPr lvl="1"/>
            <a:r>
              <a:rPr lang="en-US" sz="2000" dirty="0" smtClean="0"/>
              <a:t>Urban, rural, suburban</a:t>
            </a:r>
            <a:endParaRPr lang="en-US" sz="2000" dirty="0"/>
          </a:p>
          <a:p>
            <a:r>
              <a:rPr lang="en-US" sz="2400" dirty="0" smtClean="0"/>
              <a:t>Chart reviews conducted</a:t>
            </a:r>
          </a:p>
          <a:p>
            <a:pPr lvl="1"/>
            <a:r>
              <a:rPr lang="en-US" sz="2000" dirty="0" smtClean="0"/>
              <a:t>At each NH and their affiliated acute care hospital</a:t>
            </a:r>
            <a:endParaRPr lang="en-US" sz="2000" dirty="0"/>
          </a:p>
          <a:p>
            <a:r>
              <a:rPr lang="en-US" sz="2400" dirty="0" smtClean="0"/>
              <a:t>Antibiogram created for each NH</a:t>
            </a:r>
          </a:p>
          <a:p>
            <a:pPr lvl="1"/>
            <a:r>
              <a:rPr lang="en-US" sz="2000" dirty="0" smtClean="0"/>
              <a:t>Pocket size, laminated index card</a:t>
            </a:r>
          </a:p>
          <a:p>
            <a:r>
              <a:rPr lang="en-US" sz="2400" dirty="0" smtClean="0"/>
              <a:t>Needs assessment performed through interviews with the infection control/QA nurse</a:t>
            </a:r>
          </a:p>
          <a:p>
            <a:r>
              <a:rPr lang="en-US" sz="2400" dirty="0" smtClean="0"/>
              <a:t>In-services conducted at each NH for nursing staff and physicians</a:t>
            </a:r>
          </a:p>
          <a:p>
            <a:pPr lvl="1"/>
            <a:r>
              <a:rPr lang="en-US" sz="2000" dirty="0" smtClean="0"/>
              <a:t>Shared findings from chart reviews</a:t>
            </a:r>
          </a:p>
          <a:p>
            <a:pPr lvl="1"/>
            <a:r>
              <a:rPr lang="en-US" sz="2000" dirty="0" smtClean="0"/>
              <a:t>Educated staff on use of the </a:t>
            </a:r>
            <a:r>
              <a:rPr lang="en-US" sz="2000" dirty="0" err="1" smtClean="0"/>
              <a:t>antibiogram</a:t>
            </a:r>
            <a:endParaRPr lang="en-US" sz="2000" dirty="0"/>
          </a:p>
          <a:p>
            <a:r>
              <a:rPr lang="en-US" sz="2400" dirty="0" smtClean="0"/>
              <a:t>Post implementation evaluation at one NH </a:t>
            </a:r>
            <a:endParaRPr lang="en-US" sz="2400" dirty="0"/>
          </a:p>
          <a:p>
            <a:pPr lvl="1"/>
            <a:r>
              <a:rPr lang="en-US" sz="2000" dirty="0" smtClean="0"/>
              <a:t>Prescribing </a:t>
            </a:r>
            <a:r>
              <a:rPr lang="en-US" sz="2000" dirty="0"/>
              <a:t>patterns at </a:t>
            </a:r>
            <a:r>
              <a:rPr lang="en-US" sz="2000" dirty="0" smtClean="0"/>
              <a:t>one NH </a:t>
            </a:r>
            <a:r>
              <a:rPr lang="en-US" sz="2000" dirty="0"/>
              <a:t>and </a:t>
            </a:r>
            <a:r>
              <a:rPr lang="en-US" sz="2000" dirty="0" smtClean="0"/>
              <a:t>affiliated ED </a:t>
            </a:r>
            <a:r>
              <a:rPr lang="en-US" sz="2000" dirty="0"/>
              <a:t>(pre/post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Knowledge of ED physicians of </a:t>
            </a:r>
            <a:r>
              <a:rPr lang="en-US" sz="2000" dirty="0" err="1" smtClean="0"/>
              <a:t>antibiogram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87322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7593"/>
            <a:ext cx="8229600" cy="488362"/>
          </a:xfrm>
        </p:spPr>
        <p:txBody>
          <a:bodyPr>
            <a:noAutofit/>
          </a:bodyPr>
          <a:lstStyle/>
          <a:p>
            <a:pPr algn="l"/>
            <a:r>
              <a:rPr lang="en-US" sz="3200" b="1" dirty="0" smtClean="0"/>
              <a:t>Characteristics of the 3 NHs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33917032"/>
              </p:ext>
            </p:extLst>
          </p:nvPr>
        </p:nvGraphicFramePr>
        <p:xfrm>
          <a:off x="653142" y="1558836"/>
          <a:ext cx="7689668" cy="41626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2417"/>
                <a:gridCol w="1922417"/>
                <a:gridCol w="1922417"/>
                <a:gridCol w="1922417"/>
              </a:tblGrid>
              <a:tr h="2605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Characteristic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NH 1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NH 2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NH 3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88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Number of Beds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118 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147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167 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38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Dedicated short stay beds?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Yes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Yes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No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88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Non-profit Status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For-profit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Not-for-profit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For-profit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88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Location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Rural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Urban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Suburban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88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Median </a:t>
                      </a:r>
                      <a:r>
                        <a:rPr lang="en-US" sz="1100" dirty="0" smtClean="0">
                          <a:effectLst/>
                        </a:rPr>
                        <a:t>Resident Age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79 years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84 years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72 years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88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% Female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84%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59%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88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% Caucasian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86%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46%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41%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38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% African American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10%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51%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53%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38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Type of Laboratory Used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Hospital-based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Hospital-based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Private and Hospital-based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38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% Transfers to one hospital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79%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48%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38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Charting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Paper-based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Paper-based</a:t>
                      </a:r>
                      <a:endParaRPr lang="en-US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Paper and electronic</a:t>
                      </a:r>
                      <a:endParaRPr lang="en-US" sz="12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25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99911"/>
            <a:ext cx="8229600" cy="618991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/>
              <a:t>Chart Reviews Findings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1" y="1116191"/>
            <a:ext cx="9083039" cy="5667785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1200"/>
              </a:spcBef>
            </a:pPr>
            <a:r>
              <a:rPr lang="en-US" sz="2800" dirty="0"/>
              <a:t>R</a:t>
            </a:r>
            <a:r>
              <a:rPr lang="en-US" sz="2800" dirty="0" smtClean="0"/>
              <a:t>eviewed 623 NH </a:t>
            </a:r>
            <a:r>
              <a:rPr lang="en-US" sz="2800" dirty="0"/>
              <a:t>and </a:t>
            </a:r>
            <a:r>
              <a:rPr lang="en-US" sz="2800" dirty="0" smtClean="0"/>
              <a:t>216 ED (hospital) charts</a:t>
            </a:r>
          </a:p>
          <a:p>
            <a:pPr>
              <a:spcBef>
                <a:spcPts val="1200"/>
              </a:spcBef>
            </a:pPr>
            <a:r>
              <a:rPr lang="en-US" sz="2800" dirty="0" smtClean="0"/>
              <a:t>NHs differed in the number of residents transfer each month (9-20 transfers)</a:t>
            </a:r>
          </a:p>
          <a:p>
            <a:pPr>
              <a:spcBef>
                <a:spcPts val="1200"/>
              </a:spcBef>
            </a:pPr>
            <a:r>
              <a:rPr lang="en-US" sz="2800" dirty="0"/>
              <a:t>UTI was most common infection and urine cultures were the most common type </a:t>
            </a:r>
            <a:r>
              <a:rPr lang="en-US" sz="2800" dirty="0" smtClean="0"/>
              <a:t>ordered</a:t>
            </a:r>
            <a:endParaRPr lang="en-US" sz="2800" i="1" dirty="0" smtClean="0"/>
          </a:p>
          <a:p>
            <a:pPr>
              <a:spcBef>
                <a:spcPts val="1200"/>
              </a:spcBef>
            </a:pPr>
            <a:r>
              <a:rPr lang="en-US" sz="2800" i="1" dirty="0" smtClean="0"/>
              <a:t>Escherichia </a:t>
            </a:r>
            <a:r>
              <a:rPr lang="en-US" sz="2800" i="1" dirty="0"/>
              <a:t>coli</a:t>
            </a:r>
            <a:r>
              <a:rPr lang="en-US" sz="2800" dirty="0"/>
              <a:t> (</a:t>
            </a:r>
            <a:r>
              <a:rPr lang="en-US" sz="2800" i="1" dirty="0"/>
              <a:t>E. coli</a:t>
            </a:r>
            <a:r>
              <a:rPr lang="en-US" sz="2800" dirty="0"/>
              <a:t>) and </a:t>
            </a:r>
            <a:r>
              <a:rPr lang="en-US" sz="2800" i="1" dirty="0"/>
              <a:t>Proteus mirabilis </a:t>
            </a:r>
            <a:r>
              <a:rPr lang="en-US" sz="2800" dirty="0"/>
              <a:t>(</a:t>
            </a:r>
            <a:r>
              <a:rPr lang="en-US" sz="2800" i="1" dirty="0"/>
              <a:t>P. mirabilis)</a:t>
            </a:r>
            <a:r>
              <a:rPr lang="en-US" sz="2800" dirty="0"/>
              <a:t> were the two most prevalent </a:t>
            </a:r>
            <a:r>
              <a:rPr lang="en-US" sz="2800" dirty="0" smtClean="0"/>
              <a:t>organisms isolated in cultures</a:t>
            </a:r>
          </a:p>
          <a:p>
            <a:pPr>
              <a:spcBef>
                <a:spcPts val="1200"/>
              </a:spcBef>
            </a:pPr>
            <a:r>
              <a:rPr lang="en-US" sz="2800" dirty="0" smtClean="0"/>
              <a:t>NH Physicians prescribed mainly one antibiotic where ED physicians started patients on at least two.</a:t>
            </a:r>
          </a:p>
          <a:p>
            <a:pPr>
              <a:spcBef>
                <a:spcPts val="1200"/>
              </a:spcBef>
            </a:pPr>
            <a:r>
              <a:rPr lang="en-US" sz="2800" dirty="0" smtClean="0"/>
              <a:t>Oral antibiotics were prescribed in NH and IV in ED.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NH physicians  mainly </a:t>
            </a:r>
            <a:r>
              <a:rPr lang="en-US" sz="2400" dirty="0"/>
              <a:t>prescribed </a:t>
            </a:r>
            <a:r>
              <a:rPr lang="en-US" sz="2400" dirty="0" err="1"/>
              <a:t>fluoroquinolones</a:t>
            </a:r>
            <a:r>
              <a:rPr lang="en-US" sz="2400" dirty="0"/>
              <a:t> (ciprofloxacin or levofloxacin) as an initial antibiotic (20-35% of initial prescribing instances).  </a:t>
            </a:r>
            <a:r>
              <a:rPr lang="en-US" sz="2400" dirty="0" smtClean="0"/>
              <a:t>  </a:t>
            </a:r>
            <a:endParaRPr lang="en-US" sz="2400" dirty="0"/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Empiric </a:t>
            </a:r>
            <a:r>
              <a:rPr lang="en-US" sz="2400" dirty="0"/>
              <a:t>antibiotic prescribing was very common in all three NHs (84-87% of initial antibiotics prescribed).  </a:t>
            </a:r>
            <a:endParaRPr lang="en-US" sz="2400" dirty="0" smtClean="0"/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For </a:t>
            </a:r>
            <a:r>
              <a:rPr lang="en-US" sz="2400" dirty="0"/>
              <a:t>the culture positive treated infections, empiric prescribing was correct only 25-33% of the time. </a:t>
            </a:r>
            <a:endParaRPr lang="en-US" sz="2400" dirty="0" smtClean="0"/>
          </a:p>
          <a:p>
            <a:pPr lvl="1">
              <a:spcBef>
                <a:spcPts val="1200"/>
              </a:spcBef>
            </a:pPr>
            <a:r>
              <a:rPr lang="en-US" sz="2400" dirty="0"/>
              <a:t>Definitive antibiotic prescribing occurred in 32-52% of culture positive treated infections.</a:t>
            </a:r>
            <a:endParaRPr lang="en-US" sz="2400" dirty="0" smtClean="0"/>
          </a:p>
          <a:p>
            <a:pPr marL="0" indent="0">
              <a:buNone/>
            </a:pPr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76805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863" y="495706"/>
            <a:ext cx="8229600" cy="531905"/>
          </a:xfrm>
        </p:spPr>
        <p:txBody>
          <a:bodyPr>
            <a:noAutofit/>
          </a:bodyPr>
          <a:lstStyle/>
          <a:p>
            <a:pPr algn="l"/>
            <a:r>
              <a:rPr lang="en-US" sz="3200" b="1" dirty="0" smtClean="0"/>
              <a:t>Evaluation of the Antibiogram in one NH/ED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54033"/>
            <a:ext cx="9144000" cy="560396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 NH, ciprofloxacin </a:t>
            </a:r>
            <a:r>
              <a:rPr lang="en-US" sz="2800" dirty="0"/>
              <a:t>was again the most frequently prescribed initial antibiotic but was prescribed 15% of the time versus 22% 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Cefuroxime </a:t>
            </a:r>
            <a:r>
              <a:rPr lang="en-US" sz="2800" dirty="0"/>
              <a:t>was prescribed14% of the time, up from 3% during the initial chart review period. </a:t>
            </a:r>
          </a:p>
          <a:p>
            <a:r>
              <a:rPr lang="en-US" sz="2800" dirty="0" smtClean="0"/>
              <a:t>In NH, empiric prescribing was correct 45% of time, up from 30%</a:t>
            </a:r>
          </a:p>
          <a:p>
            <a:r>
              <a:rPr lang="en-US" sz="2800" dirty="0" smtClean="0"/>
              <a:t>No changes in prescribing patterns were found in the ED.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751975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9667"/>
            <a:ext cx="8229600" cy="473408"/>
          </a:xfrm>
        </p:spPr>
        <p:txBody>
          <a:bodyPr>
            <a:noAutofit/>
          </a:bodyPr>
          <a:lstStyle/>
          <a:p>
            <a:pPr algn="l"/>
            <a:r>
              <a:rPr lang="en-US" sz="3200" b="1" dirty="0" smtClean="0"/>
              <a:t>Key Challenges and Lessons Learned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402079"/>
            <a:ext cx="9144000" cy="5312229"/>
          </a:xfrm>
        </p:spPr>
        <p:txBody>
          <a:bodyPr/>
          <a:lstStyle/>
          <a:p>
            <a:r>
              <a:rPr lang="en-US" sz="2800" dirty="0" smtClean="0"/>
              <a:t>Challenges</a:t>
            </a:r>
          </a:p>
          <a:p>
            <a:pPr lvl="1"/>
            <a:r>
              <a:rPr lang="en-US" sz="2000" dirty="0" smtClean="0"/>
              <a:t>Availability </a:t>
            </a:r>
            <a:r>
              <a:rPr lang="en-US" sz="2000" dirty="0"/>
              <a:t>of NH </a:t>
            </a:r>
            <a:r>
              <a:rPr lang="en-US" sz="2000" dirty="0" smtClean="0"/>
              <a:t>staff/physicians</a:t>
            </a:r>
          </a:p>
          <a:p>
            <a:pPr lvl="2"/>
            <a:r>
              <a:rPr lang="en-US" sz="1800" dirty="0" smtClean="0"/>
              <a:t>Only interviewed one fulltime ED physician who had not seen antibiogram</a:t>
            </a:r>
            <a:endParaRPr lang="en-US" sz="1800" dirty="0"/>
          </a:p>
          <a:p>
            <a:pPr lvl="1"/>
            <a:r>
              <a:rPr lang="en-US" sz="2000" dirty="0"/>
              <a:t>Time required for chart </a:t>
            </a:r>
            <a:r>
              <a:rPr lang="en-US" sz="2000" dirty="0" smtClean="0"/>
              <a:t>review</a:t>
            </a:r>
          </a:p>
          <a:p>
            <a:pPr lvl="1"/>
            <a:r>
              <a:rPr lang="en-US" sz="2000" dirty="0" smtClean="0"/>
              <a:t>Small number of cultures</a:t>
            </a:r>
            <a:endParaRPr lang="en-US" sz="2000" dirty="0"/>
          </a:p>
          <a:p>
            <a:r>
              <a:rPr lang="en-US" sz="2800" dirty="0" smtClean="0"/>
              <a:t>Lessons Learned</a:t>
            </a:r>
          </a:p>
          <a:p>
            <a:pPr lvl="1"/>
            <a:r>
              <a:rPr lang="en-US" sz="2000" dirty="0" smtClean="0"/>
              <a:t>NH </a:t>
            </a:r>
            <a:r>
              <a:rPr lang="en-US" sz="2000" dirty="0" err="1" smtClean="0"/>
              <a:t>antibiograms</a:t>
            </a:r>
            <a:r>
              <a:rPr lang="en-US" sz="2000" dirty="0" smtClean="0"/>
              <a:t> can be created using chart review but this is time consuming</a:t>
            </a:r>
          </a:p>
          <a:p>
            <a:pPr lvl="1"/>
            <a:r>
              <a:rPr lang="en-US" sz="2000" dirty="0" smtClean="0"/>
              <a:t>NH relationships with their laboratories differ based on the NH</a:t>
            </a:r>
          </a:p>
          <a:p>
            <a:pPr lvl="1"/>
            <a:r>
              <a:rPr lang="en-US" sz="2000" dirty="0" smtClean="0"/>
              <a:t>NH </a:t>
            </a:r>
            <a:r>
              <a:rPr lang="en-US" sz="2000" dirty="0" err="1" smtClean="0"/>
              <a:t>antibiograms</a:t>
            </a:r>
            <a:r>
              <a:rPr lang="en-US" sz="2000" dirty="0" smtClean="0"/>
              <a:t> mainly represent UTIs as, </a:t>
            </a:r>
            <a:r>
              <a:rPr lang="en-US" sz="2000" dirty="0"/>
              <a:t>90 to 100 percent of suspected urinary tract infections are cultured, but rarely any other suspected infections are </a:t>
            </a:r>
            <a:r>
              <a:rPr lang="en-US" sz="2000" dirty="0" smtClean="0"/>
              <a:t>cultured.</a:t>
            </a:r>
          </a:p>
          <a:p>
            <a:pPr lvl="1"/>
            <a:r>
              <a:rPr lang="en-US" sz="2000" dirty="0" smtClean="0"/>
              <a:t>Culture information from ED transfers did not add to the NH </a:t>
            </a:r>
            <a:r>
              <a:rPr lang="en-US" sz="2000" dirty="0" err="1" smtClean="0"/>
              <a:t>antibiogram</a:t>
            </a:r>
            <a:r>
              <a:rPr lang="en-US" sz="2000" dirty="0" smtClean="0"/>
              <a:t> unless the NH had a high number of transfers</a:t>
            </a:r>
          </a:p>
          <a:p>
            <a:pPr lvl="1"/>
            <a:endParaRPr lang="en-US" sz="2000" dirty="0" smtClean="0"/>
          </a:p>
          <a:p>
            <a:endParaRPr lang="en-US" dirty="0"/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47347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" charset="0"/>
              </a:rPr>
              <a:t>Background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smtClean="0">
                <a:latin typeface="Arial" charset="0"/>
                <a:cs typeface="Arial" charset="0"/>
              </a:rPr>
              <a:t>Antibiotics are frequently prescribed in Nursing Homes (NHs)</a:t>
            </a:r>
          </a:p>
          <a:p>
            <a:pPr>
              <a:lnSpc>
                <a:spcPct val="90000"/>
              </a:lnSpc>
            </a:pPr>
            <a:r>
              <a:rPr lang="en-US" b="1" smtClean="0">
                <a:latin typeface="Arial" charset="0"/>
                <a:cs typeface="Arial" charset="0"/>
              </a:rPr>
              <a:t>NH residents are frequently transferred to emergency departments (EDs) for acute conditions and given antibiotics</a:t>
            </a:r>
            <a:endParaRPr lang="en-US" sz="2000" b="1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b="1" smtClean="0">
                <a:latin typeface="Arial" charset="0"/>
                <a:cs typeface="Arial" charset="0"/>
              </a:rPr>
              <a:t>Initial antibiotic decisions are empiric – based on:</a:t>
            </a:r>
          </a:p>
          <a:p>
            <a:pPr lvl="1">
              <a:lnSpc>
                <a:spcPct val="90000"/>
              </a:lnSpc>
            </a:pPr>
            <a:r>
              <a:rPr b="1">
                <a:latin typeface="Arial" charset="0"/>
                <a:cs typeface="Arial" charset="0"/>
              </a:rPr>
              <a:t>Patient factors (e.g. age, symptoms)</a:t>
            </a:r>
          </a:p>
          <a:p>
            <a:pPr lvl="1">
              <a:lnSpc>
                <a:spcPct val="90000"/>
              </a:lnSpc>
            </a:pPr>
            <a:r>
              <a:rPr b="1">
                <a:latin typeface="Arial" charset="0"/>
                <a:cs typeface="Arial" charset="0"/>
              </a:rPr>
              <a:t>Facility factors (type of NH, historical experience, formulary)</a:t>
            </a:r>
          </a:p>
          <a:p>
            <a:pPr lvl="1">
              <a:lnSpc>
                <a:spcPct val="90000"/>
              </a:lnSpc>
            </a:pPr>
            <a:r>
              <a:rPr b="1">
                <a:latin typeface="Arial" charset="0"/>
                <a:cs typeface="Arial" charset="0"/>
              </a:rPr>
              <a:t>Preference / knowledge, etc.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Background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723900" y="1536700"/>
            <a:ext cx="7721600" cy="4722813"/>
          </a:xfrm>
        </p:spPr>
        <p:txBody>
          <a:bodyPr rtlCol="0">
            <a:normAutofit fontScale="62500" lnSpcReduction="20000"/>
          </a:bodyPr>
          <a:lstStyle/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/>
            </a:pPr>
            <a:r>
              <a:rPr lang="en-US" sz="3200" b="1" dirty="0" smtClean="0"/>
              <a:t>Antibiogram:  A </a:t>
            </a:r>
            <a:r>
              <a:rPr lang="en-US" sz="3200" b="1" dirty="0"/>
              <a:t>tool </a:t>
            </a:r>
            <a:r>
              <a:rPr lang="en-US" sz="3200" b="1" dirty="0" smtClean="0"/>
              <a:t>that presents local </a:t>
            </a:r>
            <a:r>
              <a:rPr lang="en-US" sz="3200" b="1" dirty="0"/>
              <a:t>microbiologic sensitivity data to assist </a:t>
            </a:r>
            <a:r>
              <a:rPr lang="en-US" sz="3200" b="1" dirty="0" smtClean="0"/>
              <a:t>clinicians in making empiric prescribing decisions.</a:t>
            </a:r>
            <a:endParaRPr lang="en-US" sz="3200" b="1" dirty="0"/>
          </a:p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/>
            </a:pPr>
            <a:r>
              <a:rPr lang="en-US" sz="3200" b="1" dirty="0"/>
              <a:t>Hospitals have used antibiograms to:</a:t>
            </a:r>
          </a:p>
          <a:p>
            <a:pPr lvl="1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/>
              <a:buChar char="–"/>
              <a:defRPr/>
            </a:pPr>
            <a:r>
              <a:rPr sz="2900" b="1"/>
              <a:t>Identify important local resistance patterns</a:t>
            </a:r>
          </a:p>
          <a:p>
            <a:pPr lvl="1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/>
              <a:buChar char="–"/>
              <a:defRPr/>
            </a:pPr>
            <a:r>
              <a:rPr sz="2900" b="1"/>
              <a:t>Increase antibiotic prescribing for acute infections</a:t>
            </a:r>
          </a:p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/>
            </a:pPr>
            <a:r>
              <a:rPr lang="en-US" sz="3200" b="1" dirty="0" smtClean="0"/>
              <a:t>Agency for Healthcare Research and Quality (AHRQ) </a:t>
            </a:r>
            <a:r>
              <a:rPr lang="en-US" sz="3200" b="1" dirty="0"/>
              <a:t>contracted with two ACTION </a:t>
            </a:r>
            <a:r>
              <a:rPr lang="en-US" sz="3200" b="1" dirty="0" smtClean="0"/>
              <a:t>teams to </a:t>
            </a:r>
            <a:r>
              <a:rPr lang="en-US" sz="3200" b="1" dirty="0"/>
              <a:t>investigate the feasibility of creating NH </a:t>
            </a:r>
            <a:r>
              <a:rPr lang="en-US" sz="3200" b="1" dirty="0" smtClean="0"/>
              <a:t>antibiograms:</a:t>
            </a:r>
            <a:endParaRPr lang="en-US" sz="3200" b="1" dirty="0"/>
          </a:p>
          <a:p>
            <a:pPr lvl="1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/>
              <a:buChar char="–"/>
              <a:defRPr/>
            </a:pPr>
            <a:r>
              <a:rPr sz="2900" b="1"/>
              <a:t>Can NH antibiograms be created?</a:t>
            </a:r>
          </a:p>
          <a:p>
            <a:pPr lvl="1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/>
              <a:buChar char="–"/>
              <a:defRPr/>
            </a:pPr>
            <a:r>
              <a:rPr sz="2900" b="1"/>
              <a:t>Can NH antibiogram programs be effectively implemented?</a:t>
            </a:r>
          </a:p>
          <a:p>
            <a:pPr lvl="1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/>
              <a:buChar char="–"/>
              <a:defRPr/>
            </a:pPr>
            <a:r>
              <a:rPr sz="2900" b="1"/>
              <a:t>Can antibiograms be transferred to local EDs</a:t>
            </a:r>
          </a:p>
          <a:p>
            <a:pPr lvl="1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/>
              <a:buChar char="–"/>
              <a:defRPr/>
            </a:pPr>
            <a:r>
              <a:rPr sz="2900" b="1"/>
              <a:t>Do antibiograms affect prescribing?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Sample Antibiogram</a:t>
            </a: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82663" y="1392238"/>
            <a:ext cx="7321550" cy="54086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Abt NH Antibiogram Project</a:t>
            </a:r>
          </a:p>
        </p:txBody>
      </p:sp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723900" y="1392238"/>
            <a:ext cx="7721600" cy="4854575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smtClean="0">
                <a:latin typeface="Arial" charset="0"/>
                <a:cs typeface="Arial" charset="0"/>
              </a:rPr>
              <a:t>Funded by AHRQ</a:t>
            </a:r>
          </a:p>
          <a:p>
            <a:pPr lvl="1">
              <a:lnSpc>
                <a:spcPct val="110000"/>
              </a:lnSpc>
              <a:spcBef>
                <a:spcPct val="0"/>
              </a:spcBef>
              <a:spcAft>
                <a:spcPts val="300"/>
              </a:spcAft>
            </a:pPr>
            <a:r>
              <a:rPr b="1">
                <a:latin typeface="Arial" charset="0"/>
                <a:cs typeface="Arial" charset="0"/>
              </a:rPr>
              <a:t>ACTION Network: Contract # HHSA290200600011I TO13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smtClean="0">
                <a:latin typeface="Arial" charset="0"/>
                <a:cs typeface="Arial" charset="0"/>
              </a:rPr>
              <a:t>Research Team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sz="2400" b="1">
                <a:latin typeface="Arial" charset="0"/>
                <a:cs typeface="Arial" charset="0"/>
              </a:rPr>
              <a:t>Abt Associates</a:t>
            </a:r>
          </a:p>
          <a:p>
            <a:pPr lvl="2">
              <a:lnSpc>
                <a:spcPct val="110000"/>
              </a:lnSpc>
              <a:spcBef>
                <a:spcPct val="0"/>
              </a:spcBef>
              <a:spcAft>
                <a:spcPts val="300"/>
              </a:spcAft>
            </a:pPr>
            <a:r>
              <a:rPr lang="en-US" sz="2000" b="1" smtClean="0">
                <a:latin typeface="Arial" charset="0"/>
                <a:cs typeface="Arial" charset="0"/>
              </a:rPr>
              <a:t>Project Director: Rosanna Bertrand, PhD</a:t>
            </a:r>
          </a:p>
          <a:p>
            <a:pPr lvl="2">
              <a:lnSpc>
                <a:spcPct val="110000"/>
              </a:lnSpc>
              <a:spcBef>
                <a:spcPct val="0"/>
              </a:spcBef>
              <a:spcAft>
                <a:spcPts val="300"/>
              </a:spcAft>
            </a:pPr>
            <a:r>
              <a:rPr lang="en-US" sz="2000" b="1" smtClean="0">
                <a:latin typeface="Arial" charset="0"/>
                <a:cs typeface="Arial" charset="0"/>
              </a:rPr>
              <a:t>NH Clinical Expert:  Donna Hurd, MSN; </a:t>
            </a:r>
          </a:p>
          <a:p>
            <a:pPr lvl="2">
              <a:lnSpc>
                <a:spcPct val="110000"/>
              </a:lnSpc>
              <a:spcBef>
                <a:spcPct val="0"/>
              </a:spcBef>
              <a:spcAft>
                <a:spcPts val="300"/>
              </a:spcAft>
            </a:pPr>
            <a:r>
              <a:rPr lang="en-US" sz="2000" b="1" smtClean="0">
                <a:latin typeface="Arial" charset="0"/>
                <a:cs typeface="Arial" charset="0"/>
              </a:rPr>
              <a:t>Jennifer DeAngelis, BA; Laura Goodman, BA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sz="2400" b="1">
                <a:latin typeface="Arial" charset="0"/>
                <a:cs typeface="Arial" charset="0"/>
              </a:rPr>
              <a:t>Brigham and Women’s Hospital</a:t>
            </a:r>
          </a:p>
          <a:p>
            <a:pPr lvl="2">
              <a:lnSpc>
                <a:spcPct val="110000"/>
              </a:lnSpc>
              <a:spcBef>
                <a:spcPct val="0"/>
              </a:spcBef>
              <a:spcAft>
                <a:spcPts val="300"/>
              </a:spcAft>
            </a:pPr>
            <a:r>
              <a:rPr lang="en-US" sz="2000" b="1" smtClean="0">
                <a:latin typeface="Arial" charset="0"/>
                <a:cs typeface="Arial" charset="0"/>
              </a:rPr>
              <a:t>Principal Investigator: Jeremiah Schuur, MD, MHS</a:t>
            </a:r>
          </a:p>
          <a:p>
            <a:pPr lvl="2">
              <a:lnSpc>
                <a:spcPct val="110000"/>
              </a:lnSpc>
              <a:spcBef>
                <a:spcPct val="0"/>
              </a:spcBef>
              <a:spcAft>
                <a:spcPts val="300"/>
              </a:spcAft>
            </a:pPr>
            <a:r>
              <a:rPr lang="en-US" sz="2000" b="1" smtClean="0">
                <a:latin typeface="Arial" charset="0"/>
                <a:cs typeface="Arial" charset="0"/>
              </a:rPr>
              <a:t>Allen Gold, BA</a:t>
            </a:r>
          </a:p>
          <a:p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Project Details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smtClean="0">
                <a:latin typeface="Arial" charset="0"/>
                <a:cs typeface="Arial" charset="0"/>
              </a:rPr>
              <a:t>Developed an antibiogram at three Boston-area NHs</a:t>
            </a:r>
          </a:p>
          <a:p>
            <a:pPr lvl="1">
              <a:spcBef>
                <a:spcPct val="0"/>
              </a:spcBef>
              <a:spcAft>
                <a:spcPts val="300"/>
              </a:spcAft>
            </a:pPr>
            <a:r>
              <a:rPr b="1">
                <a:latin typeface="Arial" charset="0"/>
                <a:cs typeface="Arial" charset="0"/>
              </a:rPr>
              <a:t>Used NH-specific micro data from the clinical lab </a:t>
            </a:r>
          </a:p>
          <a:p>
            <a:pPr lvl="1">
              <a:spcBef>
                <a:spcPct val="0"/>
              </a:spcBef>
              <a:spcAft>
                <a:spcPts val="300"/>
              </a:spcAft>
            </a:pPr>
            <a:r>
              <a:rPr b="1">
                <a:latin typeface="Arial" charset="0"/>
                <a:cs typeface="Arial" charset="0"/>
              </a:rPr>
              <a:t>Created a one page antibiogram with key findings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smtClean="0">
                <a:latin typeface="Arial" charset="0"/>
                <a:cs typeface="Arial" charset="0"/>
              </a:rPr>
              <a:t>Educated NH prescribers and staff about antibiogram</a:t>
            </a:r>
            <a:endParaRPr lang="en-US" sz="2200" b="1" smtClean="0">
              <a:latin typeface="Arial" charset="0"/>
              <a:cs typeface="Arial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smtClean="0">
                <a:latin typeface="Arial" charset="0"/>
                <a:cs typeface="Arial" charset="0"/>
              </a:rPr>
              <a:t>Designed a process for antibiogram transfer to local ED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smtClean="0">
                <a:latin typeface="Arial" charset="0"/>
                <a:cs typeface="Arial" charset="0"/>
              </a:rPr>
              <a:t>Evaluated</a:t>
            </a:r>
          </a:p>
          <a:p>
            <a:pPr lvl="1">
              <a:spcBef>
                <a:spcPct val="0"/>
              </a:spcBef>
              <a:spcAft>
                <a:spcPts val="300"/>
              </a:spcAft>
            </a:pPr>
            <a:r>
              <a:rPr b="1">
                <a:latin typeface="Arial" charset="0"/>
                <a:cs typeface="Arial" charset="0"/>
              </a:rPr>
              <a:t>Provider knowledge and perceptions of antibiograms with survey and interviews</a:t>
            </a:r>
          </a:p>
          <a:p>
            <a:pPr lvl="1">
              <a:spcBef>
                <a:spcPct val="0"/>
              </a:spcBef>
              <a:spcAft>
                <a:spcPts val="300"/>
              </a:spcAft>
            </a:pPr>
            <a:r>
              <a:rPr b="1">
                <a:latin typeface="Arial" charset="0"/>
                <a:cs typeface="Arial" charset="0"/>
              </a:rPr>
              <a:t>Transfer rate of NH antibiogram to ED</a:t>
            </a:r>
          </a:p>
          <a:p>
            <a:pPr lvl="1">
              <a:spcBef>
                <a:spcPct val="0"/>
              </a:spcBef>
              <a:spcAft>
                <a:spcPts val="300"/>
              </a:spcAft>
            </a:pPr>
            <a:r>
              <a:rPr b="1">
                <a:latin typeface="Arial" charset="0"/>
                <a:cs typeface="Arial" charset="0"/>
              </a:rPr>
              <a:t>Prescribing patterns at NH and ED (pre/post)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Abt’s Key Findings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392238"/>
            <a:ext cx="8021638" cy="5046662"/>
          </a:xfrm>
        </p:spPr>
        <p:txBody>
          <a:bodyPr rtlCol="0">
            <a:normAutofit fontScale="92500"/>
          </a:bodyPr>
          <a:lstStyle/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/>
            </a:pPr>
            <a:r>
              <a:rPr lang="en-US" sz="2200" b="1" dirty="0" smtClean="0"/>
              <a:t>Feasible </a:t>
            </a:r>
            <a:r>
              <a:rPr lang="en-US" sz="2200" b="1" dirty="0"/>
              <a:t>to create NH antibiograms but </a:t>
            </a:r>
            <a:r>
              <a:rPr lang="en-US" sz="2200" b="1" dirty="0" smtClean="0"/>
              <a:t>technical </a:t>
            </a:r>
            <a:r>
              <a:rPr lang="en-US" sz="2200" b="1" dirty="0"/>
              <a:t>limitations</a:t>
            </a:r>
          </a:p>
          <a:p>
            <a:pPr lvl="1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/>
              <a:buChar char="–"/>
              <a:defRPr/>
            </a:pPr>
            <a:r>
              <a:rPr sz="1700" b="1"/>
              <a:t>Simple to use NH micro data – difficult to integrate local hospital data</a:t>
            </a:r>
          </a:p>
          <a:p>
            <a:pPr lvl="1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/>
              <a:buChar char="–"/>
              <a:defRPr/>
            </a:pPr>
            <a:r>
              <a:rPr sz="1700" b="1"/>
              <a:t>Sample size issues limit the number of microorganism that can be described (CLSI standard is at least 30 results per organism)</a:t>
            </a:r>
          </a:p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/>
            </a:pPr>
            <a:r>
              <a:rPr lang="en-US" sz="2200" b="1" dirty="0" smtClean="0"/>
              <a:t>Most useful </a:t>
            </a:r>
            <a:r>
              <a:rPr lang="en-US" sz="2200" b="1" dirty="0"/>
              <a:t>results </a:t>
            </a:r>
            <a:r>
              <a:rPr lang="en-US" sz="2200" b="1" dirty="0" smtClean="0"/>
              <a:t>for </a:t>
            </a:r>
            <a:r>
              <a:rPr lang="en-US" sz="2200" b="1" dirty="0"/>
              <a:t>urine </a:t>
            </a:r>
            <a:r>
              <a:rPr lang="en-US" sz="2200" b="1" dirty="0" smtClean="0"/>
              <a:t>infections</a:t>
            </a:r>
            <a:endParaRPr lang="en-US" sz="2200" b="1" dirty="0"/>
          </a:p>
          <a:p>
            <a:pPr lvl="1" fontAlgn="auto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Font typeface="Arial"/>
              <a:buChar char="–"/>
              <a:defRPr/>
            </a:pPr>
            <a:r>
              <a:rPr sz="1700" b="1"/>
              <a:t>Most data came from urine cultures (75-90%)</a:t>
            </a:r>
          </a:p>
          <a:p>
            <a:pPr lvl="1" fontAlgn="auto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Font typeface="Arial"/>
              <a:buChar char="–"/>
              <a:defRPr/>
            </a:pPr>
            <a:r>
              <a:rPr sz="1700" b="1"/>
              <a:t>Significant resistance to common antibiotics among gram-negative organisms that frequently cause UTIs (E. coli, </a:t>
            </a:r>
            <a:r>
              <a:rPr sz="1700" b="1" err="1"/>
              <a:t>Klebsiella</a:t>
            </a:r>
            <a:r>
              <a:rPr sz="1700" b="1"/>
              <a:t>):</a:t>
            </a:r>
          </a:p>
          <a:p>
            <a:pPr lvl="2" fontAlgn="auto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700" b="1" dirty="0"/>
              <a:t>Quinolone sensitivity for E. coli in urine was limited (45-60%)</a:t>
            </a:r>
          </a:p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  <a:defRPr/>
            </a:pPr>
            <a:r>
              <a:rPr lang="en-US" sz="2200" b="1" dirty="0" smtClean="0"/>
              <a:t>Prescribers report using antibiograms, but no evidence found</a:t>
            </a:r>
            <a:endParaRPr lang="en-US" sz="2200" b="1" dirty="0"/>
          </a:p>
          <a:p>
            <a:pPr lvl="1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/>
              <a:buChar char="–"/>
              <a:defRPr/>
            </a:pPr>
            <a:r>
              <a:rPr sz="1700" b="1"/>
              <a:t>When given an antibiogram with </a:t>
            </a:r>
            <a:r>
              <a:rPr sz="1700" b="1" err="1"/>
              <a:t>E.coli</a:t>
            </a:r>
            <a:r>
              <a:rPr sz="1700" b="1"/>
              <a:t> resistance to quinolones they said they would change their prescribing for urine infections.</a:t>
            </a:r>
          </a:p>
          <a:p>
            <a:pPr lvl="1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/>
              <a:buChar char="–"/>
              <a:defRPr/>
            </a:pPr>
            <a:r>
              <a:rPr sz="1700" b="1"/>
              <a:t>No significant change in use of quinolones or broad spectrum antibiotics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Key Challenges &amp; Lessons Learned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4838" y="1392238"/>
            <a:ext cx="8242300" cy="4905375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smtClean="0">
                <a:latin typeface="Arial" charset="0"/>
                <a:cs typeface="Arial" charset="0"/>
              </a:rPr>
              <a:t>Changing NH prescriber behavior is challenging</a:t>
            </a:r>
          </a:p>
          <a:p>
            <a:pPr lvl="1">
              <a:spcBef>
                <a:spcPct val="0"/>
              </a:spcBef>
              <a:spcAft>
                <a:spcPts val="300"/>
              </a:spcAft>
            </a:pPr>
            <a:r>
              <a:rPr sz="1600" b="1">
                <a:latin typeface="Arial" charset="0"/>
                <a:cs typeface="Arial" charset="0"/>
              </a:rPr>
              <a:t>Diverse group of providers (MD/DO, NP, PA)</a:t>
            </a:r>
          </a:p>
          <a:p>
            <a:pPr lvl="1">
              <a:spcBef>
                <a:spcPct val="0"/>
              </a:spcBef>
              <a:spcAft>
                <a:spcPts val="300"/>
              </a:spcAft>
            </a:pPr>
            <a:r>
              <a:rPr sz="1600" b="1">
                <a:latin typeface="Arial" charset="0"/>
                <a:cs typeface="Arial" charset="0"/>
              </a:rPr>
              <a:t>Geographically separated</a:t>
            </a:r>
          </a:p>
          <a:p>
            <a:pPr lvl="1">
              <a:spcBef>
                <a:spcPct val="0"/>
              </a:spcBef>
              <a:spcAft>
                <a:spcPts val="300"/>
              </a:spcAft>
            </a:pPr>
            <a:r>
              <a:rPr sz="1600" b="1">
                <a:latin typeface="Arial" charset="0"/>
                <a:cs typeface="Arial" charset="0"/>
              </a:rPr>
              <a:t>Time pressed</a:t>
            </a:r>
          </a:p>
          <a:p>
            <a:pPr lvl="1">
              <a:spcBef>
                <a:spcPct val="0"/>
              </a:spcBef>
              <a:spcAft>
                <a:spcPts val="300"/>
              </a:spcAft>
            </a:pPr>
            <a:endParaRPr sz="1600" b="1">
              <a:latin typeface="Arial" charset="0"/>
              <a:cs typeface="Arial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smtClean="0">
                <a:latin typeface="Arial" charset="0"/>
                <a:cs typeface="Arial" charset="0"/>
              </a:rPr>
              <a:t>Antibiogram impact limited unless implemented as a QI program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</a:pPr>
            <a:r>
              <a:rPr sz="1600" b="1">
                <a:latin typeface="Arial" charset="0"/>
                <a:cs typeface="Arial" charset="0"/>
              </a:rPr>
              <a:t>Does prescriber see antibiogram at time of prescribing?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</a:pPr>
            <a:r>
              <a:rPr sz="1600" b="1">
                <a:latin typeface="Arial" charset="0"/>
                <a:cs typeface="Arial" charset="0"/>
              </a:rPr>
              <a:t>Is their prescribing behavior followed (QA/QI)?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</a:pPr>
            <a:endParaRPr sz="1600" b="1">
              <a:latin typeface="Arial" charset="0"/>
              <a:cs typeface="Arial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smtClean="0">
                <a:latin typeface="Arial" charset="0"/>
                <a:cs typeface="Arial" charset="0"/>
              </a:rPr>
              <a:t>Ensuring ED prescribers receive NH antibiogram is challenging</a:t>
            </a:r>
          </a:p>
          <a:p>
            <a:pPr lvl="1">
              <a:spcBef>
                <a:spcPct val="0"/>
              </a:spcBef>
              <a:spcAft>
                <a:spcPts val="300"/>
              </a:spcAft>
            </a:pPr>
            <a:r>
              <a:rPr sz="1600" b="1">
                <a:latin typeface="Arial" charset="0"/>
                <a:cs typeface="Arial" charset="0"/>
              </a:rPr>
              <a:t>NH transition of care is complex -- another paper form transfer is difficult</a:t>
            </a:r>
          </a:p>
          <a:p>
            <a:pPr lvl="1">
              <a:spcBef>
                <a:spcPct val="0"/>
              </a:spcBef>
              <a:spcAft>
                <a:spcPts val="300"/>
              </a:spcAft>
            </a:pPr>
            <a:r>
              <a:rPr sz="1600" b="1">
                <a:latin typeface="Arial" charset="0"/>
                <a:cs typeface="Arial" charset="0"/>
              </a:rPr>
              <a:t>NH paper forms not always seen by ED prescribers (lost, not reviewed, etc.)</a:t>
            </a:r>
          </a:p>
          <a:p>
            <a:pPr lvl="1">
              <a:spcBef>
                <a:spcPct val="0"/>
              </a:spcBef>
              <a:spcAft>
                <a:spcPts val="300"/>
              </a:spcAft>
            </a:pPr>
            <a:r>
              <a:rPr sz="1600" b="1">
                <a:latin typeface="Arial" charset="0"/>
                <a:cs typeface="Arial" charset="0"/>
              </a:rPr>
              <a:t>Usefulness of an online antibiogram is limited unless available for all NHs</a:t>
            </a:r>
          </a:p>
          <a:p>
            <a:pPr lvl="2">
              <a:spcBef>
                <a:spcPct val="0"/>
              </a:spcBef>
              <a:spcAft>
                <a:spcPts val="300"/>
              </a:spcAft>
              <a:buFont typeface="Courier New" pitchFamily="49" charset="0"/>
              <a:buChar char="o"/>
            </a:pPr>
            <a:r>
              <a:rPr lang="en-US" sz="1600" b="1" smtClean="0">
                <a:latin typeface="Arial" charset="0"/>
                <a:cs typeface="Arial" charset="0"/>
              </a:rPr>
              <a:t>Providers won’t look for a rare event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02419" y="69896"/>
            <a:ext cx="2044525" cy="792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2217" y="1332404"/>
            <a:ext cx="855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 smtClean="0">
                <a:latin typeface="+mj-lt"/>
              </a:rPr>
              <a:t>Denver Health/ University of Maryland- Nursing Home </a:t>
            </a:r>
            <a:r>
              <a:rPr lang="en-US" sz="3600" b="1" i="1" dirty="0" err="1" smtClean="0">
                <a:latin typeface="+mj-lt"/>
              </a:rPr>
              <a:t>Antibiogram</a:t>
            </a:r>
            <a:r>
              <a:rPr lang="en-US" sz="3600" b="1" i="1" dirty="0" smtClean="0">
                <a:latin typeface="+mj-lt"/>
              </a:rPr>
              <a:t> Project</a:t>
            </a:r>
            <a:endParaRPr lang="en-US" sz="3600" b="1" i="1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0086" y="2656847"/>
            <a:ext cx="864635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Funded by Agency for Healthcare Research and </a:t>
            </a:r>
            <a:r>
              <a:rPr lang="en-US" b="1" dirty="0" smtClean="0"/>
              <a:t>Quality</a:t>
            </a:r>
            <a:endParaRPr lang="en-US" sz="1100" b="1" dirty="0"/>
          </a:p>
          <a:p>
            <a:pPr lvl="1"/>
            <a:r>
              <a:rPr lang="en-US" sz="2000" dirty="0"/>
              <a:t>ACTION Contract No. 290-2006-00-20, Task Order No. </a:t>
            </a:r>
            <a:r>
              <a:rPr lang="en-US" sz="2000" dirty="0" smtClean="0"/>
              <a:t>9</a:t>
            </a:r>
          </a:p>
          <a:p>
            <a:pPr lvl="1"/>
            <a:endParaRPr lang="en-US" sz="1100" dirty="0"/>
          </a:p>
          <a:p>
            <a:r>
              <a:rPr lang="en-US" b="1" dirty="0"/>
              <a:t>Research </a:t>
            </a:r>
            <a:r>
              <a:rPr lang="en-US" b="1" dirty="0" smtClean="0"/>
              <a:t>Team</a:t>
            </a:r>
          </a:p>
          <a:p>
            <a:pPr lvl="1"/>
            <a:r>
              <a:rPr lang="en-US" sz="2400" dirty="0" smtClean="0"/>
              <a:t>Denver Health</a:t>
            </a:r>
            <a:endParaRPr lang="en-US" sz="2400" dirty="0"/>
          </a:p>
          <a:p>
            <a:r>
              <a:rPr lang="en-US" sz="2000" dirty="0" smtClean="0"/>
              <a:t>	ACTION PI: Thomas </a:t>
            </a:r>
            <a:r>
              <a:rPr lang="en-US" sz="2000" dirty="0"/>
              <a:t>D. </a:t>
            </a:r>
            <a:r>
              <a:rPr lang="en-US" sz="2000" dirty="0" err="1"/>
              <a:t>MacKenzie</a:t>
            </a:r>
            <a:r>
              <a:rPr lang="en-US" sz="2000" dirty="0"/>
              <a:t>, MD, </a:t>
            </a:r>
            <a:r>
              <a:rPr lang="en-US" sz="2000" dirty="0" smtClean="0"/>
              <a:t>MSPH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Susan Moore, Josh </a:t>
            </a:r>
            <a:r>
              <a:rPr lang="en-US" sz="2000" dirty="0" err="1" smtClean="0"/>
              <a:t>Durfee</a:t>
            </a:r>
            <a:endParaRPr lang="en-US" sz="2000" dirty="0" smtClean="0"/>
          </a:p>
          <a:p>
            <a:endParaRPr lang="en-US" sz="1100" dirty="0"/>
          </a:p>
          <a:p>
            <a:pPr lvl="1"/>
            <a:r>
              <a:rPr lang="en-US" sz="2400" dirty="0" smtClean="0"/>
              <a:t>University of Maryland</a:t>
            </a:r>
            <a:endParaRPr lang="en-US" sz="2400" dirty="0"/>
          </a:p>
          <a:p>
            <a:pPr lvl="2"/>
            <a:r>
              <a:rPr lang="en-US" sz="2000" dirty="0"/>
              <a:t>Principal </a:t>
            </a:r>
            <a:r>
              <a:rPr lang="en-US" sz="2000" dirty="0" smtClean="0"/>
              <a:t>Investigators: Jon Mark Hirshon,</a:t>
            </a:r>
            <a:r>
              <a:rPr lang="en-US" sz="2000" dirty="0"/>
              <a:t> MD, </a:t>
            </a:r>
            <a:r>
              <a:rPr lang="en-US" sz="2000" dirty="0" smtClean="0"/>
              <a:t>MPH, PhD</a:t>
            </a:r>
          </a:p>
          <a:p>
            <a:pPr lvl="2"/>
            <a:r>
              <a:rPr lang="en-US" sz="2000" dirty="0" smtClean="0"/>
              <a:t>and Jon </a:t>
            </a:r>
            <a:r>
              <a:rPr lang="en-US" sz="2000" dirty="0" err="1" smtClean="0"/>
              <a:t>Furuno</a:t>
            </a:r>
            <a:r>
              <a:rPr lang="en-US" sz="2000" dirty="0" smtClean="0"/>
              <a:t>, PhD.</a:t>
            </a:r>
          </a:p>
          <a:p>
            <a:pPr lvl="2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591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bt Powerpoint Template Geo Icon">
  <a:themeElements>
    <a:clrScheme name="Abt Brand">
      <a:dk1>
        <a:sysClr val="windowText" lastClr="000000"/>
      </a:dk1>
      <a:lt1>
        <a:sysClr val="window" lastClr="FFFFFF"/>
      </a:lt1>
      <a:dk2>
        <a:srgbClr val="996633"/>
      </a:dk2>
      <a:lt2>
        <a:srgbClr val="EEECE1"/>
      </a:lt2>
      <a:accent1>
        <a:srgbClr val="DA291C"/>
      </a:accent1>
      <a:accent2>
        <a:srgbClr val="776E64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Office Theme">
  <a:themeElements>
    <a:clrScheme name="Custom 4">
      <a:dk1>
        <a:sysClr val="windowText" lastClr="000000"/>
      </a:dk1>
      <a:lt1>
        <a:sysClr val="window" lastClr="FFFFFF"/>
      </a:lt1>
      <a:dk2>
        <a:srgbClr val="898D8D"/>
      </a:dk2>
      <a:lt2>
        <a:srgbClr val="EEECE1"/>
      </a:lt2>
      <a:accent1>
        <a:srgbClr val="DA291C"/>
      </a:accent1>
      <a:accent2>
        <a:srgbClr val="898D8D"/>
      </a:accent2>
      <a:accent3>
        <a:srgbClr val="789D4A"/>
      </a:accent3>
      <a:accent4>
        <a:srgbClr val="7566A0"/>
      </a:accent4>
      <a:accent5>
        <a:srgbClr val="48A9C5"/>
      </a:accent5>
      <a:accent6>
        <a:srgbClr val="E87722"/>
      </a:accent6>
      <a:hlink>
        <a:srgbClr val="DA291C"/>
      </a:hlink>
      <a:folHlink>
        <a:srgbClr val="898D8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6600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5_Office Theme">
  <a:themeElements>
    <a:clrScheme name="Abt Brand">
      <a:dk1>
        <a:sysClr val="windowText" lastClr="000000"/>
      </a:dk1>
      <a:lt1>
        <a:sysClr val="window" lastClr="FFFFFF"/>
      </a:lt1>
      <a:dk2>
        <a:srgbClr val="996633"/>
      </a:dk2>
      <a:lt2>
        <a:srgbClr val="EEECE1"/>
      </a:lt2>
      <a:accent1>
        <a:srgbClr val="DA291C"/>
      </a:accent1>
      <a:accent2>
        <a:srgbClr val="776E64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SOM Theme1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Abt Powerpoint Template Geo Icon</Template>
  <TotalTime>104</TotalTime>
  <Words>1149</Words>
  <Application>Microsoft Office PowerPoint</Application>
  <PresentationFormat>On-screen Show (4:3)</PresentationFormat>
  <Paragraphs>179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Abt Powerpoint Template Geo Icon</vt:lpstr>
      <vt:lpstr>3_Office Theme</vt:lpstr>
      <vt:lpstr>5_Office Theme</vt:lpstr>
      <vt:lpstr>SOM Theme10</vt:lpstr>
      <vt:lpstr>Slide 1</vt:lpstr>
      <vt:lpstr>Background</vt:lpstr>
      <vt:lpstr>Background</vt:lpstr>
      <vt:lpstr>Sample Antibiogram</vt:lpstr>
      <vt:lpstr>Abt NH Antibiogram Project</vt:lpstr>
      <vt:lpstr>Project Details</vt:lpstr>
      <vt:lpstr>Abt’s Key Findings</vt:lpstr>
      <vt:lpstr>Key Challenges &amp; Lessons Learned</vt:lpstr>
      <vt:lpstr>Slide 9</vt:lpstr>
      <vt:lpstr>Denver-Maryland NH Antibiogram Project Details</vt:lpstr>
      <vt:lpstr>Characteristics of the 3 NHs</vt:lpstr>
      <vt:lpstr>Chart Reviews Findings</vt:lpstr>
      <vt:lpstr>Evaluation of the Antibiogram in one NH/ED</vt:lpstr>
      <vt:lpstr>Key Challenges and Lessons Learned</vt:lpstr>
    </vt:vector>
  </TitlesOfParts>
  <Company>Abt Associates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Rosanna Bertrand</dc:creator>
  <cp:lastModifiedBy>DHHS</cp:lastModifiedBy>
  <cp:revision>11</cp:revision>
  <cp:lastPrinted>2011-06-22T19:26:10Z</cp:lastPrinted>
  <dcterms:created xsi:type="dcterms:W3CDTF">2012-08-23T16:01:22Z</dcterms:created>
  <dcterms:modified xsi:type="dcterms:W3CDTF">2012-09-05T19:00:10Z</dcterms:modified>
</cp:coreProperties>
</file>