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38" r:id="rId4"/>
    <p:sldMasterId id="2147484049" r:id="rId5"/>
    <p:sldMasterId id="2147483674" r:id="rId6"/>
    <p:sldMasterId id="2147484291" r:id="rId7"/>
    <p:sldMasterId id="2147484042" r:id="rId8"/>
  </p:sldMasterIdLst>
  <p:notesMasterIdLst>
    <p:notesMasterId r:id="rId24"/>
  </p:notesMasterIdLst>
  <p:handoutMasterIdLst>
    <p:handoutMasterId r:id="rId25"/>
  </p:handoutMasterIdLst>
  <p:sldIdLst>
    <p:sldId id="258" r:id="rId9"/>
    <p:sldId id="336" r:id="rId10"/>
    <p:sldId id="332" r:id="rId11"/>
    <p:sldId id="317" r:id="rId12"/>
    <p:sldId id="333" r:id="rId13"/>
    <p:sldId id="334" r:id="rId14"/>
    <p:sldId id="340" r:id="rId15"/>
    <p:sldId id="322" r:id="rId16"/>
    <p:sldId id="321" r:id="rId17"/>
    <p:sldId id="361" r:id="rId18"/>
    <p:sldId id="357" r:id="rId19"/>
    <p:sldId id="355" r:id="rId20"/>
    <p:sldId id="360" r:id="rId21"/>
    <p:sldId id="354" r:id="rId22"/>
    <p:sldId id="359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  <a:srgbClr val="1262BA"/>
    <a:srgbClr val="025395"/>
    <a:srgbClr val="005295"/>
    <a:srgbClr val="78A22F"/>
    <a:srgbClr val="76B630"/>
    <a:srgbClr val="54545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-2395" y="-8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nc1filesvr\nc1home\sgarfinkel\AHRQ%20ACTION%20SAUL\SAUL%20TEP\SAUL%20Aug%202012%20TEP%20Mtg\SAUL%20ITT%20v%20PP%20Graph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Sheet1!$C$5</c:f>
              <c:strCache>
                <c:ptCount val="1"/>
                <c:pt idx="0">
                  <c:v>High</c:v>
                </c:pt>
              </c:strCache>
            </c:strRef>
          </c:tx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dirty="0"/>
                      <a:t>H</a:t>
                    </a:r>
                    <a:r>
                      <a:rPr lang="en-US" dirty="0"/>
                      <a:t>igh </a:t>
                    </a:r>
                    <a:r>
                      <a:rPr lang="en-US" dirty="0" smtClean="0"/>
                      <a:t>Intensity</a:t>
                    </a:r>
                  </a:p>
                  <a:p>
                    <a:r>
                      <a:rPr lang="en-US" dirty="0" smtClean="0"/>
                      <a:t>-8.7%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dirty="0"/>
                      <a:t>H</a:t>
                    </a:r>
                    <a:r>
                      <a:rPr lang="en-US" dirty="0"/>
                      <a:t>igh </a:t>
                    </a:r>
                    <a:r>
                      <a:rPr lang="en-US" dirty="0" smtClean="0"/>
                      <a:t>Fidelity</a:t>
                    </a:r>
                  </a:p>
                  <a:p>
                    <a:r>
                      <a:rPr lang="en-US" dirty="0" smtClean="0"/>
                      <a:t> -23.8%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dLblPos val="ctr"/>
            <c:showVal val="1"/>
            <c:showCatName val="1"/>
            <c:showSerName val="1"/>
          </c:dLbls>
          <c:cat>
            <c:numRef>
              <c:f>Sheet1!$D$4:$E$4</c:f>
              <c:numCache>
                <c:formatCode>General</c:formatCode>
                <c:ptCount val="2"/>
              </c:numCache>
            </c:numRef>
          </c:cat>
          <c:val>
            <c:numRef>
              <c:f>Sheet1!$D$5:$E$5</c:f>
              <c:numCache>
                <c:formatCode>0%</c:formatCode>
                <c:ptCount val="2"/>
                <c:pt idx="0">
                  <c:v>-0.12000000000000002</c:v>
                </c:pt>
                <c:pt idx="1">
                  <c:v>-0.33000000000000057</c:v>
                </c:pt>
              </c:numCache>
            </c:numRef>
          </c:val>
        </c:ser>
        <c:ser>
          <c:idx val="1"/>
          <c:order val="1"/>
          <c:tx>
            <c:strRef>
              <c:f>Sheet1!$C$6</c:f>
              <c:strCache>
                <c:ptCount val="1"/>
                <c:pt idx="0">
                  <c:v>Low</c:v>
                </c:pt>
              </c:strCache>
            </c:strRef>
          </c:tx>
          <c:dPt>
            <c:idx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1"/>
            <c:spPr>
              <a:solidFill>
                <a:schemeClr val="accent4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Low</a:t>
                    </a:r>
                    <a:r>
                      <a:rPr lang="en-US" baseline="0" dirty="0"/>
                      <a:t> </a:t>
                    </a:r>
                    <a:r>
                      <a:rPr lang="en-US" dirty="0" smtClean="0"/>
                      <a:t>Intensity</a:t>
                    </a:r>
                  </a:p>
                  <a:p>
                    <a:r>
                      <a:rPr lang="en-US" dirty="0" smtClean="0"/>
                      <a:t> -13.6%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Low</a:t>
                    </a:r>
                    <a:r>
                      <a:rPr lang="en-US" baseline="0" dirty="0"/>
                      <a:t> </a:t>
                    </a:r>
                    <a:r>
                      <a:rPr lang="en-US" dirty="0" smtClean="0"/>
                      <a:t>Fidelity</a:t>
                    </a:r>
                  </a:p>
                  <a:p>
                    <a:r>
                      <a:rPr lang="en-US" dirty="0" smtClean="0"/>
                      <a:t> -3.16%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dLblPos val="ctr"/>
            <c:showVal val="1"/>
            <c:showCatName val="1"/>
            <c:showSerName val="1"/>
          </c:dLbls>
          <c:cat>
            <c:numRef>
              <c:f>Sheet1!$D$4:$E$4</c:f>
              <c:numCache>
                <c:formatCode>General</c:formatCode>
                <c:ptCount val="2"/>
              </c:numCache>
            </c:numRef>
          </c:cat>
          <c:val>
            <c:numRef>
              <c:f>Sheet1!$D$6:$E$6</c:f>
              <c:numCache>
                <c:formatCode>0%</c:formatCode>
                <c:ptCount val="2"/>
                <c:pt idx="0">
                  <c:v>-0.14000000000000001</c:v>
                </c:pt>
                <c:pt idx="1">
                  <c:v>-4.0000000000000063E-2</c:v>
                </c:pt>
              </c:numCache>
            </c:numRef>
          </c:val>
        </c:ser>
        <c:ser>
          <c:idx val="2"/>
          <c:order val="2"/>
          <c:tx>
            <c:strRef>
              <c:f>Sheet1!$C$7</c:f>
              <c:strCache>
                <c:ptCount val="1"/>
                <c:pt idx="0">
                  <c:v>Comparison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Comparison,</a:t>
                    </a:r>
                  </a:p>
                  <a:p>
                    <a:r>
                      <a:rPr lang="en-US" dirty="0" smtClean="0"/>
                      <a:t>2.5%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Comparison</a:t>
                    </a:r>
                  </a:p>
                  <a:p>
                    <a:r>
                      <a:rPr lang="en-US" dirty="0" smtClean="0"/>
                      <a:t>2.59%</a:t>
                    </a:r>
                    <a:endParaRPr lang="en-US" dirty="0"/>
                  </a:p>
                </c:rich>
              </c:tx>
              <c:dLblPos val="ctr"/>
              <c:showVal val="1"/>
              <c:showCatName val="1"/>
              <c:showSerName val="1"/>
            </c:dLbl>
            <c:dLblPos val="ctr"/>
            <c:showVal val="1"/>
            <c:showCatName val="1"/>
            <c:showSerName val="1"/>
          </c:dLbls>
          <c:cat>
            <c:numRef>
              <c:f>Sheet1!$D$4:$E$4</c:f>
              <c:numCache>
                <c:formatCode>General</c:formatCode>
                <c:ptCount val="2"/>
              </c:numCache>
            </c:numRef>
          </c:cat>
          <c:val>
            <c:numRef>
              <c:f>Sheet1!$D$7:$E$7</c:f>
              <c:numCache>
                <c:formatCode>0%</c:formatCode>
                <c:ptCount val="2"/>
                <c:pt idx="0">
                  <c:v>4.0000000000000063E-2</c:v>
                </c:pt>
                <c:pt idx="1">
                  <c:v>4.0000000000000063E-2</c:v>
                </c:pt>
              </c:numCache>
            </c:numRef>
          </c:val>
        </c:ser>
        <c:dLbls>
          <c:showVal val="1"/>
        </c:dLbls>
        <c:gapWidth val="75"/>
        <c:axId val="88615168"/>
        <c:axId val="88618496"/>
      </c:barChart>
      <c:catAx>
        <c:axId val="88615168"/>
        <c:scaling>
          <c:orientation val="minMax"/>
        </c:scaling>
        <c:axPos val="b"/>
        <c:numFmt formatCode="General" sourceLinked="1"/>
        <c:majorTickMark val="none"/>
        <c:tickLblPos val="nextTo"/>
        <c:crossAx val="88618496"/>
        <c:crosses val="autoZero"/>
        <c:auto val="1"/>
        <c:lblAlgn val="ctr"/>
        <c:lblOffset val="100"/>
      </c:catAx>
      <c:valAx>
        <c:axId val="88618496"/>
        <c:scaling>
          <c:orientation val="minMax"/>
        </c:scaling>
        <c:axPos val="l"/>
        <c:numFmt formatCode="0%" sourceLinked="1"/>
        <c:majorTickMark val="none"/>
        <c:tickLblPos val="nextTo"/>
        <c:crossAx val="88615168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0.64908</cdr:x>
      <cdr:y>0.01979</cdr:y>
    </cdr:from>
    <cdr:to>
      <cdr:x>0.82156</cdr:x>
      <cdr:y>0.12149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13166" y="89568"/>
          <a:ext cx="1225831" cy="4603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Fidelity</a:t>
          </a:r>
        </a:p>
        <a:p xmlns:a="http://schemas.openxmlformats.org/drawingml/2006/main">
          <a:r>
            <a:rPr lang="en-US" sz="1100" b="1" dirty="0" smtClean="0"/>
            <a:t>(</a:t>
          </a:r>
          <a:r>
            <a:rPr lang="en-US" sz="1100" b="1" dirty="0"/>
            <a:t>Per-Protocol)</a:t>
          </a:r>
        </a:p>
      </cdr:txBody>
    </cdr:sp>
  </cdr:relSizeAnchor>
  <cdr:relSizeAnchor xmlns:cdr="http://schemas.openxmlformats.org/drawingml/2006/chartDrawing">
    <cdr:from>
      <cdr:x>0.1875</cdr:x>
      <cdr:y>0.02709</cdr:y>
    </cdr:from>
    <cdr:to>
      <cdr:x>0.38782</cdr:x>
      <cdr:y>0.12968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32607" y="122608"/>
          <a:ext cx="1423722" cy="464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Training Intensity </a:t>
          </a:r>
          <a:r>
            <a:rPr lang="en-US" sz="1100" b="1" dirty="0"/>
            <a:t>(Intent to Treat)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DF406735-61C4-4336-9352-31FB27469D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4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35" tIns="46565" rIns="93135" bIns="4656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C994E36-6495-4F28-911A-E78E25779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48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4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4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4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4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341418"/>
            <a:ext cx="6858000" cy="1470025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4419600"/>
            <a:ext cx="6858000" cy="6858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752600" y="5181600"/>
            <a:ext cx="6858000" cy="457200"/>
          </a:xfrm>
        </p:spPr>
        <p:txBody>
          <a:bodyPr/>
          <a:lstStyle>
            <a:lvl1pPr>
              <a:buNone/>
              <a:defRPr sz="2400" baseline="0">
                <a:solidFill>
                  <a:schemeClr val="tx1"/>
                </a:solidFill>
                <a:latin typeface="+mn-lt"/>
              </a:defRPr>
            </a:lvl1pPr>
            <a:lvl2pPr>
              <a:buNone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752600" y="5715000"/>
            <a:ext cx="6858000" cy="381000"/>
          </a:xfrm>
        </p:spPr>
        <p:txBody>
          <a:bodyPr/>
          <a:lstStyle>
            <a:lvl1pPr>
              <a:buNone/>
              <a:defRPr sz="18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736" y="1600201"/>
            <a:ext cx="8582127" cy="39542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_AIR_Logo Stacked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7713" y="650875"/>
            <a:ext cx="1860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HSC_09_2colorRGB_stacke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7975" y="623888"/>
            <a:ext cx="1509713" cy="78263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6" name="Picture 2" descr="TMFFull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1988" y="730250"/>
            <a:ext cx="1628775" cy="676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59688" y="487363"/>
            <a:ext cx="668337" cy="9191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438400"/>
            <a:ext cx="6812280" cy="36877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0" indent="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0" indent="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0" indent="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288924"/>
            <a:ext cx="7123112" cy="2555876"/>
          </a:xfrm>
        </p:spPr>
        <p:txBody>
          <a:bodyPr/>
          <a:lstStyle>
            <a:lvl1pPr>
              <a:defRPr sz="3200" baseline="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6238" y="2963333"/>
            <a:ext cx="7086600" cy="3162830"/>
          </a:xfrm>
        </p:spPr>
        <p:txBody>
          <a:bodyPr/>
          <a:lstStyle>
            <a:lvl1pPr>
              <a:buNone/>
              <a:defRPr baseline="0">
                <a:latin typeface="+mn-lt"/>
              </a:defRPr>
            </a:lvl1pPr>
            <a:lvl2pPr>
              <a:defRPr baseline="0">
                <a:latin typeface="Franklin Gothic Book" pitchFamily="34" charset="0"/>
              </a:defRPr>
            </a:lvl2pPr>
            <a:lvl3pPr>
              <a:defRPr>
                <a:latin typeface="Franklin Gothic Book" pitchFamily="34" charset="0"/>
              </a:defRPr>
            </a:lvl3pPr>
            <a:lvl4pPr>
              <a:defRPr baseline="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ferenc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42900">
              <a:buNone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429000" cy="4525963"/>
          </a:xfrm>
        </p:spPr>
        <p:txBody>
          <a:bodyPr/>
          <a:lstStyle>
            <a:lvl1pPr marL="231775" indent="-231775">
              <a:spcBef>
                <a:spcPts val="1200"/>
              </a:spcBef>
              <a:defRPr sz="2400">
                <a:latin typeface="Arial" pitchFamily="34" charset="0"/>
                <a:cs typeface="Arial" pitchFamily="34" charset="0"/>
              </a:defRPr>
            </a:lvl1pPr>
            <a:lvl2pPr marL="465138" indent="-233363">
              <a:spcBef>
                <a:spcPts val="600"/>
              </a:spcBef>
              <a:defRPr sz="2200">
                <a:latin typeface="Arial" pitchFamily="34" charset="0"/>
                <a:cs typeface="Arial" pitchFamily="34" charset="0"/>
              </a:defRPr>
            </a:lvl2pPr>
            <a:lvl3pPr marL="682625" indent="-174625">
              <a:spcBef>
                <a:spcPts val="600"/>
              </a:spcBef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/>
          <a:lstStyle>
            <a:lvl1pPr marL="231775" indent="-231775">
              <a:spcBef>
                <a:spcPts val="1200"/>
              </a:spcBef>
              <a:buSzPct val="104000"/>
              <a:defRPr sz="2400">
                <a:latin typeface="Arial" pitchFamily="34" charset="0"/>
                <a:cs typeface="Arial" pitchFamily="34" charset="0"/>
              </a:defRPr>
            </a:lvl1pPr>
            <a:lvl2pPr marL="465138" indent="-233363">
              <a:spcBef>
                <a:spcPts val="600"/>
              </a:spcBef>
              <a:defRPr sz="2200">
                <a:latin typeface="Arial" pitchFamily="34" charset="0"/>
                <a:cs typeface="Arial" pitchFamily="34" charset="0"/>
              </a:defRPr>
            </a:lvl2pPr>
            <a:lvl3pPr marL="736600" indent="-228600">
              <a:spcBef>
                <a:spcPts val="600"/>
              </a:spcBef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429000" cy="4525963"/>
          </a:xfrm>
        </p:spPr>
        <p:txBody>
          <a:bodyPr/>
          <a:lstStyle>
            <a:lvl1pPr marL="231775" indent="-231775">
              <a:defRPr sz="2400">
                <a:latin typeface="Arial" pitchFamily="34" charset="0"/>
                <a:cs typeface="Arial" pitchFamily="34" charset="0"/>
              </a:defRPr>
            </a:lvl1pPr>
            <a:lvl2pPr marL="465138" indent="-225425">
              <a:spcBef>
                <a:spcPts val="600"/>
              </a:spcBef>
              <a:defRPr sz="2200">
                <a:latin typeface="Arial" pitchFamily="34" charset="0"/>
                <a:cs typeface="Arial" pitchFamily="34" charset="0"/>
              </a:defRPr>
            </a:lvl2pPr>
            <a:lvl3pPr marL="679450" indent="-228600">
              <a:spcBef>
                <a:spcPts val="600"/>
              </a:spcBef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633538" y="1879600"/>
            <a:ext cx="7543800" cy="5011738"/>
          </a:xfrm>
          <a:prstGeom prst="roundRect">
            <a:avLst>
              <a:gd name="adj" fmla="val 2144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781175" y="2085975"/>
            <a:ext cx="70961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76413" y="3454400"/>
            <a:ext cx="686593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>
          <a:xfrm>
            <a:off x="152400" y="72390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9A8A4C6-CF0B-48DC-8032-819BFCDD53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28600" y="6176963"/>
            <a:ext cx="1217613" cy="5873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pic>
        <p:nvPicPr>
          <p:cNvPr id="1031" name="Picture 8" descr="C_AIR_Logo Stacked_RG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725" y="881063"/>
            <a:ext cx="1860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8"/>
          <p:cNvSpPr txBox="1">
            <a:spLocks/>
          </p:cNvSpPr>
          <p:nvPr/>
        </p:nvSpPr>
        <p:spPr>
          <a:xfrm>
            <a:off x="3989388" y="304800"/>
            <a:ext cx="1524000" cy="1219200"/>
          </a:xfrm>
          <a:prstGeom prst="rect">
            <a:avLst/>
          </a:prstGeom>
        </p:spPr>
        <p:txBody>
          <a:bodyPr anchor="ctr"/>
          <a:lstStyle>
            <a:lvl1pPr>
              <a:buNone/>
              <a:defRPr sz="20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/>
            </a:pPr>
            <a:endParaRPr lang="en-US" dirty="0">
              <a:ea typeface="ＭＳ Ｐゴシック" charset="0"/>
              <a:cs typeface="Arial" pitchFamily="34" charset="0"/>
            </a:endParaRPr>
          </a:p>
        </p:txBody>
      </p:sp>
      <p:pic>
        <p:nvPicPr>
          <p:cNvPr id="1033" name="Picture 1" descr="HSC_09_2colorRGB_stack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5700" y="806450"/>
            <a:ext cx="1509713" cy="78263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34" name="Picture 2" descr="TMFFull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9713" y="912813"/>
            <a:ext cx="1630362" cy="676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7413" y="669925"/>
            <a:ext cx="668337" cy="9191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bg1"/>
          </a:solidFill>
          <a:latin typeface="Franklin Gothic Book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600200" y="266700"/>
            <a:ext cx="7239000" cy="5969000"/>
          </a:xfrm>
          <a:prstGeom prst="roundRect">
            <a:avLst>
              <a:gd name="adj" fmla="val 2144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711325" y="439738"/>
            <a:ext cx="7058025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11325" y="2963863"/>
            <a:ext cx="7021513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>
          <a:xfrm>
            <a:off x="609600" y="73152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12F38D4-66C8-4D95-A499-6BA94ACE3D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6248400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33276ECD-8284-4748-83BE-965038810406}" type="slidenum">
              <a:rPr lang="en-US"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rPr>
              <a:pPr>
                <a:defRPr/>
              </a:pPr>
              <a:t>‹#›</a:t>
            </a:fld>
            <a:endParaRPr lang="en-US" sz="1200" dirty="0">
              <a:solidFill>
                <a:srgbClr val="9F9F9F"/>
              </a:solidFill>
              <a:latin typeface="Franklin Gothic Book" pitchFamily="34" charset="0"/>
              <a:ea typeface="ＭＳ Ｐゴシック" charset="-128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28600" y="6176963"/>
            <a:ext cx="1217613" cy="5873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pic>
        <p:nvPicPr>
          <p:cNvPr id="2056" name="Picture 9" descr="AIR logo-acronym-RG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4863" y="6275388"/>
            <a:ext cx="1189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" descr="HSC_09_2colorRGB_stack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3233" y="6254464"/>
            <a:ext cx="833438" cy="431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58" name="Picture 2" descr="TMFFull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00713" y="6284531"/>
            <a:ext cx="995362" cy="412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5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6306" y="6265576"/>
            <a:ext cx="315912" cy="4349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31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bg1"/>
          </a:solidFill>
          <a:latin typeface="Franklin Gothic Book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600200" y="290513"/>
            <a:ext cx="7239000" cy="1143000"/>
          </a:xfrm>
          <a:prstGeom prst="roundRect">
            <a:avLst>
              <a:gd name="adj" fmla="val 6847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4000" dirty="0">
              <a:latin typeface="Franklin Gothic Demi" pitchFamily="34" charset="0"/>
              <a:ea typeface="ＭＳ Ｐゴシック" pitchFamily="-48" charset="-128"/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684338" y="439738"/>
            <a:ext cx="71247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98625" y="1600200"/>
            <a:ext cx="71072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7010400" y="72390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29292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FFF8E231-25B3-4134-B986-15114B08E9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6248400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B2F79905-F112-48B0-A986-AF7C5FBE1BD5}" type="slidenum">
              <a:rPr lang="en-US"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rPr>
              <a:pPr>
                <a:defRPr/>
              </a:pPr>
              <a:t>‹#›</a:t>
            </a:fld>
            <a:endParaRPr lang="en-US" sz="1200" dirty="0">
              <a:solidFill>
                <a:srgbClr val="9F9F9F"/>
              </a:solidFill>
              <a:latin typeface="Franklin Gothic Book" pitchFamily="34" charset="0"/>
              <a:ea typeface="ＭＳ Ｐゴシック" charset="-128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563688" y="6176963"/>
            <a:ext cx="7231062" cy="5873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ea typeface="ＭＳ Ｐゴシック" charset="-128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28600" y="6176963"/>
            <a:ext cx="1217613" cy="5873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pic>
        <p:nvPicPr>
          <p:cNvPr id="3081" name="Picture 9" descr="AIR logo-acronym-RGB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4863" y="6275388"/>
            <a:ext cx="1189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4" descr="AIR logo-acronym-RGB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4863" y="6275388"/>
            <a:ext cx="1189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" descr="HSC_09_2colorRGB_stacke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39165" y="6287514"/>
            <a:ext cx="833438" cy="431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3084" name="Picture 2" descr="TMFFull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1730" y="6306564"/>
            <a:ext cx="995362" cy="412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3085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45288" y="6276592"/>
            <a:ext cx="315912" cy="4349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3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-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8A22F"/>
        </a:buClr>
        <a:buFont typeface="Arial" pitchFamily="34" charset="0"/>
        <a:buChar char="»"/>
        <a:defRPr sz="2000" kern="1200">
          <a:solidFill>
            <a:schemeClr val="tx1"/>
          </a:solidFill>
          <a:latin typeface="Franklin Gothic Book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242888" y="439738"/>
            <a:ext cx="8566150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7010400" y="72390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29292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B286741F-3E6A-45EE-BDC3-3CE33B5F5F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6248400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B290D0FF-C6FF-4E3D-9960-5C01E040BBA1}" type="slidenum">
              <a:rPr lang="en-US"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rPr>
              <a:pPr>
                <a:defRPr/>
              </a:pPr>
              <a:t>‹#›</a:t>
            </a:fld>
            <a:endParaRPr lang="en-US" sz="1200" dirty="0">
              <a:solidFill>
                <a:srgbClr val="9F9F9F"/>
              </a:solidFill>
              <a:latin typeface="Franklin Gothic Book" pitchFamily="34" charset="0"/>
              <a:ea typeface="ＭＳ Ｐゴシック" charset="-128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563688" y="6176963"/>
            <a:ext cx="7231062" cy="5873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ea typeface="ＭＳ Ｐゴシック" charset="-128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28600" y="6176963"/>
            <a:ext cx="1217613" cy="5873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pic>
        <p:nvPicPr>
          <p:cNvPr id="2" name="Picture 9" descr="AIR logo-acronym-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4863" y="6275388"/>
            <a:ext cx="1189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3" descr="AIR logo-acronym-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4863" y="6275388"/>
            <a:ext cx="1189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" descr="HSC_09_2colorRGB_stack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4250" y="6221413"/>
            <a:ext cx="833438" cy="431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4106" name="Picture 2" descr="TMFFull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0713" y="6240463"/>
            <a:ext cx="995362" cy="412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410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45288" y="6232525"/>
            <a:ext cx="315912" cy="4349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3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-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8A22F"/>
        </a:buClr>
        <a:buFont typeface="Arial" pitchFamily="34" charset="0"/>
        <a:buChar char="»"/>
        <a:defRPr sz="2000" kern="1200">
          <a:solidFill>
            <a:schemeClr val="tx1"/>
          </a:solidFill>
          <a:latin typeface="Franklin Gothic Book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1633538" y="1879600"/>
            <a:ext cx="7543800" cy="5011738"/>
          </a:xfrm>
          <a:prstGeom prst="roundRect">
            <a:avLst>
              <a:gd name="adj" fmla="val 2144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2438400"/>
            <a:ext cx="6824663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7010400" y="73152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29292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D10145FF-3702-4D7A-B638-73BAD866A8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6248400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2565B922-9DB0-411F-9182-C554040FF2F9}" type="slidenum">
              <a:rPr lang="en-US" sz="1200">
                <a:solidFill>
                  <a:srgbClr val="9F9F9F"/>
                </a:solidFill>
                <a:latin typeface="Franklin Gothic Book" pitchFamily="34" charset="0"/>
                <a:ea typeface="ＭＳ Ｐゴシック" charset="-128"/>
              </a:rPr>
              <a:pPr>
                <a:defRPr/>
              </a:pPr>
              <a:t>‹#›</a:t>
            </a:fld>
            <a:endParaRPr lang="en-US" sz="1200" dirty="0">
              <a:solidFill>
                <a:srgbClr val="9F9F9F"/>
              </a:solidFill>
              <a:latin typeface="Franklin Gothic Book" pitchFamily="34" charset="0"/>
              <a:ea typeface="ＭＳ Ｐゴシック" charset="-128"/>
            </a:endParaRP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1912938" y="6176963"/>
            <a:ext cx="7231062" cy="5873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ea typeface="ＭＳ Ｐゴシック" charset="-128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228600" y="6176963"/>
            <a:ext cx="1217613" cy="58737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48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Franklin Gothic Demi" pitchFamily="34" charset="0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Demi" pitchFamily="34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Demi" pitchFamily="34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Demi" pitchFamily="34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Demi" pitchFamily="34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FranklinGothic" pitchFamily="-4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defRPr sz="24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8A22F"/>
        </a:buClr>
        <a:buFont typeface="Arial" pitchFamily="34" charset="0"/>
        <a:buChar char="»"/>
        <a:defRPr sz="2000" kern="1200">
          <a:solidFill>
            <a:schemeClr val="tx1"/>
          </a:solidFill>
          <a:latin typeface="Franklin Gothic Book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CD6F02.98E42A40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4892675" y="6381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dirty="0"/>
          </a:p>
        </p:txBody>
      </p:sp>
      <p:sp>
        <p:nvSpPr>
          <p:cNvPr id="10242" name="Title 9"/>
          <p:cNvSpPr>
            <a:spLocks noGrp="1"/>
          </p:cNvSpPr>
          <p:nvPr>
            <p:ph type="ctrTitle"/>
          </p:nvPr>
        </p:nvSpPr>
        <p:spPr>
          <a:xfrm>
            <a:off x="1752600" y="2341563"/>
            <a:ext cx="6858000" cy="1470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a typeface="ＭＳ Ｐゴシック" charset="-128"/>
              </a:rPr>
              <a:t>Standardized Antibiotic Use in Long-Term Care Settings (SAUL Study)</a:t>
            </a:r>
          </a:p>
        </p:txBody>
      </p:sp>
      <p:sp>
        <p:nvSpPr>
          <p:cNvPr id="10243" name="Subtitle 8"/>
          <p:cNvSpPr>
            <a:spLocks noGrp="1"/>
          </p:cNvSpPr>
          <p:nvPr>
            <p:ph type="subTitle" idx="1"/>
          </p:nvPr>
        </p:nvSpPr>
        <p:spPr>
          <a:xfrm>
            <a:off x="1740244" y="4025729"/>
            <a:ext cx="6858000" cy="842833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ea typeface="ＭＳ Ｐゴシック" charset="-128"/>
              </a:rPr>
              <a:t>Steven Garfinkel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ea typeface="ＭＳ Ｐゴシック" charset="-128"/>
              </a:rPr>
              <a:t>American Institutes for Research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ea typeface="ＭＳ Ｐゴシック" charset="-128"/>
              </a:rPr>
              <a:t> </a:t>
            </a:r>
          </a:p>
        </p:txBody>
      </p:sp>
      <p:sp>
        <p:nvSpPr>
          <p:cNvPr id="10245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752600" y="4806778"/>
            <a:ext cx="6858000" cy="1692876"/>
          </a:xfrm>
        </p:spPr>
        <p:txBody>
          <a:bodyPr/>
          <a:lstStyle/>
          <a:p>
            <a:pPr marL="0" indent="0">
              <a:defRPr/>
            </a:pPr>
            <a:r>
              <a:rPr lang="en-US" dirty="0" smtClean="0">
                <a:ea typeface="ＭＳ Ｐゴシック" charset="-128"/>
              </a:rPr>
              <a:t>AHRQ Annual Conference, Bethesda, MD, September 10, 2012</a:t>
            </a:r>
          </a:p>
          <a:p>
            <a:pPr marL="0" indent="0" algn="ctr">
              <a:defRPr/>
            </a:pP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ctr"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Project Cosponsored by the Centers for Disease Control and Prevention and the Agency for Healthcare Research and Quality under AHRQ Contract# HHSA290200600019I, </a:t>
            </a:r>
            <a:br>
              <a:rPr lang="en-US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288924"/>
            <a:ext cx="7123112" cy="1132103"/>
          </a:xfrm>
        </p:spPr>
        <p:txBody>
          <a:bodyPr>
            <a:normAutofit/>
          </a:bodyPr>
          <a:lstStyle/>
          <a:p>
            <a:r>
              <a:rPr lang="en-US" dirty="0" smtClean="0"/>
              <a:t>Outcomes</a:t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8661" y="1631092"/>
            <a:ext cx="7082852" cy="4263081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Shift in distribution of prescriptions between symptomatic and asymptomatic UTIs</a:t>
            </a:r>
          </a:p>
          <a:p>
            <a:endParaRPr lang="en-US" sz="2800" dirty="0" smtClean="0"/>
          </a:p>
          <a:p>
            <a:r>
              <a:rPr lang="en-US" sz="2800" dirty="0" smtClean="0"/>
              <a:t>Number of prescriptions written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810933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288924"/>
            <a:ext cx="7123112" cy="1132103"/>
          </a:xfrm>
        </p:spPr>
        <p:txBody>
          <a:bodyPr>
            <a:normAutofit/>
          </a:bodyPr>
          <a:lstStyle/>
          <a:p>
            <a:r>
              <a:rPr lang="en-US" b="1" dirty="0" smtClean="0"/>
              <a:t>Results: Implementation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8661" y="1631092"/>
            <a:ext cx="7082852" cy="4263081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Fidelity to implementation protocol varied.</a:t>
            </a:r>
          </a:p>
          <a:p>
            <a:endParaRPr lang="en-US" sz="2800" dirty="0" smtClean="0"/>
          </a:p>
          <a:p>
            <a:r>
              <a:rPr lang="en-US" sz="2800" dirty="0"/>
              <a:t>W</a:t>
            </a:r>
            <a:r>
              <a:rPr lang="en-US" sz="2800" dirty="0" smtClean="0"/>
              <a:t>as </a:t>
            </a:r>
            <a:r>
              <a:rPr lang="en-US" sz="2800" dirty="0"/>
              <a:t>not </a:t>
            </a:r>
            <a:r>
              <a:rPr lang="en-US" sz="2800" dirty="0" smtClean="0"/>
              <a:t>dependent </a:t>
            </a:r>
            <a:r>
              <a:rPr lang="en-US" sz="2800" dirty="0"/>
              <a:t>upon the level of education </a:t>
            </a:r>
            <a:r>
              <a:rPr lang="en-US" sz="2800" dirty="0" smtClean="0"/>
              <a:t>and training provided. </a:t>
            </a:r>
          </a:p>
          <a:p>
            <a:endParaRPr lang="en-US" sz="2800" dirty="0" smtClean="0"/>
          </a:p>
          <a:p>
            <a:r>
              <a:rPr lang="en-US" sz="2800" dirty="0" smtClean="0"/>
              <a:t>Four </a:t>
            </a:r>
            <a:r>
              <a:rPr lang="en-US" sz="2800" dirty="0"/>
              <a:t>homes were </a:t>
            </a:r>
            <a:r>
              <a:rPr lang="en-US" sz="2800" dirty="0" smtClean="0"/>
              <a:t>“implementers” </a:t>
            </a:r>
            <a:r>
              <a:rPr lang="en-US" sz="2800" dirty="0"/>
              <a:t>(high level of </a:t>
            </a:r>
            <a:r>
              <a:rPr lang="en-US" sz="2800" dirty="0" smtClean="0"/>
              <a:t>fidelity) </a:t>
            </a:r>
            <a:r>
              <a:rPr lang="en-US" sz="2800" dirty="0"/>
              <a:t>– three </a:t>
            </a:r>
            <a:r>
              <a:rPr lang="en-US" sz="2800" dirty="0" smtClean="0"/>
              <a:t>were </a:t>
            </a:r>
            <a:r>
              <a:rPr lang="en-US" sz="2800" dirty="0"/>
              <a:t>from the high intensity education arm and one </a:t>
            </a:r>
            <a:r>
              <a:rPr lang="en-US" sz="2800" dirty="0" smtClean="0"/>
              <a:t>from </a:t>
            </a:r>
            <a:r>
              <a:rPr lang="en-US" sz="2800" dirty="0"/>
              <a:t>the low intensity arm. 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810933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Times New Roman" pitchFamily="18" charset="0"/>
                <a:cs typeface="Times" pitchFamily="18" charset="0"/>
              </a:rPr>
              <a:t>Rx For UTIs (?) By Homes Classified According To Fidelity (per protocol)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6532" y="2367035"/>
          <a:ext cx="8714151" cy="2915920"/>
        </p:xfrm>
        <a:graphic>
          <a:graphicData uri="http://schemas.openxmlformats.org/drawingml/2006/table">
            <a:tbl>
              <a:tblPr/>
              <a:tblGrid>
                <a:gridCol w="1532735"/>
                <a:gridCol w="630128"/>
                <a:gridCol w="1637822"/>
                <a:gridCol w="1637822"/>
                <a:gridCol w="1637822"/>
                <a:gridCol w="1637822"/>
              </a:tblGrid>
              <a:tr h="0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Results Unadjusted by Covariates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Samples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Pre-intervention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Post-intervention 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>
                    <a:lnL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Asymptomatic</a:t>
                      </a:r>
                      <a:endParaRPr lang="en-US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Symptomatic</a:t>
                      </a:r>
                      <a:endParaRPr lang="en-US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Asymptomatic</a:t>
                      </a:r>
                      <a:endParaRPr lang="en-US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Symptomatic</a:t>
                      </a:r>
                      <a:endParaRPr lang="en-US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C5F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i="1" dirty="0">
                          <a:latin typeface="Arial"/>
                          <a:ea typeface="Times New Roman"/>
                          <a:cs typeface="Times New Roman"/>
                        </a:rPr>
                        <a:t>N (residents)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2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251</a:t>
                      </a: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104</a:t>
                      </a: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201</a:t>
                      </a: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113</a:t>
                      </a: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6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Level of fidelity 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Implemented 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(n=4 homes)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i="1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 %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73.15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26.85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49.35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50.65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Not Implemented 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(n=8 homes)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i="1" dirty="0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172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163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 %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69.64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30.36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68.78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31.22</a:t>
                      </a:r>
                    </a:p>
                  </a:txBody>
                  <a:tcPr marL="45720" marR="45720" marT="18415" marB="18415" anchor="ctr">
                    <a:lnL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C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712" y="309108"/>
            <a:ext cx="7124700" cy="1080143"/>
          </a:xfrm>
        </p:spPr>
        <p:txBody>
          <a:bodyPr/>
          <a:lstStyle/>
          <a:p>
            <a:r>
              <a:rPr lang="en-US" dirty="0" smtClean="0"/>
              <a:t>% Change In Prescriptions Without Localized Symptoms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98625" y="1600200"/>
          <a:ext cx="71072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888" y="439738"/>
            <a:ext cx="7169150" cy="982662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Rx For Suspected UTIs Dropped </a:t>
            </a:r>
            <a:r>
              <a:rPr lang="en-US" dirty="0" smtClean="0"/>
              <a:t>S</a:t>
            </a:r>
            <a:r>
              <a:rPr lang="en-US" sz="3200" dirty="0" smtClean="0"/>
              <a:t>ignificantly, And </a:t>
            </a:r>
            <a:r>
              <a:rPr lang="en-US" dirty="0" smtClean="0"/>
              <a:t>T</a:t>
            </a:r>
            <a:r>
              <a:rPr lang="en-US" sz="3200" dirty="0" smtClean="0"/>
              <a:t>hen Rebounded</a:t>
            </a:r>
            <a:endParaRPr lang="en-US" sz="3200" dirty="0"/>
          </a:p>
        </p:txBody>
      </p:sp>
      <p:pic>
        <p:nvPicPr>
          <p:cNvPr id="40963" name="Chart 2" descr="cid:image002.png@01CD6F02.98E42A4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19881" y="1693863"/>
            <a:ext cx="7022458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288924"/>
            <a:ext cx="7123112" cy="1515162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3300" dirty="0" smtClean="0"/>
              <a:t>Results: </a:t>
            </a:r>
            <a:br>
              <a:rPr lang="en-US" sz="3300" dirty="0" smtClean="0"/>
            </a:br>
            <a:r>
              <a:rPr lang="en-US" sz="3300" dirty="0" smtClean="0"/>
              <a:t>Barriers To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2544" y="2051221"/>
            <a:ext cx="6975423" cy="3249827"/>
          </a:xfrm>
        </p:spPr>
        <p:txBody>
          <a:bodyPr/>
          <a:lstStyle/>
          <a:p>
            <a:r>
              <a:rPr lang="en-US" sz="2800" dirty="0" smtClean="0"/>
              <a:t>Turnover, particularly in leadership.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ompeting </a:t>
            </a:r>
            <a:r>
              <a:rPr lang="en-US" sz="2800" dirty="0"/>
              <a:t>demands from the corporate </a:t>
            </a:r>
            <a:r>
              <a:rPr lang="en-US" sz="2800" dirty="0" smtClean="0"/>
              <a:t>level.</a:t>
            </a:r>
          </a:p>
          <a:p>
            <a:r>
              <a:rPr lang="en-US" sz="2800" dirty="0"/>
              <a:t>R</a:t>
            </a:r>
            <a:r>
              <a:rPr lang="en-US" sz="2800" dirty="0" smtClean="0"/>
              <a:t>esistance from nurses and physicians.</a:t>
            </a:r>
          </a:p>
          <a:p>
            <a:r>
              <a:rPr lang="en-US" sz="2800" dirty="0" smtClean="0"/>
              <a:t>Lack of champions/mandates.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3369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646238" y="288926"/>
            <a:ext cx="7123112" cy="1193886"/>
          </a:xfrm>
        </p:spPr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The Intervention	</a:t>
            </a:r>
            <a:r>
              <a:rPr lang="en-US" sz="4000" dirty="0" smtClean="0">
                <a:ea typeface="ＭＳ Ｐゴシック" pitchFamily="34" charset="-128"/>
              </a:rPr>
              <a:t/>
            </a:r>
            <a:br>
              <a:rPr lang="en-US" sz="4000" dirty="0" smtClean="0">
                <a:ea typeface="ＭＳ Ｐゴシック" pitchFamily="34" charset="-128"/>
              </a:rPr>
            </a:b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584454" y="2012393"/>
            <a:ext cx="7086600" cy="3162300"/>
          </a:xfrm>
        </p:spPr>
        <p:txBody>
          <a:bodyPr/>
          <a:lstStyle/>
          <a:p>
            <a:pPr marL="0" indent="0"/>
            <a:r>
              <a:rPr lang="en-US" sz="3200" dirty="0" smtClean="0"/>
              <a:t>  Reduce inappropriate antibiotic use</a:t>
            </a:r>
          </a:p>
          <a:p>
            <a:r>
              <a:rPr lang="en-US" sz="3200" dirty="0" smtClean="0"/>
              <a:t>Communication and Order Form</a:t>
            </a:r>
          </a:p>
          <a:p>
            <a:pPr lvl="1"/>
            <a:r>
              <a:rPr lang="en-US" dirty="0" smtClean="0"/>
              <a:t>SBAR format</a:t>
            </a:r>
          </a:p>
          <a:p>
            <a:pPr lvl="1"/>
            <a:r>
              <a:rPr lang="en-US" dirty="0" smtClean="0"/>
              <a:t>Loeb criteria</a:t>
            </a:r>
          </a:p>
          <a:p>
            <a:pPr lvl="1"/>
            <a:r>
              <a:rPr lang="en-US" dirty="0" smtClean="0"/>
              <a:t>For use by nurses and physicians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SAUL Project SBAR Tool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51" y="2043113"/>
            <a:ext cx="7835900" cy="363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SAUL Project SBAR Tool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1507" name="Picture 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772" y="1657337"/>
            <a:ext cx="7324478" cy="412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SAUL Project SBAR Tool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7543" y="1281138"/>
            <a:ext cx="6525711" cy="487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SAUL Project SBAR Tool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4" name="Picture 3" descr="cleaned pp 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5683" y="1867857"/>
            <a:ext cx="7756013" cy="3962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692275" y="298450"/>
            <a:ext cx="7124700" cy="982663"/>
          </a:xfr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Research Activities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674813" y="1474788"/>
            <a:ext cx="7107237" cy="4525962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Literature Review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Usability testing of data collection instruments with NH staff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Small-Scale Trial (SST)of intervention with 4 homes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Field test (FT) with 12 homes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Debriefing interviews with NH staff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Data Collection Process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(Monthly)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1698625" y="1600201"/>
            <a:ext cx="7107238" cy="4182762"/>
          </a:xfrm>
        </p:spPr>
        <p:txBody>
          <a:bodyPr/>
          <a:lstStyle/>
          <a:p>
            <a:pPr marL="514350" indent="-514350">
              <a:buNone/>
              <a:defRPr/>
            </a:pPr>
            <a:r>
              <a:rPr lang="en-US" dirty="0" smtClean="0">
                <a:ea typeface="ＭＳ Ｐゴシック" charset="-128"/>
              </a:rPr>
              <a:t>Infection Log in home to identify all those with a Rx for a suspected UTI.</a:t>
            </a:r>
          </a:p>
          <a:p>
            <a:pPr marL="514350" indent="-514350">
              <a:buNone/>
              <a:defRPr/>
            </a:pPr>
            <a:endParaRPr lang="en-US" dirty="0" smtClean="0">
              <a:ea typeface="ＭＳ Ｐゴシック" charset="-128"/>
            </a:endParaRPr>
          </a:p>
          <a:p>
            <a:pPr marL="514350" indent="-514350">
              <a:buNone/>
              <a:defRPr/>
            </a:pPr>
            <a:r>
              <a:rPr lang="en-US" dirty="0" smtClean="0">
                <a:ea typeface="ＭＳ Ｐゴシック" charset="-128"/>
              </a:rPr>
              <a:t>MDS data for these residents.</a:t>
            </a:r>
          </a:p>
          <a:p>
            <a:pPr marL="514350" indent="-514350">
              <a:buNone/>
              <a:defRPr/>
            </a:pPr>
            <a:endParaRPr lang="en-US" dirty="0" smtClean="0">
              <a:ea typeface="ＭＳ Ｐゴシック" charset="-128"/>
            </a:endParaRPr>
          </a:p>
          <a:p>
            <a:pPr marL="514350" indent="-514350">
              <a:buNone/>
              <a:defRPr/>
            </a:pPr>
            <a:r>
              <a:rPr lang="en-US" dirty="0" smtClean="0">
                <a:ea typeface="ＭＳ Ｐゴシック" charset="-128"/>
              </a:rPr>
              <a:t>Medical records for orders and notes related to Rx and Dx.</a:t>
            </a:r>
          </a:p>
          <a:p>
            <a:pPr>
              <a:defRPr/>
            </a:pPr>
            <a:endParaRPr lang="en-US" dirty="0" smtClean="0">
              <a:ea typeface="ＭＳ Ｐゴシック" charset="-128"/>
            </a:endParaRPr>
          </a:p>
          <a:p>
            <a:pPr algn="r">
              <a:buFont typeface="Arial" pitchFamily="34" charset="0"/>
              <a:buNone/>
              <a:defRPr/>
            </a:pPr>
            <a:r>
              <a:rPr lang="en-US" dirty="0" smtClean="0">
                <a:ea typeface="ＭＳ Ｐゴシック" charset="-128"/>
              </a:rPr>
              <a:t> </a:t>
            </a:r>
          </a:p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Research Design For Field Test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30213" y="1600200"/>
          <a:ext cx="8596531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211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Higher</a:t>
                      </a:r>
                      <a:r>
                        <a:rPr lang="en-US" baseline="0" dirty="0" smtClean="0"/>
                        <a:t> intensity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Lower intensity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Comparison</a:t>
                      </a:r>
                    </a:p>
                    <a:p>
                      <a:r>
                        <a:rPr lang="en-US" dirty="0" smtClean="0"/>
                        <a:t>Homes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Mar. 2011</a:t>
                      </a:r>
                      <a:r>
                        <a:rPr lang="en-US" baseline="0" dirty="0" smtClean="0"/>
                        <a:t> – Aug. 2011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Sept. 2011</a:t>
                      </a:r>
                      <a:r>
                        <a:rPr lang="en-US" baseline="0" dirty="0" smtClean="0"/>
                        <a:t>– Feb. 2012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70840">
                <a:tc gridSpan="14">
                  <a:txBody>
                    <a:bodyPr/>
                    <a:lstStyle/>
                    <a:p>
                      <a:r>
                        <a:rPr lang="en-US" dirty="0" smtClean="0"/>
                        <a:t>Higher intensity Homes (4) ——  training, technical assistance, re-training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4">
                  <a:txBody>
                    <a:bodyPr/>
                    <a:lstStyle/>
                    <a:p>
                      <a:r>
                        <a:rPr lang="en-US" dirty="0" smtClean="0"/>
                        <a:t>Lower intensity Homes (4) ——</a:t>
                      </a:r>
                      <a:r>
                        <a:rPr lang="en-US" baseline="0" dirty="0" smtClean="0"/>
                        <a:t>  training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4">
                  <a:txBody>
                    <a:bodyPr/>
                    <a:lstStyle/>
                    <a:p>
                      <a:r>
                        <a:rPr lang="en-US" dirty="0" smtClean="0"/>
                        <a:t>Comparison homes (4) —— data</a:t>
                      </a:r>
                      <a:r>
                        <a:rPr lang="en-US" baseline="0" dirty="0" smtClean="0"/>
                        <a:t> collection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IR-SAUL_template_08-12-12-cdp">
  <a:themeElements>
    <a:clrScheme name="AIR New">
      <a:dk1>
        <a:srgbClr val="005295"/>
      </a:dk1>
      <a:lt1>
        <a:srgbClr val="FFFFFF"/>
      </a:lt1>
      <a:dk2>
        <a:srgbClr val="7C7F82"/>
      </a:dk2>
      <a:lt2>
        <a:srgbClr val="E4E5E6"/>
      </a:lt2>
      <a:accent1>
        <a:srgbClr val="53ADAB"/>
      </a:accent1>
      <a:accent2>
        <a:srgbClr val="78AF4F"/>
      </a:accent2>
      <a:accent3>
        <a:srgbClr val="D3A01F"/>
      </a:accent3>
      <a:accent4>
        <a:srgbClr val="D06F1A"/>
      </a:accent4>
      <a:accent5>
        <a:srgbClr val="336899"/>
      </a:accent5>
      <a:accent6>
        <a:srgbClr val="5F864A"/>
      </a:accent6>
      <a:hlink>
        <a:srgbClr val="711471"/>
      </a:hlink>
      <a:folHlink>
        <a:srgbClr val="31776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010 AIR Divider Slide">
  <a:themeElements>
    <a:clrScheme name="AIR New">
      <a:dk1>
        <a:srgbClr val="005295"/>
      </a:dk1>
      <a:lt1>
        <a:srgbClr val="FFFFFF"/>
      </a:lt1>
      <a:dk2>
        <a:srgbClr val="7C7F82"/>
      </a:dk2>
      <a:lt2>
        <a:srgbClr val="E4E5E6"/>
      </a:lt2>
      <a:accent1>
        <a:srgbClr val="53ADAB"/>
      </a:accent1>
      <a:accent2>
        <a:srgbClr val="78AF4F"/>
      </a:accent2>
      <a:accent3>
        <a:srgbClr val="D3A01F"/>
      </a:accent3>
      <a:accent4>
        <a:srgbClr val="D06F1A"/>
      </a:accent4>
      <a:accent5>
        <a:srgbClr val="336899"/>
      </a:accent5>
      <a:accent6>
        <a:srgbClr val="5F864A"/>
      </a:accent6>
      <a:hlink>
        <a:srgbClr val="711471"/>
      </a:hlink>
      <a:folHlink>
        <a:srgbClr val="31776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010 AIR slides">
  <a:themeElements>
    <a:clrScheme name="AIR New">
      <a:dk1>
        <a:srgbClr val="005295"/>
      </a:dk1>
      <a:lt1>
        <a:srgbClr val="FFFFFF"/>
      </a:lt1>
      <a:dk2>
        <a:srgbClr val="7C7F82"/>
      </a:dk2>
      <a:lt2>
        <a:srgbClr val="E4E5E6"/>
      </a:lt2>
      <a:accent1>
        <a:srgbClr val="53ADAB"/>
      </a:accent1>
      <a:accent2>
        <a:srgbClr val="78AF4F"/>
      </a:accent2>
      <a:accent3>
        <a:srgbClr val="D3A01F"/>
      </a:accent3>
      <a:accent4>
        <a:srgbClr val="D06F1A"/>
      </a:accent4>
      <a:accent5>
        <a:srgbClr val="336899"/>
      </a:accent5>
      <a:accent6>
        <a:srgbClr val="5F864A"/>
      </a:accent6>
      <a:hlink>
        <a:srgbClr val="711471"/>
      </a:hlink>
      <a:folHlink>
        <a:srgbClr val="31776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">
  <a:themeElements>
    <a:clrScheme name="AIR New">
      <a:dk1>
        <a:srgbClr val="005295"/>
      </a:dk1>
      <a:lt1>
        <a:srgbClr val="FFFFFF"/>
      </a:lt1>
      <a:dk2>
        <a:srgbClr val="7C7F82"/>
      </a:dk2>
      <a:lt2>
        <a:srgbClr val="E4E5E6"/>
      </a:lt2>
      <a:accent1>
        <a:srgbClr val="53ADAB"/>
      </a:accent1>
      <a:accent2>
        <a:srgbClr val="78AF4F"/>
      </a:accent2>
      <a:accent3>
        <a:srgbClr val="D3A01F"/>
      </a:accent3>
      <a:accent4>
        <a:srgbClr val="D06F1A"/>
      </a:accent4>
      <a:accent5>
        <a:srgbClr val="336899"/>
      </a:accent5>
      <a:accent6>
        <a:srgbClr val="5F864A"/>
      </a:accent6>
      <a:hlink>
        <a:srgbClr val="711471"/>
      </a:hlink>
      <a:folHlink>
        <a:srgbClr val="31776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010 AIR Contact Info">
  <a:themeElements>
    <a:clrScheme name="AIR New">
      <a:dk1>
        <a:srgbClr val="005295"/>
      </a:dk1>
      <a:lt1>
        <a:srgbClr val="FFFFFF"/>
      </a:lt1>
      <a:dk2>
        <a:srgbClr val="7C7F82"/>
      </a:dk2>
      <a:lt2>
        <a:srgbClr val="E4E5E6"/>
      </a:lt2>
      <a:accent1>
        <a:srgbClr val="53ADAB"/>
      </a:accent1>
      <a:accent2>
        <a:srgbClr val="78AF4F"/>
      </a:accent2>
      <a:accent3>
        <a:srgbClr val="D3A01F"/>
      </a:accent3>
      <a:accent4>
        <a:srgbClr val="D06F1A"/>
      </a:accent4>
      <a:accent5>
        <a:srgbClr val="336899"/>
      </a:accent5>
      <a:accent6>
        <a:srgbClr val="5F864A"/>
      </a:accent6>
      <a:hlink>
        <a:srgbClr val="711471"/>
      </a:hlink>
      <a:folHlink>
        <a:srgbClr val="31776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2EE08176DAB5419159A53B04F1A034" ma:contentTypeVersion="0" ma:contentTypeDescription="Create a new document." ma:contentTypeScope="" ma:versionID="078984dec98bf0cc95767585c015b5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4B6B80D-A2AB-4469-A132-25EDA8A1520A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09652C8-D67B-4FF3-B7BB-E3551F138D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BF2695-C5AA-4065-A9E5-7D06BE2340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AIR-SAUL_template_08-12-12-cdp</Template>
  <TotalTime>459</TotalTime>
  <Words>472</Words>
  <Application>Microsoft Office PowerPoint</Application>
  <PresentationFormat>On-screen Show (4:3)</PresentationFormat>
  <Paragraphs>149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AIR-SAUL_template_08-12-12-cdp</vt:lpstr>
      <vt:lpstr>2010 AIR Divider Slide</vt:lpstr>
      <vt:lpstr>2010 AIR slides</vt:lpstr>
      <vt:lpstr>Blank</vt:lpstr>
      <vt:lpstr>2010 AIR Contact Info</vt:lpstr>
      <vt:lpstr>Standardized Antibiotic Use in Long-Term Care Settings (SAUL Study)</vt:lpstr>
      <vt:lpstr>The Intervention  </vt:lpstr>
      <vt:lpstr>SAUL Project SBAR Tool </vt:lpstr>
      <vt:lpstr>SAUL Project SBAR Tool </vt:lpstr>
      <vt:lpstr>SAUL Project SBAR Tool </vt:lpstr>
      <vt:lpstr>SAUL Project SBAR Tool </vt:lpstr>
      <vt:lpstr>Research Activities </vt:lpstr>
      <vt:lpstr>Data Collection Process (Monthly)</vt:lpstr>
      <vt:lpstr>Research Design For Field Test </vt:lpstr>
      <vt:lpstr>Outcomes </vt:lpstr>
      <vt:lpstr>Results: Implementation</vt:lpstr>
      <vt:lpstr>Rx For UTIs (?) By Homes Classified According To Fidelity (per protocol)</vt:lpstr>
      <vt:lpstr>% Change In Prescriptions Without Localized Symptoms</vt:lpstr>
      <vt:lpstr>Rx For Suspected UTIs Dropped Significantly, And Then Rebounded</vt:lpstr>
      <vt:lpstr> Results:  Barriers To Implementation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Standardized Antibiotic Use in Long-Term Care Settings (SAUL Study): Quantitative Results</dc:title>
  <dc:creator>gl0003</dc:creator>
  <cp:lastModifiedBy>DHHS</cp:lastModifiedBy>
  <cp:revision>59</cp:revision>
  <cp:lastPrinted>2010-06-14T20:32:36Z</cp:lastPrinted>
  <dcterms:created xsi:type="dcterms:W3CDTF">2012-08-14T10:52:16Z</dcterms:created>
  <dcterms:modified xsi:type="dcterms:W3CDTF">2012-10-04T12:26:34Z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0x0101000F2EE08176DAB5419159A53B04F1A034</vt:lpwstr>
  </property>
</Properties>
</file>