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74" r:id="rId2"/>
    <p:sldMasterId id="2147483689" r:id="rId3"/>
    <p:sldMasterId id="2147483703" r:id="rId4"/>
    <p:sldMasterId id="2147483715" r:id="rId5"/>
    <p:sldMasterId id="2147483740" r:id="rId6"/>
  </p:sldMasterIdLst>
  <p:notesMasterIdLst>
    <p:notesMasterId r:id="rId25"/>
  </p:notesMasterIdLst>
  <p:handoutMasterIdLst>
    <p:handoutMasterId r:id="rId26"/>
  </p:handoutMasterIdLst>
  <p:sldIdLst>
    <p:sldId id="331" r:id="rId7"/>
    <p:sldId id="332" r:id="rId8"/>
    <p:sldId id="336" r:id="rId9"/>
    <p:sldId id="337" r:id="rId10"/>
    <p:sldId id="346" r:id="rId11"/>
    <p:sldId id="338" r:id="rId12"/>
    <p:sldId id="342" r:id="rId13"/>
    <p:sldId id="350" r:id="rId14"/>
    <p:sldId id="372" r:id="rId15"/>
    <p:sldId id="370" r:id="rId16"/>
    <p:sldId id="373" r:id="rId17"/>
    <p:sldId id="365" r:id="rId18"/>
    <p:sldId id="334" r:id="rId19"/>
    <p:sldId id="343" r:id="rId20"/>
    <p:sldId id="369" r:id="rId21"/>
    <p:sldId id="348" r:id="rId22"/>
    <p:sldId id="368" r:id="rId23"/>
    <p:sldId id="371" r:id="rId24"/>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E4"/>
    <a:srgbClr val="C2C2C2"/>
    <a:srgbClr val="FF9933"/>
    <a:srgbClr val="000000"/>
    <a:srgbClr val="0066FF"/>
    <a:srgbClr val="FFCC00"/>
    <a:srgbClr val="3399FF"/>
    <a:srgbClr val="1B8DFF"/>
    <a:srgbClr val="3366FF"/>
    <a:srgbClr val="66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78129" autoAdjust="0"/>
  </p:normalViewPr>
  <p:slideViewPr>
    <p:cSldViewPr snapToGrid="0">
      <p:cViewPr varScale="1">
        <p:scale>
          <a:sx n="88" d="100"/>
          <a:sy n="88" d="100"/>
        </p:scale>
        <p:origin x="-65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0" d="100"/>
          <a:sy n="80" d="100"/>
        </p:scale>
        <p:origin x="-2148" y="-96"/>
      </p:cViewPr>
      <p:guideLst>
        <p:guide orient="horz" pos="2927"/>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2844" tIns="45607" rIns="92844" bIns="45607" anchor="ctr">
            <a:spAutoFit/>
          </a:bodyPr>
          <a:lstStyle/>
          <a:p>
            <a:pPr algn="r" defTabSz="939008">
              <a:defRPr/>
            </a:pPr>
            <a:fld id="{AEFFC6D4-BA47-4BC7-8401-23F510E32DD6}" type="slidenum">
              <a:rPr lang="en-US" sz="1400"/>
              <a:pPr algn="r" defTabSz="939008">
                <a:defRPr/>
              </a:pPr>
              <a:t>‹#›</a:t>
            </a:fld>
            <a:endParaRPr lang="en-US" sz="1400" dirty="0"/>
          </a:p>
        </p:txBody>
      </p:sp>
    </p:spTree>
    <p:extLst>
      <p:ext uri="{BB962C8B-B14F-4D97-AF65-F5344CB8AC3E}">
        <p14:creationId xmlns:p14="http://schemas.microsoft.com/office/powerpoint/2010/main" xmlns="" val="22984695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4838"/>
            <a:ext cx="5140960" cy="4183062"/>
          </a:xfrm>
          <a:prstGeom prst="rect">
            <a:avLst/>
          </a:prstGeom>
          <a:noFill/>
          <a:ln w="12700">
            <a:noFill/>
            <a:miter lim="800000"/>
            <a:headEnd/>
            <a:tailEnd/>
          </a:ln>
          <a:effectLst/>
        </p:spPr>
        <p:txBody>
          <a:bodyPr vert="horz" wrap="square" lIns="92844" tIns="45607" rIns="92844" bIns="45607"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07" name="Rectangle 3"/>
          <p:cNvSpPr>
            <a:spLocks noGrp="1" noRot="1" noChangeAspect="1" noChangeArrowheads="1" noTextEdit="1"/>
          </p:cNvSpPr>
          <p:nvPr>
            <p:ph type="sldImg" idx="2"/>
          </p:nvPr>
        </p:nvSpPr>
        <p:spPr bwMode="auto">
          <a:xfrm>
            <a:off x="1184275" y="700088"/>
            <a:ext cx="4641850" cy="3481387"/>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2844" tIns="45607" rIns="92844" bIns="45607" anchor="ctr">
            <a:spAutoFit/>
          </a:bodyPr>
          <a:lstStyle/>
          <a:p>
            <a:pPr algn="r" defTabSz="939008">
              <a:defRPr/>
            </a:pPr>
            <a:fld id="{A86C546B-9033-4608-A5FF-9A814F2BC7D2}" type="slidenum">
              <a:rPr lang="en-US" sz="1400"/>
              <a:pPr algn="r" defTabSz="939008">
                <a:defRPr/>
              </a:pPr>
              <a:t>‹#›</a:t>
            </a:fld>
            <a:endParaRPr lang="en-US" sz="1400" dirty="0"/>
          </a:p>
        </p:txBody>
      </p:sp>
    </p:spTree>
    <p:extLst>
      <p:ext uri="{BB962C8B-B14F-4D97-AF65-F5344CB8AC3E}">
        <p14:creationId xmlns:p14="http://schemas.microsoft.com/office/powerpoint/2010/main" xmlns="" val="328544604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undergoing an multistep process </a:t>
            </a:r>
            <a:r>
              <a:rPr lang="en-US" baseline="0" dirty="0" smtClean="0"/>
              <a:t>to address the issues my colleagues have discussed this morning. The problem is clear - the state of our healthcare system is unacceptable. Utilizing an evidence based approach, our goal is to develop a conceptual framework which defines the chain of transmission. We have conducted a systematic review of the literature which investigates the potential for mitigating HAIs. </a:t>
            </a:r>
            <a:endParaRPr lang="en-US" dirty="0"/>
          </a:p>
        </p:txBody>
      </p:sp>
    </p:spTree>
    <p:extLst>
      <p:ext uri="{BB962C8B-B14F-4D97-AF65-F5344CB8AC3E}">
        <p14:creationId xmlns:p14="http://schemas.microsoft.com/office/powerpoint/2010/main" xmlns="" val="2382054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graphic shows the chain of transmission of pathogens from sources inside and outside the hospital to susceptible patients who might become infected. </a:t>
            </a:r>
            <a:r>
              <a:rPr lang="en-US" dirty="0" smtClean="0"/>
              <a:t>In our multidisciplinary study,</a:t>
            </a:r>
            <a:r>
              <a:rPr lang="en-US" baseline="0" dirty="0" smtClean="0"/>
              <a:t> we are asking about the state of the evidence but are looking at it from the perspective of the chain of infection that traces the physical routes of pathogens and asks how design can interrupt this chain, either by directly impacting the pathogen or by changing behavior that impacts the pathogen.</a:t>
            </a:r>
            <a:endParaRPr lang="en-US" dirty="0"/>
          </a:p>
        </p:txBody>
      </p:sp>
    </p:spTree>
    <p:extLst>
      <p:ext uri="{BB962C8B-B14F-4D97-AF65-F5344CB8AC3E}">
        <p14:creationId xmlns:p14="http://schemas.microsoft.com/office/powerpoint/2010/main" xmlns="" val="3947274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70938" y="8829967"/>
            <a:ext cx="3037840" cy="464820"/>
          </a:xfrm>
          <a:prstGeom prst="rect">
            <a:avLst/>
          </a:prstGeom>
          <a:ln/>
        </p:spPr>
        <p:txBody>
          <a:bodyPr lIns="93177" tIns="46589" rIns="93177" bIns="46589"/>
          <a:lstStyle/>
          <a:p>
            <a:fld id="{ECCFD39D-DC0D-CC4D-8C34-FA0704FCB93A}" type="slidenum">
              <a:rPr lang="en-US"/>
              <a:pPr/>
              <a:t>14</a:t>
            </a:fld>
            <a:endParaRPr lang="en-US"/>
          </a:p>
        </p:txBody>
      </p:sp>
      <p:sp>
        <p:nvSpPr>
          <p:cNvPr id="716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1683" name="Rectangle 3"/>
          <p:cNvSpPr>
            <a:spLocks noGrp="1" noChangeArrowheads="1"/>
          </p:cNvSpPr>
          <p:nvPr>
            <p:ph type="body" idx="1"/>
          </p:nvPr>
        </p:nvSpPr>
        <p:spPr/>
        <p:txBody>
          <a:bodyPr/>
          <a:lstStyle/>
          <a:p>
            <a:pPr marL="232943" indent="-232943"/>
            <a:r>
              <a:rPr lang="en-US" dirty="0"/>
              <a:t>We examined scores of databases and thousands of studies in an effort to answer the questions:  What can research tell us about </a:t>
            </a:r>
            <a:r>
              <a:rPr lang="ja-JP" altLang="en-US" dirty="0">
                <a:latin typeface="Arial"/>
              </a:rPr>
              <a:t>“</a:t>
            </a:r>
            <a:r>
              <a:rPr lang="en-US" dirty="0"/>
              <a:t>good</a:t>
            </a:r>
            <a:r>
              <a:rPr lang="ja-JP" altLang="en-US" dirty="0">
                <a:latin typeface="Arial"/>
              </a:rPr>
              <a:t>”</a:t>
            </a:r>
            <a:r>
              <a:rPr lang="en-US" dirty="0"/>
              <a:t> and </a:t>
            </a:r>
            <a:r>
              <a:rPr lang="ja-JP" altLang="en-US" dirty="0">
                <a:latin typeface="Arial"/>
              </a:rPr>
              <a:t>“</a:t>
            </a:r>
            <a:r>
              <a:rPr lang="en-US" dirty="0"/>
              <a:t>bad</a:t>
            </a:r>
            <a:r>
              <a:rPr lang="ja-JP" altLang="en-US" dirty="0">
                <a:latin typeface="Arial"/>
              </a:rPr>
              <a:t>”</a:t>
            </a:r>
            <a:r>
              <a:rPr lang="en-US" dirty="0"/>
              <a:t> hospital design?  Is there compelling evidence that design genuinely impacts staff and clinical outcomes? We looked at the evidence very skeptically, and I can tell you with great confidence that not only do we have a very large body of evidence to guide hospital design, but a very strong one.  </a:t>
            </a:r>
          </a:p>
          <a:p>
            <a:pPr marL="232943" indent="-232943"/>
            <a:r>
              <a:rPr lang="en-US" dirty="0"/>
              <a:t>We searched scores of databases, reviewed thousands of articles and abstracts.  In their excellent 1998 review for the Center for Health Design, </a:t>
            </a:r>
            <a:r>
              <a:rPr lang="en-US" dirty="0" err="1"/>
              <a:t>Haya</a:t>
            </a:r>
            <a:r>
              <a:rPr lang="en-US" dirty="0"/>
              <a:t> Rubin and her colleagues Amanda Owen and Greta Golden found 84 studies produced since 1968. We had estimated that we would find 125 rigorous studies linking the design of healthcare facilities to staff and patient outcome; the good news is that found over 400! These studies cover a wide range of aspects of the hospital environment, such as the role of light, noise and air quality, </a:t>
            </a:r>
            <a:r>
              <a:rPr lang="en-US" dirty="0" err="1"/>
              <a:t>wayfinding</a:t>
            </a:r>
            <a:r>
              <a:rPr lang="en-US" dirty="0"/>
              <a:t>, single versus double rooms, access to nature and other factors. Some 90% were rigorous peer-reviewed publications; the remainder were post-occupancy evaluations where researchers studied how design innovations fit in actual application.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graphic shows the flow of articles in the study. We have reviewed nearly 3,000 articles.</a:t>
            </a:r>
            <a:endParaRPr lang="en-US" dirty="0"/>
          </a:p>
        </p:txBody>
      </p:sp>
    </p:spTree>
    <p:extLst>
      <p:ext uri="{BB962C8B-B14F-4D97-AF65-F5344CB8AC3E}">
        <p14:creationId xmlns:p14="http://schemas.microsoft.com/office/powerpoint/2010/main" xmlns="" val="2892836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graphic</a:t>
            </a:r>
            <a:r>
              <a:rPr lang="en-US" baseline="0" dirty="0" smtClean="0"/>
              <a:t> shows a study of hand hygiene compliance at the University of Miami. In a randomized </a:t>
            </a:r>
            <a:r>
              <a:rPr lang="en-US" baseline="0" smtClean="0"/>
              <a:t>study, simply </a:t>
            </a:r>
            <a:r>
              <a:rPr lang="en-US" baseline="0" dirty="0" smtClean="0"/>
              <a:t>m</a:t>
            </a:r>
            <a:r>
              <a:rPr lang="en-US" dirty="0" smtClean="0"/>
              <a:t>oving dispensers into line-of-sight increased hand hygiene compliance from 33.6% to 60% (Source: </a:t>
            </a:r>
            <a:r>
              <a:rPr lang="en-US" dirty="0" err="1" smtClean="0"/>
              <a:t>Nevo</a:t>
            </a:r>
            <a:r>
              <a:rPr lang="en-US" dirty="0" smtClean="0"/>
              <a:t> et al 2010)</a:t>
            </a:r>
          </a:p>
          <a:p>
            <a:endParaRPr lang="en-US" dirty="0"/>
          </a:p>
        </p:txBody>
      </p:sp>
    </p:spTree>
    <p:extLst>
      <p:ext uri="{BB962C8B-B14F-4D97-AF65-F5344CB8AC3E}">
        <p14:creationId xmlns:p14="http://schemas.microsoft.com/office/powerpoint/2010/main" xmlns="" val="1928536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An extremely high risk group for ventilator-associated pneumonia (VAD) are babies born at &lt; 30 weeks gestation. Approximately 70% of these patients at the Women and Children’s Hospital of Buffalo NICU acquired VAD, which prompted a two year investigation looking at the impact of enhanced Ultra Germicidal Irradiation in the HVAC systems.</a:t>
            </a:r>
            <a:r>
              <a:rPr lang="en-US"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study</a:t>
            </a:r>
            <a:r>
              <a:rPr lang="en-US" baseline="0" dirty="0" smtClean="0"/>
              <a:t> looked at both the environmental impact and the tracheal aspirates while utilizing the </a:t>
            </a:r>
            <a:r>
              <a:rPr lang="en-US" baseline="0" dirty="0" err="1" smtClean="0"/>
              <a:t>eUVGI</a:t>
            </a:r>
            <a:r>
              <a:rPr lang="en-US" baseline="0" dirty="0" smtClean="0"/>
              <a:t> technology. Samples revealed moderate to heavy contamination within the HVAC system and in the surface and environmental samples prior to installation.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At 6 months post installation, all cultures within the HVAC system were negative. The surface cultures were also negative at 6 months post installation.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Prior to </a:t>
            </a:r>
            <a:r>
              <a:rPr lang="en-US" baseline="0" dirty="0" err="1" smtClean="0"/>
              <a:t>eUVGI</a:t>
            </a:r>
            <a:r>
              <a:rPr lang="en-US" baseline="0" dirty="0" smtClean="0"/>
              <a:t> installation, 74% of the tracheal aspirates were positive for multiple pathogens. At 6 months, this number was reduced to 55%, and at 18 months post installation, 44% were positive, which is a statistically significant reduction.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This case study demonstrates the impact technologies employed in the built environment can have on patient safety.</a:t>
            </a:r>
          </a:p>
        </p:txBody>
      </p:sp>
    </p:spTree>
    <p:extLst>
      <p:ext uri="{BB962C8B-B14F-4D97-AF65-F5344CB8AC3E}">
        <p14:creationId xmlns:p14="http://schemas.microsoft.com/office/powerpoint/2010/main" xmlns="" val="2990765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lnSpc>
                <a:spcPct val="90000"/>
              </a:lnSpc>
              <a:spcBef>
                <a:spcPct val="0"/>
              </a:spcBef>
              <a:spcAft>
                <a:spcPts val="1200"/>
              </a:spcAft>
            </a:pPr>
            <a:r>
              <a:rPr lang="en-US" b="1" dirty="0" smtClean="0">
                <a:solidFill>
                  <a:srgbClr val="DD1713"/>
                </a:solidFill>
              </a:rPr>
              <a:t>48,000 to 98,000 </a:t>
            </a:r>
            <a:r>
              <a:rPr lang="en-US" dirty="0" smtClean="0"/>
              <a:t>die annually due to preventable medical errors </a:t>
            </a:r>
            <a:r>
              <a:rPr lang="en-US" sz="1050" i="1" dirty="0" smtClean="0"/>
              <a:t>(IOM, 2000)</a:t>
            </a:r>
          </a:p>
          <a:p>
            <a:pPr eaLnBrk="0" hangingPunct="0">
              <a:lnSpc>
                <a:spcPct val="90000"/>
              </a:lnSpc>
              <a:spcBef>
                <a:spcPct val="0"/>
              </a:spcBef>
              <a:spcAft>
                <a:spcPts val="1200"/>
              </a:spcAft>
            </a:pPr>
            <a:r>
              <a:rPr lang="en-US" b="1" dirty="0" smtClean="0">
                <a:solidFill>
                  <a:srgbClr val="DD1713"/>
                </a:solidFill>
              </a:rPr>
              <a:t>1 in 20 </a:t>
            </a:r>
            <a:r>
              <a:rPr lang="en-US" dirty="0" smtClean="0"/>
              <a:t>patients contract infections during care; </a:t>
            </a:r>
            <a:r>
              <a:rPr lang="en-US" sz="800" kern="1200" dirty="0" smtClean="0">
                <a:solidFill>
                  <a:schemeClr val="tx1"/>
                </a:solidFill>
                <a:latin typeface="Times New Roman" pitchFamily="18" charset="0"/>
                <a:ea typeface="+mn-ea"/>
                <a:cs typeface="+mn-cs"/>
              </a:rPr>
              <a:t>new highly antibiotic resistant pathogens, persistent problems with MRSA, C </a:t>
            </a:r>
            <a:r>
              <a:rPr lang="en-US" sz="800" kern="1200" dirty="0" err="1" smtClean="0">
                <a:solidFill>
                  <a:schemeClr val="tx1"/>
                </a:solidFill>
                <a:latin typeface="Times New Roman" pitchFamily="18" charset="0"/>
                <a:ea typeface="+mn-ea"/>
                <a:cs typeface="+mn-cs"/>
              </a:rPr>
              <a:t>difficile</a:t>
            </a:r>
            <a:r>
              <a:rPr lang="en-US" dirty="0" smtClean="0"/>
              <a:t> (</a:t>
            </a:r>
            <a:r>
              <a:rPr lang="en-US" sz="1050" i="1" dirty="0" smtClean="0"/>
              <a:t>CDC, 2012)</a:t>
            </a:r>
          </a:p>
          <a:p>
            <a:pPr eaLnBrk="0" hangingPunct="0">
              <a:lnSpc>
                <a:spcPct val="90000"/>
              </a:lnSpc>
              <a:spcBef>
                <a:spcPct val="0"/>
              </a:spcBef>
              <a:spcAft>
                <a:spcPts val="1200"/>
              </a:spcAft>
            </a:pPr>
            <a:r>
              <a:rPr lang="en-US" dirty="0" smtClean="0">
                <a:solidFill>
                  <a:srgbClr val="FF0000"/>
                </a:solidFill>
              </a:rPr>
              <a:t>$</a:t>
            </a:r>
            <a:r>
              <a:rPr lang="en-US" b="1" dirty="0" smtClean="0">
                <a:solidFill>
                  <a:srgbClr val="FF0000"/>
                </a:solidFill>
              </a:rPr>
              <a:t>750 billion </a:t>
            </a:r>
            <a:r>
              <a:rPr lang="en-US" dirty="0" smtClean="0"/>
              <a:t>of annual healthcare costs are wasted;</a:t>
            </a:r>
            <a:r>
              <a:rPr lang="en-US" dirty="0" smtClean="0">
                <a:solidFill>
                  <a:srgbClr val="FF0000"/>
                </a:solidFill>
              </a:rPr>
              <a:t> 30%</a:t>
            </a:r>
            <a:r>
              <a:rPr lang="en-US" dirty="0" smtClean="0"/>
              <a:t> of the total </a:t>
            </a:r>
            <a:r>
              <a:rPr lang="en-US" sz="1050" dirty="0" smtClean="0"/>
              <a:t>(IOM, 2012)</a:t>
            </a:r>
          </a:p>
          <a:p>
            <a:endParaRPr lang="en-US" dirty="0"/>
          </a:p>
        </p:txBody>
      </p:sp>
    </p:spTree>
    <p:extLst>
      <p:ext uri="{BB962C8B-B14F-4D97-AF65-F5344CB8AC3E}">
        <p14:creationId xmlns:p14="http://schemas.microsoft.com/office/powerpoint/2010/main" xmlns="" val="3618603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70938" y="8829967"/>
            <a:ext cx="3037840" cy="464820"/>
          </a:xfrm>
          <a:prstGeom prst="rect">
            <a:avLst/>
          </a:prstGeom>
          <a:ln/>
        </p:spPr>
        <p:txBody>
          <a:bodyPr lIns="93177" tIns="46589" rIns="93177" bIns="46589"/>
          <a:lstStyle/>
          <a:p>
            <a:fld id="{6493E888-0B74-7041-BEFD-FE6C30EF6598}" type="slidenum">
              <a:rPr lang="en-US"/>
              <a:pPr/>
              <a:t>5</a:t>
            </a:fld>
            <a:endParaRPr lang="en-US"/>
          </a:p>
        </p:txBody>
      </p:sp>
      <p:sp>
        <p:nvSpPr>
          <p:cNvPr id="145410" name="Rectangle 2"/>
          <p:cNvSpPr>
            <a:spLocks noGrp="1" noRot="1" noChangeAspect="1" noChangeArrowheads="1" noTextEdit="1"/>
          </p:cNvSpPr>
          <p:nvPr>
            <p:ph type="sldImg"/>
          </p:nvPr>
        </p:nvSpPr>
        <p:spPr>
          <a:xfrm>
            <a:off x="1179513" y="693738"/>
            <a:ext cx="4652962" cy="3489325"/>
          </a:xfrm>
          <a:ln/>
          <a:extLst>
            <a:ext uri="{FAA26D3D-D897-4be2-8F04-BA451C77F1D7}">
              <ma14:placeholderFlag xmlns:ma14="http://schemas.microsoft.com/office/mac/drawingml/2011/main" xmlns="" val="1"/>
            </a:ext>
          </a:extLst>
        </p:spPr>
      </p:sp>
      <p:sp>
        <p:nvSpPr>
          <p:cNvPr id="145411" name="Rectangle 3"/>
          <p:cNvSpPr>
            <a:spLocks noGrp="1" noChangeArrowheads="1"/>
          </p:cNvSpPr>
          <p:nvPr>
            <p:ph type="body" idx="1"/>
          </p:nvPr>
        </p:nvSpPr>
        <p:spPr>
          <a:xfrm>
            <a:off x="699418" y="4415790"/>
            <a:ext cx="5611566" cy="4186608"/>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graphic shows a</a:t>
            </a:r>
            <a:r>
              <a:rPr lang="en-US" baseline="0" dirty="0" smtClean="0"/>
              <a:t> summary causal model of the links between design strategies, process variables and outcomes derived from </a:t>
            </a:r>
            <a:r>
              <a:rPr lang="en-US" sz="1200" dirty="0" smtClean="0"/>
              <a:t>Ulrich, Zimring et al 2008. Is it aimed</a:t>
            </a:r>
            <a:r>
              <a:rPr lang="en-US" sz="1200" baseline="0" dirty="0" smtClean="0"/>
              <a:t> are creating rigorous causal pathways and is typically the basis of research design and statistics.</a:t>
            </a:r>
            <a:endParaRPr lang="en-US" sz="1200" dirty="0" smtClean="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 a cardiac</a:t>
            </a:r>
            <a:r>
              <a:rPr lang="en-US" baseline="0" dirty="0" smtClean="0"/>
              <a:t> ICU at New York Presbyterian Hospital, l</a:t>
            </a:r>
            <a:r>
              <a:rPr lang="en-US" dirty="0" smtClean="0"/>
              <a:t>ow visibility rooms had a 30% higher mortality rate (82.1% and 64.0%) for high acuity patients, when  controlling for all other causes of death.</a:t>
            </a:r>
          </a:p>
          <a:p>
            <a:endParaRPr lang="en-US" dirty="0"/>
          </a:p>
        </p:txBody>
      </p:sp>
    </p:spTree>
    <p:extLst>
      <p:ext uri="{BB962C8B-B14F-4D97-AF65-F5344CB8AC3E}">
        <p14:creationId xmlns:p14="http://schemas.microsoft.com/office/powerpoint/2010/main" xmlns="" val="3394958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 new hospital with distributed</a:t>
            </a:r>
            <a:r>
              <a:rPr lang="en-US" baseline="0" dirty="0" smtClean="0"/>
              <a:t> nursing stations, patient rooms where nurses could not see the heads of beds from the hallway or nurses stations had a 31% higher fall rate after controlling for other fall risks. </a:t>
            </a:r>
            <a:endParaRPr lang="en-US" dirty="0"/>
          </a:p>
        </p:txBody>
      </p:sp>
    </p:spTree>
    <p:extLst>
      <p:ext uri="{BB962C8B-B14F-4D97-AF65-F5344CB8AC3E}">
        <p14:creationId xmlns:p14="http://schemas.microsoft.com/office/powerpoint/2010/main" xmlns="" val="2222528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71381" y="8829915"/>
            <a:ext cx="3037840" cy="464404"/>
          </a:xfrm>
          <a:prstGeom prst="rect">
            <a:avLst/>
          </a:prstGeom>
          <a:ln/>
        </p:spPr>
        <p:txBody>
          <a:bodyPr/>
          <a:lstStyle/>
          <a:p>
            <a:fld id="{8D079278-12E5-E048-9D36-4489F2738164}" type="slidenum">
              <a:rPr lang="en-US"/>
              <a:pPr/>
              <a:t>8</a:t>
            </a:fld>
            <a:endParaRPr lang="en-US"/>
          </a:p>
        </p:txBody>
      </p:sp>
      <p:sp>
        <p:nvSpPr>
          <p:cNvPr id="1012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12739"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Pct val="100000"/>
              <a:buFontTx/>
              <a:buChar char="•"/>
              <a:tabLst/>
              <a:defRPr/>
            </a:pPr>
            <a:r>
              <a:rPr lang="en-US" sz="1200" b="0" dirty="0" smtClean="0">
                <a:cs typeface="Arial" charset="0"/>
              </a:rPr>
              <a:t>Dying in the Dark:</a:t>
            </a:r>
            <a:r>
              <a:rPr lang="en-US" sz="1200" b="0" baseline="0" dirty="0" smtClean="0">
                <a:cs typeface="Arial" charset="0"/>
              </a:rPr>
              <a:t> </a:t>
            </a:r>
            <a:r>
              <a:rPr lang="en-US" sz="1200" b="0" dirty="0" smtClean="0">
                <a:cs typeface="Arial" charset="0"/>
              </a:rPr>
              <a:t>Patients in a Cardiac Intensive Care Unit—In</a:t>
            </a:r>
            <a:r>
              <a:rPr lang="en-US" sz="1200" b="0" baseline="0" dirty="0" smtClean="0">
                <a:cs typeface="Arial" charset="0"/>
              </a:rPr>
              <a:t> a retrospective study of p</a:t>
            </a:r>
            <a:r>
              <a:rPr lang="en-US" sz="1200" b="0" dirty="0" smtClean="0">
                <a:cs typeface="Arial" charset="0"/>
              </a:rPr>
              <a:t>atients by </a:t>
            </a:r>
            <a:r>
              <a:rPr lang="en-US" sz="1200" b="0" dirty="0" err="1" smtClean="0"/>
              <a:t>Beauchemin</a:t>
            </a:r>
            <a:r>
              <a:rPr lang="en-US" sz="1200" b="0" dirty="0" smtClean="0"/>
              <a:t> &amp; Hays (1998)</a:t>
            </a:r>
            <a:r>
              <a:rPr lang="en-US" sz="1200" b="0" dirty="0" smtClean="0">
                <a:cs typeface="Arial" charset="0"/>
              </a:rPr>
              <a:t> in ICUs</a:t>
            </a:r>
            <a:r>
              <a:rPr lang="en-US" sz="1200" b="0" baseline="0" dirty="0" smtClean="0">
                <a:cs typeface="Arial" charset="0"/>
              </a:rPr>
              <a:t> in Texas, </a:t>
            </a:r>
            <a:r>
              <a:rPr lang="en-US" sz="1200" b="0" dirty="0" smtClean="0">
                <a:solidFill>
                  <a:srgbClr val="FF0000"/>
                </a:solidFill>
                <a:latin typeface="Verdana" charset="0"/>
                <a:cs typeface="Arial" charset="0"/>
              </a:rPr>
              <a:t>Women stayed one day less in sunnier room (2.3 v 3.3 days);</a:t>
            </a:r>
            <a:r>
              <a:rPr lang="en-US" sz="1200" b="0" baseline="0" dirty="0" smtClean="0">
                <a:solidFill>
                  <a:srgbClr val="FF0000"/>
                </a:solidFill>
                <a:latin typeface="Verdana" charset="0"/>
                <a:cs typeface="Arial" charset="0"/>
              </a:rPr>
              <a:t> </a:t>
            </a:r>
            <a:r>
              <a:rPr lang="en-US" sz="1200" b="0" dirty="0" smtClean="0">
                <a:solidFill>
                  <a:srgbClr val="FF0000"/>
                </a:solidFill>
                <a:latin typeface="Verdana" charset="0"/>
                <a:cs typeface="Arial" charset="0"/>
              </a:rPr>
              <a:t>Death rate was 70% higher in dull rooms (39/335 v 21/293). In a prospective</a:t>
            </a:r>
            <a:r>
              <a:rPr lang="en-US" sz="1200" b="0" baseline="0" dirty="0" smtClean="0">
                <a:solidFill>
                  <a:srgbClr val="FF0000"/>
                </a:solidFill>
                <a:latin typeface="Verdana" charset="0"/>
                <a:cs typeface="Arial" charset="0"/>
              </a:rPr>
              <a:t> randomized study of patients recovering from spinal cord surgery by </a:t>
            </a:r>
            <a:r>
              <a:rPr lang="en-US" sz="1200" b="0" dirty="0" err="1" smtClean="0">
                <a:cs typeface="Arial" charset="0"/>
              </a:rPr>
              <a:t>Walch</a:t>
            </a:r>
            <a:r>
              <a:rPr lang="en-US" sz="1200" b="0" dirty="0" smtClean="0">
                <a:cs typeface="Arial" charset="0"/>
              </a:rPr>
              <a:t> et al (2005)</a:t>
            </a:r>
            <a:r>
              <a:rPr lang="en-US" sz="1200" b="0" baseline="0" dirty="0" smtClean="0">
                <a:solidFill>
                  <a:srgbClr val="FF0000"/>
                </a:solidFill>
                <a:latin typeface="Verdana" charset="0"/>
                <a:cs typeface="Arial" charset="0"/>
              </a:rPr>
              <a:t>, matched patients with east-facing rooms (</a:t>
            </a:r>
            <a:r>
              <a:rPr lang="en-US" sz="1200" b="0" dirty="0" smtClean="0">
                <a:cs typeface="Arial" charset="0"/>
              </a:rPr>
              <a:t>Patients exposed to 46% more natural sunlight (lux/hours) had: </a:t>
            </a:r>
            <a:r>
              <a:rPr lang="en-US" sz="1200" b="0" dirty="0" smtClean="0">
                <a:solidFill>
                  <a:srgbClr val="FF0000"/>
                </a:solidFill>
                <a:latin typeface="Verdana" charset="0"/>
                <a:cs typeface="Arial" charset="0"/>
              </a:rPr>
              <a:t>22% fewer self-administered analgesics; 21% lower drug costs; Less pain, stress; Higher impact on younger patients; Higher impact on higher analgesic users</a:t>
            </a:r>
          </a:p>
          <a:p>
            <a:endParaRPr lang="en-US" b="0" dirty="0"/>
          </a:p>
          <a:p>
            <a:endParaRPr lang="en-US" b="0" dirty="0"/>
          </a:p>
          <a:p>
            <a:endParaRPr lang="en-US" b="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70938" y="8829967"/>
            <a:ext cx="3037840" cy="464820"/>
          </a:xfrm>
          <a:prstGeom prst="rect">
            <a:avLst/>
          </a:prstGeom>
          <a:ln/>
        </p:spPr>
        <p:txBody>
          <a:bodyPr lIns="93177" tIns="46589" rIns="93177" bIns="46589"/>
          <a:lstStyle/>
          <a:p>
            <a:fld id="{6493E888-0B74-7041-BEFD-FE6C30EF6598}" type="slidenum">
              <a:rPr lang="en-US"/>
              <a:pPr/>
              <a:t>9</a:t>
            </a:fld>
            <a:endParaRPr lang="en-US"/>
          </a:p>
        </p:txBody>
      </p:sp>
      <p:sp>
        <p:nvSpPr>
          <p:cNvPr id="145410" name="Rectangle 2"/>
          <p:cNvSpPr>
            <a:spLocks noGrp="1" noRot="1" noChangeAspect="1" noChangeArrowheads="1" noTextEdit="1"/>
          </p:cNvSpPr>
          <p:nvPr>
            <p:ph type="sldImg"/>
          </p:nvPr>
        </p:nvSpPr>
        <p:spPr>
          <a:xfrm>
            <a:off x="1179513" y="693738"/>
            <a:ext cx="4652962" cy="3489325"/>
          </a:xfrm>
          <a:ln/>
          <a:extLst>
            <a:ext uri="{FAA26D3D-D897-4be2-8F04-BA451C77F1D7}">
              <ma14:placeholderFlag xmlns:ma14="http://schemas.microsoft.com/office/mac/drawingml/2011/main" xmlns="" val="1"/>
            </a:ext>
          </a:extLst>
        </p:spPr>
      </p:sp>
      <p:sp>
        <p:nvSpPr>
          <p:cNvPr id="145411" name="Rectangle 3"/>
          <p:cNvSpPr>
            <a:spLocks noGrp="1" noChangeArrowheads="1"/>
          </p:cNvSpPr>
          <p:nvPr>
            <p:ph type="body" idx="1"/>
          </p:nvPr>
        </p:nvSpPr>
        <p:spPr>
          <a:xfrm>
            <a:off x="699418" y="4415790"/>
            <a:ext cx="5611566" cy="4186608"/>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graphic shows a</a:t>
            </a:r>
            <a:r>
              <a:rPr lang="en-US" baseline="0" dirty="0" smtClean="0"/>
              <a:t> summary causal model of the links between design strategies, process variables and outcomes derived from </a:t>
            </a:r>
            <a:r>
              <a:rPr lang="en-US" sz="1200" dirty="0" smtClean="0"/>
              <a:t>Ulrich, Zimring et al 2008. Is it aimed</a:t>
            </a:r>
            <a:r>
              <a:rPr lang="en-US" sz="1200" baseline="0" dirty="0" smtClean="0"/>
              <a:t> are creating rigorous causal pathways and is typically the basis of research design and statistics.</a:t>
            </a:r>
            <a:endParaRPr lang="en-US" sz="1200" dirty="0" smtClean="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7" name="Object 111"/>
          <p:cNvGraphicFramePr>
            <a:graphicFrameLocks noChangeAspect="1"/>
          </p:cNvGraphicFramePr>
          <p:nvPr/>
        </p:nvGraphicFramePr>
        <p:xfrm>
          <a:off x="990600" y="381000"/>
          <a:ext cx="7162800" cy="1695450"/>
        </p:xfrm>
        <a:graphic>
          <a:graphicData uri="http://schemas.openxmlformats.org/presentationml/2006/ole">
            <p:oleObj spid="_x0000_s34873" name="Photo Editor Photo" r:id="rId3" imgW="6400000" imgH="1514686" progId="">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b="1">
                <a:solidFill>
                  <a:srgbClr val="000000"/>
                </a:solidFill>
                <a:effectLst/>
              </a:defRPr>
            </a:lvl1pPr>
          </a:lstStyle>
          <a:p>
            <a:r>
              <a:rPr lang="en-US" dirty="0"/>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solidFill>
                  <a:srgbClr val="000000"/>
                </a:solidFill>
                <a:effectLst/>
              </a:defRPr>
            </a:lvl1pPr>
          </a:lstStyle>
          <a:p>
            <a:r>
              <a:rPr lang="en-US" dirty="0"/>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8195" name="Rectangle 3"/>
          <p:cNvSpPr>
            <a:spLocks noGrp="1" noChangeArrowheads="1"/>
          </p:cNvSpPr>
          <p:nvPr>
            <p:ph type="subTitle" idx="1"/>
          </p:nvPr>
        </p:nvSpPr>
        <p:spPr>
          <a:xfrm>
            <a:off x="1371600" y="3886200"/>
            <a:ext cx="6400800" cy="1752600"/>
          </a:xfrm>
        </p:spPr>
        <p:txBody>
          <a:bodyPr/>
          <a:lstStyle>
            <a:lvl1pPr marL="0" indent="0" algn="ctr">
              <a:buFont typeface="Wingdings" charset="0"/>
              <a:buNone/>
              <a:defRPr/>
            </a:lvl1pPr>
          </a:lstStyle>
          <a:p>
            <a:pPr lvl="0"/>
            <a:r>
              <a:rPr lang="en-US" noProof="0" smtClean="0"/>
              <a:t>Click to edit Master subtitle style</a:t>
            </a:r>
          </a:p>
        </p:txBody>
      </p:sp>
      <p:sp>
        <p:nvSpPr>
          <p:cNvPr id="8196" name="Rectangle 4"/>
          <p:cNvSpPr>
            <a:spLocks noGrp="1" noChangeArrowheads="1"/>
          </p:cNvSpPr>
          <p:nvPr>
            <p:ph type="dt" sz="half" idx="2"/>
          </p:nvPr>
        </p:nvSpPr>
        <p:spPr/>
        <p:txBody>
          <a:bodyPr/>
          <a:lstStyle>
            <a:lvl1pPr>
              <a:defRPr/>
            </a:lvl1pPr>
          </a:lstStyle>
          <a:p>
            <a:endParaRPr lang="en-US">
              <a:solidFill>
                <a:srgbClr val="000000"/>
              </a:solidFill>
            </a:endParaRPr>
          </a:p>
        </p:txBody>
      </p:sp>
      <p:sp>
        <p:nvSpPr>
          <p:cNvPr id="8197" name="Rectangle 5"/>
          <p:cNvSpPr>
            <a:spLocks noGrp="1" noChangeArrowheads="1"/>
          </p:cNvSpPr>
          <p:nvPr>
            <p:ph type="ftr" sz="quarter" idx="3"/>
          </p:nvPr>
        </p:nvSpPr>
        <p:spPr/>
        <p:txBody>
          <a:bodyPr/>
          <a:lstStyle>
            <a:lvl1pPr>
              <a:defRPr/>
            </a:lvl1pPr>
          </a:lstStyle>
          <a:p>
            <a:endParaRPr lang="en-US">
              <a:solidFill>
                <a:srgbClr val="000000"/>
              </a:solidFill>
            </a:endParaRPr>
          </a:p>
        </p:txBody>
      </p:sp>
      <p:sp>
        <p:nvSpPr>
          <p:cNvPr id="8198" name="Rectangle 6"/>
          <p:cNvSpPr>
            <a:spLocks noGrp="1" noChangeArrowheads="1"/>
          </p:cNvSpPr>
          <p:nvPr>
            <p:ph type="sldNum" sz="quarter" idx="4"/>
          </p:nvPr>
        </p:nvSpPr>
        <p:spPr/>
        <p:txBody>
          <a:bodyPr/>
          <a:lstStyle>
            <a:lvl1pPr>
              <a:defRPr/>
            </a:lvl1pPr>
          </a:lstStyle>
          <a:p>
            <a:fld id="{219A580E-3403-FD4F-AB0C-D48CEDA2ECD0}" type="slidenum">
              <a:rPr lang="en-US">
                <a:solidFill>
                  <a:srgbClr val="000000"/>
                </a:solidFill>
              </a:rPr>
              <a:pPr/>
              <a:t>‹#›</a:t>
            </a:fld>
            <a:endParaRPr lang="en-US">
              <a:solidFill>
                <a:srgbClr val="000000"/>
              </a:solidFill>
            </a:endParaRPr>
          </a:p>
        </p:txBody>
      </p:sp>
      <p:sp>
        <p:nvSpPr>
          <p:cNvPr id="8199" name="Rectangle 7"/>
          <p:cNvSpPr>
            <a:spLocks noChangeArrowheads="1"/>
          </p:cNvSpPr>
          <p:nvPr userDrawn="1"/>
        </p:nvSpPr>
        <p:spPr bwMode="auto">
          <a:xfrm rot="5400000" flipV="1">
            <a:off x="5562600" y="3276600"/>
            <a:ext cx="6858000" cy="304800"/>
          </a:xfrm>
          <a:prstGeom prst="rect">
            <a:avLst/>
          </a:prstGeom>
          <a:gradFill rotWithShape="1">
            <a:gsLst>
              <a:gs pos="0">
                <a:schemeClr val="accent1"/>
              </a:gs>
              <a:gs pos="100000">
                <a:srgbClr val="000066"/>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1" hangingPunct="1"/>
            <a:endParaRPr lang="en-US" sz="180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xmlns="" val="944705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8B80DF4-ED43-5543-9C77-5157CB294B5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4414609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99155FA-7575-834A-AEBE-92A8EF041CB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12018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2725A8B-0E74-CC43-AB28-2BD7A07E840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179611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399B0F1C-B0C0-9040-9179-388058D5DB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846822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DC4BE1D-344D-B140-A2E6-1E4ED1A540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155631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40C47B1-1C41-1B4C-815E-599C2A3BB55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67365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0000"/>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1B8DFF"/>
              </a:buClr>
              <a:defRPr>
                <a:effectLst/>
              </a:defRPr>
            </a:lvl1pPr>
            <a:lvl2pPr>
              <a:buClr>
                <a:srgbClr val="1B8DFF"/>
              </a:buClr>
              <a:defRPr>
                <a:effectLst/>
              </a:defRPr>
            </a:lvl2pPr>
            <a:lvl3pPr>
              <a:buClr>
                <a:srgbClr val="1B8DFF"/>
              </a:buClr>
              <a:defRPr>
                <a:effectLst/>
              </a:defRPr>
            </a:lvl3pPr>
            <a:lvl4pPr>
              <a:buClr>
                <a:srgbClr val="1B8DFF"/>
              </a:buClr>
              <a:defRPr>
                <a:effectLst/>
              </a:defRPr>
            </a:lvl4pPr>
            <a:lvl5pPr>
              <a:buClr>
                <a:srgbClr val="1B8DFF"/>
              </a:buClr>
              <a:defRPr>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F9F9CBE-A1E1-4D47-B3B8-E25A8E542D2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3636688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01518E2-95D9-7049-B5C4-66E2017BC2E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7926018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D9343DB-6F71-7B41-A875-94B15F7B4D5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5059841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9381625-D79B-D449-8E5C-2FED3BAD962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2337070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20094E99-2722-E842-9D05-C8C8947D1E5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7332833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81FC1BA8-8840-2247-9280-A1099334441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8309591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A3C6D191-EB8F-E842-A080-A1A803A2106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6194238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ctrTitle"/>
          </p:nvPr>
        </p:nvSpPr>
        <p:spPr>
          <a:xfrm>
            <a:off x="762000" y="3200400"/>
            <a:ext cx="6858000" cy="914400"/>
          </a:xfrm>
          <a:ln algn="ctr"/>
        </p:spPr>
        <p:txBody>
          <a:bodyPr anchor="b">
            <a:spAutoFit/>
          </a:bodyPr>
          <a:lstStyle>
            <a:lvl1pPr>
              <a:defRPr b="1">
                <a:latin typeface="Arial" charset="0"/>
              </a:defRPr>
            </a:lvl1pPr>
          </a:lstStyle>
          <a:p>
            <a:r>
              <a:rPr lang="en-US"/>
              <a:t>Click to Edit Master Title Style</a:t>
            </a:r>
            <a:br>
              <a:rPr lang="en-US"/>
            </a:br>
            <a:r>
              <a:rPr lang="en-US"/>
              <a:t>Two Lines if Necessary</a:t>
            </a:r>
          </a:p>
        </p:txBody>
      </p:sp>
      <p:sp>
        <p:nvSpPr>
          <p:cNvPr id="158723" name="Rectangle 3"/>
          <p:cNvSpPr>
            <a:spLocks noGrp="1" noChangeArrowheads="1"/>
          </p:cNvSpPr>
          <p:nvPr>
            <p:ph type="subTitle" idx="1"/>
          </p:nvPr>
        </p:nvSpPr>
        <p:spPr>
          <a:xfrm>
            <a:off x="762000" y="4343400"/>
            <a:ext cx="6858000" cy="381000"/>
          </a:xfrm>
          <a:ln algn="ctr"/>
        </p:spPr>
        <p:txBody>
          <a:bodyPr/>
          <a:lstStyle>
            <a:lvl1pPr marL="0" indent="0">
              <a:lnSpc>
                <a:spcPct val="90000"/>
              </a:lnSpc>
              <a:buFont typeface="Times" pitchFamily="28" charset="0"/>
              <a:buNone/>
              <a:defRPr b="0" i="1"/>
            </a:lvl1pPr>
          </a:lstStyle>
          <a:p>
            <a:r>
              <a:rPr lang="en-US"/>
              <a:t>Click to Edit Presenter Name </a:t>
            </a:r>
            <a:br>
              <a:rPr lang="en-US"/>
            </a:br>
            <a:r>
              <a:rPr lang="en-US"/>
              <a:t>Title and Company</a:t>
            </a:r>
          </a:p>
        </p:txBody>
      </p:sp>
    </p:spTree>
    <p:extLst>
      <p:ext uri="{BB962C8B-B14F-4D97-AF65-F5344CB8AC3E}">
        <p14:creationId xmlns:p14="http://schemas.microsoft.com/office/powerpoint/2010/main" xmlns="" val="207047177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descr="Picture1.jpg"/>
          <p:cNvPicPr>
            <a:picLocks noChangeAspect="1"/>
          </p:cNvPicPr>
          <p:nvPr userDrawn="1"/>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xmlns="" val="302918282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66951474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386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981200"/>
            <a:ext cx="40386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10871329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52545682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490370456"/>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80450150"/>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4017981286"/>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04827378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63078107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839788"/>
            <a:ext cx="2057400" cy="51038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4213" y="839788"/>
            <a:ext cx="6021387" cy="5103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867913507"/>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4213" y="839788"/>
            <a:ext cx="81534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386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76800" y="1981200"/>
            <a:ext cx="40386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7983544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4213" y="839788"/>
            <a:ext cx="8153400" cy="6096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8229600" cy="3962400"/>
          </a:xfrm>
        </p:spPr>
        <p:txBody>
          <a:bodyPr/>
          <a:lstStyle/>
          <a:p>
            <a:pPr lvl="0"/>
            <a:endParaRPr lang="en-US" noProof="0" smtClean="0"/>
          </a:p>
        </p:txBody>
      </p:sp>
    </p:spTree>
    <p:extLst>
      <p:ext uri="{BB962C8B-B14F-4D97-AF65-F5344CB8AC3E}">
        <p14:creationId xmlns:p14="http://schemas.microsoft.com/office/powerpoint/2010/main" xmlns="" val="9662455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buClr>
                <a:srgbClr val="1B8DFF"/>
              </a:buClr>
              <a:defRPr sz="2800"/>
            </a:lvl1pPr>
            <a:lvl2pPr>
              <a:buClr>
                <a:srgbClr val="1B8DFF"/>
              </a:buClr>
              <a:defRPr sz="2400"/>
            </a:lvl2pPr>
            <a:lvl3pPr>
              <a:buClr>
                <a:srgbClr val="1B8DFF"/>
              </a:buClr>
              <a:defRPr sz="2000"/>
            </a:lvl3pPr>
            <a:lvl4pPr>
              <a:buClr>
                <a:srgbClr val="1B8DFF"/>
              </a:buClr>
              <a:defRPr sz="1800"/>
            </a:lvl4pPr>
            <a:lvl5pPr>
              <a:buClr>
                <a:srgbClr val="1B8DFF"/>
              </a:buCl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1538" y="1676400"/>
            <a:ext cx="3921125" cy="2895600"/>
          </a:xfrm>
        </p:spPr>
        <p:txBody>
          <a:bodyPr/>
          <a:lstStyle>
            <a:lvl1pPr>
              <a:buClr>
                <a:srgbClr val="1B8DFF"/>
              </a:buClr>
              <a:defRPr sz="2800"/>
            </a:lvl1pPr>
            <a:lvl2pPr>
              <a:buClr>
                <a:srgbClr val="1B8DFF"/>
              </a:buClr>
              <a:defRPr sz="2400"/>
            </a:lvl2pPr>
            <a:lvl3pPr>
              <a:buClr>
                <a:srgbClr val="1B8DFF"/>
              </a:buClr>
              <a:defRPr sz="2000"/>
            </a:lvl3pPr>
            <a:lvl4pPr>
              <a:buClr>
                <a:srgbClr val="1B8DFF"/>
              </a:buClr>
              <a:defRPr sz="1800"/>
            </a:lvl4pPr>
            <a:lvl5pPr>
              <a:buClr>
                <a:srgbClr val="1B8DFF"/>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2950798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1379940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7431673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5636109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0972712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4424146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1036598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4097632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933108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53874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49" y="366713"/>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1" y="366713"/>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D1CE4-E67E-402C-869D-99C2562003EE}"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EF22A2F-574D-4E9D-BDF9-CDC7097C584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8073638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DAD7FBB3-692C-4ED1-A92A-C58B6565CB69}"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D0B63F40-58E7-4459-8F39-C31623723BFA}"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9206536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smtClean="0">
                <a:solidFill>
                  <a:schemeClr val="tx1"/>
                </a:solidFill>
              </a:defRPr>
            </a:lvl1pPr>
          </a:lstStyle>
          <a:p>
            <a:pPr>
              <a:defRPr/>
            </a:pPr>
            <a:fld id="{EB924AF7-24C4-4A3C-9308-4B9A8DF4A0B8}" type="datetimeFigureOut">
              <a:rPr lang="en-US">
                <a:solidFill>
                  <a:prstClr val="black"/>
                </a:solidFill>
                <a:latin typeface="Calibri"/>
              </a:rPr>
              <a:pPr>
                <a:defRPr/>
              </a:pPr>
              <a:t>10/4/2012</a:t>
            </a:fld>
            <a:endParaRPr lang="en-US">
              <a:solidFill>
                <a:prstClr val="black"/>
              </a:solidFill>
              <a:latin typeface="Calibri"/>
            </a:endParaRPr>
          </a:p>
        </p:txBody>
      </p:sp>
      <p:sp>
        <p:nvSpPr>
          <p:cNvPr id="5" name="Footer Placeholder 4"/>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smtClean="0">
                <a:solidFill>
                  <a:schemeClr val="tx1"/>
                </a:solidFill>
              </a:defRPr>
            </a:lvl1pPr>
          </a:lstStyle>
          <a:p>
            <a:pPr>
              <a:defRPr/>
            </a:pPr>
            <a:endParaRPr lang="en-US">
              <a:solidFill>
                <a:prstClr val="black"/>
              </a:solidFill>
              <a:latin typeface="Calibri"/>
            </a:endParaRPr>
          </a:p>
        </p:txBody>
      </p:sp>
      <p:sp>
        <p:nvSpPr>
          <p:cNvPr id="6" name="Slide Number Placeholder 5"/>
          <p:cNvSpPr>
            <a:spLocks noGrp="1"/>
          </p:cNvSpPr>
          <p:nvPr>
            <p:ph type="sldNum" sz="quarter" idx="12"/>
          </p:nvPr>
        </p:nvSpPr>
        <p:spPr/>
        <p:txBody>
          <a:bodyPr wrap="square" numCol="1" anchorCtr="0" compatLnSpc="1">
            <a:prstTxWarp prst="textNoShape">
              <a:avLst/>
            </a:prstTxWarp>
          </a:bodyPr>
          <a:lstStyle>
            <a:lvl1pPr fontAlgn="base">
              <a:spcBef>
                <a:spcPct val="0"/>
              </a:spcBef>
              <a:spcAft>
                <a:spcPct val="0"/>
              </a:spcAft>
              <a:defRPr smtClean="0">
                <a:solidFill>
                  <a:schemeClr val="tx1"/>
                </a:solidFill>
              </a:defRPr>
            </a:lvl1pPr>
          </a:lstStyle>
          <a:p>
            <a:pPr>
              <a:defRPr/>
            </a:pPr>
            <a:fld id="{FC9C1A59-77B0-4D28-996E-E9D7B84D5B88}" type="slidenum">
              <a:rPr lang="en-US">
                <a:solidFill>
                  <a:prstClr val="black"/>
                </a:solidFill>
                <a:latin typeface="Calibri"/>
              </a:rPr>
              <a:pPr>
                <a:defRPr/>
              </a:pPr>
              <a:t>‹#›</a:t>
            </a:fld>
            <a:endParaRPr lang="en-US">
              <a:solidFill>
                <a:prstClr val="black"/>
              </a:solidFill>
              <a:latin typeface="Calibri"/>
            </a:endParaRPr>
          </a:p>
        </p:txBody>
      </p:sp>
    </p:spTree>
    <p:extLst>
      <p:ext uri="{BB962C8B-B14F-4D97-AF65-F5344CB8AC3E}">
        <p14:creationId xmlns:p14="http://schemas.microsoft.com/office/powerpoint/2010/main" xmlns="" val="10274672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F74C982-78C4-4AD3-9573-750EEB690FCC}"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821FCC5D-6AEE-4414-9ECA-2B08798C974F}"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423303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938997B-8DC5-499E-ADBE-A15CFDBBF473}"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94653F6A-38F7-4679-82E6-81CA52FA581D}"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007202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8913C58-3EFE-46D5-B30E-943BC2B0CF1D}"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A29886AC-96FD-4495-9053-0F4FB629BE0F}"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63345006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4575685-D6E0-47D5-97B2-C07C3915E7DA}"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A4DEA247-EC2F-494C-9A85-09EEE23ACEA4}"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2670286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7FEF94-7A37-44B8-A09B-6DF742ED0100}"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C24E2C86-278D-4092-B90E-CD2F05D99B14}"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482593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2D0E5B-62B3-41DA-BE12-E3907FD22392}"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4637C752-F5CB-4E39-928F-0B5448BC6294}"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325523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D3AD45D-C3AE-47CB-8C48-553FACC917FF}"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77907D1B-2DAF-4CA5-898B-D77082AEA18C}"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50797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53C8490-FF24-43D2-A925-CCE230EB9CCB}"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1C81D437-AFE1-4EB6-96F5-3A3DD1A88642}"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6903974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D278B33-14F8-4A5A-A7FA-89B9829B8F6A}" type="datetimeFigureOut">
              <a:rPr lang="en-US">
                <a:solidFill>
                  <a:prstClr val="black">
                    <a:tint val="75000"/>
                  </a:prstClr>
                </a:solidFill>
                <a:latin typeface="Calibri"/>
              </a:rPr>
              <a:pPr>
                <a:def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B0068FBD-4F15-4D6E-B32F-5FDC8451ACC4}"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69720958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3803517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8151593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725679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959737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9949680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677714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893022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817105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1846970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350130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45896C-4BF7-C945-A0CA-A57E130B766D}" type="datetimeFigureOut">
              <a:rPr lang="en-US" smtClean="0">
                <a:solidFill>
                  <a:prstClr val="black">
                    <a:tint val="75000"/>
                  </a:prstClr>
                </a:solidFill>
                <a:latin typeface="Calibri"/>
              </a:rPr>
              <a:pPr/>
              <a:t>10/4/2012</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C13C2E9-E210-FA41-8B45-E9C36139EB2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186939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4.jpe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3.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09600" y="1676400"/>
            <a:ext cx="7993063" cy="2675091"/>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spAutoFit/>
          </a:bodyPr>
          <a:lstStyle/>
          <a:p>
            <a:pPr lvl="0"/>
            <a:r>
              <a:rPr lang="en-US" dirty="0" smtClean="0"/>
              <a:t>Click to edit Master text styles and use </a:t>
            </a:r>
            <a:r>
              <a:rPr lang="en-US" dirty="0" err="1" smtClean="0"/>
              <a:t>use</a:t>
            </a:r>
            <a:r>
              <a:rPr lang="en-US" dirty="0" smtClean="0"/>
              <a:t> in 1 or more lines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026" name="Object 109"/>
          <p:cNvGraphicFramePr>
            <a:graphicFrameLocks noChangeAspect="1"/>
          </p:cNvGraphicFramePr>
          <p:nvPr/>
        </p:nvGraphicFramePr>
        <p:xfrm>
          <a:off x="142875" y="317500"/>
          <a:ext cx="1428750" cy="671513"/>
        </p:xfrm>
        <a:graphic>
          <a:graphicData uri="http://schemas.openxmlformats.org/presentationml/2006/ole">
            <p:oleObj spid="_x0000_s1081" name="Photo Editor Photo" r:id="rId15"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0" fontAlgn="base" hangingPunct="0">
        <a:lnSpc>
          <a:spcPct val="90000"/>
        </a:lnSpc>
        <a:spcBef>
          <a:spcPct val="0"/>
        </a:spcBef>
        <a:spcAft>
          <a:spcPct val="0"/>
        </a:spcAft>
        <a:defRPr sz="4000" b="0">
          <a:solidFill>
            <a:srgbClr val="000000"/>
          </a:solidFill>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C0C0C0"/>
            </a:outerShdw>
          </a:effectLst>
          <a:latin typeface="Arial" charset="0"/>
        </a:defRPr>
      </a:lvl9pPr>
    </p:titleStyle>
    <p:bodyStyle>
      <a:lvl1pPr marL="465138" indent="-465138" algn="l" rtl="0" eaLnBrk="0" fontAlgn="base" hangingPunct="0">
        <a:lnSpc>
          <a:spcPct val="90000"/>
        </a:lnSpc>
        <a:spcBef>
          <a:spcPct val="30000"/>
        </a:spcBef>
        <a:spcAft>
          <a:spcPct val="0"/>
        </a:spcAft>
        <a:buClr>
          <a:srgbClr val="1B8DFF"/>
        </a:buClr>
        <a:buSzPct val="95000"/>
        <a:buFont typeface="Wingdings" pitchFamily="2" charset="2"/>
        <a:buChar char="n"/>
        <a:defRPr sz="3200">
          <a:solidFill>
            <a:srgbClr val="000000"/>
          </a:solidFill>
          <a:effectLst/>
          <a:latin typeface="+mn-lt"/>
          <a:ea typeface="+mn-ea"/>
          <a:cs typeface="+mn-cs"/>
        </a:defRPr>
      </a:lvl1pPr>
      <a:lvl2pPr marL="976313" indent="-396875" algn="l" rtl="0" eaLnBrk="0" fontAlgn="base" hangingPunct="0">
        <a:lnSpc>
          <a:spcPct val="90000"/>
        </a:lnSpc>
        <a:spcBef>
          <a:spcPct val="30000"/>
        </a:spcBef>
        <a:spcAft>
          <a:spcPct val="0"/>
        </a:spcAft>
        <a:buClr>
          <a:srgbClr val="1B8DFF"/>
        </a:buClr>
        <a:buSzPct val="95000"/>
        <a:buChar char="–"/>
        <a:defRPr sz="2800">
          <a:solidFill>
            <a:srgbClr val="000000"/>
          </a:solidFill>
          <a:effectLst/>
          <a:latin typeface="+mn-lt"/>
        </a:defRPr>
      </a:lvl2pPr>
      <a:lvl3pPr marL="1439863" indent="-349250" algn="l" rtl="0" eaLnBrk="0" fontAlgn="base" hangingPunct="0">
        <a:lnSpc>
          <a:spcPct val="90000"/>
        </a:lnSpc>
        <a:spcBef>
          <a:spcPct val="30000"/>
        </a:spcBef>
        <a:spcAft>
          <a:spcPct val="0"/>
        </a:spcAft>
        <a:buClr>
          <a:srgbClr val="1B8DFF"/>
        </a:buClr>
        <a:buSzPct val="95000"/>
        <a:buFont typeface="Wingdings" pitchFamily="2" charset="2"/>
        <a:buChar char="n"/>
        <a:defRPr sz="2400">
          <a:solidFill>
            <a:srgbClr val="000000"/>
          </a:solidFill>
          <a:effectLst/>
          <a:latin typeface="+mn-lt"/>
        </a:defRPr>
      </a:lvl3pPr>
      <a:lvl4pPr marL="1782763" indent="-228600" algn="l" rtl="0" eaLnBrk="0" fontAlgn="base" hangingPunct="0">
        <a:lnSpc>
          <a:spcPct val="90000"/>
        </a:lnSpc>
        <a:spcBef>
          <a:spcPct val="30000"/>
        </a:spcBef>
        <a:spcAft>
          <a:spcPct val="0"/>
        </a:spcAft>
        <a:buClr>
          <a:srgbClr val="1B8DFF"/>
        </a:buClr>
        <a:buSzPct val="65000"/>
        <a:buFont typeface="Monotype Sorts" pitchFamily="2" charset="2"/>
        <a:buChar char="u"/>
        <a:defRPr sz="2000">
          <a:solidFill>
            <a:srgbClr val="000000"/>
          </a:solidFill>
          <a:effectLst/>
          <a:latin typeface="+mn-lt"/>
        </a:defRPr>
      </a:lvl4pPr>
      <a:lvl5pPr marL="2125663" indent="-228600" algn="l" rtl="0" eaLnBrk="0" fontAlgn="base" hangingPunct="0">
        <a:lnSpc>
          <a:spcPct val="90000"/>
        </a:lnSpc>
        <a:spcBef>
          <a:spcPct val="30000"/>
        </a:spcBef>
        <a:spcAft>
          <a:spcPct val="0"/>
        </a:spcAft>
        <a:buClr>
          <a:srgbClr val="1B8DFF"/>
        </a:buClr>
        <a:buSzPct val="100000"/>
        <a:buChar char="–"/>
        <a:defRPr sz="2000">
          <a:solidFill>
            <a:srgbClr val="000000"/>
          </a:solidFill>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C0C0C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C0C0C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C0C0C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a:lvl1pPr>
          </a:lstStyle>
          <a:p>
            <a:pPr eaLnBrk="1" hangingPunct="1"/>
            <a:endParaRPr lang="en-US" smtClean="0">
              <a:solidFill>
                <a:srgbClr val="000000"/>
              </a:solidFill>
              <a:latin typeface="Arial" charset="0"/>
              <a:ea typeface="ＭＳ Ｐゴシック"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pPr algn="ctr" eaLnBrk="1" hangingPunct="1"/>
            <a:endParaRPr lang="en-US" smtClean="0">
              <a:solidFill>
                <a:srgbClr val="000000"/>
              </a:solidFill>
              <a:latin typeface="Arial" charset="0"/>
              <a:ea typeface="ＭＳ Ｐゴシック"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eaLnBrk="1" hangingPunct="1"/>
            <a:fld id="{49231A2E-7981-204B-B005-E9D2C56D621F}" type="slidenum">
              <a:rPr lang="en-US" smtClean="0">
                <a:solidFill>
                  <a:srgbClr val="000000"/>
                </a:solidFill>
                <a:latin typeface="Arial" charset="0"/>
                <a:ea typeface="ＭＳ Ｐゴシック" charset="0"/>
              </a:rPr>
              <a:pPr eaLnBrk="1" hangingPunct="1"/>
              <a:t>‹#›</a:t>
            </a:fld>
            <a:endParaRPr lang="en-US" smtClean="0">
              <a:solidFill>
                <a:srgbClr val="000000"/>
              </a:solidFill>
              <a:latin typeface="Arial" charset="0"/>
              <a:ea typeface="ＭＳ Ｐゴシック" charset="0"/>
            </a:endParaRPr>
          </a:p>
        </p:txBody>
      </p:sp>
      <p:sp>
        <p:nvSpPr>
          <p:cNvPr id="1031" name="Rectangle 7"/>
          <p:cNvSpPr>
            <a:spLocks noChangeArrowheads="1"/>
          </p:cNvSpPr>
          <p:nvPr userDrawn="1"/>
        </p:nvSpPr>
        <p:spPr bwMode="auto">
          <a:xfrm>
            <a:off x="0" y="6629400"/>
            <a:ext cx="9144000" cy="228600"/>
          </a:xfrm>
          <a:prstGeom prst="rect">
            <a:avLst/>
          </a:prstGeom>
          <a:gradFill rotWithShape="1">
            <a:gsLst>
              <a:gs pos="0">
                <a:schemeClr val="accent1"/>
              </a:gs>
              <a:gs pos="100000">
                <a:srgbClr val="000066"/>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1" hangingPunct="1"/>
            <a:endParaRPr lang="en-US" sz="1800" smtClean="0">
              <a:solidFill>
                <a:srgbClr val="000000"/>
              </a:solidFill>
              <a:latin typeface="Arial" charset="0"/>
              <a:ea typeface="ＭＳ Ｐゴシック" charset="0"/>
            </a:endParaRPr>
          </a:p>
        </p:txBody>
      </p:sp>
      <p:sp>
        <p:nvSpPr>
          <p:cNvPr id="1032" name="Rectangle 8"/>
          <p:cNvSpPr>
            <a:spLocks noChangeArrowheads="1"/>
          </p:cNvSpPr>
          <p:nvPr userDrawn="1"/>
        </p:nvSpPr>
        <p:spPr bwMode="auto">
          <a:xfrm>
            <a:off x="0" y="0"/>
            <a:ext cx="9144000" cy="228600"/>
          </a:xfrm>
          <a:prstGeom prst="rect">
            <a:avLst/>
          </a:prstGeom>
          <a:gradFill rotWithShape="1">
            <a:gsLst>
              <a:gs pos="0">
                <a:schemeClr val="accent1"/>
              </a:gs>
              <a:gs pos="100000">
                <a:srgbClr val="000066"/>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1" hangingPunct="1"/>
            <a:endParaRPr lang="en-US" sz="180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xmlns="" val="10845385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xStyles>
    <p:titleStyle>
      <a:lvl1pPr algn="ctr" rtl="0" fontAlgn="base">
        <a:spcBef>
          <a:spcPct val="0"/>
        </a:spcBef>
        <a:spcAft>
          <a:spcPct val="0"/>
        </a:spcAft>
        <a:defRPr sz="4400" b="1">
          <a:solidFill>
            <a:srgbClr val="000066"/>
          </a:solidFill>
          <a:latin typeface="+mj-lt"/>
          <a:ea typeface="+mj-ea"/>
          <a:cs typeface="+mj-cs"/>
        </a:defRPr>
      </a:lvl1pPr>
      <a:lvl2pPr algn="ctr" rtl="0" fontAlgn="base">
        <a:spcBef>
          <a:spcPct val="0"/>
        </a:spcBef>
        <a:spcAft>
          <a:spcPct val="0"/>
        </a:spcAft>
        <a:defRPr sz="4400" b="1">
          <a:solidFill>
            <a:srgbClr val="000066"/>
          </a:solidFill>
          <a:latin typeface="Arial" charset="0"/>
          <a:ea typeface="ＭＳ Ｐゴシック" charset="0"/>
        </a:defRPr>
      </a:lvl2pPr>
      <a:lvl3pPr algn="ctr" rtl="0" fontAlgn="base">
        <a:spcBef>
          <a:spcPct val="0"/>
        </a:spcBef>
        <a:spcAft>
          <a:spcPct val="0"/>
        </a:spcAft>
        <a:defRPr sz="4400" b="1">
          <a:solidFill>
            <a:srgbClr val="000066"/>
          </a:solidFill>
          <a:latin typeface="Arial" charset="0"/>
          <a:ea typeface="ＭＳ Ｐゴシック" charset="0"/>
        </a:defRPr>
      </a:lvl3pPr>
      <a:lvl4pPr algn="ctr" rtl="0" fontAlgn="base">
        <a:spcBef>
          <a:spcPct val="0"/>
        </a:spcBef>
        <a:spcAft>
          <a:spcPct val="0"/>
        </a:spcAft>
        <a:defRPr sz="4400" b="1">
          <a:solidFill>
            <a:srgbClr val="000066"/>
          </a:solidFill>
          <a:latin typeface="Arial" charset="0"/>
          <a:ea typeface="ＭＳ Ｐゴシック" charset="0"/>
        </a:defRPr>
      </a:lvl4pPr>
      <a:lvl5pPr algn="ctr" rtl="0" fontAlgn="base">
        <a:spcBef>
          <a:spcPct val="0"/>
        </a:spcBef>
        <a:spcAft>
          <a:spcPct val="0"/>
        </a:spcAft>
        <a:defRPr sz="4400" b="1">
          <a:solidFill>
            <a:srgbClr val="000066"/>
          </a:solidFill>
          <a:latin typeface="Arial" charset="0"/>
          <a:ea typeface="ＭＳ Ｐゴシック" charset="0"/>
        </a:defRPr>
      </a:lvl5pPr>
      <a:lvl6pPr marL="457200" algn="ctr" rtl="0" fontAlgn="base">
        <a:spcBef>
          <a:spcPct val="0"/>
        </a:spcBef>
        <a:spcAft>
          <a:spcPct val="0"/>
        </a:spcAft>
        <a:defRPr sz="4400" b="1">
          <a:solidFill>
            <a:srgbClr val="000066"/>
          </a:solidFill>
          <a:latin typeface="Arial" charset="0"/>
          <a:ea typeface="ＭＳ Ｐゴシック" charset="0"/>
        </a:defRPr>
      </a:lvl6pPr>
      <a:lvl7pPr marL="914400" algn="ctr" rtl="0" fontAlgn="base">
        <a:spcBef>
          <a:spcPct val="0"/>
        </a:spcBef>
        <a:spcAft>
          <a:spcPct val="0"/>
        </a:spcAft>
        <a:defRPr sz="4400" b="1">
          <a:solidFill>
            <a:srgbClr val="000066"/>
          </a:solidFill>
          <a:latin typeface="Arial" charset="0"/>
          <a:ea typeface="ＭＳ Ｐゴシック" charset="0"/>
        </a:defRPr>
      </a:lvl7pPr>
      <a:lvl8pPr marL="1371600" algn="ctr" rtl="0" fontAlgn="base">
        <a:spcBef>
          <a:spcPct val="0"/>
        </a:spcBef>
        <a:spcAft>
          <a:spcPct val="0"/>
        </a:spcAft>
        <a:defRPr sz="4400" b="1">
          <a:solidFill>
            <a:srgbClr val="000066"/>
          </a:solidFill>
          <a:latin typeface="Arial" charset="0"/>
          <a:ea typeface="ＭＳ Ｐゴシック" charset="0"/>
        </a:defRPr>
      </a:lvl8pPr>
      <a:lvl9pPr marL="1828800" algn="ctr" rtl="0" fontAlgn="base">
        <a:spcBef>
          <a:spcPct val="0"/>
        </a:spcBef>
        <a:spcAft>
          <a:spcPct val="0"/>
        </a:spcAft>
        <a:defRPr sz="4400" b="1">
          <a:solidFill>
            <a:srgbClr val="000066"/>
          </a:solidFill>
          <a:latin typeface="Arial" charset="0"/>
          <a:ea typeface="ＭＳ Ｐゴシック" charset="0"/>
        </a:defRPr>
      </a:lvl9pPr>
    </p:titleStyle>
    <p:bodyStyle>
      <a:lvl1pPr marL="342900" indent="-342900" algn="l" rtl="0" fontAlgn="base">
        <a:spcBef>
          <a:spcPct val="20000"/>
        </a:spcBef>
        <a:spcAft>
          <a:spcPct val="0"/>
        </a:spcAft>
        <a:buClr>
          <a:srgbClr val="6699FF"/>
        </a:buClr>
        <a:buFont typeface="Wingdings" charset="0"/>
        <a:buChar char="§"/>
        <a:defRPr sz="3200">
          <a:solidFill>
            <a:schemeClr val="tx1"/>
          </a:solidFill>
          <a:latin typeface="+mn-lt"/>
          <a:ea typeface="+mn-ea"/>
          <a:cs typeface="+mn-cs"/>
        </a:defRPr>
      </a:lvl1pPr>
      <a:lvl2pPr marL="742950" indent="-285750" algn="l" rtl="0" fontAlgn="base">
        <a:spcBef>
          <a:spcPct val="20000"/>
        </a:spcBef>
        <a:spcAft>
          <a:spcPct val="0"/>
        </a:spcAft>
        <a:buClr>
          <a:srgbClr val="6699FF"/>
        </a:buClr>
        <a:buChar char="–"/>
        <a:defRPr sz="2800">
          <a:solidFill>
            <a:schemeClr val="tx1"/>
          </a:solidFill>
          <a:latin typeface="+mn-lt"/>
          <a:ea typeface="+mn-ea"/>
        </a:defRPr>
      </a:lvl2pPr>
      <a:lvl3pPr marL="1143000" indent="-228600" algn="l" rtl="0" fontAlgn="base">
        <a:spcBef>
          <a:spcPct val="20000"/>
        </a:spcBef>
        <a:spcAft>
          <a:spcPct val="0"/>
        </a:spcAft>
        <a:buClr>
          <a:srgbClr val="6699FF"/>
        </a:buClr>
        <a:buChar char="•"/>
        <a:defRPr sz="2400">
          <a:solidFill>
            <a:schemeClr val="tx1"/>
          </a:solidFill>
          <a:latin typeface="+mn-lt"/>
          <a:ea typeface="+mn-ea"/>
        </a:defRPr>
      </a:lvl3pPr>
      <a:lvl4pPr marL="1600200" indent="-228600" algn="l" rtl="0" fontAlgn="base">
        <a:spcBef>
          <a:spcPct val="20000"/>
        </a:spcBef>
        <a:spcAft>
          <a:spcPct val="0"/>
        </a:spcAft>
        <a:buClr>
          <a:srgbClr val="6699FF"/>
        </a:buClr>
        <a:buChar char="–"/>
        <a:defRPr sz="2000">
          <a:solidFill>
            <a:schemeClr val="tx1"/>
          </a:solidFill>
          <a:latin typeface="+mn-lt"/>
          <a:ea typeface="+mn-ea"/>
        </a:defRPr>
      </a:lvl4pPr>
      <a:lvl5pPr marL="2057400" indent="-228600" algn="l" rtl="0" fontAlgn="base">
        <a:spcBef>
          <a:spcPct val="20000"/>
        </a:spcBef>
        <a:spcAft>
          <a:spcPct val="0"/>
        </a:spcAft>
        <a:buClr>
          <a:srgbClr val="6699FF"/>
        </a:buClr>
        <a:buChar char="»"/>
        <a:defRPr sz="2000">
          <a:solidFill>
            <a:schemeClr val="tx1"/>
          </a:solidFill>
          <a:latin typeface="+mn-lt"/>
          <a:ea typeface="+mn-ea"/>
        </a:defRPr>
      </a:lvl5pPr>
      <a:lvl6pPr marL="2514600" indent="-228600" algn="l" rtl="0" fontAlgn="base">
        <a:spcBef>
          <a:spcPct val="20000"/>
        </a:spcBef>
        <a:spcAft>
          <a:spcPct val="0"/>
        </a:spcAft>
        <a:buClr>
          <a:srgbClr val="6699FF"/>
        </a:buClr>
        <a:buChar char="»"/>
        <a:defRPr sz="2000">
          <a:solidFill>
            <a:schemeClr val="tx1"/>
          </a:solidFill>
          <a:latin typeface="+mn-lt"/>
          <a:ea typeface="+mn-ea"/>
        </a:defRPr>
      </a:lvl6pPr>
      <a:lvl7pPr marL="2971800" indent="-228600" algn="l" rtl="0" fontAlgn="base">
        <a:spcBef>
          <a:spcPct val="20000"/>
        </a:spcBef>
        <a:spcAft>
          <a:spcPct val="0"/>
        </a:spcAft>
        <a:buClr>
          <a:srgbClr val="6699FF"/>
        </a:buClr>
        <a:buChar char="»"/>
        <a:defRPr sz="2000">
          <a:solidFill>
            <a:schemeClr val="tx1"/>
          </a:solidFill>
          <a:latin typeface="+mn-lt"/>
          <a:ea typeface="+mn-ea"/>
        </a:defRPr>
      </a:lvl7pPr>
      <a:lvl8pPr marL="3429000" indent="-228600" algn="l" rtl="0" fontAlgn="base">
        <a:spcBef>
          <a:spcPct val="20000"/>
        </a:spcBef>
        <a:spcAft>
          <a:spcPct val="0"/>
        </a:spcAft>
        <a:buClr>
          <a:srgbClr val="6699FF"/>
        </a:buClr>
        <a:buChar char="»"/>
        <a:defRPr sz="2000">
          <a:solidFill>
            <a:schemeClr val="tx1"/>
          </a:solidFill>
          <a:latin typeface="+mn-lt"/>
          <a:ea typeface="+mn-ea"/>
        </a:defRPr>
      </a:lvl8pPr>
      <a:lvl9pPr marL="3886200" indent="-228600" algn="l" rtl="0" fontAlgn="base">
        <a:spcBef>
          <a:spcPct val="20000"/>
        </a:spcBef>
        <a:spcAft>
          <a:spcPct val="0"/>
        </a:spcAft>
        <a:buClr>
          <a:srgbClr val="6699FF"/>
        </a:buClr>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pic>
        <p:nvPicPr>
          <p:cNvPr id="4" name="Picture 3" descr="Picture1.jpg"/>
          <p:cNvPicPr>
            <a:picLocks noChangeAspect="1"/>
          </p:cNvPicPr>
          <p:nvPr userDrawn="1"/>
        </p:nvPicPr>
        <p:blipFill>
          <a:blip r:embed="rId16" cstate="print"/>
          <a:stretch>
            <a:fillRect/>
          </a:stretch>
        </p:blipFill>
        <p:spPr>
          <a:xfrm>
            <a:off x="0" y="0"/>
            <a:ext cx="9144000" cy="6858000"/>
          </a:xfrm>
          <a:prstGeom prst="rect">
            <a:avLst/>
          </a:prstGeom>
        </p:spPr>
      </p:pic>
      <p:sp>
        <p:nvSpPr>
          <p:cNvPr id="1026" name="Rectangle 3"/>
          <p:cNvSpPr>
            <a:spLocks noGrp="1" noChangeArrowheads="1"/>
          </p:cNvSpPr>
          <p:nvPr>
            <p:ph type="title"/>
          </p:nvPr>
        </p:nvSpPr>
        <p:spPr bwMode="auto">
          <a:xfrm>
            <a:off x="990600" y="228600"/>
            <a:ext cx="7924800" cy="609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title style</a:t>
            </a:r>
          </a:p>
        </p:txBody>
      </p:sp>
      <p:sp>
        <p:nvSpPr>
          <p:cNvPr id="1027" name="Rectangle 4"/>
          <p:cNvSpPr>
            <a:spLocks noGrp="1" noChangeArrowheads="1"/>
          </p:cNvSpPr>
          <p:nvPr>
            <p:ph type="body" idx="1"/>
          </p:nvPr>
        </p:nvSpPr>
        <p:spPr bwMode="auto">
          <a:xfrm>
            <a:off x="685800" y="1066800"/>
            <a:ext cx="8229600" cy="4876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xmlns="" val="381537282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fade/>
  </p:transition>
  <p:timing>
    <p:tnLst>
      <p:par>
        <p:cTn id="1" dur="indefinite" restart="never" nodeType="tmRoot"/>
      </p:par>
    </p:tnLst>
  </p:timing>
  <p:hf hdr="0" ftr="0"/>
  <p:txStyles>
    <p:titleStyle>
      <a:lvl1pPr algn="r" rtl="0" eaLnBrk="0" fontAlgn="base" hangingPunct="0">
        <a:lnSpc>
          <a:spcPct val="90000"/>
        </a:lnSpc>
        <a:spcBef>
          <a:spcPct val="0"/>
        </a:spcBef>
        <a:spcAft>
          <a:spcPct val="0"/>
        </a:spcAft>
        <a:defRPr sz="3000" i="0">
          <a:solidFill>
            <a:schemeClr val="bg1"/>
          </a:solidFill>
          <a:latin typeface="+mj-lt"/>
          <a:ea typeface="+mj-ea"/>
          <a:cs typeface="+mj-cs"/>
        </a:defRPr>
      </a:lvl1pPr>
      <a:lvl2pPr algn="l" rtl="0" eaLnBrk="0" fontAlgn="base" hangingPunct="0">
        <a:lnSpc>
          <a:spcPct val="90000"/>
        </a:lnSpc>
        <a:spcBef>
          <a:spcPct val="0"/>
        </a:spcBef>
        <a:spcAft>
          <a:spcPct val="0"/>
        </a:spcAft>
        <a:defRPr sz="3000" i="1">
          <a:solidFill>
            <a:schemeClr val="folHlink"/>
          </a:solidFill>
          <a:latin typeface="Arial Black" pitchFamily="28" charset="0"/>
        </a:defRPr>
      </a:lvl2pPr>
      <a:lvl3pPr algn="l" rtl="0" eaLnBrk="0" fontAlgn="base" hangingPunct="0">
        <a:lnSpc>
          <a:spcPct val="90000"/>
        </a:lnSpc>
        <a:spcBef>
          <a:spcPct val="0"/>
        </a:spcBef>
        <a:spcAft>
          <a:spcPct val="0"/>
        </a:spcAft>
        <a:defRPr sz="3000" i="1">
          <a:solidFill>
            <a:schemeClr val="folHlink"/>
          </a:solidFill>
          <a:latin typeface="Arial Black" pitchFamily="28" charset="0"/>
        </a:defRPr>
      </a:lvl3pPr>
      <a:lvl4pPr algn="l" rtl="0" eaLnBrk="0" fontAlgn="base" hangingPunct="0">
        <a:lnSpc>
          <a:spcPct val="90000"/>
        </a:lnSpc>
        <a:spcBef>
          <a:spcPct val="0"/>
        </a:spcBef>
        <a:spcAft>
          <a:spcPct val="0"/>
        </a:spcAft>
        <a:defRPr sz="3000" i="1">
          <a:solidFill>
            <a:schemeClr val="folHlink"/>
          </a:solidFill>
          <a:latin typeface="Arial Black" pitchFamily="28" charset="0"/>
        </a:defRPr>
      </a:lvl4pPr>
      <a:lvl5pPr algn="l" rtl="0" eaLnBrk="0" fontAlgn="base" hangingPunct="0">
        <a:lnSpc>
          <a:spcPct val="90000"/>
        </a:lnSpc>
        <a:spcBef>
          <a:spcPct val="0"/>
        </a:spcBef>
        <a:spcAft>
          <a:spcPct val="0"/>
        </a:spcAft>
        <a:defRPr sz="3000" i="1">
          <a:solidFill>
            <a:schemeClr val="folHlink"/>
          </a:solidFill>
          <a:latin typeface="Arial Black" pitchFamily="28" charset="0"/>
        </a:defRPr>
      </a:lvl5pPr>
      <a:lvl6pPr marL="457200" algn="l" rtl="0" eaLnBrk="0" fontAlgn="base" hangingPunct="0">
        <a:lnSpc>
          <a:spcPct val="90000"/>
        </a:lnSpc>
        <a:spcBef>
          <a:spcPct val="0"/>
        </a:spcBef>
        <a:spcAft>
          <a:spcPct val="0"/>
        </a:spcAft>
        <a:defRPr sz="3000" i="1">
          <a:solidFill>
            <a:schemeClr val="folHlink"/>
          </a:solidFill>
          <a:latin typeface="Arial Black" pitchFamily="28" charset="0"/>
        </a:defRPr>
      </a:lvl6pPr>
      <a:lvl7pPr marL="914400" algn="l" rtl="0" eaLnBrk="0" fontAlgn="base" hangingPunct="0">
        <a:lnSpc>
          <a:spcPct val="90000"/>
        </a:lnSpc>
        <a:spcBef>
          <a:spcPct val="0"/>
        </a:spcBef>
        <a:spcAft>
          <a:spcPct val="0"/>
        </a:spcAft>
        <a:defRPr sz="3000" i="1">
          <a:solidFill>
            <a:schemeClr val="folHlink"/>
          </a:solidFill>
          <a:latin typeface="Arial Black" pitchFamily="28" charset="0"/>
        </a:defRPr>
      </a:lvl7pPr>
      <a:lvl8pPr marL="1371600" algn="l" rtl="0" eaLnBrk="0" fontAlgn="base" hangingPunct="0">
        <a:lnSpc>
          <a:spcPct val="90000"/>
        </a:lnSpc>
        <a:spcBef>
          <a:spcPct val="0"/>
        </a:spcBef>
        <a:spcAft>
          <a:spcPct val="0"/>
        </a:spcAft>
        <a:defRPr sz="3000" i="1">
          <a:solidFill>
            <a:schemeClr val="folHlink"/>
          </a:solidFill>
          <a:latin typeface="Arial Black" pitchFamily="28" charset="0"/>
        </a:defRPr>
      </a:lvl8pPr>
      <a:lvl9pPr marL="1828800" algn="l" rtl="0" eaLnBrk="0" fontAlgn="base" hangingPunct="0">
        <a:lnSpc>
          <a:spcPct val="90000"/>
        </a:lnSpc>
        <a:spcBef>
          <a:spcPct val="0"/>
        </a:spcBef>
        <a:spcAft>
          <a:spcPct val="0"/>
        </a:spcAft>
        <a:defRPr sz="3000" i="1">
          <a:solidFill>
            <a:schemeClr val="folHlink"/>
          </a:solidFill>
          <a:latin typeface="Arial Black" pitchFamily="28" charset="0"/>
        </a:defRPr>
      </a:lvl9pPr>
    </p:titleStyle>
    <p:bodyStyle>
      <a:lvl1pPr marL="342900" indent="-342900" algn="l" rtl="0" eaLnBrk="0" fontAlgn="base" hangingPunct="0">
        <a:spcBef>
          <a:spcPct val="20000"/>
        </a:spcBef>
        <a:spcAft>
          <a:spcPct val="0"/>
        </a:spcAft>
        <a:buClr>
          <a:srgbClr val="58A72A"/>
        </a:buClr>
        <a:buSzPct val="110000"/>
        <a:buFont typeface="Wingdings" pitchFamily="2" charset="2"/>
        <a:buChar char="§"/>
        <a:defRPr sz="2400" b="1">
          <a:solidFill>
            <a:schemeClr val="bg2"/>
          </a:solidFill>
          <a:latin typeface="+mn-lt"/>
          <a:ea typeface="+mn-ea"/>
          <a:cs typeface="+mn-cs"/>
        </a:defRPr>
      </a:lvl1pPr>
      <a:lvl2pPr marL="800100" indent="-342900" algn="l" rtl="0" eaLnBrk="0" fontAlgn="base" hangingPunct="0">
        <a:spcBef>
          <a:spcPct val="20000"/>
        </a:spcBef>
        <a:spcAft>
          <a:spcPct val="0"/>
        </a:spcAft>
        <a:buClr>
          <a:srgbClr val="58A72A"/>
        </a:buClr>
        <a:buSzPct val="110000"/>
        <a:buFont typeface="Arial" pitchFamily="34" charset="0"/>
        <a:buChar char="•"/>
        <a:defRPr sz="2400" b="1">
          <a:solidFill>
            <a:schemeClr val="bg2"/>
          </a:solidFill>
          <a:latin typeface="+mn-lt"/>
        </a:defRPr>
      </a:lvl2pPr>
      <a:lvl3pPr marL="1257300" indent="-342900" algn="l" rtl="0" eaLnBrk="0" fontAlgn="base" hangingPunct="0">
        <a:spcBef>
          <a:spcPct val="20000"/>
        </a:spcBef>
        <a:spcAft>
          <a:spcPct val="0"/>
        </a:spcAft>
        <a:buClr>
          <a:srgbClr val="58A72A"/>
        </a:buClr>
        <a:buSzPct val="110000"/>
        <a:buFont typeface="Arial" pitchFamily="34" charset="0"/>
        <a:buChar char="•"/>
        <a:defRPr sz="2400" b="1">
          <a:solidFill>
            <a:schemeClr val="bg2"/>
          </a:solidFill>
          <a:latin typeface="+mn-lt"/>
        </a:defRPr>
      </a:lvl3pPr>
      <a:lvl4pPr marL="1714500" indent="-342900" algn="l" rtl="0" eaLnBrk="0" fontAlgn="base" hangingPunct="0">
        <a:spcBef>
          <a:spcPct val="20000"/>
        </a:spcBef>
        <a:spcAft>
          <a:spcPct val="0"/>
        </a:spcAft>
        <a:buClr>
          <a:srgbClr val="58A72A"/>
        </a:buClr>
        <a:buSzPct val="110000"/>
        <a:buFont typeface="Arial" pitchFamily="34" charset="0"/>
        <a:buChar char="•"/>
        <a:defRPr sz="2400" b="1">
          <a:solidFill>
            <a:schemeClr val="bg2"/>
          </a:solidFill>
          <a:latin typeface="+mn-lt"/>
        </a:defRPr>
      </a:lvl4pPr>
      <a:lvl5pPr marL="2171700" indent="-342900" algn="l" rtl="0" eaLnBrk="0" fontAlgn="base" hangingPunct="0">
        <a:spcBef>
          <a:spcPct val="20000"/>
        </a:spcBef>
        <a:spcAft>
          <a:spcPct val="0"/>
        </a:spcAft>
        <a:buClr>
          <a:srgbClr val="58A72A"/>
        </a:buClr>
        <a:buSzPct val="110000"/>
        <a:buFont typeface="Arial" pitchFamily="34" charset="0"/>
        <a:buChar char="•"/>
        <a:defRPr sz="2400" b="1">
          <a:solidFill>
            <a:schemeClr val="bg2"/>
          </a:solidFill>
          <a:latin typeface="+mn-lt"/>
        </a:defRPr>
      </a:lvl5pPr>
      <a:lvl6pPr marL="2514600" indent="-228600" algn="l" rtl="0" eaLnBrk="0" fontAlgn="base" hangingPunct="0">
        <a:spcBef>
          <a:spcPct val="20000"/>
        </a:spcBef>
        <a:spcAft>
          <a:spcPct val="0"/>
        </a:spcAft>
        <a:buClr>
          <a:srgbClr val="58A72A"/>
        </a:buClr>
        <a:buSzPct val="110000"/>
        <a:buFont typeface="Times CE" pitchFamily="28" charset="-18"/>
        <a:buChar char="-"/>
        <a:defRPr sz="2400" b="1">
          <a:solidFill>
            <a:schemeClr val="folHlink"/>
          </a:solidFill>
          <a:latin typeface="+mn-lt"/>
        </a:defRPr>
      </a:lvl6pPr>
      <a:lvl7pPr marL="2971800" indent="-228600" algn="l" rtl="0" eaLnBrk="0" fontAlgn="base" hangingPunct="0">
        <a:spcBef>
          <a:spcPct val="20000"/>
        </a:spcBef>
        <a:spcAft>
          <a:spcPct val="0"/>
        </a:spcAft>
        <a:buClr>
          <a:srgbClr val="58A72A"/>
        </a:buClr>
        <a:buSzPct val="110000"/>
        <a:buFont typeface="Times CE" pitchFamily="28" charset="-18"/>
        <a:buChar char="-"/>
        <a:defRPr sz="2400" b="1">
          <a:solidFill>
            <a:schemeClr val="folHlink"/>
          </a:solidFill>
          <a:latin typeface="+mn-lt"/>
        </a:defRPr>
      </a:lvl7pPr>
      <a:lvl8pPr marL="3429000" indent="-228600" algn="l" rtl="0" eaLnBrk="0" fontAlgn="base" hangingPunct="0">
        <a:spcBef>
          <a:spcPct val="20000"/>
        </a:spcBef>
        <a:spcAft>
          <a:spcPct val="0"/>
        </a:spcAft>
        <a:buClr>
          <a:srgbClr val="58A72A"/>
        </a:buClr>
        <a:buSzPct val="110000"/>
        <a:buFont typeface="Times CE" pitchFamily="28" charset="-18"/>
        <a:buChar char="-"/>
        <a:defRPr sz="2400" b="1">
          <a:solidFill>
            <a:schemeClr val="folHlink"/>
          </a:solidFill>
          <a:latin typeface="+mn-lt"/>
        </a:defRPr>
      </a:lvl8pPr>
      <a:lvl9pPr marL="3886200" indent="-228600" algn="l" rtl="0" eaLnBrk="0" fontAlgn="base" hangingPunct="0">
        <a:spcBef>
          <a:spcPct val="20000"/>
        </a:spcBef>
        <a:spcAft>
          <a:spcPct val="0"/>
        </a:spcAft>
        <a:buClr>
          <a:srgbClr val="58A72A"/>
        </a:buClr>
        <a:buSzPct val="110000"/>
        <a:buFont typeface="Times CE" pitchFamily="28" charset="-18"/>
        <a:buChar char="-"/>
        <a:defRPr sz="2400" b="1">
          <a:solidFill>
            <a:schemeClr val="fo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D4D1CE4-E67E-402C-869D-99C2562003EE}" type="datetimeFigureOut">
              <a:rPr lang="en-US" smtClean="0">
                <a:solidFill>
                  <a:prstClr val="black">
                    <a:tint val="75000"/>
                  </a:prstClr>
                </a:solidFill>
                <a:latin typeface="Calibri"/>
              </a:rPr>
              <a:pPr eaLnBrk="1" fontAlgn="auto" hangingPunct="1">
                <a:spcBef>
                  <a:spcPts val="0"/>
                </a:spcBef>
                <a:spcAft>
                  <a:spcPts val="0"/>
                </a:spcAft>
              </a:pPr>
              <a:t>10/4/2012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5EF22A2F-574D-4E9D-BDF9-CDC7097C5841}"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82439576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17BD8805-3E9F-4CD6-86B5-1DE304AD02C0}" type="datetimeFigureOut">
              <a:rPr lang="en-US">
                <a:solidFill>
                  <a:prstClr val="black">
                    <a:tint val="75000"/>
                  </a:prstClr>
                </a:solidFill>
                <a:latin typeface="Calibri"/>
              </a:rPr>
              <a:pPr eaLnBrk="1" hangingPunct="1">
                <a:defRPr/>
              </a:pPr>
              <a:t>10/4/2012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eaLnBrk="1" hangingPunct="1">
              <a:defRPr/>
            </a:pPr>
            <a:fld id="{52900549-9B46-4B61-BCE9-6E39B5DC8F5D}" type="slidenum">
              <a:rPr lang="en-US">
                <a:solidFill>
                  <a:prstClr val="black">
                    <a:tint val="75000"/>
                  </a:prstClr>
                </a:solidFill>
                <a:latin typeface="Calibri"/>
              </a:rPr>
              <a:pPr eaLnBrk="1" hangingPunct="1">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8289153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0" fontAlgn="base" hangingPunct="0">
        <a:spcBef>
          <a:spcPct val="0"/>
        </a:spcBef>
        <a:spcAft>
          <a:spcPct val="0"/>
        </a:spcAft>
        <a:defRPr sz="4400" kern="1200" baseline="0">
          <a:solidFill>
            <a:schemeClr val="tx2"/>
          </a:solidFill>
          <a:latin typeface="Calibri" pitchFamily="34" charset="0"/>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baseline="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baseline="0">
          <a:solidFill>
            <a:schemeClr val="tx1"/>
          </a:solidFill>
          <a:latin typeface="Calibri"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baseline="0">
          <a:solidFill>
            <a:schemeClr val="tx1"/>
          </a:solidFill>
          <a:latin typeface="Calibri"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baseline="0">
          <a:solidFill>
            <a:schemeClr val="tx1"/>
          </a:solidFill>
          <a:latin typeface="Calibri"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baseline="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eaLnBrk="1" fontAlgn="auto" hangingPunct="1">
              <a:spcBef>
                <a:spcPts val="0"/>
              </a:spcBef>
              <a:spcAft>
                <a:spcPts val="0"/>
              </a:spcAft>
            </a:pPr>
            <a:fld id="{3C45896C-4BF7-C945-A0CA-A57E130B766D}" type="datetimeFigureOut">
              <a:rPr lang="en-US" smtClean="0">
                <a:solidFill>
                  <a:prstClr val="black">
                    <a:tint val="75000"/>
                  </a:prstClr>
                </a:solidFill>
                <a:latin typeface="Calibri"/>
              </a:rPr>
              <a:pPr defTabSz="457200" eaLnBrk="1" fontAlgn="auto" hangingPunct="1">
                <a:spcBef>
                  <a:spcPts val="0"/>
                </a:spcBef>
                <a:spcAft>
                  <a:spcPts val="0"/>
                </a:spcAft>
              </a:pPr>
              <a:t>10/4/2012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eaLnBrk="1" fontAlgn="auto" hangingPunct="1">
              <a:spcBef>
                <a:spcPts val="0"/>
              </a:spcBef>
              <a:spcAft>
                <a:spcPts val="0"/>
              </a:spcAft>
            </a:pPr>
            <a:fld id="{FC13C2E9-E210-FA41-8B45-E9C36139EB22}" type="slidenum">
              <a:rPr lang="en-US" smtClean="0">
                <a:solidFill>
                  <a:prstClr val="black">
                    <a:tint val="75000"/>
                  </a:prstClr>
                </a:solidFill>
                <a:latin typeface="Calibri"/>
              </a:rPr>
              <a:pPr defTabSz="457200"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12245348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1.xml"/><Relationship Id="rId5" Type="http://schemas.microsoft.com/office/2007/relationships/hdphoto" Target="../media/hdphoto1.wdp"/><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450" y="2678229"/>
            <a:ext cx="8077200" cy="1219200"/>
          </a:xfrm>
        </p:spPr>
        <p:txBody>
          <a:bodyPr/>
          <a:lstStyle/>
          <a:p>
            <a:r>
              <a:rPr lang="en-US" sz="3600" dirty="0" smtClean="0"/>
              <a:t>Understanding the Role of the Built Environment in Safety and Quality Improvem</a:t>
            </a:r>
            <a:r>
              <a:rPr lang="en-US" dirty="0" smtClean="0"/>
              <a:t>ent </a:t>
            </a:r>
            <a:endParaRPr lang="en-US" dirty="0"/>
          </a:p>
        </p:txBody>
      </p:sp>
      <p:sp>
        <p:nvSpPr>
          <p:cNvPr id="3" name="Subtitle 2"/>
          <p:cNvSpPr>
            <a:spLocks noGrp="1"/>
          </p:cNvSpPr>
          <p:nvPr>
            <p:ph type="subTitle" idx="1"/>
          </p:nvPr>
        </p:nvSpPr>
        <p:spPr>
          <a:xfrm>
            <a:off x="990600" y="4441257"/>
            <a:ext cx="6781800" cy="1905000"/>
          </a:xfrm>
        </p:spPr>
        <p:txBody>
          <a:bodyPr>
            <a:normAutofit/>
          </a:bodyPr>
          <a:lstStyle/>
          <a:p>
            <a:r>
              <a:rPr lang="en-US" sz="2400" dirty="0" smtClean="0">
                <a:solidFill>
                  <a:srgbClr val="000000"/>
                </a:solidFill>
                <a:effectLst/>
                <a:latin typeface="Arial" pitchFamily="34" charset="0"/>
                <a:cs typeface="Arial" pitchFamily="34" charset="0"/>
              </a:rPr>
              <a:t>Jeff Brady, MD, MPH, AHRQ</a:t>
            </a:r>
          </a:p>
          <a:p>
            <a:r>
              <a:rPr lang="en-US" sz="2400" dirty="0">
                <a:latin typeface="Arial" pitchFamily="34" charset="0"/>
                <a:cs typeface="Arial" pitchFamily="34" charset="0"/>
              </a:rPr>
              <a:t>Craig M. </a:t>
            </a:r>
            <a:r>
              <a:rPr lang="en-US" sz="2400" dirty="0" err="1">
                <a:latin typeface="Arial" pitchFamily="34" charset="0"/>
                <a:cs typeface="Arial" pitchFamily="34" charset="0"/>
              </a:rPr>
              <a:t>Zimring</a:t>
            </a:r>
            <a:r>
              <a:rPr lang="en-US" sz="2400" dirty="0">
                <a:latin typeface="Arial" pitchFamily="34" charset="0"/>
                <a:cs typeface="Arial" pitchFamily="34" charset="0"/>
              </a:rPr>
              <a:t>, Ph.D., Georgia Inst. of Tech.</a:t>
            </a:r>
          </a:p>
          <a:p>
            <a:r>
              <a:rPr lang="en-US" sz="2400" dirty="0" smtClean="0">
                <a:latin typeface="Arial" pitchFamily="34" charset="0"/>
                <a:cs typeface="Arial" pitchFamily="34" charset="0"/>
              </a:rPr>
              <a:t>James P. Steinberg, MD, Emory U.</a:t>
            </a:r>
          </a:p>
          <a:p>
            <a:r>
              <a:rPr lang="en-US" sz="2400" dirty="0" smtClean="0">
                <a:solidFill>
                  <a:srgbClr val="000000"/>
                </a:solidFill>
                <a:effectLst/>
                <a:latin typeface="Arial" pitchFamily="34" charset="0"/>
                <a:cs typeface="Arial" pitchFamily="34" charset="0"/>
              </a:rPr>
              <a:t>Douglas B. Kamerow, MD, MPH, RTI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153" y="274638"/>
            <a:ext cx="8686799" cy="1143000"/>
          </a:xfrm>
        </p:spPr>
        <p:txBody>
          <a:bodyPr>
            <a:normAutofit fontScale="90000"/>
          </a:bodyPr>
          <a:lstStyle/>
          <a:p>
            <a:r>
              <a:rPr lang="en-US" dirty="0" smtClean="0">
                <a:latin typeface="Tahoma" pitchFamily="34" charset="0"/>
                <a:cs typeface="Tahoma" pitchFamily="34" charset="0"/>
              </a:rPr>
              <a:t>Evaluating the Current State of Evidence</a:t>
            </a:r>
            <a:endParaRPr lang="en-US" dirty="0">
              <a:latin typeface="Tahoma" pitchFamily="34" charset="0"/>
              <a:cs typeface="Tahoma" pitchFamily="34" charset="0"/>
            </a:endParaRPr>
          </a:p>
        </p:txBody>
      </p:sp>
      <p:sp>
        <p:nvSpPr>
          <p:cNvPr id="3" name="Content Placeholder 2"/>
          <p:cNvSpPr>
            <a:spLocks noGrp="1"/>
          </p:cNvSpPr>
          <p:nvPr>
            <p:ph idx="1"/>
          </p:nvPr>
        </p:nvSpPr>
        <p:spPr>
          <a:xfrm>
            <a:off x="457200" y="2003613"/>
            <a:ext cx="8229600" cy="3334115"/>
          </a:xfrm>
        </p:spPr>
        <p:txBody>
          <a:bodyPr>
            <a:normAutofit fontScale="85000" lnSpcReduction="10000"/>
          </a:bodyPr>
          <a:lstStyle/>
          <a:p>
            <a:r>
              <a:rPr lang="en-US" dirty="0">
                <a:latin typeface="Arial" pitchFamily="34" charset="0"/>
                <a:cs typeface="Arial" pitchFamily="34" charset="0"/>
              </a:rPr>
              <a:t>Developing a conceptual framework describing the relationship between the built environment of healthcare facilities and HAI prevention</a:t>
            </a:r>
          </a:p>
          <a:p>
            <a:r>
              <a:rPr lang="en-US" dirty="0" smtClean="0">
                <a:latin typeface="Arial" pitchFamily="34" charset="0"/>
                <a:cs typeface="Arial" pitchFamily="34" charset="0"/>
              </a:rPr>
              <a:t>Conducting </a:t>
            </a:r>
            <a:r>
              <a:rPr lang="en-US" dirty="0">
                <a:latin typeface="Arial" pitchFamily="34" charset="0"/>
                <a:cs typeface="Arial" pitchFamily="34" charset="0"/>
              </a:rPr>
              <a:t>an environmental scan (lit review, guideline review, and expert interviews) to document the current knowledge about HAI </a:t>
            </a:r>
            <a:r>
              <a:rPr lang="en-US" dirty="0" smtClean="0">
                <a:latin typeface="Arial" pitchFamily="34" charset="0"/>
                <a:cs typeface="Arial" pitchFamily="34" charset="0"/>
              </a:rPr>
              <a:t>prevention </a:t>
            </a:r>
            <a:r>
              <a:rPr lang="en-US" dirty="0">
                <a:latin typeface="Arial" pitchFamily="34" charset="0"/>
                <a:cs typeface="Arial" pitchFamily="34" charset="0"/>
              </a:rPr>
              <a:t>through the use of the built environment</a:t>
            </a:r>
          </a:p>
        </p:txBody>
      </p:sp>
    </p:spTree>
    <p:extLst>
      <p:ext uri="{BB962C8B-B14F-4D97-AF65-F5344CB8AC3E}">
        <p14:creationId xmlns:p14="http://schemas.microsoft.com/office/powerpoint/2010/main" xmlns="" val="2202125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61682"/>
          </a:xfrm>
        </p:spPr>
        <p:txBody>
          <a:bodyPr>
            <a:normAutofit fontScale="90000"/>
          </a:bodyPr>
          <a:lstStyle/>
          <a:p>
            <a:r>
              <a:rPr lang="en-US" dirty="0" smtClean="0">
                <a:latin typeface="Tahoma" pitchFamily="34" charset="0"/>
                <a:cs typeface="Tahoma" pitchFamily="34" charset="0"/>
              </a:rPr>
              <a:t>The HAI-DESIGN Team</a:t>
            </a:r>
            <a:endParaRPr lang="en-US" dirty="0">
              <a:latin typeface="Tahoma" pitchFamily="34" charset="0"/>
              <a:cs typeface="Tahoma" pitchFamily="34" charset="0"/>
            </a:endParaRPr>
          </a:p>
        </p:txBody>
      </p:sp>
      <p:sp>
        <p:nvSpPr>
          <p:cNvPr id="4" name="Content Placeholder 3"/>
          <p:cNvSpPr txBox="1">
            <a:spLocks noGrp="1"/>
          </p:cNvSpPr>
          <p:nvPr>
            <p:ph idx="1"/>
          </p:nvPr>
        </p:nvSpPr>
        <p:spPr>
          <a:xfrm>
            <a:off x="2960295" y="1026160"/>
            <a:ext cx="3589169" cy="769441"/>
          </a:xfrm>
          <a:prstGeom prst="rect">
            <a:avLst/>
          </a:prstGeom>
          <a:noFill/>
        </p:spPr>
        <p:txBody>
          <a:bodyPr wrap="square" rtlCol="0">
            <a:spAutoFit/>
          </a:bodyPr>
          <a:lstStyle/>
          <a:p>
            <a:pPr marL="0" indent="0">
              <a:buNone/>
            </a:pPr>
            <a:r>
              <a:rPr lang="en-US" sz="2000" dirty="0" smtClean="0">
                <a:latin typeface="Tahoma" pitchFamily="34" charset="0"/>
                <a:cs typeface="Tahoma" pitchFamily="34" charset="0"/>
              </a:rPr>
              <a:t>Kendall Hall, MD</a:t>
            </a:r>
          </a:p>
          <a:p>
            <a:pPr marL="0" indent="0">
              <a:buNone/>
            </a:pPr>
            <a:r>
              <a:rPr lang="en-US" sz="2000" dirty="0" smtClean="0">
                <a:latin typeface="Tahoma" pitchFamily="34" charset="0"/>
                <a:cs typeface="Tahoma" pitchFamily="34" charset="0"/>
              </a:rPr>
              <a:t>AHRQ</a:t>
            </a:r>
            <a:endParaRPr lang="en-US" sz="2000" dirty="0">
              <a:latin typeface="Tahoma" pitchFamily="34" charset="0"/>
              <a:cs typeface="Tahoma" pitchFamily="34" charset="0"/>
            </a:endParaRPr>
          </a:p>
        </p:txBody>
      </p:sp>
      <p:sp>
        <p:nvSpPr>
          <p:cNvPr id="3" name="Rectangle 2"/>
          <p:cNvSpPr/>
          <p:nvPr/>
        </p:nvSpPr>
        <p:spPr>
          <a:xfrm>
            <a:off x="4704080" y="2173127"/>
            <a:ext cx="4267200" cy="2215991"/>
          </a:xfrm>
          <a:prstGeom prst="rect">
            <a:avLst/>
          </a:prstGeom>
        </p:spPr>
        <p:txBody>
          <a:bodyPr wrap="square">
            <a:spAutoFit/>
          </a:bodyPr>
          <a:lstStyle/>
          <a:p>
            <a:pPr defTabSz="457200" eaLnBrk="1" fontAlgn="auto" hangingPunct="1">
              <a:spcBef>
                <a:spcPts val="0"/>
              </a:spcBef>
              <a:spcAft>
                <a:spcPts val="0"/>
              </a:spcAft>
            </a:pPr>
            <a:r>
              <a:rPr lang="en-US" sz="2000" b="1" dirty="0" smtClean="0">
                <a:solidFill>
                  <a:prstClr val="black"/>
                </a:solidFill>
                <a:latin typeface="Tahoma" pitchFamily="34" charset="0"/>
                <a:cs typeface="Tahoma" pitchFamily="34" charset="0"/>
              </a:rPr>
              <a:t>Georgia Institute of Technology</a:t>
            </a:r>
            <a:endParaRPr lang="en-US" sz="2000" dirty="0" smtClean="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Craig Zimring, PhD</a:t>
            </a: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Ellen Do, PhD</a:t>
            </a:r>
            <a:endParaRPr lang="en-US" sz="2000" dirty="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a:solidFill>
                  <a:prstClr val="black"/>
                </a:solidFill>
                <a:latin typeface="Tahoma" pitchFamily="34" charset="0"/>
                <a:cs typeface="Tahoma" pitchFamily="34" charset="0"/>
              </a:rPr>
              <a:t>David </a:t>
            </a:r>
            <a:r>
              <a:rPr lang="en-US" sz="2000" dirty="0" smtClean="0">
                <a:solidFill>
                  <a:prstClr val="black"/>
                </a:solidFill>
                <a:latin typeface="Tahoma" pitchFamily="34" charset="0"/>
                <a:cs typeface="Tahoma" pitchFamily="34" charset="0"/>
              </a:rPr>
              <a:t>Cowan, MHS</a:t>
            </a:r>
            <a:endParaRPr lang="en-US" sz="2000" dirty="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a:solidFill>
                  <a:prstClr val="black"/>
                </a:solidFill>
                <a:latin typeface="Tahoma" pitchFamily="34" charset="0"/>
                <a:cs typeface="Tahoma" pitchFamily="34" charset="0"/>
              </a:rPr>
              <a:t>Megan </a:t>
            </a:r>
            <a:r>
              <a:rPr lang="en-US" sz="2000" dirty="0" smtClean="0">
                <a:solidFill>
                  <a:prstClr val="black"/>
                </a:solidFill>
                <a:latin typeface="Tahoma" pitchFamily="34" charset="0"/>
                <a:cs typeface="Tahoma" pitchFamily="34" charset="0"/>
              </a:rPr>
              <a:t>Denham, </a:t>
            </a:r>
            <a:r>
              <a:rPr lang="en-US" sz="2000" dirty="0" err="1" smtClean="0">
                <a:solidFill>
                  <a:prstClr val="black"/>
                </a:solidFill>
                <a:latin typeface="Tahoma" pitchFamily="34" charset="0"/>
                <a:cs typeface="Tahoma" pitchFamily="34" charset="0"/>
              </a:rPr>
              <a:t>MAEd</a:t>
            </a:r>
            <a:endParaRPr lang="en-US" sz="2000" dirty="0" smtClean="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err="1" smtClean="0">
                <a:solidFill>
                  <a:prstClr val="black"/>
                </a:solidFill>
                <a:latin typeface="Tahoma" pitchFamily="34" charset="0"/>
                <a:cs typeface="Tahoma" pitchFamily="34" charset="0"/>
              </a:rPr>
              <a:t>Altug</a:t>
            </a:r>
            <a:r>
              <a:rPr lang="en-US" sz="2000" dirty="0" smtClean="0">
                <a:solidFill>
                  <a:prstClr val="black"/>
                </a:solidFill>
                <a:latin typeface="Tahoma" pitchFamily="34" charset="0"/>
                <a:cs typeface="Tahoma" pitchFamily="34" charset="0"/>
              </a:rPr>
              <a:t> </a:t>
            </a:r>
            <a:r>
              <a:rPr lang="en-US" sz="2000" dirty="0" err="1" smtClean="0">
                <a:solidFill>
                  <a:prstClr val="black"/>
                </a:solidFill>
                <a:latin typeface="Tahoma" pitchFamily="34" charset="0"/>
                <a:cs typeface="Tahoma" pitchFamily="34" charset="0"/>
              </a:rPr>
              <a:t>Kasali</a:t>
            </a:r>
            <a:r>
              <a:rPr lang="en-US" sz="2000" dirty="0" smtClean="0">
                <a:solidFill>
                  <a:prstClr val="black"/>
                </a:solidFill>
                <a:latin typeface="Tahoma" pitchFamily="34" charset="0"/>
                <a:cs typeface="Tahoma" pitchFamily="34" charset="0"/>
              </a:rPr>
              <a:t>, </a:t>
            </a:r>
            <a:r>
              <a:rPr lang="en-US" sz="2000" dirty="0" err="1" smtClean="0">
                <a:solidFill>
                  <a:prstClr val="black"/>
                </a:solidFill>
                <a:latin typeface="Tahoma" pitchFamily="34" charset="0"/>
                <a:cs typeface="Tahoma" pitchFamily="34" charset="0"/>
              </a:rPr>
              <a:t>M.Arch</a:t>
            </a:r>
            <a:r>
              <a:rPr lang="en-US" sz="2000" dirty="0" smtClean="0">
                <a:solidFill>
                  <a:prstClr val="black"/>
                </a:solidFill>
                <a:latin typeface="Tahoma" pitchFamily="34" charset="0"/>
                <a:cs typeface="Tahoma" pitchFamily="34" charset="0"/>
              </a:rPr>
              <a:t>.</a:t>
            </a:r>
          </a:p>
          <a:p>
            <a:pPr defTabSz="457200" eaLnBrk="1" fontAlgn="auto" hangingPunct="1">
              <a:spcBef>
                <a:spcPts val="0"/>
              </a:spcBef>
              <a:spcAft>
                <a:spcPts val="0"/>
              </a:spcAft>
            </a:pPr>
            <a:endParaRPr lang="en-US" sz="1800" dirty="0">
              <a:solidFill>
                <a:prstClr val="black"/>
              </a:solidFill>
              <a:latin typeface="Tahoma" pitchFamily="34" charset="0"/>
              <a:cs typeface="Tahoma" pitchFamily="34" charset="0"/>
            </a:endParaRPr>
          </a:p>
        </p:txBody>
      </p:sp>
      <p:sp>
        <p:nvSpPr>
          <p:cNvPr id="5" name="Rectangle 4"/>
          <p:cNvSpPr/>
          <p:nvPr/>
        </p:nvSpPr>
        <p:spPr>
          <a:xfrm>
            <a:off x="418539" y="2143353"/>
            <a:ext cx="2987040" cy="1323439"/>
          </a:xfrm>
          <a:prstGeom prst="rect">
            <a:avLst/>
          </a:prstGeom>
        </p:spPr>
        <p:txBody>
          <a:bodyPr wrap="square">
            <a:spAutoFit/>
          </a:bodyPr>
          <a:lstStyle/>
          <a:p>
            <a:pPr defTabSz="457200" eaLnBrk="1" fontAlgn="auto" hangingPunct="1">
              <a:spcBef>
                <a:spcPts val="0"/>
              </a:spcBef>
              <a:spcAft>
                <a:spcPts val="0"/>
              </a:spcAft>
            </a:pPr>
            <a:r>
              <a:rPr lang="en-US" sz="2000" b="1" dirty="0" smtClean="0">
                <a:solidFill>
                  <a:prstClr val="black"/>
                </a:solidFill>
                <a:latin typeface="Tahoma" pitchFamily="34" charset="0"/>
                <a:cs typeface="Tahoma" pitchFamily="34" charset="0"/>
              </a:rPr>
              <a:t>RTI International</a:t>
            </a: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Douglas </a:t>
            </a:r>
            <a:r>
              <a:rPr lang="en-US" sz="2000" dirty="0" err="1">
                <a:solidFill>
                  <a:prstClr val="black"/>
                </a:solidFill>
                <a:latin typeface="Tahoma" pitchFamily="34" charset="0"/>
                <a:cs typeface="Tahoma" pitchFamily="34" charset="0"/>
              </a:rPr>
              <a:t>Kamerow</a:t>
            </a:r>
            <a:r>
              <a:rPr lang="en-US" sz="2000" dirty="0">
                <a:solidFill>
                  <a:prstClr val="black"/>
                </a:solidFill>
                <a:latin typeface="Tahoma" pitchFamily="34" charset="0"/>
                <a:cs typeface="Tahoma" pitchFamily="34" charset="0"/>
              </a:rPr>
              <a:t>, </a:t>
            </a:r>
            <a:r>
              <a:rPr lang="en-US" sz="2000" dirty="0" smtClean="0">
                <a:solidFill>
                  <a:prstClr val="black"/>
                </a:solidFill>
                <a:latin typeface="Tahoma" pitchFamily="34" charset="0"/>
                <a:cs typeface="Tahoma" pitchFamily="34" charset="0"/>
              </a:rPr>
              <a:t>MD</a:t>
            </a:r>
            <a:endParaRPr lang="en-US" sz="2000" dirty="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a:solidFill>
                  <a:prstClr val="black"/>
                </a:solidFill>
                <a:latin typeface="Tahoma" pitchFamily="34" charset="0"/>
                <a:cs typeface="Tahoma" pitchFamily="34" charset="0"/>
              </a:rPr>
              <a:t>Nancy </a:t>
            </a:r>
            <a:r>
              <a:rPr lang="en-US" sz="2000" dirty="0" err="1">
                <a:solidFill>
                  <a:prstClr val="black"/>
                </a:solidFill>
                <a:latin typeface="Tahoma" pitchFamily="34" charset="0"/>
                <a:cs typeface="Tahoma" pitchFamily="34" charset="0"/>
              </a:rPr>
              <a:t>Lefestey</a:t>
            </a:r>
            <a:r>
              <a:rPr lang="en-US" sz="2000" dirty="0" smtClean="0">
                <a:solidFill>
                  <a:prstClr val="black"/>
                </a:solidFill>
                <a:latin typeface="Tahoma" pitchFamily="34" charset="0"/>
                <a:cs typeface="Tahoma" pitchFamily="34" charset="0"/>
              </a:rPr>
              <a:t>, MHA</a:t>
            </a:r>
            <a:endParaRPr lang="en-US" sz="2000" dirty="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Emily Richmond, MPH</a:t>
            </a:r>
          </a:p>
        </p:txBody>
      </p:sp>
      <p:sp>
        <p:nvSpPr>
          <p:cNvPr id="6" name="Rectangle 5"/>
          <p:cNvSpPr/>
          <p:nvPr/>
        </p:nvSpPr>
        <p:spPr>
          <a:xfrm>
            <a:off x="315290" y="4186560"/>
            <a:ext cx="4572000" cy="1631216"/>
          </a:xfrm>
          <a:prstGeom prst="rect">
            <a:avLst/>
          </a:prstGeom>
        </p:spPr>
        <p:txBody>
          <a:bodyPr>
            <a:spAutoFit/>
          </a:bodyPr>
          <a:lstStyle/>
          <a:p>
            <a:pPr defTabSz="457200" eaLnBrk="1" fontAlgn="auto" hangingPunct="1">
              <a:spcBef>
                <a:spcPts val="0"/>
              </a:spcBef>
              <a:spcAft>
                <a:spcPts val="0"/>
              </a:spcAft>
            </a:pPr>
            <a:r>
              <a:rPr lang="en-US" sz="2000" b="1" dirty="0" smtClean="0">
                <a:solidFill>
                  <a:prstClr val="black"/>
                </a:solidFill>
                <a:latin typeface="Tahoma" pitchFamily="34" charset="0"/>
                <a:cs typeface="Tahoma" pitchFamily="34" charset="0"/>
              </a:rPr>
              <a:t>Emory University School of Medicine</a:t>
            </a:r>
            <a:endParaRPr lang="en-US" sz="2000" dirty="0" smtClean="0">
              <a:solidFill>
                <a:prstClr val="black"/>
              </a:solidFill>
              <a:latin typeface="Tahoma" pitchFamily="34" charset="0"/>
              <a:cs typeface="Tahoma" pitchFamily="34" charset="0"/>
            </a:endParaRP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James </a:t>
            </a:r>
            <a:r>
              <a:rPr lang="en-US" sz="2000" dirty="0">
                <a:solidFill>
                  <a:prstClr val="black"/>
                </a:solidFill>
                <a:latin typeface="Tahoma" pitchFamily="34" charset="0"/>
                <a:cs typeface="Tahoma" pitchFamily="34" charset="0"/>
              </a:rPr>
              <a:t>P. </a:t>
            </a:r>
            <a:r>
              <a:rPr lang="en-US" sz="2000" dirty="0" smtClean="0">
                <a:solidFill>
                  <a:prstClr val="black"/>
                </a:solidFill>
                <a:latin typeface="Tahoma" pitchFamily="34" charset="0"/>
                <a:cs typeface="Tahoma" pitchFamily="34" charset="0"/>
              </a:rPr>
              <a:t>Steinberg, MD</a:t>
            </a: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Jesse </a:t>
            </a:r>
            <a:r>
              <a:rPr lang="en-US" sz="2000" dirty="0">
                <a:solidFill>
                  <a:prstClr val="black"/>
                </a:solidFill>
                <a:latin typeface="Tahoma" pitchFamily="34" charset="0"/>
                <a:cs typeface="Tahoma" pitchFamily="34" charset="0"/>
              </a:rPr>
              <a:t>T. </a:t>
            </a:r>
            <a:r>
              <a:rPr lang="en-US" sz="2000" dirty="0" smtClean="0">
                <a:solidFill>
                  <a:prstClr val="black"/>
                </a:solidFill>
                <a:latin typeface="Tahoma" pitchFamily="34" charset="0"/>
                <a:cs typeface="Tahoma" pitchFamily="34" charset="0"/>
              </a:rPr>
              <a:t>Jacob, MD</a:t>
            </a:r>
          </a:p>
          <a:p>
            <a:pPr defTabSz="457200" eaLnBrk="1" fontAlgn="auto" hangingPunct="1">
              <a:spcBef>
                <a:spcPts val="0"/>
              </a:spcBef>
              <a:spcAft>
                <a:spcPts val="0"/>
              </a:spcAft>
            </a:pPr>
            <a:r>
              <a:rPr lang="en-US" sz="2000" dirty="0" smtClean="0">
                <a:solidFill>
                  <a:prstClr val="black"/>
                </a:solidFill>
                <a:latin typeface="Tahoma" pitchFamily="34" charset="0"/>
                <a:cs typeface="Tahoma" pitchFamily="34" charset="0"/>
              </a:rPr>
              <a:t>Amy Allison, MS</a:t>
            </a:r>
          </a:p>
        </p:txBody>
      </p:sp>
    </p:spTree>
    <p:extLst>
      <p:ext uri="{BB962C8B-B14F-4D97-AF65-F5344CB8AC3E}">
        <p14:creationId xmlns:p14="http://schemas.microsoft.com/office/powerpoint/2010/main" xmlns="" val="3448516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descr="Pathogens from external sources can contaminate the hospital environment, such as Aspergillus from a construction site&#10;"/>
          <p:cNvGrpSpPr/>
          <p:nvPr/>
        </p:nvGrpSpPr>
        <p:grpSpPr>
          <a:xfrm>
            <a:off x="0" y="84565"/>
            <a:ext cx="8985397" cy="5699052"/>
            <a:chOff x="-2" y="84560"/>
            <a:chExt cx="8985397" cy="5699052"/>
          </a:xfrm>
        </p:grpSpPr>
        <p:sp>
          <p:nvSpPr>
            <p:cNvPr id="39" name="Bent Arrow 38"/>
            <p:cNvSpPr/>
            <p:nvPr/>
          </p:nvSpPr>
          <p:spPr>
            <a:xfrm rot="10800000" flipH="1">
              <a:off x="537294" y="1141366"/>
              <a:ext cx="2263368" cy="1360226"/>
            </a:xfrm>
            <a:prstGeom prst="bentArrow">
              <a:avLst/>
            </a:prstGeom>
            <a:gradFill>
              <a:gsLst>
                <a:gs pos="0">
                  <a:schemeClr val="dk1">
                    <a:tint val="50000"/>
                    <a:satMod val="300000"/>
                    <a:alpha val="70000"/>
                  </a:schemeClr>
                </a:gs>
                <a:gs pos="35000">
                  <a:schemeClr val="dk1">
                    <a:tint val="37000"/>
                    <a:satMod val="300000"/>
                  </a:schemeClr>
                </a:gs>
                <a:gs pos="100000">
                  <a:schemeClr val="dk1">
                    <a:tint val="15000"/>
                    <a:satMod val="350000"/>
                  </a:schemeClr>
                </a:gs>
              </a:gsLst>
              <a:lin ang="16200000" scaled="1"/>
            </a:gradFill>
            <a:ln>
              <a:solidFill>
                <a:schemeClr val="tx1">
                  <a:lumMod val="65000"/>
                  <a:lumOff val="35000"/>
                  <a:alpha val="70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US" sz="1800" b="1">
                <a:solidFill>
                  <a:prstClr val="black">
                    <a:lumMod val="95000"/>
                    <a:lumOff val="5000"/>
                  </a:prstClr>
                </a:solidFill>
                <a:latin typeface="Arial"/>
                <a:cs typeface="Arial"/>
              </a:endParaRPr>
            </a:p>
          </p:txBody>
        </p:sp>
        <p:sp>
          <p:nvSpPr>
            <p:cNvPr id="14" name="Bent Arrow 13" descr="Host contaminates the environment which can act as an intermediate step in the chain of transmission. &#10;"/>
            <p:cNvSpPr/>
            <p:nvPr/>
          </p:nvSpPr>
          <p:spPr>
            <a:xfrm rot="5400000" flipH="1">
              <a:off x="2636806" y="2529788"/>
              <a:ext cx="1449814" cy="2500370"/>
            </a:xfrm>
            <a:prstGeom prst="bentArrow">
              <a:avLst/>
            </a:prstGeom>
            <a:ln>
              <a:solidFill>
                <a:schemeClr val="dk1">
                  <a:shade val="95000"/>
                  <a:satMod val="105000"/>
                  <a:alpha val="0"/>
                </a:schemeClr>
              </a:solidFill>
            </a:ln>
            <a:scene3d>
              <a:camera prst="orthographicFront"/>
              <a:lightRig rig="threePt" dir="t"/>
            </a:scene3d>
            <a:sp3d>
              <a:bevelT w="152400" h="50800" prst="softRound"/>
            </a:sp3d>
          </p:spPr>
          <p:style>
            <a:lnRef idx="1">
              <a:schemeClr val="dk1"/>
            </a:lnRef>
            <a:fillRef idx="2">
              <a:schemeClr val="dk1"/>
            </a:fillRef>
            <a:effectRef idx="1">
              <a:schemeClr val="dk1"/>
            </a:effectRef>
            <a:fontRef idx="minor">
              <a:schemeClr val="dk1"/>
            </a:fontRef>
          </p:style>
          <p:txBody>
            <a:bodyPr vert="vert270" lIns="1280160" tIns="365760" rIns="91440" bIns="274320" rtlCol="0" anchor="ctr"/>
            <a:lstStyle/>
            <a:p>
              <a:pPr algn="r" eaLnBrk="1" hangingPunct="1"/>
              <a:r>
                <a:rPr lang="en-US" sz="1600" i="1" dirty="0" smtClean="0">
                  <a:solidFill>
                    <a:prstClr val="black">
                      <a:lumMod val="95000"/>
                      <a:lumOff val="5000"/>
                    </a:prstClr>
                  </a:solidFill>
                  <a:latin typeface="Arial"/>
                  <a:cs typeface="Arial"/>
                </a:rPr>
                <a:t>	</a:t>
              </a:r>
            </a:p>
            <a:p>
              <a:pPr algn="r" eaLnBrk="1" hangingPunct="1"/>
              <a:endParaRPr lang="en-US" sz="1800" i="1" dirty="0">
                <a:solidFill>
                  <a:prstClr val="black">
                    <a:lumMod val="95000"/>
                    <a:lumOff val="5000"/>
                  </a:prstClr>
                </a:solidFill>
                <a:latin typeface="Arial"/>
                <a:cs typeface="Arial"/>
              </a:endParaRPr>
            </a:p>
          </p:txBody>
        </p:sp>
        <p:sp>
          <p:nvSpPr>
            <p:cNvPr id="4" name="Rounded Rectangle 3" descr="Many persons can become colonized with a pathogen, but only a minority develop an infection. Patients with compromised immune systems or who have indwelling devices are more likely  to develop infections&#10;"/>
            <p:cNvSpPr/>
            <p:nvPr/>
          </p:nvSpPr>
          <p:spPr>
            <a:xfrm>
              <a:off x="7030290" y="3247691"/>
              <a:ext cx="1608888" cy="2535921"/>
            </a:xfrm>
            <a:prstGeom prst="roundRect">
              <a:avLst/>
            </a:prstGeom>
            <a:ln w="28575">
              <a:prstDash val="dash"/>
            </a:ln>
          </p:spPr>
          <p:style>
            <a:lnRef idx="1">
              <a:schemeClr val="accent2"/>
            </a:lnRef>
            <a:fillRef idx="2">
              <a:schemeClr val="accent2"/>
            </a:fillRef>
            <a:effectRef idx="1">
              <a:schemeClr val="accent2"/>
            </a:effectRef>
            <a:fontRef idx="minor">
              <a:schemeClr val="dk1"/>
            </a:fontRef>
          </p:style>
          <p:txBody>
            <a:bodyPr rtlCol="0" anchor="ctr"/>
            <a:lstStyle/>
            <a:p>
              <a:pPr algn="ctr" eaLnBrk="1" hangingPunct="1"/>
              <a:r>
                <a:rPr lang="en-US" sz="1600" b="1" dirty="0" err="1" smtClean="0">
                  <a:solidFill>
                    <a:prstClr val="black"/>
                  </a:solidFill>
                  <a:latin typeface="Arial"/>
                  <a:cs typeface="Arial"/>
                </a:rPr>
                <a:t>COLONIZEDor</a:t>
              </a:r>
              <a:endParaRPr lang="en-US" sz="1600" b="1" dirty="0">
                <a:solidFill>
                  <a:prstClr val="black"/>
                </a:solidFill>
                <a:latin typeface="Arial"/>
                <a:cs typeface="Arial"/>
              </a:endParaRPr>
            </a:p>
            <a:p>
              <a:pPr algn="ctr" eaLnBrk="1" hangingPunct="1"/>
              <a:r>
                <a:rPr lang="en-US" sz="1600" b="1" dirty="0">
                  <a:solidFill>
                    <a:prstClr val="black"/>
                  </a:solidFill>
                  <a:latin typeface="Arial"/>
                  <a:cs typeface="Arial"/>
                </a:rPr>
                <a:t>INFECTED </a:t>
              </a:r>
              <a:r>
                <a:rPr lang="en-US" sz="1600" b="1" dirty="0" smtClean="0">
                  <a:solidFill>
                    <a:prstClr val="black"/>
                  </a:solidFill>
                  <a:latin typeface="Arial"/>
                  <a:cs typeface="Arial"/>
                </a:rPr>
                <a:t>HOST</a:t>
              </a:r>
            </a:p>
            <a:p>
              <a:pPr algn="ctr" eaLnBrk="1" hangingPunct="1"/>
              <a:endParaRPr lang="en-US" sz="1600" b="1" dirty="0" smtClean="0">
                <a:solidFill>
                  <a:prstClr val="black"/>
                </a:solidFill>
                <a:latin typeface="Arial"/>
                <a:cs typeface="Arial"/>
              </a:endParaRPr>
            </a:p>
            <a:p>
              <a:pPr eaLnBrk="1" hangingPunct="1"/>
              <a:r>
                <a:rPr lang="en-US" sz="1600" dirty="0" smtClean="0">
                  <a:solidFill>
                    <a:prstClr val="black"/>
                  </a:solidFill>
                  <a:latin typeface="Arial"/>
                  <a:cs typeface="Arial"/>
                </a:rPr>
                <a:t>Patients</a:t>
              </a:r>
            </a:p>
            <a:p>
              <a:pPr eaLnBrk="1" hangingPunct="1"/>
              <a:r>
                <a:rPr lang="en-US" sz="1600" dirty="0" smtClean="0">
                  <a:solidFill>
                    <a:prstClr val="black"/>
                  </a:solidFill>
                  <a:latin typeface="Arial"/>
                  <a:cs typeface="Arial"/>
                </a:rPr>
                <a:t>HCWs</a:t>
              </a:r>
            </a:p>
            <a:p>
              <a:pPr eaLnBrk="1" hangingPunct="1"/>
              <a:r>
                <a:rPr lang="en-US" sz="1800" dirty="0" smtClean="0">
                  <a:solidFill>
                    <a:prstClr val="black"/>
                  </a:solidFill>
                  <a:latin typeface="Arial"/>
                  <a:cs typeface="Arial"/>
                </a:rPr>
                <a:t>Visitors</a:t>
              </a:r>
              <a:endParaRPr lang="en-US" sz="1800" dirty="0">
                <a:solidFill>
                  <a:prstClr val="black"/>
                </a:solidFill>
                <a:latin typeface="Arial"/>
                <a:cs typeface="Arial"/>
              </a:endParaRPr>
            </a:p>
          </p:txBody>
        </p:sp>
        <p:sp>
          <p:nvSpPr>
            <p:cNvPr id="35" name="Right Arrow 34" descr="Person to person transmission, commonly due to transient carriage on the hands by healthcare workers&#10;"/>
            <p:cNvSpPr/>
            <p:nvPr/>
          </p:nvSpPr>
          <p:spPr>
            <a:xfrm>
              <a:off x="2016012" y="4658258"/>
              <a:ext cx="5005888" cy="655607"/>
            </a:xfrm>
            <a:prstGeom prst="rightArrow">
              <a:avLst/>
            </a:prstGeom>
            <a:gradFill>
              <a:gsLst>
                <a:gs pos="0">
                  <a:schemeClr val="dk1">
                    <a:tint val="50000"/>
                    <a:satMod val="300000"/>
                  </a:schemeClr>
                </a:gs>
                <a:gs pos="35000">
                  <a:schemeClr val="dk1">
                    <a:tint val="37000"/>
                    <a:satMod val="300000"/>
                  </a:schemeClr>
                </a:gs>
                <a:gs pos="100000">
                  <a:schemeClr val="dk1">
                    <a:tint val="15000"/>
                    <a:satMod val="350000"/>
                  </a:schemeClr>
                </a:gs>
              </a:gsLst>
            </a:gradFill>
            <a:ln>
              <a:solidFill>
                <a:schemeClr val="dk1">
                  <a:shade val="95000"/>
                  <a:satMod val="105000"/>
                  <a:alpha val="32000"/>
                </a:schemeClr>
              </a:solidFill>
            </a:ln>
            <a:scene3d>
              <a:camera prst="orthographicFront"/>
              <a:lightRig rig="threePt" dir="t"/>
            </a:scene3d>
            <a:sp3d>
              <a:bevelT w="152400" h="50800" prst="softRound"/>
            </a:sp3d>
          </p:spPr>
          <p:style>
            <a:lnRef idx="1">
              <a:schemeClr val="dk1"/>
            </a:lnRef>
            <a:fillRef idx="2">
              <a:schemeClr val="dk1"/>
            </a:fillRef>
            <a:effectRef idx="1">
              <a:schemeClr val="dk1"/>
            </a:effectRef>
            <a:fontRef idx="minor">
              <a:schemeClr val="dk1"/>
            </a:fontRef>
          </p:style>
          <p:txBody>
            <a:bodyPr rtlCol="0" anchor="ctr"/>
            <a:lstStyle/>
            <a:p>
              <a:pPr algn="ctr" eaLnBrk="1" hangingPunct="1"/>
              <a:endParaRPr lang="en-US" sz="1800" i="1" dirty="0">
                <a:solidFill>
                  <a:prstClr val="black">
                    <a:lumMod val="95000"/>
                    <a:lumOff val="5000"/>
                  </a:prstClr>
                </a:solidFill>
                <a:latin typeface="Arial"/>
                <a:cs typeface="Arial"/>
              </a:endParaRPr>
            </a:p>
          </p:txBody>
        </p:sp>
        <p:sp>
          <p:nvSpPr>
            <p:cNvPr id="6" name="Explosion 2 5"/>
            <p:cNvSpPr/>
            <p:nvPr/>
          </p:nvSpPr>
          <p:spPr>
            <a:xfrm>
              <a:off x="7997851" y="4692658"/>
              <a:ext cx="866775" cy="742950"/>
            </a:xfrm>
            <a:prstGeom prst="irregularSeal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US" sz="1800">
                <a:solidFill>
                  <a:prstClr val="white"/>
                </a:solidFill>
                <a:latin typeface="Arial"/>
                <a:cs typeface="Arial"/>
              </a:endParaRPr>
            </a:p>
          </p:txBody>
        </p:sp>
        <p:sp>
          <p:nvSpPr>
            <p:cNvPr id="8" name="TextBox 7"/>
            <p:cNvSpPr txBox="1"/>
            <p:nvPr/>
          </p:nvSpPr>
          <p:spPr>
            <a:xfrm>
              <a:off x="0" y="84560"/>
              <a:ext cx="8977744" cy="523220"/>
            </a:xfrm>
            <a:prstGeom prst="rect">
              <a:avLst/>
            </a:prstGeom>
            <a:noFill/>
          </p:spPr>
          <p:txBody>
            <a:bodyPr wrap="square" rtlCol="0">
              <a:spAutoFit/>
            </a:bodyPr>
            <a:lstStyle/>
            <a:p>
              <a:pPr algn="ctr" eaLnBrk="1" hangingPunct="1"/>
              <a:r>
                <a:rPr lang="en-US" sz="2800" dirty="0">
                  <a:solidFill>
                    <a:srgbClr val="1F497D"/>
                  </a:solidFill>
                  <a:latin typeface="Arial"/>
                  <a:cs typeface="Arial"/>
                </a:rPr>
                <a:t>CHAIN OF </a:t>
              </a:r>
              <a:r>
                <a:rPr lang="en-US" sz="2800" dirty="0" smtClean="0">
                  <a:solidFill>
                    <a:srgbClr val="1F497D"/>
                  </a:solidFill>
                  <a:latin typeface="Arial"/>
                  <a:cs typeface="Arial"/>
                </a:rPr>
                <a:t>TRANSMISSION</a:t>
              </a:r>
              <a:endParaRPr lang="en-US" sz="2800" dirty="0">
                <a:solidFill>
                  <a:srgbClr val="1F497D"/>
                </a:solidFill>
                <a:latin typeface="Arial"/>
                <a:cs typeface="Arial"/>
              </a:endParaRPr>
            </a:p>
          </p:txBody>
        </p:sp>
        <p:sp>
          <p:nvSpPr>
            <p:cNvPr id="10" name="Rounded Rectangle 9" descr="Colonized or infected persons can  transmit a pathogen to another person or contaminate the environment. &#10;"/>
            <p:cNvSpPr/>
            <p:nvPr/>
          </p:nvSpPr>
          <p:spPr>
            <a:xfrm>
              <a:off x="672940" y="3399280"/>
              <a:ext cx="1741866" cy="2351071"/>
            </a:xfrm>
            <a:prstGeom prst="roundRect">
              <a:avLst/>
            </a:prstGeom>
            <a:ln w="28575">
              <a:prstDash val="dash"/>
            </a:ln>
          </p:spPr>
          <p:style>
            <a:lnRef idx="1">
              <a:schemeClr val="accent2"/>
            </a:lnRef>
            <a:fillRef idx="2">
              <a:schemeClr val="accent2"/>
            </a:fillRef>
            <a:effectRef idx="1">
              <a:schemeClr val="accent2"/>
            </a:effectRef>
            <a:fontRef idx="minor">
              <a:schemeClr val="dk1"/>
            </a:fontRef>
          </p:style>
          <p:txBody>
            <a:bodyPr rtlCol="0" anchor="ctr"/>
            <a:lstStyle/>
            <a:p>
              <a:pPr algn="ctr" eaLnBrk="1" hangingPunct="1"/>
              <a:r>
                <a:rPr lang="en-US" sz="1600" b="1" dirty="0" smtClean="0">
                  <a:solidFill>
                    <a:prstClr val="black"/>
                  </a:solidFill>
                  <a:latin typeface="Arial"/>
                  <a:cs typeface="Arial"/>
                </a:rPr>
                <a:t>COLONIZED </a:t>
              </a:r>
            </a:p>
            <a:p>
              <a:pPr algn="ctr" eaLnBrk="1" hangingPunct="1"/>
              <a:r>
                <a:rPr lang="en-US" sz="1600" b="1" dirty="0" smtClean="0">
                  <a:solidFill>
                    <a:prstClr val="black"/>
                  </a:solidFill>
                  <a:latin typeface="Arial"/>
                  <a:cs typeface="Arial"/>
                </a:rPr>
                <a:t>or</a:t>
              </a:r>
              <a:endParaRPr lang="en-US" sz="1600" b="1" dirty="0">
                <a:solidFill>
                  <a:prstClr val="black"/>
                </a:solidFill>
                <a:latin typeface="Arial"/>
                <a:cs typeface="Arial"/>
              </a:endParaRPr>
            </a:p>
            <a:p>
              <a:pPr algn="ctr" eaLnBrk="1" hangingPunct="1"/>
              <a:r>
                <a:rPr lang="en-US" sz="1600" b="1" dirty="0">
                  <a:solidFill>
                    <a:prstClr val="black"/>
                  </a:solidFill>
                  <a:latin typeface="Arial"/>
                  <a:cs typeface="Arial"/>
                </a:rPr>
                <a:t>INFECTED </a:t>
              </a:r>
              <a:r>
                <a:rPr lang="en-US" sz="1600" b="1" dirty="0" smtClean="0">
                  <a:solidFill>
                    <a:prstClr val="black"/>
                  </a:solidFill>
                  <a:latin typeface="Arial"/>
                  <a:cs typeface="Arial"/>
                </a:rPr>
                <a:t>HOST</a:t>
              </a:r>
            </a:p>
            <a:p>
              <a:pPr eaLnBrk="1" hangingPunct="1"/>
              <a:endParaRPr lang="en-US" sz="1600" dirty="0" smtClean="0">
                <a:solidFill>
                  <a:prstClr val="black"/>
                </a:solidFill>
                <a:latin typeface="Arial"/>
                <a:cs typeface="Arial"/>
              </a:endParaRPr>
            </a:p>
            <a:p>
              <a:pPr eaLnBrk="1" hangingPunct="1"/>
              <a:r>
                <a:rPr lang="en-US" sz="1600" dirty="0" smtClean="0">
                  <a:solidFill>
                    <a:prstClr val="black"/>
                  </a:solidFill>
                  <a:latin typeface="Arial"/>
                  <a:cs typeface="Arial"/>
                </a:rPr>
                <a:t>Patients</a:t>
              </a:r>
            </a:p>
            <a:p>
              <a:pPr eaLnBrk="1" hangingPunct="1"/>
              <a:r>
                <a:rPr lang="en-US" sz="1600" dirty="0" smtClean="0">
                  <a:solidFill>
                    <a:prstClr val="black"/>
                  </a:solidFill>
                  <a:latin typeface="Arial"/>
                  <a:cs typeface="Arial"/>
                </a:rPr>
                <a:t>HCWs</a:t>
              </a:r>
            </a:p>
            <a:p>
              <a:pPr eaLnBrk="1" hangingPunct="1"/>
              <a:r>
                <a:rPr lang="en-US" sz="1600" dirty="0" smtClean="0">
                  <a:solidFill>
                    <a:prstClr val="black"/>
                  </a:solidFill>
                  <a:latin typeface="Arial"/>
                  <a:cs typeface="Arial"/>
                </a:rPr>
                <a:t>Visitors</a:t>
              </a:r>
              <a:endParaRPr lang="en-US" sz="1600" dirty="0">
                <a:solidFill>
                  <a:prstClr val="black"/>
                </a:solidFill>
                <a:latin typeface="Arial"/>
                <a:cs typeface="Arial"/>
              </a:endParaRPr>
            </a:p>
          </p:txBody>
        </p:sp>
        <p:sp>
          <p:nvSpPr>
            <p:cNvPr id="37" name="TextBox 36"/>
            <p:cNvSpPr txBox="1"/>
            <p:nvPr/>
          </p:nvSpPr>
          <p:spPr>
            <a:xfrm>
              <a:off x="8085141" y="4879702"/>
              <a:ext cx="585330" cy="369332"/>
            </a:xfrm>
            <a:prstGeom prst="rect">
              <a:avLst/>
            </a:prstGeom>
            <a:noFill/>
          </p:spPr>
          <p:txBody>
            <a:bodyPr wrap="square" rtlCol="0">
              <a:spAutoFit/>
            </a:bodyPr>
            <a:lstStyle/>
            <a:p>
              <a:pPr eaLnBrk="1" hangingPunct="1"/>
              <a:r>
                <a:rPr lang="en-US" sz="1800" b="1" dirty="0" smtClean="0">
                  <a:solidFill>
                    <a:prstClr val="white"/>
                  </a:solidFill>
                  <a:latin typeface="Arial"/>
                  <a:cs typeface="Arial"/>
                </a:rPr>
                <a:t>HAI</a:t>
              </a:r>
            </a:p>
          </p:txBody>
        </p:sp>
        <p:grpSp>
          <p:nvGrpSpPr>
            <p:cNvPr id="3" name="Group 151"/>
            <p:cNvGrpSpPr/>
            <p:nvPr/>
          </p:nvGrpSpPr>
          <p:grpSpPr>
            <a:xfrm>
              <a:off x="6374406" y="794364"/>
              <a:ext cx="2610989" cy="1288725"/>
              <a:chOff x="6816421" y="969819"/>
              <a:chExt cx="2378497" cy="927916"/>
            </a:xfrm>
          </p:grpSpPr>
          <p:sp>
            <p:nvSpPr>
              <p:cNvPr id="153" name="Rounded Rectangle 152"/>
              <p:cNvSpPr/>
              <p:nvPr/>
            </p:nvSpPr>
            <p:spPr>
              <a:xfrm>
                <a:off x="6844129" y="969819"/>
                <a:ext cx="232009" cy="244901"/>
              </a:xfrm>
              <a:prstGeom prst="roundRect">
                <a:avLst/>
              </a:prstGeom>
              <a:ln>
                <a:prstDash val="dash"/>
              </a:ln>
            </p:spPr>
            <p:style>
              <a:lnRef idx="1">
                <a:schemeClr val="accent2"/>
              </a:lnRef>
              <a:fillRef idx="2">
                <a:schemeClr val="accent2"/>
              </a:fillRef>
              <a:effectRef idx="1">
                <a:schemeClr val="accent2"/>
              </a:effectRef>
              <a:fontRef idx="minor">
                <a:schemeClr val="dk1"/>
              </a:fontRef>
            </p:style>
            <p:txBody>
              <a:bodyPr rtlCol="0" anchor="ctr"/>
              <a:lstStyle/>
              <a:p>
                <a:pPr algn="ctr" eaLnBrk="1" hangingPunct="1"/>
                <a:endParaRPr lang="en-US" sz="1800">
                  <a:solidFill>
                    <a:prstClr val="black"/>
                  </a:solidFill>
                  <a:latin typeface="Arial"/>
                  <a:cs typeface="Arial"/>
                </a:endParaRPr>
              </a:p>
            </p:txBody>
          </p:sp>
          <p:sp>
            <p:nvSpPr>
              <p:cNvPr id="154" name="Right Arrow 153"/>
              <p:cNvSpPr/>
              <p:nvPr/>
            </p:nvSpPr>
            <p:spPr>
              <a:xfrm>
                <a:off x="6832710" y="1298421"/>
                <a:ext cx="277090" cy="202364"/>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US" sz="1800" b="1" dirty="0">
                  <a:solidFill>
                    <a:prstClr val="black">
                      <a:lumMod val="95000"/>
                      <a:lumOff val="5000"/>
                    </a:prstClr>
                  </a:solidFill>
                  <a:latin typeface="Arial"/>
                  <a:cs typeface="Arial"/>
                </a:endParaRPr>
              </a:p>
            </p:txBody>
          </p:sp>
          <p:sp>
            <p:nvSpPr>
              <p:cNvPr id="155" name="Rounded Rectangle 154"/>
              <p:cNvSpPr/>
              <p:nvPr/>
            </p:nvSpPr>
            <p:spPr>
              <a:xfrm>
                <a:off x="6816421" y="1652238"/>
                <a:ext cx="290946" cy="191292"/>
              </a:xfrm>
              <a:prstGeom prst="round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eaLnBrk="1" hangingPunct="1"/>
                <a:endParaRPr lang="en-US" sz="1800">
                  <a:solidFill>
                    <a:prstClr val="white"/>
                  </a:solidFill>
                  <a:latin typeface="Arial"/>
                  <a:cs typeface="Arial"/>
                </a:endParaRPr>
              </a:p>
            </p:txBody>
          </p:sp>
          <p:sp>
            <p:nvSpPr>
              <p:cNvPr id="157" name="TextBox 156"/>
              <p:cNvSpPr txBox="1"/>
              <p:nvPr/>
            </p:nvSpPr>
            <p:spPr>
              <a:xfrm>
                <a:off x="7076138" y="983859"/>
                <a:ext cx="1797685" cy="221608"/>
              </a:xfrm>
              <a:prstGeom prst="rect">
                <a:avLst/>
              </a:prstGeom>
              <a:noFill/>
            </p:spPr>
            <p:txBody>
              <a:bodyPr wrap="square" rtlCol="0">
                <a:spAutoFit/>
              </a:bodyPr>
              <a:lstStyle/>
              <a:p>
                <a:pPr eaLnBrk="1" hangingPunct="1"/>
                <a:r>
                  <a:rPr lang="en-US" sz="1400" dirty="0" smtClean="0">
                    <a:solidFill>
                      <a:prstClr val="black">
                        <a:lumMod val="75000"/>
                        <a:lumOff val="25000"/>
                      </a:prstClr>
                    </a:solidFill>
                    <a:latin typeface="Arial"/>
                    <a:cs typeface="Arial"/>
                  </a:rPr>
                  <a:t>Human elements</a:t>
                </a:r>
              </a:p>
            </p:txBody>
          </p:sp>
          <p:sp>
            <p:nvSpPr>
              <p:cNvPr id="158" name="TextBox 157"/>
              <p:cNvSpPr txBox="1"/>
              <p:nvPr/>
            </p:nvSpPr>
            <p:spPr>
              <a:xfrm>
                <a:off x="7134668" y="1244934"/>
                <a:ext cx="1397323" cy="221608"/>
              </a:xfrm>
              <a:prstGeom prst="rect">
                <a:avLst/>
              </a:prstGeom>
              <a:noFill/>
            </p:spPr>
            <p:txBody>
              <a:bodyPr wrap="square" rtlCol="0">
                <a:spAutoFit/>
              </a:bodyPr>
              <a:lstStyle/>
              <a:p>
                <a:pPr eaLnBrk="1" hangingPunct="1"/>
                <a:r>
                  <a:rPr lang="en-US" sz="1400" dirty="0">
                    <a:solidFill>
                      <a:prstClr val="black">
                        <a:lumMod val="75000"/>
                        <a:lumOff val="25000"/>
                      </a:prstClr>
                    </a:solidFill>
                    <a:latin typeface="Arial"/>
                    <a:cs typeface="Arial"/>
                  </a:rPr>
                  <a:t>T</a:t>
                </a:r>
                <a:r>
                  <a:rPr lang="en-US" sz="1400" dirty="0" smtClean="0">
                    <a:solidFill>
                      <a:prstClr val="black">
                        <a:lumMod val="75000"/>
                        <a:lumOff val="25000"/>
                      </a:prstClr>
                    </a:solidFill>
                    <a:latin typeface="Arial"/>
                    <a:cs typeface="Arial"/>
                  </a:rPr>
                  <a:t>ransmission</a:t>
                </a:r>
              </a:p>
            </p:txBody>
          </p:sp>
          <p:sp>
            <p:nvSpPr>
              <p:cNvPr id="159" name="TextBox 158"/>
              <p:cNvSpPr txBox="1"/>
              <p:nvPr/>
            </p:nvSpPr>
            <p:spPr>
              <a:xfrm>
                <a:off x="7109800" y="1521003"/>
                <a:ext cx="2085118" cy="376732"/>
              </a:xfrm>
              <a:prstGeom prst="rect">
                <a:avLst/>
              </a:prstGeom>
              <a:noFill/>
            </p:spPr>
            <p:txBody>
              <a:bodyPr wrap="square" rtlCol="0">
                <a:spAutoFit/>
              </a:bodyPr>
              <a:lstStyle/>
              <a:p>
                <a:pPr eaLnBrk="1" hangingPunct="1"/>
                <a:r>
                  <a:rPr lang="en-US" sz="1400" dirty="0" smtClean="0">
                    <a:solidFill>
                      <a:prstClr val="black">
                        <a:lumMod val="75000"/>
                        <a:lumOff val="25000"/>
                      </a:prstClr>
                    </a:solidFill>
                    <a:latin typeface="Arial"/>
                    <a:cs typeface="Arial"/>
                  </a:rPr>
                  <a:t>Sources and reservoirs </a:t>
                </a:r>
              </a:p>
              <a:p>
                <a:pPr eaLnBrk="1" hangingPunct="1"/>
                <a:r>
                  <a:rPr lang="en-US" sz="1400" dirty="0" smtClean="0">
                    <a:solidFill>
                      <a:prstClr val="black">
                        <a:lumMod val="75000"/>
                        <a:lumOff val="25000"/>
                      </a:prstClr>
                    </a:solidFill>
                    <a:latin typeface="Arial"/>
                    <a:cs typeface="Arial"/>
                  </a:rPr>
                  <a:t>of  pathogens</a:t>
                </a:r>
                <a:endParaRPr lang="en-US" sz="1400" strike="sngStrike" dirty="0" smtClean="0">
                  <a:solidFill>
                    <a:prstClr val="black">
                      <a:lumMod val="75000"/>
                      <a:lumOff val="25000"/>
                    </a:prstClr>
                  </a:solidFill>
                  <a:latin typeface="Arial"/>
                  <a:cs typeface="Arial"/>
                </a:endParaRPr>
              </a:p>
            </p:txBody>
          </p:sp>
        </p:grpSp>
        <p:sp>
          <p:nvSpPr>
            <p:cNvPr id="7" name="Rounded Rectangle 6" descr="Environmental contamination can be transient, with organisms surviving  on a surface for a variable period of time, depending on the biologic properties of the organism  - or there can be ongoing replication of a pathogen, oftentimes in a water source, leading to an environmental reservoir that can be persistent and difficult to eradicate. &#10;"/>
            <p:cNvSpPr/>
            <p:nvPr/>
          </p:nvSpPr>
          <p:spPr>
            <a:xfrm>
              <a:off x="2800662" y="1983274"/>
              <a:ext cx="3338803" cy="1041540"/>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eaLnBrk="1" hangingPunct="1"/>
              <a:r>
                <a:rPr lang="en-US" sz="1600" b="1" dirty="0" smtClean="0">
                  <a:solidFill>
                    <a:prstClr val="black"/>
                  </a:solidFill>
                  <a:latin typeface="Arial"/>
                  <a:cs typeface="Arial"/>
                </a:rPr>
                <a:t>RESERVOIR or SOURCE </a:t>
              </a:r>
            </a:p>
            <a:p>
              <a:pPr algn="ctr" eaLnBrk="1" hangingPunct="1"/>
              <a:r>
                <a:rPr lang="en-US" sz="1600" b="1" dirty="0" smtClean="0">
                  <a:solidFill>
                    <a:prstClr val="black"/>
                  </a:solidFill>
                  <a:latin typeface="Arial"/>
                  <a:cs typeface="Arial"/>
                </a:rPr>
                <a:t>IN THE HOSPITAL</a:t>
              </a:r>
            </a:p>
          </p:txBody>
        </p:sp>
        <p:sp>
          <p:nvSpPr>
            <p:cNvPr id="86" name="Rounded Rectangle 85"/>
            <p:cNvSpPr/>
            <p:nvPr/>
          </p:nvSpPr>
          <p:spPr>
            <a:xfrm>
              <a:off x="198073" y="680624"/>
              <a:ext cx="2602589" cy="434748"/>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eaLnBrk="1" hangingPunct="1"/>
              <a:r>
                <a:rPr lang="en-US" sz="1800" b="1" dirty="0" smtClean="0">
                  <a:solidFill>
                    <a:prstClr val="black"/>
                  </a:solidFill>
                  <a:latin typeface="Arial"/>
                  <a:cs typeface="Arial"/>
                </a:rPr>
                <a:t>EXTERNAL SOURCE</a:t>
              </a:r>
              <a:endParaRPr lang="en-US" sz="1800" b="1" dirty="0">
                <a:solidFill>
                  <a:prstClr val="black"/>
                </a:solidFill>
                <a:latin typeface="Arial"/>
                <a:cs typeface="Arial"/>
              </a:endParaRPr>
            </a:p>
          </p:txBody>
        </p:sp>
        <p:sp>
          <p:nvSpPr>
            <p:cNvPr id="34" name="Bent Arrow 33"/>
            <p:cNvSpPr/>
            <p:nvPr/>
          </p:nvSpPr>
          <p:spPr>
            <a:xfrm rot="10800000" flipH="1">
              <a:off x="4454252" y="3122756"/>
              <a:ext cx="2550395" cy="1518249"/>
            </a:xfrm>
            <a:prstGeom prst="bentArrow">
              <a:avLst>
                <a:gd name="adj1" fmla="val 25000"/>
                <a:gd name="adj2" fmla="val 24455"/>
                <a:gd name="adj3" fmla="val 25000"/>
                <a:gd name="adj4" fmla="val 43750"/>
              </a:avLst>
            </a:prstGeom>
            <a:gradFill>
              <a:gsLst>
                <a:gs pos="0">
                  <a:schemeClr val="dk1">
                    <a:tint val="50000"/>
                    <a:satMod val="300000"/>
                  </a:schemeClr>
                </a:gs>
                <a:gs pos="35000">
                  <a:schemeClr val="dk1">
                    <a:tint val="37000"/>
                    <a:satMod val="300000"/>
                  </a:schemeClr>
                </a:gs>
                <a:gs pos="100000">
                  <a:schemeClr val="dk1">
                    <a:tint val="15000"/>
                    <a:satMod val="350000"/>
                  </a:schemeClr>
                </a:gs>
              </a:gsLst>
            </a:gradFill>
            <a:ln>
              <a:solidFill>
                <a:schemeClr val="dk1">
                  <a:shade val="95000"/>
                  <a:satMod val="105000"/>
                  <a:alpha val="0"/>
                </a:schemeClr>
              </a:solidFill>
            </a:ln>
            <a:scene3d>
              <a:camera prst="orthographicFront"/>
              <a:lightRig rig="threePt" dir="t"/>
            </a:scene3d>
            <a:sp3d>
              <a:bevelT w="152400" h="50800" prst="softRound"/>
            </a:sp3d>
          </p:spPr>
          <p:style>
            <a:lnRef idx="1">
              <a:schemeClr val="dk1"/>
            </a:lnRef>
            <a:fillRef idx="2">
              <a:schemeClr val="dk1"/>
            </a:fillRef>
            <a:effectRef idx="1">
              <a:schemeClr val="dk1"/>
            </a:effectRef>
            <a:fontRef idx="minor">
              <a:schemeClr val="dk1"/>
            </a:fontRef>
          </p:style>
          <p:txBody>
            <a:bodyPr vert="vert270" lIns="1280160" tIns="365760" rIns="0" bIns="274320" rtlCol="0" anchor="ctr"/>
            <a:lstStyle/>
            <a:p>
              <a:pPr algn="r" eaLnBrk="1" hangingPunct="1"/>
              <a:r>
                <a:rPr lang="en-US" sz="1600" i="1" dirty="0" smtClean="0">
                  <a:solidFill>
                    <a:prstClr val="black">
                      <a:lumMod val="95000"/>
                      <a:lumOff val="5000"/>
                    </a:prstClr>
                  </a:solidFill>
                  <a:latin typeface="Arial"/>
                  <a:cs typeface="Arial"/>
                </a:rPr>
                <a:t>	</a:t>
              </a:r>
            </a:p>
            <a:p>
              <a:pPr algn="r" eaLnBrk="1" hangingPunct="1"/>
              <a:endParaRPr lang="en-US" sz="1800" i="1" dirty="0">
                <a:solidFill>
                  <a:prstClr val="black">
                    <a:lumMod val="95000"/>
                    <a:lumOff val="5000"/>
                  </a:prstClr>
                </a:solidFill>
                <a:latin typeface="Arial"/>
                <a:cs typeface="Arial"/>
              </a:endParaRPr>
            </a:p>
          </p:txBody>
        </p:sp>
        <p:sp>
          <p:nvSpPr>
            <p:cNvPr id="46" name="Right Arrow 45" descr="The pathogen transmitted  can be intrinsic to the host or acquired from another person or the environment&#10;"/>
            <p:cNvSpPr/>
            <p:nvPr/>
          </p:nvSpPr>
          <p:spPr>
            <a:xfrm>
              <a:off x="-2" y="4227591"/>
              <a:ext cx="672860" cy="585944"/>
            </a:xfrm>
            <a:prstGeom prst="rightArrow">
              <a:avLst>
                <a:gd name="adj1" fmla="val 50000"/>
                <a:gd name="adj2" fmla="val 50000"/>
              </a:avLst>
            </a:prstGeom>
            <a:ln/>
            <a:scene3d>
              <a:camera prst="orthographicFront"/>
              <a:lightRig rig="threePt" dir="t"/>
            </a:scene3d>
            <a:sp3d>
              <a:bevelT w="152400" h="50800" prst="softRound"/>
            </a:sp3d>
          </p:spPr>
          <p:style>
            <a:lnRef idx="1">
              <a:schemeClr val="dk1"/>
            </a:lnRef>
            <a:fillRef idx="2">
              <a:schemeClr val="dk1"/>
            </a:fillRef>
            <a:effectRef idx="1">
              <a:schemeClr val="dk1"/>
            </a:effectRef>
            <a:fontRef idx="minor">
              <a:schemeClr val="dk1"/>
            </a:fontRef>
          </p:style>
          <p:txBody>
            <a:bodyPr rtlCol="0" anchor="ctr"/>
            <a:lstStyle/>
            <a:p>
              <a:pPr algn="ctr" eaLnBrk="1" hangingPunct="1"/>
              <a:endParaRPr lang="en-US" sz="1800" b="1" dirty="0">
                <a:solidFill>
                  <a:prstClr val="black">
                    <a:lumMod val="95000"/>
                    <a:lumOff val="5000"/>
                  </a:prstClr>
                </a:solidFill>
                <a:latin typeface="Arial"/>
                <a:cs typeface="Arial"/>
              </a:endParaRPr>
            </a:p>
          </p:txBody>
        </p:sp>
      </p:grpSp>
      <p:sp>
        <p:nvSpPr>
          <p:cNvPr id="29" name="Right Arrow 28"/>
          <p:cNvSpPr/>
          <p:nvPr/>
        </p:nvSpPr>
        <p:spPr>
          <a:xfrm>
            <a:off x="8471140" y="4190215"/>
            <a:ext cx="672860" cy="585944"/>
          </a:xfrm>
          <a:prstGeom prst="rightArrow">
            <a:avLst>
              <a:gd name="adj1" fmla="val 50000"/>
              <a:gd name="adj2" fmla="val 50000"/>
            </a:avLst>
          </a:prstGeom>
          <a:ln/>
          <a:scene3d>
            <a:camera prst="orthographicFront"/>
            <a:lightRig rig="threePt" dir="t"/>
          </a:scene3d>
          <a:sp3d>
            <a:bevelT w="152400" h="50800" prst="softRound"/>
          </a:sp3d>
        </p:spPr>
        <p:style>
          <a:lnRef idx="1">
            <a:schemeClr val="dk1"/>
          </a:lnRef>
          <a:fillRef idx="2">
            <a:schemeClr val="dk1"/>
          </a:fillRef>
          <a:effectRef idx="1">
            <a:schemeClr val="dk1"/>
          </a:effectRef>
          <a:fontRef idx="minor">
            <a:schemeClr val="dk1"/>
          </a:fontRef>
        </p:style>
        <p:txBody>
          <a:bodyPr rtlCol="0" anchor="ctr"/>
          <a:lstStyle/>
          <a:p>
            <a:pPr algn="ctr" eaLnBrk="1" hangingPunct="1"/>
            <a:endParaRPr lang="en-US" sz="1800" b="1" dirty="0">
              <a:solidFill>
                <a:prstClr val="black">
                  <a:lumMod val="95000"/>
                  <a:lumOff val="5000"/>
                </a:prstClr>
              </a:solidFill>
              <a:latin typeface="Arial"/>
              <a:cs typeface="Arial"/>
            </a:endParaRPr>
          </a:p>
        </p:txBody>
      </p:sp>
    </p:spTree>
    <p:extLst>
      <p:ext uri="{BB962C8B-B14F-4D97-AF65-F5344CB8AC3E}">
        <p14:creationId xmlns:p14="http://schemas.microsoft.com/office/powerpoint/2010/main" xmlns="" val="3737272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450" y="2678229"/>
            <a:ext cx="8077200" cy="1219200"/>
          </a:xfrm>
        </p:spPr>
        <p:txBody>
          <a:bodyPr/>
          <a:lstStyle/>
          <a:p>
            <a:r>
              <a:rPr lang="en-US" dirty="0" smtClean="0"/>
              <a:t/>
            </a:r>
            <a:br>
              <a:rPr lang="en-US" dirty="0" smtClean="0"/>
            </a:br>
            <a:r>
              <a:rPr lang="en-US" dirty="0" smtClean="0"/>
              <a:t>What Does the Evidence Tell Us?</a:t>
            </a:r>
            <a:endParaRPr lang="en-US" dirty="0"/>
          </a:p>
        </p:txBody>
      </p:sp>
      <p:sp>
        <p:nvSpPr>
          <p:cNvPr id="3" name="Subtitle 2"/>
          <p:cNvSpPr>
            <a:spLocks noGrp="1"/>
          </p:cNvSpPr>
          <p:nvPr>
            <p:ph type="subTitle" idx="1"/>
          </p:nvPr>
        </p:nvSpPr>
        <p:spPr>
          <a:xfrm>
            <a:off x="990600" y="4441257"/>
            <a:ext cx="6781800" cy="1905000"/>
          </a:xfrm>
        </p:spPr>
        <p:txBody>
          <a:bodyPr>
            <a:normAutofit/>
          </a:bodyPr>
          <a:lstStyle/>
          <a:p>
            <a:r>
              <a:rPr lang="en-US" sz="2400" dirty="0" smtClean="0">
                <a:solidFill>
                  <a:srgbClr val="000000"/>
                </a:solidFill>
                <a:effectLst/>
              </a:rPr>
              <a:t>Craig M. Zimring, Ph.D</a:t>
            </a:r>
            <a:r>
              <a:rPr lang="en-US" sz="2400" dirty="0" smtClean="0"/>
              <a:t>. </a:t>
            </a:r>
          </a:p>
          <a:p>
            <a:r>
              <a:rPr lang="en-US" sz="2400" dirty="0" smtClean="0"/>
              <a:t>Georgia Institute of Technology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609600" y="838200"/>
            <a:ext cx="7924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2400" b="1" dirty="0">
                <a:solidFill>
                  <a:srgbClr val="FFC000"/>
                </a:solidFill>
                <a:latin typeface="Arial" pitchFamily="34" charset="0"/>
                <a:cs typeface="Arial" pitchFamily="34" charset="0"/>
              </a:rPr>
              <a:t>More Evidence than We Expected</a:t>
            </a:r>
          </a:p>
        </p:txBody>
      </p:sp>
      <p:pic>
        <p:nvPicPr>
          <p:cNvPr id="40964" name="Picture 4" descr="paperwork_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09800" y="1641475"/>
            <a:ext cx="4787900" cy="35814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65" name="Picture 5" descr="paperwork_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09800" y="1643063"/>
            <a:ext cx="4787900" cy="35814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66" name="Picture 6" descr="paperwork_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09800" y="1643063"/>
            <a:ext cx="4787900" cy="35814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67" name="Picture 7" descr="paperwork_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218618" y="1634244"/>
            <a:ext cx="4787900" cy="3581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609600" y="5620679"/>
            <a:ext cx="5044971" cy="461665"/>
          </a:xfrm>
          <a:prstGeom prst="rect">
            <a:avLst/>
          </a:prstGeom>
          <a:noFill/>
        </p:spPr>
        <p:txBody>
          <a:bodyPr wrap="none" rtlCol="0">
            <a:spAutoFit/>
          </a:bodyPr>
          <a:lstStyle/>
          <a:p>
            <a:r>
              <a:rPr lang="en-US" dirty="0" smtClean="0">
                <a:latin typeface="Arial" pitchFamily="34" charset="0"/>
                <a:cs typeface="Arial" pitchFamily="34" charset="0"/>
              </a:rPr>
              <a:t>Source: (Ulrich, Zimring et al, 2008)</a:t>
            </a:r>
            <a:endParaRPr lang="en-US" dirty="0">
              <a:latin typeface="Arial" pitchFamily="34" charset="0"/>
              <a:cs typeface="Arial" pitchFamily="34" charset="0"/>
            </a:endParaRPr>
          </a:p>
        </p:txBody>
      </p:sp>
      <p:pic>
        <p:nvPicPr>
          <p:cNvPr id="3" name="Picture 2"/>
          <p:cNvPicPr>
            <a:picLocks noChangeAspect="1"/>
          </p:cNvPicPr>
          <p:nvPr/>
        </p:nvPicPr>
        <p:blipFill>
          <a:blip r:embed="rId7" cstate="print"/>
          <a:stretch>
            <a:fillRect/>
          </a:stretch>
        </p:blipFill>
        <p:spPr>
          <a:xfrm>
            <a:off x="5825441" y="2723417"/>
            <a:ext cx="3157194" cy="4109729"/>
          </a:xfrm>
          <a:prstGeom prst="rect">
            <a:avLst/>
          </a:prstGeom>
        </p:spPr>
      </p:pic>
    </p:spTree>
    <p:extLst>
      <p:ext uri="{BB962C8B-B14F-4D97-AF65-F5344CB8AC3E}">
        <p14:creationId xmlns:p14="http://schemas.microsoft.com/office/powerpoint/2010/main" xmlns="" val="16463402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1000"/>
                                        <p:tgtEl>
                                          <p:spTgt spid="40962"/>
                                        </p:tgtEl>
                                      </p:cBhvr>
                                    </p:animEffect>
                                  </p:childTnLst>
                                </p:cTn>
                              </p:par>
                              <p:par>
                                <p:cTn id="8" presetID="10" presetClass="entr" presetSubtype="0" fill="hold" nodeType="withEffect">
                                  <p:stCondLst>
                                    <p:cond delay="0"/>
                                  </p:stCondLst>
                                  <p:childTnLst>
                                    <p:set>
                                      <p:cBhvr>
                                        <p:cTn id="9" dur="1" fill="hold">
                                          <p:stCondLst>
                                            <p:cond delay="0"/>
                                          </p:stCondLst>
                                        </p:cTn>
                                        <p:tgtEl>
                                          <p:spTgt spid="40964"/>
                                        </p:tgtEl>
                                        <p:attrNameLst>
                                          <p:attrName>style.visibility</p:attrName>
                                        </p:attrNameLst>
                                      </p:cBhvr>
                                      <p:to>
                                        <p:strVal val="visible"/>
                                      </p:to>
                                    </p:set>
                                    <p:animEffect transition="in" filter="fade">
                                      <p:cBhvr>
                                        <p:cTn id="10" dur="1000"/>
                                        <p:tgtEl>
                                          <p:spTgt spid="4096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6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096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09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ounded Rectangle 81"/>
          <p:cNvSpPr/>
          <p:nvPr/>
        </p:nvSpPr>
        <p:spPr>
          <a:xfrm>
            <a:off x="614019" y="6129338"/>
            <a:ext cx="1175459" cy="657225"/>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81" name="Rounded Rectangle 80"/>
          <p:cNvSpPr/>
          <p:nvPr/>
        </p:nvSpPr>
        <p:spPr>
          <a:xfrm>
            <a:off x="2009432" y="6129338"/>
            <a:ext cx="1175459" cy="657225"/>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80" name="Rounded Rectangle 79"/>
          <p:cNvSpPr/>
          <p:nvPr/>
        </p:nvSpPr>
        <p:spPr>
          <a:xfrm>
            <a:off x="3409607" y="6129338"/>
            <a:ext cx="1175459" cy="657225"/>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73" name="Rounded Rectangle 72"/>
          <p:cNvSpPr/>
          <p:nvPr/>
        </p:nvSpPr>
        <p:spPr>
          <a:xfrm>
            <a:off x="4814545" y="6129338"/>
            <a:ext cx="1175459" cy="657225"/>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69" name="TextBox 68"/>
          <p:cNvSpPr txBox="1"/>
          <p:nvPr/>
        </p:nvSpPr>
        <p:spPr>
          <a:xfrm>
            <a:off x="4738873" y="6071712"/>
            <a:ext cx="1358900" cy="738664"/>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28 </a:t>
            </a:r>
            <a:r>
              <a:rPr lang="en-US" sz="1400" dirty="0" smtClean="0">
                <a:solidFill>
                  <a:prstClr val="black"/>
                </a:solidFill>
                <a:latin typeface="Arial"/>
                <a:cs typeface="Arial"/>
              </a:rPr>
              <a:t>in “isolation” group</a:t>
            </a:r>
            <a:endParaRPr lang="en-US" sz="1400" dirty="0" smtClean="0">
              <a:solidFill>
                <a:sysClr val="windowText" lastClr="000000"/>
              </a:solidFill>
              <a:latin typeface="Arial"/>
              <a:cs typeface="Arial"/>
            </a:endParaRPr>
          </a:p>
        </p:txBody>
      </p:sp>
      <p:sp>
        <p:nvSpPr>
          <p:cNvPr id="4" name="Rounded Rectangle 3"/>
          <p:cNvSpPr/>
          <p:nvPr/>
        </p:nvSpPr>
        <p:spPr>
          <a:xfrm>
            <a:off x="1842951" y="142875"/>
            <a:ext cx="2921000" cy="514350"/>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5" name="TextBox 4"/>
          <p:cNvSpPr txBox="1"/>
          <p:nvPr/>
        </p:nvSpPr>
        <p:spPr>
          <a:xfrm>
            <a:off x="2046151" y="131460"/>
            <a:ext cx="2540000"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2999 articles identified through searches </a:t>
            </a:r>
            <a:endParaRPr lang="en-US" sz="1400" dirty="0">
              <a:solidFill>
                <a:prstClr val="black"/>
              </a:solidFill>
              <a:latin typeface="Arial"/>
              <a:cs typeface="Arial"/>
            </a:endParaRPr>
          </a:p>
        </p:txBody>
      </p:sp>
      <p:cxnSp>
        <p:nvCxnSpPr>
          <p:cNvPr id="9" name="Straight Arrow Connector 8"/>
          <p:cNvCxnSpPr/>
          <p:nvPr/>
        </p:nvCxnSpPr>
        <p:spPr>
          <a:xfrm>
            <a:off x="3303451" y="692945"/>
            <a:ext cx="0" cy="450055"/>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1836600" y="1208468"/>
            <a:ext cx="2921000" cy="527045"/>
            <a:chOff x="1836600" y="1208468"/>
            <a:chExt cx="2921000" cy="527045"/>
          </a:xfrm>
        </p:grpSpPr>
        <p:sp>
          <p:nvSpPr>
            <p:cNvPr id="49" name="Rounded Rectangle 48"/>
            <p:cNvSpPr/>
            <p:nvPr/>
          </p:nvSpPr>
          <p:spPr>
            <a:xfrm>
              <a:off x="1836600" y="1208468"/>
              <a:ext cx="2921000" cy="514350"/>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11" name="TextBox 10"/>
            <p:cNvSpPr txBox="1"/>
            <p:nvPr/>
          </p:nvSpPr>
          <p:spPr>
            <a:xfrm>
              <a:off x="2039800" y="1212293"/>
              <a:ext cx="2540000" cy="523220"/>
            </a:xfrm>
            <a:prstGeom prst="rect">
              <a:avLst/>
            </a:prstGeom>
            <a:noFill/>
          </p:spPr>
          <p:txBody>
            <a:bodyPr wrap="square" rtlCol="0">
              <a:spAutoFit/>
            </a:bodyPr>
            <a:lstStyle>
              <a:defPPr>
                <a:defRPr lang="en-US"/>
              </a:defPPr>
              <a:lvl1pPr lvl="0" algn="ctr">
                <a:defRPr sz="1400" b="1">
                  <a:solidFill>
                    <a:sysClr val="windowText" lastClr="000000"/>
                  </a:solidFill>
                  <a:latin typeface="Times New Roman" pitchFamily="18" charset="0"/>
                  <a:cs typeface="Times New Roman" pitchFamily="18" charset="0"/>
                </a:defRPr>
              </a:lvl1pPr>
            </a:lstStyle>
            <a:p>
              <a:pPr eaLnBrk="1" fontAlgn="auto" hangingPunct="1">
                <a:spcBef>
                  <a:spcPts val="0"/>
                </a:spcBef>
                <a:spcAft>
                  <a:spcPts val="0"/>
                </a:spcAft>
              </a:pPr>
              <a:r>
                <a:rPr lang="en-US" b="0" dirty="0">
                  <a:latin typeface="Arial"/>
                  <a:cs typeface="Arial"/>
                </a:rPr>
                <a:t>2880 articles reviewed for relevance</a:t>
              </a:r>
            </a:p>
          </p:txBody>
        </p:sp>
      </p:grpSp>
      <p:sp>
        <p:nvSpPr>
          <p:cNvPr id="16" name="Rounded Rectangle 15"/>
          <p:cNvSpPr/>
          <p:nvPr/>
        </p:nvSpPr>
        <p:spPr>
          <a:xfrm>
            <a:off x="6477756" y="714376"/>
            <a:ext cx="2391924" cy="471488"/>
          </a:xfrm>
          <a:prstGeom prst="roundRect">
            <a:avLst/>
          </a:prstGeom>
          <a:solidFill>
            <a:srgbClr val="FF0000">
              <a:alpha val="10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17" name="TextBox 16"/>
          <p:cNvSpPr txBox="1"/>
          <p:nvPr/>
        </p:nvSpPr>
        <p:spPr>
          <a:xfrm>
            <a:off x="6467598" y="795353"/>
            <a:ext cx="2402082" cy="307777"/>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119 duplicates eliminated</a:t>
            </a:r>
            <a:endParaRPr lang="en-US" sz="1400" dirty="0">
              <a:solidFill>
                <a:prstClr val="black"/>
              </a:solidFill>
              <a:latin typeface="Arial"/>
              <a:cs typeface="Arial"/>
            </a:endParaRPr>
          </a:p>
        </p:txBody>
      </p:sp>
      <p:grpSp>
        <p:nvGrpSpPr>
          <p:cNvPr id="25" name="Group 24"/>
          <p:cNvGrpSpPr/>
          <p:nvPr/>
        </p:nvGrpSpPr>
        <p:grpSpPr>
          <a:xfrm>
            <a:off x="1842951" y="2291221"/>
            <a:ext cx="2921000" cy="528147"/>
            <a:chOff x="1842951" y="2291221"/>
            <a:chExt cx="2921000" cy="528147"/>
          </a:xfrm>
        </p:grpSpPr>
        <p:sp>
          <p:nvSpPr>
            <p:cNvPr id="50" name="Rounded Rectangle 49"/>
            <p:cNvSpPr/>
            <p:nvPr/>
          </p:nvSpPr>
          <p:spPr>
            <a:xfrm>
              <a:off x="1842951" y="2305018"/>
              <a:ext cx="2921000" cy="514350"/>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20" name="TextBox 19"/>
            <p:cNvSpPr txBox="1"/>
            <p:nvPr/>
          </p:nvSpPr>
          <p:spPr>
            <a:xfrm>
              <a:off x="2046151" y="2291221"/>
              <a:ext cx="2540000" cy="523220"/>
            </a:xfrm>
            <a:prstGeom prst="rect">
              <a:avLst/>
            </a:prstGeom>
            <a:noFill/>
          </p:spPr>
          <p:txBody>
            <a:bodyPr wrap="square" rtlCol="0">
              <a:spAutoFit/>
            </a:bodyPr>
            <a:lstStyle/>
            <a:p>
              <a:pPr algn="ctr" eaLnBrk="1" fontAlgn="auto" hangingPunct="1">
                <a:spcBef>
                  <a:spcPts val="0"/>
                </a:spcBef>
                <a:spcAft>
                  <a:spcPts val="0"/>
                </a:spcAft>
              </a:pPr>
              <a:r>
                <a:rPr lang="en-US" sz="1400" dirty="0">
                  <a:solidFill>
                    <a:sysClr val="windowText" lastClr="000000"/>
                  </a:solidFill>
                  <a:latin typeface="Arial"/>
                  <a:cs typeface="Arial"/>
                </a:rPr>
                <a:t>1156 articles meet preliminary inclusion criteria</a:t>
              </a:r>
              <a:endParaRPr lang="en-US" sz="1400" dirty="0">
                <a:solidFill>
                  <a:prstClr val="black"/>
                </a:solidFill>
                <a:latin typeface="Arial"/>
                <a:cs typeface="Arial"/>
              </a:endParaRPr>
            </a:p>
          </p:txBody>
        </p:sp>
      </p:grpSp>
      <p:sp>
        <p:nvSpPr>
          <p:cNvPr id="23" name="Rounded Rectangle 22"/>
          <p:cNvSpPr/>
          <p:nvPr/>
        </p:nvSpPr>
        <p:spPr>
          <a:xfrm>
            <a:off x="6477758" y="1697804"/>
            <a:ext cx="2391922" cy="692944"/>
          </a:xfrm>
          <a:prstGeom prst="roundRect">
            <a:avLst/>
          </a:prstGeom>
          <a:solidFill>
            <a:srgbClr val="FF0000">
              <a:alpha val="10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24" name="TextBox 23"/>
          <p:cNvSpPr txBox="1"/>
          <p:nvPr/>
        </p:nvSpPr>
        <p:spPr>
          <a:xfrm>
            <a:off x="6579358" y="1684009"/>
            <a:ext cx="2198882" cy="738664"/>
          </a:xfrm>
          <a:prstGeom prst="rect">
            <a:avLst/>
          </a:prstGeom>
          <a:noFill/>
        </p:spPr>
        <p:txBody>
          <a:bodyPr wrap="square" rtlCol="0">
            <a:spAutoFit/>
          </a:bodyPr>
          <a:lstStyle/>
          <a:p>
            <a:pPr algn="ctr" eaLnBrk="1" fontAlgn="auto" hangingPunct="1">
              <a:spcBef>
                <a:spcPts val="0"/>
              </a:spcBef>
              <a:spcAft>
                <a:spcPts val="0"/>
              </a:spcAft>
            </a:pPr>
            <a:r>
              <a:rPr lang="en-US" sz="1400" dirty="0">
                <a:solidFill>
                  <a:sysClr val="windowText" lastClr="000000"/>
                </a:solidFill>
                <a:latin typeface="Arial"/>
                <a:cs typeface="Arial"/>
              </a:rPr>
              <a:t>1724 discarded as irrelevant within the scope of this project </a:t>
            </a:r>
          </a:p>
        </p:txBody>
      </p:sp>
      <p:grpSp>
        <p:nvGrpSpPr>
          <p:cNvPr id="28" name="Group 27"/>
          <p:cNvGrpSpPr/>
          <p:nvPr/>
        </p:nvGrpSpPr>
        <p:grpSpPr>
          <a:xfrm>
            <a:off x="1842951" y="3413475"/>
            <a:ext cx="2921000" cy="539903"/>
            <a:chOff x="1842951" y="3503972"/>
            <a:chExt cx="2921000" cy="539903"/>
          </a:xfrm>
        </p:grpSpPr>
        <p:sp>
          <p:nvSpPr>
            <p:cNvPr id="52" name="Rounded Rectangle 51"/>
            <p:cNvSpPr/>
            <p:nvPr/>
          </p:nvSpPr>
          <p:spPr>
            <a:xfrm>
              <a:off x="1842951" y="3503972"/>
              <a:ext cx="2921000" cy="514350"/>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27" name="TextBox 26"/>
            <p:cNvSpPr txBox="1"/>
            <p:nvPr/>
          </p:nvSpPr>
          <p:spPr>
            <a:xfrm>
              <a:off x="2046151" y="3520655"/>
              <a:ext cx="2540000" cy="523220"/>
            </a:xfrm>
            <a:prstGeom prst="rect">
              <a:avLst/>
            </a:prstGeom>
            <a:noFill/>
          </p:spPr>
          <p:txBody>
            <a:bodyPr wrap="square" rtlCol="0">
              <a:spAutoFit/>
            </a:bodyPr>
            <a:lstStyle/>
            <a:p>
              <a:pPr algn="ctr" eaLnBrk="1" fontAlgn="auto" hangingPunct="1">
                <a:spcBef>
                  <a:spcPts val="0"/>
                </a:spcBef>
                <a:spcAft>
                  <a:spcPts val="0"/>
                </a:spcAft>
              </a:pPr>
              <a:r>
                <a:rPr lang="en-US" sz="1400" dirty="0">
                  <a:solidFill>
                    <a:sysClr val="windowText" lastClr="000000"/>
                  </a:solidFill>
                  <a:latin typeface="Arial"/>
                  <a:cs typeface="Arial"/>
                </a:rPr>
                <a:t>782 articles remain after 2nd </a:t>
              </a:r>
              <a:r>
                <a:rPr lang="en-US" sz="1400" dirty="0" smtClean="0">
                  <a:solidFill>
                    <a:sysClr val="windowText" lastClr="000000"/>
                  </a:solidFill>
                  <a:latin typeface="Arial"/>
                  <a:cs typeface="Arial"/>
                </a:rPr>
                <a:t>abstract </a:t>
              </a:r>
              <a:r>
                <a:rPr lang="en-US" sz="1400" dirty="0">
                  <a:solidFill>
                    <a:sysClr val="windowText" lastClr="000000"/>
                  </a:solidFill>
                  <a:latin typeface="Arial"/>
                  <a:cs typeface="Arial"/>
                </a:rPr>
                <a:t>review </a:t>
              </a:r>
              <a:endParaRPr lang="en-US" sz="1400" dirty="0">
                <a:solidFill>
                  <a:prstClr val="black"/>
                </a:solidFill>
                <a:latin typeface="Arial"/>
                <a:cs typeface="Arial"/>
              </a:endParaRPr>
            </a:p>
          </p:txBody>
        </p:sp>
      </p:grpSp>
      <p:grpSp>
        <p:nvGrpSpPr>
          <p:cNvPr id="26" name="Group 25"/>
          <p:cNvGrpSpPr/>
          <p:nvPr/>
        </p:nvGrpSpPr>
        <p:grpSpPr>
          <a:xfrm>
            <a:off x="6477758" y="2777471"/>
            <a:ext cx="2376682" cy="738664"/>
            <a:chOff x="6477758" y="2848916"/>
            <a:chExt cx="2376682" cy="738664"/>
          </a:xfrm>
        </p:grpSpPr>
        <p:sp>
          <p:nvSpPr>
            <p:cNvPr id="30" name="Rounded Rectangle 29"/>
            <p:cNvSpPr/>
            <p:nvPr/>
          </p:nvSpPr>
          <p:spPr>
            <a:xfrm>
              <a:off x="6477758" y="2853893"/>
              <a:ext cx="2376682" cy="692944"/>
            </a:xfrm>
            <a:prstGeom prst="roundRect">
              <a:avLst/>
            </a:prstGeom>
            <a:solidFill>
              <a:srgbClr val="FF0000">
                <a:alpha val="10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31" name="TextBox 30"/>
            <p:cNvSpPr txBox="1"/>
            <p:nvPr/>
          </p:nvSpPr>
          <p:spPr>
            <a:xfrm>
              <a:off x="6648218" y="2848916"/>
              <a:ext cx="2082801" cy="738664"/>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374 articles eliminated (not specific to built environment)</a:t>
              </a:r>
              <a:endParaRPr lang="en-US" sz="1400" dirty="0">
                <a:solidFill>
                  <a:sysClr val="windowText" lastClr="000000"/>
                </a:solidFill>
                <a:latin typeface="Arial"/>
                <a:cs typeface="Arial"/>
              </a:endParaRPr>
            </a:p>
          </p:txBody>
        </p:sp>
      </p:grpSp>
      <p:grpSp>
        <p:nvGrpSpPr>
          <p:cNvPr id="32" name="Group 31"/>
          <p:cNvGrpSpPr/>
          <p:nvPr/>
        </p:nvGrpSpPr>
        <p:grpSpPr>
          <a:xfrm>
            <a:off x="1798318" y="5061587"/>
            <a:ext cx="3002280" cy="524814"/>
            <a:chOff x="1788792" y="5128269"/>
            <a:chExt cx="3002280" cy="524814"/>
          </a:xfrm>
        </p:grpSpPr>
        <p:sp>
          <p:nvSpPr>
            <p:cNvPr id="68" name="Rounded Rectangle 67"/>
            <p:cNvSpPr/>
            <p:nvPr/>
          </p:nvSpPr>
          <p:spPr>
            <a:xfrm>
              <a:off x="1842951" y="5138733"/>
              <a:ext cx="2921000" cy="514350"/>
            </a:xfrm>
            <a:prstGeom prst="roundRect">
              <a:avLst/>
            </a:prstGeom>
            <a:solidFill>
              <a:schemeClr val="accent1">
                <a:alpha val="2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47" name="TextBox 46"/>
            <p:cNvSpPr txBox="1"/>
            <p:nvPr/>
          </p:nvSpPr>
          <p:spPr>
            <a:xfrm>
              <a:off x="1788792" y="5128269"/>
              <a:ext cx="3002280"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190 articles identified to be included in four primary sub-groups</a:t>
              </a:r>
              <a:endParaRPr lang="en-US" sz="1400" dirty="0">
                <a:solidFill>
                  <a:prstClr val="black"/>
                </a:solidFill>
                <a:latin typeface="Arial"/>
                <a:cs typeface="Arial"/>
              </a:endParaRPr>
            </a:p>
          </p:txBody>
        </p:sp>
      </p:grpSp>
      <p:cxnSp>
        <p:nvCxnSpPr>
          <p:cNvPr id="48" name="Straight Arrow Connector 47"/>
          <p:cNvCxnSpPr/>
          <p:nvPr/>
        </p:nvCxnSpPr>
        <p:spPr>
          <a:xfrm>
            <a:off x="3303451" y="3992166"/>
            <a:ext cx="0" cy="1013222"/>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43830" y="6195159"/>
            <a:ext cx="1147849"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57 </a:t>
            </a:r>
            <a:r>
              <a:rPr lang="en-US" sz="1400" dirty="0" smtClean="0">
                <a:solidFill>
                  <a:prstClr val="black"/>
                </a:solidFill>
                <a:latin typeface="Arial"/>
                <a:cs typeface="Arial"/>
              </a:rPr>
              <a:t>in “air” group</a:t>
            </a:r>
            <a:endParaRPr lang="en-US" sz="1400" dirty="0" smtClean="0">
              <a:solidFill>
                <a:sysClr val="windowText" lastClr="000000"/>
              </a:solidFill>
              <a:latin typeface="Arial"/>
              <a:cs typeface="Arial"/>
            </a:endParaRPr>
          </a:p>
        </p:txBody>
      </p:sp>
      <p:sp>
        <p:nvSpPr>
          <p:cNvPr id="61" name="TextBox 60"/>
          <p:cNvSpPr txBox="1"/>
          <p:nvPr/>
        </p:nvSpPr>
        <p:spPr>
          <a:xfrm>
            <a:off x="1952542" y="6119336"/>
            <a:ext cx="1358900"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45 </a:t>
            </a:r>
            <a:r>
              <a:rPr lang="en-US" sz="1400" dirty="0" smtClean="0">
                <a:solidFill>
                  <a:prstClr val="black"/>
                </a:solidFill>
                <a:latin typeface="Arial"/>
                <a:cs typeface="Arial"/>
              </a:rPr>
              <a:t>in “contact” group</a:t>
            </a:r>
            <a:endParaRPr lang="en-US" sz="1400" dirty="0" smtClean="0">
              <a:solidFill>
                <a:sysClr val="windowText" lastClr="000000"/>
              </a:solidFill>
              <a:latin typeface="Arial"/>
              <a:cs typeface="Arial"/>
            </a:endParaRPr>
          </a:p>
        </p:txBody>
      </p:sp>
      <p:cxnSp>
        <p:nvCxnSpPr>
          <p:cNvPr id="64" name="Straight Arrow Connector 63"/>
          <p:cNvCxnSpPr/>
          <p:nvPr/>
        </p:nvCxnSpPr>
        <p:spPr>
          <a:xfrm>
            <a:off x="3302002" y="4752965"/>
            <a:ext cx="4275136" cy="0"/>
          </a:xfrm>
          <a:prstGeom prst="straightConnector1">
            <a:avLst/>
          </a:prstGeom>
          <a:ln w="31750">
            <a:solidFill>
              <a:schemeClr val="tx2">
                <a:lumMod val="60000"/>
                <a:lumOff val="40000"/>
              </a:schemeClr>
            </a:solidFill>
            <a:headEnd w="lg" len="lg"/>
            <a:tailEnd type="none" w="lg" len="lg"/>
          </a:ln>
        </p:spPr>
        <p:style>
          <a:lnRef idx="1">
            <a:schemeClr val="accent1"/>
          </a:lnRef>
          <a:fillRef idx="0">
            <a:schemeClr val="accent1"/>
          </a:fillRef>
          <a:effectRef idx="0">
            <a:schemeClr val="accent1"/>
          </a:effectRef>
          <a:fontRef idx="minor">
            <a:schemeClr val="tx1"/>
          </a:fontRef>
        </p:style>
      </p:cxnSp>
      <p:sp>
        <p:nvSpPr>
          <p:cNvPr id="66" name="Rounded Rectangle 65"/>
          <p:cNvSpPr/>
          <p:nvPr/>
        </p:nvSpPr>
        <p:spPr>
          <a:xfrm>
            <a:off x="6477758" y="5691188"/>
            <a:ext cx="2133599" cy="1081087"/>
          </a:xfrm>
          <a:prstGeom prst="roundRect">
            <a:avLst/>
          </a:prstGeom>
          <a:solidFill>
            <a:schemeClr val="accent1">
              <a:lumMod val="40000"/>
              <a:lumOff val="60000"/>
              <a:alpha val="10000"/>
            </a:schemeClr>
          </a:solidFill>
          <a:ln>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67" name="TextBox 66"/>
          <p:cNvSpPr txBox="1"/>
          <p:nvPr/>
        </p:nvSpPr>
        <p:spPr>
          <a:xfrm>
            <a:off x="6501568" y="5810745"/>
            <a:ext cx="2082801" cy="892552"/>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592 articles included in secondary sub-groups                      </a:t>
            </a:r>
            <a:r>
              <a:rPr lang="en-US" sz="1200" i="1" dirty="0" smtClean="0">
                <a:solidFill>
                  <a:sysClr val="windowText" lastClr="000000"/>
                </a:solidFill>
                <a:latin typeface="Arial"/>
                <a:cs typeface="Arial"/>
              </a:rPr>
              <a:t>(see Figure 2 for sub-group details)</a:t>
            </a:r>
            <a:endParaRPr lang="en-US" sz="1200" i="1" dirty="0">
              <a:solidFill>
                <a:sysClr val="windowText" lastClr="000000"/>
              </a:solidFill>
              <a:latin typeface="Arial"/>
              <a:cs typeface="Arial"/>
            </a:endParaRPr>
          </a:p>
        </p:txBody>
      </p:sp>
      <p:sp>
        <p:nvSpPr>
          <p:cNvPr id="43" name="TextBox 42"/>
          <p:cNvSpPr txBox="1"/>
          <p:nvPr/>
        </p:nvSpPr>
        <p:spPr>
          <a:xfrm>
            <a:off x="4372239" y="678713"/>
            <a:ext cx="1917700" cy="307777"/>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Title review</a:t>
            </a:r>
            <a:endParaRPr lang="en-US" sz="1400" dirty="0">
              <a:solidFill>
                <a:prstClr val="black"/>
              </a:solidFill>
              <a:latin typeface="Arial"/>
              <a:cs typeface="Arial"/>
            </a:endParaRPr>
          </a:p>
        </p:txBody>
      </p:sp>
      <p:sp>
        <p:nvSpPr>
          <p:cNvPr id="51" name="TextBox 50"/>
          <p:cNvSpPr txBox="1"/>
          <p:nvPr/>
        </p:nvSpPr>
        <p:spPr>
          <a:xfrm>
            <a:off x="4421741" y="1756223"/>
            <a:ext cx="1917700" cy="307777"/>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Abstract review</a:t>
            </a:r>
            <a:endParaRPr lang="en-US" sz="1400" dirty="0">
              <a:solidFill>
                <a:prstClr val="black"/>
              </a:solidFill>
              <a:latin typeface="Arial"/>
              <a:cs typeface="Arial"/>
            </a:endParaRPr>
          </a:p>
        </p:txBody>
      </p:sp>
      <p:sp>
        <p:nvSpPr>
          <p:cNvPr id="54" name="TextBox 53"/>
          <p:cNvSpPr txBox="1"/>
          <p:nvPr/>
        </p:nvSpPr>
        <p:spPr>
          <a:xfrm>
            <a:off x="4373953" y="4467954"/>
            <a:ext cx="2161752" cy="307777"/>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Full-paper review</a:t>
            </a:r>
            <a:endParaRPr lang="en-US" sz="1400" dirty="0">
              <a:solidFill>
                <a:prstClr val="black"/>
              </a:solidFill>
              <a:latin typeface="Arial"/>
              <a:cs typeface="Arial"/>
            </a:endParaRPr>
          </a:p>
        </p:txBody>
      </p:sp>
      <p:grpSp>
        <p:nvGrpSpPr>
          <p:cNvPr id="19" name="Group 18"/>
          <p:cNvGrpSpPr/>
          <p:nvPr/>
        </p:nvGrpSpPr>
        <p:grpSpPr>
          <a:xfrm>
            <a:off x="1230314" y="5644752"/>
            <a:ext cx="4189412" cy="435769"/>
            <a:chOff x="1225551" y="5763827"/>
            <a:chExt cx="4189412" cy="435769"/>
          </a:xfrm>
        </p:grpSpPr>
        <p:cxnSp>
          <p:nvCxnSpPr>
            <p:cNvPr id="35" name="Straight Arrow Connector 34"/>
            <p:cNvCxnSpPr/>
            <p:nvPr/>
          </p:nvCxnSpPr>
          <p:spPr>
            <a:xfrm>
              <a:off x="2615876" y="5788830"/>
              <a:ext cx="0" cy="407194"/>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997537" y="5767399"/>
              <a:ext cx="0" cy="432197"/>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225715" y="5763827"/>
              <a:ext cx="0" cy="435769"/>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225551" y="5778113"/>
              <a:ext cx="4189412" cy="0"/>
            </a:xfrm>
            <a:prstGeom prst="line">
              <a:avLst/>
            </a:prstGeom>
            <a:ln w="317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5394044" y="5767399"/>
              <a:ext cx="0" cy="432197"/>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62" name="TextBox 61"/>
          <p:cNvSpPr txBox="1"/>
          <p:nvPr/>
        </p:nvSpPr>
        <p:spPr>
          <a:xfrm>
            <a:off x="3336012" y="6198883"/>
            <a:ext cx="1358900"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60 </a:t>
            </a:r>
            <a:r>
              <a:rPr lang="en-US" sz="1400" dirty="0" smtClean="0">
                <a:solidFill>
                  <a:prstClr val="black"/>
                </a:solidFill>
                <a:latin typeface="Arial"/>
                <a:cs typeface="Arial"/>
              </a:rPr>
              <a:t>in “water” group</a:t>
            </a:r>
            <a:endParaRPr lang="en-US" sz="1400" dirty="0" smtClean="0">
              <a:solidFill>
                <a:sysClr val="windowText" lastClr="000000"/>
              </a:solidFill>
              <a:latin typeface="Arial"/>
              <a:cs typeface="Arial"/>
            </a:endParaRPr>
          </a:p>
        </p:txBody>
      </p:sp>
      <p:cxnSp>
        <p:nvCxnSpPr>
          <p:cNvPr id="86" name="Straight Arrow Connector 85"/>
          <p:cNvCxnSpPr/>
          <p:nvPr/>
        </p:nvCxnSpPr>
        <p:spPr>
          <a:xfrm>
            <a:off x="7557951" y="4742248"/>
            <a:ext cx="0" cy="889397"/>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4449047" y="2836123"/>
            <a:ext cx="1917700" cy="307777"/>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prstClr val="black"/>
                </a:solidFill>
                <a:latin typeface="Arial"/>
                <a:cs typeface="Arial"/>
              </a:rPr>
              <a:t>Abstract review</a:t>
            </a:r>
            <a:endParaRPr lang="en-US" sz="1400" dirty="0">
              <a:solidFill>
                <a:prstClr val="black"/>
              </a:solidFill>
              <a:latin typeface="Arial"/>
              <a:cs typeface="Arial"/>
            </a:endParaRPr>
          </a:p>
        </p:txBody>
      </p:sp>
      <p:grpSp>
        <p:nvGrpSpPr>
          <p:cNvPr id="7" name="Group 6"/>
          <p:cNvGrpSpPr/>
          <p:nvPr/>
        </p:nvGrpSpPr>
        <p:grpSpPr>
          <a:xfrm>
            <a:off x="3760651" y="2882493"/>
            <a:ext cx="2610994" cy="264318"/>
            <a:chOff x="3760651" y="2939649"/>
            <a:chExt cx="2610994" cy="264318"/>
          </a:xfrm>
        </p:grpSpPr>
        <p:cxnSp>
          <p:nvCxnSpPr>
            <p:cNvPr id="103" name="Straight Arrow Connector 102"/>
            <p:cNvCxnSpPr/>
            <p:nvPr/>
          </p:nvCxnSpPr>
          <p:spPr>
            <a:xfrm>
              <a:off x="3767138" y="3189680"/>
              <a:ext cx="2604507" cy="0"/>
            </a:xfrm>
            <a:prstGeom prst="straightConnector1">
              <a:avLst/>
            </a:prstGeom>
            <a:ln w="31750" cap="sq">
              <a:solidFill>
                <a:schemeClr val="accent2">
                  <a:lumMod val="75000"/>
                  <a:alpha val="80000"/>
                </a:schemeClr>
              </a:solidFill>
              <a:miter lim="8000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3760651" y="2939649"/>
              <a:ext cx="0" cy="264318"/>
            </a:xfrm>
            <a:prstGeom prst="line">
              <a:avLst/>
            </a:prstGeom>
            <a:ln w="31750">
              <a:solidFill>
                <a:schemeClr val="accent2">
                  <a:lumMod val="75000"/>
                  <a:alpha val="8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6477758" y="3797590"/>
            <a:ext cx="2361442" cy="738664"/>
            <a:chOff x="6477758" y="3830931"/>
            <a:chExt cx="2361442" cy="738664"/>
          </a:xfrm>
        </p:grpSpPr>
        <p:sp>
          <p:nvSpPr>
            <p:cNvPr id="116" name="Rounded Rectangle 115"/>
            <p:cNvSpPr/>
            <p:nvPr/>
          </p:nvSpPr>
          <p:spPr>
            <a:xfrm>
              <a:off x="6477758" y="3844727"/>
              <a:ext cx="2361442" cy="692944"/>
            </a:xfrm>
            <a:prstGeom prst="roundRect">
              <a:avLst/>
            </a:prstGeom>
            <a:solidFill>
              <a:schemeClr val="accent3">
                <a:lumMod val="75000"/>
                <a:alpha val="10000"/>
              </a:schemeClr>
            </a:solidFill>
            <a:ln w="31750" cmpd="dbl">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latin typeface="Arial"/>
                <a:cs typeface="Arial"/>
              </a:endParaRPr>
            </a:p>
          </p:txBody>
        </p:sp>
        <p:sp>
          <p:nvSpPr>
            <p:cNvPr id="117" name="TextBox 116"/>
            <p:cNvSpPr txBox="1"/>
            <p:nvPr/>
          </p:nvSpPr>
          <p:spPr>
            <a:xfrm>
              <a:off x="6485377" y="3830931"/>
              <a:ext cx="2323343" cy="738664"/>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ysClr val="windowText" lastClr="000000"/>
                  </a:solidFill>
                  <a:latin typeface="Arial"/>
                  <a:cs typeface="Arial"/>
                </a:rPr>
                <a:t>Papers from secondary scan  (Additional articles, 74 grey literature)</a:t>
              </a:r>
              <a:endParaRPr lang="en-US" sz="1400" dirty="0">
                <a:solidFill>
                  <a:sysClr val="windowText" lastClr="000000"/>
                </a:solidFill>
                <a:latin typeface="Arial"/>
                <a:cs typeface="Arial"/>
              </a:endParaRPr>
            </a:p>
          </p:txBody>
        </p:sp>
      </p:grpSp>
      <p:cxnSp>
        <p:nvCxnSpPr>
          <p:cNvPr id="121" name="Straight Arrow Connector 120"/>
          <p:cNvCxnSpPr/>
          <p:nvPr/>
        </p:nvCxnSpPr>
        <p:spPr>
          <a:xfrm flipH="1">
            <a:off x="3403602" y="4163603"/>
            <a:ext cx="2971801" cy="0"/>
          </a:xfrm>
          <a:prstGeom prst="straightConnector1">
            <a:avLst/>
          </a:prstGeom>
          <a:ln w="31750" cmpd="dbl">
            <a:solidFill>
              <a:schemeClr val="accent3">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3760651" y="1787118"/>
            <a:ext cx="2610994" cy="264318"/>
            <a:chOff x="3760651" y="2939649"/>
            <a:chExt cx="2610994" cy="264318"/>
          </a:xfrm>
        </p:grpSpPr>
        <p:cxnSp>
          <p:nvCxnSpPr>
            <p:cNvPr id="58" name="Straight Arrow Connector 57"/>
            <p:cNvCxnSpPr/>
            <p:nvPr/>
          </p:nvCxnSpPr>
          <p:spPr>
            <a:xfrm>
              <a:off x="3767138" y="3189680"/>
              <a:ext cx="2604507" cy="0"/>
            </a:xfrm>
            <a:prstGeom prst="straightConnector1">
              <a:avLst/>
            </a:prstGeom>
            <a:ln w="31750" cap="sq">
              <a:solidFill>
                <a:schemeClr val="accent2">
                  <a:lumMod val="75000"/>
                  <a:alpha val="80000"/>
                </a:schemeClr>
              </a:solidFill>
              <a:miter lim="8000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3760651" y="2939649"/>
              <a:ext cx="0" cy="264318"/>
            </a:xfrm>
            <a:prstGeom prst="line">
              <a:avLst/>
            </a:prstGeom>
            <a:ln w="31750">
              <a:solidFill>
                <a:schemeClr val="accent2">
                  <a:lumMod val="75000"/>
                  <a:alpha val="80000"/>
                </a:schemeClr>
              </a:solidFill>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3760651" y="710799"/>
            <a:ext cx="2610994" cy="264318"/>
            <a:chOff x="3760651" y="2939649"/>
            <a:chExt cx="2610994" cy="264318"/>
          </a:xfrm>
        </p:grpSpPr>
        <p:cxnSp>
          <p:nvCxnSpPr>
            <p:cNvPr id="65" name="Straight Arrow Connector 64"/>
            <p:cNvCxnSpPr/>
            <p:nvPr/>
          </p:nvCxnSpPr>
          <p:spPr>
            <a:xfrm>
              <a:off x="3767138" y="3189680"/>
              <a:ext cx="2604507" cy="0"/>
            </a:xfrm>
            <a:prstGeom prst="straightConnector1">
              <a:avLst/>
            </a:prstGeom>
            <a:ln w="31750" cap="sq">
              <a:solidFill>
                <a:schemeClr val="accent2">
                  <a:lumMod val="75000"/>
                  <a:alpha val="80000"/>
                </a:schemeClr>
              </a:solidFill>
              <a:miter lim="8000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3760651" y="2939649"/>
              <a:ext cx="0" cy="264318"/>
            </a:xfrm>
            <a:prstGeom prst="line">
              <a:avLst/>
            </a:prstGeom>
            <a:ln w="31750">
              <a:solidFill>
                <a:schemeClr val="accent2">
                  <a:lumMod val="75000"/>
                  <a:alpha val="80000"/>
                </a:schemeClr>
              </a:solidFill>
            </a:ln>
          </p:spPr>
          <p:style>
            <a:lnRef idx="1">
              <a:schemeClr val="accent1"/>
            </a:lnRef>
            <a:fillRef idx="0">
              <a:schemeClr val="accent1"/>
            </a:fillRef>
            <a:effectRef idx="0">
              <a:schemeClr val="accent1"/>
            </a:effectRef>
            <a:fontRef idx="minor">
              <a:schemeClr val="tx1"/>
            </a:fontRef>
          </p:style>
        </p:cxnSp>
      </p:grpSp>
      <p:cxnSp>
        <p:nvCxnSpPr>
          <p:cNvPr id="77" name="Straight Arrow Connector 76"/>
          <p:cNvCxnSpPr/>
          <p:nvPr/>
        </p:nvCxnSpPr>
        <p:spPr>
          <a:xfrm>
            <a:off x="3303451" y="1793083"/>
            <a:ext cx="0" cy="450055"/>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303451" y="2883695"/>
            <a:ext cx="0" cy="450055"/>
          </a:xfrm>
          <a:prstGeom prst="straightConnector1">
            <a:avLst/>
          </a:prstGeom>
          <a:ln w="31750">
            <a:solidFill>
              <a:schemeClr val="tx2">
                <a:lumMod val="60000"/>
                <a:lumOff val="4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02360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stretch>
            <a:fillRect/>
          </a:stretch>
        </p:blipFill>
        <p:spPr>
          <a:xfrm>
            <a:off x="0" y="1574800"/>
            <a:ext cx="9144000" cy="3690374"/>
          </a:xfrm>
          <a:prstGeom prst="rect">
            <a:avLst/>
          </a:prstGeom>
        </p:spPr>
      </p:pic>
      <p:pic>
        <p:nvPicPr>
          <p:cNvPr id="5" name="Picture 4"/>
          <p:cNvPicPr>
            <a:picLocks noChangeAspect="1"/>
          </p:cNvPicPr>
          <p:nvPr/>
        </p:nvPicPr>
        <p:blipFill>
          <a:blip r:embed="rId3" cstate="print"/>
          <a:stretch>
            <a:fillRect/>
          </a:stretch>
        </p:blipFill>
        <p:spPr>
          <a:xfrm>
            <a:off x="0" y="1574800"/>
            <a:ext cx="9144000" cy="3690374"/>
          </a:xfrm>
          <a:prstGeom prst="rect">
            <a:avLst/>
          </a:prstGeom>
        </p:spPr>
      </p:pic>
      <p:pic>
        <p:nvPicPr>
          <p:cNvPr id="7" name="Picture 6"/>
          <p:cNvPicPr>
            <a:picLocks noChangeAspect="1"/>
          </p:cNvPicPr>
          <p:nvPr/>
        </p:nvPicPr>
        <p:blipFill>
          <a:blip r:embed="rId3" cstate="print"/>
          <a:stretch>
            <a:fillRect/>
          </a:stretch>
        </p:blipFill>
        <p:spPr>
          <a:xfrm>
            <a:off x="0" y="1574800"/>
            <a:ext cx="9144000" cy="3690374"/>
          </a:xfrm>
          <a:prstGeom prst="rect">
            <a:avLst/>
          </a:prstGeom>
        </p:spPr>
      </p:pic>
      <p:pic>
        <p:nvPicPr>
          <p:cNvPr id="8" name="Picture 7"/>
          <p:cNvPicPr>
            <a:picLocks noChangeAspect="1"/>
          </p:cNvPicPr>
          <p:nvPr/>
        </p:nvPicPr>
        <p:blipFill>
          <a:blip r:embed="rId3" cstate="print"/>
          <a:stretch>
            <a:fillRect/>
          </a:stretch>
        </p:blipFill>
        <p:spPr>
          <a:xfrm>
            <a:off x="0" y="1574800"/>
            <a:ext cx="9144000" cy="3690374"/>
          </a:xfrm>
          <a:prstGeom prst="rect">
            <a:avLst/>
          </a:prstGeom>
        </p:spPr>
      </p:pic>
      <p:pic>
        <p:nvPicPr>
          <p:cNvPr id="9" name="Picture 8"/>
          <p:cNvPicPr>
            <a:picLocks noChangeAspect="1"/>
          </p:cNvPicPr>
          <p:nvPr/>
        </p:nvPicPr>
        <p:blipFill>
          <a:blip r:embed="rId3" cstate="print"/>
          <a:stretch>
            <a:fillRect/>
          </a:stretch>
        </p:blipFill>
        <p:spPr>
          <a:xfrm>
            <a:off x="0" y="1574800"/>
            <a:ext cx="9144000" cy="3690374"/>
          </a:xfrm>
          <a:prstGeom prst="rect">
            <a:avLst/>
          </a:prstGeom>
        </p:spPr>
      </p:pic>
      <p:pic>
        <p:nvPicPr>
          <p:cNvPr id="10" name="Picture 9"/>
          <p:cNvPicPr>
            <a:picLocks noChangeAspect="1"/>
          </p:cNvPicPr>
          <p:nvPr/>
        </p:nvPicPr>
        <p:blipFill>
          <a:blip r:embed="rId3" cstate="print"/>
          <a:stretch>
            <a:fillRect/>
          </a:stretch>
        </p:blipFill>
        <p:spPr>
          <a:xfrm>
            <a:off x="0" y="1574800"/>
            <a:ext cx="9144000" cy="3690374"/>
          </a:xfrm>
          <a:prstGeom prst="rect">
            <a:avLst/>
          </a:prstGeom>
        </p:spPr>
      </p:pic>
      <p:sp>
        <p:nvSpPr>
          <p:cNvPr id="11" name="TextBox 10"/>
          <p:cNvSpPr txBox="1"/>
          <p:nvPr/>
        </p:nvSpPr>
        <p:spPr>
          <a:xfrm>
            <a:off x="185217" y="5520795"/>
            <a:ext cx="8757077" cy="830997"/>
          </a:xfrm>
          <a:prstGeom prst="rect">
            <a:avLst/>
          </a:prstGeom>
          <a:noFill/>
        </p:spPr>
        <p:txBody>
          <a:bodyPr wrap="square" rtlCol="0">
            <a:spAutoFit/>
          </a:bodyPr>
          <a:lstStyle/>
          <a:p>
            <a:pPr algn="ctr"/>
            <a:r>
              <a:rPr lang="en-US" dirty="0" smtClean="0">
                <a:latin typeface="Arial" pitchFamily="34" charset="0"/>
                <a:cs typeface="Arial" pitchFamily="34" charset="0"/>
              </a:rPr>
              <a:t>Moving dispensers into line-of-sight increased hand hygiene compliance from 33.6% to 60% </a:t>
            </a:r>
            <a:r>
              <a:rPr lang="en-US" sz="2000" dirty="0" smtClean="0">
                <a:latin typeface="Arial" pitchFamily="34" charset="0"/>
                <a:cs typeface="Arial" pitchFamily="34" charset="0"/>
              </a:rPr>
              <a:t>(Source: </a:t>
            </a:r>
            <a:r>
              <a:rPr lang="en-US" sz="2000" dirty="0" err="1" smtClean="0">
                <a:latin typeface="Arial" pitchFamily="34" charset="0"/>
                <a:cs typeface="Arial" pitchFamily="34" charset="0"/>
              </a:rPr>
              <a:t>Nevo</a:t>
            </a:r>
            <a:r>
              <a:rPr lang="en-US" sz="2000" dirty="0" smtClean="0">
                <a:latin typeface="Arial" pitchFamily="34" charset="0"/>
                <a:cs typeface="Arial" pitchFamily="34" charset="0"/>
              </a:rPr>
              <a:t> et al 2010)</a:t>
            </a:r>
            <a:endParaRPr lang="en-US" sz="2000" dirty="0">
              <a:latin typeface="Arial" pitchFamily="34" charset="0"/>
              <a:cs typeface="Arial" pitchFamily="34" charset="0"/>
            </a:endParaRPr>
          </a:p>
        </p:txBody>
      </p:sp>
      <p:sp>
        <p:nvSpPr>
          <p:cNvPr id="2" name="TextBox 1"/>
          <p:cNvSpPr txBox="1"/>
          <p:nvPr/>
        </p:nvSpPr>
        <p:spPr>
          <a:xfrm>
            <a:off x="185217" y="309282"/>
            <a:ext cx="8541924" cy="1077218"/>
          </a:xfrm>
          <a:prstGeom prst="rect">
            <a:avLst/>
          </a:prstGeom>
          <a:noFill/>
        </p:spPr>
        <p:txBody>
          <a:bodyPr wrap="square" rtlCol="0">
            <a:spAutoFit/>
          </a:bodyPr>
          <a:lstStyle/>
          <a:p>
            <a:pPr algn="ctr"/>
            <a:r>
              <a:rPr lang="en-US" sz="3200" dirty="0" smtClean="0">
                <a:latin typeface="Arial" pitchFamily="34" charset="0"/>
                <a:cs typeface="Arial" pitchFamily="34" charset="0"/>
              </a:rPr>
              <a:t>Increasing Hand Hygiene Compliance with the Built Environment</a:t>
            </a:r>
            <a:endParaRPr lang="en-US" sz="3200" dirty="0">
              <a:latin typeface="Arial" pitchFamily="34" charset="0"/>
              <a:cs typeface="Arial" pitchFamily="34" charset="0"/>
            </a:endParaRPr>
          </a:p>
        </p:txBody>
      </p:sp>
      <p:sp>
        <p:nvSpPr>
          <p:cNvPr id="3" name="Down Arrow 2"/>
          <p:cNvSpPr/>
          <p:nvPr/>
        </p:nvSpPr>
        <p:spPr>
          <a:xfrm rot="2774275">
            <a:off x="7135855" y="1944247"/>
            <a:ext cx="470781" cy="95220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394" name="Picture 2"/>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colorTemperature colorTemp="4375"/>
                    </a14:imgEffect>
                    <a14:imgEffect>
                      <a14:saturation sat="60000"/>
                    </a14:imgEffect>
                  </a14:imgLayer>
                </a14:imgProps>
              </a:ext>
              <a:ext uri="{28A0092B-C50C-407E-A947-70E740481C1C}">
                <a14:useLocalDpi xmlns:a14="http://schemas.microsoft.com/office/drawing/2010/main" xmlns="" val="0"/>
              </a:ext>
            </a:extLst>
          </a:blip>
          <a:srcRect/>
          <a:stretch>
            <a:fillRect/>
          </a:stretch>
        </p:blipFill>
        <p:spPr bwMode="auto">
          <a:xfrm rot="17357922">
            <a:off x="1745948" y="1863243"/>
            <a:ext cx="954676" cy="930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72520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530" y="0"/>
            <a:ext cx="8790340" cy="941025"/>
          </a:xfrm>
        </p:spPr>
        <p:txBody>
          <a:bodyPr>
            <a:noAutofit/>
          </a:bodyPr>
          <a:lstStyle/>
          <a:p>
            <a:r>
              <a:rPr lang="en-US" sz="3200" dirty="0" smtClean="0">
                <a:latin typeface="Arial" pitchFamily="34" charset="0"/>
                <a:cs typeface="Arial" pitchFamily="34" charset="0"/>
              </a:rPr>
              <a:t>Technologies to Reduce Infection Risk: UVGI</a:t>
            </a:r>
            <a:endParaRPr lang="en-US" sz="3200" dirty="0">
              <a:latin typeface="Arial" pitchFamily="34" charset="0"/>
              <a:cs typeface="Arial" pitchFamily="34" charset="0"/>
            </a:endParaRPr>
          </a:p>
        </p:txBody>
      </p:sp>
      <p:sp>
        <p:nvSpPr>
          <p:cNvPr id="6" name="Rectangle 5"/>
          <p:cNvSpPr/>
          <p:nvPr/>
        </p:nvSpPr>
        <p:spPr>
          <a:xfrm>
            <a:off x="501321" y="1661518"/>
            <a:ext cx="4860273" cy="469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1815353" y="2528047"/>
            <a:ext cx="3751729" cy="36898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ctangle 10"/>
          <p:cNvSpPr/>
          <p:nvPr/>
        </p:nvSpPr>
        <p:spPr>
          <a:xfrm>
            <a:off x="5042648" y="1986398"/>
            <a:ext cx="3751729" cy="36898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2860" tIns="22860" rIns="22860" bIns="22860" numCol="1" spcCol="1270" anchor="b" anchorCtr="0">
            <a:noAutofit/>
          </a:bodyPr>
          <a:lstStyle/>
          <a:p>
            <a:pPr lvl="0" algn="ctr" defTabSz="800100">
              <a:lnSpc>
                <a:spcPct val="90000"/>
              </a:lnSpc>
              <a:spcBef>
                <a:spcPct val="0"/>
              </a:spcBef>
              <a:spcAft>
                <a:spcPct val="35000"/>
              </a:spcAft>
            </a:pPr>
            <a:r>
              <a:rPr lang="en-US" sz="2000" kern="1200" dirty="0" smtClean="0">
                <a:latin typeface="Arial" pitchFamily="34" charset="0"/>
                <a:cs typeface="Arial" pitchFamily="34" charset="0"/>
              </a:rPr>
              <a:t> </a:t>
            </a:r>
            <a:endParaRPr lang="en-US" sz="2000" kern="1200" dirty="0">
              <a:latin typeface="Arial" pitchFamily="34" charset="0"/>
              <a:cs typeface="Arial" pitchFamily="34" charset="0"/>
            </a:endParaRPr>
          </a:p>
        </p:txBody>
      </p:sp>
      <p:sp>
        <p:nvSpPr>
          <p:cNvPr id="12" name="Rectangle 11"/>
          <p:cNvSpPr/>
          <p:nvPr/>
        </p:nvSpPr>
        <p:spPr>
          <a:xfrm>
            <a:off x="168088" y="941025"/>
            <a:ext cx="6568888" cy="774012"/>
          </a:xfrm>
          <a:prstGeom prst="rect">
            <a:avLst/>
          </a:prstGeom>
        </p:spPr>
        <p:style>
          <a:lnRef idx="2">
            <a:schemeClr val="accent1"/>
          </a:lnRef>
          <a:fillRef idx="1">
            <a:schemeClr val="lt1"/>
          </a:fillRef>
          <a:effectRef idx="0">
            <a:schemeClr val="accent1"/>
          </a:effectRef>
          <a:fontRef idx="minor">
            <a:schemeClr val="dk1"/>
          </a:fontRef>
        </p:style>
        <p:txBody>
          <a:bodyPr spcFirstLastPara="0" vert="horz" wrap="square" lIns="25400" tIns="25400" rIns="25400" bIns="25400" numCol="1" spcCol="1270" anchor="b" anchorCtr="0">
            <a:noAutofit/>
          </a:bodyPr>
          <a:lstStyle/>
          <a:p>
            <a:pPr lvl="0" defTabSz="889000">
              <a:lnSpc>
                <a:spcPct val="90000"/>
              </a:lnSpc>
              <a:spcBef>
                <a:spcPct val="0"/>
              </a:spcBef>
              <a:spcAft>
                <a:spcPct val="35000"/>
              </a:spcAft>
            </a:pPr>
            <a:r>
              <a:rPr lang="en-US" sz="2000" kern="1200" dirty="0" smtClean="0">
                <a:latin typeface="Arial" pitchFamily="34" charset="0"/>
                <a:cs typeface="Arial" pitchFamily="34" charset="0"/>
              </a:rPr>
              <a:t>HVAC components had moderate to heavy contamination pre-</a:t>
            </a:r>
            <a:r>
              <a:rPr lang="en-US" sz="2000" kern="1200" dirty="0" err="1" smtClean="0">
                <a:latin typeface="Arial" pitchFamily="34" charset="0"/>
                <a:cs typeface="Arial" pitchFamily="34" charset="0"/>
              </a:rPr>
              <a:t>eUVGI</a:t>
            </a:r>
            <a:r>
              <a:rPr lang="en-US" sz="2000" kern="1200" dirty="0" smtClean="0">
                <a:latin typeface="Arial" pitchFamily="34" charset="0"/>
                <a:cs typeface="Arial" pitchFamily="34" charset="0"/>
              </a:rPr>
              <a:t> installation </a:t>
            </a:r>
            <a:endParaRPr lang="en-US" sz="2000" kern="1200" dirty="0">
              <a:latin typeface="Arial" pitchFamily="34" charset="0"/>
              <a:cs typeface="Arial" pitchFamily="34" charset="0"/>
            </a:endParaRPr>
          </a:p>
        </p:txBody>
      </p:sp>
      <p:sp>
        <p:nvSpPr>
          <p:cNvPr id="13" name="TextBox 12"/>
          <p:cNvSpPr txBox="1"/>
          <p:nvPr/>
        </p:nvSpPr>
        <p:spPr>
          <a:xfrm>
            <a:off x="168089" y="2724805"/>
            <a:ext cx="5614146"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latin typeface="Arial" pitchFamily="34" charset="0"/>
                <a:cs typeface="Arial" pitchFamily="34" charset="0"/>
              </a:rPr>
              <a:t>Surface and air samples </a:t>
            </a:r>
            <a:r>
              <a:rPr lang="en-US" sz="2000" dirty="0">
                <a:latin typeface="Arial" pitchFamily="34" charset="0"/>
                <a:cs typeface="Arial" pitchFamily="34" charset="0"/>
              </a:rPr>
              <a:t>had moderate to heavy contamination pre-</a:t>
            </a:r>
            <a:r>
              <a:rPr lang="en-US" sz="2000" dirty="0" err="1">
                <a:latin typeface="Arial" pitchFamily="34" charset="0"/>
                <a:cs typeface="Arial" pitchFamily="34" charset="0"/>
              </a:rPr>
              <a:t>eUVGI</a:t>
            </a:r>
            <a:r>
              <a:rPr lang="en-US" sz="2000" dirty="0">
                <a:latin typeface="Arial" pitchFamily="34" charset="0"/>
                <a:cs typeface="Arial" pitchFamily="34" charset="0"/>
              </a:rPr>
              <a:t> installation</a:t>
            </a:r>
            <a:r>
              <a:rPr lang="en-US" sz="2000" dirty="0" smtClean="0">
                <a:latin typeface="Arial" pitchFamily="34" charset="0"/>
                <a:cs typeface="Arial" pitchFamily="34" charset="0"/>
              </a:rPr>
              <a:t> </a:t>
            </a:r>
            <a:endParaRPr lang="en-US" sz="2000" dirty="0">
              <a:latin typeface="Arial" pitchFamily="34" charset="0"/>
              <a:cs typeface="Arial" pitchFamily="34" charset="0"/>
            </a:endParaRPr>
          </a:p>
        </p:txBody>
      </p:sp>
      <p:sp>
        <p:nvSpPr>
          <p:cNvPr id="15" name="Rectangle 14"/>
          <p:cNvSpPr/>
          <p:nvPr/>
        </p:nvSpPr>
        <p:spPr>
          <a:xfrm>
            <a:off x="5042648" y="2586137"/>
            <a:ext cx="3953434" cy="36898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2860" tIns="22860" rIns="22860" bIns="22860" numCol="1" spcCol="1270" anchor="b" anchorCtr="0">
            <a:noAutofit/>
          </a:bodyPr>
          <a:lstStyle/>
          <a:p>
            <a:pPr lvl="0" algn="ctr" defTabSz="800100">
              <a:lnSpc>
                <a:spcPct val="90000"/>
              </a:lnSpc>
              <a:spcBef>
                <a:spcPct val="0"/>
              </a:spcBef>
              <a:spcAft>
                <a:spcPct val="35000"/>
              </a:spcAft>
            </a:pPr>
            <a:r>
              <a:rPr lang="en-US" sz="2000" kern="1200" dirty="0" smtClean="0">
                <a:latin typeface="Arial" pitchFamily="34" charset="0"/>
                <a:cs typeface="Arial" pitchFamily="34" charset="0"/>
              </a:rPr>
              <a:t> </a:t>
            </a:r>
            <a:endParaRPr lang="en-US" sz="2000" kern="1200" dirty="0">
              <a:latin typeface="Arial" pitchFamily="34" charset="0"/>
              <a:cs typeface="Arial" pitchFamily="34" charset="0"/>
            </a:endParaRPr>
          </a:p>
        </p:txBody>
      </p:sp>
      <p:sp>
        <p:nvSpPr>
          <p:cNvPr id="16" name="TextBox 15"/>
          <p:cNvSpPr txBox="1"/>
          <p:nvPr/>
        </p:nvSpPr>
        <p:spPr>
          <a:xfrm>
            <a:off x="94128" y="4433235"/>
            <a:ext cx="9049872"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latin typeface="Arial" pitchFamily="34" charset="0"/>
                <a:cs typeface="Arial" pitchFamily="34" charset="0"/>
              </a:rPr>
              <a:t>74% of tracheal aspirates were positive for pathogens such as </a:t>
            </a:r>
            <a:r>
              <a:rPr lang="en-US" sz="2000" i="1" dirty="0">
                <a:latin typeface="Arial" pitchFamily="34" charset="0"/>
                <a:cs typeface="Arial" pitchFamily="34" charset="0"/>
              </a:rPr>
              <a:t>P</a:t>
            </a:r>
            <a:r>
              <a:rPr lang="en-US" sz="2000" i="1" dirty="0" smtClean="0">
                <a:latin typeface="Arial" pitchFamily="34" charset="0"/>
                <a:cs typeface="Arial" pitchFamily="34" charset="0"/>
              </a:rPr>
              <a:t>seudomonas </a:t>
            </a:r>
            <a:r>
              <a:rPr lang="en-US" sz="2000" i="1" dirty="0" err="1" smtClean="0">
                <a:latin typeface="Arial" pitchFamily="34" charset="0"/>
                <a:cs typeface="Arial" pitchFamily="34" charset="0"/>
              </a:rPr>
              <a:t>aeruginosa</a:t>
            </a:r>
            <a:r>
              <a:rPr lang="en-US" sz="2000" i="1" dirty="0">
                <a:latin typeface="Arial" pitchFamily="34" charset="0"/>
                <a:cs typeface="Arial" pitchFamily="34" charset="0"/>
              </a:rPr>
              <a:t> </a:t>
            </a:r>
            <a:r>
              <a:rPr lang="en-US" sz="2000" dirty="0" smtClean="0">
                <a:latin typeface="Arial" pitchFamily="34" charset="0"/>
                <a:cs typeface="Arial" pitchFamily="34" charset="0"/>
              </a:rPr>
              <a:t>and</a:t>
            </a:r>
            <a:r>
              <a:rPr lang="en-US" sz="2000" i="1" dirty="0" smtClean="0">
                <a:latin typeface="Arial" pitchFamily="34" charset="0"/>
                <a:cs typeface="Arial" pitchFamily="34" charset="0"/>
              </a:rPr>
              <a:t>  Klebsiella </a:t>
            </a:r>
            <a:r>
              <a:rPr lang="en-US" sz="2000" i="1" dirty="0" err="1" smtClean="0">
                <a:latin typeface="Arial" pitchFamily="34" charset="0"/>
                <a:cs typeface="Arial" pitchFamily="34" charset="0"/>
              </a:rPr>
              <a:t>pneumoniae</a:t>
            </a:r>
            <a:r>
              <a:rPr lang="en-US" sz="2000" i="1" dirty="0" smtClean="0">
                <a:latin typeface="Arial" pitchFamily="34" charset="0"/>
                <a:cs typeface="Arial" pitchFamily="34" charset="0"/>
              </a:rPr>
              <a:t> </a:t>
            </a:r>
            <a:r>
              <a:rPr lang="en-US" sz="2000" dirty="0" smtClean="0">
                <a:latin typeface="Arial" pitchFamily="34" charset="0"/>
                <a:cs typeface="Arial" pitchFamily="34" charset="0"/>
              </a:rPr>
              <a:t> pre-</a:t>
            </a:r>
            <a:r>
              <a:rPr lang="en-US" sz="2000" dirty="0" err="1" smtClean="0">
                <a:latin typeface="Arial" pitchFamily="34" charset="0"/>
                <a:cs typeface="Arial" pitchFamily="34" charset="0"/>
              </a:rPr>
              <a:t>eUVGI</a:t>
            </a:r>
            <a:r>
              <a:rPr lang="en-US" sz="2000" dirty="0" smtClean="0">
                <a:latin typeface="Arial" pitchFamily="34" charset="0"/>
                <a:cs typeface="Arial" pitchFamily="34" charset="0"/>
              </a:rPr>
              <a:t> installation</a:t>
            </a:r>
            <a:endParaRPr lang="en-US" sz="2000" dirty="0">
              <a:latin typeface="Arial" pitchFamily="34" charset="0"/>
              <a:cs typeface="Arial" pitchFamily="34" charset="0"/>
            </a:endParaRPr>
          </a:p>
        </p:txBody>
      </p:sp>
      <p:sp>
        <p:nvSpPr>
          <p:cNvPr id="18" name="TextBox 17"/>
          <p:cNvSpPr txBox="1"/>
          <p:nvPr/>
        </p:nvSpPr>
        <p:spPr>
          <a:xfrm>
            <a:off x="1334084" y="5324888"/>
            <a:ext cx="7180728" cy="4001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r"/>
            <a:r>
              <a:rPr lang="en-US" sz="2000" dirty="0" smtClean="0">
                <a:latin typeface="Arial" pitchFamily="34" charset="0"/>
                <a:cs typeface="Arial" pitchFamily="34" charset="0"/>
              </a:rPr>
              <a:t>55% of tracheal aspirates were positive at 6 months post</a:t>
            </a:r>
            <a:endParaRPr lang="en-US" sz="2000" dirty="0">
              <a:latin typeface="Arial" pitchFamily="34" charset="0"/>
              <a:cs typeface="Arial" pitchFamily="34" charset="0"/>
            </a:endParaRPr>
          </a:p>
        </p:txBody>
      </p:sp>
      <p:sp>
        <p:nvSpPr>
          <p:cNvPr id="19" name="TextBox 18"/>
          <p:cNvSpPr txBox="1"/>
          <p:nvPr/>
        </p:nvSpPr>
        <p:spPr>
          <a:xfrm>
            <a:off x="1815353" y="5957554"/>
            <a:ext cx="7234517"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r"/>
            <a:r>
              <a:rPr lang="en-US" sz="2000" dirty="0" smtClean="0">
                <a:latin typeface="Arial" pitchFamily="34" charset="0"/>
                <a:cs typeface="Arial" pitchFamily="34" charset="0"/>
              </a:rPr>
              <a:t>44% of tracheal aspirates were positive at 18 months post</a:t>
            </a:r>
            <a:endParaRPr lang="en-US" sz="2000" dirty="0">
              <a:latin typeface="Arial" pitchFamily="34" charset="0"/>
              <a:cs typeface="Arial" pitchFamily="34" charset="0"/>
            </a:endParaRPr>
          </a:p>
        </p:txBody>
      </p:sp>
      <p:sp>
        <p:nvSpPr>
          <p:cNvPr id="20" name="Rectangle 19"/>
          <p:cNvSpPr/>
          <p:nvPr/>
        </p:nvSpPr>
        <p:spPr>
          <a:xfrm>
            <a:off x="3065929" y="3602346"/>
            <a:ext cx="5943601"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r" defTabSz="800100">
              <a:lnSpc>
                <a:spcPct val="90000"/>
              </a:lnSpc>
              <a:spcAft>
                <a:spcPct val="35000"/>
              </a:spcAft>
            </a:pPr>
            <a:r>
              <a:rPr lang="en-US" sz="2000" dirty="0">
                <a:latin typeface="Arial" pitchFamily="34" charset="0"/>
                <a:cs typeface="Arial" pitchFamily="34" charset="0"/>
              </a:rPr>
              <a:t>All surface cultures negative at 6 months </a:t>
            </a:r>
            <a:r>
              <a:rPr lang="en-US" sz="2000" dirty="0" smtClean="0">
                <a:latin typeface="Arial" pitchFamily="34" charset="0"/>
                <a:cs typeface="Arial" pitchFamily="34" charset="0"/>
              </a:rPr>
              <a:t>post</a:t>
            </a:r>
            <a:endParaRPr lang="en-US" sz="2000" dirty="0">
              <a:latin typeface="Arial" pitchFamily="34" charset="0"/>
              <a:cs typeface="Arial" pitchFamily="34" charset="0"/>
            </a:endParaRPr>
          </a:p>
        </p:txBody>
      </p:sp>
      <p:sp>
        <p:nvSpPr>
          <p:cNvPr id="21" name="Rectangle 20"/>
          <p:cNvSpPr/>
          <p:nvPr/>
        </p:nvSpPr>
        <p:spPr>
          <a:xfrm>
            <a:off x="2931457" y="1776833"/>
            <a:ext cx="6064625"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r" defTabSz="800100">
              <a:lnSpc>
                <a:spcPct val="90000"/>
              </a:lnSpc>
              <a:spcAft>
                <a:spcPct val="35000"/>
              </a:spcAft>
            </a:pPr>
            <a:r>
              <a:rPr lang="en-US" sz="2000" dirty="0">
                <a:latin typeface="Arial" pitchFamily="34" charset="0"/>
                <a:cs typeface="Arial" pitchFamily="34" charset="0"/>
              </a:rPr>
              <a:t>All HVAC cultures negative at 6 months </a:t>
            </a:r>
            <a:r>
              <a:rPr lang="en-US" sz="2000" dirty="0" smtClean="0">
                <a:latin typeface="Arial" pitchFamily="34" charset="0"/>
                <a:cs typeface="Arial" pitchFamily="34" charset="0"/>
              </a:rPr>
              <a:t>post</a:t>
            </a:r>
            <a:endParaRPr lang="en-US" sz="2000" dirty="0">
              <a:latin typeface="Arial" pitchFamily="34" charset="0"/>
              <a:cs typeface="Arial" pitchFamily="34" charset="0"/>
            </a:endParaRPr>
          </a:p>
        </p:txBody>
      </p:sp>
      <p:sp>
        <p:nvSpPr>
          <p:cNvPr id="24" name="Bent-Up Arrow 23"/>
          <p:cNvSpPr/>
          <p:nvPr/>
        </p:nvSpPr>
        <p:spPr>
          <a:xfrm rot="5400000">
            <a:off x="2466259" y="1754788"/>
            <a:ext cx="495793" cy="39776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itchFamily="34" charset="0"/>
              <a:cs typeface="Arial" pitchFamily="34" charset="0"/>
            </a:endParaRPr>
          </a:p>
        </p:txBody>
      </p:sp>
      <p:sp>
        <p:nvSpPr>
          <p:cNvPr id="25" name="Bent-Up Arrow 24"/>
          <p:cNvSpPr/>
          <p:nvPr/>
        </p:nvSpPr>
        <p:spPr>
          <a:xfrm rot="5400000">
            <a:off x="2619151" y="3543262"/>
            <a:ext cx="495793" cy="39776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itchFamily="34" charset="0"/>
              <a:cs typeface="Arial" pitchFamily="34" charset="0"/>
            </a:endParaRPr>
          </a:p>
        </p:txBody>
      </p:sp>
      <p:sp>
        <p:nvSpPr>
          <p:cNvPr id="26" name="Bent-Up Arrow 25"/>
          <p:cNvSpPr/>
          <p:nvPr/>
        </p:nvSpPr>
        <p:spPr>
          <a:xfrm rot="5400000">
            <a:off x="887306" y="5242759"/>
            <a:ext cx="495793" cy="39776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itchFamily="34" charset="0"/>
              <a:cs typeface="Arial" pitchFamily="34" charset="0"/>
            </a:endParaRPr>
          </a:p>
        </p:txBody>
      </p:sp>
      <p:sp>
        <p:nvSpPr>
          <p:cNvPr id="27" name="Bent-Up Arrow 26"/>
          <p:cNvSpPr/>
          <p:nvPr/>
        </p:nvSpPr>
        <p:spPr>
          <a:xfrm rot="5400000">
            <a:off x="1425490" y="5894031"/>
            <a:ext cx="497335" cy="282385"/>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Arial" pitchFamily="34" charset="0"/>
              <a:cs typeface="Arial" pitchFamily="34" charset="0"/>
            </a:endParaRPr>
          </a:p>
        </p:txBody>
      </p:sp>
      <p:sp>
        <p:nvSpPr>
          <p:cNvPr id="28" name="TextBox 27"/>
          <p:cNvSpPr txBox="1"/>
          <p:nvPr/>
        </p:nvSpPr>
        <p:spPr>
          <a:xfrm>
            <a:off x="259530" y="6545758"/>
            <a:ext cx="3193002" cy="400110"/>
          </a:xfrm>
          <a:prstGeom prst="rect">
            <a:avLst/>
          </a:prstGeom>
          <a:noFill/>
        </p:spPr>
        <p:txBody>
          <a:bodyPr wrap="square" rtlCol="0">
            <a:spAutoFit/>
          </a:bodyPr>
          <a:lstStyle/>
          <a:p>
            <a:r>
              <a:rPr lang="en-US" sz="2000" dirty="0" smtClean="0">
                <a:latin typeface="Arial" pitchFamily="34" charset="0"/>
                <a:cs typeface="Arial" pitchFamily="34" charset="0"/>
              </a:rPr>
              <a:t>Source: (Ryan et al. 2011)</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xmlns="" val="299611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9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1000" fill="hold"/>
                                        <p:tgtEl>
                                          <p:spTgt spid="25"/>
                                        </p:tgtEl>
                                        <p:attrNameLst>
                                          <p:attrName>ppt_x</p:attrName>
                                        </p:attrNameLst>
                                      </p:cBhvr>
                                      <p:tavLst>
                                        <p:tav tm="0">
                                          <p:val>
                                            <p:strVal val="0-#ppt_w/2"/>
                                          </p:val>
                                        </p:tav>
                                        <p:tav tm="100000">
                                          <p:val>
                                            <p:strVal val="#ppt_x"/>
                                          </p:val>
                                        </p:tav>
                                      </p:tavLst>
                                    </p:anim>
                                    <p:anim calcmode="lin" valueType="num">
                                      <p:cBhvr additive="base">
                                        <p:cTn id="17" dur="1000" fill="hold"/>
                                        <p:tgtEl>
                                          <p:spTgt spid="25"/>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1000" fill="hold"/>
                                        <p:tgtEl>
                                          <p:spTgt spid="26"/>
                                        </p:tgtEl>
                                        <p:attrNameLst>
                                          <p:attrName>ppt_x</p:attrName>
                                        </p:attrNameLst>
                                      </p:cBhvr>
                                      <p:tavLst>
                                        <p:tav tm="0">
                                          <p:val>
                                            <p:strVal val="0-#ppt_w/2"/>
                                          </p:val>
                                        </p:tav>
                                        <p:tav tm="100000">
                                          <p:val>
                                            <p:strVal val="#ppt_x"/>
                                          </p:val>
                                        </p:tav>
                                      </p:tavLst>
                                    </p:anim>
                                    <p:anim calcmode="lin" valueType="num">
                                      <p:cBhvr additive="base">
                                        <p:cTn id="26" dur="1000" fill="hold"/>
                                        <p:tgtEl>
                                          <p:spTgt spid="26"/>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1000" fill="hold"/>
                                        <p:tgtEl>
                                          <p:spTgt spid="27"/>
                                        </p:tgtEl>
                                        <p:attrNameLst>
                                          <p:attrName>ppt_x</p:attrName>
                                        </p:attrNameLst>
                                      </p:cBhvr>
                                      <p:tavLst>
                                        <p:tav tm="0">
                                          <p:val>
                                            <p:strVal val="0-#ppt_w/2"/>
                                          </p:val>
                                        </p:tav>
                                        <p:tav tm="100000">
                                          <p:val>
                                            <p:strVal val="#ppt_x"/>
                                          </p:val>
                                        </p:tav>
                                      </p:tavLst>
                                    </p:anim>
                                    <p:anim calcmode="lin" valueType="num">
                                      <p:cBhvr additive="base">
                                        <p:cTn id="35" dur="1000" fill="hold"/>
                                        <p:tgtEl>
                                          <p:spTgt spid="27"/>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4" grpId="0" animBg="1"/>
      <p:bldP spid="25" grpId="0" animBg="1"/>
      <p:bldP spid="26"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Conclusions</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2151529"/>
            <a:ext cx="8229600" cy="3974635"/>
          </a:xfrm>
        </p:spPr>
        <p:txBody>
          <a:bodyPr/>
          <a:lstStyle/>
          <a:p>
            <a:r>
              <a:rPr lang="en-US" dirty="0" smtClean="0">
                <a:latin typeface="Arial" pitchFamily="34" charset="0"/>
                <a:cs typeface="Arial" pitchFamily="34" charset="0"/>
              </a:rPr>
              <a:t>Evidence for design is different than in medicine, but as important</a:t>
            </a:r>
          </a:p>
          <a:p>
            <a:r>
              <a:rPr lang="en-US" dirty="0" smtClean="0">
                <a:latin typeface="Arial" pitchFamily="34" charset="0"/>
                <a:cs typeface="Arial" pitchFamily="34" charset="0"/>
              </a:rPr>
              <a:t>Evidence is scattered</a:t>
            </a:r>
          </a:p>
          <a:p>
            <a:r>
              <a:rPr lang="en-US" dirty="0" smtClean="0">
                <a:latin typeface="Arial" pitchFamily="34" charset="0"/>
                <a:cs typeface="Arial" pitchFamily="34" charset="0"/>
              </a:rPr>
              <a:t>The built environment matters</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413666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450" y="2678229"/>
            <a:ext cx="8077200" cy="1219200"/>
          </a:xfrm>
        </p:spPr>
        <p:txBody>
          <a:bodyPr/>
          <a:lstStyle/>
          <a:p>
            <a:r>
              <a:rPr lang="en-US" dirty="0" smtClean="0"/>
              <a:t>Welcome and Overview</a:t>
            </a:r>
            <a:br>
              <a:rPr lang="en-US" dirty="0" smtClean="0"/>
            </a:br>
            <a:endParaRPr lang="en-US" dirty="0"/>
          </a:p>
        </p:txBody>
      </p:sp>
      <p:sp>
        <p:nvSpPr>
          <p:cNvPr id="3" name="Subtitle 2"/>
          <p:cNvSpPr>
            <a:spLocks noGrp="1"/>
          </p:cNvSpPr>
          <p:nvPr>
            <p:ph type="subTitle" idx="1"/>
          </p:nvPr>
        </p:nvSpPr>
        <p:spPr>
          <a:xfrm>
            <a:off x="990600" y="4441257"/>
            <a:ext cx="6781800" cy="1905000"/>
          </a:xfrm>
        </p:spPr>
        <p:txBody>
          <a:bodyPr>
            <a:normAutofit/>
          </a:bodyPr>
          <a:lstStyle/>
          <a:p>
            <a:r>
              <a:rPr lang="en-US" sz="2400" dirty="0" smtClean="0">
                <a:solidFill>
                  <a:srgbClr val="000000"/>
                </a:solidFill>
                <a:effectLst/>
              </a:rPr>
              <a:t>Jeff Brady, MD, MPH</a:t>
            </a:r>
          </a:p>
          <a:p>
            <a:r>
              <a:rPr lang="en-US" sz="2400" dirty="0" smtClean="0">
                <a:solidFill>
                  <a:srgbClr val="000000"/>
                </a:solidFill>
                <a:effectLst/>
              </a:rPr>
              <a:t>Agency for Healthcare Research </a:t>
            </a:r>
            <a:r>
              <a:rPr lang="en-US" sz="2400" smtClean="0">
                <a:solidFill>
                  <a:srgbClr val="000000"/>
                </a:solidFill>
                <a:effectLst/>
              </a:rPr>
              <a:t>and Quality</a:t>
            </a:r>
            <a:endParaRPr lang="en-US" sz="2400" dirty="0" smtClean="0">
              <a:solidFill>
                <a:srgbClr val="000000"/>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285" y="2678229"/>
            <a:ext cx="8511701" cy="1219200"/>
          </a:xfrm>
        </p:spPr>
        <p:txBody>
          <a:bodyPr/>
          <a:lstStyle/>
          <a:p>
            <a:r>
              <a:rPr lang="en-US" dirty="0" smtClean="0"/>
              <a:t>The Role of the Built Environment in Safety and Quality</a:t>
            </a:r>
            <a:endParaRPr lang="en-US" dirty="0"/>
          </a:p>
        </p:txBody>
      </p:sp>
      <p:sp>
        <p:nvSpPr>
          <p:cNvPr id="3" name="Subtitle 2"/>
          <p:cNvSpPr>
            <a:spLocks noGrp="1"/>
          </p:cNvSpPr>
          <p:nvPr>
            <p:ph type="subTitle" idx="1"/>
          </p:nvPr>
        </p:nvSpPr>
        <p:spPr>
          <a:xfrm>
            <a:off x="990600" y="4441257"/>
            <a:ext cx="6781800" cy="1905000"/>
          </a:xfrm>
        </p:spPr>
        <p:txBody>
          <a:bodyPr>
            <a:normAutofit/>
          </a:bodyPr>
          <a:lstStyle/>
          <a:p>
            <a:r>
              <a:rPr lang="en-US" sz="2400" dirty="0" smtClean="0">
                <a:solidFill>
                  <a:srgbClr val="000000"/>
                </a:solidFill>
                <a:effectLst/>
              </a:rPr>
              <a:t>Craig Zimring, PhD</a:t>
            </a:r>
          </a:p>
          <a:p>
            <a:r>
              <a:rPr lang="en-US" sz="2400" dirty="0" smtClean="0"/>
              <a:t>Georgia Institute of Technology</a:t>
            </a:r>
            <a:endParaRPr lang="en-US" sz="2400" dirty="0" smtClean="0">
              <a:solidFill>
                <a:srgbClr val="000000"/>
              </a:solidFill>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57200"/>
            <a:ext cx="8229600" cy="1143000"/>
          </a:xfrm>
        </p:spPr>
        <p:txBody>
          <a:bodyPr/>
          <a:lstStyle/>
          <a:p>
            <a:r>
              <a:rPr lang="en-US" sz="4000" dirty="0">
                <a:cs typeface="Times New Roman" pitchFamily="18" charset="0"/>
              </a:rPr>
              <a:t>Hospitals are Unnecessarily </a:t>
            </a:r>
            <a:r>
              <a:rPr lang="en-US" sz="4000" dirty="0" smtClean="0">
                <a:cs typeface="Times New Roman" pitchFamily="18" charset="0"/>
              </a:rPr>
              <a:t>Dangerous, Costly </a:t>
            </a:r>
            <a:r>
              <a:rPr lang="en-US" sz="4000" dirty="0">
                <a:cs typeface="Times New Roman" pitchFamily="18" charset="0"/>
              </a:rPr>
              <a:t>and Stressful</a:t>
            </a:r>
          </a:p>
        </p:txBody>
      </p:sp>
      <p:sp>
        <p:nvSpPr>
          <p:cNvPr id="7171" name="Rectangle 3"/>
          <p:cNvSpPr>
            <a:spLocks noGrp="1" noChangeArrowheads="1"/>
          </p:cNvSpPr>
          <p:nvPr>
            <p:ph type="body" idx="1"/>
          </p:nvPr>
        </p:nvSpPr>
        <p:spPr>
          <a:xfrm>
            <a:off x="457200" y="1905000"/>
            <a:ext cx="8229600" cy="4525963"/>
          </a:xfrm>
        </p:spPr>
        <p:txBody>
          <a:bodyPr/>
          <a:lstStyle/>
          <a:p>
            <a:pPr eaLnBrk="0" hangingPunct="0">
              <a:lnSpc>
                <a:spcPct val="90000"/>
              </a:lnSpc>
              <a:spcBef>
                <a:spcPct val="0"/>
              </a:spcBef>
              <a:spcAft>
                <a:spcPts val="1200"/>
              </a:spcAft>
            </a:pPr>
            <a:r>
              <a:rPr lang="en-US" b="1" dirty="0">
                <a:solidFill>
                  <a:srgbClr val="DD1713"/>
                </a:solidFill>
                <a:cs typeface="Times New Roman" pitchFamily="18" charset="0"/>
              </a:rPr>
              <a:t>48,000 to 98,000 </a:t>
            </a:r>
            <a:r>
              <a:rPr lang="en-US" dirty="0">
                <a:cs typeface="Times New Roman" pitchFamily="18" charset="0"/>
              </a:rPr>
              <a:t>die annually due to preventable medical </a:t>
            </a:r>
            <a:r>
              <a:rPr lang="en-US" dirty="0" smtClean="0">
                <a:cs typeface="Times New Roman" pitchFamily="18" charset="0"/>
              </a:rPr>
              <a:t>errors </a:t>
            </a:r>
            <a:r>
              <a:rPr lang="en-US" sz="2400" i="1" dirty="0" smtClean="0">
                <a:cs typeface="Times New Roman" pitchFamily="18" charset="0"/>
              </a:rPr>
              <a:t>(</a:t>
            </a:r>
            <a:r>
              <a:rPr lang="en-US" sz="2400" i="1" dirty="0">
                <a:cs typeface="Times New Roman" pitchFamily="18" charset="0"/>
              </a:rPr>
              <a:t>IOM, 2000)</a:t>
            </a:r>
          </a:p>
          <a:p>
            <a:pPr eaLnBrk="0" hangingPunct="0">
              <a:lnSpc>
                <a:spcPct val="90000"/>
              </a:lnSpc>
              <a:spcBef>
                <a:spcPct val="0"/>
              </a:spcBef>
              <a:spcAft>
                <a:spcPts val="1200"/>
              </a:spcAft>
            </a:pPr>
            <a:r>
              <a:rPr lang="en-US" b="1" dirty="0" smtClean="0">
                <a:solidFill>
                  <a:srgbClr val="DD1713"/>
                </a:solidFill>
                <a:cs typeface="Times New Roman" pitchFamily="18" charset="0"/>
              </a:rPr>
              <a:t>1 in 20 </a:t>
            </a:r>
            <a:r>
              <a:rPr lang="en-US" dirty="0">
                <a:cs typeface="Times New Roman" pitchFamily="18" charset="0"/>
              </a:rPr>
              <a:t>patients contract infections during </a:t>
            </a:r>
            <a:r>
              <a:rPr lang="en-US" dirty="0" smtClean="0">
                <a:cs typeface="Times New Roman" pitchFamily="18" charset="0"/>
              </a:rPr>
              <a:t>care; </a:t>
            </a:r>
            <a:r>
              <a:rPr lang="en-US" dirty="0">
                <a:solidFill>
                  <a:schemeClr val="tx1"/>
                </a:solidFill>
                <a:cs typeface="Times New Roman" pitchFamily="18" charset="0"/>
              </a:rPr>
              <a:t>new highly antibiotic resistant pathogens, persistent problems with MRSA, C </a:t>
            </a:r>
            <a:r>
              <a:rPr lang="en-US" dirty="0" err="1">
                <a:solidFill>
                  <a:schemeClr val="tx1"/>
                </a:solidFill>
                <a:cs typeface="Times New Roman" pitchFamily="18" charset="0"/>
              </a:rPr>
              <a:t>difficile</a:t>
            </a:r>
            <a:r>
              <a:rPr lang="en-US" dirty="0" smtClean="0">
                <a:cs typeface="Times New Roman" pitchFamily="18" charset="0"/>
              </a:rPr>
              <a:t> </a:t>
            </a:r>
            <a:r>
              <a:rPr lang="en-US" dirty="0">
                <a:cs typeface="Times New Roman" pitchFamily="18" charset="0"/>
              </a:rPr>
              <a:t>(</a:t>
            </a:r>
            <a:r>
              <a:rPr lang="en-US" sz="2400" i="1" dirty="0">
                <a:cs typeface="Times New Roman" pitchFamily="18" charset="0"/>
              </a:rPr>
              <a:t>CDC, 2012)</a:t>
            </a:r>
          </a:p>
          <a:p>
            <a:pPr eaLnBrk="0" hangingPunct="0">
              <a:lnSpc>
                <a:spcPct val="90000"/>
              </a:lnSpc>
              <a:spcBef>
                <a:spcPct val="0"/>
              </a:spcBef>
              <a:spcAft>
                <a:spcPts val="1200"/>
              </a:spcAft>
            </a:pPr>
            <a:r>
              <a:rPr lang="en-US" dirty="0" smtClean="0">
                <a:solidFill>
                  <a:srgbClr val="FF0000"/>
                </a:solidFill>
                <a:cs typeface="Times New Roman" pitchFamily="18" charset="0"/>
              </a:rPr>
              <a:t>$</a:t>
            </a:r>
            <a:r>
              <a:rPr lang="en-US" b="1" dirty="0" smtClean="0">
                <a:solidFill>
                  <a:srgbClr val="FF0000"/>
                </a:solidFill>
                <a:cs typeface="Times New Roman" pitchFamily="18" charset="0"/>
              </a:rPr>
              <a:t>750 billion </a:t>
            </a:r>
            <a:r>
              <a:rPr lang="en-US" dirty="0" smtClean="0">
                <a:cs typeface="Times New Roman" pitchFamily="18" charset="0"/>
              </a:rPr>
              <a:t>of annual healthcare costs are wasted;</a:t>
            </a:r>
            <a:r>
              <a:rPr lang="en-US" dirty="0" smtClean="0">
                <a:solidFill>
                  <a:srgbClr val="FF0000"/>
                </a:solidFill>
                <a:cs typeface="Times New Roman" pitchFamily="18" charset="0"/>
              </a:rPr>
              <a:t> 30%</a:t>
            </a:r>
            <a:r>
              <a:rPr lang="en-US" dirty="0" smtClean="0">
                <a:cs typeface="Times New Roman" pitchFamily="18" charset="0"/>
              </a:rPr>
              <a:t> of the total </a:t>
            </a:r>
            <a:r>
              <a:rPr lang="en-US" sz="2400" dirty="0">
                <a:cs typeface="Times New Roman" pitchFamily="18" charset="0"/>
              </a:rPr>
              <a:t>(IOM, 2012)</a:t>
            </a:r>
          </a:p>
          <a:p>
            <a:pPr eaLnBrk="0" hangingPunct="0">
              <a:lnSpc>
                <a:spcPct val="90000"/>
              </a:lnSpc>
              <a:spcBef>
                <a:spcPct val="0"/>
              </a:spcBef>
              <a:buClr>
                <a:srgbClr val="000066"/>
              </a:buClr>
            </a:pPr>
            <a:endParaRPr lang="en-US" dirty="0">
              <a:cs typeface="Times New Roman" pitchFamily="18" charset="0"/>
            </a:endParaRPr>
          </a:p>
          <a:p>
            <a:pPr>
              <a:lnSpc>
                <a:spcPct val="90000"/>
              </a:lnSpc>
            </a:pPr>
            <a:endParaRPr lang="en-US" dirty="0">
              <a:cs typeface="Times New Roman" pitchFamily="18" charset="0"/>
            </a:endParaRPr>
          </a:p>
        </p:txBody>
      </p:sp>
    </p:spTree>
    <p:extLst>
      <p:ext uri="{BB962C8B-B14F-4D97-AF65-F5344CB8AC3E}">
        <p14:creationId xmlns:p14="http://schemas.microsoft.com/office/powerpoint/2010/main" xmlns="" val="2071085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152400"/>
            <a:ext cx="8229600" cy="1143000"/>
          </a:xfrm>
        </p:spPr>
        <p:txBody>
          <a:bodyPr/>
          <a:lstStyle/>
          <a:p>
            <a:r>
              <a:rPr lang="en-US" sz="3400" b="0" dirty="0" smtClean="0">
                <a:solidFill>
                  <a:schemeClr val="tx1"/>
                </a:solidFill>
                <a:latin typeface="Arial" pitchFamily="34" charset="0"/>
                <a:cs typeface="Arial" pitchFamily="34" charset="0"/>
              </a:rPr>
              <a:t>Evidence-Based Design Causal Model</a:t>
            </a:r>
            <a:endParaRPr lang="en-US" sz="3400" b="0" dirty="0">
              <a:solidFill>
                <a:schemeClr val="tx1"/>
              </a:solidFill>
              <a:latin typeface="Arial" pitchFamily="34" charset="0"/>
              <a:cs typeface="Arial" pitchFamily="34" charset="0"/>
            </a:endParaRPr>
          </a:p>
        </p:txBody>
      </p:sp>
      <p:sp>
        <p:nvSpPr>
          <p:cNvPr id="144387" name="Text Box 3"/>
          <p:cNvSpPr txBox="1">
            <a:spLocks noGrp="1" noChangeArrowheads="1"/>
          </p:cNvSpPr>
          <p:nvPr>
            <p:ph type="body" sz="half" idx="1"/>
          </p:nvPr>
        </p:nvSpPr>
        <p:spPr>
          <a:xfrm>
            <a:off x="228599" y="1484221"/>
            <a:ext cx="2628901" cy="1065912"/>
          </a:xfrm>
          <a:noFill/>
          <a:ln cap="flat">
            <a:solidFill>
              <a:schemeClr val="tx2"/>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ctr">
              <a:lnSpc>
                <a:spcPct val="80000"/>
              </a:lnSpc>
              <a:spcBef>
                <a:spcPct val="0"/>
              </a:spcBef>
              <a:buClr>
                <a:srgbClr val="6699FF"/>
              </a:buClr>
              <a:buNone/>
            </a:pPr>
            <a:r>
              <a:rPr lang="en-US" sz="1800" b="1" dirty="0">
                <a:latin typeface="Arial" pitchFamily="34" charset="0"/>
                <a:cs typeface="Arial" pitchFamily="34" charset="0"/>
              </a:rPr>
              <a:t>Design </a:t>
            </a:r>
            <a:r>
              <a:rPr lang="en-US" sz="1800" b="1" dirty="0" smtClean="0">
                <a:latin typeface="Arial" pitchFamily="34" charset="0"/>
                <a:cs typeface="Arial" pitchFamily="34" charset="0"/>
              </a:rPr>
              <a:t>Strategies &amp; Variables</a:t>
            </a:r>
          </a:p>
          <a:p>
            <a:pPr>
              <a:lnSpc>
                <a:spcPct val="80000"/>
              </a:lnSpc>
              <a:spcBef>
                <a:spcPct val="0"/>
              </a:spcBef>
              <a:buClr>
                <a:srgbClr val="6699FF"/>
              </a:buClr>
              <a:buNone/>
            </a:pPr>
            <a:endParaRPr lang="en-US" sz="1800" b="1" dirty="0">
              <a:latin typeface="Arial" pitchFamily="34" charset="0"/>
              <a:cs typeface="Arial" pitchFamily="34" charset="0"/>
            </a:endParaRPr>
          </a:p>
          <a:p>
            <a:pPr>
              <a:lnSpc>
                <a:spcPct val="80000"/>
              </a:lnSpc>
              <a:spcBef>
                <a:spcPct val="10000"/>
              </a:spcBef>
            </a:pPr>
            <a:endParaRPr lang="en-US" sz="1400" b="1" dirty="0">
              <a:latin typeface="Arial" pitchFamily="34" charset="0"/>
              <a:cs typeface="Arial" pitchFamily="34" charset="0"/>
            </a:endParaRPr>
          </a:p>
        </p:txBody>
      </p:sp>
      <p:sp>
        <p:nvSpPr>
          <p:cNvPr id="144388" name="Rectangle 4"/>
          <p:cNvSpPr>
            <a:spLocks noGrp="1" noChangeArrowheads="1"/>
          </p:cNvSpPr>
          <p:nvPr>
            <p:ph type="body" sz="half" idx="2"/>
          </p:nvPr>
        </p:nvSpPr>
        <p:spPr>
          <a:xfrm>
            <a:off x="6072652" y="1470260"/>
            <a:ext cx="2785503" cy="1410256"/>
          </a:xfrm>
          <a:ln>
            <a:solidFill>
              <a:schemeClr val="tx2"/>
            </a:solidFill>
            <a:miter lim="800000"/>
            <a:headEnd/>
            <a:tailEnd/>
          </a:ln>
        </p:spPr>
        <p:txBody>
          <a:bodyPr/>
          <a:lstStyle/>
          <a:p>
            <a:pPr marL="176213" indent="-176213" algn="ctr">
              <a:lnSpc>
                <a:spcPct val="80000"/>
              </a:lnSpc>
              <a:spcBef>
                <a:spcPct val="0"/>
              </a:spcBef>
              <a:buClr>
                <a:srgbClr val="6699FF"/>
              </a:buClr>
              <a:buNone/>
            </a:pPr>
            <a:r>
              <a:rPr lang="en-US" sz="1800" b="1" dirty="0">
                <a:latin typeface="Arial" pitchFamily="34" charset="0"/>
                <a:ea typeface="ＭＳ Ｐゴシック" charset="0"/>
                <a:cs typeface="Arial" pitchFamily="34" charset="0"/>
              </a:rPr>
              <a:t>Patient, </a:t>
            </a:r>
            <a:r>
              <a:rPr lang="en-US" sz="1800" b="1" dirty="0" smtClean="0">
                <a:latin typeface="Arial" pitchFamily="34" charset="0"/>
                <a:ea typeface="ＭＳ Ｐゴシック" charset="0"/>
                <a:cs typeface="Arial" pitchFamily="34" charset="0"/>
              </a:rPr>
              <a:t>Family</a:t>
            </a:r>
            <a:r>
              <a:rPr lang="en-US" sz="1800" b="1" dirty="0">
                <a:latin typeface="Arial" pitchFamily="34" charset="0"/>
                <a:ea typeface="ＭＳ Ｐゴシック" charset="0"/>
                <a:cs typeface="Arial" pitchFamily="34" charset="0"/>
              </a:rPr>
              <a:t>, </a:t>
            </a:r>
            <a:r>
              <a:rPr lang="en-US" sz="1800" b="1" dirty="0" smtClean="0">
                <a:latin typeface="Arial" pitchFamily="34" charset="0"/>
                <a:ea typeface="ＭＳ Ｐゴシック" charset="0"/>
                <a:cs typeface="Arial" pitchFamily="34" charset="0"/>
              </a:rPr>
              <a:t>Staff</a:t>
            </a:r>
            <a:r>
              <a:rPr lang="en-US" sz="1800" b="1" dirty="0">
                <a:latin typeface="Arial" pitchFamily="34" charset="0"/>
                <a:ea typeface="ＭＳ Ｐゴシック" charset="0"/>
                <a:cs typeface="Arial" pitchFamily="34" charset="0"/>
              </a:rPr>
              <a:t> </a:t>
            </a:r>
            <a:r>
              <a:rPr lang="en-US" sz="1800" b="1" dirty="0" smtClean="0">
                <a:latin typeface="Arial" pitchFamily="34" charset="0"/>
                <a:ea typeface="ＭＳ Ｐゴシック" charset="0"/>
                <a:cs typeface="Arial" pitchFamily="34" charset="0"/>
              </a:rPr>
              <a:t>&amp; </a:t>
            </a:r>
            <a:endParaRPr lang="en-US" sz="1800" b="1" dirty="0">
              <a:latin typeface="Arial" pitchFamily="34" charset="0"/>
              <a:ea typeface="ＭＳ Ｐゴシック" charset="0"/>
              <a:cs typeface="Arial" pitchFamily="34" charset="0"/>
            </a:endParaRPr>
          </a:p>
          <a:p>
            <a:pPr marL="176213" indent="-176213" algn="ctr">
              <a:lnSpc>
                <a:spcPct val="80000"/>
              </a:lnSpc>
              <a:spcBef>
                <a:spcPct val="0"/>
              </a:spcBef>
              <a:buClr>
                <a:srgbClr val="6699FF"/>
              </a:buClr>
              <a:buNone/>
            </a:pPr>
            <a:r>
              <a:rPr lang="en-US" sz="1800" b="1" dirty="0" smtClean="0">
                <a:latin typeface="Arial" pitchFamily="34" charset="0"/>
                <a:ea typeface="ＭＳ Ｐゴシック" charset="0"/>
                <a:cs typeface="Arial" pitchFamily="34" charset="0"/>
              </a:rPr>
              <a:t>Organizational Outcomes</a:t>
            </a:r>
          </a:p>
          <a:p>
            <a:pPr marL="176213" indent="-176213">
              <a:lnSpc>
                <a:spcPct val="80000"/>
              </a:lnSpc>
              <a:spcBef>
                <a:spcPct val="0"/>
              </a:spcBef>
              <a:buClr>
                <a:srgbClr val="6699FF"/>
              </a:buClr>
              <a:buNone/>
            </a:pPr>
            <a:endParaRPr lang="en-US" sz="1800" b="1" dirty="0">
              <a:latin typeface="Arial" pitchFamily="34" charset="0"/>
              <a:ea typeface="ＭＳ Ｐゴシック" charset="0"/>
              <a:cs typeface="Arial" pitchFamily="34" charset="0"/>
            </a:endParaRPr>
          </a:p>
          <a:p>
            <a:pPr marL="176213" indent="-176213">
              <a:lnSpc>
                <a:spcPct val="80000"/>
              </a:lnSpc>
              <a:spcBef>
                <a:spcPct val="10000"/>
              </a:spcBef>
            </a:pPr>
            <a:endParaRPr lang="en-US" sz="1800" b="1" dirty="0">
              <a:latin typeface="Arial" pitchFamily="34" charset="0"/>
              <a:cs typeface="Arial" pitchFamily="34" charset="0"/>
            </a:endParaRPr>
          </a:p>
        </p:txBody>
      </p:sp>
      <p:sp>
        <p:nvSpPr>
          <p:cNvPr id="144389" name="Text Box 5"/>
          <p:cNvSpPr txBox="1">
            <a:spLocks noChangeArrowheads="1"/>
          </p:cNvSpPr>
          <p:nvPr/>
        </p:nvSpPr>
        <p:spPr bwMode="auto">
          <a:xfrm>
            <a:off x="1117216" y="4094431"/>
            <a:ext cx="4038600" cy="149383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l">
              <a:spcBef>
                <a:spcPct val="20000"/>
              </a:spcBef>
              <a:buClr>
                <a:srgbClr val="6699FF"/>
              </a:buClr>
              <a:buFont typeface="Wingdings" charset="0"/>
              <a:buNone/>
            </a:pPr>
            <a:r>
              <a:rPr lang="en-US" sz="1800" b="1" dirty="0">
                <a:latin typeface="Arial" pitchFamily="34" charset="0"/>
                <a:cs typeface="Arial" pitchFamily="34" charset="0"/>
              </a:rPr>
              <a:t>Moderators</a:t>
            </a:r>
          </a:p>
          <a:p>
            <a:pPr algn="l">
              <a:spcBef>
                <a:spcPct val="10000"/>
              </a:spcBef>
              <a:buClr>
                <a:srgbClr val="6699FF"/>
              </a:buClr>
              <a:buFont typeface="Wingdings" charset="0"/>
              <a:buChar char="§"/>
            </a:pPr>
            <a:r>
              <a:rPr lang="en-US" sz="1600" dirty="0">
                <a:latin typeface="Arial" pitchFamily="34" charset="0"/>
                <a:cs typeface="Arial" pitchFamily="34" charset="0"/>
              </a:rPr>
              <a:t>Culture</a:t>
            </a:r>
          </a:p>
          <a:p>
            <a:pPr algn="l">
              <a:spcBef>
                <a:spcPct val="10000"/>
              </a:spcBef>
              <a:buClr>
                <a:srgbClr val="6699FF"/>
              </a:buClr>
              <a:buFont typeface="Wingdings" charset="0"/>
              <a:buChar char="§"/>
            </a:pPr>
            <a:r>
              <a:rPr lang="en-US" sz="1600" dirty="0">
                <a:latin typeface="Arial" pitchFamily="34" charset="0"/>
                <a:cs typeface="Arial" pitchFamily="34" charset="0"/>
              </a:rPr>
              <a:t>Care process</a:t>
            </a:r>
          </a:p>
          <a:p>
            <a:pPr algn="l">
              <a:lnSpc>
                <a:spcPct val="90000"/>
              </a:lnSpc>
              <a:spcBef>
                <a:spcPct val="10000"/>
              </a:spcBef>
              <a:buClr>
                <a:srgbClr val="6699FF"/>
              </a:buClr>
              <a:buFont typeface="Wingdings" charset="0"/>
              <a:buChar char="§"/>
            </a:pPr>
            <a:r>
              <a:rPr lang="en-US" sz="1600" dirty="0">
                <a:latin typeface="Arial" pitchFamily="34" charset="0"/>
                <a:cs typeface="Arial" pitchFamily="34" charset="0"/>
              </a:rPr>
              <a:t>Demographics of patients &amp; staff</a:t>
            </a:r>
          </a:p>
          <a:p>
            <a:pPr algn="l">
              <a:spcBef>
                <a:spcPct val="10000"/>
              </a:spcBef>
              <a:buClr>
                <a:srgbClr val="6699FF"/>
              </a:buClr>
              <a:buFont typeface="Wingdings" charset="0"/>
              <a:buChar char="§"/>
            </a:pPr>
            <a:r>
              <a:rPr lang="en-US" sz="1600" dirty="0">
                <a:latin typeface="Arial" pitchFamily="34" charset="0"/>
                <a:cs typeface="Arial" pitchFamily="34" charset="0"/>
              </a:rPr>
              <a:t>Acuity</a:t>
            </a:r>
          </a:p>
        </p:txBody>
      </p:sp>
      <p:sp>
        <p:nvSpPr>
          <p:cNvPr id="144390" name="Text Box 6"/>
          <p:cNvSpPr txBox="1">
            <a:spLocks noChangeArrowheads="1"/>
          </p:cNvSpPr>
          <p:nvPr/>
        </p:nvSpPr>
        <p:spPr bwMode="auto">
          <a:xfrm>
            <a:off x="3459256" y="1472783"/>
            <a:ext cx="2172071" cy="1686492"/>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ctr">
              <a:buClr>
                <a:srgbClr val="6699FF"/>
              </a:buClr>
              <a:buFont typeface="Wingdings" charset="0"/>
              <a:buNone/>
            </a:pPr>
            <a:r>
              <a:rPr lang="en-US" sz="1800" b="1" dirty="0">
                <a:latin typeface="Arial" pitchFamily="34" charset="0"/>
                <a:cs typeface="Arial" pitchFamily="34" charset="0"/>
              </a:rPr>
              <a:t>Mediators </a:t>
            </a:r>
            <a:r>
              <a:rPr lang="en-US" sz="1800" b="1" dirty="0" smtClean="0">
                <a:latin typeface="Arial" pitchFamily="34" charset="0"/>
                <a:cs typeface="Arial" pitchFamily="34" charset="0"/>
              </a:rPr>
              <a:t>&amp; </a:t>
            </a:r>
            <a:endParaRPr lang="en-US" sz="1800" b="1" dirty="0">
              <a:latin typeface="Arial" pitchFamily="34" charset="0"/>
              <a:cs typeface="Arial" pitchFamily="34" charset="0"/>
            </a:endParaRPr>
          </a:p>
          <a:p>
            <a:pPr algn="ctr">
              <a:buClr>
                <a:srgbClr val="6699FF"/>
              </a:buClr>
              <a:buFont typeface="Wingdings" charset="0"/>
              <a:buNone/>
            </a:pPr>
            <a:r>
              <a:rPr lang="en-US" sz="1800" b="1" dirty="0" smtClean="0">
                <a:latin typeface="Arial" pitchFamily="34" charset="0"/>
                <a:cs typeface="Arial" pitchFamily="34" charset="0"/>
              </a:rPr>
              <a:t>Process Variables</a:t>
            </a:r>
          </a:p>
          <a:p>
            <a:pPr algn="l">
              <a:buClr>
                <a:srgbClr val="6699FF"/>
              </a:buClr>
              <a:buFont typeface="Wingdings" charset="0"/>
              <a:buNone/>
            </a:pPr>
            <a:endParaRPr lang="en-US" sz="1800" b="1" dirty="0">
              <a:latin typeface="Arial" pitchFamily="34" charset="0"/>
              <a:cs typeface="Arial" pitchFamily="34" charset="0"/>
            </a:endParaRPr>
          </a:p>
        </p:txBody>
      </p:sp>
      <p:cxnSp>
        <p:nvCxnSpPr>
          <p:cNvPr id="144391" name="AutoShape 7"/>
          <p:cNvCxnSpPr>
            <a:cxnSpLocks noChangeShapeType="1"/>
          </p:cNvCxnSpPr>
          <p:nvPr/>
        </p:nvCxnSpPr>
        <p:spPr bwMode="auto">
          <a:xfrm rot="5400000" flipH="1" flipV="1">
            <a:off x="4379119" y="-1595577"/>
            <a:ext cx="42863" cy="6057900"/>
          </a:xfrm>
          <a:prstGeom prst="bentConnector3">
            <a:avLst>
              <a:gd name="adj1" fmla="val 633327"/>
            </a:avLst>
          </a:prstGeom>
          <a:noFill/>
          <a:ln w="57150">
            <a:solidFill>
              <a:schemeClr val="tx2"/>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2" name="AutoShape 8"/>
          <p:cNvCxnSpPr>
            <a:cxnSpLocks noChangeShapeType="1"/>
          </p:cNvCxnSpPr>
          <p:nvPr/>
        </p:nvCxnSpPr>
        <p:spPr bwMode="auto">
          <a:xfrm flipV="1">
            <a:off x="2869723" y="2094644"/>
            <a:ext cx="599858" cy="3175"/>
          </a:xfrm>
          <a:prstGeom prst="straightConnector1">
            <a:avLst/>
          </a:prstGeom>
          <a:noFill/>
          <a:ln w="5715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3" name="AutoShape 9"/>
          <p:cNvCxnSpPr>
            <a:cxnSpLocks noChangeShapeType="1"/>
          </p:cNvCxnSpPr>
          <p:nvPr/>
        </p:nvCxnSpPr>
        <p:spPr bwMode="auto">
          <a:xfrm flipV="1">
            <a:off x="5600353" y="2228862"/>
            <a:ext cx="441325" cy="6350"/>
          </a:xfrm>
          <a:prstGeom prst="straightConnector1">
            <a:avLst/>
          </a:prstGeom>
          <a:noFill/>
          <a:ln w="5715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4" name="AutoShape 10"/>
          <p:cNvCxnSpPr>
            <a:cxnSpLocks noChangeShapeType="1"/>
            <a:stCxn id="144389" idx="0"/>
          </p:cNvCxnSpPr>
          <p:nvPr/>
        </p:nvCxnSpPr>
        <p:spPr bwMode="auto">
          <a:xfrm flipV="1">
            <a:off x="3136516" y="2211421"/>
            <a:ext cx="0" cy="1883010"/>
          </a:xfrm>
          <a:prstGeom prst="straightConnector1">
            <a:avLst/>
          </a:prstGeom>
          <a:noFill/>
          <a:ln w="57150">
            <a:solidFill>
              <a:schemeClr val="accent3"/>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4395" name="Text Box 11"/>
          <p:cNvSpPr txBox="1">
            <a:spLocks noChangeArrowheads="1"/>
          </p:cNvSpPr>
          <p:nvPr/>
        </p:nvSpPr>
        <p:spPr bwMode="auto">
          <a:xfrm>
            <a:off x="5577541" y="6172200"/>
            <a:ext cx="33528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1200" dirty="0">
                <a:latin typeface="Arial" pitchFamily="34" charset="0"/>
                <a:cs typeface="Arial" pitchFamily="34" charset="0"/>
              </a:rPr>
              <a:t>Ulrich, Zimring et al 2008</a:t>
            </a:r>
          </a:p>
        </p:txBody>
      </p:sp>
    </p:spTree>
    <p:extLst>
      <p:ext uri="{BB962C8B-B14F-4D97-AF65-F5344CB8AC3E}">
        <p14:creationId xmlns:p14="http://schemas.microsoft.com/office/powerpoint/2010/main" xmlns="" val="585434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stretch>
            <a:fillRect/>
          </a:stretch>
        </p:blipFill>
        <p:spPr>
          <a:xfrm>
            <a:off x="744496" y="388799"/>
            <a:ext cx="3706480" cy="6045931"/>
          </a:xfrm>
          <a:prstGeom prst="rect">
            <a:avLst/>
          </a:prstGeom>
        </p:spPr>
      </p:pic>
      <p:sp>
        <p:nvSpPr>
          <p:cNvPr id="7" name="TextBox 6"/>
          <p:cNvSpPr txBox="1"/>
          <p:nvPr/>
        </p:nvSpPr>
        <p:spPr>
          <a:xfrm>
            <a:off x="4765671" y="2466312"/>
            <a:ext cx="3903882" cy="1938992"/>
          </a:xfrm>
          <a:prstGeom prst="rect">
            <a:avLst/>
          </a:prstGeom>
          <a:noFill/>
        </p:spPr>
        <p:txBody>
          <a:bodyPr wrap="square" rtlCol="0">
            <a:spAutoFit/>
          </a:bodyPr>
          <a:lstStyle/>
          <a:p>
            <a:r>
              <a:rPr lang="en-US" dirty="0" smtClean="0">
                <a:latin typeface="Arial" pitchFamily="34" charset="0"/>
                <a:cs typeface="Arial" pitchFamily="34" charset="0"/>
              </a:rPr>
              <a:t>Low visibility rooms had a 30% higher mortality rate (82.1</a:t>
            </a:r>
            <a:r>
              <a:rPr lang="en-US" dirty="0">
                <a:latin typeface="Arial" pitchFamily="34" charset="0"/>
                <a:cs typeface="Arial" pitchFamily="34" charset="0"/>
              </a:rPr>
              <a:t>% and 64.0</a:t>
            </a:r>
            <a:r>
              <a:rPr lang="en-US" dirty="0" smtClean="0">
                <a:latin typeface="Arial" pitchFamily="34" charset="0"/>
                <a:cs typeface="Arial" pitchFamily="34" charset="0"/>
              </a:rPr>
              <a:t>%) for high acuity patients</a:t>
            </a:r>
          </a:p>
          <a:p>
            <a:endParaRPr lang="en-US" dirty="0">
              <a:latin typeface="Arial" pitchFamily="34" charset="0"/>
              <a:cs typeface="Arial" pitchFamily="34" charset="0"/>
            </a:endParaRPr>
          </a:p>
        </p:txBody>
      </p:sp>
      <p:sp>
        <p:nvSpPr>
          <p:cNvPr id="2" name="TextBox 1"/>
          <p:cNvSpPr txBox="1"/>
          <p:nvPr/>
        </p:nvSpPr>
        <p:spPr>
          <a:xfrm>
            <a:off x="3981437" y="6101081"/>
            <a:ext cx="4688116" cy="307777"/>
          </a:xfrm>
          <a:prstGeom prst="rect">
            <a:avLst/>
          </a:prstGeom>
          <a:noFill/>
        </p:spPr>
        <p:txBody>
          <a:bodyPr wrap="square" rtlCol="0">
            <a:spAutoFit/>
          </a:bodyPr>
          <a:lstStyle/>
          <a:p>
            <a:r>
              <a:rPr lang="en-US" sz="1400" dirty="0">
                <a:latin typeface="Tahoma" pitchFamily="34" charset="0"/>
                <a:cs typeface="Tahoma" pitchFamily="34" charset="0"/>
              </a:rPr>
              <a:t>Source: </a:t>
            </a:r>
            <a:r>
              <a:rPr lang="en-US" sz="1400" dirty="0" smtClean="0">
                <a:latin typeface="Tahoma" pitchFamily="34" charset="0"/>
                <a:cs typeface="Tahoma" pitchFamily="34" charset="0"/>
              </a:rPr>
              <a:t>(Leaf</a:t>
            </a:r>
            <a:r>
              <a:rPr lang="en-US" sz="1400" dirty="0">
                <a:latin typeface="Tahoma" pitchFamily="34" charset="0"/>
                <a:cs typeface="Tahoma" pitchFamily="34" charset="0"/>
              </a:rPr>
              <a:t>, </a:t>
            </a:r>
            <a:r>
              <a:rPr lang="en-US" sz="1400" dirty="0" err="1">
                <a:latin typeface="Tahoma" pitchFamily="34" charset="0"/>
                <a:cs typeface="Tahoma" pitchFamily="34" charset="0"/>
              </a:rPr>
              <a:t>Homel</a:t>
            </a:r>
            <a:r>
              <a:rPr lang="en-US" sz="1400" dirty="0">
                <a:latin typeface="Tahoma" pitchFamily="34" charset="0"/>
                <a:cs typeface="Tahoma" pitchFamily="34" charset="0"/>
              </a:rPr>
              <a:t> &amp; </a:t>
            </a:r>
            <a:r>
              <a:rPr lang="en-US" sz="1400" dirty="0" smtClean="0">
                <a:latin typeface="Tahoma" pitchFamily="34" charset="0"/>
                <a:cs typeface="Tahoma" pitchFamily="34" charset="0"/>
              </a:rPr>
              <a:t>Factor, 2010)</a:t>
            </a:r>
            <a:endParaRPr lang="en-US" sz="1400" dirty="0">
              <a:latin typeface="Tahoma" pitchFamily="34" charset="0"/>
              <a:cs typeface="Tahoma" pitchFamily="34" charset="0"/>
            </a:endParaRPr>
          </a:p>
        </p:txBody>
      </p:sp>
    </p:spTree>
    <p:extLst>
      <p:ext uri="{BB962C8B-B14F-4D97-AF65-F5344CB8AC3E}">
        <p14:creationId xmlns:p14="http://schemas.microsoft.com/office/powerpoint/2010/main" xmlns="" val="2776892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bwMode="auto">
          <a:xfrm>
            <a:off x="990600" y="228600"/>
            <a:ext cx="7924800" cy="609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algn="r" rtl="0" eaLnBrk="0" fontAlgn="base" hangingPunct="0">
              <a:lnSpc>
                <a:spcPct val="90000"/>
              </a:lnSpc>
              <a:spcBef>
                <a:spcPct val="0"/>
              </a:spcBef>
              <a:spcAft>
                <a:spcPct val="0"/>
              </a:spcAft>
              <a:defRPr sz="3000" i="0">
                <a:solidFill>
                  <a:schemeClr val="bg1"/>
                </a:solidFill>
                <a:latin typeface="+mj-lt"/>
                <a:ea typeface="+mj-ea"/>
                <a:cs typeface="+mj-cs"/>
              </a:defRPr>
            </a:lvl1pPr>
            <a:lvl2pPr algn="l" rtl="0" eaLnBrk="0" fontAlgn="base" hangingPunct="0">
              <a:lnSpc>
                <a:spcPct val="90000"/>
              </a:lnSpc>
              <a:spcBef>
                <a:spcPct val="0"/>
              </a:spcBef>
              <a:spcAft>
                <a:spcPct val="0"/>
              </a:spcAft>
              <a:defRPr sz="3000" i="1">
                <a:solidFill>
                  <a:schemeClr val="folHlink"/>
                </a:solidFill>
                <a:latin typeface="Arial Black" pitchFamily="28" charset="0"/>
              </a:defRPr>
            </a:lvl2pPr>
            <a:lvl3pPr algn="l" rtl="0" eaLnBrk="0" fontAlgn="base" hangingPunct="0">
              <a:lnSpc>
                <a:spcPct val="90000"/>
              </a:lnSpc>
              <a:spcBef>
                <a:spcPct val="0"/>
              </a:spcBef>
              <a:spcAft>
                <a:spcPct val="0"/>
              </a:spcAft>
              <a:defRPr sz="3000" i="1">
                <a:solidFill>
                  <a:schemeClr val="folHlink"/>
                </a:solidFill>
                <a:latin typeface="Arial Black" pitchFamily="28" charset="0"/>
              </a:defRPr>
            </a:lvl3pPr>
            <a:lvl4pPr algn="l" rtl="0" eaLnBrk="0" fontAlgn="base" hangingPunct="0">
              <a:lnSpc>
                <a:spcPct val="90000"/>
              </a:lnSpc>
              <a:spcBef>
                <a:spcPct val="0"/>
              </a:spcBef>
              <a:spcAft>
                <a:spcPct val="0"/>
              </a:spcAft>
              <a:defRPr sz="3000" i="1">
                <a:solidFill>
                  <a:schemeClr val="folHlink"/>
                </a:solidFill>
                <a:latin typeface="Arial Black" pitchFamily="28" charset="0"/>
              </a:defRPr>
            </a:lvl4pPr>
            <a:lvl5pPr algn="l" rtl="0" eaLnBrk="0" fontAlgn="base" hangingPunct="0">
              <a:lnSpc>
                <a:spcPct val="90000"/>
              </a:lnSpc>
              <a:spcBef>
                <a:spcPct val="0"/>
              </a:spcBef>
              <a:spcAft>
                <a:spcPct val="0"/>
              </a:spcAft>
              <a:defRPr sz="3000" i="1">
                <a:solidFill>
                  <a:schemeClr val="folHlink"/>
                </a:solidFill>
                <a:latin typeface="Arial Black" pitchFamily="28" charset="0"/>
              </a:defRPr>
            </a:lvl5pPr>
            <a:lvl6pPr marL="457200" algn="l" rtl="0" eaLnBrk="0" fontAlgn="base" hangingPunct="0">
              <a:lnSpc>
                <a:spcPct val="90000"/>
              </a:lnSpc>
              <a:spcBef>
                <a:spcPct val="0"/>
              </a:spcBef>
              <a:spcAft>
                <a:spcPct val="0"/>
              </a:spcAft>
              <a:defRPr sz="3000" i="1">
                <a:solidFill>
                  <a:schemeClr val="folHlink"/>
                </a:solidFill>
                <a:latin typeface="Arial Black" pitchFamily="28" charset="0"/>
              </a:defRPr>
            </a:lvl6pPr>
            <a:lvl7pPr marL="914400" algn="l" rtl="0" eaLnBrk="0" fontAlgn="base" hangingPunct="0">
              <a:lnSpc>
                <a:spcPct val="90000"/>
              </a:lnSpc>
              <a:spcBef>
                <a:spcPct val="0"/>
              </a:spcBef>
              <a:spcAft>
                <a:spcPct val="0"/>
              </a:spcAft>
              <a:defRPr sz="3000" i="1">
                <a:solidFill>
                  <a:schemeClr val="folHlink"/>
                </a:solidFill>
                <a:latin typeface="Arial Black" pitchFamily="28" charset="0"/>
              </a:defRPr>
            </a:lvl7pPr>
            <a:lvl8pPr marL="1371600" algn="l" rtl="0" eaLnBrk="0" fontAlgn="base" hangingPunct="0">
              <a:lnSpc>
                <a:spcPct val="90000"/>
              </a:lnSpc>
              <a:spcBef>
                <a:spcPct val="0"/>
              </a:spcBef>
              <a:spcAft>
                <a:spcPct val="0"/>
              </a:spcAft>
              <a:defRPr sz="3000" i="1">
                <a:solidFill>
                  <a:schemeClr val="folHlink"/>
                </a:solidFill>
                <a:latin typeface="Arial Black" pitchFamily="28" charset="0"/>
              </a:defRPr>
            </a:lvl8pPr>
            <a:lvl9pPr marL="1828800" algn="l" rtl="0" eaLnBrk="0" fontAlgn="base" hangingPunct="0">
              <a:lnSpc>
                <a:spcPct val="90000"/>
              </a:lnSpc>
              <a:spcBef>
                <a:spcPct val="0"/>
              </a:spcBef>
              <a:spcAft>
                <a:spcPct val="0"/>
              </a:spcAft>
              <a:defRPr sz="3000" i="1">
                <a:solidFill>
                  <a:schemeClr val="folHlink"/>
                </a:solidFill>
                <a:latin typeface="Arial Black" pitchFamily="28" charset="0"/>
              </a:defRPr>
            </a:lvl9pPr>
          </a:lstStyle>
          <a:p>
            <a:pPr>
              <a:buClr>
                <a:srgbClr val="024998"/>
              </a:buClr>
              <a:buFont typeface="Wingdings" pitchFamily="2" charset="2"/>
              <a:buNone/>
            </a:pPr>
            <a:r>
              <a:rPr lang="en-US" b="1" dirty="0" smtClean="0">
                <a:solidFill>
                  <a:srgbClr val="FFFFFF"/>
                </a:solidFill>
                <a:latin typeface="Tahoma" pitchFamily="34" charset="0"/>
                <a:cs typeface="Tahoma" pitchFamily="34" charset="0"/>
              </a:rPr>
              <a:t>Visibility</a:t>
            </a:r>
            <a:endParaRPr lang="en-US" b="1" dirty="0">
              <a:solidFill>
                <a:srgbClr val="FFFFFF"/>
              </a:solidFill>
              <a:latin typeface="Tahoma" pitchFamily="34" charset="0"/>
              <a:cs typeface="Tahoma" pitchFamily="34" charset="0"/>
            </a:endParaRPr>
          </a:p>
        </p:txBody>
      </p:sp>
      <p:sp>
        <p:nvSpPr>
          <p:cNvPr id="8" name="TextBox 7"/>
          <p:cNvSpPr txBox="1"/>
          <p:nvPr/>
        </p:nvSpPr>
        <p:spPr>
          <a:xfrm>
            <a:off x="5024238" y="1296717"/>
            <a:ext cx="3603872" cy="369332"/>
          </a:xfrm>
          <a:prstGeom prst="rect">
            <a:avLst/>
          </a:prstGeom>
          <a:noFill/>
        </p:spPr>
        <p:txBody>
          <a:bodyPr wrap="none" rtlCol="0">
            <a:spAutoFit/>
          </a:bodyPr>
          <a:lstStyle/>
          <a:p>
            <a:pPr algn="ctr">
              <a:spcBef>
                <a:spcPct val="20000"/>
              </a:spcBef>
              <a:buClr>
                <a:srgbClr val="024998"/>
              </a:buClr>
              <a:buFont typeface="Wingdings" pitchFamily="2" charset="2"/>
              <a:buNone/>
            </a:pPr>
            <a:r>
              <a:rPr lang="en-US" sz="1800" b="1" dirty="0">
                <a:solidFill>
                  <a:srgbClr val="000000"/>
                </a:solidFill>
                <a:latin typeface="Tahoma" pitchFamily="34" charset="0"/>
                <a:cs typeface="Tahoma" pitchFamily="34" charset="0"/>
              </a:rPr>
              <a:t>Patient Groups by Visibility 2 </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xmlns="" val="0"/>
              </a:ext>
            </a:extLst>
          </a:blip>
          <a:srcRect l="50000"/>
          <a:stretch/>
        </p:blipFill>
        <p:spPr>
          <a:xfrm>
            <a:off x="158562" y="1266825"/>
            <a:ext cx="4572000" cy="4718050"/>
          </a:xfrm>
          <a:prstGeom prst="rect">
            <a:avLst/>
          </a:prstGeom>
          <a:ln w="50800">
            <a:solidFill>
              <a:schemeClr val="bg1">
                <a:lumMod val="85000"/>
              </a:schemeClr>
            </a:solidFill>
          </a:ln>
        </p:spPr>
      </p:pic>
      <p:sp>
        <p:nvSpPr>
          <p:cNvPr id="15" name="Rectangle 14"/>
          <p:cNvSpPr/>
          <p:nvPr/>
        </p:nvSpPr>
        <p:spPr bwMode="auto">
          <a:xfrm>
            <a:off x="3701863" y="2562225"/>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16" name="Rectangle 15"/>
          <p:cNvSpPr/>
          <p:nvPr/>
        </p:nvSpPr>
        <p:spPr bwMode="auto">
          <a:xfrm>
            <a:off x="3711387" y="3692524"/>
            <a:ext cx="742950" cy="485775"/>
          </a:xfrm>
          <a:prstGeom prst="rect">
            <a:avLst/>
          </a:prstGeom>
          <a:noFill/>
          <a:ln w="53975" cap="flat" cmpd="sng" algn="ctr">
            <a:solidFill>
              <a:srgbClr val="99FF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24" name="Rectangle 23"/>
          <p:cNvSpPr/>
          <p:nvPr/>
        </p:nvSpPr>
        <p:spPr bwMode="auto">
          <a:xfrm>
            <a:off x="1692087" y="1304925"/>
            <a:ext cx="581025" cy="749300"/>
          </a:xfrm>
          <a:prstGeom prst="rect">
            <a:avLst/>
          </a:prstGeom>
          <a:noFill/>
          <a:ln w="53975" cap="flat" cmpd="sng" algn="ctr">
            <a:solidFill>
              <a:srgbClr val="99FF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27" name="Rectangle 26"/>
          <p:cNvSpPr/>
          <p:nvPr/>
        </p:nvSpPr>
        <p:spPr bwMode="auto">
          <a:xfrm>
            <a:off x="2549337" y="5064125"/>
            <a:ext cx="514350" cy="749300"/>
          </a:xfrm>
          <a:prstGeom prst="rect">
            <a:avLst/>
          </a:prstGeom>
          <a:noFill/>
          <a:ln w="53975" cap="flat" cmpd="sng" algn="ctr">
            <a:solidFill>
              <a:srgbClr val="99FF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28" name="Rectangle 27"/>
          <p:cNvSpPr/>
          <p:nvPr/>
        </p:nvSpPr>
        <p:spPr bwMode="auto">
          <a:xfrm>
            <a:off x="406212" y="3006725"/>
            <a:ext cx="742950" cy="485775"/>
          </a:xfrm>
          <a:prstGeom prst="rect">
            <a:avLst/>
          </a:prstGeom>
          <a:noFill/>
          <a:ln w="53975" cap="flat" cmpd="sng" algn="ctr">
            <a:solidFill>
              <a:srgbClr val="99FF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pic>
        <p:nvPicPr>
          <p:cNvPr id="26" name="Picture 25"/>
          <p:cNvPicPr>
            <a:picLocks noChangeAspect="1"/>
          </p:cNvPicPr>
          <p:nvPr/>
        </p:nvPicPr>
        <p:blipFill rotWithShape="1">
          <a:blip r:embed="rId3" cstate="print">
            <a:extLst>
              <a:ext uri="{28A0092B-C50C-407E-A947-70E740481C1C}">
                <a14:useLocalDpi xmlns:a14="http://schemas.microsoft.com/office/drawing/2010/main" xmlns="" val="0"/>
              </a:ext>
            </a:extLst>
          </a:blip>
          <a:srcRect l="88777" t="15343" r="2819" b="70123"/>
          <a:stretch/>
        </p:blipFill>
        <p:spPr>
          <a:xfrm>
            <a:off x="4908901" y="4924531"/>
            <a:ext cx="1145689" cy="1022280"/>
          </a:xfrm>
          <a:prstGeom prst="rect">
            <a:avLst/>
          </a:prstGeom>
        </p:spPr>
      </p:pic>
      <p:sp>
        <p:nvSpPr>
          <p:cNvPr id="29" name="Rectangle 28"/>
          <p:cNvSpPr/>
          <p:nvPr/>
        </p:nvSpPr>
        <p:spPr bwMode="auto">
          <a:xfrm>
            <a:off x="4889447" y="4936331"/>
            <a:ext cx="1165143" cy="1004887"/>
          </a:xfrm>
          <a:prstGeom prst="rect">
            <a:avLst/>
          </a:prstGeom>
          <a:noFill/>
          <a:ln w="539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pic>
        <p:nvPicPr>
          <p:cNvPr id="30" name="Picture 29"/>
          <p:cNvPicPr>
            <a:picLocks noChangeAspect="1"/>
          </p:cNvPicPr>
          <p:nvPr/>
        </p:nvPicPr>
        <p:blipFill rotWithShape="1">
          <a:blip r:embed="rId3" cstate="print">
            <a:extLst>
              <a:ext uri="{28A0092B-C50C-407E-A947-70E740481C1C}">
                <a14:useLocalDpi xmlns:a14="http://schemas.microsoft.com/office/drawing/2010/main" xmlns="" val="0"/>
              </a:ext>
            </a:extLst>
          </a:blip>
          <a:srcRect l="88688" t="27355" r="3225" b="60167"/>
          <a:stretch/>
        </p:blipFill>
        <p:spPr>
          <a:xfrm>
            <a:off x="4879246" y="3618632"/>
            <a:ext cx="1145689" cy="912093"/>
          </a:xfrm>
          <a:prstGeom prst="rect">
            <a:avLst/>
          </a:prstGeom>
        </p:spPr>
      </p:pic>
      <p:pic>
        <p:nvPicPr>
          <p:cNvPr id="33" name="Picture 32"/>
          <p:cNvPicPr>
            <a:picLocks noChangeAspect="1"/>
          </p:cNvPicPr>
          <p:nvPr/>
        </p:nvPicPr>
        <p:blipFill rotWithShape="1">
          <a:blip r:embed="rId3" cstate="print">
            <a:extLst>
              <a:ext uri="{28A0092B-C50C-407E-A947-70E740481C1C}">
                <a14:useLocalDpi xmlns:a14="http://schemas.microsoft.com/office/drawing/2010/main" xmlns="" val="0"/>
              </a:ext>
            </a:extLst>
          </a:blip>
          <a:srcRect l="88688" t="27355" r="3225" b="60167"/>
          <a:stretch/>
        </p:blipFill>
        <p:spPr>
          <a:xfrm>
            <a:off x="4896704" y="1842144"/>
            <a:ext cx="1145689" cy="912093"/>
          </a:xfrm>
          <a:prstGeom prst="rect">
            <a:avLst/>
          </a:prstGeom>
        </p:spPr>
      </p:pic>
      <p:sp>
        <p:nvSpPr>
          <p:cNvPr id="31" name="Rectangle 30"/>
          <p:cNvSpPr/>
          <p:nvPr/>
        </p:nvSpPr>
        <p:spPr bwMode="auto">
          <a:xfrm>
            <a:off x="4861790" y="1844645"/>
            <a:ext cx="1180603" cy="914399"/>
          </a:xfrm>
          <a:prstGeom prst="rect">
            <a:avLst/>
          </a:prstGeom>
          <a:noFill/>
          <a:ln w="53975" cap="flat" cmpd="sng" algn="ctr">
            <a:solidFill>
              <a:srgbClr val="99FF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25" name="TextBox 24"/>
          <p:cNvSpPr txBox="1"/>
          <p:nvPr/>
        </p:nvSpPr>
        <p:spPr>
          <a:xfrm>
            <a:off x="6042393" y="1727233"/>
            <a:ext cx="3330207" cy="4773614"/>
          </a:xfrm>
          <a:prstGeom prst="rect">
            <a:avLst/>
          </a:prstGeom>
          <a:noFill/>
        </p:spPr>
        <p:txBody>
          <a:bodyPr wrap="square" rtlCol="0">
            <a:spAutoFit/>
          </a:bodyPr>
          <a:lstStyle/>
          <a:p>
            <a:pPr>
              <a:spcBef>
                <a:spcPct val="20000"/>
              </a:spcBef>
              <a:buClr>
                <a:srgbClr val="024998"/>
              </a:buClr>
              <a:buFont typeface="Wingdings" pitchFamily="2" charset="2"/>
              <a:buNone/>
            </a:pPr>
            <a:r>
              <a:rPr lang="en-US" sz="1500" dirty="0">
                <a:solidFill>
                  <a:srgbClr val="FF0000"/>
                </a:solidFill>
                <a:latin typeface="Tahoma" pitchFamily="34" charset="0"/>
                <a:cs typeface="Tahoma" pitchFamily="34" charset="0"/>
              </a:rPr>
              <a:t>High-visibility Patient Group</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PT (upper half body) visible </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from both the corridor</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and the nearby nurses’ </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station</a:t>
            </a:r>
          </a:p>
          <a:p>
            <a:pPr>
              <a:spcBef>
                <a:spcPct val="20000"/>
              </a:spcBef>
              <a:buClr>
                <a:srgbClr val="024998"/>
              </a:buClr>
              <a:buFont typeface="Wingdings" pitchFamily="2" charset="2"/>
              <a:buNone/>
            </a:pPr>
            <a:endParaRPr lang="en-US" sz="1500" dirty="0">
              <a:solidFill>
                <a:srgbClr val="0070C0"/>
              </a:solidFill>
              <a:latin typeface="Tahoma" pitchFamily="34" charset="0"/>
              <a:cs typeface="Tahoma" pitchFamily="34" charset="0"/>
            </a:endParaRPr>
          </a:p>
          <a:p>
            <a:pPr>
              <a:spcBef>
                <a:spcPct val="20000"/>
              </a:spcBef>
              <a:buClr>
                <a:srgbClr val="024998"/>
              </a:buClr>
              <a:buFont typeface="Wingdings" pitchFamily="2" charset="2"/>
              <a:buNone/>
            </a:pPr>
            <a:endParaRPr lang="en-US" sz="1500" dirty="0">
              <a:solidFill>
                <a:srgbClr val="0070C0"/>
              </a:solidFill>
              <a:latin typeface="Tahoma" pitchFamily="34" charset="0"/>
              <a:cs typeface="Tahoma" pitchFamily="34" charset="0"/>
            </a:endParaRPr>
          </a:p>
          <a:p>
            <a:pPr>
              <a:spcBef>
                <a:spcPct val="20000"/>
              </a:spcBef>
              <a:buClr>
                <a:srgbClr val="024998"/>
              </a:buClr>
              <a:buFont typeface="Wingdings" pitchFamily="2" charset="2"/>
              <a:buNone/>
            </a:pPr>
            <a:r>
              <a:rPr lang="en-US" sz="1500" dirty="0">
                <a:solidFill>
                  <a:srgbClr val="FF0000"/>
                </a:solidFill>
                <a:latin typeface="Tahoma" pitchFamily="34" charset="0"/>
                <a:cs typeface="Tahoma" pitchFamily="34" charset="0"/>
              </a:rPr>
              <a:t>Moderate-visibility Patient Group</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PT (upper half body) visible </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only from the corridor</a:t>
            </a:r>
          </a:p>
          <a:p>
            <a:pPr>
              <a:spcBef>
                <a:spcPct val="20000"/>
              </a:spcBef>
              <a:buClr>
                <a:srgbClr val="024998"/>
              </a:buClr>
              <a:buFont typeface="Wingdings" pitchFamily="2" charset="2"/>
              <a:buNone/>
            </a:pPr>
            <a:endParaRPr lang="en-US" sz="1500" dirty="0">
              <a:solidFill>
                <a:srgbClr val="000000"/>
              </a:solidFill>
              <a:latin typeface="Tahoma" pitchFamily="34" charset="0"/>
              <a:cs typeface="Tahoma" pitchFamily="34" charset="0"/>
            </a:endParaRPr>
          </a:p>
          <a:p>
            <a:pPr>
              <a:spcBef>
                <a:spcPct val="20000"/>
              </a:spcBef>
              <a:buClr>
                <a:srgbClr val="024998"/>
              </a:buClr>
              <a:buFont typeface="Wingdings" pitchFamily="2" charset="2"/>
              <a:buNone/>
            </a:pPr>
            <a:endParaRPr lang="en-US" sz="1500" dirty="0">
              <a:solidFill>
                <a:srgbClr val="000000"/>
              </a:solidFill>
              <a:latin typeface="Tahoma" pitchFamily="34" charset="0"/>
              <a:cs typeface="Tahoma" pitchFamily="34" charset="0"/>
            </a:endParaRPr>
          </a:p>
          <a:p>
            <a:pPr>
              <a:spcBef>
                <a:spcPct val="20000"/>
              </a:spcBef>
              <a:buClr>
                <a:srgbClr val="024998"/>
              </a:buClr>
              <a:buFont typeface="Wingdings" pitchFamily="2" charset="2"/>
              <a:buNone/>
            </a:pPr>
            <a:r>
              <a:rPr lang="en-US" sz="1500" dirty="0">
                <a:solidFill>
                  <a:srgbClr val="FF0000"/>
                </a:solidFill>
                <a:latin typeface="Tahoma" pitchFamily="34" charset="0"/>
                <a:cs typeface="Tahoma" pitchFamily="34" charset="0"/>
              </a:rPr>
              <a:t>Low-visibility Patient Group</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PT (upper half body) NOT visible </a:t>
            </a:r>
          </a:p>
          <a:p>
            <a:pPr>
              <a:spcBef>
                <a:spcPct val="20000"/>
              </a:spcBef>
              <a:buClr>
                <a:srgbClr val="024998"/>
              </a:buClr>
              <a:buFont typeface="Wingdings" pitchFamily="2" charset="2"/>
              <a:buNone/>
            </a:pPr>
            <a:r>
              <a:rPr lang="en-US" sz="1500" dirty="0">
                <a:solidFill>
                  <a:srgbClr val="000000"/>
                </a:solidFill>
                <a:latin typeface="Tahoma" pitchFamily="34" charset="0"/>
                <a:cs typeface="Tahoma" pitchFamily="34" charset="0"/>
              </a:rPr>
              <a:t>from the corridor</a:t>
            </a:r>
          </a:p>
          <a:p>
            <a:pPr>
              <a:spcBef>
                <a:spcPct val="20000"/>
              </a:spcBef>
              <a:buClr>
                <a:srgbClr val="024998"/>
              </a:buClr>
              <a:buFont typeface="Wingdings" pitchFamily="2" charset="2"/>
              <a:buNone/>
            </a:pPr>
            <a:endParaRPr lang="en-US" sz="1500" b="1" dirty="0">
              <a:solidFill>
                <a:srgbClr val="000000"/>
              </a:solidFill>
              <a:cs typeface="Times New Roman" pitchFamily="18" charset="0"/>
            </a:endParaRPr>
          </a:p>
          <a:p>
            <a:pPr>
              <a:spcBef>
                <a:spcPct val="20000"/>
              </a:spcBef>
              <a:buClr>
                <a:srgbClr val="024998"/>
              </a:buClr>
              <a:buFont typeface="Wingdings" pitchFamily="2" charset="2"/>
              <a:buNone/>
            </a:pPr>
            <a:endParaRPr lang="en-US" sz="1600" b="1" dirty="0">
              <a:solidFill>
                <a:srgbClr val="000000"/>
              </a:solidFill>
              <a:cs typeface="Times New Roman" pitchFamily="18" charset="0"/>
            </a:endParaRPr>
          </a:p>
        </p:txBody>
      </p:sp>
      <p:sp>
        <p:nvSpPr>
          <p:cNvPr id="32" name="Rectangle 31"/>
          <p:cNvSpPr/>
          <p:nvPr/>
        </p:nvSpPr>
        <p:spPr bwMode="auto">
          <a:xfrm>
            <a:off x="4876304" y="3615388"/>
            <a:ext cx="1180603" cy="914399"/>
          </a:xfrm>
          <a:prstGeom prst="rect">
            <a:avLst/>
          </a:prstGeom>
          <a:noFill/>
          <a:ln w="539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36" name="Rectangle 35"/>
          <p:cNvSpPr/>
          <p:nvPr/>
        </p:nvSpPr>
        <p:spPr bwMode="auto">
          <a:xfrm>
            <a:off x="3711387" y="4235450"/>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37" name="Rectangle 36"/>
          <p:cNvSpPr/>
          <p:nvPr/>
        </p:nvSpPr>
        <p:spPr bwMode="auto">
          <a:xfrm>
            <a:off x="3711387" y="4760911"/>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38" name="Rectangle 37"/>
          <p:cNvSpPr/>
          <p:nvPr/>
        </p:nvSpPr>
        <p:spPr bwMode="auto">
          <a:xfrm>
            <a:off x="1758762" y="5078413"/>
            <a:ext cx="514350" cy="749300"/>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39" name="Rectangle 38"/>
          <p:cNvSpPr/>
          <p:nvPr/>
        </p:nvSpPr>
        <p:spPr bwMode="auto">
          <a:xfrm>
            <a:off x="1162050" y="5078413"/>
            <a:ext cx="596712" cy="749300"/>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0" name="Rectangle 39"/>
          <p:cNvSpPr/>
          <p:nvPr/>
        </p:nvSpPr>
        <p:spPr bwMode="auto">
          <a:xfrm>
            <a:off x="406212" y="3540125"/>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1" name="Rectangle 40"/>
          <p:cNvSpPr/>
          <p:nvPr/>
        </p:nvSpPr>
        <p:spPr bwMode="auto">
          <a:xfrm>
            <a:off x="406212" y="4046537"/>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3" name="Rectangle 42"/>
          <p:cNvSpPr/>
          <p:nvPr/>
        </p:nvSpPr>
        <p:spPr bwMode="auto">
          <a:xfrm>
            <a:off x="406212" y="2478088"/>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4" name="Rectangle 43"/>
          <p:cNvSpPr/>
          <p:nvPr/>
        </p:nvSpPr>
        <p:spPr bwMode="auto">
          <a:xfrm>
            <a:off x="406212" y="1958975"/>
            <a:ext cx="742950" cy="485775"/>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5" name="Rectangle 44"/>
          <p:cNvSpPr/>
          <p:nvPr/>
        </p:nvSpPr>
        <p:spPr bwMode="auto">
          <a:xfrm>
            <a:off x="2577912" y="1309687"/>
            <a:ext cx="581025" cy="749300"/>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46" name="Rectangle 45"/>
          <p:cNvSpPr/>
          <p:nvPr/>
        </p:nvSpPr>
        <p:spPr bwMode="auto">
          <a:xfrm>
            <a:off x="3173225" y="1304925"/>
            <a:ext cx="581025" cy="749300"/>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12" name="Rectangle 11"/>
          <p:cNvSpPr/>
          <p:nvPr/>
        </p:nvSpPr>
        <p:spPr bwMode="auto">
          <a:xfrm>
            <a:off x="401449" y="4560887"/>
            <a:ext cx="742950" cy="485775"/>
          </a:xfrm>
          <a:prstGeom prst="rect">
            <a:avLst/>
          </a:prstGeom>
          <a:noFill/>
          <a:ln w="539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11" name="Rectangle 10"/>
          <p:cNvSpPr/>
          <p:nvPr/>
        </p:nvSpPr>
        <p:spPr bwMode="auto">
          <a:xfrm>
            <a:off x="3711387" y="2016125"/>
            <a:ext cx="742950" cy="485775"/>
          </a:xfrm>
          <a:prstGeom prst="rect">
            <a:avLst/>
          </a:prstGeom>
          <a:noFill/>
          <a:ln w="539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dirty="0">
              <a:solidFill>
                <a:srgbClr val="122054"/>
              </a:solidFill>
            </a:endParaRPr>
          </a:p>
        </p:txBody>
      </p:sp>
      <p:sp>
        <p:nvSpPr>
          <p:cNvPr id="13" name="Rectangle 12"/>
          <p:cNvSpPr/>
          <p:nvPr/>
        </p:nvSpPr>
        <p:spPr bwMode="auto">
          <a:xfrm>
            <a:off x="1082487" y="1301750"/>
            <a:ext cx="581025" cy="749300"/>
          </a:xfrm>
          <a:prstGeom prst="rect">
            <a:avLst/>
          </a:prstGeom>
          <a:noFill/>
          <a:ln w="539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17" name="Rectangle 16"/>
          <p:cNvSpPr/>
          <p:nvPr/>
        </p:nvSpPr>
        <p:spPr bwMode="auto">
          <a:xfrm>
            <a:off x="3101787" y="5064125"/>
            <a:ext cx="581025" cy="749300"/>
          </a:xfrm>
          <a:prstGeom prst="rect">
            <a:avLst/>
          </a:prstGeom>
          <a:noFill/>
          <a:ln w="539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85000"/>
              </a:lnSpc>
              <a:spcBef>
                <a:spcPct val="30000"/>
              </a:spcBef>
              <a:buFontTx/>
              <a:buChar char="•"/>
            </a:pPr>
            <a:endParaRPr lang="en-US" sz="2800" b="1">
              <a:solidFill>
                <a:srgbClr val="122054"/>
              </a:solidFill>
            </a:endParaRPr>
          </a:p>
        </p:txBody>
      </p:sp>
      <p:sp>
        <p:nvSpPr>
          <p:cNvPr id="3" name="Rectangle 2"/>
          <p:cNvSpPr/>
          <p:nvPr/>
        </p:nvSpPr>
        <p:spPr bwMode="auto">
          <a:xfrm>
            <a:off x="3711387" y="3124200"/>
            <a:ext cx="733426" cy="501650"/>
          </a:xfrm>
          <a:prstGeom prst="rect">
            <a:avLst/>
          </a:prstGeom>
          <a:noFill/>
          <a:ln w="508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spcBef>
                <a:spcPct val="20000"/>
              </a:spcBef>
              <a:buClr>
                <a:srgbClr val="024998"/>
              </a:buClr>
              <a:buFont typeface="Wingdings" pitchFamily="28" charset="2"/>
              <a:buNone/>
            </a:pPr>
            <a:endParaRPr lang="en-US" sz="1100" b="1">
              <a:solidFill>
                <a:srgbClr val="000000"/>
              </a:solidFill>
              <a:latin typeface="Arial"/>
            </a:endParaRPr>
          </a:p>
        </p:txBody>
      </p:sp>
      <p:sp>
        <p:nvSpPr>
          <p:cNvPr id="4" name="TextBox 3"/>
          <p:cNvSpPr txBox="1"/>
          <p:nvPr/>
        </p:nvSpPr>
        <p:spPr>
          <a:xfrm>
            <a:off x="202857" y="6129319"/>
            <a:ext cx="8289257" cy="461665"/>
          </a:xfrm>
          <a:prstGeom prst="rect">
            <a:avLst/>
          </a:prstGeom>
          <a:noFill/>
        </p:spPr>
        <p:txBody>
          <a:bodyPr wrap="none" rtlCol="0">
            <a:spAutoFit/>
          </a:bodyPr>
          <a:lstStyle/>
          <a:p>
            <a:r>
              <a:rPr lang="en-US" dirty="0" smtClean="0">
                <a:latin typeface="Tahoma" pitchFamily="34" charset="0"/>
                <a:cs typeface="Tahoma" pitchFamily="34" charset="0"/>
              </a:rPr>
              <a:t>Low visibility rooms had a 31% higher fall rate (Choi, 2012)</a:t>
            </a:r>
            <a:endParaRPr lang="en-US" dirty="0">
              <a:latin typeface="Tahoma" pitchFamily="34" charset="0"/>
              <a:cs typeface="Tahoma" pitchFamily="34" charset="0"/>
            </a:endParaRPr>
          </a:p>
        </p:txBody>
      </p:sp>
    </p:spTree>
    <p:extLst>
      <p:ext uri="{BB962C8B-B14F-4D97-AF65-F5344CB8AC3E}">
        <p14:creationId xmlns:p14="http://schemas.microsoft.com/office/powerpoint/2010/main" xmlns="" val="382746071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a:xfrm>
            <a:off x="6019800" y="167668"/>
            <a:ext cx="2132013" cy="667871"/>
          </a:xfrm>
          <a:noFill/>
          <a:ln/>
        </p:spPr>
        <p:txBody>
          <a:bodyPr/>
          <a:lstStyle/>
          <a:p>
            <a:r>
              <a:rPr lang="en-US" sz="3600" b="1" dirty="0">
                <a:solidFill>
                  <a:schemeClr val="hlink"/>
                </a:solidFill>
                <a:latin typeface="Arial" pitchFamily="34" charset="0"/>
                <a:cs typeface="Arial" pitchFamily="34" charset="0"/>
              </a:rPr>
              <a:t>Lighting</a:t>
            </a:r>
            <a:r>
              <a:rPr lang="en-US" sz="3600" dirty="0">
                <a:solidFill>
                  <a:srgbClr val="47733E"/>
                </a:solidFill>
                <a:latin typeface="Arial" pitchFamily="34" charset="0"/>
                <a:cs typeface="Arial" pitchFamily="34" charset="0"/>
              </a:rPr>
              <a:t/>
            </a:r>
            <a:br>
              <a:rPr lang="en-US" sz="3600" dirty="0">
                <a:solidFill>
                  <a:srgbClr val="47733E"/>
                </a:solidFill>
                <a:latin typeface="Arial" pitchFamily="34" charset="0"/>
                <a:cs typeface="Arial" pitchFamily="34" charset="0"/>
              </a:rPr>
            </a:br>
            <a:endParaRPr lang="en-US" sz="3600" dirty="0">
              <a:latin typeface="Arial" pitchFamily="34" charset="0"/>
              <a:cs typeface="Arial" pitchFamily="34" charset="0"/>
            </a:endParaRPr>
          </a:p>
        </p:txBody>
      </p:sp>
      <p:sp>
        <p:nvSpPr>
          <p:cNvPr id="1011715" name="Text Box 3"/>
          <p:cNvSpPr txBox="1">
            <a:spLocks noChangeArrowheads="1"/>
          </p:cNvSpPr>
          <p:nvPr/>
        </p:nvSpPr>
        <p:spPr bwMode="auto">
          <a:xfrm>
            <a:off x="4565650" y="3048132"/>
            <a:ext cx="4502150" cy="2677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231775" indent="-231775">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buSzPct val="100000"/>
              <a:buFontTx/>
              <a:buChar char="•"/>
            </a:pPr>
            <a:r>
              <a:rPr lang="en-US" dirty="0">
                <a:solidFill>
                  <a:srgbClr val="FF0000"/>
                </a:solidFill>
                <a:latin typeface="Tahoma" pitchFamily="34" charset="0"/>
                <a:cs typeface="Tahoma" pitchFamily="34" charset="0"/>
              </a:rPr>
              <a:t>22% fewer analgesics</a:t>
            </a:r>
          </a:p>
          <a:p>
            <a:pPr>
              <a:buSzPct val="100000"/>
              <a:buFontTx/>
              <a:buChar char="•"/>
            </a:pPr>
            <a:r>
              <a:rPr lang="en-US" dirty="0">
                <a:solidFill>
                  <a:srgbClr val="FF0000"/>
                </a:solidFill>
                <a:latin typeface="Tahoma" pitchFamily="34" charset="0"/>
                <a:cs typeface="Tahoma" pitchFamily="34" charset="0"/>
              </a:rPr>
              <a:t>Higher impact on younger patients</a:t>
            </a:r>
          </a:p>
          <a:p>
            <a:pPr>
              <a:buSzPct val="100000"/>
              <a:buFontTx/>
              <a:buChar char="•"/>
            </a:pPr>
            <a:r>
              <a:rPr lang="en-US" dirty="0">
                <a:solidFill>
                  <a:srgbClr val="FF0000"/>
                </a:solidFill>
                <a:latin typeface="Tahoma" pitchFamily="34" charset="0"/>
                <a:cs typeface="Tahoma" pitchFamily="34" charset="0"/>
              </a:rPr>
              <a:t>Higher impact on higher analgesic users</a:t>
            </a:r>
          </a:p>
          <a:p>
            <a:pPr>
              <a:buSzPct val="100000"/>
              <a:buFontTx/>
              <a:buChar char="•"/>
            </a:pPr>
            <a:r>
              <a:rPr lang="en-US" dirty="0">
                <a:solidFill>
                  <a:srgbClr val="FF0000"/>
                </a:solidFill>
                <a:latin typeface="Tahoma" pitchFamily="34" charset="0"/>
                <a:cs typeface="Tahoma" pitchFamily="34" charset="0"/>
              </a:rPr>
              <a:t>21% lower drug costs</a:t>
            </a:r>
          </a:p>
          <a:p>
            <a:pPr>
              <a:buSzPct val="100000"/>
              <a:buFontTx/>
              <a:buChar char="•"/>
            </a:pPr>
            <a:r>
              <a:rPr lang="en-US" dirty="0">
                <a:solidFill>
                  <a:srgbClr val="FF0000"/>
                </a:solidFill>
                <a:latin typeface="Tahoma" pitchFamily="34" charset="0"/>
                <a:cs typeface="Tahoma" pitchFamily="34" charset="0"/>
              </a:rPr>
              <a:t>Less pain, stress </a:t>
            </a:r>
          </a:p>
        </p:txBody>
      </p:sp>
      <p:sp>
        <p:nvSpPr>
          <p:cNvPr id="1011716" name="Rectangle 4"/>
          <p:cNvSpPr>
            <a:spLocks noChangeArrowheads="1"/>
          </p:cNvSpPr>
          <p:nvPr/>
        </p:nvSpPr>
        <p:spPr bwMode="auto">
          <a:xfrm>
            <a:off x="5452268" y="5995754"/>
            <a:ext cx="272891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1" hangingPunct="1"/>
            <a:r>
              <a:rPr lang="en-US" sz="1200" b="1" dirty="0">
                <a:latin typeface="Tahoma" pitchFamily="34" charset="0"/>
                <a:cs typeface="Tahoma" pitchFamily="34" charset="0"/>
              </a:rPr>
              <a:t>Source: </a:t>
            </a:r>
            <a:r>
              <a:rPr lang="en-US" sz="1200" b="1" dirty="0" err="1">
                <a:latin typeface="Tahoma" pitchFamily="34" charset="0"/>
                <a:cs typeface="Tahoma" pitchFamily="34" charset="0"/>
              </a:rPr>
              <a:t>Walch</a:t>
            </a:r>
            <a:r>
              <a:rPr lang="en-US" sz="1200" b="1" dirty="0">
                <a:latin typeface="Tahoma" pitchFamily="34" charset="0"/>
                <a:cs typeface="Tahoma" pitchFamily="34" charset="0"/>
              </a:rPr>
              <a:t> et al (2005)</a:t>
            </a:r>
          </a:p>
        </p:txBody>
      </p:sp>
      <p:sp>
        <p:nvSpPr>
          <p:cNvPr id="1011717" name="Text Box 5"/>
          <p:cNvSpPr txBox="1">
            <a:spLocks noChangeArrowheads="1"/>
          </p:cNvSpPr>
          <p:nvPr/>
        </p:nvSpPr>
        <p:spPr bwMode="auto">
          <a:xfrm>
            <a:off x="4641850" y="2302913"/>
            <a:ext cx="4425950" cy="707886"/>
          </a:xfrm>
          <a:prstGeom prst="rect">
            <a:avLst/>
          </a:prstGeom>
          <a:noFill/>
          <a:ln>
            <a:noFill/>
          </a:ln>
          <a:effectLst/>
          <a:extLst>
            <a:ext uri="{909E8E84-426E-40dd-AFC4-6F175D3DCCD1}">
              <a14:hiddenFill xmlns:a14="http://schemas.microsoft.com/office/drawing/2010/main" xmlns="">
                <a:solidFill>
                  <a:srgbClr val="FBFFFF">
                    <a:alpha val="80000"/>
                  </a:srgbClr>
                </a:solidFill>
              </a14:hiddenFill>
            </a:ext>
            <a:ext uri="{91240B29-F687-4f45-9708-019B960494DF}">
              <a14:hiddenLine xmlns:a14="http://schemas.microsoft.com/office/drawing/2010/main" xmlns="" w="57150" cmpd="thickThin">
                <a:solidFill>
                  <a:srgbClr val="339966"/>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sz="2000" dirty="0">
                <a:latin typeface="Tahoma" pitchFamily="34" charset="0"/>
                <a:cs typeface="Tahoma" pitchFamily="34" charset="0"/>
              </a:rPr>
              <a:t>Patients exposed to 46% more natural sunlight (lux/hours):</a:t>
            </a:r>
          </a:p>
        </p:txBody>
      </p:sp>
      <p:sp>
        <p:nvSpPr>
          <p:cNvPr id="1011719" name="Text Box 7"/>
          <p:cNvSpPr txBox="1">
            <a:spLocks noChangeArrowheads="1"/>
          </p:cNvSpPr>
          <p:nvPr/>
        </p:nvSpPr>
        <p:spPr bwMode="auto">
          <a:xfrm>
            <a:off x="258482" y="1013172"/>
            <a:ext cx="8592671" cy="144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buSzPct val="100000"/>
            </a:pPr>
            <a:r>
              <a:rPr lang="en-US" sz="3000" dirty="0">
                <a:latin typeface="Tahoma" pitchFamily="34" charset="0"/>
                <a:cs typeface="Tahoma" pitchFamily="34" charset="0"/>
              </a:rPr>
              <a:t>Sunlight </a:t>
            </a:r>
            <a:r>
              <a:rPr lang="en-US" sz="3000" dirty="0" smtClean="0">
                <a:latin typeface="Tahoma" pitchFamily="34" charset="0"/>
                <a:cs typeface="Tahoma" pitchFamily="34" charset="0"/>
              </a:rPr>
              <a:t>Affects Length </a:t>
            </a:r>
            <a:r>
              <a:rPr lang="en-US" sz="3000" dirty="0">
                <a:latin typeface="Tahoma" pitchFamily="34" charset="0"/>
                <a:cs typeface="Tahoma" pitchFamily="34" charset="0"/>
              </a:rPr>
              <a:t>of </a:t>
            </a:r>
            <a:r>
              <a:rPr lang="en-US" sz="3000" dirty="0" smtClean="0">
                <a:latin typeface="Tahoma" pitchFamily="34" charset="0"/>
                <a:cs typeface="Tahoma" pitchFamily="34" charset="0"/>
              </a:rPr>
              <a:t>Stay </a:t>
            </a:r>
            <a:r>
              <a:rPr lang="en-US" sz="3000" dirty="0">
                <a:latin typeface="Tahoma" pitchFamily="34" charset="0"/>
                <a:cs typeface="Tahoma" pitchFamily="34" charset="0"/>
              </a:rPr>
              <a:t>and </a:t>
            </a:r>
            <a:r>
              <a:rPr lang="en-US" sz="3000" dirty="0" smtClean="0">
                <a:latin typeface="Tahoma" pitchFamily="34" charset="0"/>
                <a:cs typeface="Tahoma" pitchFamily="34" charset="0"/>
              </a:rPr>
              <a:t>Analgesic Use</a:t>
            </a:r>
          </a:p>
          <a:p>
            <a:pPr algn="ctr">
              <a:buSzPct val="100000"/>
            </a:pPr>
            <a:r>
              <a:rPr lang="en-US" sz="2800" dirty="0" smtClean="0">
                <a:latin typeface="Tahoma" pitchFamily="34" charset="0"/>
                <a:cs typeface="Tahoma" pitchFamily="34" charset="0"/>
              </a:rPr>
              <a:t>Dying in the Dark</a:t>
            </a:r>
          </a:p>
          <a:p>
            <a:pPr algn="ctr">
              <a:buSzPct val="100000"/>
            </a:pPr>
            <a:endParaRPr lang="en-US" sz="3000" b="1" dirty="0">
              <a:latin typeface="Tahoma" pitchFamily="34" charset="0"/>
              <a:cs typeface="Tahoma" pitchFamily="34" charset="0"/>
            </a:endParaRPr>
          </a:p>
        </p:txBody>
      </p:sp>
      <p:sp>
        <p:nvSpPr>
          <p:cNvPr id="1011720" name="Text Box 8"/>
          <p:cNvSpPr txBox="1">
            <a:spLocks noChangeArrowheads="1"/>
          </p:cNvSpPr>
          <p:nvPr/>
        </p:nvSpPr>
        <p:spPr bwMode="auto">
          <a:xfrm>
            <a:off x="408500" y="3048132"/>
            <a:ext cx="3884613" cy="2419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spcAft>
                <a:spcPct val="30000"/>
              </a:spcAft>
              <a:buSzPct val="100000"/>
              <a:buFontTx/>
              <a:buChar char="•"/>
            </a:pPr>
            <a:r>
              <a:rPr lang="en-US" dirty="0">
                <a:solidFill>
                  <a:srgbClr val="FF0000"/>
                </a:solidFill>
                <a:latin typeface="Tahoma" pitchFamily="34" charset="0"/>
                <a:cs typeface="Tahoma" pitchFamily="34" charset="0"/>
              </a:rPr>
              <a:t>Women stayed one day less in sunnier room </a:t>
            </a:r>
            <a:r>
              <a:rPr lang="en-US" dirty="0" smtClean="0">
                <a:solidFill>
                  <a:srgbClr val="FF0000"/>
                </a:solidFill>
                <a:latin typeface="Tahoma" pitchFamily="34" charset="0"/>
                <a:cs typeface="Tahoma" pitchFamily="34" charset="0"/>
              </a:rPr>
              <a:t>(</a:t>
            </a:r>
            <a:r>
              <a:rPr lang="en-US" dirty="0">
                <a:solidFill>
                  <a:srgbClr val="FF0000"/>
                </a:solidFill>
                <a:latin typeface="Tahoma" pitchFamily="34" charset="0"/>
                <a:cs typeface="Tahoma" pitchFamily="34" charset="0"/>
              </a:rPr>
              <a:t>2.3 v 3.3 days) </a:t>
            </a:r>
          </a:p>
          <a:p>
            <a:pPr>
              <a:spcAft>
                <a:spcPct val="30000"/>
              </a:spcAft>
              <a:buSzPct val="100000"/>
              <a:buFontTx/>
              <a:buChar char="•"/>
            </a:pPr>
            <a:r>
              <a:rPr lang="en-US" dirty="0">
                <a:solidFill>
                  <a:srgbClr val="FF0000"/>
                </a:solidFill>
                <a:latin typeface="Tahoma" pitchFamily="34" charset="0"/>
                <a:cs typeface="Tahoma" pitchFamily="34" charset="0"/>
              </a:rPr>
              <a:t>Death rate was 70% higher in dull rooms (39/335 v 21/293)</a:t>
            </a:r>
          </a:p>
        </p:txBody>
      </p:sp>
      <p:sp>
        <p:nvSpPr>
          <p:cNvPr id="1011721" name="Text Box 9"/>
          <p:cNvSpPr txBox="1">
            <a:spLocks noChangeArrowheads="1"/>
          </p:cNvSpPr>
          <p:nvPr/>
        </p:nvSpPr>
        <p:spPr bwMode="auto">
          <a:xfrm>
            <a:off x="309282" y="2321748"/>
            <a:ext cx="4083050" cy="707886"/>
          </a:xfrm>
          <a:prstGeom prst="rect">
            <a:avLst/>
          </a:prstGeom>
          <a:noFill/>
          <a:ln>
            <a:noFill/>
          </a:ln>
          <a:effectLst/>
          <a:extLst>
            <a:ext uri="{909E8E84-426E-40dd-AFC4-6F175D3DCCD1}">
              <a14:hiddenFill xmlns:a14="http://schemas.microsoft.com/office/drawing/2010/main" xmlns="">
                <a:solidFill>
                  <a:srgbClr val="FBFFFF">
                    <a:alpha val="80000"/>
                  </a:srgbClr>
                </a:solidFill>
              </a14:hiddenFill>
            </a:ext>
            <a:ext uri="{91240B29-F687-4f45-9708-019B960494DF}">
              <a14:hiddenLine xmlns:a14="http://schemas.microsoft.com/office/drawing/2010/main" xmlns="" w="57150" cmpd="thickThin">
                <a:solidFill>
                  <a:srgbClr val="339966"/>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sz="2000" dirty="0" smtClean="0">
                <a:latin typeface="Tahoma" pitchFamily="34" charset="0"/>
                <a:cs typeface="Tahoma" pitchFamily="34" charset="0"/>
              </a:rPr>
              <a:t>Patients in A Cardiac </a:t>
            </a:r>
            <a:r>
              <a:rPr lang="en-US" sz="2000" dirty="0">
                <a:latin typeface="Tahoma" pitchFamily="34" charset="0"/>
                <a:cs typeface="Tahoma" pitchFamily="34" charset="0"/>
              </a:rPr>
              <a:t>Intensive Care </a:t>
            </a:r>
            <a:r>
              <a:rPr lang="en-US" sz="2000" dirty="0" smtClean="0">
                <a:latin typeface="Tahoma" pitchFamily="34" charset="0"/>
                <a:cs typeface="Tahoma" pitchFamily="34" charset="0"/>
              </a:rPr>
              <a:t>Unit:</a:t>
            </a:r>
            <a:endParaRPr lang="en-US" sz="2000" dirty="0">
              <a:latin typeface="Tahoma" pitchFamily="34" charset="0"/>
              <a:cs typeface="Tahoma" pitchFamily="34" charset="0"/>
            </a:endParaRPr>
          </a:p>
        </p:txBody>
      </p:sp>
      <p:sp>
        <p:nvSpPr>
          <p:cNvPr id="1011722" name="Text Box 10"/>
          <p:cNvSpPr txBox="1">
            <a:spLocks noChangeArrowheads="1"/>
          </p:cNvSpPr>
          <p:nvPr/>
        </p:nvSpPr>
        <p:spPr bwMode="auto">
          <a:xfrm>
            <a:off x="951426" y="5813192"/>
            <a:ext cx="301717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200" b="1" dirty="0">
                <a:latin typeface="Tahoma" pitchFamily="34" charset="0"/>
                <a:cs typeface="Tahoma" pitchFamily="34" charset="0"/>
              </a:rPr>
              <a:t>Source: </a:t>
            </a:r>
            <a:r>
              <a:rPr lang="en-US" sz="1200" b="1" dirty="0" err="1">
                <a:latin typeface="Tahoma" pitchFamily="34" charset="0"/>
                <a:cs typeface="Tahoma" pitchFamily="34" charset="0"/>
              </a:rPr>
              <a:t>Beauchemin</a:t>
            </a:r>
            <a:r>
              <a:rPr lang="en-US" sz="1200" b="1" dirty="0">
                <a:latin typeface="Tahoma" pitchFamily="34" charset="0"/>
                <a:cs typeface="Tahoma" pitchFamily="34" charset="0"/>
              </a:rPr>
              <a:t> &amp; Hays (1998)</a:t>
            </a:r>
            <a:r>
              <a:rPr lang="en-US" b="1" dirty="0">
                <a:latin typeface="Tahoma" pitchFamily="34" charset="0"/>
                <a:cs typeface="Tahoma" pitchFamily="34" charset="0"/>
              </a:rPr>
              <a:t> </a:t>
            </a:r>
          </a:p>
        </p:txBody>
      </p:sp>
      <p:cxnSp>
        <p:nvCxnSpPr>
          <p:cNvPr id="6" name="Straight Connector 5"/>
          <p:cNvCxnSpPr/>
          <p:nvPr/>
        </p:nvCxnSpPr>
        <p:spPr bwMode="auto">
          <a:xfrm>
            <a:off x="4293113" y="2302913"/>
            <a:ext cx="49609" cy="3967479"/>
          </a:xfrm>
          <a:prstGeom prst="line">
            <a:avLst/>
          </a:prstGeom>
          <a:ln>
            <a:headEnd type="none" w="med" len="med"/>
            <a:tailEnd type="none" w="med" len="med"/>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xmlns="" val="390168014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152400"/>
            <a:ext cx="8229600" cy="1143000"/>
          </a:xfrm>
        </p:spPr>
        <p:txBody>
          <a:bodyPr/>
          <a:lstStyle/>
          <a:p>
            <a:r>
              <a:rPr lang="en-US" sz="3400" b="0" dirty="0" smtClean="0">
                <a:solidFill>
                  <a:schemeClr val="tx1"/>
                </a:solidFill>
                <a:latin typeface="Tahoma" pitchFamily="34" charset="0"/>
                <a:cs typeface="Tahoma" pitchFamily="34" charset="0"/>
              </a:rPr>
              <a:t>Evidence-Based Design Causal Model</a:t>
            </a:r>
            <a:endParaRPr lang="en-US" sz="3400" b="0" dirty="0">
              <a:solidFill>
                <a:schemeClr val="tx1"/>
              </a:solidFill>
              <a:latin typeface="Tahoma" pitchFamily="34" charset="0"/>
              <a:cs typeface="Tahoma" pitchFamily="34" charset="0"/>
            </a:endParaRPr>
          </a:p>
        </p:txBody>
      </p:sp>
      <p:sp>
        <p:nvSpPr>
          <p:cNvPr id="144387" name="Text Box 3"/>
          <p:cNvSpPr txBox="1">
            <a:spLocks noGrp="1" noChangeArrowheads="1"/>
          </p:cNvSpPr>
          <p:nvPr>
            <p:ph type="body" sz="half" idx="1"/>
          </p:nvPr>
        </p:nvSpPr>
        <p:spPr>
          <a:xfrm>
            <a:off x="228599" y="1484221"/>
            <a:ext cx="2628901" cy="3480266"/>
          </a:xfrm>
          <a:noFill/>
          <a:ln cap="flat">
            <a:solidFill>
              <a:schemeClr val="tx2"/>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ctr">
              <a:lnSpc>
                <a:spcPct val="80000"/>
              </a:lnSpc>
              <a:spcBef>
                <a:spcPct val="0"/>
              </a:spcBef>
              <a:buClr>
                <a:srgbClr val="6699FF"/>
              </a:buClr>
              <a:buNone/>
            </a:pPr>
            <a:r>
              <a:rPr lang="en-US" sz="1800" dirty="0">
                <a:latin typeface="Tahoma" pitchFamily="34" charset="0"/>
                <a:cs typeface="Tahoma" pitchFamily="34" charset="0"/>
              </a:rPr>
              <a:t>Design </a:t>
            </a:r>
            <a:r>
              <a:rPr lang="en-US" sz="1800" dirty="0" smtClean="0">
                <a:latin typeface="Tahoma" pitchFamily="34" charset="0"/>
                <a:cs typeface="Tahoma" pitchFamily="34" charset="0"/>
              </a:rPr>
              <a:t>Strategies &amp; Variables</a:t>
            </a:r>
          </a:p>
          <a:p>
            <a:pPr>
              <a:lnSpc>
                <a:spcPct val="80000"/>
              </a:lnSpc>
              <a:spcBef>
                <a:spcPct val="0"/>
              </a:spcBef>
              <a:buClr>
                <a:srgbClr val="6699FF"/>
              </a:buClr>
              <a:buNone/>
            </a:pPr>
            <a:endParaRPr lang="en-US" sz="1800" dirty="0">
              <a:latin typeface="Tahoma" pitchFamily="34" charset="0"/>
              <a:cs typeface="Tahoma" pitchFamily="34" charset="0"/>
            </a:endParaRPr>
          </a:p>
          <a:p>
            <a:pPr>
              <a:lnSpc>
                <a:spcPct val="80000"/>
              </a:lnSpc>
              <a:spcBef>
                <a:spcPct val="10000"/>
              </a:spcBef>
            </a:pPr>
            <a:r>
              <a:rPr lang="en-US" sz="1600" dirty="0">
                <a:latin typeface="Tahoma" pitchFamily="34" charset="0"/>
                <a:cs typeface="Tahoma" pitchFamily="34" charset="0"/>
              </a:rPr>
              <a:t>Placement of hand washing rubs and sinks</a:t>
            </a:r>
          </a:p>
          <a:p>
            <a:pPr>
              <a:lnSpc>
                <a:spcPct val="80000"/>
              </a:lnSpc>
              <a:spcBef>
                <a:spcPct val="10000"/>
              </a:spcBef>
            </a:pPr>
            <a:r>
              <a:rPr lang="en-US" sz="1600" dirty="0" smtClean="0">
                <a:latin typeface="Tahoma" pitchFamily="34" charset="0"/>
                <a:cs typeface="Tahoma" pitchFamily="34" charset="0"/>
              </a:rPr>
              <a:t>Single </a:t>
            </a:r>
            <a:r>
              <a:rPr lang="en-US" sz="1600" dirty="0">
                <a:latin typeface="Tahoma" pitchFamily="34" charset="0"/>
                <a:cs typeface="Tahoma" pitchFamily="34" charset="0"/>
              </a:rPr>
              <a:t>rooms</a:t>
            </a:r>
          </a:p>
          <a:p>
            <a:pPr>
              <a:lnSpc>
                <a:spcPct val="80000"/>
              </a:lnSpc>
              <a:spcBef>
                <a:spcPct val="10000"/>
              </a:spcBef>
            </a:pPr>
            <a:r>
              <a:rPr lang="en-US" sz="1600" dirty="0" smtClean="0">
                <a:latin typeface="Tahoma" pitchFamily="34" charset="0"/>
                <a:cs typeface="Tahoma" pitchFamily="34" charset="0"/>
              </a:rPr>
              <a:t>Layout</a:t>
            </a:r>
            <a:endParaRPr lang="en-US" sz="1600" dirty="0">
              <a:latin typeface="Tahoma" pitchFamily="34" charset="0"/>
              <a:cs typeface="Tahoma" pitchFamily="34" charset="0"/>
            </a:endParaRPr>
          </a:p>
          <a:p>
            <a:pPr>
              <a:lnSpc>
                <a:spcPct val="80000"/>
              </a:lnSpc>
              <a:spcBef>
                <a:spcPct val="10000"/>
              </a:spcBef>
            </a:pPr>
            <a:r>
              <a:rPr lang="en-US" sz="1600" dirty="0">
                <a:latin typeface="Tahoma" pitchFamily="34" charset="0"/>
                <a:cs typeface="Tahoma" pitchFamily="34" charset="0"/>
              </a:rPr>
              <a:t>Provisions for family</a:t>
            </a:r>
          </a:p>
          <a:p>
            <a:pPr>
              <a:lnSpc>
                <a:spcPct val="80000"/>
              </a:lnSpc>
              <a:spcBef>
                <a:spcPct val="10000"/>
              </a:spcBef>
            </a:pPr>
            <a:r>
              <a:rPr lang="en-US" sz="1600" dirty="0">
                <a:latin typeface="Tahoma" pitchFamily="34" charset="0"/>
                <a:cs typeface="Tahoma" pitchFamily="34" charset="0"/>
              </a:rPr>
              <a:t>Provisions for teamwork</a:t>
            </a:r>
          </a:p>
          <a:p>
            <a:pPr>
              <a:lnSpc>
                <a:spcPct val="80000"/>
              </a:lnSpc>
              <a:spcBef>
                <a:spcPct val="10000"/>
              </a:spcBef>
            </a:pPr>
            <a:r>
              <a:rPr lang="en-US" sz="1600" dirty="0">
                <a:latin typeface="Tahoma" pitchFamily="34" charset="0"/>
                <a:cs typeface="Tahoma" pitchFamily="34" charset="0"/>
              </a:rPr>
              <a:t>Acoustic features</a:t>
            </a:r>
          </a:p>
          <a:p>
            <a:pPr>
              <a:lnSpc>
                <a:spcPct val="80000"/>
              </a:lnSpc>
              <a:spcBef>
                <a:spcPct val="10000"/>
              </a:spcBef>
            </a:pPr>
            <a:r>
              <a:rPr lang="en-US" sz="1600" dirty="0" smtClean="0">
                <a:latin typeface="Tahoma" pitchFamily="34" charset="0"/>
                <a:cs typeface="Tahoma" pitchFamily="34" charset="0"/>
              </a:rPr>
              <a:t>Materials</a:t>
            </a:r>
          </a:p>
          <a:p>
            <a:pPr>
              <a:lnSpc>
                <a:spcPct val="80000"/>
              </a:lnSpc>
              <a:spcBef>
                <a:spcPct val="10000"/>
              </a:spcBef>
            </a:pPr>
            <a:endParaRPr lang="en-US" sz="1400" dirty="0" smtClean="0">
              <a:latin typeface="Tahoma" pitchFamily="34" charset="0"/>
              <a:cs typeface="Tahoma" pitchFamily="34" charset="0"/>
            </a:endParaRPr>
          </a:p>
          <a:p>
            <a:pPr>
              <a:lnSpc>
                <a:spcPct val="80000"/>
              </a:lnSpc>
              <a:spcBef>
                <a:spcPct val="10000"/>
              </a:spcBef>
            </a:pPr>
            <a:r>
              <a:rPr lang="en-US" sz="1600" dirty="0" smtClean="0">
                <a:latin typeface="Tahoma" pitchFamily="34" charset="0"/>
                <a:cs typeface="Tahoma" pitchFamily="34" charset="0"/>
              </a:rPr>
              <a:t>Reminder </a:t>
            </a:r>
            <a:r>
              <a:rPr lang="en-US" sz="1600" dirty="0">
                <a:latin typeface="Tahoma" pitchFamily="34" charset="0"/>
                <a:cs typeface="Tahoma" pitchFamily="34" charset="0"/>
              </a:rPr>
              <a:t>systems</a:t>
            </a:r>
          </a:p>
          <a:p>
            <a:pPr>
              <a:lnSpc>
                <a:spcPct val="80000"/>
              </a:lnSpc>
              <a:spcBef>
                <a:spcPct val="10000"/>
              </a:spcBef>
            </a:pPr>
            <a:r>
              <a:rPr lang="en-US" sz="1600" dirty="0">
                <a:latin typeface="Tahoma" pitchFamily="34" charset="0"/>
                <a:cs typeface="Tahoma" pitchFamily="34" charset="0"/>
              </a:rPr>
              <a:t>Variable acuity rooms</a:t>
            </a:r>
          </a:p>
          <a:p>
            <a:pPr>
              <a:lnSpc>
                <a:spcPct val="80000"/>
              </a:lnSpc>
              <a:spcBef>
                <a:spcPct val="10000"/>
              </a:spcBef>
            </a:pPr>
            <a:r>
              <a:rPr lang="en-US" sz="1600" dirty="0">
                <a:latin typeface="Tahoma" pitchFamily="34" charset="0"/>
                <a:cs typeface="Tahoma" pitchFamily="34" charset="0"/>
              </a:rPr>
              <a:t>Same-handed rooms</a:t>
            </a:r>
          </a:p>
          <a:p>
            <a:pPr>
              <a:lnSpc>
                <a:spcPct val="80000"/>
              </a:lnSpc>
              <a:spcBef>
                <a:spcPct val="10000"/>
              </a:spcBef>
            </a:pPr>
            <a:endParaRPr lang="en-US" sz="1400" dirty="0">
              <a:latin typeface="Tahoma" pitchFamily="34" charset="0"/>
              <a:cs typeface="Tahoma" pitchFamily="34" charset="0"/>
            </a:endParaRPr>
          </a:p>
        </p:txBody>
      </p:sp>
      <p:sp>
        <p:nvSpPr>
          <p:cNvPr id="144388" name="Rectangle 4"/>
          <p:cNvSpPr>
            <a:spLocks noGrp="1" noChangeArrowheads="1"/>
          </p:cNvSpPr>
          <p:nvPr>
            <p:ph type="body" sz="half" idx="2"/>
          </p:nvPr>
        </p:nvSpPr>
        <p:spPr>
          <a:xfrm>
            <a:off x="6072652" y="1470259"/>
            <a:ext cx="2785503" cy="3532047"/>
          </a:xfrm>
          <a:ln>
            <a:solidFill>
              <a:schemeClr val="tx2"/>
            </a:solidFill>
            <a:miter lim="800000"/>
            <a:headEnd/>
            <a:tailEnd/>
          </a:ln>
        </p:spPr>
        <p:txBody>
          <a:bodyPr/>
          <a:lstStyle/>
          <a:p>
            <a:pPr marL="176213" indent="-176213" algn="ctr">
              <a:lnSpc>
                <a:spcPct val="80000"/>
              </a:lnSpc>
              <a:spcBef>
                <a:spcPct val="0"/>
              </a:spcBef>
              <a:buClr>
                <a:srgbClr val="6699FF"/>
              </a:buClr>
              <a:buNone/>
            </a:pPr>
            <a:r>
              <a:rPr lang="en-US" sz="1800" dirty="0">
                <a:latin typeface="Tahoma" pitchFamily="34" charset="0"/>
                <a:ea typeface="ＭＳ Ｐゴシック" charset="0"/>
                <a:cs typeface="Tahoma" pitchFamily="34" charset="0"/>
              </a:rPr>
              <a:t>Patient, </a:t>
            </a:r>
            <a:r>
              <a:rPr lang="en-US" sz="1800" dirty="0" smtClean="0">
                <a:latin typeface="Tahoma" pitchFamily="34" charset="0"/>
                <a:ea typeface="ＭＳ Ｐゴシック" charset="0"/>
                <a:cs typeface="Tahoma" pitchFamily="34" charset="0"/>
              </a:rPr>
              <a:t>Family</a:t>
            </a:r>
            <a:r>
              <a:rPr lang="en-US" sz="1800" dirty="0">
                <a:latin typeface="Tahoma" pitchFamily="34" charset="0"/>
                <a:ea typeface="ＭＳ Ｐゴシック" charset="0"/>
                <a:cs typeface="Tahoma" pitchFamily="34" charset="0"/>
              </a:rPr>
              <a:t>, </a:t>
            </a:r>
            <a:r>
              <a:rPr lang="en-US" sz="1800" dirty="0" smtClean="0">
                <a:latin typeface="Tahoma" pitchFamily="34" charset="0"/>
                <a:ea typeface="ＭＳ Ｐゴシック" charset="0"/>
                <a:cs typeface="Tahoma" pitchFamily="34" charset="0"/>
              </a:rPr>
              <a:t>Staff</a:t>
            </a:r>
            <a:r>
              <a:rPr lang="en-US" sz="1800" dirty="0">
                <a:latin typeface="Tahoma" pitchFamily="34" charset="0"/>
                <a:ea typeface="ＭＳ Ｐゴシック" charset="0"/>
                <a:cs typeface="Tahoma" pitchFamily="34" charset="0"/>
              </a:rPr>
              <a:t> </a:t>
            </a:r>
            <a:r>
              <a:rPr lang="en-US" sz="1800" dirty="0" smtClean="0">
                <a:latin typeface="Tahoma" pitchFamily="34" charset="0"/>
                <a:ea typeface="ＭＳ Ｐゴシック" charset="0"/>
                <a:cs typeface="Tahoma" pitchFamily="34" charset="0"/>
              </a:rPr>
              <a:t>&amp; </a:t>
            </a:r>
            <a:endParaRPr lang="en-US" sz="1800" dirty="0">
              <a:latin typeface="Tahoma" pitchFamily="34" charset="0"/>
              <a:ea typeface="ＭＳ Ｐゴシック" charset="0"/>
              <a:cs typeface="Tahoma" pitchFamily="34" charset="0"/>
            </a:endParaRPr>
          </a:p>
          <a:p>
            <a:pPr marL="176213" indent="-176213" algn="ctr">
              <a:lnSpc>
                <a:spcPct val="80000"/>
              </a:lnSpc>
              <a:spcBef>
                <a:spcPct val="0"/>
              </a:spcBef>
              <a:buClr>
                <a:srgbClr val="6699FF"/>
              </a:buClr>
              <a:buNone/>
            </a:pPr>
            <a:r>
              <a:rPr lang="en-US" sz="1800" dirty="0" smtClean="0">
                <a:latin typeface="Tahoma" pitchFamily="34" charset="0"/>
                <a:ea typeface="ＭＳ Ｐゴシック" charset="0"/>
                <a:cs typeface="Tahoma" pitchFamily="34" charset="0"/>
              </a:rPr>
              <a:t>Organizational Outcomes</a:t>
            </a:r>
          </a:p>
          <a:p>
            <a:pPr marL="176213" indent="-176213">
              <a:lnSpc>
                <a:spcPct val="80000"/>
              </a:lnSpc>
              <a:spcBef>
                <a:spcPct val="0"/>
              </a:spcBef>
              <a:buClr>
                <a:srgbClr val="6699FF"/>
              </a:buClr>
              <a:buNone/>
            </a:pPr>
            <a:endParaRPr lang="en-US" sz="1800" dirty="0">
              <a:latin typeface="Tahoma" pitchFamily="34" charset="0"/>
              <a:ea typeface="ＭＳ Ｐゴシック" charset="0"/>
              <a:cs typeface="Tahoma" pitchFamily="34" charset="0"/>
            </a:endParaRPr>
          </a:p>
          <a:p>
            <a:pPr marL="176213" indent="-176213">
              <a:lnSpc>
                <a:spcPct val="80000"/>
              </a:lnSpc>
              <a:spcBef>
                <a:spcPct val="10000"/>
              </a:spcBef>
            </a:pPr>
            <a:r>
              <a:rPr lang="en-US" sz="1600" dirty="0">
                <a:latin typeface="Tahoma" pitchFamily="34" charset="0"/>
                <a:cs typeface="Tahoma" pitchFamily="34" charset="0"/>
              </a:rPr>
              <a:t>Pain</a:t>
            </a:r>
          </a:p>
          <a:p>
            <a:pPr marL="176213" indent="-176213">
              <a:lnSpc>
                <a:spcPct val="80000"/>
              </a:lnSpc>
              <a:spcBef>
                <a:spcPct val="10000"/>
              </a:spcBef>
            </a:pPr>
            <a:r>
              <a:rPr lang="en-US" sz="1600" dirty="0">
                <a:latin typeface="Tahoma" pitchFamily="34" charset="0"/>
                <a:cs typeface="Tahoma" pitchFamily="34" charset="0"/>
              </a:rPr>
              <a:t>Analgesic use</a:t>
            </a:r>
          </a:p>
          <a:p>
            <a:pPr marL="176213" indent="-176213">
              <a:lnSpc>
                <a:spcPct val="80000"/>
              </a:lnSpc>
              <a:spcBef>
                <a:spcPct val="10000"/>
              </a:spcBef>
            </a:pPr>
            <a:r>
              <a:rPr lang="en-US" sz="1600" dirty="0" smtClean="0">
                <a:latin typeface="Tahoma" pitchFamily="34" charset="0"/>
                <a:cs typeface="Tahoma" pitchFamily="34" charset="0"/>
              </a:rPr>
              <a:t>Errors</a:t>
            </a:r>
            <a:endParaRPr lang="en-US" sz="1600" dirty="0">
              <a:latin typeface="Tahoma" pitchFamily="34" charset="0"/>
              <a:cs typeface="Tahoma" pitchFamily="34" charset="0"/>
            </a:endParaRPr>
          </a:p>
          <a:p>
            <a:pPr marL="176213" indent="-176213">
              <a:lnSpc>
                <a:spcPct val="80000"/>
              </a:lnSpc>
              <a:spcBef>
                <a:spcPct val="10000"/>
              </a:spcBef>
            </a:pPr>
            <a:r>
              <a:rPr lang="en-US" sz="1600" dirty="0">
                <a:latin typeface="Tahoma" pitchFamily="34" charset="0"/>
                <a:cs typeface="Tahoma" pitchFamily="34" charset="0"/>
              </a:rPr>
              <a:t>Morbidity/mortality</a:t>
            </a:r>
          </a:p>
          <a:p>
            <a:pPr marL="176213" indent="-176213">
              <a:lnSpc>
                <a:spcPct val="80000"/>
              </a:lnSpc>
              <a:spcBef>
                <a:spcPct val="10000"/>
              </a:spcBef>
            </a:pPr>
            <a:r>
              <a:rPr lang="en-US" sz="1600" dirty="0">
                <a:latin typeface="Tahoma" pitchFamily="34" charset="0"/>
                <a:cs typeface="Tahoma" pitchFamily="34" charset="0"/>
              </a:rPr>
              <a:t>Infection rate</a:t>
            </a:r>
          </a:p>
          <a:p>
            <a:pPr marL="176213" indent="-176213">
              <a:lnSpc>
                <a:spcPct val="80000"/>
              </a:lnSpc>
              <a:spcBef>
                <a:spcPct val="10000"/>
              </a:spcBef>
            </a:pPr>
            <a:r>
              <a:rPr lang="en-US" sz="1600" dirty="0">
                <a:latin typeface="Tahoma" pitchFamily="34" charset="0"/>
                <a:cs typeface="Tahoma" pitchFamily="34" charset="0"/>
              </a:rPr>
              <a:t>Length of stay</a:t>
            </a:r>
          </a:p>
          <a:p>
            <a:pPr marL="176213" indent="-176213">
              <a:lnSpc>
                <a:spcPct val="80000"/>
              </a:lnSpc>
              <a:spcBef>
                <a:spcPct val="10000"/>
              </a:spcBef>
            </a:pPr>
            <a:r>
              <a:rPr lang="en-US" sz="1600" dirty="0">
                <a:latin typeface="Tahoma" pitchFamily="34" charset="0"/>
                <a:cs typeface="Tahoma" pitchFamily="34" charset="0"/>
              </a:rPr>
              <a:t>Satisfaction</a:t>
            </a:r>
          </a:p>
          <a:p>
            <a:pPr marL="176213" indent="-176213">
              <a:lnSpc>
                <a:spcPct val="80000"/>
              </a:lnSpc>
              <a:spcBef>
                <a:spcPct val="10000"/>
              </a:spcBef>
            </a:pPr>
            <a:r>
              <a:rPr lang="en-US" sz="1600" dirty="0">
                <a:latin typeface="Tahoma" pitchFamily="34" charset="0"/>
                <a:cs typeface="Tahoma" pitchFamily="34" charset="0"/>
              </a:rPr>
              <a:t>Care coordination</a:t>
            </a:r>
          </a:p>
          <a:p>
            <a:pPr marL="176213" indent="-176213">
              <a:lnSpc>
                <a:spcPct val="80000"/>
              </a:lnSpc>
              <a:spcBef>
                <a:spcPct val="10000"/>
              </a:spcBef>
            </a:pPr>
            <a:r>
              <a:rPr lang="en-US" sz="1600" dirty="0">
                <a:latin typeface="Tahoma" pitchFamily="34" charset="0"/>
                <a:cs typeface="Tahoma" pitchFamily="34" charset="0"/>
              </a:rPr>
              <a:t>Staff turnover/injuries</a:t>
            </a:r>
          </a:p>
          <a:p>
            <a:pPr marL="176213" indent="-176213">
              <a:lnSpc>
                <a:spcPct val="80000"/>
              </a:lnSpc>
              <a:spcBef>
                <a:spcPct val="10000"/>
              </a:spcBef>
            </a:pPr>
            <a:r>
              <a:rPr lang="en-US" sz="1600" dirty="0" smtClean="0">
                <a:latin typeface="Tahoma" pitchFamily="34" charset="0"/>
                <a:cs typeface="Tahoma" pitchFamily="34" charset="0"/>
              </a:rPr>
              <a:t>Costs</a:t>
            </a:r>
          </a:p>
          <a:p>
            <a:pPr marL="0" indent="0">
              <a:lnSpc>
                <a:spcPct val="80000"/>
              </a:lnSpc>
              <a:spcBef>
                <a:spcPct val="10000"/>
              </a:spcBef>
              <a:buNone/>
            </a:pPr>
            <a:endParaRPr lang="en-US" sz="1600" dirty="0" smtClean="0">
              <a:latin typeface="Tahoma" pitchFamily="34" charset="0"/>
              <a:cs typeface="Tahoma" pitchFamily="34" charset="0"/>
            </a:endParaRPr>
          </a:p>
          <a:p>
            <a:pPr marL="176213" indent="-176213">
              <a:lnSpc>
                <a:spcPct val="80000"/>
              </a:lnSpc>
              <a:spcBef>
                <a:spcPct val="10000"/>
              </a:spcBef>
            </a:pPr>
            <a:r>
              <a:rPr lang="en-US" sz="1600" dirty="0" smtClean="0">
                <a:latin typeface="Tahoma" pitchFamily="34" charset="0"/>
                <a:cs typeface="Tahoma" pitchFamily="34" charset="0"/>
              </a:rPr>
              <a:t>Failure </a:t>
            </a:r>
            <a:r>
              <a:rPr lang="en-US" sz="1600" dirty="0">
                <a:latin typeface="Tahoma" pitchFamily="34" charset="0"/>
                <a:cs typeface="Tahoma" pitchFamily="34" charset="0"/>
              </a:rPr>
              <a:t>to rescue</a:t>
            </a:r>
          </a:p>
          <a:p>
            <a:pPr marL="176213" indent="-176213">
              <a:lnSpc>
                <a:spcPct val="80000"/>
              </a:lnSpc>
              <a:spcBef>
                <a:spcPct val="10000"/>
              </a:spcBef>
            </a:pPr>
            <a:endParaRPr lang="en-US" sz="1800" b="1" dirty="0">
              <a:latin typeface="Times New Roman" pitchFamily="18" charset="0"/>
              <a:cs typeface="Times New Roman" pitchFamily="18" charset="0"/>
            </a:endParaRPr>
          </a:p>
        </p:txBody>
      </p:sp>
      <p:sp>
        <p:nvSpPr>
          <p:cNvPr id="144389" name="Text Box 5"/>
          <p:cNvSpPr txBox="1">
            <a:spLocks noChangeArrowheads="1"/>
          </p:cNvSpPr>
          <p:nvPr/>
        </p:nvSpPr>
        <p:spPr bwMode="auto">
          <a:xfrm>
            <a:off x="1158516" y="5137198"/>
            <a:ext cx="4038600" cy="149383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ctr">
              <a:spcBef>
                <a:spcPct val="20000"/>
              </a:spcBef>
              <a:buClr>
                <a:srgbClr val="6699FF"/>
              </a:buClr>
              <a:buFont typeface="Wingdings" charset="0"/>
              <a:buNone/>
            </a:pPr>
            <a:r>
              <a:rPr lang="en-US" sz="1800" dirty="0">
                <a:latin typeface="Tahoma" pitchFamily="34" charset="0"/>
                <a:cs typeface="Tahoma" pitchFamily="34" charset="0"/>
              </a:rPr>
              <a:t>Moderators</a:t>
            </a:r>
          </a:p>
          <a:p>
            <a:pPr algn="l">
              <a:spcBef>
                <a:spcPct val="10000"/>
              </a:spcBef>
              <a:buClr>
                <a:srgbClr val="6699FF"/>
              </a:buClr>
              <a:buFont typeface="Wingdings" charset="0"/>
              <a:buChar char="§"/>
            </a:pPr>
            <a:r>
              <a:rPr lang="en-US" sz="1600" dirty="0">
                <a:latin typeface="Tahoma" pitchFamily="34" charset="0"/>
                <a:cs typeface="Tahoma" pitchFamily="34" charset="0"/>
              </a:rPr>
              <a:t>Culture</a:t>
            </a:r>
          </a:p>
          <a:p>
            <a:pPr algn="l">
              <a:spcBef>
                <a:spcPct val="10000"/>
              </a:spcBef>
              <a:buClr>
                <a:srgbClr val="6699FF"/>
              </a:buClr>
              <a:buFont typeface="Wingdings" charset="0"/>
              <a:buChar char="§"/>
            </a:pPr>
            <a:r>
              <a:rPr lang="en-US" sz="1600" dirty="0">
                <a:latin typeface="Tahoma" pitchFamily="34" charset="0"/>
                <a:cs typeface="Tahoma" pitchFamily="34" charset="0"/>
              </a:rPr>
              <a:t>Care process</a:t>
            </a:r>
          </a:p>
          <a:p>
            <a:pPr algn="l">
              <a:lnSpc>
                <a:spcPct val="90000"/>
              </a:lnSpc>
              <a:spcBef>
                <a:spcPct val="10000"/>
              </a:spcBef>
              <a:buClr>
                <a:srgbClr val="6699FF"/>
              </a:buClr>
              <a:buFont typeface="Wingdings" charset="0"/>
              <a:buChar char="§"/>
            </a:pPr>
            <a:r>
              <a:rPr lang="en-US" sz="1600" dirty="0">
                <a:latin typeface="Tahoma" pitchFamily="34" charset="0"/>
                <a:cs typeface="Tahoma" pitchFamily="34" charset="0"/>
              </a:rPr>
              <a:t>Demographics of patients &amp; staff</a:t>
            </a:r>
          </a:p>
          <a:p>
            <a:pPr algn="l">
              <a:spcBef>
                <a:spcPct val="10000"/>
              </a:spcBef>
              <a:buClr>
                <a:srgbClr val="6699FF"/>
              </a:buClr>
              <a:buFont typeface="Wingdings" charset="0"/>
              <a:buChar char="§"/>
            </a:pPr>
            <a:r>
              <a:rPr lang="en-US" sz="1600" dirty="0">
                <a:latin typeface="Tahoma" pitchFamily="34" charset="0"/>
                <a:cs typeface="Tahoma" pitchFamily="34" charset="0"/>
              </a:rPr>
              <a:t>Acuity</a:t>
            </a:r>
          </a:p>
        </p:txBody>
      </p:sp>
      <p:sp>
        <p:nvSpPr>
          <p:cNvPr id="144390" name="Text Box 6"/>
          <p:cNvSpPr txBox="1">
            <a:spLocks noChangeArrowheads="1"/>
          </p:cNvSpPr>
          <p:nvPr/>
        </p:nvSpPr>
        <p:spPr bwMode="auto">
          <a:xfrm>
            <a:off x="3459256" y="1472782"/>
            <a:ext cx="2172071" cy="306340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176213" indent="-176213">
              <a:defRPr sz="28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a:defRPr>
                <a:solidFill>
                  <a:schemeClr val="tx1"/>
                </a:solidFill>
                <a:latin typeface="Arial" charset="0"/>
                <a:ea typeface="ＭＳ Ｐゴシック" charset="0"/>
              </a:defRPr>
            </a:lvl6pPr>
            <a:lvl7pPr>
              <a:defRPr>
                <a:solidFill>
                  <a:schemeClr val="tx1"/>
                </a:solidFill>
                <a:latin typeface="Arial" charset="0"/>
                <a:ea typeface="ＭＳ Ｐゴシック" charset="0"/>
              </a:defRPr>
            </a:lvl7pPr>
            <a:lvl8pPr>
              <a:defRPr>
                <a:solidFill>
                  <a:schemeClr val="tx1"/>
                </a:solidFill>
                <a:latin typeface="Arial" charset="0"/>
                <a:ea typeface="ＭＳ Ｐゴシック" charset="0"/>
              </a:defRPr>
            </a:lvl8pPr>
            <a:lvl9pPr>
              <a:defRPr>
                <a:solidFill>
                  <a:schemeClr val="tx1"/>
                </a:solidFill>
                <a:latin typeface="Arial" charset="0"/>
                <a:ea typeface="ＭＳ Ｐゴシック" charset="0"/>
              </a:defRPr>
            </a:lvl9pPr>
          </a:lstStyle>
          <a:p>
            <a:pPr algn="ctr">
              <a:buClr>
                <a:srgbClr val="6699FF"/>
              </a:buClr>
              <a:buFont typeface="Wingdings" charset="0"/>
              <a:buNone/>
            </a:pPr>
            <a:r>
              <a:rPr lang="en-US" sz="1800" dirty="0">
                <a:latin typeface="Tahoma" pitchFamily="34" charset="0"/>
                <a:cs typeface="Tahoma" pitchFamily="34" charset="0"/>
              </a:rPr>
              <a:t>Mediators </a:t>
            </a:r>
            <a:r>
              <a:rPr lang="en-US" sz="1800" dirty="0" smtClean="0">
                <a:latin typeface="Tahoma" pitchFamily="34" charset="0"/>
                <a:cs typeface="Tahoma" pitchFamily="34" charset="0"/>
              </a:rPr>
              <a:t>&amp; </a:t>
            </a:r>
            <a:endParaRPr lang="en-US" sz="1800" dirty="0">
              <a:latin typeface="Tahoma" pitchFamily="34" charset="0"/>
              <a:cs typeface="Tahoma" pitchFamily="34" charset="0"/>
            </a:endParaRPr>
          </a:p>
          <a:p>
            <a:pPr algn="ctr">
              <a:buClr>
                <a:srgbClr val="6699FF"/>
              </a:buClr>
              <a:buFont typeface="Wingdings" charset="0"/>
              <a:buNone/>
            </a:pPr>
            <a:r>
              <a:rPr lang="en-US" sz="1800" dirty="0" smtClean="0">
                <a:latin typeface="Tahoma" pitchFamily="34" charset="0"/>
                <a:cs typeface="Tahoma" pitchFamily="34" charset="0"/>
              </a:rPr>
              <a:t>Process Variables</a:t>
            </a:r>
          </a:p>
          <a:p>
            <a:pPr algn="l">
              <a:buClr>
                <a:srgbClr val="6699FF"/>
              </a:buClr>
              <a:buFont typeface="Wingdings" charset="0"/>
              <a:buNone/>
            </a:pPr>
            <a:endParaRPr lang="en-US" sz="1800" dirty="0">
              <a:latin typeface="Tahoma" pitchFamily="34" charset="0"/>
              <a:cs typeface="Tahoma" pitchFamily="34" charset="0"/>
            </a:endParaRPr>
          </a:p>
          <a:p>
            <a:pPr algn="l">
              <a:lnSpc>
                <a:spcPct val="90000"/>
              </a:lnSpc>
              <a:spcBef>
                <a:spcPct val="10000"/>
              </a:spcBef>
              <a:buClr>
                <a:srgbClr val="6699FF"/>
              </a:buClr>
              <a:buFont typeface="Wingdings" charset="0"/>
              <a:buChar char="§"/>
            </a:pPr>
            <a:r>
              <a:rPr lang="en-US" sz="1600" dirty="0">
                <a:latin typeface="Tahoma" pitchFamily="34" charset="0"/>
                <a:cs typeface="Tahoma" pitchFamily="34" charset="0"/>
              </a:rPr>
              <a:t>Communication</a:t>
            </a:r>
          </a:p>
          <a:p>
            <a:pPr algn="l">
              <a:lnSpc>
                <a:spcPct val="90000"/>
              </a:lnSpc>
              <a:spcBef>
                <a:spcPct val="10000"/>
              </a:spcBef>
              <a:buClr>
                <a:srgbClr val="6699FF"/>
              </a:buClr>
              <a:buFont typeface="Wingdings" charset="0"/>
              <a:buChar char="§"/>
            </a:pPr>
            <a:r>
              <a:rPr lang="en-US" sz="1600" dirty="0">
                <a:latin typeface="Tahoma" pitchFamily="34" charset="0"/>
                <a:cs typeface="Tahoma" pitchFamily="34" charset="0"/>
              </a:rPr>
              <a:t>Movement</a:t>
            </a:r>
          </a:p>
          <a:p>
            <a:pPr algn="l">
              <a:lnSpc>
                <a:spcPct val="90000"/>
              </a:lnSpc>
              <a:spcBef>
                <a:spcPct val="10000"/>
              </a:spcBef>
              <a:buClr>
                <a:srgbClr val="6699FF"/>
              </a:buClr>
              <a:buFont typeface="Wingdings" charset="0"/>
              <a:buChar char="§"/>
            </a:pPr>
            <a:r>
              <a:rPr lang="en-US" sz="1600" dirty="0">
                <a:latin typeface="Tahoma" pitchFamily="34" charset="0"/>
                <a:cs typeface="Tahoma" pitchFamily="34" charset="0"/>
              </a:rPr>
              <a:t>Hand-washing compliance</a:t>
            </a:r>
          </a:p>
          <a:p>
            <a:pPr algn="l">
              <a:spcBef>
                <a:spcPct val="10000"/>
              </a:spcBef>
              <a:buClr>
                <a:srgbClr val="6699FF"/>
              </a:buClr>
              <a:buFont typeface="Wingdings" charset="0"/>
              <a:buChar char="§"/>
            </a:pPr>
            <a:r>
              <a:rPr lang="en-US" sz="1600" dirty="0">
                <a:latin typeface="Tahoma" pitchFamily="34" charset="0"/>
                <a:cs typeface="Tahoma" pitchFamily="34" charset="0"/>
              </a:rPr>
              <a:t>Noise</a:t>
            </a:r>
          </a:p>
          <a:p>
            <a:pPr algn="l">
              <a:spcBef>
                <a:spcPct val="10000"/>
              </a:spcBef>
              <a:buClr>
                <a:srgbClr val="6699FF"/>
              </a:buClr>
              <a:buFont typeface="Wingdings" charset="0"/>
              <a:buChar char="§"/>
            </a:pPr>
            <a:r>
              <a:rPr lang="en-US" sz="1600" dirty="0">
                <a:latin typeface="Tahoma" pitchFamily="34" charset="0"/>
                <a:cs typeface="Tahoma" pitchFamily="34" charset="0"/>
              </a:rPr>
              <a:t>Stress </a:t>
            </a:r>
          </a:p>
          <a:p>
            <a:pPr algn="l">
              <a:spcBef>
                <a:spcPct val="10000"/>
              </a:spcBef>
              <a:buClr>
                <a:srgbClr val="6699FF"/>
              </a:buClr>
              <a:buFont typeface="Wingdings" charset="0"/>
              <a:buChar char="§"/>
            </a:pPr>
            <a:r>
              <a:rPr lang="en-US" sz="1600" dirty="0">
                <a:latin typeface="Tahoma" pitchFamily="34" charset="0"/>
                <a:cs typeface="Tahoma" pitchFamily="34" charset="0"/>
              </a:rPr>
              <a:t>Natural light</a:t>
            </a:r>
          </a:p>
          <a:p>
            <a:pPr algn="l">
              <a:spcBef>
                <a:spcPct val="10000"/>
              </a:spcBef>
              <a:buClr>
                <a:srgbClr val="6699FF"/>
              </a:buClr>
              <a:buFont typeface="Wingdings" charset="0"/>
              <a:buChar char="§"/>
            </a:pPr>
            <a:r>
              <a:rPr lang="en-US" sz="1600" dirty="0">
                <a:latin typeface="Tahoma" pitchFamily="34" charset="0"/>
                <a:cs typeface="Tahoma" pitchFamily="34" charset="0"/>
              </a:rPr>
              <a:t>Etc.</a:t>
            </a:r>
          </a:p>
        </p:txBody>
      </p:sp>
      <p:cxnSp>
        <p:nvCxnSpPr>
          <p:cNvPr id="144391" name="AutoShape 7"/>
          <p:cNvCxnSpPr>
            <a:cxnSpLocks noChangeShapeType="1"/>
          </p:cNvCxnSpPr>
          <p:nvPr/>
        </p:nvCxnSpPr>
        <p:spPr bwMode="auto">
          <a:xfrm rot="5400000" flipH="1" flipV="1">
            <a:off x="4379119" y="-1595577"/>
            <a:ext cx="42863" cy="6057900"/>
          </a:xfrm>
          <a:prstGeom prst="bentConnector3">
            <a:avLst>
              <a:gd name="adj1" fmla="val 633327"/>
            </a:avLst>
          </a:prstGeom>
          <a:noFill/>
          <a:ln w="57150">
            <a:solidFill>
              <a:schemeClr val="tx2"/>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2" name="AutoShape 8"/>
          <p:cNvCxnSpPr>
            <a:cxnSpLocks noChangeShapeType="1"/>
          </p:cNvCxnSpPr>
          <p:nvPr/>
        </p:nvCxnSpPr>
        <p:spPr bwMode="auto">
          <a:xfrm flipV="1">
            <a:off x="2859398" y="3147736"/>
            <a:ext cx="599858" cy="3175"/>
          </a:xfrm>
          <a:prstGeom prst="straightConnector1">
            <a:avLst/>
          </a:prstGeom>
          <a:noFill/>
          <a:ln w="5715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3" name="AutoShape 9"/>
          <p:cNvCxnSpPr>
            <a:cxnSpLocks noChangeShapeType="1"/>
          </p:cNvCxnSpPr>
          <p:nvPr/>
        </p:nvCxnSpPr>
        <p:spPr bwMode="auto">
          <a:xfrm flipV="1">
            <a:off x="5631327" y="3147736"/>
            <a:ext cx="441325" cy="6350"/>
          </a:xfrm>
          <a:prstGeom prst="straightConnector1">
            <a:avLst/>
          </a:prstGeom>
          <a:noFill/>
          <a:ln w="5715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4394" name="AutoShape 10"/>
          <p:cNvCxnSpPr>
            <a:cxnSpLocks noChangeShapeType="1"/>
            <a:stCxn id="144389" idx="0"/>
          </p:cNvCxnSpPr>
          <p:nvPr/>
        </p:nvCxnSpPr>
        <p:spPr bwMode="auto">
          <a:xfrm flipV="1">
            <a:off x="3177816" y="3254188"/>
            <a:ext cx="0" cy="1883010"/>
          </a:xfrm>
          <a:prstGeom prst="straightConnector1">
            <a:avLst/>
          </a:prstGeom>
          <a:noFill/>
          <a:ln w="57150">
            <a:solidFill>
              <a:schemeClr val="accent3"/>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4395" name="Text Box 11"/>
          <p:cNvSpPr txBox="1">
            <a:spLocks noChangeArrowheads="1"/>
          </p:cNvSpPr>
          <p:nvPr/>
        </p:nvSpPr>
        <p:spPr bwMode="auto">
          <a:xfrm>
            <a:off x="5577541" y="6172200"/>
            <a:ext cx="33528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1200" dirty="0">
                <a:latin typeface="Tahoma" pitchFamily="34" charset="0"/>
                <a:cs typeface="Tahoma" pitchFamily="34" charset="0"/>
              </a:rPr>
              <a:t>Ulrich, Zimring et al 2008</a:t>
            </a:r>
          </a:p>
        </p:txBody>
      </p:sp>
    </p:spTree>
    <p:extLst>
      <p:ext uri="{BB962C8B-B14F-4D97-AF65-F5344CB8AC3E}">
        <p14:creationId xmlns:p14="http://schemas.microsoft.com/office/powerpoint/2010/main" xmlns="" val="773960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
      <a:dk1>
        <a:srgbClr val="122054"/>
      </a:dk1>
      <a:lt1>
        <a:srgbClr val="FFFFFF"/>
      </a:lt1>
      <a:dk2>
        <a:srgbClr val="1C2D70"/>
      </a:dk2>
      <a:lt2>
        <a:srgbClr val="000000"/>
      </a:lt2>
      <a:accent1>
        <a:srgbClr val="1E4641"/>
      </a:accent1>
      <a:accent2>
        <a:srgbClr val="FFEFD1"/>
      </a:accent2>
      <a:accent3>
        <a:srgbClr val="FFFFFF"/>
      </a:accent3>
      <a:accent4>
        <a:srgbClr val="0E1A46"/>
      </a:accent4>
      <a:accent5>
        <a:srgbClr val="ABB0B0"/>
      </a:accent5>
      <a:accent6>
        <a:srgbClr val="E7D9BD"/>
      </a:accent6>
      <a:hlink>
        <a:srgbClr val="FCBE4E"/>
      </a:hlink>
      <a:folHlink>
        <a:srgbClr val="1475AE"/>
      </a:folHlink>
    </a:clrScheme>
    <a:fontScheme name="1_Blank Presentati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
            <a:srgbClr val="024998"/>
          </a:buClr>
          <a:buSzTx/>
          <a:buFont typeface="Wingdings" pitchFamily="28" charset="2"/>
          <a:buNone/>
          <a:tabLst/>
          <a:defRPr kumimoji="0" lang="en-US" sz="1100" b="1"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
            <a:srgbClr val="024998"/>
          </a:buClr>
          <a:buSzTx/>
          <a:buFont typeface="Wingdings" pitchFamily="28" charset="2"/>
          <a:buNone/>
          <a:tabLst/>
          <a:defRPr kumimoji="0" lang="en-US" sz="1100" b="1" i="0" u="none" strike="noStrike" cap="none" normalizeH="0" baseline="0" smtClean="0">
            <a:ln>
              <a:noFill/>
            </a:ln>
            <a:solidFill>
              <a:schemeClr val="bg2"/>
            </a:solidFill>
            <a:effectLst/>
            <a:latin typeface="Arial" charset="0"/>
          </a:defRPr>
        </a:defPPr>
      </a:lstStyle>
    </a:lnDef>
  </a:objectDefaults>
  <a:extraClrSchemeLst>
    <a:extraClrScheme>
      <a:clrScheme name="1_Blank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Blank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Blank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8">
        <a:dk1>
          <a:srgbClr val="000000"/>
        </a:dk1>
        <a:lt1>
          <a:srgbClr val="FFFFFF"/>
        </a:lt1>
        <a:dk2>
          <a:srgbClr val="000000"/>
        </a:dk2>
        <a:lt2>
          <a:srgbClr val="969696"/>
        </a:lt2>
        <a:accent1>
          <a:srgbClr val="003366"/>
        </a:accent1>
        <a:accent2>
          <a:srgbClr val="3333CC"/>
        </a:accent2>
        <a:accent3>
          <a:srgbClr val="FFFFFF"/>
        </a:accent3>
        <a:accent4>
          <a:srgbClr val="000000"/>
        </a:accent4>
        <a:accent5>
          <a:srgbClr val="AAADB8"/>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9">
        <a:dk1>
          <a:srgbClr val="000000"/>
        </a:dk1>
        <a:lt1>
          <a:srgbClr val="FFFFFF"/>
        </a:lt1>
        <a:dk2>
          <a:srgbClr val="3366CC"/>
        </a:dk2>
        <a:lt2>
          <a:srgbClr val="969696"/>
        </a:lt2>
        <a:accent1>
          <a:srgbClr val="003366"/>
        </a:accent1>
        <a:accent2>
          <a:srgbClr val="D60093"/>
        </a:accent2>
        <a:accent3>
          <a:srgbClr val="FFFFFF"/>
        </a:accent3>
        <a:accent4>
          <a:srgbClr val="000000"/>
        </a:accent4>
        <a:accent5>
          <a:srgbClr val="AAADB8"/>
        </a:accent5>
        <a:accent6>
          <a:srgbClr val="C20085"/>
        </a:accent6>
        <a:hlink>
          <a:srgbClr val="FFCC00"/>
        </a:hlink>
        <a:folHlink>
          <a:srgbClr val="339966"/>
        </a:folHlink>
      </a:clrScheme>
      <a:clrMap bg1="lt1" tx1="dk1" bg2="lt2" tx2="dk2" accent1="accent1" accent2="accent2" accent3="accent3" accent4="accent4" accent5="accent5" accent6="accent6" hlink="hlink" folHlink="folHlink"/>
    </a:extraClrScheme>
    <a:extraClrScheme>
      <a:clrScheme name="1_Blank Presentation 10">
        <a:dk1>
          <a:srgbClr val="000000"/>
        </a:dk1>
        <a:lt1>
          <a:srgbClr val="FFFFFF"/>
        </a:lt1>
        <a:dk2>
          <a:srgbClr val="FFFFFF"/>
        </a:dk2>
        <a:lt2>
          <a:srgbClr val="969696"/>
        </a:lt2>
        <a:accent1>
          <a:srgbClr val="003366"/>
        </a:accent1>
        <a:accent2>
          <a:srgbClr val="D60093"/>
        </a:accent2>
        <a:accent3>
          <a:srgbClr val="FFFFFF"/>
        </a:accent3>
        <a:accent4>
          <a:srgbClr val="000000"/>
        </a:accent4>
        <a:accent5>
          <a:srgbClr val="AAADB8"/>
        </a:accent5>
        <a:accent6>
          <a:srgbClr val="C20085"/>
        </a:accent6>
        <a:hlink>
          <a:srgbClr val="FFCC00"/>
        </a:hlink>
        <a:folHlink>
          <a:srgbClr val="339966"/>
        </a:folHlink>
      </a:clrScheme>
      <a:clrMap bg1="lt1" tx1="dk1" bg2="lt2" tx2="dk2" accent1="accent1" accent2="accent2" accent3="accent3" accent4="accent4" accent5="accent5" accent6="accent6" hlink="hlink" folHlink="folHlink"/>
    </a:extraClrScheme>
    <a:extraClrScheme>
      <a:clrScheme name="1_Blank Presentation 11">
        <a:dk1>
          <a:srgbClr val="000000"/>
        </a:dk1>
        <a:lt1>
          <a:srgbClr val="FFFFFF"/>
        </a:lt1>
        <a:dk2>
          <a:srgbClr val="FFFFFF"/>
        </a:dk2>
        <a:lt2>
          <a:srgbClr val="969696"/>
        </a:lt2>
        <a:accent1>
          <a:srgbClr val="003366"/>
        </a:accent1>
        <a:accent2>
          <a:srgbClr val="D60093"/>
        </a:accent2>
        <a:accent3>
          <a:srgbClr val="FFFFFF"/>
        </a:accent3>
        <a:accent4>
          <a:srgbClr val="000000"/>
        </a:accent4>
        <a:accent5>
          <a:srgbClr val="AAADB8"/>
        </a:accent5>
        <a:accent6>
          <a:srgbClr val="C20085"/>
        </a:accent6>
        <a:hlink>
          <a:srgbClr val="E79603"/>
        </a:hlink>
        <a:folHlink>
          <a:srgbClr val="339966"/>
        </a:folHlink>
      </a:clrScheme>
      <a:clrMap bg1="lt1" tx1="dk1" bg2="lt2" tx2="dk2" accent1="accent1" accent2="accent2" accent3="accent3" accent4="accent4" accent5="accent5" accent6="accent6" hlink="hlink" folHlink="folHlink"/>
    </a:extraClrScheme>
    <a:extraClrScheme>
      <a:clrScheme name="1_Blank Presentation 12">
        <a:dk1>
          <a:srgbClr val="000000"/>
        </a:dk1>
        <a:lt1>
          <a:srgbClr val="FFFFFF"/>
        </a:lt1>
        <a:dk2>
          <a:srgbClr val="000000"/>
        </a:dk2>
        <a:lt2>
          <a:srgbClr val="969696"/>
        </a:lt2>
        <a:accent1>
          <a:srgbClr val="296DC0"/>
        </a:accent1>
        <a:accent2>
          <a:srgbClr val="309645"/>
        </a:accent2>
        <a:accent3>
          <a:srgbClr val="FFFFFF"/>
        </a:accent3>
        <a:accent4>
          <a:srgbClr val="000000"/>
        </a:accent4>
        <a:accent5>
          <a:srgbClr val="ACBADC"/>
        </a:accent5>
        <a:accent6>
          <a:srgbClr val="2A873E"/>
        </a:accent6>
        <a:hlink>
          <a:srgbClr val="FCBE4E"/>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10962</TotalTime>
  <Pages>1</Pages>
  <Words>1906</Words>
  <Application>Microsoft Office PowerPoint</Application>
  <PresentationFormat>On-screen Show (4:3)</PresentationFormat>
  <Paragraphs>214</Paragraphs>
  <Slides>18</Slides>
  <Notes>16</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18</vt:i4>
      </vt:variant>
    </vt:vector>
  </HeadingPairs>
  <TitlesOfParts>
    <vt:vector size="25" baseType="lpstr">
      <vt:lpstr>Default Design</vt:lpstr>
      <vt:lpstr>1_Default Design</vt:lpstr>
      <vt:lpstr>1_Blank Presentation</vt:lpstr>
      <vt:lpstr>Office Theme</vt:lpstr>
      <vt:lpstr>1_Office Theme</vt:lpstr>
      <vt:lpstr>3_Office Theme</vt:lpstr>
      <vt:lpstr>Photo Editor Photo</vt:lpstr>
      <vt:lpstr>Understanding the Role of the Built Environment in Safety and Quality Improvement </vt:lpstr>
      <vt:lpstr>Welcome and Overview </vt:lpstr>
      <vt:lpstr>The Role of the Built Environment in Safety and Quality</vt:lpstr>
      <vt:lpstr>Hospitals are Unnecessarily Dangerous, Costly and Stressful</vt:lpstr>
      <vt:lpstr>Evidence-Based Design Causal Model</vt:lpstr>
      <vt:lpstr>Slide 6</vt:lpstr>
      <vt:lpstr>Slide 7</vt:lpstr>
      <vt:lpstr>Lighting </vt:lpstr>
      <vt:lpstr>Evidence-Based Design Causal Model</vt:lpstr>
      <vt:lpstr>Evaluating the Current State of Evidence</vt:lpstr>
      <vt:lpstr>The HAI-DESIGN Team</vt:lpstr>
      <vt:lpstr>Slide 12</vt:lpstr>
      <vt:lpstr> What Does the Evidence Tell Us?</vt:lpstr>
      <vt:lpstr>Slide 14</vt:lpstr>
      <vt:lpstr>Slide 15</vt:lpstr>
      <vt:lpstr>Slide 16</vt:lpstr>
      <vt:lpstr>Technologies to Reduce Infection Risk: UVGI</vt:lpstr>
      <vt:lpstr>Conclusions</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creator>Sandy K. Cummings</dc:creator>
  <dc:description>6/24/04</dc:description>
  <cp:lastModifiedBy>DHHS</cp:lastModifiedBy>
  <cp:revision>822</cp:revision>
  <cp:lastPrinted>2003-01-21T20:19:23Z</cp:lastPrinted>
  <dcterms:created xsi:type="dcterms:W3CDTF">1998-03-10T09:05:00Z</dcterms:created>
  <dcterms:modified xsi:type="dcterms:W3CDTF">2012-10-04T12:14:43Z</dcterms:modified>
</cp:coreProperties>
</file>