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98" r:id="rId2"/>
    <p:sldId id="275" r:id="rId3"/>
    <p:sldId id="268" r:id="rId4"/>
    <p:sldId id="299" r:id="rId5"/>
    <p:sldId id="280" r:id="rId6"/>
    <p:sldId id="271" r:id="rId7"/>
    <p:sldId id="272" r:id="rId8"/>
    <p:sldId id="294" r:id="rId9"/>
    <p:sldId id="296" r:id="rId10"/>
    <p:sldId id="300" r:id="rId11"/>
    <p:sldId id="304" r:id="rId12"/>
    <p:sldId id="301" r:id="rId13"/>
    <p:sldId id="303" r:id="rId14"/>
    <p:sldId id="302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275" autoAdjust="0"/>
  </p:normalViewPr>
  <p:slideViewPr>
    <p:cSldViewPr>
      <p:cViewPr>
        <p:scale>
          <a:sx n="75" d="100"/>
          <a:sy n="75" d="100"/>
        </p:scale>
        <p:origin x="1560" y="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974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61BB012-E176-4B07-B0D7-ABA540B1D803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47C8F07-497B-4616-9978-81F0BAA7F7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A95CF7-9C72-43F2-8512-672ED5DBB36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30300" y="674688"/>
            <a:ext cx="4597400" cy="3448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46575"/>
            <a:ext cx="5070475" cy="412273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1"/>
          <p:cNvGrpSpPr>
            <a:grpSpLocks/>
          </p:cNvGrpSpPr>
          <p:nvPr userDrawn="1"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102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Line 103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aphicFrame>
        <p:nvGraphicFramePr>
          <p:cNvPr id="7" name="Object 111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p:oleObj spid="_x0000_s1026" name="Photo Editor Photo" r:id="rId3" imgW="6400000" imgH="1514686" progId="">
              <p:embed/>
            </p:oleObj>
          </a:graphicData>
        </a:graphic>
      </p:graphicFrame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 b="1">
                <a:solidFill>
                  <a:srgbClr val="000000"/>
                </a:solidFill>
                <a:effectLst/>
              </a:defRPr>
            </a:lvl1pPr>
          </a:lstStyle>
          <a:p>
            <a:r>
              <a:rPr lang="en-US" dirty="0"/>
              <a:t>Click to edit Master title style and use in 1 or 2 lines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0000"/>
                </a:solidFill>
                <a:effectLst/>
              </a:defRPr>
            </a:lvl1pPr>
          </a:lstStyle>
          <a:p>
            <a:r>
              <a:rPr lang="en-US" dirty="0"/>
              <a:t>Click to edit Master subtitle style and use in 1 or more lines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AD45D-C3AE-47CB-8C48-553FACC917FF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07D1B-2DAF-4CA5-898B-D77082AEA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C8490-FF24-43D2-A925-CCE230EB9CCB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1D437-AFE1-4EB6-96F5-3A3DD1A88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78B33-14F8-4A5A-A7FA-89B9829B8F6A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68FBD-4F15-4D6E-B32F-5FDC8451AC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7FBB3-692C-4ED1-A92A-C58B6565CB69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63F40-58E7-4459-8F39-C31623723B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B924AF7-24C4-4A3C-9308-4B9A8DF4A0B8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C9C1A59-77B0-4D28-996E-E9D7B84D5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4C982-78C4-4AD3-9573-750EEB690FCC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FCC5D-6AEE-4414-9ECA-2B08798C97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8997B-8DC5-499E-ADBE-A15CFDBBF473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53F6A-38F7-4679-82E6-81CA52FA58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13C58-3EFE-46D5-B30E-943BC2B0CF1D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886AC-96FD-4495-9053-0F4FB629B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75685-D6E0-47D5-97B2-C07C3915E7DA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EA247-EC2F-494C-9A85-09EEE23ACE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FEF94-7A37-44B8-A09B-6DF742ED0100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E2C86-278D-4092-B90E-CD2F05D99B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D0E5B-62B3-41DA-BE12-E3907FD22392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7C752-F5CB-4E39-928F-0B5448BC62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BD8805-3E9F-4CD6-86B5-1DE304AD02C0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900549-9B46-4B61-BCE9-6E39B5DC8F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 baseline="0">
          <a:solidFill>
            <a:schemeClr val="tx2"/>
          </a:solidFill>
          <a:latin typeface="Calibri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 baseline="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 baseline="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 baseline="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 baseline="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 baseline="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514600"/>
            <a:ext cx="7789863" cy="914400"/>
          </a:xfrm>
        </p:spPr>
        <p:txBody>
          <a:bodyPr/>
          <a:lstStyle/>
          <a:p>
            <a:r>
              <a:rPr lang="en-US" b="0" dirty="0" smtClean="0"/>
              <a:t>Development of </a:t>
            </a:r>
            <a:r>
              <a:rPr lang="en-US" b="0" smtClean="0"/>
              <a:t>Healthcare-Associated Infections: </a:t>
            </a:r>
            <a:r>
              <a:rPr lang="en-US" b="0" dirty="0" smtClean="0"/>
              <a:t>Role of the Built Environment </a:t>
            </a:r>
            <a:endParaRPr lang="en-US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495800"/>
            <a:ext cx="6435725" cy="2133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James P. Steinberg, MD</a:t>
            </a:r>
          </a:p>
          <a:p>
            <a:r>
              <a:rPr lang="en-US" sz="2400" dirty="0" smtClean="0"/>
              <a:t>Division of Infectious Diseases</a:t>
            </a:r>
          </a:p>
          <a:p>
            <a:r>
              <a:rPr lang="en-US" sz="2400" dirty="0" smtClean="0"/>
              <a:t>Emory University School of Medicine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NIH Outbreak of </a:t>
            </a:r>
            <a:r>
              <a:rPr lang="en-US" sz="4000" dirty="0" err="1" smtClean="0"/>
              <a:t>Carbapenem</a:t>
            </a:r>
            <a:r>
              <a:rPr lang="en-US" sz="4000" dirty="0" smtClean="0"/>
              <a:t>-resistant </a:t>
            </a:r>
            <a:r>
              <a:rPr lang="en-US" sz="4000" i="1" dirty="0" smtClean="0"/>
              <a:t>Klebsiella </a:t>
            </a:r>
            <a:r>
              <a:rPr lang="en-US" sz="4000" i="1" dirty="0" err="1" smtClean="0"/>
              <a:t>pneumoniae</a:t>
            </a:r>
            <a:r>
              <a:rPr lang="en-US" sz="4000" i="1" dirty="0" smtClean="0"/>
              <a:t> (KPC)</a:t>
            </a:r>
            <a:endParaRPr lang="en-US" sz="4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82000" cy="3886200"/>
          </a:xfrm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18 patients, 11 deaths, 6 from KPC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Sophisticated analysis with whole-genome sequencing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Transmission map developed based on presumed person-to-person transmission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However, environmental sources uncovered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Outbreak strain in 6 sink drains and a ventilator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Despite intensive investigation, role if environment unclear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Environmental decontamination performed		</a:t>
            </a:r>
            <a:r>
              <a:rPr lang="en-US" sz="2000" dirty="0" smtClean="0">
                <a:solidFill>
                  <a:schemeClr val="tx1"/>
                </a:solidFill>
              </a:rPr>
              <a:t>		</a:t>
            </a:r>
            <a:r>
              <a:rPr lang="en-US" sz="2000" dirty="0" err="1" smtClean="0">
                <a:solidFill>
                  <a:schemeClr val="tx1"/>
                </a:solidFill>
              </a:rPr>
              <a:t>Snitkin</a:t>
            </a:r>
            <a:r>
              <a:rPr lang="en-US" sz="2000" dirty="0" smtClean="0">
                <a:solidFill>
                  <a:schemeClr val="tx1"/>
                </a:solidFill>
              </a:rPr>
              <a:t> et al. Science Translational Med 2012 </a:t>
            </a:r>
            <a:r>
              <a:rPr lang="en-US" sz="2000" dirty="0" err="1" smtClean="0">
                <a:solidFill>
                  <a:schemeClr val="tx1"/>
                </a:solidFill>
              </a:rPr>
              <a:t>vol</a:t>
            </a:r>
            <a:r>
              <a:rPr lang="en-US" sz="2000" dirty="0" smtClean="0">
                <a:solidFill>
                  <a:schemeClr val="tx1"/>
                </a:solidFill>
              </a:rPr>
              <a:t> 4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Curtains – Prototype of Issues Relevant to Role of Environment</a:t>
            </a:r>
            <a:endParaRPr lang="en-US" dirty="0"/>
          </a:p>
        </p:txBody>
      </p:sp>
      <p:pic>
        <p:nvPicPr>
          <p:cNvPr id="6" name="Picture 5" descr="DSCN1277.JPG"/>
          <p:cNvPicPr>
            <a:picLocks noChangeAspect="1"/>
          </p:cNvPicPr>
          <p:nvPr/>
        </p:nvPicPr>
        <p:blipFill>
          <a:blip r:embed="rId2" cstate="print">
            <a:lum bright="24000"/>
          </a:blip>
          <a:stretch>
            <a:fillRect/>
          </a:stretch>
        </p:blipFill>
        <p:spPr>
          <a:xfrm>
            <a:off x="5562600" y="1676400"/>
            <a:ext cx="3204556" cy="213221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04800" y="1676400"/>
            <a:ext cx="5029200" cy="4830763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Used for privacy/partitions</a:t>
            </a: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Often contaminated </a:t>
            </a:r>
          </a:p>
          <a:p>
            <a:pPr lvl="1">
              <a:spcBef>
                <a:spcPts val="3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VRE, MRSA, </a:t>
            </a:r>
            <a:r>
              <a:rPr lang="en-US" sz="2000" i="1" dirty="0" smtClean="0">
                <a:solidFill>
                  <a:schemeClr val="tx1"/>
                </a:solidFill>
              </a:rPr>
              <a:t>C. </a:t>
            </a:r>
            <a:r>
              <a:rPr lang="en-US" sz="2000" i="1" dirty="0" err="1" smtClean="0">
                <a:solidFill>
                  <a:schemeClr val="tx1"/>
                </a:solidFill>
              </a:rPr>
              <a:t>difficile</a:t>
            </a:r>
            <a:r>
              <a:rPr lang="en-US" sz="2000" i="1" dirty="0" smtClean="0">
                <a:solidFill>
                  <a:schemeClr val="tx1"/>
                </a:solidFill>
              </a:rPr>
              <a:t> </a:t>
            </a:r>
          </a:p>
          <a:p>
            <a:pPr lvl="1">
              <a:spcBef>
                <a:spcPts val="3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Transmission to hands occurs but is inefficient</a:t>
            </a:r>
          </a:p>
          <a:p>
            <a:pPr lvl="2">
              <a:spcBef>
                <a:spcPts val="300"/>
              </a:spcBef>
            </a:pPr>
            <a:r>
              <a:rPr lang="en-US" sz="1600" i="1" dirty="0" err="1" smtClean="0">
                <a:solidFill>
                  <a:schemeClr val="tx1"/>
                </a:solidFill>
              </a:rPr>
              <a:t>Trillis</a:t>
            </a:r>
            <a:r>
              <a:rPr lang="en-US" sz="1600" i="1" dirty="0" smtClean="0">
                <a:solidFill>
                  <a:schemeClr val="tx1"/>
                </a:solidFill>
              </a:rPr>
              <a:t> ICHE 2008;29:1174</a:t>
            </a: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Have been linked to outbreaks </a:t>
            </a:r>
          </a:p>
          <a:p>
            <a:pPr lvl="1">
              <a:spcBef>
                <a:spcPts val="300"/>
              </a:spcBef>
            </a:pPr>
            <a:r>
              <a:rPr lang="en-US" sz="2000" i="1" dirty="0" smtClean="0">
                <a:solidFill>
                  <a:schemeClr val="tx1"/>
                </a:solidFill>
              </a:rPr>
              <a:t>Acinetobacter </a:t>
            </a:r>
            <a:r>
              <a:rPr lang="en-US" sz="2000" dirty="0" smtClean="0">
                <a:solidFill>
                  <a:schemeClr val="tx1"/>
                </a:solidFill>
              </a:rPr>
              <a:t>in ICU, transmission interrupted with multiple interventions including curtain replacement</a:t>
            </a:r>
          </a:p>
          <a:p>
            <a:pPr lvl="2">
              <a:spcBef>
                <a:spcPts val="30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Das JHI 2002;50:110</a:t>
            </a: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Role in endemic transmission unclear</a:t>
            </a:r>
          </a:p>
        </p:txBody>
      </p:sp>
      <p:pic>
        <p:nvPicPr>
          <p:cNvPr id="9" name="Picture 8" descr="DSCN1283.JPG"/>
          <p:cNvPicPr>
            <a:picLocks noChangeAspect="1"/>
          </p:cNvPicPr>
          <p:nvPr/>
        </p:nvPicPr>
        <p:blipFill>
          <a:blip r:embed="rId3" cstate="print">
            <a:lum bright="11000"/>
          </a:blip>
          <a:stretch>
            <a:fillRect/>
          </a:stretch>
        </p:blipFill>
        <p:spPr>
          <a:xfrm>
            <a:off x="5524678" y="4114800"/>
            <a:ext cx="3319887" cy="22098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Curtains – Prototype of Issues Relevant to Role of Environment</a:t>
            </a:r>
            <a:endParaRPr lang="en-US" dirty="0"/>
          </a:p>
        </p:txBody>
      </p:sp>
      <p:pic>
        <p:nvPicPr>
          <p:cNvPr id="5" name="Picture 4" descr="DSCN12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4038600"/>
            <a:ext cx="3276600" cy="2180986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1600200"/>
            <a:ext cx="4953000" cy="4830763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Cleaning recommendations  don’t specify frequency</a:t>
            </a:r>
          </a:p>
          <a:p>
            <a:pPr lvl="1">
              <a:spcBef>
                <a:spcPts val="3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HICPAC - Clean when visibly soiled </a:t>
            </a: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Newer technologies (impregnated materials) marketed</a:t>
            </a:r>
          </a:p>
          <a:p>
            <a:pPr lvl="1">
              <a:spcBef>
                <a:spcPts val="3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Can reduce contamination</a:t>
            </a:r>
          </a:p>
          <a:p>
            <a:pPr lvl="1">
              <a:spcBef>
                <a:spcPts val="3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No data on prevention of transmission</a:t>
            </a: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Hand hygiene can mitigate  risk</a:t>
            </a: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Design strategies that eliminate need of curtains may be optimal but are they cost effective?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8" name="Picture 7" descr="DSCN1277.JPG"/>
          <p:cNvPicPr>
            <a:picLocks noChangeAspect="1"/>
          </p:cNvPicPr>
          <p:nvPr/>
        </p:nvPicPr>
        <p:blipFill>
          <a:blip r:embed="rId3" cstate="print">
            <a:lum bright="21000"/>
          </a:blip>
          <a:stretch>
            <a:fillRect/>
          </a:stretch>
        </p:blipFill>
        <p:spPr>
          <a:xfrm>
            <a:off x="5562600" y="1676400"/>
            <a:ext cx="3205408" cy="21336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/>
          <a:lstStyle/>
          <a:p>
            <a:r>
              <a:rPr lang="en-US" sz="3600" dirty="0" smtClean="0"/>
              <a:t>Challenges in Assessing Role of  Environment in Transmission of Pathogens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534400" cy="4525963"/>
          </a:xfrm>
        </p:spPr>
        <p:txBody>
          <a:bodyPr/>
          <a:lstStyle/>
          <a:p>
            <a:pPr>
              <a:spcBef>
                <a:spcPts val="40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Environmental contamination common and dynamic</a:t>
            </a:r>
          </a:p>
          <a:p>
            <a:pPr>
              <a:spcBef>
                <a:spcPts val="40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Transmission often requires humans as intermediaries can be impacted by behavior</a:t>
            </a:r>
          </a:p>
          <a:p>
            <a:pPr>
              <a:spcBef>
                <a:spcPts val="40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Overlapping  pathways of transmission exist and obfuscate role of environment</a:t>
            </a:r>
          </a:p>
          <a:p>
            <a:pPr>
              <a:spcBef>
                <a:spcPts val="40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Most transmission events are silent</a:t>
            </a:r>
          </a:p>
          <a:p>
            <a:pPr lvl="1">
              <a:spcBef>
                <a:spcPts val="400"/>
              </a:spcBef>
            </a:pPr>
            <a:r>
              <a:rPr lang="en-US" dirty="0" smtClean="0">
                <a:solidFill>
                  <a:schemeClr val="tx1"/>
                </a:solidFill>
              </a:rPr>
              <a:t>Lead to colonization not infection</a:t>
            </a:r>
          </a:p>
          <a:p>
            <a:pPr>
              <a:spcBef>
                <a:spcPts val="40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Studying transmission events and impact of environment is difficult</a:t>
            </a:r>
          </a:p>
          <a:p>
            <a:pPr>
              <a:spcBef>
                <a:spcPts val="40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Role of the environment may be underappreciated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Challenges in Assessing Role of  Environment in Transmission of Pathogens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1"/>
            <a:ext cx="8610600" cy="4495800"/>
          </a:xfrm>
        </p:spPr>
        <p:txBody>
          <a:bodyPr/>
          <a:lstStyle/>
          <a:p>
            <a:r>
              <a:rPr lang="en-US" sz="2600" dirty="0" smtClean="0">
                <a:solidFill>
                  <a:schemeClr val="tx1"/>
                </a:solidFill>
              </a:rPr>
              <a:t>Interventions to reduce environmental contamination (materials, cleaning methods) often measure microbial burden and not colonization/infection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Build/design interventions sometimes impossible to study in controlled or rigorous way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Given paucity of data to inform facility design decisions, cost considerations very important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Behavior or process changes may reduce transmission of pathogens independently from design/technologic solutions 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Design can influence behavior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Technologic/built solutions  may be easier </a:t>
            </a:r>
            <a:r>
              <a:rPr lang="en-US" sz="2400" smtClean="0">
                <a:solidFill>
                  <a:schemeClr val="tx1"/>
                </a:solidFill>
              </a:rPr>
              <a:t>to implement</a:t>
            </a:r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Healthcare Associated Infections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724400"/>
          </a:xfrm>
        </p:spPr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Infections acquired while in a health care facility</a:t>
            </a:r>
          </a:p>
          <a:p>
            <a:pPr eaLnBrk="1" hangingPunct="1">
              <a:lnSpc>
                <a:spcPct val="13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Types</a:t>
            </a:r>
          </a:p>
          <a:p>
            <a:pPr lvl="1" eaLnBrk="1" hangingPunct="1">
              <a:lnSpc>
                <a:spcPct val="130000"/>
              </a:lnSpc>
            </a:pPr>
            <a:r>
              <a:rPr lang="en-US" dirty="0" smtClean="0">
                <a:solidFill>
                  <a:schemeClr val="tx1"/>
                </a:solidFill>
              </a:rPr>
              <a:t>Endogenous </a:t>
            </a:r>
            <a:r>
              <a:rPr lang="en-US" dirty="0" smtClean="0">
                <a:solidFill>
                  <a:schemeClr val="tx1"/>
                </a:solidFill>
                <a:cs typeface="Times New Roman" pitchFamily="18" charset="0"/>
              </a:rPr>
              <a:t>– </a:t>
            </a:r>
            <a:r>
              <a:rPr lang="en-US" dirty="0" smtClean="0">
                <a:solidFill>
                  <a:schemeClr val="tx1"/>
                </a:solidFill>
              </a:rPr>
              <a:t>pathogen arises from normal </a:t>
            </a:r>
            <a:r>
              <a:rPr lang="en-US" dirty="0" err="1" smtClean="0">
                <a:solidFill>
                  <a:schemeClr val="tx1"/>
                </a:solidFill>
              </a:rPr>
              <a:t>microbiota</a:t>
            </a:r>
            <a:r>
              <a:rPr lang="en-US" dirty="0" smtClean="0">
                <a:solidFill>
                  <a:schemeClr val="tx1"/>
                </a:solidFill>
              </a:rPr>
              <a:t> due to factors within the health care setting</a:t>
            </a:r>
          </a:p>
          <a:p>
            <a:pPr lvl="1" eaLnBrk="1" hangingPunct="1">
              <a:lnSpc>
                <a:spcPct val="130000"/>
              </a:lnSpc>
            </a:pPr>
            <a:r>
              <a:rPr lang="en-US" dirty="0" smtClean="0">
                <a:solidFill>
                  <a:schemeClr val="tx1"/>
                </a:solidFill>
              </a:rPr>
              <a:t>Exogenous </a:t>
            </a:r>
            <a:r>
              <a:rPr lang="en-US" dirty="0" smtClean="0">
                <a:solidFill>
                  <a:schemeClr val="tx1"/>
                </a:solidFill>
                <a:cs typeface="Times New Roman" pitchFamily="18" charset="0"/>
              </a:rPr>
              <a:t>– </a:t>
            </a:r>
            <a:r>
              <a:rPr lang="en-US" dirty="0" smtClean="0">
                <a:solidFill>
                  <a:schemeClr val="tx1"/>
                </a:solidFill>
              </a:rPr>
              <a:t>pathogen acquired from the health care environment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Modes of Transmission of Infectious Agents </a:t>
            </a:r>
            <a:r>
              <a:rPr lang="en-US" sz="3200" dirty="0" smtClean="0"/>
              <a:t>Design and Built Environment Prevention Strategies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8610600" cy="44958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ts val="400"/>
              </a:spcBef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		</a:t>
            </a:r>
            <a:r>
              <a:rPr lang="en-US" sz="2800" dirty="0" smtClean="0">
                <a:solidFill>
                  <a:schemeClr val="tx2"/>
                </a:solidFill>
              </a:rPr>
              <a:t>Mode					Facility Design</a:t>
            </a:r>
          </a:p>
          <a:p>
            <a:pPr eaLnBrk="1" hangingPunct="1">
              <a:lnSpc>
                <a:spcPct val="120000"/>
              </a:lnSpc>
              <a:spcBef>
                <a:spcPts val="400"/>
              </a:spcBef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Contact</a:t>
            </a:r>
          </a:p>
          <a:p>
            <a:pPr eaLnBrk="1" hangingPunct="1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 - </a:t>
            </a:r>
            <a:r>
              <a:rPr lang="en-US" sz="2400" dirty="0" smtClean="0">
                <a:solidFill>
                  <a:schemeClr val="tx1"/>
                </a:solidFill>
              </a:rPr>
              <a:t>Direct (person-to-person)		Hand rub dispenser placement</a:t>
            </a:r>
          </a:p>
          <a:p>
            <a:pPr eaLnBrk="1" hangingPunct="1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 - Indirect (</a:t>
            </a:r>
            <a:r>
              <a:rPr lang="en-US" sz="2400" dirty="0" err="1" smtClean="0">
                <a:solidFill>
                  <a:schemeClr val="tx1"/>
                </a:solidFill>
              </a:rPr>
              <a:t>fomites</a:t>
            </a:r>
            <a:r>
              <a:rPr lang="en-US" sz="2400" dirty="0" smtClean="0">
                <a:solidFill>
                  <a:schemeClr val="tx1"/>
                </a:solidFill>
              </a:rPr>
              <a:t>/environment)	       New surface materials</a:t>
            </a:r>
          </a:p>
          <a:p>
            <a:pPr eaLnBrk="1" hangingPunct="1">
              <a:lnSpc>
                <a:spcPct val="120000"/>
              </a:lnSpc>
              <a:buClr>
                <a:schemeClr val="tx1"/>
              </a:buClr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Large Droplet (&gt;5</a:t>
            </a:r>
            <a:r>
              <a:rPr lang="en-US" sz="2600" dirty="0" smtClean="0">
                <a:solidFill>
                  <a:schemeClr val="tx1"/>
                </a:solidFill>
                <a:cs typeface="Times New Roman" pitchFamily="18" charset="0"/>
              </a:rPr>
              <a:t>µ</a:t>
            </a:r>
            <a:r>
              <a:rPr lang="en-US" sz="2600" dirty="0" smtClean="0">
                <a:solidFill>
                  <a:schemeClr val="tx1"/>
                </a:solidFill>
              </a:rPr>
              <a:t>m)		       Spatial separation</a:t>
            </a:r>
          </a:p>
          <a:p>
            <a:pPr eaLnBrk="1" hangingPunct="1">
              <a:lnSpc>
                <a:spcPct val="120000"/>
              </a:lnSpc>
              <a:buClr>
                <a:schemeClr val="tx1"/>
              </a:buClr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Small Droplet (airborne)		       Negative pressure</a:t>
            </a:r>
          </a:p>
          <a:p>
            <a:pPr eaLnBrk="1" hangingPunct="1">
              <a:lnSpc>
                <a:spcPct val="120000"/>
              </a:lnSpc>
              <a:buClr>
                <a:schemeClr val="tx1"/>
              </a:buClr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Common source (water)          Temperature control/disinfection</a:t>
            </a:r>
            <a:endParaRPr lang="en-US" sz="2600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 of Transmission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447800"/>
            <a:ext cx="5562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Traditional model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Chain of transmission</a:t>
            </a:r>
          </a:p>
          <a:p>
            <a:pPr lvl="2"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Pathogens</a:t>
            </a:r>
          </a:p>
          <a:p>
            <a:pPr lvl="2"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Reservoirs/sources</a:t>
            </a:r>
          </a:p>
          <a:p>
            <a:pPr lvl="2"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Mode of spread</a:t>
            </a:r>
          </a:p>
          <a:p>
            <a:pPr lvl="2"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Patients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“Breaking” a link of the chain can interrupt transmission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Linear chain model may underestimate complexity  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600200"/>
            <a:ext cx="2291520" cy="171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3429000"/>
            <a:ext cx="2275232" cy="1704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Variables Influencing Transmission of Pathogens Healthcare Setting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Patient/staff/family colonization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Colonization pressure</a:t>
            </a:r>
          </a:p>
          <a:p>
            <a:pPr>
              <a:spcBef>
                <a:spcPts val="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Biologic properties of pathogen</a:t>
            </a:r>
          </a:p>
          <a:p>
            <a:pPr>
              <a:spcBef>
                <a:spcPts val="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Antibiotic pressure</a:t>
            </a:r>
          </a:p>
          <a:p>
            <a:pPr>
              <a:spcBef>
                <a:spcPts val="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Contaminated environment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Surfaces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Equipment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Water sources</a:t>
            </a:r>
          </a:p>
          <a:p>
            <a:pPr>
              <a:spcBef>
                <a:spcPts val="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Intensity of contact</a:t>
            </a:r>
          </a:p>
          <a:p>
            <a:pPr>
              <a:spcBef>
                <a:spcPts val="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Duration of exposure</a:t>
            </a:r>
          </a:p>
          <a:p>
            <a:pPr>
              <a:spcBef>
                <a:spcPts val="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Adherence to infection control measures</a:t>
            </a:r>
            <a:br>
              <a:rPr lang="en-US" sz="2800" dirty="0" smtClean="0">
                <a:solidFill>
                  <a:schemeClr val="tx1"/>
                </a:solidFill>
              </a:rPr>
            </a:br>
            <a:endParaRPr lang="en-US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In this example, there is a nursing unit with one patient colonized with MRSA.  A nurse caring for 4 patients physically remote to the colonized patients does not reliably perform hand hygiene. Despite poor hand hygiene compliance, the patients cared for by the nurse are unlikely to acquire MRSA"/>
          <p:cNvPicPr>
            <a:picLocks noChangeAspect="1" noChangeArrowheads="1"/>
          </p:cNvPicPr>
          <p:nvPr/>
        </p:nvPicPr>
        <p:blipFill>
          <a:blip r:embed="rId2" cstate="print"/>
          <a:srcRect t="36278"/>
          <a:stretch>
            <a:fillRect/>
          </a:stretch>
        </p:blipFill>
        <p:spPr bwMode="auto">
          <a:xfrm>
            <a:off x="152400" y="1547812"/>
            <a:ext cx="87630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Oval 3"/>
          <p:cNvSpPr>
            <a:spLocks noChangeArrowheads="1"/>
          </p:cNvSpPr>
          <p:nvPr/>
        </p:nvSpPr>
        <p:spPr bwMode="auto">
          <a:xfrm flipV="1">
            <a:off x="7391400" y="2438400"/>
            <a:ext cx="787400" cy="896938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52400" y="381000"/>
            <a:ext cx="8686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chemeClr val="tx2"/>
                </a:solidFill>
              </a:rPr>
              <a:t>Low colonization pressure: poor compliance with infection control measures less likely to cause on transmission of MRSA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7467600" y="2514600"/>
            <a:ext cx="78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CC0000"/>
                </a:solidFill>
              </a:rPr>
              <a:t>MRSA</a:t>
            </a:r>
          </a:p>
        </p:txBody>
      </p:sp>
      <p:sp>
        <p:nvSpPr>
          <p:cNvPr id="14342" name="AutoShape 6"/>
          <p:cNvSpPr>
            <a:spLocks/>
          </p:cNvSpPr>
          <p:nvPr/>
        </p:nvSpPr>
        <p:spPr bwMode="auto">
          <a:xfrm rot="5400000">
            <a:off x="1981200" y="4267200"/>
            <a:ext cx="457200" cy="2743200"/>
          </a:xfrm>
          <a:prstGeom prst="rightBrace">
            <a:avLst>
              <a:gd name="adj1" fmla="val 50000"/>
              <a:gd name="adj2" fmla="val 50000"/>
            </a:avLst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57200" y="5943600"/>
            <a:ext cx="6781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accent1"/>
                </a:solidFill>
              </a:rPr>
              <a:t>Nurse caring for beds 9-12 cleans hands 40% of time, but no cross transmission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 t="36278"/>
          <a:stretch>
            <a:fillRect/>
          </a:stretch>
        </p:blipFill>
        <p:spPr bwMode="auto">
          <a:xfrm>
            <a:off x="228600" y="1371600"/>
            <a:ext cx="8343900" cy="35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7010400" y="28956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CC0000"/>
                </a:solidFill>
              </a:rPr>
              <a:t>MRSA</a:t>
            </a:r>
          </a:p>
        </p:txBody>
      </p:sp>
      <p:sp>
        <p:nvSpPr>
          <p:cNvPr id="15364" name="Oval 4"/>
          <p:cNvSpPr>
            <a:spLocks noChangeArrowheads="1"/>
          </p:cNvSpPr>
          <p:nvPr/>
        </p:nvSpPr>
        <p:spPr bwMode="auto">
          <a:xfrm flipV="1">
            <a:off x="3505200" y="4114800"/>
            <a:ext cx="762000" cy="8382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838200" y="35052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CC0000"/>
                </a:solidFill>
              </a:rPr>
              <a:t>MRSA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029200" y="40386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CC0000"/>
                </a:solidFill>
              </a:rPr>
              <a:t>MRSA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2286000" y="40386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CC0000"/>
                </a:solidFill>
              </a:rPr>
              <a:t>MRSA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2895600" y="40386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CC0000"/>
                </a:solidFill>
              </a:rPr>
              <a:t>MRSA</a:t>
            </a: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4419600" y="4038600"/>
            <a:ext cx="698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CC0000"/>
                </a:solidFill>
              </a:rPr>
              <a:t>MRSA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6477000" y="40386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CC0000"/>
                </a:solidFill>
              </a:rPr>
              <a:t>MRSA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838200" y="41148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CC0000"/>
                </a:solidFill>
              </a:rPr>
              <a:t>MRSA</a:t>
            </a: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609600" y="304800"/>
            <a:ext cx="7924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chemeClr val="tx2"/>
                </a:solidFill>
              </a:rPr>
              <a:t>High Colonization Pressure: Small breaks in infection control measures could be enough to cause transmission </a:t>
            </a:r>
          </a:p>
        </p:txBody>
      </p:sp>
      <p:sp>
        <p:nvSpPr>
          <p:cNvPr id="15373" name="AutoShape 13"/>
          <p:cNvSpPr>
            <a:spLocks/>
          </p:cNvSpPr>
          <p:nvPr/>
        </p:nvSpPr>
        <p:spPr bwMode="auto">
          <a:xfrm rot="5400000">
            <a:off x="4038600" y="3886200"/>
            <a:ext cx="457200" cy="2743200"/>
          </a:xfrm>
          <a:prstGeom prst="rightBrace">
            <a:avLst>
              <a:gd name="adj1" fmla="val 50000"/>
              <a:gd name="adj2" fmla="val 50000"/>
            </a:avLst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1676400" y="5410200"/>
            <a:ext cx="6172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</a:rPr>
              <a:t>Nurse caring for beds 6-9 cleans hands 80% of time – but patient in bed 8 acquires MRSA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 descr="Pathogens from external sources can contaminate the hospital environment, such as Aspergillus from a construction site&#10;"/>
          <p:cNvGrpSpPr/>
          <p:nvPr/>
        </p:nvGrpSpPr>
        <p:grpSpPr>
          <a:xfrm>
            <a:off x="0" y="84565"/>
            <a:ext cx="8985397" cy="5699052"/>
            <a:chOff x="-2" y="84560"/>
            <a:chExt cx="8985397" cy="5699052"/>
          </a:xfrm>
        </p:grpSpPr>
        <p:sp>
          <p:nvSpPr>
            <p:cNvPr id="39" name="Bent Arrow 38"/>
            <p:cNvSpPr/>
            <p:nvPr/>
          </p:nvSpPr>
          <p:spPr>
            <a:xfrm rot="10800000" flipH="1">
              <a:off x="537294" y="1141366"/>
              <a:ext cx="2263368" cy="1360226"/>
            </a:xfrm>
            <a:prstGeom prst="bentArrow">
              <a:avLst/>
            </a:prstGeom>
            <a:gradFill>
              <a:gsLst>
                <a:gs pos="0">
                  <a:schemeClr val="dk1">
                    <a:tint val="50000"/>
                    <a:satMod val="300000"/>
                    <a:alpha val="7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  <a:lin ang="16200000" scaled="1"/>
            </a:gradFill>
            <a:ln>
              <a:solidFill>
                <a:schemeClr val="tx1">
                  <a:lumMod val="65000"/>
                  <a:lumOff val="35000"/>
                  <a:alpha val="7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Bent Arrow 13" descr="Host contaminates the environment which can act as an intermediate step in the chain of transmission. &#10;"/>
            <p:cNvSpPr/>
            <p:nvPr/>
          </p:nvSpPr>
          <p:spPr>
            <a:xfrm rot="5400000" flipH="1">
              <a:off x="2636806" y="2529788"/>
              <a:ext cx="1449814" cy="2500370"/>
            </a:xfrm>
            <a:prstGeom prst="bentArrow">
              <a:avLst/>
            </a:prstGeom>
            <a:ln>
              <a:solidFill>
                <a:schemeClr val="dk1">
                  <a:shade val="95000"/>
                  <a:satMod val="105000"/>
                  <a:alpha val="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vert270" lIns="1280160" tIns="365760" rIns="91440" bIns="274320" rtlCol="0" anchor="ctr"/>
            <a:lstStyle/>
            <a:p>
              <a:pPr algn="r"/>
              <a:r>
                <a:rPr lang="en-US" sz="16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" pitchFamily="18" charset="0"/>
                </a:rPr>
                <a:t>	</a:t>
              </a:r>
            </a:p>
            <a:p>
              <a:pPr algn="r"/>
              <a:endParaRPr lang="en-US" i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endParaRPr>
            </a:p>
          </p:txBody>
        </p:sp>
        <p:sp>
          <p:nvSpPr>
            <p:cNvPr id="4" name="Rounded Rectangle 3" descr="Many persons can become colonized with a pathogen, but only a minority develop an infection. Patients with compromised immune systems or who have indwelling devices are more likely  to develop infections&#10;"/>
            <p:cNvSpPr/>
            <p:nvPr/>
          </p:nvSpPr>
          <p:spPr>
            <a:xfrm>
              <a:off x="7030290" y="3247691"/>
              <a:ext cx="1432923" cy="2535921"/>
            </a:xfrm>
            <a:prstGeom prst="roundRect">
              <a:avLst/>
            </a:prstGeom>
            <a:ln w="28575">
              <a:prstDash val="dash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err="1" smtClean="0">
                  <a:solidFill>
                    <a:schemeClr val="tx1"/>
                  </a:solidFill>
                  <a:latin typeface="Cambria" pitchFamily="18" charset="0"/>
                </a:rPr>
                <a:t>COLONIZEDor</a:t>
              </a:r>
              <a:endParaRPr lang="en-US" sz="1600" b="1" dirty="0">
                <a:solidFill>
                  <a:schemeClr val="tx1"/>
                </a:solidFill>
                <a:latin typeface="Cambria" pitchFamily="18" charset="0"/>
              </a:endParaRPr>
            </a:p>
            <a:p>
              <a:pPr algn="ctr"/>
              <a:r>
                <a:rPr lang="en-US" sz="1600" b="1" dirty="0">
                  <a:solidFill>
                    <a:schemeClr val="tx1"/>
                  </a:solidFill>
                  <a:latin typeface="Cambria" pitchFamily="18" charset="0"/>
                </a:rPr>
                <a:t>INFECTED </a:t>
              </a:r>
              <a:r>
                <a:rPr lang="en-US" sz="1600" b="1" dirty="0" smtClean="0">
                  <a:solidFill>
                    <a:schemeClr val="tx1"/>
                  </a:solidFill>
                  <a:latin typeface="Cambria" pitchFamily="18" charset="0"/>
                </a:rPr>
                <a:t>HOST</a:t>
              </a:r>
            </a:p>
            <a:p>
              <a:pPr algn="ctr"/>
              <a:endParaRPr lang="en-US" sz="1600" b="1" dirty="0" smtClean="0">
                <a:solidFill>
                  <a:schemeClr val="tx1"/>
                </a:solidFill>
                <a:latin typeface="Cambria" pitchFamily="18" charset="0"/>
              </a:endParaRPr>
            </a:p>
            <a:p>
              <a:r>
                <a:rPr lang="en-US" sz="1600" dirty="0" smtClean="0">
                  <a:solidFill>
                    <a:schemeClr val="tx1"/>
                  </a:solidFill>
                  <a:latin typeface="Cambria" pitchFamily="18" charset="0"/>
                </a:rPr>
                <a:t>Patients</a:t>
              </a:r>
            </a:p>
            <a:p>
              <a:r>
                <a:rPr lang="en-US" sz="1600" dirty="0" smtClean="0">
                  <a:solidFill>
                    <a:schemeClr val="tx1"/>
                  </a:solidFill>
                  <a:latin typeface="Cambria" pitchFamily="18" charset="0"/>
                </a:rPr>
                <a:t>HCWs</a:t>
              </a:r>
            </a:p>
            <a:p>
              <a:r>
                <a:rPr lang="en-US" dirty="0" smtClean="0">
                  <a:solidFill>
                    <a:schemeClr val="tx1"/>
                  </a:solidFill>
                  <a:latin typeface="Cambria" pitchFamily="18" charset="0"/>
                </a:rPr>
                <a:t>Visitors</a:t>
              </a:r>
              <a:endParaRPr lang="en-US" dirty="0">
                <a:solidFill>
                  <a:schemeClr val="tx1"/>
                </a:solidFill>
                <a:latin typeface="Cambria" pitchFamily="18" charset="0"/>
              </a:endParaRPr>
            </a:p>
          </p:txBody>
        </p:sp>
        <p:sp>
          <p:nvSpPr>
            <p:cNvPr id="35" name="Right Arrow 34" descr="Person to person transmission, commonly due to transient carriage on the hands by healthcare workers&#10;"/>
            <p:cNvSpPr/>
            <p:nvPr/>
          </p:nvSpPr>
          <p:spPr>
            <a:xfrm>
              <a:off x="2016012" y="4658258"/>
              <a:ext cx="5005888" cy="655607"/>
            </a:xfrm>
            <a:prstGeom prst="rightArrow">
              <a:avLst/>
            </a:prstGeom>
            <a:gradFill>
              <a:gsLst>
                <a:gs pos="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</a:gradFill>
            <a:ln>
              <a:solidFill>
                <a:schemeClr val="dk1">
                  <a:shade val="95000"/>
                  <a:satMod val="105000"/>
                  <a:alpha val="32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i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endParaRPr>
            </a:p>
          </p:txBody>
        </p:sp>
        <p:sp>
          <p:nvSpPr>
            <p:cNvPr id="6" name="Explosion 2 5"/>
            <p:cNvSpPr/>
            <p:nvPr/>
          </p:nvSpPr>
          <p:spPr>
            <a:xfrm>
              <a:off x="7997851" y="4692658"/>
              <a:ext cx="866775" cy="742950"/>
            </a:xfrm>
            <a:prstGeom prst="irregularSeal2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0" y="84560"/>
              <a:ext cx="89777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n-lt"/>
                </a:rPr>
                <a:t>CHAIN OF </a:t>
              </a:r>
              <a:r>
                <a:rPr lang="en-US" sz="2800" dirty="0" smtClean="0">
                  <a:solidFill>
                    <a:schemeClr val="tx2"/>
                  </a:solidFill>
                  <a:latin typeface="+mn-lt"/>
                </a:rPr>
                <a:t>TRANSMISSION</a:t>
              </a:r>
              <a:endParaRPr lang="en-US" sz="2800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10" name="Rounded Rectangle 9" descr="Colonized or infected persons can  transmit a pathogen to another person or contaminate the environment. &#10;"/>
            <p:cNvSpPr/>
            <p:nvPr/>
          </p:nvSpPr>
          <p:spPr>
            <a:xfrm>
              <a:off x="672940" y="3399280"/>
              <a:ext cx="1440899" cy="2351071"/>
            </a:xfrm>
            <a:prstGeom prst="roundRect">
              <a:avLst/>
            </a:prstGeom>
            <a:ln w="28575">
              <a:prstDash val="dash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err="1" smtClean="0">
                  <a:solidFill>
                    <a:schemeClr val="tx1"/>
                  </a:solidFill>
                  <a:latin typeface="Cambria" pitchFamily="18" charset="0"/>
                </a:rPr>
                <a:t>COLONIZEDor</a:t>
              </a:r>
              <a:endParaRPr lang="en-US" sz="1600" b="1" dirty="0">
                <a:solidFill>
                  <a:schemeClr val="tx1"/>
                </a:solidFill>
                <a:latin typeface="Cambria" pitchFamily="18" charset="0"/>
              </a:endParaRPr>
            </a:p>
            <a:p>
              <a:pPr algn="ctr"/>
              <a:r>
                <a:rPr lang="en-US" sz="1600" b="1" dirty="0">
                  <a:solidFill>
                    <a:schemeClr val="tx1"/>
                  </a:solidFill>
                  <a:latin typeface="Cambria" pitchFamily="18" charset="0"/>
                </a:rPr>
                <a:t>INFECTED </a:t>
              </a:r>
              <a:r>
                <a:rPr lang="en-US" sz="1600" b="1" dirty="0" smtClean="0">
                  <a:solidFill>
                    <a:schemeClr val="tx1"/>
                  </a:solidFill>
                  <a:latin typeface="Cambria" pitchFamily="18" charset="0"/>
                </a:rPr>
                <a:t>HOST</a:t>
              </a:r>
            </a:p>
            <a:p>
              <a:endParaRPr lang="en-US" sz="1600" dirty="0" smtClean="0">
                <a:solidFill>
                  <a:schemeClr val="tx1"/>
                </a:solidFill>
                <a:latin typeface="Cambria" pitchFamily="18" charset="0"/>
              </a:endParaRPr>
            </a:p>
            <a:p>
              <a:r>
                <a:rPr lang="en-US" sz="1600" dirty="0" smtClean="0">
                  <a:solidFill>
                    <a:schemeClr val="tx1"/>
                  </a:solidFill>
                  <a:latin typeface="Cambria" pitchFamily="18" charset="0"/>
                </a:rPr>
                <a:t>Patients</a:t>
              </a:r>
            </a:p>
            <a:p>
              <a:r>
                <a:rPr lang="en-US" sz="1600" dirty="0" smtClean="0">
                  <a:solidFill>
                    <a:schemeClr val="tx1"/>
                  </a:solidFill>
                  <a:latin typeface="Cambria" pitchFamily="18" charset="0"/>
                </a:rPr>
                <a:t>HCWs</a:t>
              </a:r>
            </a:p>
            <a:p>
              <a:r>
                <a:rPr lang="en-US" sz="1600" dirty="0" smtClean="0">
                  <a:solidFill>
                    <a:schemeClr val="tx1"/>
                  </a:solidFill>
                  <a:latin typeface="Cambria" pitchFamily="18" charset="0"/>
                </a:rPr>
                <a:t>Visitors</a:t>
              </a:r>
              <a:endParaRPr lang="en-US" sz="1600" dirty="0">
                <a:solidFill>
                  <a:schemeClr val="tx1"/>
                </a:solidFill>
                <a:latin typeface="Cambria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085141" y="4879702"/>
              <a:ext cx="5853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  <a:latin typeface="Cambria" pitchFamily="18" charset="0"/>
                </a:rPr>
                <a:t>HAI</a:t>
              </a:r>
            </a:p>
          </p:txBody>
        </p:sp>
        <p:grpSp>
          <p:nvGrpSpPr>
            <p:cNvPr id="3" name="Group 151"/>
            <p:cNvGrpSpPr/>
            <p:nvPr/>
          </p:nvGrpSpPr>
          <p:grpSpPr>
            <a:xfrm>
              <a:off x="6374406" y="794364"/>
              <a:ext cx="2610989" cy="1288725"/>
              <a:chOff x="6816421" y="969819"/>
              <a:chExt cx="2378497" cy="927916"/>
            </a:xfrm>
          </p:grpSpPr>
          <p:sp>
            <p:nvSpPr>
              <p:cNvPr id="153" name="Rounded Rectangle 152"/>
              <p:cNvSpPr/>
              <p:nvPr/>
            </p:nvSpPr>
            <p:spPr>
              <a:xfrm>
                <a:off x="6844129" y="969819"/>
                <a:ext cx="232009" cy="244901"/>
              </a:xfrm>
              <a:prstGeom prst="roundRect">
                <a:avLst/>
              </a:prstGeom>
              <a:ln>
                <a:prstDash val="dash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Right Arrow 153"/>
              <p:cNvSpPr/>
              <p:nvPr/>
            </p:nvSpPr>
            <p:spPr>
              <a:xfrm>
                <a:off x="6832710" y="1298421"/>
                <a:ext cx="277090" cy="202364"/>
              </a:xfrm>
              <a:prstGeom prst="rightArrow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55" name="Rounded Rectangle 154"/>
              <p:cNvSpPr/>
              <p:nvPr/>
            </p:nvSpPr>
            <p:spPr>
              <a:xfrm>
                <a:off x="6816421" y="1652238"/>
                <a:ext cx="290946" cy="191292"/>
              </a:xfrm>
              <a:prstGeom prst="roundRect">
                <a:avLst/>
              </a:pr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TextBox 156"/>
              <p:cNvSpPr txBox="1"/>
              <p:nvPr/>
            </p:nvSpPr>
            <p:spPr>
              <a:xfrm>
                <a:off x="7076138" y="983859"/>
                <a:ext cx="1797685" cy="221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mbria" pitchFamily="18" charset="0"/>
                  </a:rPr>
                  <a:t>Human elements</a:t>
                </a:r>
              </a:p>
            </p:txBody>
          </p:sp>
          <p:sp>
            <p:nvSpPr>
              <p:cNvPr id="158" name="TextBox 157"/>
              <p:cNvSpPr txBox="1"/>
              <p:nvPr/>
            </p:nvSpPr>
            <p:spPr>
              <a:xfrm>
                <a:off x="7134668" y="1244934"/>
                <a:ext cx="1397323" cy="221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mbria" pitchFamily="18" charset="0"/>
                  </a:rPr>
                  <a:t>T</a:t>
                </a:r>
                <a:r>
                  <a:rPr 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mbria" pitchFamily="18" charset="0"/>
                  </a:rPr>
                  <a:t>ransmission</a:t>
                </a:r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7109800" y="1521003"/>
                <a:ext cx="2085118" cy="376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mbria" pitchFamily="18" charset="0"/>
                  </a:rPr>
                  <a:t>Sources and reservoirs </a:t>
                </a:r>
              </a:p>
              <a:p>
                <a:r>
                  <a:rPr 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mbria" pitchFamily="18" charset="0"/>
                  </a:rPr>
                  <a:t>of  pathogens</a:t>
                </a:r>
                <a:endParaRPr lang="en-US" sz="1400" strike="sngStrike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mbria" pitchFamily="18" charset="0"/>
                </a:endParaRPr>
              </a:p>
            </p:txBody>
          </p:sp>
        </p:grpSp>
        <p:sp>
          <p:nvSpPr>
            <p:cNvPr id="7" name="Rounded Rectangle 6" descr="Environmental contamination can be transient, with organisms surviving  on a surface for a variable period of time, depending on the biologic properties of the organism  - or there can be ongoing replication of a pathogen, oftentimes in a water source, leading to an environmental reservoir that can be persistent and difficult to eradicate. &#10;"/>
            <p:cNvSpPr/>
            <p:nvPr/>
          </p:nvSpPr>
          <p:spPr>
            <a:xfrm>
              <a:off x="2800662" y="1983274"/>
              <a:ext cx="3338803" cy="1041540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latin typeface="Cambria" pitchFamily="18" charset="0"/>
                </a:rPr>
                <a:t>RESERVOIR or SOURCE </a:t>
              </a:r>
            </a:p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latin typeface="Cambria" pitchFamily="18" charset="0"/>
                </a:rPr>
                <a:t>IN THE HOSPITAL</a:t>
              </a:r>
            </a:p>
          </p:txBody>
        </p:sp>
        <p:sp>
          <p:nvSpPr>
            <p:cNvPr id="86" name="Rounded Rectangle 85"/>
            <p:cNvSpPr/>
            <p:nvPr/>
          </p:nvSpPr>
          <p:spPr>
            <a:xfrm>
              <a:off x="198073" y="680624"/>
              <a:ext cx="2602589" cy="434748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Cambria" pitchFamily="18" charset="0"/>
                </a:rPr>
                <a:t>EXTERNAL SOURCE</a:t>
              </a:r>
              <a:endParaRPr lang="en-US" b="1" dirty="0">
                <a:solidFill>
                  <a:schemeClr val="tx1"/>
                </a:solidFill>
                <a:latin typeface="Cambria" pitchFamily="18" charset="0"/>
              </a:endParaRPr>
            </a:p>
          </p:txBody>
        </p:sp>
        <p:sp>
          <p:nvSpPr>
            <p:cNvPr id="34" name="Bent Arrow 33"/>
            <p:cNvSpPr/>
            <p:nvPr/>
          </p:nvSpPr>
          <p:spPr>
            <a:xfrm rot="10800000" flipH="1">
              <a:off x="4454252" y="3122756"/>
              <a:ext cx="2550395" cy="1518249"/>
            </a:xfrm>
            <a:prstGeom prst="bentArrow">
              <a:avLst>
                <a:gd name="adj1" fmla="val 25000"/>
                <a:gd name="adj2" fmla="val 24455"/>
                <a:gd name="adj3" fmla="val 25000"/>
                <a:gd name="adj4" fmla="val 43750"/>
              </a:avLst>
            </a:prstGeom>
            <a:gradFill>
              <a:gsLst>
                <a:gs pos="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</a:gradFill>
            <a:ln>
              <a:solidFill>
                <a:schemeClr val="dk1">
                  <a:shade val="95000"/>
                  <a:satMod val="105000"/>
                  <a:alpha val="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vert270" lIns="1280160" tIns="365760" rIns="0" bIns="274320" rtlCol="0" anchor="ctr"/>
            <a:lstStyle/>
            <a:p>
              <a:pPr algn="r"/>
              <a:r>
                <a:rPr lang="en-US" sz="16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" pitchFamily="18" charset="0"/>
                </a:rPr>
                <a:t>	</a:t>
              </a:r>
            </a:p>
            <a:p>
              <a:pPr algn="r"/>
              <a:endParaRPr lang="en-US" i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endParaRPr>
            </a:p>
          </p:txBody>
        </p:sp>
        <p:sp>
          <p:nvSpPr>
            <p:cNvPr id="46" name="Right Arrow 45" descr="The pathogen transmitted  can be intrinsic to the host or acquired from another person or the environment&#10;"/>
            <p:cNvSpPr/>
            <p:nvPr/>
          </p:nvSpPr>
          <p:spPr>
            <a:xfrm>
              <a:off x="-2" y="4227591"/>
              <a:ext cx="672860" cy="585944"/>
            </a:xfrm>
            <a:prstGeom prst="rightArrow">
              <a:avLst>
                <a:gd name="adj1" fmla="val 50000"/>
                <a:gd name="adj2" fmla="val 50000"/>
              </a:avLst>
            </a:prstGeom>
            <a:ln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29" name="Right Arrow 28"/>
          <p:cNvSpPr/>
          <p:nvPr/>
        </p:nvSpPr>
        <p:spPr>
          <a:xfrm>
            <a:off x="8471140" y="4190215"/>
            <a:ext cx="672860" cy="585944"/>
          </a:xfrm>
          <a:prstGeom prst="rightArrow">
            <a:avLst>
              <a:gd name="adj1" fmla="val 50000"/>
              <a:gd name="adj2" fmla="val 50000"/>
            </a:avLst>
          </a:prstGeom>
          <a:ln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47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/>
          <p:nvPr/>
        </p:nvGrpSpPr>
        <p:grpSpPr>
          <a:xfrm>
            <a:off x="0" y="160765"/>
            <a:ext cx="9129686" cy="6162255"/>
            <a:chOff x="0" y="84560"/>
            <a:chExt cx="9129686" cy="6162255"/>
          </a:xfrm>
        </p:grpSpPr>
        <p:sp>
          <p:nvSpPr>
            <p:cNvPr id="39" name="Bent Arrow 38"/>
            <p:cNvSpPr/>
            <p:nvPr/>
          </p:nvSpPr>
          <p:spPr>
            <a:xfrm rot="10800000" flipH="1">
              <a:off x="537294" y="1141366"/>
              <a:ext cx="2263368" cy="1360226"/>
            </a:xfrm>
            <a:prstGeom prst="bentArrow">
              <a:avLst/>
            </a:prstGeom>
            <a:gradFill>
              <a:gsLst>
                <a:gs pos="0">
                  <a:schemeClr val="dk1">
                    <a:tint val="50000"/>
                    <a:satMod val="300000"/>
                    <a:alpha val="7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  <a:lin ang="16200000" scaled="1"/>
            </a:gradFill>
            <a:ln>
              <a:solidFill>
                <a:schemeClr val="tx1">
                  <a:lumMod val="65000"/>
                  <a:lumOff val="35000"/>
                  <a:alpha val="7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Bent Arrow 13"/>
            <p:cNvSpPr/>
            <p:nvPr/>
          </p:nvSpPr>
          <p:spPr>
            <a:xfrm rot="5400000" flipH="1">
              <a:off x="2636806" y="2529788"/>
              <a:ext cx="1449814" cy="2500370"/>
            </a:xfrm>
            <a:prstGeom prst="bentArrow">
              <a:avLst/>
            </a:prstGeom>
            <a:ln>
              <a:solidFill>
                <a:schemeClr val="dk1">
                  <a:shade val="95000"/>
                  <a:satMod val="105000"/>
                  <a:alpha val="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vert270" lIns="1280160" tIns="365760" rIns="91440" bIns="274320" rtlCol="0" anchor="ctr"/>
            <a:lstStyle/>
            <a:p>
              <a:pPr algn="r"/>
              <a:r>
                <a:rPr lang="en-US" sz="16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" pitchFamily="18" charset="0"/>
                </a:rPr>
                <a:t>	</a:t>
              </a:r>
            </a:p>
            <a:p>
              <a:pPr algn="r"/>
              <a:endParaRPr lang="en-US" i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7168312" y="3402966"/>
              <a:ext cx="1432923" cy="2535921"/>
            </a:xfrm>
            <a:prstGeom prst="roundRect">
              <a:avLst/>
            </a:prstGeom>
            <a:ln w="28575">
              <a:prstDash val="dash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  <a:latin typeface="Cambria" pitchFamily="18" charset="0"/>
                </a:rPr>
                <a:t>COLONIZED/</a:t>
              </a:r>
            </a:p>
            <a:p>
              <a:pPr algn="ctr"/>
              <a:r>
                <a:rPr lang="en-US" sz="1600" b="1" dirty="0">
                  <a:solidFill>
                    <a:schemeClr val="tx1"/>
                  </a:solidFill>
                  <a:latin typeface="Cambria" pitchFamily="18" charset="0"/>
                </a:rPr>
                <a:t>INFECTED </a:t>
              </a:r>
              <a:r>
                <a:rPr lang="en-US" sz="1600" b="1" dirty="0" smtClean="0">
                  <a:solidFill>
                    <a:schemeClr val="tx1"/>
                  </a:solidFill>
                  <a:latin typeface="Cambria" pitchFamily="18" charset="0"/>
                </a:rPr>
                <a:t>HOST</a:t>
              </a:r>
            </a:p>
            <a:p>
              <a:pPr algn="ctr"/>
              <a:endParaRPr lang="en-US" sz="1600" b="1" dirty="0" smtClean="0">
                <a:solidFill>
                  <a:schemeClr val="tx1"/>
                </a:solidFill>
                <a:latin typeface="Cambria" pitchFamily="18" charset="0"/>
              </a:endParaRPr>
            </a:p>
            <a:p>
              <a:r>
                <a:rPr lang="en-US" sz="1600" dirty="0" smtClean="0">
                  <a:solidFill>
                    <a:schemeClr val="tx1"/>
                  </a:solidFill>
                  <a:latin typeface="Cambria" pitchFamily="18" charset="0"/>
                </a:rPr>
                <a:t>Patients</a:t>
              </a:r>
            </a:p>
            <a:p>
              <a:r>
                <a:rPr lang="en-US" sz="1600" dirty="0" smtClean="0">
                  <a:solidFill>
                    <a:schemeClr val="tx1"/>
                  </a:solidFill>
                  <a:latin typeface="Cambria" pitchFamily="18" charset="0"/>
                </a:rPr>
                <a:t>HCWs</a:t>
              </a:r>
            </a:p>
            <a:p>
              <a:r>
                <a:rPr lang="en-US" dirty="0" smtClean="0">
                  <a:solidFill>
                    <a:schemeClr val="tx1"/>
                  </a:solidFill>
                  <a:latin typeface="Cambria" pitchFamily="18" charset="0"/>
                </a:rPr>
                <a:t>Visitors</a:t>
              </a:r>
              <a:endParaRPr lang="en-US" dirty="0">
                <a:solidFill>
                  <a:schemeClr val="tx1"/>
                </a:solidFill>
                <a:latin typeface="Cambria" pitchFamily="18" charset="0"/>
              </a:endParaRPr>
            </a:p>
          </p:txBody>
        </p:sp>
        <p:sp>
          <p:nvSpPr>
            <p:cNvPr id="35" name="Right Arrow 34"/>
            <p:cNvSpPr/>
            <p:nvPr/>
          </p:nvSpPr>
          <p:spPr>
            <a:xfrm>
              <a:off x="2050517" y="4832527"/>
              <a:ext cx="5000732" cy="583443"/>
            </a:xfrm>
            <a:prstGeom prst="rightArrow">
              <a:avLst/>
            </a:prstGeom>
            <a:gradFill>
              <a:gsLst>
                <a:gs pos="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</a:gradFill>
            <a:ln>
              <a:solidFill>
                <a:schemeClr val="dk1">
                  <a:shade val="95000"/>
                  <a:satMod val="105000"/>
                  <a:alpha val="32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" pitchFamily="18" charset="0"/>
                </a:rPr>
                <a:t>Person to Person Transmission</a:t>
              </a:r>
              <a:endParaRPr lang="en-US" i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endParaRPr>
            </a:p>
          </p:txBody>
        </p:sp>
        <p:sp>
          <p:nvSpPr>
            <p:cNvPr id="6" name="Explosion 2 5"/>
            <p:cNvSpPr/>
            <p:nvPr/>
          </p:nvSpPr>
          <p:spPr>
            <a:xfrm>
              <a:off x="8118620" y="4951450"/>
              <a:ext cx="866775" cy="742950"/>
            </a:xfrm>
            <a:prstGeom prst="irregularSeal2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0" y="84560"/>
              <a:ext cx="89777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n-lt"/>
                </a:rPr>
                <a:t>CHAIN OF TRANSMISSION: AN INTERVENTION MODEL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672940" y="3399280"/>
              <a:ext cx="1440899" cy="2351071"/>
            </a:xfrm>
            <a:prstGeom prst="roundRect">
              <a:avLst/>
            </a:prstGeom>
            <a:ln w="28575">
              <a:prstDash val="dash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  <a:latin typeface="Cambria" pitchFamily="18" charset="0"/>
                </a:rPr>
                <a:t>COLONIZED/</a:t>
              </a:r>
            </a:p>
            <a:p>
              <a:pPr algn="ctr"/>
              <a:r>
                <a:rPr lang="en-US" sz="1600" b="1" dirty="0">
                  <a:solidFill>
                    <a:schemeClr val="tx1"/>
                  </a:solidFill>
                  <a:latin typeface="Cambria" pitchFamily="18" charset="0"/>
                </a:rPr>
                <a:t>INFECTED </a:t>
              </a:r>
              <a:r>
                <a:rPr lang="en-US" sz="1600" b="1" dirty="0" smtClean="0">
                  <a:solidFill>
                    <a:schemeClr val="tx1"/>
                  </a:solidFill>
                  <a:latin typeface="Cambria" pitchFamily="18" charset="0"/>
                </a:rPr>
                <a:t>HOST</a:t>
              </a:r>
            </a:p>
            <a:p>
              <a:endParaRPr lang="en-US" sz="1600" dirty="0" smtClean="0">
                <a:solidFill>
                  <a:schemeClr val="tx1"/>
                </a:solidFill>
                <a:latin typeface="Cambria" pitchFamily="18" charset="0"/>
              </a:endParaRPr>
            </a:p>
            <a:p>
              <a:r>
                <a:rPr lang="en-US" sz="1600" dirty="0" smtClean="0">
                  <a:solidFill>
                    <a:schemeClr val="tx1"/>
                  </a:solidFill>
                  <a:latin typeface="Cambria" pitchFamily="18" charset="0"/>
                </a:rPr>
                <a:t>Patients</a:t>
              </a:r>
            </a:p>
            <a:p>
              <a:r>
                <a:rPr lang="en-US" sz="1600" dirty="0" smtClean="0">
                  <a:solidFill>
                    <a:schemeClr val="tx1"/>
                  </a:solidFill>
                  <a:latin typeface="Cambria" pitchFamily="18" charset="0"/>
                </a:rPr>
                <a:t>HCWs</a:t>
              </a:r>
            </a:p>
            <a:p>
              <a:r>
                <a:rPr lang="en-US" sz="1600" dirty="0" smtClean="0">
                  <a:solidFill>
                    <a:schemeClr val="tx1"/>
                  </a:solidFill>
                  <a:latin typeface="Cambria" pitchFamily="18" charset="0"/>
                </a:rPr>
                <a:t>Visitors</a:t>
              </a:r>
              <a:endParaRPr lang="en-US" sz="1600" dirty="0">
                <a:solidFill>
                  <a:schemeClr val="tx1"/>
                </a:solidFill>
                <a:latin typeface="Cambria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257669" y="5138494"/>
              <a:ext cx="5853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  <a:latin typeface="Cambria" pitchFamily="18" charset="0"/>
                </a:rPr>
                <a:t>HAI</a:t>
              </a:r>
            </a:p>
          </p:txBody>
        </p:sp>
        <p:grpSp>
          <p:nvGrpSpPr>
            <p:cNvPr id="3" name="Group 151"/>
            <p:cNvGrpSpPr/>
            <p:nvPr/>
          </p:nvGrpSpPr>
          <p:grpSpPr>
            <a:xfrm>
              <a:off x="6374406" y="794364"/>
              <a:ext cx="2656923" cy="2069687"/>
              <a:chOff x="6816421" y="969819"/>
              <a:chExt cx="2420341" cy="1490229"/>
            </a:xfrm>
          </p:grpSpPr>
          <p:sp>
            <p:nvSpPr>
              <p:cNvPr id="153" name="Rounded Rectangle 152"/>
              <p:cNvSpPr/>
              <p:nvPr/>
            </p:nvSpPr>
            <p:spPr>
              <a:xfrm>
                <a:off x="6844129" y="969819"/>
                <a:ext cx="232009" cy="244901"/>
              </a:xfrm>
              <a:prstGeom prst="roundRect">
                <a:avLst/>
              </a:prstGeom>
              <a:ln>
                <a:prstDash val="dash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Right Arrow 153"/>
              <p:cNvSpPr/>
              <p:nvPr/>
            </p:nvSpPr>
            <p:spPr>
              <a:xfrm>
                <a:off x="6832710" y="1298421"/>
                <a:ext cx="277090" cy="202364"/>
              </a:xfrm>
              <a:prstGeom prst="rightArrow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55" name="Rounded Rectangle 154"/>
              <p:cNvSpPr/>
              <p:nvPr/>
            </p:nvSpPr>
            <p:spPr>
              <a:xfrm>
                <a:off x="6816421" y="1652238"/>
                <a:ext cx="290946" cy="191292"/>
              </a:xfrm>
              <a:prstGeom prst="roundRect">
                <a:avLst/>
              </a:pr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Pentagon 155"/>
              <p:cNvSpPr/>
              <p:nvPr/>
            </p:nvSpPr>
            <p:spPr>
              <a:xfrm rot="16200000">
                <a:off x="6853861" y="1988589"/>
                <a:ext cx="236522" cy="304795"/>
              </a:xfrm>
              <a:prstGeom prst="homePlate">
                <a:avLst>
                  <a:gd name="adj" fmla="val 32609"/>
                </a:avLst>
              </a:prstGeom>
              <a:ln/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vert" rtlCol="0" anchor="ctr"/>
              <a:lstStyle/>
              <a:p>
                <a:pPr algn="ctr"/>
                <a:endParaRPr 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57" name="TextBox 156"/>
              <p:cNvSpPr txBox="1"/>
              <p:nvPr/>
            </p:nvSpPr>
            <p:spPr>
              <a:xfrm>
                <a:off x="7076138" y="983859"/>
                <a:ext cx="1797685" cy="221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mbria" pitchFamily="18" charset="0"/>
                  </a:rPr>
                  <a:t>Human elements</a:t>
                </a:r>
              </a:p>
            </p:txBody>
          </p:sp>
          <p:sp>
            <p:nvSpPr>
              <p:cNvPr id="158" name="TextBox 157"/>
              <p:cNvSpPr txBox="1"/>
              <p:nvPr/>
            </p:nvSpPr>
            <p:spPr>
              <a:xfrm>
                <a:off x="7134668" y="1244934"/>
                <a:ext cx="1397323" cy="221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mbria" pitchFamily="18" charset="0"/>
                  </a:rPr>
                  <a:t>T</a:t>
                </a:r>
                <a:r>
                  <a:rPr 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mbria" pitchFamily="18" charset="0"/>
                  </a:rPr>
                  <a:t>ransmission</a:t>
                </a:r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7109800" y="1521003"/>
                <a:ext cx="2085118" cy="376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mbria" pitchFamily="18" charset="0"/>
                  </a:rPr>
                  <a:t>Sources and reservoirs </a:t>
                </a:r>
              </a:p>
              <a:p>
                <a:r>
                  <a:rPr 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mbria" pitchFamily="18" charset="0"/>
                  </a:rPr>
                  <a:t>of  pathogens</a:t>
                </a:r>
                <a:endParaRPr lang="en-US" sz="1400" strike="sngStrike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mbria" pitchFamily="18" charset="0"/>
                </a:endParaRPr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7134668" y="1928190"/>
                <a:ext cx="2102094" cy="5318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mbria" pitchFamily="18" charset="0"/>
                  </a:rPr>
                  <a:t>Opportunities for interventions through the built environment</a:t>
                </a:r>
              </a:p>
            </p:txBody>
          </p:sp>
        </p:grpSp>
        <p:sp>
          <p:nvSpPr>
            <p:cNvPr id="7" name="Rounded Rectangle 6"/>
            <p:cNvSpPr/>
            <p:nvPr/>
          </p:nvSpPr>
          <p:spPr>
            <a:xfrm>
              <a:off x="2800662" y="1983274"/>
              <a:ext cx="3338803" cy="1041540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latin typeface="Cambria" pitchFamily="18" charset="0"/>
                </a:rPr>
                <a:t>RESERVOIR or SOURCE </a:t>
              </a:r>
            </a:p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latin typeface="Cambria" pitchFamily="18" charset="0"/>
                </a:rPr>
                <a:t>IN THE HOSPITAL</a:t>
              </a:r>
            </a:p>
          </p:txBody>
        </p:sp>
        <p:sp>
          <p:nvSpPr>
            <p:cNvPr id="86" name="Rounded Rectangle 85"/>
            <p:cNvSpPr/>
            <p:nvPr/>
          </p:nvSpPr>
          <p:spPr>
            <a:xfrm>
              <a:off x="198073" y="680624"/>
              <a:ext cx="2602589" cy="434748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Cambria" pitchFamily="18" charset="0"/>
                </a:rPr>
                <a:t>EXTERNAL SOURCE</a:t>
              </a:r>
              <a:endParaRPr lang="en-US" b="1" dirty="0">
                <a:solidFill>
                  <a:schemeClr val="tx1"/>
                </a:solidFill>
                <a:latin typeface="Cambria" pitchFamily="18" charset="0"/>
              </a:endParaRPr>
            </a:p>
          </p:txBody>
        </p:sp>
        <p:sp>
          <p:nvSpPr>
            <p:cNvPr id="75" name="Right Arrow 74"/>
            <p:cNvSpPr/>
            <p:nvPr/>
          </p:nvSpPr>
          <p:spPr>
            <a:xfrm>
              <a:off x="8570127" y="4497190"/>
              <a:ext cx="559559" cy="278534"/>
            </a:xfrm>
            <a:prstGeom prst="rightArrow">
              <a:avLst/>
            </a:prstGeom>
            <a:gradFill>
              <a:gsLst>
                <a:gs pos="0">
                  <a:schemeClr val="dk1">
                    <a:tint val="50000"/>
                    <a:satMod val="300000"/>
                    <a:alpha val="0"/>
                    <a:lumMod val="0"/>
                    <a:lumOff val="1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</a:gradFill>
            <a:ln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4" name="Bent Arrow 33"/>
            <p:cNvSpPr/>
            <p:nvPr/>
          </p:nvSpPr>
          <p:spPr>
            <a:xfrm rot="10800000" flipH="1">
              <a:off x="4626780" y="3055066"/>
              <a:ext cx="2704587" cy="1580875"/>
            </a:xfrm>
            <a:prstGeom prst="bentArrow">
              <a:avLst/>
            </a:prstGeom>
            <a:gradFill>
              <a:gsLst>
                <a:gs pos="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</a:gradFill>
            <a:ln>
              <a:solidFill>
                <a:schemeClr val="dk1">
                  <a:shade val="95000"/>
                  <a:satMod val="105000"/>
                  <a:alpha val="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vert270" lIns="1280160" tIns="365760" rIns="0" bIns="274320" rtlCol="0" anchor="ctr"/>
            <a:lstStyle/>
            <a:p>
              <a:pPr algn="r"/>
              <a:r>
                <a:rPr lang="en-US" sz="16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" pitchFamily="18" charset="0"/>
                </a:rPr>
                <a:t>	</a:t>
              </a:r>
            </a:p>
            <a:p>
              <a:pPr algn="r"/>
              <a:endParaRPr lang="en-US" i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endParaRPr>
            </a:p>
          </p:txBody>
        </p:sp>
        <p:sp>
          <p:nvSpPr>
            <p:cNvPr id="30" name="Pentagon 29"/>
            <p:cNvSpPr/>
            <p:nvPr/>
          </p:nvSpPr>
          <p:spPr>
            <a:xfrm rot="16200000">
              <a:off x="3928581" y="4177363"/>
              <a:ext cx="992928" cy="3145975"/>
            </a:xfrm>
            <a:prstGeom prst="homePlate">
              <a:avLst>
                <a:gd name="adj" fmla="val 32609"/>
              </a:avLst>
            </a:prstGeom>
            <a:ln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en-US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" pitchFamily="18" charset="0"/>
                </a:rPr>
                <a:t>Hand hygiene</a:t>
              </a:r>
            </a:p>
            <a:p>
              <a:pPr algn="ctr"/>
              <a:r>
                <a:rPr lang="en-US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" pitchFamily="18" charset="0"/>
                </a:rPr>
                <a:t>PPE</a:t>
              </a:r>
            </a:p>
            <a:p>
              <a:pPr algn="ctr"/>
              <a:r>
                <a:rPr lang="en-US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" pitchFamily="18" charset="0"/>
                </a:rPr>
                <a:t>Other barriers</a:t>
              </a:r>
            </a:p>
            <a:p>
              <a:pPr algn="ctr"/>
              <a:r>
                <a:rPr lang="en-US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" pitchFamily="18" charset="0"/>
                </a:rPr>
                <a:t>Isolation</a:t>
              </a:r>
              <a:endPara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endParaRPr>
            </a:p>
          </p:txBody>
        </p:sp>
        <p:sp>
          <p:nvSpPr>
            <p:cNvPr id="74" name="Pentagon 73"/>
            <p:cNvSpPr/>
            <p:nvPr/>
          </p:nvSpPr>
          <p:spPr>
            <a:xfrm rot="5400000">
              <a:off x="3922584" y="758352"/>
              <a:ext cx="1019131" cy="1765359"/>
            </a:xfrm>
            <a:prstGeom prst="homePlate">
              <a:avLst>
                <a:gd name="adj" fmla="val 32609"/>
              </a:avLst>
            </a:prstGeom>
            <a:ln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" pitchFamily="18" charset="0"/>
                </a:rPr>
                <a:t>Disinfect</a:t>
              </a:r>
            </a:p>
            <a:p>
              <a:pPr algn="ctr"/>
              <a:r>
                <a:rPr lang="en-US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" pitchFamily="18" charset="0"/>
                </a:rPr>
                <a:t>Eliminate</a:t>
              </a:r>
              <a:endPara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endParaRPr>
            </a:p>
          </p:txBody>
        </p:sp>
        <p:sp>
          <p:nvSpPr>
            <p:cNvPr id="44" name="Pentagon 43"/>
            <p:cNvSpPr/>
            <p:nvPr/>
          </p:nvSpPr>
          <p:spPr>
            <a:xfrm rot="5400000">
              <a:off x="5690947" y="3056301"/>
              <a:ext cx="1051045" cy="1283043"/>
            </a:xfrm>
            <a:prstGeom prst="homePlate">
              <a:avLst>
                <a:gd name="adj" fmla="val 32609"/>
              </a:avLst>
            </a:prstGeom>
            <a:gradFill>
              <a:gsLst>
                <a:gs pos="0">
                  <a:schemeClr val="accent1">
                    <a:tint val="50000"/>
                    <a:satMod val="300000"/>
                    <a:lumMod val="1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</a:gradFill>
            <a:ln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270" lIns="0" tIns="0" rIns="0" bIns="0" rtlCol="0" anchor="ctr"/>
            <a:lstStyle/>
            <a:p>
              <a:pPr algn="ctr"/>
              <a:endParaRPr lang="en-US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endParaRPr>
            </a:p>
            <a:p>
              <a:pPr algn="ctr"/>
              <a:r>
                <a:rPr lang="en-US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" pitchFamily="18" charset="0"/>
                </a:rPr>
                <a:t>Hand hygiene</a:t>
              </a:r>
            </a:p>
            <a:p>
              <a:pPr algn="ctr"/>
              <a:r>
                <a:rPr lang="en-US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" pitchFamily="18" charset="0"/>
                </a:rPr>
                <a:t>PPE</a:t>
              </a:r>
            </a:p>
            <a:p>
              <a:pPr algn="ctr"/>
              <a:r>
                <a:rPr lang="en-US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" pitchFamily="18" charset="0"/>
                </a:rPr>
                <a:t>Other barriers</a:t>
              </a:r>
            </a:p>
            <a:p>
              <a:pPr algn="ctr"/>
              <a:r>
                <a:rPr lang="en-US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" pitchFamily="18" charset="0"/>
                </a:rPr>
                <a:t>Isolation</a:t>
              </a:r>
            </a:p>
            <a:p>
              <a:pPr algn="ctr"/>
              <a:endPara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endParaRPr>
            </a:p>
          </p:txBody>
        </p:sp>
        <p:sp>
          <p:nvSpPr>
            <p:cNvPr id="46" name="Right Arrow 45"/>
            <p:cNvSpPr/>
            <p:nvPr/>
          </p:nvSpPr>
          <p:spPr>
            <a:xfrm>
              <a:off x="113381" y="4365613"/>
              <a:ext cx="559559" cy="278534"/>
            </a:xfrm>
            <a:prstGeom prst="rightArrow">
              <a:avLst/>
            </a:prstGeom>
            <a:ln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1" name="Pentagon 50"/>
            <p:cNvSpPr/>
            <p:nvPr/>
          </p:nvSpPr>
          <p:spPr>
            <a:xfrm rot="5400000">
              <a:off x="2462086" y="3025134"/>
              <a:ext cx="1051045" cy="1283043"/>
            </a:xfrm>
            <a:prstGeom prst="homePlate">
              <a:avLst>
                <a:gd name="adj" fmla="val 32609"/>
              </a:avLst>
            </a:prstGeom>
            <a:gradFill>
              <a:gsLst>
                <a:gs pos="0">
                  <a:schemeClr val="accent1">
                    <a:tint val="50000"/>
                    <a:satMod val="300000"/>
                    <a:lumMod val="1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</a:gradFill>
            <a:ln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270" lIns="0" tIns="0" rIns="0" bIns="0" rtlCol="0" anchor="ctr"/>
            <a:lstStyle/>
            <a:p>
              <a:pPr algn="ctr"/>
              <a:endPara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endParaRPr>
            </a:p>
            <a:p>
              <a:pPr algn="ctr"/>
              <a:r>
                <a:rPr lang="en-US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" pitchFamily="18" charset="0"/>
                </a:rPr>
                <a:t>Hand hygiene</a:t>
              </a:r>
            </a:p>
            <a:p>
              <a:pPr algn="ctr"/>
              <a:r>
                <a:rPr lang="en-US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" pitchFamily="18" charset="0"/>
                </a:rPr>
                <a:t>PPE</a:t>
              </a:r>
            </a:p>
            <a:p>
              <a:pPr algn="ctr"/>
              <a:r>
                <a:rPr lang="en-US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" pitchFamily="18" charset="0"/>
                </a:rPr>
                <a:t>Other barriers</a:t>
              </a:r>
            </a:p>
            <a:p>
              <a:pPr algn="ctr"/>
              <a:r>
                <a:rPr lang="en-US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" pitchFamily="18" charset="0"/>
                </a:rPr>
                <a:t>Isolation</a:t>
              </a:r>
            </a:p>
            <a:p>
              <a:pPr algn="ctr"/>
              <a:endPara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endParaRPr>
            </a:p>
          </p:txBody>
        </p:sp>
        <p:sp>
          <p:nvSpPr>
            <p:cNvPr id="52" name="Pentagon 51"/>
            <p:cNvSpPr/>
            <p:nvPr/>
          </p:nvSpPr>
          <p:spPr>
            <a:xfrm rot="5400000">
              <a:off x="1237990" y="1246871"/>
              <a:ext cx="835898" cy="911175"/>
            </a:xfrm>
            <a:prstGeom prst="homePlate">
              <a:avLst>
                <a:gd name="adj" fmla="val 32609"/>
              </a:avLst>
            </a:prstGeom>
            <a:gradFill>
              <a:gsLst>
                <a:gs pos="0">
                  <a:schemeClr val="accent1">
                    <a:tint val="50000"/>
                    <a:satMod val="300000"/>
                    <a:lumMod val="1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</a:gradFill>
            <a:ln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sz="11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" pitchFamily="18" charset="0"/>
                </a:rPr>
                <a:t>Barriers</a:t>
              </a:r>
            </a:p>
            <a:p>
              <a:pPr algn="ctr"/>
              <a:r>
                <a:rPr lang="en-US" sz="11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" pitchFamily="18" charset="0"/>
                </a:rPr>
                <a:t>Filters</a:t>
              </a:r>
            </a:p>
            <a:p>
              <a:pPr algn="ctr"/>
              <a:endParaRPr 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533399" y="6488668"/>
            <a:ext cx="6270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mbria" pitchFamily="18" charset="0"/>
              </a:rPr>
              <a:t>PPE – personal protective equipment (gowns, gloves, masks)</a:t>
            </a:r>
            <a:endParaRPr lang="en-US" sz="1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145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1194</TotalTime>
  <Words>643</Words>
  <Application>Microsoft Office PowerPoint</Application>
  <PresentationFormat>On-screen Show (4:3)</PresentationFormat>
  <Paragraphs>163</Paragraphs>
  <Slides>14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Photo Editor Photo</vt:lpstr>
      <vt:lpstr>Development of Healthcare-Associated Infections: Role of the Built Environment </vt:lpstr>
      <vt:lpstr>Healthcare Associated Infections</vt:lpstr>
      <vt:lpstr>Modes of Transmission of Infectious Agents Design and Built Environment Prevention Strategies</vt:lpstr>
      <vt:lpstr>Chain of Transmission</vt:lpstr>
      <vt:lpstr>Variables Influencing Transmission of Pathogens Healthcare Setting</vt:lpstr>
      <vt:lpstr>Slide 6</vt:lpstr>
      <vt:lpstr>Slide 7</vt:lpstr>
      <vt:lpstr>Slide 8</vt:lpstr>
      <vt:lpstr>Slide 9</vt:lpstr>
      <vt:lpstr>NIH Outbreak of Carbapenem-resistant Klebsiella pneumoniae (KPC)</vt:lpstr>
      <vt:lpstr>Curtains – Prototype of Issues Relevant to Role of Environment</vt:lpstr>
      <vt:lpstr>Curtains – Prototype of Issues Relevant to Role of Environment</vt:lpstr>
      <vt:lpstr>Challenges in Assessing Role of  Environment in Transmission of Pathogens</vt:lpstr>
      <vt:lpstr>Challenges in Assessing Role of  Environment in Transmission of Pathogens</vt:lpstr>
    </vt:vector>
  </TitlesOfParts>
  <Company>Emory Healthcare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mmd5jjx</dc:creator>
  <cp:lastModifiedBy>James Steinberg</cp:lastModifiedBy>
  <cp:revision>72</cp:revision>
  <dcterms:created xsi:type="dcterms:W3CDTF">2012-01-12T19:49:52Z</dcterms:created>
  <dcterms:modified xsi:type="dcterms:W3CDTF">2012-09-07T04:28:25Z</dcterms:modified>
</cp:coreProperties>
</file>