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trictFirstAndLastChars="0" saveSubsetFonts="1">
  <p:sldMasterIdLst>
    <p:sldMasterId id="2147483708" r:id="rId4"/>
  </p:sldMasterIdLst>
  <p:notesMasterIdLst>
    <p:notesMasterId r:id="rId42"/>
  </p:notesMasterIdLst>
  <p:handoutMasterIdLst>
    <p:handoutMasterId r:id="rId43"/>
  </p:handoutMasterIdLst>
  <p:sldIdLst>
    <p:sldId id="276" r:id="rId5"/>
    <p:sldId id="348" r:id="rId6"/>
    <p:sldId id="355" r:id="rId7"/>
    <p:sldId id="368" r:id="rId8"/>
    <p:sldId id="366" r:id="rId9"/>
    <p:sldId id="346" r:id="rId10"/>
    <p:sldId id="347" r:id="rId11"/>
    <p:sldId id="350" r:id="rId12"/>
    <p:sldId id="349" r:id="rId13"/>
    <p:sldId id="354" r:id="rId14"/>
    <p:sldId id="362" r:id="rId15"/>
    <p:sldId id="363" r:id="rId16"/>
    <p:sldId id="370" r:id="rId17"/>
    <p:sldId id="376" r:id="rId18"/>
    <p:sldId id="375" r:id="rId19"/>
    <p:sldId id="374" r:id="rId20"/>
    <p:sldId id="377" r:id="rId21"/>
    <p:sldId id="371" r:id="rId22"/>
    <p:sldId id="372" r:id="rId23"/>
    <p:sldId id="364" r:id="rId24"/>
    <p:sldId id="378" r:id="rId25"/>
    <p:sldId id="278" r:id="rId26"/>
    <p:sldId id="353" r:id="rId27"/>
    <p:sldId id="361" r:id="rId28"/>
    <p:sldId id="293" r:id="rId29"/>
    <p:sldId id="299" r:id="rId30"/>
    <p:sldId id="315" r:id="rId31"/>
    <p:sldId id="351" r:id="rId32"/>
    <p:sldId id="343" r:id="rId33"/>
    <p:sldId id="360" r:id="rId34"/>
    <p:sldId id="330" r:id="rId35"/>
    <p:sldId id="331" r:id="rId36"/>
    <p:sldId id="332" r:id="rId37"/>
    <p:sldId id="333" r:id="rId38"/>
    <p:sldId id="334" r:id="rId39"/>
    <p:sldId id="357" r:id="rId40"/>
    <p:sldId id="369" r:id="rId41"/>
  </p:sldIdLst>
  <p:sldSz cx="9144000" cy="6858000" type="screen4x3"/>
  <p:notesSz cx="6858000" cy="91011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336699"/>
    <a:srgbClr val="48819F"/>
    <a:srgbClr val="131E57"/>
    <a:srgbClr val="9CB424"/>
    <a:srgbClr val="7E5677"/>
    <a:srgbClr val="E8E8E8"/>
    <a:srgbClr val="E4E4E4"/>
    <a:srgbClr val="EAEAEA"/>
    <a:srgbClr val="66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67" autoAdjust="0"/>
    <p:restoredTop sz="97849" autoAdjust="0"/>
  </p:normalViewPr>
  <p:slideViewPr>
    <p:cSldViewPr snapToGrid="0">
      <p:cViewPr varScale="1">
        <p:scale>
          <a:sx n="71" d="100"/>
          <a:sy n="71" d="100"/>
        </p:scale>
        <p:origin x="-1122" y="-108"/>
      </p:cViewPr>
      <p:guideLst>
        <p:guide orient="horz" pos="2160"/>
        <p:guide orient="horz" pos="4014"/>
        <p:guide orient="horz" pos="604"/>
        <p:guide pos="2893"/>
        <p:guide pos="268"/>
        <p:guide pos="5578"/>
      </p:guideLst>
    </p:cSldViewPr>
  </p:slideViewPr>
  <p:outlineViewPr>
    <p:cViewPr>
      <p:scale>
        <a:sx n="33" d="100"/>
        <a:sy n="33" d="100"/>
      </p:scale>
      <p:origin x="0" y="142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708"/>
    </p:cViewPr>
  </p:sorterViewPr>
  <p:notesViewPr>
    <p:cSldViewPr snapToGrid="0">
      <p:cViewPr varScale="1">
        <p:scale>
          <a:sx n="98" d="100"/>
          <a:sy n="98" d="100"/>
        </p:scale>
        <p:origin x="-3504" y="-96"/>
      </p:cViewPr>
      <p:guideLst>
        <p:guide orient="horz" pos="286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c.edu\uhc\home2\hossli\Post%20Op%20Resp%20comp\PRF%20Data\PostOpRespComp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rese\AppData\Local\Microsoft\Windows\Temporary%20Internet%20Files\Content.Outlook\8H9LN88F\pressure%20ulcer%20slid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0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79646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2.8087379702537212E-2"/>
                  <c:y val="-9.2860527850685326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36%  (20)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21582868050584594"/>
                  <c:y val="-7.031933508311473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36% (20)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3.378346456692928E-2"/>
                  <c:y val="-4.7077865266841712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25% (14)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9.6146504414221026E-3"/>
                  <c:y val="-1.9537689367776483E-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3% (2)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CodingExper!$A$3:$A$6</c:f>
              <c:strCache>
                <c:ptCount val="4"/>
                <c:pt idx="0">
                  <c:v>0-9 Years</c:v>
                </c:pt>
                <c:pt idx="1">
                  <c:v>10-19 Years</c:v>
                </c:pt>
                <c:pt idx="2">
                  <c:v>20-29 Years</c:v>
                </c:pt>
                <c:pt idx="3">
                  <c:v>30+ Years</c:v>
                </c:pt>
              </c:strCache>
            </c:strRef>
          </c:cat>
          <c:val>
            <c:numRef>
              <c:f>CodingExper!$C$3:$C$6</c:f>
              <c:numCache>
                <c:formatCode>0.0000</c:formatCode>
                <c:ptCount val="4"/>
                <c:pt idx="0">
                  <c:v>0.35714285714285893</c:v>
                </c:pt>
                <c:pt idx="1">
                  <c:v>0.35714285714285893</c:v>
                </c:pt>
                <c:pt idx="2">
                  <c:v>0.25</c:v>
                </c:pt>
                <c:pt idx="3">
                  <c:v>3.0000000000000082E-2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 b="1" u="sng">
                <a:solidFill>
                  <a:sysClr val="windowText" lastClr="000000"/>
                </a:solidFill>
              </a:defRPr>
            </a:pPr>
            <a:r>
              <a:rPr lang="en-US" sz="1400" b="1" u="sng" dirty="0" smtClean="0">
                <a:solidFill>
                  <a:sysClr val="windowText" lastClr="000000"/>
                </a:solidFill>
              </a:rPr>
              <a:t>Pressure </a:t>
            </a:r>
            <a:r>
              <a:rPr lang="en-US" sz="1400" b="1" u="sng" dirty="0">
                <a:solidFill>
                  <a:sysClr val="windowText" lastClr="000000"/>
                </a:solidFill>
              </a:rPr>
              <a:t>Ulcer Performance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96563106916602"/>
          <c:y val="0.16251166520851493"/>
          <c:w val="0.8148123328555561"/>
          <c:h val="0.6624679664119475"/>
        </c:manualLayout>
      </c:layout>
      <c:lineChart>
        <c:grouping val="standard"/>
        <c:ser>
          <c:idx val="0"/>
          <c:order val="0"/>
          <c:tx>
            <c:strRef>
              <c:f>'pivot table'!$B$3</c:f>
              <c:strCache>
                <c:ptCount val="1"/>
                <c:pt idx="0">
                  <c:v>Stage 2-4</c:v>
                </c:pt>
              </c:strCache>
            </c:strRef>
          </c:tx>
          <c:dLbls>
            <c:dLblPos val="t"/>
            <c:showVal val="1"/>
          </c:dLbls>
          <c:cat>
            <c:strRef>
              <c:f>'pivot table'!$B$4:$I$4</c:f>
              <c:strCache>
                <c:ptCount val="8"/>
                <c:pt idx="0">
                  <c:v>2010-1</c:v>
                </c:pt>
                <c:pt idx="1">
                  <c:v>2010-2</c:v>
                </c:pt>
                <c:pt idx="2">
                  <c:v>2010-3</c:v>
                </c:pt>
                <c:pt idx="3">
                  <c:v>2010-4</c:v>
                </c:pt>
                <c:pt idx="4">
                  <c:v>2011-1</c:v>
                </c:pt>
                <c:pt idx="5">
                  <c:v>2011-2</c:v>
                </c:pt>
                <c:pt idx="6">
                  <c:v>2011-3</c:v>
                </c:pt>
                <c:pt idx="7">
                  <c:v>2011-4</c:v>
                </c:pt>
              </c:strCache>
            </c:strRef>
          </c:cat>
          <c:val>
            <c:numRef>
              <c:f>'pivot table'!$B$5:$I$5</c:f>
              <c:numCache>
                <c:formatCode>General</c:formatCode>
                <c:ptCount val="8"/>
                <c:pt idx="0">
                  <c:v>33</c:v>
                </c:pt>
                <c:pt idx="1">
                  <c:v>15</c:v>
                </c:pt>
                <c:pt idx="2">
                  <c:v>16</c:v>
                </c:pt>
                <c:pt idx="3">
                  <c:v>24</c:v>
                </c:pt>
                <c:pt idx="4">
                  <c:v>26</c:v>
                </c:pt>
                <c:pt idx="5">
                  <c:v>10</c:v>
                </c:pt>
                <c:pt idx="6">
                  <c:v>15</c:v>
                </c:pt>
                <c:pt idx="7">
                  <c:v>8</c:v>
                </c:pt>
              </c:numCache>
            </c:numRef>
          </c:val>
        </c:ser>
        <c:ser>
          <c:idx val="1"/>
          <c:order val="1"/>
          <c:tx>
            <c:strRef>
              <c:f>'trimmed uab irvine'!$N$33</c:f>
              <c:strCache>
                <c:ptCount val="1"/>
                <c:pt idx="0">
                  <c:v>PSI 03 (per 1000)</c:v>
                </c:pt>
              </c:strCache>
            </c:strRef>
          </c:tx>
          <c:dLbls>
            <c:dLbl>
              <c:idx val="3"/>
              <c:layout>
                <c:manualLayout>
                  <c:x val="-3.5257962919941682E-2"/>
                  <c:y val="-2.427721253944393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r"/>
              <c:showVal val="1"/>
            </c:dLbl>
            <c:dLblPos val="t"/>
            <c:showVal val="1"/>
          </c:dLbls>
          <c:val>
            <c:numRef>
              <c:f>'trimmed uab irvine'!$N$34:$N$41</c:f>
              <c:numCache>
                <c:formatCode>#,##0.00</c:formatCode>
                <c:ptCount val="8"/>
                <c:pt idx="0">
                  <c:v>3.3161385408899999</c:v>
                </c:pt>
                <c:pt idx="1">
                  <c:v>1.4657383656999972</c:v>
                </c:pt>
                <c:pt idx="2">
                  <c:v>0.84104289318000136</c:v>
                </c:pt>
                <c:pt idx="3">
                  <c:v>0.89285714284999951</c:v>
                </c:pt>
                <c:pt idx="4">
                  <c:v>2.7347310847700044</c:v>
                </c:pt>
                <c:pt idx="5">
                  <c:v>1.2842465753400001</c:v>
                </c:pt>
                <c:pt idx="6">
                  <c:v>1.30264871906</c:v>
                </c:pt>
                <c:pt idx="7">
                  <c:v>0.42462845010000055</c:v>
                </c:pt>
              </c:numCache>
            </c:numRef>
          </c:val>
        </c:ser>
        <c:ser>
          <c:idx val="2"/>
          <c:order val="2"/>
          <c:tx>
            <c:strRef>
              <c:f>'trimmed uab irvine'!$O$33</c:f>
              <c:strCache>
                <c:ptCount val="1"/>
                <c:pt idx="0">
                  <c:v>HAC (CMS)</c:v>
                </c:pt>
              </c:strCache>
            </c:strRef>
          </c:tx>
          <c:dLbls>
            <c:dLbl>
              <c:idx val="3"/>
              <c:layout>
                <c:manualLayout>
                  <c:x val="-2.3102296263502627E-2"/>
                  <c:y val="-6.622477808251478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r"/>
              <c:showVal val="1"/>
            </c:dLbl>
            <c:dLblPos val="t"/>
            <c:showVal val="1"/>
          </c:dLbls>
          <c:val>
            <c:numRef>
              <c:f>'trimmed uab irvine'!$O$34:$O$41</c:f>
              <c:numCache>
                <c:formatCode>#,##0</c:formatCode>
                <c:ptCount val="8"/>
                <c:pt idx="0">
                  <c:v>11</c:v>
                </c:pt>
                <c:pt idx="1">
                  <c:v>6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dLbls/>
        <c:marker val="1"/>
        <c:axId val="140402688"/>
        <c:axId val="140404608"/>
      </c:lineChart>
      <c:catAx>
        <c:axId val="1404026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Discharge quarter</a:t>
                </a:r>
              </a:p>
            </c:rich>
          </c:tx>
          <c:layout/>
        </c:title>
        <c:numFmt formatCode="General" sourceLinked="1"/>
        <c:tickLblPos val="nextTo"/>
        <c:crossAx val="140404608"/>
        <c:crosses val="autoZero"/>
        <c:auto val="1"/>
        <c:lblAlgn val="ctr"/>
        <c:lblOffset val="100"/>
      </c:catAx>
      <c:valAx>
        <c:axId val="140404608"/>
        <c:scaling>
          <c:orientation val="minMax"/>
          <c:max val="45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n (count of cases)</a:t>
                </a:r>
              </a:p>
            </c:rich>
          </c:tx>
          <c:layout/>
        </c:title>
        <c:numFmt formatCode="General" sourceLinked="1"/>
        <c:tickLblPos val="nextTo"/>
        <c:crossAx val="140402688"/>
        <c:crosses val="autoZero"/>
        <c:crossBetween val="between"/>
      </c:valAx>
      <c:spPr>
        <a:ln>
          <a:solidFill>
            <a:schemeClr val="bg1">
              <a:lumMod val="75000"/>
            </a:schemeClr>
          </a:solidFill>
        </a:ln>
      </c:spPr>
    </c:plotArea>
    <c:legend>
      <c:legendPos val="b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1146B3-9F4D-4375-9A58-8DE7E4793D23}" type="doc">
      <dgm:prSet loTypeId="urn:microsoft.com/office/officeart/2005/8/layout/hierarchy6" loCatId="hierarchy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B112AFE0-1CB4-4396-A127-34EBFC5958BB}">
      <dgm:prSet phldrT="[Text]" custT="1"/>
      <dgm:spPr/>
      <dgm:t>
        <a:bodyPr/>
        <a:lstStyle/>
        <a:p>
          <a:r>
            <a:rPr lang="en-US" sz="1400" dirty="0" smtClean="0"/>
            <a:t>HCUP Quality Indicators</a:t>
          </a:r>
        </a:p>
        <a:p>
          <a:r>
            <a:rPr lang="en-US" sz="1400" dirty="0" smtClean="0"/>
            <a:t>1994</a:t>
          </a:r>
          <a:endParaRPr lang="en-US" sz="1400" dirty="0"/>
        </a:p>
      </dgm:t>
    </dgm:pt>
    <dgm:pt modelId="{BAB13307-10D3-43FC-9DD5-536ECAA78EE4}" type="parTrans" cxnId="{3593682A-E780-456E-8EBB-042092121E18}">
      <dgm:prSet/>
      <dgm:spPr/>
      <dgm:t>
        <a:bodyPr/>
        <a:lstStyle/>
        <a:p>
          <a:endParaRPr lang="en-US"/>
        </a:p>
      </dgm:t>
    </dgm:pt>
    <dgm:pt modelId="{CB101EA8-D3C4-4CBB-A1A4-73CC285BE6C7}" type="sibTrans" cxnId="{3593682A-E780-456E-8EBB-042092121E18}">
      <dgm:prSet/>
      <dgm:spPr/>
      <dgm:t>
        <a:bodyPr/>
        <a:lstStyle/>
        <a:p>
          <a:endParaRPr lang="en-US"/>
        </a:p>
      </dgm:t>
    </dgm:pt>
    <dgm:pt modelId="{1830D79F-7FAA-447C-A399-54233DBF6C12}">
      <dgm:prSet phldrT="[Text]" custT="1"/>
      <dgm:spPr/>
      <dgm:t>
        <a:bodyPr/>
        <a:lstStyle/>
        <a:p>
          <a:r>
            <a:rPr lang="en-US" sz="1400" dirty="0" smtClean="0"/>
            <a:t>AHRQ Quality Indicators</a:t>
          </a:r>
        </a:p>
        <a:p>
          <a:r>
            <a:rPr lang="en-US" sz="1400" dirty="0" smtClean="0"/>
            <a:t>1999</a:t>
          </a:r>
          <a:endParaRPr lang="en-US" sz="1400" dirty="0"/>
        </a:p>
      </dgm:t>
    </dgm:pt>
    <dgm:pt modelId="{96306AB9-3F15-4BED-9904-6007CA09A57E}" type="parTrans" cxnId="{06C2B89B-D1A7-4B6A-BC21-4589B5799615}">
      <dgm:prSet/>
      <dgm:spPr/>
      <dgm:t>
        <a:bodyPr/>
        <a:lstStyle/>
        <a:p>
          <a:endParaRPr lang="en-US"/>
        </a:p>
      </dgm:t>
    </dgm:pt>
    <dgm:pt modelId="{AB6DED82-A044-462C-BE29-DF982F646F88}" type="sibTrans" cxnId="{06C2B89B-D1A7-4B6A-BC21-4589B5799615}">
      <dgm:prSet/>
      <dgm:spPr/>
      <dgm:t>
        <a:bodyPr/>
        <a:lstStyle/>
        <a:p>
          <a:endParaRPr lang="en-US"/>
        </a:p>
      </dgm:t>
    </dgm:pt>
    <dgm:pt modelId="{D2E67378-EEEF-49D1-A6EC-6241AAAB106A}">
      <dgm:prSet phldrT="[Text]" custT="1"/>
      <dgm:spPr/>
      <dgm:t>
        <a:bodyPr/>
        <a:lstStyle/>
        <a:p>
          <a:r>
            <a:rPr lang="en-US" sz="1400" dirty="0" smtClean="0"/>
            <a:t>Prevention Quality Indicators (PQI)</a:t>
          </a:r>
        </a:p>
        <a:p>
          <a:r>
            <a:rPr lang="en-US" sz="1400" dirty="0" smtClean="0"/>
            <a:t>Nov 2000</a:t>
          </a:r>
          <a:endParaRPr lang="en-US" sz="1400" dirty="0"/>
        </a:p>
      </dgm:t>
    </dgm:pt>
    <dgm:pt modelId="{DA0A2122-0154-4211-85CB-1B357088355E}" type="parTrans" cxnId="{0868B1F2-E373-4502-8E06-F2A1A68E63E7}">
      <dgm:prSet/>
      <dgm:spPr/>
      <dgm:t>
        <a:bodyPr/>
        <a:lstStyle/>
        <a:p>
          <a:endParaRPr lang="en-US"/>
        </a:p>
      </dgm:t>
    </dgm:pt>
    <dgm:pt modelId="{1762279C-B27B-46FC-8631-203C9CD15322}" type="sibTrans" cxnId="{0868B1F2-E373-4502-8E06-F2A1A68E63E7}">
      <dgm:prSet/>
      <dgm:spPr/>
      <dgm:t>
        <a:bodyPr/>
        <a:lstStyle/>
        <a:p>
          <a:endParaRPr lang="en-US"/>
        </a:p>
      </dgm:t>
    </dgm:pt>
    <dgm:pt modelId="{96BFD296-8CA6-4EC3-BE30-A9B152857386}">
      <dgm:prSet phldrT="[Text]" custT="1"/>
      <dgm:spPr/>
      <dgm:t>
        <a:bodyPr/>
        <a:lstStyle/>
        <a:p>
          <a:r>
            <a:rPr lang="en-US" sz="1400" dirty="0" smtClean="0"/>
            <a:t>Pediatric Quality Indicators (PQI)</a:t>
          </a:r>
        </a:p>
        <a:p>
          <a:r>
            <a:rPr lang="en-US" sz="1400" dirty="0" smtClean="0"/>
            <a:t>Apr 2006</a:t>
          </a:r>
          <a:endParaRPr lang="en-US" sz="1400" dirty="0"/>
        </a:p>
      </dgm:t>
    </dgm:pt>
    <dgm:pt modelId="{CD192292-CA68-48F2-9B6A-2A3A048C5389}" type="parTrans" cxnId="{3293ECE7-CB13-4C54-A4B9-8554BF430F73}">
      <dgm:prSet/>
      <dgm:spPr/>
      <dgm:t>
        <a:bodyPr/>
        <a:lstStyle/>
        <a:p>
          <a:endParaRPr lang="en-US"/>
        </a:p>
      </dgm:t>
    </dgm:pt>
    <dgm:pt modelId="{45471D59-E407-4FDB-A599-E6295C60FF98}" type="sibTrans" cxnId="{3293ECE7-CB13-4C54-A4B9-8554BF430F73}">
      <dgm:prSet/>
      <dgm:spPr/>
      <dgm:t>
        <a:bodyPr/>
        <a:lstStyle/>
        <a:p>
          <a:endParaRPr lang="en-US"/>
        </a:p>
      </dgm:t>
    </dgm:pt>
    <dgm:pt modelId="{46DFE918-DD2D-4983-B3B8-86805A9803C7}">
      <dgm:prSet phldrT="[Text]" custT="1"/>
      <dgm:spPr/>
      <dgm:t>
        <a:bodyPr/>
        <a:lstStyle/>
        <a:p>
          <a:r>
            <a:rPr lang="en-US" sz="1400" dirty="0" smtClean="0"/>
            <a:t>Inpatient Quality Indicators (IQI)</a:t>
          </a:r>
        </a:p>
        <a:p>
          <a:r>
            <a:rPr lang="en-US" sz="1400" dirty="0" smtClean="0"/>
            <a:t>May 2002</a:t>
          </a:r>
        </a:p>
      </dgm:t>
    </dgm:pt>
    <dgm:pt modelId="{B18AE93D-E929-4409-89C8-7BEDE7DC0924}" type="parTrans" cxnId="{4C940AF1-9BB8-431A-957D-D3A1B8020881}">
      <dgm:prSet/>
      <dgm:spPr/>
      <dgm:t>
        <a:bodyPr/>
        <a:lstStyle/>
        <a:p>
          <a:endParaRPr lang="en-US"/>
        </a:p>
      </dgm:t>
    </dgm:pt>
    <dgm:pt modelId="{42601491-8626-4072-9191-E19C3312BA5C}" type="sibTrans" cxnId="{4C940AF1-9BB8-431A-957D-D3A1B8020881}">
      <dgm:prSet/>
      <dgm:spPr/>
      <dgm:t>
        <a:bodyPr/>
        <a:lstStyle/>
        <a:p>
          <a:endParaRPr lang="en-US"/>
        </a:p>
      </dgm:t>
    </dgm:pt>
    <dgm:pt modelId="{EF828215-905B-4076-9886-D29FE3CAFC1E}">
      <dgm:prSet phldrT="[Text]" custT="1"/>
      <dgm:spPr/>
      <dgm:t>
        <a:bodyPr/>
        <a:lstStyle/>
        <a:p>
          <a:r>
            <a:rPr lang="en-US" sz="1400" dirty="0" smtClean="0"/>
            <a:t>Patient Safety Indicators (PSI) </a:t>
          </a:r>
        </a:p>
        <a:p>
          <a:r>
            <a:rPr lang="en-US" sz="1400" dirty="0" smtClean="0"/>
            <a:t>Mar 2003</a:t>
          </a:r>
          <a:endParaRPr lang="en-US" sz="1400" dirty="0"/>
        </a:p>
      </dgm:t>
    </dgm:pt>
    <dgm:pt modelId="{AA0A534A-1B30-442B-B71D-9ABFEB59392D}" type="parTrans" cxnId="{68071D32-A6CF-42F9-A671-7736B6D669D9}">
      <dgm:prSet/>
      <dgm:spPr/>
      <dgm:t>
        <a:bodyPr/>
        <a:lstStyle/>
        <a:p>
          <a:endParaRPr lang="en-US"/>
        </a:p>
      </dgm:t>
    </dgm:pt>
    <dgm:pt modelId="{131E0FA3-96A3-4C34-8630-1E9C5FD86DAA}" type="sibTrans" cxnId="{68071D32-A6CF-42F9-A671-7736B6D669D9}">
      <dgm:prSet/>
      <dgm:spPr/>
      <dgm:t>
        <a:bodyPr/>
        <a:lstStyle/>
        <a:p>
          <a:endParaRPr lang="en-US"/>
        </a:p>
      </dgm:t>
    </dgm:pt>
    <dgm:pt modelId="{BBC759E0-6C07-44A1-9F39-B799054E7FE7}" type="pres">
      <dgm:prSet presAssocID="{2D1146B3-9F4D-4375-9A58-8DE7E4793D2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3F5D2A-8D86-43DD-9A7D-053BCB38AE1B}" type="pres">
      <dgm:prSet presAssocID="{2D1146B3-9F4D-4375-9A58-8DE7E4793D23}" presName="hierFlow" presStyleCnt="0"/>
      <dgm:spPr/>
    </dgm:pt>
    <dgm:pt modelId="{E06CBFDF-CBFF-4B8D-A637-FA826C0D65A6}" type="pres">
      <dgm:prSet presAssocID="{2D1146B3-9F4D-4375-9A58-8DE7E4793D2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A719185-AC84-4D01-BCAC-E54CE6B16D4E}" type="pres">
      <dgm:prSet presAssocID="{B112AFE0-1CB4-4396-A127-34EBFC5958BB}" presName="Name14" presStyleCnt="0"/>
      <dgm:spPr/>
    </dgm:pt>
    <dgm:pt modelId="{133B8A1C-436A-470E-B3F9-4663A03B221A}" type="pres">
      <dgm:prSet presAssocID="{B112AFE0-1CB4-4396-A127-34EBFC5958BB}" presName="level1Shape" presStyleLbl="node0" presStyleIdx="0" presStyleCnt="1" custScaleY="1486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53C7EE-2ECF-4522-958D-C2D95D95E719}" type="pres">
      <dgm:prSet presAssocID="{B112AFE0-1CB4-4396-A127-34EBFC5958BB}" presName="hierChild2" presStyleCnt="0"/>
      <dgm:spPr/>
    </dgm:pt>
    <dgm:pt modelId="{C85CB4D0-E61C-48E9-9B0B-1AE67A8B95D0}" type="pres">
      <dgm:prSet presAssocID="{96306AB9-3F15-4BED-9904-6007CA09A57E}" presName="Name19" presStyleLbl="parChTrans1D2" presStyleIdx="0" presStyleCnt="1"/>
      <dgm:spPr/>
      <dgm:t>
        <a:bodyPr/>
        <a:lstStyle/>
        <a:p>
          <a:endParaRPr lang="en-US"/>
        </a:p>
      </dgm:t>
    </dgm:pt>
    <dgm:pt modelId="{9C1B325C-F52D-4657-8ED1-036B8C538BB1}" type="pres">
      <dgm:prSet presAssocID="{1830D79F-7FAA-447C-A399-54233DBF6C12}" presName="Name21" presStyleCnt="0"/>
      <dgm:spPr/>
    </dgm:pt>
    <dgm:pt modelId="{AA6365F4-F6E1-40C6-BE73-0B4265A69765}" type="pres">
      <dgm:prSet presAssocID="{1830D79F-7FAA-447C-A399-54233DBF6C12}" presName="level2Shape" presStyleLbl="node2" presStyleIdx="0" presStyleCnt="1" custScaleY="148681" custLinFactNeighborX="-756" custLinFactNeighborY="-13611"/>
      <dgm:spPr/>
      <dgm:t>
        <a:bodyPr/>
        <a:lstStyle/>
        <a:p>
          <a:endParaRPr lang="en-US"/>
        </a:p>
      </dgm:t>
    </dgm:pt>
    <dgm:pt modelId="{27E72DB7-CACD-4E9C-987A-06D8E26376D1}" type="pres">
      <dgm:prSet presAssocID="{1830D79F-7FAA-447C-A399-54233DBF6C12}" presName="hierChild3" presStyleCnt="0"/>
      <dgm:spPr/>
    </dgm:pt>
    <dgm:pt modelId="{8ED05C18-5BA7-4AD8-B291-69D5F9B019AC}" type="pres">
      <dgm:prSet presAssocID="{DA0A2122-0154-4211-85CB-1B357088355E}" presName="Name19" presStyleLbl="parChTrans1D3" presStyleIdx="0" presStyleCnt="4"/>
      <dgm:spPr/>
      <dgm:t>
        <a:bodyPr/>
        <a:lstStyle/>
        <a:p>
          <a:endParaRPr lang="en-US"/>
        </a:p>
      </dgm:t>
    </dgm:pt>
    <dgm:pt modelId="{CD4E812F-4C47-4550-A12D-6B02CD3D433A}" type="pres">
      <dgm:prSet presAssocID="{D2E67378-EEEF-49D1-A6EC-6241AAAB106A}" presName="Name21" presStyleCnt="0"/>
      <dgm:spPr/>
    </dgm:pt>
    <dgm:pt modelId="{32D34C73-5ED2-4F26-AF6B-997A2EB0005C}" type="pres">
      <dgm:prSet presAssocID="{D2E67378-EEEF-49D1-A6EC-6241AAAB106A}" presName="level2Shape" presStyleLbl="node3" presStyleIdx="0" presStyleCnt="4" custScaleY="148681"/>
      <dgm:spPr/>
      <dgm:t>
        <a:bodyPr/>
        <a:lstStyle/>
        <a:p>
          <a:endParaRPr lang="en-US"/>
        </a:p>
      </dgm:t>
    </dgm:pt>
    <dgm:pt modelId="{A3883C1F-AC5F-44F0-A771-EB10FA08B402}" type="pres">
      <dgm:prSet presAssocID="{D2E67378-EEEF-49D1-A6EC-6241AAAB106A}" presName="hierChild3" presStyleCnt="0"/>
      <dgm:spPr/>
    </dgm:pt>
    <dgm:pt modelId="{5A98A52C-A659-415D-B07D-C4516935E525}" type="pres">
      <dgm:prSet presAssocID="{B18AE93D-E929-4409-89C8-7BEDE7DC0924}" presName="Name19" presStyleLbl="parChTrans1D3" presStyleIdx="1" presStyleCnt="4"/>
      <dgm:spPr/>
      <dgm:t>
        <a:bodyPr/>
        <a:lstStyle/>
        <a:p>
          <a:endParaRPr lang="en-US"/>
        </a:p>
      </dgm:t>
    </dgm:pt>
    <dgm:pt modelId="{96A1557F-8BA9-4A1A-86AB-7D7EB06BAE3B}" type="pres">
      <dgm:prSet presAssocID="{46DFE918-DD2D-4983-B3B8-86805A9803C7}" presName="Name21" presStyleCnt="0"/>
      <dgm:spPr/>
    </dgm:pt>
    <dgm:pt modelId="{1FF95D63-97D7-4ACB-8E52-E2E7DD96D970}" type="pres">
      <dgm:prSet presAssocID="{46DFE918-DD2D-4983-B3B8-86805A9803C7}" presName="level2Shape" presStyleLbl="node3" presStyleIdx="1" presStyleCnt="4" custScaleY="148681"/>
      <dgm:spPr/>
      <dgm:t>
        <a:bodyPr/>
        <a:lstStyle/>
        <a:p>
          <a:endParaRPr lang="en-US"/>
        </a:p>
      </dgm:t>
    </dgm:pt>
    <dgm:pt modelId="{C71B68F7-D6AC-4DBF-A266-F91D5C6635D2}" type="pres">
      <dgm:prSet presAssocID="{46DFE918-DD2D-4983-B3B8-86805A9803C7}" presName="hierChild3" presStyleCnt="0"/>
      <dgm:spPr/>
    </dgm:pt>
    <dgm:pt modelId="{1757A0E8-513E-4AD6-BCAC-1BA629388151}" type="pres">
      <dgm:prSet presAssocID="{AA0A534A-1B30-442B-B71D-9ABFEB59392D}" presName="Name19" presStyleLbl="parChTrans1D3" presStyleIdx="2" presStyleCnt="4"/>
      <dgm:spPr/>
      <dgm:t>
        <a:bodyPr/>
        <a:lstStyle/>
        <a:p>
          <a:endParaRPr lang="en-US"/>
        </a:p>
      </dgm:t>
    </dgm:pt>
    <dgm:pt modelId="{CD6E0033-B7F2-4B36-8F73-5B5C517F0873}" type="pres">
      <dgm:prSet presAssocID="{EF828215-905B-4076-9886-D29FE3CAFC1E}" presName="Name21" presStyleCnt="0"/>
      <dgm:spPr/>
    </dgm:pt>
    <dgm:pt modelId="{3CB37D71-3C27-4E6A-AC41-D5A2427F1102}" type="pres">
      <dgm:prSet presAssocID="{EF828215-905B-4076-9886-D29FE3CAFC1E}" presName="level2Shape" presStyleLbl="node3" presStyleIdx="2" presStyleCnt="4" custScaleY="148681"/>
      <dgm:spPr/>
      <dgm:t>
        <a:bodyPr/>
        <a:lstStyle/>
        <a:p>
          <a:endParaRPr lang="en-US"/>
        </a:p>
      </dgm:t>
    </dgm:pt>
    <dgm:pt modelId="{C7E12759-79B5-43B1-B7CA-31B7DF4085FF}" type="pres">
      <dgm:prSet presAssocID="{EF828215-905B-4076-9886-D29FE3CAFC1E}" presName="hierChild3" presStyleCnt="0"/>
      <dgm:spPr/>
    </dgm:pt>
    <dgm:pt modelId="{6783D97C-6636-4575-8AE5-FF89FDD03457}" type="pres">
      <dgm:prSet presAssocID="{CD192292-CA68-48F2-9B6A-2A3A048C5389}" presName="Name19" presStyleLbl="parChTrans1D3" presStyleIdx="3" presStyleCnt="4"/>
      <dgm:spPr/>
      <dgm:t>
        <a:bodyPr/>
        <a:lstStyle/>
        <a:p>
          <a:endParaRPr lang="en-US"/>
        </a:p>
      </dgm:t>
    </dgm:pt>
    <dgm:pt modelId="{BCBA2DB8-04DE-4542-B280-5CACA1C258DB}" type="pres">
      <dgm:prSet presAssocID="{96BFD296-8CA6-4EC3-BE30-A9B152857386}" presName="Name21" presStyleCnt="0"/>
      <dgm:spPr/>
    </dgm:pt>
    <dgm:pt modelId="{9CB6083B-9C79-4F94-8E9B-DE8569D69CDF}" type="pres">
      <dgm:prSet presAssocID="{96BFD296-8CA6-4EC3-BE30-A9B152857386}" presName="level2Shape" presStyleLbl="node3" presStyleIdx="3" presStyleCnt="4" custScaleY="148681"/>
      <dgm:spPr/>
      <dgm:t>
        <a:bodyPr/>
        <a:lstStyle/>
        <a:p>
          <a:endParaRPr lang="en-US"/>
        </a:p>
      </dgm:t>
    </dgm:pt>
    <dgm:pt modelId="{304439B1-43D3-4DB0-B65D-65BC41E26E1D}" type="pres">
      <dgm:prSet presAssocID="{96BFD296-8CA6-4EC3-BE30-A9B152857386}" presName="hierChild3" presStyleCnt="0"/>
      <dgm:spPr/>
    </dgm:pt>
    <dgm:pt modelId="{D7EB2998-8F8A-4816-9C96-FEF88F83B4B6}" type="pres">
      <dgm:prSet presAssocID="{2D1146B3-9F4D-4375-9A58-8DE7E4793D23}" presName="bgShapesFlow" presStyleCnt="0"/>
      <dgm:spPr/>
    </dgm:pt>
  </dgm:ptLst>
  <dgm:cxnLst>
    <dgm:cxn modelId="{9729D83B-FE50-4E6A-A10A-9ED244242FF0}" type="presOf" srcId="{46DFE918-DD2D-4983-B3B8-86805A9803C7}" destId="{1FF95D63-97D7-4ACB-8E52-E2E7DD96D970}" srcOrd="0" destOrd="0" presId="urn:microsoft.com/office/officeart/2005/8/layout/hierarchy6"/>
    <dgm:cxn modelId="{06C2B89B-D1A7-4B6A-BC21-4589B5799615}" srcId="{B112AFE0-1CB4-4396-A127-34EBFC5958BB}" destId="{1830D79F-7FAA-447C-A399-54233DBF6C12}" srcOrd="0" destOrd="0" parTransId="{96306AB9-3F15-4BED-9904-6007CA09A57E}" sibTransId="{AB6DED82-A044-462C-BE29-DF982F646F88}"/>
    <dgm:cxn modelId="{3293ECE7-CB13-4C54-A4B9-8554BF430F73}" srcId="{1830D79F-7FAA-447C-A399-54233DBF6C12}" destId="{96BFD296-8CA6-4EC3-BE30-A9B152857386}" srcOrd="3" destOrd="0" parTransId="{CD192292-CA68-48F2-9B6A-2A3A048C5389}" sibTransId="{45471D59-E407-4FDB-A599-E6295C60FF98}"/>
    <dgm:cxn modelId="{026D33AC-B35C-476C-AFE7-C2D36B6CB518}" type="presOf" srcId="{96BFD296-8CA6-4EC3-BE30-A9B152857386}" destId="{9CB6083B-9C79-4F94-8E9B-DE8569D69CDF}" srcOrd="0" destOrd="0" presId="urn:microsoft.com/office/officeart/2005/8/layout/hierarchy6"/>
    <dgm:cxn modelId="{48B535C5-2605-429D-8C4A-99AEA083F2BB}" type="presOf" srcId="{D2E67378-EEEF-49D1-A6EC-6241AAAB106A}" destId="{32D34C73-5ED2-4F26-AF6B-997A2EB0005C}" srcOrd="0" destOrd="0" presId="urn:microsoft.com/office/officeart/2005/8/layout/hierarchy6"/>
    <dgm:cxn modelId="{CE5153D6-486A-4260-84AE-14C1578BD171}" type="presOf" srcId="{AA0A534A-1B30-442B-B71D-9ABFEB59392D}" destId="{1757A0E8-513E-4AD6-BCAC-1BA629388151}" srcOrd="0" destOrd="0" presId="urn:microsoft.com/office/officeart/2005/8/layout/hierarchy6"/>
    <dgm:cxn modelId="{0BF9C9C7-EF70-4F60-9978-57D243F7C9A6}" type="presOf" srcId="{DA0A2122-0154-4211-85CB-1B357088355E}" destId="{8ED05C18-5BA7-4AD8-B291-69D5F9B019AC}" srcOrd="0" destOrd="0" presId="urn:microsoft.com/office/officeart/2005/8/layout/hierarchy6"/>
    <dgm:cxn modelId="{CF7A9D75-6B81-45B1-BCF0-5944FCC4C360}" type="presOf" srcId="{1830D79F-7FAA-447C-A399-54233DBF6C12}" destId="{AA6365F4-F6E1-40C6-BE73-0B4265A69765}" srcOrd="0" destOrd="0" presId="urn:microsoft.com/office/officeart/2005/8/layout/hierarchy6"/>
    <dgm:cxn modelId="{5289290F-D812-409A-AA6E-6BA9DF466CA8}" type="presOf" srcId="{EF828215-905B-4076-9886-D29FE3CAFC1E}" destId="{3CB37D71-3C27-4E6A-AC41-D5A2427F1102}" srcOrd="0" destOrd="0" presId="urn:microsoft.com/office/officeart/2005/8/layout/hierarchy6"/>
    <dgm:cxn modelId="{16C6B219-A56F-44FC-AB84-EA12A19CE320}" type="presOf" srcId="{96306AB9-3F15-4BED-9904-6007CA09A57E}" destId="{C85CB4D0-E61C-48E9-9B0B-1AE67A8B95D0}" srcOrd="0" destOrd="0" presId="urn:microsoft.com/office/officeart/2005/8/layout/hierarchy6"/>
    <dgm:cxn modelId="{D0788CE4-99DB-4E07-A153-4089D1DEB809}" type="presOf" srcId="{B112AFE0-1CB4-4396-A127-34EBFC5958BB}" destId="{133B8A1C-436A-470E-B3F9-4663A03B221A}" srcOrd="0" destOrd="0" presId="urn:microsoft.com/office/officeart/2005/8/layout/hierarchy6"/>
    <dgm:cxn modelId="{6790B248-967E-4400-A6F4-C6ECE8A75E48}" type="presOf" srcId="{2D1146B3-9F4D-4375-9A58-8DE7E4793D23}" destId="{BBC759E0-6C07-44A1-9F39-B799054E7FE7}" srcOrd="0" destOrd="0" presId="urn:microsoft.com/office/officeart/2005/8/layout/hierarchy6"/>
    <dgm:cxn modelId="{3593682A-E780-456E-8EBB-042092121E18}" srcId="{2D1146B3-9F4D-4375-9A58-8DE7E4793D23}" destId="{B112AFE0-1CB4-4396-A127-34EBFC5958BB}" srcOrd="0" destOrd="0" parTransId="{BAB13307-10D3-43FC-9DD5-536ECAA78EE4}" sibTransId="{CB101EA8-D3C4-4CBB-A1A4-73CC285BE6C7}"/>
    <dgm:cxn modelId="{E933F822-2F84-43F3-9E07-34B85179310A}" type="presOf" srcId="{B18AE93D-E929-4409-89C8-7BEDE7DC0924}" destId="{5A98A52C-A659-415D-B07D-C4516935E525}" srcOrd="0" destOrd="0" presId="urn:microsoft.com/office/officeart/2005/8/layout/hierarchy6"/>
    <dgm:cxn modelId="{0868B1F2-E373-4502-8E06-F2A1A68E63E7}" srcId="{1830D79F-7FAA-447C-A399-54233DBF6C12}" destId="{D2E67378-EEEF-49D1-A6EC-6241AAAB106A}" srcOrd="0" destOrd="0" parTransId="{DA0A2122-0154-4211-85CB-1B357088355E}" sibTransId="{1762279C-B27B-46FC-8631-203C9CD15322}"/>
    <dgm:cxn modelId="{68071D32-A6CF-42F9-A671-7736B6D669D9}" srcId="{1830D79F-7FAA-447C-A399-54233DBF6C12}" destId="{EF828215-905B-4076-9886-D29FE3CAFC1E}" srcOrd="2" destOrd="0" parTransId="{AA0A534A-1B30-442B-B71D-9ABFEB59392D}" sibTransId="{131E0FA3-96A3-4C34-8630-1E9C5FD86DAA}"/>
    <dgm:cxn modelId="{4C940AF1-9BB8-431A-957D-D3A1B8020881}" srcId="{1830D79F-7FAA-447C-A399-54233DBF6C12}" destId="{46DFE918-DD2D-4983-B3B8-86805A9803C7}" srcOrd="1" destOrd="0" parTransId="{B18AE93D-E929-4409-89C8-7BEDE7DC0924}" sibTransId="{42601491-8626-4072-9191-E19C3312BA5C}"/>
    <dgm:cxn modelId="{91677595-BD9B-4175-9BC7-0B85585CB9E5}" type="presOf" srcId="{CD192292-CA68-48F2-9B6A-2A3A048C5389}" destId="{6783D97C-6636-4575-8AE5-FF89FDD03457}" srcOrd="0" destOrd="0" presId="urn:microsoft.com/office/officeart/2005/8/layout/hierarchy6"/>
    <dgm:cxn modelId="{8433A57A-1EAB-41E5-AA98-E9F2F154EECE}" type="presParOf" srcId="{BBC759E0-6C07-44A1-9F39-B799054E7FE7}" destId="{493F5D2A-8D86-43DD-9A7D-053BCB38AE1B}" srcOrd="0" destOrd="0" presId="urn:microsoft.com/office/officeart/2005/8/layout/hierarchy6"/>
    <dgm:cxn modelId="{8C39E1F1-841C-41BA-9A9B-66F4F21FDD12}" type="presParOf" srcId="{493F5D2A-8D86-43DD-9A7D-053BCB38AE1B}" destId="{E06CBFDF-CBFF-4B8D-A637-FA826C0D65A6}" srcOrd="0" destOrd="0" presId="urn:microsoft.com/office/officeart/2005/8/layout/hierarchy6"/>
    <dgm:cxn modelId="{C8DEB874-7709-4E9B-A7C2-0FFE254EC8E6}" type="presParOf" srcId="{E06CBFDF-CBFF-4B8D-A637-FA826C0D65A6}" destId="{2A719185-AC84-4D01-BCAC-E54CE6B16D4E}" srcOrd="0" destOrd="0" presId="urn:microsoft.com/office/officeart/2005/8/layout/hierarchy6"/>
    <dgm:cxn modelId="{4B03D6F3-0427-46DB-BAE2-A41672F2C8A3}" type="presParOf" srcId="{2A719185-AC84-4D01-BCAC-E54CE6B16D4E}" destId="{133B8A1C-436A-470E-B3F9-4663A03B221A}" srcOrd="0" destOrd="0" presId="urn:microsoft.com/office/officeart/2005/8/layout/hierarchy6"/>
    <dgm:cxn modelId="{E617F3AD-47E0-4C17-A066-030A67091244}" type="presParOf" srcId="{2A719185-AC84-4D01-BCAC-E54CE6B16D4E}" destId="{B253C7EE-2ECF-4522-958D-C2D95D95E719}" srcOrd="1" destOrd="0" presId="urn:microsoft.com/office/officeart/2005/8/layout/hierarchy6"/>
    <dgm:cxn modelId="{444A0F0F-96AE-4F6B-B932-2C5F91380D33}" type="presParOf" srcId="{B253C7EE-2ECF-4522-958D-C2D95D95E719}" destId="{C85CB4D0-E61C-48E9-9B0B-1AE67A8B95D0}" srcOrd="0" destOrd="0" presId="urn:microsoft.com/office/officeart/2005/8/layout/hierarchy6"/>
    <dgm:cxn modelId="{58C87D0F-7437-48F2-99E5-BA9CEC56C8B1}" type="presParOf" srcId="{B253C7EE-2ECF-4522-958D-C2D95D95E719}" destId="{9C1B325C-F52D-4657-8ED1-036B8C538BB1}" srcOrd="1" destOrd="0" presId="urn:microsoft.com/office/officeart/2005/8/layout/hierarchy6"/>
    <dgm:cxn modelId="{BFC03017-5D43-4B4D-8DEC-F49BB58AFEFB}" type="presParOf" srcId="{9C1B325C-F52D-4657-8ED1-036B8C538BB1}" destId="{AA6365F4-F6E1-40C6-BE73-0B4265A69765}" srcOrd="0" destOrd="0" presId="urn:microsoft.com/office/officeart/2005/8/layout/hierarchy6"/>
    <dgm:cxn modelId="{DF697521-54BD-4372-A432-169373BB73DF}" type="presParOf" srcId="{9C1B325C-F52D-4657-8ED1-036B8C538BB1}" destId="{27E72DB7-CACD-4E9C-987A-06D8E26376D1}" srcOrd="1" destOrd="0" presId="urn:microsoft.com/office/officeart/2005/8/layout/hierarchy6"/>
    <dgm:cxn modelId="{3D847BDF-AB1E-4E2C-95C4-0B30627714EC}" type="presParOf" srcId="{27E72DB7-CACD-4E9C-987A-06D8E26376D1}" destId="{8ED05C18-5BA7-4AD8-B291-69D5F9B019AC}" srcOrd="0" destOrd="0" presId="urn:microsoft.com/office/officeart/2005/8/layout/hierarchy6"/>
    <dgm:cxn modelId="{8D3E4749-FAA1-4D07-8F71-B2054675403C}" type="presParOf" srcId="{27E72DB7-CACD-4E9C-987A-06D8E26376D1}" destId="{CD4E812F-4C47-4550-A12D-6B02CD3D433A}" srcOrd="1" destOrd="0" presId="urn:microsoft.com/office/officeart/2005/8/layout/hierarchy6"/>
    <dgm:cxn modelId="{B3CBEF86-2FB1-4F79-B63C-6C39A4A38549}" type="presParOf" srcId="{CD4E812F-4C47-4550-A12D-6B02CD3D433A}" destId="{32D34C73-5ED2-4F26-AF6B-997A2EB0005C}" srcOrd="0" destOrd="0" presId="urn:microsoft.com/office/officeart/2005/8/layout/hierarchy6"/>
    <dgm:cxn modelId="{F283795A-7CD2-4824-B5D5-FAAD23641D53}" type="presParOf" srcId="{CD4E812F-4C47-4550-A12D-6B02CD3D433A}" destId="{A3883C1F-AC5F-44F0-A771-EB10FA08B402}" srcOrd="1" destOrd="0" presId="urn:microsoft.com/office/officeart/2005/8/layout/hierarchy6"/>
    <dgm:cxn modelId="{7B0ABEB0-4651-4FDD-80FD-E2F28D204A34}" type="presParOf" srcId="{27E72DB7-CACD-4E9C-987A-06D8E26376D1}" destId="{5A98A52C-A659-415D-B07D-C4516935E525}" srcOrd="2" destOrd="0" presId="urn:microsoft.com/office/officeart/2005/8/layout/hierarchy6"/>
    <dgm:cxn modelId="{91B13CFC-67E6-412C-A290-785A3DD5F04D}" type="presParOf" srcId="{27E72DB7-CACD-4E9C-987A-06D8E26376D1}" destId="{96A1557F-8BA9-4A1A-86AB-7D7EB06BAE3B}" srcOrd="3" destOrd="0" presId="urn:microsoft.com/office/officeart/2005/8/layout/hierarchy6"/>
    <dgm:cxn modelId="{03250B92-72B5-4DB4-AC5C-F6D40490C5FF}" type="presParOf" srcId="{96A1557F-8BA9-4A1A-86AB-7D7EB06BAE3B}" destId="{1FF95D63-97D7-4ACB-8E52-E2E7DD96D970}" srcOrd="0" destOrd="0" presId="urn:microsoft.com/office/officeart/2005/8/layout/hierarchy6"/>
    <dgm:cxn modelId="{24927944-D5B9-497E-A4DF-928E2EFE61C8}" type="presParOf" srcId="{96A1557F-8BA9-4A1A-86AB-7D7EB06BAE3B}" destId="{C71B68F7-D6AC-4DBF-A266-F91D5C6635D2}" srcOrd="1" destOrd="0" presId="urn:microsoft.com/office/officeart/2005/8/layout/hierarchy6"/>
    <dgm:cxn modelId="{12F96D21-2FCB-4D6A-92C1-F89BECFB1DD4}" type="presParOf" srcId="{27E72DB7-CACD-4E9C-987A-06D8E26376D1}" destId="{1757A0E8-513E-4AD6-BCAC-1BA629388151}" srcOrd="4" destOrd="0" presId="urn:microsoft.com/office/officeart/2005/8/layout/hierarchy6"/>
    <dgm:cxn modelId="{491CFDEA-C45E-4B5E-8864-9AA7A2E383B5}" type="presParOf" srcId="{27E72DB7-CACD-4E9C-987A-06D8E26376D1}" destId="{CD6E0033-B7F2-4B36-8F73-5B5C517F0873}" srcOrd="5" destOrd="0" presId="urn:microsoft.com/office/officeart/2005/8/layout/hierarchy6"/>
    <dgm:cxn modelId="{A5FFD96A-6617-4B60-8061-6776F09E820F}" type="presParOf" srcId="{CD6E0033-B7F2-4B36-8F73-5B5C517F0873}" destId="{3CB37D71-3C27-4E6A-AC41-D5A2427F1102}" srcOrd="0" destOrd="0" presId="urn:microsoft.com/office/officeart/2005/8/layout/hierarchy6"/>
    <dgm:cxn modelId="{3B2A1FB9-1378-4982-B8D3-C1AC81E8549D}" type="presParOf" srcId="{CD6E0033-B7F2-4B36-8F73-5B5C517F0873}" destId="{C7E12759-79B5-43B1-B7CA-31B7DF4085FF}" srcOrd="1" destOrd="0" presId="urn:microsoft.com/office/officeart/2005/8/layout/hierarchy6"/>
    <dgm:cxn modelId="{883C2070-4F45-4099-8020-B8B1D2495F66}" type="presParOf" srcId="{27E72DB7-CACD-4E9C-987A-06D8E26376D1}" destId="{6783D97C-6636-4575-8AE5-FF89FDD03457}" srcOrd="6" destOrd="0" presId="urn:microsoft.com/office/officeart/2005/8/layout/hierarchy6"/>
    <dgm:cxn modelId="{94231198-F267-4B04-9641-719A781B045A}" type="presParOf" srcId="{27E72DB7-CACD-4E9C-987A-06D8E26376D1}" destId="{BCBA2DB8-04DE-4542-B280-5CACA1C258DB}" srcOrd="7" destOrd="0" presId="urn:microsoft.com/office/officeart/2005/8/layout/hierarchy6"/>
    <dgm:cxn modelId="{8B6A5197-BC17-4E1C-841C-971E41D09738}" type="presParOf" srcId="{BCBA2DB8-04DE-4542-B280-5CACA1C258DB}" destId="{9CB6083B-9C79-4F94-8E9B-DE8569D69CDF}" srcOrd="0" destOrd="0" presId="urn:microsoft.com/office/officeart/2005/8/layout/hierarchy6"/>
    <dgm:cxn modelId="{C2CFDCAF-7D0C-4CFA-B105-B7A1D627B353}" type="presParOf" srcId="{BCBA2DB8-04DE-4542-B280-5CACA1C258DB}" destId="{304439B1-43D3-4DB0-B65D-65BC41E26E1D}" srcOrd="1" destOrd="0" presId="urn:microsoft.com/office/officeart/2005/8/layout/hierarchy6"/>
    <dgm:cxn modelId="{4156AD2D-620F-4D89-AD88-0A489CA0BE15}" type="presParOf" srcId="{BBC759E0-6C07-44A1-9F39-B799054E7FE7}" destId="{D7EB2998-8F8A-4816-9C96-FEF88F83B4B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8D0C67-27F2-4253-8C07-4983E737B416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B1D8645-F8CA-440B-ADD2-0A518E27B10E}">
      <dgm:prSet phldrT="[Text]" custT="1"/>
      <dgm:spPr/>
      <dgm:t>
        <a:bodyPr/>
        <a:lstStyle/>
        <a:p>
          <a:r>
            <a:rPr lang="en-US" sz="2400" dirty="0" smtClean="0"/>
            <a:t>Clinical Care:</a:t>
          </a:r>
          <a:br>
            <a:rPr lang="en-US" sz="2400" dirty="0" smtClean="0"/>
          </a:br>
          <a:r>
            <a:rPr lang="en-US" sz="2400" dirty="0" smtClean="0"/>
            <a:t/>
          </a:r>
          <a:br>
            <a:rPr lang="en-US" sz="2400" dirty="0" smtClean="0"/>
          </a:br>
          <a:r>
            <a:rPr lang="en-US" sz="2400" i="1" dirty="0" smtClean="0"/>
            <a:t>Case Control</a:t>
          </a:r>
        </a:p>
        <a:p>
          <a:r>
            <a:rPr lang="en-US" sz="2400" i="1" dirty="0" smtClean="0"/>
            <a:t>Chart Review</a:t>
          </a:r>
          <a:endParaRPr lang="en-US" sz="2400" i="1" dirty="0"/>
        </a:p>
      </dgm:t>
    </dgm:pt>
    <dgm:pt modelId="{5C37EDAE-A875-4E1F-8893-5348B3307393}" type="parTrans" cxnId="{0D5E74F0-C4ED-496C-A3DA-A1FA7E578F03}">
      <dgm:prSet/>
      <dgm:spPr/>
      <dgm:t>
        <a:bodyPr/>
        <a:lstStyle/>
        <a:p>
          <a:endParaRPr lang="en-US" sz="2800"/>
        </a:p>
      </dgm:t>
    </dgm:pt>
    <dgm:pt modelId="{853C3954-74A3-400B-A229-B8602AF6A5B1}" type="sibTrans" cxnId="{0D5E74F0-C4ED-496C-A3DA-A1FA7E578F03}">
      <dgm:prSet/>
      <dgm:spPr/>
      <dgm:t>
        <a:bodyPr/>
        <a:lstStyle/>
        <a:p>
          <a:endParaRPr lang="en-US" sz="2800"/>
        </a:p>
      </dgm:t>
    </dgm:pt>
    <dgm:pt modelId="{08F504BE-FE65-4FFD-9577-BFBFD980280F}">
      <dgm:prSet phldrT="[Text]" custT="1"/>
      <dgm:spPr/>
      <dgm:t>
        <a:bodyPr/>
        <a:lstStyle/>
        <a:p>
          <a:r>
            <a:rPr lang="en-US" sz="2400" dirty="0" smtClean="0"/>
            <a:t>Documentation</a:t>
          </a:r>
          <a:br>
            <a:rPr lang="en-US" sz="2400" dirty="0" smtClean="0"/>
          </a:br>
          <a:r>
            <a:rPr lang="en-US" sz="2400" dirty="0" smtClean="0"/>
            <a:t/>
          </a:r>
          <a:br>
            <a:rPr lang="en-US" sz="2400" dirty="0" smtClean="0"/>
          </a:br>
          <a:r>
            <a:rPr lang="en-US" sz="2400" i="1" dirty="0" smtClean="0"/>
            <a:t>Chart Review</a:t>
          </a:r>
          <a:endParaRPr lang="en-US" sz="2400" i="1" dirty="0"/>
        </a:p>
      </dgm:t>
    </dgm:pt>
    <dgm:pt modelId="{313680BC-3ADC-407E-9D4F-F36AE740C3B7}" type="parTrans" cxnId="{5F78F232-AA6B-4669-85A2-3BE9980AC22E}">
      <dgm:prSet/>
      <dgm:spPr/>
      <dgm:t>
        <a:bodyPr/>
        <a:lstStyle/>
        <a:p>
          <a:endParaRPr lang="en-US" sz="2800"/>
        </a:p>
      </dgm:t>
    </dgm:pt>
    <dgm:pt modelId="{2E7B3F1D-21A5-4A4D-8F86-617B0BE28C86}" type="sibTrans" cxnId="{5F78F232-AA6B-4669-85A2-3BE9980AC22E}">
      <dgm:prSet/>
      <dgm:spPr/>
      <dgm:t>
        <a:bodyPr/>
        <a:lstStyle/>
        <a:p>
          <a:endParaRPr lang="en-US" sz="2800"/>
        </a:p>
      </dgm:t>
    </dgm:pt>
    <dgm:pt modelId="{EADDE930-DB1B-4AB6-8F00-6323EFA136F1}">
      <dgm:prSet phldrT="[Text]" custT="1"/>
      <dgm:spPr/>
      <dgm:t>
        <a:bodyPr/>
        <a:lstStyle/>
        <a:p>
          <a:r>
            <a:rPr lang="en-US" sz="2400" dirty="0" smtClean="0"/>
            <a:t>Coding</a:t>
          </a:r>
          <a:br>
            <a:rPr lang="en-US" sz="2400" dirty="0" smtClean="0"/>
          </a:br>
          <a:r>
            <a:rPr lang="en-US" sz="2400" dirty="0" smtClean="0"/>
            <a:t/>
          </a:r>
          <a:br>
            <a:rPr lang="en-US" sz="2400" dirty="0" smtClean="0"/>
          </a:br>
          <a:r>
            <a:rPr lang="en-US" sz="2400" i="1" dirty="0" smtClean="0"/>
            <a:t>Case Scenarios</a:t>
          </a:r>
          <a:endParaRPr lang="en-US" sz="2400" i="1" dirty="0"/>
        </a:p>
      </dgm:t>
    </dgm:pt>
    <dgm:pt modelId="{0A5360C9-6292-41EC-BCD7-B7327C4FC187}" type="parTrans" cxnId="{DD81223B-DEEF-4417-B212-BD28F940FA9E}">
      <dgm:prSet/>
      <dgm:spPr/>
      <dgm:t>
        <a:bodyPr/>
        <a:lstStyle/>
        <a:p>
          <a:endParaRPr lang="en-US" sz="2800"/>
        </a:p>
      </dgm:t>
    </dgm:pt>
    <dgm:pt modelId="{41A63D38-B5A4-4BFA-82DD-BC20F0909EA4}" type="sibTrans" cxnId="{DD81223B-DEEF-4417-B212-BD28F940FA9E}">
      <dgm:prSet/>
      <dgm:spPr/>
      <dgm:t>
        <a:bodyPr/>
        <a:lstStyle/>
        <a:p>
          <a:endParaRPr lang="en-US" sz="2800"/>
        </a:p>
      </dgm:t>
    </dgm:pt>
    <dgm:pt modelId="{7E4578FD-2E6A-47AE-9972-AF09742F59F0}" type="pres">
      <dgm:prSet presAssocID="{6C8D0C67-27F2-4253-8C07-4983E737B4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CEC885-826C-4B9F-A2A2-8F2E8A0C7025}" type="pres">
      <dgm:prSet presAssocID="{BB1D8645-F8CA-440B-ADD2-0A518E27B10E}" presName="node" presStyleLbl="node1" presStyleIdx="0" presStyleCnt="3" custScaleX="151059" custScaleY="98897" custRadScaleRad="93497" custRadScaleInc="50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D8F52-A78E-41DA-AF8C-BF3ABB5D6E78}" type="pres">
      <dgm:prSet presAssocID="{BB1D8645-F8CA-440B-ADD2-0A518E27B10E}" presName="spNode" presStyleCnt="0"/>
      <dgm:spPr/>
    </dgm:pt>
    <dgm:pt modelId="{ECD8F529-7662-429A-9171-C73F68302030}" type="pres">
      <dgm:prSet presAssocID="{853C3954-74A3-400B-A229-B8602AF6A5B1}" presName="sibTrans" presStyleLbl="sibTrans1D1" presStyleIdx="0" presStyleCnt="3"/>
      <dgm:spPr/>
      <dgm:t>
        <a:bodyPr/>
        <a:lstStyle/>
        <a:p>
          <a:endParaRPr lang="en-US"/>
        </a:p>
      </dgm:t>
    </dgm:pt>
    <dgm:pt modelId="{71EECD53-A9E6-4F7D-9E4B-5EE898159078}" type="pres">
      <dgm:prSet presAssocID="{08F504BE-FE65-4FFD-9577-BFBFD980280F}" presName="node" presStyleLbl="node1" presStyleIdx="1" presStyleCnt="3" custScaleX="120469" custScaleY="93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3D9D1-FFA6-4BC6-A503-E42B50019D40}" type="pres">
      <dgm:prSet presAssocID="{08F504BE-FE65-4FFD-9577-BFBFD980280F}" presName="spNode" presStyleCnt="0"/>
      <dgm:spPr/>
    </dgm:pt>
    <dgm:pt modelId="{A1BA4E32-BD38-43E8-B899-71CB464D4BB9}" type="pres">
      <dgm:prSet presAssocID="{2E7B3F1D-21A5-4A4D-8F86-617B0BE28C86}" presName="sibTrans" presStyleLbl="sibTrans1D1" presStyleIdx="1" presStyleCnt="3"/>
      <dgm:spPr/>
      <dgm:t>
        <a:bodyPr/>
        <a:lstStyle/>
        <a:p>
          <a:endParaRPr lang="en-US"/>
        </a:p>
      </dgm:t>
    </dgm:pt>
    <dgm:pt modelId="{93C1D6DE-81AE-484C-AE90-41DF74369B70}" type="pres">
      <dgm:prSet presAssocID="{EADDE930-DB1B-4AB6-8F00-6323EFA136F1}" presName="node" presStyleLbl="node1" presStyleIdx="2" presStyleCnt="3" custScaleX="115415" custScaleY="844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B00F7-0520-4ECF-9A5F-D73B3ACA6EF8}" type="pres">
      <dgm:prSet presAssocID="{EADDE930-DB1B-4AB6-8F00-6323EFA136F1}" presName="spNode" presStyleCnt="0"/>
      <dgm:spPr/>
    </dgm:pt>
    <dgm:pt modelId="{B01CD458-CF77-4179-8710-A7BAA9DB3D6C}" type="pres">
      <dgm:prSet presAssocID="{41A63D38-B5A4-4BFA-82DD-BC20F0909EA4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205567B4-CE2F-4434-BE34-67FB97BC9B08}" type="presOf" srcId="{08F504BE-FE65-4FFD-9577-BFBFD980280F}" destId="{71EECD53-A9E6-4F7D-9E4B-5EE898159078}" srcOrd="0" destOrd="0" presId="urn:microsoft.com/office/officeart/2005/8/layout/cycle5"/>
    <dgm:cxn modelId="{5F78F232-AA6B-4669-85A2-3BE9980AC22E}" srcId="{6C8D0C67-27F2-4253-8C07-4983E737B416}" destId="{08F504BE-FE65-4FFD-9577-BFBFD980280F}" srcOrd="1" destOrd="0" parTransId="{313680BC-3ADC-407E-9D4F-F36AE740C3B7}" sibTransId="{2E7B3F1D-21A5-4A4D-8F86-617B0BE28C86}"/>
    <dgm:cxn modelId="{432CAC01-1B33-4C84-949E-51CB42ADB714}" type="presOf" srcId="{853C3954-74A3-400B-A229-B8602AF6A5B1}" destId="{ECD8F529-7662-429A-9171-C73F68302030}" srcOrd="0" destOrd="0" presId="urn:microsoft.com/office/officeart/2005/8/layout/cycle5"/>
    <dgm:cxn modelId="{0D382873-A365-433D-89EF-D982B3D94196}" type="presOf" srcId="{EADDE930-DB1B-4AB6-8F00-6323EFA136F1}" destId="{93C1D6DE-81AE-484C-AE90-41DF74369B70}" srcOrd="0" destOrd="0" presId="urn:microsoft.com/office/officeart/2005/8/layout/cycle5"/>
    <dgm:cxn modelId="{AF68B49D-82CD-403B-A8FB-569F76F74776}" type="presOf" srcId="{41A63D38-B5A4-4BFA-82DD-BC20F0909EA4}" destId="{B01CD458-CF77-4179-8710-A7BAA9DB3D6C}" srcOrd="0" destOrd="0" presId="urn:microsoft.com/office/officeart/2005/8/layout/cycle5"/>
    <dgm:cxn modelId="{0D5E74F0-C4ED-496C-A3DA-A1FA7E578F03}" srcId="{6C8D0C67-27F2-4253-8C07-4983E737B416}" destId="{BB1D8645-F8CA-440B-ADD2-0A518E27B10E}" srcOrd="0" destOrd="0" parTransId="{5C37EDAE-A875-4E1F-8893-5348B3307393}" sibTransId="{853C3954-74A3-400B-A229-B8602AF6A5B1}"/>
    <dgm:cxn modelId="{75D00213-B87B-4DC1-8CC6-219507EE004D}" type="presOf" srcId="{2E7B3F1D-21A5-4A4D-8F86-617B0BE28C86}" destId="{A1BA4E32-BD38-43E8-B899-71CB464D4BB9}" srcOrd="0" destOrd="0" presId="urn:microsoft.com/office/officeart/2005/8/layout/cycle5"/>
    <dgm:cxn modelId="{D4535229-B6E0-400C-9500-B6F142E07CEB}" type="presOf" srcId="{6C8D0C67-27F2-4253-8C07-4983E737B416}" destId="{7E4578FD-2E6A-47AE-9972-AF09742F59F0}" srcOrd="0" destOrd="0" presId="urn:microsoft.com/office/officeart/2005/8/layout/cycle5"/>
    <dgm:cxn modelId="{DD81223B-DEEF-4417-B212-BD28F940FA9E}" srcId="{6C8D0C67-27F2-4253-8C07-4983E737B416}" destId="{EADDE930-DB1B-4AB6-8F00-6323EFA136F1}" srcOrd="2" destOrd="0" parTransId="{0A5360C9-6292-41EC-BCD7-B7327C4FC187}" sibTransId="{41A63D38-B5A4-4BFA-82DD-BC20F0909EA4}"/>
    <dgm:cxn modelId="{D085A5BC-8EE7-4BA6-8BE2-5CA3DF9EC100}" type="presOf" srcId="{BB1D8645-F8CA-440B-ADD2-0A518E27B10E}" destId="{B7CEC885-826C-4B9F-A2A2-8F2E8A0C7025}" srcOrd="0" destOrd="0" presId="urn:microsoft.com/office/officeart/2005/8/layout/cycle5"/>
    <dgm:cxn modelId="{8A72E6ED-D20B-456E-9408-71CC22434E7D}" type="presParOf" srcId="{7E4578FD-2E6A-47AE-9972-AF09742F59F0}" destId="{B7CEC885-826C-4B9F-A2A2-8F2E8A0C7025}" srcOrd="0" destOrd="0" presId="urn:microsoft.com/office/officeart/2005/8/layout/cycle5"/>
    <dgm:cxn modelId="{74E8502B-8039-412A-894C-EB50D1BB5D39}" type="presParOf" srcId="{7E4578FD-2E6A-47AE-9972-AF09742F59F0}" destId="{8E8D8F52-A78E-41DA-AF8C-BF3ABB5D6E78}" srcOrd="1" destOrd="0" presId="urn:microsoft.com/office/officeart/2005/8/layout/cycle5"/>
    <dgm:cxn modelId="{7F126F2F-2815-480E-8A0C-00B4179F46ED}" type="presParOf" srcId="{7E4578FD-2E6A-47AE-9972-AF09742F59F0}" destId="{ECD8F529-7662-429A-9171-C73F68302030}" srcOrd="2" destOrd="0" presId="urn:microsoft.com/office/officeart/2005/8/layout/cycle5"/>
    <dgm:cxn modelId="{A8F121B3-146D-44EA-8ADC-FB1E9591EA94}" type="presParOf" srcId="{7E4578FD-2E6A-47AE-9972-AF09742F59F0}" destId="{71EECD53-A9E6-4F7D-9E4B-5EE898159078}" srcOrd="3" destOrd="0" presId="urn:microsoft.com/office/officeart/2005/8/layout/cycle5"/>
    <dgm:cxn modelId="{370429B9-EF8A-4A2D-ABE6-7809CD74ADB6}" type="presParOf" srcId="{7E4578FD-2E6A-47AE-9972-AF09742F59F0}" destId="{D553D9D1-FFA6-4BC6-A503-E42B50019D40}" srcOrd="4" destOrd="0" presId="urn:microsoft.com/office/officeart/2005/8/layout/cycle5"/>
    <dgm:cxn modelId="{D4905968-E6E5-4216-A33D-BD9484616BB0}" type="presParOf" srcId="{7E4578FD-2E6A-47AE-9972-AF09742F59F0}" destId="{A1BA4E32-BD38-43E8-B899-71CB464D4BB9}" srcOrd="5" destOrd="0" presId="urn:microsoft.com/office/officeart/2005/8/layout/cycle5"/>
    <dgm:cxn modelId="{4204D28E-9B23-4248-B039-49B195C30882}" type="presParOf" srcId="{7E4578FD-2E6A-47AE-9972-AF09742F59F0}" destId="{93C1D6DE-81AE-484C-AE90-41DF74369B70}" srcOrd="6" destOrd="0" presId="urn:microsoft.com/office/officeart/2005/8/layout/cycle5"/>
    <dgm:cxn modelId="{DC95B8AE-D14D-496F-8249-AA4FC2168E17}" type="presParOf" srcId="{7E4578FD-2E6A-47AE-9972-AF09742F59F0}" destId="{418B00F7-0520-4ECF-9A5F-D73B3ACA6EF8}" srcOrd="7" destOrd="0" presId="urn:microsoft.com/office/officeart/2005/8/layout/cycle5"/>
    <dgm:cxn modelId="{A2E46360-4B96-4A7F-BDB4-CA74D551A579}" type="presParOf" srcId="{7E4578FD-2E6A-47AE-9972-AF09742F59F0}" destId="{B01CD458-CF77-4179-8710-A7BAA9DB3D6C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20BC43-6758-4B7A-B4BF-FA4D911BE576}" type="doc">
      <dgm:prSet loTypeId="urn:microsoft.com/office/officeart/2005/8/layout/hProcess9" loCatId="process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F2F5E55-1BE3-442C-AF70-F9E976AC7944}">
      <dgm:prSet phldrT="[Text]" custT="1"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 sz="1400" b="1" dirty="0" smtClean="0">
            <a:solidFill>
              <a:srgbClr val="FFFFFF"/>
            </a:solidFill>
          </a:endParaRPr>
        </a:p>
        <a:p>
          <a:pPr algn="ctr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en-US" sz="1600" b="1" dirty="0" smtClean="0">
              <a:solidFill>
                <a:srgbClr val="FFFFFF"/>
              </a:solidFill>
            </a:rPr>
            <a:t>2011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>Accidental Punctures and Lacerations Networking Collaborative </a:t>
          </a:r>
        </a:p>
        <a:p>
          <a:pPr algn="ctr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dirty="0"/>
        </a:p>
      </dgm:t>
    </dgm:pt>
    <dgm:pt modelId="{93A02A3B-539F-4EF9-9628-C6CAC18A1C2D}" type="parTrans" cxnId="{1C294082-D9DD-4E41-A248-E337896743FE}">
      <dgm:prSet/>
      <dgm:spPr/>
      <dgm:t>
        <a:bodyPr/>
        <a:lstStyle/>
        <a:p>
          <a:endParaRPr lang="en-US"/>
        </a:p>
      </dgm:t>
    </dgm:pt>
    <dgm:pt modelId="{53632907-15D2-400B-AC1B-2DC259FC9F68}" type="sibTrans" cxnId="{1C294082-D9DD-4E41-A248-E337896743FE}">
      <dgm:prSet/>
      <dgm:spPr/>
      <dgm:t>
        <a:bodyPr/>
        <a:lstStyle/>
        <a:p>
          <a:endParaRPr lang="en-US"/>
        </a:p>
      </dgm:t>
    </dgm:pt>
    <dgm:pt modelId="{2A565FC0-0283-4932-ACC1-BBDC5D1B52F2}">
      <dgm:prSet phldrT="[Text]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900" dirty="0"/>
        </a:p>
      </dgm:t>
    </dgm:pt>
    <dgm:pt modelId="{725D6BF2-D550-4FEB-8E5D-0BD1DE3945D6}" type="parTrans" cxnId="{DB24F224-DA6C-490A-BB39-6C73E804B9B3}">
      <dgm:prSet/>
      <dgm:spPr/>
      <dgm:t>
        <a:bodyPr/>
        <a:lstStyle/>
        <a:p>
          <a:endParaRPr lang="en-US"/>
        </a:p>
      </dgm:t>
    </dgm:pt>
    <dgm:pt modelId="{99B015A5-921D-42AF-8913-07FF3BA8AEC2}" type="sibTrans" cxnId="{DB24F224-DA6C-490A-BB39-6C73E804B9B3}">
      <dgm:prSet/>
      <dgm:spPr/>
      <dgm:t>
        <a:bodyPr/>
        <a:lstStyle/>
        <a:p>
          <a:endParaRPr lang="en-US"/>
        </a:p>
      </dgm:t>
    </dgm:pt>
    <dgm:pt modelId="{7392E8BD-D15A-4AB6-BC8E-192883C4F7B3}">
      <dgm:prSet phldrT="[Text]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900" dirty="0"/>
        </a:p>
      </dgm:t>
    </dgm:pt>
    <dgm:pt modelId="{43B02A3D-276C-4B65-B22B-909C91DBD761}" type="parTrans" cxnId="{C33377E8-7C40-4E54-B82B-1220B28BE4FE}">
      <dgm:prSet/>
      <dgm:spPr/>
      <dgm:t>
        <a:bodyPr/>
        <a:lstStyle/>
        <a:p>
          <a:endParaRPr lang="en-US"/>
        </a:p>
      </dgm:t>
    </dgm:pt>
    <dgm:pt modelId="{49D39736-04B2-4E54-88E7-D5D64DA21969}" type="sibTrans" cxnId="{C33377E8-7C40-4E54-B82B-1220B28BE4FE}">
      <dgm:prSet/>
      <dgm:spPr/>
      <dgm:t>
        <a:bodyPr/>
        <a:lstStyle/>
        <a:p>
          <a:endParaRPr lang="en-US"/>
        </a:p>
      </dgm:t>
    </dgm:pt>
    <dgm:pt modelId="{40E4C29C-D9BB-461A-ADE0-463CE3B41ADD}">
      <dgm:prSet phldrT="[Text]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900" dirty="0"/>
        </a:p>
      </dgm:t>
    </dgm:pt>
    <dgm:pt modelId="{66EC6260-5354-440F-9DF0-DE24F4464997}" type="parTrans" cxnId="{8CA67E2C-5C58-4609-89A7-A13084B2954A}">
      <dgm:prSet/>
      <dgm:spPr/>
      <dgm:t>
        <a:bodyPr/>
        <a:lstStyle/>
        <a:p>
          <a:endParaRPr lang="en-US"/>
        </a:p>
      </dgm:t>
    </dgm:pt>
    <dgm:pt modelId="{83B6766E-765C-45B3-B31D-78A92E61A9E5}" type="sibTrans" cxnId="{8CA67E2C-5C58-4609-89A7-A13084B2954A}">
      <dgm:prSet/>
      <dgm:spPr/>
      <dgm:t>
        <a:bodyPr/>
        <a:lstStyle/>
        <a:p>
          <a:endParaRPr lang="en-US"/>
        </a:p>
      </dgm:t>
    </dgm:pt>
    <dgm:pt modelId="{412C6767-ED99-4554-8874-11515D3D576B}">
      <dgm:prSet phldrT="[Text]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900" dirty="0"/>
        </a:p>
      </dgm:t>
    </dgm:pt>
    <dgm:pt modelId="{BBA9714A-CA62-4745-9258-BEE5C98F2D71}" type="parTrans" cxnId="{35433713-B56F-46E4-8068-736AA3380844}">
      <dgm:prSet/>
      <dgm:spPr/>
      <dgm:t>
        <a:bodyPr/>
        <a:lstStyle/>
        <a:p>
          <a:endParaRPr lang="en-US"/>
        </a:p>
      </dgm:t>
    </dgm:pt>
    <dgm:pt modelId="{5968AEB1-D186-4EB9-830F-51BD12C4E0BF}" type="sibTrans" cxnId="{35433713-B56F-46E4-8068-736AA3380844}">
      <dgm:prSet/>
      <dgm:spPr/>
      <dgm:t>
        <a:bodyPr/>
        <a:lstStyle/>
        <a:p>
          <a:endParaRPr lang="en-US"/>
        </a:p>
      </dgm:t>
    </dgm:pt>
    <dgm:pt modelId="{F28EB0DE-C13C-4CAF-B1D4-DE362F9BA7FF}">
      <dgm:prSet phldrT="[Text]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900" dirty="0"/>
        </a:p>
      </dgm:t>
    </dgm:pt>
    <dgm:pt modelId="{6E1D201A-D010-468B-9E5B-9C3E71D9ABDB}" type="parTrans" cxnId="{A1ED4EE3-B5C8-4A9A-8D2B-EE1AF6EB6073}">
      <dgm:prSet/>
      <dgm:spPr/>
      <dgm:t>
        <a:bodyPr/>
        <a:lstStyle/>
        <a:p>
          <a:endParaRPr lang="en-US"/>
        </a:p>
      </dgm:t>
    </dgm:pt>
    <dgm:pt modelId="{05266953-4935-4A6E-8C48-CA99D71317D5}" type="sibTrans" cxnId="{A1ED4EE3-B5C8-4A9A-8D2B-EE1AF6EB6073}">
      <dgm:prSet/>
      <dgm:spPr/>
      <dgm:t>
        <a:bodyPr/>
        <a:lstStyle/>
        <a:p>
          <a:endParaRPr lang="en-US"/>
        </a:p>
      </dgm:t>
    </dgm:pt>
    <dgm:pt modelId="{247C1EF6-CD3A-4B1B-B7B8-8A1FE40D6DF2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>2011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/>
          </a:r>
          <a:br>
            <a:rPr lang="en-US" sz="1600" b="1" dirty="0" smtClean="0">
              <a:solidFill>
                <a:srgbClr val="FFFFFF"/>
              </a:solidFill>
            </a:rPr>
          </a:br>
          <a:r>
            <a:rPr lang="en-US" sz="1600" b="1" dirty="0" smtClean="0">
              <a:solidFill>
                <a:srgbClr val="FFFFFF"/>
              </a:solidFill>
            </a:rPr>
            <a:t>Coding Post-Operative Respiratory Failure</a:t>
          </a:r>
          <a:endParaRPr lang="en-US" sz="1600" dirty="0">
            <a:solidFill>
              <a:srgbClr val="FFFFFF"/>
            </a:solidFill>
          </a:endParaRPr>
        </a:p>
      </dgm:t>
    </dgm:pt>
    <dgm:pt modelId="{CECA8FC9-803C-4950-A8C6-812C87DE9DE8}" type="parTrans" cxnId="{6181D560-214D-4CD3-AD6E-E73A14B5AC97}">
      <dgm:prSet/>
      <dgm:spPr/>
      <dgm:t>
        <a:bodyPr/>
        <a:lstStyle/>
        <a:p>
          <a:endParaRPr lang="en-US"/>
        </a:p>
      </dgm:t>
    </dgm:pt>
    <dgm:pt modelId="{ADBA1B34-8567-44CD-964D-B288CA86E518}" type="sibTrans" cxnId="{6181D560-214D-4CD3-AD6E-E73A14B5AC97}">
      <dgm:prSet/>
      <dgm:spPr/>
      <dgm:t>
        <a:bodyPr/>
        <a:lstStyle/>
        <a:p>
          <a:endParaRPr lang="en-US"/>
        </a:p>
      </dgm:t>
    </dgm:pt>
    <dgm:pt modelId="{F460FBCD-BCB7-438F-9BC7-3F7ED89586B6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n-US" sz="11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600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>2012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US" sz="1600" b="1" dirty="0" smtClean="0">
            <a:solidFill>
              <a:srgbClr val="FFFFFF"/>
            </a:solidFill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>AHRQ Quality Indicator Documentation and Coding Toolkit </a:t>
          </a:r>
          <a:r>
            <a:rPr lang="en-US" sz="1400" b="1" dirty="0" smtClean="0"/>
            <a:t/>
          </a:r>
          <a:br>
            <a:rPr lang="en-US" sz="1400" b="1" dirty="0" smtClean="0"/>
          </a:b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dirty="0" smtClean="0"/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100" b="1" dirty="0" smtClean="0"/>
            <a:t/>
          </a:r>
          <a:br>
            <a:rPr lang="en-US" sz="1100" b="1" dirty="0" smtClean="0"/>
          </a:br>
          <a:endParaRPr lang="en-US" sz="11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1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100" b="1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100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dirty="0" smtClean="0"/>
        </a:p>
        <a:p>
          <a:pPr>
            <a:lnSpc>
              <a:spcPct val="90000"/>
            </a:lnSpc>
            <a:spcAft>
              <a:spcPct val="35000"/>
            </a:spcAft>
          </a:pPr>
          <a:endParaRPr lang="en-US" sz="1400" dirty="0"/>
        </a:p>
      </dgm:t>
    </dgm:pt>
    <dgm:pt modelId="{8DC129DB-09FD-426B-A736-3435BECF4BB7}" type="parTrans" cxnId="{98AA2124-5C38-453F-BBFF-B2FC8556E8D7}">
      <dgm:prSet/>
      <dgm:spPr/>
      <dgm:t>
        <a:bodyPr/>
        <a:lstStyle/>
        <a:p>
          <a:endParaRPr lang="en-US"/>
        </a:p>
      </dgm:t>
    </dgm:pt>
    <dgm:pt modelId="{1E8973E0-016D-42FE-8383-9C984E2FAE61}" type="sibTrans" cxnId="{98AA2124-5C38-453F-BBFF-B2FC8556E8D7}">
      <dgm:prSet/>
      <dgm:spPr/>
      <dgm:t>
        <a:bodyPr/>
        <a:lstStyle/>
        <a:p>
          <a:endParaRPr lang="en-US"/>
        </a:p>
      </dgm:t>
    </dgm:pt>
    <dgm:pt modelId="{03AC06AD-BE28-4735-AECB-29C70F07F2EB}">
      <dgm:prSet phldrT="[Text]" custT="1"/>
      <dgm:spPr/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endParaRPr lang="en-US" sz="800" b="1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b="1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solidFill>
                <a:srgbClr val="FFFFFF"/>
              </a:solidFill>
            </a:rPr>
            <a:t/>
          </a:r>
          <a:br>
            <a:rPr lang="en-US" sz="1400" b="1" dirty="0" smtClean="0">
              <a:solidFill>
                <a:srgbClr val="FFFFFF"/>
              </a:solidFill>
            </a:rPr>
          </a:br>
          <a:r>
            <a:rPr lang="en-US" sz="1600" b="1" dirty="0" smtClean="0">
              <a:solidFill>
                <a:srgbClr val="FFFFFF"/>
              </a:solidFill>
            </a:rPr>
            <a:t/>
          </a:r>
          <a:br>
            <a:rPr lang="en-US" sz="1600" b="1" dirty="0" smtClean="0">
              <a:solidFill>
                <a:srgbClr val="FFFFFF"/>
              </a:solidFill>
            </a:rPr>
          </a:br>
          <a:r>
            <a:rPr lang="en-US" sz="1600" b="1" dirty="0" smtClean="0">
              <a:solidFill>
                <a:srgbClr val="FFFFFF"/>
              </a:solidFill>
            </a:rPr>
            <a:t>2011-16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US" sz="1600" b="1" dirty="0" smtClean="0">
            <a:solidFill>
              <a:srgbClr val="FFFFFF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solidFill>
                <a:srgbClr val="FFFFFF"/>
              </a:solidFill>
            </a:rPr>
            <a:t>Battelle/UHC Quality Metrics Project for AHRQ</a:t>
          </a:r>
          <a:r>
            <a:rPr lang="en-US" sz="1600" b="1" dirty="0" smtClean="0"/>
            <a:t/>
          </a:r>
          <a:br>
            <a:rPr lang="en-US" sz="1600" b="1" dirty="0" smtClean="0"/>
          </a:br>
          <a:endParaRPr lang="en-US" sz="1600" b="1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b="1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b="1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US" sz="800" dirty="0"/>
        </a:p>
      </dgm:t>
    </dgm:pt>
    <dgm:pt modelId="{DF905C4D-B0BE-4385-93C9-A6B1BBDFF2C8}" type="parTrans" cxnId="{97E43AA7-D016-44E6-B2FF-72D683065989}">
      <dgm:prSet/>
      <dgm:spPr/>
      <dgm:t>
        <a:bodyPr/>
        <a:lstStyle/>
        <a:p>
          <a:endParaRPr lang="en-US"/>
        </a:p>
      </dgm:t>
    </dgm:pt>
    <dgm:pt modelId="{C5472B1F-DED6-4B87-819C-0FFB35E0939F}" type="sibTrans" cxnId="{97E43AA7-D016-44E6-B2FF-72D683065989}">
      <dgm:prSet/>
      <dgm:spPr/>
      <dgm:t>
        <a:bodyPr/>
        <a:lstStyle/>
        <a:p>
          <a:endParaRPr lang="en-US"/>
        </a:p>
      </dgm:t>
    </dgm:pt>
    <dgm:pt modelId="{15BFBB59-B9D8-44A0-9166-A89629ACD27A}">
      <dgm:prSet custT="1"/>
      <dgm:spPr/>
      <dgm:t>
        <a:bodyPr/>
        <a:lstStyle/>
        <a:p>
          <a:r>
            <a:rPr lang="en-US" sz="1600" b="1" dirty="0" smtClean="0">
              <a:solidFill>
                <a:srgbClr val="FFFFFF"/>
              </a:solidFill>
            </a:rPr>
            <a:t>2012</a:t>
          </a:r>
        </a:p>
        <a:p>
          <a:r>
            <a:rPr lang="en-US" sz="1600" b="1" dirty="0" smtClean="0">
              <a:solidFill>
                <a:srgbClr val="FFFFFF"/>
              </a:solidFill>
            </a:rPr>
            <a:t>Develop PSI and HAC </a:t>
          </a:r>
          <a:r>
            <a:rPr lang="en-US" sz="1600" b="1" dirty="0" err="1" smtClean="0">
              <a:solidFill>
                <a:srgbClr val="FFFFFF"/>
              </a:solidFill>
            </a:rPr>
            <a:t>Recommen-dations</a:t>
          </a:r>
          <a:endParaRPr lang="en-US" sz="1600" b="1" dirty="0" smtClean="0">
            <a:solidFill>
              <a:srgbClr val="FFFFFF"/>
            </a:solidFill>
          </a:endParaRPr>
        </a:p>
        <a:p>
          <a:r>
            <a:rPr lang="en-US" sz="1600" b="1" dirty="0" smtClean="0">
              <a:solidFill>
                <a:srgbClr val="FFFFFF"/>
              </a:solidFill>
            </a:rPr>
            <a:t>Influence National Agenda</a:t>
          </a:r>
        </a:p>
      </dgm:t>
    </dgm:pt>
    <dgm:pt modelId="{91131759-5960-48CD-B41B-FA3CBCFE70D9}" type="parTrans" cxnId="{21A1F157-4147-4808-985E-ACF77EFF6BE9}">
      <dgm:prSet/>
      <dgm:spPr/>
      <dgm:t>
        <a:bodyPr/>
        <a:lstStyle/>
        <a:p>
          <a:endParaRPr lang="en-US"/>
        </a:p>
      </dgm:t>
    </dgm:pt>
    <dgm:pt modelId="{78B0044A-0418-43AE-A908-ED30E6E1B328}" type="sibTrans" cxnId="{21A1F157-4147-4808-985E-ACF77EFF6BE9}">
      <dgm:prSet/>
      <dgm:spPr/>
      <dgm:t>
        <a:bodyPr/>
        <a:lstStyle/>
        <a:p>
          <a:endParaRPr lang="en-US"/>
        </a:p>
      </dgm:t>
    </dgm:pt>
    <dgm:pt modelId="{E1B45983-23CD-44B8-ABF2-7D02CA5F2CAD}" type="pres">
      <dgm:prSet presAssocID="{9220BC43-6758-4B7A-B4BF-FA4D911BE576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E8ACE7-F798-4D21-AFD8-C93DE3DD4869}" type="pres">
      <dgm:prSet presAssocID="{9220BC43-6758-4B7A-B4BF-FA4D911BE576}" presName="arrow" presStyleLbl="bgShp" presStyleIdx="0" presStyleCnt="1" custScaleX="113975"/>
      <dgm:spPr/>
    </dgm:pt>
    <dgm:pt modelId="{C2584982-7866-4A1A-94C4-BD6B8C51EE11}" type="pres">
      <dgm:prSet presAssocID="{9220BC43-6758-4B7A-B4BF-FA4D911BE576}" presName="linearProcess" presStyleCnt="0"/>
      <dgm:spPr/>
    </dgm:pt>
    <dgm:pt modelId="{142262C0-D7D1-4C32-87C2-41F178EF55B5}" type="pres">
      <dgm:prSet presAssocID="{247C1EF6-CD3A-4B1B-B7B8-8A1FE40D6DF2}" presName="textNode" presStyleLbl="node1" presStyleIdx="0" presStyleCnt="5" custScaleX="117743" custScaleY="122326" custLinFactNeighborX="-10515" custLinFactNeighborY="1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651856-EB69-4989-802B-43461F44DAD9}" type="pres">
      <dgm:prSet presAssocID="{ADBA1B34-8567-44CD-964D-B288CA86E518}" presName="sibTrans" presStyleCnt="0"/>
      <dgm:spPr/>
    </dgm:pt>
    <dgm:pt modelId="{72085A1F-0D5D-4430-8062-E2B8063379E5}" type="pres">
      <dgm:prSet presAssocID="{BF2F5E55-1BE3-442C-AF70-F9E976AC7944}" presName="textNode" presStyleLbl="node1" presStyleIdx="1" presStyleCnt="5" custScaleX="116053" custScaleY="121273" custLinFactNeighborX="-34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D67AE-4A03-4D09-905F-52B30C60C612}" type="pres">
      <dgm:prSet presAssocID="{53632907-15D2-400B-AC1B-2DC259FC9F68}" presName="sibTrans" presStyleCnt="0"/>
      <dgm:spPr/>
    </dgm:pt>
    <dgm:pt modelId="{9EB489FC-B005-44BA-88EC-1204C718C7F4}" type="pres">
      <dgm:prSet presAssocID="{F460FBCD-BCB7-438F-9BC7-3F7ED89586B6}" presName="textNode" presStyleLbl="node1" presStyleIdx="2" presStyleCnt="5" custAng="0" custScaleX="123501" custScaleY="118117" custLinFactNeighborX="-40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3C4AD-1FFD-48AF-9F81-C3D87A8D1A98}" type="pres">
      <dgm:prSet presAssocID="{1E8973E0-016D-42FE-8383-9C984E2FAE61}" presName="sibTrans" presStyleCnt="0"/>
      <dgm:spPr/>
    </dgm:pt>
    <dgm:pt modelId="{4FB65697-5714-4E23-ADDC-330BD8707A80}" type="pres">
      <dgm:prSet presAssocID="{03AC06AD-BE28-4735-AECB-29C70F07F2EB}" presName="textNode" presStyleLbl="node1" presStyleIdx="3" presStyleCnt="5" custAng="0" custScaleX="110083" custScaleY="118117" custLinFactNeighborX="-49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AF185-1780-4183-831F-260D31754441}" type="pres">
      <dgm:prSet presAssocID="{C5472B1F-DED6-4B87-819C-0FFB35E0939F}" presName="sibTrans" presStyleCnt="0"/>
      <dgm:spPr/>
    </dgm:pt>
    <dgm:pt modelId="{56E35ED4-3155-4DDE-A13B-FAB6A5ECF04C}" type="pres">
      <dgm:prSet presAssocID="{15BFBB59-B9D8-44A0-9166-A89629ACD27A}" presName="textNode" presStyleLbl="node1" presStyleIdx="4" presStyleCnt="5" custScaleX="113749" custScaleY="113907" custLinFactNeighborX="-724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C272B4-CC5F-4299-BED6-B974A59DC926}" type="presOf" srcId="{03AC06AD-BE28-4735-AECB-29C70F07F2EB}" destId="{4FB65697-5714-4E23-ADDC-330BD8707A80}" srcOrd="0" destOrd="0" presId="urn:microsoft.com/office/officeart/2005/8/layout/hProcess9"/>
    <dgm:cxn modelId="{2763064E-40ED-43A6-8727-180D966D28E3}" type="presOf" srcId="{F28EB0DE-C13C-4CAF-B1D4-DE362F9BA7FF}" destId="{72085A1F-0D5D-4430-8062-E2B8063379E5}" srcOrd="0" destOrd="4" presId="urn:microsoft.com/office/officeart/2005/8/layout/hProcess9"/>
    <dgm:cxn modelId="{3E5DACA7-6C2C-461D-A535-27CA6D69C73B}" type="presOf" srcId="{2A565FC0-0283-4932-ACC1-BBDC5D1B52F2}" destId="{72085A1F-0D5D-4430-8062-E2B8063379E5}" srcOrd="0" destOrd="5" presId="urn:microsoft.com/office/officeart/2005/8/layout/hProcess9"/>
    <dgm:cxn modelId="{50D68A5C-0628-4BEF-9407-DC453E135DA8}" type="presOf" srcId="{9220BC43-6758-4B7A-B4BF-FA4D911BE576}" destId="{E1B45983-23CD-44B8-ABF2-7D02CA5F2CAD}" srcOrd="0" destOrd="0" presId="urn:microsoft.com/office/officeart/2005/8/layout/hProcess9"/>
    <dgm:cxn modelId="{81050BF1-159C-4CBB-B1AF-4203013983F5}" type="presOf" srcId="{412C6767-ED99-4554-8874-11515D3D576B}" destId="{72085A1F-0D5D-4430-8062-E2B8063379E5}" srcOrd="0" destOrd="3" presId="urn:microsoft.com/office/officeart/2005/8/layout/hProcess9"/>
    <dgm:cxn modelId="{1E5FA93E-74E2-4418-ABFE-10E8E3A3F28F}" type="presOf" srcId="{F460FBCD-BCB7-438F-9BC7-3F7ED89586B6}" destId="{9EB489FC-B005-44BA-88EC-1204C718C7F4}" srcOrd="0" destOrd="0" presId="urn:microsoft.com/office/officeart/2005/8/layout/hProcess9"/>
    <dgm:cxn modelId="{2A51C224-E798-4043-859C-8E0563AA97A5}" type="presOf" srcId="{7392E8BD-D15A-4AB6-BC8E-192883C4F7B3}" destId="{72085A1F-0D5D-4430-8062-E2B8063379E5}" srcOrd="0" destOrd="1" presId="urn:microsoft.com/office/officeart/2005/8/layout/hProcess9"/>
    <dgm:cxn modelId="{DB24F224-DA6C-490A-BB39-6C73E804B9B3}" srcId="{BF2F5E55-1BE3-442C-AF70-F9E976AC7944}" destId="{2A565FC0-0283-4932-ACC1-BBDC5D1B52F2}" srcOrd="4" destOrd="0" parTransId="{725D6BF2-D550-4FEB-8E5D-0BD1DE3945D6}" sibTransId="{99B015A5-921D-42AF-8913-07FF3BA8AEC2}"/>
    <dgm:cxn modelId="{C33377E8-7C40-4E54-B82B-1220B28BE4FE}" srcId="{BF2F5E55-1BE3-442C-AF70-F9E976AC7944}" destId="{7392E8BD-D15A-4AB6-BC8E-192883C4F7B3}" srcOrd="0" destOrd="0" parTransId="{43B02A3D-276C-4B65-B22B-909C91DBD761}" sibTransId="{49D39736-04B2-4E54-88E7-D5D64DA21969}"/>
    <dgm:cxn modelId="{97E43AA7-D016-44E6-B2FF-72D683065989}" srcId="{9220BC43-6758-4B7A-B4BF-FA4D911BE576}" destId="{03AC06AD-BE28-4735-AECB-29C70F07F2EB}" srcOrd="3" destOrd="0" parTransId="{DF905C4D-B0BE-4385-93C9-A6B1BBDFF2C8}" sibTransId="{C5472B1F-DED6-4B87-819C-0FFB35E0939F}"/>
    <dgm:cxn modelId="{8CA67E2C-5C58-4609-89A7-A13084B2954A}" srcId="{BF2F5E55-1BE3-442C-AF70-F9E976AC7944}" destId="{40E4C29C-D9BB-461A-ADE0-463CE3B41ADD}" srcOrd="1" destOrd="0" parTransId="{66EC6260-5354-440F-9DF0-DE24F4464997}" sibTransId="{83B6766E-765C-45B3-B31D-78A92E61A9E5}"/>
    <dgm:cxn modelId="{9053C477-1640-499C-B00B-C7E8F86F6523}" type="presOf" srcId="{40E4C29C-D9BB-461A-ADE0-463CE3B41ADD}" destId="{72085A1F-0D5D-4430-8062-E2B8063379E5}" srcOrd="0" destOrd="2" presId="urn:microsoft.com/office/officeart/2005/8/layout/hProcess9"/>
    <dgm:cxn modelId="{A1ED4EE3-B5C8-4A9A-8D2B-EE1AF6EB6073}" srcId="{BF2F5E55-1BE3-442C-AF70-F9E976AC7944}" destId="{F28EB0DE-C13C-4CAF-B1D4-DE362F9BA7FF}" srcOrd="3" destOrd="0" parTransId="{6E1D201A-D010-468B-9E5B-9C3E71D9ABDB}" sibTransId="{05266953-4935-4A6E-8C48-CA99D71317D5}"/>
    <dgm:cxn modelId="{21A1F157-4147-4808-985E-ACF77EFF6BE9}" srcId="{9220BC43-6758-4B7A-B4BF-FA4D911BE576}" destId="{15BFBB59-B9D8-44A0-9166-A89629ACD27A}" srcOrd="4" destOrd="0" parTransId="{91131759-5960-48CD-B41B-FA3CBCFE70D9}" sibTransId="{78B0044A-0418-43AE-A908-ED30E6E1B328}"/>
    <dgm:cxn modelId="{1C294082-D9DD-4E41-A248-E337896743FE}" srcId="{9220BC43-6758-4B7A-B4BF-FA4D911BE576}" destId="{BF2F5E55-1BE3-442C-AF70-F9E976AC7944}" srcOrd="1" destOrd="0" parTransId="{93A02A3B-539F-4EF9-9628-C6CAC18A1C2D}" sibTransId="{53632907-15D2-400B-AC1B-2DC259FC9F68}"/>
    <dgm:cxn modelId="{7B07F697-1540-4ECD-9CBC-6D89468A3A36}" type="presOf" srcId="{15BFBB59-B9D8-44A0-9166-A89629ACD27A}" destId="{56E35ED4-3155-4DDE-A13B-FAB6A5ECF04C}" srcOrd="0" destOrd="0" presId="urn:microsoft.com/office/officeart/2005/8/layout/hProcess9"/>
    <dgm:cxn modelId="{6181D560-214D-4CD3-AD6E-E73A14B5AC97}" srcId="{9220BC43-6758-4B7A-B4BF-FA4D911BE576}" destId="{247C1EF6-CD3A-4B1B-B7B8-8A1FE40D6DF2}" srcOrd="0" destOrd="0" parTransId="{CECA8FC9-803C-4950-A8C6-812C87DE9DE8}" sibTransId="{ADBA1B34-8567-44CD-964D-B288CA86E518}"/>
    <dgm:cxn modelId="{BCAAC3AE-0C02-4808-87F2-7F6F3B9DB52F}" type="presOf" srcId="{BF2F5E55-1BE3-442C-AF70-F9E976AC7944}" destId="{72085A1F-0D5D-4430-8062-E2B8063379E5}" srcOrd="0" destOrd="0" presId="urn:microsoft.com/office/officeart/2005/8/layout/hProcess9"/>
    <dgm:cxn modelId="{98AA2124-5C38-453F-BBFF-B2FC8556E8D7}" srcId="{9220BC43-6758-4B7A-B4BF-FA4D911BE576}" destId="{F460FBCD-BCB7-438F-9BC7-3F7ED89586B6}" srcOrd="2" destOrd="0" parTransId="{8DC129DB-09FD-426B-A736-3435BECF4BB7}" sibTransId="{1E8973E0-016D-42FE-8383-9C984E2FAE61}"/>
    <dgm:cxn modelId="{35433713-B56F-46E4-8068-736AA3380844}" srcId="{BF2F5E55-1BE3-442C-AF70-F9E976AC7944}" destId="{412C6767-ED99-4554-8874-11515D3D576B}" srcOrd="2" destOrd="0" parTransId="{BBA9714A-CA62-4745-9258-BEE5C98F2D71}" sibTransId="{5968AEB1-D186-4EB9-830F-51BD12C4E0BF}"/>
    <dgm:cxn modelId="{67CDED51-1F8C-4794-84EF-E12C2C3A6295}" type="presOf" srcId="{247C1EF6-CD3A-4B1B-B7B8-8A1FE40D6DF2}" destId="{142262C0-D7D1-4C32-87C2-41F178EF55B5}" srcOrd="0" destOrd="0" presId="urn:microsoft.com/office/officeart/2005/8/layout/hProcess9"/>
    <dgm:cxn modelId="{76AC4CC3-24E6-43EF-9728-9600AE3DBC43}" type="presParOf" srcId="{E1B45983-23CD-44B8-ABF2-7D02CA5F2CAD}" destId="{D4E8ACE7-F798-4D21-AFD8-C93DE3DD4869}" srcOrd="0" destOrd="0" presId="urn:microsoft.com/office/officeart/2005/8/layout/hProcess9"/>
    <dgm:cxn modelId="{EE57217F-10A8-4379-ABAF-E6952A423BF7}" type="presParOf" srcId="{E1B45983-23CD-44B8-ABF2-7D02CA5F2CAD}" destId="{C2584982-7866-4A1A-94C4-BD6B8C51EE11}" srcOrd="1" destOrd="0" presId="urn:microsoft.com/office/officeart/2005/8/layout/hProcess9"/>
    <dgm:cxn modelId="{1855BCF1-D0D2-4AA3-A357-44A98502580D}" type="presParOf" srcId="{C2584982-7866-4A1A-94C4-BD6B8C51EE11}" destId="{142262C0-D7D1-4C32-87C2-41F178EF55B5}" srcOrd="0" destOrd="0" presId="urn:microsoft.com/office/officeart/2005/8/layout/hProcess9"/>
    <dgm:cxn modelId="{37B04DA7-6145-4DE2-BAFC-2D92DE8C1CA1}" type="presParOf" srcId="{C2584982-7866-4A1A-94C4-BD6B8C51EE11}" destId="{02651856-EB69-4989-802B-43461F44DAD9}" srcOrd="1" destOrd="0" presId="urn:microsoft.com/office/officeart/2005/8/layout/hProcess9"/>
    <dgm:cxn modelId="{37CFD55C-DFAE-4C29-A22B-D770F2BFCD33}" type="presParOf" srcId="{C2584982-7866-4A1A-94C4-BD6B8C51EE11}" destId="{72085A1F-0D5D-4430-8062-E2B8063379E5}" srcOrd="2" destOrd="0" presId="urn:microsoft.com/office/officeart/2005/8/layout/hProcess9"/>
    <dgm:cxn modelId="{3157C0D1-1708-4A7F-8EF4-98686781FBD7}" type="presParOf" srcId="{C2584982-7866-4A1A-94C4-BD6B8C51EE11}" destId="{A86D67AE-4A03-4D09-905F-52B30C60C612}" srcOrd="3" destOrd="0" presId="urn:microsoft.com/office/officeart/2005/8/layout/hProcess9"/>
    <dgm:cxn modelId="{07A6F9F7-0F24-41CF-995A-B2D30FE3B45B}" type="presParOf" srcId="{C2584982-7866-4A1A-94C4-BD6B8C51EE11}" destId="{9EB489FC-B005-44BA-88EC-1204C718C7F4}" srcOrd="4" destOrd="0" presId="urn:microsoft.com/office/officeart/2005/8/layout/hProcess9"/>
    <dgm:cxn modelId="{715C13D2-FA46-4DBB-8088-DF30E2A562F8}" type="presParOf" srcId="{C2584982-7866-4A1A-94C4-BD6B8C51EE11}" destId="{5193C4AD-1FFD-48AF-9F81-C3D87A8D1A98}" srcOrd="5" destOrd="0" presId="urn:microsoft.com/office/officeart/2005/8/layout/hProcess9"/>
    <dgm:cxn modelId="{BB114725-E224-470B-862F-636C1C1E49CC}" type="presParOf" srcId="{C2584982-7866-4A1A-94C4-BD6B8C51EE11}" destId="{4FB65697-5714-4E23-ADDC-330BD8707A80}" srcOrd="6" destOrd="0" presId="urn:microsoft.com/office/officeart/2005/8/layout/hProcess9"/>
    <dgm:cxn modelId="{30E09235-B8A3-4724-8A44-4BC6346C73B1}" type="presParOf" srcId="{C2584982-7866-4A1A-94C4-BD6B8C51EE11}" destId="{9FEAF185-1780-4183-831F-260D31754441}" srcOrd="7" destOrd="0" presId="urn:microsoft.com/office/officeart/2005/8/layout/hProcess9"/>
    <dgm:cxn modelId="{8D32CF7F-505A-4619-AF33-99656ADA8A39}" type="presParOf" srcId="{C2584982-7866-4A1A-94C4-BD6B8C51EE11}" destId="{56E35ED4-3155-4DDE-A13B-FAB6A5ECF04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3B8A1C-436A-470E-B3F9-4663A03B221A}">
      <dsp:nvSpPr>
        <dsp:cNvPr id="0" name=""/>
        <dsp:cNvSpPr/>
      </dsp:nvSpPr>
      <dsp:spPr>
        <a:xfrm>
          <a:off x="3275308" y="1197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HCUP Quality Indicators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1994</a:t>
          </a:r>
          <a:endParaRPr lang="en-US" sz="1400" kern="1200" dirty="0"/>
        </a:p>
      </dsp:txBody>
      <dsp:txXfrm>
        <a:off x="3275308" y="1197"/>
        <a:ext cx="1322424" cy="1310796"/>
      </dsp:txXfrm>
    </dsp:sp>
    <dsp:sp modelId="{C85CB4D0-E61C-48E9-9B0B-1AE67A8B95D0}">
      <dsp:nvSpPr>
        <dsp:cNvPr id="0" name=""/>
        <dsp:cNvSpPr/>
      </dsp:nvSpPr>
      <dsp:spPr>
        <a:xfrm>
          <a:off x="3880802" y="1311994"/>
          <a:ext cx="91440" cy="232649"/>
        </a:xfrm>
        <a:custGeom>
          <a:avLst/>
          <a:gdLst/>
          <a:ahLst/>
          <a:cxnLst/>
          <a:rect l="0" t="0" r="0" b="0"/>
          <a:pathLst>
            <a:path>
              <a:moveTo>
                <a:pt x="55717" y="0"/>
              </a:moveTo>
              <a:lnTo>
                <a:pt x="55717" y="116324"/>
              </a:lnTo>
              <a:lnTo>
                <a:pt x="45720" y="116324"/>
              </a:lnTo>
              <a:lnTo>
                <a:pt x="45720" y="232649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6365F4-F6E1-40C6-BE73-0B4265A69765}">
      <dsp:nvSpPr>
        <dsp:cNvPr id="0" name=""/>
        <dsp:cNvSpPr/>
      </dsp:nvSpPr>
      <dsp:spPr>
        <a:xfrm>
          <a:off x="3265310" y="1544644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AHRQ Quality Indicators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1999</a:t>
          </a:r>
          <a:endParaRPr lang="en-US" sz="1400" kern="1200" dirty="0"/>
        </a:p>
      </dsp:txBody>
      <dsp:txXfrm>
        <a:off x="3265310" y="1544644"/>
        <a:ext cx="1322424" cy="1310796"/>
      </dsp:txXfrm>
    </dsp:sp>
    <dsp:sp modelId="{8ED05C18-5BA7-4AD8-B291-69D5F9B019AC}">
      <dsp:nvSpPr>
        <dsp:cNvPr id="0" name=""/>
        <dsp:cNvSpPr/>
      </dsp:nvSpPr>
      <dsp:spPr>
        <a:xfrm>
          <a:off x="1357792" y="2855440"/>
          <a:ext cx="2568730" cy="472643"/>
        </a:xfrm>
        <a:custGeom>
          <a:avLst/>
          <a:gdLst/>
          <a:ahLst/>
          <a:cxnLst/>
          <a:rect l="0" t="0" r="0" b="0"/>
          <a:pathLst>
            <a:path>
              <a:moveTo>
                <a:pt x="2568730" y="0"/>
              </a:moveTo>
              <a:lnTo>
                <a:pt x="2568730" y="236321"/>
              </a:lnTo>
              <a:lnTo>
                <a:pt x="0" y="236321"/>
              </a:lnTo>
              <a:lnTo>
                <a:pt x="0" y="47264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D34C73-5ED2-4F26-AF6B-997A2EB0005C}">
      <dsp:nvSpPr>
        <dsp:cNvPr id="0" name=""/>
        <dsp:cNvSpPr/>
      </dsp:nvSpPr>
      <dsp:spPr>
        <a:xfrm>
          <a:off x="696579" y="3328083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Prevention Quality Indicators (PQI)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Nov 2000</a:t>
          </a:r>
          <a:endParaRPr lang="en-US" sz="1400" kern="1200" dirty="0"/>
        </a:p>
      </dsp:txBody>
      <dsp:txXfrm>
        <a:off x="696579" y="3328083"/>
        <a:ext cx="1322424" cy="1310796"/>
      </dsp:txXfrm>
    </dsp:sp>
    <dsp:sp modelId="{5A98A52C-A659-415D-B07D-C4516935E525}">
      <dsp:nvSpPr>
        <dsp:cNvPr id="0" name=""/>
        <dsp:cNvSpPr/>
      </dsp:nvSpPr>
      <dsp:spPr>
        <a:xfrm>
          <a:off x="3076944" y="2855440"/>
          <a:ext cx="849578" cy="472643"/>
        </a:xfrm>
        <a:custGeom>
          <a:avLst/>
          <a:gdLst/>
          <a:ahLst/>
          <a:cxnLst/>
          <a:rect l="0" t="0" r="0" b="0"/>
          <a:pathLst>
            <a:path>
              <a:moveTo>
                <a:pt x="849578" y="0"/>
              </a:moveTo>
              <a:lnTo>
                <a:pt x="849578" y="236321"/>
              </a:lnTo>
              <a:lnTo>
                <a:pt x="0" y="236321"/>
              </a:lnTo>
              <a:lnTo>
                <a:pt x="0" y="47264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F95D63-97D7-4ACB-8E52-E2E7DD96D970}">
      <dsp:nvSpPr>
        <dsp:cNvPr id="0" name=""/>
        <dsp:cNvSpPr/>
      </dsp:nvSpPr>
      <dsp:spPr>
        <a:xfrm>
          <a:off x="2415731" y="3328083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Inpatient Quality Indicators (IQI)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May 2002</a:t>
          </a:r>
        </a:p>
      </dsp:txBody>
      <dsp:txXfrm>
        <a:off x="2415731" y="3328083"/>
        <a:ext cx="1322424" cy="1310796"/>
      </dsp:txXfrm>
    </dsp:sp>
    <dsp:sp modelId="{1757A0E8-513E-4AD6-BCAC-1BA629388151}">
      <dsp:nvSpPr>
        <dsp:cNvPr id="0" name=""/>
        <dsp:cNvSpPr/>
      </dsp:nvSpPr>
      <dsp:spPr>
        <a:xfrm>
          <a:off x="3926522" y="2855440"/>
          <a:ext cx="869573" cy="472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21"/>
              </a:lnTo>
              <a:lnTo>
                <a:pt x="869573" y="236321"/>
              </a:lnTo>
              <a:lnTo>
                <a:pt x="869573" y="47264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37D71-3C27-4E6A-AC41-D5A2427F1102}">
      <dsp:nvSpPr>
        <dsp:cNvPr id="0" name=""/>
        <dsp:cNvSpPr/>
      </dsp:nvSpPr>
      <dsp:spPr>
        <a:xfrm>
          <a:off x="4134884" y="3328083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Patient Safety Indicators (PSI)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 2003</a:t>
          </a:r>
          <a:endParaRPr lang="en-US" sz="1400" kern="1200" dirty="0"/>
        </a:p>
      </dsp:txBody>
      <dsp:txXfrm>
        <a:off x="4134884" y="3328083"/>
        <a:ext cx="1322424" cy="1310796"/>
      </dsp:txXfrm>
    </dsp:sp>
    <dsp:sp modelId="{6783D97C-6636-4575-8AE5-FF89FDD03457}">
      <dsp:nvSpPr>
        <dsp:cNvPr id="0" name=""/>
        <dsp:cNvSpPr/>
      </dsp:nvSpPr>
      <dsp:spPr>
        <a:xfrm>
          <a:off x="3926522" y="2855440"/>
          <a:ext cx="2588726" cy="472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21"/>
              </a:lnTo>
              <a:lnTo>
                <a:pt x="2588726" y="236321"/>
              </a:lnTo>
              <a:lnTo>
                <a:pt x="2588726" y="47264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6083B-9C79-4F94-8E9B-DE8569D69CDF}">
      <dsp:nvSpPr>
        <dsp:cNvPr id="0" name=""/>
        <dsp:cNvSpPr/>
      </dsp:nvSpPr>
      <dsp:spPr>
        <a:xfrm>
          <a:off x="5854036" y="3328083"/>
          <a:ext cx="1322424" cy="131079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Pediatric Quality Indicators (PQI)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Apr 2006</a:t>
          </a:r>
          <a:endParaRPr lang="en-US" sz="1400" kern="1200" dirty="0"/>
        </a:p>
      </dsp:txBody>
      <dsp:txXfrm>
        <a:off x="5854036" y="3328083"/>
        <a:ext cx="1322424" cy="13107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CEC885-826C-4B9F-A2A2-8F2E8A0C7025}">
      <dsp:nvSpPr>
        <dsp:cNvPr id="0" name=""/>
        <dsp:cNvSpPr/>
      </dsp:nvSpPr>
      <dsp:spPr>
        <a:xfrm>
          <a:off x="2116216" y="140312"/>
          <a:ext cx="3566593" cy="15177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Clinical Care:</a:t>
          </a:r>
          <a:br>
            <a:rPr lang="en-US" sz="2400" kern="1200" dirty="0" smtClean="0"/>
          </a:br>
          <a:r>
            <a:rPr lang="en-US" sz="2400" kern="1200" dirty="0" smtClean="0"/>
            <a:t/>
          </a:r>
          <a:br>
            <a:rPr lang="en-US" sz="2400" kern="1200" dirty="0" smtClean="0"/>
          </a:br>
          <a:r>
            <a:rPr lang="en-US" sz="2400" i="1" kern="1200" dirty="0" smtClean="0"/>
            <a:t>Case Control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1" kern="1200" dirty="0" smtClean="0"/>
            <a:t>Chart Review</a:t>
          </a:r>
          <a:endParaRPr lang="en-US" sz="2400" i="1" kern="1200" dirty="0"/>
        </a:p>
      </dsp:txBody>
      <dsp:txXfrm>
        <a:off x="2116216" y="140312"/>
        <a:ext cx="3566593" cy="1517761"/>
      </dsp:txXfrm>
    </dsp:sp>
    <dsp:sp modelId="{ECD8F529-7662-429A-9171-C73F68302030}">
      <dsp:nvSpPr>
        <dsp:cNvPr id="0" name=""/>
        <dsp:cNvSpPr/>
      </dsp:nvSpPr>
      <dsp:spPr>
        <a:xfrm>
          <a:off x="1105538" y="1278877"/>
          <a:ext cx="4095424" cy="4095424"/>
        </a:xfrm>
        <a:custGeom>
          <a:avLst/>
          <a:gdLst/>
          <a:ahLst/>
          <a:cxnLst/>
          <a:rect l="0" t="0" r="0" b="0"/>
          <a:pathLst>
            <a:path>
              <a:moveTo>
                <a:pt x="3493249" y="597351"/>
              </a:moveTo>
              <a:arcTo wR="2047712" hR="2047712" stAng="18894275" swAng="1793224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ECD53-A9E6-4F7D-9E4B-5EE898159078}">
      <dsp:nvSpPr>
        <dsp:cNvPr id="0" name=""/>
        <dsp:cNvSpPr/>
      </dsp:nvSpPr>
      <dsp:spPr>
        <a:xfrm>
          <a:off x="4183547" y="3121991"/>
          <a:ext cx="2844345" cy="1428856"/>
        </a:xfrm>
        <a:prstGeom prst="roundRect">
          <a:avLst/>
        </a:prstGeom>
        <a:gradFill rotWithShape="0">
          <a:gsLst>
            <a:gs pos="0">
              <a:schemeClr val="accent3">
                <a:hueOff val="-3496819"/>
                <a:satOff val="18904"/>
                <a:lumOff val="-14216"/>
                <a:alphaOff val="0"/>
                <a:shade val="51000"/>
                <a:satMod val="130000"/>
              </a:schemeClr>
            </a:gs>
            <a:gs pos="80000">
              <a:schemeClr val="accent3">
                <a:hueOff val="-3496819"/>
                <a:satOff val="18904"/>
                <a:lumOff val="-14216"/>
                <a:alphaOff val="0"/>
                <a:shade val="93000"/>
                <a:satMod val="130000"/>
              </a:schemeClr>
            </a:gs>
            <a:gs pos="100000">
              <a:schemeClr val="accent3">
                <a:hueOff val="-3496819"/>
                <a:satOff val="18904"/>
                <a:lumOff val="-14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Documentation</a:t>
          </a:r>
          <a:br>
            <a:rPr lang="en-US" sz="2400" kern="1200" dirty="0" smtClean="0"/>
          </a:br>
          <a:r>
            <a:rPr lang="en-US" sz="2400" kern="1200" dirty="0" smtClean="0"/>
            <a:t/>
          </a:r>
          <a:br>
            <a:rPr lang="en-US" sz="2400" kern="1200" dirty="0" smtClean="0"/>
          </a:br>
          <a:r>
            <a:rPr lang="en-US" sz="2400" i="1" kern="1200" dirty="0" smtClean="0"/>
            <a:t>Chart Review</a:t>
          </a:r>
          <a:endParaRPr lang="en-US" sz="2400" i="1" kern="1200" dirty="0"/>
        </a:p>
      </dsp:txBody>
      <dsp:txXfrm>
        <a:off x="4183547" y="3121991"/>
        <a:ext cx="2844345" cy="1428856"/>
      </dsp:txXfrm>
    </dsp:sp>
    <dsp:sp modelId="{A1BA4E32-BD38-43E8-B899-71CB464D4BB9}">
      <dsp:nvSpPr>
        <dsp:cNvPr id="0" name=""/>
        <dsp:cNvSpPr/>
      </dsp:nvSpPr>
      <dsp:spPr>
        <a:xfrm>
          <a:off x="1784637" y="764852"/>
          <a:ext cx="4095424" cy="4095424"/>
        </a:xfrm>
        <a:custGeom>
          <a:avLst/>
          <a:gdLst/>
          <a:ahLst/>
          <a:cxnLst/>
          <a:rect l="0" t="0" r="0" b="0"/>
          <a:pathLst>
            <a:path>
              <a:moveTo>
                <a:pt x="2722183" y="3981158"/>
              </a:moveTo>
              <a:arcTo wR="2047712" hR="2047712" stAng="4246139" swAng="2508845"/>
            </a:path>
          </a:pathLst>
        </a:custGeom>
        <a:noFill/>
        <a:ln w="9525" cap="flat" cmpd="sng" algn="ctr">
          <a:solidFill>
            <a:schemeClr val="accent3">
              <a:hueOff val="-3496819"/>
              <a:satOff val="18904"/>
              <a:lumOff val="-1421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1D6DE-81AE-484C-AE90-41DF74369B70}">
      <dsp:nvSpPr>
        <dsp:cNvPr id="0" name=""/>
        <dsp:cNvSpPr/>
      </dsp:nvSpPr>
      <dsp:spPr>
        <a:xfrm>
          <a:off x="696469" y="3188252"/>
          <a:ext cx="2725017" cy="1296336"/>
        </a:xfrm>
        <a:prstGeom prst="roundRect">
          <a:avLst/>
        </a:prstGeom>
        <a:gradFill rotWithShape="0">
          <a:gsLst>
            <a:gs pos="0">
              <a:schemeClr val="accent3">
                <a:hueOff val="-6993639"/>
                <a:satOff val="37808"/>
                <a:lumOff val="-28432"/>
                <a:alphaOff val="0"/>
                <a:shade val="51000"/>
                <a:satMod val="130000"/>
              </a:schemeClr>
            </a:gs>
            <a:gs pos="80000">
              <a:schemeClr val="accent3">
                <a:hueOff val="-6993639"/>
                <a:satOff val="37808"/>
                <a:lumOff val="-28432"/>
                <a:alphaOff val="0"/>
                <a:shade val="93000"/>
                <a:satMod val="130000"/>
              </a:schemeClr>
            </a:gs>
            <a:gs pos="100000">
              <a:schemeClr val="accent3">
                <a:hueOff val="-6993639"/>
                <a:satOff val="37808"/>
                <a:lumOff val="-284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Coding</a:t>
          </a:r>
          <a:br>
            <a:rPr lang="en-US" sz="2400" kern="1200" dirty="0" smtClean="0"/>
          </a:br>
          <a:r>
            <a:rPr lang="en-US" sz="2400" kern="1200" dirty="0" smtClean="0"/>
            <a:t/>
          </a:r>
          <a:br>
            <a:rPr lang="en-US" sz="2400" kern="1200" dirty="0" smtClean="0"/>
          </a:br>
          <a:r>
            <a:rPr lang="en-US" sz="2400" i="1" kern="1200" dirty="0" smtClean="0"/>
            <a:t>Case Scenarios</a:t>
          </a:r>
          <a:endParaRPr lang="en-US" sz="2400" i="1" kern="1200" dirty="0"/>
        </a:p>
      </dsp:txBody>
      <dsp:txXfrm>
        <a:off x="696469" y="3188252"/>
        <a:ext cx="2725017" cy="1296336"/>
      </dsp:txXfrm>
    </dsp:sp>
    <dsp:sp modelId="{B01CD458-CF77-4179-8710-A7BAA9DB3D6C}">
      <dsp:nvSpPr>
        <dsp:cNvPr id="0" name=""/>
        <dsp:cNvSpPr/>
      </dsp:nvSpPr>
      <dsp:spPr>
        <a:xfrm>
          <a:off x="2454254" y="1351359"/>
          <a:ext cx="4095424" cy="4095424"/>
        </a:xfrm>
        <a:custGeom>
          <a:avLst/>
          <a:gdLst/>
          <a:ahLst/>
          <a:cxnLst/>
          <a:rect l="0" t="0" r="0" b="0"/>
          <a:pathLst>
            <a:path>
              <a:moveTo>
                <a:pt x="79468" y="1482786"/>
              </a:moveTo>
              <a:arcTo wR="2047712" hR="2047712" stAng="11760872" swAng="1926921"/>
            </a:path>
          </a:pathLst>
        </a:custGeom>
        <a:noFill/>
        <a:ln w="9525" cap="flat" cmpd="sng" algn="ctr">
          <a:solidFill>
            <a:schemeClr val="accent3">
              <a:hueOff val="-6993639"/>
              <a:satOff val="37808"/>
              <a:lumOff val="-28432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E8ACE7-F798-4D21-AFD8-C93DE3DD4869}">
      <dsp:nvSpPr>
        <dsp:cNvPr id="0" name=""/>
        <dsp:cNvSpPr/>
      </dsp:nvSpPr>
      <dsp:spPr>
        <a:xfrm>
          <a:off x="137054" y="0"/>
          <a:ext cx="8507939" cy="4525961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262C0-D7D1-4C32-87C2-41F178EF55B5}">
      <dsp:nvSpPr>
        <dsp:cNvPr id="0" name=""/>
        <dsp:cNvSpPr/>
      </dsp:nvSpPr>
      <dsp:spPr>
        <a:xfrm>
          <a:off x="38001" y="1181095"/>
          <a:ext cx="1676238" cy="22145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2011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/>
          </a:r>
          <a:br>
            <a:rPr lang="en-US" sz="1600" b="1" kern="1200" dirty="0" smtClean="0">
              <a:solidFill>
                <a:srgbClr val="FFFFFF"/>
              </a:solidFill>
            </a:rPr>
          </a:br>
          <a:r>
            <a:rPr lang="en-US" sz="1600" b="1" kern="1200" dirty="0" smtClean="0">
              <a:solidFill>
                <a:srgbClr val="FFFFFF"/>
              </a:solidFill>
            </a:rPr>
            <a:t>Coding Post-Operative Respiratory Failure</a:t>
          </a:r>
          <a:endParaRPr lang="en-US" sz="1600" kern="1200" dirty="0">
            <a:solidFill>
              <a:srgbClr val="FFFFFF"/>
            </a:solidFill>
          </a:endParaRPr>
        </a:p>
      </dsp:txBody>
      <dsp:txXfrm>
        <a:off x="38001" y="1181095"/>
        <a:ext cx="1676238" cy="2214571"/>
      </dsp:txXfrm>
    </dsp:sp>
    <dsp:sp modelId="{72085A1F-0D5D-4430-8062-E2B8063379E5}">
      <dsp:nvSpPr>
        <dsp:cNvPr id="0" name=""/>
        <dsp:cNvSpPr/>
      </dsp:nvSpPr>
      <dsp:spPr>
        <a:xfrm>
          <a:off x="1792126" y="1165227"/>
          <a:ext cx="1652179" cy="219550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1400" b="1" kern="1200" dirty="0" smtClean="0">
            <a:solidFill>
              <a:srgbClr val="FFFFFF"/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2011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Accidental Punctures and Lacerations Networking Collaborative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</dsp:txBody>
      <dsp:txXfrm>
        <a:off x="1792126" y="1165227"/>
        <a:ext cx="1652179" cy="2195507"/>
      </dsp:txXfrm>
    </dsp:sp>
    <dsp:sp modelId="{9EB489FC-B005-44BA-88EC-1204C718C7F4}">
      <dsp:nvSpPr>
        <dsp:cNvPr id="0" name=""/>
        <dsp:cNvSpPr/>
      </dsp:nvSpPr>
      <dsp:spPr>
        <a:xfrm>
          <a:off x="3541539" y="1193794"/>
          <a:ext cx="1758212" cy="213837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/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2012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1600" b="1" kern="1200" dirty="0" smtClean="0">
            <a:solidFill>
              <a:srgbClr val="FFFFFF"/>
            </a:solidFill>
          </a:endParaRP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AHRQ Quality Indicator Documentation and Coding Toolkit </a:t>
          </a:r>
          <a:r>
            <a:rPr lang="en-US" sz="1400" b="1" kern="1200" dirty="0" smtClean="0"/>
            <a:t/>
          </a:r>
          <a:br>
            <a:rPr lang="en-US" sz="1400" b="1" kern="1200" dirty="0" smtClean="0"/>
          </a:b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/>
          </a:r>
          <a:br>
            <a:rPr lang="en-US" sz="1100" b="1" kern="1200" dirty="0" smtClean="0"/>
          </a:br>
          <a:endParaRPr lang="en-US" sz="11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3541539" y="1193794"/>
        <a:ext cx="1758212" cy="2138372"/>
      </dsp:txXfrm>
    </dsp:sp>
    <dsp:sp modelId="{4FB65697-5714-4E23-ADDC-330BD8707A80}">
      <dsp:nvSpPr>
        <dsp:cNvPr id="0" name=""/>
        <dsp:cNvSpPr/>
      </dsp:nvSpPr>
      <dsp:spPr>
        <a:xfrm>
          <a:off x="5392550" y="1193794"/>
          <a:ext cx="1567187" cy="213837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1" kern="1200" dirty="0" smtClean="0"/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rgbClr val="FFFFFF"/>
              </a:solidFill>
            </a:rPr>
            <a:t/>
          </a:r>
          <a:br>
            <a:rPr lang="en-US" sz="1400" b="1" kern="1200" dirty="0" smtClean="0">
              <a:solidFill>
                <a:srgbClr val="FFFFFF"/>
              </a:solidFill>
            </a:rPr>
          </a:br>
          <a:r>
            <a:rPr lang="en-US" sz="1600" b="1" kern="1200" dirty="0" smtClean="0">
              <a:solidFill>
                <a:srgbClr val="FFFFFF"/>
              </a:solidFill>
            </a:rPr>
            <a:t/>
          </a:r>
          <a:br>
            <a:rPr lang="en-US" sz="1600" b="1" kern="1200" dirty="0" smtClean="0">
              <a:solidFill>
                <a:srgbClr val="FFFFFF"/>
              </a:solidFill>
            </a:rPr>
          </a:br>
          <a:r>
            <a:rPr lang="en-US" sz="1600" b="1" kern="1200" dirty="0" smtClean="0">
              <a:solidFill>
                <a:srgbClr val="FFFFFF"/>
              </a:solidFill>
            </a:rPr>
            <a:t>2011-16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1600" b="1" kern="1200" dirty="0" smtClean="0">
            <a:solidFill>
              <a:srgbClr val="FFFFFF"/>
            </a:solidFill>
          </a:endParaRP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Battelle/UHC Quality Metrics Project for AHRQ</a:t>
          </a:r>
          <a:r>
            <a:rPr lang="en-US" sz="1600" b="1" kern="1200" dirty="0" smtClean="0"/>
            <a:t/>
          </a:r>
          <a:br>
            <a:rPr lang="en-US" sz="1600" b="1" kern="1200" dirty="0" smtClean="0"/>
          </a:br>
          <a:endParaRPr lang="en-US" sz="16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5392550" y="1193794"/>
        <a:ext cx="1567187" cy="2138372"/>
      </dsp:txXfrm>
    </dsp:sp>
    <dsp:sp modelId="{56E35ED4-3155-4DDE-A13B-FAB6A5ECF04C}">
      <dsp:nvSpPr>
        <dsp:cNvPr id="0" name=""/>
        <dsp:cNvSpPr/>
      </dsp:nvSpPr>
      <dsp:spPr>
        <a:xfrm>
          <a:off x="7039368" y="1231903"/>
          <a:ext cx="1619378" cy="206215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2012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Develop PSI and HAC </a:t>
          </a:r>
          <a:r>
            <a:rPr lang="en-US" sz="1600" b="1" kern="1200" dirty="0" err="1" smtClean="0">
              <a:solidFill>
                <a:srgbClr val="FFFFFF"/>
              </a:solidFill>
            </a:rPr>
            <a:t>Recommen-dations</a:t>
          </a:r>
          <a:endParaRPr lang="en-US" sz="1600" b="1" kern="1200" dirty="0" smtClean="0">
            <a:solidFill>
              <a:srgbClr val="FFFFFF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FFFF"/>
              </a:solidFill>
            </a:rPr>
            <a:t>Influence National Agenda</a:t>
          </a:r>
        </a:p>
      </dsp:txBody>
      <dsp:txXfrm>
        <a:off x="7039368" y="1231903"/>
        <a:ext cx="1619378" cy="2062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/>
            </a:lvl1pPr>
          </a:lstStyle>
          <a:p>
            <a:fld id="{077BFE65-1C90-49FA-9584-890DCCAA7B31}" type="slidenum">
              <a:rPr lang="en-US">
                <a:latin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14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2625"/>
            <a:ext cx="4548188" cy="3411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322109"/>
            <a:ext cx="5028579" cy="409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7" rIns="90753" bIns="4537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>
                <a:latin typeface="Arial" pitchFamily="34" charset="0"/>
              </a:defRPr>
            </a:lvl1pPr>
          </a:lstStyle>
          <a:p>
            <a:fld id="{E1E785F4-21E0-4D79-81B0-01C83C2BBA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1402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01CCE-4CB0-418F-8F51-AA803F3187FC}" type="slidenum">
              <a:rPr lang="en-US" smtClean="0"/>
              <a:pPr/>
              <a:t>0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E2687-6AD1-BE4B-8BAA-0AE4D6AC6207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additional expertise panel who will be involved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process and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Gloss</a:t>
            </a:r>
            <a:r>
              <a:rPr lang="en-US" baseline="0" dirty="0" smtClean="0"/>
              <a:t> over this; already discussed by Dr. Romano.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 smtClean="0"/>
              <a:t>the 126 VTE cases flagged by PSI 12, only 1 clinical false positive was found (superficial </a:t>
            </a:r>
            <a:r>
              <a:rPr lang="en-US" dirty="0" err="1" smtClean="0"/>
              <a:t>saphenous</a:t>
            </a:r>
            <a:r>
              <a:rPr lang="en-US" dirty="0" smtClean="0"/>
              <a:t> vein); this May 2009 case would not be flagged today due to coding changes established in October 2009. Of the 463 cases not flagged as VTE by PSI 12, 5 cases had VTE per the UHC abstraction process. Three of these false negatives were confirmed; two were not confirmed through chart review. Based on these findings, AHRQ PSI 12 can be used with high accuracy to flag post-operative DVT/PE cases and to monitor trends over time. New ICD-9-CM codes provide specific codes for upper extremity, superficial, and chronic thromboses for further clarity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 2007, UHC completed a benchmarking project on postoperative respiratory  failure.  Data was collected through chart abstraction.  The objectives of the study include: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Examine patient characteristics and other clinical factors in patients meeting the criteria PSI 11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Assess whether PSI 11 is sufficiently predictive of true cases to warrant use as a tool to monitor quality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Understand the types of events PSI 11 detects and whether cases might have been preventable</a:t>
            </a:r>
          </a:p>
          <a:p>
            <a:r>
              <a:rPr lang="en-US" dirty="0" smtClean="0"/>
              <a:t>Results of the study suggest that a hospitalization flagged by PSI 11 is likely to represent a  postoperative respiratory complication.</a:t>
            </a:r>
          </a:p>
          <a:p>
            <a:endParaRPr lang="en-US" dirty="0" smtClean="0"/>
          </a:p>
          <a:p>
            <a:r>
              <a:rPr lang="en-US" dirty="0" smtClean="0"/>
              <a:t>The Postoperative respiratory complication documentation and coding survey is a follow-up to the initial benchmarking project.  The project  has 2 components:</a:t>
            </a:r>
          </a:p>
          <a:p>
            <a:endParaRPr lang="en-US" dirty="0" smtClean="0"/>
          </a:p>
          <a:p>
            <a:pPr marL="223365" indent="-223365">
              <a:buAutoNum type="arabicPeriod"/>
            </a:pPr>
            <a:r>
              <a:rPr lang="en-US" dirty="0" smtClean="0"/>
              <a:t>Survey of members on how they code postoperative respiratory complications</a:t>
            </a:r>
          </a:p>
          <a:p>
            <a:pPr marL="223365" indent="-223365">
              <a:buAutoNum type="arabicPeriod"/>
            </a:pPr>
            <a:r>
              <a:rPr lang="en-US" dirty="0" smtClean="0"/>
              <a:t>Analysis of data from the UHC Clinical Database</a:t>
            </a:r>
          </a:p>
          <a:p>
            <a:pPr marL="223365" indent="-223365">
              <a:buAutoNum type="arabicPeriod"/>
            </a:pPr>
            <a:endParaRPr lang="en-US" dirty="0" smtClean="0"/>
          </a:p>
          <a:p>
            <a:pPr marL="223365" indent="-223365">
              <a:buAutoNum type="arabicPeriod"/>
            </a:pPr>
            <a:endParaRPr lang="en-US" dirty="0" smtClean="0"/>
          </a:p>
          <a:p>
            <a:pPr marL="223365" indent="-223365">
              <a:buAutoNum type="arabicPeriod"/>
            </a:pPr>
            <a:endParaRPr lang="en-US" dirty="0" smtClean="0"/>
          </a:p>
          <a:p>
            <a:pPr marL="223365" indent="-223365">
              <a:buNone/>
            </a:pPr>
            <a:r>
              <a:rPr lang="en-US" dirty="0" smtClean="0"/>
              <a:t>Note for</a:t>
            </a:r>
            <a:r>
              <a:rPr lang="en-US" baseline="0" dirty="0" smtClean="0"/>
              <a:t> LP: provide information from here on causes of PRF, and possible predictive value (slides that were cut previously)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01CCE-4CB0-418F-8F51-AA803F3187F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Before we review the case scenarios, we should review the AHRQ definition for PSI 11.</a:t>
            </a:r>
          </a:p>
          <a:p>
            <a:endParaRPr lang="en-US" dirty="0" smtClean="0"/>
          </a:p>
          <a:p>
            <a:r>
              <a:rPr lang="en-US" dirty="0" smtClean="0"/>
              <a:t>Main points: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Definition includes ICD-9 and procedure codes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relationship between the ICD-9 and procedures codes is “OR” not “AND”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01CCE-4CB0-418F-8F51-AA803F3187F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07B7A9-65B9-4957-949C-BBB24753A745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What is postoperative respiratory failure?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	</a:t>
            </a:r>
            <a:r>
              <a:rPr lang="en-US" b="1" dirty="0" smtClean="0">
                <a:latin typeface="Arial" charset="0"/>
                <a:cs typeface="Arial" charset="0"/>
              </a:rPr>
              <a:t> → </a:t>
            </a:r>
            <a:r>
              <a:rPr lang="en-US" b="1" dirty="0" smtClean="0">
                <a:latin typeface="Arial" charset="0"/>
              </a:rPr>
              <a:t>Not easy to define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Is it an important problem?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	</a:t>
            </a:r>
            <a:r>
              <a:rPr lang="en-US" b="1" dirty="0" smtClean="0">
                <a:latin typeface="Arial" charset="0"/>
                <a:cs typeface="Arial" charset="0"/>
              </a:rPr>
              <a:t> → Yes, both common and morbid</a:t>
            </a:r>
            <a:endParaRPr lang="en-US" b="1" dirty="0" smtClean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Is the indicator accurate? 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b="1" dirty="0" smtClean="0">
                <a:latin typeface="Arial" charset="0"/>
              </a:rPr>
              <a:t>	</a:t>
            </a:r>
            <a:r>
              <a:rPr lang="en-US" b="1" dirty="0" smtClean="0">
                <a:latin typeface="Arial" charset="0"/>
                <a:cs typeface="Arial" charset="0"/>
              </a:rPr>
              <a:t> → Yes, fairly accurate</a:t>
            </a:r>
            <a:r>
              <a:rPr lang="en-US" b="1" dirty="0" smtClean="0">
                <a:latin typeface="Arial" charset="0"/>
              </a:rPr>
              <a:t>                               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b="1" dirty="0" smtClean="0">
                <a:latin typeface="Arial" charset="0"/>
              </a:rPr>
              <a:t>Do coding practices affect the indicator’s rate?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b="1" dirty="0" smtClean="0">
                <a:latin typeface="Arial" charset="0"/>
              </a:rPr>
              <a:t>	</a:t>
            </a:r>
            <a:r>
              <a:rPr lang="en-US" b="1" dirty="0" smtClean="0">
                <a:latin typeface="Arial" charset="0"/>
                <a:cs typeface="Arial" charset="0"/>
              </a:rPr>
              <a:t> → Probably</a:t>
            </a:r>
            <a:endParaRPr lang="en-US" b="1" dirty="0" smtClean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defRPr/>
            </a:pPr>
            <a:endParaRPr lang="en-US" b="1" dirty="0" smtClean="0">
              <a:latin typeface="Arial" charset="0"/>
              <a:cs typeface="Arial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Highlights of demographic information: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65% of coders had more than 10 years of coding experience – very experienced group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85% of the organizations had the requested 3 coders respond to the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01CCE-4CB0-418F-8F51-AA803F3187FC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01CCE-4CB0-418F-8F51-AA803F3187FC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see the importance of this type of validation across many areas,. And the importance of focusing on specific steps of the process that will improve the overall outcome.</a:t>
            </a:r>
          </a:p>
          <a:p>
            <a:endParaRPr lang="en-US" dirty="0" smtClean="0"/>
          </a:p>
          <a:p>
            <a:r>
              <a:rPr lang="en-US" dirty="0" smtClean="0"/>
              <a:t>PSIs and HACs , relying</a:t>
            </a:r>
            <a:r>
              <a:rPr lang="en-US" baseline="0" dirty="0" smtClean="0"/>
              <a:t> on similar data;  improving one holds keys for improvement of 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706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388821" y="3840173"/>
            <a:ext cx="4457503" cy="307777"/>
          </a:xfrm>
          <a:prstGeom prst="rect">
            <a:avLst/>
          </a:prstGeom>
        </p:spPr>
        <p:txBody>
          <a:bodyPr lIns="45720" tIns="0" rIns="91440"/>
          <a:lstStyle>
            <a:lvl1pPr marL="0" indent="0" algn="l">
              <a:tabLst>
                <a:tab pos="1025525" algn="l"/>
              </a:tabLst>
              <a:defRPr sz="2000" b="0" i="0">
                <a:solidFill>
                  <a:srgbClr val="FFFFFF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388821" y="2776138"/>
            <a:ext cx="4457503" cy="1026836"/>
          </a:xfrm>
        </p:spPr>
        <p:txBody>
          <a:bodyPr/>
          <a:lstStyle>
            <a:lvl1pPr algn="l">
              <a:defRPr sz="3000" b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455496" y="3823855"/>
            <a:ext cx="4688504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rgbClr val="FFFFFF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6"/>
          <p:cNvGrpSpPr/>
          <p:nvPr userDrawn="1"/>
        </p:nvGrpSpPr>
        <p:grpSpPr>
          <a:xfrm>
            <a:off x="7579213" y="275428"/>
            <a:ext cx="1267111" cy="453346"/>
            <a:chOff x="-2422525" y="3141663"/>
            <a:chExt cx="1601787" cy="573087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741581" y="6293920"/>
            <a:ext cx="3008719" cy="25545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lang="en-US" sz="1600" b="0" i="0" smtClean="0">
                <a:solidFill>
                  <a:srgbClr val="FFFFFF"/>
                </a:solidFill>
                <a:latin typeface="+mj-lt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>
              <a:tabLst>
                <a:tab pos="1025525" algn="l"/>
              </a:tabLst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8839258" y="633451"/>
            <a:ext cx="155941" cy="1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180531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720563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6241" y="1420981"/>
            <a:ext cx="4041934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1420981"/>
            <a:ext cx="4262437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07324" y="976661"/>
            <a:ext cx="4047718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92638" y="976661"/>
            <a:ext cx="4262435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157119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out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8377949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13576" y="946975"/>
            <a:ext cx="4022724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946975"/>
            <a:ext cx="4262437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3441707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Group 25"/>
          <p:cNvGrpSpPr/>
          <p:nvPr userDrawn="1"/>
        </p:nvGrpSpPr>
        <p:grpSpPr>
          <a:xfrm>
            <a:off x="4580763" y="1045029"/>
            <a:ext cx="4274312" cy="5376400"/>
            <a:chOff x="-4023271" y="1138670"/>
            <a:chExt cx="3934218" cy="5376400"/>
          </a:xfrm>
        </p:grpSpPr>
        <p:sp>
          <p:nvSpPr>
            <p:cNvPr id="27" name="Rounded Rectangle 16"/>
            <p:cNvSpPr/>
            <p:nvPr userDrawn="1"/>
          </p:nvSpPr>
          <p:spPr bwMode="auto">
            <a:xfrm>
              <a:off x="-4023271" y="1138670"/>
              <a:ext cx="3934218" cy="5189119"/>
            </a:xfrm>
            <a:prstGeom prst="roundRect">
              <a:avLst>
                <a:gd name="adj" fmla="val 3767"/>
              </a:avLst>
            </a:prstGeom>
            <a:gradFill rotWithShape="1">
              <a:gsLst>
                <a:gs pos="81000">
                  <a:srgbClr val="FFFFFF">
                    <a:alpha val="0"/>
                  </a:srgbClr>
                </a:gs>
                <a:gs pos="100000">
                  <a:schemeClr val="tx2">
                    <a:lumMod val="40000"/>
                    <a:lumOff val="60000"/>
                    <a:alpha val="67000"/>
                  </a:schemeClr>
                </a:gs>
              </a:gsLst>
              <a:lin ang="5400000" scaled="1"/>
            </a:gradFill>
            <a:ln w="6350" algn="ctr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</p:spPr>
          <p:txBody>
            <a:bodyPr lIns="91440" tIns="182880" rIns="45720" anchor="t" anchorCtr="0"/>
            <a:lstStyle/>
            <a:p>
              <a:pPr marL="61912">
                <a:lnSpc>
                  <a:spcPct val="85000"/>
                </a:lnSpc>
                <a:spcBef>
                  <a:spcPts val="300"/>
                </a:spcBef>
                <a:spcAft>
                  <a:spcPts val="400"/>
                </a:spcAft>
                <a:buClr>
                  <a:schemeClr val="tx1"/>
                </a:buClr>
                <a:buFont typeface="Webdings" pitchFamily="18" charset="2"/>
              </a:pPr>
              <a:endParaRPr lang="en-US" sz="1800" dirty="0">
                <a:latin typeface="+mn-lt"/>
                <a:cs typeface="Arial" pitchFamily="34" charset="0"/>
              </a:endParaRPr>
            </a:p>
          </p:txBody>
        </p:sp>
        <p:pic>
          <p:nvPicPr>
            <p:cNvPr id="28" name="Imagen 6"/>
            <p:cNvPicPr preferRelativeResize="0"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4006587" y="6140509"/>
              <a:ext cx="3816621" cy="374561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407324" y="1045029"/>
            <a:ext cx="4164676" cy="5376400"/>
            <a:chOff x="-4023271" y="1138670"/>
            <a:chExt cx="3833305" cy="5376400"/>
          </a:xfrm>
        </p:grpSpPr>
        <p:sp>
          <p:nvSpPr>
            <p:cNvPr id="24" name="Rounded Rectangle 16"/>
            <p:cNvSpPr/>
            <p:nvPr userDrawn="1"/>
          </p:nvSpPr>
          <p:spPr bwMode="auto">
            <a:xfrm>
              <a:off x="-4023271" y="1138670"/>
              <a:ext cx="3724001" cy="5189119"/>
            </a:xfrm>
            <a:prstGeom prst="roundRect">
              <a:avLst>
                <a:gd name="adj" fmla="val 3767"/>
              </a:avLst>
            </a:prstGeom>
            <a:gradFill rotWithShape="1">
              <a:gsLst>
                <a:gs pos="81000">
                  <a:srgbClr val="FFFFFF">
                    <a:alpha val="0"/>
                  </a:srgbClr>
                </a:gs>
                <a:gs pos="100000">
                  <a:schemeClr val="tx2">
                    <a:lumMod val="40000"/>
                    <a:lumOff val="60000"/>
                    <a:alpha val="67000"/>
                  </a:schemeClr>
                </a:gs>
              </a:gsLst>
              <a:lin ang="5400000" scaled="1"/>
            </a:gradFill>
            <a:ln w="6350" algn="ctr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</p:spPr>
          <p:txBody>
            <a:bodyPr lIns="91440" tIns="182880" rIns="45720" anchor="t" anchorCtr="0"/>
            <a:lstStyle/>
            <a:p>
              <a:pPr marL="61912">
                <a:lnSpc>
                  <a:spcPct val="85000"/>
                </a:lnSpc>
                <a:spcBef>
                  <a:spcPts val="300"/>
                </a:spcBef>
                <a:spcAft>
                  <a:spcPts val="400"/>
                </a:spcAft>
                <a:buClr>
                  <a:schemeClr val="tx1"/>
                </a:buClr>
                <a:buFont typeface="Webdings" pitchFamily="18" charset="2"/>
              </a:pPr>
              <a:endParaRPr lang="en-US" sz="1800" dirty="0">
                <a:latin typeface="+mn-lt"/>
                <a:cs typeface="Arial" pitchFamily="34" charset="0"/>
              </a:endParaRPr>
            </a:p>
          </p:txBody>
        </p:sp>
        <p:pic>
          <p:nvPicPr>
            <p:cNvPr id="25" name="Imagen 6"/>
            <p:cNvPicPr preferRelativeResize="0"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4006587" y="6140509"/>
              <a:ext cx="3816621" cy="374561"/>
            </a:xfrm>
            <a:prstGeom prst="rect">
              <a:avLst/>
            </a:prstGeom>
          </p:spPr>
        </p:pic>
      </p:grpSp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18827" y="44323"/>
            <a:ext cx="7212257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6241" y="1420981"/>
            <a:ext cx="4041934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1420981"/>
            <a:ext cx="4262437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07324" y="976661"/>
            <a:ext cx="4047718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92638" y="976661"/>
            <a:ext cx="4262436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337798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51" y="40023"/>
            <a:ext cx="8429624" cy="8318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8CBCCA-A041-4A19-BA78-FA80830832E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9935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Screen Gr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16849" y="44323"/>
            <a:ext cx="7223761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934927" y="178095"/>
            <a:ext cx="1046329" cy="374355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7" name="Straight Connector 16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 userDrawn="1"/>
        </p:nvSpPr>
        <p:spPr bwMode="auto">
          <a:xfrm>
            <a:off x="8970778" y="471665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1959298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017EB-7469-4288-94F3-D2662C306B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2315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hc_pp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t" anchorCtr="0">
            <a:no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0680" y="4343400"/>
            <a:ext cx="3200400" cy="914400"/>
          </a:xfrm>
        </p:spPr>
        <p:txBody>
          <a:bodyPr>
            <a:noAutofit/>
          </a:bodyPr>
          <a:lstStyle>
            <a:lvl1pPr marL="0" indent="0" algn="r">
              <a:buNone/>
              <a:defRPr sz="2000" b="0">
                <a:solidFill>
                  <a:srgbClr val="0000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592824"/>
            <a:ext cx="2133600" cy="228600"/>
          </a:xfrm>
          <a:prstGeom prst="rect">
            <a:avLst/>
          </a:prstGeom>
        </p:spPr>
        <p:txBody>
          <a:bodyPr/>
          <a:lstStyle/>
          <a:p>
            <a:fld id="{4756C665-B6E2-49CD-8040-866D6FF7AE55}" type="datetime1">
              <a:rPr lang="en-US" smtClean="0"/>
              <a:pPr/>
              <a:t>9/10/2012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86400" y="6592824"/>
            <a:ext cx="2895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©2011 University HealthSystem Consortium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D045-BA70-4C12-B5AD-75266A9D627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255"/>
          <p:cNvGrpSpPr>
            <a:grpSpLocks/>
          </p:cNvGrpSpPr>
          <p:nvPr userDrawn="1"/>
        </p:nvGrpSpPr>
        <p:grpSpPr bwMode="auto">
          <a:xfrm>
            <a:off x="6477000" y="5486400"/>
            <a:ext cx="2347913" cy="355600"/>
            <a:chOff x="4029" y="3417"/>
            <a:chExt cx="1479" cy="224"/>
          </a:xfrm>
        </p:grpSpPr>
        <p:sp>
          <p:nvSpPr>
            <p:cNvPr id="9" name="Freeform 256"/>
            <p:cNvSpPr>
              <a:spLocks/>
            </p:cNvSpPr>
            <p:nvPr/>
          </p:nvSpPr>
          <p:spPr bwMode="auto">
            <a:xfrm>
              <a:off x="4029" y="3417"/>
              <a:ext cx="1479" cy="224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863" y="0"/>
                </a:cxn>
                <a:cxn ang="0">
                  <a:pos x="1663" y="0"/>
                </a:cxn>
                <a:cxn ang="0">
                  <a:pos x="1663" y="224"/>
                </a:cxn>
                <a:cxn ang="0">
                  <a:pos x="863" y="224"/>
                </a:cxn>
                <a:cxn ang="0">
                  <a:pos x="64" y="224"/>
                </a:cxn>
                <a:cxn ang="0">
                  <a:pos x="57" y="224"/>
                </a:cxn>
                <a:cxn ang="0">
                  <a:pos x="50" y="223"/>
                </a:cxn>
                <a:cxn ang="0">
                  <a:pos x="45" y="221"/>
                </a:cxn>
                <a:cxn ang="0">
                  <a:pos x="39" y="219"/>
                </a:cxn>
                <a:cxn ang="0">
                  <a:pos x="33" y="216"/>
                </a:cxn>
                <a:cxn ang="0">
                  <a:pos x="28" y="213"/>
                </a:cxn>
                <a:cxn ang="0">
                  <a:pos x="23" y="209"/>
                </a:cxn>
                <a:cxn ang="0">
                  <a:pos x="19" y="205"/>
                </a:cxn>
                <a:cxn ang="0">
                  <a:pos x="11" y="196"/>
                </a:cxn>
                <a:cxn ang="0">
                  <a:pos x="5" y="187"/>
                </a:cxn>
                <a:cxn ang="0">
                  <a:pos x="1" y="177"/>
                </a:cxn>
                <a:cxn ang="0">
                  <a:pos x="0" y="172"/>
                </a:cxn>
                <a:cxn ang="0">
                  <a:pos x="0" y="168"/>
                </a:cxn>
                <a:cxn ang="0">
                  <a:pos x="0" y="58"/>
                </a:cxn>
                <a:cxn ang="0">
                  <a:pos x="0" y="52"/>
                </a:cxn>
                <a:cxn ang="0">
                  <a:pos x="1" y="47"/>
                </a:cxn>
                <a:cxn ang="0">
                  <a:pos x="2" y="41"/>
                </a:cxn>
                <a:cxn ang="0">
                  <a:pos x="5" y="35"/>
                </a:cxn>
                <a:cxn ang="0">
                  <a:pos x="6" y="30"/>
                </a:cxn>
                <a:cxn ang="0">
                  <a:pos x="10" y="25"/>
                </a:cxn>
                <a:cxn ang="0">
                  <a:pos x="12" y="20"/>
                </a:cxn>
                <a:cxn ang="0">
                  <a:pos x="18" y="16"/>
                </a:cxn>
                <a:cxn ang="0">
                  <a:pos x="21" y="13"/>
                </a:cxn>
                <a:cxn ang="0">
                  <a:pos x="26" y="10"/>
                </a:cxn>
                <a:cxn ang="0">
                  <a:pos x="31" y="6"/>
                </a:cxn>
                <a:cxn ang="0">
                  <a:pos x="38" y="5"/>
                </a:cxn>
                <a:cxn ang="0">
                  <a:pos x="44" y="3"/>
                </a:cxn>
                <a:cxn ang="0">
                  <a:pos x="50" y="1"/>
                </a:cxn>
                <a:cxn ang="0">
                  <a:pos x="57" y="0"/>
                </a:cxn>
                <a:cxn ang="0">
                  <a:pos x="64" y="0"/>
                </a:cxn>
              </a:cxnLst>
              <a:rect l="0" t="0" r="r" b="b"/>
              <a:pathLst>
                <a:path w="1663" h="224">
                  <a:moveTo>
                    <a:pt x="64" y="0"/>
                  </a:moveTo>
                  <a:lnTo>
                    <a:pt x="863" y="0"/>
                  </a:lnTo>
                  <a:lnTo>
                    <a:pt x="1663" y="0"/>
                  </a:lnTo>
                  <a:lnTo>
                    <a:pt x="1663" y="224"/>
                  </a:lnTo>
                  <a:lnTo>
                    <a:pt x="863" y="224"/>
                  </a:lnTo>
                  <a:lnTo>
                    <a:pt x="64" y="224"/>
                  </a:lnTo>
                  <a:lnTo>
                    <a:pt x="57" y="224"/>
                  </a:lnTo>
                  <a:lnTo>
                    <a:pt x="50" y="223"/>
                  </a:lnTo>
                  <a:lnTo>
                    <a:pt x="45" y="221"/>
                  </a:lnTo>
                  <a:lnTo>
                    <a:pt x="39" y="219"/>
                  </a:lnTo>
                  <a:lnTo>
                    <a:pt x="33" y="216"/>
                  </a:lnTo>
                  <a:lnTo>
                    <a:pt x="28" y="213"/>
                  </a:lnTo>
                  <a:lnTo>
                    <a:pt x="23" y="209"/>
                  </a:lnTo>
                  <a:lnTo>
                    <a:pt x="19" y="205"/>
                  </a:lnTo>
                  <a:lnTo>
                    <a:pt x="11" y="196"/>
                  </a:lnTo>
                  <a:lnTo>
                    <a:pt x="5" y="187"/>
                  </a:lnTo>
                  <a:lnTo>
                    <a:pt x="1" y="177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1" y="47"/>
                  </a:lnTo>
                  <a:lnTo>
                    <a:pt x="2" y="41"/>
                  </a:lnTo>
                  <a:lnTo>
                    <a:pt x="5" y="35"/>
                  </a:lnTo>
                  <a:lnTo>
                    <a:pt x="6" y="30"/>
                  </a:lnTo>
                  <a:lnTo>
                    <a:pt x="10" y="25"/>
                  </a:lnTo>
                  <a:lnTo>
                    <a:pt x="12" y="20"/>
                  </a:lnTo>
                  <a:lnTo>
                    <a:pt x="18" y="16"/>
                  </a:lnTo>
                  <a:lnTo>
                    <a:pt x="21" y="13"/>
                  </a:lnTo>
                  <a:lnTo>
                    <a:pt x="26" y="10"/>
                  </a:lnTo>
                  <a:lnTo>
                    <a:pt x="31" y="6"/>
                  </a:lnTo>
                  <a:lnTo>
                    <a:pt x="38" y="5"/>
                  </a:lnTo>
                  <a:lnTo>
                    <a:pt x="44" y="3"/>
                  </a:lnTo>
                  <a:lnTo>
                    <a:pt x="50" y="1"/>
                  </a:lnTo>
                  <a:lnTo>
                    <a:pt x="57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C5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257"/>
            <p:cNvGrpSpPr>
              <a:grpSpLocks/>
            </p:cNvGrpSpPr>
            <p:nvPr/>
          </p:nvGrpSpPr>
          <p:grpSpPr bwMode="auto">
            <a:xfrm>
              <a:off x="4096" y="3503"/>
              <a:ext cx="1289" cy="54"/>
              <a:chOff x="3916" y="3503"/>
              <a:chExt cx="1459" cy="54"/>
            </a:xfrm>
          </p:grpSpPr>
          <p:sp>
            <p:nvSpPr>
              <p:cNvPr id="11" name="Freeform 258"/>
              <p:cNvSpPr>
                <a:spLocks/>
              </p:cNvSpPr>
              <p:nvPr/>
            </p:nvSpPr>
            <p:spPr bwMode="auto">
              <a:xfrm>
                <a:off x="3916" y="3504"/>
                <a:ext cx="51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20" y="5"/>
                  </a:cxn>
                  <a:cxn ang="0">
                    <a:pos x="20" y="52"/>
                  </a:cxn>
                  <a:cxn ang="0">
                    <a:pos x="29" y="52"/>
                  </a:cxn>
                  <a:cxn ang="0">
                    <a:pos x="29" y="5"/>
                  </a:cxn>
                  <a:cxn ang="0">
                    <a:pos x="51" y="5"/>
                  </a:cxn>
                  <a:cxn ang="0">
                    <a:pos x="51" y="0"/>
                  </a:cxn>
                  <a:cxn ang="0">
                    <a:pos x="0" y="0"/>
                  </a:cxn>
                </a:cxnLst>
                <a:rect l="0" t="0" r="r" b="b"/>
                <a:pathLst>
                  <a:path w="51" h="52">
                    <a:moveTo>
                      <a:pt x="0" y="0"/>
                    </a:moveTo>
                    <a:lnTo>
                      <a:pt x="0" y="5"/>
                    </a:lnTo>
                    <a:lnTo>
                      <a:pt x="20" y="5"/>
                    </a:lnTo>
                    <a:lnTo>
                      <a:pt x="20" y="52"/>
                    </a:lnTo>
                    <a:lnTo>
                      <a:pt x="29" y="52"/>
                    </a:lnTo>
                    <a:lnTo>
                      <a:pt x="29" y="5"/>
                    </a:lnTo>
                    <a:lnTo>
                      <a:pt x="51" y="5"/>
                    </a:lnTo>
                    <a:lnTo>
                      <a:pt x="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" name="Freeform 259"/>
              <p:cNvSpPr>
                <a:spLocks/>
              </p:cNvSpPr>
              <p:nvPr/>
            </p:nvSpPr>
            <p:spPr bwMode="auto">
              <a:xfrm>
                <a:off x="3980" y="3504"/>
                <a:ext cx="47" cy="52"/>
              </a:xfrm>
              <a:custGeom>
                <a:avLst/>
                <a:gdLst/>
                <a:ahLst/>
                <a:cxnLst>
                  <a:cxn ang="0">
                    <a:pos x="9" y="22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2"/>
                  </a:cxn>
                  <a:cxn ang="0">
                    <a:pos x="9" y="52"/>
                  </a:cxn>
                  <a:cxn ang="0">
                    <a:pos x="9" y="27"/>
                  </a:cxn>
                  <a:cxn ang="0">
                    <a:pos x="37" y="27"/>
                  </a:cxn>
                  <a:cxn ang="0">
                    <a:pos x="37" y="52"/>
                  </a:cxn>
                  <a:cxn ang="0">
                    <a:pos x="46" y="52"/>
                  </a:cxn>
                  <a:cxn ang="0">
                    <a:pos x="46" y="0"/>
                  </a:cxn>
                  <a:cxn ang="0">
                    <a:pos x="37" y="0"/>
                  </a:cxn>
                  <a:cxn ang="0">
                    <a:pos x="37" y="22"/>
                  </a:cxn>
                  <a:cxn ang="0">
                    <a:pos x="9" y="22"/>
                  </a:cxn>
                </a:cxnLst>
                <a:rect l="0" t="0" r="r" b="b"/>
                <a:pathLst>
                  <a:path w="46" h="52">
                    <a:moveTo>
                      <a:pt x="9" y="22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9" y="52"/>
                    </a:lnTo>
                    <a:lnTo>
                      <a:pt x="9" y="27"/>
                    </a:lnTo>
                    <a:lnTo>
                      <a:pt x="37" y="27"/>
                    </a:lnTo>
                    <a:lnTo>
                      <a:pt x="37" y="52"/>
                    </a:lnTo>
                    <a:lnTo>
                      <a:pt x="46" y="52"/>
                    </a:lnTo>
                    <a:lnTo>
                      <a:pt x="46" y="0"/>
                    </a:lnTo>
                    <a:lnTo>
                      <a:pt x="37" y="0"/>
                    </a:lnTo>
                    <a:lnTo>
                      <a:pt x="37" y="22"/>
                    </a:lnTo>
                    <a:lnTo>
                      <a:pt x="9" y="22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260"/>
              <p:cNvSpPr>
                <a:spLocks/>
              </p:cNvSpPr>
              <p:nvPr/>
            </p:nvSpPr>
            <p:spPr bwMode="auto">
              <a:xfrm>
                <a:off x="4048" y="3504"/>
                <a:ext cx="36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36" y="52"/>
                  </a:cxn>
                  <a:cxn ang="0">
                    <a:pos x="36" y="46"/>
                  </a:cxn>
                  <a:cxn ang="0">
                    <a:pos x="9" y="46"/>
                  </a:cxn>
                  <a:cxn ang="0">
                    <a:pos x="9" y="27"/>
                  </a:cxn>
                  <a:cxn ang="0">
                    <a:pos x="33" y="27"/>
                  </a:cxn>
                  <a:cxn ang="0">
                    <a:pos x="33" y="22"/>
                  </a:cxn>
                  <a:cxn ang="0">
                    <a:pos x="9" y="22"/>
                  </a:cxn>
                  <a:cxn ang="0">
                    <a:pos x="9" y="5"/>
                  </a:cxn>
                  <a:cxn ang="0">
                    <a:pos x="36" y="5"/>
                  </a:cxn>
                  <a:cxn ang="0">
                    <a:pos x="36" y="0"/>
                  </a:cxn>
                  <a:cxn ang="0">
                    <a:pos x="0" y="0"/>
                  </a:cxn>
                </a:cxnLst>
                <a:rect l="0" t="0" r="r" b="b"/>
                <a:pathLst>
                  <a:path w="36" h="52">
                    <a:moveTo>
                      <a:pt x="0" y="0"/>
                    </a:moveTo>
                    <a:lnTo>
                      <a:pt x="0" y="52"/>
                    </a:lnTo>
                    <a:lnTo>
                      <a:pt x="36" y="52"/>
                    </a:lnTo>
                    <a:lnTo>
                      <a:pt x="36" y="46"/>
                    </a:lnTo>
                    <a:lnTo>
                      <a:pt x="9" y="46"/>
                    </a:lnTo>
                    <a:lnTo>
                      <a:pt x="9" y="27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9" y="22"/>
                    </a:lnTo>
                    <a:lnTo>
                      <a:pt x="9" y="5"/>
                    </a:lnTo>
                    <a:lnTo>
                      <a:pt x="36" y="5"/>
                    </a:lnTo>
                    <a:lnTo>
                      <a:pt x="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261"/>
              <p:cNvSpPr>
                <a:spLocks noEditPoints="1"/>
              </p:cNvSpPr>
              <p:nvPr/>
            </p:nvSpPr>
            <p:spPr bwMode="auto">
              <a:xfrm>
                <a:off x="4132" y="3504"/>
                <a:ext cx="35" cy="52"/>
              </a:xfrm>
              <a:custGeom>
                <a:avLst/>
                <a:gdLst/>
                <a:ahLst/>
                <a:cxnLst>
                  <a:cxn ang="0">
                    <a:pos x="8" y="32"/>
                  </a:cxn>
                  <a:cxn ang="0">
                    <a:pos x="12" y="32"/>
                  </a:cxn>
                  <a:cxn ang="0">
                    <a:pos x="18" y="32"/>
                  </a:cxn>
                  <a:cxn ang="0">
                    <a:pos x="25" y="31"/>
                  </a:cxn>
                  <a:cxn ang="0">
                    <a:pos x="30" y="28"/>
                  </a:cxn>
                  <a:cxn ang="0">
                    <a:pos x="32" y="26"/>
                  </a:cxn>
                  <a:cxn ang="0">
                    <a:pos x="35" y="22"/>
                  </a:cxn>
                  <a:cxn ang="0">
                    <a:pos x="36" y="19"/>
                  </a:cxn>
                  <a:cxn ang="0">
                    <a:pos x="36" y="16"/>
                  </a:cxn>
                  <a:cxn ang="0">
                    <a:pos x="35" y="9"/>
                  </a:cxn>
                  <a:cxn ang="0">
                    <a:pos x="34" y="7"/>
                  </a:cxn>
                  <a:cxn ang="0">
                    <a:pos x="31" y="4"/>
                  </a:cxn>
                  <a:cxn ang="0">
                    <a:pos x="29" y="3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8" y="32"/>
                  </a:cxn>
                  <a:cxn ang="0">
                    <a:pos x="8" y="5"/>
                  </a:cxn>
                  <a:cxn ang="0">
                    <a:pos x="11" y="5"/>
                  </a:cxn>
                  <a:cxn ang="0">
                    <a:pos x="13" y="5"/>
                  </a:cxn>
                  <a:cxn ang="0">
                    <a:pos x="20" y="5"/>
                  </a:cxn>
                  <a:cxn ang="0">
                    <a:pos x="22" y="7"/>
                  </a:cxn>
                  <a:cxn ang="0">
                    <a:pos x="25" y="9"/>
                  </a:cxn>
                  <a:cxn ang="0">
                    <a:pos x="26" y="12"/>
                  </a:cxn>
                  <a:cxn ang="0">
                    <a:pos x="27" y="16"/>
                  </a:cxn>
                  <a:cxn ang="0">
                    <a:pos x="26" y="21"/>
                  </a:cxn>
                  <a:cxn ang="0">
                    <a:pos x="26" y="22"/>
                  </a:cxn>
                  <a:cxn ang="0">
                    <a:pos x="25" y="24"/>
                  </a:cxn>
                  <a:cxn ang="0">
                    <a:pos x="22" y="26"/>
                  </a:cxn>
                  <a:cxn ang="0">
                    <a:pos x="18" y="27"/>
                  </a:cxn>
                  <a:cxn ang="0">
                    <a:pos x="13" y="27"/>
                  </a:cxn>
                  <a:cxn ang="0">
                    <a:pos x="10" y="27"/>
                  </a:cxn>
                  <a:cxn ang="0">
                    <a:pos x="8" y="27"/>
                  </a:cxn>
                  <a:cxn ang="0">
                    <a:pos x="8" y="5"/>
                  </a:cxn>
                </a:cxnLst>
                <a:rect l="0" t="0" r="r" b="b"/>
                <a:pathLst>
                  <a:path w="36" h="52">
                    <a:moveTo>
                      <a:pt x="8" y="32"/>
                    </a:moveTo>
                    <a:lnTo>
                      <a:pt x="12" y="32"/>
                    </a:lnTo>
                    <a:lnTo>
                      <a:pt x="18" y="32"/>
                    </a:lnTo>
                    <a:lnTo>
                      <a:pt x="25" y="31"/>
                    </a:lnTo>
                    <a:lnTo>
                      <a:pt x="30" y="28"/>
                    </a:lnTo>
                    <a:lnTo>
                      <a:pt x="32" y="26"/>
                    </a:lnTo>
                    <a:lnTo>
                      <a:pt x="35" y="22"/>
                    </a:lnTo>
                    <a:lnTo>
                      <a:pt x="36" y="19"/>
                    </a:lnTo>
                    <a:lnTo>
                      <a:pt x="36" y="16"/>
                    </a:lnTo>
                    <a:lnTo>
                      <a:pt x="35" y="9"/>
                    </a:lnTo>
                    <a:lnTo>
                      <a:pt x="34" y="7"/>
                    </a:lnTo>
                    <a:lnTo>
                      <a:pt x="31" y="4"/>
                    </a:lnTo>
                    <a:lnTo>
                      <a:pt x="29" y="3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8" y="52"/>
                    </a:lnTo>
                    <a:lnTo>
                      <a:pt x="8" y="32"/>
                    </a:lnTo>
                    <a:close/>
                    <a:moveTo>
                      <a:pt x="8" y="5"/>
                    </a:moveTo>
                    <a:lnTo>
                      <a:pt x="11" y="5"/>
                    </a:lnTo>
                    <a:lnTo>
                      <a:pt x="13" y="5"/>
                    </a:lnTo>
                    <a:lnTo>
                      <a:pt x="20" y="5"/>
                    </a:lnTo>
                    <a:lnTo>
                      <a:pt x="22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7" y="16"/>
                    </a:lnTo>
                    <a:lnTo>
                      <a:pt x="26" y="21"/>
                    </a:lnTo>
                    <a:lnTo>
                      <a:pt x="26" y="22"/>
                    </a:lnTo>
                    <a:lnTo>
                      <a:pt x="25" y="24"/>
                    </a:lnTo>
                    <a:lnTo>
                      <a:pt x="22" y="26"/>
                    </a:lnTo>
                    <a:lnTo>
                      <a:pt x="18" y="27"/>
                    </a:lnTo>
                    <a:lnTo>
                      <a:pt x="13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262"/>
              <p:cNvSpPr>
                <a:spLocks noEditPoints="1"/>
              </p:cNvSpPr>
              <p:nvPr/>
            </p:nvSpPr>
            <p:spPr bwMode="auto">
              <a:xfrm>
                <a:off x="4182" y="3503"/>
                <a:ext cx="55" cy="5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5" y="4"/>
                  </a:cxn>
                  <a:cxn ang="0">
                    <a:pos x="6" y="10"/>
                  </a:cxn>
                  <a:cxn ang="0">
                    <a:pos x="2" y="15"/>
                  </a:cxn>
                  <a:cxn ang="0">
                    <a:pos x="0" y="28"/>
                  </a:cxn>
                  <a:cxn ang="0">
                    <a:pos x="2" y="41"/>
                  </a:cxn>
                  <a:cxn ang="0">
                    <a:pos x="6" y="46"/>
                  </a:cxn>
                  <a:cxn ang="0">
                    <a:pos x="13" y="51"/>
                  </a:cxn>
                  <a:cxn ang="0">
                    <a:pos x="19" y="53"/>
                  </a:cxn>
                  <a:cxn ang="0">
                    <a:pos x="35" y="53"/>
                  </a:cxn>
                  <a:cxn ang="0">
                    <a:pos x="43" y="51"/>
                  </a:cxn>
                  <a:cxn ang="0">
                    <a:pos x="50" y="43"/>
                  </a:cxn>
                  <a:cxn ang="0">
                    <a:pos x="54" y="38"/>
                  </a:cxn>
                  <a:cxn ang="0">
                    <a:pos x="55" y="30"/>
                  </a:cxn>
                  <a:cxn ang="0">
                    <a:pos x="55" y="23"/>
                  </a:cxn>
                  <a:cxn ang="0">
                    <a:pos x="54" y="17"/>
                  </a:cxn>
                  <a:cxn ang="0">
                    <a:pos x="50" y="10"/>
                  </a:cxn>
                  <a:cxn ang="0">
                    <a:pos x="43" y="4"/>
                  </a:cxn>
                  <a:cxn ang="0">
                    <a:pos x="36" y="1"/>
                  </a:cxn>
                  <a:cxn ang="0">
                    <a:pos x="29" y="0"/>
                  </a:cxn>
                  <a:cxn ang="0">
                    <a:pos x="34" y="6"/>
                  </a:cxn>
                  <a:cxn ang="0">
                    <a:pos x="38" y="9"/>
                  </a:cxn>
                  <a:cxn ang="0">
                    <a:pos x="44" y="18"/>
                  </a:cxn>
                  <a:cxn ang="0">
                    <a:pos x="47" y="28"/>
                  </a:cxn>
                  <a:cxn ang="0">
                    <a:pos x="45" y="37"/>
                  </a:cxn>
                  <a:cxn ang="0">
                    <a:pos x="42" y="43"/>
                  </a:cxn>
                  <a:cxn ang="0">
                    <a:pos x="35" y="47"/>
                  </a:cxn>
                  <a:cxn ang="0">
                    <a:pos x="29" y="49"/>
                  </a:cxn>
                  <a:cxn ang="0">
                    <a:pos x="19" y="46"/>
                  </a:cxn>
                  <a:cxn ang="0">
                    <a:pos x="11" y="38"/>
                  </a:cxn>
                  <a:cxn ang="0">
                    <a:pos x="9" y="33"/>
                  </a:cxn>
                  <a:cxn ang="0">
                    <a:pos x="9" y="23"/>
                  </a:cxn>
                  <a:cxn ang="0">
                    <a:pos x="13" y="13"/>
                  </a:cxn>
                  <a:cxn ang="0">
                    <a:pos x="19" y="8"/>
                  </a:cxn>
                  <a:cxn ang="0">
                    <a:pos x="24" y="6"/>
                  </a:cxn>
                </a:cxnLst>
                <a:rect l="0" t="0" r="r" b="b"/>
                <a:pathLst>
                  <a:path w="55" h="54">
                    <a:moveTo>
                      <a:pt x="29" y="0"/>
                    </a:moveTo>
                    <a:lnTo>
                      <a:pt x="24" y="0"/>
                    </a:lnTo>
                    <a:lnTo>
                      <a:pt x="20" y="1"/>
                    </a:lnTo>
                    <a:lnTo>
                      <a:pt x="15" y="4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2" y="41"/>
                    </a:lnTo>
                    <a:lnTo>
                      <a:pt x="5" y="43"/>
                    </a:lnTo>
                    <a:lnTo>
                      <a:pt x="6" y="46"/>
                    </a:lnTo>
                    <a:lnTo>
                      <a:pt x="9" y="48"/>
                    </a:lnTo>
                    <a:lnTo>
                      <a:pt x="13" y="51"/>
                    </a:lnTo>
                    <a:lnTo>
                      <a:pt x="15" y="52"/>
                    </a:lnTo>
                    <a:lnTo>
                      <a:pt x="19" y="53"/>
                    </a:lnTo>
                    <a:lnTo>
                      <a:pt x="26" y="54"/>
                    </a:lnTo>
                    <a:lnTo>
                      <a:pt x="35" y="53"/>
                    </a:lnTo>
                    <a:lnTo>
                      <a:pt x="39" y="52"/>
                    </a:lnTo>
                    <a:lnTo>
                      <a:pt x="43" y="51"/>
                    </a:lnTo>
                    <a:lnTo>
                      <a:pt x="48" y="46"/>
                    </a:lnTo>
                    <a:lnTo>
                      <a:pt x="50" y="43"/>
                    </a:lnTo>
                    <a:lnTo>
                      <a:pt x="52" y="41"/>
                    </a:lnTo>
                    <a:lnTo>
                      <a:pt x="54" y="38"/>
                    </a:lnTo>
                    <a:lnTo>
                      <a:pt x="55" y="34"/>
                    </a:lnTo>
                    <a:lnTo>
                      <a:pt x="55" y="30"/>
                    </a:lnTo>
                    <a:lnTo>
                      <a:pt x="55" y="27"/>
                    </a:lnTo>
                    <a:lnTo>
                      <a:pt x="55" y="23"/>
                    </a:lnTo>
                    <a:lnTo>
                      <a:pt x="55" y="19"/>
                    </a:lnTo>
                    <a:lnTo>
                      <a:pt x="54" y="17"/>
                    </a:lnTo>
                    <a:lnTo>
                      <a:pt x="53" y="13"/>
                    </a:lnTo>
                    <a:lnTo>
                      <a:pt x="50" y="10"/>
                    </a:lnTo>
                    <a:lnTo>
                      <a:pt x="49" y="8"/>
                    </a:lnTo>
                    <a:lnTo>
                      <a:pt x="43" y="4"/>
                    </a:lnTo>
                    <a:lnTo>
                      <a:pt x="40" y="3"/>
                    </a:lnTo>
                    <a:lnTo>
                      <a:pt x="36" y="1"/>
                    </a:lnTo>
                    <a:lnTo>
                      <a:pt x="33" y="0"/>
                    </a:lnTo>
                    <a:lnTo>
                      <a:pt x="29" y="0"/>
                    </a:lnTo>
                    <a:close/>
                    <a:moveTo>
                      <a:pt x="28" y="6"/>
                    </a:moveTo>
                    <a:lnTo>
                      <a:pt x="34" y="6"/>
                    </a:lnTo>
                    <a:lnTo>
                      <a:pt x="35" y="8"/>
                    </a:lnTo>
                    <a:lnTo>
                      <a:pt x="38" y="9"/>
                    </a:lnTo>
                    <a:lnTo>
                      <a:pt x="42" y="13"/>
                    </a:lnTo>
                    <a:lnTo>
                      <a:pt x="44" y="18"/>
                    </a:lnTo>
                    <a:lnTo>
                      <a:pt x="47" y="23"/>
                    </a:lnTo>
                    <a:lnTo>
                      <a:pt x="47" y="28"/>
                    </a:lnTo>
                    <a:lnTo>
                      <a:pt x="47" y="33"/>
                    </a:lnTo>
                    <a:lnTo>
                      <a:pt x="45" y="37"/>
                    </a:lnTo>
                    <a:lnTo>
                      <a:pt x="44" y="39"/>
                    </a:lnTo>
                    <a:lnTo>
                      <a:pt x="42" y="43"/>
                    </a:lnTo>
                    <a:lnTo>
                      <a:pt x="39" y="46"/>
                    </a:lnTo>
                    <a:lnTo>
                      <a:pt x="35" y="47"/>
                    </a:lnTo>
                    <a:lnTo>
                      <a:pt x="33" y="48"/>
                    </a:lnTo>
                    <a:lnTo>
                      <a:pt x="29" y="49"/>
                    </a:lnTo>
                    <a:lnTo>
                      <a:pt x="23" y="48"/>
                    </a:lnTo>
                    <a:lnTo>
                      <a:pt x="19" y="46"/>
                    </a:lnTo>
                    <a:lnTo>
                      <a:pt x="14" y="42"/>
                    </a:lnTo>
                    <a:lnTo>
                      <a:pt x="11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9" y="23"/>
                    </a:lnTo>
                    <a:lnTo>
                      <a:pt x="10" y="18"/>
                    </a:lnTo>
                    <a:lnTo>
                      <a:pt x="13" y="13"/>
                    </a:lnTo>
                    <a:lnTo>
                      <a:pt x="16" y="9"/>
                    </a:lnTo>
                    <a:lnTo>
                      <a:pt x="19" y="8"/>
                    </a:lnTo>
                    <a:lnTo>
                      <a:pt x="21" y="6"/>
                    </a:lnTo>
                    <a:lnTo>
                      <a:pt x="24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263"/>
              <p:cNvSpPr>
                <a:spLocks/>
              </p:cNvSpPr>
              <p:nvPr/>
            </p:nvSpPr>
            <p:spPr bwMode="auto">
              <a:xfrm>
                <a:off x="4249" y="3504"/>
                <a:ext cx="77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52"/>
                  </a:cxn>
                  <a:cxn ang="0">
                    <a:pos x="25" y="52"/>
                  </a:cxn>
                  <a:cxn ang="0">
                    <a:pos x="39" y="13"/>
                  </a:cxn>
                  <a:cxn ang="0">
                    <a:pos x="51" y="52"/>
                  </a:cxn>
                  <a:cxn ang="0">
                    <a:pos x="56" y="5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55" y="42"/>
                  </a:cxn>
                  <a:cxn ang="0">
                    <a:pos x="43" y="0"/>
                  </a:cxn>
                  <a:cxn ang="0">
                    <a:pos x="37" y="0"/>
                  </a:cxn>
                  <a:cxn ang="0">
                    <a:pos x="22" y="42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78" h="52">
                    <a:moveTo>
                      <a:pt x="0" y="0"/>
                    </a:moveTo>
                    <a:lnTo>
                      <a:pt x="19" y="52"/>
                    </a:lnTo>
                    <a:lnTo>
                      <a:pt x="25" y="52"/>
                    </a:lnTo>
                    <a:lnTo>
                      <a:pt x="39" y="13"/>
                    </a:lnTo>
                    <a:lnTo>
                      <a:pt x="51" y="52"/>
                    </a:lnTo>
                    <a:lnTo>
                      <a:pt x="56" y="5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55" y="42"/>
                    </a:lnTo>
                    <a:lnTo>
                      <a:pt x="43" y="0"/>
                    </a:lnTo>
                    <a:lnTo>
                      <a:pt x="37" y="0"/>
                    </a:lnTo>
                    <a:lnTo>
                      <a:pt x="22" y="4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7" name="Freeform 264"/>
              <p:cNvSpPr>
                <a:spLocks/>
              </p:cNvSpPr>
              <p:nvPr/>
            </p:nvSpPr>
            <p:spPr bwMode="auto">
              <a:xfrm>
                <a:off x="4342" y="3504"/>
                <a:ext cx="35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35" y="52"/>
                  </a:cxn>
                  <a:cxn ang="0">
                    <a:pos x="35" y="46"/>
                  </a:cxn>
                  <a:cxn ang="0">
                    <a:pos x="9" y="46"/>
                  </a:cxn>
                  <a:cxn ang="0">
                    <a:pos x="9" y="27"/>
                  </a:cxn>
                  <a:cxn ang="0">
                    <a:pos x="31" y="27"/>
                  </a:cxn>
                  <a:cxn ang="0">
                    <a:pos x="31" y="22"/>
                  </a:cxn>
                  <a:cxn ang="0">
                    <a:pos x="9" y="22"/>
                  </a:cxn>
                  <a:cxn ang="0">
                    <a:pos x="9" y="5"/>
                  </a:cxn>
                  <a:cxn ang="0">
                    <a:pos x="35" y="5"/>
                  </a:cxn>
                  <a:cxn ang="0">
                    <a:pos x="35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2">
                    <a:moveTo>
                      <a:pt x="0" y="0"/>
                    </a:moveTo>
                    <a:lnTo>
                      <a:pt x="0" y="52"/>
                    </a:lnTo>
                    <a:lnTo>
                      <a:pt x="35" y="52"/>
                    </a:lnTo>
                    <a:lnTo>
                      <a:pt x="35" y="46"/>
                    </a:lnTo>
                    <a:lnTo>
                      <a:pt x="9" y="46"/>
                    </a:lnTo>
                    <a:lnTo>
                      <a:pt x="9" y="27"/>
                    </a:lnTo>
                    <a:lnTo>
                      <a:pt x="31" y="27"/>
                    </a:lnTo>
                    <a:lnTo>
                      <a:pt x="31" y="22"/>
                    </a:lnTo>
                    <a:lnTo>
                      <a:pt x="9" y="22"/>
                    </a:lnTo>
                    <a:lnTo>
                      <a:pt x="9" y="5"/>
                    </a:lnTo>
                    <a:lnTo>
                      <a:pt x="35" y="5"/>
                    </a:lnTo>
                    <a:lnTo>
                      <a:pt x="3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8" name="Freeform 265"/>
              <p:cNvSpPr>
                <a:spLocks noEditPoints="1"/>
              </p:cNvSpPr>
              <p:nvPr/>
            </p:nvSpPr>
            <p:spPr bwMode="auto">
              <a:xfrm>
                <a:off x="4396" y="3504"/>
                <a:ext cx="43" cy="52"/>
              </a:xfrm>
              <a:custGeom>
                <a:avLst/>
                <a:gdLst/>
                <a:ahLst/>
                <a:cxnLst>
                  <a:cxn ang="0">
                    <a:pos x="8" y="31"/>
                  </a:cxn>
                  <a:cxn ang="0">
                    <a:pos x="13" y="31"/>
                  </a:cxn>
                  <a:cxn ang="0">
                    <a:pos x="16" y="29"/>
                  </a:cxn>
                  <a:cxn ang="0">
                    <a:pos x="20" y="36"/>
                  </a:cxn>
                  <a:cxn ang="0">
                    <a:pos x="24" y="43"/>
                  </a:cxn>
                  <a:cxn ang="0">
                    <a:pos x="27" y="47"/>
                  </a:cxn>
                  <a:cxn ang="0">
                    <a:pos x="30" y="50"/>
                  </a:cxn>
                  <a:cxn ang="0">
                    <a:pos x="34" y="52"/>
                  </a:cxn>
                  <a:cxn ang="0">
                    <a:pos x="39" y="52"/>
                  </a:cxn>
                  <a:cxn ang="0">
                    <a:pos x="42" y="52"/>
                  </a:cxn>
                  <a:cxn ang="0">
                    <a:pos x="43" y="52"/>
                  </a:cxn>
                  <a:cxn ang="0">
                    <a:pos x="44" y="48"/>
                  </a:cxn>
                  <a:cxn ang="0">
                    <a:pos x="43" y="48"/>
                  </a:cxn>
                  <a:cxn ang="0">
                    <a:pos x="39" y="47"/>
                  </a:cxn>
                  <a:cxn ang="0">
                    <a:pos x="37" y="46"/>
                  </a:cxn>
                  <a:cxn ang="0">
                    <a:pos x="32" y="40"/>
                  </a:cxn>
                  <a:cxn ang="0">
                    <a:pos x="28" y="35"/>
                  </a:cxn>
                  <a:cxn ang="0">
                    <a:pos x="24" y="28"/>
                  </a:cxn>
                  <a:cxn ang="0">
                    <a:pos x="29" y="27"/>
                  </a:cxn>
                  <a:cxn ang="0">
                    <a:pos x="30" y="26"/>
                  </a:cxn>
                  <a:cxn ang="0">
                    <a:pos x="32" y="24"/>
                  </a:cxn>
                  <a:cxn ang="0">
                    <a:pos x="34" y="22"/>
                  </a:cxn>
                  <a:cxn ang="0">
                    <a:pos x="35" y="19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4" y="7"/>
                  </a:cxn>
                  <a:cxn ang="0">
                    <a:pos x="32" y="4"/>
                  </a:cxn>
                  <a:cxn ang="0">
                    <a:pos x="30" y="3"/>
                  </a:cxn>
                  <a:cxn ang="0">
                    <a:pos x="29" y="2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8" y="31"/>
                  </a:cxn>
                  <a:cxn ang="0">
                    <a:pos x="8" y="5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20" y="5"/>
                  </a:cxn>
                  <a:cxn ang="0">
                    <a:pos x="23" y="7"/>
                  </a:cxn>
                  <a:cxn ang="0">
                    <a:pos x="25" y="8"/>
                  </a:cxn>
                  <a:cxn ang="0">
                    <a:pos x="27" y="10"/>
                  </a:cxn>
                  <a:cxn ang="0">
                    <a:pos x="27" y="16"/>
                  </a:cxn>
                  <a:cxn ang="0">
                    <a:pos x="27" y="19"/>
                  </a:cxn>
                  <a:cxn ang="0">
                    <a:pos x="25" y="21"/>
                  </a:cxn>
                  <a:cxn ang="0">
                    <a:pos x="25" y="22"/>
                  </a:cxn>
                  <a:cxn ang="0">
                    <a:pos x="23" y="24"/>
                  </a:cxn>
                  <a:cxn ang="0">
                    <a:pos x="19" y="26"/>
                  </a:cxn>
                  <a:cxn ang="0">
                    <a:pos x="13" y="26"/>
                  </a:cxn>
                  <a:cxn ang="0">
                    <a:pos x="10" y="26"/>
                  </a:cxn>
                  <a:cxn ang="0">
                    <a:pos x="8" y="26"/>
                  </a:cxn>
                  <a:cxn ang="0">
                    <a:pos x="8" y="5"/>
                  </a:cxn>
                </a:cxnLst>
                <a:rect l="0" t="0" r="r" b="b"/>
                <a:pathLst>
                  <a:path w="44" h="52">
                    <a:moveTo>
                      <a:pt x="8" y="31"/>
                    </a:moveTo>
                    <a:lnTo>
                      <a:pt x="13" y="31"/>
                    </a:lnTo>
                    <a:lnTo>
                      <a:pt x="16" y="29"/>
                    </a:lnTo>
                    <a:lnTo>
                      <a:pt x="20" y="36"/>
                    </a:lnTo>
                    <a:lnTo>
                      <a:pt x="24" y="43"/>
                    </a:lnTo>
                    <a:lnTo>
                      <a:pt x="27" y="47"/>
                    </a:lnTo>
                    <a:lnTo>
                      <a:pt x="30" y="50"/>
                    </a:lnTo>
                    <a:lnTo>
                      <a:pt x="34" y="52"/>
                    </a:lnTo>
                    <a:lnTo>
                      <a:pt x="39" y="52"/>
                    </a:lnTo>
                    <a:lnTo>
                      <a:pt x="42" y="52"/>
                    </a:lnTo>
                    <a:lnTo>
                      <a:pt x="43" y="52"/>
                    </a:lnTo>
                    <a:lnTo>
                      <a:pt x="44" y="48"/>
                    </a:lnTo>
                    <a:lnTo>
                      <a:pt x="43" y="48"/>
                    </a:lnTo>
                    <a:lnTo>
                      <a:pt x="39" y="47"/>
                    </a:lnTo>
                    <a:lnTo>
                      <a:pt x="37" y="46"/>
                    </a:lnTo>
                    <a:lnTo>
                      <a:pt x="32" y="40"/>
                    </a:lnTo>
                    <a:lnTo>
                      <a:pt x="28" y="35"/>
                    </a:lnTo>
                    <a:lnTo>
                      <a:pt x="24" y="28"/>
                    </a:lnTo>
                    <a:lnTo>
                      <a:pt x="29" y="27"/>
                    </a:lnTo>
                    <a:lnTo>
                      <a:pt x="30" y="26"/>
                    </a:lnTo>
                    <a:lnTo>
                      <a:pt x="32" y="24"/>
                    </a:lnTo>
                    <a:lnTo>
                      <a:pt x="34" y="22"/>
                    </a:lnTo>
                    <a:lnTo>
                      <a:pt x="35" y="19"/>
                    </a:lnTo>
                    <a:lnTo>
                      <a:pt x="37" y="14"/>
                    </a:lnTo>
                    <a:lnTo>
                      <a:pt x="35" y="9"/>
                    </a:lnTo>
                    <a:lnTo>
                      <a:pt x="34" y="7"/>
                    </a:lnTo>
                    <a:lnTo>
                      <a:pt x="32" y="4"/>
                    </a:lnTo>
                    <a:lnTo>
                      <a:pt x="30" y="3"/>
                    </a:lnTo>
                    <a:lnTo>
                      <a:pt x="29" y="2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8" y="52"/>
                    </a:lnTo>
                    <a:lnTo>
                      <a:pt x="8" y="31"/>
                    </a:lnTo>
                    <a:close/>
                    <a:moveTo>
                      <a:pt x="8" y="5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20" y="5"/>
                    </a:lnTo>
                    <a:lnTo>
                      <a:pt x="23" y="7"/>
                    </a:lnTo>
                    <a:lnTo>
                      <a:pt x="25" y="8"/>
                    </a:lnTo>
                    <a:lnTo>
                      <a:pt x="27" y="10"/>
                    </a:lnTo>
                    <a:lnTo>
                      <a:pt x="27" y="16"/>
                    </a:lnTo>
                    <a:lnTo>
                      <a:pt x="27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13" y="26"/>
                    </a:lnTo>
                    <a:lnTo>
                      <a:pt x="10" y="26"/>
                    </a:lnTo>
                    <a:lnTo>
                      <a:pt x="8" y="26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9" name="Freeform 266"/>
              <p:cNvSpPr>
                <a:spLocks noEditPoints="1"/>
              </p:cNvSpPr>
              <p:nvPr/>
            </p:nvSpPr>
            <p:spPr bwMode="auto">
              <a:xfrm>
                <a:off x="4480" y="3503"/>
                <a:ext cx="56" cy="5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6" y="4"/>
                  </a:cxn>
                  <a:cxn ang="0">
                    <a:pos x="7" y="10"/>
                  </a:cxn>
                  <a:cxn ang="0">
                    <a:pos x="3" y="15"/>
                  </a:cxn>
                  <a:cxn ang="0">
                    <a:pos x="0" y="28"/>
                  </a:cxn>
                  <a:cxn ang="0">
                    <a:pos x="3" y="41"/>
                  </a:cxn>
                  <a:cxn ang="0">
                    <a:pos x="7" y="46"/>
                  </a:cxn>
                  <a:cxn ang="0">
                    <a:pos x="12" y="51"/>
                  </a:cxn>
                  <a:cxn ang="0">
                    <a:pos x="19" y="53"/>
                  </a:cxn>
                  <a:cxn ang="0">
                    <a:pos x="36" y="53"/>
                  </a:cxn>
                  <a:cxn ang="0">
                    <a:pos x="42" y="51"/>
                  </a:cxn>
                  <a:cxn ang="0">
                    <a:pos x="51" y="43"/>
                  </a:cxn>
                  <a:cxn ang="0">
                    <a:pos x="55" y="38"/>
                  </a:cxn>
                  <a:cxn ang="0">
                    <a:pos x="56" y="30"/>
                  </a:cxn>
                  <a:cxn ang="0">
                    <a:pos x="56" y="23"/>
                  </a:cxn>
                  <a:cxn ang="0">
                    <a:pos x="55" y="17"/>
                  </a:cxn>
                  <a:cxn ang="0">
                    <a:pos x="51" y="10"/>
                  </a:cxn>
                  <a:cxn ang="0">
                    <a:pos x="43" y="4"/>
                  </a:cxn>
                  <a:cxn ang="0">
                    <a:pos x="37" y="1"/>
                  </a:cxn>
                  <a:cxn ang="0">
                    <a:pos x="29" y="0"/>
                  </a:cxn>
                  <a:cxn ang="0">
                    <a:pos x="33" y="6"/>
                  </a:cxn>
                  <a:cxn ang="0">
                    <a:pos x="38" y="9"/>
                  </a:cxn>
                  <a:cxn ang="0">
                    <a:pos x="45" y="18"/>
                  </a:cxn>
                  <a:cxn ang="0">
                    <a:pos x="47" y="28"/>
                  </a:cxn>
                  <a:cxn ang="0">
                    <a:pos x="46" y="37"/>
                  </a:cxn>
                  <a:cxn ang="0">
                    <a:pos x="42" y="43"/>
                  </a:cxn>
                  <a:cxn ang="0">
                    <a:pos x="36" y="47"/>
                  </a:cxn>
                  <a:cxn ang="0">
                    <a:pos x="29" y="49"/>
                  </a:cxn>
                  <a:cxn ang="0">
                    <a:pos x="18" y="46"/>
                  </a:cxn>
                  <a:cxn ang="0">
                    <a:pos x="12" y="38"/>
                  </a:cxn>
                  <a:cxn ang="0">
                    <a:pos x="9" y="33"/>
                  </a:cxn>
                  <a:cxn ang="0">
                    <a:pos x="9" y="23"/>
                  </a:cxn>
                  <a:cxn ang="0">
                    <a:pos x="13" y="13"/>
                  </a:cxn>
                  <a:cxn ang="0">
                    <a:pos x="19" y="8"/>
                  </a:cxn>
                  <a:cxn ang="0">
                    <a:pos x="24" y="6"/>
                  </a:cxn>
                </a:cxnLst>
                <a:rect l="0" t="0" r="r" b="b"/>
                <a:pathLst>
                  <a:path w="56" h="54">
                    <a:moveTo>
                      <a:pt x="29" y="0"/>
                    </a:moveTo>
                    <a:lnTo>
                      <a:pt x="24" y="0"/>
                    </a:lnTo>
                    <a:lnTo>
                      <a:pt x="21" y="1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7" y="10"/>
                    </a:lnTo>
                    <a:lnTo>
                      <a:pt x="4" y="13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3" y="41"/>
                    </a:lnTo>
                    <a:lnTo>
                      <a:pt x="5" y="43"/>
                    </a:lnTo>
                    <a:lnTo>
                      <a:pt x="7" y="46"/>
                    </a:lnTo>
                    <a:lnTo>
                      <a:pt x="9" y="48"/>
                    </a:lnTo>
                    <a:lnTo>
                      <a:pt x="12" y="51"/>
                    </a:lnTo>
                    <a:lnTo>
                      <a:pt x="16" y="52"/>
                    </a:lnTo>
                    <a:lnTo>
                      <a:pt x="19" y="53"/>
                    </a:lnTo>
                    <a:lnTo>
                      <a:pt x="27" y="54"/>
                    </a:lnTo>
                    <a:lnTo>
                      <a:pt x="36" y="53"/>
                    </a:lnTo>
                    <a:lnTo>
                      <a:pt x="39" y="52"/>
                    </a:lnTo>
                    <a:lnTo>
                      <a:pt x="42" y="51"/>
                    </a:lnTo>
                    <a:lnTo>
                      <a:pt x="48" y="46"/>
                    </a:lnTo>
                    <a:lnTo>
                      <a:pt x="51" y="43"/>
                    </a:lnTo>
                    <a:lnTo>
                      <a:pt x="52" y="41"/>
                    </a:lnTo>
                    <a:lnTo>
                      <a:pt x="55" y="38"/>
                    </a:lnTo>
                    <a:lnTo>
                      <a:pt x="55" y="34"/>
                    </a:lnTo>
                    <a:lnTo>
                      <a:pt x="56" y="30"/>
                    </a:lnTo>
                    <a:lnTo>
                      <a:pt x="56" y="27"/>
                    </a:lnTo>
                    <a:lnTo>
                      <a:pt x="56" y="23"/>
                    </a:lnTo>
                    <a:lnTo>
                      <a:pt x="56" y="19"/>
                    </a:lnTo>
                    <a:lnTo>
                      <a:pt x="55" y="17"/>
                    </a:lnTo>
                    <a:lnTo>
                      <a:pt x="53" y="13"/>
                    </a:lnTo>
                    <a:lnTo>
                      <a:pt x="51" y="10"/>
                    </a:lnTo>
                    <a:lnTo>
                      <a:pt x="48" y="8"/>
                    </a:lnTo>
                    <a:lnTo>
                      <a:pt x="43" y="4"/>
                    </a:lnTo>
                    <a:lnTo>
                      <a:pt x="41" y="3"/>
                    </a:lnTo>
                    <a:lnTo>
                      <a:pt x="37" y="1"/>
                    </a:lnTo>
                    <a:lnTo>
                      <a:pt x="33" y="0"/>
                    </a:lnTo>
                    <a:lnTo>
                      <a:pt x="29" y="0"/>
                    </a:lnTo>
                    <a:close/>
                    <a:moveTo>
                      <a:pt x="28" y="6"/>
                    </a:moveTo>
                    <a:lnTo>
                      <a:pt x="33" y="6"/>
                    </a:lnTo>
                    <a:lnTo>
                      <a:pt x="36" y="8"/>
                    </a:lnTo>
                    <a:lnTo>
                      <a:pt x="38" y="9"/>
                    </a:lnTo>
                    <a:lnTo>
                      <a:pt x="42" y="13"/>
                    </a:lnTo>
                    <a:lnTo>
                      <a:pt x="45" y="18"/>
                    </a:lnTo>
                    <a:lnTo>
                      <a:pt x="47" y="23"/>
                    </a:lnTo>
                    <a:lnTo>
                      <a:pt x="47" y="28"/>
                    </a:lnTo>
                    <a:lnTo>
                      <a:pt x="47" y="33"/>
                    </a:lnTo>
                    <a:lnTo>
                      <a:pt x="46" y="37"/>
                    </a:lnTo>
                    <a:lnTo>
                      <a:pt x="45" y="39"/>
                    </a:lnTo>
                    <a:lnTo>
                      <a:pt x="42" y="43"/>
                    </a:lnTo>
                    <a:lnTo>
                      <a:pt x="39" y="46"/>
                    </a:lnTo>
                    <a:lnTo>
                      <a:pt x="36" y="47"/>
                    </a:lnTo>
                    <a:lnTo>
                      <a:pt x="33" y="48"/>
                    </a:lnTo>
                    <a:lnTo>
                      <a:pt x="29" y="49"/>
                    </a:lnTo>
                    <a:lnTo>
                      <a:pt x="23" y="48"/>
                    </a:lnTo>
                    <a:lnTo>
                      <a:pt x="18" y="46"/>
                    </a:lnTo>
                    <a:lnTo>
                      <a:pt x="14" y="42"/>
                    </a:lnTo>
                    <a:lnTo>
                      <a:pt x="12" y="38"/>
                    </a:lnTo>
                    <a:lnTo>
                      <a:pt x="11" y="36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9" y="23"/>
                    </a:lnTo>
                    <a:lnTo>
                      <a:pt x="11" y="18"/>
                    </a:lnTo>
                    <a:lnTo>
                      <a:pt x="13" y="13"/>
                    </a:lnTo>
                    <a:lnTo>
                      <a:pt x="17" y="9"/>
                    </a:lnTo>
                    <a:lnTo>
                      <a:pt x="19" y="8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" name="Freeform 267"/>
              <p:cNvSpPr>
                <a:spLocks/>
              </p:cNvSpPr>
              <p:nvPr/>
            </p:nvSpPr>
            <p:spPr bwMode="auto">
              <a:xfrm>
                <a:off x="4556" y="3504"/>
                <a:ext cx="35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8" y="28"/>
                  </a:cxn>
                  <a:cxn ang="0">
                    <a:pos x="30" y="28"/>
                  </a:cxn>
                  <a:cxn ang="0">
                    <a:pos x="30" y="23"/>
                  </a:cxn>
                  <a:cxn ang="0">
                    <a:pos x="8" y="23"/>
                  </a:cxn>
                  <a:cxn ang="0">
                    <a:pos x="8" y="5"/>
                  </a:cxn>
                  <a:cxn ang="0">
                    <a:pos x="35" y="5"/>
                  </a:cxn>
                  <a:cxn ang="0">
                    <a:pos x="35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2">
                    <a:moveTo>
                      <a:pt x="0" y="0"/>
                    </a:moveTo>
                    <a:lnTo>
                      <a:pt x="0" y="52"/>
                    </a:lnTo>
                    <a:lnTo>
                      <a:pt x="8" y="52"/>
                    </a:lnTo>
                    <a:lnTo>
                      <a:pt x="8" y="28"/>
                    </a:lnTo>
                    <a:lnTo>
                      <a:pt x="30" y="28"/>
                    </a:lnTo>
                    <a:lnTo>
                      <a:pt x="30" y="23"/>
                    </a:lnTo>
                    <a:lnTo>
                      <a:pt x="8" y="23"/>
                    </a:lnTo>
                    <a:lnTo>
                      <a:pt x="8" y="5"/>
                    </a:lnTo>
                    <a:lnTo>
                      <a:pt x="35" y="5"/>
                    </a:lnTo>
                    <a:lnTo>
                      <a:pt x="3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1" name="Freeform 268"/>
              <p:cNvSpPr>
                <a:spLocks/>
              </p:cNvSpPr>
              <p:nvPr/>
            </p:nvSpPr>
            <p:spPr bwMode="auto">
              <a:xfrm>
                <a:off x="4630" y="3503"/>
                <a:ext cx="48" cy="54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7" y="3"/>
                  </a:cxn>
                  <a:cxn ang="0">
                    <a:pos x="42" y="1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7" y="1"/>
                  </a:cxn>
                  <a:cxn ang="0">
                    <a:pos x="22" y="1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8" y="10"/>
                  </a:cxn>
                  <a:cxn ang="0">
                    <a:pos x="4" y="17"/>
                  </a:cxn>
                  <a:cxn ang="0">
                    <a:pos x="3" y="19"/>
                  </a:cxn>
                  <a:cxn ang="0">
                    <a:pos x="2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2" y="36"/>
                  </a:cxn>
                  <a:cxn ang="0">
                    <a:pos x="3" y="41"/>
                  </a:cxn>
                  <a:cxn ang="0">
                    <a:pos x="7" y="44"/>
                  </a:cxn>
                  <a:cxn ang="0">
                    <a:pos x="9" y="48"/>
                  </a:cxn>
                  <a:cxn ang="0">
                    <a:pos x="14" y="51"/>
                  </a:cxn>
                  <a:cxn ang="0">
                    <a:pos x="18" y="52"/>
                  </a:cxn>
                  <a:cxn ang="0">
                    <a:pos x="20" y="53"/>
                  </a:cxn>
                  <a:cxn ang="0">
                    <a:pos x="29" y="54"/>
                  </a:cxn>
                  <a:cxn ang="0">
                    <a:pos x="38" y="53"/>
                  </a:cxn>
                  <a:cxn ang="0">
                    <a:pos x="44" y="52"/>
                  </a:cxn>
                  <a:cxn ang="0">
                    <a:pos x="46" y="52"/>
                  </a:cxn>
                  <a:cxn ang="0">
                    <a:pos x="46" y="51"/>
                  </a:cxn>
                  <a:cxn ang="0">
                    <a:pos x="46" y="47"/>
                  </a:cxn>
                  <a:cxn ang="0">
                    <a:pos x="46" y="46"/>
                  </a:cxn>
                  <a:cxn ang="0">
                    <a:pos x="44" y="46"/>
                  </a:cxn>
                  <a:cxn ang="0">
                    <a:pos x="43" y="46"/>
                  </a:cxn>
                  <a:cxn ang="0">
                    <a:pos x="41" y="47"/>
                  </a:cxn>
                  <a:cxn ang="0">
                    <a:pos x="37" y="48"/>
                  </a:cxn>
                  <a:cxn ang="0">
                    <a:pos x="29" y="49"/>
                  </a:cxn>
                  <a:cxn ang="0">
                    <a:pos x="24" y="48"/>
                  </a:cxn>
                  <a:cxn ang="0">
                    <a:pos x="20" y="47"/>
                  </a:cxn>
                  <a:cxn ang="0">
                    <a:pos x="15" y="43"/>
                  </a:cxn>
                  <a:cxn ang="0">
                    <a:pos x="13" y="39"/>
                  </a:cxn>
                  <a:cxn ang="0">
                    <a:pos x="10" y="33"/>
                  </a:cxn>
                  <a:cxn ang="0">
                    <a:pos x="10" y="30"/>
                  </a:cxn>
                  <a:cxn ang="0">
                    <a:pos x="9" y="27"/>
                  </a:cxn>
                  <a:cxn ang="0">
                    <a:pos x="10" y="23"/>
                  </a:cxn>
                  <a:cxn ang="0">
                    <a:pos x="10" y="20"/>
                  </a:cxn>
                  <a:cxn ang="0">
                    <a:pos x="13" y="14"/>
                  </a:cxn>
                  <a:cxn ang="0">
                    <a:pos x="15" y="10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9" y="6"/>
                  </a:cxn>
                  <a:cxn ang="0">
                    <a:pos x="37" y="6"/>
                  </a:cxn>
                  <a:cxn ang="0">
                    <a:pos x="43" y="9"/>
                  </a:cxn>
                  <a:cxn ang="0">
                    <a:pos x="44" y="9"/>
                  </a:cxn>
                  <a:cxn ang="0">
                    <a:pos x="46" y="9"/>
                  </a:cxn>
                  <a:cxn ang="0">
                    <a:pos x="47" y="9"/>
                  </a:cxn>
                  <a:cxn ang="0">
                    <a:pos x="47" y="8"/>
                  </a:cxn>
                  <a:cxn ang="0">
                    <a:pos x="47" y="4"/>
                  </a:cxn>
                </a:cxnLst>
                <a:rect l="0" t="0" r="r" b="b"/>
                <a:pathLst>
                  <a:path w="47" h="54">
                    <a:moveTo>
                      <a:pt x="47" y="4"/>
                    </a:moveTo>
                    <a:lnTo>
                      <a:pt x="47" y="3"/>
                    </a:lnTo>
                    <a:lnTo>
                      <a:pt x="42" y="1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7" y="1"/>
                    </a:lnTo>
                    <a:lnTo>
                      <a:pt x="22" y="1"/>
                    </a:lnTo>
                    <a:lnTo>
                      <a:pt x="17" y="4"/>
                    </a:lnTo>
                    <a:lnTo>
                      <a:pt x="13" y="5"/>
                    </a:lnTo>
                    <a:lnTo>
                      <a:pt x="8" y="10"/>
                    </a:lnTo>
                    <a:lnTo>
                      <a:pt x="4" y="17"/>
                    </a:lnTo>
                    <a:lnTo>
                      <a:pt x="3" y="19"/>
                    </a:lnTo>
                    <a:lnTo>
                      <a:pt x="2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3" y="41"/>
                    </a:lnTo>
                    <a:lnTo>
                      <a:pt x="7" y="44"/>
                    </a:lnTo>
                    <a:lnTo>
                      <a:pt x="9" y="48"/>
                    </a:lnTo>
                    <a:lnTo>
                      <a:pt x="14" y="51"/>
                    </a:lnTo>
                    <a:lnTo>
                      <a:pt x="18" y="52"/>
                    </a:lnTo>
                    <a:lnTo>
                      <a:pt x="20" y="53"/>
                    </a:lnTo>
                    <a:lnTo>
                      <a:pt x="29" y="54"/>
                    </a:lnTo>
                    <a:lnTo>
                      <a:pt x="38" y="53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1"/>
                    </a:lnTo>
                    <a:lnTo>
                      <a:pt x="46" y="47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3" y="46"/>
                    </a:lnTo>
                    <a:lnTo>
                      <a:pt x="41" y="47"/>
                    </a:lnTo>
                    <a:lnTo>
                      <a:pt x="37" y="48"/>
                    </a:lnTo>
                    <a:lnTo>
                      <a:pt x="29" y="49"/>
                    </a:lnTo>
                    <a:lnTo>
                      <a:pt x="24" y="48"/>
                    </a:lnTo>
                    <a:lnTo>
                      <a:pt x="20" y="47"/>
                    </a:lnTo>
                    <a:lnTo>
                      <a:pt x="15" y="43"/>
                    </a:lnTo>
                    <a:lnTo>
                      <a:pt x="13" y="39"/>
                    </a:lnTo>
                    <a:lnTo>
                      <a:pt x="10" y="33"/>
                    </a:lnTo>
                    <a:lnTo>
                      <a:pt x="10" y="30"/>
                    </a:lnTo>
                    <a:lnTo>
                      <a:pt x="9" y="27"/>
                    </a:lnTo>
                    <a:lnTo>
                      <a:pt x="10" y="23"/>
                    </a:lnTo>
                    <a:lnTo>
                      <a:pt x="10" y="20"/>
                    </a:lnTo>
                    <a:lnTo>
                      <a:pt x="13" y="14"/>
                    </a:lnTo>
                    <a:lnTo>
                      <a:pt x="15" y="10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7" y="6"/>
                    </a:lnTo>
                    <a:lnTo>
                      <a:pt x="43" y="9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7" y="9"/>
                    </a:lnTo>
                    <a:lnTo>
                      <a:pt x="47" y="8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" name="Freeform 269"/>
              <p:cNvSpPr>
                <a:spLocks noEditPoints="1"/>
              </p:cNvSpPr>
              <p:nvPr/>
            </p:nvSpPr>
            <p:spPr bwMode="auto">
              <a:xfrm>
                <a:off x="4692" y="3503"/>
                <a:ext cx="55" cy="5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5" y="4"/>
                  </a:cxn>
                  <a:cxn ang="0">
                    <a:pos x="5" y="10"/>
                  </a:cxn>
                  <a:cxn ang="0">
                    <a:pos x="3" y="15"/>
                  </a:cxn>
                  <a:cxn ang="0">
                    <a:pos x="0" y="28"/>
                  </a:cxn>
                  <a:cxn ang="0">
                    <a:pos x="3" y="41"/>
                  </a:cxn>
                  <a:cxn ang="0">
                    <a:pos x="6" y="46"/>
                  </a:cxn>
                  <a:cxn ang="0">
                    <a:pos x="11" y="51"/>
                  </a:cxn>
                  <a:cxn ang="0">
                    <a:pos x="19" y="53"/>
                  </a:cxn>
                  <a:cxn ang="0">
                    <a:pos x="35" y="53"/>
                  </a:cxn>
                  <a:cxn ang="0">
                    <a:pos x="42" y="51"/>
                  </a:cxn>
                  <a:cxn ang="0">
                    <a:pos x="50" y="43"/>
                  </a:cxn>
                  <a:cxn ang="0">
                    <a:pos x="53" y="38"/>
                  </a:cxn>
                  <a:cxn ang="0">
                    <a:pos x="55" y="30"/>
                  </a:cxn>
                  <a:cxn ang="0">
                    <a:pos x="55" y="23"/>
                  </a:cxn>
                  <a:cxn ang="0">
                    <a:pos x="54" y="17"/>
                  </a:cxn>
                  <a:cxn ang="0">
                    <a:pos x="50" y="10"/>
                  </a:cxn>
                  <a:cxn ang="0">
                    <a:pos x="43" y="4"/>
                  </a:cxn>
                  <a:cxn ang="0">
                    <a:pos x="37" y="1"/>
                  </a:cxn>
                  <a:cxn ang="0">
                    <a:pos x="29" y="0"/>
                  </a:cxn>
                  <a:cxn ang="0">
                    <a:pos x="33" y="6"/>
                  </a:cxn>
                  <a:cxn ang="0">
                    <a:pos x="38" y="9"/>
                  </a:cxn>
                  <a:cxn ang="0">
                    <a:pos x="44" y="18"/>
                  </a:cxn>
                  <a:cxn ang="0">
                    <a:pos x="47" y="28"/>
                  </a:cxn>
                  <a:cxn ang="0">
                    <a:pos x="45" y="37"/>
                  </a:cxn>
                  <a:cxn ang="0">
                    <a:pos x="42" y="43"/>
                  </a:cxn>
                  <a:cxn ang="0">
                    <a:pos x="35" y="47"/>
                  </a:cxn>
                  <a:cxn ang="0">
                    <a:pos x="28" y="49"/>
                  </a:cxn>
                  <a:cxn ang="0">
                    <a:pos x="18" y="46"/>
                  </a:cxn>
                  <a:cxn ang="0">
                    <a:pos x="11" y="38"/>
                  </a:cxn>
                  <a:cxn ang="0">
                    <a:pos x="9" y="33"/>
                  </a:cxn>
                  <a:cxn ang="0">
                    <a:pos x="9" y="23"/>
                  </a:cxn>
                  <a:cxn ang="0">
                    <a:pos x="13" y="13"/>
                  </a:cxn>
                  <a:cxn ang="0">
                    <a:pos x="18" y="8"/>
                  </a:cxn>
                  <a:cxn ang="0">
                    <a:pos x="24" y="6"/>
                  </a:cxn>
                </a:cxnLst>
                <a:rect l="0" t="0" r="r" b="b"/>
                <a:pathLst>
                  <a:path w="55" h="54">
                    <a:moveTo>
                      <a:pt x="29" y="0"/>
                    </a:moveTo>
                    <a:lnTo>
                      <a:pt x="24" y="0"/>
                    </a:lnTo>
                    <a:lnTo>
                      <a:pt x="20" y="1"/>
                    </a:lnTo>
                    <a:lnTo>
                      <a:pt x="15" y="4"/>
                    </a:lnTo>
                    <a:lnTo>
                      <a:pt x="10" y="6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3" y="41"/>
                    </a:lnTo>
                    <a:lnTo>
                      <a:pt x="4" y="43"/>
                    </a:lnTo>
                    <a:lnTo>
                      <a:pt x="6" y="46"/>
                    </a:lnTo>
                    <a:lnTo>
                      <a:pt x="9" y="48"/>
                    </a:lnTo>
                    <a:lnTo>
                      <a:pt x="11" y="51"/>
                    </a:lnTo>
                    <a:lnTo>
                      <a:pt x="15" y="52"/>
                    </a:lnTo>
                    <a:lnTo>
                      <a:pt x="19" y="53"/>
                    </a:lnTo>
                    <a:lnTo>
                      <a:pt x="27" y="54"/>
                    </a:lnTo>
                    <a:lnTo>
                      <a:pt x="35" y="53"/>
                    </a:lnTo>
                    <a:lnTo>
                      <a:pt x="39" y="52"/>
                    </a:lnTo>
                    <a:lnTo>
                      <a:pt x="42" y="51"/>
                    </a:lnTo>
                    <a:lnTo>
                      <a:pt x="48" y="46"/>
                    </a:lnTo>
                    <a:lnTo>
                      <a:pt x="50" y="43"/>
                    </a:lnTo>
                    <a:lnTo>
                      <a:pt x="52" y="41"/>
                    </a:lnTo>
                    <a:lnTo>
                      <a:pt x="53" y="38"/>
                    </a:lnTo>
                    <a:lnTo>
                      <a:pt x="54" y="34"/>
                    </a:lnTo>
                    <a:lnTo>
                      <a:pt x="55" y="30"/>
                    </a:lnTo>
                    <a:lnTo>
                      <a:pt x="55" y="27"/>
                    </a:lnTo>
                    <a:lnTo>
                      <a:pt x="55" y="23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2" y="13"/>
                    </a:lnTo>
                    <a:lnTo>
                      <a:pt x="50" y="10"/>
                    </a:lnTo>
                    <a:lnTo>
                      <a:pt x="48" y="8"/>
                    </a:lnTo>
                    <a:lnTo>
                      <a:pt x="43" y="4"/>
                    </a:lnTo>
                    <a:lnTo>
                      <a:pt x="40" y="3"/>
                    </a:lnTo>
                    <a:lnTo>
                      <a:pt x="37" y="1"/>
                    </a:lnTo>
                    <a:lnTo>
                      <a:pt x="33" y="0"/>
                    </a:lnTo>
                    <a:lnTo>
                      <a:pt x="29" y="0"/>
                    </a:lnTo>
                    <a:close/>
                    <a:moveTo>
                      <a:pt x="28" y="6"/>
                    </a:moveTo>
                    <a:lnTo>
                      <a:pt x="33" y="6"/>
                    </a:lnTo>
                    <a:lnTo>
                      <a:pt x="35" y="8"/>
                    </a:lnTo>
                    <a:lnTo>
                      <a:pt x="38" y="9"/>
                    </a:lnTo>
                    <a:lnTo>
                      <a:pt x="42" y="13"/>
                    </a:lnTo>
                    <a:lnTo>
                      <a:pt x="44" y="18"/>
                    </a:lnTo>
                    <a:lnTo>
                      <a:pt x="45" y="23"/>
                    </a:lnTo>
                    <a:lnTo>
                      <a:pt x="47" y="28"/>
                    </a:lnTo>
                    <a:lnTo>
                      <a:pt x="47" y="33"/>
                    </a:lnTo>
                    <a:lnTo>
                      <a:pt x="45" y="37"/>
                    </a:lnTo>
                    <a:lnTo>
                      <a:pt x="44" y="39"/>
                    </a:lnTo>
                    <a:lnTo>
                      <a:pt x="42" y="43"/>
                    </a:lnTo>
                    <a:lnTo>
                      <a:pt x="39" y="46"/>
                    </a:lnTo>
                    <a:lnTo>
                      <a:pt x="35" y="47"/>
                    </a:lnTo>
                    <a:lnTo>
                      <a:pt x="32" y="48"/>
                    </a:lnTo>
                    <a:lnTo>
                      <a:pt x="28" y="49"/>
                    </a:lnTo>
                    <a:lnTo>
                      <a:pt x="23" y="48"/>
                    </a:lnTo>
                    <a:lnTo>
                      <a:pt x="18" y="46"/>
                    </a:lnTo>
                    <a:lnTo>
                      <a:pt x="14" y="42"/>
                    </a:lnTo>
                    <a:lnTo>
                      <a:pt x="11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9" y="23"/>
                    </a:lnTo>
                    <a:lnTo>
                      <a:pt x="10" y="18"/>
                    </a:lnTo>
                    <a:lnTo>
                      <a:pt x="13" y="13"/>
                    </a:lnTo>
                    <a:lnTo>
                      <a:pt x="16" y="9"/>
                    </a:lnTo>
                    <a:lnTo>
                      <a:pt x="18" y="8"/>
                    </a:lnTo>
                    <a:lnTo>
                      <a:pt x="21" y="6"/>
                    </a:lnTo>
                    <a:lnTo>
                      <a:pt x="24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3" name="Freeform 270"/>
              <p:cNvSpPr>
                <a:spLocks/>
              </p:cNvSpPr>
              <p:nvPr/>
            </p:nvSpPr>
            <p:spPr bwMode="auto">
              <a:xfrm>
                <a:off x="4768" y="3504"/>
                <a:ext cx="32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32" y="52"/>
                  </a:cxn>
                  <a:cxn ang="0">
                    <a:pos x="32" y="46"/>
                  </a:cxn>
                  <a:cxn ang="0">
                    <a:pos x="7" y="46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32" h="52">
                    <a:moveTo>
                      <a:pt x="0" y="0"/>
                    </a:moveTo>
                    <a:lnTo>
                      <a:pt x="0" y="52"/>
                    </a:lnTo>
                    <a:lnTo>
                      <a:pt x="32" y="52"/>
                    </a:lnTo>
                    <a:lnTo>
                      <a:pt x="32" y="46"/>
                    </a:lnTo>
                    <a:lnTo>
                      <a:pt x="7" y="46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4" name="Freeform 271"/>
              <p:cNvSpPr>
                <a:spLocks/>
              </p:cNvSpPr>
              <p:nvPr/>
            </p:nvSpPr>
            <p:spPr bwMode="auto">
              <a:xfrm>
                <a:off x="4815" y="3504"/>
                <a:ext cx="33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33" y="52"/>
                  </a:cxn>
                  <a:cxn ang="0">
                    <a:pos x="33" y="46"/>
                  </a:cxn>
                  <a:cxn ang="0">
                    <a:pos x="9" y="46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33" h="52">
                    <a:moveTo>
                      <a:pt x="0" y="0"/>
                    </a:moveTo>
                    <a:lnTo>
                      <a:pt x="0" y="52"/>
                    </a:lnTo>
                    <a:lnTo>
                      <a:pt x="33" y="52"/>
                    </a:lnTo>
                    <a:lnTo>
                      <a:pt x="33" y="46"/>
                    </a:lnTo>
                    <a:lnTo>
                      <a:pt x="9" y="46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5" name="Freeform 272"/>
              <p:cNvSpPr>
                <a:spLocks noEditPoints="1"/>
              </p:cNvSpPr>
              <p:nvPr/>
            </p:nvSpPr>
            <p:spPr bwMode="auto">
              <a:xfrm>
                <a:off x="4857" y="3504"/>
                <a:ext cx="50" cy="5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14" y="36"/>
                  </a:cxn>
                  <a:cxn ang="0">
                    <a:pos x="35" y="36"/>
                  </a:cxn>
                  <a:cxn ang="0">
                    <a:pos x="42" y="52"/>
                  </a:cxn>
                  <a:cxn ang="0">
                    <a:pos x="50" y="52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6" y="31"/>
                  </a:cxn>
                  <a:cxn ang="0">
                    <a:pos x="25" y="9"/>
                  </a:cxn>
                  <a:cxn ang="0">
                    <a:pos x="34" y="31"/>
                  </a:cxn>
                  <a:cxn ang="0">
                    <a:pos x="16" y="31"/>
                  </a:cxn>
                </a:cxnLst>
                <a:rect l="0" t="0" r="r" b="b"/>
                <a:pathLst>
                  <a:path w="50" h="52">
                    <a:moveTo>
                      <a:pt x="24" y="0"/>
                    </a:moveTo>
                    <a:lnTo>
                      <a:pt x="0" y="52"/>
                    </a:lnTo>
                    <a:lnTo>
                      <a:pt x="8" y="52"/>
                    </a:lnTo>
                    <a:lnTo>
                      <a:pt x="14" y="36"/>
                    </a:lnTo>
                    <a:lnTo>
                      <a:pt x="35" y="36"/>
                    </a:lnTo>
                    <a:lnTo>
                      <a:pt x="42" y="52"/>
                    </a:lnTo>
                    <a:lnTo>
                      <a:pt x="50" y="52"/>
                    </a:lnTo>
                    <a:lnTo>
                      <a:pt x="30" y="0"/>
                    </a:lnTo>
                    <a:lnTo>
                      <a:pt x="24" y="0"/>
                    </a:lnTo>
                    <a:close/>
                    <a:moveTo>
                      <a:pt x="16" y="31"/>
                    </a:moveTo>
                    <a:lnTo>
                      <a:pt x="25" y="9"/>
                    </a:lnTo>
                    <a:lnTo>
                      <a:pt x="34" y="31"/>
                    </a:lnTo>
                    <a:lnTo>
                      <a:pt x="16" y="31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6" name="Freeform 273"/>
              <p:cNvSpPr>
                <a:spLocks noEditPoints="1"/>
              </p:cNvSpPr>
              <p:nvPr/>
            </p:nvSpPr>
            <p:spPr bwMode="auto">
              <a:xfrm>
                <a:off x="4924" y="3504"/>
                <a:ext cx="38" cy="52"/>
              </a:xfrm>
              <a:custGeom>
                <a:avLst/>
                <a:gdLst/>
                <a:ahLst/>
                <a:cxnLst>
                  <a:cxn ang="0">
                    <a:pos x="15" y="52"/>
                  </a:cxn>
                  <a:cxn ang="0">
                    <a:pos x="22" y="51"/>
                  </a:cxn>
                  <a:cxn ang="0">
                    <a:pos x="31" y="48"/>
                  </a:cxn>
                  <a:cxn ang="0">
                    <a:pos x="36" y="43"/>
                  </a:cxn>
                  <a:cxn ang="0">
                    <a:pos x="38" y="36"/>
                  </a:cxn>
                  <a:cxn ang="0">
                    <a:pos x="35" y="28"/>
                  </a:cxn>
                  <a:cxn ang="0">
                    <a:pos x="30" y="24"/>
                  </a:cxn>
                  <a:cxn ang="0">
                    <a:pos x="29" y="22"/>
                  </a:cxn>
                  <a:cxn ang="0">
                    <a:pos x="33" y="18"/>
                  </a:cxn>
                  <a:cxn ang="0">
                    <a:pos x="34" y="12"/>
                  </a:cxn>
                  <a:cxn ang="0">
                    <a:pos x="33" y="7"/>
                  </a:cxn>
                  <a:cxn ang="0">
                    <a:pos x="28" y="3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4" y="0"/>
                  </a:cxn>
                  <a:cxn ang="0">
                    <a:pos x="0" y="52"/>
                  </a:cxn>
                  <a:cxn ang="0">
                    <a:pos x="12" y="5"/>
                  </a:cxn>
                  <a:cxn ang="0">
                    <a:pos x="19" y="5"/>
                  </a:cxn>
                  <a:cxn ang="0">
                    <a:pos x="24" y="8"/>
                  </a:cxn>
                  <a:cxn ang="0">
                    <a:pos x="25" y="13"/>
                  </a:cxn>
                  <a:cxn ang="0">
                    <a:pos x="24" y="19"/>
                  </a:cxn>
                  <a:cxn ang="0">
                    <a:pos x="19" y="22"/>
                  </a:cxn>
                  <a:cxn ang="0">
                    <a:pos x="7" y="22"/>
                  </a:cxn>
                  <a:cxn ang="0">
                    <a:pos x="7" y="27"/>
                  </a:cxn>
                  <a:cxn ang="0">
                    <a:pos x="20" y="27"/>
                  </a:cxn>
                  <a:cxn ang="0">
                    <a:pos x="26" y="29"/>
                  </a:cxn>
                  <a:cxn ang="0">
                    <a:pos x="29" y="33"/>
                  </a:cxn>
                  <a:cxn ang="0">
                    <a:pos x="29" y="41"/>
                  </a:cxn>
                  <a:cxn ang="0">
                    <a:pos x="26" y="43"/>
                  </a:cxn>
                  <a:cxn ang="0">
                    <a:pos x="24" y="46"/>
                  </a:cxn>
                  <a:cxn ang="0">
                    <a:pos x="14" y="47"/>
                  </a:cxn>
                  <a:cxn ang="0">
                    <a:pos x="7" y="27"/>
                  </a:cxn>
                </a:cxnLst>
                <a:rect l="0" t="0" r="r" b="b"/>
                <a:pathLst>
                  <a:path w="38" h="52">
                    <a:moveTo>
                      <a:pt x="0" y="52"/>
                    </a:moveTo>
                    <a:lnTo>
                      <a:pt x="15" y="52"/>
                    </a:lnTo>
                    <a:lnTo>
                      <a:pt x="19" y="52"/>
                    </a:lnTo>
                    <a:lnTo>
                      <a:pt x="22" y="51"/>
                    </a:lnTo>
                    <a:lnTo>
                      <a:pt x="28" y="51"/>
                    </a:lnTo>
                    <a:lnTo>
                      <a:pt x="31" y="48"/>
                    </a:lnTo>
                    <a:lnTo>
                      <a:pt x="34" y="47"/>
                    </a:lnTo>
                    <a:lnTo>
                      <a:pt x="36" y="43"/>
                    </a:lnTo>
                    <a:lnTo>
                      <a:pt x="38" y="40"/>
                    </a:lnTo>
                    <a:lnTo>
                      <a:pt x="38" y="36"/>
                    </a:lnTo>
                    <a:lnTo>
                      <a:pt x="38" y="32"/>
                    </a:lnTo>
                    <a:lnTo>
                      <a:pt x="35" y="28"/>
                    </a:lnTo>
                    <a:lnTo>
                      <a:pt x="33" y="26"/>
                    </a:lnTo>
                    <a:lnTo>
                      <a:pt x="30" y="24"/>
                    </a:lnTo>
                    <a:lnTo>
                      <a:pt x="26" y="23"/>
                    </a:lnTo>
                    <a:lnTo>
                      <a:pt x="29" y="22"/>
                    </a:lnTo>
                    <a:lnTo>
                      <a:pt x="31" y="19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3" y="7"/>
                    </a:lnTo>
                    <a:lnTo>
                      <a:pt x="31" y="4"/>
                    </a:lnTo>
                    <a:lnTo>
                      <a:pt x="28" y="3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2"/>
                    </a:lnTo>
                    <a:close/>
                    <a:moveTo>
                      <a:pt x="7" y="5"/>
                    </a:moveTo>
                    <a:lnTo>
                      <a:pt x="12" y="5"/>
                    </a:lnTo>
                    <a:lnTo>
                      <a:pt x="15" y="5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5" y="13"/>
                    </a:lnTo>
                    <a:lnTo>
                      <a:pt x="25" y="17"/>
                    </a:lnTo>
                    <a:lnTo>
                      <a:pt x="24" y="19"/>
                    </a:lnTo>
                    <a:lnTo>
                      <a:pt x="21" y="21"/>
                    </a:lnTo>
                    <a:lnTo>
                      <a:pt x="19" y="22"/>
                    </a:lnTo>
                    <a:lnTo>
                      <a:pt x="14" y="22"/>
                    </a:lnTo>
                    <a:lnTo>
                      <a:pt x="7" y="22"/>
                    </a:lnTo>
                    <a:lnTo>
                      <a:pt x="7" y="5"/>
                    </a:lnTo>
                    <a:close/>
                    <a:moveTo>
                      <a:pt x="7" y="27"/>
                    </a:moveTo>
                    <a:lnTo>
                      <a:pt x="14" y="27"/>
                    </a:lnTo>
                    <a:lnTo>
                      <a:pt x="20" y="27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8" y="31"/>
                    </a:lnTo>
                    <a:lnTo>
                      <a:pt x="29" y="33"/>
                    </a:lnTo>
                    <a:lnTo>
                      <a:pt x="29" y="37"/>
                    </a:lnTo>
                    <a:lnTo>
                      <a:pt x="29" y="41"/>
                    </a:lnTo>
                    <a:lnTo>
                      <a:pt x="28" y="42"/>
                    </a:lnTo>
                    <a:lnTo>
                      <a:pt x="26" y="43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0" y="47"/>
                    </a:lnTo>
                    <a:lnTo>
                      <a:pt x="14" y="47"/>
                    </a:lnTo>
                    <a:lnTo>
                      <a:pt x="7" y="47"/>
                    </a:lnTo>
                    <a:lnTo>
                      <a:pt x="7" y="27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7" name="Freeform 274"/>
              <p:cNvSpPr>
                <a:spLocks noEditPoints="1"/>
              </p:cNvSpPr>
              <p:nvPr/>
            </p:nvSpPr>
            <p:spPr bwMode="auto">
              <a:xfrm>
                <a:off x="4978" y="3503"/>
                <a:ext cx="57" cy="54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5" y="4"/>
                  </a:cxn>
                  <a:cxn ang="0">
                    <a:pos x="6" y="10"/>
                  </a:cxn>
                  <a:cxn ang="0">
                    <a:pos x="2" y="15"/>
                  </a:cxn>
                  <a:cxn ang="0">
                    <a:pos x="0" y="28"/>
                  </a:cxn>
                  <a:cxn ang="0">
                    <a:pos x="2" y="41"/>
                  </a:cxn>
                  <a:cxn ang="0">
                    <a:pos x="8" y="46"/>
                  </a:cxn>
                  <a:cxn ang="0">
                    <a:pos x="13" y="51"/>
                  </a:cxn>
                  <a:cxn ang="0">
                    <a:pos x="19" y="53"/>
                  </a:cxn>
                  <a:cxn ang="0">
                    <a:pos x="35" y="53"/>
                  </a:cxn>
                  <a:cxn ang="0">
                    <a:pos x="43" y="51"/>
                  </a:cxn>
                  <a:cxn ang="0">
                    <a:pos x="50" y="43"/>
                  </a:cxn>
                  <a:cxn ang="0">
                    <a:pos x="54" y="38"/>
                  </a:cxn>
                  <a:cxn ang="0">
                    <a:pos x="55" y="30"/>
                  </a:cxn>
                  <a:cxn ang="0">
                    <a:pos x="55" y="23"/>
                  </a:cxn>
                  <a:cxn ang="0">
                    <a:pos x="54" y="17"/>
                  </a:cxn>
                  <a:cxn ang="0">
                    <a:pos x="50" y="10"/>
                  </a:cxn>
                  <a:cxn ang="0">
                    <a:pos x="44" y="4"/>
                  </a:cxn>
                  <a:cxn ang="0">
                    <a:pos x="37" y="1"/>
                  </a:cxn>
                  <a:cxn ang="0">
                    <a:pos x="30" y="0"/>
                  </a:cxn>
                  <a:cxn ang="0">
                    <a:pos x="34" y="6"/>
                  </a:cxn>
                  <a:cxn ang="0">
                    <a:pos x="38" y="9"/>
                  </a:cxn>
                  <a:cxn ang="0">
                    <a:pos x="45" y="18"/>
                  </a:cxn>
                  <a:cxn ang="0">
                    <a:pos x="47" y="28"/>
                  </a:cxn>
                  <a:cxn ang="0">
                    <a:pos x="45" y="37"/>
                  </a:cxn>
                  <a:cxn ang="0">
                    <a:pos x="42" y="43"/>
                  </a:cxn>
                  <a:cxn ang="0">
                    <a:pos x="37" y="47"/>
                  </a:cxn>
                  <a:cxn ang="0">
                    <a:pos x="29" y="49"/>
                  </a:cxn>
                  <a:cxn ang="0">
                    <a:pos x="19" y="46"/>
                  </a:cxn>
                  <a:cxn ang="0">
                    <a:pos x="11" y="38"/>
                  </a:cxn>
                  <a:cxn ang="0">
                    <a:pos x="10" y="33"/>
                  </a:cxn>
                  <a:cxn ang="0">
                    <a:pos x="9" y="23"/>
                  </a:cxn>
                  <a:cxn ang="0">
                    <a:pos x="13" y="13"/>
                  </a:cxn>
                  <a:cxn ang="0">
                    <a:pos x="19" y="8"/>
                  </a:cxn>
                  <a:cxn ang="0">
                    <a:pos x="25" y="6"/>
                  </a:cxn>
                </a:cxnLst>
                <a:rect l="0" t="0" r="r" b="b"/>
                <a:pathLst>
                  <a:path w="57" h="54">
                    <a:moveTo>
                      <a:pt x="30" y="0"/>
                    </a:moveTo>
                    <a:lnTo>
                      <a:pt x="25" y="0"/>
                    </a:lnTo>
                    <a:lnTo>
                      <a:pt x="20" y="1"/>
                    </a:lnTo>
                    <a:lnTo>
                      <a:pt x="15" y="4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1" y="34"/>
                    </a:lnTo>
                    <a:lnTo>
                      <a:pt x="2" y="41"/>
                    </a:lnTo>
                    <a:lnTo>
                      <a:pt x="5" y="43"/>
                    </a:lnTo>
                    <a:lnTo>
                      <a:pt x="8" y="46"/>
                    </a:lnTo>
                    <a:lnTo>
                      <a:pt x="9" y="48"/>
                    </a:lnTo>
                    <a:lnTo>
                      <a:pt x="13" y="51"/>
                    </a:lnTo>
                    <a:lnTo>
                      <a:pt x="15" y="52"/>
                    </a:lnTo>
                    <a:lnTo>
                      <a:pt x="19" y="53"/>
                    </a:lnTo>
                    <a:lnTo>
                      <a:pt x="28" y="54"/>
                    </a:lnTo>
                    <a:lnTo>
                      <a:pt x="35" y="53"/>
                    </a:lnTo>
                    <a:lnTo>
                      <a:pt x="39" y="52"/>
                    </a:lnTo>
                    <a:lnTo>
                      <a:pt x="43" y="51"/>
                    </a:lnTo>
                    <a:lnTo>
                      <a:pt x="48" y="46"/>
                    </a:lnTo>
                    <a:lnTo>
                      <a:pt x="50" y="43"/>
                    </a:lnTo>
                    <a:lnTo>
                      <a:pt x="53" y="41"/>
                    </a:lnTo>
                    <a:lnTo>
                      <a:pt x="54" y="38"/>
                    </a:lnTo>
                    <a:lnTo>
                      <a:pt x="55" y="34"/>
                    </a:lnTo>
                    <a:lnTo>
                      <a:pt x="55" y="30"/>
                    </a:lnTo>
                    <a:lnTo>
                      <a:pt x="57" y="27"/>
                    </a:lnTo>
                    <a:lnTo>
                      <a:pt x="55" y="23"/>
                    </a:lnTo>
                    <a:lnTo>
                      <a:pt x="55" y="19"/>
                    </a:lnTo>
                    <a:lnTo>
                      <a:pt x="54" y="17"/>
                    </a:lnTo>
                    <a:lnTo>
                      <a:pt x="53" y="13"/>
                    </a:lnTo>
                    <a:lnTo>
                      <a:pt x="50" y="10"/>
                    </a:lnTo>
                    <a:lnTo>
                      <a:pt x="49" y="8"/>
                    </a:lnTo>
                    <a:lnTo>
                      <a:pt x="44" y="4"/>
                    </a:lnTo>
                    <a:lnTo>
                      <a:pt x="40" y="3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0" y="0"/>
                    </a:lnTo>
                    <a:close/>
                    <a:moveTo>
                      <a:pt x="28" y="6"/>
                    </a:moveTo>
                    <a:lnTo>
                      <a:pt x="34" y="6"/>
                    </a:lnTo>
                    <a:lnTo>
                      <a:pt x="37" y="8"/>
                    </a:lnTo>
                    <a:lnTo>
                      <a:pt x="38" y="9"/>
                    </a:lnTo>
                    <a:lnTo>
                      <a:pt x="42" y="13"/>
                    </a:lnTo>
                    <a:lnTo>
                      <a:pt x="45" y="18"/>
                    </a:lnTo>
                    <a:lnTo>
                      <a:pt x="47" y="23"/>
                    </a:lnTo>
                    <a:lnTo>
                      <a:pt x="47" y="28"/>
                    </a:lnTo>
                    <a:lnTo>
                      <a:pt x="47" y="33"/>
                    </a:lnTo>
                    <a:lnTo>
                      <a:pt x="45" y="37"/>
                    </a:lnTo>
                    <a:lnTo>
                      <a:pt x="44" y="39"/>
                    </a:lnTo>
                    <a:lnTo>
                      <a:pt x="42" y="43"/>
                    </a:lnTo>
                    <a:lnTo>
                      <a:pt x="39" y="46"/>
                    </a:lnTo>
                    <a:lnTo>
                      <a:pt x="37" y="47"/>
                    </a:lnTo>
                    <a:lnTo>
                      <a:pt x="33" y="48"/>
                    </a:lnTo>
                    <a:lnTo>
                      <a:pt x="29" y="49"/>
                    </a:lnTo>
                    <a:lnTo>
                      <a:pt x="24" y="48"/>
                    </a:lnTo>
                    <a:lnTo>
                      <a:pt x="19" y="46"/>
                    </a:lnTo>
                    <a:lnTo>
                      <a:pt x="15" y="42"/>
                    </a:lnTo>
                    <a:lnTo>
                      <a:pt x="11" y="38"/>
                    </a:lnTo>
                    <a:lnTo>
                      <a:pt x="10" y="36"/>
                    </a:lnTo>
                    <a:lnTo>
                      <a:pt x="10" y="33"/>
                    </a:lnTo>
                    <a:lnTo>
                      <a:pt x="9" y="27"/>
                    </a:lnTo>
                    <a:lnTo>
                      <a:pt x="9" y="23"/>
                    </a:lnTo>
                    <a:lnTo>
                      <a:pt x="10" y="18"/>
                    </a:lnTo>
                    <a:lnTo>
                      <a:pt x="13" y="13"/>
                    </a:lnTo>
                    <a:lnTo>
                      <a:pt x="16" y="9"/>
                    </a:lnTo>
                    <a:lnTo>
                      <a:pt x="19" y="8"/>
                    </a:lnTo>
                    <a:lnTo>
                      <a:pt x="21" y="6"/>
                    </a:lnTo>
                    <a:lnTo>
                      <a:pt x="25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" name="Freeform 275"/>
              <p:cNvSpPr>
                <a:spLocks noEditPoints="1"/>
              </p:cNvSpPr>
              <p:nvPr/>
            </p:nvSpPr>
            <p:spPr bwMode="auto">
              <a:xfrm>
                <a:off x="5054" y="3504"/>
                <a:ext cx="44" cy="52"/>
              </a:xfrm>
              <a:custGeom>
                <a:avLst/>
                <a:gdLst/>
                <a:ahLst/>
                <a:cxnLst>
                  <a:cxn ang="0">
                    <a:pos x="8" y="31"/>
                  </a:cxn>
                  <a:cxn ang="0">
                    <a:pos x="13" y="31"/>
                  </a:cxn>
                  <a:cxn ang="0">
                    <a:pos x="17" y="29"/>
                  </a:cxn>
                  <a:cxn ang="0">
                    <a:pos x="20" y="36"/>
                  </a:cxn>
                  <a:cxn ang="0">
                    <a:pos x="25" y="43"/>
                  </a:cxn>
                  <a:cxn ang="0">
                    <a:pos x="27" y="47"/>
                  </a:cxn>
                  <a:cxn ang="0">
                    <a:pos x="30" y="50"/>
                  </a:cxn>
                  <a:cxn ang="0">
                    <a:pos x="35" y="52"/>
                  </a:cxn>
                  <a:cxn ang="0">
                    <a:pos x="40" y="52"/>
                  </a:cxn>
                  <a:cxn ang="0">
                    <a:pos x="42" y="52"/>
                  </a:cxn>
                  <a:cxn ang="0">
                    <a:pos x="44" y="52"/>
                  </a:cxn>
                  <a:cxn ang="0">
                    <a:pos x="44" y="48"/>
                  </a:cxn>
                  <a:cxn ang="0">
                    <a:pos x="39" y="47"/>
                  </a:cxn>
                  <a:cxn ang="0">
                    <a:pos x="37" y="46"/>
                  </a:cxn>
                  <a:cxn ang="0">
                    <a:pos x="31" y="40"/>
                  </a:cxn>
                  <a:cxn ang="0">
                    <a:pos x="29" y="35"/>
                  </a:cxn>
                  <a:cxn ang="0">
                    <a:pos x="25" y="28"/>
                  </a:cxn>
                  <a:cxn ang="0">
                    <a:pos x="29" y="27"/>
                  </a:cxn>
                  <a:cxn ang="0">
                    <a:pos x="31" y="26"/>
                  </a:cxn>
                  <a:cxn ang="0">
                    <a:pos x="31" y="24"/>
                  </a:cxn>
                  <a:cxn ang="0">
                    <a:pos x="34" y="22"/>
                  </a:cxn>
                  <a:cxn ang="0">
                    <a:pos x="36" y="19"/>
                  </a:cxn>
                  <a:cxn ang="0">
                    <a:pos x="36" y="14"/>
                  </a:cxn>
                  <a:cxn ang="0">
                    <a:pos x="36" y="9"/>
                  </a:cxn>
                  <a:cxn ang="0">
                    <a:pos x="35" y="7"/>
                  </a:cxn>
                  <a:cxn ang="0">
                    <a:pos x="32" y="4"/>
                  </a:cxn>
                  <a:cxn ang="0">
                    <a:pos x="31" y="3"/>
                  </a:cxn>
                  <a:cxn ang="0">
                    <a:pos x="29" y="2"/>
                  </a:cxn>
                  <a:cxn ang="0">
                    <a:pos x="25" y="2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8" y="31"/>
                  </a:cxn>
                  <a:cxn ang="0">
                    <a:pos x="8" y="5"/>
                  </a:cxn>
                  <a:cxn ang="0">
                    <a:pos x="12" y="5"/>
                  </a:cxn>
                  <a:cxn ang="0">
                    <a:pos x="15" y="5"/>
                  </a:cxn>
                  <a:cxn ang="0">
                    <a:pos x="20" y="5"/>
                  </a:cxn>
                  <a:cxn ang="0">
                    <a:pos x="23" y="7"/>
                  </a:cxn>
                  <a:cxn ang="0">
                    <a:pos x="25" y="8"/>
                  </a:cxn>
                  <a:cxn ang="0">
                    <a:pos x="27" y="10"/>
                  </a:cxn>
                  <a:cxn ang="0">
                    <a:pos x="27" y="16"/>
                  </a:cxn>
                  <a:cxn ang="0">
                    <a:pos x="27" y="19"/>
                  </a:cxn>
                  <a:cxn ang="0">
                    <a:pos x="26" y="21"/>
                  </a:cxn>
                  <a:cxn ang="0">
                    <a:pos x="25" y="22"/>
                  </a:cxn>
                  <a:cxn ang="0">
                    <a:pos x="22" y="24"/>
                  </a:cxn>
                  <a:cxn ang="0">
                    <a:pos x="20" y="26"/>
                  </a:cxn>
                  <a:cxn ang="0">
                    <a:pos x="13" y="26"/>
                  </a:cxn>
                  <a:cxn ang="0">
                    <a:pos x="11" y="26"/>
                  </a:cxn>
                  <a:cxn ang="0">
                    <a:pos x="8" y="26"/>
                  </a:cxn>
                  <a:cxn ang="0">
                    <a:pos x="8" y="5"/>
                  </a:cxn>
                </a:cxnLst>
                <a:rect l="0" t="0" r="r" b="b"/>
                <a:pathLst>
                  <a:path w="44" h="52">
                    <a:moveTo>
                      <a:pt x="8" y="31"/>
                    </a:moveTo>
                    <a:lnTo>
                      <a:pt x="13" y="31"/>
                    </a:lnTo>
                    <a:lnTo>
                      <a:pt x="17" y="29"/>
                    </a:lnTo>
                    <a:lnTo>
                      <a:pt x="20" y="36"/>
                    </a:lnTo>
                    <a:lnTo>
                      <a:pt x="25" y="43"/>
                    </a:lnTo>
                    <a:lnTo>
                      <a:pt x="27" y="47"/>
                    </a:lnTo>
                    <a:lnTo>
                      <a:pt x="30" y="50"/>
                    </a:lnTo>
                    <a:lnTo>
                      <a:pt x="35" y="52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4" y="52"/>
                    </a:lnTo>
                    <a:lnTo>
                      <a:pt x="44" y="48"/>
                    </a:lnTo>
                    <a:lnTo>
                      <a:pt x="39" y="47"/>
                    </a:lnTo>
                    <a:lnTo>
                      <a:pt x="37" y="46"/>
                    </a:lnTo>
                    <a:lnTo>
                      <a:pt x="31" y="40"/>
                    </a:lnTo>
                    <a:lnTo>
                      <a:pt x="29" y="35"/>
                    </a:lnTo>
                    <a:lnTo>
                      <a:pt x="25" y="28"/>
                    </a:lnTo>
                    <a:lnTo>
                      <a:pt x="29" y="27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34" y="22"/>
                    </a:lnTo>
                    <a:lnTo>
                      <a:pt x="36" y="19"/>
                    </a:lnTo>
                    <a:lnTo>
                      <a:pt x="36" y="14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2" y="4"/>
                    </a:lnTo>
                    <a:lnTo>
                      <a:pt x="31" y="3"/>
                    </a:lnTo>
                    <a:lnTo>
                      <a:pt x="29" y="2"/>
                    </a:lnTo>
                    <a:lnTo>
                      <a:pt x="25" y="2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8" y="52"/>
                    </a:lnTo>
                    <a:lnTo>
                      <a:pt x="8" y="31"/>
                    </a:lnTo>
                    <a:close/>
                    <a:moveTo>
                      <a:pt x="8" y="5"/>
                    </a:moveTo>
                    <a:lnTo>
                      <a:pt x="12" y="5"/>
                    </a:lnTo>
                    <a:lnTo>
                      <a:pt x="15" y="5"/>
                    </a:lnTo>
                    <a:lnTo>
                      <a:pt x="20" y="5"/>
                    </a:lnTo>
                    <a:lnTo>
                      <a:pt x="23" y="7"/>
                    </a:lnTo>
                    <a:lnTo>
                      <a:pt x="25" y="8"/>
                    </a:lnTo>
                    <a:lnTo>
                      <a:pt x="27" y="10"/>
                    </a:lnTo>
                    <a:lnTo>
                      <a:pt x="27" y="16"/>
                    </a:lnTo>
                    <a:lnTo>
                      <a:pt x="27" y="19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2" y="24"/>
                    </a:lnTo>
                    <a:lnTo>
                      <a:pt x="20" y="26"/>
                    </a:lnTo>
                    <a:lnTo>
                      <a:pt x="13" y="26"/>
                    </a:lnTo>
                    <a:lnTo>
                      <a:pt x="11" y="26"/>
                    </a:lnTo>
                    <a:lnTo>
                      <a:pt x="8" y="26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9" name="Freeform 276"/>
              <p:cNvSpPr>
                <a:spLocks noEditPoints="1"/>
              </p:cNvSpPr>
              <p:nvPr/>
            </p:nvSpPr>
            <p:spPr bwMode="auto">
              <a:xfrm>
                <a:off x="5106" y="3504"/>
                <a:ext cx="50" cy="5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0" y="52"/>
                  </a:cxn>
                  <a:cxn ang="0">
                    <a:pos x="8" y="52"/>
                  </a:cxn>
                  <a:cxn ang="0">
                    <a:pos x="14" y="36"/>
                  </a:cxn>
                  <a:cxn ang="0">
                    <a:pos x="36" y="36"/>
                  </a:cxn>
                  <a:cxn ang="0">
                    <a:pos x="42" y="52"/>
                  </a:cxn>
                  <a:cxn ang="0">
                    <a:pos x="51" y="52"/>
                  </a:cxn>
                  <a:cxn ang="0">
                    <a:pos x="31" y="0"/>
                  </a:cxn>
                  <a:cxn ang="0">
                    <a:pos x="24" y="0"/>
                  </a:cxn>
                  <a:cxn ang="0">
                    <a:pos x="17" y="31"/>
                  </a:cxn>
                  <a:cxn ang="0">
                    <a:pos x="26" y="9"/>
                  </a:cxn>
                  <a:cxn ang="0">
                    <a:pos x="33" y="31"/>
                  </a:cxn>
                  <a:cxn ang="0">
                    <a:pos x="17" y="31"/>
                  </a:cxn>
                </a:cxnLst>
                <a:rect l="0" t="0" r="r" b="b"/>
                <a:pathLst>
                  <a:path w="51" h="52">
                    <a:moveTo>
                      <a:pt x="24" y="0"/>
                    </a:moveTo>
                    <a:lnTo>
                      <a:pt x="0" y="52"/>
                    </a:lnTo>
                    <a:lnTo>
                      <a:pt x="8" y="52"/>
                    </a:lnTo>
                    <a:lnTo>
                      <a:pt x="14" y="36"/>
                    </a:lnTo>
                    <a:lnTo>
                      <a:pt x="36" y="36"/>
                    </a:lnTo>
                    <a:lnTo>
                      <a:pt x="42" y="52"/>
                    </a:lnTo>
                    <a:lnTo>
                      <a:pt x="51" y="52"/>
                    </a:lnTo>
                    <a:lnTo>
                      <a:pt x="31" y="0"/>
                    </a:lnTo>
                    <a:lnTo>
                      <a:pt x="24" y="0"/>
                    </a:lnTo>
                    <a:close/>
                    <a:moveTo>
                      <a:pt x="17" y="31"/>
                    </a:moveTo>
                    <a:lnTo>
                      <a:pt x="26" y="9"/>
                    </a:lnTo>
                    <a:lnTo>
                      <a:pt x="33" y="31"/>
                    </a:lnTo>
                    <a:lnTo>
                      <a:pt x="17" y="31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0" name="Freeform 277"/>
              <p:cNvSpPr>
                <a:spLocks/>
              </p:cNvSpPr>
              <p:nvPr/>
            </p:nvSpPr>
            <p:spPr bwMode="auto">
              <a:xfrm>
                <a:off x="5162" y="3504"/>
                <a:ext cx="49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20" y="5"/>
                  </a:cxn>
                  <a:cxn ang="0">
                    <a:pos x="20" y="52"/>
                  </a:cxn>
                  <a:cxn ang="0">
                    <a:pos x="29" y="52"/>
                  </a:cxn>
                  <a:cxn ang="0">
                    <a:pos x="29" y="5"/>
                  </a:cxn>
                  <a:cxn ang="0">
                    <a:pos x="49" y="5"/>
                  </a:cxn>
                  <a:cxn ang="0">
                    <a:pos x="49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52">
                    <a:moveTo>
                      <a:pt x="0" y="0"/>
                    </a:moveTo>
                    <a:lnTo>
                      <a:pt x="0" y="5"/>
                    </a:lnTo>
                    <a:lnTo>
                      <a:pt x="20" y="5"/>
                    </a:lnTo>
                    <a:lnTo>
                      <a:pt x="20" y="52"/>
                    </a:lnTo>
                    <a:lnTo>
                      <a:pt x="29" y="52"/>
                    </a:lnTo>
                    <a:lnTo>
                      <a:pt x="29" y="5"/>
                    </a:lnTo>
                    <a:lnTo>
                      <a:pt x="49" y="5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1" name="Rectangle 278"/>
              <p:cNvSpPr>
                <a:spLocks noChangeArrowheads="1"/>
              </p:cNvSpPr>
              <p:nvPr/>
            </p:nvSpPr>
            <p:spPr bwMode="auto">
              <a:xfrm>
                <a:off x="5226" y="3504"/>
                <a:ext cx="8" cy="52"/>
              </a:xfrm>
              <a:prstGeom prst="rect">
                <a:avLst/>
              </a:prstGeom>
              <a:solidFill>
                <a:srgbClr val="3333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" name="Freeform 279"/>
              <p:cNvSpPr>
                <a:spLocks noEditPoints="1"/>
              </p:cNvSpPr>
              <p:nvPr/>
            </p:nvSpPr>
            <p:spPr bwMode="auto">
              <a:xfrm>
                <a:off x="5254" y="3503"/>
                <a:ext cx="57" cy="54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5" y="4"/>
                  </a:cxn>
                  <a:cxn ang="0">
                    <a:pos x="6" y="10"/>
                  </a:cxn>
                  <a:cxn ang="0">
                    <a:pos x="2" y="15"/>
                  </a:cxn>
                  <a:cxn ang="0">
                    <a:pos x="0" y="28"/>
                  </a:cxn>
                  <a:cxn ang="0">
                    <a:pos x="2" y="41"/>
                  </a:cxn>
                  <a:cxn ang="0">
                    <a:pos x="7" y="46"/>
                  </a:cxn>
                  <a:cxn ang="0">
                    <a:pos x="12" y="51"/>
                  </a:cxn>
                  <a:cxn ang="0">
                    <a:pos x="19" y="53"/>
                  </a:cxn>
                  <a:cxn ang="0">
                    <a:pos x="35" y="53"/>
                  </a:cxn>
                  <a:cxn ang="0">
                    <a:pos x="43" y="51"/>
                  </a:cxn>
                  <a:cxn ang="0">
                    <a:pos x="50" y="43"/>
                  </a:cxn>
                  <a:cxn ang="0">
                    <a:pos x="54" y="38"/>
                  </a:cxn>
                  <a:cxn ang="0">
                    <a:pos x="55" y="30"/>
                  </a:cxn>
                  <a:cxn ang="0">
                    <a:pos x="55" y="23"/>
                  </a:cxn>
                  <a:cxn ang="0">
                    <a:pos x="54" y="17"/>
                  </a:cxn>
                  <a:cxn ang="0">
                    <a:pos x="50" y="10"/>
                  </a:cxn>
                  <a:cxn ang="0">
                    <a:pos x="44" y="4"/>
                  </a:cxn>
                  <a:cxn ang="0">
                    <a:pos x="36" y="1"/>
                  </a:cxn>
                  <a:cxn ang="0">
                    <a:pos x="30" y="0"/>
                  </a:cxn>
                  <a:cxn ang="0">
                    <a:pos x="34" y="6"/>
                  </a:cxn>
                  <a:cxn ang="0">
                    <a:pos x="38" y="9"/>
                  </a:cxn>
                  <a:cxn ang="0">
                    <a:pos x="45" y="18"/>
                  </a:cxn>
                  <a:cxn ang="0">
                    <a:pos x="46" y="28"/>
                  </a:cxn>
                  <a:cxn ang="0">
                    <a:pos x="45" y="37"/>
                  </a:cxn>
                  <a:cxn ang="0">
                    <a:pos x="41" y="43"/>
                  </a:cxn>
                  <a:cxn ang="0">
                    <a:pos x="36" y="47"/>
                  </a:cxn>
                  <a:cxn ang="0">
                    <a:pos x="29" y="49"/>
                  </a:cxn>
                  <a:cxn ang="0">
                    <a:pos x="19" y="46"/>
                  </a:cxn>
                  <a:cxn ang="0">
                    <a:pos x="11" y="38"/>
                  </a:cxn>
                  <a:cxn ang="0">
                    <a:pos x="10" y="33"/>
                  </a:cxn>
                  <a:cxn ang="0">
                    <a:pos x="9" y="23"/>
                  </a:cxn>
                  <a:cxn ang="0">
                    <a:pos x="12" y="13"/>
                  </a:cxn>
                  <a:cxn ang="0">
                    <a:pos x="19" y="8"/>
                  </a:cxn>
                  <a:cxn ang="0">
                    <a:pos x="25" y="6"/>
                  </a:cxn>
                </a:cxnLst>
                <a:rect l="0" t="0" r="r" b="b"/>
                <a:pathLst>
                  <a:path w="57" h="54">
                    <a:moveTo>
                      <a:pt x="30" y="0"/>
                    </a:moveTo>
                    <a:lnTo>
                      <a:pt x="25" y="0"/>
                    </a:lnTo>
                    <a:lnTo>
                      <a:pt x="20" y="1"/>
                    </a:lnTo>
                    <a:lnTo>
                      <a:pt x="15" y="4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1" y="34"/>
                    </a:lnTo>
                    <a:lnTo>
                      <a:pt x="2" y="41"/>
                    </a:lnTo>
                    <a:lnTo>
                      <a:pt x="5" y="43"/>
                    </a:lnTo>
                    <a:lnTo>
                      <a:pt x="7" y="46"/>
                    </a:lnTo>
                    <a:lnTo>
                      <a:pt x="9" y="48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9" y="53"/>
                    </a:lnTo>
                    <a:lnTo>
                      <a:pt x="28" y="54"/>
                    </a:lnTo>
                    <a:lnTo>
                      <a:pt x="35" y="53"/>
                    </a:lnTo>
                    <a:lnTo>
                      <a:pt x="39" y="52"/>
                    </a:lnTo>
                    <a:lnTo>
                      <a:pt x="43" y="51"/>
                    </a:lnTo>
                    <a:lnTo>
                      <a:pt x="48" y="46"/>
                    </a:lnTo>
                    <a:lnTo>
                      <a:pt x="50" y="43"/>
                    </a:lnTo>
                    <a:lnTo>
                      <a:pt x="53" y="41"/>
                    </a:lnTo>
                    <a:lnTo>
                      <a:pt x="54" y="38"/>
                    </a:lnTo>
                    <a:lnTo>
                      <a:pt x="55" y="34"/>
                    </a:lnTo>
                    <a:lnTo>
                      <a:pt x="55" y="30"/>
                    </a:lnTo>
                    <a:lnTo>
                      <a:pt x="57" y="27"/>
                    </a:lnTo>
                    <a:lnTo>
                      <a:pt x="55" y="23"/>
                    </a:lnTo>
                    <a:lnTo>
                      <a:pt x="55" y="19"/>
                    </a:lnTo>
                    <a:lnTo>
                      <a:pt x="54" y="17"/>
                    </a:lnTo>
                    <a:lnTo>
                      <a:pt x="53" y="13"/>
                    </a:lnTo>
                    <a:lnTo>
                      <a:pt x="50" y="10"/>
                    </a:lnTo>
                    <a:lnTo>
                      <a:pt x="49" y="8"/>
                    </a:lnTo>
                    <a:lnTo>
                      <a:pt x="44" y="4"/>
                    </a:lnTo>
                    <a:lnTo>
                      <a:pt x="40" y="3"/>
                    </a:lnTo>
                    <a:lnTo>
                      <a:pt x="36" y="1"/>
                    </a:lnTo>
                    <a:lnTo>
                      <a:pt x="34" y="0"/>
                    </a:lnTo>
                    <a:lnTo>
                      <a:pt x="30" y="0"/>
                    </a:lnTo>
                    <a:close/>
                    <a:moveTo>
                      <a:pt x="28" y="6"/>
                    </a:moveTo>
                    <a:lnTo>
                      <a:pt x="34" y="6"/>
                    </a:lnTo>
                    <a:lnTo>
                      <a:pt x="36" y="8"/>
                    </a:lnTo>
                    <a:lnTo>
                      <a:pt x="38" y="9"/>
                    </a:lnTo>
                    <a:lnTo>
                      <a:pt x="41" y="13"/>
                    </a:lnTo>
                    <a:lnTo>
                      <a:pt x="45" y="18"/>
                    </a:lnTo>
                    <a:lnTo>
                      <a:pt x="46" y="23"/>
                    </a:lnTo>
                    <a:lnTo>
                      <a:pt x="46" y="28"/>
                    </a:lnTo>
                    <a:lnTo>
                      <a:pt x="46" y="33"/>
                    </a:lnTo>
                    <a:lnTo>
                      <a:pt x="45" y="37"/>
                    </a:lnTo>
                    <a:lnTo>
                      <a:pt x="44" y="39"/>
                    </a:lnTo>
                    <a:lnTo>
                      <a:pt x="41" y="43"/>
                    </a:lnTo>
                    <a:lnTo>
                      <a:pt x="39" y="46"/>
                    </a:lnTo>
                    <a:lnTo>
                      <a:pt x="36" y="47"/>
                    </a:lnTo>
                    <a:lnTo>
                      <a:pt x="33" y="48"/>
                    </a:lnTo>
                    <a:lnTo>
                      <a:pt x="29" y="49"/>
                    </a:lnTo>
                    <a:lnTo>
                      <a:pt x="24" y="48"/>
                    </a:lnTo>
                    <a:lnTo>
                      <a:pt x="19" y="46"/>
                    </a:lnTo>
                    <a:lnTo>
                      <a:pt x="15" y="42"/>
                    </a:lnTo>
                    <a:lnTo>
                      <a:pt x="11" y="38"/>
                    </a:lnTo>
                    <a:lnTo>
                      <a:pt x="10" y="36"/>
                    </a:lnTo>
                    <a:lnTo>
                      <a:pt x="10" y="33"/>
                    </a:lnTo>
                    <a:lnTo>
                      <a:pt x="9" y="27"/>
                    </a:lnTo>
                    <a:lnTo>
                      <a:pt x="9" y="23"/>
                    </a:lnTo>
                    <a:lnTo>
                      <a:pt x="10" y="18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19" y="8"/>
                    </a:lnTo>
                    <a:lnTo>
                      <a:pt x="21" y="6"/>
                    </a:lnTo>
                    <a:lnTo>
                      <a:pt x="25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3" name="Freeform 280"/>
              <p:cNvSpPr>
                <a:spLocks/>
              </p:cNvSpPr>
              <p:nvPr/>
            </p:nvSpPr>
            <p:spPr bwMode="auto">
              <a:xfrm>
                <a:off x="5329" y="3504"/>
                <a:ext cx="46" cy="52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39" y="0"/>
                  </a:cxn>
                  <a:cxn ang="0">
                    <a:pos x="41" y="4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52"/>
                  </a:cxn>
                  <a:cxn ang="0">
                    <a:pos x="7" y="52"/>
                  </a:cxn>
                  <a:cxn ang="0">
                    <a:pos x="5" y="12"/>
                  </a:cxn>
                  <a:cxn ang="0">
                    <a:pos x="42" y="52"/>
                  </a:cxn>
                  <a:cxn ang="0">
                    <a:pos x="46" y="51"/>
                  </a:cxn>
                  <a:cxn ang="0">
                    <a:pos x="46" y="0"/>
                  </a:cxn>
                </a:cxnLst>
                <a:rect l="0" t="0" r="r" b="b"/>
                <a:pathLst>
                  <a:path w="46" h="52">
                    <a:moveTo>
                      <a:pt x="46" y="0"/>
                    </a:moveTo>
                    <a:lnTo>
                      <a:pt x="39" y="0"/>
                    </a:lnTo>
                    <a:lnTo>
                      <a:pt x="41" y="4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5" y="12"/>
                    </a:lnTo>
                    <a:lnTo>
                      <a:pt x="42" y="52"/>
                    </a:lnTo>
                    <a:lnTo>
                      <a:pt x="46" y="5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>
            <a:cxnSpLocks noChangeShapeType="1"/>
          </p:cNvCxnSpPr>
          <p:nvPr userDrawn="1"/>
        </p:nvCxnSpPr>
        <p:spPr bwMode="auto">
          <a:xfrm>
            <a:off x="407988" y="914400"/>
            <a:ext cx="7223125" cy="0"/>
          </a:xfrm>
          <a:prstGeom prst="line">
            <a:avLst/>
          </a:prstGeom>
          <a:noFill/>
          <a:ln w="9525" cap="rnd" algn="ctr">
            <a:solidFill>
              <a:schemeClr val="tx2"/>
            </a:solidFill>
            <a:prstDash val="sysDot"/>
            <a:miter lim="800000"/>
            <a:headEnd/>
            <a:tailEnd/>
          </a:ln>
        </p:spPr>
      </p:cxnSp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8228013" y="6477000"/>
            <a:ext cx="823912" cy="293688"/>
            <a:chOff x="-2422525" y="3141663"/>
            <a:chExt cx="1601787" cy="573087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-1792920" y="3150957"/>
              <a:ext cx="296284" cy="563793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dirty="0">
                <a:latin typeface="Arial" pitchFamily="34" charset="0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-1450343" y="3150957"/>
              <a:ext cx="293199" cy="554498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dirty="0">
                <a:latin typeface="Arial" pitchFamily="34" charset="0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-1110850" y="3141663"/>
              <a:ext cx="290112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dirty="0">
                <a:latin typeface="Arial" pitchFamily="34" charset="0"/>
                <a:cs typeface="+mn-cs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-2422525" y="3150957"/>
              <a:ext cx="574051" cy="554498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 dirty="0">
                <a:latin typeface="Arial" pitchFamily="34" charset="0"/>
                <a:cs typeface="+mn-cs"/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8827" y="34798"/>
            <a:ext cx="8605615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06241" y="953150"/>
            <a:ext cx="8278075" cy="1590179"/>
          </a:xfrm>
          <a:noFill/>
          <a:ln>
            <a:noFill/>
          </a:ln>
          <a:extLst/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833B-E15C-43A3-9893-74768A85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8598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7205635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8826" y="953150"/>
            <a:ext cx="8436249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/>
            </a:lvl1pPr>
            <a:lvl2pPr>
              <a:lnSpc>
                <a:spcPct val="85000"/>
              </a:lnSpc>
              <a:defRPr lang="en-US" sz="1800" dirty="0" smtClean="0"/>
            </a:lvl2pPr>
            <a:lvl3pPr>
              <a:lnSpc>
                <a:spcPct val="85000"/>
              </a:lnSpc>
              <a:defRPr lang="en-US" sz="1600" dirty="0" smtClean="0"/>
            </a:lvl3pPr>
            <a:lvl4pPr>
              <a:lnSpc>
                <a:spcPct val="85000"/>
              </a:lnSpc>
              <a:defRPr lang="en-US" dirty="0" smtClean="0"/>
            </a:lvl4pPr>
            <a:lvl5pPr>
              <a:lnSpc>
                <a:spcPct val="85000"/>
              </a:lnSpc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934927" y="178095"/>
            <a:ext cx="1046329" cy="374355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8" name="Straight Connector 17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8970778" y="471665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192713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4155127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371658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0" y="953150"/>
            <a:ext cx="4283075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27016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creen Gr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4155127" cy="15240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211820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3539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baseline="0" dirty="0" smtClean="0">
                <a:solidFill>
                  <a:schemeClr val="accent4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endParaRPr lang="en-US" dirty="0" smtClean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332742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158683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 bwMode="auto">
          <a:xfrm>
            <a:off x="3649288" y="3865418"/>
            <a:ext cx="5203766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 userDrawn="1"/>
        </p:nvGrpSpPr>
        <p:grpSpPr>
          <a:xfrm>
            <a:off x="7525069" y="275427"/>
            <a:ext cx="1321256" cy="472718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624349" y="2560493"/>
            <a:ext cx="5221976" cy="1362075"/>
          </a:xfrm>
        </p:spPr>
        <p:txBody>
          <a:bodyPr lIns="45720" bIns="45720" anchor="b" anchorCtr="0"/>
          <a:lstStyle>
            <a:lvl1pPr algn="l">
              <a:defRPr sz="28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24349" y="3925117"/>
            <a:ext cx="5221976" cy="406265"/>
          </a:xfrm>
          <a:prstGeom prst="rect">
            <a:avLst/>
          </a:prstGeom>
        </p:spPr>
        <p:txBody>
          <a:bodyPr lIns="45720" anchor="t" anchorCtr="0"/>
          <a:lstStyle>
            <a:lvl1pPr marL="0" indent="0">
              <a:lnSpc>
                <a:spcPct val="85000"/>
              </a:lnSpc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8839258" y="633451"/>
            <a:ext cx="155941" cy="1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xmlns="" val="275304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40861"/>
            <a:ext cx="8324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9968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4811" y="6486440"/>
            <a:ext cx="5016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20000"/>
              </a:spcBef>
              <a:buClr>
                <a:schemeClr val="tx1"/>
              </a:buClr>
              <a:buSzPct val="50000"/>
              <a:buFont typeface="Wingdings" pitchFamily="2" charset="2"/>
              <a:buNone/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fld id="{244D62A8-54AF-442B-9498-B8C5583775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25449" y="949390"/>
            <a:ext cx="8324851" cy="152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07324" y="914400"/>
            <a:ext cx="8332915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0" r:id="rId2"/>
    <p:sldLayoutId id="2147483729" r:id="rId3"/>
    <p:sldLayoutId id="2147483741" r:id="rId4"/>
    <p:sldLayoutId id="2147483742" r:id="rId5"/>
    <p:sldLayoutId id="2147483740" r:id="rId6"/>
    <p:sldLayoutId id="2147483737" r:id="rId7"/>
    <p:sldLayoutId id="2147483739" r:id="rId8"/>
    <p:sldLayoutId id="2147483727" r:id="rId9"/>
    <p:sldLayoutId id="2147483735" r:id="rId10"/>
    <p:sldLayoutId id="2147483743" r:id="rId11"/>
    <p:sldLayoutId id="2147483736" r:id="rId12"/>
    <p:sldLayoutId id="2147483721" r:id="rId13"/>
    <p:sldLayoutId id="2147483738" r:id="rId14"/>
    <p:sldLayoutId id="2147483722" r:id="rId15"/>
    <p:sldLayoutId id="2147483744" r:id="rId16"/>
    <p:sldLayoutId id="2147483745" r:id="rId17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2400" b="1" dirty="0" smtClean="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rgbClr val="6E6E6E"/>
        </a:buClr>
        <a:buFont typeface="Webdings" pitchFamily="18" charset="2"/>
        <a:defRPr lang="en-US" sz="2000" dirty="0" smtClean="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282575" indent="-280988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95000"/>
        <a:buFont typeface="Arial" pitchFamily="34" charset="0"/>
        <a:buChar char="•"/>
        <a:defRPr lang="en-US" sz="1800" dirty="0" smtClean="0">
          <a:solidFill>
            <a:schemeClr val="tx2"/>
          </a:solidFill>
          <a:latin typeface="+mn-lt"/>
          <a:cs typeface="Arial" pitchFamily="34" charset="0"/>
        </a:defRPr>
      </a:lvl2pPr>
      <a:lvl3pPr marL="573088" indent="-290513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80000"/>
        <a:buFont typeface="Arial" charset="0"/>
        <a:buChar char="–"/>
        <a:defRPr lang="en-US" sz="1600" dirty="0" smtClean="0">
          <a:solidFill>
            <a:schemeClr val="tx2"/>
          </a:solidFill>
          <a:latin typeface="+mn-lt"/>
          <a:cs typeface="Arial" pitchFamily="34" charset="0"/>
        </a:defRPr>
      </a:lvl3pPr>
      <a:lvl4pPr marL="854075" indent="-280988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70000"/>
        <a:buFont typeface="Arial" charset="0"/>
        <a:buChar char="•"/>
        <a:defRPr lang="en-US" sz="1400" dirty="0" smtClean="0">
          <a:solidFill>
            <a:schemeClr val="tx2"/>
          </a:solidFill>
          <a:latin typeface="+mn-lt"/>
          <a:cs typeface="Arial" pitchFamily="34" charset="0"/>
        </a:defRPr>
      </a:lvl4pPr>
      <a:lvl5pPr marL="854075" indent="290513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60000"/>
        <a:buFont typeface="Arial" charset="0"/>
        <a:buChar char="–"/>
        <a:defRPr lang="en-US" sz="1400" i="1" dirty="0" smtClean="0">
          <a:solidFill>
            <a:schemeClr val="tx2"/>
          </a:solidFill>
          <a:latin typeface="+mn-lt"/>
          <a:cs typeface="Arial" pitchFamily="34" charset="0"/>
        </a:defRPr>
      </a:lvl5pPr>
      <a:lvl6pPr marL="21129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6pPr>
      <a:lvl7pPr marL="25701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7pPr>
      <a:lvl8pPr marL="30273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8pPr>
      <a:lvl9pPr marL="34845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4388821" y="2776138"/>
            <a:ext cx="4755179" cy="1026836"/>
          </a:xfrm>
        </p:spPr>
        <p:txBody>
          <a:bodyPr/>
          <a:lstStyle/>
          <a:p>
            <a:r>
              <a:rPr lang="en-US" sz="2800" dirty="0" smtClean="0"/>
              <a:t>Implementing QI Validation Tools for Coding and Clinical Quality Improvement in Academic Medical Centers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September 11, 2012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388821" y="3840173"/>
            <a:ext cx="4457503" cy="920765"/>
          </a:xfrm>
        </p:spPr>
        <p:txBody>
          <a:bodyPr/>
          <a:lstStyle/>
          <a:p>
            <a:r>
              <a:rPr lang="en-US" dirty="0" smtClean="0"/>
              <a:t>Leslie Prellwitz, MBA, CCS, CCS-P</a:t>
            </a:r>
          </a:p>
          <a:p>
            <a:r>
              <a:rPr lang="en-US" dirty="0" smtClean="0"/>
              <a:t>Director, Performance Improvement Analytics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 Validation – Dimensions and Tools</a:t>
            </a:r>
            <a:endParaRPr lang="en-US" dirty="0"/>
          </a:p>
        </p:txBody>
      </p:sp>
      <p:graphicFrame>
        <p:nvGraphicFramePr>
          <p:cNvPr id="10" name="Diagram 9" descr="flow chart showing Clinical Care above Coding and Documentation"/>
          <p:cNvGraphicFramePr/>
          <p:nvPr/>
        </p:nvGraphicFramePr>
        <p:xfrm>
          <a:off x="530086" y="1131956"/>
          <a:ext cx="7724363" cy="5149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VTE Benchmarking Project</a:t>
            </a:r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369443" y="1219089"/>
            <a:ext cx="8229600" cy="4664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000" b="1" dirty="0" smtClean="0"/>
              <a:t>Project Goals: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Identify opportunities to improve prophylaxis methods to consistently meet evidence-based practice guidelines.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Demonstrate that some patients receiving evidence-based prophylaxis still developed VTEs.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Learn which patient characteristics or other criteria are most commonly present in VTE cases.</a:t>
            </a:r>
          </a:p>
          <a:p>
            <a:endParaRPr lang="en-US" sz="2000" dirty="0" smtClean="0"/>
          </a:p>
          <a:p>
            <a:r>
              <a:rPr lang="en-US" sz="2000" dirty="0" smtClean="0"/>
              <a:t>Patient Population of Focus: Total Knee Replacement (TKR)</a:t>
            </a:r>
          </a:p>
          <a:p>
            <a:endParaRPr lang="en-US" sz="1800" kern="0" dirty="0" smtClean="0"/>
          </a:p>
          <a:p>
            <a:r>
              <a:rPr lang="en-US" sz="2000" b="1" kern="0" dirty="0" smtClean="0"/>
              <a:t>CDB Analysis</a:t>
            </a:r>
          </a:p>
          <a:p>
            <a:pPr lvl="1"/>
            <a:r>
              <a:rPr lang="en-US" sz="2000" kern="0" dirty="0" smtClean="0"/>
              <a:t>In addition to review of impact of prophylaxis methods and guideline compliance, also reviewed accuracy of case identification in PSI 12, Post-operative DVT/PE.</a:t>
            </a:r>
          </a:p>
          <a:p>
            <a:endParaRPr lang="en-US" sz="2000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0" y="44323"/>
            <a:ext cx="8718549" cy="831850"/>
          </a:xfrm>
        </p:spPr>
        <p:txBody>
          <a:bodyPr/>
          <a:lstStyle/>
          <a:p>
            <a:pPr lvl="0"/>
            <a:r>
              <a:rPr lang="en-US" sz="2000" b="1" dirty="0" smtClean="0"/>
              <a:t>UHC VTE Benchmarking Project - Coding and documentation of VTEs for TKR: Case Control and Chart Review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25500" y="1030789"/>
            <a:ext cx="8438202" cy="6312497"/>
          </a:xfrm>
        </p:spPr>
        <p:txBody>
          <a:bodyPr/>
          <a:lstStyle/>
          <a:p>
            <a:r>
              <a:rPr lang="en-US" sz="1600" dirty="0" smtClean="0"/>
              <a:t>Work with team from UC Davis Health System 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dirty="0" smtClean="0"/>
              <a:t>Applied PSI 12 (post-operative DVT/PE) Version 4.1 to eligible cases with POA flags. </a:t>
            </a:r>
          </a:p>
          <a:p>
            <a:pPr lvl="1"/>
            <a:r>
              <a:rPr lang="en-US" sz="1400" dirty="0" smtClean="0"/>
              <a:t>Additional DVT/PE cases were captured by applying the same ICD-9-CM definition to POA diagnoses on records within 90 days of the TKR discharge. </a:t>
            </a:r>
          </a:p>
          <a:p>
            <a:endParaRPr lang="en-US" sz="1600" dirty="0"/>
          </a:p>
          <a:p>
            <a:r>
              <a:rPr lang="en-US" sz="1600" dirty="0" smtClean="0"/>
              <a:t>Flagged cases (n=126) and non-flagged controls (n=463) were audited at each participating hospital. </a:t>
            </a:r>
          </a:p>
          <a:p>
            <a:pPr lvl="1"/>
            <a:r>
              <a:rPr lang="en-US" sz="1400" dirty="0" smtClean="0"/>
              <a:t>When there was a discrepancy between PSI-flagged status and the abstractor’s determination, a detailed review was conducted to identify reasons for the discrepancy. </a:t>
            </a:r>
          </a:p>
          <a:p>
            <a:endParaRPr lang="en-US" sz="1600" dirty="0" smtClean="0"/>
          </a:p>
          <a:p>
            <a:r>
              <a:rPr lang="en-US" sz="1600" dirty="0" smtClean="0"/>
              <a:t>Data Collection Tool – element</a:t>
            </a:r>
            <a:r>
              <a:rPr lang="en-US" sz="1600" baseline="0" dirty="0" smtClean="0"/>
              <a:t> categories captured:</a:t>
            </a:r>
          </a:p>
          <a:p>
            <a:pPr lvl="1"/>
            <a:r>
              <a:rPr lang="en-US" sz="1400" baseline="0" dirty="0" smtClean="0"/>
              <a:t>Administrative*</a:t>
            </a:r>
          </a:p>
          <a:p>
            <a:pPr lvl="1"/>
            <a:r>
              <a:rPr lang="en-US" sz="1400" dirty="0" smtClean="0"/>
              <a:t>Demographics*</a:t>
            </a:r>
          </a:p>
          <a:p>
            <a:pPr lvl="1"/>
            <a:r>
              <a:rPr lang="en-US" sz="1400" baseline="0" dirty="0" smtClean="0"/>
              <a:t>Surgery</a:t>
            </a:r>
            <a:r>
              <a:rPr lang="en-US" sz="1400" dirty="0" smtClean="0"/>
              <a:t> &amp; Screening</a:t>
            </a:r>
          </a:p>
          <a:p>
            <a:pPr lvl="1"/>
            <a:r>
              <a:rPr lang="en-US" sz="1400" baseline="0" dirty="0" smtClean="0"/>
              <a:t>Prophylaxis</a:t>
            </a:r>
          </a:p>
          <a:p>
            <a:pPr lvl="1"/>
            <a:r>
              <a:rPr lang="en-US" sz="1400" dirty="0" smtClean="0"/>
              <a:t>Ambulation</a:t>
            </a:r>
          </a:p>
          <a:p>
            <a:pPr lvl="1"/>
            <a:r>
              <a:rPr lang="en-US" sz="1400" baseline="0" dirty="0" smtClean="0"/>
              <a:t>Outcomes</a:t>
            </a:r>
          </a:p>
          <a:p>
            <a:pPr lvl="1"/>
            <a:endParaRPr lang="en-US" sz="1600" dirty="0"/>
          </a:p>
          <a:p>
            <a:pPr lvl="1">
              <a:buNone/>
            </a:pPr>
            <a:r>
              <a:rPr lang="en-US" sz="1200" i="1" dirty="0"/>
              <a:t>* = data linked with UHC/s Clinical </a:t>
            </a:r>
            <a:r>
              <a:rPr lang="en-US" sz="1200" i="1" dirty="0" err="1"/>
              <a:t>DataBase</a:t>
            </a:r>
            <a:r>
              <a:rPr lang="en-US" sz="1200" i="1" dirty="0"/>
              <a:t>/Resource Manager (CDB/RM) for validation</a:t>
            </a:r>
          </a:p>
          <a:p>
            <a:pPr lvl="1">
              <a:buNone/>
            </a:pPr>
            <a:endParaRPr lang="en-US" sz="1600" baseline="0" dirty="0" smtClean="0"/>
          </a:p>
          <a:p>
            <a:endParaRPr lang="en-US" sz="1800" dirty="0" smtClean="0"/>
          </a:p>
          <a:p>
            <a:r>
              <a:rPr lang="en-US" sz="1800" dirty="0" smtClean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 - Data Collection Tool: Administrative</a:t>
            </a:r>
            <a:endParaRPr lang="en-US" dirty="0"/>
          </a:p>
        </p:txBody>
      </p:sp>
      <p:grpSp>
        <p:nvGrpSpPr>
          <p:cNvPr id="7" name="Group 6" descr="Form, part A, Administrative"/>
          <p:cNvGrpSpPr/>
          <p:nvPr/>
        </p:nvGrpSpPr>
        <p:grpSpPr>
          <a:xfrm>
            <a:off x="441470" y="1115883"/>
            <a:ext cx="5559365" cy="4659606"/>
            <a:chOff x="369909" y="1187445"/>
            <a:chExt cx="5559365" cy="465960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227" r="651" b="59839"/>
            <a:stretch>
              <a:fillRect/>
            </a:stretch>
          </p:blipFill>
          <p:spPr bwMode="auto">
            <a:xfrm>
              <a:off x="381662" y="1187445"/>
              <a:ext cx="5547612" cy="262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63854"/>
            <a:stretch>
              <a:fillRect/>
            </a:stretch>
          </p:blipFill>
          <p:spPr bwMode="auto">
            <a:xfrm>
              <a:off x="369909" y="3530829"/>
              <a:ext cx="5550920" cy="231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 bwMode="auto">
          <a:xfrm>
            <a:off x="5970494" y="1627094"/>
            <a:ext cx="2877671" cy="31711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50800">
            <a:bevelB/>
          </a:sp3d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Validation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begins with administrative data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lang="en-US" kern="0" baseline="0" dirty="0" smtClean="0">
                <a:latin typeface="Calibri" pitchFamily="34" charset="0"/>
              </a:rPr>
              <a:t>QI</a:t>
            </a:r>
            <a:r>
              <a:rPr lang="en-US" kern="0" dirty="0" smtClean="0">
                <a:latin typeface="Calibri" pitchFamily="34" charset="0"/>
              </a:rPr>
              <a:t> measure patient selection: denominator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lang="en-US" kern="0" baseline="0" dirty="0" smtClean="0">
                <a:latin typeface="Calibri" pitchFamily="34" charset="0"/>
              </a:rPr>
              <a:t>CDB</a:t>
            </a:r>
            <a:r>
              <a:rPr lang="en-US" kern="0" dirty="0" smtClean="0">
                <a:latin typeface="Calibri" pitchFamily="34" charset="0"/>
              </a:rPr>
              <a:t> provides an external reflection: Is it accurate?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 - Data Collection Tool: Demographics</a:t>
            </a:r>
            <a:endParaRPr lang="en-US" dirty="0"/>
          </a:p>
        </p:txBody>
      </p:sp>
      <p:pic>
        <p:nvPicPr>
          <p:cNvPr id="3074" name="Picture 2" descr="Form, part B, demograph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605" y="969577"/>
            <a:ext cx="4791571" cy="361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Form, part B, continu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2663" y="3895469"/>
            <a:ext cx="4977972" cy="231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 bwMode="auto">
          <a:xfrm>
            <a:off x="5593976" y="1089212"/>
            <a:ext cx="3146612" cy="234269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50800">
            <a:bevelB/>
          </a:sp3d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Present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on Admission</a:t>
            </a:r>
            <a:r>
              <a:rPr lang="en-US" kern="0" dirty="0" smtClean="0">
                <a:latin typeface="Calibri" pitchFamily="34" charset="0"/>
              </a:rPr>
              <a:t>:  key for Risk Factor identification</a:t>
            </a:r>
          </a:p>
          <a:p>
            <a:pPr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</a:pPr>
            <a:r>
              <a:rPr lang="en-US" kern="0" dirty="0" smtClean="0">
                <a:latin typeface="Calibri" pitchFamily="34" charset="0"/>
              </a:rPr>
              <a:t>CDB provides enhanced </a:t>
            </a:r>
            <a:r>
              <a:rPr lang="en-US" kern="0" dirty="0" err="1" smtClean="0">
                <a:latin typeface="Calibri" pitchFamily="34" charset="0"/>
              </a:rPr>
              <a:t>dx</a:t>
            </a:r>
            <a:r>
              <a:rPr lang="en-US" kern="0" dirty="0" smtClean="0">
                <a:latin typeface="Calibri" pitchFamily="34" charset="0"/>
              </a:rPr>
              <a:t> depth; have all factors been captured?</a:t>
            </a:r>
            <a:r>
              <a:rPr lang="en-US" kern="0" dirty="0" smtClean="0">
                <a:latin typeface="Calibri" pitchFamily="34" charset="0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 - Data Collection Tool: Surgery &amp; Screening</a:t>
            </a:r>
            <a:endParaRPr lang="en-US" dirty="0"/>
          </a:p>
        </p:txBody>
      </p:sp>
      <p:pic>
        <p:nvPicPr>
          <p:cNvPr id="4098" name="Picture 2" descr="Form, part C, Surgery and Scree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267" y="998593"/>
            <a:ext cx="706596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 - Data Collection Tool: Prophylaxis</a:t>
            </a:r>
            <a:endParaRPr lang="en-US" dirty="0"/>
          </a:p>
        </p:txBody>
      </p:sp>
      <p:pic>
        <p:nvPicPr>
          <p:cNvPr id="5122" name="Picture 2" descr="Form, part D, Prophylax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586" y="896767"/>
            <a:ext cx="6423204" cy="534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 bwMode="auto">
          <a:xfrm>
            <a:off x="6656294" y="1344706"/>
            <a:ext cx="2326340" cy="44586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50800">
            <a:bevelB/>
          </a:sp3d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Prophylaxis: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lang="en-US" kern="0" dirty="0" smtClean="0">
                <a:latin typeface="Calibri" pitchFamily="34" charset="0"/>
              </a:rPr>
              <a:t>Connect pharmacologic option with outcomes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endParaRPr lang="en-US" kern="0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lang="en-US" kern="0" dirty="0" smtClean="0">
                <a:latin typeface="Calibri" pitchFamily="34" charset="0"/>
              </a:rPr>
              <a:t>Continuation at Discharge – implications for readmissions?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 - Data Collection Tool: Prophylaxis (non-pharmacologic)</a:t>
            </a:r>
            <a:endParaRPr lang="en-US" dirty="0"/>
          </a:p>
        </p:txBody>
      </p:sp>
      <p:pic>
        <p:nvPicPr>
          <p:cNvPr id="6146" name="Picture 2" descr="Form, part E, continu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13" y="1100303"/>
            <a:ext cx="7085013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– Data Collection Tool: Ambulation</a:t>
            </a:r>
            <a:endParaRPr lang="en-US" dirty="0"/>
          </a:p>
        </p:txBody>
      </p:sp>
      <p:pic>
        <p:nvPicPr>
          <p:cNvPr id="7170" name="Picture 2" descr="Form, part F, Ambul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105" y="1182798"/>
            <a:ext cx="701833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 bwMode="auto">
          <a:xfrm>
            <a:off x="766481" y="4356846"/>
            <a:ext cx="6952130" cy="8653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50800">
            <a:bevelB/>
          </a:sp3d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Condition-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specifi</a:t>
            </a:r>
            <a:r>
              <a:rPr lang="en-US" kern="0" dirty="0" smtClean="0">
                <a:latin typeface="Calibri" pitchFamily="34" charset="0"/>
              </a:rPr>
              <a:t>c elements of care also captured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Benchmarking Project – Data Collection Tool: Outcomes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Form, part G, Outcom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8498"/>
            <a:ext cx="4633984" cy="528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Form, part G, continu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8722" y="918723"/>
            <a:ext cx="4256262" cy="456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 bwMode="auto">
          <a:xfrm>
            <a:off x="4760258" y="4733364"/>
            <a:ext cx="4007223" cy="16040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extrusionH="50800">
            <a:bevelB/>
          </a:sp3d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Validation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concludes with administrative data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lang="en-US" kern="0" baseline="0" dirty="0" smtClean="0">
                <a:latin typeface="Calibri" pitchFamily="34" charset="0"/>
              </a:rPr>
              <a:t>QI</a:t>
            </a:r>
            <a:r>
              <a:rPr lang="en-US" kern="0" dirty="0" smtClean="0">
                <a:latin typeface="Calibri" pitchFamily="34" charset="0"/>
              </a:rPr>
              <a:t> measure patient selection: numerator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3081A23-3A54-554A-81DE-29C4F2475D1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434126" y="1091173"/>
            <a:ext cx="8438202" cy="1524007"/>
          </a:xfrm>
          <a:prstGeom prst="rect">
            <a:avLst/>
          </a:prstGeom>
        </p:spPr>
        <p:txBody>
          <a:bodyPr>
            <a:noAutofit/>
          </a:bodyPr>
          <a:lstStyle/>
          <a:p>
            <a:pPr lvl="1">
              <a:spcBef>
                <a:spcPts val="1200"/>
              </a:spcBef>
            </a:pPr>
            <a:r>
              <a:rPr lang="en-US" sz="1600" dirty="0" smtClean="0"/>
              <a:t>Recognize </a:t>
            </a:r>
            <a:r>
              <a:rPr lang="en-US" sz="1600" dirty="0"/>
              <a:t>the importance of validation efforts to healthcare providers </a:t>
            </a:r>
            <a:r>
              <a:rPr lang="en-US" sz="1600" dirty="0" smtClean="0"/>
              <a:t>(Academic </a:t>
            </a:r>
            <a:r>
              <a:rPr lang="en-US" sz="1600" dirty="0"/>
              <a:t>M</a:t>
            </a:r>
            <a:r>
              <a:rPr lang="en-US" sz="1600" dirty="0" smtClean="0"/>
              <a:t>edical </a:t>
            </a:r>
            <a:r>
              <a:rPr lang="en-US" sz="1600" dirty="0"/>
              <a:t>C</a:t>
            </a:r>
            <a:r>
              <a:rPr lang="en-US" sz="1600" dirty="0" smtClean="0"/>
              <a:t>enters </a:t>
            </a:r>
            <a:r>
              <a:rPr lang="en-US" sz="1600" dirty="0"/>
              <a:t>in particular</a:t>
            </a:r>
            <a:r>
              <a:rPr lang="en-US" sz="1600" dirty="0" smtClean="0"/>
              <a:t>)</a:t>
            </a:r>
          </a:p>
          <a:p>
            <a:pPr lvl="2">
              <a:spcBef>
                <a:spcPts val="1200"/>
              </a:spcBef>
            </a:pPr>
            <a:r>
              <a:rPr lang="en-US" sz="1400" dirty="0" smtClean="0"/>
              <a:t>National Landscape</a:t>
            </a:r>
          </a:p>
          <a:p>
            <a:pPr lvl="2">
              <a:spcBef>
                <a:spcPts val="1200"/>
              </a:spcBef>
            </a:pPr>
            <a:r>
              <a:rPr lang="en-US" sz="1400" dirty="0" smtClean="0"/>
              <a:t>Describe </a:t>
            </a:r>
            <a:r>
              <a:rPr lang="en-US" sz="1400" dirty="0"/>
              <a:t>the Annual UHC Performance Ranking and the use of the </a:t>
            </a:r>
            <a:r>
              <a:rPr lang="en-US" sz="1400" dirty="0" smtClean="0"/>
              <a:t>PSI’s</a:t>
            </a:r>
            <a:br>
              <a:rPr lang="en-US" sz="1400" dirty="0" smtClean="0"/>
            </a:br>
            <a:endParaRPr lang="en-US" sz="1400" dirty="0" smtClean="0"/>
          </a:p>
          <a:p>
            <a:pPr lvl="1">
              <a:spcBef>
                <a:spcPts val="1200"/>
              </a:spcBef>
            </a:pPr>
            <a:r>
              <a:rPr lang="en-US" sz="1600" dirty="0"/>
              <a:t>Identify the tools and techniques used in QI </a:t>
            </a:r>
            <a:r>
              <a:rPr lang="en-US" sz="1600" dirty="0" smtClean="0"/>
              <a:t>validation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Chart</a:t>
            </a:r>
            <a:r>
              <a:rPr lang="en-US" baseline="0" dirty="0" smtClean="0"/>
              <a:t> Review</a:t>
            </a:r>
          </a:p>
          <a:p>
            <a:pPr lvl="2">
              <a:spcBef>
                <a:spcPts val="1200"/>
              </a:spcBef>
            </a:pPr>
            <a:r>
              <a:rPr lang="en-US" baseline="0" dirty="0" smtClean="0"/>
              <a:t>Case Control Study</a:t>
            </a:r>
          </a:p>
          <a:p>
            <a:pPr lvl="2">
              <a:spcBef>
                <a:spcPts val="1200"/>
              </a:spcBef>
            </a:pPr>
            <a:r>
              <a:rPr lang="en-US" baseline="0" dirty="0" smtClean="0"/>
              <a:t>Case Scenarios</a:t>
            </a:r>
            <a:br>
              <a:rPr lang="en-US" baseline="0" dirty="0" smtClean="0"/>
            </a:b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chemeClr val="tx2"/>
                </a:solidFill>
                <a:latin typeface="+mn-lt"/>
                <a:cs typeface="Arial" pitchFamily="34" charset="0"/>
              </a:rPr>
              <a:t>Assess the role validation serves in successfully implementing improvement activities</a:t>
            </a:r>
          </a:p>
          <a:p>
            <a:pPr lvl="2">
              <a:spcBef>
                <a:spcPts val="1200"/>
              </a:spcBef>
            </a:pPr>
            <a:r>
              <a:rPr lang="en-US" sz="1400" dirty="0" smtClean="0"/>
              <a:t>Improving Practice and Outcomes: Success Stories</a:t>
            </a:r>
          </a:p>
          <a:p>
            <a:pPr lvl="2">
              <a:spcBef>
                <a:spcPts val="1200"/>
              </a:spcBef>
            </a:pPr>
            <a:r>
              <a:rPr lang="en-US" sz="1400" dirty="0" smtClean="0"/>
              <a:t>Why other providers should also be interested in QI validation</a:t>
            </a:r>
          </a:p>
          <a:p>
            <a:pPr lvl="1">
              <a:spcBef>
                <a:spcPts val="1200"/>
              </a:spcBef>
            </a:pP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VTE Benchmarking</a:t>
            </a:r>
            <a:r>
              <a:rPr lang="en-US" baseline="0" dirty="0" smtClean="0"/>
              <a:t> Project: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47862" y="5154214"/>
            <a:ext cx="8438202" cy="615553"/>
          </a:xfrm>
        </p:spPr>
        <p:txBody>
          <a:bodyPr/>
          <a:lstStyle/>
          <a:p>
            <a:r>
              <a:rPr lang="en-US" b="1" i="1" dirty="0" smtClean="0"/>
              <a:t>AHRQ PSI 12 can be used with high accuracy to flag post-operative DVT/PE cases and to monitor trends over time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87571" y="1233099"/>
          <a:ext cx="6722853" cy="3063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951"/>
                <a:gridCol w="2240951"/>
                <a:gridCol w="2240951"/>
              </a:tblGrid>
              <a:tr h="73509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Post-Op DVT/PE Status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Flagged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 by PSI 12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Not Flagged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 by PSI 12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8526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Confirmed</a:t>
                      </a:r>
                      <a:r>
                        <a:rPr lang="en-US" baseline="0" dirty="0" smtClean="0"/>
                        <a:t> via UHC Abstraction Process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</a:t>
                      </a:r>
                    </a:p>
                    <a:p>
                      <a:pPr algn="ctr"/>
                      <a:r>
                        <a:rPr lang="en-US" i="1" dirty="0" smtClean="0"/>
                        <a:t>(99.2%)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</a:p>
                    <a:p>
                      <a:pPr algn="ctr"/>
                      <a:r>
                        <a:rPr lang="en-US" i="1" dirty="0" smtClean="0"/>
                        <a:t>(1.1%)</a:t>
                      </a:r>
                      <a:endParaRPr lang="en-US" i="1" dirty="0"/>
                    </a:p>
                  </a:txBody>
                  <a:tcPr/>
                </a:tc>
              </a:tr>
              <a:tr h="1050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Confirmed</a:t>
                      </a:r>
                      <a:r>
                        <a:rPr lang="en-US" baseline="0" dirty="0" smtClean="0"/>
                        <a:t> via UHC Abstraction Process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i="1" dirty="0" smtClean="0"/>
                        <a:t>(0.8%)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458</a:t>
                      </a:r>
                    </a:p>
                    <a:p>
                      <a:pPr algn="ctr"/>
                      <a:r>
                        <a:rPr lang="en-US" i="1" dirty="0" smtClean="0"/>
                        <a:t>(98.9%)</a:t>
                      </a:r>
                      <a:endParaRPr lang="en-US" i="1" dirty="0"/>
                    </a:p>
                  </a:txBody>
                  <a:tcPr/>
                </a:tc>
              </a:tr>
              <a:tr h="4258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VTE Benchmarking Project: Practice Improvement Opportunities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5325047"/>
          </a:xfrm>
        </p:spPr>
        <p:txBody>
          <a:bodyPr/>
          <a:lstStyle/>
          <a:p>
            <a:pPr lvl="0"/>
            <a:r>
              <a:rPr lang="en-US" sz="1800" i="1" dirty="0" smtClean="0">
                <a:solidFill>
                  <a:srgbClr val="C00000"/>
                </a:solidFill>
              </a:rPr>
              <a:t>Routinely </a:t>
            </a:r>
            <a:r>
              <a:rPr lang="en-US" sz="1800" i="1" dirty="0">
                <a:solidFill>
                  <a:srgbClr val="C00000"/>
                </a:solidFill>
              </a:rPr>
              <a:t>monitor and analyze your hospital’s DVT/PE rates against internal and external benchmarks. </a:t>
            </a:r>
            <a:r>
              <a:rPr lang="en-US" sz="1800" i="1" dirty="0" smtClean="0">
                <a:solidFill>
                  <a:srgbClr val="C00000"/>
                </a:solidFill>
              </a:rPr>
              <a:t/>
            </a:r>
            <a:br>
              <a:rPr lang="en-US" sz="1800" i="1" dirty="0" smtClean="0">
                <a:solidFill>
                  <a:srgbClr val="C00000"/>
                </a:solidFill>
              </a:rPr>
            </a:br>
            <a:endParaRPr lang="en-US" sz="2400" i="1" dirty="0">
              <a:solidFill>
                <a:srgbClr val="C00000"/>
              </a:solidFill>
            </a:endParaRPr>
          </a:p>
          <a:p>
            <a:pPr lvl="0"/>
            <a:r>
              <a:rPr lang="en-US" sz="1800" dirty="0"/>
              <a:t>Provide patients with guideline-directed prophylaxis and focus on the timing of the first post-operative dose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2400" dirty="0"/>
          </a:p>
          <a:p>
            <a:pPr lvl="0"/>
            <a:r>
              <a:rPr lang="en-US" sz="1800" dirty="0"/>
              <a:t>Promote early ambulation (within 24 hours after surgery) to guard against DVT/PE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2400" dirty="0"/>
          </a:p>
          <a:p>
            <a:pPr lvl="0"/>
            <a:r>
              <a:rPr lang="en-US" sz="1800" dirty="0"/>
              <a:t>Reduce practice variation and standardize guidelines within the organization and across providers.</a:t>
            </a:r>
            <a:endParaRPr lang="en-US" sz="2400" dirty="0"/>
          </a:p>
          <a:p>
            <a:pPr lvl="1"/>
            <a:r>
              <a:rPr lang="en-US" sz="1600" dirty="0"/>
              <a:t>Integrate standardization into the order sets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endParaRPr lang="en-US" sz="2000" dirty="0"/>
          </a:p>
          <a:p>
            <a:pPr lvl="0"/>
            <a:r>
              <a:rPr lang="en-US" sz="1800" dirty="0"/>
              <a:t>Identify and empower a physician champion who can promote best practices and provide education and feedback to all stakeholders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2400" dirty="0"/>
          </a:p>
          <a:p>
            <a:pPr lvl="0"/>
            <a:r>
              <a:rPr lang="en-US" sz="1800" dirty="0"/>
              <a:t>Establish and support an effective review forum for VTE events.</a:t>
            </a:r>
            <a:endParaRPr lang="en-US" sz="2400" dirty="0"/>
          </a:p>
          <a:p>
            <a:endParaRPr lang="en-US" sz="1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Postoperative Respiratory Complications </a:t>
            </a:r>
            <a:br>
              <a:rPr lang="en-US" sz="2400" dirty="0" smtClean="0"/>
            </a:br>
            <a:r>
              <a:rPr lang="en-US" sz="2400" dirty="0" smtClean="0"/>
              <a:t> Benchmarking Project</a:t>
            </a:r>
            <a:endParaRPr lang="en-US" sz="2400" dirty="0"/>
          </a:p>
        </p:txBody>
      </p:sp>
      <p:sp>
        <p:nvSpPr>
          <p:cNvPr id="6" name="Content Placeholder 5" descr="Postoperative Respiratory Complications Documentation and Coding Survey; CDB Analysis"/>
          <p:cNvSpPr>
            <a:spLocks noGrp="1"/>
          </p:cNvSpPr>
          <p:nvPr>
            <p:ph idx="4294967295"/>
          </p:nvPr>
        </p:nvSpPr>
        <p:spPr>
          <a:xfrm>
            <a:off x="457200" y="1524001"/>
            <a:ext cx="8229600" cy="39358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457200"/>
            <a:r>
              <a:rPr lang="en-US" b="1" dirty="0" smtClean="0"/>
              <a:t>Postoperative Respiratory Complications Documentation and Coding Survey</a:t>
            </a:r>
          </a:p>
          <a:p>
            <a:pPr marL="914400" lvl="1" indent="-457200"/>
            <a:r>
              <a:rPr lang="en-US" dirty="0" smtClean="0"/>
              <a:t>Follow-up to the Postoperative Respiratory Failure 2007 Benchmarking Project</a:t>
            </a:r>
          </a:p>
          <a:p>
            <a:pPr marL="914400" lvl="1" indent="-457200"/>
            <a:r>
              <a:rPr lang="en-US" dirty="0" smtClean="0"/>
              <a:t>Survey purpose: to understand the variation in coding postoperative respiratory failure (PSI 11)</a:t>
            </a:r>
          </a:p>
          <a:p>
            <a:pPr marL="914400" lvl="1" indent="-457200"/>
            <a:r>
              <a:rPr lang="en-US" dirty="0" smtClean="0">
                <a:solidFill>
                  <a:schemeClr val="accent1"/>
                </a:solidFill>
              </a:rPr>
              <a:t>Case scenario and </a:t>
            </a:r>
            <a:r>
              <a:rPr lang="en-US" dirty="0" smtClean="0"/>
              <a:t>multiple-choice questions</a:t>
            </a:r>
          </a:p>
          <a:p>
            <a:pPr marL="914400" lvl="1" indent="-457200"/>
            <a:r>
              <a:rPr lang="en-US" dirty="0" smtClean="0"/>
              <a:t>Requested that 3 coders from each organization respond</a:t>
            </a:r>
          </a:p>
          <a:p>
            <a:pPr marL="914400" lvl="1" indent="-457200"/>
            <a:r>
              <a:rPr lang="en-US" dirty="0" smtClean="0"/>
              <a:t>Sent to UHC full members</a:t>
            </a:r>
            <a:br>
              <a:rPr lang="en-US" dirty="0" smtClean="0"/>
            </a:br>
            <a:endParaRPr lang="en-US" dirty="0" smtClean="0"/>
          </a:p>
          <a:p>
            <a:pPr marL="514350" indent="-457200"/>
            <a:r>
              <a:rPr lang="en-US" b="1" dirty="0" smtClean="0"/>
              <a:t>CDB Analysis</a:t>
            </a:r>
          </a:p>
          <a:p>
            <a:pPr marL="914400" lvl="1" indent="-457200"/>
            <a:r>
              <a:rPr lang="en-US" dirty="0" smtClean="0"/>
              <a:t>Purpose was to examine preferences for the use of </a:t>
            </a:r>
            <a:br>
              <a:rPr lang="en-US" dirty="0" smtClean="0"/>
            </a:br>
            <a:r>
              <a:rPr lang="en-US" dirty="0" smtClean="0"/>
              <a:t>PSI 11 codes </a:t>
            </a:r>
          </a:p>
          <a:p>
            <a:pPr marL="914400" lvl="1" indent="-45720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D045-BA70-4C12-B5AD-75266A9D627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Definition PSI 11: Postoperative Respiratory Failure  </a:t>
            </a:r>
            <a:r>
              <a:rPr lang="en-US" sz="2000" dirty="0" smtClean="0"/>
              <a:t>(version 3.1 current at time of study)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78193"/>
            <a:ext cx="8229600" cy="516742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fontAlgn="ctr">
              <a:buNone/>
            </a:pPr>
            <a:r>
              <a:rPr lang="en-US" b="1" dirty="0" smtClean="0"/>
              <a:t>Numerator Codes:</a:t>
            </a:r>
            <a:endParaRPr lang="en-US" dirty="0" smtClean="0"/>
          </a:p>
          <a:p>
            <a:r>
              <a:rPr lang="en-US" dirty="0" smtClean="0"/>
              <a:t>Respiratory failure ICD-9-CM secondary diagnosis code </a:t>
            </a:r>
          </a:p>
          <a:p>
            <a:pPr lvl="1"/>
            <a:r>
              <a:rPr lang="en-US" sz="2000" b="1" dirty="0" smtClean="0"/>
              <a:t>518.81: </a:t>
            </a:r>
            <a:r>
              <a:rPr lang="en-US" sz="2000" dirty="0" smtClean="0"/>
              <a:t>Diagnosis of acute respiratory failure</a:t>
            </a:r>
          </a:p>
          <a:p>
            <a:pPr lvl="1"/>
            <a:r>
              <a:rPr lang="en-US" sz="2000" b="1" dirty="0" smtClean="0"/>
              <a:t>518.84: </a:t>
            </a:r>
            <a:r>
              <a:rPr lang="en-US" sz="2000" dirty="0" smtClean="0"/>
              <a:t>Diagnosis of acute and chronic respiratory failure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OR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Intubation or ventilation ICD-9-CM procedure code with appropriate timing after a qualifying surgical procedure</a:t>
            </a:r>
          </a:p>
          <a:p>
            <a:pPr lvl="1"/>
            <a:r>
              <a:rPr lang="en-US" sz="2000" b="1" dirty="0" smtClean="0"/>
              <a:t>96.04: </a:t>
            </a:r>
            <a:r>
              <a:rPr lang="en-US" sz="2000" dirty="0" smtClean="0"/>
              <a:t>Endotracheal tube insertion procedure takes place </a:t>
            </a:r>
            <a:r>
              <a:rPr lang="en-US" sz="2000" b="1" dirty="0" smtClean="0"/>
              <a:t>1 or more days after </a:t>
            </a:r>
            <a:r>
              <a:rPr lang="en-US" sz="2000" dirty="0" smtClean="0"/>
              <a:t>a major operating room procedure—i.e., reintubation</a:t>
            </a:r>
          </a:p>
          <a:p>
            <a:pPr lvl="1"/>
            <a:r>
              <a:rPr lang="en-US" sz="2000" b="1" dirty="0" smtClean="0"/>
              <a:t>96.70: </a:t>
            </a:r>
            <a:r>
              <a:rPr lang="en-US" sz="2000" dirty="0" smtClean="0"/>
              <a:t>Continuous ventilation (unspecified duration) or</a:t>
            </a:r>
            <a:r>
              <a:rPr lang="en-US" sz="2000" b="1" dirty="0" smtClean="0"/>
              <a:t> 96.71: </a:t>
            </a:r>
            <a:r>
              <a:rPr lang="en-US" sz="2000" dirty="0" smtClean="0"/>
              <a:t>Continuous ventilation (less than 96 hours) identified </a:t>
            </a:r>
            <a:r>
              <a:rPr lang="en-US" sz="2000" b="1" dirty="0" smtClean="0"/>
              <a:t>2 or more days after </a:t>
            </a:r>
            <a:r>
              <a:rPr lang="en-US" sz="2000" dirty="0" smtClean="0"/>
              <a:t>a major operating room procedure </a:t>
            </a:r>
          </a:p>
          <a:p>
            <a:pPr lvl="1"/>
            <a:r>
              <a:rPr lang="en-US" sz="2000" b="1" dirty="0" smtClean="0"/>
              <a:t>96.72: </a:t>
            </a:r>
            <a:r>
              <a:rPr lang="en-US" sz="2000" dirty="0" smtClean="0"/>
              <a:t>Continuous ventilation (for 96 hours or more) identified </a:t>
            </a:r>
            <a:r>
              <a:rPr lang="en-US" sz="2000" b="1" dirty="0" smtClean="0"/>
              <a:t>on or any time after </a:t>
            </a:r>
            <a:r>
              <a:rPr lang="en-US" sz="2000" dirty="0" smtClean="0"/>
              <a:t>the day of a major operating room procedure</a:t>
            </a:r>
          </a:p>
          <a:p>
            <a:endParaRPr lang="en-US" dirty="0" smtClean="0"/>
          </a:p>
          <a:p>
            <a:pPr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b="1" dirty="0">
                <a:latin typeface="Arial" charset="0"/>
                <a:cs typeface="Arial" charset="0"/>
              </a:rPr>
              <a:t>Denominator:</a:t>
            </a:r>
          </a:p>
          <a:p>
            <a:pPr lvl="1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2000" dirty="0">
                <a:solidFill>
                  <a:srgbClr val="336699"/>
                </a:solidFill>
                <a:latin typeface="Arial" charset="0"/>
                <a:cs typeface="Arial" charset="0"/>
              </a:rPr>
              <a:t>Adults undergoing elective operations</a:t>
            </a:r>
          </a:p>
          <a:p>
            <a:pPr lvl="1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Excludes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Diagnoses of respiratory failure on admission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Tracheostomy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 before or during the main procedure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Patients with primary respiratory, circulatory, or pregnancy-related process or a neuromuscular disorder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D045-BA70-4C12-B5AD-75266A9D627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Predictive Value of PSI 11</a:t>
            </a:r>
            <a:br>
              <a:rPr lang="en-US" dirty="0" smtClean="0"/>
            </a:br>
            <a:r>
              <a:rPr lang="en-US" dirty="0" smtClean="0"/>
              <a:t>Data Collection Tool for Chart Review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491314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609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flagged cases from 18 UHC-affiliated centers</a:t>
            </a:r>
          </a:p>
          <a:p>
            <a:pPr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Medical records reviewed</a:t>
            </a:r>
          </a:p>
          <a:p>
            <a:endParaRPr lang="en-US" dirty="0" smtClean="0"/>
          </a:p>
          <a:p>
            <a:r>
              <a:rPr lang="en-US" dirty="0" smtClean="0"/>
              <a:t>Data Collection Form – Categories covered</a:t>
            </a:r>
          </a:p>
          <a:p>
            <a:pPr lvl="1"/>
            <a:r>
              <a:rPr lang="en-US" dirty="0" smtClean="0"/>
              <a:t>Administrative Data*</a:t>
            </a:r>
          </a:p>
          <a:p>
            <a:pPr lvl="1"/>
            <a:r>
              <a:rPr lang="en-US" dirty="0" smtClean="0"/>
              <a:t>Demographics/Patient Factors*</a:t>
            </a:r>
          </a:p>
          <a:p>
            <a:pPr lvl="1"/>
            <a:r>
              <a:rPr lang="en-US" dirty="0" smtClean="0"/>
              <a:t>Surgical Procedures (first, additional)*</a:t>
            </a:r>
          </a:p>
          <a:p>
            <a:pPr lvl="1"/>
            <a:r>
              <a:rPr lang="en-US" dirty="0" smtClean="0"/>
              <a:t>Invasive intubation</a:t>
            </a:r>
          </a:p>
          <a:p>
            <a:pPr lvl="1"/>
            <a:r>
              <a:rPr lang="en-US" dirty="0" smtClean="0"/>
              <a:t>Additional invasive intubations or ventilator support episodes for chronic </a:t>
            </a:r>
            <a:r>
              <a:rPr lang="en-US" dirty="0" err="1" smtClean="0"/>
              <a:t>trach</a:t>
            </a:r>
            <a:r>
              <a:rPr lang="en-US" dirty="0" smtClean="0"/>
              <a:t> patients</a:t>
            </a:r>
          </a:p>
          <a:p>
            <a:pPr lvl="1"/>
            <a:r>
              <a:rPr lang="en-US" dirty="0" smtClean="0"/>
              <a:t>Outcome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sz="1600" i="1" dirty="0" smtClean="0"/>
              <a:t>* = data linked with UHC/s Clinical </a:t>
            </a:r>
            <a:r>
              <a:rPr lang="en-US" sz="1600" i="1" dirty="0" err="1" smtClean="0"/>
              <a:t>DataBase</a:t>
            </a:r>
            <a:r>
              <a:rPr lang="en-US" sz="1600" i="1" dirty="0" smtClean="0"/>
              <a:t>/Resource Manager (CDB/RM) for validation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72139" y="233916"/>
            <a:ext cx="8891981" cy="68366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Predictive Value of PSI 11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Benchmarking Project Experience – Chart Review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3296" y="1193250"/>
            <a:ext cx="7799388" cy="147732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90% of cases had accurate coding</a:t>
            </a:r>
          </a:p>
          <a:p>
            <a:pPr lvl="1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Hospitalization not elective in 5%</a:t>
            </a:r>
          </a:p>
          <a:p>
            <a:pPr lvl="1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Inaccurate diagnosis, procedure codes in 3%</a:t>
            </a:r>
          </a:p>
          <a:p>
            <a:pPr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/>
                </a:solidFill>
                <a:latin typeface="Arial" charset="0"/>
              </a:rPr>
              <a:t>83% of cases represented true PRF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4988" y="3004388"/>
            <a:ext cx="7872782" cy="220094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Diagnosis	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Diagnosis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or	Addition of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	Only	Procedure	</a:t>
            </a:r>
            <a:r>
              <a:rPr lang="en-US" sz="1600" b="1" dirty="0" err="1" smtClean="0">
                <a:solidFill>
                  <a:schemeClr val="tx1"/>
                </a:solidFill>
                <a:latin typeface="Arial" charset="0"/>
              </a:rPr>
              <a:t>Dx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 518.5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endParaRPr lang="en-US" sz="1600" b="1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Sensitivity	19%	63%*	67%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PPV	74%	68%	66%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200" b="1" dirty="0" smtClean="0">
                <a:solidFill>
                  <a:schemeClr val="tx1"/>
                </a:solidFill>
                <a:latin typeface="Arial" charset="0"/>
              </a:rPr>
              <a:t>* p&lt;0.05</a:t>
            </a:r>
          </a:p>
          <a:p>
            <a:pPr lvl="1" algn="r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endParaRPr lang="en-US" sz="1200" b="1" dirty="0" smtClean="0">
              <a:solidFill>
                <a:schemeClr val="tx1"/>
              </a:solidFill>
              <a:latin typeface="Arial" charset="0"/>
            </a:endParaRPr>
          </a:p>
          <a:p>
            <a:pPr lvl="1" algn="r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r>
              <a:rPr lang="en-US" sz="1200" b="1" dirty="0" smtClean="0">
                <a:solidFill>
                  <a:schemeClr val="tx1"/>
                </a:solidFill>
                <a:latin typeface="Arial" charset="0"/>
              </a:rPr>
              <a:t>Romano et al., </a:t>
            </a:r>
            <a:r>
              <a:rPr lang="en-US" sz="1200" b="1" i="1" dirty="0" smtClean="0">
                <a:solidFill>
                  <a:schemeClr val="tx1"/>
                </a:solidFill>
                <a:latin typeface="Arial" charset="0"/>
              </a:rPr>
              <a:t>Health </a:t>
            </a:r>
            <a:r>
              <a:rPr lang="en-US" sz="1200" b="1" i="1" dirty="0" err="1" smtClean="0">
                <a:solidFill>
                  <a:schemeClr val="tx1"/>
                </a:solidFill>
                <a:latin typeface="Arial" charset="0"/>
              </a:rPr>
              <a:t>Serv</a:t>
            </a:r>
            <a:r>
              <a:rPr lang="en-US" sz="1200" b="1" i="1" dirty="0" smtClean="0">
                <a:solidFill>
                  <a:schemeClr val="tx1"/>
                </a:solidFill>
                <a:latin typeface="Arial" charset="0"/>
              </a:rPr>
              <a:t> Res</a:t>
            </a:r>
            <a:r>
              <a:rPr lang="en-US" sz="1200" b="1" dirty="0" smtClean="0">
                <a:solidFill>
                  <a:schemeClr val="tx1"/>
                </a:solidFill>
                <a:latin typeface="Arial" charset="0"/>
              </a:rPr>
              <a:t>, 2009</a:t>
            </a:r>
          </a:p>
          <a:p>
            <a:pPr lvl="1" algn="r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endParaRPr lang="en-US" sz="1200" b="1" dirty="0">
              <a:solidFill>
                <a:schemeClr val="tx1"/>
              </a:solidFill>
              <a:latin typeface="Arial" charset="0"/>
            </a:endParaRPr>
          </a:p>
          <a:p>
            <a:pPr lvl="1" algn="r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FontTx/>
              <a:buNone/>
              <a:tabLst>
                <a:tab pos="2743200" algn="ctr"/>
                <a:tab pos="4738688" algn="ctr"/>
                <a:tab pos="6864350" algn="ctr"/>
              </a:tabLst>
              <a:defRPr/>
            </a:pPr>
            <a:endParaRPr lang="en-US" sz="1200" b="1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958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Predictive Value of PSI 11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Coding Experience – Case Scenarios</a:t>
            </a:r>
            <a:endParaRPr lang="en-US" dirty="0"/>
          </a:p>
        </p:txBody>
      </p:sp>
      <p:sp>
        <p:nvSpPr>
          <p:cNvPr id="8" name="Content Placeholder 7" descr="17 organizations participated; Total of 56 coders responded"/>
          <p:cNvSpPr>
            <a:spLocks noGrp="1"/>
          </p:cNvSpPr>
          <p:nvPr>
            <p:ph sz="quarter" idx="4294967295"/>
          </p:nvPr>
        </p:nvSpPr>
        <p:spPr>
          <a:xfrm>
            <a:off x="457200" y="1447800"/>
            <a:ext cx="4041775" cy="39609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1800" dirty="0" smtClean="0"/>
              <a:t>17 organizations participated</a:t>
            </a:r>
          </a:p>
          <a:p>
            <a:pPr lvl="1"/>
            <a:r>
              <a:rPr lang="en-US" dirty="0" smtClean="0"/>
              <a:t>3 coders per organization were requested to respond</a:t>
            </a:r>
          </a:p>
          <a:p>
            <a:r>
              <a:rPr lang="en-US" sz="1800" dirty="0" smtClean="0"/>
              <a:t>Total of 56 coders responded 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Coding experience</a:t>
            </a:r>
          </a:p>
          <a:p>
            <a:pPr lvl="1"/>
            <a:r>
              <a:rPr lang="en-US" dirty="0" smtClean="0"/>
              <a:t>Average = 13.5 years</a:t>
            </a:r>
          </a:p>
          <a:p>
            <a:pPr lvl="1"/>
            <a:r>
              <a:rPr lang="en-US" dirty="0" smtClean="0"/>
              <a:t>Median = 11.5 years</a:t>
            </a:r>
          </a:p>
          <a:p>
            <a:pPr lvl="1"/>
            <a:r>
              <a:rPr lang="en-US" dirty="0" smtClean="0"/>
              <a:t>Range = 1.5 to 30 years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Two Case Scenarios concerning postoperative respiratory failure presented for interpretation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592824"/>
            <a:ext cx="381000" cy="228600"/>
          </a:xfrm>
          <a:prstGeom prst="rect">
            <a:avLst/>
          </a:prstGeom>
        </p:spPr>
        <p:txBody>
          <a:bodyPr/>
          <a:lstStyle/>
          <a:p>
            <a:fld id="{D45CD045-BA70-4C12-B5AD-75266A9D627C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4572000" y="1447800"/>
          <a:ext cx="4191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Coding Experience Summary and Review: What Do the Survey Results Tell Us?</a:t>
            </a:r>
            <a:endParaRPr lang="en-US" dirty="0"/>
          </a:p>
        </p:txBody>
      </p:sp>
      <p:sp>
        <p:nvSpPr>
          <p:cNvPr id="3" name="Content Placeholder 2" descr="Iner-and intra-organization variation in coding postoperative respiratory failure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43620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Inter- and intra-organization variation in coding postoperative respiratory failure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dirty="0" smtClean="0"/>
              <a:t>Inter-organizational variation was apparent based on the number of different ICD-9-CM diagnosis codes identified by survey respondents. 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Intra-organizational variation was identified by differences in the responses to the case scenarios by coders from the same organizations.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Variation in coding was also identified through the responses to 2 statements regarding documentation and coding of postoperative respiratory failure. </a:t>
            </a:r>
          </a:p>
          <a:p>
            <a:pPr lvl="2"/>
            <a:r>
              <a:rPr lang="en-US" dirty="0" smtClean="0"/>
              <a:t>For each statement, about half of the respondents agreed or strongly agreed that they would use the identified code and about one-third disagreed or strongly disagreed with using the identified code.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D045-BA70-4C12-B5AD-75266A9D627C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PSI and HAC </a:t>
            </a:r>
            <a:br>
              <a:rPr lang="en-US" sz="2400" b="1" dirty="0" smtClean="0">
                <a:solidFill>
                  <a:srgbClr val="FFFFFF"/>
                </a:solidFill>
              </a:rPr>
            </a:br>
            <a:r>
              <a:rPr lang="en-US" sz="2400" dirty="0" smtClean="0"/>
              <a:t>Hospital Successes using </a:t>
            </a:r>
            <a:r>
              <a:rPr lang="en-US" sz="2400" dirty="0" err="1" smtClean="0"/>
              <a:t>QIs</a:t>
            </a:r>
            <a:r>
              <a:rPr lang="en-US" sz="2400" b="1" dirty="0" err="1" smtClean="0">
                <a:solidFill>
                  <a:srgbClr val="FFFFFF"/>
                </a:solidFill>
              </a:rPr>
              <a:t>Quality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58" y="134811"/>
            <a:ext cx="7811428" cy="773118"/>
          </a:xfrm>
        </p:spPr>
        <p:txBody>
          <a:bodyPr/>
          <a:lstStyle/>
          <a:p>
            <a:r>
              <a:rPr lang="en-US" dirty="0" smtClean="0"/>
              <a:t>Improving Outcomes: Success Stories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20943" y="6437955"/>
            <a:ext cx="2133600" cy="338336"/>
          </a:xfrm>
          <a:prstGeom prst="rect">
            <a:avLst/>
          </a:prstGeom>
        </p:spPr>
        <p:txBody>
          <a:bodyPr/>
          <a:lstStyle/>
          <a:p>
            <a:fld id="{E3081A23-3A54-554A-81DE-29C4F2475D14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905399" y="1311215"/>
          <a:ext cx="7330221" cy="469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4078" y="104708"/>
            <a:ext cx="8429624" cy="831850"/>
          </a:xfrm>
        </p:spPr>
        <p:txBody>
          <a:bodyPr/>
          <a:lstStyle/>
          <a:p>
            <a:r>
              <a:rPr lang="en-US" dirty="0" smtClean="0"/>
              <a:t>Why is QI Validation Important to Academic Medical Centers?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353943"/>
          </a:xfrm>
        </p:spPr>
        <p:txBody>
          <a:bodyPr/>
          <a:lstStyle/>
          <a:p>
            <a:r>
              <a:rPr lang="en-US" b="1" i="1" dirty="0" smtClean="0"/>
              <a:t>Proliferation</a:t>
            </a:r>
            <a:r>
              <a:rPr lang="en-US" dirty="0" smtClean="0"/>
              <a:t> of QI indicators over time</a:t>
            </a:r>
          </a:p>
        </p:txBody>
      </p:sp>
      <p:graphicFrame>
        <p:nvGraphicFramePr>
          <p:cNvPr id="5" name="Diagram 4" descr="flow chart showing HCUP Quality Indicators 1994 at top; below is AHRQ Quality Indicators; below, in a row, are PQI (Nov 2000); IQI (May 2002); PSI (Mar 2003); PQI (Apr 2006)"/>
          <p:cNvGraphicFramePr/>
          <p:nvPr/>
        </p:nvGraphicFramePr>
        <p:xfrm>
          <a:off x="675736" y="1545061"/>
          <a:ext cx="7873041" cy="4640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Stories: Pressure Ulcer Reduction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5564600"/>
          </a:xfrm>
        </p:spPr>
        <p:txBody>
          <a:bodyPr/>
          <a:lstStyle/>
          <a:p>
            <a:r>
              <a:rPr lang="en-US" sz="1600" b="1" dirty="0" smtClean="0"/>
              <a:t>Goal</a:t>
            </a:r>
            <a:r>
              <a:rPr lang="en-US" sz="1600" b="1" dirty="0"/>
              <a:t>: </a:t>
            </a:r>
            <a:r>
              <a:rPr lang="en-US" sz="1600" i="1" dirty="0"/>
              <a:t>Commitment </a:t>
            </a:r>
            <a:r>
              <a:rPr lang="en-US" sz="1600" i="1" dirty="0" smtClean="0"/>
              <a:t>to </a:t>
            </a:r>
            <a:r>
              <a:rPr lang="en-US" sz="1600" i="1" dirty="0"/>
              <a:t>top </a:t>
            </a:r>
            <a:r>
              <a:rPr lang="en-US" sz="1600" i="1" dirty="0" err="1"/>
              <a:t>decile</a:t>
            </a:r>
            <a:r>
              <a:rPr lang="en-US" sz="1600" i="1" dirty="0"/>
              <a:t> performance</a:t>
            </a:r>
          </a:p>
          <a:p>
            <a:endParaRPr lang="en-US" sz="1600" dirty="0"/>
          </a:p>
          <a:p>
            <a:r>
              <a:rPr lang="en-US" sz="1600" b="1" dirty="0"/>
              <a:t>Background</a:t>
            </a:r>
            <a:r>
              <a:rPr lang="en-US" sz="1600" dirty="0"/>
              <a:t>: In 2010, UAB Hospital sought to streamline the commitment to quality through the appointment of a new Chief Quality and Safety Officer (CQSO) as well as a reorganization of the Nursing Quality Council (NQC). Both changes align with the Health Systems clearly articulated goal: to provide exceptionally safe and high quality health care as measured by national quality indicators.  NEW STRUCTURE = NEW APPROACH TO QUALITY MEASUREMENT</a:t>
            </a:r>
          </a:p>
          <a:p>
            <a:endParaRPr lang="en-US" sz="1600" dirty="0"/>
          </a:p>
          <a:p>
            <a:r>
              <a:rPr lang="en-US" sz="1600" b="1" dirty="0"/>
              <a:t>Interventions:</a:t>
            </a:r>
          </a:p>
          <a:p>
            <a:pPr marL="342900" indent="-342900">
              <a:buAutoNum type="arabicParenR"/>
            </a:pPr>
            <a:r>
              <a:rPr lang="en-US" sz="1600" dirty="0"/>
              <a:t>education and increased awareness by all disciplines of causes and preventative measures</a:t>
            </a:r>
          </a:p>
          <a:p>
            <a:pPr marL="342900" indent="-342900">
              <a:buAutoNum type="arabicParenR"/>
            </a:pPr>
            <a:r>
              <a:rPr lang="en-US" sz="1600" dirty="0"/>
              <a:t>creation of unit based quality dashboards, </a:t>
            </a:r>
          </a:p>
          <a:p>
            <a:pPr marL="342900" indent="-342900">
              <a:buAutoNum type="arabicParenR"/>
            </a:pPr>
            <a:r>
              <a:rPr lang="en-US" sz="1600" dirty="0"/>
              <a:t>implementation of monthly quality variance meetings, where all HACs are discussed and action plans determined. </a:t>
            </a:r>
          </a:p>
          <a:p>
            <a:pPr marL="342900" indent="-342900">
              <a:buAutoNum type="arabicParenR"/>
            </a:pPr>
            <a:r>
              <a:rPr lang="en-US" sz="1600" dirty="0"/>
              <a:t>hospital wide monthly trending to identify targeted opportunities</a:t>
            </a:r>
          </a:p>
          <a:p>
            <a:pPr marL="342900" indent="-342900">
              <a:buAutoNum type="arabicParenR"/>
            </a:pPr>
            <a:r>
              <a:rPr lang="en-US" sz="1600" dirty="0"/>
              <a:t>identification of unit based staff nurse pressure ulcer experts, </a:t>
            </a:r>
          </a:p>
          <a:p>
            <a:pPr marL="342900" indent="-342900">
              <a:buAutoNum type="arabicParenR"/>
            </a:pPr>
            <a:endParaRPr lang="en-US" sz="1600" dirty="0"/>
          </a:p>
          <a:p>
            <a:pPr marL="342900" indent="-342900"/>
            <a:r>
              <a:rPr lang="en-US" sz="1600" b="1" dirty="0"/>
              <a:t>Results:  </a:t>
            </a:r>
            <a:r>
              <a:rPr lang="en-US" sz="1600" dirty="0"/>
              <a:t>The number of hospital acquired pressure ulcers decreased from 33 in first quarter 2010 to 8 in the fourth quarter 2011.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PSI and HAC </a:t>
            </a:r>
            <a:br>
              <a:rPr lang="en-US" sz="2400" b="1" dirty="0" smtClean="0">
                <a:solidFill>
                  <a:srgbClr val="FFFFFF"/>
                </a:solidFill>
              </a:rPr>
            </a:br>
            <a:r>
              <a:rPr lang="en-US" sz="2400" dirty="0" smtClean="0"/>
              <a:t>UHC’s Work on PSI and HAC Coding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UHC’s Work on PSI and HAC Coding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209550" y="1658938"/>
          <a:ext cx="8782049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20943" y="6437955"/>
            <a:ext cx="2133600" cy="338336"/>
          </a:xfrm>
          <a:prstGeom prst="rect">
            <a:avLst/>
          </a:prstGeom>
        </p:spPr>
        <p:txBody>
          <a:bodyPr/>
          <a:lstStyle/>
          <a:p>
            <a:fld id="{E3081A23-3A54-554A-81DE-29C4F2475D14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64811" y="6486440"/>
            <a:ext cx="501650" cy="28257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1" y="54956"/>
            <a:ext cx="8429624" cy="831850"/>
          </a:xfrm>
        </p:spPr>
        <p:txBody>
          <a:bodyPr/>
          <a:lstStyle/>
          <a:p>
            <a:r>
              <a:rPr lang="en-US" dirty="0" smtClean="0"/>
              <a:t>Consensus Recommendations Development Project: Accurate Documentation and Coding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82367" y="1350684"/>
            <a:ext cx="8438202" cy="255454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</a:pPr>
            <a:r>
              <a:rPr lang="en-US" sz="1800" dirty="0" smtClean="0"/>
              <a:t> </a:t>
            </a:r>
            <a:r>
              <a:rPr lang="en-US" dirty="0" smtClean="0"/>
              <a:t>Develop consensus recommendations for documentation/reporting PSIs and HACs 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5F5F5F"/>
              </a:buClr>
            </a:pPr>
            <a:r>
              <a:rPr lang="en-US" sz="1800" dirty="0" smtClean="0"/>
              <a:t> </a:t>
            </a:r>
            <a:r>
              <a:rPr lang="en-US" sz="2000" dirty="0" smtClean="0"/>
              <a:t>Compliant with national definitions and existing guidelines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 Provide consistent interpretation in areas of uncertainty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 Promote standardized reporting across members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336699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 Enhance the accuracy and comparability of data</a:t>
            </a:r>
            <a:endParaRPr lang="en-US" sz="1800" dirty="0"/>
          </a:p>
        </p:txBody>
      </p:sp>
      <p:pic>
        <p:nvPicPr>
          <p:cNvPr id="3074" name="Picture 2" descr="C:\Users\vermoch\AppData\Local\Microsoft\Windows\Temporary Internet Files\Content.IE5\5QEMLYZY\MP90038725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7702" y="4046940"/>
            <a:ext cx="2895303" cy="2065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Safety Expert Panel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58801" y="1397650"/>
            <a:ext cx="2882900" cy="301621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Accidental </a:t>
            </a:r>
            <a:r>
              <a:rPr lang="en-US" b="1" dirty="0" smtClean="0">
                <a:solidFill>
                  <a:schemeClr val="tx1"/>
                </a:solidFill>
              </a:rPr>
              <a:t>puncture </a:t>
            </a:r>
            <a:r>
              <a:rPr lang="en-US" b="1" dirty="0">
                <a:solidFill>
                  <a:schemeClr val="tx1"/>
                </a:solidFill>
              </a:rPr>
              <a:t>or l</a:t>
            </a:r>
            <a:r>
              <a:rPr lang="en-US" b="1" dirty="0" smtClean="0">
                <a:solidFill>
                  <a:schemeClr val="tx1"/>
                </a:solidFill>
              </a:rPr>
              <a:t>aceration 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Postoperative </a:t>
            </a:r>
            <a:r>
              <a:rPr lang="en-US" b="1" dirty="0" smtClean="0">
                <a:solidFill>
                  <a:schemeClr val="tx1"/>
                </a:solidFill>
              </a:rPr>
              <a:t>respiratory failure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Iatrogenic </a:t>
            </a:r>
            <a:r>
              <a:rPr lang="en-US" b="1" dirty="0" smtClean="0">
                <a:solidFill>
                  <a:schemeClr val="tx1"/>
                </a:solidFill>
              </a:rPr>
              <a:t>pneumothorax 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Foreign body left during </a:t>
            </a:r>
            <a:r>
              <a:rPr lang="en-US" b="1" dirty="0" smtClean="0">
                <a:solidFill>
                  <a:schemeClr val="tx1"/>
                </a:solidFill>
              </a:rPr>
              <a:t>procedure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4051301" y="1066800"/>
            <a:ext cx="4749799" cy="4362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The Cleveland Clinic Foundation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NewYork-Presbyterian Hospital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NYU Langone Medical Center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UC Davis Medical Center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University of Kentucky Hospital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University of Michigan Hospitals &amp; 	Health Centers </a:t>
            </a:r>
          </a:p>
          <a:p>
            <a:pPr lvl="0"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Vanderbilt University Medical Center</a:t>
            </a:r>
          </a:p>
          <a:p>
            <a:pPr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Wexner Medical Center at The Ohio 	State University </a:t>
            </a:r>
          </a:p>
          <a:p>
            <a:pPr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University of  Washington</a:t>
            </a:r>
          </a:p>
          <a:p>
            <a:pPr>
              <a:spcBef>
                <a:spcPts val="300"/>
              </a:spcBef>
              <a:spcAft>
                <a:spcPts val="15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Emory University Hospital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Obstetric Expert Panel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9101" y="2134250"/>
            <a:ext cx="2654299" cy="2246769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OB </a:t>
            </a:r>
            <a:r>
              <a:rPr lang="en-US" b="1" dirty="0" smtClean="0">
                <a:solidFill>
                  <a:schemeClr val="tx1"/>
                </a:solidFill>
              </a:rPr>
              <a:t>trauma </a:t>
            </a:r>
            <a:r>
              <a:rPr lang="en-US" b="1" dirty="0">
                <a:solidFill>
                  <a:schemeClr val="tx1"/>
                </a:solidFill>
              </a:rPr>
              <a:t>- </a:t>
            </a:r>
            <a:r>
              <a:rPr lang="en-US" b="1" dirty="0" smtClean="0">
                <a:solidFill>
                  <a:schemeClr val="tx1"/>
                </a:solidFill>
              </a:rPr>
              <a:t>        with </a:t>
            </a:r>
            <a:r>
              <a:rPr lang="en-US" b="1" dirty="0">
                <a:solidFill>
                  <a:schemeClr val="tx1"/>
                </a:solidFill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nstrument 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OB </a:t>
            </a:r>
            <a:r>
              <a:rPr lang="en-US" b="1" dirty="0" smtClean="0">
                <a:solidFill>
                  <a:schemeClr val="tx1"/>
                </a:solidFill>
              </a:rPr>
              <a:t>trauma </a:t>
            </a:r>
            <a:r>
              <a:rPr lang="en-US" b="1" dirty="0">
                <a:solidFill>
                  <a:schemeClr val="tx1"/>
                </a:solidFill>
              </a:rPr>
              <a:t>- </a:t>
            </a:r>
            <a:r>
              <a:rPr lang="en-US" b="1" dirty="0" smtClean="0">
                <a:solidFill>
                  <a:schemeClr val="tx1"/>
                </a:solidFill>
              </a:rPr>
              <a:t>without instrument </a:t>
            </a: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Birth </a:t>
            </a:r>
            <a:r>
              <a:rPr lang="en-US" b="1" dirty="0" smtClean="0">
                <a:solidFill>
                  <a:schemeClr val="tx1"/>
                </a:solidFill>
              </a:rPr>
              <a:t>trauma </a:t>
            </a:r>
            <a:r>
              <a:rPr lang="en-US" b="1" dirty="0">
                <a:solidFill>
                  <a:schemeClr val="tx1"/>
                </a:solidFill>
              </a:rPr>
              <a:t>- </a:t>
            </a:r>
            <a:r>
              <a:rPr lang="en-US" b="1" dirty="0" smtClean="0">
                <a:solidFill>
                  <a:schemeClr val="tx1"/>
                </a:solidFill>
              </a:rPr>
              <a:t>injury </a:t>
            </a:r>
            <a:r>
              <a:rPr lang="en-US" b="1" dirty="0">
                <a:solidFill>
                  <a:schemeClr val="tx1"/>
                </a:solidFill>
              </a:rPr>
              <a:t>to </a:t>
            </a:r>
            <a:r>
              <a:rPr lang="en-US" b="1" dirty="0" smtClean="0">
                <a:solidFill>
                  <a:schemeClr val="tx1"/>
                </a:solidFill>
              </a:rPr>
              <a:t>neonate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3530600" y="952500"/>
            <a:ext cx="5562599" cy="476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Beaumont Hospital, Royal Oak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Froedtert &amp; The Medical College of 	Wisconsin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Massachusetts General Hospital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Medical University of South Carolina 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The Nebraska Medical Center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The University of Kansas Hospital Authority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UC Davis Medical Center 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University of North Carolina Hospitals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University Hospitals Case Medical Center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University of Washington Medical Center</a:t>
            </a:r>
          </a:p>
          <a:p>
            <a:pPr lvl="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UT Southwestern Medical Center University 	Hospitals - Zale Lipshy and St. Paul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other providers should be interested in QI Validation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1379" y="1117052"/>
            <a:ext cx="8438202" cy="4510466"/>
          </a:xfrm>
        </p:spPr>
        <p:txBody>
          <a:bodyPr/>
          <a:lstStyle/>
          <a:p>
            <a:r>
              <a:rPr lang="en-US" b="1" i="1" dirty="0" smtClean="0"/>
              <a:t>Metrics will</a:t>
            </a:r>
            <a:r>
              <a:rPr lang="en-US" b="1" i="1" dirty="0"/>
              <a:t> </a:t>
            </a:r>
            <a:r>
              <a:rPr lang="en-US" b="1" i="1" dirty="0" smtClean="0"/>
              <a:t>eventually affect all provider types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Long term care, ambulatory surgery, others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Value Based Purchasing extension into episodes of care; improvement will move into an extended collaborative effort across these care settings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Pace of usage will only increase over time as budget constraints increase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ICD-10 provides an opportunity to reset the slate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 algn="ctr"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Where do you want to be?  Ahead of the curve and informing the decision, or behind the curve and accepting the result?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486525"/>
            <a:ext cx="501650" cy="282575"/>
          </a:xfrm>
        </p:spPr>
        <p:txBody>
          <a:bodyPr/>
          <a:lstStyle/>
          <a:p>
            <a:fld id="{6C552F85-72FA-42A2-8959-6D78F22ACDA7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QI Validation Important to Academic Medical Centers?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705321"/>
          </a:xfrm>
        </p:spPr>
        <p:txBody>
          <a:bodyPr/>
          <a:lstStyle/>
          <a:p>
            <a:r>
              <a:rPr lang="en-US" b="1" i="1" dirty="0" smtClean="0"/>
              <a:t>Visibility </a:t>
            </a:r>
            <a:r>
              <a:rPr lang="en-US" dirty="0" smtClean="0"/>
              <a:t>in</a:t>
            </a:r>
            <a:r>
              <a:rPr lang="en-US" baseline="0" dirty="0" smtClean="0"/>
              <a:t> an </a:t>
            </a:r>
            <a:r>
              <a:rPr lang="en-US" dirty="0" smtClean="0"/>
              <a:t>array of (increasingly public) venues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276045" y="6003984"/>
            <a:ext cx="8315864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i="1" kern="0" dirty="0" smtClean="0">
                <a:latin typeface="Calibri" pitchFamily="34" charset="0"/>
                <a:cs typeface="Calibri" pitchFamily="34" charset="0"/>
              </a:rPr>
              <a:t>“Evaluation of the Use of AHRQ and other Quality Indicators”, </a:t>
            </a:r>
            <a:r>
              <a:rPr lang="en-US" sz="1200" i="1" dirty="0" smtClean="0">
                <a:latin typeface="Calibri" pitchFamily="34" charset="0"/>
                <a:cs typeface="Calibri" pitchFamily="34" charset="0"/>
              </a:rPr>
              <a:t>AHRQ Publication No. 08-M012-EF </a:t>
            </a:r>
          </a:p>
          <a:p>
            <a:r>
              <a:rPr lang="en-US" sz="1200" i="1" dirty="0" smtClean="0">
                <a:latin typeface="Calibri" pitchFamily="34" charset="0"/>
                <a:cs typeface="Calibri" pitchFamily="34" charset="0"/>
              </a:rPr>
              <a:t>December 2007 </a:t>
            </a:r>
            <a:endParaRPr kumimoji="0" lang="en-US" sz="120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88519" y="1324243"/>
          <a:ext cx="7392839" cy="4461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140"/>
                <a:gridCol w="1027007"/>
                <a:gridCol w="1437272"/>
                <a:gridCol w="1232140"/>
                <a:gridCol w="1232140"/>
                <a:gridCol w="1232140"/>
              </a:tblGrid>
              <a:tr h="55806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Type of Organization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Public Reporting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Quality Improvement/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Benchmarking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Pay-for-Performance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Research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Other/Unknown</a:t>
                      </a:r>
                      <a:endParaRPr lang="en-US" sz="1000" dirty="0">
                        <a:solidFill>
                          <a:srgbClr val="FFFFFF"/>
                        </a:solidFill>
                      </a:endParaRPr>
                    </a:p>
                  </a:txBody>
                  <a:tcPr marL="79724" marR="79724" marT="39862" marB="39862"/>
                </a:tc>
              </a:tr>
              <a:tr h="323325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Business Group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23325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Consulting Firm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Employer</a:t>
                      </a:r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9862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Federal Government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23325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Health plan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9862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Hospital</a:t>
                      </a:r>
                      <a:r>
                        <a:rPr lang="en-US" sz="1000" b="1" baseline="0" dirty="0" smtClean="0"/>
                        <a:t> Association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62546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Hospital or Hospital Network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9862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Integrated Delivery System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23325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Other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9862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Research Organization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  <a:tr h="39862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State or Local</a:t>
                      </a:r>
                      <a:r>
                        <a:rPr lang="en-US" sz="1000" b="1" baseline="0" dirty="0" smtClean="0"/>
                        <a:t> Government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79724" marR="79724" marT="39862" marB="39862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88521" y="5765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kern="0" dirty="0" smtClean="0">
                <a:latin typeface="Calibri" pitchFamily="34" charset="0"/>
                <a:cs typeface="Calibri" pitchFamily="34" charset="0"/>
              </a:rPr>
              <a:t>RAND Analysis of environmental scan results, 2007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QI Validation</a:t>
            </a:r>
            <a:r>
              <a:rPr lang="en-US" baseline="0" dirty="0" smtClean="0"/>
              <a:t> Important to Academic Medical Centers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9621" y="1496614"/>
            <a:ext cx="8438202" cy="3804118"/>
          </a:xfrm>
        </p:spPr>
        <p:txBody>
          <a:bodyPr/>
          <a:lstStyle/>
          <a:p>
            <a:r>
              <a:rPr lang="en-US" b="1" u="sng" dirty="0" smtClean="0"/>
              <a:t>Reimbursement</a:t>
            </a:r>
          </a:p>
          <a:p>
            <a:pPr lvl="1"/>
            <a:r>
              <a:rPr lang="en-US" dirty="0" smtClean="0"/>
              <a:t>Similar metrics in DRG-based reimbursement now</a:t>
            </a:r>
          </a:p>
          <a:p>
            <a:pPr lvl="1"/>
            <a:r>
              <a:rPr lang="en-US" dirty="0" smtClean="0"/>
              <a:t>QI indicators to be incorporated into Value Based Purchasing starting in Federal Fiscal Year 2015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u="sng" dirty="0" smtClean="0"/>
              <a:t>Improvement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ore complex patients more prone to certain conditions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guide improvement, AMCs need to be confident that the QIs are identifying: </a:t>
            </a:r>
          </a:p>
          <a:p>
            <a:pPr lvl="2"/>
            <a:r>
              <a:rPr lang="en-US" dirty="0" smtClean="0"/>
              <a:t>The appropriate target populations</a:t>
            </a:r>
          </a:p>
          <a:p>
            <a:pPr lvl="2"/>
            <a:r>
              <a:rPr lang="en-US" dirty="0" smtClean="0"/>
              <a:t>The appropriate risk factors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Comparative Ranking of UHC Members has driven a focus on all aspects of improvement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457200" y="2057400"/>
          <a:ext cx="8229598" cy="3056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980"/>
                <a:gridCol w="960120"/>
                <a:gridCol w="891540"/>
                <a:gridCol w="891540"/>
                <a:gridCol w="822960"/>
                <a:gridCol w="891540"/>
                <a:gridCol w="822959"/>
                <a:gridCol w="822959"/>
              </a:tblGrid>
              <a:tr h="40277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Domain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2005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2006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2007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2008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2009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2010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2011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Mortality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Safety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Effectiveness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Equity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Centeredness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  <a:tr h="402771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0292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000" dirty="0" smtClean="0">
                <a:latin typeface="+mj-lt"/>
              </a:rPr>
              <a:t>Y= performance levels provided but no included as a component in the overall ranking</a:t>
            </a:r>
            <a:endParaRPr lang="en-US" sz="2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524933" y="1100667"/>
            <a:ext cx="7984067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Since 2005, on an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annual basis, UHC has ranked performance of all of its principal members on selected dimensions of quality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25450" y="44323"/>
            <a:ext cx="8718549" cy="831850"/>
          </a:xfrm>
        </p:spPr>
        <p:txBody>
          <a:bodyPr/>
          <a:lstStyle/>
          <a:p>
            <a:r>
              <a:rPr lang="en-US" cap="small" dirty="0" smtClean="0"/>
              <a:t>UHC Quality&amp; Accountability Study: Safety Domain, 2011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22694" y="2117784"/>
          <a:ext cx="8105775" cy="3886200"/>
        </p:xfrm>
        <a:graphic>
          <a:graphicData uri="http://schemas.openxmlformats.org/drawingml/2006/table">
            <a:tbl>
              <a:tblPr/>
              <a:tblGrid>
                <a:gridCol w="3533775"/>
                <a:gridCol w="1219200"/>
                <a:gridCol w="1143000"/>
                <a:gridCol w="1066800"/>
                <a:gridCol w="1143000"/>
              </a:tblGrid>
              <a:tr h="329148">
                <a:tc row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Metric</a:t>
                      </a: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Observed/Expected Ratio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97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Mean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Median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Minimum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Maximum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5"/>
                    </a:solidFill>
                  </a:tcPr>
                </a:tc>
              </a:tr>
              <a:tr h="6394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PSI-7 central line–associated bloodstream infection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973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PSI-3 pressure ulcer, all stages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973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PSI-6 iatrogenic </a:t>
                      </a:r>
                      <a:r>
                        <a:rPr lang="en-US" sz="1600" kern="1200" cap="small" baseline="0" dirty="0" err="1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pneumothorax</a:t>
                      </a:r>
                      <a:r>
                        <a:rPr lang="en-US" sz="1600" kern="1200" cap="small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kern="1200" cap="small" baseline="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94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PSI-9 postoperative hemorrhage and hematoma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2.05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94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PSI-11 postoperative respiratory failure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94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PSI-12 postoperative pulmonary embolism or deep vein thrombosis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cap="small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12060" y="685800"/>
            <a:ext cx="8503920" cy="0"/>
          </a:xfrm>
          <a:prstGeom prst="line">
            <a:avLst/>
          </a:prstGeom>
          <a:ln w="38100" cmpd="sng">
            <a:solidFill>
              <a:srgbClr val="AECAD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838200"/>
          <a:ext cx="8181474" cy="1122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035"/>
                <a:gridCol w="4924256"/>
                <a:gridCol w="1381183"/>
              </a:tblGrid>
              <a:tr h="368968">
                <a:tc>
                  <a:txBody>
                    <a:bodyPr/>
                    <a:lstStyle/>
                    <a:p>
                      <a:pPr algn="ctr"/>
                      <a:r>
                        <a:rPr lang="en-US" sz="1800" cap="small" baseline="0" dirty="0" smtClean="0">
                          <a:solidFill>
                            <a:srgbClr val="FFFFFF"/>
                          </a:solidFill>
                        </a:rPr>
                        <a:t>Domain</a:t>
                      </a:r>
                      <a:endParaRPr lang="en-US" sz="1800" cap="small" baseline="0" dirty="0">
                        <a:solidFill>
                          <a:srgbClr val="FFFFFF"/>
                        </a:solidFill>
                      </a:endParaRPr>
                    </a:p>
                  </a:txBody>
                  <a:tcPr marL="96253" marR="96253" marT="48126" marB="481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cap="small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Metrics</a:t>
                      </a:r>
                    </a:p>
                  </a:txBody>
                  <a:tcPr marL="96253" marR="96253" marT="48126" marB="481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cap="small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Weighting</a:t>
                      </a:r>
                    </a:p>
                  </a:txBody>
                  <a:tcPr marL="96253" marR="96253" marT="48126" marB="48126"/>
                </a:tc>
              </a:tr>
              <a:tr h="54543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700" b="1" kern="1200" cap="sm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Safety</a:t>
                      </a:r>
                    </a:p>
                  </a:txBody>
                  <a:tcPr marL="96253" marR="96253" marT="48126" marB="481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700" b="1" kern="1200" cap="sm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Based on 6 Patient Safety Indicators  - PSIs </a:t>
                      </a:r>
                      <a:r>
                        <a:rPr lang="en-US" sz="1300" b="0" kern="1200" cap="sm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(Developed by the Agency for Healthcare Research and Quality –AHRQ version 4.2, 3.2 for PSI-3 only))</a:t>
                      </a:r>
                    </a:p>
                  </a:txBody>
                  <a:tcPr marL="96253" marR="96253" marT="48126" marB="481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700" b="1" kern="1200" cap="sm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6253" marR="96253" marT="48126" marB="48126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C833B-E15C-43A3-9893-74768A85B3F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Patient Care is a Team Sport</a:t>
            </a:r>
            <a:endParaRPr lang="en-US" dirty="0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25570" y="1087170"/>
            <a:ext cx="2209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Clinicians</a:t>
            </a:r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3505200" y="1100138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Coders</a:t>
            </a:r>
          </a:p>
        </p:txBody>
      </p:sp>
      <p:grpSp>
        <p:nvGrpSpPr>
          <p:cNvPr id="24" name="Group 23" descr="diagram of Clinicians, Coders"/>
          <p:cNvGrpSpPr/>
          <p:nvPr/>
        </p:nvGrpSpPr>
        <p:grpSpPr>
          <a:xfrm>
            <a:off x="0" y="1835475"/>
            <a:ext cx="8915400" cy="4360840"/>
            <a:chOff x="0" y="1835475"/>
            <a:chExt cx="8915400" cy="4360840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609600" y="5611540"/>
              <a:ext cx="1905000" cy="584775"/>
            </a:xfrm>
            <a:prstGeom prst="rect">
              <a:avLst/>
            </a:prstGeom>
            <a:solidFill>
              <a:schemeClr val="accent2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Documentation of Care</a:t>
              </a:r>
              <a:endPara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3306780" y="1846969"/>
              <a:ext cx="2162359" cy="1277273"/>
            </a:xfrm>
            <a:prstGeom prst="rect">
              <a:avLst/>
            </a:prstGeom>
            <a:gradFill rotWithShape="1">
              <a:gsLst>
                <a:gs pos="0">
                  <a:srgbClr val="FFE980"/>
                </a:gs>
                <a:gs pos="50000">
                  <a:srgbClr val="FFEFB3"/>
                </a:gs>
                <a:gs pos="100000">
                  <a:srgbClr val="FFF6DA"/>
                </a:gs>
              </a:gsLst>
              <a:lin ang="8100000" scaled="1"/>
            </a:gra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Principal Diagnosis </a:t>
              </a: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Secondary Diagnosis</a:t>
              </a: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Principal Procedures</a:t>
              </a: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>
                  <a:latin typeface="Arial" pitchFamily="34" charset="0"/>
                  <a:cs typeface="Arial" pitchFamily="34" charset="0"/>
                </a:rPr>
                <a:t>Secondary Procedures</a:t>
              </a:r>
            </a:p>
          </p:txBody>
        </p:sp>
        <p:sp>
          <p:nvSpPr>
            <p:cNvPr id="14" name="Line 42"/>
            <p:cNvSpPr>
              <a:spLocks noChangeShapeType="1"/>
            </p:cNvSpPr>
            <p:nvPr/>
          </p:nvSpPr>
          <p:spPr bwMode="auto">
            <a:xfrm>
              <a:off x="1523999" y="2559128"/>
              <a:ext cx="2875" cy="2970403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Text Box 44"/>
            <p:cNvSpPr txBox="1">
              <a:spLocks noChangeArrowheads="1"/>
            </p:cNvSpPr>
            <p:nvPr/>
          </p:nvSpPr>
          <p:spPr bwMode="auto">
            <a:xfrm>
              <a:off x="3200400" y="3858831"/>
              <a:ext cx="2514600" cy="584775"/>
            </a:xfrm>
            <a:prstGeom prst="rect">
              <a:avLst/>
            </a:prstGeom>
            <a:gradFill rotWithShape="1">
              <a:gsLst>
                <a:gs pos="0">
                  <a:srgbClr val="FFE980"/>
                </a:gs>
                <a:gs pos="50000">
                  <a:srgbClr val="FFEFB3"/>
                </a:gs>
                <a:gs pos="100000">
                  <a:srgbClr val="FFF6DA"/>
                </a:gs>
              </a:gsLst>
              <a:lin ang="10800000" scaled="1"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ICD-9 Codes Auto-Mapped to MS-DRG’s</a:t>
              </a:r>
            </a:p>
          </p:txBody>
        </p:sp>
        <p:sp>
          <p:nvSpPr>
            <p:cNvPr id="16" name="Text Box 46"/>
            <p:cNvSpPr txBox="1">
              <a:spLocks noChangeArrowheads="1"/>
            </p:cNvSpPr>
            <p:nvPr/>
          </p:nvSpPr>
          <p:spPr bwMode="auto">
            <a:xfrm>
              <a:off x="3124200" y="5611431"/>
              <a:ext cx="2590800" cy="584775"/>
            </a:xfrm>
            <a:prstGeom prst="rect">
              <a:avLst/>
            </a:prstGeom>
            <a:gradFill rotWithShape="1">
              <a:gsLst>
                <a:gs pos="0">
                  <a:srgbClr val="FFE980"/>
                </a:gs>
                <a:gs pos="50000">
                  <a:srgbClr val="FFEFB3"/>
                </a:gs>
                <a:gs pos="100000">
                  <a:srgbClr val="FFF6DA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MS-DRG Assignment of Severity-Level Profiles</a:t>
              </a:r>
            </a:p>
          </p:txBody>
        </p:sp>
        <p:sp>
          <p:nvSpPr>
            <p:cNvPr id="17" name="Line 47"/>
            <p:cNvSpPr>
              <a:spLocks noChangeShapeType="1"/>
            </p:cNvSpPr>
            <p:nvPr/>
          </p:nvSpPr>
          <p:spPr bwMode="auto">
            <a:xfrm>
              <a:off x="4419600" y="3173031"/>
              <a:ext cx="0" cy="609600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Line 48"/>
            <p:cNvSpPr>
              <a:spLocks noChangeShapeType="1"/>
            </p:cNvSpPr>
            <p:nvPr/>
          </p:nvSpPr>
          <p:spPr bwMode="auto">
            <a:xfrm>
              <a:off x="4419600" y="4620831"/>
              <a:ext cx="0" cy="838200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AutoShape 49"/>
            <p:cNvSpPr>
              <a:spLocks noChangeArrowheads="1"/>
            </p:cNvSpPr>
            <p:nvPr/>
          </p:nvSpPr>
          <p:spPr bwMode="auto">
            <a:xfrm>
              <a:off x="5638800" y="3020631"/>
              <a:ext cx="685800" cy="82232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AutoShape 50"/>
            <p:cNvSpPr>
              <a:spLocks noChangeArrowheads="1"/>
            </p:cNvSpPr>
            <p:nvPr/>
          </p:nvSpPr>
          <p:spPr bwMode="auto">
            <a:xfrm>
              <a:off x="0" y="2760091"/>
              <a:ext cx="2889858" cy="2144435"/>
            </a:xfrm>
            <a:prstGeom prst="irregularSeal2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Clinical Care: Diagnosis Intervention</a:t>
              </a:r>
            </a:p>
            <a:p>
              <a:pPr algn="ctr">
                <a:defRPr/>
              </a:pPr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Prevention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5867400" y="5181600"/>
              <a:ext cx="3048000" cy="1006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>
                  <a:latin typeface="+mn-lt"/>
                </a:rPr>
                <a:t>It takes effort from all parties to improve </a:t>
              </a:r>
            </a:p>
            <a:p>
              <a:pPr algn="ctr"/>
              <a:r>
                <a:rPr lang="en-US" sz="2000" dirty="0">
                  <a:latin typeface="+mn-lt"/>
                </a:rPr>
                <a:t>Quality and Safety </a:t>
              </a: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448706" y="1835475"/>
              <a:ext cx="2162359" cy="5232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73038" indent="-173038" algn="ctr" eaLnBrk="0" hangingPunct="0">
                <a:spcBef>
                  <a:spcPct val="50000"/>
                </a:spcBef>
              </a:pPr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Patient Characteristics  &amp; Clinical Profile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6383534" y="2206390"/>
              <a:ext cx="2162359" cy="24622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Risk-adjusted Profiles</a:t>
              </a: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endPara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Public Reporting and Ranking</a:t>
              </a: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endPara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173038" indent="-173038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Quality Measurement</a:t>
              </a:r>
            </a:p>
            <a:p>
              <a:pPr marL="173038" indent="-173038" eaLnBrk="0" hangingPunct="0">
                <a:spcBef>
                  <a:spcPct val="50000"/>
                </a:spcBef>
              </a:pP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41"/>
            <p:cNvSpPr>
              <a:spLocks noChangeArrowheads="1"/>
            </p:cNvSpPr>
            <p:nvPr/>
          </p:nvSpPr>
          <p:spPr bwMode="auto">
            <a:xfrm>
              <a:off x="2740310" y="3173031"/>
              <a:ext cx="609600" cy="609600"/>
            </a:xfrm>
            <a:prstGeom prst="plus">
              <a:avLst>
                <a:gd name="adj" fmla="val 25000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UHC’s Approach to Improvement – </a:t>
            </a:r>
            <a:br>
              <a:rPr lang="en-US" dirty="0" smtClean="0"/>
            </a:br>
            <a:r>
              <a:rPr lang="en-US" dirty="0" smtClean="0"/>
              <a:t>Connections to QI validation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2" y="1075267"/>
            <a:ext cx="8549327" cy="6192977"/>
          </a:xfrm>
        </p:spPr>
        <p:txBody>
          <a:bodyPr/>
          <a:lstStyle/>
          <a:p>
            <a:r>
              <a:rPr lang="en-US" sz="1600" b="1" dirty="0" smtClean="0"/>
              <a:t>Benchmark and Share Best Practices for Clinical Care, Documentation and Coding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Clinical Care  -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ppropriate Population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and 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Risk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F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actors</a:t>
            </a:r>
            <a:endParaRPr lang="en-US" sz="1600" b="1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Understand measures of performance (i.e. </a:t>
            </a:r>
            <a:r>
              <a:rPr lang="en-US" sz="1600" dirty="0"/>
              <a:t>numerator and denominator)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Understand </a:t>
            </a:r>
            <a:r>
              <a:rPr lang="en-US" sz="1600" dirty="0"/>
              <a:t>the evidence based practice associated with the treatment of a condition or prophylaxis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Evaluate actual patient care provided in relation to evidence based practice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Determine th</a:t>
            </a:r>
            <a:r>
              <a:rPr lang="en-US" sz="1600" dirty="0"/>
              <a:t>e</a:t>
            </a:r>
            <a:r>
              <a:rPr lang="en-US" sz="1600" dirty="0" smtClean="0"/>
              <a:t> </a:t>
            </a:r>
            <a:r>
              <a:rPr lang="en-US" sz="1600" dirty="0"/>
              <a:t>factors that influence the outcome of interest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/>
          </a:p>
          <a:p>
            <a:r>
              <a:rPr lang="en-US" sz="1600" b="1" dirty="0" smtClean="0"/>
              <a:t>Documentation – 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Accurate reflection?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Timely documentation to define the condition as co-morbid vs. complication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Appropriate terminology to represent the severity of illness of the patient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Terms that describe the severity of the condition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Clarification regarding conditions that are ruled-out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/>
              <a:t>Coding 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– Correct, Consistent translation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Consistent interpretation of the condition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Correct selection of codes to represent patient condition and care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UHH">
      <a:dk1>
        <a:srgbClr val="005581"/>
      </a:dk1>
      <a:lt1>
        <a:srgbClr val="000018"/>
      </a:lt1>
      <a:dk2>
        <a:srgbClr val="5F6062"/>
      </a:dk2>
      <a:lt2>
        <a:srgbClr val="9FC5CA"/>
      </a:lt2>
      <a:accent1>
        <a:srgbClr val="005581"/>
      </a:accent1>
      <a:accent2>
        <a:srgbClr val="BEBFC0"/>
      </a:accent2>
      <a:accent3>
        <a:srgbClr val="9FC5CA"/>
      </a:accent3>
      <a:accent4>
        <a:srgbClr val="9BB424"/>
      </a:accent4>
      <a:accent5>
        <a:srgbClr val="DCEAEB"/>
      </a:accent5>
      <a:accent6>
        <a:srgbClr val="C1DA47"/>
      </a:accent6>
      <a:hlink>
        <a:srgbClr val="DEDFDF"/>
      </a:hlink>
      <a:folHlink>
        <a:srgbClr val="DCEAEB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ts val="300"/>
          </a:spcBef>
          <a:spcAft>
            <a:spcPts val="400"/>
          </a:spcAft>
          <a:buClr>
            <a:schemeClr val="accent5">
              <a:lumMod val="50000"/>
            </a:schemeClr>
          </a:buClr>
          <a:buSzTx/>
          <a:buFont typeface="Webdings" pitchFamily="18" charset="2"/>
          <a:buNone/>
          <a:tabLst/>
          <a:defRPr kumimoji="0" sz="2400" b="0" i="0" u="none" strike="noStrike" kern="0" cap="none" spc="0" normalizeH="0" baseline="0" noProof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Calibri" pitchFamily="34" charset="0"/>
            <a:ea typeface="+mn-ea"/>
            <a:cs typeface="+mn-cs"/>
          </a:defRPr>
        </a:defPPr>
      </a:lstStyle>
    </a:txDef>
  </a:objectDefaults>
  <a:extraClrSchemeLst>
    <a:extraClrScheme>
      <a:clrScheme name="1_blank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FF"/>
        </a:lt1>
        <a:dk2>
          <a:srgbClr val="000000"/>
        </a:dk2>
        <a:lt2>
          <a:srgbClr val="003366"/>
        </a:lt2>
        <a:accent1>
          <a:srgbClr val="3366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90000"/>
        </a:accent6>
        <a:hlink>
          <a:srgbClr val="99CC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0000"/>
        </a:dk1>
        <a:lt1>
          <a:srgbClr val="FFFFFF"/>
        </a:lt1>
        <a:dk2>
          <a:srgbClr val="000000"/>
        </a:dk2>
        <a:lt2>
          <a:srgbClr val="003366"/>
        </a:lt2>
        <a:accent1>
          <a:srgbClr val="3366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90000"/>
        </a:accent6>
        <a:hlink>
          <a:srgbClr val="99CC99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7">
        <a:dk1>
          <a:srgbClr val="000000"/>
        </a:dk1>
        <a:lt1>
          <a:srgbClr val="FFFFFF"/>
        </a:lt1>
        <a:dk2>
          <a:srgbClr val="204162"/>
        </a:dk2>
        <a:lt2>
          <a:srgbClr val="B2B2B2"/>
        </a:lt2>
        <a:accent1>
          <a:srgbClr val="336699"/>
        </a:accent1>
        <a:accent2>
          <a:srgbClr val="C0D5EA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AEC1D4"/>
        </a:accent6>
        <a:hlink>
          <a:srgbClr val="99CC99"/>
        </a:hlink>
        <a:folHlink>
          <a:srgbClr val="478F4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8">
        <a:dk1>
          <a:srgbClr val="00234C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1C4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9">
        <a:dk1>
          <a:srgbClr val="00234C"/>
        </a:dk1>
        <a:lt1>
          <a:srgbClr val="FFFFFF"/>
        </a:lt1>
        <a:dk2>
          <a:srgbClr val="00234C"/>
        </a:dk2>
        <a:lt2>
          <a:srgbClr val="5F5F5F"/>
        </a:lt2>
        <a:accent1>
          <a:srgbClr val="004B85"/>
        </a:accent1>
        <a:accent2>
          <a:srgbClr val="EEB30E"/>
        </a:accent2>
        <a:accent3>
          <a:srgbClr val="FFFFFF"/>
        </a:accent3>
        <a:accent4>
          <a:srgbClr val="001C40"/>
        </a:accent4>
        <a:accent5>
          <a:srgbClr val="AAB1C2"/>
        </a:accent5>
        <a:accent6>
          <a:srgbClr val="D8A20C"/>
        </a:accent6>
        <a:hlink>
          <a:srgbClr val="4F0044"/>
        </a:hlink>
        <a:folHlink>
          <a:srgbClr val="0055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43A1A07AA77446BA405EB25DD47AEB" ma:contentTypeVersion="0" ma:contentTypeDescription="Create a new document." ma:contentTypeScope="" ma:versionID="f60e5c3aa6a00222d7243facbf05fb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D729C88-BD0B-4A89-8B51-3397F3D30A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4796635-4414-4F13-AC77-CE58D0B314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A6BC1A-F85D-4425-9291-7971661B3776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2155</Words>
  <Application>Microsoft Office PowerPoint</Application>
  <PresentationFormat>On-screen Show (4:3)</PresentationFormat>
  <Paragraphs>581</Paragraphs>
  <Slides>37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blank</vt:lpstr>
      <vt:lpstr>Implementing QI Validation Tools for Coding and Clinical Quality Improvement in Academic Medical Centers</vt:lpstr>
      <vt:lpstr>Objectives </vt:lpstr>
      <vt:lpstr>Why is QI Validation Important to Academic Medical Centers?</vt:lpstr>
      <vt:lpstr>Why is QI Validation Important to Academic Medical Centers?</vt:lpstr>
      <vt:lpstr>Why is QI Validation Important to Academic Medical Centers</vt:lpstr>
      <vt:lpstr>Comparative Ranking of UHC Members has driven a focus on all aspects of improvement</vt:lpstr>
      <vt:lpstr>UHC Quality&amp; Accountability Study: Safety Domain, 2011 </vt:lpstr>
      <vt:lpstr>Improving Patient Care is a Team Sport</vt:lpstr>
      <vt:lpstr>UHC’s Approach to Improvement –  Connections to QI validation </vt:lpstr>
      <vt:lpstr>QI Validation – Dimensions and Tools</vt:lpstr>
      <vt:lpstr>UHC VTE Benchmarking Project</vt:lpstr>
      <vt:lpstr>UHC VTE Benchmarking Project - Coding and documentation of VTEs for TKR: Case Control and Chart Review</vt:lpstr>
      <vt:lpstr>VTE Benchmarking Project  - Data Collection Tool: Administrative</vt:lpstr>
      <vt:lpstr>VTE Benchmarking Project  - Data Collection Tool: Demographics</vt:lpstr>
      <vt:lpstr>VTE Benchmarking Project  - Data Collection Tool: Surgery &amp; Screening</vt:lpstr>
      <vt:lpstr>VTE Benchmarking Project  - Data Collection Tool: Prophylaxis</vt:lpstr>
      <vt:lpstr>VTE Benchmarking Project  - Data Collection Tool: Prophylaxis (non-pharmacologic)</vt:lpstr>
      <vt:lpstr>VTE Benchmarking Project – Data Collection Tool: Ambulation</vt:lpstr>
      <vt:lpstr>VTE Benchmarking Project – Data Collection Tool: Outcomes</vt:lpstr>
      <vt:lpstr>UHC VTE Benchmarking Project: Results</vt:lpstr>
      <vt:lpstr>UHC VTE Benchmarking Project: Practice Improvement Opportunities</vt:lpstr>
      <vt:lpstr>Postoperative Respiratory Complications   Benchmarking Project</vt:lpstr>
      <vt:lpstr>Definition PSI 11: Postoperative Respiratory Failure  (version 3.1 current at time of study)</vt:lpstr>
      <vt:lpstr>Predictive Value of PSI 11 Data Collection Tool for Chart Review</vt:lpstr>
      <vt:lpstr>Predictive Value of PSI 11 Benchmarking Project Experience – Chart Review</vt:lpstr>
      <vt:lpstr>Predictive Value of PSI 11 Coding Experience – Case Scenarios</vt:lpstr>
      <vt:lpstr>Coding Experience Summary and Review: What Do the Survey Results Tell Us?</vt:lpstr>
      <vt:lpstr>PSI and HAC  Hospital Successes using QIsQuality</vt:lpstr>
      <vt:lpstr>Improving Outcomes: Success Stories</vt:lpstr>
      <vt:lpstr>Success Stories: Pressure Ulcer Reduction  </vt:lpstr>
      <vt:lpstr>PSI and HAC  UHC’s Work on PSI and HAC Coding</vt:lpstr>
      <vt:lpstr>UHC’s Work on PSI and HAC Coding</vt:lpstr>
      <vt:lpstr>Consensus Recommendations Development Project: Accurate Documentation and Coding</vt:lpstr>
      <vt:lpstr>Patient Safety Expert Panel</vt:lpstr>
      <vt:lpstr>Obstetric Expert Panel</vt:lpstr>
      <vt:lpstr>Why other providers should be interested in QI Validation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UHC AHRQ Presentation</dc:title>
  <dc:creator/>
  <cp:lastModifiedBy/>
  <cp:revision>1</cp:revision>
  <dcterms:created xsi:type="dcterms:W3CDTF">2012-03-21T16:01:27Z</dcterms:created>
  <dcterms:modified xsi:type="dcterms:W3CDTF">2012-09-10T13:07:49Z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0x010100CE43A1A07AA77446BA405EB25DD47AEB</vt:lpwstr>
  </property>
  <property fmtid="{D5CDD505-2E9C-101B-9397-08002B2CF9AE}" pid="3" name="SortOrder">
    <vt:lpwstr>39</vt:lpwstr>
  </property>
  <property fmtid="{D5CDD505-2E9C-101B-9397-08002B2CF9AE}" pid="4" name="Title2">
    <vt:lpwstr>UHC PowerPoint</vt:lpwstr>
  </property>
  <property fmtid="{D5CDD505-2E9C-101B-9397-08002B2CF9AE}" pid="5" name="Category">
    <vt:lpwstr>UHC Templates</vt:lpwstr>
  </property>
  <property fmtid="{D5CDD505-2E9C-101B-9397-08002B2CF9AE}" pid="6" name="UHCSecurityLevel">
    <vt:lpwstr>Shared</vt:lpwstr>
  </property>
  <property fmtid="{D5CDD505-2E9C-101B-9397-08002B2CF9AE}" pid="7" name="Year">
    <vt:lpwstr>2012</vt:lpwstr>
  </property>
  <property fmtid="{D5CDD505-2E9C-101B-9397-08002B2CF9AE}" pid="8" name="WebFormat">
    <vt:lpwstr>1</vt:lpwstr>
  </property>
  <property fmtid="{D5CDD505-2E9C-101B-9397-08002B2CF9AE}" pid="9" name="UHCContact">
    <vt:lpwstr/>
  </property>
  <property fmtid="{D5CDD505-2E9C-101B-9397-08002B2CF9AE}" pid="10" name="DocClass">
    <vt:lpwstr>521</vt:lpwstr>
  </property>
  <property fmtid="{D5CDD505-2E9C-101B-9397-08002B2CF9AE}" pid="11" name="PTWLink">
    <vt:lpwstr/>
  </property>
  <property fmtid="{D5CDD505-2E9C-101B-9397-08002B2CF9AE}" pid="12" name="ReleaseDate">
    <vt:lpwstr>2012-03-29T05:00:00+00:00</vt:lpwstr>
  </property>
  <property fmtid="{D5CDD505-2E9C-101B-9397-08002B2CF9AE}" pid="13" name="PHIcheck">
    <vt:lpwstr>false</vt:lpwstr>
  </property>
  <property fmtid="{D5CDD505-2E9C-101B-9397-08002B2CF9AE}" pid="14" name="WebSecurity">
    <vt:lpwstr>UHC-Employees</vt:lpwstr>
  </property>
  <property fmtid="{D5CDD505-2E9C-101B-9397-08002B2CF9AE}" pid="15" name="Addin">
    <vt:lpwstr>false</vt:lpwstr>
  </property>
  <property fmtid="{D5CDD505-2E9C-101B-9397-08002B2CF9AE}" pid="16" name="WebStatus">
    <vt:lpwstr>Not on Web</vt:lpwstr>
  </property>
  <property fmtid="{D5CDD505-2E9C-101B-9397-08002B2CF9AE}" pid="17" name="DefaultDocumentType">
    <vt:lpwstr>95;#Meetings/Events</vt:lpwstr>
  </property>
  <property fmtid="{D5CDD505-2E9C-101B-9397-08002B2CF9AE}" pid="18" name="Order">
    <vt:r8>28900</vt:r8>
  </property>
</Properties>
</file>