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1062" r:id="rId5"/>
    <p:sldId id="1094" r:id="rId6"/>
    <p:sldId id="1097" r:id="rId7"/>
    <p:sldId id="1098" r:id="rId8"/>
    <p:sldId id="1100" r:id="rId9"/>
    <p:sldId id="1095" r:id="rId10"/>
    <p:sldId id="1096" r:id="rId11"/>
    <p:sldId id="1099" r:id="rId12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0"/>
      </p:ext>
    </p:extLst>
  </p:showPr>
  <p:clrMru>
    <a:srgbClr val="3399FF"/>
    <a:srgbClr val="66CCFF"/>
    <a:srgbClr val="0000E4"/>
    <a:srgbClr val="0000F0"/>
    <a:srgbClr val="FFCC00"/>
    <a:srgbClr val="0066CC"/>
    <a:srgbClr val="800080"/>
    <a:srgbClr val="0033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54" autoAdjust="0"/>
    <p:restoredTop sz="86374" autoAdjust="0"/>
  </p:normalViewPr>
  <p:slideViewPr>
    <p:cSldViewPr>
      <p:cViewPr varScale="1">
        <p:scale>
          <a:sx n="110" d="100"/>
          <a:sy n="110" d="100"/>
        </p:scale>
        <p:origin x="-60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4" d="100"/>
          <a:sy n="44" d="100"/>
        </p:scale>
        <p:origin x="-1493" y="-80"/>
      </p:cViewPr>
      <p:guideLst>
        <p:guide orient="horz" pos="2927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396038" y="8896350"/>
            <a:ext cx="392112" cy="3063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325" tIns="44860" rIns="91325" bIns="44860" anchor="ctr">
            <a:spAutoFit/>
          </a:bodyPr>
          <a:lstStyle/>
          <a:p>
            <a:pPr algn="r" defTabSz="922338" eaLnBrk="0" hangingPunct="0"/>
            <a:fld id="{09045532-896D-8B47-A324-09D8EFD53F4F}" type="slidenum">
              <a:rPr lang="en-US" sz="1400"/>
              <a:pPr algn="r" defTabSz="922338" eaLnBrk="0" hangingPunct="0"/>
              <a:t>‹#›</a:t>
            </a:fld>
            <a:endParaRPr lang="en-US" sz="1400"/>
          </a:p>
        </p:txBody>
      </p:sp>
    </p:spTree>
    <p:extLst>
      <p:ext uri="{BB962C8B-B14F-4D97-AF65-F5344CB8AC3E}">
        <p14:creationId xmlns="" xmlns:p14="http://schemas.microsoft.com/office/powerpoint/2010/main" val="5059561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4838"/>
            <a:ext cx="5029200" cy="41830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325" tIns="44860" rIns="91325" bIns="448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notes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4819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8075" y="700088"/>
            <a:ext cx="4641850" cy="34813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6396038" y="8896350"/>
            <a:ext cx="392112" cy="3063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325" tIns="44860" rIns="91325" bIns="44860" anchor="ctr">
            <a:spAutoFit/>
          </a:bodyPr>
          <a:lstStyle/>
          <a:p>
            <a:pPr algn="r" defTabSz="922338" eaLnBrk="0" hangingPunct="0"/>
            <a:fld id="{564A951D-2CCF-F74E-8535-1F3311CECA84}" type="slidenum">
              <a:rPr lang="en-US" sz="1400"/>
              <a:pPr algn="r" defTabSz="922338" eaLnBrk="0" hangingPunct="0"/>
              <a:t>‹#›</a:t>
            </a:fld>
            <a:endParaRPr lang="en-US" sz="1400"/>
          </a:p>
        </p:txBody>
      </p:sp>
    </p:spTree>
    <p:extLst>
      <p:ext uri="{BB962C8B-B14F-4D97-AF65-F5344CB8AC3E}">
        <p14:creationId xmlns="" xmlns:p14="http://schemas.microsoft.com/office/powerpoint/2010/main" val="5236980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1"/>
          <p:cNvGrpSpPr>
            <a:grpSpLocks/>
          </p:cNvGrpSpPr>
          <p:nvPr userDrawn="1"/>
        </p:nvGrpSpPr>
        <p:grpSpPr bwMode="auto">
          <a:xfrm>
            <a:off x="0" y="3867150"/>
            <a:ext cx="7986713" cy="19050"/>
            <a:chOff x="0" y="840"/>
            <a:chExt cx="5660" cy="12"/>
          </a:xfrm>
        </p:grpSpPr>
        <p:sp>
          <p:nvSpPr>
            <p:cNvPr id="5" name="Line 102"/>
            <p:cNvSpPr>
              <a:spLocks noChangeShapeType="1"/>
            </p:cNvSpPr>
            <p:nvPr/>
          </p:nvSpPr>
          <p:spPr bwMode="auto">
            <a:xfrm>
              <a:off x="5" y="852"/>
              <a:ext cx="5655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>
                <a:latin typeface="Times New Roman" pitchFamily="18" charset="0"/>
                <a:ea typeface="+mn-ea"/>
              </a:endParaRPr>
            </a:p>
          </p:txBody>
        </p:sp>
        <p:sp>
          <p:nvSpPr>
            <p:cNvPr id="6" name="Line 103"/>
            <p:cNvSpPr>
              <a:spLocks noChangeShapeType="1"/>
            </p:cNvSpPr>
            <p:nvPr/>
          </p:nvSpPr>
          <p:spPr bwMode="auto">
            <a:xfrm>
              <a:off x="0" y="840"/>
              <a:ext cx="5655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>
                <a:latin typeface="Times New Roman" pitchFamily="18" charset="0"/>
                <a:ea typeface="+mn-ea"/>
              </a:endParaRPr>
            </a:p>
          </p:txBody>
        </p:sp>
      </p:grpSp>
      <p:graphicFrame>
        <p:nvGraphicFramePr>
          <p:cNvPr id="7" name="Object 111"/>
          <p:cNvGraphicFramePr>
            <a:graphicFrameLocks noChangeAspect="1"/>
          </p:cNvGraphicFramePr>
          <p:nvPr userDrawn="1"/>
        </p:nvGraphicFramePr>
        <p:xfrm>
          <a:off x="990600" y="381000"/>
          <a:ext cx="7162800" cy="1695450"/>
        </p:xfrm>
        <a:graphic>
          <a:graphicData uri="http://schemas.openxmlformats.org/presentationml/2006/ole">
            <p:oleObj spid="_x0000_s63494" name="Photo Editor Photo" r:id="rId3" imgW="6400000" imgH="1514686" progId="">
              <p:embed/>
            </p:oleObj>
          </a:graphicData>
        </a:graphic>
      </p:graphicFrame>
      <p:sp>
        <p:nvSpPr>
          <p:cNvPr id="634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2819400"/>
            <a:ext cx="7789863" cy="914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 and use in 1 or 2 lines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50938" y="3962400"/>
            <a:ext cx="6435725" cy="2133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 and use in 1 or more lines</a:t>
            </a:r>
          </a:p>
        </p:txBody>
      </p:sp>
    </p:spTree>
    <p:extLst>
      <p:ext uri="{BB962C8B-B14F-4D97-AF65-F5344CB8AC3E}">
        <p14:creationId xmlns="" xmlns:p14="http://schemas.microsoft.com/office/powerpoint/2010/main" val="2453954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72938B-DE12-F248-A77F-3F29090A78C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324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05588" y="228600"/>
            <a:ext cx="1997075" cy="4343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28600"/>
            <a:ext cx="5843588" cy="4343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F364FE-18AB-4F42-A582-DFB147507E7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88822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7534EC-7A00-0C41-9E3A-1AE996ADD6E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576441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4FCC54-FCB5-2C49-BB5F-8922FFEF77C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867378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76400"/>
            <a:ext cx="3919538" cy="289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538" y="1676400"/>
            <a:ext cx="3921125" cy="289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8733EF4-FEC0-424C-8055-0B4579E3942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58190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4F8ADD-C8EC-6040-9B61-8FB36B4ED38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740456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DC889A-A891-A642-9253-44A6CCB91D8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246269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18A41EB-2606-844F-8EDC-492210FADD8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815643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3FB983E-52F9-534C-A157-12660D877F5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262138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79693B-C8B7-C940-9C78-D694FC3A65D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31924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mlDrawing" Target="../drawings/vmlDrawing1.v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A8"/>
            </a:gs>
            <a:gs pos="100000">
              <a:srgbClr val="1B8D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228600"/>
            <a:ext cx="6697663" cy="876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76400"/>
            <a:ext cx="7993063" cy="2895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 and use use in 1 or more lines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grpSp>
        <p:nvGrpSpPr>
          <p:cNvPr id="1030" name="Group 93"/>
          <p:cNvGrpSpPr>
            <a:grpSpLocks/>
          </p:cNvGrpSpPr>
          <p:nvPr userDrawn="1"/>
        </p:nvGrpSpPr>
        <p:grpSpPr bwMode="auto">
          <a:xfrm>
            <a:off x="0" y="1333500"/>
            <a:ext cx="7986713" cy="19050"/>
            <a:chOff x="0" y="840"/>
            <a:chExt cx="5660" cy="12"/>
          </a:xfrm>
        </p:grpSpPr>
        <p:sp>
          <p:nvSpPr>
            <p:cNvPr id="1118" name="Line 94"/>
            <p:cNvSpPr>
              <a:spLocks noChangeShapeType="1"/>
            </p:cNvSpPr>
            <p:nvPr/>
          </p:nvSpPr>
          <p:spPr bwMode="auto">
            <a:xfrm>
              <a:off x="5" y="852"/>
              <a:ext cx="5655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>
                <a:latin typeface="Times New Roman" pitchFamily="18" charset="0"/>
                <a:ea typeface="+mn-ea"/>
              </a:endParaRPr>
            </a:p>
          </p:txBody>
        </p:sp>
        <p:sp>
          <p:nvSpPr>
            <p:cNvPr id="1119" name="Line 95"/>
            <p:cNvSpPr>
              <a:spLocks noChangeShapeType="1"/>
            </p:cNvSpPr>
            <p:nvPr/>
          </p:nvSpPr>
          <p:spPr bwMode="auto">
            <a:xfrm>
              <a:off x="0" y="840"/>
              <a:ext cx="5655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>
                <a:latin typeface="Times New Roman" pitchFamily="18" charset="0"/>
                <a:ea typeface="+mn-ea"/>
              </a:endParaRPr>
            </a:p>
          </p:txBody>
        </p:sp>
      </p:grpSp>
      <p:graphicFrame>
        <p:nvGraphicFramePr>
          <p:cNvPr id="1026" name="Object 109"/>
          <p:cNvGraphicFramePr>
            <a:graphicFrameLocks noChangeAspect="1"/>
          </p:cNvGraphicFramePr>
          <p:nvPr userDrawn="1"/>
        </p:nvGraphicFramePr>
        <p:xfrm>
          <a:off x="142875" y="317500"/>
          <a:ext cx="1428750" cy="671513"/>
        </p:xfrm>
        <a:graphic>
          <a:graphicData uri="http://schemas.openxmlformats.org/presentationml/2006/ole">
            <p:oleObj spid="_x0000_s1039" name="Photo Editor Photo" r:id="rId14" imgW="3486637" imgH="1638529" progId="">
              <p:embed/>
            </p:oleObj>
          </a:graphicData>
        </a:graphic>
      </p:graphicFrame>
      <p:sp>
        <p:nvSpPr>
          <p:cNvPr id="1135" name="Rectangle 1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/>
            </a:lvl1pPr>
          </a:lstStyle>
          <a:p>
            <a:fld id="{88999CE2-C445-774C-8BB1-EB59D7623B04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91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</p:sldLayoutIdLst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ＭＳ Ｐゴシック" charset="0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465138" indent="-46513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95000"/>
        <a:buFont typeface="Wingdings" charset="0"/>
        <a:buChar char="n"/>
        <a:defRPr sz="32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0"/>
          <a:cs typeface="+mn-cs"/>
        </a:defRPr>
      </a:lvl1pPr>
      <a:lvl2pPr marL="976313" indent="-396875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95000"/>
        <a:buChar char="–"/>
        <a:defRPr sz="28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0"/>
        </a:defRPr>
      </a:lvl2pPr>
      <a:lvl3pPr marL="1439863" indent="-3492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95000"/>
        <a:buFont typeface="Wingdings" charset="0"/>
        <a:buChar char="n"/>
        <a:defRPr sz="24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0"/>
        </a:defRPr>
      </a:lvl3pPr>
      <a:lvl4pPr marL="17827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66FFFF"/>
        </a:buClr>
        <a:buSzPct val="65000"/>
        <a:buFont typeface="Monotype Sorts" charset="0"/>
        <a:buChar char="u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0"/>
        </a:defRPr>
      </a:lvl4pPr>
      <a:lvl5pPr marL="21256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0"/>
        </a:defRPr>
      </a:lvl5pPr>
      <a:lvl6pPr marL="25828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30400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972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9544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qualityindicators.ahrq.gov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support@qualityindicators.ahrq.gov" TargetMode="External"/><Relationship Id="rId2" Type="http://schemas.openxmlformats.org/officeDocument/2006/relationships/hyperlink" Target="http://www.qualityindicators.ahrq.gov/modules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qualityindicators.ahrq.gov/Resources/Toolkits.aspx" TargetMode="External"/><Relationship Id="rId2" Type="http://schemas.openxmlformats.org/officeDocument/2006/relationships/hyperlink" Target="http://www.monahrq.ahrq.gov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qualityindicators.ahrq.gov/FAQs_support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support@qualityindicators.ahrq.gov" TargetMode="External"/><Relationship Id="rId2" Type="http://schemas.openxmlformats.org/officeDocument/2006/relationships/hyperlink" Target="http://qualityindicators.ahrq.gov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Mamatha.Pancholi@ahrq.hhs.gov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08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2819400"/>
            <a:ext cx="8534400" cy="914400"/>
          </a:xfrm>
        </p:spPr>
        <p:txBody>
          <a:bodyPr/>
          <a:lstStyle/>
          <a:p>
            <a:r>
              <a:rPr lang="en-US" sz="3200" dirty="0" smtClean="0">
                <a:latin typeface="Arial" charset="0"/>
              </a:rPr>
              <a:t>Quality Indicators™: Moving Ahead</a:t>
            </a:r>
            <a:endParaRPr lang="en-US" sz="3200" dirty="0">
              <a:latin typeface="Arial" charset="0"/>
            </a:endParaRPr>
          </a:p>
        </p:txBody>
      </p:sp>
      <p:sp>
        <p:nvSpPr>
          <p:cNvPr id="15308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3962400"/>
            <a:ext cx="8382000" cy="2590800"/>
          </a:xfrm>
        </p:spPr>
        <p:txBody>
          <a:bodyPr/>
          <a:lstStyle/>
          <a:p>
            <a:pPr>
              <a:buFont typeface="Wingdings" charset="0"/>
              <a:buNone/>
            </a:pPr>
            <a:r>
              <a:rPr lang="en-US" sz="2400" dirty="0" smtClean="0">
                <a:latin typeface="Arial" charset="0"/>
              </a:rPr>
              <a:t>AHRQ Annual Conference 2012</a:t>
            </a:r>
          </a:p>
          <a:p>
            <a:pPr>
              <a:buFont typeface="Wingdings" charset="0"/>
              <a:buNone/>
            </a:pPr>
            <a:r>
              <a:rPr lang="en-US" sz="2400" dirty="0" smtClean="0">
                <a:latin typeface="Arial" charset="0"/>
              </a:rPr>
              <a:t>Mamatha Pancholi, MS, Project Officer, Quality Indicators</a:t>
            </a:r>
          </a:p>
          <a:p>
            <a:pPr>
              <a:buFont typeface="Wingdings" charset="0"/>
              <a:buNone/>
            </a:pPr>
            <a:r>
              <a:rPr lang="en-US" sz="2400" dirty="0" smtClean="0">
                <a:latin typeface="Arial" charset="0"/>
              </a:rPr>
              <a:t>September 11, 2012</a:t>
            </a:r>
          </a:p>
          <a:p>
            <a:pPr>
              <a:buFont typeface="Wingdings" charset="0"/>
              <a:buNone/>
            </a:pPr>
            <a:endParaRPr lang="en-US" sz="2400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Overview</a:t>
            </a:r>
            <a:endParaRPr lang="en-US" dirty="0">
              <a:latin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Origins of the AHRQ QI</a:t>
            </a:r>
          </a:p>
          <a:p>
            <a:r>
              <a:rPr lang="en-US" dirty="0" smtClean="0">
                <a:latin typeface="Arial" charset="0"/>
              </a:rPr>
              <a:t>Current Modules</a:t>
            </a:r>
          </a:p>
          <a:p>
            <a:r>
              <a:rPr lang="en-US" dirty="0" smtClean="0">
                <a:latin typeface="Arial" charset="0"/>
              </a:rPr>
              <a:t>Efforts in 2012</a:t>
            </a:r>
          </a:p>
          <a:p>
            <a:r>
              <a:rPr lang="en-US" dirty="0" smtClean="0">
                <a:latin typeface="Arial" charset="0"/>
              </a:rPr>
              <a:t>AHRQ QI: Moving Ahead</a:t>
            </a:r>
          </a:p>
          <a:p>
            <a:r>
              <a:rPr lang="en-US" dirty="0" smtClean="0">
                <a:latin typeface="Arial" charset="0"/>
              </a:rPr>
              <a:t>Additional Resources</a:t>
            </a:r>
            <a:endParaRPr lang="en-US" dirty="0">
              <a:latin typeface="Arial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Origins</a:t>
            </a:r>
            <a:endParaRPr lang="en-US" dirty="0">
              <a:latin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7537" y="1524000"/>
            <a:ext cx="7993063" cy="990600"/>
          </a:xfrm>
        </p:spPr>
        <p:txBody>
          <a:bodyPr/>
          <a:lstStyle/>
          <a:p>
            <a:r>
              <a:rPr lang="en-US" sz="2400" dirty="0" smtClean="0">
                <a:latin typeface="Arial" charset="0"/>
              </a:rPr>
              <a:t>Developed initially at the request of HCUP partners in 1999</a:t>
            </a:r>
          </a:p>
          <a:p>
            <a:r>
              <a:rPr lang="en-US" sz="2400" dirty="0" smtClean="0">
                <a:latin typeface="Arial" charset="0"/>
              </a:rPr>
              <a:t>Using evaluation methodologies developed in the AHRQ Evidence-based Practice Centers (EPC)</a:t>
            </a:r>
          </a:p>
          <a:p>
            <a:endParaRPr lang="en-US" sz="1800" dirty="0">
              <a:latin typeface="Arial" charset="0"/>
            </a:endParaRPr>
          </a:p>
        </p:txBody>
      </p:sp>
      <p:grpSp>
        <p:nvGrpSpPr>
          <p:cNvPr id="4" name="Group 3" descr="flow chart showing literature review, initial empirical analyses and definition, panel evaluation, further analysis, final definition"/>
          <p:cNvGrpSpPr>
            <a:grpSpLocks/>
          </p:cNvGrpSpPr>
          <p:nvPr/>
        </p:nvGrpSpPr>
        <p:grpSpPr bwMode="auto">
          <a:xfrm>
            <a:off x="4724399" y="3352801"/>
            <a:ext cx="3124201" cy="2868016"/>
            <a:chOff x="226" y="699"/>
            <a:chExt cx="5320" cy="3525"/>
          </a:xfrm>
        </p:grpSpPr>
        <p:sp>
          <p:nvSpPr>
            <p:cNvPr id="5" name="Rectangle 4"/>
            <p:cNvSpPr>
              <a:spLocks noChangeArrowheads="1"/>
            </p:cNvSpPr>
            <p:nvPr/>
          </p:nvSpPr>
          <p:spPr bwMode="auto">
            <a:xfrm>
              <a:off x="288" y="912"/>
              <a:ext cx="1680" cy="864"/>
            </a:xfrm>
            <a:prstGeom prst="rect">
              <a:avLst/>
            </a:prstGeom>
            <a:solidFill>
              <a:schemeClr val="folHlink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folHlink"/>
              </a:extrusionClr>
            </a:sp3d>
          </p:spPr>
          <p:txBody>
            <a:bodyPr wrap="none" anchor="ctr">
              <a:flatTx/>
            </a:bodyPr>
            <a:lstStyle/>
            <a:p>
              <a:pPr algn="ctr" eaLnBrk="1" hangingPunct="1"/>
              <a:endParaRPr lang="en-US" sz="1800" b="0">
                <a:latin typeface="Arial" charset="0"/>
              </a:endParaRPr>
            </a:p>
          </p:txBody>
        </p:sp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2016" y="2160"/>
              <a:ext cx="1728" cy="864"/>
            </a:xfrm>
            <a:prstGeom prst="rect">
              <a:avLst/>
            </a:prstGeom>
            <a:solidFill>
              <a:srgbClr val="993300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3300"/>
              </a:extrusionClr>
            </a:sp3d>
          </p:spPr>
          <p:txBody>
            <a:bodyPr wrap="none" anchor="ctr">
              <a:flatTx/>
            </a:bodyPr>
            <a:lstStyle/>
            <a:p>
              <a:pPr algn="ctr" eaLnBrk="1" hangingPunct="1"/>
              <a:r>
                <a:rPr lang="en-US" sz="1200" dirty="0">
                  <a:latin typeface="Arial" charset="0"/>
                </a:rPr>
                <a:t>PANEL EVALUATION</a:t>
              </a:r>
            </a:p>
          </p:txBody>
        </p:sp>
        <p:sp>
          <p:nvSpPr>
            <p:cNvPr id="7" name="Oval 6"/>
            <p:cNvSpPr>
              <a:spLocks noChangeArrowheads="1"/>
            </p:cNvSpPr>
            <p:nvPr/>
          </p:nvSpPr>
          <p:spPr bwMode="auto">
            <a:xfrm>
              <a:off x="288" y="3072"/>
              <a:ext cx="1680" cy="1152"/>
            </a:xfrm>
            <a:prstGeom prst="ellipse">
              <a:avLst/>
            </a:prstGeom>
            <a:solidFill>
              <a:schemeClr val="bg1"/>
            </a:solidFill>
            <a:ln w="9525">
              <a:round/>
              <a:headEnd/>
              <a:tailEnd/>
            </a:ln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bg1"/>
              </a:extrusionClr>
            </a:sp3d>
          </p:spPr>
          <p:txBody>
            <a:bodyPr wrap="none" anchor="ctr">
              <a:flatTx/>
            </a:bodyPr>
            <a:lstStyle/>
            <a:p>
              <a:pPr algn="ctr" eaLnBrk="1" hangingPunct="1"/>
              <a:r>
                <a:rPr lang="en-US" sz="1200" dirty="0">
                  <a:latin typeface="Arial" charset="0"/>
                </a:rPr>
                <a:t>FURTHER</a:t>
              </a:r>
            </a:p>
            <a:p>
              <a:pPr algn="ctr" eaLnBrk="1" hangingPunct="1"/>
              <a:r>
                <a:rPr lang="en-US" sz="1200" dirty="0">
                  <a:latin typeface="Arial" charset="0"/>
                </a:rPr>
                <a:t>EMPIRICAL ANALYSES</a:t>
              </a:r>
            </a:p>
            <a:p>
              <a:pPr algn="ctr" eaLnBrk="1" hangingPunct="1"/>
              <a:r>
                <a:rPr lang="en-US" sz="1200" dirty="0">
                  <a:latin typeface="Arial" charset="0"/>
                </a:rPr>
                <a:t>REFINED DEF.</a:t>
              </a: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3840" y="3216"/>
              <a:ext cx="1680" cy="1008"/>
            </a:xfrm>
            <a:prstGeom prst="rect">
              <a:avLst/>
            </a:prstGeom>
            <a:solidFill>
              <a:srgbClr val="FFCC00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</p:spPr>
          <p:txBody>
            <a:bodyPr wrap="none" anchor="ctr">
              <a:flatTx/>
            </a:bodyPr>
            <a:lstStyle/>
            <a:p>
              <a:pPr algn="ctr" eaLnBrk="1" hangingPunct="1"/>
              <a:r>
                <a:rPr lang="en-US" sz="1200" dirty="0">
                  <a:latin typeface="Arial" charset="0"/>
                </a:rPr>
                <a:t>FURTHER REVIEW?</a:t>
              </a:r>
            </a:p>
            <a:p>
              <a:pPr algn="ctr" eaLnBrk="1" hangingPunct="1"/>
              <a:endParaRPr lang="en-US" sz="1200" dirty="0">
                <a:latin typeface="Arial" charset="0"/>
              </a:endParaRPr>
            </a:p>
            <a:p>
              <a:pPr algn="ctr" eaLnBrk="1" hangingPunct="1"/>
              <a:r>
                <a:rPr lang="en-US" sz="1200" dirty="0">
                  <a:latin typeface="Arial" charset="0"/>
                </a:rPr>
                <a:t>FINAL DEFINITION</a:t>
              </a:r>
              <a:endParaRPr lang="en-US" sz="1800" dirty="0">
                <a:latin typeface="Arial" charset="0"/>
              </a:endParaRPr>
            </a:p>
          </p:txBody>
        </p:sp>
        <p:sp>
          <p:nvSpPr>
            <p:cNvPr id="9" name="Oval 8"/>
            <p:cNvSpPr>
              <a:spLocks noChangeArrowheads="1"/>
            </p:cNvSpPr>
            <p:nvPr/>
          </p:nvSpPr>
          <p:spPr bwMode="auto">
            <a:xfrm>
              <a:off x="3722" y="699"/>
              <a:ext cx="1824" cy="1152"/>
            </a:xfrm>
            <a:prstGeom prst="ellipse">
              <a:avLst/>
            </a:prstGeom>
            <a:solidFill>
              <a:schemeClr val="bg1"/>
            </a:solidFill>
            <a:ln w="9525">
              <a:round/>
              <a:headEnd/>
              <a:tailEnd/>
            </a:ln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bg1"/>
              </a:extrusionClr>
            </a:sp3d>
          </p:spPr>
          <p:txBody>
            <a:bodyPr wrap="none" anchor="ctr">
              <a:flatTx/>
            </a:bodyPr>
            <a:lstStyle/>
            <a:p>
              <a:pPr algn="ctr" eaLnBrk="1" hangingPunct="1"/>
              <a:r>
                <a:rPr lang="en-US" sz="1200" dirty="0">
                  <a:latin typeface="Arial" charset="0"/>
                </a:rPr>
                <a:t>INITIAL </a:t>
              </a:r>
            </a:p>
            <a:p>
              <a:pPr algn="ctr" eaLnBrk="1" hangingPunct="1"/>
              <a:r>
                <a:rPr lang="en-US" sz="1200" dirty="0">
                  <a:latin typeface="Arial" charset="0"/>
                </a:rPr>
                <a:t>EMPRICAL ANALYSES</a:t>
              </a:r>
            </a:p>
            <a:p>
              <a:pPr algn="ctr" eaLnBrk="1" hangingPunct="1"/>
              <a:r>
                <a:rPr lang="en-US" sz="1200" dirty="0">
                  <a:latin typeface="Arial" charset="0"/>
                </a:rPr>
                <a:t>AND DEFINITION</a:t>
              </a:r>
            </a:p>
          </p:txBody>
        </p:sp>
        <p:sp>
          <p:nvSpPr>
            <p:cNvPr id="10" name="Text Box 9"/>
            <p:cNvSpPr txBox="1">
              <a:spLocks noChangeArrowheads="1"/>
            </p:cNvSpPr>
            <p:nvPr/>
          </p:nvSpPr>
          <p:spPr bwMode="auto">
            <a:xfrm>
              <a:off x="226" y="1104"/>
              <a:ext cx="1784" cy="5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100" dirty="0">
                  <a:latin typeface="Arial" charset="0"/>
                </a:rPr>
                <a:t>LITERATURE REVIEW</a:t>
              </a:r>
            </a:p>
            <a:p>
              <a:pPr algn="ctr" eaLnBrk="1" hangingPunct="1"/>
              <a:endParaRPr lang="en-US" sz="1100" dirty="0">
                <a:latin typeface="Arial" charset="0"/>
              </a:endParaRPr>
            </a:p>
            <a:p>
              <a:pPr algn="ctr" eaLnBrk="1" hangingPunct="1"/>
              <a:r>
                <a:rPr lang="en-US" sz="1100" dirty="0">
                  <a:latin typeface="Arial" charset="0"/>
                </a:rPr>
                <a:t>USER DATA</a:t>
              </a:r>
            </a:p>
          </p:txBody>
        </p:sp>
        <p:sp>
          <p:nvSpPr>
            <p:cNvPr id="11" name="Line 10"/>
            <p:cNvSpPr>
              <a:spLocks noChangeShapeType="1"/>
            </p:cNvSpPr>
            <p:nvPr/>
          </p:nvSpPr>
          <p:spPr bwMode="auto">
            <a:xfrm>
              <a:off x="2064" y="1248"/>
              <a:ext cx="1536" cy="0"/>
            </a:xfrm>
            <a:prstGeom prst="line">
              <a:avLst/>
            </a:prstGeom>
            <a:noFill/>
            <a:ln w="857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Line 11"/>
            <p:cNvSpPr>
              <a:spLocks noChangeShapeType="1"/>
            </p:cNvSpPr>
            <p:nvPr/>
          </p:nvSpPr>
          <p:spPr bwMode="auto">
            <a:xfrm>
              <a:off x="2064" y="3648"/>
              <a:ext cx="1536" cy="0"/>
            </a:xfrm>
            <a:prstGeom prst="line">
              <a:avLst/>
            </a:prstGeom>
            <a:noFill/>
            <a:ln w="857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Line 12"/>
            <p:cNvSpPr>
              <a:spLocks noChangeShapeType="1"/>
            </p:cNvSpPr>
            <p:nvPr/>
          </p:nvSpPr>
          <p:spPr bwMode="auto">
            <a:xfrm flipH="1">
              <a:off x="3888" y="2016"/>
              <a:ext cx="624" cy="480"/>
            </a:xfrm>
            <a:prstGeom prst="line">
              <a:avLst/>
            </a:prstGeom>
            <a:noFill/>
            <a:ln w="857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Line 13"/>
            <p:cNvSpPr>
              <a:spLocks noChangeShapeType="1"/>
            </p:cNvSpPr>
            <p:nvPr/>
          </p:nvSpPr>
          <p:spPr bwMode="auto">
            <a:xfrm flipH="1">
              <a:off x="1296" y="2592"/>
              <a:ext cx="624" cy="480"/>
            </a:xfrm>
            <a:prstGeom prst="line">
              <a:avLst/>
            </a:prstGeom>
            <a:noFill/>
            <a:ln w="857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8610600" y="6469689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 </a:t>
            </a:r>
            <a:fld id="{2D159587-2902-4FEE-8422-575A9DD60F0E}" type="slidenum">
              <a:rPr lang="en-US" sz="1800" smtClean="0"/>
              <a:pPr/>
              <a:t>3</a:t>
            </a:fld>
            <a:endParaRPr lang="en-US" sz="1800" dirty="0"/>
          </a:p>
        </p:txBody>
      </p:sp>
      <p:sp>
        <p:nvSpPr>
          <p:cNvPr id="19" name="Content Placeholder 2"/>
          <p:cNvSpPr txBox="1">
            <a:spLocks/>
          </p:cNvSpPr>
          <p:nvPr/>
        </p:nvSpPr>
        <p:spPr bwMode="auto">
          <a:xfrm>
            <a:off x="609600" y="3124200"/>
            <a:ext cx="3505201" cy="3048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marL="465138" marR="0" lvl="0" indent="-465138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95000"/>
              <a:buFont typeface="Wingdings" charset="0"/>
              <a:buChar char="n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charset="0"/>
                <a:ea typeface="ＭＳ Ｐゴシック" charset="0"/>
                <a:cs typeface="+mn-cs"/>
              </a:rPr>
              <a:t>Based on readily available administrative data</a:t>
            </a:r>
          </a:p>
          <a:p>
            <a:pPr marL="465138" marR="0" lvl="0" indent="-465138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95000"/>
              <a:buFont typeface="Wingdings" charset="0"/>
              <a:buChar char="n"/>
              <a:tabLst/>
              <a:defRPr/>
            </a:pPr>
            <a:r>
              <a:rPr lang="en-US" kern="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Incorporating </a:t>
            </a:r>
            <a:r>
              <a:rPr lang="en-US" kern="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ri</a:t>
            </a:r>
            <a:r>
              <a:rPr kumimoji="0" lang="en-US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charset="0"/>
                <a:ea typeface="ＭＳ Ｐゴシック" charset="0"/>
                <a:cs typeface="+mn-cs"/>
              </a:rPr>
              <a:t>sk</a:t>
            </a:r>
            <a:r>
              <a:rPr lang="en-US" kern="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-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charset="0"/>
                <a:ea typeface="ＭＳ Ｐゴシック" charset="0"/>
                <a:cs typeface="+mn-cs"/>
              </a:rPr>
              <a:t>adjustment, reference population  to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charset="0"/>
                <a:ea typeface="ＭＳ Ｐゴシック" charset="0"/>
                <a:cs typeface="+mn-cs"/>
              </a:rPr>
              <a:t> improve reliability and validity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charset="0"/>
              <a:ea typeface="ＭＳ Ｐゴシック" charset="0"/>
              <a:cs typeface="+mn-cs"/>
            </a:endParaRPr>
          </a:p>
          <a:p>
            <a:pPr marL="465138" marR="0" lvl="0" indent="-465138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95000"/>
              <a:buFont typeface="Wingdings" charset="0"/>
              <a:buChar char="n"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charset="0"/>
              <a:ea typeface="ＭＳ Ｐゴシック" charset="0"/>
              <a:cs typeface="+mn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Current Modules</a:t>
            </a:r>
            <a:endParaRPr lang="en-US" dirty="0">
              <a:latin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3999"/>
            <a:ext cx="8534400" cy="4945689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200"/>
              </a:spcBef>
            </a:pPr>
            <a:r>
              <a:rPr lang="en-US" sz="2200" dirty="0" smtClean="0">
                <a:latin typeface="Arial" charset="0"/>
              </a:rPr>
              <a:t>Prevention Quality  Indicators (PQI) developed in 2000</a:t>
            </a:r>
          </a:p>
          <a:p>
            <a:pPr lvl="1">
              <a:lnSpc>
                <a:spcPct val="100000"/>
              </a:lnSpc>
              <a:spcBef>
                <a:spcPts val="200"/>
              </a:spcBef>
            </a:pPr>
            <a:r>
              <a:rPr lang="en-US" sz="1800" dirty="0" smtClean="0">
                <a:latin typeface="Arial" charset="0"/>
              </a:rPr>
              <a:t>Area Level</a:t>
            </a:r>
          </a:p>
          <a:p>
            <a:pPr lvl="1">
              <a:lnSpc>
                <a:spcPct val="100000"/>
              </a:lnSpc>
              <a:spcBef>
                <a:spcPts val="200"/>
              </a:spcBef>
            </a:pPr>
            <a:r>
              <a:rPr lang="en-US" sz="1800" dirty="0" smtClean="0">
                <a:latin typeface="Arial" charset="0"/>
              </a:rPr>
              <a:t>Avoidable hospitalization/other avoidable conditions</a:t>
            </a:r>
          </a:p>
          <a:p>
            <a:pPr>
              <a:lnSpc>
                <a:spcPct val="100000"/>
              </a:lnSpc>
              <a:spcBef>
                <a:spcPts val="200"/>
              </a:spcBef>
            </a:pPr>
            <a:r>
              <a:rPr lang="en-US" sz="2200" dirty="0" smtClean="0">
                <a:latin typeface="Arial" charset="0"/>
              </a:rPr>
              <a:t>Inpatient Quality Indicators (IQI) developed in 2002</a:t>
            </a:r>
          </a:p>
          <a:p>
            <a:pPr lvl="1">
              <a:lnSpc>
                <a:spcPct val="100000"/>
              </a:lnSpc>
              <a:spcBef>
                <a:spcPts val="200"/>
              </a:spcBef>
            </a:pPr>
            <a:r>
              <a:rPr lang="en-US" sz="1800" dirty="0" smtClean="0">
                <a:latin typeface="Arial" charset="0"/>
              </a:rPr>
              <a:t>Mortality, Utilization, Volume</a:t>
            </a:r>
          </a:p>
          <a:p>
            <a:pPr lvl="1">
              <a:lnSpc>
                <a:spcPct val="100000"/>
              </a:lnSpc>
              <a:spcBef>
                <a:spcPts val="200"/>
              </a:spcBef>
            </a:pPr>
            <a:r>
              <a:rPr lang="en-US" sz="1800" dirty="0" smtClean="0">
                <a:latin typeface="Arial" charset="0"/>
              </a:rPr>
              <a:t>Reflect quality of care in hospitals and across geographic areas</a:t>
            </a:r>
          </a:p>
          <a:p>
            <a:pPr>
              <a:lnSpc>
                <a:spcPct val="100000"/>
              </a:lnSpc>
              <a:spcBef>
                <a:spcPts val="200"/>
              </a:spcBef>
            </a:pPr>
            <a:r>
              <a:rPr lang="en-US" sz="2200" dirty="0" smtClean="0">
                <a:latin typeface="Arial" charset="0"/>
              </a:rPr>
              <a:t>Patient Safety Indicators (PSI) developed in 2003</a:t>
            </a:r>
          </a:p>
          <a:p>
            <a:pPr lvl="1">
              <a:lnSpc>
                <a:spcPct val="100000"/>
              </a:lnSpc>
              <a:spcBef>
                <a:spcPts val="200"/>
              </a:spcBef>
            </a:pPr>
            <a:r>
              <a:rPr lang="en-US" sz="1800" dirty="0" smtClean="0">
                <a:latin typeface="Arial" charset="0"/>
              </a:rPr>
              <a:t>Provider and Area Levels</a:t>
            </a:r>
          </a:p>
          <a:p>
            <a:pPr lvl="1">
              <a:lnSpc>
                <a:spcPct val="100000"/>
              </a:lnSpc>
              <a:spcBef>
                <a:spcPts val="200"/>
              </a:spcBef>
            </a:pPr>
            <a:r>
              <a:rPr lang="en-US" sz="1800" dirty="0" smtClean="0">
                <a:latin typeface="Arial" charset="0"/>
              </a:rPr>
              <a:t>Complications, unexpected death</a:t>
            </a:r>
          </a:p>
          <a:p>
            <a:pPr>
              <a:lnSpc>
                <a:spcPct val="100000"/>
              </a:lnSpc>
              <a:spcBef>
                <a:spcPts val="200"/>
              </a:spcBef>
            </a:pPr>
            <a:r>
              <a:rPr lang="en-US" sz="2200" dirty="0" smtClean="0">
                <a:latin typeface="Arial" charset="0"/>
              </a:rPr>
              <a:t>Pediatric Quality Indicators (PDI) developed in 2006</a:t>
            </a:r>
          </a:p>
          <a:p>
            <a:pPr lvl="1">
              <a:lnSpc>
                <a:spcPct val="100000"/>
              </a:lnSpc>
              <a:spcBef>
                <a:spcPts val="200"/>
              </a:spcBef>
            </a:pPr>
            <a:r>
              <a:rPr lang="en-US" sz="1800" dirty="0" smtClean="0">
                <a:latin typeface="Arial" charset="0"/>
              </a:rPr>
              <a:t>Provider and Area Levels</a:t>
            </a:r>
          </a:p>
          <a:p>
            <a:pPr lvl="1">
              <a:lnSpc>
                <a:spcPct val="100000"/>
              </a:lnSpc>
              <a:spcBef>
                <a:spcPts val="200"/>
              </a:spcBef>
            </a:pPr>
            <a:r>
              <a:rPr lang="en-US" sz="1800" dirty="0" smtClean="0">
                <a:latin typeface="Arial" charset="0"/>
              </a:rPr>
              <a:t>Use indicators from other modules adapted for children and neonates</a:t>
            </a:r>
          </a:p>
          <a:p>
            <a:pPr>
              <a:lnSpc>
                <a:spcPct val="100000"/>
              </a:lnSpc>
              <a:spcBef>
                <a:spcPts val="200"/>
              </a:spcBef>
            </a:pPr>
            <a:r>
              <a:rPr lang="en-US" sz="2200" dirty="0" smtClean="0">
                <a:latin typeface="Arial" charset="0"/>
              </a:rPr>
              <a:t>Readmission Quality Indicators (RQI) beta release in 2011</a:t>
            </a:r>
          </a:p>
          <a:p>
            <a:pPr lvl="1">
              <a:lnSpc>
                <a:spcPct val="100000"/>
              </a:lnSpc>
              <a:spcBef>
                <a:spcPts val="200"/>
              </a:spcBef>
            </a:pPr>
            <a:r>
              <a:rPr lang="en-US" sz="1800" dirty="0" smtClean="0">
                <a:latin typeface="Arial" charset="0"/>
              </a:rPr>
              <a:t>Provider and Area Levels</a:t>
            </a:r>
          </a:p>
          <a:p>
            <a:pPr lvl="1">
              <a:lnSpc>
                <a:spcPct val="100000"/>
              </a:lnSpc>
              <a:spcBef>
                <a:spcPts val="200"/>
              </a:spcBef>
            </a:pPr>
            <a:r>
              <a:rPr lang="en-US" sz="1800" dirty="0" smtClean="0">
                <a:latin typeface="Arial" charset="0"/>
              </a:rPr>
              <a:t>Six conditions relevant to elderly and non-elderly</a:t>
            </a:r>
          </a:p>
          <a:p>
            <a:pPr lvl="1"/>
            <a:endParaRPr lang="en-US" sz="1800" dirty="0" smtClean="0">
              <a:latin typeface="Arial" charset="0"/>
            </a:endParaRPr>
          </a:p>
          <a:p>
            <a:pPr lvl="1"/>
            <a:endParaRPr lang="en-US" sz="1800" dirty="0">
              <a:latin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610600" y="6469689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 </a:t>
            </a:r>
            <a:fld id="{2D159587-2902-4FEE-8422-575A9DD60F0E}" type="slidenum">
              <a:rPr lang="en-US" sz="1800" smtClean="0"/>
              <a:pPr/>
              <a:t>4</a:t>
            </a:fld>
            <a:endParaRPr lang="en-US" sz="1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Modules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Legacy Software and Documentation</a:t>
            </a:r>
          </a:p>
          <a:p>
            <a:pPr lvl="1"/>
            <a:r>
              <a:rPr lang="en-US" sz="2400" dirty="0" smtClean="0">
                <a:latin typeface="Arial" charset="0"/>
              </a:rPr>
              <a:t>Modules most recently updated in March 2012 with the V4.4</a:t>
            </a:r>
          </a:p>
          <a:p>
            <a:pPr lvl="2"/>
            <a:r>
              <a:rPr lang="en-US" sz="2000" dirty="0" smtClean="0">
                <a:latin typeface="Arial" charset="0"/>
              </a:rPr>
              <a:t>Includes the FY2012 ICD-9-CM and MS-DRG coding update</a:t>
            </a:r>
          </a:p>
          <a:p>
            <a:pPr lvl="1"/>
            <a:r>
              <a:rPr lang="en-US" sz="2400" dirty="0" smtClean="0">
                <a:latin typeface="Arial" charset="0"/>
              </a:rPr>
              <a:t>V4.5 scheduled for First Quarter 2013 </a:t>
            </a:r>
          </a:p>
          <a:p>
            <a:pPr lvl="2"/>
            <a:r>
              <a:rPr lang="en-US" sz="2000" dirty="0" smtClean="0">
                <a:latin typeface="Arial" charset="0"/>
              </a:rPr>
              <a:t>NQF updates, FY2013 coding update, 2010 reference population from State Inpatient Databases (SID)</a:t>
            </a:r>
          </a:p>
          <a:p>
            <a:pPr lvl="1"/>
            <a:r>
              <a:rPr lang="en-US" sz="2400" dirty="0" smtClean="0">
                <a:latin typeface="Arial" charset="0"/>
              </a:rPr>
              <a:t> SAS</a:t>
            </a:r>
            <a:r>
              <a:rPr lang="en-US" sz="2400" dirty="0" smtClean="0">
                <a:latin typeface="Calibri"/>
                <a:cs typeface="Calibri"/>
              </a:rPr>
              <a:t>® </a:t>
            </a:r>
            <a:r>
              <a:rPr lang="en-US" sz="2400" dirty="0" smtClean="0">
                <a:latin typeface="Arial" charset="0"/>
              </a:rPr>
              <a:t>and WinQI software releases</a:t>
            </a:r>
          </a:p>
          <a:p>
            <a:pPr lvl="2"/>
            <a:r>
              <a:rPr lang="en-US" sz="2000" dirty="0" smtClean="0">
                <a:latin typeface="Arial" charset="0"/>
              </a:rPr>
              <a:t>Public-use software allows users with inpatient hospital data to calculate and compare their own QI rates </a:t>
            </a:r>
          </a:p>
          <a:p>
            <a:pPr lvl="1"/>
            <a:r>
              <a:rPr lang="en-US" sz="2200" dirty="0" smtClean="0">
                <a:latin typeface="Arial" charset="0"/>
              </a:rPr>
              <a:t>See the QI website for all the development resources: </a:t>
            </a:r>
            <a:r>
              <a:rPr lang="en-US" sz="2200" dirty="0" smtClean="0">
                <a:latin typeface="Arial" charset="0"/>
                <a:hlinkClick r:id="rId2"/>
              </a:rPr>
              <a:t>www.qualityindicators.ahrq.gov </a:t>
            </a:r>
            <a:endParaRPr lang="en-US" sz="2200" dirty="0" smtClean="0">
              <a:latin typeface="Arial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Efforts in 2012</a:t>
            </a:r>
            <a:endParaRPr lang="en-US" dirty="0">
              <a:latin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2012 has focused on building the foundation for the future of the QI</a:t>
            </a:r>
            <a:endParaRPr lang="en-US" dirty="0">
              <a:latin typeface="Arial" charset="0"/>
            </a:endParaRPr>
          </a:p>
          <a:p>
            <a:pPr lvl="1"/>
            <a:r>
              <a:rPr lang="en-US" sz="2400" dirty="0" smtClean="0">
                <a:latin typeface="Arial" charset="0"/>
              </a:rPr>
              <a:t>Conversion of the QI to ICD-10-CM/PCS </a:t>
            </a:r>
          </a:p>
          <a:p>
            <a:pPr lvl="2"/>
            <a:r>
              <a:rPr lang="en-US" sz="1800" dirty="0" smtClean="0">
                <a:latin typeface="Arial" charset="0"/>
              </a:rPr>
              <a:t>See report at </a:t>
            </a:r>
            <a:r>
              <a:rPr lang="en-US" sz="1800" dirty="0" smtClean="0">
                <a:latin typeface="Arial" charset="0"/>
                <a:hlinkClick r:id="rId2"/>
              </a:rPr>
              <a:t>www.qualityindicators.ahrq.gov/modules</a:t>
            </a:r>
            <a:r>
              <a:rPr lang="en-US" sz="1800" dirty="0" smtClean="0">
                <a:latin typeface="Arial" charset="0"/>
              </a:rPr>
              <a:t> </a:t>
            </a:r>
          </a:p>
          <a:p>
            <a:pPr lvl="2"/>
            <a:r>
              <a:rPr lang="en-US" sz="1800" dirty="0" smtClean="0">
                <a:latin typeface="Arial" charset="0"/>
              </a:rPr>
              <a:t>Release planned in 2014</a:t>
            </a:r>
          </a:p>
          <a:p>
            <a:pPr lvl="1"/>
            <a:r>
              <a:rPr lang="en-US" sz="2400" dirty="0" smtClean="0">
                <a:latin typeface="Arial" charset="0"/>
              </a:rPr>
              <a:t>A full redesign of the QI software to offer enhanced features and usability</a:t>
            </a:r>
          </a:p>
          <a:p>
            <a:pPr lvl="2"/>
            <a:r>
              <a:rPr lang="en-US" sz="1800" dirty="0" smtClean="0">
                <a:latin typeface="Arial" charset="0"/>
              </a:rPr>
              <a:t>Feedback is welcomed via </a:t>
            </a:r>
            <a:r>
              <a:rPr lang="en-US" sz="1800" dirty="0" smtClean="0">
                <a:latin typeface="Arial" charset="0"/>
                <a:hlinkClick r:id="rId3"/>
              </a:rPr>
              <a:t>support@qualityindicators.ahrq.gov</a:t>
            </a:r>
            <a:endParaRPr lang="en-US" sz="1800" dirty="0" smtClean="0">
              <a:latin typeface="Arial" charset="0"/>
            </a:endParaRPr>
          </a:p>
          <a:p>
            <a:pPr lvl="2"/>
            <a:r>
              <a:rPr lang="en-US" sz="1800" dirty="0" smtClean="0">
                <a:latin typeface="Arial" charset="0"/>
              </a:rPr>
              <a:t>Release(s) planned in 2013-14</a:t>
            </a:r>
          </a:p>
          <a:p>
            <a:pPr lvl="1"/>
            <a:r>
              <a:rPr lang="en-US" sz="2400" dirty="0" smtClean="0">
                <a:latin typeface="Arial" charset="0"/>
              </a:rPr>
              <a:t>Efforts to enhance the QI website with search features and  other tools to improve access to QI resources</a:t>
            </a:r>
            <a:endParaRPr lang="en-US" sz="2400" dirty="0">
              <a:latin typeface="Arial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AHRQ QI: Moving Ahead</a:t>
            </a:r>
            <a:endParaRPr lang="en-US" dirty="0">
              <a:latin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>
                <a:latin typeface="Arial" charset="0"/>
              </a:rPr>
              <a:t>Evaluation of enhanced administrative data</a:t>
            </a:r>
          </a:p>
          <a:p>
            <a:pPr lvl="1"/>
            <a:r>
              <a:rPr lang="en-US" sz="2000" dirty="0" smtClean="0">
                <a:latin typeface="Arial" charset="0"/>
              </a:rPr>
              <a:t>Present on admission, laboratory values, key clinical values</a:t>
            </a:r>
          </a:p>
          <a:p>
            <a:r>
              <a:rPr lang="en-US" sz="2400" dirty="0" smtClean="0">
                <a:latin typeface="Arial" charset="0"/>
              </a:rPr>
              <a:t>Ongoing validation research, methods development and evaluation of user impact</a:t>
            </a:r>
          </a:p>
          <a:p>
            <a:r>
              <a:rPr lang="en-US" sz="2400" dirty="0" smtClean="0">
                <a:latin typeface="Arial" charset="0"/>
              </a:rPr>
              <a:t>Dissemination, outreach and training</a:t>
            </a:r>
          </a:p>
          <a:p>
            <a:pPr lvl="1"/>
            <a:r>
              <a:rPr lang="en-US" sz="2000" dirty="0" smtClean="0">
                <a:latin typeface="Arial" charset="0"/>
              </a:rPr>
              <a:t>User oriented webinars, instructor-lead videos</a:t>
            </a:r>
          </a:p>
          <a:p>
            <a:pPr lvl="1"/>
            <a:r>
              <a:rPr lang="en-US" sz="2000" dirty="0" smtClean="0">
                <a:latin typeface="Arial" charset="0"/>
              </a:rPr>
              <a:t>Topic requests?</a:t>
            </a:r>
          </a:p>
          <a:p>
            <a:r>
              <a:rPr lang="en-US" sz="2200" dirty="0" smtClean="0">
                <a:latin typeface="Arial" charset="0"/>
              </a:rPr>
              <a:t>Continued support of MONAHRQ and the QI Toolkit</a:t>
            </a:r>
          </a:p>
          <a:p>
            <a:pPr lvl="1"/>
            <a:r>
              <a:rPr lang="en-US" sz="1800" dirty="0" smtClean="0">
                <a:latin typeface="Arial" charset="0"/>
                <a:hlinkClick r:id="rId2"/>
              </a:rPr>
              <a:t>www.monahrq.ahrq.gov</a:t>
            </a:r>
            <a:endParaRPr lang="en-US" sz="1800" dirty="0" smtClean="0">
              <a:latin typeface="Arial" charset="0"/>
            </a:endParaRPr>
          </a:p>
          <a:p>
            <a:pPr lvl="1"/>
            <a:r>
              <a:rPr lang="en-US" sz="1800" dirty="0" smtClean="0">
                <a:latin typeface="Arial" charset="0"/>
                <a:hlinkClick r:id="rId3"/>
              </a:rPr>
              <a:t>www.qualityindicators.ahrq.gov/Resources/Toolkits.aspx</a:t>
            </a:r>
            <a:r>
              <a:rPr lang="en-US" sz="1800" dirty="0" smtClean="0">
                <a:latin typeface="Arial" charset="0"/>
              </a:rPr>
              <a:t> </a:t>
            </a:r>
          </a:p>
          <a:p>
            <a:r>
              <a:rPr lang="en-US" sz="2200" dirty="0" smtClean="0">
                <a:latin typeface="Arial" charset="0"/>
              </a:rPr>
              <a:t>Join the QI Listserv for notices on all upcoming efforts: </a:t>
            </a:r>
            <a:r>
              <a:rPr lang="en-US" sz="2200" dirty="0" smtClean="0">
                <a:latin typeface="Arial" charset="0"/>
                <a:hlinkClick r:id="rId4"/>
              </a:rPr>
              <a:t>www.qualityindicators.ahrq.gov/FAQs_support</a:t>
            </a:r>
            <a:r>
              <a:rPr lang="en-US" sz="2200" dirty="0" smtClean="0">
                <a:latin typeface="Arial" charset="0"/>
              </a:rPr>
              <a:t> </a:t>
            </a:r>
          </a:p>
          <a:p>
            <a:endParaRPr lang="en-US" sz="2200" dirty="0">
              <a:latin typeface="Arial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2937" y="228600"/>
            <a:ext cx="6697663" cy="87630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Additional Resources</a:t>
            </a:r>
            <a:endParaRPr lang="en-US" dirty="0">
              <a:latin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76400"/>
            <a:ext cx="8153400" cy="4572000"/>
          </a:xfrm>
        </p:spPr>
        <p:txBody>
          <a:bodyPr/>
          <a:lstStyle/>
          <a:p>
            <a:r>
              <a:rPr lang="en-US" sz="2400" dirty="0" smtClean="0">
                <a:latin typeface="Arial" charset="0"/>
              </a:rPr>
              <a:t>Additional Resources</a:t>
            </a:r>
          </a:p>
          <a:p>
            <a:pPr>
              <a:lnSpc>
                <a:spcPct val="110000"/>
              </a:lnSpc>
              <a:defRPr/>
            </a:pPr>
            <a:r>
              <a:rPr lang="en-US" sz="2400" dirty="0" smtClean="0"/>
              <a:t>Web site:  </a:t>
            </a:r>
            <a:r>
              <a:rPr lang="en-US" sz="2400" dirty="0" smtClean="0">
                <a:hlinkClick r:id="rId2"/>
              </a:rPr>
              <a:t>http://qualityindicators.ahrq.gov</a:t>
            </a:r>
            <a:endParaRPr lang="en-US" sz="2400" dirty="0" smtClean="0"/>
          </a:p>
          <a:p>
            <a:pPr lvl="1">
              <a:lnSpc>
                <a:spcPct val="110000"/>
              </a:lnSpc>
              <a:defRPr/>
            </a:pPr>
            <a:r>
              <a:rPr lang="en-US" sz="2400" dirty="0" smtClean="0"/>
              <a:t>QI documentation and software available</a:t>
            </a:r>
          </a:p>
          <a:p>
            <a:pPr lvl="1">
              <a:lnSpc>
                <a:spcPct val="110000"/>
              </a:lnSpc>
              <a:defRPr/>
            </a:pPr>
            <a:r>
              <a:rPr lang="en-US" sz="2400" dirty="0" smtClean="0"/>
              <a:t>Sign up for AHRQ QI listserv</a:t>
            </a:r>
          </a:p>
          <a:p>
            <a:pPr>
              <a:lnSpc>
                <a:spcPct val="110000"/>
              </a:lnSpc>
              <a:defRPr/>
            </a:pPr>
            <a:r>
              <a:rPr lang="en-US" sz="2400" dirty="0" smtClean="0"/>
              <a:t>Support E-mail:  </a:t>
            </a:r>
            <a:r>
              <a:rPr lang="en-US" sz="2400" dirty="0" smtClean="0">
                <a:hlinkClick r:id="rId3"/>
              </a:rPr>
              <a:t>support@qualityindicators.ahrq.gov</a:t>
            </a:r>
            <a:endParaRPr lang="en-US" sz="2400" dirty="0" smtClean="0"/>
          </a:p>
          <a:p>
            <a:pPr>
              <a:lnSpc>
                <a:spcPct val="110000"/>
              </a:lnSpc>
              <a:defRPr/>
            </a:pPr>
            <a:r>
              <a:rPr lang="en-US" sz="2400" dirty="0" smtClean="0"/>
              <a:t>Support Phone:  (888) 512-6090 (voicemail) </a:t>
            </a:r>
          </a:p>
          <a:p>
            <a:pPr>
              <a:lnSpc>
                <a:spcPct val="110000"/>
              </a:lnSpc>
              <a:defRPr/>
            </a:pPr>
            <a:r>
              <a:rPr lang="en-US" sz="2400" dirty="0" smtClean="0"/>
              <a:t>Staff:  </a:t>
            </a:r>
            <a:r>
              <a:rPr lang="en-US" sz="2400" dirty="0" smtClean="0">
                <a:hlinkClick r:id="rId4"/>
              </a:rPr>
              <a:t>Mamatha.Pancholi@ahrq.hhs.gov</a:t>
            </a:r>
            <a:endParaRPr lang="en-US" sz="2400" dirty="0" smtClean="0"/>
          </a:p>
          <a:p>
            <a:pPr>
              <a:lnSpc>
                <a:spcPct val="110000"/>
              </a:lnSpc>
              <a:buFont typeface="Wingdings" pitchFamily="2" charset="2"/>
              <a:buNone/>
              <a:defRPr/>
            </a:pPr>
            <a:r>
              <a:rPr lang="en-US" sz="2400" dirty="0" smtClean="0"/>
              <a:t>               </a:t>
            </a:r>
          </a:p>
          <a:p>
            <a:endParaRPr lang="en-US" sz="2000" dirty="0" smtClean="0">
              <a:latin typeface="Arial" charset="0"/>
            </a:endParaRPr>
          </a:p>
          <a:p>
            <a:pPr lvl="1"/>
            <a:endParaRPr lang="en-US" sz="2000" dirty="0" smtClean="0">
              <a:latin typeface="Arial" charset="0"/>
            </a:endParaRPr>
          </a:p>
          <a:p>
            <a:pPr lvl="1"/>
            <a:endParaRPr lang="en-US" sz="2000" dirty="0" smtClean="0">
              <a:latin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610600" y="6469689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 </a:t>
            </a:r>
            <a:fld id="{2D159587-2902-4FEE-8422-575A9DD60F0E}" type="slidenum">
              <a:rPr lang="en-US" sz="1800" smtClean="0"/>
              <a:pPr/>
              <a:t>8</a:t>
            </a:fld>
            <a:endParaRPr lang="en-US" sz="1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">
      <a:dk1>
        <a:srgbClr val="00279F"/>
      </a:dk1>
      <a:lt1>
        <a:srgbClr val="FFFFFF"/>
      </a:lt1>
      <a:dk2>
        <a:srgbClr val="0000FF"/>
      </a:dk2>
      <a:lt2>
        <a:srgbClr val="FFFF00"/>
      </a:lt2>
      <a:accent1>
        <a:srgbClr val="8CF4EA"/>
      </a:accent1>
      <a:accent2>
        <a:srgbClr val="FF00FF"/>
      </a:accent2>
      <a:accent3>
        <a:srgbClr val="AAAAFF"/>
      </a:accent3>
      <a:accent4>
        <a:srgbClr val="DADADA"/>
      </a:accent4>
      <a:accent5>
        <a:srgbClr val="C5F8F3"/>
      </a:accent5>
      <a:accent6>
        <a:srgbClr val="E700E7"/>
      </a:accent6>
      <a:hlink>
        <a:srgbClr val="FAFD00"/>
      </a:hlink>
      <a:folHlink>
        <a:srgbClr val="51D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E43A1A07AA77446BA405EB25DD47AEB" ma:contentTypeVersion="0" ma:contentTypeDescription="Create a new document." ma:contentTypeScope="" ma:versionID="f60e5c3aa6a00222d7243facbf05fb3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160D7D1-C87B-4092-AC87-C4930980CD4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F342FACF-97FF-4CE8-83F9-3EB172A6949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DAFC64C-0374-4CD7-8DEA-FBADE92E9C2F}">
  <ds:schemaRefs>
    <ds:schemaRef ds:uri="http://schemas.microsoft.com/office/2006/documentManagement/types"/>
    <ds:schemaRef ds:uri="http://purl.org/dc/elements/1.1/"/>
    <ds:schemaRef ds:uri="http://purl.org/dc/terms/"/>
    <ds:schemaRef ds:uri="http://purl.org/dc/dcmitype/"/>
    <ds:schemaRef ds:uri="http://www.w3.org/XML/1998/namespace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Project Post-Mortem</Template>
  <TotalTime>18237</TotalTime>
  <Pages>1</Pages>
  <Words>473</Words>
  <Application>Microsoft Office PowerPoint</Application>
  <PresentationFormat>On-screen Show (4:3)</PresentationFormat>
  <Paragraphs>86</Paragraphs>
  <Slides>8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Default Design</vt:lpstr>
      <vt:lpstr>Photo Editor Photo</vt:lpstr>
      <vt:lpstr>Quality Indicators™: Moving Ahead</vt:lpstr>
      <vt:lpstr>Overview</vt:lpstr>
      <vt:lpstr>Origins</vt:lpstr>
      <vt:lpstr>Current Modules</vt:lpstr>
      <vt:lpstr>Current Modules (cont.)</vt:lpstr>
      <vt:lpstr>Efforts in 2012</vt:lpstr>
      <vt:lpstr>AHRQ QI: Moving Ahead</vt:lpstr>
      <vt:lpstr>Additional Resources</vt:lpstr>
    </vt:vector>
  </TitlesOfParts>
  <Manager>Kevin Murray</Manager>
  <Company>OCKT-PA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C.16.5 AHRQ conference QI Intro</dc:title>
  <dc:creator>Carolyn Clancy, MD (w/Jeff Hardy)</dc:creator>
  <dc:description>ACS NSQIP National Conference, Phoenix, June 25, 2007</dc:description>
  <cp:lastModifiedBy>hughesl</cp:lastModifiedBy>
  <cp:revision>735</cp:revision>
  <cp:lastPrinted>2003-01-21T20:19:23Z</cp:lastPrinted>
  <dcterms:created xsi:type="dcterms:W3CDTF">1998-03-10T09:05:00Z</dcterms:created>
  <dcterms:modified xsi:type="dcterms:W3CDTF">2012-09-05T19:50:28Z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0x010100CE43A1A07AA77446BA405EB25DD47AEB</vt:lpwstr>
  </property>
</Properties>
</file>