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Masters/slideMaster8.xml" ContentType="application/vnd.openxmlformats-officedocument.presentationml.slideMaster+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Masters/slideMaster5.xml" ContentType="application/vnd.openxmlformats-officedocument.presentationml.slideMaster+xml"/>
  <Override PartName="/ppt/slides/slide49.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s/slide48.xml" ContentType="application/vnd.openxmlformats-officedocument.presentationml.slide+xml"/>
  <Default Extension="bin" ContentType="application/vnd.openxmlformats-officedocument.oleObject"/>
  <Override PartName="/ppt/slideLayouts/slideLayout58.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notesSlides/notesSlide3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 id="2147483666" r:id="rId2"/>
    <p:sldMasterId id="2147483672" r:id="rId3"/>
    <p:sldMasterId id="2147483674" r:id="rId4"/>
    <p:sldMasterId id="2147483678" r:id="rId5"/>
    <p:sldMasterId id="2147483681" r:id="rId6"/>
    <p:sldMasterId id="2147483692" r:id="rId7"/>
    <p:sldMasterId id="2147483694" r:id="rId8"/>
  </p:sldMasterIdLst>
  <p:notesMasterIdLst>
    <p:notesMasterId r:id="rId73"/>
  </p:notesMasterIdLst>
  <p:handoutMasterIdLst>
    <p:handoutMasterId r:id="rId74"/>
  </p:handoutMasterIdLst>
  <p:sldIdLst>
    <p:sldId id="833" r:id="rId9"/>
    <p:sldId id="518" r:id="rId10"/>
    <p:sldId id="517" r:id="rId11"/>
    <p:sldId id="313" r:id="rId12"/>
    <p:sldId id="519" r:id="rId13"/>
    <p:sldId id="940" r:id="rId14"/>
    <p:sldId id="524" r:id="rId15"/>
    <p:sldId id="523" r:id="rId16"/>
    <p:sldId id="526" r:id="rId17"/>
    <p:sldId id="816" r:id="rId18"/>
    <p:sldId id="836" r:id="rId19"/>
    <p:sldId id="818" r:id="rId20"/>
    <p:sldId id="837" r:id="rId21"/>
    <p:sldId id="817" r:id="rId22"/>
    <p:sldId id="819" r:id="rId23"/>
    <p:sldId id="838" r:id="rId24"/>
    <p:sldId id="824" r:id="rId25"/>
    <p:sldId id="825" r:id="rId26"/>
    <p:sldId id="820" r:id="rId27"/>
    <p:sldId id="832" r:id="rId28"/>
    <p:sldId id="930" r:id="rId29"/>
    <p:sldId id="799" r:id="rId30"/>
    <p:sldId id="931" r:id="rId31"/>
    <p:sldId id="932" r:id="rId32"/>
    <p:sldId id="933" r:id="rId33"/>
    <p:sldId id="934" r:id="rId34"/>
    <p:sldId id="935" r:id="rId35"/>
    <p:sldId id="937" r:id="rId36"/>
    <p:sldId id="839" r:id="rId37"/>
    <p:sldId id="808" r:id="rId38"/>
    <p:sldId id="831" r:id="rId39"/>
    <p:sldId id="850" r:id="rId40"/>
    <p:sldId id="851" r:id="rId41"/>
    <p:sldId id="852" r:id="rId42"/>
    <p:sldId id="853" r:id="rId43"/>
    <p:sldId id="854" r:id="rId44"/>
    <p:sldId id="855" r:id="rId45"/>
    <p:sldId id="856" r:id="rId46"/>
    <p:sldId id="864" r:id="rId47"/>
    <p:sldId id="865" r:id="rId48"/>
    <p:sldId id="531" r:id="rId49"/>
    <p:sldId id="441" r:id="rId50"/>
    <p:sldId id="442" r:id="rId51"/>
    <p:sldId id="443" r:id="rId52"/>
    <p:sldId id="535" r:id="rId53"/>
    <p:sldId id="840" r:id="rId54"/>
    <p:sldId id="544" r:id="rId55"/>
    <p:sldId id="545" r:id="rId56"/>
    <p:sldId id="444" r:id="rId57"/>
    <p:sldId id="538" r:id="rId58"/>
    <p:sldId id="541" r:id="rId59"/>
    <p:sldId id="542" r:id="rId60"/>
    <p:sldId id="841" r:id="rId61"/>
    <p:sldId id="546" r:id="rId62"/>
    <p:sldId id="939" r:id="rId63"/>
    <p:sldId id="870" r:id="rId64"/>
    <p:sldId id="871" r:id="rId65"/>
    <p:sldId id="872" r:id="rId66"/>
    <p:sldId id="894" r:id="rId67"/>
    <p:sldId id="914" r:id="rId68"/>
    <p:sldId id="915" r:id="rId69"/>
    <p:sldId id="916" r:id="rId70"/>
    <p:sldId id="919" r:id="rId71"/>
    <p:sldId id="924" r:id="rId72"/>
  </p:sldIdLst>
  <p:sldSz cx="9144000" cy="6858000" type="screen4x3"/>
  <p:notesSz cx="6858000" cy="919956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582" y="-114"/>
      </p:cViewPr>
      <p:guideLst>
        <p:guide orient="horz" pos="2160"/>
        <p:guide pos="2881"/>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864" y="-72"/>
      </p:cViewPr>
      <p:guideLst>
        <p:guide orient="horz" pos="289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slide" Target="slides/slide60.xml"/><Relationship Id="rId76"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63.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61" Type="http://schemas.openxmlformats.org/officeDocument/2006/relationships/slide" Target="slides/slide53.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0375"/>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60375"/>
          </a:xfrm>
          <a:prstGeom prst="rect">
            <a:avLst/>
          </a:prstGeom>
        </p:spPr>
        <p:txBody>
          <a:bodyPr vert="horz" lIns="91440" tIns="45720" rIns="91440" bIns="45720" rtlCol="0"/>
          <a:lstStyle>
            <a:lvl1pPr algn="r">
              <a:defRPr sz="1200"/>
            </a:lvl1pPr>
          </a:lstStyle>
          <a:p>
            <a:pPr>
              <a:defRPr/>
            </a:pPr>
            <a:r>
              <a:rPr lang="en-US"/>
              <a:t>3/31/2012</a:t>
            </a:r>
          </a:p>
        </p:txBody>
      </p:sp>
      <p:sp>
        <p:nvSpPr>
          <p:cNvPr id="4" name="Footer Placeholder 3"/>
          <p:cNvSpPr>
            <a:spLocks noGrp="1"/>
          </p:cNvSpPr>
          <p:nvPr>
            <p:ph type="ftr" sz="quarter" idx="2"/>
          </p:nvPr>
        </p:nvSpPr>
        <p:spPr>
          <a:xfrm>
            <a:off x="0" y="8737600"/>
            <a:ext cx="2971800" cy="460375"/>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737600"/>
            <a:ext cx="2971800" cy="460375"/>
          </a:xfrm>
          <a:prstGeom prst="rect">
            <a:avLst/>
          </a:prstGeom>
        </p:spPr>
        <p:txBody>
          <a:bodyPr vert="horz" lIns="91440" tIns="45720" rIns="91440" bIns="45720" rtlCol="0" anchor="b"/>
          <a:lstStyle>
            <a:lvl1pPr algn="r">
              <a:defRPr sz="1200"/>
            </a:lvl1pPr>
          </a:lstStyle>
          <a:p>
            <a:pPr>
              <a:defRPr/>
            </a:pPr>
            <a:fld id="{39BD2C31-CA00-43C3-9916-CB412E1F26BB}" type="slidenum">
              <a:rPr lang="en-US"/>
              <a:pPr>
                <a:defRPr/>
              </a:pPr>
              <a:t>‹#›</a:t>
            </a:fld>
            <a:endParaRPr lang="en-US"/>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099" name="Rectangle 3"/>
          <p:cNvSpPr>
            <a:spLocks noGrp="1" noChangeArrowheads="1"/>
          </p:cNvSpPr>
          <p:nvPr>
            <p:ph type="dt" idx="1"/>
          </p:nvPr>
        </p:nvSpPr>
        <p:spPr bwMode="auto">
          <a:xfrm>
            <a:off x="3884613"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3/31/2012</a:t>
            </a:r>
          </a:p>
        </p:txBody>
      </p:sp>
      <p:sp>
        <p:nvSpPr>
          <p:cNvPr id="76804" name="Rectangle 4"/>
          <p:cNvSpPr>
            <a:spLocks noRot="1" noChangeArrowheads="1" noTextEdit="1"/>
          </p:cNvSpPr>
          <p:nvPr>
            <p:ph type="sldImg" idx="2"/>
          </p:nvPr>
        </p:nvSpPr>
        <p:spPr bwMode="auto">
          <a:xfrm>
            <a:off x="1130300" y="690563"/>
            <a:ext cx="4597400" cy="344963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70388"/>
            <a:ext cx="5486400" cy="41386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737600"/>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103" name="Rectangle 7"/>
          <p:cNvSpPr>
            <a:spLocks noGrp="1" noChangeArrowheads="1"/>
          </p:cNvSpPr>
          <p:nvPr>
            <p:ph type="sldNum" sz="quarter" idx="5"/>
          </p:nvPr>
        </p:nvSpPr>
        <p:spPr bwMode="auto">
          <a:xfrm>
            <a:off x="3884613" y="8737600"/>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8200409-402D-4A0E-92EC-ECC2CF11F394}" type="slidenum">
              <a:rPr lang="en-US"/>
              <a:pPr>
                <a:defRPr/>
              </a:pPr>
              <a:t>‹#›</a:t>
            </a:fld>
            <a:endParaRPr 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E20903BA-B118-469E-86B4-B1026C8A83F9}" type="slidenum">
              <a:rPr lang="en-US" smtClean="0"/>
              <a:pPr/>
              <a:t>1</a:t>
            </a:fld>
            <a:endParaRPr lang="en-US" smtClean="0"/>
          </a:p>
        </p:txBody>
      </p:sp>
      <p:sp>
        <p:nvSpPr>
          <p:cNvPr id="77827" name="Rectangle 2"/>
          <p:cNvSpPr>
            <a:spLocks noRot="1" noChangeArrowheads="1" noTextEdit="1"/>
          </p:cNvSpPr>
          <p:nvPr>
            <p:ph type="sldImg"/>
          </p:nvPr>
        </p:nvSpPr>
        <p:spPr>
          <a:xfrm>
            <a:off x="1135063" y="674688"/>
            <a:ext cx="4591050" cy="3444875"/>
          </a:xfrm>
          <a:ln/>
        </p:spPr>
      </p:sp>
      <p:sp>
        <p:nvSpPr>
          <p:cNvPr id="77828" name="Rectangle 3"/>
          <p:cNvSpPr>
            <a:spLocks noGrp="1" noChangeArrowheads="1"/>
          </p:cNvSpPr>
          <p:nvPr>
            <p:ph type="body" idx="1"/>
          </p:nvPr>
        </p:nvSpPr>
        <p:spPr>
          <a:xfrm>
            <a:off x="912813" y="4371975"/>
            <a:ext cx="5032375" cy="4137025"/>
          </a:xfrm>
          <a:noFill/>
          <a:ln/>
        </p:spPr>
        <p:txBody>
          <a:bodyPr lIns="91189" tIns="45594" rIns="91189" bIns="45594"/>
          <a:lstStyle/>
          <a:p>
            <a:pPr eaLnBrk="1" hangingPunct="1"/>
            <a:endParaRPr lang="en-US" smtClean="0"/>
          </a:p>
        </p:txBody>
      </p:sp>
      <p:sp>
        <p:nvSpPr>
          <p:cNvPr id="77829"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FAD61672-B599-47D4-BFB0-46E1B5A1208A}" type="slidenum">
              <a:rPr lang="en-US" smtClean="0"/>
              <a:pPr/>
              <a:t>10</a:t>
            </a:fld>
            <a:endParaRPr lang="en-US" smtClean="0"/>
          </a:p>
        </p:txBody>
      </p:sp>
      <p:sp>
        <p:nvSpPr>
          <p:cNvPr id="87043" name="Rectangle 2"/>
          <p:cNvSpPr>
            <a:spLocks noRot="1" noChangeArrowheads="1" noTextEdit="1"/>
          </p:cNvSpPr>
          <p:nvPr>
            <p:ph type="sldImg"/>
          </p:nvPr>
        </p:nvSpPr>
        <p:spPr>
          <a:xfrm>
            <a:off x="1135063" y="692150"/>
            <a:ext cx="4592637" cy="3446463"/>
          </a:xfrm>
          <a:ln/>
        </p:spPr>
      </p:sp>
      <p:sp>
        <p:nvSpPr>
          <p:cNvPr id="87044" name="Rectangle 3"/>
          <p:cNvSpPr>
            <a:spLocks noGrp="1" noChangeArrowheads="1"/>
          </p:cNvSpPr>
          <p:nvPr>
            <p:ph type="body" idx="1"/>
          </p:nvPr>
        </p:nvSpPr>
        <p:spPr>
          <a:xfrm>
            <a:off x="1066800" y="4370388"/>
            <a:ext cx="4724400" cy="4292600"/>
          </a:xfrm>
          <a:noFill/>
          <a:ln/>
        </p:spPr>
        <p:txBody>
          <a:bodyPr/>
          <a:lstStyle/>
          <a:p>
            <a:pPr eaLnBrk="1" hangingPunct="1">
              <a:lnSpc>
                <a:spcPct val="80000"/>
              </a:lnSpc>
            </a:pPr>
            <a:r>
              <a:rPr lang="en-US" sz="1000" smtClean="0"/>
              <a:t>MEPS data are released at several different levels.</a:t>
            </a:r>
          </a:p>
          <a:p>
            <a:pPr eaLnBrk="1" hangingPunct="1">
              <a:lnSpc>
                <a:spcPct val="80000"/>
              </a:lnSpc>
            </a:pPr>
            <a:r>
              <a:rPr lang="en-US" sz="1000" smtClean="0"/>
              <a:t> </a:t>
            </a:r>
            <a:r>
              <a:rPr lang="en-US" sz="1000" b="1" smtClean="0"/>
              <a:t>Person level files</a:t>
            </a:r>
            <a:r>
              <a:rPr lang="en-US" sz="1000" smtClean="0"/>
              <a:t> --   are files where each record on the file represents a person.  On person level files a record includes characteristics associated with each person, for example age, race, or sex.   </a:t>
            </a:r>
          </a:p>
          <a:p>
            <a:pPr eaLnBrk="1" hangingPunct="1">
              <a:lnSpc>
                <a:spcPct val="80000"/>
              </a:lnSpc>
            </a:pPr>
            <a:endParaRPr lang="en-US" sz="1000" smtClean="0"/>
          </a:p>
          <a:p>
            <a:pPr eaLnBrk="1" hangingPunct="1">
              <a:lnSpc>
                <a:spcPct val="80000"/>
              </a:lnSpc>
            </a:pPr>
            <a:r>
              <a:rPr lang="en-US" sz="1000" b="1" smtClean="0"/>
              <a:t>MEPS releases 8 types of event files --</a:t>
            </a:r>
            <a:r>
              <a:rPr lang="en-US" sz="1000" smtClean="0"/>
              <a:t> hospital stays, emergency room, out-patient department, medical visits, home health, dental, prescribed medicines, and other medical expenditures; each record represents a unique provider event; includes only characteristics of the event. For example, on the prescribed medicine event file the drug name, quantity, and strength would be included on the record.</a:t>
            </a:r>
          </a:p>
          <a:p>
            <a:pPr eaLnBrk="1" hangingPunct="1">
              <a:lnSpc>
                <a:spcPct val="80000"/>
              </a:lnSpc>
            </a:pPr>
            <a:endParaRPr lang="en-US" sz="1000" smtClean="0"/>
          </a:p>
          <a:p>
            <a:pPr eaLnBrk="1" hangingPunct="1">
              <a:lnSpc>
                <a:spcPct val="80000"/>
              </a:lnSpc>
            </a:pPr>
            <a:r>
              <a:rPr lang="en-US" sz="1000" b="1" smtClean="0"/>
              <a:t>Condition file</a:t>
            </a:r>
            <a:r>
              <a:rPr lang="en-US" sz="1000" smtClean="0"/>
              <a:t> -- each record represents a unique condition reported for a particular person by the  household respondent. Each record includes characteristics associated with the condition for example ICD-9 code, and whether the condition was caused by an accident or injury. </a:t>
            </a:r>
          </a:p>
          <a:p>
            <a:pPr eaLnBrk="1" hangingPunct="1">
              <a:lnSpc>
                <a:spcPct val="80000"/>
              </a:lnSpc>
            </a:pPr>
            <a:endParaRPr lang="en-US" sz="1000" smtClean="0"/>
          </a:p>
          <a:p>
            <a:pPr eaLnBrk="1" hangingPunct="1">
              <a:lnSpc>
                <a:spcPct val="80000"/>
              </a:lnSpc>
            </a:pPr>
            <a:r>
              <a:rPr lang="en-US" sz="1000" b="1" smtClean="0"/>
              <a:t>Job file</a:t>
            </a:r>
            <a:r>
              <a:rPr lang="en-US" sz="1000" smtClean="0"/>
              <a:t> -- each record represents a unique job held by  a household respondent  16 years old and older and includes characteristics of the job such as wages,  industry, and occupation . </a:t>
            </a:r>
          </a:p>
          <a:p>
            <a:pPr eaLnBrk="1" hangingPunct="1">
              <a:lnSpc>
                <a:spcPct val="80000"/>
              </a:lnSpc>
            </a:pPr>
            <a:endParaRPr lang="en-US" sz="1000" smtClean="0"/>
          </a:p>
          <a:p>
            <a:pPr eaLnBrk="1" hangingPunct="1">
              <a:lnSpc>
                <a:spcPct val="80000"/>
              </a:lnSpc>
            </a:pPr>
            <a:r>
              <a:rPr lang="en-US" sz="1000" smtClean="0"/>
              <a:t>For event, job and condition level files a person may be associated with one record, several records, or not at all.  For example, if a person does not report any condition in a particular year, they will not have any records on the condition file.  It should be noted that if a person reports multiple episodes of an acute condition over the course of a year, multiple records will exist for that condition on the condition file.</a:t>
            </a:r>
          </a:p>
          <a:p>
            <a:pPr eaLnBrk="1" hangingPunct="1">
              <a:lnSpc>
                <a:spcPct val="80000"/>
              </a:lnSpc>
            </a:pPr>
            <a:endParaRPr lang="en-US" sz="1000" smtClean="0"/>
          </a:p>
          <a:p>
            <a:pPr eaLnBrk="1" hangingPunct="1">
              <a:lnSpc>
                <a:spcPct val="80000"/>
              </a:lnSpc>
            </a:pPr>
            <a:r>
              <a:rPr lang="en-US" sz="1000" smtClean="0"/>
              <a:t>All of the MEPS files for a particular year are linkable to each other.  Linking information is provided as part of the documentation for each public use data file.</a:t>
            </a:r>
          </a:p>
          <a:p>
            <a:pPr eaLnBrk="1" hangingPunct="1">
              <a:lnSpc>
                <a:spcPct val="80000"/>
              </a:lnSpc>
            </a:pPr>
            <a:endParaRPr lang="en-US" smtClean="0"/>
          </a:p>
          <a:p>
            <a:pPr eaLnBrk="1" hangingPunct="1">
              <a:lnSpc>
                <a:spcPct val="80000"/>
              </a:lnSpc>
            </a:pPr>
            <a:r>
              <a:rPr lang="en-US" sz="1000" smtClean="0"/>
              <a:t> </a:t>
            </a:r>
          </a:p>
          <a:p>
            <a:pPr eaLnBrk="1" hangingPunct="1">
              <a:lnSpc>
                <a:spcPct val="80000"/>
              </a:lnSpc>
            </a:pPr>
            <a:endParaRPr lang="en-US" sz="1000" smtClean="0"/>
          </a:p>
          <a:p>
            <a:pPr eaLnBrk="1" hangingPunct="1">
              <a:lnSpc>
                <a:spcPct val="80000"/>
              </a:lnSpc>
            </a:pPr>
            <a:endParaRPr lang="en-US" smtClean="0"/>
          </a:p>
          <a:p>
            <a:pPr eaLnBrk="1" hangingPunct="1">
              <a:lnSpc>
                <a:spcPct val="80000"/>
              </a:lnSpc>
            </a:pPr>
            <a:endParaRPr lang="en-US" smtClean="0"/>
          </a:p>
        </p:txBody>
      </p:sp>
      <p:sp>
        <p:nvSpPr>
          <p:cNvPr id="87045"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9E15EF36-7112-47FB-9EC3-98AA50429198}" type="slidenum">
              <a:rPr lang="en-US" smtClean="0"/>
              <a:pPr/>
              <a:t>11</a:t>
            </a:fld>
            <a:endParaRPr lang="en-US" smtClean="0"/>
          </a:p>
        </p:txBody>
      </p:sp>
      <p:sp>
        <p:nvSpPr>
          <p:cNvPr id="88067" name="Rectangle 2"/>
          <p:cNvSpPr>
            <a:spLocks noRot="1" noChangeArrowheads="1" noTextEdit="1"/>
          </p:cNvSpPr>
          <p:nvPr>
            <p:ph type="sldImg"/>
          </p:nvPr>
        </p:nvSpPr>
        <p:spPr>
          <a:xfrm>
            <a:off x="1133475" y="690563"/>
            <a:ext cx="4597400" cy="3449637"/>
          </a:xfrm>
          <a:ln/>
        </p:spPr>
      </p:sp>
      <p:sp>
        <p:nvSpPr>
          <p:cNvPr id="88068" name="Rectangle 3"/>
          <p:cNvSpPr>
            <a:spLocks noGrp="1" noChangeArrowheads="1"/>
          </p:cNvSpPr>
          <p:nvPr>
            <p:ph type="body" idx="1"/>
          </p:nvPr>
        </p:nvSpPr>
        <p:spPr>
          <a:xfrm>
            <a:off x="911225" y="4370388"/>
            <a:ext cx="5035550" cy="4140200"/>
          </a:xfrm>
          <a:noFill/>
          <a:ln/>
        </p:spPr>
        <p:txBody>
          <a:bodyPr/>
          <a:lstStyle/>
          <a:p>
            <a:pPr eaLnBrk="1" hangingPunct="1"/>
            <a:r>
              <a:rPr lang="en-US" smtClean="0"/>
              <a:t>Even after pooling several years of MEPS data, sample size limitations and confidentiality restrictions make MEPS data unsuitable for certain types of analysis.  For example, the MEPS data do not support research on rare conditions.</a:t>
            </a:r>
          </a:p>
          <a:p>
            <a:pPr eaLnBrk="1" hangingPunct="1"/>
            <a:endParaRPr lang="en-US" smtClean="0"/>
          </a:p>
          <a:p>
            <a:pPr eaLnBrk="1" hangingPunct="1"/>
            <a:r>
              <a:rPr lang="en-US" smtClean="0"/>
              <a:t>Also, all MEPS data is typically reported by 1 designated household respondent.  Reporting detailed information on other household members can sometimes be problematic since respondents may not be able to report certain types of information.</a:t>
            </a:r>
          </a:p>
          <a:p>
            <a:pPr eaLnBrk="1" hangingPunct="1"/>
            <a:endParaRPr lang="en-US" smtClean="0"/>
          </a:p>
        </p:txBody>
      </p:sp>
      <p:sp>
        <p:nvSpPr>
          <p:cNvPr id="88069"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ECC47234-FEE9-4CCD-B92B-638373242A75}" type="slidenum">
              <a:rPr lang="en-US" smtClean="0"/>
              <a:pPr/>
              <a:t>12</a:t>
            </a:fld>
            <a:endParaRPr lang="en-US" smtClean="0"/>
          </a:p>
        </p:txBody>
      </p:sp>
      <p:sp>
        <p:nvSpPr>
          <p:cNvPr id="89091" name="Rectangle 2"/>
          <p:cNvSpPr>
            <a:spLocks noRo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US" smtClean="0"/>
          </a:p>
        </p:txBody>
      </p:sp>
      <p:sp>
        <p:nvSpPr>
          <p:cNvPr id="89093"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948294BF-7947-4FAF-B4B7-94352FB22FED}" type="slidenum">
              <a:rPr lang="en-US" smtClean="0"/>
              <a:pPr/>
              <a:t>13</a:t>
            </a:fld>
            <a:endParaRPr lang="en-US" smtClean="0"/>
          </a:p>
        </p:txBody>
      </p:sp>
      <p:sp>
        <p:nvSpPr>
          <p:cNvPr id="90115" name="Rectangle 2"/>
          <p:cNvSpPr>
            <a:spLocks noRot="1" noChangeArrowheads="1" noTextEdit="1"/>
          </p:cNvSpPr>
          <p:nvPr>
            <p:ph type="sldImg"/>
          </p:nvPr>
        </p:nvSpPr>
        <p:spPr>
          <a:xfrm>
            <a:off x="1166813" y="674688"/>
            <a:ext cx="4591050" cy="3444875"/>
          </a:xfrm>
          <a:ln/>
        </p:spPr>
      </p:sp>
      <p:sp>
        <p:nvSpPr>
          <p:cNvPr id="90116" name="Rectangle 3"/>
          <p:cNvSpPr>
            <a:spLocks noGrp="1" noChangeArrowheads="1"/>
          </p:cNvSpPr>
          <p:nvPr>
            <p:ph type="body" idx="1"/>
          </p:nvPr>
        </p:nvSpPr>
        <p:spPr>
          <a:xfrm>
            <a:off x="914400" y="4370388"/>
            <a:ext cx="5029200" cy="4138612"/>
          </a:xfrm>
          <a:noFill/>
          <a:ln/>
        </p:spPr>
        <p:txBody>
          <a:bodyPr/>
          <a:lstStyle/>
          <a:p>
            <a:pPr eaLnBrk="1" hangingPunct="1"/>
            <a:r>
              <a:rPr lang="en-US" smtClean="0"/>
              <a:t>Upon completion of the household CAPI interview and obtaining permission from the household survey respondents, a sample of medical providers are contacted by telephone to obtain information that household respondents cannot accurately provide. This part of the MEPS is called the Medical Provider Component (MPC) and information is collected on dates of visit, diagnosis and procedure codes, charges and payments. The Pharmacy Component (PC), a subcomponent of the MPC, does not collect charges or diagnosis and procedure codes but does collect drug detail information, including National Drug Code (NDC) and medicine name, as well as date filled and sources and amounts of payment. The MPC is not designed to yield national estimates.  It is primarily used as an imputation source to supplement/replace household reported expenditure information.</a:t>
            </a:r>
          </a:p>
          <a:p>
            <a:pPr eaLnBrk="1" hangingPunct="1"/>
            <a:endParaRPr lang="en-US" smtClean="0"/>
          </a:p>
          <a:p>
            <a:pPr eaLnBrk="1" hangingPunct="1"/>
            <a:r>
              <a:rPr lang="en-US" smtClean="0"/>
              <a:t>No public use files are produced from the MPC.  Researchers can have access to the MPC data through the AHRQ Data Center.</a:t>
            </a:r>
          </a:p>
        </p:txBody>
      </p:sp>
      <p:sp>
        <p:nvSpPr>
          <p:cNvPr id="90117"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71EC80B9-124F-45A1-B4BC-D9870169B404}" type="slidenum">
              <a:rPr lang="en-US" smtClean="0"/>
              <a:pPr/>
              <a:t>14</a:t>
            </a:fld>
            <a:endParaRPr lang="en-US" smtClean="0"/>
          </a:p>
        </p:txBody>
      </p:sp>
      <p:sp>
        <p:nvSpPr>
          <p:cNvPr id="91139" name="Rectangle 2"/>
          <p:cNvSpPr>
            <a:spLocks noRot="1" noChangeArrowheads="1" noTextEdit="1"/>
          </p:cNvSpPr>
          <p:nvPr>
            <p:ph type="sldImg"/>
          </p:nvPr>
        </p:nvSpPr>
        <p:spPr>
          <a:xfrm>
            <a:off x="1135063" y="693738"/>
            <a:ext cx="4591050" cy="3444875"/>
          </a:xfrm>
          <a:ln/>
        </p:spPr>
      </p:sp>
      <p:sp>
        <p:nvSpPr>
          <p:cNvPr id="91140" name="Rectangle 3"/>
          <p:cNvSpPr>
            <a:spLocks noGrp="1" noChangeArrowheads="1"/>
          </p:cNvSpPr>
          <p:nvPr>
            <p:ph type="body" idx="1"/>
          </p:nvPr>
        </p:nvSpPr>
        <p:spPr>
          <a:xfrm>
            <a:off x="1066800" y="4373563"/>
            <a:ext cx="4724400" cy="4059237"/>
          </a:xfrm>
          <a:noFill/>
          <a:ln/>
        </p:spPr>
        <p:txBody>
          <a:bodyPr/>
          <a:lstStyle/>
          <a:p>
            <a:pPr eaLnBrk="1" hangingPunct="1"/>
            <a:r>
              <a:rPr lang="en-US" sz="1300" smtClean="0"/>
              <a:t>In the charge and payment section of the household questionnaire, respondents are asked to list the sources of payment and amounts paid for each of their events.  For most event types, the medical provider, with the respondent’s permission, is contacted and asked to provide similar information.  The medical provider information is used to fill gaps in the information provided by household respondents.</a:t>
            </a:r>
          </a:p>
          <a:p>
            <a:pPr eaLnBrk="1" hangingPunct="1"/>
            <a:endParaRPr lang="en-US" smtClean="0"/>
          </a:p>
        </p:txBody>
      </p:sp>
      <p:sp>
        <p:nvSpPr>
          <p:cNvPr id="91141"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97C3F183-81FE-489D-A085-87B787A47A5F}" type="slidenum">
              <a:rPr lang="en-US" smtClean="0"/>
              <a:pPr/>
              <a:t>15</a:t>
            </a:fld>
            <a:endParaRPr lang="en-US" smtClean="0"/>
          </a:p>
        </p:txBody>
      </p:sp>
      <p:sp>
        <p:nvSpPr>
          <p:cNvPr id="92163" name="Rectangle 2"/>
          <p:cNvSpPr>
            <a:spLocks noRot="1" noChangeArrowheads="1" noTextEdit="1"/>
          </p:cNvSpPr>
          <p:nvPr>
            <p:ph type="sldImg"/>
          </p:nvPr>
        </p:nvSpPr>
        <p:spPr>
          <a:xfrm>
            <a:off x="1133475" y="693738"/>
            <a:ext cx="4591050" cy="3444875"/>
          </a:xfrm>
          <a:ln/>
        </p:spPr>
      </p:sp>
      <p:sp>
        <p:nvSpPr>
          <p:cNvPr id="92164" name="Rectangle 3"/>
          <p:cNvSpPr>
            <a:spLocks noGrp="1" noChangeArrowheads="1"/>
          </p:cNvSpPr>
          <p:nvPr>
            <p:ph type="body" idx="1"/>
          </p:nvPr>
        </p:nvSpPr>
        <p:spPr>
          <a:xfrm>
            <a:off x="914400" y="4368800"/>
            <a:ext cx="5029200" cy="4138613"/>
          </a:xfrm>
          <a:noFill/>
          <a:ln/>
        </p:spPr>
        <p:txBody>
          <a:bodyPr/>
          <a:lstStyle/>
          <a:p>
            <a:pPr eaLnBrk="1" hangingPunct="1"/>
            <a:endParaRPr lang="en-US" smtClean="0"/>
          </a:p>
        </p:txBody>
      </p:sp>
      <p:sp>
        <p:nvSpPr>
          <p:cNvPr id="92165"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700065F4-4E6F-4CBD-AC34-24E2D9FED450}" type="slidenum">
              <a:rPr lang="en-US" smtClean="0"/>
              <a:pPr/>
              <a:t>16</a:t>
            </a:fld>
            <a:endParaRPr lang="en-US" smtClean="0"/>
          </a:p>
        </p:txBody>
      </p:sp>
      <p:sp>
        <p:nvSpPr>
          <p:cNvPr id="93187" name="Rectangle 2"/>
          <p:cNvSpPr>
            <a:spLocks noRot="1" noChangeArrowheads="1" noTextEdit="1"/>
          </p:cNvSpPr>
          <p:nvPr>
            <p:ph type="sldImg"/>
          </p:nvPr>
        </p:nvSpPr>
        <p:spPr>
          <a:xfrm>
            <a:off x="1133475" y="690563"/>
            <a:ext cx="4597400" cy="3449637"/>
          </a:xfrm>
          <a:ln/>
        </p:spPr>
      </p:sp>
      <p:sp>
        <p:nvSpPr>
          <p:cNvPr id="93188" name="Rectangle 3"/>
          <p:cNvSpPr>
            <a:spLocks noGrp="1" noChangeArrowheads="1"/>
          </p:cNvSpPr>
          <p:nvPr>
            <p:ph type="body" idx="1"/>
          </p:nvPr>
        </p:nvSpPr>
        <p:spPr>
          <a:xfrm>
            <a:off x="912813" y="4370388"/>
            <a:ext cx="4979987" cy="4084637"/>
          </a:xfrm>
          <a:noFill/>
          <a:ln/>
        </p:spPr>
        <p:txBody>
          <a:bodyPr/>
          <a:lstStyle/>
          <a:p>
            <a:pPr eaLnBrk="1" hangingPunct="1"/>
            <a:r>
              <a:rPr lang="en-US" smtClean="0"/>
              <a:t>To complement the data collected in the MEPS-HC,  an independent survey of employers and unions is conducted each year to collect information about employer sponsored health insurance. </a:t>
            </a:r>
          </a:p>
          <a:p>
            <a:pPr eaLnBrk="1" hangingPunct="1"/>
            <a:r>
              <a:rPr lang="en-US" smtClean="0"/>
              <a:t>The approximately 45,000 establishments participating in the MEPS-IC are selected through 2 sampling frames:  </a:t>
            </a:r>
          </a:p>
          <a:p>
            <a:pPr eaLnBrk="1" hangingPunct="1"/>
            <a:r>
              <a:rPr lang="en-US" smtClean="0"/>
              <a:t>A Bureau of the Census list frame of private sector business establishments and The Census of Governments from the Bureau of the Census.  Data from these two sampling frames are used to produce annual national and state estimates of the supply and cost of private health insurance available to American workers.</a:t>
            </a:r>
          </a:p>
          <a:p>
            <a:pPr eaLnBrk="1" hangingPunct="1"/>
            <a:endParaRPr lang="en-US" smtClean="0"/>
          </a:p>
          <a:p>
            <a:pPr eaLnBrk="1" hangingPunct="1"/>
            <a:r>
              <a:rPr lang="en-US" smtClean="0"/>
              <a:t>The purpose of the MEPS-IC is to measure:</a:t>
            </a:r>
          </a:p>
          <a:p>
            <a:pPr eaLnBrk="1" hangingPunct="1"/>
            <a:r>
              <a:rPr lang="en-US" b="1" smtClean="0"/>
              <a:t>Availability</a:t>
            </a:r>
            <a:r>
              <a:rPr lang="en-US" smtClean="0"/>
              <a:t> – how many employees are offered health insurance</a:t>
            </a:r>
          </a:p>
          <a:p>
            <a:pPr eaLnBrk="1" hangingPunct="1"/>
            <a:r>
              <a:rPr lang="en-US" b="1" smtClean="0"/>
              <a:t>Enrollment</a:t>
            </a:r>
            <a:r>
              <a:rPr lang="en-US" smtClean="0"/>
              <a:t> – how many employees take-up any offered insurance</a:t>
            </a:r>
          </a:p>
          <a:p>
            <a:pPr eaLnBrk="1" hangingPunct="1"/>
            <a:r>
              <a:rPr lang="en-US" b="1" smtClean="0"/>
              <a:t>Benefit and payment provisions</a:t>
            </a:r>
            <a:r>
              <a:rPr lang="en-US" smtClean="0"/>
              <a:t> – services covered and copays or deductibles.</a:t>
            </a:r>
          </a:p>
          <a:p>
            <a:pPr eaLnBrk="1" hangingPunct="1"/>
            <a:r>
              <a:rPr lang="en-US" b="1" smtClean="0"/>
              <a:t>Cost</a:t>
            </a:r>
            <a:r>
              <a:rPr lang="en-US" smtClean="0"/>
              <a:t> – to both employer and employee</a:t>
            </a:r>
          </a:p>
          <a:p>
            <a:pPr eaLnBrk="1" hangingPunct="1"/>
            <a:r>
              <a:rPr lang="en-US" smtClean="0"/>
              <a:t>Since IC data is collected under Census Bureau Authority, public use data is limited to tables posted on the MEPS web site.</a:t>
            </a:r>
          </a:p>
          <a:p>
            <a:pPr eaLnBrk="1" hangingPunct="1"/>
            <a:endParaRPr lang="en-US" smtClean="0"/>
          </a:p>
        </p:txBody>
      </p:sp>
      <p:sp>
        <p:nvSpPr>
          <p:cNvPr id="93189"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42ECE3A2-3723-4605-9193-4D5A5ADC97E4}" type="slidenum">
              <a:rPr lang="en-US" smtClean="0"/>
              <a:pPr/>
              <a:t>17</a:t>
            </a:fld>
            <a:endParaRPr lang="en-US" smtClean="0"/>
          </a:p>
        </p:txBody>
      </p:sp>
      <p:sp>
        <p:nvSpPr>
          <p:cNvPr id="94211" name="Rectangle 2"/>
          <p:cNvSpPr>
            <a:spLocks noRot="1" noChangeArrowheads="1" noTextEdit="1"/>
          </p:cNvSpPr>
          <p:nvPr>
            <p:ph type="sldImg"/>
          </p:nvPr>
        </p:nvSpPr>
        <p:spPr>
          <a:xfrm>
            <a:off x="1131888" y="692150"/>
            <a:ext cx="4595812" cy="3448050"/>
          </a:xfrm>
          <a:ln/>
        </p:spPr>
      </p:sp>
      <p:sp>
        <p:nvSpPr>
          <p:cNvPr id="94212" name="Rectangle 3"/>
          <p:cNvSpPr>
            <a:spLocks noGrp="1" noChangeArrowheads="1"/>
          </p:cNvSpPr>
          <p:nvPr>
            <p:ph type="body" idx="1"/>
          </p:nvPr>
        </p:nvSpPr>
        <p:spPr>
          <a:xfrm>
            <a:off x="1066800" y="4373563"/>
            <a:ext cx="4724400" cy="4133850"/>
          </a:xfrm>
          <a:noFill/>
          <a:ln/>
        </p:spPr>
        <p:txBody>
          <a:bodyPr/>
          <a:lstStyle/>
          <a:p>
            <a:pPr eaLnBrk="1" hangingPunct="1"/>
            <a:endParaRPr lang="en-US" smtClean="0"/>
          </a:p>
        </p:txBody>
      </p:sp>
      <p:sp>
        <p:nvSpPr>
          <p:cNvPr id="94213"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D410284E-9A8F-4CAC-A0FF-0ADFC7D8BEF8}" type="slidenum">
              <a:rPr lang="en-US" smtClean="0"/>
              <a:pPr/>
              <a:t>18</a:t>
            </a:fld>
            <a:endParaRPr lang="en-US" smtClean="0"/>
          </a:p>
        </p:txBody>
      </p:sp>
      <p:sp>
        <p:nvSpPr>
          <p:cNvPr id="95235" name="Rectangle 2"/>
          <p:cNvSpPr>
            <a:spLocks noRot="1" noChangeArrowheads="1" noTextEdit="1"/>
          </p:cNvSpPr>
          <p:nvPr>
            <p:ph type="sldImg"/>
          </p:nvPr>
        </p:nvSpPr>
        <p:spPr>
          <a:xfrm>
            <a:off x="1131888" y="692150"/>
            <a:ext cx="4595812" cy="3448050"/>
          </a:xfrm>
          <a:ln/>
        </p:spPr>
      </p:sp>
      <p:sp>
        <p:nvSpPr>
          <p:cNvPr id="95236" name="Rectangle 3"/>
          <p:cNvSpPr>
            <a:spLocks noGrp="1" noChangeArrowheads="1"/>
          </p:cNvSpPr>
          <p:nvPr>
            <p:ph type="body" idx="1"/>
          </p:nvPr>
        </p:nvSpPr>
        <p:spPr>
          <a:xfrm>
            <a:off x="914400" y="4368800"/>
            <a:ext cx="5029200" cy="4138613"/>
          </a:xfrm>
          <a:noFill/>
          <a:ln/>
        </p:spPr>
        <p:txBody>
          <a:bodyPr/>
          <a:lstStyle/>
          <a:p>
            <a:pPr eaLnBrk="1" hangingPunct="1"/>
            <a:endParaRPr lang="en-US" smtClean="0"/>
          </a:p>
        </p:txBody>
      </p:sp>
      <p:sp>
        <p:nvSpPr>
          <p:cNvPr id="95237"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37D4B200-0330-4245-8AEF-32CE0D02A8D1}" type="slidenum">
              <a:rPr lang="en-US" smtClean="0"/>
              <a:pPr/>
              <a:t>19</a:t>
            </a:fld>
            <a:endParaRPr lang="en-US" smtClean="0"/>
          </a:p>
        </p:txBody>
      </p:sp>
      <p:sp>
        <p:nvSpPr>
          <p:cNvPr id="96259" name="Rectangle 2"/>
          <p:cNvSpPr>
            <a:spLocks noRot="1" noChangeArrowheads="1" noTextEdit="1"/>
          </p:cNvSpPr>
          <p:nvPr>
            <p:ph type="sldImg"/>
          </p:nvPr>
        </p:nvSpPr>
        <p:spPr>
          <a:xfrm>
            <a:off x="1133475" y="693738"/>
            <a:ext cx="4591050" cy="3444875"/>
          </a:xfrm>
          <a:ln/>
        </p:spPr>
      </p:sp>
      <p:sp>
        <p:nvSpPr>
          <p:cNvPr id="96260" name="Rectangle 3"/>
          <p:cNvSpPr>
            <a:spLocks noGrp="1" noChangeArrowheads="1"/>
          </p:cNvSpPr>
          <p:nvPr>
            <p:ph type="body" idx="1"/>
          </p:nvPr>
        </p:nvSpPr>
        <p:spPr>
          <a:xfrm>
            <a:off x="1066800" y="4297363"/>
            <a:ext cx="4648200" cy="4210050"/>
          </a:xfrm>
          <a:noFill/>
          <a:ln/>
        </p:spPr>
        <p:txBody>
          <a:bodyPr/>
          <a:lstStyle/>
          <a:p>
            <a:pPr eaLnBrk="1" hangingPunct="1"/>
            <a:r>
              <a:rPr lang="en-US" smtClean="0"/>
              <a:t>Establishment (Site)</a:t>
            </a:r>
          </a:p>
          <a:p>
            <a:pPr eaLnBrk="1" hangingPunct="1"/>
            <a:r>
              <a:rPr lang="en-US" smtClean="0"/>
              <a:t>Firm (Enterprise)</a:t>
            </a:r>
          </a:p>
          <a:p>
            <a:pPr eaLnBrk="1" hangingPunct="1"/>
            <a:r>
              <a:rPr lang="en-US" smtClean="0"/>
              <a:t>Sample is drawn at the establishment level - otherwise no State estimates could be made.  However, multi-establishment firms most often make health insurance decisions at the firm level.  Sample is designed to collect and support both.</a:t>
            </a:r>
          </a:p>
        </p:txBody>
      </p:sp>
      <p:sp>
        <p:nvSpPr>
          <p:cNvPr id="96261"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4CE51C09-8283-49DF-B0E5-15953FF42723}" type="slidenum">
              <a:rPr lang="en-US" smtClean="0"/>
              <a:pPr/>
              <a:t>2</a:t>
            </a:fld>
            <a:endParaRPr lang="en-US" smtClean="0"/>
          </a:p>
        </p:txBody>
      </p:sp>
      <p:sp>
        <p:nvSpPr>
          <p:cNvPr id="78851" name="Rectangle 2"/>
          <p:cNvSpPr>
            <a:spLocks noRot="1" noChangeArrowheads="1" noTextEdit="1"/>
          </p:cNvSpPr>
          <p:nvPr>
            <p:ph type="sldImg"/>
          </p:nvPr>
        </p:nvSpPr>
        <p:spPr>
          <a:xfrm>
            <a:off x="1136650" y="692150"/>
            <a:ext cx="4592638" cy="3446463"/>
          </a:xfrm>
          <a:ln/>
        </p:spPr>
      </p:sp>
      <p:sp>
        <p:nvSpPr>
          <p:cNvPr id="78852" name="Rectangle 3"/>
          <p:cNvSpPr>
            <a:spLocks noGrp="1" noChangeArrowheads="1"/>
          </p:cNvSpPr>
          <p:nvPr>
            <p:ph type="body" idx="1"/>
          </p:nvPr>
        </p:nvSpPr>
        <p:spPr>
          <a:xfrm>
            <a:off x="1066800" y="4370388"/>
            <a:ext cx="4648200" cy="4138612"/>
          </a:xfrm>
          <a:noFill/>
          <a:ln/>
        </p:spPr>
        <p:txBody>
          <a:bodyPr lIns="91193" tIns="45596" rIns="91193" bIns="45596"/>
          <a:lstStyle/>
          <a:p>
            <a:pPr eaLnBrk="1" hangingPunct="1"/>
            <a:r>
              <a:rPr lang="en-US" smtClean="0"/>
              <a:t>The Medical Expenditure Panel Survey, or MEPS as it is commonly called, is the third in a series of national probability surveys conducted by AHRQ on the financing and utilization of medical care in the United States.  </a:t>
            </a:r>
          </a:p>
          <a:p>
            <a:pPr eaLnBrk="1" hangingPunct="1"/>
            <a:endParaRPr lang="en-US" smtClean="0"/>
          </a:p>
          <a:p>
            <a:pPr eaLnBrk="1" hangingPunct="1"/>
            <a:r>
              <a:rPr lang="en-US" smtClean="0"/>
              <a:t>The National Medical Care Expenditure Survey (NMCES) was conducted in 1977, and the National Medical Expenditure Survey (NMES) in 1987. The MEPS was initiated in 1996 and continues to be fielded annually.</a:t>
            </a:r>
          </a:p>
          <a:p>
            <a:pPr eaLnBrk="1" hangingPunct="1"/>
            <a:endParaRPr lang="en-US" smtClean="0"/>
          </a:p>
          <a:p>
            <a:pPr eaLnBrk="1" hangingPunct="1"/>
            <a:r>
              <a:rPr lang="en-US" smtClean="0"/>
              <a:t>Although the modes of data collection and instrument design have changed considerably over the last 20 years, every effort was made to maintain a core set of critical data elements to facilitate longitudinal analysis. </a:t>
            </a:r>
          </a:p>
        </p:txBody>
      </p:sp>
      <p:sp>
        <p:nvSpPr>
          <p:cNvPr id="78853"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73FFA63C-A64C-48A8-BDB5-C0194E4271B0}" type="slidenum">
              <a:rPr lang="en-US" smtClean="0"/>
              <a:pPr/>
              <a:t>20</a:t>
            </a:fld>
            <a:endParaRPr lang="en-US" smtClean="0"/>
          </a:p>
        </p:txBody>
      </p:sp>
      <p:sp>
        <p:nvSpPr>
          <p:cNvPr id="97283" name="Rectangle 2"/>
          <p:cNvSpPr>
            <a:spLocks noRot="1" noChangeArrowheads="1" noTextEdit="1"/>
          </p:cNvSpPr>
          <p:nvPr>
            <p:ph type="sldImg"/>
          </p:nvPr>
        </p:nvSpPr>
        <p:spPr>
          <a:xfrm>
            <a:off x="1131888" y="692150"/>
            <a:ext cx="4594225" cy="3446463"/>
          </a:xfrm>
          <a:ln/>
        </p:spPr>
      </p:sp>
      <p:sp>
        <p:nvSpPr>
          <p:cNvPr id="97284" name="Rectangle 3"/>
          <p:cNvSpPr>
            <a:spLocks noGrp="1" noChangeArrowheads="1"/>
          </p:cNvSpPr>
          <p:nvPr>
            <p:ph type="body" idx="1"/>
          </p:nvPr>
        </p:nvSpPr>
        <p:spPr>
          <a:xfrm>
            <a:off x="914400" y="4370388"/>
            <a:ext cx="5029200" cy="4138612"/>
          </a:xfrm>
          <a:noFill/>
          <a:ln/>
        </p:spPr>
        <p:txBody>
          <a:bodyPr/>
          <a:lstStyle/>
          <a:p>
            <a:pPr eaLnBrk="1" hangingPunct="1"/>
            <a:endParaRPr lang="en-US" smtClean="0"/>
          </a:p>
        </p:txBody>
      </p:sp>
      <p:sp>
        <p:nvSpPr>
          <p:cNvPr id="97285"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E2E85F3A-6C7D-498F-B7E9-8419F4A11166}" type="slidenum">
              <a:rPr lang="en-US" smtClean="0"/>
              <a:pPr/>
              <a:t>21</a:t>
            </a:fld>
            <a:endParaRPr lang="en-US" smtClean="0"/>
          </a:p>
        </p:txBody>
      </p:sp>
      <p:sp>
        <p:nvSpPr>
          <p:cNvPr id="98307" name="Rectangle 7"/>
          <p:cNvSpPr txBox="1">
            <a:spLocks noGrp="1" noChangeArrowheads="1"/>
          </p:cNvSpPr>
          <p:nvPr/>
        </p:nvSpPr>
        <p:spPr bwMode="auto">
          <a:xfrm>
            <a:off x="3884613" y="8737600"/>
            <a:ext cx="2971800" cy="460375"/>
          </a:xfrm>
          <a:prstGeom prst="rect">
            <a:avLst/>
          </a:prstGeom>
          <a:noFill/>
          <a:ln w="9525">
            <a:noFill/>
            <a:miter lim="800000"/>
            <a:headEnd/>
            <a:tailEnd/>
          </a:ln>
        </p:spPr>
        <p:txBody>
          <a:bodyPr lIns="91431" tIns="45716" rIns="91431" bIns="45716" anchor="b"/>
          <a:lstStyle/>
          <a:p>
            <a:pPr algn="r"/>
            <a:fld id="{B88FA93F-2E02-43A3-9DEA-E3CEE440A4FC}" type="slidenum">
              <a:rPr lang="en-US" sz="1200"/>
              <a:pPr algn="r"/>
              <a:t>21</a:t>
            </a:fld>
            <a:endParaRPr lang="en-US" sz="1200"/>
          </a:p>
        </p:txBody>
      </p:sp>
      <p:sp>
        <p:nvSpPr>
          <p:cNvPr id="98308" name="Rectangle 2"/>
          <p:cNvSpPr>
            <a:spLocks noRot="1" noChangeArrowheads="1" noTextEdit="1"/>
          </p:cNvSpPr>
          <p:nvPr>
            <p:ph type="sldImg"/>
          </p:nvPr>
        </p:nvSpPr>
        <p:spPr>
          <a:xfrm>
            <a:off x="1133475" y="692150"/>
            <a:ext cx="4594225" cy="3446463"/>
          </a:xfrm>
          <a:ln/>
        </p:spPr>
      </p:sp>
      <p:sp>
        <p:nvSpPr>
          <p:cNvPr id="98309" name="Rectangle 3"/>
          <p:cNvSpPr>
            <a:spLocks noGrp="1" noChangeArrowheads="1"/>
          </p:cNvSpPr>
          <p:nvPr>
            <p:ph type="body" idx="1"/>
          </p:nvPr>
        </p:nvSpPr>
        <p:spPr>
          <a:xfrm>
            <a:off x="1189038" y="4448175"/>
            <a:ext cx="4554537" cy="4060825"/>
          </a:xfrm>
          <a:noFill/>
          <a:ln/>
        </p:spPr>
        <p:txBody>
          <a:bodyPr/>
          <a:lstStyle/>
          <a:p>
            <a:endParaRPr lang="en-US" smtClean="0"/>
          </a:p>
        </p:txBody>
      </p:sp>
      <p:sp>
        <p:nvSpPr>
          <p:cNvPr id="98310" name="Date Placeholder 5"/>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00BD0A15-5657-47FD-A149-CFD4940EB9D7}" type="slidenum">
              <a:rPr lang="en-US" smtClean="0"/>
              <a:pPr/>
              <a:t>22</a:t>
            </a:fld>
            <a:endParaRPr lang="en-US" smtClean="0"/>
          </a:p>
        </p:txBody>
      </p:sp>
      <p:sp>
        <p:nvSpPr>
          <p:cNvPr id="99331" name="Rectangle 2"/>
          <p:cNvSpPr>
            <a:spLocks noRot="1" noChangeArrowheads="1" noTextEdit="1"/>
          </p:cNvSpPr>
          <p:nvPr>
            <p:ph type="sldImg"/>
          </p:nvPr>
        </p:nvSpPr>
        <p:spPr>
          <a:xfrm>
            <a:off x="1130300" y="690563"/>
            <a:ext cx="4598988" cy="3451225"/>
          </a:xfrm>
          <a:ln/>
        </p:spPr>
      </p:sp>
      <p:sp>
        <p:nvSpPr>
          <p:cNvPr id="99332" name="Rectangle 3"/>
          <p:cNvSpPr>
            <a:spLocks noGrp="1" noChangeArrowheads="1"/>
          </p:cNvSpPr>
          <p:nvPr>
            <p:ph type="body" idx="1"/>
          </p:nvPr>
        </p:nvSpPr>
        <p:spPr>
          <a:xfrm>
            <a:off x="1114425" y="4297363"/>
            <a:ext cx="4703763" cy="4211637"/>
          </a:xfrm>
          <a:noFill/>
          <a:ln/>
        </p:spPr>
        <p:txBody>
          <a:bodyPr/>
          <a:lstStyle/>
          <a:p>
            <a:pPr eaLnBrk="1" hangingPunct="1"/>
            <a:r>
              <a:rPr lang="en-US" smtClean="0"/>
              <a:t>Each record represents a unique condition reported by a household respondent. If a person reported 3 different conditions (e.g., asthma, hypertension, and diabetes) then she will have 3 separate records on the condition file. If another respondent reports asthma, bronchitis, and heart disease then he will be represented 3 times, with 3 separate records on the condition file. Even though each person reported asthma, there will be 2 separate records for asthma on the file -- one for each respondent who reported asthma.</a:t>
            </a:r>
          </a:p>
          <a:p>
            <a:pPr eaLnBrk="1" hangingPunct="1"/>
            <a:r>
              <a:rPr lang="en-US" smtClean="0"/>
              <a:t>If a person does not report any condition in a particular year, they will not have any records on the condition file.  </a:t>
            </a:r>
          </a:p>
          <a:p>
            <a:pPr eaLnBrk="1" hangingPunct="1"/>
            <a:r>
              <a:rPr lang="en-US" smtClean="0"/>
              <a:t>If a person reports multiple episodes of an acute condition over the course of a year, multiple records will exist for that condition on the condition file.</a:t>
            </a:r>
          </a:p>
          <a:p>
            <a:pPr eaLnBrk="1" hangingPunct="1"/>
            <a:endParaRPr lang="en-US" smtClean="0"/>
          </a:p>
          <a:p>
            <a:pPr eaLnBrk="1" hangingPunct="1"/>
            <a:endParaRPr lang="en-US" smtClean="0"/>
          </a:p>
          <a:p>
            <a:pPr eaLnBrk="1" hangingPunct="1"/>
            <a:endParaRPr lang="en-US" smtClean="0"/>
          </a:p>
        </p:txBody>
      </p:sp>
      <p:sp>
        <p:nvSpPr>
          <p:cNvPr id="99333"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5F42D122-36BE-44F8-ADEC-B4CFC8D57869}" type="slidenum">
              <a:rPr lang="en-US" smtClean="0"/>
              <a:pPr/>
              <a:t>23</a:t>
            </a:fld>
            <a:endParaRPr lang="en-US" smtClean="0"/>
          </a:p>
        </p:txBody>
      </p:sp>
      <p:sp>
        <p:nvSpPr>
          <p:cNvPr id="100355" name="Rectangle 7"/>
          <p:cNvSpPr txBox="1">
            <a:spLocks noGrp="1" noChangeArrowheads="1"/>
          </p:cNvSpPr>
          <p:nvPr/>
        </p:nvSpPr>
        <p:spPr bwMode="auto">
          <a:xfrm>
            <a:off x="3884613" y="8737600"/>
            <a:ext cx="2971800" cy="460375"/>
          </a:xfrm>
          <a:prstGeom prst="rect">
            <a:avLst/>
          </a:prstGeom>
          <a:noFill/>
          <a:ln w="9525">
            <a:noFill/>
            <a:miter lim="800000"/>
            <a:headEnd/>
            <a:tailEnd/>
          </a:ln>
        </p:spPr>
        <p:txBody>
          <a:bodyPr lIns="91431" tIns="45716" rIns="91431" bIns="45716" anchor="b"/>
          <a:lstStyle/>
          <a:p>
            <a:pPr algn="r"/>
            <a:fld id="{241B2404-C273-4BB8-BB4B-929454B133F1}" type="slidenum">
              <a:rPr lang="en-US" sz="1200"/>
              <a:pPr algn="r"/>
              <a:t>23</a:t>
            </a:fld>
            <a:endParaRPr lang="en-US" sz="1200"/>
          </a:p>
        </p:txBody>
      </p:sp>
      <p:sp>
        <p:nvSpPr>
          <p:cNvPr id="100356" name="Rectangle 2"/>
          <p:cNvSpPr>
            <a:spLocks noRot="1" noChangeArrowheads="1" noTextEdit="1"/>
          </p:cNvSpPr>
          <p:nvPr>
            <p:ph type="sldImg"/>
          </p:nvPr>
        </p:nvSpPr>
        <p:spPr>
          <a:xfrm>
            <a:off x="1130300" y="690563"/>
            <a:ext cx="4600575" cy="3451225"/>
          </a:xfrm>
          <a:ln/>
        </p:spPr>
      </p:sp>
      <p:sp>
        <p:nvSpPr>
          <p:cNvPr id="100357" name="Rectangle 3"/>
          <p:cNvSpPr>
            <a:spLocks noGrp="1" noChangeArrowheads="1"/>
          </p:cNvSpPr>
          <p:nvPr>
            <p:ph type="body" idx="1"/>
          </p:nvPr>
        </p:nvSpPr>
        <p:spPr>
          <a:xfrm>
            <a:off x="1114425" y="4373563"/>
            <a:ext cx="4629150" cy="4135437"/>
          </a:xfrm>
          <a:noFill/>
          <a:ln/>
        </p:spPr>
        <p:txBody>
          <a:bodyPr/>
          <a:lstStyle/>
          <a:p>
            <a:r>
              <a:rPr lang="en-US" smtClean="0"/>
              <a:t>Respondents are asked to report current conditions in the condition enumeration section of the questionnaire at every round of data collection. This is an open-ended question and interviewers record the respondent’s verbatim text. From this information CAPI generates  a condition roster for every person in the household. Later in the interview, respondents are asked the reason for a medical  visit, missed workdays, missed school days, and bed-days. At these points in the interview conditions can be added to the roster if they were not previously mentioned.</a:t>
            </a:r>
          </a:p>
        </p:txBody>
      </p:sp>
      <p:sp>
        <p:nvSpPr>
          <p:cNvPr id="100358" name="Date Placeholder 5"/>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ln/>
        </p:spPr>
      </p:sp>
      <p:sp>
        <p:nvSpPr>
          <p:cNvPr id="101379" name="Notes Placeholder 2"/>
          <p:cNvSpPr>
            <a:spLocks noGrp="1"/>
          </p:cNvSpPr>
          <p:nvPr>
            <p:ph type="body" idx="1"/>
          </p:nvPr>
        </p:nvSpPr>
        <p:spPr>
          <a:noFill/>
          <a:ln/>
        </p:spPr>
        <p:txBody>
          <a:bodyPr/>
          <a:lstStyle/>
          <a:p>
            <a:endParaRPr lang="en-US" smtClean="0"/>
          </a:p>
        </p:txBody>
      </p:sp>
      <p:sp>
        <p:nvSpPr>
          <p:cNvPr id="101380" name="Slide Number Placeholder 3"/>
          <p:cNvSpPr>
            <a:spLocks noGrp="1"/>
          </p:cNvSpPr>
          <p:nvPr>
            <p:ph type="sldNum" sz="quarter" idx="5"/>
          </p:nvPr>
        </p:nvSpPr>
        <p:spPr>
          <a:noFill/>
        </p:spPr>
        <p:txBody>
          <a:bodyPr/>
          <a:lstStyle/>
          <a:p>
            <a:fld id="{E7F0604B-37FB-4986-82CE-0B6F30159D93}" type="slidenum">
              <a:rPr lang="en-US" smtClean="0"/>
              <a:pPr/>
              <a:t>24</a:t>
            </a:fld>
            <a:endParaRPr lang="en-US" smtClean="0"/>
          </a:p>
        </p:txBody>
      </p:sp>
      <p:sp>
        <p:nvSpPr>
          <p:cNvPr id="101381"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ln/>
        </p:spPr>
      </p:sp>
      <p:sp>
        <p:nvSpPr>
          <p:cNvPr id="102403" name="Notes Placeholder 2"/>
          <p:cNvSpPr>
            <a:spLocks noGrp="1"/>
          </p:cNvSpPr>
          <p:nvPr>
            <p:ph type="body" idx="1"/>
          </p:nvPr>
        </p:nvSpPr>
        <p:spPr>
          <a:noFill/>
          <a:ln/>
        </p:spPr>
        <p:txBody>
          <a:bodyPr/>
          <a:lstStyle/>
          <a:p>
            <a:endParaRPr lang="en-US" smtClean="0"/>
          </a:p>
        </p:txBody>
      </p:sp>
      <p:sp>
        <p:nvSpPr>
          <p:cNvPr id="102404" name="Slide Number Placeholder 3"/>
          <p:cNvSpPr>
            <a:spLocks noGrp="1"/>
          </p:cNvSpPr>
          <p:nvPr>
            <p:ph type="sldNum" sz="quarter" idx="5"/>
          </p:nvPr>
        </p:nvSpPr>
        <p:spPr>
          <a:noFill/>
        </p:spPr>
        <p:txBody>
          <a:bodyPr/>
          <a:lstStyle/>
          <a:p>
            <a:fld id="{E533DF84-84B2-40B8-842E-44BF42FF0AC7}" type="slidenum">
              <a:rPr lang="en-US" smtClean="0"/>
              <a:pPr/>
              <a:t>25</a:t>
            </a:fld>
            <a:endParaRPr lang="en-US" smtClean="0"/>
          </a:p>
        </p:txBody>
      </p:sp>
      <p:sp>
        <p:nvSpPr>
          <p:cNvPr id="102405"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19A2199-8D6B-4858-9B0E-AE8CAE51C48B}" type="slidenum">
              <a:rPr lang="en-US" smtClean="0"/>
              <a:pPr/>
              <a:t>26</a:t>
            </a:fld>
            <a:endParaRPr lang="en-US" smtClean="0"/>
          </a:p>
        </p:txBody>
      </p:sp>
      <p:sp>
        <p:nvSpPr>
          <p:cNvPr id="103427" name="Rectangle 7"/>
          <p:cNvSpPr txBox="1">
            <a:spLocks noGrp="1" noChangeArrowheads="1"/>
          </p:cNvSpPr>
          <p:nvPr/>
        </p:nvSpPr>
        <p:spPr bwMode="auto">
          <a:xfrm>
            <a:off x="3884613" y="8737600"/>
            <a:ext cx="2971800" cy="460375"/>
          </a:xfrm>
          <a:prstGeom prst="rect">
            <a:avLst/>
          </a:prstGeom>
          <a:noFill/>
          <a:ln w="9525">
            <a:noFill/>
            <a:miter lim="800000"/>
            <a:headEnd/>
            <a:tailEnd/>
          </a:ln>
        </p:spPr>
        <p:txBody>
          <a:bodyPr lIns="91431" tIns="45716" rIns="91431" bIns="45716" anchor="b"/>
          <a:lstStyle/>
          <a:p>
            <a:pPr algn="r"/>
            <a:fld id="{8CF0260D-63D5-4276-90D1-F3D536D225D7}" type="slidenum">
              <a:rPr lang="en-US" sz="1200"/>
              <a:pPr algn="r"/>
              <a:t>26</a:t>
            </a:fld>
            <a:endParaRPr lang="en-US" sz="1200"/>
          </a:p>
        </p:txBody>
      </p:sp>
      <p:sp>
        <p:nvSpPr>
          <p:cNvPr id="103428" name="Rectangle 2"/>
          <p:cNvSpPr>
            <a:spLocks noRot="1" noChangeArrowheads="1" noTextEdit="1"/>
          </p:cNvSpPr>
          <p:nvPr>
            <p:ph type="sldImg"/>
          </p:nvPr>
        </p:nvSpPr>
        <p:spPr>
          <a:xfrm>
            <a:off x="1130300" y="690563"/>
            <a:ext cx="4600575" cy="3451225"/>
          </a:xfrm>
          <a:ln/>
        </p:spPr>
      </p:sp>
      <p:sp>
        <p:nvSpPr>
          <p:cNvPr id="103429" name="Rectangle 3"/>
          <p:cNvSpPr>
            <a:spLocks noGrp="1" noChangeArrowheads="1"/>
          </p:cNvSpPr>
          <p:nvPr>
            <p:ph type="body" idx="1"/>
          </p:nvPr>
        </p:nvSpPr>
        <p:spPr>
          <a:xfrm>
            <a:off x="1114425" y="4373563"/>
            <a:ext cx="4629150" cy="4135437"/>
          </a:xfrm>
          <a:noFill/>
          <a:ln/>
        </p:spPr>
        <p:txBody>
          <a:bodyPr/>
          <a:lstStyle/>
          <a:p>
            <a:endParaRPr lang="en-US" smtClean="0"/>
          </a:p>
          <a:p>
            <a:endParaRPr lang="en-US" smtClean="0"/>
          </a:p>
        </p:txBody>
      </p:sp>
      <p:sp>
        <p:nvSpPr>
          <p:cNvPr id="103430" name="Date Placeholder 5"/>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txBox="1">
            <a:spLocks noGrp="1" noChangeArrowheads="1"/>
          </p:cNvSpPr>
          <p:nvPr/>
        </p:nvSpPr>
        <p:spPr bwMode="auto">
          <a:xfrm>
            <a:off x="3884613" y="8737600"/>
            <a:ext cx="2971800" cy="460375"/>
          </a:xfrm>
          <a:prstGeom prst="rect">
            <a:avLst/>
          </a:prstGeom>
          <a:noFill/>
          <a:ln w="9525">
            <a:noFill/>
            <a:miter lim="800000"/>
            <a:headEnd/>
            <a:tailEnd/>
          </a:ln>
        </p:spPr>
        <p:txBody>
          <a:bodyPr lIns="91424" tIns="45712" rIns="91424" bIns="45712" anchor="b"/>
          <a:lstStyle/>
          <a:p>
            <a:pPr algn="r" defTabSz="912813"/>
            <a:fld id="{64A96C93-74A2-4677-AE71-974DD8129966}" type="slidenum">
              <a:rPr lang="en-US" sz="1200"/>
              <a:pPr algn="r" defTabSz="912813"/>
              <a:t>27</a:t>
            </a:fld>
            <a:endParaRPr lang="en-US" sz="1200"/>
          </a:p>
        </p:txBody>
      </p:sp>
      <p:sp>
        <p:nvSpPr>
          <p:cNvPr id="104451" name="Rectangle 2"/>
          <p:cNvSpPr>
            <a:spLocks noRot="1" noChangeArrowheads="1" noTextEdit="1"/>
          </p:cNvSpPr>
          <p:nvPr>
            <p:ph type="sldImg"/>
          </p:nvPr>
        </p:nvSpPr>
        <p:spPr>
          <a:xfrm>
            <a:off x="1131888" y="690563"/>
            <a:ext cx="4598987" cy="3451225"/>
          </a:xfrm>
          <a:ln/>
        </p:spPr>
      </p:sp>
      <p:sp>
        <p:nvSpPr>
          <p:cNvPr id="104452" name="Rectangle 3"/>
          <p:cNvSpPr>
            <a:spLocks noGrp="1" noChangeArrowheads="1"/>
          </p:cNvSpPr>
          <p:nvPr>
            <p:ph type="body" idx="1"/>
          </p:nvPr>
        </p:nvSpPr>
        <p:spPr>
          <a:xfrm>
            <a:off x="1114425" y="4373563"/>
            <a:ext cx="4629150" cy="4135437"/>
          </a:xfrm>
          <a:noFill/>
          <a:ln/>
        </p:spPr>
        <p:txBody>
          <a:bodyPr/>
          <a:lstStyle/>
          <a:p>
            <a:endParaRPr lang="en-US" smtClean="0"/>
          </a:p>
        </p:txBody>
      </p:sp>
      <p:sp>
        <p:nvSpPr>
          <p:cNvPr id="104453"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txBox="1">
            <a:spLocks noGrp="1" noChangeArrowheads="1"/>
          </p:cNvSpPr>
          <p:nvPr/>
        </p:nvSpPr>
        <p:spPr bwMode="auto">
          <a:xfrm>
            <a:off x="3884613" y="8737600"/>
            <a:ext cx="2971800" cy="460375"/>
          </a:xfrm>
          <a:prstGeom prst="rect">
            <a:avLst/>
          </a:prstGeom>
          <a:noFill/>
          <a:ln w="9525">
            <a:noFill/>
            <a:miter lim="800000"/>
            <a:headEnd/>
            <a:tailEnd/>
          </a:ln>
        </p:spPr>
        <p:txBody>
          <a:bodyPr lIns="91424" tIns="45712" rIns="91424" bIns="45712" anchor="b"/>
          <a:lstStyle/>
          <a:p>
            <a:pPr algn="r" defTabSz="912813"/>
            <a:fld id="{67CDE7BA-FFD0-435E-BB2F-C29E87D448BE}" type="slidenum">
              <a:rPr lang="en-US" sz="1200"/>
              <a:pPr algn="r" defTabSz="912813"/>
              <a:t>28</a:t>
            </a:fld>
            <a:endParaRPr lang="en-US" sz="1200"/>
          </a:p>
        </p:txBody>
      </p:sp>
      <p:sp>
        <p:nvSpPr>
          <p:cNvPr id="105475" name="Rectangle 2"/>
          <p:cNvSpPr>
            <a:spLocks noRot="1" noChangeArrowheads="1" noTextEdit="1"/>
          </p:cNvSpPr>
          <p:nvPr>
            <p:ph type="sldImg"/>
          </p:nvPr>
        </p:nvSpPr>
        <p:spPr>
          <a:xfrm>
            <a:off x="1131888" y="690563"/>
            <a:ext cx="4598987" cy="3451225"/>
          </a:xfrm>
          <a:ln/>
        </p:spPr>
      </p:sp>
      <p:sp>
        <p:nvSpPr>
          <p:cNvPr id="105476" name="Rectangle 3"/>
          <p:cNvSpPr>
            <a:spLocks noGrp="1" noChangeArrowheads="1"/>
          </p:cNvSpPr>
          <p:nvPr>
            <p:ph type="body" idx="1"/>
          </p:nvPr>
        </p:nvSpPr>
        <p:spPr>
          <a:xfrm>
            <a:off x="1114425" y="4373563"/>
            <a:ext cx="4629150" cy="4135437"/>
          </a:xfrm>
          <a:noFill/>
          <a:ln/>
        </p:spPr>
        <p:txBody>
          <a:bodyPr/>
          <a:lstStyle/>
          <a:p>
            <a:endParaRPr lang="en-US" smtClean="0"/>
          </a:p>
        </p:txBody>
      </p:sp>
      <p:sp>
        <p:nvSpPr>
          <p:cNvPr id="105477"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55204E4D-6337-48E2-A1CB-8B58CD16BECA}" type="slidenum">
              <a:rPr lang="en-US" smtClean="0"/>
              <a:pPr/>
              <a:t>29</a:t>
            </a:fld>
            <a:endParaRPr lang="en-US" smtClean="0"/>
          </a:p>
        </p:txBody>
      </p:sp>
      <p:sp>
        <p:nvSpPr>
          <p:cNvPr id="106499" name="Rectangle 2"/>
          <p:cNvSpPr>
            <a:spLocks noRot="1" noChangeArrowheads="1" noTextEdit="1"/>
          </p:cNvSpPr>
          <p:nvPr>
            <p:ph type="sldImg"/>
          </p:nvPr>
        </p:nvSpPr>
        <p:spPr>
          <a:xfrm>
            <a:off x="1131888" y="690563"/>
            <a:ext cx="4598987" cy="3451225"/>
          </a:xfrm>
          <a:ln/>
        </p:spPr>
      </p:sp>
      <p:sp>
        <p:nvSpPr>
          <p:cNvPr id="106500" name="Rectangle 3"/>
          <p:cNvSpPr>
            <a:spLocks noGrp="1" noChangeArrowheads="1"/>
          </p:cNvSpPr>
          <p:nvPr>
            <p:ph type="body" idx="1"/>
          </p:nvPr>
        </p:nvSpPr>
        <p:spPr>
          <a:xfrm>
            <a:off x="1114425" y="4373563"/>
            <a:ext cx="4629150" cy="4135437"/>
          </a:xfrm>
          <a:noFill/>
          <a:ln/>
        </p:spPr>
        <p:txBody>
          <a:bodyPr/>
          <a:lstStyle/>
          <a:p>
            <a:pPr eaLnBrk="1" hangingPunct="1"/>
            <a:r>
              <a:rPr lang="en-US" smtClean="0"/>
              <a:t>If a respondent reports bronchitis in round 1 and again in round 2, the interviewer verifies whether or not this is the same condition that was reported in round 1. If it is a different condition then it is entered a second time. If the respondent indicates that it is the same condition reported in round 1 the interviewer does not enter a new condition. Similarly, if “bronchitis” is reported in round 1 and later in the interview given as the reason for a provider visit, the interviewer asks if this is the same condition reported previously. If it is a different condition, then it is entered on the condition roster again.</a:t>
            </a:r>
          </a:p>
          <a:p>
            <a:pPr eaLnBrk="1" hangingPunct="1"/>
            <a:r>
              <a:rPr lang="en-US" smtClean="0"/>
              <a:t>If a person reports multiple episodes of an acute condition over the course of a year, multiple records will exist for that condition on the condition file.</a:t>
            </a:r>
          </a:p>
          <a:p>
            <a:pPr eaLnBrk="1" hangingPunct="1"/>
            <a:r>
              <a:rPr lang="en-US" smtClean="0"/>
              <a:t>For chronic conditions, such as diabetes or hypertension, there will frequently be several provider visits reported for the same condition. But the condition will appear only once on the person’s condition roster and that person will only have one record for that condition on the condition file.  </a:t>
            </a:r>
          </a:p>
        </p:txBody>
      </p:sp>
      <p:sp>
        <p:nvSpPr>
          <p:cNvPr id="106501"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960F8146-84A8-4312-BAC9-49C164F8070A}" type="slidenum">
              <a:rPr lang="en-US" smtClean="0"/>
              <a:pPr/>
              <a:t>3</a:t>
            </a:fld>
            <a:endParaRPr lang="en-US" smtClean="0"/>
          </a:p>
        </p:txBody>
      </p:sp>
      <p:sp>
        <p:nvSpPr>
          <p:cNvPr id="79875" name="Rectangle 2"/>
          <p:cNvSpPr>
            <a:spLocks noRot="1" noChangeArrowheads="1" noTextEdit="1"/>
          </p:cNvSpPr>
          <p:nvPr>
            <p:ph type="sldImg"/>
          </p:nvPr>
        </p:nvSpPr>
        <p:spPr>
          <a:xfrm>
            <a:off x="1135063" y="693738"/>
            <a:ext cx="4591050" cy="3444875"/>
          </a:xfrm>
          <a:ln/>
        </p:spPr>
      </p:sp>
      <p:sp>
        <p:nvSpPr>
          <p:cNvPr id="79876" name="Rectangle 3"/>
          <p:cNvSpPr>
            <a:spLocks noGrp="1" noChangeArrowheads="1"/>
          </p:cNvSpPr>
          <p:nvPr>
            <p:ph type="body" idx="1"/>
          </p:nvPr>
        </p:nvSpPr>
        <p:spPr>
          <a:xfrm>
            <a:off x="1066800" y="4292600"/>
            <a:ext cx="4648200" cy="4541838"/>
          </a:xfrm>
          <a:noFill/>
          <a:ln/>
        </p:spPr>
        <p:txBody>
          <a:bodyPr lIns="91193" tIns="45596" rIns="91193" bIns="45596"/>
          <a:lstStyle/>
          <a:p>
            <a:pPr eaLnBrk="1" hangingPunct="1"/>
            <a:r>
              <a:rPr lang="en-US" smtClean="0"/>
              <a:t>The MEPS is a family of surveys that collect health care information about the U.S. heath care system.  It consists of :</a:t>
            </a:r>
          </a:p>
          <a:p>
            <a:pPr eaLnBrk="1" hangingPunct="1"/>
            <a:endParaRPr lang="en-US" smtClean="0"/>
          </a:p>
          <a:p>
            <a:pPr eaLnBrk="1" hangingPunct="1"/>
            <a:r>
              <a:rPr lang="en-US" smtClean="0"/>
              <a:t> (1) </a:t>
            </a:r>
            <a:r>
              <a:rPr lang="en-US" b="1" smtClean="0"/>
              <a:t>MEPS-HC</a:t>
            </a:r>
            <a:r>
              <a:rPr lang="en-US" smtClean="0"/>
              <a:t> -- </a:t>
            </a:r>
            <a:r>
              <a:rPr lang="en-US" b="1" smtClean="0"/>
              <a:t>a household survey </a:t>
            </a:r>
            <a:r>
              <a:rPr lang="en-US" smtClean="0"/>
              <a:t>of the civilian non-institutionalized population.</a:t>
            </a:r>
          </a:p>
          <a:p>
            <a:pPr eaLnBrk="1" hangingPunct="1"/>
            <a:endParaRPr lang="en-US" smtClean="0"/>
          </a:p>
          <a:p>
            <a:pPr eaLnBrk="1" hangingPunct="1"/>
            <a:r>
              <a:rPr lang="en-US" smtClean="0"/>
              <a:t> (2) </a:t>
            </a:r>
            <a:r>
              <a:rPr lang="en-US" b="1" smtClean="0"/>
              <a:t>MEPS-MPC --</a:t>
            </a:r>
            <a:r>
              <a:rPr lang="en-US" smtClean="0"/>
              <a:t> </a:t>
            </a:r>
            <a:r>
              <a:rPr lang="en-US" b="1" smtClean="0"/>
              <a:t>a survey of medical providers</a:t>
            </a:r>
            <a:r>
              <a:rPr lang="en-US" smtClean="0"/>
              <a:t>; doctors, hospitals and home health agencies; directly linked to respondents in the household survey.  During the HC survey permission is obtained from respondents to contact medical providers, who are contacted by telephone to provide information that household respondents can’t provide accurately.  Information is collected on dates of visit, diagnosis and procedure codes,  charges and payments.  The MPC is not designed to yield national estimates.  It is primarily used as an imputation source to supplement/replace household reported expenditure information.</a:t>
            </a:r>
          </a:p>
          <a:p>
            <a:pPr eaLnBrk="1" hangingPunct="1"/>
            <a:endParaRPr lang="en-US" smtClean="0"/>
          </a:p>
          <a:p>
            <a:pPr eaLnBrk="1" hangingPunct="1"/>
            <a:r>
              <a:rPr lang="en-US" smtClean="0"/>
              <a:t>(3) </a:t>
            </a:r>
            <a:r>
              <a:rPr lang="en-US" b="1" smtClean="0"/>
              <a:t>MEPS-IC -- an independent survey of employers and unions</a:t>
            </a:r>
            <a:r>
              <a:rPr lang="en-US" smtClean="0"/>
              <a:t> not linked to the household survey. The sample for the MEPS-IC includes about 45,000 establishments drawn from a Census Bureau frame.  The data supports national and state-level estimates for all 50 states.  </a:t>
            </a:r>
          </a:p>
        </p:txBody>
      </p:sp>
      <p:sp>
        <p:nvSpPr>
          <p:cNvPr id="79877"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FF352E4C-5882-4E9D-94AE-578F25C7F7F8}" type="slidenum">
              <a:rPr lang="en-US" smtClean="0"/>
              <a:pPr/>
              <a:t>30</a:t>
            </a:fld>
            <a:endParaRPr lang="en-US" smtClean="0"/>
          </a:p>
        </p:txBody>
      </p:sp>
      <p:sp>
        <p:nvSpPr>
          <p:cNvPr id="107523" name="Rectangle 2"/>
          <p:cNvSpPr>
            <a:spLocks noRot="1" noChangeArrowheads="1" noTextEdit="1"/>
          </p:cNvSpPr>
          <p:nvPr>
            <p:ph type="sldImg"/>
          </p:nvPr>
        </p:nvSpPr>
        <p:spPr>
          <a:xfrm>
            <a:off x="1130300" y="690563"/>
            <a:ext cx="4598988" cy="3451225"/>
          </a:xfrm>
          <a:ln/>
        </p:spPr>
      </p:sp>
      <p:sp>
        <p:nvSpPr>
          <p:cNvPr id="107524" name="Rectangle 3"/>
          <p:cNvSpPr>
            <a:spLocks noGrp="1" noChangeArrowheads="1"/>
          </p:cNvSpPr>
          <p:nvPr>
            <p:ph type="body" idx="1"/>
          </p:nvPr>
        </p:nvSpPr>
        <p:spPr>
          <a:xfrm>
            <a:off x="912813" y="4371975"/>
            <a:ext cx="5032375" cy="4137025"/>
          </a:xfrm>
          <a:noFill/>
          <a:ln/>
        </p:spPr>
        <p:txBody>
          <a:bodyPr/>
          <a:lstStyle/>
          <a:p>
            <a:pPr eaLnBrk="1" hangingPunct="1"/>
            <a:r>
              <a:rPr lang="en-US" smtClean="0"/>
              <a:t> </a:t>
            </a:r>
          </a:p>
        </p:txBody>
      </p:sp>
      <p:sp>
        <p:nvSpPr>
          <p:cNvPr id="107525" name="Text Box 4"/>
          <p:cNvSpPr txBox="1">
            <a:spLocks noChangeArrowheads="1"/>
          </p:cNvSpPr>
          <p:nvPr/>
        </p:nvSpPr>
        <p:spPr bwMode="auto">
          <a:xfrm>
            <a:off x="1965325" y="4487863"/>
            <a:ext cx="3827463" cy="460375"/>
          </a:xfrm>
          <a:prstGeom prst="rect">
            <a:avLst/>
          </a:prstGeom>
          <a:noFill/>
          <a:ln w="12700">
            <a:noFill/>
            <a:miter lim="800000"/>
            <a:headEnd/>
            <a:tailEnd/>
          </a:ln>
        </p:spPr>
        <p:txBody>
          <a:bodyPr lIns="91199" tIns="45600" rIns="91199" bIns="45600">
            <a:spAutoFit/>
          </a:bodyPr>
          <a:lstStyle/>
          <a:p>
            <a:pPr defTabSz="911225" eaLnBrk="0" hangingPunct="0"/>
            <a:endParaRPr lang="en-US" sz="2400">
              <a:latin typeface="Times New Roman" pitchFamily="18" charset="0"/>
            </a:endParaRPr>
          </a:p>
        </p:txBody>
      </p:sp>
      <p:sp>
        <p:nvSpPr>
          <p:cNvPr id="107526" name="Text Box 5"/>
          <p:cNvSpPr txBox="1">
            <a:spLocks noChangeArrowheads="1"/>
          </p:cNvSpPr>
          <p:nvPr/>
        </p:nvSpPr>
        <p:spPr bwMode="auto">
          <a:xfrm>
            <a:off x="3336925" y="4600575"/>
            <a:ext cx="1081088" cy="458788"/>
          </a:xfrm>
          <a:prstGeom prst="rect">
            <a:avLst/>
          </a:prstGeom>
          <a:noFill/>
          <a:ln w="12700">
            <a:noFill/>
            <a:miter lim="800000"/>
            <a:headEnd/>
            <a:tailEnd/>
          </a:ln>
        </p:spPr>
        <p:txBody>
          <a:bodyPr lIns="91199" tIns="45600" rIns="91199" bIns="45600">
            <a:spAutoFit/>
          </a:bodyPr>
          <a:lstStyle/>
          <a:p>
            <a:pPr defTabSz="911225" eaLnBrk="0" hangingPunct="0"/>
            <a:endParaRPr lang="en-US" sz="2400">
              <a:latin typeface="Times New Roman" pitchFamily="18" charset="0"/>
            </a:endParaRPr>
          </a:p>
        </p:txBody>
      </p:sp>
      <p:sp>
        <p:nvSpPr>
          <p:cNvPr id="107527" name="Rectangle 6"/>
          <p:cNvSpPr>
            <a:spLocks noChangeArrowheads="1"/>
          </p:cNvSpPr>
          <p:nvPr/>
        </p:nvSpPr>
        <p:spPr bwMode="auto">
          <a:xfrm>
            <a:off x="1114425" y="4373563"/>
            <a:ext cx="4554538" cy="1579562"/>
          </a:xfrm>
          <a:prstGeom prst="rect">
            <a:avLst/>
          </a:prstGeom>
          <a:noFill/>
          <a:ln w="12700">
            <a:noFill/>
            <a:miter lim="800000"/>
            <a:headEnd/>
            <a:tailEnd/>
          </a:ln>
        </p:spPr>
        <p:txBody>
          <a:bodyPr lIns="91199" tIns="45600" rIns="91199" bIns="45600">
            <a:spAutoFit/>
          </a:bodyPr>
          <a:lstStyle/>
          <a:p>
            <a:pPr defTabSz="911225" eaLnBrk="0" hangingPunct="0"/>
            <a:r>
              <a:rPr lang="en-US" sz="1200"/>
              <a:t>To preserve confidentiality, all of the condition codes were collapsed from fully-specified codes to 3-digit code categories.  Table 1 in Appendix 2 of the file documentation provides unweighted and weighted frequencies for all ICD-9 condition code values.  To further preserve confidentiality, approximately 10% of the ICD-9 codes were collapsed even further. </a:t>
            </a:r>
          </a:p>
          <a:p>
            <a:pPr defTabSz="911225" eaLnBrk="0" hangingPunct="0"/>
            <a:endParaRPr lang="en-US" sz="1200"/>
          </a:p>
          <a:p>
            <a:pPr defTabSz="911225" eaLnBrk="0" hangingPunct="0"/>
            <a:endParaRPr lang="en-US" sz="1200">
              <a:latin typeface="Times New Roman" pitchFamily="18" charset="0"/>
            </a:endParaRPr>
          </a:p>
        </p:txBody>
      </p:sp>
      <p:sp>
        <p:nvSpPr>
          <p:cNvPr id="107528" name="Date Placeholder 7"/>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4C818610-977C-4DC6-8083-5E2160FC80F2}" type="slidenum">
              <a:rPr lang="en-US" smtClean="0"/>
              <a:pPr/>
              <a:t>31</a:t>
            </a:fld>
            <a:endParaRPr lang="en-US" smtClean="0"/>
          </a:p>
        </p:txBody>
      </p:sp>
      <p:sp>
        <p:nvSpPr>
          <p:cNvPr id="108547" name="Rectangle 2"/>
          <p:cNvSpPr>
            <a:spLocks noRot="1" noChangeArrowheads="1" noTextEdit="1"/>
          </p:cNvSpPr>
          <p:nvPr>
            <p:ph type="sldImg"/>
          </p:nvPr>
        </p:nvSpPr>
        <p:spPr>
          <a:xfrm>
            <a:off x="1131888" y="692150"/>
            <a:ext cx="4594225" cy="3446463"/>
          </a:xfrm>
          <a:ln/>
        </p:spPr>
      </p:sp>
      <p:sp>
        <p:nvSpPr>
          <p:cNvPr id="108548" name="Rectangle 3"/>
          <p:cNvSpPr>
            <a:spLocks noGrp="1" noChangeArrowheads="1"/>
          </p:cNvSpPr>
          <p:nvPr>
            <p:ph type="body" idx="1"/>
          </p:nvPr>
        </p:nvSpPr>
        <p:spPr>
          <a:xfrm>
            <a:off x="914400" y="4370388"/>
            <a:ext cx="5029200" cy="4138612"/>
          </a:xfrm>
          <a:noFill/>
          <a:ln/>
        </p:spPr>
        <p:txBody>
          <a:bodyPr/>
          <a:lstStyle/>
          <a:p>
            <a:pPr eaLnBrk="1" hangingPunct="1"/>
            <a:endParaRPr lang="en-US" smtClean="0"/>
          </a:p>
        </p:txBody>
      </p:sp>
      <p:sp>
        <p:nvSpPr>
          <p:cNvPr id="108549"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554847DA-D4AA-4706-BFB6-83811D79EB83}" type="slidenum">
              <a:rPr lang="en-US" smtClean="0"/>
              <a:pPr/>
              <a:t>32</a:t>
            </a:fld>
            <a:endParaRPr lang="en-US" smtClean="0"/>
          </a:p>
        </p:txBody>
      </p:sp>
      <p:sp>
        <p:nvSpPr>
          <p:cNvPr id="109571" name="Rectangle 2"/>
          <p:cNvSpPr>
            <a:spLocks noRot="1" noChangeArrowheads="1" noTextEdit="1"/>
          </p:cNvSpPr>
          <p:nvPr>
            <p:ph type="sldImg"/>
          </p:nvPr>
        </p:nvSpPr>
        <p:spPr>
          <a:xfrm>
            <a:off x="1136650" y="693738"/>
            <a:ext cx="4591050" cy="3444875"/>
          </a:xfrm>
          <a:ln/>
        </p:spPr>
      </p:sp>
      <p:sp>
        <p:nvSpPr>
          <p:cNvPr id="109572" name="Rectangle 3"/>
          <p:cNvSpPr>
            <a:spLocks noGrp="1" noChangeArrowheads="1"/>
          </p:cNvSpPr>
          <p:nvPr>
            <p:ph type="body" idx="1"/>
          </p:nvPr>
        </p:nvSpPr>
        <p:spPr>
          <a:xfrm>
            <a:off x="912813" y="4370388"/>
            <a:ext cx="5032375" cy="4138612"/>
          </a:xfrm>
          <a:noFill/>
          <a:ln/>
        </p:spPr>
        <p:txBody>
          <a:bodyPr/>
          <a:lstStyle/>
          <a:p>
            <a:pPr eaLnBrk="1" hangingPunct="1"/>
            <a:endParaRPr lang="en-US" smtClean="0"/>
          </a:p>
        </p:txBody>
      </p:sp>
      <p:sp>
        <p:nvSpPr>
          <p:cNvPr id="109573"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8033E696-7FA7-4E71-8C82-E49ADAF86F06}" type="slidenum">
              <a:rPr lang="en-US" smtClean="0"/>
              <a:pPr/>
              <a:t>33</a:t>
            </a:fld>
            <a:endParaRPr lang="en-US" smtClean="0"/>
          </a:p>
        </p:txBody>
      </p:sp>
      <p:sp>
        <p:nvSpPr>
          <p:cNvPr id="110595" name="Rectangle 2"/>
          <p:cNvSpPr>
            <a:spLocks noRot="1" noChangeArrowheads="1" noTextEdit="1"/>
          </p:cNvSpPr>
          <p:nvPr>
            <p:ph type="sldImg"/>
          </p:nvPr>
        </p:nvSpPr>
        <p:spPr>
          <a:xfrm>
            <a:off x="1135063" y="693738"/>
            <a:ext cx="4591050" cy="3444875"/>
          </a:xfrm>
          <a:ln/>
        </p:spPr>
      </p:sp>
      <p:sp>
        <p:nvSpPr>
          <p:cNvPr id="110596" name="Rectangle 3"/>
          <p:cNvSpPr>
            <a:spLocks noGrp="1" noChangeArrowheads="1"/>
          </p:cNvSpPr>
          <p:nvPr>
            <p:ph type="body" idx="1"/>
          </p:nvPr>
        </p:nvSpPr>
        <p:spPr>
          <a:xfrm>
            <a:off x="914400" y="4368800"/>
            <a:ext cx="5029200" cy="4140200"/>
          </a:xfrm>
          <a:noFill/>
          <a:ln/>
        </p:spPr>
        <p:txBody>
          <a:bodyPr/>
          <a:lstStyle/>
          <a:p>
            <a:pPr eaLnBrk="1" hangingPunct="1"/>
            <a:endParaRPr lang="en-US" smtClean="0"/>
          </a:p>
        </p:txBody>
      </p:sp>
      <p:sp>
        <p:nvSpPr>
          <p:cNvPr id="110597"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C1EA6E82-03E9-44C5-9494-30E17E0D13FA}" type="slidenum">
              <a:rPr lang="en-US" smtClean="0"/>
              <a:pPr/>
              <a:t>34</a:t>
            </a:fld>
            <a:endParaRPr lang="en-US" smtClean="0"/>
          </a:p>
        </p:txBody>
      </p:sp>
      <p:sp>
        <p:nvSpPr>
          <p:cNvPr id="111619" name="Rectangle 2"/>
          <p:cNvSpPr>
            <a:spLocks noRot="1" noChangeArrowheads="1" noTextEdit="1"/>
          </p:cNvSpPr>
          <p:nvPr>
            <p:ph type="sldImg"/>
          </p:nvPr>
        </p:nvSpPr>
        <p:spPr>
          <a:xfrm>
            <a:off x="1136650" y="693738"/>
            <a:ext cx="4591050" cy="3444875"/>
          </a:xfrm>
          <a:ln/>
        </p:spPr>
      </p:sp>
      <p:sp>
        <p:nvSpPr>
          <p:cNvPr id="111620" name="Rectangle 3"/>
          <p:cNvSpPr>
            <a:spLocks noGrp="1" noChangeArrowheads="1"/>
          </p:cNvSpPr>
          <p:nvPr>
            <p:ph type="body" idx="1"/>
          </p:nvPr>
        </p:nvSpPr>
        <p:spPr>
          <a:xfrm>
            <a:off x="912813" y="4370388"/>
            <a:ext cx="5032375" cy="4138612"/>
          </a:xfrm>
          <a:noFill/>
          <a:ln/>
        </p:spPr>
        <p:txBody>
          <a:bodyPr/>
          <a:lstStyle/>
          <a:p>
            <a:pPr eaLnBrk="1" hangingPunct="1"/>
            <a:r>
              <a:rPr lang="en-US" smtClean="0"/>
              <a:t>Twelve source of payment categories are created from information collected in the household and medical provider components of MEPS.  Two of the categories—other private (OR) and other public (OU)—were constructed to handle conflicting information in the health insurance and payment sections of the household questionnaire.  For example, a survey respondent may have reported a private insurance payment when he or she did not have private health insurance.  In a situation such as this, the source of payment would be shown as “other private.” </a:t>
            </a:r>
          </a:p>
          <a:p>
            <a:pPr eaLnBrk="1" hangingPunct="1"/>
            <a:endParaRPr lang="en-US" smtClean="0"/>
          </a:p>
        </p:txBody>
      </p:sp>
      <p:sp>
        <p:nvSpPr>
          <p:cNvPr id="111621"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F0870C3A-2360-4D47-900A-2162E740944C}" type="slidenum">
              <a:rPr lang="en-US" smtClean="0"/>
              <a:pPr/>
              <a:t>35</a:t>
            </a:fld>
            <a:endParaRPr lang="en-US" smtClean="0"/>
          </a:p>
        </p:txBody>
      </p:sp>
      <p:sp>
        <p:nvSpPr>
          <p:cNvPr id="112643" name="Rectangle 2"/>
          <p:cNvSpPr>
            <a:spLocks noRot="1" noChangeArrowheads="1" noTextEdit="1"/>
          </p:cNvSpPr>
          <p:nvPr>
            <p:ph type="sldImg"/>
          </p:nvPr>
        </p:nvSpPr>
        <p:spPr>
          <a:xfrm>
            <a:off x="1136650" y="693738"/>
            <a:ext cx="4591050" cy="3444875"/>
          </a:xfrm>
          <a:ln/>
        </p:spPr>
      </p:sp>
      <p:sp>
        <p:nvSpPr>
          <p:cNvPr id="112644" name="Rectangle 3"/>
          <p:cNvSpPr>
            <a:spLocks noGrp="1" noChangeArrowheads="1"/>
          </p:cNvSpPr>
          <p:nvPr>
            <p:ph type="body" idx="1"/>
          </p:nvPr>
        </p:nvSpPr>
        <p:spPr>
          <a:xfrm>
            <a:off x="912813" y="4370388"/>
            <a:ext cx="5032375" cy="4138612"/>
          </a:xfrm>
          <a:noFill/>
          <a:ln/>
        </p:spPr>
        <p:txBody>
          <a:bodyPr/>
          <a:lstStyle/>
          <a:p>
            <a:pPr eaLnBrk="1" hangingPunct="1"/>
            <a:r>
              <a:rPr lang="en-US" smtClean="0"/>
              <a:t>MPC data are needed because household respondents frequently cannot provide complete information on expenditures by third parties.  People in a managed care plan or a public program such as Medicaid, for example, usually know their out-of-pockets expenses but not the amounts paid by their insurance.  </a:t>
            </a:r>
          </a:p>
          <a:p>
            <a:pPr eaLnBrk="1" hangingPunct="1"/>
            <a:endParaRPr lang="en-US" smtClean="0"/>
          </a:p>
          <a:p>
            <a:pPr eaLnBrk="1" hangingPunct="1"/>
            <a:r>
              <a:rPr lang="en-US" sz="1300" smtClean="0"/>
              <a:t>In the charge and payment section of the household questionnaire, respondents are asked to list the sources of payment and amounts paid for each of their events.  For most event types, the medical provider, with the respondent’s permission, is contacted and asked to provide similar information. </a:t>
            </a:r>
            <a:r>
              <a:rPr lang="en-US" smtClean="0"/>
              <a:t>The MPC includes all hospitals, pharmacies, and agency home health care providers identified by household respondents and a subset of the physicians. </a:t>
            </a:r>
            <a:r>
              <a:rPr lang="en-US" sz="1300" smtClean="0"/>
              <a:t>The medical provider information collected in the MPC is used to fill gaps in the information provided by household respondents.</a:t>
            </a:r>
          </a:p>
          <a:p>
            <a:pPr eaLnBrk="1" hangingPunct="1"/>
            <a:endParaRPr lang="en-US" smtClean="0"/>
          </a:p>
        </p:txBody>
      </p:sp>
      <p:sp>
        <p:nvSpPr>
          <p:cNvPr id="112645"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01F802F8-D2E0-4805-9A1F-8722845EBB05}" type="slidenum">
              <a:rPr lang="en-US" smtClean="0"/>
              <a:pPr/>
              <a:t>36</a:t>
            </a:fld>
            <a:endParaRPr lang="en-US" smtClean="0"/>
          </a:p>
        </p:txBody>
      </p:sp>
      <p:sp>
        <p:nvSpPr>
          <p:cNvPr id="113667" name="Rectangle 2"/>
          <p:cNvSpPr>
            <a:spLocks noRot="1" noChangeArrowheads="1" noTextEdit="1"/>
          </p:cNvSpPr>
          <p:nvPr>
            <p:ph type="sldImg"/>
          </p:nvPr>
        </p:nvSpPr>
        <p:spPr>
          <a:xfrm>
            <a:off x="1136650" y="693738"/>
            <a:ext cx="4591050" cy="3444875"/>
          </a:xfrm>
          <a:ln/>
        </p:spPr>
      </p:sp>
      <p:sp>
        <p:nvSpPr>
          <p:cNvPr id="113668" name="Rectangle 3"/>
          <p:cNvSpPr>
            <a:spLocks noGrp="1" noChangeArrowheads="1"/>
          </p:cNvSpPr>
          <p:nvPr>
            <p:ph type="body" idx="1"/>
          </p:nvPr>
        </p:nvSpPr>
        <p:spPr>
          <a:xfrm>
            <a:off x="912813" y="4370388"/>
            <a:ext cx="5032375" cy="4138612"/>
          </a:xfrm>
          <a:noFill/>
          <a:ln/>
        </p:spPr>
        <p:txBody>
          <a:bodyPr/>
          <a:lstStyle/>
          <a:p>
            <a:pPr eaLnBrk="1" hangingPunct="1"/>
            <a:r>
              <a:rPr lang="en-US" smtClean="0"/>
              <a:t>* Have some expenditure data for RX for self filers</a:t>
            </a:r>
          </a:p>
        </p:txBody>
      </p:sp>
      <p:sp>
        <p:nvSpPr>
          <p:cNvPr id="113669"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32A18E2E-9FB5-4387-804D-7CDC275DF40E}" type="slidenum">
              <a:rPr lang="en-US" smtClean="0"/>
              <a:pPr/>
              <a:t>37</a:t>
            </a:fld>
            <a:endParaRPr lang="en-US" smtClean="0"/>
          </a:p>
        </p:txBody>
      </p:sp>
      <p:sp>
        <p:nvSpPr>
          <p:cNvPr id="114691" name="Rectangle 2"/>
          <p:cNvSpPr>
            <a:spLocks noRot="1" noChangeArrowheads="1" noTextEdit="1"/>
          </p:cNvSpPr>
          <p:nvPr>
            <p:ph type="sldImg"/>
          </p:nvPr>
        </p:nvSpPr>
        <p:spPr>
          <a:xfrm>
            <a:off x="1136650" y="693738"/>
            <a:ext cx="4591050" cy="3444875"/>
          </a:xfrm>
          <a:ln/>
        </p:spPr>
      </p:sp>
      <p:sp>
        <p:nvSpPr>
          <p:cNvPr id="114692" name="Rectangle 3"/>
          <p:cNvSpPr>
            <a:spLocks noGrp="1" noChangeArrowheads="1"/>
          </p:cNvSpPr>
          <p:nvPr>
            <p:ph type="body" idx="1"/>
          </p:nvPr>
        </p:nvSpPr>
        <p:spPr>
          <a:xfrm>
            <a:off x="912813" y="4370388"/>
            <a:ext cx="5032375" cy="4138612"/>
          </a:xfrm>
          <a:noFill/>
          <a:ln/>
        </p:spPr>
        <p:txBody>
          <a:bodyPr/>
          <a:lstStyle/>
          <a:p>
            <a:pPr eaLnBrk="1" hangingPunct="1"/>
            <a:endParaRPr lang="en-US" sz="1100" smtClean="0"/>
          </a:p>
          <a:p>
            <a:pPr eaLnBrk="1" hangingPunct="1"/>
            <a:endParaRPr lang="en-US" sz="1100" b="1" smtClean="0"/>
          </a:p>
        </p:txBody>
      </p:sp>
      <p:sp>
        <p:nvSpPr>
          <p:cNvPr id="114693"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6FB55808-B4C4-417F-B551-8154439FABBC}" type="slidenum">
              <a:rPr lang="en-US" smtClean="0"/>
              <a:pPr/>
              <a:t>38</a:t>
            </a:fld>
            <a:endParaRPr lang="en-US" smtClean="0"/>
          </a:p>
        </p:txBody>
      </p:sp>
      <p:sp>
        <p:nvSpPr>
          <p:cNvPr id="115715" name="Rectangle 2"/>
          <p:cNvSpPr>
            <a:spLocks noRot="1" noChangeArrowheads="1" noTextEdit="1"/>
          </p:cNvSpPr>
          <p:nvPr>
            <p:ph type="sldImg"/>
          </p:nvPr>
        </p:nvSpPr>
        <p:spPr>
          <a:xfrm>
            <a:off x="1136650" y="693738"/>
            <a:ext cx="4591050" cy="3444875"/>
          </a:xfrm>
          <a:ln/>
        </p:spPr>
      </p:sp>
      <p:sp>
        <p:nvSpPr>
          <p:cNvPr id="115716" name="Rectangle 3"/>
          <p:cNvSpPr>
            <a:spLocks noGrp="1" noChangeArrowheads="1"/>
          </p:cNvSpPr>
          <p:nvPr>
            <p:ph type="body" idx="1"/>
          </p:nvPr>
        </p:nvSpPr>
        <p:spPr>
          <a:xfrm>
            <a:off x="912813" y="4370388"/>
            <a:ext cx="5032375" cy="4138612"/>
          </a:xfrm>
          <a:noFill/>
          <a:ln/>
        </p:spPr>
        <p:txBody>
          <a:bodyPr/>
          <a:lstStyle/>
          <a:p>
            <a:pPr eaLnBrk="1" hangingPunct="1"/>
            <a:endParaRPr lang="en-US" sz="1100" smtClean="0"/>
          </a:p>
          <a:p>
            <a:pPr eaLnBrk="1" hangingPunct="1"/>
            <a:endParaRPr lang="en-US" sz="1100" b="1" smtClean="0"/>
          </a:p>
        </p:txBody>
      </p:sp>
      <p:sp>
        <p:nvSpPr>
          <p:cNvPr id="115717"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C0665F4A-AB54-4401-A39E-5A2DB00BA6E2}" type="slidenum">
              <a:rPr lang="en-US" smtClean="0"/>
              <a:pPr/>
              <a:t>39</a:t>
            </a:fld>
            <a:endParaRPr lang="en-US" smtClean="0"/>
          </a:p>
        </p:txBody>
      </p:sp>
      <p:sp>
        <p:nvSpPr>
          <p:cNvPr id="116739" name="Rectangle 2"/>
          <p:cNvSpPr>
            <a:spLocks noRot="1" noChangeArrowheads="1" noTextEdit="1"/>
          </p:cNvSpPr>
          <p:nvPr>
            <p:ph type="sldImg"/>
          </p:nvPr>
        </p:nvSpPr>
        <p:spPr>
          <a:xfrm>
            <a:off x="1136650" y="693738"/>
            <a:ext cx="4591050" cy="3444875"/>
          </a:xfrm>
          <a:ln/>
        </p:spPr>
      </p:sp>
      <p:sp>
        <p:nvSpPr>
          <p:cNvPr id="116740" name="Rectangle 3"/>
          <p:cNvSpPr>
            <a:spLocks noGrp="1" noChangeArrowheads="1"/>
          </p:cNvSpPr>
          <p:nvPr>
            <p:ph type="body" idx="1"/>
          </p:nvPr>
        </p:nvSpPr>
        <p:spPr>
          <a:xfrm>
            <a:off x="912813" y="4370388"/>
            <a:ext cx="5032375" cy="4138612"/>
          </a:xfrm>
          <a:noFill/>
          <a:ln/>
        </p:spPr>
        <p:txBody>
          <a:bodyPr/>
          <a:lstStyle/>
          <a:p>
            <a:pPr eaLnBrk="1" hangingPunct="1"/>
            <a:r>
              <a:rPr lang="en-US" smtClean="0"/>
              <a:t>A flat fee is a fixed charge for a package of health care services provided over time, and a flat fee group is the set of events covered by the charge.  At least one of the events in the flat fee group reported by the HC respondent must have occurred during the reference year.  Other events in the flat fee group could have occurred before or after the reference year.</a:t>
            </a:r>
          </a:p>
          <a:p>
            <a:pPr eaLnBrk="1" hangingPunct="1"/>
            <a:endParaRPr lang="en-US" smtClean="0"/>
          </a:p>
        </p:txBody>
      </p:sp>
      <p:sp>
        <p:nvSpPr>
          <p:cNvPr id="116741"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89BC6A2-042C-4256-B82A-3E47DFEDE0EC}" type="slidenum">
              <a:rPr lang="en-US" smtClean="0"/>
              <a:pPr/>
              <a:t>4</a:t>
            </a:fld>
            <a:endParaRPr lang="en-US" smtClean="0"/>
          </a:p>
        </p:txBody>
      </p:sp>
      <p:sp>
        <p:nvSpPr>
          <p:cNvPr id="80899" name="Rectangle 2"/>
          <p:cNvSpPr>
            <a:spLocks noRot="1" noChangeArrowheads="1" noTextEdit="1"/>
          </p:cNvSpPr>
          <p:nvPr>
            <p:ph type="sldImg"/>
          </p:nvPr>
        </p:nvSpPr>
        <p:spPr>
          <a:ln/>
        </p:spPr>
      </p:sp>
      <p:sp>
        <p:nvSpPr>
          <p:cNvPr id="80900" name="Rectangle 3"/>
          <p:cNvSpPr>
            <a:spLocks noGrp="1" noChangeArrowheads="1"/>
          </p:cNvSpPr>
          <p:nvPr>
            <p:ph type="body" idx="1"/>
          </p:nvPr>
        </p:nvSpPr>
        <p:spPr>
          <a:xfrm>
            <a:off x="1066800" y="4370388"/>
            <a:ext cx="4648200" cy="4138612"/>
          </a:xfrm>
          <a:noFill/>
          <a:ln/>
        </p:spPr>
        <p:txBody>
          <a:bodyPr/>
          <a:lstStyle/>
          <a:p>
            <a:pPr eaLnBrk="1" hangingPunct="1"/>
            <a:r>
              <a:rPr lang="en-US" smtClean="0"/>
              <a:t>MEPS is primarily designed to provide nationally representative data on the types of health care Americans use, how frequently they use them, how much is paid for the services and the sources of payments. </a:t>
            </a:r>
          </a:p>
          <a:p>
            <a:pPr eaLnBrk="1" hangingPunct="1"/>
            <a:endParaRPr lang="en-US" smtClean="0"/>
          </a:p>
          <a:p>
            <a:pPr eaLnBrk="1" hangingPunct="1"/>
            <a:r>
              <a:rPr lang="en-US" smtClean="0"/>
              <a:t>MEPS supports distributional estimates of expenditures.  </a:t>
            </a:r>
          </a:p>
          <a:p>
            <a:pPr eaLnBrk="1" hangingPunct="1"/>
            <a:endParaRPr lang="en-US" smtClean="0"/>
          </a:p>
          <a:p>
            <a:pPr eaLnBrk="1" hangingPunct="1"/>
            <a:r>
              <a:rPr lang="en-US" smtClean="0"/>
              <a:t>MEPS also provides information on the types and cost of private health insurance available to and held by the U.S. population, and can be used to examine the association of demographics and expenditures and can track trends over time.</a:t>
            </a:r>
          </a:p>
          <a:p>
            <a:pPr eaLnBrk="1" hangingPunct="1"/>
            <a:endParaRPr lang="en-US" smtClean="0"/>
          </a:p>
        </p:txBody>
      </p:sp>
      <p:sp>
        <p:nvSpPr>
          <p:cNvPr id="80901"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03BE598E-E3C7-487C-B423-D6AFCA373066}" type="slidenum">
              <a:rPr lang="en-US" smtClean="0"/>
              <a:pPr/>
              <a:t>40</a:t>
            </a:fld>
            <a:endParaRPr lang="en-US" smtClean="0"/>
          </a:p>
        </p:txBody>
      </p:sp>
      <p:sp>
        <p:nvSpPr>
          <p:cNvPr id="117763" name="Rectangle 2"/>
          <p:cNvSpPr>
            <a:spLocks noRot="1" noChangeArrowheads="1" noTextEdit="1"/>
          </p:cNvSpPr>
          <p:nvPr>
            <p:ph type="sldImg"/>
          </p:nvPr>
        </p:nvSpPr>
        <p:spPr>
          <a:xfrm>
            <a:off x="1136650" y="693738"/>
            <a:ext cx="4591050" cy="3444875"/>
          </a:xfrm>
          <a:ln/>
        </p:spPr>
      </p:sp>
      <p:sp>
        <p:nvSpPr>
          <p:cNvPr id="117764" name="Rectangle 3"/>
          <p:cNvSpPr>
            <a:spLocks noGrp="1" noChangeArrowheads="1"/>
          </p:cNvSpPr>
          <p:nvPr>
            <p:ph type="body" idx="1"/>
          </p:nvPr>
        </p:nvSpPr>
        <p:spPr>
          <a:xfrm>
            <a:off x="912813" y="4370388"/>
            <a:ext cx="5032375" cy="4138612"/>
          </a:xfrm>
          <a:noFill/>
          <a:ln/>
        </p:spPr>
        <p:txBody>
          <a:bodyPr/>
          <a:lstStyle/>
          <a:p>
            <a:pPr eaLnBrk="1" hangingPunct="1"/>
            <a:r>
              <a:rPr lang="en-US" smtClean="0"/>
              <a:t>Zero expenditure events in the annual files can occur for several reasons, and the MEPS annual files typically have a small number of people with utilization data but no medical expenditures.</a:t>
            </a:r>
          </a:p>
        </p:txBody>
      </p:sp>
      <p:sp>
        <p:nvSpPr>
          <p:cNvPr id="117765"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FF307060-E745-497E-BA65-71EE80C49C7F}" type="slidenum">
              <a:rPr lang="en-US" smtClean="0"/>
              <a:pPr/>
              <a:t>41</a:t>
            </a:fld>
            <a:endParaRPr lang="en-US" smtClean="0"/>
          </a:p>
        </p:txBody>
      </p:sp>
      <p:sp>
        <p:nvSpPr>
          <p:cNvPr id="118787" name="Rectangle 2"/>
          <p:cNvSpPr>
            <a:spLocks noRot="1" noChangeArrowheads="1" noTextEdit="1"/>
          </p:cNvSpPr>
          <p:nvPr>
            <p:ph type="sldImg"/>
          </p:nvPr>
        </p:nvSpPr>
        <p:spPr>
          <a:xfrm>
            <a:off x="1131888" y="692150"/>
            <a:ext cx="4594225" cy="3446463"/>
          </a:xfrm>
          <a:ln/>
        </p:spPr>
      </p:sp>
      <p:sp>
        <p:nvSpPr>
          <p:cNvPr id="118788" name="Rectangle 3"/>
          <p:cNvSpPr>
            <a:spLocks noGrp="1" noChangeArrowheads="1"/>
          </p:cNvSpPr>
          <p:nvPr>
            <p:ph type="body" idx="1"/>
          </p:nvPr>
        </p:nvSpPr>
        <p:spPr>
          <a:xfrm>
            <a:off x="914400" y="4370388"/>
            <a:ext cx="5029200" cy="4138612"/>
          </a:xfrm>
          <a:noFill/>
          <a:ln/>
        </p:spPr>
        <p:txBody>
          <a:bodyPr/>
          <a:lstStyle/>
          <a:p>
            <a:pPr eaLnBrk="1" hangingPunct="1"/>
            <a:endParaRPr lang="en-US" smtClean="0"/>
          </a:p>
        </p:txBody>
      </p:sp>
      <p:sp>
        <p:nvSpPr>
          <p:cNvPr id="118789"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C6EA2628-79FB-4096-B972-310777D3DA64}" type="slidenum">
              <a:rPr lang="en-US" smtClean="0"/>
              <a:pPr/>
              <a:t>42</a:t>
            </a:fld>
            <a:endParaRPr lang="en-US" smtClean="0"/>
          </a:p>
        </p:txBody>
      </p:sp>
      <p:sp>
        <p:nvSpPr>
          <p:cNvPr id="119811" name="Rectangle 2"/>
          <p:cNvSpPr>
            <a:spLocks noRot="1" noChangeArrowheads="1" noTextEdit="1"/>
          </p:cNvSpPr>
          <p:nvPr>
            <p:ph type="sldImg"/>
          </p:nvPr>
        </p:nvSpPr>
        <p:spPr>
          <a:xfrm>
            <a:off x="1131888" y="692150"/>
            <a:ext cx="4594225" cy="3446463"/>
          </a:xfrm>
          <a:ln/>
        </p:spPr>
      </p:sp>
      <p:sp>
        <p:nvSpPr>
          <p:cNvPr id="119812" name="Rectangle 3"/>
          <p:cNvSpPr>
            <a:spLocks noGrp="1" noChangeArrowheads="1"/>
          </p:cNvSpPr>
          <p:nvPr>
            <p:ph type="body" idx="1"/>
          </p:nvPr>
        </p:nvSpPr>
        <p:spPr>
          <a:xfrm>
            <a:off x="1066800" y="4370388"/>
            <a:ext cx="4724400" cy="4138612"/>
          </a:xfrm>
          <a:noFill/>
          <a:ln/>
        </p:spPr>
        <p:txBody>
          <a:bodyPr lIns="89935" tIns="44967" rIns="89935" bIns="44967"/>
          <a:lstStyle/>
          <a:p>
            <a:pPr eaLnBrk="1" hangingPunct="1"/>
            <a:r>
              <a:rPr lang="en-US" smtClean="0"/>
              <a:t>Besides being  the primary source of MEPS public use data files, the MEPS Web site contains useful background information on the MEPS, electronic versions of publications, information on the on site data center, copies of survey instruments, and MEPS-net -- an  interactive query tool.</a:t>
            </a:r>
          </a:p>
          <a:p>
            <a:pPr eaLnBrk="1" hangingPunct="1"/>
            <a:endParaRPr lang="en-US" smtClean="0"/>
          </a:p>
          <a:p>
            <a:pPr eaLnBrk="1" hangingPunct="1"/>
            <a:r>
              <a:rPr lang="en-US" smtClean="0"/>
              <a:t>The web site also allows users to subscribe to mailing lists lists and e-mail notifications of  new data product and publication availability.</a:t>
            </a:r>
          </a:p>
          <a:p>
            <a:pPr eaLnBrk="1" hangingPunct="1"/>
            <a:endParaRPr lang="en-US" smtClean="0"/>
          </a:p>
          <a:p>
            <a:pPr eaLnBrk="1" hangingPunct="1"/>
            <a:r>
              <a:rPr lang="en-US" smtClean="0"/>
              <a:t>Researchers are invited to sign up to participate in the MEPS List-serve.  It is a moderated forum designed to facilitate free exchange of ideas and information about MEPS.  </a:t>
            </a:r>
          </a:p>
          <a:p>
            <a:pPr eaLnBrk="1" hangingPunct="1"/>
            <a:endParaRPr lang="en-US" smtClean="0"/>
          </a:p>
        </p:txBody>
      </p:sp>
      <p:sp>
        <p:nvSpPr>
          <p:cNvPr id="119813"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B5AA0240-5617-45A9-8595-EEBFEDF80412}" type="slidenum">
              <a:rPr lang="en-US" smtClean="0"/>
              <a:pPr/>
              <a:t>43</a:t>
            </a:fld>
            <a:endParaRPr lang="en-US" smtClean="0"/>
          </a:p>
        </p:txBody>
      </p:sp>
      <p:sp>
        <p:nvSpPr>
          <p:cNvPr id="120835" name="Rectangle 2"/>
          <p:cNvSpPr>
            <a:spLocks noRot="1" noChangeArrowheads="1" noTextEdit="1"/>
          </p:cNvSpPr>
          <p:nvPr>
            <p:ph type="sldImg"/>
          </p:nvPr>
        </p:nvSpPr>
        <p:spPr>
          <a:xfrm>
            <a:off x="1131888" y="692150"/>
            <a:ext cx="4594225" cy="3446463"/>
          </a:xfrm>
          <a:ln/>
        </p:spPr>
      </p:sp>
      <p:sp>
        <p:nvSpPr>
          <p:cNvPr id="120836" name="Rectangle 3"/>
          <p:cNvSpPr>
            <a:spLocks noGrp="1" noChangeArrowheads="1"/>
          </p:cNvSpPr>
          <p:nvPr>
            <p:ph type="body" idx="1"/>
          </p:nvPr>
        </p:nvSpPr>
        <p:spPr>
          <a:xfrm>
            <a:off x="1066800" y="4370388"/>
            <a:ext cx="4648200" cy="4138612"/>
          </a:xfrm>
          <a:noFill/>
          <a:ln/>
        </p:spPr>
        <p:txBody>
          <a:bodyPr/>
          <a:lstStyle/>
          <a:p>
            <a:pPr eaLnBrk="1" hangingPunct="1"/>
            <a:r>
              <a:rPr lang="en-US" smtClean="0"/>
              <a:t>The MEPS header contains links to:</a:t>
            </a:r>
          </a:p>
          <a:p>
            <a:pPr eaLnBrk="1" hangingPunct="1">
              <a:buFontTx/>
              <a:buChar char="•"/>
            </a:pPr>
            <a:r>
              <a:rPr lang="en-US" smtClean="0"/>
              <a:t>Frequently Asked Questions (FAQs)</a:t>
            </a:r>
          </a:p>
          <a:p>
            <a:pPr eaLnBrk="1" hangingPunct="1">
              <a:buFontTx/>
              <a:buChar char="•"/>
            </a:pPr>
            <a:r>
              <a:rPr lang="en-US" smtClean="0"/>
              <a:t>Contact e-mail address</a:t>
            </a:r>
          </a:p>
          <a:p>
            <a:pPr eaLnBrk="1" hangingPunct="1">
              <a:buFontTx/>
              <a:buChar char="•"/>
            </a:pPr>
            <a:r>
              <a:rPr lang="en-US" smtClean="0"/>
              <a:t>Translation of selected materials in Spanish</a:t>
            </a:r>
          </a:p>
          <a:p>
            <a:pPr eaLnBrk="1" hangingPunct="1">
              <a:buFontTx/>
              <a:buChar char="•"/>
            </a:pPr>
            <a:r>
              <a:rPr lang="en-US" smtClean="0"/>
              <a:t>A site map for searching the Web site</a:t>
            </a:r>
          </a:p>
          <a:p>
            <a:pPr eaLnBrk="1" hangingPunct="1">
              <a:buFontTx/>
              <a:buChar char="•"/>
            </a:pPr>
            <a:r>
              <a:rPr lang="en-US" smtClean="0"/>
              <a:t>A search feature</a:t>
            </a:r>
          </a:p>
          <a:p>
            <a:pPr eaLnBrk="1" hangingPunct="1"/>
            <a:endParaRPr lang="en-US" smtClean="0"/>
          </a:p>
        </p:txBody>
      </p:sp>
      <p:sp>
        <p:nvSpPr>
          <p:cNvPr id="120837"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50152030-31FF-4E36-807C-DE5BA3132346}" type="slidenum">
              <a:rPr lang="en-US" smtClean="0"/>
              <a:pPr/>
              <a:t>44</a:t>
            </a:fld>
            <a:endParaRPr lang="en-US" smtClean="0"/>
          </a:p>
        </p:txBody>
      </p:sp>
      <p:sp>
        <p:nvSpPr>
          <p:cNvPr id="121859" name="Rectangle 2"/>
          <p:cNvSpPr>
            <a:spLocks noRot="1" noChangeArrowheads="1" noTextEdit="1"/>
          </p:cNvSpPr>
          <p:nvPr>
            <p:ph type="sldImg"/>
          </p:nvPr>
        </p:nvSpPr>
        <p:spPr>
          <a:xfrm>
            <a:off x="1131888" y="692150"/>
            <a:ext cx="4594225" cy="3446463"/>
          </a:xfrm>
          <a:ln/>
        </p:spPr>
      </p:sp>
      <p:sp>
        <p:nvSpPr>
          <p:cNvPr id="121860" name="Rectangle 3"/>
          <p:cNvSpPr>
            <a:spLocks noGrp="1" noChangeArrowheads="1"/>
          </p:cNvSpPr>
          <p:nvPr>
            <p:ph type="body" idx="1"/>
          </p:nvPr>
        </p:nvSpPr>
        <p:spPr>
          <a:xfrm>
            <a:off x="1143000" y="4370388"/>
            <a:ext cx="4572000" cy="4138612"/>
          </a:xfrm>
          <a:noFill/>
          <a:ln/>
        </p:spPr>
        <p:txBody>
          <a:bodyPr/>
          <a:lstStyle/>
          <a:p>
            <a:pPr eaLnBrk="1" hangingPunct="1"/>
            <a:r>
              <a:rPr lang="en-US" smtClean="0"/>
              <a:t>All of the content of the MEPS Web site can be accessed through the left side navigation bar (in yellow). </a:t>
            </a:r>
          </a:p>
          <a:p>
            <a:pPr eaLnBrk="1" hangingPunct="1"/>
            <a:r>
              <a:rPr lang="en-US" smtClean="0"/>
              <a:t>Except for print specific materials, this navigation bar is displayed with each page.</a:t>
            </a:r>
          </a:p>
          <a:p>
            <a:pPr eaLnBrk="1" hangingPunct="1"/>
            <a:r>
              <a:rPr lang="en-US" smtClean="0"/>
              <a:t>To return from any page, use the MEPS Home link or the MEPS logo in the header. </a:t>
            </a:r>
          </a:p>
        </p:txBody>
      </p:sp>
      <p:sp>
        <p:nvSpPr>
          <p:cNvPr id="121861"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D3E3CAA9-42CF-45D5-B782-099F71B0F0C3}" type="slidenum">
              <a:rPr lang="en-US" smtClean="0"/>
              <a:pPr/>
              <a:t>45</a:t>
            </a:fld>
            <a:endParaRPr lang="en-US" smtClean="0"/>
          </a:p>
        </p:txBody>
      </p:sp>
      <p:sp>
        <p:nvSpPr>
          <p:cNvPr id="122883" name="Rectangle 2"/>
          <p:cNvSpPr>
            <a:spLocks noRot="1" noChangeArrowheads="1" noTextEdit="1"/>
          </p:cNvSpPr>
          <p:nvPr>
            <p:ph type="sldImg"/>
          </p:nvPr>
        </p:nvSpPr>
        <p:spPr>
          <a:xfrm>
            <a:off x="1136650" y="692150"/>
            <a:ext cx="4592638" cy="3446463"/>
          </a:xfrm>
          <a:ln/>
        </p:spPr>
      </p:sp>
      <p:sp>
        <p:nvSpPr>
          <p:cNvPr id="122884" name="Rectangle 3"/>
          <p:cNvSpPr>
            <a:spLocks noGrp="1" noChangeArrowheads="1"/>
          </p:cNvSpPr>
          <p:nvPr>
            <p:ph type="body" idx="1"/>
          </p:nvPr>
        </p:nvSpPr>
        <p:spPr>
          <a:xfrm>
            <a:off x="1066800" y="4370388"/>
            <a:ext cx="4724400" cy="4138612"/>
          </a:xfrm>
          <a:noFill/>
          <a:ln/>
        </p:spPr>
        <p:txBody>
          <a:bodyPr lIns="89908" tIns="44954" rIns="89908" bIns="44954"/>
          <a:lstStyle/>
          <a:p>
            <a:pPr eaLnBrk="1" hangingPunct="1"/>
            <a:r>
              <a:rPr lang="en-US" smtClean="0"/>
              <a:t>Periodically, MEPS user workshops are conducted.  The Web site contains information on planned workshops and enrollment information.     </a:t>
            </a:r>
          </a:p>
          <a:p>
            <a:pPr eaLnBrk="1" hangingPunct="1"/>
            <a:endParaRPr lang="en-US" smtClean="0"/>
          </a:p>
          <a:p>
            <a:pPr eaLnBrk="1" hangingPunct="1"/>
            <a:r>
              <a:rPr lang="en-US" smtClean="0"/>
              <a:t> </a:t>
            </a:r>
          </a:p>
          <a:p>
            <a:pPr eaLnBrk="1" hangingPunct="1"/>
            <a:endParaRPr lang="en-US" smtClean="0"/>
          </a:p>
        </p:txBody>
      </p:sp>
      <p:sp>
        <p:nvSpPr>
          <p:cNvPr id="122885"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F8A3FF83-BB41-4236-919F-3E4C4F4DF261}" type="slidenum">
              <a:rPr lang="en-US" smtClean="0"/>
              <a:pPr/>
              <a:t>46</a:t>
            </a:fld>
            <a:endParaRPr lang="en-US" smtClean="0"/>
          </a:p>
        </p:txBody>
      </p:sp>
      <p:sp>
        <p:nvSpPr>
          <p:cNvPr id="123907" name="Rectangle 2"/>
          <p:cNvSpPr>
            <a:spLocks noRot="1" noChangeArrowheads="1" noTextEdit="1"/>
          </p:cNvSpPr>
          <p:nvPr>
            <p:ph type="sldImg"/>
          </p:nvPr>
        </p:nvSpPr>
        <p:spPr>
          <a:xfrm>
            <a:off x="1135063" y="692150"/>
            <a:ext cx="4592637" cy="3446463"/>
          </a:xfrm>
          <a:ln/>
        </p:spPr>
      </p:sp>
      <p:sp>
        <p:nvSpPr>
          <p:cNvPr id="123908" name="Rectangle 3"/>
          <p:cNvSpPr>
            <a:spLocks noGrp="1" noChangeArrowheads="1"/>
          </p:cNvSpPr>
          <p:nvPr>
            <p:ph type="body" idx="1"/>
          </p:nvPr>
        </p:nvSpPr>
        <p:spPr>
          <a:xfrm>
            <a:off x="914400" y="4370388"/>
            <a:ext cx="5029200" cy="4138612"/>
          </a:xfrm>
          <a:noFill/>
          <a:ln/>
        </p:spPr>
        <p:txBody>
          <a:bodyPr/>
          <a:lstStyle/>
          <a:p>
            <a:pPr eaLnBrk="1" hangingPunct="1"/>
            <a:r>
              <a:rPr lang="en-US" smtClean="0"/>
              <a:t>All MEPS publications are available on the MEPS website in both PDF and HTML format.</a:t>
            </a:r>
          </a:p>
        </p:txBody>
      </p:sp>
      <p:sp>
        <p:nvSpPr>
          <p:cNvPr id="123909"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22B18A16-ACA8-4473-B5DA-7A78AA46CCF5}" type="slidenum">
              <a:rPr lang="en-US" smtClean="0"/>
              <a:pPr/>
              <a:t>47</a:t>
            </a:fld>
            <a:endParaRPr lang="en-US" smtClean="0"/>
          </a:p>
        </p:txBody>
      </p:sp>
      <p:sp>
        <p:nvSpPr>
          <p:cNvPr id="124931" name="Rectangle 2"/>
          <p:cNvSpPr>
            <a:spLocks noRot="1" noChangeArrowheads="1" noTextEdit="1"/>
          </p:cNvSpPr>
          <p:nvPr>
            <p:ph type="sldImg"/>
          </p:nvPr>
        </p:nvSpPr>
        <p:spPr>
          <a:xfrm>
            <a:off x="1131888" y="692150"/>
            <a:ext cx="4594225" cy="3446463"/>
          </a:xfrm>
          <a:ln/>
        </p:spPr>
      </p:sp>
      <p:sp>
        <p:nvSpPr>
          <p:cNvPr id="124932" name="Rectangle 3"/>
          <p:cNvSpPr>
            <a:spLocks noGrp="1" noChangeArrowheads="1"/>
          </p:cNvSpPr>
          <p:nvPr>
            <p:ph type="body" idx="1"/>
          </p:nvPr>
        </p:nvSpPr>
        <p:spPr>
          <a:xfrm>
            <a:off x="1143000" y="4370388"/>
            <a:ext cx="4648200" cy="4138612"/>
          </a:xfrm>
          <a:noFill/>
          <a:ln/>
        </p:spPr>
        <p:txBody>
          <a:bodyPr/>
          <a:lstStyle/>
          <a:p>
            <a:pPr eaLnBrk="1" hangingPunct="1"/>
            <a:r>
              <a:rPr lang="en-US" smtClean="0"/>
              <a:t>All of the MEPS-HC  public use data files are available for downloading from the MEPS web site as ASCII files with SAS/SPSS format statements.  Zipped format is available to facilitate quicker downloading.  Selected files are available free of charge from the AHRQ clearinghouse.</a:t>
            </a:r>
          </a:p>
          <a:p>
            <a:pPr eaLnBrk="1" hangingPunct="1"/>
            <a:endParaRPr lang="en-US" smtClean="0"/>
          </a:p>
          <a:p>
            <a:pPr eaLnBrk="1" hangingPunct="1"/>
            <a:endParaRPr lang="en-US" smtClean="0"/>
          </a:p>
          <a:p>
            <a:pPr eaLnBrk="1" hangingPunct="1"/>
            <a:endParaRPr lang="en-US" smtClean="0"/>
          </a:p>
        </p:txBody>
      </p:sp>
      <p:sp>
        <p:nvSpPr>
          <p:cNvPr id="124933"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0FF028E9-CF89-4F31-B89E-7A55FBA8D541}" type="slidenum">
              <a:rPr lang="en-US" smtClean="0"/>
              <a:pPr/>
              <a:t>48</a:t>
            </a:fld>
            <a:endParaRPr lang="en-US" smtClean="0"/>
          </a:p>
        </p:txBody>
      </p:sp>
      <p:sp>
        <p:nvSpPr>
          <p:cNvPr id="125955" name="Rectangle 2"/>
          <p:cNvSpPr>
            <a:spLocks noRot="1" noChangeArrowheads="1" noTextEdit="1"/>
          </p:cNvSpPr>
          <p:nvPr>
            <p:ph type="sldImg"/>
          </p:nvPr>
        </p:nvSpPr>
        <p:spPr>
          <a:xfrm>
            <a:off x="1131888" y="692150"/>
            <a:ext cx="4594225" cy="3446463"/>
          </a:xfrm>
          <a:ln/>
        </p:spPr>
      </p:sp>
      <p:sp>
        <p:nvSpPr>
          <p:cNvPr id="125956" name="Rectangle 3"/>
          <p:cNvSpPr>
            <a:spLocks noGrp="1" noChangeArrowheads="1"/>
          </p:cNvSpPr>
          <p:nvPr>
            <p:ph type="body" idx="1"/>
          </p:nvPr>
        </p:nvSpPr>
        <p:spPr>
          <a:xfrm>
            <a:off x="1143000" y="4370388"/>
            <a:ext cx="4572000" cy="4138612"/>
          </a:xfrm>
          <a:noFill/>
          <a:ln/>
        </p:spPr>
        <p:txBody>
          <a:bodyPr lIns="89935" tIns="44967" rIns="89935" bIns="44967"/>
          <a:lstStyle/>
          <a:p>
            <a:pPr eaLnBrk="1" hangingPunct="1"/>
            <a:r>
              <a:rPr lang="en-US" smtClean="0"/>
              <a:t>For technical assistance you can send an e-mail to the MEPSPD mailbox on the web site and a staff member will get back to you within 24 hours.</a:t>
            </a:r>
          </a:p>
        </p:txBody>
      </p:sp>
      <p:sp>
        <p:nvSpPr>
          <p:cNvPr id="125957"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5448AE59-090B-4918-B8D2-AF60D2699E5E}" type="slidenum">
              <a:rPr lang="en-US" smtClean="0"/>
              <a:pPr/>
              <a:t>49</a:t>
            </a:fld>
            <a:endParaRPr lang="en-US" smtClean="0"/>
          </a:p>
        </p:txBody>
      </p:sp>
      <p:sp>
        <p:nvSpPr>
          <p:cNvPr id="126979" name="Rectangle 2"/>
          <p:cNvSpPr>
            <a:spLocks noRot="1" noChangeArrowheads="1" noTextEdit="1"/>
          </p:cNvSpPr>
          <p:nvPr>
            <p:ph type="sldImg"/>
          </p:nvPr>
        </p:nvSpPr>
        <p:spPr>
          <a:xfrm>
            <a:off x="1131888" y="692150"/>
            <a:ext cx="4594225" cy="3446463"/>
          </a:xfrm>
          <a:ln/>
        </p:spPr>
      </p:sp>
      <p:sp>
        <p:nvSpPr>
          <p:cNvPr id="126980" name="Rectangle 3"/>
          <p:cNvSpPr>
            <a:spLocks noGrp="1" noChangeArrowheads="1"/>
          </p:cNvSpPr>
          <p:nvPr>
            <p:ph type="body" idx="1"/>
          </p:nvPr>
        </p:nvSpPr>
        <p:spPr>
          <a:xfrm>
            <a:off x="1066800" y="4370388"/>
            <a:ext cx="4724400" cy="4138612"/>
          </a:xfrm>
          <a:noFill/>
          <a:ln/>
        </p:spPr>
        <p:txBody>
          <a:bodyPr/>
          <a:lstStyle/>
          <a:p>
            <a:pPr eaLnBrk="1" hangingPunct="1"/>
            <a:r>
              <a:rPr lang="en-US" smtClean="0"/>
              <a:t>An application to access the data center is available on the MEPS website, as well as an outline of the entire application process.  Project proposals are submitted to the data center coordinator and are reviewed within one week to determine the projects’ feasibility and data availability.  IRB review is required.</a:t>
            </a:r>
          </a:p>
          <a:p>
            <a:pPr eaLnBrk="1" hangingPunct="1"/>
            <a:endParaRPr lang="en-US" smtClean="0"/>
          </a:p>
        </p:txBody>
      </p:sp>
      <p:sp>
        <p:nvSpPr>
          <p:cNvPr id="126981"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283978EE-C2ED-45A7-A69A-DD605A73FB2B}" type="slidenum">
              <a:rPr lang="en-US" smtClean="0"/>
              <a:pPr/>
              <a:t>5</a:t>
            </a:fld>
            <a:endParaRPr lang="en-US" smtClean="0"/>
          </a:p>
        </p:txBody>
      </p:sp>
      <p:sp>
        <p:nvSpPr>
          <p:cNvPr id="81923" name="Rectangle 2"/>
          <p:cNvSpPr>
            <a:spLocks noRot="1" noChangeArrowheads="1" noTextEdit="1"/>
          </p:cNvSpPr>
          <p:nvPr>
            <p:ph type="sldImg"/>
          </p:nvPr>
        </p:nvSpPr>
        <p:spPr>
          <a:xfrm>
            <a:off x="1133475" y="692150"/>
            <a:ext cx="4594225" cy="3446463"/>
          </a:xfrm>
          <a:ln/>
        </p:spPr>
      </p:sp>
      <p:sp>
        <p:nvSpPr>
          <p:cNvPr id="81924" name="Rectangle 3"/>
          <p:cNvSpPr>
            <a:spLocks noGrp="1" noChangeArrowheads="1"/>
          </p:cNvSpPr>
          <p:nvPr>
            <p:ph type="body" idx="1"/>
          </p:nvPr>
        </p:nvSpPr>
        <p:spPr>
          <a:xfrm>
            <a:off x="1066800" y="4370388"/>
            <a:ext cx="4648200" cy="4138612"/>
          </a:xfrm>
          <a:noFill/>
          <a:ln/>
        </p:spPr>
        <p:txBody>
          <a:bodyPr/>
          <a:lstStyle/>
          <a:p>
            <a:pPr eaLnBrk="1" hangingPunct="1"/>
            <a:r>
              <a:rPr lang="en-US" smtClean="0"/>
              <a:t>The MEPS sample is a sub-sample of respondents from the previous year’s NHIS, sponsored by NCHS. The National Health Interview Survey is based on a stratified multistage sample design.  In the first stage primary sampling units are selected and consist of counties or groups of counties.  In the second stage area segments are selected within the primary sampling units ( PSU’s), and finally, housing units are selected within the area segments.  This design is representative of the civilian non-institutionalized population of the US.</a:t>
            </a:r>
          </a:p>
          <a:p>
            <a:pPr eaLnBrk="1" hangingPunct="1"/>
            <a:endParaRPr lang="en-US" smtClean="0"/>
          </a:p>
          <a:p>
            <a:pPr eaLnBrk="1" hangingPunct="1"/>
            <a:r>
              <a:rPr lang="en-US" smtClean="0"/>
              <a:t>The MEPS is administered through 5 in-person interviews over a 2.5 year period using Computer Assisted Personal Interviewing (CAPI) technology.  Both person and family level data are collected.  Interviews average 90 minutes and have a range of one to four hours, depending on the number of persons in the household and their health care utilization.</a:t>
            </a:r>
          </a:p>
          <a:p>
            <a:pPr eaLnBrk="1" hangingPunct="1"/>
            <a:endParaRPr lang="en-US" smtClean="0"/>
          </a:p>
        </p:txBody>
      </p:sp>
      <p:sp>
        <p:nvSpPr>
          <p:cNvPr id="81925"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D7B28EA1-3D4C-4986-9AFB-189DBFC3962F}" type="slidenum">
              <a:rPr lang="en-US" smtClean="0"/>
              <a:pPr/>
              <a:t>50</a:t>
            </a:fld>
            <a:endParaRPr lang="en-US" smtClean="0"/>
          </a:p>
        </p:txBody>
      </p:sp>
      <p:sp>
        <p:nvSpPr>
          <p:cNvPr id="128003" name="Rectangle 2"/>
          <p:cNvSpPr>
            <a:spLocks noRot="1" noChangeArrowheads="1" noTextEdit="1"/>
          </p:cNvSpPr>
          <p:nvPr>
            <p:ph type="sldImg"/>
          </p:nvPr>
        </p:nvSpPr>
        <p:spPr>
          <a:xfrm>
            <a:off x="1133475" y="692150"/>
            <a:ext cx="4594225" cy="3446463"/>
          </a:xfrm>
          <a:ln/>
        </p:spPr>
      </p:sp>
      <p:sp>
        <p:nvSpPr>
          <p:cNvPr id="128004" name="Rectangle 3"/>
          <p:cNvSpPr>
            <a:spLocks noGrp="1" noChangeArrowheads="1"/>
          </p:cNvSpPr>
          <p:nvPr>
            <p:ph type="body" idx="1"/>
          </p:nvPr>
        </p:nvSpPr>
        <p:spPr>
          <a:xfrm>
            <a:off x="1143000" y="4292600"/>
            <a:ext cx="4572000" cy="4216400"/>
          </a:xfrm>
          <a:noFill/>
          <a:ln/>
        </p:spPr>
        <p:txBody>
          <a:bodyPr/>
          <a:lstStyle/>
          <a:p>
            <a:pPr eaLnBrk="1" hangingPunct="1"/>
            <a:r>
              <a:rPr lang="en-US" smtClean="0"/>
              <a:t>The AHRQ Data Center is located in the Eisenberg Building at 540 Gaither Road in Rockville, Maryland.  The Data Center is in a secure room with terminals connected to a secure LAN.  An abundance of statistical software is available, as well as limited staff support.</a:t>
            </a:r>
          </a:p>
        </p:txBody>
      </p:sp>
      <p:sp>
        <p:nvSpPr>
          <p:cNvPr id="128005"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EF798B4E-FBFA-4EE0-9004-86928EF75F33}" type="slidenum">
              <a:rPr lang="en-US" smtClean="0"/>
              <a:pPr/>
              <a:t>51</a:t>
            </a:fld>
            <a:endParaRPr lang="en-US" smtClean="0"/>
          </a:p>
        </p:txBody>
      </p:sp>
      <p:sp>
        <p:nvSpPr>
          <p:cNvPr id="129027" name="Rectangle 2"/>
          <p:cNvSpPr>
            <a:spLocks noRot="1" noChangeArrowheads="1" noTextEdit="1"/>
          </p:cNvSpPr>
          <p:nvPr>
            <p:ph type="sldImg"/>
          </p:nvPr>
        </p:nvSpPr>
        <p:spPr>
          <a:xfrm>
            <a:off x="1133475" y="692150"/>
            <a:ext cx="4594225" cy="3446463"/>
          </a:xfrm>
          <a:ln/>
        </p:spPr>
      </p:sp>
      <p:sp>
        <p:nvSpPr>
          <p:cNvPr id="129028" name="Rectangle 3"/>
          <p:cNvSpPr>
            <a:spLocks noGrp="1" noChangeArrowheads="1"/>
          </p:cNvSpPr>
          <p:nvPr>
            <p:ph type="body" idx="1"/>
          </p:nvPr>
        </p:nvSpPr>
        <p:spPr>
          <a:xfrm>
            <a:off x="1143000" y="4446588"/>
            <a:ext cx="4572000" cy="4062412"/>
          </a:xfrm>
          <a:noFill/>
          <a:ln/>
        </p:spPr>
        <p:txBody>
          <a:bodyPr/>
          <a:lstStyle/>
          <a:p>
            <a:pPr eaLnBrk="1" hangingPunct="1"/>
            <a:r>
              <a:rPr lang="en-US" smtClean="0"/>
              <a:t>Researchers can bring data into the data center to merge with the MEPS data, but no data files can be removed from the data center.  Access is granted only to the data needed for the approved project.  All tabular data and tables will be reviewed for confidentiality before release from the data center.  All the files related to a project are stored, allowing the researcher to return at a future date to replicate or expand on previous work.</a:t>
            </a:r>
          </a:p>
        </p:txBody>
      </p:sp>
      <p:sp>
        <p:nvSpPr>
          <p:cNvPr id="129029"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0E2895B1-4451-49F2-96EA-C4BF6C3F3382}" type="slidenum">
              <a:rPr lang="en-US" smtClean="0"/>
              <a:pPr/>
              <a:t>52</a:t>
            </a:fld>
            <a:endParaRPr lang="en-US" smtClean="0"/>
          </a:p>
        </p:txBody>
      </p:sp>
      <p:sp>
        <p:nvSpPr>
          <p:cNvPr id="130051" name="Rectangle 2"/>
          <p:cNvSpPr>
            <a:spLocks noRot="1" noChangeArrowheads="1" noTextEdit="1"/>
          </p:cNvSpPr>
          <p:nvPr>
            <p:ph type="sldImg"/>
          </p:nvPr>
        </p:nvSpPr>
        <p:spPr>
          <a:xfrm>
            <a:off x="1133475" y="692150"/>
            <a:ext cx="4594225" cy="3446463"/>
          </a:xfrm>
          <a:ln/>
        </p:spPr>
      </p:sp>
      <p:sp>
        <p:nvSpPr>
          <p:cNvPr id="130052" name="Rectangle 3"/>
          <p:cNvSpPr>
            <a:spLocks noGrp="1" noChangeArrowheads="1"/>
          </p:cNvSpPr>
          <p:nvPr>
            <p:ph type="body" idx="1"/>
          </p:nvPr>
        </p:nvSpPr>
        <p:spPr>
          <a:xfrm>
            <a:off x="914400" y="4370388"/>
            <a:ext cx="5029200" cy="4138612"/>
          </a:xfrm>
          <a:noFill/>
          <a:ln/>
        </p:spPr>
        <p:txBody>
          <a:bodyPr/>
          <a:lstStyle/>
          <a:p>
            <a:pPr eaLnBrk="1" hangingPunct="1"/>
            <a:endParaRPr lang="en-US" smtClean="0"/>
          </a:p>
        </p:txBody>
      </p:sp>
      <p:sp>
        <p:nvSpPr>
          <p:cNvPr id="130053"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7F631234-B77B-4FD5-A3E6-A00D346E7FC6}" type="slidenum">
              <a:rPr lang="en-US" smtClean="0"/>
              <a:pPr/>
              <a:t>53</a:t>
            </a:fld>
            <a:endParaRPr lang="en-US" smtClean="0"/>
          </a:p>
        </p:txBody>
      </p:sp>
      <p:sp>
        <p:nvSpPr>
          <p:cNvPr id="131075" name="Rectangle 2"/>
          <p:cNvSpPr>
            <a:spLocks noRot="1" noChangeArrowheads="1" noTextEdit="1"/>
          </p:cNvSpPr>
          <p:nvPr>
            <p:ph type="sldImg"/>
          </p:nvPr>
        </p:nvSpPr>
        <p:spPr>
          <a:xfrm>
            <a:off x="1133475" y="690563"/>
            <a:ext cx="4597400" cy="3449637"/>
          </a:xfrm>
          <a:ln/>
        </p:spPr>
      </p:sp>
      <p:sp>
        <p:nvSpPr>
          <p:cNvPr id="131076" name="Rectangle 3"/>
          <p:cNvSpPr>
            <a:spLocks noGrp="1" noChangeArrowheads="1"/>
          </p:cNvSpPr>
          <p:nvPr>
            <p:ph type="body" idx="1"/>
          </p:nvPr>
        </p:nvSpPr>
        <p:spPr>
          <a:xfrm>
            <a:off x="911225" y="4371975"/>
            <a:ext cx="5035550" cy="4138613"/>
          </a:xfrm>
          <a:noFill/>
          <a:ln/>
        </p:spPr>
        <p:txBody>
          <a:bodyPr/>
          <a:lstStyle/>
          <a:p>
            <a:pPr eaLnBrk="1" hangingPunct="1"/>
            <a:r>
              <a:rPr lang="en-US" smtClean="0"/>
              <a:t>An application to access the Data Center is available on the MEPS website, as well as an outline of the entire application process.  Project proposals are submitted to the Data Center coordinator and are reviewed within one week to determine the projects’ feasibility and data availability.  IRB review is required.</a:t>
            </a:r>
          </a:p>
        </p:txBody>
      </p:sp>
      <p:sp>
        <p:nvSpPr>
          <p:cNvPr id="131077"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79261949-CC25-4A66-BD83-116209FB9A48}" type="slidenum">
              <a:rPr lang="en-US" smtClean="0"/>
              <a:pPr/>
              <a:t>54</a:t>
            </a:fld>
            <a:endParaRPr lang="en-US" smtClean="0"/>
          </a:p>
        </p:txBody>
      </p:sp>
      <p:sp>
        <p:nvSpPr>
          <p:cNvPr id="132099" name="Rectangle 2"/>
          <p:cNvSpPr>
            <a:spLocks noRo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endParaRPr lang="en-US" smtClean="0"/>
          </a:p>
        </p:txBody>
      </p:sp>
      <p:sp>
        <p:nvSpPr>
          <p:cNvPr id="132101"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pPr defTabSz="917575"/>
            <a:fld id="{CFA148DA-38F7-4500-97EC-ED6F99C0A047}" type="slidenum">
              <a:rPr lang="en-US" smtClean="0"/>
              <a:pPr defTabSz="917575"/>
              <a:t>56</a:t>
            </a:fld>
            <a:endParaRPr lang="en-US" smtClean="0"/>
          </a:p>
        </p:txBody>
      </p:sp>
      <p:sp>
        <p:nvSpPr>
          <p:cNvPr id="133123" name="Rectangle 2"/>
          <p:cNvSpPr>
            <a:spLocks noRot="1" noChangeArrowheads="1" noTextEdit="1"/>
          </p:cNvSpPr>
          <p:nvPr>
            <p:ph type="sldImg"/>
          </p:nvPr>
        </p:nvSpPr>
        <p:spPr>
          <a:xfrm>
            <a:off x="1133475" y="692150"/>
            <a:ext cx="4594225" cy="3446463"/>
          </a:xfrm>
          <a:ln/>
        </p:spPr>
      </p:sp>
      <p:sp>
        <p:nvSpPr>
          <p:cNvPr id="133124" name="Rectangle 3"/>
          <p:cNvSpPr>
            <a:spLocks noGrp="1" noChangeArrowheads="1"/>
          </p:cNvSpPr>
          <p:nvPr>
            <p:ph type="body" idx="1"/>
          </p:nvPr>
        </p:nvSpPr>
        <p:spPr>
          <a:xfrm>
            <a:off x="912813" y="4370388"/>
            <a:ext cx="5032375" cy="4138612"/>
          </a:xfrm>
          <a:noFill/>
          <a:ln/>
        </p:spPr>
        <p:txBody>
          <a:bodyPr/>
          <a:lstStyle/>
          <a:p>
            <a:pPr eaLnBrk="1" hangingPunct="1"/>
            <a:endParaRPr lang="en-US" smtClean="0"/>
          </a:p>
        </p:txBody>
      </p:sp>
      <p:sp>
        <p:nvSpPr>
          <p:cNvPr id="133125"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ln/>
        </p:spPr>
      </p:sp>
      <p:sp>
        <p:nvSpPr>
          <p:cNvPr id="134147" name="Notes Placeholder 2"/>
          <p:cNvSpPr>
            <a:spLocks noGrp="1"/>
          </p:cNvSpPr>
          <p:nvPr>
            <p:ph type="body" idx="1"/>
          </p:nvPr>
        </p:nvSpPr>
        <p:spPr>
          <a:noFill/>
          <a:ln/>
        </p:spPr>
        <p:txBody>
          <a:bodyPr/>
          <a:lstStyle/>
          <a:p>
            <a:endParaRPr lang="en-US" smtClean="0"/>
          </a:p>
        </p:txBody>
      </p:sp>
      <p:sp>
        <p:nvSpPr>
          <p:cNvPr id="134148" name="Slide Number Placeholder 3"/>
          <p:cNvSpPr>
            <a:spLocks noGrp="1"/>
          </p:cNvSpPr>
          <p:nvPr>
            <p:ph type="sldNum" sz="quarter" idx="5"/>
          </p:nvPr>
        </p:nvSpPr>
        <p:spPr>
          <a:noFill/>
        </p:spPr>
        <p:txBody>
          <a:bodyPr/>
          <a:lstStyle/>
          <a:p>
            <a:fld id="{B33702EC-9E85-4F66-9FE3-03F39E63E938}" type="slidenum">
              <a:rPr lang="en-US" smtClean="0"/>
              <a:pPr/>
              <a:t>57</a:t>
            </a:fld>
            <a:endParaRPr lang="en-US" smtClean="0"/>
          </a:p>
        </p:txBody>
      </p:sp>
      <p:sp>
        <p:nvSpPr>
          <p:cNvPr id="134149"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a:ln/>
        </p:spPr>
      </p:sp>
      <p:sp>
        <p:nvSpPr>
          <p:cNvPr id="135171" name="Notes Placeholder 2"/>
          <p:cNvSpPr>
            <a:spLocks noGrp="1"/>
          </p:cNvSpPr>
          <p:nvPr>
            <p:ph type="body" idx="1"/>
          </p:nvPr>
        </p:nvSpPr>
        <p:spPr>
          <a:noFill/>
          <a:ln/>
        </p:spPr>
        <p:txBody>
          <a:bodyPr/>
          <a:lstStyle/>
          <a:p>
            <a:endParaRPr lang="en-US" smtClean="0"/>
          </a:p>
        </p:txBody>
      </p:sp>
      <p:sp>
        <p:nvSpPr>
          <p:cNvPr id="135172" name="Slide Number Placeholder 3"/>
          <p:cNvSpPr>
            <a:spLocks noGrp="1"/>
          </p:cNvSpPr>
          <p:nvPr>
            <p:ph type="sldNum" sz="quarter" idx="5"/>
          </p:nvPr>
        </p:nvSpPr>
        <p:spPr>
          <a:noFill/>
        </p:spPr>
        <p:txBody>
          <a:bodyPr/>
          <a:lstStyle/>
          <a:p>
            <a:fld id="{8DC17355-B811-4108-8F61-619DB29C2D23}" type="slidenum">
              <a:rPr lang="en-US" smtClean="0"/>
              <a:pPr/>
              <a:t>58</a:t>
            </a:fld>
            <a:endParaRPr lang="en-US" smtClean="0"/>
          </a:p>
        </p:txBody>
      </p:sp>
      <p:sp>
        <p:nvSpPr>
          <p:cNvPr id="135173"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a:ln/>
        </p:spPr>
      </p:sp>
      <p:sp>
        <p:nvSpPr>
          <p:cNvPr id="136195" name="Notes Placeholder 2"/>
          <p:cNvSpPr>
            <a:spLocks noGrp="1"/>
          </p:cNvSpPr>
          <p:nvPr>
            <p:ph type="body" idx="1"/>
          </p:nvPr>
        </p:nvSpPr>
        <p:spPr>
          <a:noFill/>
          <a:ln/>
        </p:spPr>
        <p:txBody>
          <a:bodyPr/>
          <a:lstStyle/>
          <a:p>
            <a:endParaRPr lang="en-US" smtClean="0"/>
          </a:p>
        </p:txBody>
      </p:sp>
      <p:sp>
        <p:nvSpPr>
          <p:cNvPr id="136196" name="Slide Number Placeholder 3"/>
          <p:cNvSpPr>
            <a:spLocks noGrp="1"/>
          </p:cNvSpPr>
          <p:nvPr>
            <p:ph type="sldNum" sz="quarter" idx="5"/>
          </p:nvPr>
        </p:nvSpPr>
        <p:spPr>
          <a:noFill/>
        </p:spPr>
        <p:txBody>
          <a:bodyPr/>
          <a:lstStyle/>
          <a:p>
            <a:fld id="{2D9BBAD7-79B1-4A62-80D2-2FCCB8CF7021}" type="slidenum">
              <a:rPr lang="en-US" smtClean="0"/>
              <a:pPr/>
              <a:t>59</a:t>
            </a:fld>
            <a:endParaRPr lang="en-US" smtClean="0"/>
          </a:p>
        </p:txBody>
      </p:sp>
      <p:sp>
        <p:nvSpPr>
          <p:cNvPr id="136197"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4DF5049E-1B69-4A62-AA76-ADA0A49941DA}" type="slidenum">
              <a:rPr lang="en-US" smtClean="0"/>
              <a:pPr/>
              <a:t>60</a:t>
            </a:fld>
            <a:endParaRPr lang="en-US" smtClean="0"/>
          </a:p>
        </p:txBody>
      </p:sp>
      <p:sp>
        <p:nvSpPr>
          <p:cNvPr id="137219" name="Rectangle 7"/>
          <p:cNvSpPr txBox="1">
            <a:spLocks noGrp="1" noChangeArrowheads="1"/>
          </p:cNvSpPr>
          <p:nvPr/>
        </p:nvSpPr>
        <p:spPr bwMode="auto">
          <a:xfrm>
            <a:off x="3884613" y="8737600"/>
            <a:ext cx="2971800" cy="460375"/>
          </a:xfrm>
          <a:prstGeom prst="rect">
            <a:avLst/>
          </a:prstGeom>
          <a:noFill/>
          <a:ln w="9525">
            <a:noFill/>
            <a:miter lim="800000"/>
            <a:headEnd/>
            <a:tailEnd/>
          </a:ln>
        </p:spPr>
        <p:txBody>
          <a:bodyPr lIns="91730" tIns="45866" rIns="91730" bIns="45866" anchor="b"/>
          <a:lstStyle/>
          <a:p>
            <a:pPr algn="r" defTabSz="917575"/>
            <a:fld id="{E6C1EF1B-EA86-4DF9-AB26-0D30643D13BA}" type="slidenum">
              <a:rPr lang="en-US" sz="1200"/>
              <a:pPr algn="r" defTabSz="917575"/>
              <a:t>60</a:t>
            </a:fld>
            <a:endParaRPr lang="en-US" sz="1200"/>
          </a:p>
        </p:txBody>
      </p:sp>
      <p:sp>
        <p:nvSpPr>
          <p:cNvPr id="137220" name="Rectangle 2"/>
          <p:cNvSpPr>
            <a:spLocks noGrp="1" noRot="1" noChangeAspect="1" noChangeArrowheads="1" noTextEdit="1"/>
          </p:cNvSpPr>
          <p:nvPr>
            <p:ph type="sldImg"/>
          </p:nvPr>
        </p:nvSpPr>
        <p:spPr>
          <a:xfrm>
            <a:off x="1133475" y="692150"/>
            <a:ext cx="4592638" cy="3446463"/>
          </a:xfrm>
          <a:ln/>
        </p:spPr>
      </p:sp>
      <p:sp>
        <p:nvSpPr>
          <p:cNvPr id="137221" name="Rectangle 3"/>
          <p:cNvSpPr>
            <a:spLocks noGrp="1" noChangeArrowheads="1"/>
          </p:cNvSpPr>
          <p:nvPr>
            <p:ph type="body" idx="1"/>
          </p:nvPr>
        </p:nvSpPr>
        <p:spPr>
          <a:xfrm>
            <a:off x="914400" y="4368800"/>
            <a:ext cx="5029200" cy="4140200"/>
          </a:xfrm>
          <a:noFill/>
          <a:ln/>
        </p:spPr>
        <p:txBody>
          <a:bodyPr/>
          <a:lstStyle/>
          <a:p>
            <a:pPr eaLnBrk="1" hangingPunct="1"/>
            <a:endParaRPr lang="en-US" smtClean="0"/>
          </a:p>
        </p:txBody>
      </p:sp>
      <p:sp>
        <p:nvSpPr>
          <p:cNvPr id="137222" name="Date Placeholder 5"/>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597BA808-8959-4F83-A5A4-56D1A60D2775}" type="slidenum">
              <a:rPr lang="en-US" smtClean="0"/>
              <a:pPr/>
              <a:t>61</a:t>
            </a:fld>
            <a:endParaRPr lang="en-US" smtClean="0"/>
          </a:p>
        </p:txBody>
      </p:sp>
      <p:sp>
        <p:nvSpPr>
          <p:cNvPr id="138243" name="Rectangle 7"/>
          <p:cNvSpPr txBox="1">
            <a:spLocks noGrp="1" noChangeArrowheads="1"/>
          </p:cNvSpPr>
          <p:nvPr/>
        </p:nvSpPr>
        <p:spPr bwMode="auto">
          <a:xfrm>
            <a:off x="3884613" y="8737600"/>
            <a:ext cx="2971800" cy="460375"/>
          </a:xfrm>
          <a:prstGeom prst="rect">
            <a:avLst/>
          </a:prstGeom>
          <a:noFill/>
          <a:ln w="9525">
            <a:noFill/>
            <a:miter lim="800000"/>
            <a:headEnd/>
            <a:tailEnd/>
          </a:ln>
        </p:spPr>
        <p:txBody>
          <a:bodyPr lIns="91730" tIns="45866" rIns="91730" bIns="45866" anchor="b"/>
          <a:lstStyle/>
          <a:p>
            <a:pPr algn="r" defTabSz="917575"/>
            <a:fld id="{80D25E9A-A4E9-4F39-8181-E4F398E692C6}" type="slidenum">
              <a:rPr lang="en-US" sz="1200"/>
              <a:pPr algn="r" defTabSz="917575"/>
              <a:t>61</a:t>
            </a:fld>
            <a:endParaRPr lang="en-US" sz="1200"/>
          </a:p>
        </p:txBody>
      </p:sp>
      <p:sp>
        <p:nvSpPr>
          <p:cNvPr id="138244" name="Rectangle 2"/>
          <p:cNvSpPr>
            <a:spLocks noGrp="1" noRot="1" noChangeAspect="1" noChangeArrowheads="1" noTextEdit="1"/>
          </p:cNvSpPr>
          <p:nvPr>
            <p:ph type="sldImg"/>
          </p:nvPr>
        </p:nvSpPr>
        <p:spPr>
          <a:xfrm>
            <a:off x="1131888" y="690563"/>
            <a:ext cx="4598987" cy="3449637"/>
          </a:xfrm>
          <a:ln/>
        </p:spPr>
      </p:sp>
      <p:sp>
        <p:nvSpPr>
          <p:cNvPr id="138245" name="Rectangle 3"/>
          <p:cNvSpPr>
            <a:spLocks noGrp="1" noChangeArrowheads="1"/>
          </p:cNvSpPr>
          <p:nvPr>
            <p:ph type="body" idx="1"/>
          </p:nvPr>
        </p:nvSpPr>
        <p:spPr>
          <a:noFill/>
          <a:ln/>
        </p:spPr>
        <p:txBody>
          <a:bodyPr/>
          <a:lstStyle/>
          <a:p>
            <a:pPr eaLnBrk="1" hangingPunct="1"/>
            <a:endParaRPr lang="en-US" smtClean="0"/>
          </a:p>
        </p:txBody>
      </p:sp>
      <p:sp>
        <p:nvSpPr>
          <p:cNvPr id="138246" name="Date Placeholder 5"/>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EA392C51-04B8-41BF-9A47-87821BFEEBF8}" type="slidenum">
              <a:rPr lang="en-US" smtClean="0"/>
              <a:pPr/>
              <a:t>62</a:t>
            </a:fld>
            <a:endParaRPr lang="en-US" smtClean="0"/>
          </a:p>
        </p:txBody>
      </p:sp>
      <p:sp>
        <p:nvSpPr>
          <p:cNvPr id="139267" name="Rectangle 7"/>
          <p:cNvSpPr txBox="1">
            <a:spLocks noGrp="1" noChangeArrowheads="1"/>
          </p:cNvSpPr>
          <p:nvPr/>
        </p:nvSpPr>
        <p:spPr bwMode="auto">
          <a:xfrm>
            <a:off x="3884613" y="8737600"/>
            <a:ext cx="2971800" cy="460375"/>
          </a:xfrm>
          <a:prstGeom prst="rect">
            <a:avLst/>
          </a:prstGeom>
          <a:noFill/>
          <a:ln w="9525">
            <a:noFill/>
            <a:miter lim="800000"/>
            <a:headEnd/>
            <a:tailEnd/>
          </a:ln>
        </p:spPr>
        <p:txBody>
          <a:bodyPr lIns="91730" tIns="45866" rIns="91730" bIns="45866" anchor="b"/>
          <a:lstStyle/>
          <a:p>
            <a:pPr algn="r" defTabSz="917575"/>
            <a:fld id="{20F25C3A-D59D-4CD9-B8DC-F371A4E01609}" type="slidenum">
              <a:rPr lang="en-US" sz="1200"/>
              <a:pPr algn="r" defTabSz="917575"/>
              <a:t>62</a:t>
            </a:fld>
            <a:endParaRPr lang="en-US" sz="1200"/>
          </a:p>
        </p:txBody>
      </p:sp>
      <p:sp>
        <p:nvSpPr>
          <p:cNvPr id="139268" name="Rectangle 2"/>
          <p:cNvSpPr>
            <a:spLocks noGrp="1" noRot="1" noChangeAspect="1" noChangeArrowheads="1" noTextEdit="1"/>
          </p:cNvSpPr>
          <p:nvPr>
            <p:ph type="sldImg"/>
          </p:nvPr>
        </p:nvSpPr>
        <p:spPr>
          <a:xfrm>
            <a:off x="1133475" y="692150"/>
            <a:ext cx="4592638" cy="3446463"/>
          </a:xfrm>
          <a:ln/>
        </p:spPr>
      </p:sp>
      <p:sp>
        <p:nvSpPr>
          <p:cNvPr id="139269" name="Rectangle 3"/>
          <p:cNvSpPr>
            <a:spLocks noGrp="1" noChangeArrowheads="1"/>
          </p:cNvSpPr>
          <p:nvPr>
            <p:ph type="body" idx="1"/>
          </p:nvPr>
        </p:nvSpPr>
        <p:spPr>
          <a:xfrm>
            <a:off x="914400" y="4368800"/>
            <a:ext cx="5029200" cy="4140200"/>
          </a:xfrm>
          <a:noFill/>
          <a:ln/>
        </p:spPr>
        <p:txBody>
          <a:bodyPr/>
          <a:lstStyle/>
          <a:p>
            <a:pPr eaLnBrk="1" hangingPunct="1"/>
            <a:r>
              <a:rPr lang="en-US" smtClean="0"/>
              <a:t>Reading the documentation before writing programs or starting your analysis is important for understanding how the programs should be written as well as the appropriateness of MEPS information for your analytic goals.</a:t>
            </a:r>
          </a:p>
          <a:p>
            <a:pPr eaLnBrk="1" hangingPunct="1"/>
            <a:endParaRPr lang="en-US" smtClean="0"/>
          </a:p>
          <a:p>
            <a:pPr eaLnBrk="1" hangingPunct="1"/>
            <a:r>
              <a:rPr lang="en-US" smtClean="0"/>
              <a:t>The documentation is extensive, but divided into sections and sub-sections for easy reference.</a:t>
            </a:r>
          </a:p>
          <a:p>
            <a:pPr eaLnBrk="1" hangingPunct="1"/>
            <a:endParaRPr lang="en-US" smtClean="0"/>
          </a:p>
          <a:p>
            <a:pPr eaLnBrk="1" hangingPunct="1"/>
            <a:endParaRPr lang="en-US" smtClean="0"/>
          </a:p>
        </p:txBody>
      </p:sp>
      <p:sp>
        <p:nvSpPr>
          <p:cNvPr id="139270" name="Date Placeholder 5"/>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01E5226E-D9D1-43BC-BDEB-A8D3224967AE}" type="slidenum">
              <a:rPr lang="en-US" smtClean="0"/>
              <a:pPr/>
              <a:t>63</a:t>
            </a:fld>
            <a:endParaRPr lang="en-US" smtClean="0"/>
          </a:p>
        </p:txBody>
      </p:sp>
      <p:sp>
        <p:nvSpPr>
          <p:cNvPr id="140291" name="Rectangle 7"/>
          <p:cNvSpPr txBox="1">
            <a:spLocks noGrp="1" noChangeArrowheads="1"/>
          </p:cNvSpPr>
          <p:nvPr/>
        </p:nvSpPr>
        <p:spPr bwMode="auto">
          <a:xfrm>
            <a:off x="3884613" y="8737600"/>
            <a:ext cx="2971800" cy="460375"/>
          </a:xfrm>
          <a:prstGeom prst="rect">
            <a:avLst/>
          </a:prstGeom>
          <a:noFill/>
          <a:ln w="9525">
            <a:noFill/>
            <a:miter lim="800000"/>
            <a:headEnd/>
            <a:tailEnd/>
          </a:ln>
        </p:spPr>
        <p:txBody>
          <a:bodyPr lIns="91730" tIns="45866" rIns="91730" bIns="45866" anchor="b"/>
          <a:lstStyle/>
          <a:p>
            <a:pPr algn="r" defTabSz="917575"/>
            <a:fld id="{24E2422D-979B-4910-BE10-9B55B1D8553A}" type="slidenum">
              <a:rPr lang="en-US" sz="1200"/>
              <a:pPr algn="r" defTabSz="917575"/>
              <a:t>63</a:t>
            </a:fld>
            <a:endParaRPr lang="en-US" sz="1200"/>
          </a:p>
        </p:txBody>
      </p:sp>
      <p:sp>
        <p:nvSpPr>
          <p:cNvPr id="140292" name="Rectangle 2"/>
          <p:cNvSpPr>
            <a:spLocks noGrp="1" noRot="1" noChangeAspect="1" noChangeArrowheads="1" noTextEdit="1"/>
          </p:cNvSpPr>
          <p:nvPr>
            <p:ph type="sldImg"/>
          </p:nvPr>
        </p:nvSpPr>
        <p:spPr>
          <a:xfrm>
            <a:off x="1133475" y="692150"/>
            <a:ext cx="4592638" cy="3446463"/>
          </a:xfrm>
          <a:ln/>
        </p:spPr>
      </p:sp>
      <p:sp>
        <p:nvSpPr>
          <p:cNvPr id="140293" name="Rectangle 3"/>
          <p:cNvSpPr>
            <a:spLocks noGrp="1" noChangeArrowheads="1"/>
          </p:cNvSpPr>
          <p:nvPr>
            <p:ph type="body" idx="1"/>
          </p:nvPr>
        </p:nvSpPr>
        <p:spPr>
          <a:xfrm>
            <a:off x="914400" y="4368800"/>
            <a:ext cx="5029200" cy="4140200"/>
          </a:xfrm>
          <a:noFill/>
          <a:ln/>
        </p:spPr>
        <p:txBody>
          <a:bodyPr/>
          <a:lstStyle/>
          <a:p>
            <a:pPr eaLnBrk="1" hangingPunct="1"/>
            <a:endParaRPr lang="en-US" smtClean="0"/>
          </a:p>
        </p:txBody>
      </p:sp>
      <p:sp>
        <p:nvSpPr>
          <p:cNvPr id="140294" name="Date Placeholder 5"/>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960AC2E2-F0D9-4938-81EE-4A8634169C6A}" type="slidenum">
              <a:rPr lang="en-US" smtClean="0"/>
              <a:pPr/>
              <a:t>64</a:t>
            </a:fld>
            <a:endParaRPr lang="en-US" smtClean="0"/>
          </a:p>
        </p:txBody>
      </p:sp>
      <p:sp>
        <p:nvSpPr>
          <p:cNvPr id="141315" name="Rectangle 7"/>
          <p:cNvSpPr txBox="1">
            <a:spLocks noGrp="1" noChangeArrowheads="1"/>
          </p:cNvSpPr>
          <p:nvPr/>
        </p:nvSpPr>
        <p:spPr bwMode="auto">
          <a:xfrm>
            <a:off x="3884613" y="8737600"/>
            <a:ext cx="2971800" cy="460375"/>
          </a:xfrm>
          <a:prstGeom prst="rect">
            <a:avLst/>
          </a:prstGeom>
          <a:noFill/>
          <a:ln w="9525">
            <a:noFill/>
            <a:miter lim="800000"/>
            <a:headEnd/>
            <a:tailEnd/>
          </a:ln>
        </p:spPr>
        <p:txBody>
          <a:bodyPr lIns="91730" tIns="45866" rIns="91730" bIns="45866" anchor="b"/>
          <a:lstStyle/>
          <a:p>
            <a:pPr algn="r" defTabSz="917575"/>
            <a:fld id="{8D3EC11B-4310-43D1-B773-FC3263861D5A}" type="slidenum">
              <a:rPr lang="en-US" sz="1200"/>
              <a:pPr algn="r" defTabSz="917575"/>
              <a:t>64</a:t>
            </a:fld>
            <a:endParaRPr lang="en-US" sz="1200"/>
          </a:p>
        </p:txBody>
      </p:sp>
      <p:sp>
        <p:nvSpPr>
          <p:cNvPr id="141316" name="Rectangle 2"/>
          <p:cNvSpPr>
            <a:spLocks noGrp="1" noRot="1" noChangeAspect="1" noChangeArrowheads="1" noTextEdit="1"/>
          </p:cNvSpPr>
          <p:nvPr>
            <p:ph type="sldImg"/>
          </p:nvPr>
        </p:nvSpPr>
        <p:spPr>
          <a:xfrm>
            <a:off x="1133475" y="692150"/>
            <a:ext cx="4592638" cy="3446463"/>
          </a:xfrm>
          <a:ln/>
        </p:spPr>
      </p:sp>
      <p:sp>
        <p:nvSpPr>
          <p:cNvPr id="141317" name="Rectangle 3"/>
          <p:cNvSpPr>
            <a:spLocks noGrp="1" noChangeArrowheads="1"/>
          </p:cNvSpPr>
          <p:nvPr>
            <p:ph type="body" idx="1"/>
          </p:nvPr>
        </p:nvSpPr>
        <p:spPr>
          <a:xfrm>
            <a:off x="914400" y="4368800"/>
            <a:ext cx="5029200" cy="4140200"/>
          </a:xfrm>
          <a:noFill/>
          <a:ln/>
        </p:spPr>
        <p:txBody>
          <a:bodyPr/>
          <a:lstStyle/>
          <a:p>
            <a:pPr eaLnBrk="1" hangingPunct="1"/>
            <a:endParaRPr lang="en-US" smtClean="0"/>
          </a:p>
        </p:txBody>
      </p:sp>
      <p:sp>
        <p:nvSpPr>
          <p:cNvPr id="141318" name="Date Placeholder 5"/>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3714CD09-598F-44E5-AC1D-71883D554277}" type="slidenum">
              <a:rPr lang="en-US" smtClean="0"/>
              <a:pPr/>
              <a:t>7</a:t>
            </a:fld>
            <a:endParaRPr lang="en-US" smtClean="0"/>
          </a:p>
        </p:txBody>
      </p:sp>
      <p:sp>
        <p:nvSpPr>
          <p:cNvPr id="83971" name="Rectangle 2"/>
          <p:cNvSpPr>
            <a:spLocks noRot="1" noChangeArrowheads="1" noTextEdit="1"/>
          </p:cNvSpPr>
          <p:nvPr>
            <p:ph type="sldImg"/>
          </p:nvPr>
        </p:nvSpPr>
        <p:spPr>
          <a:xfrm>
            <a:off x="1136650" y="692150"/>
            <a:ext cx="4592638" cy="3446463"/>
          </a:xfrm>
          <a:ln/>
        </p:spPr>
      </p:sp>
      <p:sp>
        <p:nvSpPr>
          <p:cNvPr id="83972" name="Rectangle 3"/>
          <p:cNvSpPr>
            <a:spLocks noGrp="1" noChangeArrowheads="1"/>
          </p:cNvSpPr>
          <p:nvPr>
            <p:ph type="body" idx="1"/>
          </p:nvPr>
        </p:nvSpPr>
        <p:spPr>
          <a:xfrm>
            <a:off x="1066800" y="4370388"/>
            <a:ext cx="4724400" cy="4138612"/>
          </a:xfrm>
          <a:noFill/>
          <a:ln/>
        </p:spPr>
        <p:txBody>
          <a:bodyPr lIns="91193" tIns="45596" rIns="91193" bIns="45596"/>
          <a:lstStyle/>
          <a:p>
            <a:pPr eaLnBrk="1" hangingPunct="1">
              <a:lnSpc>
                <a:spcPct val="90000"/>
              </a:lnSpc>
            </a:pPr>
            <a:r>
              <a:rPr lang="en-US" smtClean="0"/>
              <a:t>At each interview MEPS-HC collects detailed data on :</a:t>
            </a:r>
          </a:p>
          <a:p>
            <a:pPr eaLnBrk="1" hangingPunct="1">
              <a:lnSpc>
                <a:spcPct val="90000"/>
              </a:lnSpc>
            </a:pPr>
            <a:r>
              <a:rPr lang="en-US" b="1" smtClean="0"/>
              <a:t>Demographic</a:t>
            </a:r>
            <a:r>
              <a:rPr lang="en-US" smtClean="0"/>
              <a:t> </a:t>
            </a:r>
            <a:r>
              <a:rPr lang="en-US" b="1" smtClean="0"/>
              <a:t>Characteristics</a:t>
            </a:r>
            <a:r>
              <a:rPr lang="en-US" smtClean="0"/>
              <a:t>--including age, race/ethnicity, sex, marital status and family relationships.</a:t>
            </a:r>
          </a:p>
          <a:p>
            <a:pPr eaLnBrk="1" hangingPunct="1">
              <a:lnSpc>
                <a:spcPct val="90000"/>
              </a:lnSpc>
            </a:pPr>
            <a:r>
              <a:rPr lang="en-US" b="1" smtClean="0"/>
              <a:t>Charges and Payments</a:t>
            </a:r>
            <a:r>
              <a:rPr lang="en-US" smtClean="0"/>
              <a:t>—by payer source. </a:t>
            </a:r>
          </a:p>
          <a:p>
            <a:pPr eaLnBrk="1" hangingPunct="1">
              <a:lnSpc>
                <a:spcPct val="90000"/>
              </a:lnSpc>
            </a:pPr>
            <a:r>
              <a:rPr lang="en-US" b="1" smtClean="0"/>
              <a:t>Health  Status</a:t>
            </a:r>
            <a:r>
              <a:rPr lang="en-US" smtClean="0"/>
              <a:t>-- including overall physical and mental health status, and activity and functional limitations </a:t>
            </a:r>
          </a:p>
          <a:p>
            <a:pPr eaLnBrk="1" hangingPunct="1">
              <a:lnSpc>
                <a:spcPct val="90000"/>
              </a:lnSpc>
            </a:pPr>
            <a:r>
              <a:rPr lang="en-US" b="1" smtClean="0"/>
              <a:t>Conditions</a:t>
            </a:r>
            <a:r>
              <a:rPr lang="en-US" smtClean="0"/>
              <a:t> – including a list of priority conditions</a:t>
            </a:r>
          </a:p>
          <a:p>
            <a:pPr eaLnBrk="1" hangingPunct="1">
              <a:lnSpc>
                <a:spcPct val="90000"/>
              </a:lnSpc>
            </a:pPr>
            <a:r>
              <a:rPr lang="en-US" b="1" smtClean="0"/>
              <a:t>Utilization</a:t>
            </a:r>
            <a:r>
              <a:rPr lang="en-US" smtClean="0"/>
              <a:t> data for all hospital visits, including ER, inpatient and outpatient visits, physician services,  home health care, and prescribed medicines. </a:t>
            </a:r>
          </a:p>
          <a:p>
            <a:pPr eaLnBrk="1" hangingPunct="1">
              <a:lnSpc>
                <a:spcPct val="90000"/>
              </a:lnSpc>
            </a:pPr>
            <a:r>
              <a:rPr lang="en-US" b="1" smtClean="0"/>
              <a:t>Employment data</a:t>
            </a:r>
            <a:r>
              <a:rPr lang="en-US" smtClean="0"/>
              <a:t> for all persons 16+ including employment status and information about each job held such as hours worked, job tenure, wages, types of business and whether HI was offered.</a:t>
            </a:r>
          </a:p>
          <a:p>
            <a:pPr eaLnBrk="1" hangingPunct="1">
              <a:lnSpc>
                <a:spcPct val="90000"/>
              </a:lnSpc>
            </a:pPr>
            <a:r>
              <a:rPr lang="en-US" b="1" smtClean="0"/>
              <a:t>Health Insurance</a:t>
            </a:r>
            <a:r>
              <a:rPr lang="en-US" smtClean="0"/>
              <a:t> --both private and public health insurance status throughout the reference period and for each month,  who the policy holder is, and the source of coverage (employer sponsored or privately purchased).  We also collect information about who is covered, whether or not the policy is through an HMO,  self or family coverage, and if health insurance was available from the employer, whether or not the person elected coverage.</a:t>
            </a:r>
          </a:p>
          <a:p>
            <a:pPr eaLnBrk="1" hangingPunct="1">
              <a:lnSpc>
                <a:spcPct val="90000"/>
              </a:lnSpc>
            </a:pPr>
            <a:r>
              <a:rPr lang="en-US" smtClean="0"/>
              <a:t>    </a:t>
            </a:r>
          </a:p>
        </p:txBody>
      </p:sp>
      <p:sp>
        <p:nvSpPr>
          <p:cNvPr id="83973"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E528ACE4-CCCD-444F-9616-9D19409EE893}" type="slidenum">
              <a:rPr lang="en-US" smtClean="0"/>
              <a:pPr/>
              <a:t>8</a:t>
            </a:fld>
            <a:endParaRPr lang="en-US" smtClean="0"/>
          </a:p>
        </p:txBody>
      </p:sp>
      <p:sp>
        <p:nvSpPr>
          <p:cNvPr id="84995" name="Rectangle 2"/>
          <p:cNvSpPr>
            <a:spLocks noRot="1" noChangeArrowheads="1" noTextEdit="1"/>
          </p:cNvSpPr>
          <p:nvPr>
            <p:ph type="sldImg"/>
          </p:nvPr>
        </p:nvSpPr>
        <p:spPr>
          <a:xfrm>
            <a:off x="1087438" y="668338"/>
            <a:ext cx="4592637" cy="3446462"/>
          </a:xfrm>
          <a:ln/>
        </p:spPr>
      </p:sp>
      <p:sp>
        <p:nvSpPr>
          <p:cNvPr id="84996" name="Rectangle 3"/>
          <p:cNvSpPr>
            <a:spLocks noGrp="1" noChangeArrowheads="1"/>
          </p:cNvSpPr>
          <p:nvPr>
            <p:ph type="body" idx="1"/>
          </p:nvPr>
        </p:nvSpPr>
        <p:spPr>
          <a:xfrm>
            <a:off x="990600" y="4292600"/>
            <a:ext cx="4724400" cy="4606925"/>
          </a:xfrm>
          <a:noFill/>
          <a:ln/>
        </p:spPr>
        <p:txBody>
          <a:bodyPr lIns="91193" tIns="45596" rIns="91193" bIns="45596"/>
          <a:lstStyle/>
          <a:p>
            <a:pPr eaLnBrk="1" hangingPunct="1">
              <a:lnSpc>
                <a:spcPct val="80000"/>
              </a:lnSpc>
            </a:pPr>
            <a:r>
              <a:rPr lang="en-US" sz="1000" smtClean="0"/>
              <a:t>Supplemental sections are asked once a year and tend to focus on areas of policy interest.</a:t>
            </a:r>
          </a:p>
          <a:p>
            <a:pPr eaLnBrk="1" hangingPunct="1">
              <a:lnSpc>
                <a:spcPct val="80000"/>
              </a:lnSpc>
            </a:pPr>
            <a:r>
              <a:rPr lang="en-US" sz="1000" smtClean="0"/>
              <a:t>Sections asked in rounds 2 and 4 are:</a:t>
            </a:r>
          </a:p>
          <a:p>
            <a:pPr eaLnBrk="1" hangingPunct="1">
              <a:lnSpc>
                <a:spcPct val="80000"/>
              </a:lnSpc>
            </a:pPr>
            <a:r>
              <a:rPr lang="en-US" sz="1000" b="1" smtClean="0"/>
              <a:t>Access to care</a:t>
            </a:r>
            <a:r>
              <a:rPr lang="en-US" sz="1000" smtClean="0"/>
              <a:t>-- whether persons have a usual source of care, reasons for not having a usual source of care and difficulties in obtaining care, including language barriers.</a:t>
            </a:r>
          </a:p>
          <a:p>
            <a:pPr eaLnBrk="1" hangingPunct="1">
              <a:lnSpc>
                <a:spcPct val="80000"/>
              </a:lnSpc>
            </a:pPr>
            <a:r>
              <a:rPr lang="en-US" sz="1000" b="1" smtClean="0"/>
              <a:t>Child preventive health</a:t>
            </a:r>
            <a:r>
              <a:rPr lang="en-US" sz="1000" smtClean="0"/>
              <a:t> includes a series of questions about the amounts and types of preventive care a child may receive when going to see a health care provider.  Questions vary depending on the age of the child.  Other measures include Consumer Assessment of Health Plans (CAHPS) measures on health care received in the last year, the Columbia Impairment Scale for measuring behavior and relationships,  the Living with Illness Measure to quantify resistance to illness and health needs due to a condition, and questions to identify children with special health care needs.</a:t>
            </a:r>
          </a:p>
          <a:p>
            <a:pPr eaLnBrk="1" hangingPunct="1">
              <a:lnSpc>
                <a:spcPct val="80000"/>
              </a:lnSpc>
            </a:pPr>
            <a:r>
              <a:rPr lang="en-US" sz="1000" b="1" smtClean="0"/>
              <a:t>Satisfaction</a:t>
            </a:r>
            <a:r>
              <a:rPr lang="en-US" sz="1000" smtClean="0"/>
              <a:t>--with usual source of care, health plans, and choice of providers.</a:t>
            </a:r>
          </a:p>
          <a:p>
            <a:pPr eaLnBrk="1" hangingPunct="1">
              <a:lnSpc>
                <a:spcPct val="80000"/>
              </a:lnSpc>
            </a:pPr>
            <a:endParaRPr lang="en-US" sz="1000" smtClean="0"/>
          </a:p>
          <a:p>
            <a:pPr eaLnBrk="1" hangingPunct="1">
              <a:lnSpc>
                <a:spcPct val="80000"/>
              </a:lnSpc>
            </a:pPr>
            <a:r>
              <a:rPr lang="en-US" sz="1000" smtClean="0"/>
              <a:t>Sections asked in rounds 3 and 5 are:</a:t>
            </a:r>
          </a:p>
          <a:p>
            <a:pPr eaLnBrk="1" hangingPunct="1">
              <a:lnSpc>
                <a:spcPct val="80000"/>
              </a:lnSpc>
            </a:pPr>
            <a:r>
              <a:rPr lang="en-US" sz="1000" b="1" smtClean="0"/>
              <a:t>Assets </a:t>
            </a:r>
            <a:r>
              <a:rPr lang="en-US" sz="1000" smtClean="0"/>
              <a:t>– asked in round 5 only</a:t>
            </a:r>
          </a:p>
          <a:p>
            <a:pPr eaLnBrk="1" hangingPunct="1">
              <a:lnSpc>
                <a:spcPct val="80000"/>
              </a:lnSpc>
            </a:pPr>
            <a:r>
              <a:rPr lang="en-US" sz="1000" b="1" smtClean="0"/>
              <a:t>Income</a:t>
            </a:r>
            <a:r>
              <a:rPr lang="en-US" sz="1000" smtClean="0"/>
              <a:t>--amounts and types of income</a:t>
            </a:r>
          </a:p>
          <a:p>
            <a:pPr eaLnBrk="1" hangingPunct="1">
              <a:lnSpc>
                <a:spcPct val="80000"/>
              </a:lnSpc>
            </a:pPr>
            <a:r>
              <a:rPr lang="en-US" sz="1000" b="1" smtClean="0"/>
              <a:t>Preventive Care </a:t>
            </a:r>
            <a:r>
              <a:rPr lang="en-US" sz="1000" smtClean="0"/>
              <a:t>questions are asked for each person primarily about the receipt of preventive care or screening examinations.  Questions vary by age and gender subgroups.  </a:t>
            </a:r>
          </a:p>
          <a:p>
            <a:pPr eaLnBrk="1" hangingPunct="1">
              <a:lnSpc>
                <a:spcPct val="80000"/>
              </a:lnSpc>
            </a:pPr>
            <a:r>
              <a:rPr lang="en-US" sz="1000" b="1" smtClean="0"/>
              <a:t>Priority conditions</a:t>
            </a:r>
            <a:r>
              <a:rPr lang="en-US" sz="1000" smtClean="0"/>
              <a:t> -- Unlike other MEPS condition data that is conditioned on the reference year, this information is asked in the framework of “Did a doctor or health professional ever tell you that you had (condition)?”  The conditions enumerated in this section are not added to the condition  roster.  Conditions include Sore throat, Diabetes, Asthma, Hypertension, Heart Disease, Arthritis, Joint pain, Stroke, and Emphysema. These conditions were selected because (1) they are relatively prevalent and (2) generally accepted standards for appropriate clinical care have been developed. </a:t>
            </a:r>
          </a:p>
        </p:txBody>
      </p:sp>
      <p:sp>
        <p:nvSpPr>
          <p:cNvPr id="84997"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F62D92E7-938A-4B68-AD2E-E6E564180B2C}" type="slidenum">
              <a:rPr lang="en-US" smtClean="0"/>
              <a:pPr/>
              <a:t>9</a:t>
            </a:fld>
            <a:endParaRPr lang="en-US" smtClean="0"/>
          </a:p>
        </p:txBody>
      </p:sp>
      <p:sp>
        <p:nvSpPr>
          <p:cNvPr id="86019" name="Rectangle 2"/>
          <p:cNvSpPr>
            <a:spLocks noRot="1" noChangeArrowheads="1" noTextEdit="1"/>
          </p:cNvSpPr>
          <p:nvPr>
            <p:ph type="sldImg"/>
          </p:nvPr>
        </p:nvSpPr>
        <p:spPr>
          <a:xfrm>
            <a:off x="1087438" y="668338"/>
            <a:ext cx="4591050" cy="3444875"/>
          </a:xfrm>
          <a:ln/>
        </p:spPr>
      </p:sp>
      <p:sp>
        <p:nvSpPr>
          <p:cNvPr id="86020" name="Rectangle 3"/>
          <p:cNvSpPr>
            <a:spLocks noGrp="1" noChangeArrowheads="1"/>
          </p:cNvSpPr>
          <p:nvPr>
            <p:ph type="body" idx="1"/>
          </p:nvPr>
        </p:nvSpPr>
        <p:spPr>
          <a:xfrm>
            <a:off x="990600" y="4292600"/>
            <a:ext cx="4800600" cy="4679950"/>
          </a:xfrm>
          <a:noFill/>
          <a:ln/>
        </p:spPr>
        <p:txBody>
          <a:bodyPr lIns="91193" tIns="45596" rIns="91193" bIns="45596"/>
          <a:lstStyle/>
          <a:p>
            <a:pPr eaLnBrk="1" hangingPunct="1">
              <a:buFontTx/>
              <a:buChar char="•"/>
            </a:pPr>
            <a:endParaRPr lang="en-US" smtClean="0"/>
          </a:p>
          <a:p>
            <a:pPr eaLnBrk="1" hangingPunct="1"/>
            <a:endParaRPr lang="en-US" smtClean="0"/>
          </a:p>
        </p:txBody>
      </p:sp>
      <p:sp>
        <p:nvSpPr>
          <p:cNvPr id="86021" name="Date Placeholder 4"/>
          <p:cNvSpPr>
            <a:spLocks noGrp="1"/>
          </p:cNvSpPr>
          <p:nvPr>
            <p:ph type="dt" sz="quarter" idx="1"/>
          </p:nvPr>
        </p:nvSpPr>
        <p:spPr>
          <a:noFill/>
        </p:spPr>
        <p:txBody>
          <a:bodyPr/>
          <a:lstStyle/>
          <a:p>
            <a:r>
              <a:rPr lang="en-US" smtClean="0"/>
              <a:t>3/31/2012</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userDrawn="1"/>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7" name="Object 7"/>
          <p:cNvGraphicFramePr>
            <a:graphicFrameLocks noChangeAspect="1"/>
          </p:cNvGraphicFramePr>
          <p:nvPr/>
        </p:nvGraphicFramePr>
        <p:xfrm>
          <a:off x="990600" y="381000"/>
          <a:ext cx="7164388" cy="1695450"/>
        </p:xfrm>
        <a:graphic>
          <a:graphicData uri="http://schemas.openxmlformats.org/presentationml/2006/ole">
            <p:oleObj spid="_x0000_s240642" name="Photo Editor Photo" r:id="rId3" imgW="6400000" imgH="1514686" progId="MSPhotoEd.3">
              <p:embed/>
            </p:oleObj>
          </a:graphicData>
        </a:graphic>
      </p:graphicFrame>
      <p:sp>
        <p:nvSpPr>
          <p:cNvPr id="19458" name="Rectangle 2"/>
          <p:cNvSpPr>
            <a:spLocks noGrp="1" noChangeArrowheads="1"/>
          </p:cNvSpPr>
          <p:nvPr>
            <p:ph type="ctrTitle"/>
          </p:nvPr>
        </p:nvSpPr>
        <p:spPr>
          <a:xfrm>
            <a:off x="609600" y="2819400"/>
            <a:ext cx="7789863" cy="915988"/>
          </a:xfrm>
        </p:spPr>
        <p:txBody>
          <a:bodyPr/>
          <a:lstStyle>
            <a:lvl1pPr>
              <a:defRPr/>
            </a:lvl1pPr>
          </a:lstStyle>
          <a:p>
            <a:r>
              <a:rPr lang="en-US"/>
              <a:t>Click to edit Master title style and use in 1 or 2 lines</a:t>
            </a:r>
          </a:p>
        </p:txBody>
      </p:sp>
      <p:sp>
        <p:nvSpPr>
          <p:cNvPr id="19459"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76400"/>
            <a:ext cx="7993063" cy="2895600"/>
          </a:xfrm>
        </p:spPr>
        <p:txBody>
          <a:bodyPr/>
          <a:lstStyle/>
          <a:p>
            <a:pPr lvl="0"/>
            <a:endParaRPr lang="en-US" noProof="0"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28600"/>
            <a:ext cx="7993063"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3.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3.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3.jpe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3.jpe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3.jpe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image" Target="../media/image3.jpeg"/><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vmlDrawing" Target="../drawings/vmlDrawing3.v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8.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oleObject" Target="../embeddings/oleObject3.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10" tIns="44414" rIns="90410" bIns="44414" numCol="1" anchor="b" anchorCtr="0" compatLnSpc="1">
            <a:prstTxWarp prst="textNoShape">
              <a:avLst/>
            </a:prstTxWarp>
          </a:bodyPr>
          <a:lstStyle/>
          <a:p>
            <a:pPr lvl="0"/>
            <a:r>
              <a:rPr lang="en-US" smtClean="0"/>
              <a:t>Click to Edit Master Title Style</a:t>
            </a:r>
          </a:p>
        </p:txBody>
      </p:sp>
      <p:sp>
        <p:nvSpPr>
          <p:cNvPr id="18435"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10" tIns="44414" rIns="90410" bIns="44414"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30" name="Group 4"/>
          <p:cNvGrpSpPr>
            <a:grpSpLocks/>
          </p:cNvGrpSpPr>
          <p:nvPr userDrawn="1"/>
        </p:nvGrpSpPr>
        <p:grpSpPr bwMode="auto">
          <a:xfrm>
            <a:off x="0" y="1333500"/>
            <a:ext cx="7986713" cy="20638"/>
            <a:chOff x="0" y="840"/>
            <a:chExt cx="5660" cy="12"/>
          </a:xfrm>
        </p:grpSpPr>
        <p:sp>
          <p:nvSpPr>
            <p:cNvPr id="18437"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18438"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1026" name="Object 7"/>
          <p:cNvGraphicFramePr>
            <a:graphicFrameLocks noChangeAspect="1"/>
          </p:cNvGraphicFramePr>
          <p:nvPr/>
        </p:nvGraphicFramePr>
        <p:xfrm>
          <a:off x="144463" y="317500"/>
          <a:ext cx="1428750" cy="671513"/>
        </p:xfrm>
        <a:graphic>
          <a:graphicData uri="http://schemas.openxmlformats.org/presentationml/2006/ole">
            <p:oleObj spid="_x0000_s1026" name="Photo Editor Photo" r:id="rId16" imgW="3486637" imgH="1638529" progId="MSPhotoEd.3">
              <p:embed/>
            </p:oleObj>
          </a:graphicData>
        </a:graphic>
      </p:graphicFrame>
    </p:spTree>
  </p:cSld>
  <p:clrMap bg1="dk2" tx1="lt1" bg2="dk1" tx2="lt2" accent1="accent1" accent2="accent2" accent3="accent3" accent4="accent4" accent5="accent5" accent6="accent6" hlink="hlink" folHlink="folHlink"/>
  <p:sldLayoutIdLst>
    <p:sldLayoutId id="2147485274" r:id="rId1"/>
    <p:sldLayoutId id="2147485191" r:id="rId2"/>
    <p:sldLayoutId id="2147485192" r:id="rId3"/>
    <p:sldLayoutId id="2147485193" r:id="rId4"/>
    <p:sldLayoutId id="2147485194" r:id="rId5"/>
    <p:sldLayoutId id="2147485195" r:id="rId6"/>
    <p:sldLayoutId id="2147485196" r:id="rId7"/>
    <p:sldLayoutId id="2147485197" r:id="rId8"/>
    <p:sldLayoutId id="2147485198" r:id="rId9"/>
    <p:sldLayoutId id="2147485199" r:id="rId10"/>
    <p:sldLayoutId id="2147485200" r:id="rId11"/>
    <p:sldLayoutId id="2147485201" r:id="rId12"/>
    <p:sldLayoutId id="2147485202" r:id="rId13"/>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5122" name="Group 2"/>
          <p:cNvGrpSpPr>
            <a:grpSpLocks/>
          </p:cNvGrpSpPr>
          <p:nvPr userDrawn="1"/>
        </p:nvGrpSpPr>
        <p:grpSpPr bwMode="auto">
          <a:xfrm>
            <a:off x="0" y="1333500"/>
            <a:ext cx="7907338" cy="20638"/>
            <a:chOff x="0" y="840"/>
            <a:chExt cx="5660" cy="12"/>
          </a:xfrm>
        </p:grpSpPr>
        <p:sp>
          <p:nvSpPr>
            <p:cNvPr id="299011"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299012"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299013"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352" tIns="53677" rIns="107352" bIns="53677" anchor="ctr"/>
          <a:lstStyle/>
          <a:p>
            <a:pPr algn="ctr" defTabSz="912813">
              <a:defRPr/>
            </a:pPr>
            <a:endParaRPr lang="en-US">
              <a:solidFill>
                <a:srgbClr val="0000CC"/>
              </a:solidFill>
            </a:endParaRPr>
          </a:p>
        </p:txBody>
      </p:sp>
      <p:pic>
        <p:nvPicPr>
          <p:cNvPr id="5124" name="Picture 6" descr="AHRQ_NEW_logo_small copy"/>
          <p:cNvPicPr>
            <a:picLocks noChangeAspect="1" noChangeArrowheads="1"/>
          </p:cNvPicPr>
          <p:nvPr userDrawn="1"/>
        </p:nvPicPr>
        <p:blipFill>
          <a:blip r:embed="rId13" cstate="print"/>
          <a:srcRect/>
          <a:stretch>
            <a:fillRect/>
          </a:stretch>
        </p:blipFill>
        <p:spPr bwMode="auto">
          <a:xfrm>
            <a:off x="130175" y="250825"/>
            <a:ext cx="1604963" cy="849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275" r:id="rId1"/>
    <p:sldLayoutId id="2147485203" r:id="rId2"/>
    <p:sldLayoutId id="2147485204" r:id="rId3"/>
    <p:sldLayoutId id="2147485205" r:id="rId4"/>
    <p:sldLayoutId id="2147485206" r:id="rId5"/>
    <p:sldLayoutId id="2147485207" r:id="rId6"/>
    <p:sldLayoutId id="2147485208" r:id="rId7"/>
    <p:sldLayoutId id="2147485209" r:id="rId8"/>
    <p:sldLayoutId id="2147485210" r:id="rId9"/>
    <p:sldLayoutId id="2147485211" r:id="rId10"/>
    <p:sldLayoutId id="2147485212" r:id="rId11"/>
  </p:sldLayoutIdLst>
  <p:txStyles>
    <p:titleStyle>
      <a:lvl1pPr algn="ctr" defTabSz="912813" rtl="0" eaLnBrk="0" fontAlgn="base" hangingPunct="0">
        <a:spcBef>
          <a:spcPct val="0"/>
        </a:spcBef>
        <a:spcAft>
          <a:spcPct val="0"/>
        </a:spcAft>
        <a:defRPr sz="2400" b="1">
          <a:solidFill>
            <a:srgbClr val="0000CC"/>
          </a:solidFill>
          <a:latin typeface="+mj-lt"/>
          <a:ea typeface="+mj-ea"/>
          <a:cs typeface="+mj-cs"/>
        </a:defRPr>
      </a:lvl1pPr>
      <a:lvl2pPr algn="ctr" defTabSz="912813" rtl="0" eaLnBrk="0" fontAlgn="base" hangingPunct="0">
        <a:spcBef>
          <a:spcPct val="0"/>
        </a:spcBef>
        <a:spcAft>
          <a:spcPct val="0"/>
        </a:spcAft>
        <a:defRPr sz="2400" b="1">
          <a:solidFill>
            <a:srgbClr val="0000CC"/>
          </a:solidFill>
          <a:latin typeface="Arial" charset="0"/>
        </a:defRPr>
      </a:lvl2pPr>
      <a:lvl3pPr algn="ctr" defTabSz="912813" rtl="0" eaLnBrk="0" fontAlgn="base" hangingPunct="0">
        <a:spcBef>
          <a:spcPct val="0"/>
        </a:spcBef>
        <a:spcAft>
          <a:spcPct val="0"/>
        </a:spcAft>
        <a:defRPr sz="2400" b="1">
          <a:solidFill>
            <a:srgbClr val="0000CC"/>
          </a:solidFill>
          <a:latin typeface="Arial" charset="0"/>
        </a:defRPr>
      </a:lvl3pPr>
      <a:lvl4pPr algn="ctr" defTabSz="912813" rtl="0" eaLnBrk="0" fontAlgn="base" hangingPunct="0">
        <a:spcBef>
          <a:spcPct val="0"/>
        </a:spcBef>
        <a:spcAft>
          <a:spcPct val="0"/>
        </a:spcAft>
        <a:defRPr sz="2400" b="1">
          <a:solidFill>
            <a:srgbClr val="0000CC"/>
          </a:solidFill>
          <a:latin typeface="Arial" charset="0"/>
        </a:defRPr>
      </a:lvl4pPr>
      <a:lvl5pPr algn="ctr" defTabSz="912813" rtl="0" eaLnBrk="0" fontAlgn="base" hangingPunct="0">
        <a:spcBef>
          <a:spcPct val="0"/>
        </a:spcBef>
        <a:spcAft>
          <a:spcPct val="0"/>
        </a:spcAft>
        <a:defRPr sz="2400" b="1">
          <a:solidFill>
            <a:srgbClr val="0000CC"/>
          </a:solidFill>
          <a:latin typeface="Arial" charset="0"/>
        </a:defRPr>
      </a:lvl5pPr>
      <a:lvl6pPr marL="457200" algn="ctr" defTabSz="912813" rtl="0" fontAlgn="base">
        <a:spcBef>
          <a:spcPct val="0"/>
        </a:spcBef>
        <a:spcAft>
          <a:spcPct val="0"/>
        </a:spcAft>
        <a:defRPr sz="2400" b="1">
          <a:solidFill>
            <a:srgbClr val="0000CC"/>
          </a:solidFill>
          <a:latin typeface="Arial" charset="0"/>
        </a:defRPr>
      </a:lvl6pPr>
      <a:lvl7pPr marL="914400" algn="ctr" defTabSz="912813" rtl="0" fontAlgn="base">
        <a:spcBef>
          <a:spcPct val="0"/>
        </a:spcBef>
        <a:spcAft>
          <a:spcPct val="0"/>
        </a:spcAft>
        <a:defRPr sz="2400" b="1">
          <a:solidFill>
            <a:srgbClr val="0000CC"/>
          </a:solidFill>
          <a:latin typeface="Arial" charset="0"/>
        </a:defRPr>
      </a:lvl7pPr>
      <a:lvl8pPr marL="1371600" algn="ctr" defTabSz="912813" rtl="0" fontAlgn="base">
        <a:spcBef>
          <a:spcPct val="0"/>
        </a:spcBef>
        <a:spcAft>
          <a:spcPct val="0"/>
        </a:spcAft>
        <a:defRPr sz="2400" b="1">
          <a:solidFill>
            <a:srgbClr val="0000CC"/>
          </a:solidFill>
          <a:latin typeface="Arial" charset="0"/>
        </a:defRPr>
      </a:lvl8pPr>
      <a:lvl9pPr marL="1828800" algn="ctr" defTabSz="912813" rtl="0" fontAlgn="base">
        <a:spcBef>
          <a:spcPct val="0"/>
        </a:spcBef>
        <a:spcAft>
          <a:spcPct val="0"/>
        </a:spcAft>
        <a:defRPr sz="2400" b="1">
          <a:solidFill>
            <a:srgbClr val="0000CC"/>
          </a:solidFill>
          <a:latin typeface="Arial" charset="0"/>
        </a:defRPr>
      </a:lvl9pPr>
    </p:titleStyle>
    <p:bodyStyle>
      <a:lvl1pPr marL="344488" indent="-344488" algn="l" defTabSz="912813" rtl="0" eaLnBrk="0" fontAlgn="base" hangingPunct="0">
        <a:spcBef>
          <a:spcPct val="20000"/>
        </a:spcBef>
        <a:spcAft>
          <a:spcPct val="0"/>
        </a:spcAft>
        <a:buChar char="•"/>
        <a:defRPr sz="3100">
          <a:solidFill>
            <a:schemeClr val="tx1"/>
          </a:solidFill>
          <a:latin typeface="+mn-lt"/>
          <a:ea typeface="+mn-ea"/>
          <a:cs typeface="+mn-cs"/>
        </a:defRPr>
      </a:lvl1pPr>
      <a:lvl2pPr marL="742950" indent="-285750" algn="l" defTabSz="912813" rtl="0" eaLnBrk="0" fontAlgn="base" hangingPunct="0">
        <a:spcBef>
          <a:spcPct val="20000"/>
        </a:spcBef>
        <a:spcAft>
          <a:spcPct val="0"/>
        </a:spcAft>
        <a:buChar char="–"/>
        <a:defRPr sz="2800">
          <a:solidFill>
            <a:schemeClr val="tx1"/>
          </a:solidFill>
          <a:latin typeface="+mn-lt"/>
        </a:defRPr>
      </a:lvl2pPr>
      <a:lvl3pPr marL="1143000" indent="-230188" algn="l" defTabSz="912813" rtl="0" eaLnBrk="0" fontAlgn="base" hangingPunct="0">
        <a:spcBef>
          <a:spcPct val="20000"/>
        </a:spcBef>
        <a:spcAft>
          <a:spcPct val="0"/>
        </a:spcAft>
        <a:buChar char="•"/>
        <a:defRPr sz="2400">
          <a:solidFill>
            <a:schemeClr val="tx1"/>
          </a:solidFill>
          <a:latin typeface="+mn-lt"/>
        </a:defRPr>
      </a:lvl3pPr>
      <a:lvl4pPr marL="1598613" indent="-227013" algn="l" defTabSz="912813" rtl="0" eaLnBrk="0" fontAlgn="base" hangingPunct="0">
        <a:spcBef>
          <a:spcPct val="20000"/>
        </a:spcBef>
        <a:spcAft>
          <a:spcPct val="0"/>
        </a:spcAft>
        <a:buChar char="–"/>
        <a:defRPr sz="2000">
          <a:solidFill>
            <a:schemeClr val="tx1"/>
          </a:solidFill>
          <a:latin typeface="+mn-lt"/>
        </a:defRPr>
      </a:lvl4pPr>
      <a:lvl5pPr marL="2057400" indent="-228600" algn="l" defTabSz="912813" rtl="0" eaLnBrk="0" fontAlgn="base" hangingPunct="0">
        <a:spcBef>
          <a:spcPct val="20000"/>
        </a:spcBef>
        <a:spcAft>
          <a:spcPct val="0"/>
        </a:spcAft>
        <a:buChar char="»"/>
        <a:defRPr sz="2000">
          <a:solidFill>
            <a:schemeClr val="tx1"/>
          </a:solidFill>
          <a:latin typeface="+mn-lt"/>
        </a:defRPr>
      </a:lvl5pPr>
      <a:lvl6pPr marL="2514600" indent="-228600" algn="l" defTabSz="912813" rtl="0" fontAlgn="base">
        <a:spcBef>
          <a:spcPct val="20000"/>
        </a:spcBef>
        <a:spcAft>
          <a:spcPct val="0"/>
        </a:spcAft>
        <a:buChar char="»"/>
        <a:defRPr sz="2000">
          <a:solidFill>
            <a:schemeClr val="tx1"/>
          </a:solidFill>
          <a:latin typeface="+mn-lt"/>
        </a:defRPr>
      </a:lvl6pPr>
      <a:lvl7pPr marL="2971800" indent="-228600" algn="l" defTabSz="912813" rtl="0" fontAlgn="base">
        <a:spcBef>
          <a:spcPct val="20000"/>
        </a:spcBef>
        <a:spcAft>
          <a:spcPct val="0"/>
        </a:spcAft>
        <a:buChar char="»"/>
        <a:defRPr sz="2000">
          <a:solidFill>
            <a:schemeClr val="tx1"/>
          </a:solidFill>
          <a:latin typeface="+mn-lt"/>
        </a:defRPr>
      </a:lvl7pPr>
      <a:lvl8pPr marL="3429000" indent="-228600" algn="l" defTabSz="912813" rtl="0" fontAlgn="base">
        <a:spcBef>
          <a:spcPct val="20000"/>
        </a:spcBef>
        <a:spcAft>
          <a:spcPct val="0"/>
        </a:spcAft>
        <a:buChar char="»"/>
        <a:defRPr sz="2000">
          <a:solidFill>
            <a:schemeClr val="tx1"/>
          </a:solidFill>
          <a:latin typeface="+mn-lt"/>
        </a:defRPr>
      </a:lvl8pPr>
      <a:lvl9pPr marL="3886200" indent="-228600" algn="l" defTabSz="912813"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6146" name="Group 2"/>
          <p:cNvGrpSpPr>
            <a:grpSpLocks/>
          </p:cNvGrpSpPr>
          <p:nvPr userDrawn="1"/>
        </p:nvGrpSpPr>
        <p:grpSpPr bwMode="auto">
          <a:xfrm>
            <a:off x="0" y="1333500"/>
            <a:ext cx="7907338" cy="20638"/>
            <a:chOff x="0" y="840"/>
            <a:chExt cx="5660" cy="12"/>
          </a:xfrm>
        </p:grpSpPr>
        <p:sp>
          <p:nvSpPr>
            <p:cNvPr id="415747"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415748"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415749"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384" tIns="53694" rIns="107384" bIns="53694" anchor="ctr"/>
          <a:lstStyle/>
          <a:p>
            <a:pPr algn="ctr">
              <a:defRPr/>
            </a:pPr>
            <a:endParaRPr lang="en-US">
              <a:solidFill>
                <a:srgbClr val="0000CC"/>
              </a:solidFill>
            </a:endParaRPr>
          </a:p>
        </p:txBody>
      </p:sp>
      <p:sp>
        <p:nvSpPr>
          <p:cNvPr id="415750" name="Rectangle 6"/>
          <p:cNvSpPr>
            <a:spLocks noChangeArrowheads="1"/>
          </p:cNvSpPr>
          <p:nvPr userDrawn="1"/>
        </p:nvSpPr>
        <p:spPr bwMode="auto">
          <a:xfrm>
            <a:off x="212725" y="6351588"/>
            <a:ext cx="8785225" cy="542925"/>
          </a:xfrm>
          <a:prstGeom prst="rect">
            <a:avLst/>
          </a:prstGeom>
          <a:noFill/>
          <a:ln w="12700">
            <a:noFill/>
            <a:miter lim="800000"/>
            <a:headEnd/>
            <a:tailEnd/>
          </a:ln>
          <a:effectLst/>
        </p:spPr>
        <p:txBody>
          <a:bodyPr lIns="85276" tIns="42637" rIns="85276" bIns="42637">
            <a:spAutoFit/>
          </a:bodyPr>
          <a:lstStyle/>
          <a:p>
            <a:pPr defTabSz="852488" eaLnBrk="0" hangingPunct="0">
              <a:spcBef>
                <a:spcPts val="500"/>
              </a:spcBef>
              <a:spcAft>
                <a:spcPts val="500"/>
              </a:spcAft>
              <a:defRPr/>
            </a:pPr>
            <a:r>
              <a:rPr lang="en-US" sz="1200">
                <a:solidFill>
                  <a:schemeClr val="accent2"/>
                </a:solidFill>
              </a:rPr>
              <a:t>Source: Center for Financing, Access, and Cost Trends, AHRQ,</a:t>
            </a:r>
            <a:r>
              <a:rPr lang="en-US">
                <a:solidFill>
                  <a:schemeClr val="accent2"/>
                </a:solidFill>
              </a:rPr>
              <a:t> </a:t>
            </a:r>
            <a:r>
              <a:rPr lang="en-US" sz="1200">
                <a:solidFill>
                  <a:schemeClr val="accent2"/>
                </a:solidFill>
              </a:rPr>
              <a:t>Household Component of the Medical Expenditure Panel Survey, 2005</a:t>
            </a:r>
          </a:p>
        </p:txBody>
      </p:sp>
      <p:pic>
        <p:nvPicPr>
          <p:cNvPr id="6149" name="Picture 7" descr="AHRQ_NEW_logo_small copy"/>
          <p:cNvPicPr>
            <a:picLocks noChangeAspect="1" noChangeArrowheads="1"/>
          </p:cNvPicPr>
          <p:nvPr userDrawn="1"/>
        </p:nvPicPr>
        <p:blipFill>
          <a:blip r:embed="rId13" cstate="print"/>
          <a:srcRect/>
          <a:stretch>
            <a:fillRect/>
          </a:stretch>
        </p:blipFill>
        <p:spPr bwMode="auto">
          <a:xfrm>
            <a:off x="131763" y="250825"/>
            <a:ext cx="1603375" cy="849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276" r:id="rId1"/>
    <p:sldLayoutId id="2147485213" r:id="rId2"/>
    <p:sldLayoutId id="2147485214" r:id="rId3"/>
    <p:sldLayoutId id="2147485215" r:id="rId4"/>
    <p:sldLayoutId id="2147485216" r:id="rId5"/>
    <p:sldLayoutId id="2147485217" r:id="rId6"/>
    <p:sldLayoutId id="2147485218" r:id="rId7"/>
    <p:sldLayoutId id="2147485219" r:id="rId8"/>
    <p:sldLayoutId id="2147485220" r:id="rId9"/>
    <p:sldLayoutId id="2147485221" r:id="rId10"/>
    <p:sldLayoutId id="2147485222"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7170" name="Group 2"/>
          <p:cNvGrpSpPr>
            <a:grpSpLocks/>
          </p:cNvGrpSpPr>
          <p:nvPr userDrawn="1"/>
        </p:nvGrpSpPr>
        <p:grpSpPr bwMode="auto">
          <a:xfrm>
            <a:off x="0" y="1333500"/>
            <a:ext cx="7907338" cy="20638"/>
            <a:chOff x="0" y="840"/>
            <a:chExt cx="5660" cy="12"/>
          </a:xfrm>
        </p:grpSpPr>
        <p:sp>
          <p:nvSpPr>
            <p:cNvPr id="420867"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420868"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420869"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399" tIns="53701" rIns="107399" bIns="53701" anchor="ctr"/>
          <a:lstStyle/>
          <a:p>
            <a:pPr algn="ctr">
              <a:defRPr/>
            </a:pPr>
            <a:endParaRPr lang="en-US">
              <a:solidFill>
                <a:srgbClr val="0000CC"/>
              </a:solidFill>
            </a:endParaRPr>
          </a:p>
        </p:txBody>
      </p:sp>
      <p:sp>
        <p:nvSpPr>
          <p:cNvPr id="420870" name="Rectangle 6"/>
          <p:cNvSpPr>
            <a:spLocks noChangeArrowheads="1"/>
          </p:cNvSpPr>
          <p:nvPr userDrawn="1"/>
        </p:nvSpPr>
        <p:spPr bwMode="auto">
          <a:xfrm>
            <a:off x="212725" y="6188075"/>
            <a:ext cx="8785225" cy="542925"/>
          </a:xfrm>
          <a:prstGeom prst="rect">
            <a:avLst/>
          </a:prstGeom>
          <a:noFill/>
          <a:ln w="12700">
            <a:noFill/>
            <a:miter lim="800000"/>
            <a:headEnd/>
            <a:tailEnd/>
          </a:ln>
          <a:effectLst/>
        </p:spPr>
        <p:txBody>
          <a:bodyPr lIns="85288" tIns="42643" rIns="85288" bIns="42643">
            <a:spAutoFit/>
          </a:bodyPr>
          <a:lstStyle/>
          <a:p>
            <a:pPr defTabSz="852488" eaLnBrk="0" hangingPunct="0">
              <a:spcBef>
                <a:spcPts val="500"/>
              </a:spcBef>
              <a:spcAft>
                <a:spcPts val="500"/>
              </a:spcAft>
              <a:defRPr/>
            </a:pPr>
            <a:r>
              <a:rPr lang="en-US" sz="1200">
                <a:solidFill>
                  <a:schemeClr val="accent2"/>
                </a:solidFill>
              </a:rPr>
              <a:t>Source: Center for Financing, Access, and Cost Trends, AHRQ,</a:t>
            </a:r>
            <a:r>
              <a:rPr lang="en-US">
                <a:solidFill>
                  <a:schemeClr val="accent2"/>
                </a:solidFill>
              </a:rPr>
              <a:t> </a:t>
            </a:r>
            <a:r>
              <a:rPr lang="en-US" sz="1200">
                <a:solidFill>
                  <a:schemeClr val="accent2"/>
                </a:solidFill>
              </a:rPr>
              <a:t>Household Component of the Medical Expenditure Panel Survey, 2005</a:t>
            </a:r>
          </a:p>
        </p:txBody>
      </p:sp>
      <p:pic>
        <p:nvPicPr>
          <p:cNvPr id="7173" name="Picture 7" descr="AHRQ_NEW_logo_small copy"/>
          <p:cNvPicPr>
            <a:picLocks noChangeAspect="1" noChangeArrowheads="1"/>
          </p:cNvPicPr>
          <p:nvPr userDrawn="1"/>
        </p:nvPicPr>
        <p:blipFill>
          <a:blip r:embed="rId13" cstate="print"/>
          <a:srcRect/>
          <a:stretch>
            <a:fillRect/>
          </a:stretch>
        </p:blipFill>
        <p:spPr bwMode="auto">
          <a:xfrm>
            <a:off x="131763" y="250825"/>
            <a:ext cx="1603375" cy="849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277" r:id="rId1"/>
    <p:sldLayoutId id="2147485223" r:id="rId2"/>
    <p:sldLayoutId id="2147485224" r:id="rId3"/>
    <p:sldLayoutId id="2147485225" r:id="rId4"/>
    <p:sldLayoutId id="2147485226" r:id="rId5"/>
    <p:sldLayoutId id="2147485227" r:id="rId6"/>
    <p:sldLayoutId id="2147485228" r:id="rId7"/>
    <p:sldLayoutId id="2147485229" r:id="rId8"/>
    <p:sldLayoutId id="2147485230" r:id="rId9"/>
    <p:sldLayoutId id="2147485231" r:id="rId10"/>
    <p:sldLayoutId id="2147485232"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8194" name="Group 2"/>
          <p:cNvGrpSpPr>
            <a:grpSpLocks/>
          </p:cNvGrpSpPr>
          <p:nvPr userDrawn="1"/>
        </p:nvGrpSpPr>
        <p:grpSpPr bwMode="auto">
          <a:xfrm>
            <a:off x="0" y="1333500"/>
            <a:ext cx="7907338" cy="20638"/>
            <a:chOff x="0" y="840"/>
            <a:chExt cx="5660" cy="12"/>
          </a:xfrm>
        </p:grpSpPr>
        <p:sp>
          <p:nvSpPr>
            <p:cNvPr id="437251"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437252"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437253"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430" tIns="53715" rIns="107430" bIns="53715" anchor="ctr"/>
          <a:lstStyle/>
          <a:p>
            <a:pPr algn="ctr">
              <a:defRPr/>
            </a:pPr>
            <a:endParaRPr lang="en-US">
              <a:solidFill>
                <a:srgbClr val="0000CC"/>
              </a:solidFill>
            </a:endParaRPr>
          </a:p>
        </p:txBody>
      </p:sp>
      <p:sp>
        <p:nvSpPr>
          <p:cNvPr id="437254" name="Rectangle 6"/>
          <p:cNvSpPr>
            <a:spLocks noChangeArrowheads="1"/>
          </p:cNvSpPr>
          <p:nvPr userDrawn="1"/>
        </p:nvSpPr>
        <p:spPr bwMode="auto">
          <a:xfrm>
            <a:off x="196850" y="6370638"/>
            <a:ext cx="8785225" cy="450850"/>
          </a:xfrm>
          <a:prstGeom prst="rect">
            <a:avLst/>
          </a:prstGeom>
          <a:noFill/>
          <a:ln w="12700">
            <a:noFill/>
            <a:miter lim="800000"/>
            <a:headEnd/>
            <a:tailEnd/>
          </a:ln>
          <a:effectLst/>
        </p:spPr>
        <p:txBody>
          <a:bodyPr lIns="85311" tIns="42655" rIns="85311" bIns="42655">
            <a:spAutoFit/>
          </a:bodyPr>
          <a:lstStyle/>
          <a:p>
            <a:pPr defTabSz="852488" eaLnBrk="0" hangingPunct="0">
              <a:spcBef>
                <a:spcPts val="500"/>
              </a:spcBef>
              <a:spcAft>
                <a:spcPts val="500"/>
              </a:spcAft>
              <a:defRPr/>
            </a:pPr>
            <a:r>
              <a:rPr lang="en-US" sz="1200">
                <a:solidFill>
                  <a:schemeClr val="accent2"/>
                </a:solidFill>
              </a:rPr>
              <a:t>Source: Center for Financing, Access, and Cost Trends, AHRQ, Household Component of the Medical Expenditure Panel Survey 2004.</a:t>
            </a:r>
          </a:p>
        </p:txBody>
      </p:sp>
      <p:pic>
        <p:nvPicPr>
          <p:cNvPr id="8197" name="Picture 7" descr="AHRQ_NEW_logo_small copy"/>
          <p:cNvPicPr>
            <a:picLocks noChangeAspect="1" noChangeArrowheads="1"/>
          </p:cNvPicPr>
          <p:nvPr userDrawn="1"/>
        </p:nvPicPr>
        <p:blipFill>
          <a:blip r:embed="rId13" cstate="print"/>
          <a:srcRect/>
          <a:stretch>
            <a:fillRect/>
          </a:stretch>
        </p:blipFill>
        <p:spPr bwMode="auto">
          <a:xfrm>
            <a:off x="131763" y="250825"/>
            <a:ext cx="1603375" cy="849313"/>
          </a:xfrm>
          <a:prstGeom prst="rect">
            <a:avLst/>
          </a:prstGeom>
          <a:noFill/>
          <a:ln w="9525">
            <a:noFill/>
            <a:miter lim="800000"/>
            <a:headEnd/>
            <a:tailEnd/>
          </a:ln>
        </p:spPr>
      </p:pic>
      <p:sp>
        <p:nvSpPr>
          <p:cNvPr id="437256" name="Rectangle 8"/>
          <p:cNvSpPr>
            <a:spLocks noGrp="1" noChangeArrowheads="1"/>
          </p:cNvSpPr>
          <p:nvPr>
            <p:ph type="ftr" sz="quarter" idx="3"/>
          </p:nvPr>
        </p:nvSpPr>
        <p:spPr bwMode="auto">
          <a:xfrm>
            <a:off x="358775" y="5942013"/>
            <a:ext cx="3257550" cy="381000"/>
          </a:xfrm>
          <a:prstGeom prst="rect">
            <a:avLst/>
          </a:prstGeom>
          <a:noFill/>
          <a:ln w="9525">
            <a:noFill/>
            <a:miter lim="800000"/>
            <a:headEnd/>
            <a:tailEnd/>
          </a:ln>
          <a:effectLst/>
        </p:spPr>
        <p:txBody>
          <a:bodyPr vert="horz" wrap="square" lIns="107430" tIns="53715" rIns="107430" bIns="53715" numCol="1" anchor="t" anchorCtr="0" compatLnSpc="1">
            <a:prstTxWarp prst="textNoShape">
              <a:avLst/>
            </a:prstTxWarp>
          </a:bodyPr>
          <a:lstStyle>
            <a:lvl1pPr>
              <a:defRPr sz="1200">
                <a:solidFill>
                  <a:schemeClr val="accent2"/>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5278" r:id="rId1"/>
    <p:sldLayoutId id="2147485233" r:id="rId2"/>
    <p:sldLayoutId id="2147485234" r:id="rId3"/>
    <p:sldLayoutId id="2147485235" r:id="rId4"/>
    <p:sldLayoutId id="2147485236" r:id="rId5"/>
    <p:sldLayoutId id="2147485237" r:id="rId6"/>
    <p:sldLayoutId id="2147485238" r:id="rId7"/>
    <p:sldLayoutId id="2147485239" r:id="rId8"/>
    <p:sldLayoutId id="2147485240" r:id="rId9"/>
    <p:sldLayoutId id="2147485241" r:id="rId10"/>
    <p:sldLayoutId id="2147485242"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9218" name="Group 2"/>
          <p:cNvGrpSpPr>
            <a:grpSpLocks/>
          </p:cNvGrpSpPr>
          <p:nvPr userDrawn="1"/>
        </p:nvGrpSpPr>
        <p:grpSpPr bwMode="auto">
          <a:xfrm>
            <a:off x="0" y="1333500"/>
            <a:ext cx="7907338" cy="20638"/>
            <a:chOff x="0" y="840"/>
            <a:chExt cx="5660" cy="12"/>
          </a:xfrm>
        </p:grpSpPr>
        <p:sp>
          <p:nvSpPr>
            <p:cNvPr id="444419"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444420"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444421"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399" tIns="53701" rIns="107399" bIns="53701" anchor="ctr"/>
          <a:lstStyle/>
          <a:p>
            <a:pPr algn="ctr">
              <a:defRPr/>
            </a:pPr>
            <a:endParaRPr lang="en-US">
              <a:solidFill>
                <a:srgbClr val="0000CC"/>
              </a:solidFill>
            </a:endParaRPr>
          </a:p>
        </p:txBody>
      </p:sp>
      <p:sp>
        <p:nvSpPr>
          <p:cNvPr id="444422" name="Rectangle 6"/>
          <p:cNvSpPr>
            <a:spLocks noChangeArrowheads="1"/>
          </p:cNvSpPr>
          <p:nvPr userDrawn="1"/>
        </p:nvSpPr>
        <p:spPr bwMode="auto">
          <a:xfrm>
            <a:off x="212725" y="6188075"/>
            <a:ext cx="8785225" cy="542925"/>
          </a:xfrm>
          <a:prstGeom prst="rect">
            <a:avLst/>
          </a:prstGeom>
          <a:noFill/>
          <a:ln w="12700">
            <a:noFill/>
            <a:miter lim="800000"/>
            <a:headEnd/>
            <a:tailEnd/>
          </a:ln>
          <a:effectLst/>
        </p:spPr>
        <p:txBody>
          <a:bodyPr lIns="85288" tIns="42643" rIns="85288" bIns="42643">
            <a:spAutoFit/>
          </a:bodyPr>
          <a:lstStyle/>
          <a:p>
            <a:pPr defTabSz="852488" eaLnBrk="0" hangingPunct="0">
              <a:spcBef>
                <a:spcPts val="500"/>
              </a:spcBef>
              <a:spcAft>
                <a:spcPts val="500"/>
              </a:spcAft>
              <a:defRPr/>
            </a:pPr>
            <a:r>
              <a:rPr lang="en-US" sz="1200">
                <a:solidFill>
                  <a:schemeClr val="accent2"/>
                </a:solidFill>
              </a:rPr>
              <a:t>Source: Center for Financing, Access, and Cost Trends, AHRQ,</a:t>
            </a:r>
            <a:r>
              <a:rPr lang="en-US">
                <a:solidFill>
                  <a:schemeClr val="accent2"/>
                </a:solidFill>
              </a:rPr>
              <a:t> </a:t>
            </a:r>
            <a:r>
              <a:rPr lang="en-US" sz="1200">
                <a:solidFill>
                  <a:schemeClr val="accent2"/>
                </a:solidFill>
              </a:rPr>
              <a:t>Household Component of the Medical Expenditure Panel Survey 2004</a:t>
            </a:r>
          </a:p>
        </p:txBody>
      </p:sp>
      <p:pic>
        <p:nvPicPr>
          <p:cNvPr id="9221" name="Picture 7" descr="AHRQ_NEW_logo_small copy"/>
          <p:cNvPicPr>
            <a:picLocks noChangeAspect="1" noChangeArrowheads="1"/>
          </p:cNvPicPr>
          <p:nvPr userDrawn="1"/>
        </p:nvPicPr>
        <p:blipFill>
          <a:blip r:embed="rId13" cstate="print"/>
          <a:srcRect/>
          <a:stretch>
            <a:fillRect/>
          </a:stretch>
        </p:blipFill>
        <p:spPr bwMode="auto">
          <a:xfrm>
            <a:off x="131763" y="250825"/>
            <a:ext cx="1603375" cy="849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279" r:id="rId1"/>
    <p:sldLayoutId id="2147485243" r:id="rId2"/>
    <p:sldLayoutId id="2147485244" r:id="rId3"/>
    <p:sldLayoutId id="2147485245" r:id="rId4"/>
    <p:sldLayoutId id="2147485246" r:id="rId5"/>
    <p:sldLayoutId id="2147485247" r:id="rId6"/>
    <p:sldLayoutId id="2147485248" r:id="rId7"/>
    <p:sldLayoutId id="2147485249" r:id="rId8"/>
    <p:sldLayoutId id="2147485250" r:id="rId9"/>
    <p:sldLayoutId id="2147485251" r:id="rId10"/>
    <p:sldLayoutId id="2147485252"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42" name="Group 2"/>
          <p:cNvGrpSpPr>
            <a:grpSpLocks/>
          </p:cNvGrpSpPr>
          <p:nvPr userDrawn="1"/>
        </p:nvGrpSpPr>
        <p:grpSpPr bwMode="auto">
          <a:xfrm>
            <a:off x="0" y="1333500"/>
            <a:ext cx="7907338" cy="20638"/>
            <a:chOff x="0" y="840"/>
            <a:chExt cx="5660" cy="12"/>
          </a:xfrm>
        </p:grpSpPr>
        <p:sp>
          <p:nvSpPr>
            <p:cNvPr id="550915"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550916"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550917"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414" tIns="53708" rIns="107414" bIns="53708" anchor="ctr"/>
          <a:lstStyle/>
          <a:p>
            <a:pPr algn="ctr">
              <a:defRPr/>
            </a:pPr>
            <a:endParaRPr lang="en-US">
              <a:solidFill>
                <a:srgbClr val="0000CC"/>
              </a:solidFill>
            </a:endParaRPr>
          </a:p>
        </p:txBody>
      </p:sp>
      <p:sp>
        <p:nvSpPr>
          <p:cNvPr id="550918" name="Rectangle 6"/>
          <p:cNvSpPr>
            <a:spLocks noChangeArrowheads="1"/>
          </p:cNvSpPr>
          <p:nvPr userDrawn="1"/>
        </p:nvSpPr>
        <p:spPr bwMode="auto">
          <a:xfrm>
            <a:off x="212725" y="6188075"/>
            <a:ext cx="8785225" cy="376238"/>
          </a:xfrm>
          <a:prstGeom prst="rect">
            <a:avLst/>
          </a:prstGeom>
          <a:noFill/>
          <a:ln w="12700">
            <a:noFill/>
            <a:miter lim="800000"/>
            <a:headEnd/>
            <a:tailEnd/>
          </a:ln>
          <a:effectLst/>
        </p:spPr>
        <p:txBody>
          <a:bodyPr lIns="85300" tIns="42649" rIns="85300" bIns="42649">
            <a:spAutoFit/>
          </a:bodyPr>
          <a:lstStyle/>
          <a:p>
            <a:pPr defTabSz="852488" eaLnBrk="0" hangingPunct="0">
              <a:spcBef>
                <a:spcPts val="500"/>
              </a:spcBef>
              <a:spcAft>
                <a:spcPts val="500"/>
              </a:spcAft>
              <a:defRPr/>
            </a:pPr>
            <a:r>
              <a:rPr lang="en-US" sz="1200">
                <a:solidFill>
                  <a:schemeClr val="accent2"/>
                </a:solidFill>
              </a:rPr>
              <a:t>Source: Center for Financing, Access, and Cost Trends, AHRQ,</a:t>
            </a:r>
            <a:r>
              <a:rPr lang="en-US">
                <a:solidFill>
                  <a:schemeClr val="accent2"/>
                </a:solidFill>
              </a:rPr>
              <a:t> </a:t>
            </a:r>
            <a:r>
              <a:rPr lang="en-US" sz="1200">
                <a:solidFill>
                  <a:schemeClr val="accent2"/>
                </a:solidFill>
              </a:rPr>
              <a:t>Household Component of the Medical Expenditure Panel Survey, 2005</a:t>
            </a:r>
          </a:p>
        </p:txBody>
      </p:sp>
      <p:pic>
        <p:nvPicPr>
          <p:cNvPr id="10245" name="Picture 7" descr="AHRQ_NEW_logo_small copy"/>
          <p:cNvPicPr>
            <a:picLocks noChangeAspect="1" noChangeArrowheads="1"/>
          </p:cNvPicPr>
          <p:nvPr userDrawn="1"/>
        </p:nvPicPr>
        <p:blipFill>
          <a:blip r:embed="rId13" cstate="print"/>
          <a:srcRect/>
          <a:stretch>
            <a:fillRect/>
          </a:stretch>
        </p:blipFill>
        <p:spPr bwMode="auto">
          <a:xfrm>
            <a:off x="131763" y="250825"/>
            <a:ext cx="1603375" cy="849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280" r:id="rId1"/>
    <p:sldLayoutId id="2147485253" r:id="rId2"/>
    <p:sldLayoutId id="2147485254" r:id="rId3"/>
    <p:sldLayoutId id="2147485255" r:id="rId4"/>
    <p:sldLayoutId id="2147485256" r:id="rId5"/>
    <p:sldLayoutId id="2147485257" r:id="rId6"/>
    <p:sldLayoutId id="2147485258" r:id="rId7"/>
    <p:sldLayoutId id="2147485259" r:id="rId8"/>
    <p:sldLayoutId id="2147485260" r:id="rId9"/>
    <p:sldLayoutId id="2147485261" r:id="rId10"/>
    <p:sldLayoutId id="2147485262"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3076" name="Rectangle 3"/>
          <p:cNvSpPr>
            <a:spLocks noGrp="1" noChangeArrowheads="1"/>
          </p:cNvSpPr>
          <p:nvPr>
            <p:ph type="title"/>
          </p:nvPr>
        </p:nvSpPr>
        <p:spPr bwMode="auto">
          <a:xfrm>
            <a:off x="1447800" y="228600"/>
            <a:ext cx="6697663" cy="876300"/>
          </a:xfrm>
          <a:prstGeom prst="rect">
            <a:avLst/>
          </a:prstGeom>
          <a:noFill/>
          <a:ln w="12700">
            <a:noFill/>
            <a:miter lim="800000"/>
            <a:headEnd/>
            <a:tailEnd/>
          </a:ln>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3077" name="Rectangle 4"/>
          <p:cNvSpPr>
            <a:spLocks noGrp="1" noChangeArrowheads="1"/>
          </p:cNvSpPr>
          <p:nvPr>
            <p:ph type="body" idx="1"/>
          </p:nvPr>
        </p:nvSpPr>
        <p:spPr bwMode="auto">
          <a:xfrm>
            <a:off x="609600" y="1676400"/>
            <a:ext cx="7993063" cy="28956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3078" name="Group 93"/>
          <p:cNvGrpSpPr>
            <a:grpSpLocks/>
          </p:cNvGrpSpPr>
          <p:nvPr/>
        </p:nvGrpSpPr>
        <p:grpSpPr bwMode="auto">
          <a:xfrm>
            <a:off x="0" y="1333500"/>
            <a:ext cx="7986713" cy="19050"/>
            <a:chOff x="0" y="840"/>
            <a:chExt cx="5660" cy="12"/>
          </a:xfrm>
        </p:grpSpPr>
        <p:sp>
          <p:nvSpPr>
            <p:cNvPr id="1118" name="Line 94"/>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eaLnBrk="0" hangingPunct="0">
                <a:defRPr/>
              </a:pPr>
              <a:endParaRPr lang="en-US" sz="2400">
                <a:latin typeface="Times New Roman" pitchFamily="18" charset="0"/>
              </a:endParaRPr>
            </a:p>
          </p:txBody>
        </p:sp>
        <p:sp>
          <p:nvSpPr>
            <p:cNvPr id="1119" name="Line 95"/>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eaLnBrk="0" hangingPunct="0">
                <a:defRPr/>
              </a:pPr>
              <a:endParaRPr lang="en-US" sz="2400">
                <a:latin typeface="Times New Roman" pitchFamily="18" charset="0"/>
              </a:endParaRPr>
            </a:p>
          </p:txBody>
        </p:sp>
      </p:grpSp>
      <p:graphicFrame>
        <p:nvGraphicFramePr>
          <p:cNvPr id="3074" name="Object 109"/>
          <p:cNvGraphicFramePr>
            <a:graphicFrameLocks noChangeAspect="1"/>
          </p:cNvGraphicFramePr>
          <p:nvPr/>
        </p:nvGraphicFramePr>
        <p:xfrm>
          <a:off x="142875" y="317500"/>
          <a:ext cx="1428750" cy="671513"/>
        </p:xfrm>
        <a:graphic>
          <a:graphicData uri="http://schemas.openxmlformats.org/presentationml/2006/ole">
            <p:oleObj spid="_x0000_s3074" name="Photo Editor Photo" r:id="rId14" imgW="3486637" imgH="1638529" progId="MSPhotoEd.3">
              <p:embed/>
            </p:oleObj>
          </a:graphicData>
        </a:graphic>
      </p:graphicFrame>
    </p:spTree>
  </p:cSld>
  <p:clrMap bg1="dk2" tx1="lt1" bg2="dk1" tx2="lt2" accent1="accent1" accent2="accent2" accent3="accent3" accent4="accent4" accent5="accent5" accent6="accent6" hlink="hlink" folHlink="folHlink"/>
  <p:sldLayoutIdLst>
    <p:sldLayoutId id="2147485263" r:id="rId1"/>
    <p:sldLayoutId id="2147485264" r:id="rId2"/>
    <p:sldLayoutId id="2147485265" r:id="rId3"/>
    <p:sldLayoutId id="2147485266" r:id="rId4"/>
    <p:sldLayoutId id="2147485267" r:id="rId5"/>
    <p:sldLayoutId id="2147485268" r:id="rId6"/>
    <p:sldLayoutId id="2147485269" r:id="rId7"/>
    <p:sldLayoutId id="2147485270" r:id="rId8"/>
    <p:sldLayoutId id="2147485271" r:id="rId9"/>
    <p:sldLayoutId id="2147485272" r:id="rId10"/>
    <p:sldLayoutId id="2147485273" r:id="rId11"/>
  </p:sldLayoutIdLst>
  <p:txStyles>
    <p:titleStyle>
      <a:lvl1pPr algn="ctr" rtl="0" eaLnBrk="0" fontAlgn="base" hangingPunct="0">
        <a:lnSpc>
          <a:spcPct val="90000"/>
        </a:lnSpc>
        <a:spcBef>
          <a:spcPct val="0"/>
        </a:spcBef>
        <a:spcAft>
          <a:spcPct val="0"/>
        </a:spcAft>
        <a:defRPr sz="4000" b="1">
          <a:solidFill>
            <a:schemeClr val="tx2"/>
          </a:solidFill>
          <a:latin typeface="+mj-lt"/>
          <a:ea typeface="+mj-ea"/>
          <a:cs typeface="+mj-cs"/>
        </a:defRPr>
      </a:lvl1pPr>
      <a:lvl2pPr algn="ctr" rtl="0" eaLnBrk="0" fontAlgn="base" hangingPunct="0">
        <a:lnSpc>
          <a:spcPct val="90000"/>
        </a:lnSpc>
        <a:spcBef>
          <a:spcPct val="0"/>
        </a:spcBef>
        <a:spcAft>
          <a:spcPct val="0"/>
        </a:spcAft>
        <a:defRPr sz="4000" b="1">
          <a:solidFill>
            <a:schemeClr val="tx2"/>
          </a:solidFill>
          <a:latin typeface="Arial" charset="0"/>
        </a:defRPr>
      </a:lvl2pPr>
      <a:lvl3pPr algn="ctr" rtl="0" eaLnBrk="0" fontAlgn="base" hangingPunct="0">
        <a:lnSpc>
          <a:spcPct val="90000"/>
        </a:lnSpc>
        <a:spcBef>
          <a:spcPct val="0"/>
        </a:spcBef>
        <a:spcAft>
          <a:spcPct val="0"/>
        </a:spcAft>
        <a:defRPr sz="4000" b="1">
          <a:solidFill>
            <a:schemeClr val="tx2"/>
          </a:solidFill>
          <a:latin typeface="Arial" charset="0"/>
        </a:defRPr>
      </a:lvl3pPr>
      <a:lvl4pPr algn="ctr" rtl="0" eaLnBrk="0" fontAlgn="base" hangingPunct="0">
        <a:lnSpc>
          <a:spcPct val="90000"/>
        </a:lnSpc>
        <a:spcBef>
          <a:spcPct val="0"/>
        </a:spcBef>
        <a:spcAft>
          <a:spcPct val="0"/>
        </a:spcAft>
        <a:defRPr sz="4000" b="1">
          <a:solidFill>
            <a:schemeClr val="tx2"/>
          </a:solidFill>
          <a:latin typeface="Arial" charset="0"/>
        </a:defRPr>
      </a:lvl4pPr>
      <a:lvl5pPr algn="ctr" rtl="0" eaLnBrk="0" fontAlgn="base" hangingPunct="0">
        <a:lnSpc>
          <a:spcPct val="90000"/>
        </a:lnSpc>
        <a:spcBef>
          <a:spcPct val="0"/>
        </a:spcBef>
        <a:spcAft>
          <a:spcPct val="0"/>
        </a:spcAft>
        <a:defRPr sz="4000" b="1">
          <a:solidFill>
            <a:schemeClr val="tx2"/>
          </a:solidFill>
          <a:latin typeface="Arial" charset="0"/>
        </a:defRPr>
      </a:lvl5pPr>
      <a:lvl6pPr marL="457200" algn="ctr" rtl="0" eaLnBrk="0" fontAlgn="base" hangingPunct="0">
        <a:lnSpc>
          <a:spcPct val="90000"/>
        </a:lnSpc>
        <a:spcBef>
          <a:spcPct val="0"/>
        </a:spcBef>
        <a:spcAft>
          <a:spcPct val="0"/>
        </a:spcAft>
        <a:defRPr sz="4000" b="1">
          <a:solidFill>
            <a:schemeClr val="tx2"/>
          </a:solidFill>
          <a:latin typeface="Arial" charset="0"/>
        </a:defRPr>
      </a:lvl6pPr>
      <a:lvl7pPr marL="914400" algn="ctr" rtl="0" eaLnBrk="0" fontAlgn="base" hangingPunct="0">
        <a:lnSpc>
          <a:spcPct val="90000"/>
        </a:lnSpc>
        <a:spcBef>
          <a:spcPct val="0"/>
        </a:spcBef>
        <a:spcAft>
          <a:spcPct val="0"/>
        </a:spcAft>
        <a:defRPr sz="4000" b="1">
          <a:solidFill>
            <a:schemeClr val="tx2"/>
          </a:solidFill>
          <a:latin typeface="Arial" charset="0"/>
        </a:defRPr>
      </a:lvl7pPr>
      <a:lvl8pPr marL="1371600" algn="ctr" rtl="0" eaLnBrk="0" fontAlgn="base" hangingPunct="0">
        <a:lnSpc>
          <a:spcPct val="90000"/>
        </a:lnSpc>
        <a:spcBef>
          <a:spcPct val="0"/>
        </a:spcBef>
        <a:spcAft>
          <a:spcPct val="0"/>
        </a:spcAft>
        <a:defRPr sz="4000" b="1">
          <a:solidFill>
            <a:schemeClr val="tx2"/>
          </a:solidFill>
          <a:latin typeface="Arial" charset="0"/>
        </a:defRPr>
      </a:lvl8pPr>
      <a:lvl9pPr marL="1828800" algn="ctr" rtl="0" eaLnBrk="0" fontAlgn="base" hangingPunct="0">
        <a:lnSpc>
          <a:spcPct val="90000"/>
        </a:lnSpc>
        <a:spcBef>
          <a:spcPct val="0"/>
        </a:spcBef>
        <a:spcAft>
          <a:spcPct val="0"/>
        </a:spcAft>
        <a:defRPr sz="4000" b="1">
          <a:solidFill>
            <a:schemeClr val="tx2"/>
          </a:solidFill>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2000">
          <a:solidFill>
            <a:srgbClr val="FFFFFF"/>
          </a:solidFill>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mailto:Workshopinfo@ahrq.hhs.gov"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mailto:MEPSPD@ahrq.gov"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8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8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8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8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818" name="Rectangle 2"/>
          <p:cNvSpPr>
            <a:spLocks noGrp="1" noChangeArrowheads="1"/>
          </p:cNvSpPr>
          <p:nvPr>
            <p:ph type="ctrTitle"/>
          </p:nvPr>
        </p:nvSpPr>
        <p:spPr>
          <a:xfrm>
            <a:off x="0" y="2286000"/>
            <a:ext cx="9144000" cy="1295400"/>
          </a:xfrm>
        </p:spPr>
        <p:txBody>
          <a:bodyPr lIns="90423" tIns="44420" rIns="90423" bIns="44420" anchor="ctr"/>
          <a:lstStyle/>
          <a:p>
            <a:pPr eaLnBrk="1" hangingPunct="1">
              <a:defRPr/>
            </a:pPr>
            <a:r>
              <a:rPr lang="en-US" sz="3600" dirty="0" smtClean="0"/>
              <a:t/>
            </a:r>
            <a:br>
              <a:rPr lang="en-US" sz="3600" dirty="0" smtClean="0"/>
            </a:br>
            <a:r>
              <a:rPr lang="en-US" sz="3000" dirty="0" smtClean="0"/>
              <a:t>The Medical Expenditure Panel Survey: </a:t>
            </a:r>
            <a:br>
              <a:rPr lang="en-US" sz="3000" dirty="0" smtClean="0"/>
            </a:br>
            <a:r>
              <a:rPr lang="en-US" sz="3000" dirty="0" smtClean="0"/>
              <a:t>Data Resources to </a:t>
            </a:r>
            <a:br>
              <a:rPr lang="en-US" sz="3000" dirty="0" smtClean="0"/>
            </a:br>
            <a:r>
              <a:rPr lang="en-US" sz="3000" dirty="0" smtClean="0"/>
              <a:t>Inform Research &amp; Policy </a:t>
            </a:r>
          </a:p>
        </p:txBody>
      </p:sp>
      <p:sp>
        <p:nvSpPr>
          <p:cNvPr id="1186819" name="Rectangle 3"/>
          <p:cNvSpPr>
            <a:spLocks noGrp="1" noChangeArrowheads="1"/>
          </p:cNvSpPr>
          <p:nvPr>
            <p:ph type="subTitle" idx="1"/>
          </p:nvPr>
        </p:nvSpPr>
        <p:spPr>
          <a:xfrm>
            <a:off x="457200" y="4114800"/>
            <a:ext cx="7924800" cy="2286000"/>
          </a:xfrm>
        </p:spPr>
        <p:txBody>
          <a:bodyPr lIns="90423" tIns="44420" rIns="90423" bIns="44420"/>
          <a:lstStyle/>
          <a:p>
            <a:pPr marL="465138" indent="-465138" eaLnBrk="1" hangingPunct="1">
              <a:defRPr/>
            </a:pPr>
            <a:endParaRPr lang="en-US" sz="400" b="1" dirty="0" smtClean="0"/>
          </a:p>
          <a:p>
            <a:pPr marL="465138" indent="-465138" eaLnBrk="1" hangingPunct="1">
              <a:defRPr/>
            </a:pPr>
            <a:endParaRPr lang="en-US" sz="400" b="1" dirty="0" smtClean="0"/>
          </a:p>
          <a:p>
            <a:pPr marL="465138" indent="-465138" eaLnBrk="1" hangingPunct="1">
              <a:defRPr/>
            </a:pPr>
            <a:endParaRPr lang="en-US" sz="400" b="1" dirty="0" smtClean="0"/>
          </a:p>
          <a:p>
            <a:pPr marL="465138" indent="-465138" eaLnBrk="1" hangingPunct="1">
              <a:defRPr/>
            </a:pPr>
            <a:endParaRPr lang="en-US" sz="400" b="1" dirty="0" smtClean="0"/>
          </a:p>
          <a:p>
            <a:pPr marL="465138" indent="-465138" eaLnBrk="1" hangingPunct="1">
              <a:defRPr/>
            </a:pPr>
            <a:r>
              <a:rPr lang="en-US" sz="3000" b="1" dirty="0" smtClean="0">
                <a:solidFill>
                  <a:schemeClr val="tx2"/>
                </a:solidFill>
              </a:rPr>
              <a:t>Jeffrey Rhoades, Ph.D.</a:t>
            </a:r>
          </a:p>
          <a:p>
            <a:pPr marL="465138" indent="-465138" eaLnBrk="1" hangingPunct="1">
              <a:defRPr/>
            </a:pPr>
            <a:endParaRPr lang="en-US" sz="3000" b="1" dirty="0" smtClean="0">
              <a:solidFill>
                <a:schemeClr val="tx2"/>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7906" name="Rectangle 2"/>
          <p:cNvSpPr>
            <a:spLocks noGrp="1" noChangeArrowheads="1"/>
          </p:cNvSpPr>
          <p:nvPr>
            <p:ph type="title"/>
          </p:nvPr>
        </p:nvSpPr>
        <p:spPr>
          <a:xfrm>
            <a:off x="1752600" y="228600"/>
            <a:ext cx="6400800" cy="990600"/>
          </a:xfrm>
        </p:spPr>
        <p:txBody>
          <a:bodyPr/>
          <a:lstStyle/>
          <a:p>
            <a:pPr eaLnBrk="1" hangingPunct="1">
              <a:defRPr/>
            </a:pPr>
            <a:r>
              <a:rPr lang="en-US" sz="3600" smtClean="0"/>
              <a:t>Levels of MEPS-HC Public Use Files</a:t>
            </a:r>
          </a:p>
        </p:txBody>
      </p:sp>
      <p:sp>
        <p:nvSpPr>
          <p:cNvPr id="1147907" name="Rectangle 3"/>
          <p:cNvSpPr>
            <a:spLocks noGrp="1" noChangeArrowheads="1"/>
          </p:cNvSpPr>
          <p:nvPr>
            <p:ph type="body" idx="1"/>
          </p:nvPr>
        </p:nvSpPr>
        <p:spPr>
          <a:xfrm>
            <a:off x="533400" y="1676400"/>
            <a:ext cx="8102600" cy="3886200"/>
          </a:xfrm>
        </p:spPr>
        <p:txBody>
          <a:bodyPr/>
          <a:lstStyle/>
          <a:p>
            <a:pPr eaLnBrk="1" hangingPunct="1">
              <a:lnSpc>
                <a:spcPct val="80000"/>
              </a:lnSpc>
              <a:defRPr/>
            </a:pPr>
            <a:r>
              <a:rPr lang="en-US" sz="3000" b="1" smtClean="0"/>
              <a:t>Person Level - detailed person information</a:t>
            </a:r>
          </a:p>
          <a:p>
            <a:pPr eaLnBrk="1" hangingPunct="1">
              <a:lnSpc>
                <a:spcPct val="80000"/>
              </a:lnSpc>
              <a:defRPr/>
            </a:pPr>
            <a:endParaRPr lang="en-US" sz="3000" b="1" smtClean="0"/>
          </a:p>
          <a:p>
            <a:pPr eaLnBrk="1" hangingPunct="1">
              <a:lnSpc>
                <a:spcPct val="80000"/>
              </a:lnSpc>
              <a:defRPr/>
            </a:pPr>
            <a:r>
              <a:rPr lang="en-US" sz="3000" b="1" smtClean="0"/>
              <a:t>Event Level - detailed event level information</a:t>
            </a:r>
          </a:p>
          <a:p>
            <a:pPr eaLnBrk="1" hangingPunct="1">
              <a:lnSpc>
                <a:spcPct val="80000"/>
              </a:lnSpc>
              <a:defRPr/>
            </a:pPr>
            <a:endParaRPr lang="en-US" sz="3000" b="1" smtClean="0"/>
          </a:p>
          <a:p>
            <a:pPr eaLnBrk="1" hangingPunct="1">
              <a:lnSpc>
                <a:spcPct val="80000"/>
              </a:lnSpc>
              <a:defRPr/>
            </a:pPr>
            <a:r>
              <a:rPr lang="en-US" sz="3000" b="1" smtClean="0"/>
              <a:t>Condition Level - detailed condition information</a:t>
            </a:r>
          </a:p>
          <a:p>
            <a:pPr eaLnBrk="1" hangingPunct="1">
              <a:lnSpc>
                <a:spcPct val="80000"/>
              </a:lnSpc>
              <a:defRPr/>
            </a:pPr>
            <a:endParaRPr lang="en-US" sz="3000" b="1" smtClean="0"/>
          </a:p>
          <a:p>
            <a:pPr eaLnBrk="1" hangingPunct="1">
              <a:lnSpc>
                <a:spcPct val="80000"/>
              </a:lnSpc>
              <a:defRPr/>
            </a:pPr>
            <a:r>
              <a:rPr lang="en-US" sz="3000" b="1" smtClean="0"/>
              <a:t>Job Level - detailed job information</a:t>
            </a:r>
          </a:p>
          <a:p>
            <a:pPr eaLnBrk="1" hangingPunct="1">
              <a:lnSpc>
                <a:spcPct val="80000"/>
              </a:lnSpc>
              <a:defRPr/>
            </a:pPr>
            <a:endParaRPr lang="en-US" sz="3000" b="1"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2962" name="Rectangle 2"/>
          <p:cNvSpPr>
            <a:spLocks noGrp="1" noChangeArrowheads="1"/>
          </p:cNvSpPr>
          <p:nvPr>
            <p:ph type="title"/>
          </p:nvPr>
        </p:nvSpPr>
        <p:spPr>
          <a:xfrm>
            <a:off x="1752600" y="228600"/>
            <a:ext cx="6477000" cy="990600"/>
          </a:xfrm>
        </p:spPr>
        <p:txBody>
          <a:bodyPr/>
          <a:lstStyle/>
          <a:p>
            <a:pPr eaLnBrk="1" hangingPunct="1">
              <a:defRPr/>
            </a:pPr>
            <a:r>
              <a:rPr lang="en-US" sz="3600" smtClean="0"/>
              <a:t>MEPS-HC Caveats and Limitations</a:t>
            </a:r>
          </a:p>
        </p:txBody>
      </p:sp>
      <p:sp>
        <p:nvSpPr>
          <p:cNvPr id="1192963" name="Rectangle 3"/>
          <p:cNvSpPr>
            <a:spLocks noGrp="1" noChangeArrowheads="1"/>
          </p:cNvSpPr>
          <p:nvPr>
            <p:ph type="body" idx="1"/>
          </p:nvPr>
        </p:nvSpPr>
        <p:spPr>
          <a:xfrm>
            <a:off x="457200" y="1447800"/>
            <a:ext cx="8110538" cy="5181600"/>
          </a:xfrm>
        </p:spPr>
        <p:txBody>
          <a:bodyPr/>
          <a:lstStyle/>
          <a:p>
            <a:pPr eaLnBrk="1" hangingPunct="1">
              <a:defRPr/>
            </a:pPr>
            <a:r>
              <a:rPr lang="en-US" sz="2800" b="1" smtClean="0"/>
              <a:t>Sample size limitations preclude some analyses</a:t>
            </a:r>
          </a:p>
          <a:p>
            <a:pPr eaLnBrk="1" hangingPunct="1">
              <a:buFont typeface="Wingdings" pitchFamily="2" charset="2"/>
              <a:buNone/>
              <a:defRPr/>
            </a:pPr>
            <a:endParaRPr lang="en-US" sz="2000" b="1" smtClean="0"/>
          </a:p>
          <a:p>
            <a:pPr eaLnBrk="1" hangingPunct="1">
              <a:defRPr/>
            </a:pPr>
            <a:r>
              <a:rPr lang="en-US" sz="2800" b="1" smtClean="0"/>
              <a:t>Typically, one respondent provides data for the entire household</a:t>
            </a:r>
          </a:p>
          <a:p>
            <a:pPr eaLnBrk="1" hangingPunct="1">
              <a:buFont typeface="Wingdings" pitchFamily="2" charset="2"/>
              <a:buNone/>
              <a:defRPr/>
            </a:pPr>
            <a:endParaRPr lang="en-US" sz="2000" b="1" smtClean="0"/>
          </a:p>
          <a:p>
            <a:pPr eaLnBrk="1" hangingPunct="1">
              <a:defRPr/>
            </a:pPr>
            <a:r>
              <a:rPr lang="en-US" sz="2800" b="1" smtClean="0"/>
              <a:t>Household respondents may not be able to report accurately certain types of information</a:t>
            </a:r>
          </a:p>
          <a:p>
            <a:pPr lvl="1" eaLnBrk="1" hangingPunct="1">
              <a:defRPr/>
            </a:pPr>
            <a:r>
              <a:rPr lang="en-US" sz="2400" b="1" smtClean="0"/>
              <a:t>type of health plan</a:t>
            </a:r>
          </a:p>
          <a:p>
            <a:pPr lvl="1" eaLnBrk="1" hangingPunct="1">
              <a:defRPr/>
            </a:pPr>
            <a:r>
              <a:rPr lang="en-US" sz="2400" b="1" smtClean="0"/>
              <a:t>detailed event information</a:t>
            </a:r>
          </a:p>
          <a:p>
            <a:pPr lvl="1" eaLnBrk="1" hangingPunct="1">
              <a:defRPr/>
            </a:pPr>
            <a:r>
              <a:rPr lang="en-US" sz="2400" b="1" smtClean="0"/>
              <a:t>diagnoses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2002" name="Rectangle 2"/>
          <p:cNvSpPr>
            <a:spLocks noGrp="1" noChangeArrowheads="1"/>
          </p:cNvSpPr>
          <p:nvPr>
            <p:ph type="title"/>
          </p:nvPr>
        </p:nvSpPr>
        <p:spPr>
          <a:xfrm>
            <a:off x="1600200" y="228600"/>
            <a:ext cx="6545263" cy="914400"/>
          </a:xfrm>
        </p:spPr>
        <p:txBody>
          <a:bodyPr/>
          <a:lstStyle/>
          <a:p>
            <a:pPr eaLnBrk="1" hangingPunct="1">
              <a:defRPr/>
            </a:pPr>
            <a:r>
              <a:rPr lang="en-US" sz="3600" smtClean="0"/>
              <a:t>MEPS Medical Provider Component (MPC) - Purpose</a:t>
            </a:r>
          </a:p>
        </p:txBody>
      </p:sp>
      <p:sp>
        <p:nvSpPr>
          <p:cNvPr id="1152003" name="Rectangle 3"/>
          <p:cNvSpPr>
            <a:spLocks noGrp="1" noChangeArrowheads="1"/>
          </p:cNvSpPr>
          <p:nvPr>
            <p:ph type="body" idx="1"/>
          </p:nvPr>
        </p:nvSpPr>
        <p:spPr>
          <a:xfrm>
            <a:off x="1122363" y="1676400"/>
            <a:ext cx="7346950" cy="4572000"/>
          </a:xfrm>
        </p:spPr>
        <p:txBody>
          <a:bodyPr/>
          <a:lstStyle/>
          <a:p>
            <a:pPr eaLnBrk="1" hangingPunct="1">
              <a:defRPr/>
            </a:pPr>
            <a:r>
              <a:rPr lang="en-US" b="1" smtClean="0"/>
              <a:t>Compensate for household item non-response</a:t>
            </a:r>
          </a:p>
          <a:p>
            <a:pPr eaLnBrk="1" hangingPunct="1">
              <a:defRPr/>
            </a:pPr>
            <a:endParaRPr lang="en-US" b="1" smtClean="0"/>
          </a:p>
          <a:p>
            <a:pPr eaLnBrk="1" hangingPunct="1">
              <a:defRPr/>
            </a:pPr>
            <a:r>
              <a:rPr lang="en-US" b="1" smtClean="0"/>
              <a:t>Accuracy and detail</a:t>
            </a:r>
          </a:p>
          <a:p>
            <a:pPr eaLnBrk="1" hangingPunct="1">
              <a:defRPr/>
            </a:pPr>
            <a:endParaRPr lang="en-US" b="1" smtClean="0"/>
          </a:p>
          <a:p>
            <a:pPr eaLnBrk="1" hangingPunct="1">
              <a:defRPr/>
            </a:pPr>
            <a:r>
              <a:rPr lang="en-US" b="1" smtClean="0"/>
              <a:t>Imputation source</a:t>
            </a:r>
          </a:p>
          <a:p>
            <a:pPr eaLnBrk="1" hangingPunct="1">
              <a:defRPr/>
            </a:pPr>
            <a:endParaRPr lang="en-US" b="1" smtClean="0"/>
          </a:p>
          <a:p>
            <a:pPr eaLnBrk="1" hangingPunct="1">
              <a:defRPr/>
            </a:pPr>
            <a:r>
              <a:rPr lang="en-US" b="1" smtClean="0"/>
              <a:t>Methodological studies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5010" name="Rectangle 2"/>
          <p:cNvSpPr>
            <a:spLocks noGrp="1" noChangeArrowheads="1"/>
          </p:cNvSpPr>
          <p:nvPr>
            <p:ph type="title"/>
          </p:nvPr>
        </p:nvSpPr>
        <p:spPr>
          <a:xfrm>
            <a:off x="1676400" y="228600"/>
            <a:ext cx="6858000" cy="990600"/>
          </a:xfrm>
        </p:spPr>
        <p:txBody>
          <a:bodyPr/>
          <a:lstStyle/>
          <a:p>
            <a:pPr algn="l" eaLnBrk="1" hangingPunct="1">
              <a:defRPr/>
            </a:pPr>
            <a:r>
              <a:rPr lang="en-US" sz="3600" smtClean="0"/>
              <a:t>MEPS-MPC (Medical Provider Component)</a:t>
            </a:r>
          </a:p>
        </p:txBody>
      </p:sp>
      <p:sp>
        <p:nvSpPr>
          <p:cNvPr id="1195011" name="Rectangle 3"/>
          <p:cNvSpPr>
            <a:spLocks noGrp="1" noChangeArrowheads="1"/>
          </p:cNvSpPr>
          <p:nvPr>
            <p:ph type="body" idx="1"/>
          </p:nvPr>
        </p:nvSpPr>
        <p:spPr>
          <a:xfrm>
            <a:off x="152400" y="1600200"/>
            <a:ext cx="8839200" cy="4953000"/>
          </a:xfrm>
        </p:spPr>
        <p:txBody>
          <a:bodyPr/>
          <a:lstStyle/>
          <a:p>
            <a:pPr eaLnBrk="1" hangingPunct="1">
              <a:lnSpc>
                <a:spcPct val="75000"/>
              </a:lnSpc>
              <a:defRPr/>
            </a:pPr>
            <a:r>
              <a:rPr lang="en-US" sz="2400" b="1" dirty="0" smtClean="0"/>
              <a:t>Survey of medical providers linked to respondents of the HC</a:t>
            </a:r>
          </a:p>
          <a:p>
            <a:pPr eaLnBrk="1" hangingPunct="1">
              <a:lnSpc>
                <a:spcPct val="75000"/>
              </a:lnSpc>
              <a:buFont typeface="Wingdings" pitchFamily="2" charset="2"/>
              <a:buNone/>
              <a:defRPr/>
            </a:pPr>
            <a:endParaRPr lang="en-US" sz="2400" b="1" dirty="0" smtClean="0"/>
          </a:p>
          <a:p>
            <a:pPr eaLnBrk="1" hangingPunct="1">
              <a:lnSpc>
                <a:spcPct val="75000"/>
              </a:lnSpc>
              <a:defRPr/>
            </a:pPr>
            <a:r>
              <a:rPr lang="en-US" sz="2400" b="1" dirty="0" smtClean="0"/>
              <a:t>Collects data that household respondents cannot accurately provide, such as dates of visit, diagnosis and procedure codes, charges and payments</a:t>
            </a:r>
          </a:p>
          <a:p>
            <a:pPr eaLnBrk="1" hangingPunct="1">
              <a:lnSpc>
                <a:spcPct val="75000"/>
              </a:lnSpc>
              <a:buFont typeface="Wingdings" pitchFamily="2" charset="2"/>
              <a:buNone/>
              <a:defRPr/>
            </a:pPr>
            <a:endParaRPr lang="en-US" sz="2400" b="1" dirty="0" smtClean="0"/>
          </a:p>
          <a:p>
            <a:pPr eaLnBrk="1" hangingPunct="1">
              <a:lnSpc>
                <a:spcPct val="75000"/>
              </a:lnSpc>
              <a:defRPr/>
            </a:pPr>
            <a:r>
              <a:rPr lang="en-US" sz="2400" b="1" dirty="0" smtClean="0"/>
              <a:t>The Pharmacy Component (PC), a subcomponent of the MPC, collects drug detail information, including National Drug Code (NDC) and medicine name, date filled and sources and amounts of payment</a:t>
            </a:r>
          </a:p>
          <a:p>
            <a:pPr eaLnBrk="1" hangingPunct="1">
              <a:lnSpc>
                <a:spcPct val="75000"/>
              </a:lnSpc>
              <a:buFont typeface="Wingdings" pitchFamily="2" charset="2"/>
              <a:buNone/>
              <a:defRPr/>
            </a:pPr>
            <a:endParaRPr lang="en-US" sz="2400" b="1" dirty="0" smtClean="0"/>
          </a:p>
          <a:p>
            <a:pPr eaLnBrk="1" hangingPunct="1">
              <a:lnSpc>
                <a:spcPct val="75000"/>
              </a:lnSpc>
              <a:defRPr/>
            </a:pPr>
            <a:r>
              <a:rPr lang="en-US" sz="2400" b="1" dirty="0" smtClean="0"/>
              <a:t>The MPC is not designed to yield national estimates.  </a:t>
            </a:r>
            <a:r>
              <a:rPr lang="en-US" sz="2400" b="1" dirty="0" smtClean="0"/>
              <a:t>It is primarily used as an imputation source to supplement household reported expenditure </a:t>
            </a:r>
            <a:r>
              <a:rPr lang="en-US" sz="2400" b="1" dirty="0" smtClean="0"/>
              <a:t>information.</a:t>
            </a:r>
            <a:endParaRPr lang="en-US" sz="2400" b="1"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9954" name="Rectangle 2"/>
          <p:cNvSpPr>
            <a:spLocks noGrp="1" noChangeArrowheads="1"/>
          </p:cNvSpPr>
          <p:nvPr>
            <p:ph type="title"/>
          </p:nvPr>
        </p:nvSpPr>
        <p:spPr>
          <a:xfrm>
            <a:off x="1752600" y="228600"/>
            <a:ext cx="6392863" cy="838200"/>
          </a:xfrm>
        </p:spPr>
        <p:txBody>
          <a:bodyPr/>
          <a:lstStyle/>
          <a:p>
            <a:pPr eaLnBrk="1" hangingPunct="1">
              <a:defRPr/>
            </a:pPr>
            <a:r>
              <a:rPr lang="en-US" sz="3600" smtClean="0"/>
              <a:t>Medical Provider Component (MEPS) Data</a:t>
            </a:r>
          </a:p>
        </p:txBody>
      </p:sp>
      <p:sp>
        <p:nvSpPr>
          <p:cNvPr id="24579" name="Rectangle 3"/>
          <p:cNvSpPr>
            <a:spLocks noGrp="1" noChangeArrowheads="1"/>
          </p:cNvSpPr>
          <p:nvPr>
            <p:ph type="body" idx="1"/>
          </p:nvPr>
        </p:nvSpPr>
        <p:spPr>
          <a:xfrm>
            <a:off x="457200" y="1676400"/>
            <a:ext cx="8145463" cy="4876800"/>
          </a:xfrm>
        </p:spPr>
        <p:txBody>
          <a:bodyPr/>
          <a:lstStyle/>
          <a:p>
            <a:pPr eaLnBrk="1" hangingPunct="1">
              <a:lnSpc>
                <a:spcPct val="80000"/>
              </a:lnSpc>
            </a:pPr>
            <a:r>
              <a:rPr lang="en-US" sz="2400" b="1" smtClean="0">
                <a:effectLst/>
              </a:rPr>
              <a:t>Collected for:</a:t>
            </a:r>
          </a:p>
          <a:p>
            <a:pPr lvl="1" eaLnBrk="1" hangingPunct="1">
              <a:lnSpc>
                <a:spcPct val="80000"/>
              </a:lnSpc>
            </a:pPr>
            <a:r>
              <a:rPr lang="en-US" sz="2400" b="1" smtClean="0">
                <a:effectLst/>
              </a:rPr>
              <a:t>Physician Office Visits</a:t>
            </a:r>
          </a:p>
          <a:p>
            <a:pPr lvl="1" eaLnBrk="1" hangingPunct="1">
              <a:lnSpc>
                <a:spcPct val="80000"/>
              </a:lnSpc>
            </a:pPr>
            <a:r>
              <a:rPr lang="en-US" sz="2400" b="1" smtClean="0">
                <a:effectLst/>
              </a:rPr>
              <a:t>Outpatient Department Visits</a:t>
            </a:r>
          </a:p>
          <a:p>
            <a:pPr lvl="1" eaLnBrk="1" hangingPunct="1">
              <a:lnSpc>
                <a:spcPct val="80000"/>
              </a:lnSpc>
            </a:pPr>
            <a:r>
              <a:rPr lang="en-US" sz="2400" b="1" smtClean="0">
                <a:effectLst/>
              </a:rPr>
              <a:t>Hospital Inpatient Stays</a:t>
            </a:r>
          </a:p>
          <a:p>
            <a:pPr lvl="1" eaLnBrk="1" hangingPunct="1">
              <a:lnSpc>
                <a:spcPct val="80000"/>
              </a:lnSpc>
            </a:pPr>
            <a:r>
              <a:rPr lang="en-US" sz="2400" b="1" smtClean="0">
                <a:effectLst/>
              </a:rPr>
              <a:t>Emergency Room Visits</a:t>
            </a:r>
          </a:p>
          <a:p>
            <a:pPr lvl="1" eaLnBrk="1" hangingPunct="1">
              <a:lnSpc>
                <a:spcPct val="80000"/>
              </a:lnSpc>
            </a:pPr>
            <a:r>
              <a:rPr lang="en-US" sz="2400" b="1" smtClean="0">
                <a:solidFill>
                  <a:schemeClr val="tx1"/>
                </a:solidFill>
                <a:effectLst/>
              </a:rPr>
              <a:t>Prescribed Medicines (Pharmacy Component)</a:t>
            </a:r>
          </a:p>
          <a:p>
            <a:pPr lvl="1" eaLnBrk="1" hangingPunct="1">
              <a:lnSpc>
                <a:spcPct val="80000"/>
              </a:lnSpc>
            </a:pPr>
            <a:r>
              <a:rPr lang="en-US" sz="2400" b="1" smtClean="0">
                <a:effectLst/>
              </a:rPr>
              <a:t>Home Health Agency Care</a:t>
            </a:r>
          </a:p>
          <a:p>
            <a:pPr eaLnBrk="1" hangingPunct="1">
              <a:lnSpc>
                <a:spcPct val="80000"/>
              </a:lnSpc>
            </a:pPr>
            <a:r>
              <a:rPr lang="en-US" sz="2400" b="1" smtClean="0">
                <a:effectLst/>
              </a:rPr>
              <a:t>Not collected for:</a:t>
            </a:r>
          </a:p>
          <a:p>
            <a:pPr lvl="1" eaLnBrk="1" hangingPunct="1">
              <a:lnSpc>
                <a:spcPct val="80000"/>
              </a:lnSpc>
            </a:pPr>
            <a:r>
              <a:rPr lang="en-US" sz="2400" b="1" smtClean="0">
                <a:effectLst/>
              </a:rPr>
              <a:t>Non-physician Office Visits</a:t>
            </a:r>
          </a:p>
          <a:p>
            <a:pPr lvl="1" eaLnBrk="1" hangingPunct="1">
              <a:lnSpc>
                <a:spcPct val="80000"/>
              </a:lnSpc>
            </a:pPr>
            <a:r>
              <a:rPr lang="en-US" sz="2400" b="1" smtClean="0">
                <a:effectLst/>
              </a:rPr>
              <a:t>Dental Visits</a:t>
            </a:r>
          </a:p>
          <a:p>
            <a:pPr lvl="1" eaLnBrk="1" hangingPunct="1">
              <a:lnSpc>
                <a:spcPct val="80000"/>
              </a:lnSpc>
            </a:pPr>
            <a:r>
              <a:rPr lang="en-US" sz="2400" b="1" smtClean="0">
                <a:effectLst/>
              </a:rPr>
              <a:t>Home Health - Independent Providers</a:t>
            </a:r>
          </a:p>
          <a:p>
            <a:pPr lvl="1" eaLnBrk="1" hangingPunct="1">
              <a:lnSpc>
                <a:spcPct val="80000"/>
              </a:lnSpc>
            </a:pPr>
            <a:r>
              <a:rPr lang="en-US" sz="2400" b="1" smtClean="0">
                <a:effectLst/>
              </a:rPr>
              <a:t>Other Medical Expenses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4050" name="Rectangle 2"/>
          <p:cNvSpPr>
            <a:spLocks noGrp="1" noChangeArrowheads="1"/>
          </p:cNvSpPr>
          <p:nvPr>
            <p:ph type="title"/>
          </p:nvPr>
        </p:nvSpPr>
        <p:spPr>
          <a:xfrm>
            <a:off x="1752600" y="304800"/>
            <a:ext cx="6781800" cy="762000"/>
          </a:xfrm>
        </p:spPr>
        <p:txBody>
          <a:bodyPr/>
          <a:lstStyle/>
          <a:p>
            <a:pPr eaLnBrk="1" hangingPunct="1">
              <a:defRPr/>
            </a:pPr>
            <a:r>
              <a:rPr lang="en-US" smtClean="0"/>
              <a:t>MEPS-IC Survey</a:t>
            </a:r>
          </a:p>
        </p:txBody>
      </p:sp>
      <p:sp>
        <p:nvSpPr>
          <p:cNvPr id="1154051" name="Rectangle 3"/>
          <p:cNvSpPr>
            <a:spLocks noGrp="1" noChangeArrowheads="1"/>
          </p:cNvSpPr>
          <p:nvPr>
            <p:ph type="body" idx="1"/>
          </p:nvPr>
        </p:nvSpPr>
        <p:spPr>
          <a:xfrm>
            <a:off x="381000" y="1524000"/>
            <a:ext cx="8221663" cy="5029200"/>
          </a:xfrm>
        </p:spPr>
        <p:txBody>
          <a:bodyPr/>
          <a:lstStyle/>
          <a:p>
            <a:pPr eaLnBrk="1" hangingPunct="1">
              <a:defRPr/>
            </a:pPr>
            <a:r>
              <a:rPr lang="en-US" b="1" dirty="0" smtClean="0"/>
              <a:t>Nationwide, annual survey of both private and public sector establishments</a:t>
            </a:r>
          </a:p>
          <a:p>
            <a:pPr eaLnBrk="1" hangingPunct="1">
              <a:defRPr/>
            </a:pPr>
            <a:r>
              <a:rPr lang="en-US" b="1" dirty="0" smtClean="0"/>
              <a:t>Funded by the Agency for Healthcare Research and Quality (AHRQ)</a:t>
            </a:r>
          </a:p>
          <a:p>
            <a:pPr eaLnBrk="1" hangingPunct="1">
              <a:defRPr/>
            </a:pPr>
            <a:r>
              <a:rPr lang="en-US" b="1" dirty="0" smtClean="0"/>
              <a:t>Conducted by the U.S. Census Bureau</a:t>
            </a:r>
          </a:p>
          <a:p>
            <a:pPr eaLnBrk="1" hangingPunct="1">
              <a:defRPr/>
            </a:pPr>
            <a:r>
              <a:rPr lang="en-US" b="1" dirty="0" smtClean="0"/>
              <a:t>Survey data available for 1996 through 2010 (except 2007)</a:t>
            </a:r>
          </a:p>
          <a:p>
            <a:pPr eaLnBrk="1" hangingPunct="1">
              <a:buFont typeface="Wingdings" pitchFamily="2" charset="2"/>
              <a:buNone/>
              <a:defRPr/>
            </a:pPr>
            <a:endParaRPr lang="en-US" b="1"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7058" name="Rectangle 2"/>
          <p:cNvSpPr>
            <a:spLocks noGrp="1" noChangeArrowheads="1"/>
          </p:cNvSpPr>
          <p:nvPr>
            <p:ph type="title"/>
          </p:nvPr>
        </p:nvSpPr>
        <p:spPr>
          <a:xfrm>
            <a:off x="1752600" y="381000"/>
            <a:ext cx="6629400" cy="762000"/>
          </a:xfrm>
        </p:spPr>
        <p:txBody>
          <a:bodyPr/>
          <a:lstStyle/>
          <a:p>
            <a:pPr algn="l" eaLnBrk="1" hangingPunct="1">
              <a:defRPr/>
            </a:pPr>
            <a:r>
              <a:rPr lang="en-US" sz="3200" smtClean="0"/>
              <a:t>MEPS-IC (Insurance Component)</a:t>
            </a:r>
          </a:p>
        </p:txBody>
      </p:sp>
      <p:sp>
        <p:nvSpPr>
          <p:cNvPr id="1197059" name="Rectangle 3"/>
          <p:cNvSpPr>
            <a:spLocks noGrp="1" noChangeArrowheads="1"/>
          </p:cNvSpPr>
          <p:nvPr>
            <p:ph type="body" idx="1"/>
          </p:nvPr>
        </p:nvSpPr>
        <p:spPr>
          <a:xfrm>
            <a:off x="304800" y="1600200"/>
            <a:ext cx="8534400" cy="5029200"/>
          </a:xfrm>
        </p:spPr>
        <p:txBody>
          <a:bodyPr/>
          <a:lstStyle/>
          <a:p>
            <a:pPr eaLnBrk="1" hangingPunct="1">
              <a:defRPr/>
            </a:pPr>
            <a:r>
              <a:rPr lang="en-US" sz="2400" b="1" dirty="0" smtClean="0"/>
              <a:t>An independent survey of employers and unions not linked to the household survey</a:t>
            </a:r>
          </a:p>
          <a:p>
            <a:pPr eaLnBrk="1" hangingPunct="1">
              <a:buFont typeface="Wingdings" pitchFamily="2" charset="2"/>
              <a:buNone/>
              <a:defRPr/>
            </a:pPr>
            <a:endParaRPr lang="en-US" sz="2000" b="1" dirty="0" smtClean="0"/>
          </a:p>
          <a:p>
            <a:pPr eaLnBrk="1" hangingPunct="1">
              <a:defRPr/>
            </a:pPr>
            <a:r>
              <a:rPr lang="en-US" sz="2400" b="1" dirty="0" smtClean="0"/>
              <a:t>The sample contains information from about 44,000 establishments and supports national and state-level estimates for all 50 states.  </a:t>
            </a:r>
          </a:p>
          <a:p>
            <a:pPr eaLnBrk="1" hangingPunct="1">
              <a:buFont typeface="Wingdings" pitchFamily="2" charset="2"/>
              <a:buNone/>
              <a:defRPr/>
            </a:pPr>
            <a:endParaRPr lang="en-US" sz="2000" b="1" dirty="0" smtClean="0"/>
          </a:p>
          <a:p>
            <a:pPr eaLnBrk="1" hangingPunct="1">
              <a:defRPr/>
            </a:pPr>
            <a:r>
              <a:rPr lang="en-US" sz="2400" b="1" dirty="0" smtClean="0"/>
              <a:t>Employer-sponsored health insurance measures:</a:t>
            </a:r>
          </a:p>
          <a:p>
            <a:pPr lvl="1" eaLnBrk="1" hangingPunct="1">
              <a:defRPr/>
            </a:pPr>
            <a:r>
              <a:rPr lang="en-US" sz="2400" b="1" dirty="0" smtClean="0"/>
              <a:t>Availability</a:t>
            </a:r>
          </a:p>
          <a:p>
            <a:pPr lvl="1" eaLnBrk="1" hangingPunct="1">
              <a:defRPr/>
            </a:pPr>
            <a:r>
              <a:rPr lang="en-US" sz="2400" b="1" dirty="0" smtClean="0"/>
              <a:t>Enrollment</a:t>
            </a:r>
          </a:p>
          <a:p>
            <a:pPr lvl="1" eaLnBrk="1" hangingPunct="1">
              <a:defRPr/>
            </a:pPr>
            <a:r>
              <a:rPr lang="en-US" sz="2400" b="1" dirty="0" smtClean="0"/>
              <a:t>Benefit and payment provisions</a:t>
            </a:r>
          </a:p>
          <a:p>
            <a:pPr lvl="1" eaLnBrk="1" hangingPunct="1">
              <a:defRPr/>
            </a:pPr>
            <a:r>
              <a:rPr lang="en-US" sz="2400" b="1" dirty="0" smtClean="0"/>
              <a:t>Cost</a:t>
            </a:r>
            <a:endParaRPr lang="en-US" sz="1800" b="1"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4290" name="Rectangle 2"/>
          <p:cNvSpPr>
            <a:spLocks noGrp="1" noChangeArrowheads="1"/>
          </p:cNvSpPr>
          <p:nvPr>
            <p:ph type="title"/>
          </p:nvPr>
        </p:nvSpPr>
        <p:spPr>
          <a:xfrm>
            <a:off x="1752600" y="304800"/>
            <a:ext cx="6934200" cy="838200"/>
          </a:xfrm>
        </p:spPr>
        <p:txBody>
          <a:bodyPr/>
          <a:lstStyle/>
          <a:p>
            <a:pPr eaLnBrk="1" hangingPunct="1">
              <a:defRPr/>
            </a:pPr>
            <a:r>
              <a:rPr lang="en-US" smtClean="0"/>
              <a:t>MEPS-IC Sample Design</a:t>
            </a:r>
          </a:p>
        </p:txBody>
      </p:sp>
      <p:sp>
        <p:nvSpPr>
          <p:cNvPr id="1164291" name="Rectangle 3"/>
          <p:cNvSpPr>
            <a:spLocks noGrp="1" noChangeArrowheads="1"/>
          </p:cNvSpPr>
          <p:nvPr>
            <p:ph type="body" idx="1"/>
          </p:nvPr>
        </p:nvSpPr>
        <p:spPr>
          <a:xfrm>
            <a:off x="381000" y="1531938"/>
            <a:ext cx="8221663" cy="4716462"/>
          </a:xfrm>
        </p:spPr>
        <p:txBody>
          <a:bodyPr/>
          <a:lstStyle/>
          <a:p>
            <a:pPr eaLnBrk="1" hangingPunct="1">
              <a:lnSpc>
                <a:spcPct val="70000"/>
              </a:lnSpc>
              <a:defRPr/>
            </a:pPr>
            <a:r>
              <a:rPr lang="en-US" sz="2800" b="1" smtClean="0"/>
              <a:t>Sample of private establishments drawn from the Census Bureau’s Business Register</a:t>
            </a:r>
          </a:p>
          <a:p>
            <a:pPr lvl="1" eaLnBrk="1" hangingPunct="1">
              <a:lnSpc>
                <a:spcPct val="70000"/>
              </a:lnSpc>
              <a:defRPr/>
            </a:pPr>
            <a:r>
              <a:rPr lang="en-US" sz="2400" b="1" smtClean="0"/>
              <a:t>Approximately 42,000 establishments sampled</a:t>
            </a:r>
          </a:p>
          <a:p>
            <a:pPr eaLnBrk="1" hangingPunct="1">
              <a:lnSpc>
                <a:spcPct val="70000"/>
              </a:lnSpc>
              <a:defRPr/>
            </a:pPr>
            <a:r>
              <a:rPr lang="en-US" sz="2800" b="1" smtClean="0"/>
              <a:t>Sample of state and local governments drawn from the Census Bureau’s Census of Governments</a:t>
            </a:r>
          </a:p>
          <a:p>
            <a:pPr lvl="1" eaLnBrk="1" hangingPunct="1">
              <a:lnSpc>
                <a:spcPct val="70000"/>
              </a:lnSpc>
              <a:defRPr/>
            </a:pPr>
            <a:r>
              <a:rPr lang="en-US" sz="2400" b="1" smtClean="0"/>
              <a:t>Approximately 2,000 governmental units sampled</a:t>
            </a:r>
          </a:p>
          <a:p>
            <a:pPr eaLnBrk="1" hangingPunct="1">
              <a:lnSpc>
                <a:spcPct val="70000"/>
              </a:lnSpc>
              <a:defRPr/>
            </a:pPr>
            <a:r>
              <a:rPr lang="en-US" sz="2800" b="1" smtClean="0"/>
              <a:t>(No longer collected) Sample of employers directly linked to the MEPS Household Survey </a:t>
            </a:r>
          </a:p>
          <a:p>
            <a:pPr lvl="1" eaLnBrk="1" hangingPunct="1">
              <a:lnSpc>
                <a:spcPct val="70000"/>
              </a:lnSpc>
              <a:defRPr/>
            </a:pPr>
            <a:r>
              <a:rPr lang="en-US" sz="2400" b="1" smtClean="0"/>
              <a:t>Last year available is 2001</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6338" name="Rectangle 2"/>
          <p:cNvSpPr>
            <a:spLocks noGrp="1" noChangeArrowheads="1"/>
          </p:cNvSpPr>
          <p:nvPr>
            <p:ph type="title"/>
          </p:nvPr>
        </p:nvSpPr>
        <p:spPr>
          <a:xfrm>
            <a:off x="1828800" y="381000"/>
            <a:ext cx="6858000" cy="762000"/>
          </a:xfrm>
        </p:spPr>
        <p:txBody>
          <a:bodyPr/>
          <a:lstStyle/>
          <a:p>
            <a:pPr eaLnBrk="1" hangingPunct="1">
              <a:defRPr/>
            </a:pPr>
            <a:r>
              <a:rPr lang="en-US" smtClean="0"/>
              <a:t>MEPS-IC Sample Design</a:t>
            </a:r>
          </a:p>
        </p:txBody>
      </p:sp>
      <p:sp>
        <p:nvSpPr>
          <p:cNvPr id="1166339" name="Rectangle 3"/>
          <p:cNvSpPr>
            <a:spLocks noGrp="1" noChangeArrowheads="1"/>
          </p:cNvSpPr>
          <p:nvPr>
            <p:ph type="body" idx="1"/>
          </p:nvPr>
        </p:nvSpPr>
        <p:spPr>
          <a:xfrm>
            <a:off x="533400" y="1447800"/>
            <a:ext cx="7848600" cy="5029200"/>
          </a:xfrm>
        </p:spPr>
        <p:txBody>
          <a:bodyPr/>
          <a:lstStyle/>
          <a:p>
            <a:pPr eaLnBrk="1" hangingPunct="1">
              <a:defRPr/>
            </a:pPr>
            <a:r>
              <a:rPr lang="en-US" b="1" dirty="0" smtClean="0"/>
              <a:t>Designed to make National, State, and some Metro area estimates</a:t>
            </a:r>
          </a:p>
          <a:p>
            <a:pPr eaLnBrk="1" hangingPunct="1">
              <a:defRPr/>
            </a:pPr>
            <a:r>
              <a:rPr lang="en-US" b="1" dirty="0" smtClean="0"/>
              <a:t>Designed to make year-to-year estimates</a:t>
            </a:r>
          </a:p>
          <a:p>
            <a:pPr eaLnBrk="1" hangingPunct="1">
              <a:defRPr/>
            </a:pPr>
            <a:r>
              <a:rPr lang="en-US" b="1" dirty="0" smtClean="0"/>
              <a:t>Data is Census Bureau Confidential - Public Use Files are not available</a:t>
            </a:r>
          </a:p>
          <a:p>
            <a:pPr eaLnBrk="1" hangingPunct="1">
              <a:defRPr/>
            </a:pPr>
            <a:r>
              <a:rPr lang="en-US" b="1" dirty="0" smtClean="0"/>
              <a:t>Methodology Reports available on website</a:t>
            </a:r>
          </a:p>
        </p:txBody>
      </p:sp>
      <p:sp>
        <p:nvSpPr>
          <p:cNvPr id="28676" name="Rectangle 4"/>
          <p:cNvSpPr>
            <a:spLocks noChangeArrowheads="1"/>
          </p:cNvSpPr>
          <p:nvPr/>
        </p:nvSpPr>
        <p:spPr bwMode="auto">
          <a:xfrm>
            <a:off x="457200" y="4024313"/>
            <a:ext cx="8337550" cy="457200"/>
          </a:xfrm>
          <a:prstGeom prst="rect">
            <a:avLst/>
          </a:prstGeom>
          <a:noFill/>
          <a:ln w="9525">
            <a:noFill/>
            <a:miter lim="800000"/>
            <a:headEnd/>
            <a:tailEnd/>
          </a:ln>
        </p:spPr>
        <p:txBody>
          <a:bodyPr>
            <a:spAutoFit/>
          </a:bodyPr>
          <a:lstStyle/>
          <a:p>
            <a:pPr eaLnBrk="0" hangingPunct="0"/>
            <a:endParaRPr lang="en-US" sz="2400">
              <a:latin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6098" name="Rectangle 2"/>
          <p:cNvSpPr>
            <a:spLocks noGrp="1" noChangeArrowheads="1"/>
          </p:cNvSpPr>
          <p:nvPr>
            <p:ph type="title"/>
          </p:nvPr>
        </p:nvSpPr>
        <p:spPr>
          <a:xfrm>
            <a:off x="1828800" y="381000"/>
            <a:ext cx="6934200" cy="914400"/>
          </a:xfrm>
        </p:spPr>
        <p:txBody>
          <a:bodyPr/>
          <a:lstStyle/>
          <a:p>
            <a:pPr eaLnBrk="1" hangingPunct="1">
              <a:defRPr/>
            </a:pPr>
            <a:r>
              <a:rPr lang="en-US" smtClean="0"/>
              <a:t>Types of Information Collected</a:t>
            </a:r>
          </a:p>
        </p:txBody>
      </p:sp>
      <p:sp>
        <p:nvSpPr>
          <p:cNvPr id="1156099" name="Rectangle 3"/>
          <p:cNvSpPr>
            <a:spLocks noGrp="1" noChangeArrowheads="1"/>
          </p:cNvSpPr>
          <p:nvPr>
            <p:ph type="body" idx="1"/>
          </p:nvPr>
        </p:nvSpPr>
        <p:spPr>
          <a:xfrm>
            <a:off x="457200" y="1524000"/>
            <a:ext cx="8145463" cy="4572000"/>
          </a:xfrm>
        </p:spPr>
        <p:txBody>
          <a:bodyPr/>
          <a:lstStyle/>
          <a:p>
            <a:pPr eaLnBrk="1" hangingPunct="1">
              <a:defRPr/>
            </a:pPr>
            <a:r>
              <a:rPr lang="en-US" b="1" smtClean="0"/>
              <a:t>Establishment-level (location) characteristics</a:t>
            </a:r>
          </a:p>
          <a:p>
            <a:pPr eaLnBrk="1" hangingPunct="1">
              <a:defRPr/>
            </a:pPr>
            <a:endParaRPr lang="en-US" b="1" smtClean="0"/>
          </a:p>
          <a:p>
            <a:pPr eaLnBrk="1" hangingPunct="1">
              <a:defRPr/>
            </a:pPr>
            <a:r>
              <a:rPr lang="en-US" b="1" smtClean="0"/>
              <a:t>Health insurance plan characteristics</a:t>
            </a:r>
          </a:p>
          <a:p>
            <a:pPr eaLnBrk="1" hangingPunct="1">
              <a:defRPr/>
            </a:pPr>
            <a:endParaRPr lang="en-US" b="1" smtClean="0"/>
          </a:p>
          <a:p>
            <a:pPr eaLnBrk="1" hangingPunct="1">
              <a:defRPr/>
            </a:pPr>
            <a:r>
              <a:rPr lang="en-US" b="1" smtClean="0"/>
              <a:t>Firm-level (company) characteristics</a:t>
            </a:r>
          </a:p>
          <a:p>
            <a:pPr eaLnBrk="1" hangingPunct="1">
              <a:buFont typeface="Wingdings" pitchFamily="2" charset="2"/>
              <a:buNone/>
              <a:defRPr/>
            </a:pPr>
            <a:endParaRPr lang="en-US" b="1"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82" name="Rectangle 2"/>
          <p:cNvSpPr>
            <a:spLocks noGrp="1" noChangeArrowheads="1"/>
          </p:cNvSpPr>
          <p:nvPr>
            <p:ph type="title"/>
          </p:nvPr>
        </p:nvSpPr>
        <p:spPr/>
        <p:txBody>
          <a:bodyPr/>
          <a:lstStyle/>
          <a:p>
            <a:pPr eaLnBrk="1" hangingPunct="1">
              <a:defRPr/>
            </a:pPr>
            <a:r>
              <a:rPr lang="en-US" dirty="0" smtClean="0"/>
              <a:t>MEPS History</a:t>
            </a:r>
          </a:p>
        </p:txBody>
      </p:sp>
      <p:sp>
        <p:nvSpPr>
          <p:cNvPr id="558083" name="Rectangle 3"/>
          <p:cNvSpPr>
            <a:spLocks noGrp="1" noChangeArrowheads="1"/>
          </p:cNvSpPr>
          <p:nvPr>
            <p:ph type="body" idx="1"/>
          </p:nvPr>
        </p:nvSpPr>
        <p:spPr>
          <a:xfrm>
            <a:off x="236538" y="1676400"/>
            <a:ext cx="8907462" cy="4114800"/>
          </a:xfrm>
        </p:spPr>
        <p:txBody>
          <a:bodyPr/>
          <a:lstStyle/>
          <a:p>
            <a:pPr eaLnBrk="1" hangingPunct="1">
              <a:defRPr/>
            </a:pPr>
            <a:endParaRPr lang="en-US" sz="2800" dirty="0" smtClean="0"/>
          </a:p>
          <a:p>
            <a:pPr eaLnBrk="1" hangingPunct="1">
              <a:defRPr/>
            </a:pPr>
            <a:r>
              <a:rPr lang="en-US" b="1" dirty="0" smtClean="0"/>
              <a:t>1977 National Medical Care Expenditure Survey</a:t>
            </a:r>
          </a:p>
          <a:p>
            <a:pPr eaLnBrk="1" hangingPunct="1">
              <a:buFont typeface="Wingdings" pitchFamily="2" charset="2"/>
              <a:buNone/>
              <a:defRPr/>
            </a:pPr>
            <a:endParaRPr lang="en-US" sz="2400" b="1" dirty="0" smtClean="0"/>
          </a:p>
          <a:p>
            <a:pPr eaLnBrk="1" hangingPunct="1">
              <a:defRPr/>
            </a:pPr>
            <a:r>
              <a:rPr lang="en-US" b="1" dirty="0" smtClean="0"/>
              <a:t>1987 National Medical Expenditure Survey</a:t>
            </a:r>
          </a:p>
          <a:p>
            <a:pPr eaLnBrk="1" hangingPunct="1">
              <a:defRPr/>
            </a:pPr>
            <a:endParaRPr lang="en-US" sz="2400" b="1" dirty="0" smtClean="0"/>
          </a:p>
          <a:p>
            <a:pPr eaLnBrk="1" hangingPunct="1">
              <a:defRPr/>
            </a:pPr>
            <a:r>
              <a:rPr lang="en-US" b="1" dirty="0" smtClean="0"/>
              <a:t>1996 Medical Expenditure Panel Survey (annual)</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4770" name="Rectangle 2"/>
          <p:cNvSpPr>
            <a:spLocks noGrp="1" noChangeArrowheads="1"/>
          </p:cNvSpPr>
          <p:nvPr>
            <p:ph type="subTitle" idx="1"/>
          </p:nvPr>
        </p:nvSpPr>
        <p:spPr>
          <a:xfrm>
            <a:off x="373063" y="3124200"/>
            <a:ext cx="8466137" cy="2132013"/>
          </a:xfrm>
        </p:spPr>
        <p:txBody>
          <a:bodyPr/>
          <a:lstStyle/>
          <a:p>
            <a:pPr defTabSz="912813" eaLnBrk="1" hangingPunct="1">
              <a:defRPr/>
            </a:pPr>
            <a:r>
              <a:rPr lang="en-US" sz="4000" b="1" smtClean="0">
                <a:solidFill>
                  <a:schemeClr val="hlink"/>
                </a:solidFill>
              </a:rPr>
              <a:t>Medical Expenditure Panel Survey</a:t>
            </a:r>
          </a:p>
          <a:p>
            <a:pPr defTabSz="912813" eaLnBrk="1" hangingPunct="1">
              <a:defRPr/>
            </a:pPr>
            <a:endParaRPr lang="en-US" sz="2400" b="1" smtClean="0">
              <a:solidFill>
                <a:schemeClr val="hlink"/>
              </a:solidFill>
            </a:endParaRPr>
          </a:p>
          <a:p>
            <a:pPr defTabSz="912813" eaLnBrk="1" hangingPunct="1">
              <a:defRPr/>
            </a:pPr>
            <a:r>
              <a:rPr lang="en-US" sz="4000" b="1" smtClean="0">
                <a:solidFill>
                  <a:schemeClr val="hlink"/>
                </a:solidFill>
              </a:rPr>
              <a:t>Medical Conditions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9042" name="Rectangle 2"/>
          <p:cNvSpPr>
            <a:spLocks noGrp="1" noChangeArrowheads="1"/>
          </p:cNvSpPr>
          <p:nvPr>
            <p:ph type="title" idx="4294967295"/>
          </p:nvPr>
        </p:nvSpPr>
        <p:spPr>
          <a:xfrm>
            <a:off x="1752600" y="228600"/>
            <a:ext cx="6477000" cy="838200"/>
          </a:xfrm>
        </p:spPr>
        <p:txBody>
          <a:bodyPr/>
          <a:lstStyle/>
          <a:p>
            <a:pPr eaLnBrk="1" hangingPunct="1">
              <a:defRPr/>
            </a:pPr>
            <a:r>
              <a:rPr lang="en-US" sz="3600" dirty="0"/>
              <a:t>MEPS Condition Roster</a:t>
            </a:r>
          </a:p>
        </p:txBody>
      </p:sp>
      <p:sp>
        <p:nvSpPr>
          <p:cNvPr id="1879043" name="Rectangle 3"/>
          <p:cNvSpPr>
            <a:spLocks noGrp="1" noChangeArrowheads="1"/>
          </p:cNvSpPr>
          <p:nvPr>
            <p:ph type="body" idx="4294967295"/>
          </p:nvPr>
        </p:nvSpPr>
        <p:spPr>
          <a:xfrm>
            <a:off x="457200" y="1676400"/>
            <a:ext cx="8305800" cy="4724400"/>
          </a:xfrm>
        </p:spPr>
        <p:txBody>
          <a:bodyPr/>
          <a:lstStyle/>
          <a:p>
            <a:pPr marL="58738" indent="-58738" eaLnBrk="1" hangingPunct="1">
              <a:defRPr/>
            </a:pPr>
            <a:r>
              <a:rPr lang="en-US" sz="2400" b="1" dirty="0" smtClean="0"/>
              <a:t> One roster per person</a:t>
            </a:r>
          </a:p>
          <a:p>
            <a:pPr marL="58738" indent="-58738" eaLnBrk="1" hangingPunct="1">
              <a:defRPr/>
            </a:pPr>
            <a:r>
              <a:rPr lang="en-US" sz="2400" b="1" dirty="0" smtClean="0"/>
              <a:t> Cumulates medical conditions                                                                                                                                                                                                                                                                                                                                                  	reported across MEPS interviews </a:t>
            </a:r>
          </a:p>
          <a:p>
            <a:pPr marL="58738" indent="-58738" eaLnBrk="1" hangingPunct="1">
              <a:defRPr/>
            </a:pPr>
            <a:r>
              <a:rPr lang="en-US" sz="2400" b="1" dirty="0" smtClean="0"/>
              <a:t> Source of conditions</a:t>
            </a:r>
          </a:p>
          <a:p>
            <a:pPr marL="569913" lvl="1" indent="-58738" eaLnBrk="1" hangingPunct="1">
              <a:defRPr/>
            </a:pPr>
            <a:r>
              <a:rPr lang="en-US" sz="2400" b="1" dirty="0" smtClean="0"/>
              <a:t>Following 4 sections: </a:t>
            </a:r>
          </a:p>
          <a:p>
            <a:pPr marL="1206500" lvl="2" indent="-285750" eaLnBrk="1" hangingPunct="1">
              <a:defRPr/>
            </a:pPr>
            <a:r>
              <a:rPr lang="en-US" b="1" dirty="0" smtClean="0"/>
              <a:t>Condition Enumeration</a:t>
            </a:r>
          </a:p>
          <a:p>
            <a:pPr marL="1206500" lvl="2" indent="-285750" eaLnBrk="1" hangingPunct="1">
              <a:defRPr/>
            </a:pPr>
            <a:r>
              <a:rPr lang="en-US" b="1" dirty="0" smtClean="0"/>
              <a:t>Priority Conditions</a:t>
            </a:r>
          </a:p>
          <a:p>
            <a:pPr marL="1206500" lvl="2" indent="-285750" eaLnBrk="1" hangingPunct="1">
              <a:defRPr/>
            </a:pPr>
            <a:r>
              <a:rPr lang="en-US" b="1" dirty="0" smtClean="0"/>
              <a:t>Medical Events </a:t>
            </a:r>
          </a:p>
          <a:p>
            <a:pPr marL="1206500" lvl="2" indent="-285750" eaLnBrk="1" hangingPunct="1">
              <a:defRPr/>
            </a:pPr>
            <a:r>
              <a:rPr lang="en-US" b="1" dirty="0" smtClean="0"/>
              <a:t>Disability</a:t>
            </a:r>
            <a:endParaRPr lang="en-US"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3090" name="Rectangle 2"/>
          <p:cNvSpPr>
            <a:spLocks noGrp="1" noChangeArrowheads="1"/>
          </p:cNvSpPr>
          <p:nvPr>
            <p:ph type="title"/>
          </p:nvPr>
        </p:nvSpPr>
        <p:spPr>
          <a:xfrm>
            <a:off x="1752600" y="228600"/>
            <a:ext cx="6705600" cy="838200"/>
          </a:xfrm>
        </p:spPr>
        <p:txBody>
          <a:bodyPr/>
          <a:lstStyle/>
          <a:p>
            <a:pPr eaLnBrk="1" hangingPunct="1">
              <a:defRPr/>
            </a:pPr>
            <a:r>
              <a:rPr lang="en-US" smtClean="0"/>
              <a:t>General File Structure</a:t>
            </a:r>
          </a:p>
        </p:txBody>
      </p:sp>
      <p:sp>
        <p:nvSpPr>
          <p:cNvPr id="1113091" name="Rectangle 3"/>
          <p:cNvSpPr>
            <a:spLocks noGrp="1" noChangeArrowheads="1"/>
          </p:cNvSpPr>
          <p:nvPr>
            <p:ph type="body" idx="1"/>
          </p:nvPr>
        </p:nvSpPr>
        <p:spPr>
          <a:xfrm>
            <a:off x="457200" y="1524000"/>
            <a:ext cx="8145463" cy="4800600"/>
          </a:xfrm>
        </p:spPr>
        <p:txBody>
          <a:bodyPr/>
          <a:lstStyle/>
          <a:p>
            <a:pPr eaLnBrk="1" hangingPunct="1">
              <a:defRPr/>
            </a:pPr>
            <a:r>
              <a:rPr lang="en-US" b="1" smtClean="0"/>
              <a:t>Each record represents a unique condition or procedure reported by a household respondent</a:t>
            </a:r>
          </a:p>
          <a:p>
            <a:pPr eaLnBrk="1" hangingPunct="1">
              <a:defRPr/>
            </a:pPr>
            <a:endParaRPr lang="en-US" sz="1600" b="1" smtClean="0"/>
          </a:p>
          <a:p>
            <a:pPr eaLnBrk="1" hangingPunct="1">
              <a:defRPr/>
            </a:pPr>
            <a:r>
              <a:rPr lang="en-US" b="1" smtClean="0"/>
              <a:t>Depending on the number of conditions reported, persons may be represented on the file</a:t>
            </a:r>
          </a:p>
          <a:p>
            <a:pPr lvl="1" eaLnBrk="1" hangingPunct="1">
              <a:defRPr/>
            </a:pPr>
            <a:r>
              <a:rPr lang="en-US" b="1" smtClean="0"/>
              <a:t>once</a:t>
            </a:r>
          </a:p>
          <a:p>
            <a:pPr lvl="1" eaLnBrk="1" hangingPunct="1">
              <a:defRPr/>
            </a:pPr>
            <a:r>
              <a:rPr lang="en-US" b="1" smtClean="0"/>
              <a:t>several times </a:t>
            </a:r>
          </a:p>
          <a:p>
            <a:pPr lvl="1" eaLnBrk="1" hangingPunct="1">
              <a:defRPr/>
            </a:pPr>
            <a:r>
              <a:rPr lang="en-US" b="1" smtClean="0"/>
              <a:t>not at all</a:t>
            </a:r>
            <a:r>
              <a:rPr lang="en-US" smtClean="0"/>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3138" name="Rectangle 2"/>
          <p:cNvSpPr>
            <a:spLocks noGrp="1" noChangeArrowheads="1"/>
          </p:cNvSpPr>
          <p:nvPr>
            <p:ph type="title" idx="4294967295"/>
          </p:nvPr>
        </p:nvSpPr>
        <p:spPr>
          <a:xfrm>
            <a:off x="1828800" y="381000"/>
            <a:ext cx="6477000" cy="876300"/>
          </a:xfrm>
        </p:spPr>
        <p:txBody>
          <a:bodyPr/>
          <a:lstStyle/>
          <a:p>
            <a:pPr eaLnBrk="1" hangingPunct="1">
              <a:defRPr/>
            </a:pPr>
            <a:r>
              <a:rPr lang="en-US" sz="3600" dirty="0"/>
              <a:t>Condition </a:t>
            </a:r>
            <a:r>
              <a:rPr lang="en-US" sz="3600" dirty="0" smtClean="0"/>
              <a:t>Enumeration</a:t>
            </a:r>
            <a:endParaRPr lang="en-US" sz="3600" dirty="0"/>
          </a:p>
        </p:txBody>
      </p:sp>
      <p:sp>
        <p:nvSpPr>
          <p:cNvPr id="1883139" name="Rectangle 3"/>
          <p:cNvSpPr>
            <a:spLocks noGrp="1" noChangeArrowheads="1"/>
          </p:cNvSpPr>
          <p:nvPr>
            <p:ph type="body" idx="4294967295"/>
          </p:nvPr>
        </p:nvSpPr>
        <p:spPr>
          <a:xfrm>
            <a:off x="609600" y="1524000"/>
            <a:ext cx="7993063" cy="4495800"/>
          </a:xfrm>
        </p:spPr>
        <p:txBody>
          <a:bodyPr/>
          <a:lstStyle/>
          <a:p>
            <a:pPr eaLnBrk="1" hangingPunct="1">
              <a:defRPr/>
            </a:pPr>
            <a:r>
              <a:rPr lang="en-US" sz="2800" b="1" dirty="0"/>
              <a:t>We're interested in learning about health problems that may have bothered (PERSON) {since (START DATE)/between (START DATE) and (END DATE)}.</a:t>
            </a:r>
            <a:r>
              <a:rPr lang="en-US" b="1" dirty="0"/>
              <a:t> </a:t>
            </a:r>
          </a:p>
          <a:p>
            <a:pPr lvl="1" eaLnBrk="1" hangingPunct="1">
              <a:defRPr/>
            </a:pPr>
            <a:r>
              <a:rPr lang="en-US" sz="2400" b="1" dirty="0"/>
              <a:t>Health problems include physical conditions, accidents, or injuries that affect any part of the body as well as mental or emotional health conditions, such as feeling sad, blue, or anxious about something.</a:t>
            </a:r>
            <a:r>
              <a:rPr lang="en-US" sz="3200" dirty="0"/>
              <a:t> </a:t>
            </a:r>
          </a:p>
          <a:p>
            <a:pPr marL="1090613" lvl="2" indent="0" eaLnBrk="1" hangingPunct="1">
              <a:buFont typeface="Wingdings" pitchFamily="2" charset="2"/>
              <a:buNone/>
              <a:defRPr/>
            </a:pPr>
            <a:endParaRPr lang="en-US" sz="32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5906" name="Rectangle 2"/>
          <p:cNvSpPr>
            <a:spLocks noGrp="1" noChangeArrowheads="1"/>
          </p:cNvSpPr>
          <p:nvPr>
            <p:ph type="title" idx="4294967295"/>
          </p:nvPr>
        </p:nvSpPr>
        <p:spPr>
          <a:xfrm>
            <a:off x="1752600" y="304800"/>
            <a:ext cx="6392863" cy="800100"/>
          </a:xfrm>
        </p:spPr>
        <p:txBody>
          <a:bodyPr/>
          <a:lstStyle/>
          <a:p>
            <a:pPr eaLnBrk="1" hangingPunct="1">
              <a:defRPr/>
            </a:pPr>
            <a:r>
              <a:rPr lang="en-US" sz="3600" dirty="0" smtClean="0"/>
              <a:t>Condition Enumeration</a:t>
            </a:r>
            <a:endParaRPr lang="en-US" sz="3600" dirty="0"/>
          </a:p>
        </p:txBody>
      </p:sp>
      <p:sp>
        <p:nvSpPr>
          <p:cNvPr id="1915907" name="Rectangle 3"/>
          <p:cNvSpPr>
            <a:spLocks noGrp="1" noChangeArrowheads="1"/>
          </p:cNvSpPr>
          <p:nvPr>
            <p:ph type="body" idx="4294967295"/>
          </p:nvPr>
        </p:nvSpPr>
        <p:spPr>
          <a:xfrm>
            <a:off x="609600" y="1752600"/>
            <a:ext cx="8153400" cy="4953000"/>
          </a:xfrm>
        </p:spPr>
        <p:txBody>
          <a:bodyPr/>
          <a:lstStyle/>
          <a:p>
            <a:pPr eaLnBrk="1" hangingPunct="1">
              <a:lnSpc>
                <a:spcPct val="70000"/>
              </a:lnSpc>
              <a:defRPr/>
            </a:pPr>
            <a:r>
              <a:rPr lang="en-US" sz="2800" b="1" dirty="0" smtClean="0"/>
              <a:t>Asked in every round</a:t>
            </a:r>
            <a:endParaRPr lang="en-US" sz="2800" b="1" dirty="0"/>
          </a:p>
          <a:p>
            <a:pPr eaLnBrk="1" hangingPunct="1">
              <a:lnSpc>
                <a:spcPct val="70000"/>
              </a:lnSpc>
              <a:defRPr/>
            </a:pPr>
            <a:endParaRPr lang="en-US" sz="2800" b="1" dirty="0"/>
          </a:p>
          <a:p>
            <a:pPr eaLnBrk="1" hangingPunct="1">
              <a:lnSpc>
                <a:spcPct val="70000"/>
              </a:lnSpc>
              <a:defRPr/>
            </a:pPr>
            <a:r>
              <a:rPr lang="en-US" sz="2800" b="1" dirty="0" smtClean="0"/>
              <a:t>Has a time frame (since last interview until today)</a:t>
            </a:r>
            <a:endParaRPr lang="en-US" sz="2800" b="1" dirty="0"/>
          </a:p>
          <a:p>
            <a:pPr lvl="1" eaLnBrk="1" hangingPunct="1">
              <a:lnSpc>
                <a:spcPct val="70000"/>
              </a:lnSpc>
              <a:defRPr/>
            </a:pPr>
            <a:r>
              <a:rPr lang="en-US" sz="2400" b="1" dirty="0" smtClean="0"/>
              <a:t>Responses recorded verbatim and coded into 5 digit ICD9 codes</a:t>
            </a:r>
            <a:endParaRPr lang="en-US" sz="2400" b="1" dirty="0"/>
          </a:p>
          <a:p>
            <a:pPr lvl="1" eaLnBrk="1" hangingPunct="1">
              <a:lnSpc>
                <a:spcPct val="70000"/>
              </a:lnSpc>
              <a:defRPr/>
            </a:pPr>
            <a:r>
              <a:rPr lang="en-US" sz="2400" b="1" dirty="0" smtClean="0"/>
              <a:t>Responses directly </a:t>
            </a:r>
            <a:r>
              <a:rPr lang="en-US" sz="2400" b="1" dirty="0"/>
              <a:t>linked to conditions </a:t>
            </a:r>
            <a:r>
              <a:rPr lang="en-US" sz="2400" b="1" dirty="0" smtClean="0"/>
              <a:t>roster</a:t>
            </a:r>
          </a:p>
          <a:p>
            <a:pPr lvl="1" eaLnBrk="1" hangingPunct="1">
              <a:lnSpc>
                <a:spcPct val="70000"/>
              </a:lnSpc>
              <a:defRPr/>
            </a:pPr>
            <a:r>
              <a:rPr lang="en-US" sz="2400" b="1" dirty="0" smtClean="0"/>
              <a:t>Chronic/priority conditions appear only once on the roster</a:t>
            </a:r>
          </a:p>
          <a:p>
            <a:pPr lvl="1" eaLnBrk="1" hangingPunct="1">
              <a:lnSpc>
                <a:spcPct val="70000"/>
              </a:lnSpc>
              <a:defRPr/>
            </a:pPr>
            <a:r>
              <a:rPr lang="en-US" sz="2400" b="1" dirty="0" smtClean="0"/>
              <a:t>Acute conditions can have many records</a:t>
            </a:r>
          </a:p>
          <a:p>
            <a:pPr lvl="1" eaLnBrk="1" hangingPunct="1">
              <a:lnSpc>
                <a:spcPct val="70000"/>
              </a:lnSpc>
              <a:defRPr/>
            </a:pPr>
            <a:r>
              <a:rPr lang="en-US" sz="2400" b="1" dirty="0" smtClean="0"/>
              <a:t>Responses aggregated across rounds for the annual responses</a:t>
            </a:r>
            <a:endParaRPr lang="en-US" sz="2400" b="1" dirty="0"/>
          </a:p>
          <a:p>
            <a:pPr lvl="1" eaLnBrk="1" hangingPunct="1">
              <a:lnSpc>
                <a:spcPct val="70000"/>
              </a:lnSpc>
              <a:defRPr/>
            </a:pPr>
            <a:endParaRPr lang="en-US" sz="2400"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5906" name="Rectangle 2"/>
          <p:cNvSpPr>
            <a:spLocks noGrp="1" noChangeArrowheads="1"/>
          </p:cNvSpPr>
          <p:nvPr>
            <p:ph type="title" idx="4294967295"/>
          </p:nvPr>
        </p:nvSpPr>
        <p:spPr>
          <a:xfrm>
            <a:off x="1752600" y="381000"/>
            <a:ext cx="6392863" cy="723900"/>
          </a:xfrm>
        </p:spPr>
        <p:txBody>
          <a:bodyPr/>
          <a:lstStyle/>
          <a:p>
            <a:pPr eaLnBrk="1" hangingPunct="1">
              <a:defRPr/>
            </a:pPr>
            <a:r>
              <a:rPr lang="en-US" sz="3600" dirty="0"/>
              <a:t>Priority </a:t>
            </a:r>
            <a:r>
              <a:rPr lang="en-US" sz="3600" dirty="0" smtClean="0"/>
              <a:t>Conditions</a:t>
            </a:r>
            <a:endParaRPr lang="en-US" sz="3600" dirty="0"/>
          </a:p>
        </p:txBody>
      </p:sp>
      <p:sp>
        <p:nvSpPr>
          <p:cNvPr id="1915907" name="Rectangle 3"/>
          <p:cNvSpPr>
            <a:spLocks noGrp="1" noChangeArrowheads="1"/>
          </p:cNvSpPr>
          <p:nvPr>
            <p:ph type="body" idx="4294967295"/>
          </p:nvPr>
        </p:nvSpPr>
        <p:spPr>
          <a:xfrm>
            <a:off x="609600" y="1752600"/>
            <a:ext cx="8153400" cy="4953000"/>
          </a:xfrm>
        </p:spPr>
        <p:txBody>
          <a:bodyPr/>
          <a:lstStyle/>
          <a:p>
            <a:pPr eaLnBrk="1" hangingPunct="1">
              <a:lnSpc>
                <a:spcPct val="70000"/>
              </a:lnSpc>
              <a:defRPr/>
            </a:pPr>
            <a:r>
              <a:rPr lang="en-US" sz="2800" b="1" dirty="0" smtClean="0"/>
              <a:t>New section since Panel 12</a:t>
            </a:r>
          </a:p>
          <a:p>
            <a:pPr eaLnBrk="1" hangingPunct="1">
              <a:lnSpc>
                <a:spcPct val="70000"/>
              </a:lnSpc>
              <a:defRPr/>
            </a:pPr>
            <a:r>
              <a:rPr lang="en-US" sz="2800" b="1" dirty="0" smtClean="0"/>
              <a:t>Separate section of questionnaire </a:t>
            </a:r>
          </a:p>
          <a:p>
            <a:pPr eaLnBrk="1" hangingPunct="1">
              <a:lnSpc>
                <a:spcPct val="70000"/>
              </a:lnSpc>
              <a:defRPr/>
            </a:pPr>
            <a:r>
              <a:rPr lang="en-US" sz="2800" b="1" dirty="0" smtClean="0"/>
              <a:t>Series </a:t>
            </a:r>
            <a:r>
              <a:rPr lang="en-US" sz="2800" b="1" dirty="0"/>
              <a:t>of questions asking if “ever” had condition</a:t>
            </a:r>
          </a:p>
          <a:p>
            <a:pPr lvl="1" eaLnBrk="1" hangingPunct="1">
              <a:lnSpc>
                <a:spcPct val="70000"/>
              </a:lnSpc>
              <a:defRPr/>
            </a:pPr>
            <a:r>
              <a:rPr lang="en-US" sz="2400" b="1" dirty="0"/>
              <a:t>“yes/no” responses, no ICD9 coding</a:t>
            </a:r>
          </a:p>
          <a:p>
            <a:pPr lvl="1" eaLnBrk="1" hangingPunct="1">
              <a:lnSpc>
                <a:spcPct val="70000"/>
              </a:lnSpc>
              <a:defRPr/>
            </a:pPr>
            <a:r>
              <a:rPr lang="en-US" sz="2400" b="1" dirty="0"/>
              <a:t>responses </a:t>
            </a:r>
            <a:r>
              <a:rPr lang="en-US" sz="2400" b="1" dirty="0" smtClean="0"/>
              <a:t>of </a:t>
            </a:r>
            <a:r>
              <a:rPr lang="en-US" sz="2400" b="1" dirty="0" smtClean="0"/>
              <a:t>“yes” </a:t>
            </a:r>
            <a:r>
              <a:rPr lang="en-US" sz="2400" b="1" dirty="0" smtClean="0"/>
              <a:t>with a current utilization record will appear on person’s condition </a:t>
            </a:r>
            <a:r>
              <a:rPr lang="en-US" sz="2400" b="1" dirty="0"/>
              <a:t>roster</a:t>
            </a:r>
          </a:p>
          <a:p>
            <a:pPr eaLnBrk="1" hangingPunct="1">
              <a:lnSpc>
                <a:spcPct val="70000"/>
              </a:lnSpc>
              <a:defRPr/>
            </a:pPr>
            <a:r>
              <a:rPr lang="en-US" sz="2800" b="1" dirty="0" smtClean="0"/>
              <a:t>Factors </a:t>
            </a:r>
            <a:r>
              <a:rPr lang="en-US" sz="2800" b="1" dirty="0"/>
              <a:t>used in determining priority conditions</a:t>
            </a:r>
          </a:p>
          <a:p>
            <a:pPr lvl="1" eaLnBrk="1" hangingPunct="1">
              <a:lnSpc>
                <a:spcPct val="70000"/>
              </a:lnSpc>
              <a:defRPr/>
            </a:pPr>
            <a:r>
              <a:rPr lang="en-US" sz="2400" b="1" dirty="0"/>
              <a:t>Prevalence</a:t>
            </a:r>
          </a:p>
          <a:p>
            <a:pPr lvl="1" eaLnBrk="1" hangingPunct="1">
              <a:lnSpc>
                <a:spcPct val="70000"/>
              </a:lnSpc>
              <a:defRPr/>
            </a:pPr>
            <a:r>
              <a:rPr lang="en-US" sz="2400" b="1" dirty="0"/>
              <a:t>Expenditures</a:t>
            </a:r>
          </a:p>
          <a:p>
            <a:pPr lvl="1" eaLnBrk="1" hangingPunct="1">
              <a:lnSpc>
                <a:spcPct val="70000"/>
              </a:lnSpc>
              <a:defRPr/>
            </a:pPr>
            <a:r>
              <a:rPr lang="en-US" sz="2400" b="1" dirty="0"/>
              <a:t>Policy relevance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1810" name="Rectangle 2"/>
          <p:cNvSpPr>
            <a:spLocks noGrp="1" noChangeArrowheads="1"/>
          </p:cNvSpPr>
          <p:nvPr>
            <p:ph type="title" idx="4294967295"/>
          </p:nvPr>
        </p:nvSpPr>
        <p:spPr>
          <a:xfrm>
            <a:off x="1752600" y="457200"/>
            <a:ext cx="6858000" cy="609600"/>
          </a:xfrm>
        </p:spPr>
        <p:txBody>
          <a:bodyPr/>
          <a:lstStyle/>
          <a:p>
            <a:pPr eaLnBrk="1" hangingPunct="1">
              <a:defRPr/>
            </a:pPr>
            <a:r>
              <a:rPr lang="en-US" sz="3600" dirty="0"/>
              <a:t/>
            </a:r>
            <a:br>
              <a:rPr lang="en-US" sz="3600" dirty="0"/>
            </a:br>
            <a:r>
              <a:rPr lang="en-US" sz="3600" dirty="0" smtClean="0"/>
              <a:t> Priority Conditions List </a:t>
            </a:r>
            <a:endParaRPr lang="en-US" sz="3600" dirty="0"/>
          </a:p>
        </p:txBody>
      </p:sp>
      <p:sp>
        <p:nvSpPr>
          <p:cNvPr id="1911811" name="Rectangle 3"/>
          <p:cNvSpPr>
            <a:spLocks noGrp="1" noChangeArrowheads="1"/>
          </p:cNvSpPr>
          <p:nvPr>
            <p:ph type="body" idx="4294967295"/>
          </p:nvPr>
        </p:nvSpPr>
        <p:spPr>
          <a:xfrm>
            <a:off x="533400" y="1676400"/>
            <a:ext cx="8069263" cy="4800600"/>
          </a:xfrm>
        </p:spPr>
        <p:txBody>
          <a:bodyPr/>
          <a:lstStyle/>
          <a:p>
            <a:pPr eaLnBrk="1" hangingPunct="1">
              <a:lnSpc>
                <a:spcPct val="70000"/>
              </a:lnSpc>
              <a:defRPr/>
            </a:pPr>
            <a:r>
              <a:rPr lang="en-US" sz="2400" b="1" dirty="0"/>
              <a:t>Heart disease</a:t>
            </a:r>
          </a:p>
          <a:p>
            <a:pPr eaLnBrk="1" hangingPunct="1">
              <a:lnSpc>
                <a:spcPct val="70000"/>
              </a:lnSpc>
              <a:defRPr/>
            </a:pPr>
            <a:r>
              <a:rPr lang="en-US" sz="2400" b="1" dirty="0"/>
              <a:t>Heart attack</a:t>
            </a:r>
          </a:p>
          <a:p>
            <a:pPr eaLnBrk="1" hangingPunct="1">
              <a:lnSpc>
                <a:spcPct val="70000"/>
              </a:lnSpc>
              <a:defRPr/>
            </a:pPr>
            <a:r>
              <a:rPr lang="en-US" sz="2400" b="1" dirty="0"/>
              <a:t>Angina</a:t>
            </a:r>
          </a:p>
          <a:p>
            <a:pPr eaLnBrk="1" hangingPunct="1">
              <a:lnSpc>
                <a:spcPct val="70000"/>
              </a:lnSpc>
              <a:defRPr/>
            </a:pPr>
            <a:r>
              <a:rPr lang="en-US" sz="2400" b="1" dirty="0"/>
              <a:t>High cholesterol</a:t>
            </a:r>
          </a:p>
          <a:p>
            <a:pPr eaLnBrk="1" hangingPunct="1">
              <a:lnSpc>
                <a:spcPct val="70000"/>
              </a:lnSpc>
              <a:defRPr/>
            </a:pPr>
            <a:r>
              <a:rPr lang="en-US" sz="2400" b="1" dirty="0"/>
              <a:t>Cancer</a:t>
            </a:r>
          </a:p>
          <a:p>
            <a:pPr eaLnBrk="1" hangingPunct="1">
              <a:lnSpc>
                <a:spcPct val="70000"/>
              </a:lnSpc>
              <a:defRPr/>
            </a:pPr>
            <a:r>
              <a:rPr lang="en-US" sz="2400" b="1" dirty="0"/>
              <a:t>Stroke</a:t>
            </a:r>
          </a:p>
          <a:p>
            <a:pPr eaLnBrk="1" hangingPunct="1">
              <a:lnSpc>
                <a:spcPct val="70000"/>
              </a:lnSpc>
              <a:defRPr/>
            </a:pPr>
            <a:r>
              <a:rPr lang="en-US" sz="2400" b="1" dirty="0"/>
              <a:t>High blood pressure</a:t>
            </a:r>
          </a:p>
          <a:p>
            <a:pPr eaLnBrk="1" hangingPunct="1">
              <a:lnSpc>
                <a:spcPct val="70000"/>
              </a:lnSpc>
              <a:defRPr/>
            </a:pPr>
            <a:r>
              <a:rPr lang="en-US" sz="2400" b="1" dirty="0"/>
              <a:t>Diabetes</a:t>
            </a:r>
          </a:p>
          <a:p>
            <a:pPr eaLnBrk="1" hangingPunct="1">
              <a:lnSpc>
                <a:spcPct val="70000"/>
              </a:lnSpc>
              <a:defRPr/>
            </a:pPr>
            <a:r>
              <a:rPr lang="en-US" sz="2400" b="1" dirty="0"/>
              <a:t>Asthma</a:t>
            </a:r>
          </a:p>
          <a:p>
            <a:pPr eaLnBrk="1" hangingPunct="1">
              <a:lnSpc>
                <a:spcPct val="70000"/>
              </a:lnSpc>
              <a:defRPr/>
            </a:pPr>
            <a:r>
              <a:rPr lang="en-US" sz="2400" b="1" dirty="0"/>
              <a:t>Arthritis/Joint pain</a:t>
            </a:r>
          </a:p>
          <a:p>
            <a:pPr eaLnBrk="1" hangingPunct="1">
              <a:lnSpc>
                <a:spcPct val="70000"/>
              </a:lnSpc>
              <a:defRPr/>
            </a:pPr>
            <a:r>
              <a:rPr lang="en-US" sz="2400" b="1" dirty="0"/>
              <a:t>Emphysema</a:t>
            </a:r>
          </a:p>
          <a:p>
            <a:pPr eaLnBrk="1" hangingPunct="1">
              <a:lnSpc>
                <a:spcPct val="70000"/>
              </a:lnSpc>
              <a:defRPr/>
            </a:pPr>
            <a:r>
              <a:rPr lang="en-US" sz="2400" b="1" dirty="0"/>
              <a:t>Chronic bronchitis</a:t>
            </a:r>
          </a:p>
          <a:p>
            <a:pPr eaLnBrk="1" hangingPunct="1">
              <a:lnSpc>
                <a:spcPct val="70000"/>
              </a:lnSpc>
              <a:defRPr/>
            </a:pPr>
            <a:r>
              <a:rPr lang="en-US" sz="2400" b="1" dirty="0"/>
              <a:t>Attention deficit disorder</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3138" name="Rectangle 2"/>
          <p:cNvSpPr>
            <a:spLocks noGrp="1" noChangeArrowheads="1"/>
          </p:cNvSpPr>
          <p:nvPr>
            <p:ph type="title" idx="4294967295"/>
          </p:nvPr>
        </p:nvSpPr>
        <p:spPr>
          <a:xfrm>
            <a:off x="1676400" y="304800"/>
            <a:ext cx="6858000" cy="952500"/>
          </a:xfrm>
        </p:spPr>
        <p:txBody>
          <a:bodyPr/>
          <a:lstStyle/>
          <a:p>
            <a:pPr eaLnBrk="1" hangingPunct="1">
              <a:defRPr/>
            </a:pPr>
            <a:r>
              <a:rPr lang="en-US" sz="3600" dirty="0" smtClean="0"/>
              <a:t>Medical Events</a:t>
            </a:r>
          </a:p>
        </p:txBody>
      </p:sp>
      <p:sp>
        <p:nvSpPr>
          <p:cNvPr id="1883139" name="Rectangle 3"/>
          <p:cNvSpPr>
            <a:spLocks noGrp="1" noChangeArrowheads="1"/>
          </p:cNvSpPr>
          <p:nvPr>
            <p:ph type="body" idx="4294967295"/>
          </p:nvPr>
        </p:nvSpPr>
        <p:spPr>
          <a:xfrm>
            <a:off x="609600" y="1676400"/>
            <a:ext cx="7993063" cy="4343400"/>
          </a:xfrm>
        </p:spPr>
        <p:txBody>
          <a:bodyPr/>
          <a:lstStyle/>
          <a:p>
            <a:pPr eaLnBrk="1" hangingPunct="1">
              <a:lnSpc>
                <a:spcPct val="70000"/>
              </a:lnSpc>
              <a:defRPr/>
            </a:pPr>
            <a:r>
              <a:rPr lang="en-US" sz="2400" b="1" dirty="0" smtClean="0"/>
              <a:t>What conditions were discovered or led (PERSON) to make this visit? PROBE: Any other condition? IF CONDITION IS ALREADY LISTED, ASK: Is this the same (NAME OF CONDITION) that we have already talked about before?</a:t>
            </a:r>
          </a:p>
          <a:p>
            <a:pPr lvl="1" eaLnBrk="1" hangingPunct="1">
              <a:lnSpc>
                <a:spcPct val="70000"/>
              </a:lnSpc>
              <a:defRPr/>
            </a:pPr>
            <a:r>
              <a:rPr lang="en-US" sz="2000" b="1" dirty="0" smtClean="0"/>
              <a:t>Types of visits</a:t>
            </a:r>
          </a:p>
          <a:p>
            <a:pPr marL="1090613" lvl="2" indent="0" eaLnBrk="1" hangingPunct="1">
              <a:lnSpc>
                <a:spcPct val="70000"/>
              </a:lnSpc>
              <a:defRPr/>
            </a:pPr>
            <a:r>
              <a:rPr lang="en-US" sz="1800" b="1" dirty="0" smtClean="0"/>
              <a:t> Inpatient</a:t>
            </a:r>
          </a:p>
          <a:p>
            <a:pPr marL="1090613" lvl="2" indent="0" eaLnBrk="1" hangingPunct="1">
              <a:lnSpc>
                <a:spcPct val="70000"/>
              </a:lnSpc>
              <a:defRPr/>
            </a:pPr>
            <a:r>
              <a:rPr lang="en-US" sz="1800" b="1" dirty="0" smtClean="0"/>
              <a:t> Outpatient</a:t>
            </a:r>
          </a:p>
          <a:p>
            <a:pPr marL="1090613" lvl="2" indent="0" eaLnBrk="1" hangingPunct="1">
              <a:lnSpc>
                <a:spcPct val="70000"/>
              </a:lnSpc>
              <a:defRPr/>
            </a:pPr>
            <a:r>
              <a:rPr lang="en-US" sz="1800" b="1" dirty="0" smtClean="0"/>
              <a:t> Emergency Room</a:t>
            </a:r>
          </a:p>
          <a:p>
            <a:pPr marL="1090613" lvl="2" indent="0" eaLnBrk="1" hangingPunct="1">
              <a:lnSpc>
                <a:spcPct val="70000"/>
              </a:lnSpc>
              <a:defRPr/>
            </a:pPr>
            <a:r>
              <a:rPr lang="en-US" sz="1800" b="1" dirty="0" smtClean="0"/>
              <a:t> Office Based</a:t>
            </a:r>
          </a:p>
          <a:p>
            <a:pPr marL="1090613" lvl="2" indent="0" eaLnBrk="1" hangingPunct="1">
              <a:lnSpc>
                <a:spcPct val="70000"/>
              </a:lnSpc>
              <a:defRPr/>
            </a:pPr>
            <a:r>
              <a:rPr lang="en-US" sz="1800" b="1" dirty="0" smtClean="0"/>
              <a:t> Home Health</a:t>
            </a:r>
          </a:p>
          <a:p>
            <a:pPr eaLnBrk="1" hangingPunct="1">
              <a:lnSpc>
                <a:spcPct val="70000"/>
              </a:lnSpc>
              <a:defRPr/>
            </a:pPr>
            <a:r>
              <a:rPr lang="en-US" sz="2400" b="1" dirty="0" smtClean="0"/>
              <a:t>Conditions associated with Prescribed Medicine purchases:</a:t>
            </a:r>
          </a:p>
          <a:p>
            <a:pPr lvl="1" eaLnBrk="1" hangingPunct="1">
              <a:lnSpc>
                <a:spcPct val="70000"/>
              </a:lnSpc>
              <a:defRPr/>
            </a:pPr>
            <a:r>
              <a:rPr lang="en-US" sz="2000" b="1" dirty="0" smtClean="0"/>
              <a:t>What health problem is (MEDICINE) prescribed for?  PROBE: Any other health problems?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3138" name="Rectangle 2"/>
          <p:cNvSpPr>
            <a:spLocks noGrp="1" noChangeArrowheads="1"/>
          </p:cNvSpPr>
          <p:nvPr>
            <p:ph type="title" idx="4294967295"/>
          </p:nvPr>
        </p:nvSpPr>
        <p:spPr>
          <a:xfrm>
            <a:off x="1676400" y="152400"/>
            <a:ext cx="6781800" cy="1104900"/>
          </a:xfrm>
        </p:spPr>
        <p:txBody>
          <a:bodyPr/>
          <a:lstStyle/>
          <a:p>
            <a:pPr eaLnBrk="1" hangingPunct="1">
              <a:defRPr/>
            </a:pPr>
            <a:r>
              <a:rPr lang="en-US" sz="3600" dirty="0" smtClean="0"/>
              <a:t>Disability Days</a:t>
            </a:r>
          </a:p>
        </p:txBody>
      </p:sp>
      <p:sp>
        <p:nvSpPr>
          <p:cNvPr id="1883139" name="Rectangle 3"/>
          <p:cNvSpPr>
            <a:spLocks noGrp="1" noChangeArrowheads="1"/>
          </p:cNvSpPr>
          <p:nvPr>
            <p:ph type="body" idx="4294967295"/>
          </p:nvPr>
        </p:nvSpPr>
        <p:spPr>
          <a:xfrm>
            <a:off x="609600" y="1524000"/>
            <a:ext cx="7993063" cy="4495800"/>
          </a:xfrm>
        </p:spPr>
        <p:txBody>
          <a:bodyPr/>
          <a:lstStyle/>
          <a:p>
            <a:pPr eaLnBrk="1" hangingPunct="1">
              <a:defRPr/>
            </a:pPr>
            <a:r>
              <a:rPr lang="en-US" sz="2800" b="1" dirty="0" smtClean="0"/>
              <a:t>Missed school or work</a:t>
            </a:r>
          </a:p>
          <a:p>
            <a:pPr marL="742950" lvl="1" indent="-285750" eaLnBrk="1" hangingPunct="1">
              <a:defRPr/>
            </a:pPr>
            <a:r>
              <a:rPr lang="en-US" sz="2400" b="1" dirty="0" smtClean="0"/>
              <a:t>What are the health problems that caused (PERSON) to miss work/school on those days? PROBE: Any other health problems? </a:t>
            </a:r>
          </a:p>
          <a:p>
            <a:pPr eaLnBrk="1" hangingPunct="1">
              <a:defRPr/>
            </a:pPr>
            <a:r>
              <a:rPr lang="en-US" sz="2800" b="1" dirty="0" smtClean="0"/>
              <a:t>Bed days</a:t>
            </a:r>
          </a:p>
          <a:p>
            <a:pPr marL="742950" lvl="1" indent="-285750" eaLnBrk="1" hangingPunct="1">
              <a:defRPr/>
            </a:pPr>
            <a:r>
              <a:rPr lang="en-US" sz="2400" b="1" dirty="0" smtClean="0"/>
              <a:t>What are the health problems that caused (PERSON) to spend half day or more in bed on those days? PROBE: Any other health problems?</a:t>
            </a:r>
          </a:p>
          <a:p>
            <a:pPr marL="1090613" lvl="2" indent="0" eaLnBrk="1" hangingPunct="1">
              <a:buFont typeface="Wingdings" pitchFamily="2" charset="2"/>
              <a:buNone/>
              <a:defRPr/>
            </a:pPr>
            <a:endParaRPr lang="en-US" sz="3200" b="1"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9106" name="Rectangle 2"/>
          <p:cNvSpPr>
            <a:spLocks noGrp="1" noChangeArrowheads="1"/>
          </p:cNvSpPr>
          <p:nvPr>
            <p:ph type="title"/>
          </p:nvPr>
        </p:nvSpPr>
        <p:spPr>
          <a:xfrm>
            <a:off x="1752600" y="342900"/>
            <a:ext cx="6781800" cy="1028700"/>
          </a:xfrm>
        </p:spPr>
        <p:txBody>
          <a:bodyPr/>
          <a:lstStyle/>
          <a:p>
            <a:pPr eaLnBrk="1" hangingPunct="1">
              <a:defRPr/>
            </a:pPr>
            <a:r>
              <a:rPr lang="en-US" smtClean="0"/>
              <a:t>Reporting and Recording  Conditions</a:t>
            </a:r>
          </a:p>
        </p:txBody>
      </p:sp>
      <p:sp>
        <p:nvSpPr>
          <p:cNvPr id="1199107" name="Rectangle 3"/>
          <p:cNvSpPr>
            <a:spLocks noGrp="1" noChangeArrowheads="1"/>
          </p:cNvSpPr>
          <p:nvPr>
            <p:ph type="body" idx="1"/>
          </p:nvPr>
        </p:nvSpPr>
        <p:spPr>
          <a:xfrm>
            <a:off x="381000" y="1676400"/>
            <a:ext cx="8221663" cy="4495800"/>
          </a:xfrm>
        </p:spPr>
        <p:txBody>
          <a:bodyPr/>
          <a:lstStyle/>
          <a:p>
            <a:pPr eaLnBrk="1" hangingPunct="1">
              <a:defRPr/>
            </a:pPr>
            <a:r>
              <a:rPr lang="en-US" b="1" dirty="0" smtClean="0"/>
              <a:t>Respondents may report having the same condition more than once</a:t>
            </a:r>
          </a:p>
          <a:p>
            <a:pPr lvl="1" eaLnBrk="1" hangingPunct="1">
              <a:defRPr/>
            </a:pPr>
            <a:r>
              <a:rPr lang="en-US" b="1" dirty="0" smtClean="0"/>
              <a:t>Interviewer verifies that these are different </a:t>
            </a:r>
            <a:r>
              <a:rPr lang="en-US" b="1" dirty="0" smtClean="0"/>
              <a:t>occurrences </a:t>
            </a:r>
            <a:r>
              <a:rPr lang="en-US" b="1" dirty="0" smtClean="0"/>
              <a:t>of the condition</a:t>
            </a:r>
          </a:p>
          <a:p>
            <a:pPr lvl="1" eaLnBrk="1" hangingPunct="1">
              <a:defRPr/>
            </a:pPr>
            <a:r>
              <a:rPr lang="en-US" b="1" dirty="0" smtClean="0"/>
              <a:t>each unique episode of a condition is recorded only once</a:t>
            </a:r>
          </a:p>
          <a:p>
            <a:pPr lvl="2" eaLnBrk="1" hangingPunct="1">
              <a:defRPr/>
            </a:pPr>
            <a:r>
              <a:rPr lang="en-US" b="1" dirty="0" smtClean="0"/>
              <a:t>person may have more than one cold in a year</a:t>
            </a:r>
          </a:p>
          <a:p>
            <a:pPr lvl="2" eaLnBrk="1" hangingPunct="1">
              <a:defRPr/>
            </a:pPr>
            <a:r>
              <a:rPr lang="en-US" b="1" dirty="0" smtClean="0"/>
              <a:t>each cold has a separate record</a:t>
            </a:r>
            <a:endParaRPr lang="en-US" dirty="0" smtClean="0"/>
          </a:p>
          <a:p>
            <a:pPr eaLnBrk="1" hangingPunct="1">
              <a:defRPr/>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0" name="Rectangle 2"/>
          <p:cNvSpPr>
            <a:spLocks noGrp="1" noChangeArrowheads="1"/>
          </p:cNvSpPr>
          <p:nvPr>
            <p:ph type="title"/>
          </p:nvPr>
        </p:nvSpPr>
        <p:spPr>
          <a:xfrm>
            <a:off x="1752600" y="228600"/>
            <a:ext cx="6697663" cy="876300"/>
          </a:xfrm>
        </p:spPr>
        <p:txBody>
          <a:bodyPr/>
          <a:lstStyle/>
          <a:p>
            <a:pPr eaLnBrk="1" hangingPunct="1">
              <a:defRPr/>
            </a:pPr>
            <a:r>
              <a:rPr lang="en-US" dirty="0" smtClean="0"/>
              <a:t>MEPS Survey Components</a:t>
            </a:r>
          </a:p>
        </p:txBody>
      </p:sp>
      <p:sp>
        <p:nvSpPr>
          <p:cNvPr id="555011" name="Rectangle 3"/>
          <p:cNvSpPr>
            <a:spLocks noGrp="1" noChangeArrowheads="1"/>
          </p:cNvSpPr>
          <p:nvPr>
            <p:ph type="body" idx="1"/>
          </p:nvPr>
        </p:nvSpPr>
        <p:spPr>
          <a:xfrm>
            <a:off x="838200" y="1676400"/>
            <a:ext cx="8001000" cy="3276600"/>
          </a:xfrm>
        </p:spPr>
        <p:txBody>
          <a:bodyPr/>
          <a:lstStyle/>
          <a:p>
            <a:pPr eaLnBrk="1" hangingPunct="1">
              <a:defRPr/>
            </a:pPr>
            <a:r>
              <a:rPr lang="en-US" b="1" dirty="0" smtClean="0"/>
              <a:t>MEPS-HC -- Household Component</a:t>
            </a:r>
          </a:p>
          <a:p>
            <a:pPr eaLnBrk="1" hangingPunct="1">
              <a:defRPr/>
            </a:pPr>
            <a:endParaRPr lang="en-US" b="1" dirty="0" smtClean="0"/>
          </a:p>
          <a:p>
            <a:pPr eaLnBrk="1" hangingPunct="1">
              <a:defRPr/>
            </a:pPr>
            <a:r>
              <a:rPr lang="en-US" b="1" dirty="0" smtClean="0"/>
              <a:t>MEPS-MPC -- Medical Provider Component</a:t>
            </a:r>
          </a:p>
          <a:p>
            <a:pPr eaLnBrk="1" hangingPunct="1">
              <a:defRPr/>
            </a:pPr>
            <a:endParaRPr lang="en-US" b="1" dirty="0" smtClean="0"/>
          </a:p>
          <a:p>
            <a:pPr eaLnBrk="1" hangingPunct="1">
              <a:defRPr/>
            </a:pPr>
            <a:r>
              <a:rPr lang="en-US" b="1" dirty="0" smtClean="0"/>
              <a:t>MEPS-IC -- Insurance Component </a:t>
            </a:r>
          </a:p>
          <a:p>
            <a:pPr eaLnBrk="1" hangingPunct="1">
              <a:buFont typeface="Wingdings" pitchFamily="2" charset="2"/>
              <a:buNone/>
              <a:defRPr/>
            </a:pPr>
            <a:endParaRPr lang="en-US" b="1"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1522" name="Rectangle 2"/>
          <p:cNvSpPr>
            <a:spLocks noGrp="1" noChangeArrowheads="1"/>
          </p:cNvSpPr>
          <p:nvPr>
            <p:ph type="title"/>
          </p:nvPr>
        </p:nvSpPr>
        <p:spPr>
          <a:xfrm>
            <a:off x="1676400" y="304800"/>
            <a:ext cx="7086600" cy="914400"/>
          </a:xfrm>
        </p:spPr>
        <p:txBody>
          <a:bodyPr/>
          <a:lstStyle/>
          <a:p>
            <a:pPr eaLnBrk="1" hangingPunct="1">
              <a:defRPr/>
            </a:pPr>
            <a:r>
              <a:rPr lang="en-US" sz="3600" dirty="0" smtClean="0"/>
              <a:t>Condition Coding</a:t>
            </a:r>
            <a:r>
              <a:rPr lang="en-US" dirty="0" smtClean="0"/>
              <a:t> </a:t>
            </a:r>
          </a:p>
        </p:txBody>
      </p:sp>
      <p:sp>
        <p:nvSpPr>
          <p:cNvPr id="1131523" name="Rectangle 3"/>
          <p:cNvSpPr>
            <a:spLocks noGrp="1" noChangeArrowheads="1"/>
          </p:cNvSpPr>
          <p:nvPr>
            <p:ph type="body" idx="1"/>
          </p:nvPr>
        </p:nvSpPr>
        <p:spPr>
          <a:xfrm>
            <a:off x="609600" y="1371600"/>
            <a:ext cx="7993063" cy="5105400"/>
          </a:xfrm>
        </p:spPr>
        <p:txBody>
          <a:bodyPr/>
          <a:lstStyle/>
          <a:p>
            <a:pPr eaLnBrk="1" hangingPunct="1">
              <a:lnSpc>
                <a:spcPct val="70000"/>
              </a:lnSpc>
              <a:defRPr/>
            </a:pPr>
            <a:endParaRPr lang="en-US" sz="2400" b="1" dirty="0" smtClean="0"/>
          </a:p>
          <a:p>
            <a:pPr eaLnBrk="1" hangingPunct="1">
              <a:lnSpc>
                <a:spcPct val="70000"/>
              </a:lnSpc>
              <a:defRPr/>
            </a:pPr>
            <a:r>
              <a:rPr lang="en-US" sz="2800" b="1" dirty="0" smtClean="0"/>
              <a:t>Coding and Editing</a:t>
            </a:r>
          </a:p>
          <a:p>
            <a:pPr eaLnBrk="1" hangingPunct="1">
              <a:lnSpc>
                <a:spcPct val="70000"/>
              </a:lnSpc>
              <a:defRPr/>
            </a:pPr>
            <a:endParaRPr lang="en-US" sz="2800" b="1" dirty="0" smtClean="0"/>
          </a:p>
          <a:p>
            <a:pPr lvl="1" eaLnBrk="1" hangingPunct="1">
              <a:lnSpc>
                <a:spcPct val="70000"/>
              </a:lnSpc>
              <a:defRPr/>
            </a:pPr>
            <a:r>
              <a:rPr lang="en-US" sz="2000" b="1" dirty="0" smtClean="0"/>
              <a:t>Text strings coded into fully specified ICD-9 CM codes (up to 5 digits)</a:t>
            </a:r>
          </a:p>
          <a:p>
            <a:pPr lvl="1" eaLnBrk="1" hangingPunct="1">
              <a:lnSpc>
                <a:spcPct val="70000"/>
              </a:lnSpc>
              <a:defRPr/>
            </a:pPr>
            <a:endParaRPr lang="en-US" sz="2000" b="1" dirty="0" smtClean="0"/>
          </a:p>
          <a:p>
            <a:pPr lvl="1" eaLnBrk="1" hangingPunct="1">
              <a:lnSpc>
                <a:spcPct val="70000"/>
              </a:lnSpc>
              <a:defRPr/>
            </a:pPr>
            <a:r>
              <a:rPr lang="en-US" sz="2000" b="1" dirty="0" smtClean="0"/>
              <a:t>Collapsed into 3 digits to maintain confidentiality</a:t>
            </a:r>
          </a:p>
          <a:p>
            <a:pPr lvl="1" eaLnBrk="1" hangingPunct="1">
              <a:lnSpc>
                <a:spcPct val="70000"/>
              </a:lnSpc>
              <a:defRPr/>
            </a:pPr>
            <a:endParaRPr lang="en-US" sz="2000" b="1" dirty="0" smtClean="0"/>
          </a:p>
          <a:p>
            <a:pPr lvl="1" eaLnBrk="1" hangingPunct="1">
              <a:lnSpc>
                <a:spcPct val="70000"/>
              </a:lnSpc>
              <a:defRPr/>
            </a:pPr>
            <a:r>
              <a:rPr lang="en-US" sz="2000" b="1" dirty="0" smtClean="0"/>
              <a:t>Approximately 10% of condition codes are collapsed further by combining 2 or more 3-digit codes</a:t>
            </a:r>
          </a:p>
          <a:p>
            <a:pPr lvl="1" eaLnBrk="1" hangingPunct="1">
              <a:lnSpc>
                <a:spcPct val="70000"/>
              </a:lnSpc>
              <a:defRPr/>
            </a:pPr>
            <a:endParaRPr lang="en-US" sz="2000" b="1" dirty="0" smtClean="0"/>
          </a:p>
          <a:p>
            <a:pPr eaLnBrk="1" hangingPunct="1">
              <a:defRPr/>
            </a:pPr>
            <a:r>
              <a:rPr lang="en-US" sz="2000" b="1" dirty="0" smtClean="0"/>
              <a:t>Clinical Classification System (CCS codes) - ICD-9 codes aggregated into clinically meaningful categories</a:t>
            </a:r>
          </a:p>
          <a:p>
            <a:pPr eaLnBrk="1" hangingPunct="1">
              <a:defRPr/>
            </a:pPr>
            <a:r>
              <a:rPr lang="en-US" sz="2000" b="1" dirty="0" smtClean="0"/>
              <a:t>Limitations: </a:t>
            </a:r>
            <a:r>
              <a:rPr lang="en-US" sz="2000" dirty="0" smtClean="0"/>
              <a:t>clustering of ICD-9 codes in NEC (not elsewhere classified) and one respondent provides information for the entire household</a:t>
            </a:r>
          </a:p>
          <a:p>
            <a:pPr eaLnBrk="1" hangingPunct="1">
              <a:defRPr/>
            </a:pPr>
            <a:endParaRPr lang="en-US" sz="2000" b="1" dirty="0" smtClean="0"/>
          </a:p>
          <a:p>
            <a:pPr eaLnBrk="1" hangingPunct="1">
              <a:defRPr/>
            </a:pPr>
            <a:endParaRPr lang="en-US" sz="2000" b="1" dirty="0" smtClean="0"/>
          </a:p>
          <a:p>
            <a:pPr lvl="1" eaLnBrk="1" hangingPunct="1">
              <a:lnSpc>
                <a:spcPct val="70000"/>
              </a:lnSpc>
              <a:defRPr/>
            </a:pPr>
            <a:endParaRPr lang="en-US" b="1" dirty="0" smtClean="0"/>
          </a:p>
          <a:p>
            <a:pPr lvl="1" eaLnBrk="1" hangingPunct="1">
              <a:lnSpc>
                <a:spcPct val="70000"/>
              </a:lnSpc>
              <a:defRPr/>
            </a:pPr>
            <a:endParaRPr lang="en-US" sz="2400" b="1"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2722" name="Rectangle 2"/>
          <p:cNvSpPr>
            <a:spLocks noGrp="1" noChangeArrowheads="1"/>
          </p:cNvSpPr>
          <p:nvPr>
            <p:ph type="subTitle" idx="1"/>
          </p:nvPr>
        </p:nvSpPr>
        <p:spPr>
          <a:xfrm>
            <a:off x="373063" y="3124200"/>
            <a:ext cx="8466137" cy="2132013"/>
          </a:xfrm>
        </p:spPr>
        <p:txBody>
          <a:bodyPr/>
          <a:lstStyle/>
          <a:p>
            <a:pPr defTabSz="912813" eaLnBrk="1" hangingPunct="1">
              <a:defRPr/>
            </a:pPr>
            <a:r>
              <a:rPr lang="en-US" sz="4000" b="1" dirty="0" smtClean="0">
                <a:solidFill>
                  <a:schemeClr val="hlink"/>
                </a:solidFill>
              </a:rPr>
              <a:t>Medical Expenditure Panel Survey</a:t>
            </a:r>
          </a:p>
          <a:p>
            <a:pPr defTabSz="912813" eaLnBrk="1" hangingPunct="1">
              <a:defRPr/>
            </a:pPr>
            <a:endParaRPr lang="en-US" sz="2400" b="1" dirty="0" smtClean="0">
              <a:solidFill>
                <a:schemeClr val="hlink"/>
              </a:solidFill>
            </a:endParaRPr>
          </a:p>
          <a:p>
            <a:pPr defTabSz="912813" eaLnBrk="1" hangingPunct="1">
              <a:defRPr/>
            </a:pPr>
            <a:r>
              <a:rPr lang="en-US" sz="4000" b="1" dirty="0" smtClean="0">
                <a:solidFill>
                  <a:schemeClr val="hlink"/>
                </a:solidFill>
              </a:rPr>
              <a:t>Health Care Utilization and Expenditures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6754" name="Rectangle 2"/>
          <p:cNvSpPr>
            <a:spLocks noGrp="1" noChangeArrowheads="1"/>
          </p:cNvSpPr>
          <p:nvPr>
            <p:ph type="title"/>
          </p:nvPr>
        </p:nvSpPr>
        <p:spPr>
          <a:xfrm>
            <a:off x="1828800" y="228600"/>
            <a:ext cx="6316663" cy="876300"/>
          </a:xfrm>
        </p:spPr>
        <p:txBody>
          <a:bodyPr/>
          <a:lstStyle/>
          <a:p>
            <a:pPr eaLnBrk="1" hangingPunct="1">
              <a:defRPr/>
            </a:pPr>
            <a:r>
              <a:rPr lang="en-US" sz="3600" smtClean="0"/>
              <a:t>Health Care Utilization</a:t>
            </a:r>
            <a:r>
              <a:rPr lang="en-US" smtClean="0"/>
              <a:t> </a:t>
            </a:r>
          </a:p>
        </p:txBody>
      </p:sp>
      <p:sp>
        <p:nvSpPr>
          <p:cNvPr id="1226755" name="Rectangle 3"/>
          <p:cNvSpPr>
            <a:spLocks noGrp="1" noChangeArrowheads="1"/>
          </p:cNvSpPr>
          <p:nvPr>
            <p:ph type="body" idx="1"/>
          </p:nvPr>
        </p:nvSpPr>
        <p:spPr>
          <a:xfrm>
            <a:off x="609600" y="1447800"/>
            <a:ext cx="7848600" cy="5257800"/>
          </a:xfrm>
        </p:spPr>
        <p:txBody>
          <a:bodyPr/>
          <a:lstStyle/>
          <a:p>
            <a:pPr eaLnBrk="1" hangingPunct="1">
              <a:lnSpc>
                <a:spcPct val="80000"/>
              </a:lnSpc>
              <a:defRPr/>
            </a:pPr>
            <a:endParaRPr lang="en-US" sz="700" smtClean="0"/>
          </a:p>
          <a:p>
            <a:pPr eaLnBrk="1" hangingPunct="1">
              <a:lnSpc>
                <a:spcPct val="80000"/>
              </a:lnSpc>
              <a:defRPr/>
            </a:pPr>
            <a:r>
              <a:rPr lang="en-US" sz="2400" b="1" smtClean="0"/>
              <a:t>MEPS household respondents asked to report all health care use for family members during reference period</a:t>
            </a:r>
          </a:p>
          <a:p>
            <a:pPr eaLnBrk="1" hangingPunct="1">
              <a:lnSpc>
                <a:spcPct val="80000"/>
              </a:lnSpc>
              <a:defRPr/>
            </a:pPr>
            <a:r>
              <a:rPr lang="en-US" sz="2400" b="1" smtClean="0"/>
              <a:t>Utilization is called an “event” in MEPS</a:t>
            </a:r>
            <a:endParaRPr lang="en-US" sz="2400" b="1" smtClean="0">
              <a:latin typeface="Times New Roman" pitchFamily="18" charset="0"/>
            </a:endParaRPr>
          </a:p>
          <a:p>
            <a:pPr eaLnBrk="1" hangingPunct="1">
              <a:lnSpc>
                <a:spcPct val="80000"/>
              </a:lnSpc>
              <a:defRPr/>
            </a:pPr>
            <a:r>
              <a:rPr lang="en-US" sz="2400" b="1" smtClean="0"/>
              <a:t>Event type categories: </a:t>
            </a:r>
          </a:p>
          <a:p>
            <a:pPr lvl="1" eaLnBrk="1" hangingPunct="1">
              <a:lnSpc>
                <a:spcPct val="80000"/>
              </a:lnSpc>
              <a:defRPr/>
            </a:pPr>
            <a:r>
              <a:rPr lang="en-US" sz="2400" b="1" smtClean="0"/>
              <a:t>Office-Based Medical Provider Visits (OB)</a:t>
            </a:r>
          </a:p>
          <a:p>
            <a:pPr lvl="1" eaLnBrk="1" hangingPunct="1">
              <a:lnSpc>
                <a:spcPct val="80000"/>
              </a:lnSpc>
              <a:defRPr/>
            </a:pPr>
            <a:r>
              <a:rPr lang="en-US" sz="2400" b="1" smtClean="0"/>
              <a:t>Hospital Inpatient Stays (IP)</a:t>
            </a:r>
          </a:p>
          <a:p>
            <a:pPr lvl="1" eaLnBrk="1" hangingPunct="1">
              <a:lnSpc>
                <a:spcPct val="80000"/>
              </a:lnSpc>
              <a:defRPr/>
            </a:pPr>
            <a:r>
              <a:rPr lang="en-US" sz="2400" b="1" smtClean="0"/>
              <a:t>Outpatient Department Visits (OP)</a:t>
            </a:r>
          </a:p>
          <a:p>
            <a:pPr lvl="1" eaLnBrk="1" hangingPunct="1">
              <a:lnSpc>
                <a:spcPct val="80000"/>
              </a:lnSpc>
              <a:defRPr/>
            </a:pPr>
            <a:r>
              <a:rPr lang="en-US" sz="2400" b="1" smtClean="0"/>
              <a:t>Emergency Room Visits (ER)</a:t>
            </a:r>
          </a:p>
          <a:p>
            <a:pPr lvl="1" eaLnBrk="1" hangingPunct="1">
              <a:lnSpc>
                <a:spcPct val="80000"/>
              </a:lnSpc>
              <a:defRPr/>
            </a:pPr>
            <a:r>
              <a:rPr lang="en-US" sz="2400" b="1" smtClean="0"/>
              <a:t>Dental Visits (DN)</a:t>
            </a:r>
          </a:p>
          <a:p>
            <a:pPr lvl="1" eaLnBrk="1" hangingPunct="1">
              <a:lnSpc>
                <a:spcPct val="80000"/>
              </a:lnSpc>
              <a:defRPr/>
            </a:pPr>
            <a:r>
              <a:rPr lang="en-US" sz="2400" b="1" smtClean="0"/>
              <a:t>Prescription Medicine Purchases (RX)</a:t>
            </a:r>
          </a:p>
          <a:p>
            <a:pPr lvl="1" eaLnBrk="1" hangingPunct="1">
              <a:lnSpc>
                <a:spcPct val="80000"/>
              </a:lnSpc>
              <a:defRPr/>
            </a:pPr>
            <a:r>
              <a:rPr lang="en-US" sz="2400" b="1" smtClean="0"/>
              <a:t>Home Health Care (HH)</a:t>
            </a:r>
          </a:p>
          <a:p>
            <a:pPr lvl="1" eaLnBrk="1" hangingPunct="1">
              <a:lnSpc>
                <a:spcPct val="80000"/>
              </a:lnSpc>
              <a:defRPr/>
            </a:pPr>
            <a:r>
              <a:rPr lang="en-US" sz="2400" b="1" smtClean="0"/>
              <a:t>Other Medical Expenses (OM)</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02" name="Rectangle 2"/>
          <p:cNvSpPr>
            <a:spLocks noGrp="1" noChangeArrowheads="1"/>
          </p:cNvSpPr>
          <p:nvPr>
            <p:ph type="title"/>
          </p:nvPr>
        </p:nvSpPr>
        <p:spPr>
          <a:xfrm>
            <a:off x="1676400" y="228600"/>
            <a:ext cx="6469063" cy="876300"/>
          </a:xfrm>
        </p:spPr>
        <p:txBody>
          <a:bodyPr/>
          <a:lstStyle/>
          <a:p>
            <a:pPr eaLnBrk="1" hangingPunct="1">
              <a:defRPr/>
            </a:pPr>
            <a:r>
              <a:rPr lang="en-US" smtClean="0"/>
              <a:t>Health Care Expenditures</a:t>
            </a:r>
          </a:p>
        </p:txBody>
      </p:sp>
      <p:sp>
        <p:nvSpPr>
          <p:cNvPr id="1228803" name="Rectangle 3"/>
          <p:cNvSpPr>
            <a:spLocks noGrp="1" noChangeArrowheads="1"/>
          </p:cNvSpPr>
          <p:nvPr>
            <p:ph type="body" idx="1"/>
          </p:nvPr>
        </p:nvSpPr>
        <p:spPr>
          <a:xfrm>
            <a:off x="576263" y="1371600"/>
            <a:ext cx="8026400" cy="5181600"/>
          </a:xfrm>
        </p:spPr>
        <p:txBody>
          <a:bodyPr/>
          <a:lstStyle/>
          <a:p>
            <a:pPr eaLnBrk="1" hangingPunct="1">
              <a:lnSpc>
                <a:spcPct val="80000"/>
              </a:lnSpc>
              <a:defRPr/>
            </a:pPr>
            <a:r>
              <a:rPr lang="en-US" b="1" smtClean="0"/>
              <a:t>Collected at the event level </a:t>
            </a:r>
          </a:p>
          <a:p>
            <a:pPr eaLnBrk="1" hangingPunct="1">
              <a:lnSpc>
                <a:spcPct val="80000"/>
              </a:lnSpc>
              <a:defRPr/>
            </a:pPr>
            <a:r>
              <a:rPr lang="en-US" b="1" smtClean="0"/>
              <a:t>Represent payments to providers of the health care</a:t>
            </a:r>
          </a:p>
          <a:p>
            <a:pPr eaLnBrk="1" hangingPunct="1">
              <a:lnSpc>
                <a:spcPct val="80000"/>
              </a:lnSpc>
              <a:defRPr/>
            </a:pPr>
            <a:r>
              <a:rPr lang="en-US" b="1" smtClean="0"/>
              <a:t>Payments are reported by source (e.g., out-of-pocket, private insurance, public program)</a:t>
            </a:r>
          </a:p>
          <a:p>
            <a:pPr eaLnBrk="1" hangingPunct="1">
              <a:lnSpc>
                <a:spcPct val="80000"/>
              </a:lnSpc>
              <a:defRPr/>
            </a:pPr>
            <a:r>
              <a:rPr lang="en-US" b="1" smtClean="0"/>
              <a:t>Total expenditure is the sum of payments across all sources of payment</a:t>
            </a:r>
          </a:p>
          <a:p>
            <a:pPr eaLnBrk="1" hangingPunct="1">
              <a:lnSpc>
                <a:spcPct val="80000"/>
              </a:lnSpc>
              <a:buFont typeface="Wingdings" pitchFamily="2" charset="2"/>
              <a:buNone/>
              <a:defRPr/>
            </a:pPr>
            <a:endParaRPr lang="en-US" b="1"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0850" name="Rectangle 2"/>
          <p:cNvSpPr>
            <a:spLocks noGrp="1" noChangeArrowheads="1"/>
          </p:cNvSpPr>
          <p:nvPr>
            <p:ph type="title"/>
          </p:nvPr>
        </p:nvSpPr>
        <p:spPr>
          <a:xfrm>
            <a:off x="1676400" y="304800"/>
            <a:ext cx="6240463" cy="990600"/>
          </a:xfrm>
        </p:spPr>
        <p:txBody>
          <a:bodyPr/>
          <a:lstStyle/>
          <a:p>
            <a:pPr eaLnBrk="1" hangingPunct="1">
              <a:defRPr/>
            </a:pPr>
            <a:r>
              <a:rPr lang="en-US" sz="3600" smtClean="0"/>
              <a:t>Source of Payment Categories</a:t>
            </a:r>
          </a:p>
        </p:txBody>
      </p:sp>
      <p:sp>
        <p:nvSpPr>
          <p:cNvPr id="1230851" name="Rectangle 3"/>
          <p:cNvSpPr>
            <a:spLocks noGrp="1" noChangeArrowheads="1"/>
          </p:cNvSpPr>
          <p:nvPr>
            <p:ph type="body" sz="half" idx="1"/>
          </p:nvPr>
        </p:nvSpPr>
        <p:spPr>
          <a:xfrm>
            <a:off x="508000" y="1828800"/>
            <a:ext cx="4030663" cy="4114800"/>
          </a:xfrm>
        </p:spPr>
        <p:txBody>
          <a:bodyPr/>
          <a:lstStyle/>
          <a:p>
            <a:pPr eaLnBrk="1" hangingPunct="1">
              <a:defRPr/>
            </a:pPr>
            <a:r>
              <a:rPr lang="en-US" sz="3200" b="1" smtClean="0"/>
              <a:t>Self or family </a:t>
            </a:r>
          </a:p>
          <a:p>
            <a:pPr eaLnBrk="1" hangingPunct="1">
              <a:defRPr/>
            </a:pPr>
            <a:r>
              <a:rPr lang="en-US" sz="3200" b="1" smtClean="0"/>
              <a:t>Medicare </a:t>
            </a:r>
          </a:p>
          <a:p>
            <a:pPr eaLnBrk="1" hangingPunct="1">
              <a:defRPr/>
            </a:pPr>
            <a:r>
              <a:rPr lang="en-US" sz="3200" b="1" smtClean="0"/>
              <a:t>Medicaid </a:t>
            </a:r>
          </a:p>
          <a:p>
            <a:pPr eaLnBrk="1" hangingPunct="1">
              <a:defRPr/>
            </a:pPr>
            <a:r>
              <a:rPr lang="en-US" sz="3200" b="1" smtClean="0"/>
              <a:t>Private insurance</a:t>
            </a:r>
          </a:p>
          <a:p>
            <a:pPr eaLnBrk="1" hangingPunct="1">
              <a:defRPr/>
            </a:pPr>
            <a:r>
              <a:rPr lang="en-US" sz="3200" b="1" smtClean="0"/>
              <a:t>VA </a:t>
            </a:r>
          </a:p>
          <a:p>
            <a:pPr eaLnBrk="1" hangingPunct="1">
              <a:buFont typeface="Wingdings" pitchFamily="2" charset="2"/>
              <a:buNone/>
              <a:defRPr/>
            </a:pPr>
            <a:endParaRPr lang="en-US" sz="3200" b="1" smtClean="0"/>
          </a:p>
        </p:txBody>
      </p:sp>
      <p:sp>
        <p:nvSpPr>
          <p:cNvPr id="1230852" name="Rectangle 4"/>
          <p:cNvSpPr>
            <a:spLocks noGrp="1" noChangeArrowheads="1"/>
          </p:cNvSpPr>
          <p:nvPr>
            <p:ph type="body" sz="half" idx="2"/>
          </p:nvPr>
        </p:nvSpPr>
        <p:spPr>
          <a:xfrm>
            <a:off x="4605338" y="1752600"/>
            <a:ext cx="4030662" cy="4114800"/>
          </a:xfrm>
        </p:spPr>
        <p:txBody>
          <a:bodyPr/>
          <a:lstStyle/>
          <a:p>
            <a:pPr eaLnBrk="1" hangingPunct="1">
              <a:defRPr/>
            </a:pPr>
            <a:r>
              <a:rPr lang="en-US" sz="3200" b="1" smtClean="0"/>
              <a:t>TRICARE</a:t>
            </a:r>
          </a:p>
          <a:p>
            <a:pPr eaLnBrk="1" hangingPunct="1">
              <a:defRPr/>
            </a:pPr>
            <a:r>
              <a:rPr lang="en-US" sz="3200" b="1" smtClean="0"/>
              <a:t>Other federal gov’t </a:t>
            </a:r>
          </a:p>
          <a:p>
            <a:pPr eaLnBrk="1" hangingPunct="1">
              <a:defRPr/>
            </a:pPr>
            <a:r>
              <a:rPr lang="en-US" sz="3200" b="1" smtClean="0"/>
              <a:t>State or local gov’t </a:t>
            </a:r>
          </a:p>
          <a:p>
            <a:pPr eaLnBrk="1" hangingPunct="1">
              <a:defRPr/>
            </a:pPr>
            <a:r>
              <a:rPr lang="en-US" sz="3200" b="1" smtClean="0"/>
              <a:t>Worker’s comp </a:t>
            </a:r>
          </a:p>
          <a:p>
            <a:pPr eaLnBrk="1" hangingPunct="1">
              <a:defRPr/>
            </a:pPr>
            <a:r>
              <a:rPr lang="en-US" sz="3200" b="1" smtClean="0"/>
              <a:t>Other insurance</a:t>
            </a:r>
          </a:p>
          <a:p>
            <a:pPr eaLnBrk="1" hangingPunct="1">
              <a:defRPr/>
            </a:pPr>
            <a:endParaRPr lang="en-US" sz="3200" smtClean="0"/>
          </a:p>
          <a:p>
            <a:pPr eaLnBrk="1" hangingPunct="1">
              <a:defRPr/>
            </a:pPr>
            <a:endParaRPr 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898" name="Rectangle 2"/>
          <p:cNvSpPr>
            <a:spLocks noGrp="1" noChangeArrowheads="1"/>
          </p:cNvSpPr>
          <p:nvPr>
            <p:ph type="title"/>
          </p:nvPr>
        </p:nvSpPr>
        <p:spPr>
          <a:xfrm>
            <a:off x="1752600" y="152400"/>
            <a:ext cx="6477000" cy="1066800"/>
          </a:xfrm>
        </p:spPr>
        <p:txBody>
          <a:bodyPr/>
          <a:lstStyle/>
          <a:p>
            <a:pPr eaLnBrk="1" hangingPunct="1">
              <a:defRPr/>
            </a:pPr>
            <a:r>
              <a:rPr lang="en-US" sz="3600" smtClean="0"/>
              <a:t>Sources of Expenditure Data</a:t>
            </a:r>
          </a:p>
        </p:txBody>
      </p:sp>
      <p:sp>
        <p:nvSpPr>
          <p:cNvPr id="1232899" name="Rectangle 3"/>
          <p:cNvSpPr>
            <a:spLocks noGrp="1" noChangeArrowheads="1"/>
          </p:cNvSpPr>
          <p:nvPr>
            <p:ph type="body" idx="1"/>
          </p:nvPr>
        </p:nvSpPr>
        <p:spPr>
          <a:xfrm>
            <a:off x="711200" y="1600200"/>
            <a:ext cx="7891463" cy="5105400"/>
          </a:xfrm>
        </p:spPr>
        <p:txBody>
          <a:bodyPr/>
          <a:lstStyle/>
          <a:p>
            <a:pPr eaLnBrk="1" hangingPunct="1">
              <a:defRPr/>
            </a:pPr>
            <a:r>
              <a:rPr lang="en-US" b="1" smtClean="0"/>
              <a:t>Expenditures derived from two survey components:</a:t>
            </a:r>
          </a:p>
          <a:p>
            <a:pPr lvl="1" eaLnBrk="1" hangingPunct="1">
              <a:defRPr/>
            </a:pPr>
            <a:r>
              <a:rPr lang="en-US" b="1" smtClean="0"/>
              <a:t>Household Component (HC)</a:t>
            </a:r>
          </a:p>
          <a:p>
            <a:pPr lvl="1" eaLnBrk="1" hangingPunct="1">
              <a:defRPr/>
            </a:pPr>
            <a:r>
              <a:rPr lang="en-US" b="1" smtClean="0"/>
              <a:t>Medical Provider Component (MPC)</a:t>
            </a:r>
          </a:p>
          <a:p>
            <a:pPr eaLnBrk="1" hangingPunct="1">
              <a:defRPr/>
            </a:pPr>
            <a:r>
              <a:rPr lang="en-US" b="1" smtClean="0"/>
              <a:t>MPC data used to replace and/or supplement household-reported expenditures</a:t>
            </a:r>
          </a:p>
          <a:p>
            <a:pPr eaLnBrk="1" hangingPunct="1">
              <a:defRPr/>
            </a:pPr>
            <a:r>
              <a:rPr lang="en-US" b="1" smtClean="0"/>
              <a:t>Incomplete data on expenditures for an event is imputed - no missing values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946" name="Rectangle 2"/>
          <p:cNvSpPr>
            <a:spLocks noGrp="1" noChangeArrowheads="1"/>
          </p:cNvSpPr>
          <p:nvPr>
            <p:ph type="title"/>
          </p:nvPr>
        </p:nvSpPr>
        <p:spPr>
          <a:xfrm>
            <a:off x="1676400" y="228600"/>
            <a:ext cx="6553200" cy="990600"/>
          </a:xfrm>
        </p:spPr>
        <p:txBody>
          <a:bodyPr/>
          <a:lstStyle/>
          <a:p>
            <a:pPr eaLnBrk="1" hangingPunct="1">
              <a:defRPr/>
            </a:pPr>
            <a:r>
              <a:rPr lang="en-US" sz="3600" smtClean="0"/>
              <a:t>Sources of Expenditure Data by Event Type</a:t>
            </a:r>
          </a:p>
        </p:txBody>
      </p:sp>
      <p:graphicFrame>
        <p:nvGraphicFramePr>
          <p:cNvPr id="1234947" name="Group 3"/>
          <p:cNvGraphicFramePr>
            <a:graphicFrameLocks noGrp="1"/>
          </p:cNvGraphicFramePr>
          <p:nvPr>
            <p:ph idx="1"/>
          </p:nvPr>
        </p:nvGraphicFramePr>
        <p:xfrm>
          <a:off x="609600" y="1524000"/>
          <a:ext cx="7993063" cy="5230368"/>
        </p:xfrm>
        <a:graphic>
          <a:graphicData uri="http://schemas.openxmlformats.org/drawingml/2006/table">
            <a:tbl>
              <a:tblPr/>
              <a:tblGrid>
                <a:gridCol w="4233863"/>
                <a:gridCol w="1963737"/>
                <a:gridCol w="1795463"/>
              </a:tblGrid>
              <a:tr h="263525">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1" i="0" u="none" strike="noStrike" cap="none" normalizeH="0" baseline="0" dirty="0" smtClean="0">
                          <a:ln>
                            <a:noFill/>
                          </a:ln>
                          <a:solidFill>
                            <a:srgbClr val="FFFFFF"/>
                          </a:solidFill>
                          <a:effectLst>
                            <a:outerShdw blurRad="38100" dist="38100" dir="2700000" algn="tl">
                              <a:srgbClr val="000000"/>
                            </a:outerShdw>
                          </a:effectLst>
                          <a:latin typeface="Arial" charset="0"/>
                        </a:rPr>
                        <a:t>Event 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1" i="0" u="none" strike="noStrike" cap="none" normalizeH="0" baseline="0" smtClean="0">
                          <a:ln>
                            <a:noFill/>
                          </a:ln>
                          <a:solidFill>
                            <a:srgbClr val="FFFFFF"/>
                          </a:solidFill>
                          <a:effectLst>
                            <a:outerShdw blurRad="38100" dist="38100" dir="2700000" algn="tl">
                              <a:srgbClr val="000000"/>
                            </a:outerShdw>
                          </a:effectLst>
                          <a:latin typeface="Arial" charset="0"/>
                        </a:rPr>
                        <a:t>HC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1" i="0" u="none" strike="noStrike" cap="none" normalizeH="0" baseline="0" smtClean="0">
                          <a:ln>
                            <a:noFill/>
                          </a:ln>
                          <a:solidFill>
                            <a:srgbClr val="FFFFFF"/>
                          </a:solidFill>
                          <a:effectLst>
                            <a:outerShdw blurRad="38100" dist="38100" dir="2700000" algn="tl">
                              <a:srgbClr val="000000"/>
                            </a:outerShdw>
                          </a:effectLst>
                          <a:latin typeface="Arial" charset="0"/>
                        </a:rPr>
                        <a:t>MPC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OB:  Physician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OB:  Non-Physician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IP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OP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DN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RX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dirty="0" smtClean="0">
                          <a:ln>
                            <a:noFill/>
                          </a:ln>
                          <a:solidFill>
                            <a:srgbClr val="FFFFFF"/>
                          </a:solidFill>
                          <a:effectLst>
                            <a:outerShdw blurRad="38100" dist="38100" dir="2700000" algn="tl">
                              <a:srgbClr val="000000"/>
                            </a:outerShdw>
                          </a:effectLst>
                          <a:latin typeface="Arial" charset="0"/>
                        </a:rPr>
                        <a:t>no</a:t>
                      </a:r>
                      <a:endParaRPr kumimoji="0" lang="en-US" sz="2800" b="0" i="0" u="none" strike="noStrike" cap="none" normalizeH="0" baseline="0" dirty="0" smtClean="0">
                        <a:ln>
                          <a:noFill/>
                        </a:ln>
                        <a:solidFill>
                          <a:srgbClr val="FFFFFF"/>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HH:  Agency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HH:  Paid independent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6994" name="Rectangle 2"/>
          <p:cNvSpPr>
            <a:spLocks noGrp="1" noChangeArrowheads="1"/>
          </p:cNvSpPr>
          <p:nvPr>
            <p:ph type="title"/>
          </p:nvPr>
        </p:nvSpPr>
        <p:spPr>
          <a:xfrm>
            <a:off x="1828800" y="349250"/>
            <a:ext cx="6629400" cy="876300"/>
          </a:xfrm>
        </p:spPr>
        <p:txBody>
          <a:bodyPr/>
          <a:lstStyle/>
          <a:p>
            <a:pPr eaLnBrk="1" hangingPunct="1">
              <a:defRPr/>
            </a:pPr>
            <a:r>
              <a:rPr lang="en-US" sz="3900" smtClean="0"/>
              <a:t>Annual Expenditure Data</a:t>
            </a:r>
          </a:p>
        </p:txBody>
      </p:sp>
      <p:sp>
        <p:nvSpPr>
          <p:cNvPr id="1236995" name="Rectangle 3"/>
          <p:cNvSpPr>
            <a:spLocks noGrp="1" noChangeArrowheads="1"/>
          </p:cNvSpPr>
          <p:nvPr>
            <p:ph type="body" idx="1"/>
          </p:nvPr>
        </p:nvSpPr>
        <p:spPr>
          <a:xfrm>
            <a:off x="609600" y="1676400"/>
            <a:ext cx="8196263" cy="4953000"/>
          </a:xfrm>
        </p:spPr>
        <p:txBody>
          <a:bodyPr/>
          <a:lstStyle/>
          <a:p>
            <a:pPr eaLnBrk="1" hangingPunct="1">
              <a:defRPr/>
            </a:pPr>
            <a:r>
              <a:rPr lang="en-US" sz="2400" b="1" smtClean="0"/>
              <a:t>Annual data cumulated across approx 2 ½ rounds of data collection </a:t>
            </a:r>
          </a:p>
          <a:p>
            <a:pPr eaLnBrk="1" hangingPunct="1">
              <a:defRPr/>
            </a:pPr>
            <a:endParaRPr lang="en-US" sz="2400" b="1" smtClean="0"/>
          </a:p>
          <a:p>
            <a:pPr eaLnBrk="1" hangingPunct="1">
              <a:defRPr/>
            </a:pPr>
            <a:r>
              <a:rPr lang="en-US" sz="2400" b="1" smtClean="0"/>
              <a:t>Event level files</a:t>
            </a:r>
          </a:p>
          <a:p>
            <a:pPr lvl="1" eaLnBrk="1" hangingPunct="1">
              <a:defRPr/>
            </a:pPr>
            <a:r>
              <a:rPr lang="en-US" sz="2400" b="1" smtClean="0"/>
              <a:t>Separate by type of service</a:t>
            </a:r>
          </a:p>
          <a:p>
            <a:pPr lvl="1" eaLnBrk="1" hangingPunct="1">
              <a:defRPr/>
            </a:pPr>
            <a:r>
              <a:rPr lang="en-US" sz="2400" b="1" smtClean="0"/>
              <a:t>Unique record for each reported event</a:t>
            </a:r>
          </a:p>
          <a:p>
            <a:pPr lvl="2" eaLnBrk="1" hangingPunct="1">
              <a:defRPr/>
            </a:pPr>
            <a:r>
              <a:rPr lang="en-US" b="1" smtClean="0"/>
              <a:t>Some persons have no events</a:t>
            </a:r>
          </a:p>
          <a:p>
            <a:pPr lvl="2" eaLnBrk="1" hangingPunct="1">
              <a:defRPr/>
            </a:pPr>
            <a:r>
              <a:rPr lang="en-US" b="1" smtClean="0"/>
              <a:t>Some persons have multiple events</a:t>
            </a:r>
          </a:p>
          <a:p>
            <a:pPr eaLnBrk="1" hangingPunct="1">
              <a:buFont typeface="Wingdings" pitchFamily="2" charset="2"/>
              <a:buNone/>
              <a:defRPr/>
            </a:pPr>
            <a:endParaRPr lang="en-US" sz="2400" b="1" smtClean="0"/>
          </a:p>
          <a:p>
            <a:pPr eaLnBrk="1" hangingPunct="1">
              <a:defRPr/>
            </a:pPr>
            <a:r>
              <a:rPr lang="en-US" sz="2400" b="1" smtClean="0"/>
              <a:t>Person-level file (full year consolidated)</a:t>
            </a:r>
          </a:p>
          <a:p>
            <a:pPr lvl="2" eaLnBrk="1" hangingPunct="1">
              <a:defRPr/>
            </a:pPr>
            <a:r>
              <a:rPr lang="en-US" b="1" smtClean="0"/>
              <a:t>Variables derived from event level</a:t>
            </a:r>
          </a:p>
          <a:p>
            <a:pPr eaLnBrk="1" hangingPunct="1">
              <a:buFont typeface="Wingdings" pitchFamily="2" charset="2"/>
              <a:buNone/>
              <a:defRPr/>
            </a:pPr>
            <a:endParaRPr lang="en-US" sz="2400" b="1"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42" name="Rectangle 2"/>
          <p:cNvSpPr>
            <a:spLocks noGrp="1" noChangeArrowheads="1"/>
          </p:cNvSpPr>
          <p:nvPr>
            <p:ph type="title"/>
          </p:nvPr>
        </p:nvSpPr>
        <p:spPr>
          <a:xfrm>
            <a:off x="1828800" y="152400"/>
            <a:ext cx="6400800" cy="1066800"/>
          </a:xfrm>
        </p:spPr>
        <p:txBody>
          <a:bodyPr/>
          <a:lstStyle/>
          <a:p>
            <a:pPr eaLnBrk="1" hangingPunct="1">
              <a:defRPr/>
            </a:pPr>
            <a:r>
              <a:rPr lang="en-US" sz="3900" smtClean="0"/>
              <a:t>Event Level File Record Units</a:t>
            </a:r>
          </a:p>
        </p:txBody>
      </p:sp>
      <p:graphicFrame>
        <p:nvGraphicFramePr>
          <p:cNvPr id="1239043" name="Group 3"/>
          <p:cNvGraphicFramePr>
            <a:graphicFrameLocks noGrp="1"/>
          </p:cNvGraphicFramePr>
          <p:nvPr>
            <p:ph idx="1"/>
          </p:nvPr>
        </p:nvGraphicFramePr>
        <p:xfrm>
          <a:off x="609600" y="1676400"/>
          <a:ext cx="7993063" cy="4267200"/>
        </p:xfrm>
        <a:graphic>
          <a:graphicData uri="http://schemas.openxmlformats.org/drawingml/2006/table">
            <a:tbl>
              <a:tblPr/>
              <a:tblGrid>
                <a:gridCol w="3997325"/>
                <a:gridCol w="3995738"/>
              </a:tblGrid>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1" i="0" u="none" strike="noStrike" cap="none" normalizeH="0" baseline="0" smtClean="0">
                          <a:ln>
                            <a:noFill/>
                          </a:ln>
                          <a:solidFill>
                            <a:srgbClr val="FFFFFF"/>
                          </a:solidFill>
                          <a:effectLst>
                            <a:outerShdw blurRad="38100" dist="38100" dir="2700000" algn="tl">
                              <a:srgbClr val="000000"/>
                            </a:outerShdw>
                          </a:effectLst>
                          <a:latin typeface="Arial" charset="0"/>
                        </a:rPr>
                        <a:t>EVENT 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1" i="0" u="none" strike="noStrike" cap="none" normalizeH="0" baseline="0" smtClean="0">
                          <a:ln>
                            <a:noFill/>
                          </a:ln>
                          <a:solidFill>
                            <a:srgbClr val="FFFFFF"/>
                          </a:solidFill>
                          <a:effectLst>
                            <a:outerShdw blurRad="38100" dist="38100" dir="2700000" algn="tl">
                              <a:srgbClr val="000000"/>
                            </a:outerShdw>
                          </a:effectLst>
                          <a:latin typeface="Arial" charset="0"/>
                        </a:rPr>
                        <a:t>RECORD UNIT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OB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visit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OP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visit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visit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IP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stay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DN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visit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HH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month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RX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 original script or refill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5426" name="Rectangle 2"/>
          <p:cNvSpPr>
            <a:spLocks noGrp="1" noChangeArrowheads="1"/>
          </p:cNvSpPr>
          <p:nvPr>
            <p:ph type="title"/>
          </p:nvPr>
        </p:nvSpPr>
        <p:spPr>
          <a:xfrm>
            <a:off x="1752600" y="228600"/>
            <a:ext cx="6392863" cy="876300"/>
          </a:xfrm>
        </p:spPr>
        <p:txBody>
          <a:bodyPr/>
          <a:lstStyle/>
          <a:p>
            <a:pPr eaLnBrk="1" hangingPunct="1">
              <a:defRPr/>
            </a:pPr>
            <a:r>
              <a:rPr lang="en-US" smtClean="0"/>
              <a:t>Flat Fees </a:t>
            </a:r>
          </a:p>
        </p:txBody>
      </p:sp>
      <p:sp>
        <p:nvSpPr>
          <p:cNvPr id="1255427" name="Rectangle 3"/>
          <p:cNvSpPr>
            <a:spLocks noGrp="1" noChangeArrowheads="1"/>
          </p:cNvSpPr>
          <p:nvPr>
            <p:ph type="body" idx="1"/>
          </p:nvPr>
        </p:nvSpPr>
        <p:spPr>
          <a:xfrm>
            <a:off x="609600" y="1676400"/>
            <a:ext cx="8077200" cy="4953000"/>
          </a:xfrm>
        </p:spPr>
        <p:txBody>
          <a:bodyPr/>
          <a:lstStyle/>
          <a:p>
            <a:pPr eaLnBrk="1" hangingPunct="1">
              <a:defRPr/>
            </a:pPr>
            <a:r>
              <a:rPr lang="en-US" b="1" smtClean="0"/>
              <a:t>What is a Flat Fee?</a:t>
            </a:r>
          </a:p>
          <a:p>
            <a:pPr lvl="1" eaLnBrk="1" hangingPunct="1">
              <a:defRPr/>
            </a:pPr>
            <a:r>
              <a:rPr lang="en-US" b="1" smtClean="0"/>
              <a:t>A fixed dollar amount paid for a group of health care services</a:t>
            </a:r>
          </a:p>
          <a:p>
            <a:pPr lvl="1" eaLnBrk="1" hangingPunct="1">
              <a:defRPr/>
            </a:pPr>
            <a:r>
              <a:rPr lang="en-US" b="1" smtClean="0"/>
              <a:t>Common examples:  orthodontic, prenatal care</a:t>
            </a:r>
          </a:p>
          <a:p>
            <a:pPr eaLnBrk="1" hangingPunct="1">
              <a:defRPr/>
            </a:pPr>
            <a:r>
              <a:rPr lang="en-US" b="1" smtClean="0"/>
              <a:t>Flat Fee ID: FFEEIDX</a:t>
            </a:r>
          </a:p>
          <a:p>
            <a:pPr eaLnBrk="1" hangingPunct="1">
              <a:defRPr/>
            </a:pPr>
            <a:r>
              <a:rPr lang="en-US" b="1" smtClean="0"/>
              <a:t>Flat fee structure (FFevTYPE)</a:t>
            </a:r>
          </a:p>
          <a:p>
            <a:pPr lvl="1" eaLnBrk="1" hangingPunct="1">
              <a:defRPr/>
            </a:pPr>
            <a:r>
              <a:rPr lang="en-US" b="1" smtClean="0"/>
              <a:t>Stem - Initial medical visit - expenditures</a:t>
            </a:r>
          </a:p>
          <a:p>
            <a:pPr lvl="1" eaLnBrk="1" hangingPunct="1">
              <a:defRPr/>
            </a:pPr>
            <a:r>
              <a:rPr lang="en-US" b="1" smtClean="0"/>
              <a:t>Leaf - subsequent medical visits - zero expenditures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1600200" y="228600"/>
            <a:ext cx="6545263" cy="990600"/>
          </a:xfrm>
        </p:spPr>
        <p:txBody>
          <a:bodyPr/>
          <a:lstStyle/>
          <a:p>
            <a:pPr defTabSz="912813" eaLnBrk="1" hangingPunct="1">
              <a:defRPr/>
            </a:pPr>
            <a:r>
              <a:rPr lang="en-US" sz="2800" dirty="0" smtClean="0"/>
              <a:t>Medical Expenditure Panel Survey – Household Component </a:t>
            </a:r>
          </a:p>
        </p:txBody>
      </p:sp>
      <p:sp>
        <p:nvSpPr>
          <p:cNvPr id="116739" name="Rectangle 3"/>
          <p:cNvSpPr>
            <a:spLocks noGrp="1" noChangeArrowheads="1"/>
          </p:cNvSpPr>
          <p:nvPr>
            <p:ph type="body" idx="1"/>
          </p:nvPr>
        </p:nvSpPr>
        <p:spPr>
          <a:xfrm>
            <a:off x="609600" y="1676400"/>
            <a:ext cx="8001000" cy="4724400"/>
          </a:xfrm>
        </p:spPr>
        <p:txBody>
          <a:bodyPr/>
          <a:lstStyle/>
          <a:p>
            <a:pPr defTabSz="912813" eaLnBrk="1" hangingPunct="1">
              <a:lnSpc>
                <a:spcPct val="80000"/>
              </a:lnSpc>
              <a:buFont typeface="Wingdings" pitchFamily="2" charset="2"/>
              <a:buNone/>
              <a:defRPr/>
            </a:pPr>
            <a:r>
              <a:rPr lang="en-US" sz="2900" b="1" dirty="0" smtClean="0"/>
              <a:t>Annual Survey of 14,000 households:</a:t>
            </a:r>
            <a:r>
              <a:rPr lang="en-US" sz="2900" dirty="0" smtClean="0"/>
              <a:t> </a:t>
            </a:r>
          </a:p>
          <a:p>
            <a:pPr defTabSz="912813" eaLnBrk="1" hangingPunct="1">
              <a:lnSpc>
                <a:spcPct val="80000"/>
              </a:lnSpc>
              <a:buFont typeface="Wingdings" pitchFamily="2" charset="2"/>
              <a:buNone/>
              <a:defRPr/>
            </a:pPr>
            <a:r>
              <a:rPr lang="en-US" sz="2900" dirty="0" smtClean="0"/>
              <a:t>	provides national estimates of health care use, expenditures, insurance coverage, sources of payment, access to care and health care quality</a:t>
            </a:r>
          </a:p>
          <a:p>
            <a:pPr defTabSz="912813" eaLnBrk="1" hangingPunct="1">
              <a:lnSpc>
                <a:spcPct val="80000"/>
              </a:lnSpc>
              <a:buFont typeface="Wingdings" pitchFamily="2" charset="2"/>
              <a:buNone/>
              <a:defRPr/>
            </a:pPr>
            <a:r>
              <a:rPr lang="en-US" sz="2900" b="1" dirty="0" smtClean="0"/>
              <a:t>Permits studies of:</a:t>
            </a:r>
            <a:r>
              <a:rPr lang="en-US" sz="2900" dirty="0" smtClean="0"/>
              <a:t> </a:t>
            </a:r>
          </a:p>
          <a:p>
            <a:pPr defTabSz="912813" eaLnBrk="1" hangingPunct="1">
              <a:lnSpc>
                <a:spcPct val="80000"/>
              </a:lnSpc>
              <a:defRPr/>
            </a:pPr>
            <a:r>
              <a:rPr lang="en-US" sz="2500" b="1" dirty="0" smtClean="0"/>
              <a:t>Distribution of expenditures and sources of payment</a:t>
            </a:r>
          </a:p>
          <a:p>
            <a:pPr defTabSz="912813" eaLnBrk="1" hangingPunct="1">
              <a:lnSpc>
                <a:spcPct val="80000"/>
              </a:lnSpc>
              <a:defRPr/>
            </a:pPr>
            <a:r>
              <a:rPr lang="en-US" sz="2500" b="1" dirty="0" smtClean="0"/>
              <a:t>Role of demographics, family structure, insurance</a:t>
            </a:r>
          </a:p>
          <a:p>
            <a:pPr defTabSz="912813" eaLnBrk="1" hangingPunct="1">
              <a:lnSpc>
                <a:spcPct val="80000"/>
              </a:lnSpc>
              <a:defRPr/>
            </a:pPr>
            <a:r>
              <a:rPr lang="en-US" sz="2500" b="1" dirty="0" smtClean="0"/>
              <a:t>Expenditures for specific conditions</a:t>
            </a:r>
          </a:p>
          <a:p>
            <a:pPr defTabSz="912813" eaLnBrk="1" hangingPunct="1">
              <a:lnSpc>
                <a:spcPct val="80000"/>
              </a:lnSpc>
              <a:defRPr/>
            </a:pPr>
            <a:r>
              <a:rPr lang="en-US" sz="2500" b="1" dirty="0" smtClean="0"/>
              <a:t>Trends over time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7474" name="Rectangle 2"/>
          <p:cNvSpPr>
            <a:spLocks noGrp="1" noChangeArrowheads="1"/>
          </p:cNvSpPr>
          <p:nvPr>
            <p:ph type="title"/>
          </p:nvPr>
        </p:nvSpPr>
        <p:spPr>
          <a:xfrm>
            <a:off x="1676400" y="228600"/>
            <a:ext cx="6324600" cy="876300"/>
          </a:xfrm>
        </p:spPr>
        <p:txBody>
          <a:bodyPr/>
          <a:lstStyle/>
          <a:p>
            <a:pPr eaLnBrk="1" hangingPunct="1">
              <a:defRPr/>
            </a:pPr>
            <a:r>
              <a:rPr lang="en-US" smtClean="0"/>
              <a:t>Zero Dollar Events</a:t>
            </a:r>
          </a:p>
        </p:txBody>
      </p:sp>
      <p:sp>
        <p:nvSpPr>
          <p:cNvPr id="1257475" name="Rectangle 3"/>
          <p:cNvSpPr>
            <a:spLocks noGrp="1" noChangeArrowheads="1"/>
          </p:cNvSpPr>
          <p:nvPr>
            <p:ph type="body" idx="1"/>
          </p:nvPr>
        </p:nvSpPr>
        <p:spPr>
          <a:xfrm>
            <a:off x="439738" y="1981200"/>
            <a:ext cx="8162925" cy="4191000"/>
          </a:xfrm>
        </p:spPr>
        <p:txBody>
          <a:bodyPr/>
          <a:lstStyle/>
          <a:p>
            <a:pPr eaLnBrk="1" hangingPunct="1">
              <a:defRPr/>
            </a:pPr>
            <a:r>
              <a:rPr lang="en-US" b="1" smtClean="0"/>
              <a:t>Reasons for $0 total expenditures</a:t>
            </a:r>
          </a:p>
          <a:p>
            <a:pPr lvl="1" eaLnBrk="1" hangingPunct="1">
              <a:defRPr/>
            </a:pPr>
            <a:r>
              <a:rPr lang="en-US" sz="3000" b="1" smtClean="0"/>
              <a:t>Leaf event in flat fee bundle from prior year</a:t>
            </a:r>
          </a:p>
          <a:p>
            <a:pPr lvl="1" eaLnBrk="1" hangingPunct="1">
              <a:defRPr/>
            </a:pPr>
            <a:r>
              <a:rPr lang="en-US" sz="3000" b="1" smtClean="0"/>
              <a:t>Follow-up visit without extra charge</a:t>
            </a:r>
          </a:p>
          <a:p>
            <a:pPr lvl="1" eaLnBrk="1" hangingPunct="1">
              <a:defRPr/>
            </a:pPr>
            <a:r>
              <a:rPr lang="en-US" sz="3000" b="1" smtClean="0"/>
              <a:t>Free care </a:t>
            </a:r>
          </a:p>
          <a:p>
            <a:pPr lvl="1" eaLnBrk="1" hangingPunct="1">
              <a:defRPr/>
            </a:pPr>
            <a:r>
              <a:rPr lang="en-US" sz="3000" b="1" smtClean="0"/>
              <a:t>Bad debt</a:t>
            </a:r>
          </a:p>
          <a:p>
            <a:pPr lvl="1" eaLnBrk="1" hangingPunct="1">
              <a:defRPr/>
            </a:pPr>
            <a:endParaRPr lang="en-US" sz="3000" b="1" smtClean="0"/>
          </a:p>
          <a:p>
            <a:pPr eaLnBrk="1" hangingPunct="1">
              <a:buFont typeface="Wingdings" pitchFamily="2" charset="2"/>
              <a:buNone/>
              <a:defRPr/>
            </a:pPr>
            <a:endParaRPr lang="en-US" b="1"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706" name="Rectangle 2"/>
          <p:cNvSpPr>
            <a:spLocks noGrp="1" noChangeArrowheads="1"/>
          </p:cNvSpPr>
          <p:nvPr>
            <p:ph type="subTitle" idx="1"/>
          </p:nvPr>
        </p:nvSpPr>
        <p:spPr>
          <a:xfrm>
            <a:off x="373063" y="3124200"/>
            <a:ext cx="8466137" cy="2132013"/>
          </a:xfrm>
        </p:spPr>
        <p:txBody>
          <a:bodyPr/>
          <a:lstStyle/>
          <a:p>
            <a:pPr defTabSz="912813" eaLnBrk="1" hangingPunct="1">
              <a:defRPr/>
            </a:pPr>
            <a:r>
              <a:rPr lang="en-US" sz="4000" b="1" smtClean="0">
                <a:solidFill>
                  <a:schemeClr val="hlink"/>
                </a:solidFill>
              </a:rPr>
              <a:t>Medical Expenditure Panel Survey</a:t>
            </a:r>
          </a:p>
          <a:p>
            <a:pPr defTabSz="912813" eaLnBrk="1" hangingPunct="1">
              <a:defRPr/>
            </a:pPr>
            <a:endParaRPr lang="en-US" sz="2400" b="1" smtClean="0">
              <a:solidFill>
                <a:schemeClr val="hlink"/>
              </a:solidFill>
            </a:endParaRPr>
          </a:p>
          <a:p>
            <a:pPr defTabSz="912813" eaLnBrk="1" hangingPunct="1">
              <a:defRPr/>
            </a:pPr>
            <a:r>
              <a:rPr lang="en-US" sz="4000" b="1" smtClean="0">
                <a:solidFill>
                  <a:schemeClr val="hlink"/>
                </a:solidFill>
              </a:rPr>
              <a:t>DISSEMINATION OF INFORMATION AND DATA PRODUCTS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2"/>
          <p:cNvSpPr>
            <a:spLocks noGrp="1" noChangeArrowheads="1"/>
          </p:cNvSpPr>
          <p:nvPr>
            <p:ph type="title"/>
          </p:nvPr>
        </p:nvSpPr>
        <p:spPr>
          <a:xfrm>
            <a:off x="1676400" y="381000"/>
            <a:ext cx="6469063" cy="838200"/>
          </a:xfrm>
        </p:spPr>
        <p:txBody>
          <a:bodyPr/>
          <a:lstStyle/>
          <a:p>
            <a:pPr eaLnBrk="1" hangingPunct="1">
              <a:defRPr/>
            </a:pPr>
            <a:r>
              <a:rPr lang="en-US" smtClean="0"/>
              <a:t>MEPS Website </a:t>
            </a:r>
            <a:br>
              <a:rPr lang="en-US" smtClean="0"/>
            </a:br>
            <a:r>
              <a:rPr lang="en-US" smtClean="0"/>
              <a:t>www.meps.ahrq.gov</a:t>
            </a:r>
          </a:p>
        </p:txBody>
      </p:sp>
      <p:sp>
        <p:nvSpPr>
          <p:cNvPr id="361475" name="Rectangle 3"/>
          <p:cNvSpPr>
            <a:spLocks noGrp="1" noChangeArrowheads="1"/>
          </p:cNvSpPr>
          <p:nvPr>
            <p:ph type="body" idx="1"/>
          </p:nvPr>
        </p:nvSpPr>
        <p:spPr>
          <a:xfrm>
            <a:off x="533400" y="1371600"/>
            <a:ext cx="8069263" cy="5334000"/>
          </a:xfrm>
        </p:spPr>
        <p:txBody>
          <a:bodyPr/>
          <a:lstStyle/>
          <a:p>
            <a:pPr eaLnBrk="1" hangingPunct="1">
              <a:buFont typeface="Wingdings" pitchFamily="2" charset="2"/>
              <a:buChar char="l"/>
              <a:defRPr/>
            </a:pPr>
            <a:r>
              <a:rPr lang="en-US" sz="2200" b="1" smtClean="0"/>
              <a:t>Overview of MEPS and Frequently Asked Questions (FAQs)</a:t>
            </a:r>
          </a:p>
          <a:p>
            <a:pPr eaLnBrk="1" hangingPunct="1">
              <a:buFont typeface="Wingdings" pitchFamily="2" charset="2"/>
              <a:buChar char="l"/>
              <a:defRPr/>
            </a:pPr>
            <a:r>
              <a:rPr lang="en-US" sz="2200" b="1" smtClean="0"/>
              <a:t>Staff Reports using MEPS </a:t>
            </a:r>
          </a:p>
          <a:p>
            <a:pPr lvl="1" eaLnBrk="1" hangingPunct="1">
              <a:buFont typeface="Wingdings" pitchFamily="2" charset="2"/>
              <a:buChar char="l"/>
              <a:defRPr/>
            </a:pPr>
            <a:r>
              <a:rPr lang="en-US" sz="2200" b="1" smtClean="0"/>
              <a:t>Findings/Statistical Briefs/Chart books</a:t>
            </a:r>
          </a:p>
          <a:p>
            <a:pPr eaLnBrk="1" hangingPunct="1">
              <a:buFont typeface="Wingdings" pitchFamily="2" charset="2"/>
              <a:buChar char="l"/>
              <a:defRPr/>
            </a:pPr>
            <a:r>
              <a:rPr lang="en-US" sz="2200" b="1" smtClean="0"/>
              <a:t>Data Tables of Estimates</a:t>
            </a:r>
          </a:p>
          <a:p>
            <a:pPr eaLnBrk="1" hangingPunct="1">
              <a:buFont typeface="Wingdings" pitchFamily="2" charset="2"/>
              <a:buChar char="l"/>
              <a:defRPr/>
            </a:pPr>
            <a:r>
              <a:rPr lang="en-US" sz="2200" b="1" smtClean="0"/>
              <a:t>Public Use Files (microdata) </a:t>
            </a:r>
          </a:p>
          <a:p>
            <a:pPr eaLnBrk="1" hangingPunct="1">
              <a:buFont typeface="Wingdings" pitchFamily="2" charset="2"/>
              <a:buChar char="l"/>
              <a:defRPr/>
            </a:pPr>
            <a:r>
              <a:rPr lang="en-US" sz="2200" b="1" smtClean="0"/>
              <a:t>MEPSnet Interactive Query Tool</a:t>
            </a:r>
          </a:p>
          <a:p>
            <a:pPr eaLnBrk="1" hangingPunct="1">
              <a:buFont typeface="Wingdings" pitchFamily="2" charset="2"/>
              <a:buChar char="l"/>
              <a:defRPr/>
            </a:pPr>
            <a:r>
              <a:rPr lang="en-US" sz="2200" b="1" smtClean="0"/>
              <a:t>Survey Methodology Reports </a:t>
            </a:r>
          </a:p>
          <a:p>
            <a:pPr eaLnBrk="1" hangingPunct="1">
              <a:buFont typeface="Wingdings" pitchFamily="2" charset="2"/>
              <a:buChar char="l"/>
              <a:defRPr/>
            </a:pPr>
            <a:r>
              <a:rPr lang="en-US" sz="2200" b="1" smtClean="0"/>
              <a:t>Survey Questionnaires and Other Collection Materials</a:t>
            </a:r>
          </a:p>
          <a:p>
            <a:pPr eaLnBrk="1" hangingPunct="1">
              <a:buFont typeface="Wingdings" pitchFamily="2" charset="2"/>
              <a:buChar char="l"/>
              <a:defRPr/>
            </a:pPr>
            <a:r>
              <a:rPr lang="en-US" sz="2200" b="1" smtClean="0"/>
              <a:t>Data product availability and ordering information</a:t>
            </a:r>
          </a:p>
          <a:p>
            <a:pPr eaLnBrk="1" hangingPunct="1">
              <a:buFont typeface="Wingdings" pitchFamily="2" charset="2"/>
              <a:buChar char="l"/>
              <a:defRPr/>
            </a:pPr>
            <a:r>
              <a:rPr lang="en-US" sz="2200" b="1" smtClean="0"/>
              <a:t>MEPS data workshop information and schedule </a:t>
            </a:r>
          </a:p>
          <a:p>
            <a:pPr eaLnBrk="1" hangingPunct="1">
              <a:buFont typeface="Wingdings" pitchFamily="2" charset="2"/>
              <a:buChar char="l"/>
              <a:defRPr/>
            </a:pPr>
            <a:r>
              <a:rPr lang="en-US" sz="2200" b="1" smtClean="0"/>
              <a:t>Mailing list, List server and e-mail for technical assistance</a:t>
            </a:r>
          </a:p>
          <a:p>
            <a:pPr eaLnBrk="1" hangingPunct="1">
              <a:buFont typeface="Wingdings" pitchFamily="2" charset="2"/>
              <a:buChar char="l"/>
              <a:defRPr/>
            </a:pPr>
            <a:r>
              <a:rPr lang="en-US" sz="2200" b="1" smtClean="0"/>
              <a:t>Data Center Information</a:t>
            </a:r>
          </a:p>
          <a:p>
            <a:pPr lvl="1" eaLnBrk="1" hangingPunct="1">
              <a:buFont typeface="Wingdings" pitchFamily="2" charset="2"/>
              <a:buChar char="l"/>
              <a:defRPr/>
            </a:pPr>
            <a:endParaRPr lang="en-US" sz="2200" b="1"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p:txBody>
          <a:bodyPr/>
          <a:lstStyle/>
          <a:p>
            <a:pPr eaLnBrk="1" hangingPunct="1">
              <a:defRPr/>
            </a:pPr>
            <a:endParaRPr lang="en-US" smtClean="0"/>
          </a:p>
        </p:txBody>
      </p:sp>
      <p:pic>
        <p:nvPicPr>
          <p:cNvPr id="54275" name="Picture 3"/>
          <p:cNvPicPr>
            <a:picLocks noChangeAspect="1" noChangeArrowheads="1"/>
          </p:cNvPicPr>
          <p:nvPr>
            <p:ph type="body" idx="1"/>
          </p:nvPr>
        </p:nvPicPr>
        <p:blipFill>
          <a:blip r:embed="rId3" cstate="print"/>
          <a:srcRect r="-99"/>
          <a:stretch>
            <a:fillRect/>
          </a:stretch>
        </p:blipFill>
        <p:spPr>
          <a:xfrm>
            <a:off x="0" y="0"/>
            <a:ext cx="9144000" cy="6858000"/>
          </a:xfrm>
        </p:spPr>
      </p:pic>
      <p:sp>
        <p:nvSpPr>
          <p:cNvPr id="54276" name="Oval 4"/>
          <p:cNvSpPr>
            <a:spLocks noChangeArrowheads="1"/>
          </p:cNvSpPr>
          <p:nvPr/>
        </p:nvSpPr>
        <p:spPr bwMode="auto">
          <a:xfrm>
            <a:off x="609600" y="1219200"/>
            <a:ext cx="7315200" cy="762000"/>
          </a:xfrm>
          <a:prstGeom prst="ellipse">
            <a:avLst/>
          </a:prstGeom>
          <a:noFill/>
          <a:ln w="38100">
            <a:solidFill>
              <a:srgbClr val="FF0000"/>
            </a:solid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p:txBody>
          <a:bodyPr/>
          <a:lstStyle/>
          <a:p>
            <a:pPr eaLnBrk="1" hangingPunct="1">
              <a:defRPr/>
            </a:pPr>
            <a:endParaRPr lang="en-US" smtClean="0"/>
          </a:p>
        </p:txBody>
      </p:sp>
      <p:pic>
        <p:nvPicPr>
          <p:cNvPr id="55299" name="Picture 3"/>
          <p:cNvPicPr>
            <a:picLocks noChangeAspect="1" noChangeArrowheads="1"/>
          </p:cNvPicPr>
          <p:nvPr>
            <p:ph type="body" idx="1"/>
          </p:nvPr>
        </p:nvPicPr>
        <p:blipFill>
          <a:blip r:embed="rId3" cstate="print"/>
          <a:srcRect r="-99"/>
          <a:stretch>
            <a:fillRect/>
          </a:stretch>
        </p:blipFill>
        <p:spPr>
          <a:xfrm>
            <a:off x="0" y="0"/>
            <a:ext cx="9144000" cy="6858000"/>
          </a:xfrm>
        </p:spPr>
      </p:pic>
      <p:sp>
        <p:nvSpPr>
          <p:cNvPr id="55300" name="Rectangle 4"/>
          <p:cNvSpPr>
            <a:spLocks noChangeArrowheads="1"/>
          </p:cNvSpPr>
          <p:nvPr/>
        </p:nvSpPr>
        <p:spPr bwMode="auto">
          <a:xfrm>
            <a:off x="1065213" y="1981200"/>
            <a:ext cx="1449387" cy="4495800"/>
          </a:xfrm>
          <a:prstGeom prst="rect">
            <a:avLst/>
          </a:prstGeom>
          <a:noFill/>
          <a:ln w="38100">
            <a:solidFill>
              <a:srgbClr val="FF0000"/>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946" name="Rectangle 2"/>
          <p:cNvSpPr>
            <a:spLocks noGrp="1" noChangeArrowheads="1"/>
          </p:cNvSpPr>
          <p:nvPr>
            <p:ph type="title"/>
          </p:nvPr>
        </p:nvSpPr>
        <p:spPr>
          <a:xfrm>
            <a:off x="1676400" y="228600"/>
            <a:ext cx="6469063" cy="914400"/>
          </a:xfrm>
        </p:spPr>
        <p:txBody>
          <a:bodyPr/>
          <a:lstStyle/>
          <a:p>
            <a:pPr eaLnBrk="1" hangingPunct="1">
              <a:defRPr/>
            </a:pPr>
            <a:r>
              <a:rPr lang="en-US" smtClean="0"/>
              <a:t>Data User Workshops</a:t>
            </a:r>
          </a:p>
        </p:txBody>
      </p:sp>
      <p:sp>
        <p:nvSpPr>
          <p:cNvPr id="594947" name="Rectangle 3"/>
          <p:cNvSpPr>
            <a:spLocks noGrp="1" noChangeArrowheads="1"/>
          </p:cNvSpPr>
          <p:nvPr>
            <p:ph type="body" idx="1"/>
          </p:nvPr>
        </p:nvSpPr>
        <p:spPr>
          <a:xfrm>
            <a:off x="457200" y="2286000"/>
            <a:ext cx="7993063" cy="2895600"/>
          </a:xfrm>
        </p:spPr>
        <p:txBody>
          <a:bodyPr/>
          <a:lstStyle/>
          <a:p>
            <a:pPr eaLnBrk="1" hangingPunct="1">
              <a:buFont typeface="Wingdings" pitchFamily="2" charset="2"/>
              <a:buNone/>
              <a:defRPr/>
            </a:pPr>
            <a:endParaRPr lang="en-US" sz="2800" b="1" smtClean="0"/>
          </a:p>
          <a:p>
            <a:pPr eaLnBrk="1" hangingPunct="1">
              <a:defRPr/>
            </a:pPr>
            <a:r>
              <a:rPr lang="en-US" sz="2800" b="1" smtClean="0"/>
              <a:t>Information will be posted on Workshops and Events section of web site</a:t>
            </a:r>
          </a:p>
          <a:p>
            <a:pPr eaLnBrk="1" hangingPunct="1">
              <a:defRPr/>
            </a:pPr>
            <a:endParaRPr lang="en-US" sz="2800" b="1" smtClean="0"/>
          </a:p>
          <a:p>
            <a:pPr eaLnBrk="1" hangingPunct="1">
              <a:defRPr/>
            </a:pPr>
            <a:r>
              <a:rPr lang="en-US" sz="2800" b="1" smtClean="0"/>
              <a:t>For inquiries please e-mail: </a:t>
            </a:r>
            <a:r>
              <a:rPr lang="en-US" sz="2800" b="1" smtClean="0">
                <a:hlinkClick r:id="rId3" tooltip="mailto:Workshop06@ahrq.hhs.gov"/>
              </a:rPr>
              <a:t>Workshopinfo@ahrq.hhs.gov</a:t>
            </a:r>
            <a:r>
              <a:rPr lang="en-US" sz="2800" smtClean="0"/>
              <a:t>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1154" name="Rectangle 2"/>
          <p:cNvSpPr>
            <a:spLocks noGrp="1" noChangeArrowheads="1"/>
          </p:cNvSpPr>
          <p:nvPr>
            <p:ph type="title"/>
          </p:nvPr>
        </p:nvSpPr>
        <p:spPr>
          <a:xfrm>
            <a:off x="1676400" y="228600"/>
            <a:ext cx="6400800" cy="990600"/>
          </a:xfrm>
        </p:spPr>
        <p:txBody>
          <a:bodyPr/>
          <a:lstStyle/>
          <a:p>
            <a:pPr eaLnBrk="1" hangingPunct="1">
              <a:defRPr/>
            </a:pPr>
            <a:r>
              <a:rPr lang="en-US" smtClean="0"/>
              <a:t>MEPS Publications</a:t>
            </a:r>
          </a:p>
        </p:txBody>
      </p:sp>
      <p:sp>
        <p:nvSpPr>
          <p:cNvPr id="1201155" name="Rectangle 3"/>
          <p:cNvSpPr>
            <a:spLocks noGrp="1" noChangeArrowheads="1"/>
          </p:cNvSpPr>
          <p:nvPr>
            <p:ph type="body" idx="1"/>
          </p:nvPr>
        </p:nvSpPr>
        <p:spPr>
          <a:xfrm>
            <a:off x="152400" y="1447800"/>
            <a:ext cx="8686800" cy="5181600"/>
          </a:xfrm>
        </p:spPr>
        <p:txBody>
          <a:bodyPr/>
          <a:lstStyle/>
          <a:p>
            <a:pPr eaLnBrk="1" hangingPunct="1">
              <a:defRPr/>
            </a:pPr>
            <a:r>
              <a:rPr lang="en-US" sz="2400" b="1" smtClean="0"/>
              <a:t>Statistical Briefs</a:t>
            </a:r>
            <a:r>
              <a:rPr lang="en-US" sz="2400" smtClean="0"/>
              <a:t>: Easy-to-read, concise graphical summaries of MEPS data</a:t>
            </a:r>
          </a:p>
          <a:p>
            <a:pPr eaLnBrk="1" hangingPunct="1">
              <a:defRPr/>
            </a:pPr>
            <a:r>
              <a:rPr lang="en-US" sz="2400" b="1" smtClean="0"/>
              <a:t>Research Findings and Highlights</a:t>
            </a:r>
            <a:r>
              <a:rPr lang="en-US" sz="2400" smtClean="0"/>
              <a:t>: Tables and summaries of descriptive statistics</a:t>
            </a:r>
          </a:p>
          <a:p>
            <a:pPr eaLnBrk="1" hangingPunct="1">
              <a:defRPr/>
            </a:pPr>
            <a:r>
              <a:rPr lang="en-US" sz="2400" b="1" smtClean="0"/>
              <a:t>Methodology Reports</a:t>
            </a:r>
            <a:r>
              <a:rPr lang="en-US" sz="2400" smtClean="0"/>
              <a:t>: Detailed information on MEPS sample design and survey methods</a:t>
            </a:r>
          </a:p>
          <a:p>
            <a:pPr eaLnBrk="1" hangingPunct="1">
              <a:defRPr/>
            </a:pPr>
            <a:r>
              <a:rPr lang="en-US" sz="2400" b="1" smtClean="0"/>
              <a:t>Chartbooks</a:t>
            </a:r>
            <a:r>
              <a:rPr lang="en-US" sz="2400" smtClean="0"/>
              <a:t>: Policy-sensitive topics in an accessible question-and-answer format</a:t>
            </a:r>
          </a:p>
          <a:p>
            <a:pPr eaLnBrk="1" hangingPunct="1">
              <a:defRPr/>
            </a:pPr>
            <a:r>
              <a:rPr lang="en-US" sz="2400" b="1" smtClean="0"/>
              <a:t>Working Papers</a:t>
            </a:r>
            <a:r>
              <a:rPr lang="en-US" sz="2400" smtClean="0"/>
              <a:t>: Preliminary analyses of methodological and technical issues by AHRQ staff </a:t>
            </a:r>
          </a:p>
          <a:p>
            <a:pPr eaLnBrk="1" hangingPunct="1">
              <a:defRPr/>
            </a:pPr>
            <a:r>
              <a:rPr lang="en-US" sz="2400" b="1" smtClean="0"/>
              <a:t>Research in Action</a:t>
            </a:r>
            <a:r>
              <a:rPr lang="en-US" sz="2400" smtClean="0"/>
              <a:t>: Analyses using research results from AHRQ-sponsored studies, including MEPS data</a:t>
            </a:r>
            <a:r>
              <a:rPr lang="en-US" sz="2000" smtClean="0"/>
              <a:t>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26" name="Rectangle 2"/>
          <p:cNvSpPr>
            <a:spLocks noGrp="1" noChangeArrowheads="1"/>
          </p:cNvSpPr>
          <p:nvPr>
            <p:ph type="title"/>
          </p:nvPr>
        </p:nvSpPr>
        <p:spPr>
          <a:xfrm>
            <a:off x="1752600" y="228600"/>
            <a:ext cx="6392863" cy="914400"/>
          </a:xfrm>
        </p:spPr>
        <p:txBody>
          <a:bodyPr/>
          <a:lstStyle/>
          <a:p>
            <a:pPr eaLnBrk="1" hangingPunct="1">
              <a:defRPr/>
            </a:pPr>
            <a:r>
              <a:rPr lang="en-US" smtClean="0"/>
              <a:t>Micro Data Files</a:t>
            </a:r>
          </a:p>
        </p:txBody>
      </p:sp>
      <p:sp>
        <p:nvSpPr>
          <p:cNvPr id="615427" name="Rectangle 3"/>
          <p:cNvSpPr>
            <a:spLocks noGrp="1" noChangeArrowheads="1"/>
          </p:cNvSpPr>
          <p:nvPr>
            <p:ph type="body" idx="1"/>
          </p:nvPr>
        </p:nvSpPr>
        <p:spPr>
          <a:xfrm>
            <a:off x="533400" y="1447800"/>
            <a:ext cx="8069263" cy="4800600"/>
          </a:xfrm>
        </p:spPr>
        <p:txBody>
          <a:bodyPr/>
          <a:lstStyle/>
          <a:p>
            <a:pPr eaLnBrk="1" hangingPunct="1">
              <a:defRPr/>
            </a:pPr>
            <a:r>
              <a:rPr lang="en-US" b="1" smtClean="0"/>
              <a:t>Public Use Files (Microdata) – Available for downloading from web site (Household survey only)</a:t>
            </a:r>
          </a:p>
          <a:p>
            <a:pPr eaLnBrk="1" hangingPunct="1">
              <a:defRPr/>
            </a:pPr>
            <a:r>
              <a:rPr lang="en-US" b="1" smtClean="0"/>
              <a:t>Restricted Access Files (Microdata) </a:t>
            </a:r>
          </a:p>
          <a:p>
            <a:pPr lvl="1" eaLnBrk="1" hangingPunct="1">
              <a:defRPr/>
            </a:pPr>
            <a:r>
              <a:rPr lang="en-US" b="1" smtClean="0"/>
              <a:t>MEPS-HC – Available for Use at AHRQ Data Center</a:t>
            </a:r>
          </a:p>
          <a:p>
            <a:pPr lvl="1" eaLnBrk="1" hangingPunct="1">
              <a:defRPr/>
            </a:pPr>
            <a:r>
              <a:rPr lang="en-US" b="1" smtClean="0"/>
              <a:t>MEPS-IC – Available for Use at Census Research Data Centers</a:t>
            </a:r>
          </a:p>
          <a:p>
            <a:pPr lvl="2" eaLnBrk="1" hangingPunct="1">
              <a:buFont typeface="Wingdings" pitchFamily="2" charset="2"/>
              <a:buNone/>
              <a:defRPr/>
            </a:pPr>
            <a:r>
              <a:rPr lang="en-US" b="1" smtClean="0"/>
              <a:t>	For more information go to www.ces.census.gov</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p:nvPr>
        </p:nvSpPr>
        <p:spPr>
          <a:xfrm>
            <a:off x="1828800" y="419100"/>
            <a:ext cx="6934200" cy="876300"/>
          </a:xfrm>
        </p:spPr>
        <p:txBody>
          <a:bodyPr/>
          <a:lstStyle/>
          <a:p>
            <a:pPr defTabSz="912813" eaLnBrk="1" hangingPunct="1">
              <a:defRPr/>
            </a:pPr>
            <a:r>
              <a:rPr lang="en-US" sz="3600" smtClean="0"/>
              <a:t>Contact Information</a:t>
            </a:r>
          </a:p>
        </p:txBody>
      </p:sp>
      <p:sp>
        <p:nvSpPr>
          <p:cNvPr id="617475" name="Rectangle 3"/>
          <p:cNvSpPr>
            <a:spLocks noGrp="1" noChangeArrowheads="1"/>
          </p:cNvSpPr>
          <p:nvPr>
            <p:ph type="body" idx="1"/>
          </p:nvPr>
        </p:nvSpPr>
        <p:spPr>
          <a:xfrm>
            <a:off x="509588" y="1752600"/>
            <a:ext cx="8058150" cy="3581400"/>
          </a:xfrm>
        </p:spPr>
        <p:txBody>
          <a:bodyPr/>
          <a:lstStyle/>
          <a:p>
            <a:pPr marL="342900" indent="-342900" defTabSz="912813" eaLnBrk="1" hangingPunct="1">
              <a:defRPr/>
            </a:pPr>
            <a:endParaRPr lang="en-US" b="1" smtClean="0">
              <a:solidFill>
                <a:schemeClr val="hlink"/>
              </a:solidFill>
            </a:endParaRPr>
          </a:p>
          <a:p>
            <a:pPr marL="342900" indent="-342900" defTabSz="912813" eaLnBrk="1" hangingPunct="1">
              <a:defRPr/>
            </a:pPr>
            <a:r>
              <a:rPr lang="en-US" b="1" smtClean="0"/>
              <a:t>MEPS e-mail address - </a:t>
            </a:r>
            <a:r>
              <a:rPr lang="en-US" b="1" smtClean="0">
                <a:hlinkClick r:id="rId3"/>
              </a:rPr>
              <a:t>MEPSPD@ahrq.gov</a:t>
            </a:r>
            <a:endParaRPr lang="en-US" b="1" smtClean="0"/>
          </a:p>
          <a:p>
            <a:pPr marL="342900" indent="-342900" defTabSz="912813" eaLnBrk="1" hangingPunct="1">
              <a:defRPr/>
            </a:pPr>
            <a:endParaRPr lang="en-US" b="1" smtClean="0"/>
          </a:p>
          <a:p>
            <a:pPr marL="342900" indent="-342900" defTabSz="912813" eaLnBrk="1" hangingPunct="1">
              <a:defRPr/>
            </a:pPr>
            <a:r>
              <a:rPr lang="en-US" b="1" smtClean="0"/>
              <a:t>MEPS Information Coordinator:</a:t>
            </a:r>
          </a:p>
          <a:p>
            <a:pPr marL="973138" lvl="1" indent="-515938" defTabSz="912813" eaLnBrk="1" hangingPunct="1">
              <a:defRPr/>
            </a:pPr>
            <a:r>
              <a:rPr lang="en-US" b="1" smtClean="0"/>
              <a:t>(301) 427-1406</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1752600" y="228600"/>
            <a:ext cx="6392863" cy="914400"/>
          </a:xfrm>
        </p:spPr>
        <p:txBody>
          <a:bodyPr/>
          <a:lstStyle/>
          <a:p>
            <a:pPr eaLnBrk="1" hangingPunct="1">
              <a:defRPr/>
            </a:pPr>
            <a:r>
              <a:rPr lang="en-US" smtClean="0"/>
              <a:t>AHRQ Data Center</a:t>
            </a:r>
          </a:p>
        </p:txBody>
      </p:sp>
      <p:sp>
        <p:nvSpPr>
          <p:cNvPr id="367619" name="Rectangle 3"/>
          <p:cNvSpPr>
            <a:spLocks noGrp="1" noChangeArrowheads="1"/>
          </p:cNvSpPr>
          <p:nvPr>
            <p:ph type="body" idx="1"/>
          </p:nvPr>
        </p:nvSpPr>
        <p:spPr>
          <a:xfrm>
            <a:off x="533400" y="1981200"/>
            <a:ext cx="7993063" cy="4038600"/>
          </a:xfrm>
        </p:spPr>
        <p:txBody>
          <a:bodyPr/>
          <a:lstStyle/>
          <a:p>
            <a:pPr eaLnBrk="1" hangingPunct="1">
              <a:lnSpc>
                <a:spcPct val="80000"/>
              </a:lnSpc>
              <a:defRPr/>
            </a:pPr>
            <a:r>
              <a:rPr lang="en-US" sz="2800" b="1" dirty="0" smtClean="0"/>
              <a:t>Provides researchers access to non-public use MEPS data (except directly identifiable information)</a:t>
            </a:r>
          </a:p>
          <a:p>
            <a:pPr eaLnBrk="1" hangingPunct="1">
              <a:lnSpc>
                <a:spcPct val="80000"/>
              </a:lnSpc>
              <a:defRPr/>
            </a:pPr>
            <a:r>
              <a:rPr lang="en-US" sz="2800" b="1" dirty="0" smtClean="0"/>
              <a:t>Located in Rockville, MD</a:t>
            </a:r>
          </a:p>
          <a:p>
            <a:pPr eaLnBrk="1" hangingPunct="1">
              <a:lnSpc>
                <a:spcPct val="80000"/>
              </a:lnSpc>
              <a:defRPr/>
            </a:pPr>
            <a:r>
              <a:rPr lang="en-US" sz="2800" b="1" dirty="0" smtClean="0"/>
              <a:t>Applications/procedures on MEPS web site</a:t>
            </a:r>
          </a:p>
          <a:p>
            <a:pPr eaLnBrk="1" hangingPunct="1">
              <a:lnSpc>
                <a:spcPct val="80000"/>
              </a:lnSpc>
              <a:defRPr/>
            </a:pPr>
            <a:r>
              <a:rPr lang="en-US" sz="2800" b="1" dirty="0" smtClean="0"/>
              <a:t>User fee of $300.00 includes up to 2 hours of programming (fee waived for full-time students)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676400" y="152400"/>
            <a:ext cx="7467600" cy="1181100"/>
          </a:xfrm>
        </p:spPr>
        <p:txBody>
          <a:bodyPr/>
          <a:lstStyle/>
          <a:p>
            <a:pPr eaLnBrk="1" hangingPunct="1"/>
            <a:r>
              <a:rPr lang="en-US" sz="3600" smtClean="0">
                <a:effectLst/>
              </a:rPr>
              <a:t>MEPS-Household Component</a:t>
            </a:r>
            <a:br>
              <a:rPr lang="en-US" sz="3600" smtClean="0">
                <a:effectLst/>
              </a:rPr>
            </a:br>
            <a:r>
              <a:rPr lang="en-US" sz="3600" smtClean="0">
                <a:effectLst/>
              </a:rPr>
              <a:t>Survey Design</a:t>
            </a:r>
          </a:p>
        </p:txBody>
      </p:sp>
      <p:sp>
        <p:nvSpPr>
          <p:cNvPr id="560131" name="Rectangle 3"/>
          <p:cNvSpPr>
            <a:spLocks noGrp="1" noChangeArrowheads="1"/>
          </p:cNvSpPr>
          <p:nvPr>
            <p:ph type="body" idx="1"/>
          </p:nvPr>
        </p:nvSpPr>
        <p:spPr>
          <a:xfrm>
            <a:off x="304800" y="1676400"/>
            <a:ext cx="8610600" cy="4876800"/>
          </a:xfrm>
        </p:spPr>
        <p:txBody>
          <a:bodyPr/>
          <a:lstStyle/>
          <a:p>
            <a:pPr eaLnBrk="1" hangingPunct="1">
              <a:lnSpc>
                <a:spcPct val="80000"/>
              </a:lnSpc>
              <a:defRPr/>
            </a:pPr>
            <a:r>
              <a:rPr lang="en-US" sz="2800" b="1" dirty="0" smtClean="0"/>
              <a:t>Sub-sample of respondents from the previous year’s National Health Interview Survey (NHIS), sponsored by NCHS</a:t>
            </a:r>
          </a:p>
          <a:p>
            <a:pPr eaLnBrk="1" hangingPunct="1">
              <a:lnSpc>
                <a:spcPct val="80000"/>
              </a:lnSpc>
              <a:defRPr/>
            </a:pPr>
            <a:r>
              <a:rPr lang="en-US" sz="2800" b="1" dirty="0" smtClean="0"/>
              <a:t>Representative of the civilian non-institutionalized population of the US</a:t>
            </a:r>
          </a:p>
          <a:p>
            <a:pPr eaLnBrk="1" hangingPunct="1">
              <a:lnSpc>
                <a:spcPct val="80000"/>
              </a:lnSpc>
              <a:defRPr/>
            </a:pPr>
            <a:r>
              <a:rPr lang="en-US" sz="2800" b="1" dirty="0" smtClean="0"/>
              <a:t>Collects data for 2 years of healthcare usage from each panel</a:t>
            </a:r>
          </a:p>
          <a:p>
            <a:pPr eaLnBrk="1" hangingPunct="1">
              <a:lnSpc>
                <a:spcPct val="80000"/>
              </a:lnSpc>
              <a:defRPr/>
            </a:pPr>
            <a:r>
              <a:rPr lang="en-US" sz="2800" b="1" dirty="0" smtClean="0"/>
              <a:t>5 in-person interviews over 2 ½ year period using CAPI </a:t>
            </a:r>
            <a:r>
              <a:rPr lang="en-US" sz="2800" b="1" dirty="0" smtClean="0"/>
              <a:t>technology</a:t>
            </a:r>
            <a:endParaRPr lang="en-US" sz="2800" b="1" dirty="0" smtClean="0"/>
          </a:p>
          <a:p>
            <a:pPr eaLnBrk="1" hangingPunct="1">
              <a:lnSpc>
                <a:spcPct val="80000"/>
              </a:lnSpc>
              <a:defRPr/>
            </a:pPr>
            <a:r>
              <a:rPr lang="en-US" sz="2800" b="1" dirty="0" smtClean="0"/>
              <a:t>Person and family level data collected</a:t>
            </a:r>
          </a:p>
          <a:p>
            <a:pPr eaLnBrk="1" hangingPunct="1">
              <a:lnSpc>
                <a:spcPct val="80000"/>
              </a:lnSpc>
              <a:defRPr/>
            </a:pPr>
            <a:r>
              <a:rPr lang="en-US" sz="2800" b="1" dirty="0" smtClean="0"/>
              <a:t>Interviews average 90 minutes with a range of one to four hours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090" name="Rectangle 2"/>
          <p:cNvSpPr>
            <a:spLocks noGrp="1" noChangeArrowheads="1"/>
          </p:cNvSpPr>
          <p:nvPr>
            <p:ph type="title"/>
          </p:nvPr>
        </p:nvSpPr>
        <p:spPr>
          <a:xfrm>
            <a:off x="1676400" y="228600"/>
            <a:ext cx="6469063" cy="914400"/>
          </a:xfrm>
        </p:spPr>
        <p:txBody>
          <a:bodyPr/>
          <a:lstStyle/>
          <a:p>
            <a:pPr defTabSz="912813" eaLnBrk="1" hangingPunct="1">
              <a:defRPr/>
            </a:pPr>
            <a:r>
              <a:rPr lang="en-US" sz="3600" dirty="0" smtClean="0"/>
              <a:t>AHRQ Data Center Facilities</a:t>
            </a:r>
          </a:p>
        </p:txBody>
      </p:sp>
      <p:sp>
        <p:nvSpPr>
          <p:cNvPr id="601091" name="Rectangle 3"/>
          <p:cNvSpPr>
            <a:spLocks noGrp="1" noChangeArrowheads="1"/>
          </p:cNvSpPr>
          <p:nvPr>
            <p:ph type="body" idx="1"/>
          </p:nvPr>
        </p:nvSpPr>
        <p:spPr>
          <a:xfrm>
            <a:off x="533400" y="1371600"/>
            <a:ext cx="8069263" cy="4876800"/>
          </a:xfrm>
        </p:spPr>
        <p:txBody>
          <a:bodyPr/>
          <a:lstStyle/>
          <a:p>
            <a:pPr defTabSz="912813" eaLnBrk="1" hangingPunct="1">
              <a:lnSpc>
                <a:spcPct val="80000"/>
              </a:lnSpc>
              <a:spcBef>
                <a:spcPct val="25000"/>
              </a:spcBef>
              <a:defRPr/>
            </a:pPr>
            <a:r>
              <a:rPr lang="en-US" b="1" dirty="0" smtClean="0"/>
              <a:t>Secure room</a:t>
            </a:r>
          </a:p>
          <a:p>
            <a:pPr defTabSz="912813" eaLnBrk="1" hangingPunct="1">
              <a:lnSpc>
                <a:spcPct val="80000"/>
              </a:lnSpc>
              <a:spcBef>
                <a:spcPct val="25000"/>
              </a:spcBef>
              <a:defRPr/>
            </a:pPr>
            <a:r>
              <a:rPr lang="en-US" b="1" dirty="0" smtClean="0"/>
              <a:t>Terminal connected to secure LAN</a:t>
            </a:r>
          </a:p>
          <a:p>
            <a:pPr defTabSz="912813" eaLnBrk="1" hangingPunct="1">
              <a:lnSpc>
                <a:spcPct val="80000"/>
              </a:lnSpc>
              <a:spcBef>
                <a:spcPct val="25000"/>
              </a:spcBef>
              <a:defRPr/>
            </a:pPr>
            <a:r>
              <a:rPr lang="en-US" b="1" dirty="0" smtClean="0"/>
              <a:t>SAS, STATA, GAUSS, Stat Transfer, SUDAAN, </a:t>
            </a:r>
            <a:r>
              <a:rPr lang="en-US" b="1" dirty="0" err="1" smtClean="0"/>
              <a:t>Limdep</a:t>
            </a:r>
            <a:r>
              <a:rPr lang="en-US" b="1" dirty="0" smtClean="0"/>
              <a:t>, EQS software available, and others upon request  </a:t>
            </a:r>
          </a:p>
          <a:p>
            <a:pPr defTabSz="912813" eaLnBrk="1" hangingPunct="1">
              <a:lnSpc>
                <a:spcPct val="80000"/>
              </a:lnSpc>
              <a:spcBef>
                <a:spcPct val="25000"/>
              </a:spcBef>
              <a:defRPr/>
            </a:pPr>
            <a:r>
              <a:rPr lang="en-US" b="1" dirty="0" smtClean="0"/>
              <a:t>Limited staff support by people who know:</a:t>
            </a:r>
          </a:p>
          <a:p>
            <a:pPr marL="974725" lvl="1" indent="-395288" defTabSz="912813" eaLnBrk="1" hangingPunct="1">
              <a:lnSpc>
                <a:spcPct val="80000"/>
              </a:lnSpc>
              <a:spcBef>
                <a:spcPct val="25000"/>
              </a:spcBef>
              <a:defRPr/>
            </a:pPr>
            <a:r>
              <a:rPr lang="en-US" sz="3200" b="1" dirty="0" smtClean="0"/>
              <a:t>the data</a:t>
            </a:r>
          </a:p>
          <a:p>
            <a:pPr marL="974725" lvl="1" indent="-395288" defTabSz="912813" eaLnBrk="1" hangingPunct="1">
              <a:lnSpc>
                <a:spcPct val="80000"/>
              </a:lnSpc>
              <a:spcBef>
                <a:spcPct val="25000"/>
              </a:spcBef>
              <a:defRPr/>
            </a:pPr>
            <a:r>
              <a:rPr lang="en-US" sz="3200" b="1" dirty="0" smtClean="0"/>
              <a:t>the confidentiality issues</a:t>
            </a:r>
          </a:p>
          <a:p>
            <a:pPr marL="974725" lvl="1" indent="-395288" defTabSz="912813" eaLnBrk="1" hangingPunct="1">
              <a:lnSpc>
                <a:spcPct val="80000"/>
              </a:lnSpc>
              <a:spcBef>
                <a:spcPct val="25000"/>
              </a:spcBef>
              <a:defRPr/>
            </a:pPr>
            <a:r>
              <a:rPr lang="en-US" sz="3200" b="1" dirty="0" smtClean="0"/>
              <a:t>the software</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234" name="Rectangle 2"/>
          <p:cNvSpPr>
            <a:spLocks noGrp="1" noChangeArrowheads="1"/>
          </p:cNvSpPr>
          <p:nvPr>
            <p:ph type="title"/>
          </p:nvPr>
        </p:nvSpPr>
        <p:spPr>
          <a:xfrm>
            <a:off x="1676400" y="228600"/>
            <a:ext cx="6469063" cy="838200"/>
          </a:xfrm>
        </p:spPr>
        <p:txBody>
          <a:bodyPr/>
          <a:lstStyle/>
          <a:p>
            <a:pPr defTabSz="912813" eaLnBrk="1" hangingPunct="1">
              <a:defRPr/>
            </a:pPr>
            <a:r>
              <a:rPr lang="en-US" smtClean="0"/>
              <a:t>ADC Guidelines</a:t>
            </a:r>
          </a:p>
        </p:txBody>
      </p:sp>
      <p:sp>
        <p:nvSpPr>
          <p:cNvPr id="607235" name="Rectangle 3"/>
          <p:cNvSpPr>
            <a:spLocks noGrp="1" noChangeArrowheads="1"/>
          </p:cNvSpPr>
          <p:nvPr>
            <p:ph type="body" idx="1"/>
          </p:nvPr>
        </p:nvSpPr>
        <p:spPr>
          <a:xfrm>
            <a:off x="152400" y="1447800"/>
            <a:ext cx="8763000" cy="5105400"/>
          </a:xfrm>
        </p:spPr>
        <p:txBody>
          <a:bodyPr/>
          <a:lstStyle/>
          <a:p>
            <a:pPr defTabSz="912813" eaLnBrk="1" hangingPunct="1">
              <a:defRPr/>
            </a:pPr>
            <a:r>
              <a:rPr lang="en-US" b="1" smtClean="0"/>
              <a:t>Researcher may bring data in, but not out</a:t>
            </a:r>
          </a:p>
          <a:p>
            <a:pPr defTabSz="912813" eaLnBrk="1" hangingPunct="1">
              <a:defRPr/>
            </a:pPr>
            <a:r>
              <a:rPr lang="en-US" b="1" smtClean="0"/>
              <a:t>Researcher has access only to data needed for approved project</a:t>
            </a:r>
          </a:p>
          <a:p>
            <a:pPr defTabSz="912813" eaLnBrk="1" hangingPunct="1">
              <a:defRPr/>
            </a:pPr>
            <a:r>
              <a:rPr lang="en-US" b="1" smtClean="0"/>
              <a:t>All tabular data will be reviewed for confidentiality before release from Center</a:t>
            </a:r>
          </a:p>
          <a:p>
            <a:pPr defTabSz="912813" eaLnBrk="1" hangingPunct="1">
              <a:defRPr/>
            </a:pPr>
            <a:r>
              <a:rPr lang="en-US" b="1" smtClean="0"/>
              <a:t>Only approved tables can leave the Center</a:t>
            </a:r>
          </a:p>
          <a:p>
            <a:pPr defTabSz="912813" eaLnBrk="1" hangingPunct="1">
              <a:defRPr/>
            </a:pPr>
            <a:r>
              <a:rPr lang="en-US" b="1" smtClean="0"/>
              <a:t>Center will store data files, foreign merge files, and all outputs needed for replication</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282" name="Rectangle 2"/>
          <p:cNvSpPr>
            <a:spLocks noGrp="1" noChangeArrowheads="1"/>
          </p:cNvSpPr>
          <p:nvPr>
            <p:ph type="title"/>
          </p:nvPr>
        </p:nvSpPr>
        <p:spPr>
          <a:xfrm>
            <a:off x="1752600" y="533400"/>
            <a:ext cx="6392863" cy="762000"/>
          </a:xfrm>
        </p:spPr>
        <p:txBody>
          <a:bodyPr/>
          <a:lstStyle/>
          <a:p>
            <a:pPr defTabSz="912813" eaLnBrk="1" hangingPunct="1">
              <a:defRPr/>
            </a:pPr>
            <a:r>
              <a:rPr lang="en-US" smtClean="0"/>
              <a:t>ADC Limited Remote Access</a:t>
            </a:r>
          </a:p>
        </p:txBody>
      </p:sp>
      <p:sp>
        <p:nvSpPr>
          <p:cNvPr id="609283" name="Rectangle 3"/>
          <p:cNvSpPr>
            <a:spLocks noGrp="1" noChangeArrowheads="1"/>
          </p:cNvSpPr>
          <p:nvPr>
            <p:ph type="body" idx="1"/>
          </p:nvPr>
        </p:nvSpPr>
        <p:spPr>
          <a:xfrm>
            <a:off x="609600" y="1676400"/>
            <a:ext cx="7993063" cy="3352800"/>
          </a:xfrm>
        </p:spPr>
        <p:txBody>
          <a:bodyPr/>
          <a:lstStyle/>
          <a:p>
            <a:pPr defTabSz="912813" eaLnBrk="1" hangingPunct="1">
              <a:defRPr/>
            </a:pPr>
            <a:r>
              <a:rPr lang="en-US" b="1" dirty="0" smtClean="0"/>
              <a:t>Once you have an established data center project, and have worked on site to develop and debug programs, jobs may be submitted to our Data Center Supervisor to run.  </a:t>
            </a:r>
            <a:r>
              <a:rPr lang="en-US" b="1" dirty="0" smtClean="0"/>
              <a:t>Output </a:t>
            </a:r>
            <a:r>
              <a:rPr lang="en-US" b="1" dirty="0" smtClean="0"/>
              <a:t>will be reviewed for confidentiality and mailed to you.</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3202" name="Rectangle 2"/>
          <p:cNvSpPr>
            <a:spLocks noGrp="1" noChangeArrowheads="1"/>
          </p:cNvSpPr>
          <p:nvPr>
            <p:ph type="title"/>
          </p:nvPr>
        </p:nvSpPr>
        <p:spPr>
          <a:xfrm>
            <a:off x="1828800" y="228600"/>
            <a:ext cx="6324600" cy="1066800"/>
          </a:xfrm>
        </p:spPr>
        <p:txBody>
          <a:bodyPr/>
          <a:lstStyle/>
          <a:p>
            <a:pPr eaLnBrk="1" hangingPunct="1">
              <a:defRPr/>
            </a:pPr>
            <a:r>
              <a:rPr lang="en-US" smtClean="0"/>
              <a:t>ADC Application </a:t>
            </a:r>
            <a:br>
              <a:rPr lang="en-US" smtClean="0"/>
            </a:br>
            <a:r>
              <a:rPr lang="en-US" smtClean="0"/>
              <a:t> Procedures</a:t>
            </a:r>
          </a:p>
        </p:txBody>
      </p:sp>
      <p:sp>
        <p:nvSpPr>
          <p:cNvPr id="1203203" name="Rectangle 3"/>
          <p:cNvSpPr>
            <a:spLocks noGrp="1" noChangeArrowheads="1"/>
          </p:cNvSpPr>
          <p:nvPr>
            <p:ph type="body" idx="1"/>
          </p:nvPr>
        </p:nvSpPr>
        <p:spPr>
          <a:xfrm>
            <a:off x="457200" y="1598613"/>
            <a:ext cx="8305800" cy="5106987"/>
          </a:xfrm>
        </p:spPr>
        <p:txBody>
          <a:bodyPr/>
          <a:lstStyle/>
          <a:p>
            <a:pPr marL="344488" indent="-344488" defTabSz="912813" eaLnBrk="1" hangingPunct="1">
              <a:lnSpc>
                <a:spcPct val="80000"/>
              </a:lnSpc>
              <a:defRPr/>
            </a:pPr>
            <a:r>
              <a:rPr lang="en-US" b="1" smtClean="0"/>
              <a:t>Application procedures are on the MEPS web site</a:t>
            </a:r>
          </a:p>
          <a:p>
            <a:pPr marL="344488" indent="-344488" defTabSz="912813" eaLnBrk="1" hangingPunct="1">
              <a:lnSpc>
                <a:spcPct val="80000"/>
              </a:lnSpc>
              <a:buFont typeface="Wingdings" pitchFamily="2" charset="2"/>
              <a:buNone/>
              <a:defRPr/>
            </a:pPr>
            <a:endParaRPr lang="en-US" sz="2400" b="1" smtClean="0"/>
          </a:p>
          <a:p>
            <a:pPr marL="344488" indent="-344488" defTabSz="912813" eaLnBrk="1" hangingPunct="1">
              <a:lnSpc>
                <a:spcPct val="80000"/>
              </a:lnSpc>
              <a:defRPr/>
            </a:pPr>
            <a:r>
              <a:rPr lang="en-US" b="1" smtClean="0"/>
              <a:t>Submit proposal to data center coordinator</a:t>
            </a:r>
          </a:p>
          <a:p>
            <a:pPr marL="344488" indent="-344488" defTabSz="912813" eaLnBrk="1" hangingPunct="1">
              <a:lnSpc>
                <a:spcPct val="80000"/>
              </a:lnSpc>
              <a:buFont typeface="Wingdings" pitchFamily="2" charset="2"/>
              <a:buNone/>
              <a:defRPr/>
            </a:pPr>
            <a:endParaRPr lang="en-US" sz="2400" b="1" smtClean="0"/>
          </a:p>
          <a:p>
            <a:pPr marL="344488" indent="-344488" defTabSz="912813" eaLnBrk="1" hangingPunct="1">
              <a:lnSpc>
                <a:spcPct val="80000"/>
              </a:lnSpc>
              <a:defRPr/>
            </a:pPr>
            <a:r>
              <a:rPr lang="en-US" b="1" smtClean="0"/>
              <a:t>Review within 1 week for feasibility,  and data availability</a:t>
            </a:r>
          </a:p>
          <a:p>
            <a:pPr marL="344488" indent="-344488" defTabSz="912813" eaLnBrk="1" hangingPunct="1">
              <a:lnSpc>
                <a:spcPct val="80000"/>
              </a:lnSpc>
              <a:buFont typeface="Wingdings" pitchFamily="2" charset="2"/>
              <a:buNone/>
              <a:defRPr/>
            </a:pPr>
            <a:endParaRPr lang="en-US" sz="2400" b="1" smtClean="0"/>
          </a:p>
          <a:p>
            <a:pPr marL="344488" indent="-344488" defTabSz="912813" eaLnBrk="1" hangingPunct="1">
              <a:lnSpc>
                <a:spcPct val="80000"/>
              </a:lnSpc>
              <a:defRPr/>
            </a:pPr>
            <a:r>
              <a:rPr lang="en-US" b="1" smtClean="0"/>
              <a:t>Institutional Review Board (IRB) review required</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522" name="Rectangle 2"/>
          <p:cNvSpPr>
            <a:spLocks noGrp="1" noChangeArrowheads="1"/>
          </p:cNvSpPr>
          <p:nvPr>
            <p:ph type="title"/>
          </p:nvPr>
        </p:nvSpPr>
        <p:spPr>
          <a:xfrm>
            <a:off x="1600200" y="228600"/>
            <a:ext cx="6545263" cy="914400"/>
          </a:xfrm>
        </p:spPr>
        <p:txBody>
          <a:bodyPr/>
          <a:lstStyle/>
          <a:p>
            <a:pPr eaLnBrk="1" hangingPunct="1">
              <a:defRPr/>
            </a:pPr>
            <a:r>
              <a:rPr lang="en-US" smtClean="0"/>
              <a:t>Data Center Questions</a:t>
            </a:r>
          </a:p>
        </p:txBody>
      </p:sp>
      <p:sp>
        <p:nvSpPr>
          <p:cNvPr id="619523" name="Rectangle 3"/>
          <p:cNvSpPr>
            <a:spLocks noGrp="1" noChangeArrowheads="1"/>
          </p:cNvSpPr>
          <p:nvPr>
            <p:ph type="body" idx="1"/>
          </p:nvPr>
        </p:nvSpPr>
        <p:spPr>
          <a:xfrm>
            <a:off x="533400" y="2590800"/>
            <a:ext cx="7993063" cy="2895600"/>
          </a:xfrm>
        </p:spPr>
        <p:txBody>
          <a:bodyPr/>
          <a:lstStyle/>
          <a:p>
            <a:pPr eaLnBrk="1" hangingPunct="1">
              <a:defRPr/>
            </a:pPr>
            <a:r>
              <a:rPr lang="en-US" b="1" smtClean="0"/>
              <a:t>Contact Data Center Administrator by e-mail at: CFACTDC@AHRQ.HHS.GOV</a:t>
            </a:r>
          </a:p>
          <a:p>
            <a:pPr eaLnBrk="1" hangingPunct="1">
              <a:defRPr/>
            </a:pPr>
            <a:endParaRPr lang="en-US" b="1" smtClean="0"/>
          </a:p>
          <a:p>
            <a:pPr eaLnBrk="1" hangingPunct="1">
              <a:defRPr/>
            </a:pPr>
            <a:endParaRPr lang="en-US" b="1"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Rectangle 2"/>
          <p:cNvSpPr>
            <a:spLocks noGrp="1" noChangeArrowheads="1"/>
          </p:cNvSpPr>
          <p:nvPr>
            <p:ph type="title"/>
          </p:nvPr>
        </p:nvSpPr>
        <p:spPr>
          <a:xfrm>
            <a:off x="1760538" y="228600"/>
            <a:ext cx="6697662" cy="876300"/>
          </a:xfrm>
        </p:spPr>
        <p:txBody>
          <a:bodyPr/>
          <a:lstStyle/>
          <a:p>
            <a:pPr>
              <a:defRPr/>
            </a:pPr>
            <a:r>
              <a:rPr lang="en-US" sz="3600" dirty="0"/>
              <a:t>Census Bureau </a:t>
            </a:r>
            <a:br>
              <a:rPr lang="en-US" sz="3600" dirty="0"/>
            </a:br>
            <a:r>
              <a:rPr lang="en-US" sz="3600" dirty="0"/>
              <a:t>Research Data Centers (RDC)</a:t>
            </a:r>
          </a:p>
        </p:txBody>
      </p:sp>
      <p:sp>
        <p:nvSpPr>
          <p:cNvPr id="474115" name="Rectangle 3"/>
          <p:cNvSpPr>
            <a:spLocks noGrp="1" noChangeArrowheads="1"/>
          </p:cNvSpPr>
          <p:nvPr>
            <p:ph idx="1"/>
          </p:nvPr>
        </p:nvSpPr>
        <p:spPr>
          <a:xfrm>
            <a:off x="304801" y="1371600"/>
            <a:ext cx="8077200" cy="5334000"/>
          </a:xfrm>
        </p:spPr>
        <p:txBody>
          <a:bodyPr numCol="2"/>
          <a:lstStyle/>
          <a:p>
            <a:pPr>
              <a:defRPr/>
            </a:pPr>
            <a:r>
              <a:rPr lang="en-US" sz="2400" b="1" dirty="0"/>
              <a:t>Access to MEPS-IC </a:t>
            </a:r>
            <a:r>
              <a:rPr lang="en-US" sz="2400" b="1" dirty="0" smtClean="0"/>
              <a:t>data files </a:t>
            </a:r>
            <a:r>
              <a:rPr lang="en-US" sz="2400" b="1" dirty="0"/>
              <a:t>and other </a:t>
            </a:r>
            <a:r>
              <a:rPr lang="en-US" sz="2400" b="1" dirty="0" smtClean="0"/>
              <a:t>files (including MEPS-HC)</a:t>
            </a:r>
            <a:endParaRPr lang="en-US" sz="2400" b="1" dirty="0"/>
          </a:p>
          <a:p>
            <a:pPr>
              <a:defRPr/>
            </a:pPr>
            <a:r>
              <a:rPr lang="en-US" sz="2400" b="1" dirty="0"/>
              <a:t>All work takes place at a RDC operated by the Census Bureau’s Center for Economic Studies </a:t>
            </a:r>
            <a:endParaRPr lang="en-US" sz="2400" b="1" dirty="0" smtClean="0"/>
          </a:p>
          <a:p>
            <a:pPr lvl="1">
              <a:defRPr/>
            </a:pPr>
            <a:r>
              <a:rPr lang="en-US" sz="1800" b="1" dirty="0" smtClean="0"/>
              <a:t>University of Washington (coming Summer  2012)</a:t>
            </a:r>
          </a:p>
          <a:p>
            <a:pPr lvl="1">
              <a:defRPr/>
            </a:pPr>
            <a:r>
              <a:rPr lang="en-US" sz="1800" b="1" dirty="0" smtClean="0"/>
              <a:t>Texas  (coming Fall 2012)</a:t>
            </a:r>
          </a:p>
          <a:p>
            <a:pPr>
              <a:buFont typeface="Wingdings" pitchFamily="2" charset="2"/>
              <a:buNone/>
              <a:defRPr/>
            </a:pPr>
            <a:endParaRPr lang="en-US" sz="2000" b="1" dirty="0" smtClean="0"/>
          </a:p>
          <a:p>
            <a:pPr>
              <a:buFont typeface="Wingdings" pitchFamily="2" charset="2"/>
              <a:buNone/>
              <a:defRPr/>
            </a:pPr>
            <a:endParaRPr lang="en-US" sz="2000" b="1" dirty="0" smtClean="0"/>
          </a:p>
          <a:p>
            <a:pPr>
              <a:defRPr/>
            </a:pPr>
            <a:endParaRPr lang="en-US" sz="2400" b="1" dirty="0" smtClean="0"/>
          </a:p>
          <a:p>
            <a:pPr>
              <a:defRPr/>
            </a:pPr>
            <a:endParaRPr lang="en-US" sz="2400" b="1" dirty="0" smtClean="0"/>
          </a:p>
          <a:p>
            <a:pPr lvl="1">
              <a:defRPr/>
            </a:pPr>
            <a:r>
              <a:rPr lang="en-US" sz="1800" b="1" dirty="0" smtClean="0"/>
              <a:t>Atlanta (Federal Reserve Bank)</a:t>
            </a:r>
          </a:p>
          <a:p>
            <a:pPr lvl="1">
              <a:defRPr/>
            </a:pPr>
            <a:r>
              <a:rPr lang="en-US" sz="1800" b="1" dirty="0" smtClean="0"/>
              <a:t>Boston (NBER)</a:t>
            </a:r>
          </a:p>
          <a:p>
            <a:pPr lvl="1">
              <a:defRPr/>
            </a:pPr>
            <a:r>
              <a:rPr lang="en-US" sz="1800" b="1" dirty="0" smtClean="0"/>
              <a:t>UC-Berkeley </a:t>
            </a:r>
          </a:p>
          <a:p>
            <a:pPr lvl="1">
              <a:defRPr/>
            </a:pPr>
            <a:r>
              <a:rPr lang="en-US" sz="1800" b="1" dirty="0" smtClean="0"/>
              <a:t>UCLA </a:t>
            </a:r>
          </a:p>
          <a:p>
            <a:pPr lvl="1">
              <a:defRPr/>
            </a:pPr>
            <a:r>
              <a:rPr lang="en-US" sz="1800" b="1" dirty="0" smtClean="0"/>
              <a:t>Stanford</a:t>
            </a:r>
          </a:p>
          <a:p>
            <a:pPr lvl="1">
              <a:defRPr/>
            </a:pPr>
            <a:r>
              <a:rPr lang="en-US" sz="1800" b="1" dirty="0" smtClean="0"/>
              <a:t>Washington DC (Census HQ)</a:t>
            </a:r>
          </a:p>
          <a:p>
            <a:pPr lvl="1">
              <a:defRPr/>
            </a:pPr>
            <a:r>
              <a:rPr lang="en-US" sz="1800" b="1" dirty="0" smtClean="0"/>
              <a:t>Chicago (Federal Reserve Bank)</a:t>
            </a:r>
          </a:p>
          <a:p>
            <a:pPr lvl="1">
              <a:defRPr/>
            </a:pPr>
            <a:r>
              <a:rPr lang="en-US" sz="1800" b="1" dirty="0" smtClean="0"/>
              <a:t>University of Michigan</a:t>
            </a:r>
          </a:p>
          <a:p>
            <a:pPr lvl="1">
              <a:defRPr/>
            </a:pPr>
            <a:r>
              <a:rPr lang="en-US" sz="1800" b="1" dirty="0" smtClean="0"/>
              <a:t>University of Minnesota</a:t>
            </a:r>
          </a:p>
          <a:p>
            <a:pPr lvl="1">
              <a:defRPr/>
            </a:pPr>
            <a:r>
              <a:rPr lang="en-US" sz="1800" b="1" dirty="0" smtClean="0"/>
              <a:t>Baruch School of Public Affairs (New York City)</a:t>
            </a:r>
          </a:p>
          <a:p>
            <a:pPr lvl="1">
              <a:defRPr/>
            </a:pPr>
            <a:r>
              <a:rPr lang="en-US" sz="1800" b="1" dirty="0" smtClean="0"/>
              <a:t>Cornell University</a:t>
            </a:r>
          </a:p>
          <a:p>
            <a:pPr lvl="1">
              <a:defRPr/>
            </a:pPr>
            <a:r>
              <a:rPr lang="en-US" sz="1800" b="1" dirty="0" smtClean="0"/>
              <a:t>Duke University </a:t>
            </a:r>
          </a:p>
          <a:p>
            <a:pPr lvl="1">
              <a:defRPr/>
            </a:pPr>
            <a:r>
              <a:rPr lang="en-US" sz="1800" b="1" dirty="0" smtClean="0"/>
              <a:t>Research Triangle (RTI)</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p:cNvSpPr>
            <a:spLocks noGrp="1" noChangeArrowheads="1"/>
          </p:cNvSpPr>
          <p:nvPr>
            <p:ph type="subTitle" idx="1"/>
          </p:nvPr>
        </p:nvSpPr>
        <p:spPr>
          <a:xfrm>
            <a:off x="228600" y="2895600"/>
            <a:ext cx="8686800" cy="762000"/>
          </a:xfrm>
        </p:spPr>
        <p:txBody>
          <a:bodyPr/>
          <a:lstStyle/>
          <a:p>
            <a:pPr eaLnBrk="1" hangingPunct="1">
              <a:defRPr/>
            </a:pPr>
            <a:r>
              <a:rPr lang="en-US" sz="4000" b="1" dirty="0" smtClean="0">
                <a:solidFill>
                  <a:schemeClr val="hlink"/>
                </a:solidFill>
              </a:rPr>
              <a:t>Medical Expenditure Panel Survey</a:t>
            </a:r>
            <a:endParaRPr lang="en-US" sz="4000" b="1" dirty="0" smtClean="0">
              <a:solidFill>
                <a:schemeClr val="tx2"/>
              </a:solidFill>
            </a:endParaRPr>
          </a:p>
        </p:txBody>
      </p:sp>
      <p:sp>
        <p:nvSpPr>
          <p:cNvPr id="97284" name="Rectangle 4"/>
          <p:cNvSpPr>
            <a:spLocks noChangeArrowheads="1"/>
          </p:cNvSpPr>
          <p:nvPr/>
        </p:nvSpPr>
        <p:spPr bwMode="auto">
          <a:xfrm>
            <a:off x="533400" y="2743200"/>
            <a:ext cx="7789863" cy="914400"/>
          </a:xfrm>
          <a:prstGeom prst="rect">
            <a:avLst/>
          </a:prstGeom>
          <a:noFill/>
          <a:ln w="12700">
            <a:noFill/>
            <a:miter lim="800000"/>
            <a:headEnd/>
            <a:tailEnd/>
          </a:ln>
          <a:effectLst/>
        </p:spPr>
        <p:txBody>
          <a:bodyPr lIns="90488" tIns="44450" rIns="90488" bIns="44450" anchor="b"/>
          <a:lstStyle/>
          <a:p>
            <a:pPr>
              <a:lnSpc>
                <a:spcPct val="90000"/>
              </a:lnSpc>
              <a:defRPr/>
            </a:pPr>
            <a:r>
              <a:rPr lang="en-US" sz="4000" b="1">
                <a:solidFill>
                  <a:schemeClr val="tx2"/>
                </a:solidFill>
                <a:effectLst>
                  <a:outerShdw blurRad="38100" dist="38100" dir="2700000" algn="tl">
                    <a:srgbClr val="000000"/>
                  </a:outerShdw>
                </a:effectLst>
              </a:rPr>
              <a:t> </a:t>
            </a:r>
          </a:p>
        </p:txBody>
      </p:sp>
      <p:sp>
        <p:nvSpPr>
          <p:cNvPr id="97285" name="Rectangle 5"/>
          <p:cNvSpPr>
            <a:spLocks noChangeArrowheads="1"/>
          </p:cNvSpPr>
          <p:nvPr/>
        </p:nvSpPr>
        <p:spPr bwMode="auto">
          <a:xfrm>
            <a:off x="457200" y="3962400"/>
            <a:ext cx="7129463" cy="1371600"/>
          </a:xfrm>
          <a:prstGeom prst="rect">
            <a:avLst/>
          </a:prstGeom>
          <a:noFill/>
          <a:ln w="12700">
            <a:noFill/>
            <a:miter lim="800000"/>
            <a:headEnd/>
            <a:tailEnd/>
          </a:ln>
          <a:effectLst/>
        </p:spPr>
        <p:txBody>
          <a:bodyPr lIns="90488" tIns="44450" rIns="90488" bIns="44450"/>
          <a:lstStyle/>
          <a:p>
            <a:pPr>
              <a:lnSpc>
                <a:spcPct val="90000"/>
              </a:lnSpc>
              <a:spcBef>
                <a:spcPct val="30000"/>
              </a:spcBef>
              <a:buClr>
                <a:schemeClr val="tx2"/>
              </a:buClr>
              <a:buSzPct val="95000"/>
              <a:buFont typeface="Wingdings" pitchFamily="2" charset="2"/>
              <a:buNone/>
              <a:defRPr/>
            </a:pPr>
            <a:r>
              <a:rPr lang="en-US" sz="3200">
                <a:solidFill>
                  <a:srgbClr val="FFFFFF"/>
                </a:solidFill>
                <a:effectLst>
                  <a:outerShdw blurRad="38100" dist="38100" dir="2700000" algn="tl">
                    <a:srgbClr val="000000"/>
                  </a:outerShdw>
                </a:effectLst>
              </a:rPr>
              <a:t> </a:t>
            </a:r>
          </a:p>
        </p:txBody>
      </p:sp>
      <p:sp>
        <p:nvSpPr>
          <p:cNvPr id="97286" name="Rectangle 6"/>
          <p:cNvSpPr>
            <a:spLocks noChangeArrowheads="1"/>
          </p:cNvSpPr>
          <p:nvPr/>
        </p:nvSpPr>
        <p:spPr bwMode="auto">
          <a:xfrm>
            <a:off x="304800" y="4191000"/>
            <a:ext cx="7924800" cy="641350"/>
          </a:xfrm>
          <a:prstGeom prst="rect">
            <a:avLst/>
          </a:prstGeom>
          <a:noFill/>
          <a:ln w="12700">
            <a:noFill/>
            <a:miter lim="800000"/>
            <a:headEnd/>
            <a:tailEnd/>
          </a:ln>
          <a:effectLst/>
        </p:spPr>
        <p:txBody>
          <a:bodyPr>
            <a:spAutoFit/>
          </a:bodyPr>
          <a:lstStyle/>
          <a:p>
            <a:pPr algn="ctr" eaLnBrk="0" hangingPunct="0">
              <a:lnSpc>
                <a:spcPct val="90000"/>
              </a:lnSpc>
              <a:spcBef>
                <a:spcPct val="30000"/>
              </a:spcBef>
              <a:buClr>
                <a:schemeClr val="tx2"/>
              </a:buClr>
              <a:buSzPct val="95000"/>
              <a:buFont typeface="Wingdings" pitchFamily="2" charset="2"/>
              <a:buNone/>
              <a:defRPr/>
            </a:pPr>
            <a:r>
              <a:rPr lang="en-US" sz="4000" b="1" dirty="0">
                <a:solidFill>
                  <a:schemeClr val="tx2"/>
                </a:solidFill>
                <a:effectLst>
                  <a:outerShdw blurRad="38100" dist="38100" dir="2700000" algn="tl">
                    <a:srgbClr val="000000"/>
                  </a:outerShdw>
                </a:effectLst>
              </a:rPr>
              <a:t>MEPS Web Analytical Tools</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1752600" y="228600"/>
            <a:ext cx="7010400" cy="914400"/>
          </a:xfrm>
        </p:spPr>
        <p:txBody>
          <a:bodyPr/>
          <a:lstStyle/>
          <a:p>
            <a:pPr eaLnBrk="1" hangingPunct="1">
              <a:defRPr/>
            </a:pPr>
            <a:r>
              <a:rPr lang="en-US" smtClean="0"/>
              <a:t>MEPS Web Analytical Tools</a:t>
            </a:r>
          </a:p>
        </p:txBody>
      </p:sp>
      <p:sp>
        <p:nvSpPr>
          <p:cNvPr id="106499" name="Rectangle 3"/>
          <p:cNvSpPr>
            <a:spLocks noGrp="1" noChangeArrowheads="1"/>
          </p:cNvSpPr>
          <p:nvPr>
            <p:ph type="body" idx="1"/>
          </p:nvPr>
        </p:nvSpPr>
        <p:spPr>
          <a:xfrm>
            <a:off x="533400" y="1752600"/>
            <a:ext cx="8001000" cy="4572000"/>
          </a:xfrm>
        </p:spPr>
        <p:txBody>
          <a:bodyPr/>
          <a:lstStyle/>
          <a:p>
            <a:pPr marL="0" indent="0" eaLnBrk="1" hangingPunct="1">
              <a:buFont typeface="Wingdings" pitchFamily="2" charset="2"/>
              <a:buNone/>
              <a:defRPr/>
            </a:pPr>
            <a:r>
              <a:rPr lang="en-US" sz="3600" b="1" dirty="0" smtClean="0"/>
              <a:t>The MEPS web site contains two web analytical tools:</a:t>
            </a:r>
          </a:p>
          <a:p>
            <a:pPr marL="0" indent="0" eaLnBrk="1" hangingPunct="1">
              <a:buFont typeface="Wingdings" pitchFamily="2" charset="2"/>
              <a:buNone/>
              <a:defRPr/>
            </a:pPr>
            <a:endParaRPr lang="en-US" sz="3600" b="1" dirty="0" smtClean="0"/>
          </a:p>
          <a:p>
            <a:pPr marL="0" indent="0" eaLnBrk="1" hangingPunct="1">
              <a:defRPr/>
            </a:pPr>
            <a:r>
              <a:rPr lang="en-US" sz="3600" b="1" dirty="0" smtClean="0"/>
              <a:t> </a:t>
            </a:r>
            <a:r>
              <a:rPr lang="en-US" sz="3600" b="1" dirty="0" err="1" smtClean="0"/>
              <a:t>MEPSnet</a:t>
            </a:r>
            <a:r>
              <a:rPr lang="en-US" sz="3600" b="1" dirty="0" smtClean="0"/>
              <a:t> </a:t>
            </a:r>
            <a:r>
              <a:rPr lang="en-US" sz="3600" b="1" dirty="0" smtClean="0"/>
              <a:t>Query Tools</a:t>
            </a:r>
          </a:p>
          <a:p>
            <a:pPr marL="0" indent="0" eaLnBrk="1" hangingPunct="1">
              <a:defRPr/>
            </a:pPr>
            <a:endParaRPr lang="en-US" sz="3600" b="1" dirty="0" smtClean="0"/>
          </a:p>
          <a:p>
            <a:pPr marL="0" indent="0" eaLnBrk="1" hangingPunct="1">
              <a:defRPr/>
            </a:pPr>
            <a:r>
              <a:rPr lang="en-US" sz="3600" b="1" dirty="0" smtClean="0"/>
              <a:t> Customizable </a:t>
            </a:r>
            <a:r>
              <a:rPr lang="en-US" sz="3600" b="1" dirty="0" smtClean="0"/>
              <a:t>Summary Data Tables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5" name="Rectangle 5"/>
          <p:cNvSpPr>
            <a:spLocks noGrp="1" noChangeArrowheads="1"/>
          </p:cNvSpPr>
          <p:nvPr>
            <p:ph type="title"/>
          </p:nvPr>
        </p:nvSpPr>
        <p:spPr>
          <a:xfrm>
            <a:off x="1752600" y="228600"/>
            <a:ext cx="7010400" cy="914400"/>
          </a:xfrm>
        </p:spPr>
        <p:txBody>
          <a:bodyPr/>
          <a:lstStyle/>
          <a:p>
            <a:pPr eaLnBrk="1" hangingPunct="1">
              <a:defRPr/>
            </a:pPr>
            <a:r>
              <a:rPr lang="en-US" smtClean="0"/>
              <a:t>MEPSnet Query Tools</a:t>
            </a:r>
          </a:p>
        </p:txBody>
      </p:sp>
      <p:sp>
        <p:nvSpPr>
          <p:cNvPr id="76806" name="Rectangle 6"/>
          <p:cNvSpPr>
            <a:spLocks noGrp="1" noChangeArrowheads="1"/>
          </p:cNvSpPr>
          <p:nvPr>
            <p:ph type="body" idx="1"/>
          </p:nvPr>
        </p:nvSpPr>
        <p:spPr>
          <a:xfrm>
            <a:off x="533400" y="1752600"/>
            <a:ext cx="8001000" cy="4572000"/>
          </a:xfrm>
        </p:spPr>
        <p:txBody>
          <a:bodyPr/>
          <a:lstStyle/>
          <a:p>
            <a:pPr marL="0" indent="0" eaLnBrk="1" hangingPunct="1">
              <a:lnSpc>
                <a:spcPct val="80000"/>
              </a:lnSpc>
              <a:buFont typeface="Wingdings" pitchFamily="2" charset="2"/>
              <a:buNone/>
              <a:defRPr/>
            </a:pPr>
            <a:r>
              <a:rPr lang="en-US" b="1" smtClean="0"/>
              <a:t>MEPSnet is a collection of analytical tools offering online capability to generate MEPS estimates.  The tools are divided into two sections:</a:t>
            </a:r>
          </a:p>
          <a:p>
            <a:pPr marL="0" indent="0" eaLnBrk="1" hangingPunct="1">
              <a:lnSpc>
                <a:spcPct val="70000"/>
              </a:lnSpc>
              <a:buFont typeface="Wingdings" pitchFamily="2" charset="2"/>
              <a:buNone/>
              <a:defRPr/>
            </a:pPr>
            <a:endParaRPr lang="en-US" b="1" smtClean="0"/>
          </a:p>
          <a:p>
            <a:pPr marL="0" indent="0" algn="ctr" eaLnBrk="1" hangingPunct="1">
              <a:lnSpc>
                <a:spcPct val="80000"/>
              </a:lnSpc>
              <a:defRPr/>
            </a:pPr>
            <a:r>
              <a:rPr lang="en-US" b="1" smtClean="0"/>
              <a:t> MEPSnet/Household Component MEPSnet/HC</a:t>
            </a:r>
          </a:p>
          <a:p>
            <a:pPr marL="0" indent="0" eaLnBrk="1" hangingPunct="1">
              <a:lnSpc>
                <a:spcPct val="80000"/>
              </a:lnSpc>
              <a:defRPr/>
            </a:pPr>
            <a:endParaRPr lang="en-US" b="1" smtClean="0"/>
          </a:p>
          <a:p>
            <a:pPr marL="0" indent="0" algn="ctr" eaLnBrk="1" hangingPunct="1">
              <a:lnSpc>
                <a:spcPct val="80000"/>
              </a:lnSpc>
              <a:defRPr/>
            </a:pPr>
            <a:r>
              <a:rPr lang="en-US" b="1" smtClean="0"/>
              <a:t> MEPSnet/Insurance Component MEPSnet/IC</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1905000" y="228600"/>
            <a:ext cx="6240463" cy="914400"/>
          </a:xfrm>
        </p:spPr>
        <p:txBody>
          <a:bodyPr/>
          <a:lstStyle/>
          <a:p>
            <a:pPr eaLnBrk="1" hangingPunct="1">
              <a:defRPr/>
            </a:pPr>
            <a:r>
              <a:rPr lang="en-US" sz="3600" smtClean="0"/>
              <a:t>Customizable Summary Data Tables</a:t>
            </a:r>
          </a:p>
        </p:txBody>
      </p:sp>
      <p:sp>
        <p:nvSpPr>
          <p:cNvPr id="121859" name="Rectangle 3"/>
          <p:cNvSpPr>
            <a:spLocks noGrp="1" noChangeArrowheads="1"/>
          </p:cNvSpPr>
          <p:nvPr>
            <p:ph type="body" idx="1"/>
          </p:nvPr>
        </p:nvSpPr>
        <p:spPr>
          <a:xfrm>
            <a:off x="0" y="1676400"/>
            <a:ext cx="9144000" cy="4876800"/>
          </a:xfrm>
        </p:spPr>
        <p:txBody>
          <a:bodyPr/>
          <a:lstStyle/>
          <a:p>
            <a:pPr marL="0" indent="0" eaLnBrk="1" hangingPunct="1">
              <a:buFont typeface="Wingdings" pitchFamily="2" charset="2"/>
              <a:buNone/>
              <a:defRPr/>
            </a:pPr>
            <a:r>
              <a:rPr lang="en-US" sz="2800" dirty="0" smtClean="0"/>
              <a:t>The following MEPS Summary Data Tables are customizable:</a:t>
            </a:r>
          </a:p>
          <a:p>
            <a:pPr marL="0" indent="0" eaLnBrk="1" hangingPunct="1">
              <a:buFont typeface="Wingdings" pitchFamily="2" charset="2"/>
              <a:buNone/>
              <a:defRPr/>
            </a:pPr>
            <a:endParaRPr lang="en-US" sz="1600" dirty="0" smtClean="0"/>
          </a:p>
          <a:p>
            <a:pPr marL="0" indent="0" eaLnBrk="1" hangingPunct="1">
              <a:lnSpc>
                <a:spcPct val="110000"/>
              </a:lnSpc>
              <a:defRPr/>
            </a:pPr>
            <a:r>
              <a:rPr lang="en-US" sz="2800" dirty="0" smtClean="0"/>
              <a:t> All of the Expenditures by Health Care Service Tables </a:t>
            </a:r>
          </a:p>
          <a:p>
            <a:pPr marL="0" indent="0" eaLnBrk="1" hangingPunct="1">
              <a:lnSpc>
                <a:spcPct val="110000"/>
              </a:lnSpc>
              <a:defRPr/>
            </a:pPr>
            <a:r>
              <a:rPr lang="en-US" sz="2800" dirty="0" smtClean="0"/>
              <a:t> All of the Expenditures by Medical Condition Tables</a:t>
            </a:r>
          </a:p>
          <a:p>
            <a:pPr marL="0" indent="0" eaLnBrk="1" hangingPunct="1">
              <a:lnSpc>
                <a:spcPct val="110000"/>
              </a:lnSpc>
              <a:defRPr/>
            </a:pPr>
            <a:r>
              <a:rPr lang="en-US" sz="2800" dirty="0" smtClean="0"/>
              <a:t> All of the Quality of Care Tables</a:t>
            </a:r>
          </a:p>
          <a:p>
            <a:pPr marL="0" indent="0" eaLnBrk="1" hangingPunct="1">
              <a:lnSpc>
                <a:spcPct val="110000"/>
              </a:lnSpc>
              <a:buFont typeface="Wingdings" pitchFamily="2" charset="2"/>
              <a:buNone/>
              <a:defRPr/>
            </a:pPr>
            <a:endParaRPr lang="en-US" sz="1200" dirty="0" smtClean="0"/>
          </a:p>
          <a:p>
            <a:pPr marL="0" indent="0" eaLnBrk="1" hangingPunct="1">
              <a:lnSpc>
                <a:spcPct val="60000"/>
              </a:lnSpc>
              <a:defRPr/>
            </a:pPr>
            <a:r>
              <a:rPr lang="en-US" sz="2800" dirty="0" smtClean="0"/>
              <a:t> Only  Table 1, Usual Source of Health Care and </a:t>
            </a:r>
          </a:p>
          <a:p>
            <a:pPr marL="0" indent="0" eaLnBrk="1" hangingPunct="1">
              <a:lnSpc>
                <a:spcPct val="60000"/>
              </a:lnSpc>
              <a:buFont typeface="Wingdings" pitchFamily="2" charset="2"/>
              <a:buNone/>
              <a:defRPr/>
            </a:pPr>
            <a:r>
              <a:rPr lang="en-US" sz="2800" dirty="0" smtClean="0"/>
              <a:t>    Selected Population Characteristics, United States</a:t>
            </a:r>
          </a:p>
          <a:p>
            <a:pPr marL="0" indent="0" eaLnBrk="1" hangingPunct="1">
              <a:lnSpc>
                <a:spcPct val="60000"/>
              </a:lnSpc>
              <a:buFont typeface="Wingdings" pitchFamily="2" charset="2"/>
              <a:buNone/>
              <a:defRPr/>
            </a:pPr>
            <a:r>
              <a:rPr lang="en-US" sz="2800" dirty="0" smtClean="0"/>
              <a:t>    from the Access to Care Tables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title"/>
          </p:nvPr>
        </p:nvSpPr>
        <p:spPr>
          <a:xfrm>
            <a:off x="457200" y="152400"/>
            <a:ext cx="8229600" cy="379413"/>
          </a:xfrm>
        </p:spPr>
        <p:txBody>
          <a:bodyPr/>
          <a:lstStyle/>
          <a:p>
            <a:pPr eaLnBrk="1" hangingPunct="1">
              <a:defRPr/>
            </a:pPr>
            <a:r>
              <a:rPr lang="en-US" sz="1800" dirty="0" smtClean="0"/>
              <a:t>MEPS Panel Design:  Data Reference Periods</a:t>
            </a:r>
          </a:p>
        </p:txBody>
      </p:sp>
      <p:graphicFrame>
        <p:nvGraphicFramePr>
          <p:cNvPr id="2290" name="Group 242"/>
          <p:cNvGraphicFramePr>
            <a:graphicFrameLocks noGrp="1"/>
          </p:cNvGraphicFramePr>
          <p:nvPr>
            <p:ph type="tbl" idx="1"/>
          </p:nvPr>
        </p:nvGraphicFramePr>
        <p:xfrm>
          <a:off x="381000" y="1066800"/>
          <a:ext cx="8305797" cy="5410202"/>
        </p:xfrm>
        <a:graphic>
          <a:graphicData uri="http://schemas.openxmlformats.org/drawingml/2006/table">
            <a:tbl>
              <a:tblPr/>
              <a:tblGrid>
                <a:gridCol w="1981200"/>
                <a:gridCol w="509773"/>
                <a:gridCol w="556535"/>
                <a:gridCol w="556535"/>
                <a:gridCol w="556535"/>
                <a:gridCol w="460580"/>
                <a:gridCol w="537344"/>
                <a:gridCol w="556535"/>
                <a:gridCol w="518152"/>
                <a:gridCol w="518152"/>
                <a:gridCol w="518152"/>
                <a:gridCol w="518152"/>
                <a:gridCol w="518152"/>
              </a:tblGrid>
              <a:tr h="294185">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114" marB="451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2008</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2009</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2010</a:t>
                      </a:r>
                    </a:p>
                  </a:txBody>
                  <a:tcPr marT="45114" marB="451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294185">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Q1</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Q2</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Q3</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Q4</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Q1</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Q2</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Q3</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Q4</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Q1</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Q2</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Q3</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Q4</a:t>
                      </a:r>
                    </a:p>
                  </a:txBody>
                  <a:tcPr marT="45114" marB="451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5163">
                <a:tc>
                  <a:txBody>
                    <a:bodyPr/>
                    <a:lstStyle/>
                    <a:p>
                      <a:pPr marL="171450" marR="0" lvl="0" indent="-17145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Panel 12</a:t>
                      </a:r>
                    </a:p>
                    <a:p>
                      <a:pPr marL="171450" marR="0" lvl="0" indent="-17145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3</a:t>
                      </a:r>
                    </a:p>
                    <a:p>
                      <a:pPr marL="171450" marR="0" lvl="0" indent="-17145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4</a:t>
                      </a:r>
                    </a:p>
                    <a:p>
                      <a:pPr marL="171450" marR="0" lvl="0" indent="-17145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5</a:t>
                      </a:r>
                    </a:p>
                  </a:txBody>
                  <a:tcPr marT="45114" marB="451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T="45114" marB="451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127915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Panel 13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4</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5</a:t>
                      </a:r>
                    </a:p>
                  </a:txBody>
                  <a:tcPr marT="45114" marB="451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T="45114" marB="451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127915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Panel 14</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4</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5</a:t>
                      </a:r>
                    </a:p>
                  </a:txBody>
                  <a:tcPr marT="45114" marB="451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T="45114" marB="451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885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Panel 15</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3</a:t>
                      </a:r>
                    </a:p>
                  </a:txBody>
                  <a:tcPr marT="45114" marB="451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T="45114" marB="451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49320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    </a:t>
                      </a:r>
                      <a:r>
                        <a:rPr kumimoji="0" lang="en-US" sz="1200" b="1" i="0" u="none" strike="noStrike" cap="none" normalizeH="0" baseline="0" dirty="0" smtClean="0">
                          <a:ln>
                            <a:noFill/>
                          </a:ln>
                          <a:solidFill>
                            <a:schemeClr val="tx1"/>
                          </a:solidFill>
                          <a:effectLst/>
                          <a:latin typeface="Arial" charset="0"/>
                        </a:rPr>
                        <a:t>Sample Size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    </a:t>
                      </a:r>
                      <a:endParaRPr kumimoji="0" lang="en-US" sz="1200" b="1" i="0" u="none" strike="noStrike" cap="none" normalizeH="0" baseline="0" dirty="0" smtClean="0">
                        <a:ln>
                          <a:noFill/>
                        </a:ln>
                        <a:solidFill>
                          <a:schemeClr val="tx1"/>
                        </a:solidFill>
                        <a:effectLst/>
                        <a:latin typeface="Arial" charset="0"/>
                      </a:endParaRPr>
                    </a:p>
                  </a:txBody>
                  <a:tcPr marT="45114" marB="451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N = 31,262</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N = 34,920</a:t>
                      </a:r>
                    </a:p>
                  </a:txBody>
                  <a:tcPr marT="45114" marB="451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N = 31,228</a:t>
                      </a:r>
                    </a:p>
                  </a:txBody>
                  <a:tcPr marT="45114" marB="451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38974" name="Rectangle 215"/>
          <p:cNvSpPr>
            <a:spLocks noChangeArrowheads="1"/>
          </p:cNvSpPr>
          <p:nvPr/>
        </p:nvSpPr>
        <p:spPr bwMode="auto">
          <a:xfrm>
            <a:off x="2378075" y="1920875"/>
            <a:ext cx="792163" cy="117475"/>
          </a:xfrm>
          <a:prstGeom prst="rect">
            <a:avLst/>
          </a:prstGeom>
          <a:solidFill>
            <a:schemeClr val="bg2">
              <a:lumMod val="40000"/>
              <a:lumOff val="60000"/>
            </a:schemeClr>
          </a:solidFill>
          <a:ln w="0">
            <a:solidFill>
              <a:srgbClr val="000000"/>
            </a:solidFill>
            <a:miter lim="800000"/>
            <a:headEnd/>
            <a:tailEnd/>
          </a:ln>
        </p:spPr>
        <p:txBody>
          <a:bodyPr/>
          <a:lstStyle/>
          <a:p>
            <a:pPr>
              <a:defRPr/>
            </a:pPr>
            <a:endParaRPr lang="en-US"/>
          </a:p>
        </p:txBody>
      </p:sp>
      <p:sp>
        <p:nvSpPr>
          <p:cNvPr id="38975" name="Rectangle 216"/>
          <p:cNvSpPr>
            <a:spLocks noChangeArrowheads="1"/>
          </p:cNvSpPr>
          <p:nvPr/>
        </p:nvSpPr>
        <p:spPr bwMode="auto">
          <a:xfrm>
            <a:off x="2514600" y="2103438"/>
            <a:ext cx="1801813" cy="119062"/>
          </a:xfrm>
          <a:prstGeom prst="rect">
            <a:avLst/>
          </a:prstGeom>
          <a:solidFill>
            <a:schemeClr val="bg2">
              <a:lumMod val="40000"/>
              <a:lumOff val="60000"/>
            </a:schemeClr>
          </a:solidFill>
          <a:ln w="0">
            <a:solidFill>
              <a:srgbClr val="000000"/>
            </a:solidFill>
            <a:miter lim="800000"/>
            <a:headEnd/>
            <a:tailEnd/>
          </a:ln>
        </p:spPr>
        <p:txBody>
          <a:bodyPr/>
          <a:lstStyle/>
          <a:p>
            <a:pPr>
              <a:defRPr/>
            </a:pPr>
            <a:endParaRPr lang="en-US"/>
          </a:p>
        </p:txBody>
      </p:sp>
      <p:sp>
        <p:nvSpPr>
          <p:cNvPr id="38976" name="Rectangle 217"/>
          <p:cNvSpPr>
            <a:spLocks noChangeArrowheads="1"/>
          </p:cNvSpPr>
          <p:nvPr/>
        </p:nvSpPr>
        <p:spPr bwMode="auto">
          <a:xfrm>
            <a:off x="3638550" y="2286000"/>
            <a:ext cx="895350" cy="119063"/>
          </a:xfrm>
          <a:prstGeom prst="rect">
            <a:avLst/>
          </a:prstGeom>
          <a:solidFill>
            <a:schemeClr val="bg2">
              <a:lumMod val="40000"/>
              <a:lumOff val="60000"/>
            </a:schemeClr>
          </a:solidFill>
          <a:ln w="0">
            <a:solidFill>
              <a:srgbClr val="000000"/>
            </a:solidFill>
            <a:miter lim="800000"/>
            <a:headEnd/>
            <a:tailEnd/>
          </a:ln>
        </p:spPr>
        <p:txBody>
          <a:bodyPr/>
          <a:lstStyle/>
          <a:p>
            <a:pPr>
              <a:defRPr/>
            </a:pPr>
            <a:endParaRPr lang="en-US"/>
          </a:p>
        </p:txBody>
      </p:sp>
      <p:sp>
        <p:nvSpPr>
          <p:cNvPr id="38977" name="Rectangle 218"/>
          <p:cNvSpPr>
            <a:spLocks noChangeArrowheads="1"/>
          </p:cNvSpPr>
          <p:nvPr/>
        </p:nvSpPr>
        <p:spPr bwMode="auto">
          <a:xfrm>
            <a:off x="2378075" y="2789238"/>
            <a:ext cx="1216025" cy="119062"/>
          </a:xfrm>
          <a:prstGeom prst="rect">
            <a:avLst/>
          </a:prstGeom>
          <a:solidFill>
            <a:schemeClr val="bg2">
              <a:lumMod val="40000"/>
              <a:lumOff val="60000"/>
            </a:schemeClr>
          </a:solidFill>
          <a:ln w="0">
            <a:solidFill>
              <a:srgbClr val="000000"/>
            </a:solidFill>
            <a:miter lim="800000"/>
            <a:headEnd/>
            <a:tailEnd/>
          </a:ln>
        </p:spPr>
        <p:txBody>
          <a:bodyPr/>
          <a:lstStyle/>
          <a:p>
            <a:pPr algn="ctr" eaLnBrk="0" hangingPunct="0">
              <a:defRPr/>
            </a:pPr>
            <a:endParaRPr lang="en-US" sz="2400">
              <a:latin typeface="Times New Roman" pitchFamily="18" charset="0"/>
            </a:endParaRPr>
          </a:p>
        </p:txBody>
      </p:sp>
      <p:sp>
        <p:nvSpPr>
          <p:cNvPr id="38978" name="Rectangle 219"/>
          <p:cNvSpPr>
            <a:spLocks noChangeArrowheads="1"/>
          </p:cNvSpPr>
          <p:nvPr/>
        </p:nvSpPr>
        <p:spPr bwMode="auto">
          <a:xfrm>
            <a:off x="2667000" y="2971800"/>
            <a:ext cx="1660525" cy="119063"/>
          </a:xfrm>
          <a:prstGeom prst="rect">
            <a:avLst/>
          </a:prstGeom>
          <a:solidFill>
            <a:schemeClr val="bg2">
              <a:lumMod val="40000"/>
              <a:lumOff val="60000"/>
            </a:schemeClr>
          </a:solidFill>
          <a:ln w="0">
            <a:solidFill>
              <a:srgbClr val="000000"/>
            </a:solidFill>
            <a:miter lim="800000"/>
            <a:headEnd/>
            <a:tailEnd/>
          </a:ln>
        </p:spPr>
        <p:txBody>
          <a:bodyPr/>
          <a:lstStyle/>
          <a:p>
            <a:pPr>
              <a:defRPr/>
            </a:pPr>
            <a:endParaRPr lang="en-US"/>
          </a:p>
        </p:txBody>
      </p:sp>
      <p:sp>
        <p:nvSpPr>
          <p:cNvPr id="38979" name="Rectangle 220"/>
          <p:cNvSpPr>
            <a:spLocks noChangeArrowheads="1"/>
          </p:cNvSpPr>
          <p:nvPr/>
        </p:nvSpPr>
        <p:spPr bwMode="auto">
          <a:xfrm>
            <a:off x="3638550" y="3154363"/>
            <a:ext cx="896938" cy="119062"/>
          </a:xfrm>
          <a:prstGeom prst="rect">
            <a:avLst/>
          </a:prstGeom>
          <a:solidFill>
            <a:schemeClr val="bg2">
              <a:lumMod val="40000"/>
              <a:lumOff val="60000"/>
            </a:schemeClr>
          </a:solidFill>
          <a:ln w="0">
            <a:solidFill>
              <a:srgbClr val="000000"/>
            </a:solidFill>
            <a:miter lim="800000"/>
            <a:headEnd/>
            <a:tailEnd/>
          </a:ln>
        </p:spPr>
        <p:txBody>
          <a:bodyPr/>
          <a:lstStyle/>
          <a:p>
            <a:pPr>
              <a:defRPr/>
            </a:pPr>
            <a:endParaRPr lang="en-US"/>
          </a:p>
        </p:txBody>
      </p:sp>
      <p:sp>
        <p:nvSpPr>
          <p:cNvPr id="16452" name="Rectangle 221"/>
          <p:cNvSpPr>
            <a:spLocks noChangeArrowheads="1"/>
          </p:cNvSpPr>
          <p:nvPr/>
        </p:nvSpPr>
        <p:spPr bwMode="auto">
          <a:xfrm>
            <a:off x="4535488" y="4022725"/>
            <a:ext cx="1219200" cy="119063"/>
          </a:xfrm>
          <a:prstGeom prst="rect">
            <a:avLst/>
          </a:prstGeom>
          <a:solidFill>
            <a:srgbClr val="FF0000"/>
          </a:solidFill>
          <a:ln w="0">
            <a:solidFill>
              <a:srgbClr val="000000"/>
            </a:solidFill>
            <a:miter lim="800000"/>
            <a:headEnd/>
            <a:tailEnd/>
          </a:ln>
        </p:spPr>
        <p:txBody>
          <a:bodyPr/>
          <a:lstStyle/>
          <a:p>
            <a:endParaRPr lang="en-US"/>
          </a:p>
        </p:txBody>
      </p:sp>
      <p:sp>
        <p:nvSpPr>
          <p:cNvPr id="16453" name="Rectangle 222"/>
          <p:cNvSpPr>
            <a:spLocks noChangeArrowheads="1"/>
          </p:cNvSpPr>
          <p:nvPr/>
        </p:nvSpPr>
        <p:spPr bwMode="auto">
          <a:xfrm>
            <a:off x="4535488" y="3154363"/>
            <a:ext cx="868362" cy="119062"/>
          </a:xfrm>
          <a:prstGeom prst="rect">
            <a:avLst/>
          </a:prstGeom>
          <a:solidFill>
            <a:srgbClr val="FF0000"/>
          </a:solidFill>
          <a:ln w="0">
            <a:solidFill>
              <a:srgbClr val="000000"/>
            </a:solidFill>
            <a:miter lim="800000"/>
            <a:headEnd/>
            <a:tailEnd/>
          </a:ln>
        </p:spPr>
        <p:txBody>
          <a:bodyPr/>
          <a:lstStyle/>
          <a:p>
            <a:endParaRPr lang="en-US"/>
          </a:p>
        </p:txBody>
      </p:sp>
      <p:sp>
        <p:nvSpPr>
          <p:cNvPr id="16454" name="Rectangle 223"/>
          <p:cNvSpPr>
            <a:spLocks noChangeArrowheads="1"/>
          </p:cNvSpPr>
          <p:nvPr/>
        </p:nvSpPr>
        <p:spPr bwMode="auto">
          <a:xfrm>
            <a:off x="4800600" y="4251325"/>
            <a:ext cx="1736725" cy="119063"/>
          </a:xfrm>
          <a:prstGeom prst="rect">
            <a:avLst/>
          </a:prstGeom>
          <a:solidFill>
            <a:srgbClr val="FF0000"/>
          </a:solidFill>
          <a:ln w="0">
            <a:solidFill>
              <a:srgbClr val="000000"/>
            </a:solidFill>
            <a:miter lim="800000"/>
            <a:headEnd/>
            <a:tailEnd/>
          </a:ln>
        </p:spPr>
        <p:txBody>
          <a:bodyPr/>
          <a:lstStyle/>
          <a:p>
            <a:endParaRPr lang="en-US"/>
          </a:p>
        </p:txBody>
      </p:sp>
      <p:sp>
        <p:nvSpPr>
          <p:cNvPr id="16455" name="Rectangle 224"/>
          <p:cNvSpPr>
            <a:spLocks noChangeArrowheads="1"/>
          </p:cNvSpPr>
          <p:nvPr/>
        </p:nvSpPr>
        <p:spPr bwMode="auto">
          <a:xfrm>
            <a:off x="5715000" y="4419600"/>
            <a:ext cx="971550" cy="119063"/>
          </a:xfrm>
          <a:prstGeom prst="rect">
            <a:avLst/>
          </a:prstGeom>
          <a:solidFill>
            <a:srgbClr val="FF0000"/>
          </a:solidFill>
          <a:ln w="0">
            <a:solidFill>
              <a:srgbClr val="000000"/>
            </a:solidFill>
            <a:miter lim="800000"/>
            <a:headEnd/>
            <a:tailEnd/>
          </a:ln>
        </p:spPr>
        <p:txBody>
          <a:bodyPr/>
          <a:lstStyle/>
          <a:p>
            <a:endParaRPr lang="en-US"/>
          </a:p>
        </p:txBody>
      </p:sp>
      <p:sp>
        <p:nvSpPr>
          <p:cNvPr id="16456" name="Rectangle 225"/>
          <p:cNvSpPr>
            <a:spLocks noChangeArrowheads="1"/>
          </p:cNvSpPr>
          <p:nvPr/>
        </p:nvSpPr>
        <p:spPr bwMode="auto">
          <a:xfrm>
            <a:off x="5705475" y="3581400"/>
            <a:ext cx="898525" cy="119063"/>
          </a:xfrm>
          <a:prstGeom prst="rect">
            <a:avLst/>
          </a:prstGeom>
          <a:solidFill>
            <a:srgbClr val="FF0000"/>
          </a:solidFill>
          <a:ln w="0">
            <a:solidFill>
              <a:srgbClr val="000000"/>
            </a:solidFill>
            <a:miter lim="800000"/>
            <a:headEnd/>
            <a:tailEnd/>
          </a:ln>
        </p:spPr>
        <p:txBody>
          <a:bodyPr/>
          <a:lstStyle/>
          <a:p>
            <a:endParaRPr lang="en-US"/>
          </a:p>
        </p:txBody>
      </p:sp>
      <p:sp>
        <p:nvSpPr>
          <p:cNvPr id="16457" name="Rectangle 226"/>
          <p:cNvSpPr>
            <a:spLocks noChangeArrowheads="1"/>
          </p:cNvSpPr>
          <p:nvPr/>
        </p:nvSpPr>
        <p:spPr bwMode="auto">
          <a:xfrm>
            <a:off x="4648200" y="3352800"/>
            <a:ext cx="1887538" cy="119063"/>
          </a:xfrm>
          <a:prstGeom prst="rect">
            <a:avLst/>
          </a:prstGeom>
          <a:solidFill>
            <a:srgbClr val="FF0000"/>
          </a:solidFill>
          <a:ln w="0">
            <a:solidFill>
              <a:srgbClr val="000000"/>
            </a:solidFill>
            <a:miter lim="800000"/>
            <a:headEnd/>
            <a:tailEnd/>
          </a:ln>
        </p:spPr>
        <p:txBody>
          <a:bodyPr/>
          <a:lstStyle/>
          <a:p>
            <a:endParaRPr lang="en-US"/>
          </a:p>
        </p:txBody>
      </p:sp>
      <p:sp>
        <p:nvSpPr>
          <p:cNvPr id="16458" name="Rectangle 231"/>
          <p:cNvSpPr>
            <a:spLocks noChangeArrowheads="1"/>
          </p:cNvSpPr>
          <p:nvPr/>
        </p:nvSpPr>
        <p:spPr bwMode="auto">
          <a:xfrm>
            <a:off x="6610350" y="4419600"/>
            <a:ext cx="868363" cy="119063"/>
          </a:xfrm>
          <a:prstGeom prst="rect">
            <a:avLst/>
          </a:prstGeom>
          <a:solidFill>
            <a:srgbClr val="FFC000"/>
          </a:solidFill>
          <a:ln w="0">
            <a:solidFill>
              <a:srgbClr val="000000"/>
            </a:solidFill>
            <a:miter lim="800000"/>
            <a:headEnd/>
            <a:tailEnd/>
          </a:ln>
        </p:spPr>
        <p:txBody>
          <a:bodyPr/>
          <a:lstStyle/>
          <a:p>
            <a:endParaRPr lang="en-US"/>
          </a:p>
        </p:txBody>
      </p:sp>
      <p:sp>
        <p:nvSpPr>
          <p:cNvPr id="16459" name="Rectangle 232"/>
          <p:cNvSpPr>
            <a:spLocks noChangeArrowheads="1"/>
          </p:cNvSpPr>
          <p:nvPr/>
        </p:nvSpPr>
        <p:spPr bwMode="auto">
          <a:xfrm>
            <a:off x="6610350" y="4648200"/>
            <a:ext cx="1919288" cy="119063"/>
          </a:xfrm>
          <a:prstGeom prst="rect">
            <a:avLst/>
          </a:prstGeom>
          <a:solidFill>
            <a:srgbClr val="FFC000"/>
          </a:solidFill>
          <a:ln w="0">
            <a:solidFill>
              <a:srgbClr val="000000"/>
            </a:solidFill>
            <a:miter lim="800000"/>
            <a:headEnd/>
            <a:tailEnd/>
          </a:ln>
        </p:spPr>
        <p:txBody>
          <a:bodyPr/>
          <a:lstStyle/>
          <a:p>
            <a:endParaRPr lang="en-US"/>
          </a:p>
        </p:txBody>
      </p:sp>
      <p:sp>
        <p:nvSpPr>
          <p:cNvPr id="16460" name="Rectangle 233"/>
          <p:cNvSpPr>
            <a:spLocks noChangeArrowheads="1"/>
          </p:cNvSpPr>
          <p:nvPr/>
        </p:nvSpPr>
        <p:spPr bwMode="auto">
          <a:xfrm>
            <a:off x="7772400" y="4819650"/>
            <a:ext cx="895350" cy="117475"/>
          </a:xfrm>
          <a:prstGeom prst="rect">
            <a:avLst/>
          </a:prstGeom>
          <a:solidFill>
            <a:srgbClr val="FFC000"/>
          </a:solidFill>
          <a:ln w="0">
            <a:solidFill>
              <a:srgbClr val="000000"/>
            </a:solidFill>
            <a:miter lim="800000"/>
            <a:headEnd/>
            <a:tailEnd/>
          </a:ln>
        </p:spPr>
        <p:txBody>
          <a:bodyPr/>
          <a:lstStyle/>
          <a:p>
            <a:endParaRPr lang="en-US"/>
          </a:p>
        </p:txBody>
      </p:sp>
      <p:sp>
        <p:nvSpPr>
          <p:cNvPr id="16461" name="Rectangle 234"/>
          <p:cNvSpPr>
            <a:spLocks noChangeArrowheads="1"/>
          </p:cNvSpPr>
          <p:nvPr/>
        </p:nvSpPr>
        <p:spPr bwMode="auto">
          <a:xfrm>
            <a:off x="6610350" y="5349875"/>
            <a:ext cx="1189038" cy="117475"/>
          </a:xfrm>
          <a:prstGeom prst="rect">
            <a:avLst/>
          </a:prstGeom>
          <a:solidFill>
            <a:srgbClr val="FFC000"/>
          </a:solidFill>
          <a:ln w="0">
            <a:solidFill>
              <a:srgbClr val="000000"/>
            </a:solidFill>
            <a:miter lim="800000"/>
            <a:headEnd/>
            <a:tailEnd/>
          </a:ln>
        </p:spPr>
        <p:txBody>
          <a:bodyPr/>
          <a:lstStyle/>
          <a:p>
            <a:endParaRPr lang="en-US"/>
          </a:p>
        </p:txBody>
      </p:sp>
      <p:sp>
        <p:nvSpPr>
          <p:cNvPr id="16462" name="Rectangle 235"/>
          <p:cNvSpPr>
            <a:spLocks noChangeArrowheads="1"/>
          </p:cNvSpPr>
          <p:nvPr/>
        </p:nvSpPr>
        <p:spPr bwMode="auto">
          <a:xfrm>
            <a:off x="6781800" y="5532438"/>
            <a:ext cx="1828800" cy="119062"/>
          </a:xfrm>
          <a:prstGeom prst="rect">
            <a:avLst/>
          </a:prstGeom>
          <a:solidFill>
            <a:srgbClr val="FFC000"/>
          </a:solidFill>
          <a:ln w="0">
            <a:solidFill>
              <a:srgbClr val="000000"/>
            </a:solidFill>
            <a:miter lim="800000"/>
            <a:headEnd/>
            <a:tailEnd/>
          </a:ln>
        </p:spPr>
        <p:txBody>
          <a:bodyPr/>
          <a:lstStyle/>
          <a:p>
            <a:endParaRPr lang="en-US"/>
          </a:p>
        </p:txBody>
      </p:sp>
      <p:sp>
        <p:nvSpPr>
          <p:cNvPr id="16463" name="Rectangle 236"/>
          <p:cNvSpPr>
            <a:spLocks noChangeArrowheads="1"/>
          </p:cNvSpPr>
          <p:nvPr/>
        </p:nvSpPr>
        <p:spPr bwMode="auto">
          <a:xfrm>
            <a:off x="7772400" y="5715000"/>
            <a:ext cx="895350" cy="119063"/>
          </a:xfrm>
          <a:prstGeom prst="rect">
            <a:avLst/>
          </a:prstGeom>
          <a:solidFill>
            <a:srgbClr val="FFC000"/>
          </a:solidFill>
          <a:ln w="0">
            <a:solidFill>
              <a:srgbClr val="000000"/>
            </a:solidFill>
            <a:miter lim="800000"/>
            <a:headEnd/>
            <a:tailEnd/>
          </a:ln>
        </p:spPr>
        <p:txBody>
          <a:bodyPr/>
          <a:lstStyle/>
          <a:p>
            <a:endParaRPr lang="en-US"/>
          </a:p>
        </p:txBody>
      </p:sp>
      <p:sp>
        <p:nvSpPr>
          <p:cNvPr id="16464" name="Text Box 243"/>
          <p:cNvSpPr txBox="1">
            <a:spLocks noChangeArrowheads="1"/>
          </p:cNvSpPr>
          <p:nvPr/>
        </p:nvSpPr>
        <p:spPr bwMode="auto">
          <a:xfrm>
            <a:off x="746125" y="6553200"/>
            <a:ext cx="8469313" cy="538163"/>
          </a:xfrm>
          <a:prstGeom prst="rect">
            <a:avLst/>
          </a:prstGeom>
          <a:noFill/>
          <a:ln w="9525">
            <a:noFill/>
            <a:miter lim="800000"/>
            <a:headEnd/>
            <a:tailEnd/>
          </a:ln>
        </p:spPr>
        <p:txBody>
          <a:bodyPr>
            <a:spAutoFit/>
          </a:bodyPr>
          <a:lstStyle/>
          <a:p>
            <a:pPr>
              <a:spcBef>
                <a:spcPct val="20000"/>
              </a:spcBef>
            </a:pPr>
            <a:r>
              <a:rPr lang="en-US" sz="1100" b="1"/>
              <a:t>N is equal to the number of people with a positive person weight on the file.</a:t>
            </a:r>
          </a:p>
          <a:p>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ctrTitle" idx="4294967295"/>
          </p:nvPr>
        </p:nvSpPr>
        <p:spPr>
          <a:xfrm>
            <a:off x="609600" y="2819400"/>
            <a:ext cx="7789863" cy="1066800"/>
          </a:xfrm>
        </p:spPr>
        <p:txBody>
          <a:bodyPr/>
          <a:lstStyle/>
          <a:p>
            <a:pPr eaLnBrk="1" hangingPunct="1"/>
            <a:r>
              <a:rPr lang="en-US" sz="3600" smtClean="0">
                <a:solidFill>
                  <a:schemeClr val="hlink"/>
                </a:solidFill>
              </a:rPr>
              <a:t>Medical Expenditure Panel Survey</a:t>
            </a:r>
            <a:r>
              <a:rPr lang="en-US" sz="3600" smtClean="0"/>
              <a:t/>
            </a:r>
            <a:br>
              <a:rPr lang="en-US" sz="3600" smtClean="0"/>
            </a:br>
            <a:endParaRPr lang="en-US" sz="3600" smtClean="0"/>
          </a:p>
        </p:txBody>
      </p:sp>
      <p:sp>
        <p:nvSpPr>
          <p:cNvPr id="71683" name="Rectangle 3"/>
          <p:cNvSpPr>
            <a:spLocks noGrp="1" noChangeArrowheads="1"/>
          </p:cNvSpPr>
          <p:nvPr>
            <p:ph type="subTitle" idx="4294967295"/>
          </p:nvPr>
        </p:nvSpPr>
        <p:spPr>
          <a:xfrm>
            <a:off x="1150938" y="3962400"/>
            <a:ext cx="6435725" cy="2133600"/>
          </a:xfrm>
        </p:spPr>
        <p:txBody>
          <a:bodyPr/>
          <a:lstStyle/>
          <a:p>
            <a:pPr marL="0" indent="0" algn="ctr" eaLnBrk="1" hangingPunct="1">
              <a:buFont typeface="Wingdings" pitchFamily="2" charset="2"/>
              <a:buNone/>
            </a:pPr>
            <a:r>
              <a:rPr lang="en-US" sz="3600" b="1" smtClean="0">
                <a:solidFill>
                  <a:schemeClr val="tx2"/>
                </a:solidFill>
              </a:rPr>
              <a:t>Considerations for Developing an </a:t>
            </a:r>
          </a:p>
          <a:p>
            <a:pPr marL="0" indent="0" algn="ctr" eaLnBrk="1" hangingPunct="1">
              <a:buFont typeface="Wingdings" pitchFamily="2" charset="2"/>
              <a:buNone/>
            </a:pPr>
            <a:r>
              <a:rPr lang="en-US" sz="3600" b="1" smtClean="0">
                <a:solidFill>
                  <a:schemeClr val="tx2"/>
                </a:solidFill>
              </a:rPr>
              <a:t>Analytical File</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xfrm>
            <a:off x="1752600" y="228600"/>
            <a:ext cx="6392863" cy="914400"/>
          </a:xfrm>
        </p:spPr>
        <p:txBody>
          <a:bodyPr/>
          <a:lstStyle/>
          <a:p>
            <a:pPr defTabSz="912813" eaLnBrk="1" hangingPunct="1"/>
            <a:r>
              <a:rPr lang="en-US" sz="3100" smtClean="0"/>
              <a:t>Major Areas of Health Research Topics Using MEPS Data</a:t>
            </a:r>
          </a:p>
        </p:txBody>
      </p:sp>
      <p:sp>
        <p:nvSpPr>
          <p:cNvPr id="72707" name="Rectangle 3"/>
          <p:cNvSpPr>
            <a:spLocks noGrp="1" noChangeArrowheads="1"/>
          </p:cNvSpPr>
          <p:nvPr>
            <p:ph type="body" idx="4294967295"/>
          </p:nvPr>
        </p:nvSpPr>
        <p:spPr>
          <a:xfrm>
            <a:off x="533400" y="1676400"/>
            <a:ext cx="8069263" cy="5029200"/>
          </a:xfrm>
        </p:spPr>
        <p:txBody>
          <a:bodyPr/>
          <a:lstStyle/>
          <a:p>
            <a:pPr defTabSz="912813" eaLnBrk="1" hangingPunct="1"/>
            <a:r>
              <a:rPr lang="en-US" b="1" smtClean="0"/>
              <a:t>Access</a:t>
            </a:r>
          </a:p>
          <a:p>
            <a:pPr defTabSz="912813" eaLnBrk="1" hangingPunct="1"/>
            <a:r>
              <a:rPr lang="en-US" b="1" smtClean="0"/>
              <a:t>Use</a:t>
            </a:r>
          </a:p>
          <a:p>
            <a:pPr defTabSz="912813" eaLnBrk="1" hangingPunct="1"/>
            <a:r>
              <a:rPr lang="en-US" b="1" smtClean="0"/>
              <a:t>Expenditures</a:t>
            </a:r>
          </a:p>
          <a:p>
            <a:pPr defTabSz="912813" eaLnBrk="1" hangingPunct="1"/>
            <a:r>
              <a:rPr lang="en-US" b="1" smtClean="0"/>
              <a:t>Health insurance</a:t>
            </a:r>
          </a:p>
          <a:p>
            <a:pPr defTabSz="912813" eaLnBrk="1" hangingPunct="1"/>
            <a:r>
              <a:rPr lang="en-US" b="1" smtClean="0"/>
              <a:t>Health status and conditions</a:t>
            </a:r>
          </a:p>
          <a:p>
            <a:pPr defTabSz="912813" eaLnBrk="1" hangingPunct="1"/>
            <a:r>
              <a:rPr lang="en-US" b="1" smtClean="0"/>
              <a:t>Quality</a:t>
            </a:r>
          </a:p>
          <a:p>
            <a:pPr defTabSz="912813" eaLnBrk="1" hangingPunct="1">
              <a:buFont typeface="Wingdings" pitchFamily="2" charset="2"/>
              <a:buNone/>
            </a:pPr>
            <a:r>
              <a:rPr lang="en-US" sz="2500" b="1" i="1" smtClean="0"/>
              <a:t>First order of business is to define goals of analysis using MEPS data as clearly as possible!</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idx="4294967295"/>
          </p:nvPr>
        </p:nvSpPr>
        <p:spPr>
          <a:xfrm>
            <a:off x="1676400" y="228600"/>
            <a:ext cx="6469063" cy="876300"/>
          </a:xfrm>
        </p:spPr>
        <p:txBody>
          <a:bodyPr/>
          <a:lstStyle/>
          <a:p>
            <a:pPr eaLnBrk="1" hangingPunct="1">
              <a:lnSpc>
                <a:spcPct val="80000"/>
              </a:lnSpc>
            </a:pPr>
            <a:r>
              <a:rPr lang="en-US" smtClean="0"/>
              <a:t/>
            </a:r>
            <a:br>
              <a:rPr lang="en-US" smtClean="0"/>
            </a:br>
            <a:r>
              <a:rPr lang="en-US" smtClean="0"/>
              <a:t>Sources of Useful Information</a:t>
            </a:r>
          </a:p>
        </p:txBody>
      </p:sp>
      <p:sp>
        <p:nvSpPr>
          <p:cNvPr id="73731" name="Rectangle 3"/>
          <p:cNvSpPr>
            <a:spLocks noGrp="1" noChangeArrowheads="1"/>
          </p:cNvSpPr>
          <p:nvPr>
            <p:ph type="body" idx="4294967295"/>
          </p:nvPr>
        </p:nvSpPr>
        <p:spPr>
          <a:xfrm>
            <a:off x="609600" y="1524000"/>
            <a:ext cx="7993063" cy="5105400"/>
          </a:xfrm>
        </p:spPr>
        <p:txBody>
          <a:bodyPr/>
          <a:lstStyle/>
          <a:p>
            <a:pPr eaLnBrk="1" hangingPunct="1">
              <a:lnSpc>
                <a:spcPct val="80000"/>
              </a:lnSpc>
            </a:pPr>
            <a:r>
              <a:rPr lang="en-US" b="1" smtClean="0"/>
              <a:t>MEPS-HC Questionnaires</a:t>
            </a:r>
          </a:p>
          <a:p>
            <a:pPr eaLnBrk="1" hangingPunct="1">
              <a:lnSpc>
                <a:spcPct val="80000"/>
              </a:lnSpc>
            </a:pPr>
            <a:r>
              <a:rPr lang="en-US" b="1" smtClean="0"/>
              <a:t>Public Use File Documentation</a:t>
            </a:r>
          </a:p>
          <a:p>
            <a:pPr lvl="1" eaLnBrk="1" hangingPunct="1">
              <a:lnSpc>
                <a:spcPct val="80000"/>
              </a:lnSpc>
            </a:pPr>
            <a:r>
              <a:rPr lang="en-US" sz="2200" b="1" smtClean="0"/>
              <a:t>General information about MEPS</a:t>
            </a:r>
          </a:p>
          <a:p>
            <a:pPr lvl="1" eaLnBrk="1" hangingPunct="1">
              <a:lnSpc>
                <a:spcPct val="80000"/>
              </a:lnSpc>
            </a:pPr>
            <a:r>
              <a:rPr lang="en-US" sz="2200" b="1" smtClean="0"/>
              <a:t>File-specific general information</a:t>
            </a:r>
          </a:p>
          <a:p>
            <a:pPr lvl="1" eaLnBrk="1" hangingPunct="1">
              <a:lnSpc>
                <a:spcPct val="80000"/>
              </a:lnSpc>
            </a:pPr>
            <a:r>
              <a:rPr lang="en-US" sz="2200" b="1" smtClean="0"/>
              <a:t>File specific variable information </a:t>
            </a:r>
          </a:p>
          <a:p>
            <a:pPr lvl="2" eaLnBrk="1" hangingPunct="1">
              <a:lnSpc>
                <a:spcPct val="80000"/>
              </a:lnSpc>
            </a:pPr>
            <a:r>
              <a:rPr lang="en-US" sz="1800" b="1" smtClean="0"/>
              <a:t>Person-level or Family-level</a:t>
            </a:r>
          </a:p>
          <a:p>
            <a:pPr lvl="2" eaLnBrk="1" hangingPunct="1">
              <a:lnSpc>
                <a:spcPct val="80000"/>
              </a:lnSpc>
            </a:pPr>
            <a:r>
              <a:rPr lang="en-US" sz="1800" b="1" smtClean="0"/>
              <a:t>Condition-level or Event-level</a:t>
            </a:r>
          </a:p>
          <a:p>
            <a:pPr lvl="2" eaLnBrk="1" hangingPunct="1">
              <a:lnSpc>
                <a:spcPct val="80000"/>
              </a:lnSpc>
            </a:pPr>
            <a:r>
              <a:rPr lang="en-US" sz="1800" b="1" smtClean="0"/>
              <a:t>MEPS supplement questions</a:t>
            </a:r>
          </a:p>
          <a:p>
            <a:pPr eaLnBrk="1" hangingPunct="1">
              <a:lnSpc>
                <a:spcPct val="80000"/>
              </a:lnSpc>
            </a:pPr>
            <a:r>
              <a:rPr lang="en-US" b="1" smtClean="0"/>
              <a:t>Public Use File Codebooks</a:t>
            </a:r>
          </a:p>
          <a:p>
            <a:pPr lvl="1" eaLnBrk="1" hangingPunct="1">
              <a:lnSpc>
                <a:spcPct val="80000"/>
              </a:lnSpc>
            </a:pPr>
            <a:r>
              <a:rPr lang="en-US" sz="2200" b="1" smtClean="0"/>
              <a:t>Good source of overview information</a:t>
            </a:r>
          </a:p>
          <a:p>
            <a:pPr lvl="1" eaLnBrk="1" hangingPunct="1">
              <a:lnSpc>
                <a:spcPct val="80000"/>
              </a:lnSpc>
            </a:pPr>
            <a:r>
              <a:rPr lang="en-US" sz="2200" b="1" smtClean="0"/>
              <a:t>Formatted frequencies for all variables on file</a:t>
            </a:r>
          </a:p>
          <a:p>
            <a:pPr lvl="2" eaLnBrk="1" hangingPunct="1">
              <a:lnSpc>
                <a:spcPct val="80000"/>
              </a:lnSpc>
            </a:pPr>
            <a:r>
              <a:rPr lang="en-US" sz="1800" b="1" smtClean="0"/>
              <a:t>Both weighted and unweighted</a:t>
            </a:r>
          </a:p>
          <a:p>
            <a:pPr lvl="1" eaLnBrk="1" hangingPunct="1">
              <a:lnSpc>
                <a:spcPct val="80000"/>
              </a:lnSpc>
              <a:buFontTx/>
              <a:buNone/>
            </a:pPr>
            <a:endParaRPr lang="en-US" sz="1800" b="1" smtClean="0"/>
          </a:p>
          <a:p>
            <a:pPr eaLnBrk="1" hangingPunct="1">
              <a:lnSpc>
                <a:spcPct val="80000"/>
              </a:lnSpc>
            </a:pPr>
            <a:endParaRPr lang="en-US" sz="1800" b="1"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a:xfrm>
            <a:off x="1905000" y="457200"/>
            <a:ext cx="6697663" cy="876300"/>
          </a:xfrm>
        </p:spPr>
        <p:txBody>
          <a:bodyPr/>
          <a:lstStyle/>
          <a:p>
            <a:pPr eaLnBrk="1" hangingPunct="1"/>
            <a:r>
              <a:rPr lang="en-US" smtClean="0"/>
              <a:t>Variable Naming Conventions </a:t>
            </a:r>
          </a:p>
        </p:txBody>
      </p:sp>
      <p:sp>
        <p:nvSpPr>
          <p:cNvPr id="74755" name="Rectangle 3"/>
          <p:cNvSpPr>
            <a:spLocks noGrp="1" noChangeArrowheads="1"/>
          </p:cNvSpPr>
          <p:nvPr>
            <p:ph type="body" idx="4294967295"/>
          </p:nvPr>
        </p:nvSpPr>
        <p:spPr>
          <a:xfrm>
            <a:off x="533400" y="1676400"/>
            <a:ext cx="8069263" cy="4800600"/>
          </a:xfrm>
        </p:spPr>
        <p:txBody>
          <a:bodyPr/>
          <a:lstStyle/>
          <a:p>
            <a:pPr eaLnBrk="1" hangingPunct="1"/>
            <a:r>
              <a:rPr lang="en-US" sz="2400" b="1" smtClean="0"/>
              <a:t>Edited Variables end in an “X”</a:t>
            </a:r>
          </a:p>
          <a:p>
            <a:pPr lvl="1" eaLnBrk="1" hangingPunct="1"/>
            <a:r>
              <a:rPr lang="en-US" sz="2000" b="1" smtClean="0"/>
              <a:t>For example: RACEX</a:t>
            </a:r>
            <a:endParaRPr lang="en-US" b="1" smtClean="0"/>
          </a:p>
          <a:p>
            <a:pPr eaLnBrk="1" hangingPunct="1"/>
            <a:r>
              <a:rPr lang="en-US" sz="2400" b="1" smtClean="0"/>
              <a:t>Names of year specific variables use last two digits of year</a:t>
            </a:r>
          </a:p>
          <a:p>
            <a:pPr lvl="1" eaLnBrk="1" hangingPunct="1"/>
            <a:r>
              <a:rPr lang="en-US" sz="2000" b="1" smtClean="0"/>
              <a:t>For example: TOTEXP09, PERWT09F, AGE09X</a:t>
            </a:r>
            <a:endParaRPr lang="en-US" b="1" smtClean="0"/>
          </a:p>
          <a:p>
            <a:pPr eaLnBrk="1" hangingPunct="1"/>
            <a:r>
              <a:rPr lang="en-US" sz="2400" b="1" smtClean="0"/>
              <a:t>For round specific variables, round designation is indicated at the end of the variable or immediately before the “X” in the case of edited variables</a:t>
            </a:r>
            <a:endParaRPr lang="en-US" b="1" smtClean="0"/>
          </a:p>
          <a:p>
            <a:pPr lvl="1" eaLnBrk="1" hangingPunct="1"/>
            <a:r>
              <a:rPr lang="en-US" sz="2000" b="1" smtClean="0"/>
              <a:t>For example: AGE31X, AGE42X, AGE53X</a:t>
            </a:r>
          </a:p>
          <a:p>
            <a:pPr lvl="1" eaLnBrk="1" hangingPunct="1"/>
            <a:r>
              <a:rPr lang="en-US" sz="2000" b="1" smtClean="0"/>
              <a:t>Certain questions or instrument sections are only asked in certain rounds, e.g. the Self-Administered Questionnaire in rounds 2 and 4</a:t>
            </a:r>
            <a:endParaRPr lang="en-US" b="1" smtClean="0"/>
          </a:p>
          <a:p>
            <a:pPr eaLnBrk="1" hangingPunct="1"/>
            <a:endParaRPr lang="en-US" b="1" smtClean="0"/>
          </a:p>
          <a:p>
            <a:pPr eaLnBrk="1" hangingPunct="1"/>
            <a:endParaRPr lang="en-US"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a:xfrm>
            <a:off x="1905000" y="228600"/>
            <a:ext cx="6240463" cy="876300"/>
          </a:xfrm>
        </p:spPr>
        <p:txBody>
          <a:bodyPr/>
          <a:lstStyle/>
          <a:p>
            <a:pPr eaLnBrk="1" hangingPunct="1"/>
            <a:r>
              <a:rPr lang="en-US" smtClean="0"/>
              <a:t>General Tips</a:t>
            </a:r>
          </a:p>
        </p:txBody>
      </p:sp>
      <p:sp>
        <p:nvSpPr>
          <p:cNvPr id="75779" name="Rectangle 3"/>
          <p:cNvSpPr>
            <a:spLocks noGrp="1" noChangeArrowheads="1"/>
          </p:cNvSpPr>
          <p:nvPr>
            <p:ph type="body" idx="4294967295"/>
          </p:nvPr>
        </p:nvSpPr>
        <p:spPr/>
        <p:txBody>
          <a:bodyPr/>
          <a:lstStyle/>
          <a:p>
            <a:pPr eaLnBrk="1" hangingPunct="1"/>
            <a:r>
              <a:rPr lang="en-US" sz="2800" b="1" smtClean="0"/>
              <a:t>Clearly define research objectives</a:t>
            </a:r>
          </a:p>
          <a:p>
            <a:pPr eaLnBrk="1" hangingPunct="1"/>
            <a:r>
              <a:rPr lang="en-US" sz="2800" b="1" smtClean="0"/>
              <a:t>Read the documentation</a:t>
            </a:r>
          </a:p>
          <a:p>
            <a:pPr eaLnBrk="1" hangingPunct="1"/>
            <a:r>
              <a:rPr lang="en-US" sz="2800" b="1" smtClean="0"/>
              <a:t>Subset to only the variables you need for your analysis</a:t>
            </a:r>
          </a:p>
          <a:p>
            <a:pPr eaLnBrk="1" hangingPunct="1"/>
            <a:r>
              <a:rPr lang="en-US" sz="2800" b="1" smtClean="0"/>
              <a:t>Do not subset to specific populations prior to running statistical analyses </a:t>
            </a:r>
          </a:p>
          <a:p>
            <a:pPr eaLnBrk="1" hangingPunct="1"/>
            <a:r>
              <a:rPr lang="en-US" sz="2800" b="1" smtClean="0"/>
              <a:t>Compare program output with codebooks</a:t>
            </a:r>
          </a:p>
          <a:p>
            <a:pPr eaLnBrk="1" hangingPunct="1"/>
            <a:r>
              <a:rPr lang="en-US" sz="2800" b="1" smtClean="0"/>
              <a:t>Use the correct weight, stratum and psu variables (including supplement weights)</a:t>
            </a:r>
          </a:p>
          <a:p>
            <a:pPr eaLnBrk="1" hangingPunct="1"/>
            <a:r>
              <a:rPr lang="en-US" sz="2800" b="1" smtClean="0"/>
              <a:t>Read the documentation</a:t>
            </a:r>
            <a:r>
              <a:rPr lang="en-US" sz="2800" smtClean="0"/>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370" name="Rectangle 2"/>
          <p:cNvSpPr>
            <a:spLocks noGrp="1" noChangeArrowheads="1"/>
          </p:cNvSpPr>
          <p:nvPr>
            <p:ph type="title"/>
          </p:nvPr>
        </p:nvSpPr>
        <p:spPr>
          <a:xfrm>
            <a:off x="1600200" y="419100"/>
            <a:ext cx="7391400" cy="800100"/>
          </a:xfrm>
        </p:spPr>
        <p:txBody>
          <a:bodyPr/>
          <a:lstStyle/>
          <a:p>
            <a:pPr eaLnBrk="1" hangingPunct="1">
              <a:defRPr/>
            </a:pPr>
            <a:r>
              <a:rPr lang="en-US" dirty="0" smtClean="0"/>
              <a:t>MEPS-HC </a:t>
            </a:r>
            <a:br>
              <a:rPr lang="en-US" dirty="0" smtClean="0"/>
            </a:br>
            <a:r>
              <a:rPr lang="en-US" dirty="0" smtClean="0"/>
              <a:t>Core Interview Content</a:t>
            </a:r>
          </a:p>
        </p:txBody>
      </p:sp>
      <p:sp>
        <p:nvSpPr>
          <p:cNvPr id="570371" name="Rectangle 3"/>
          <p:cNvSpPr>
            <a:spLocks noGrp="1" noChangeArrowheads="1"/>
          </p:cNvSpPr>
          <p:nvPr>
            <p:ph type="body" idx="1"/>
          </p:nvPr>
        </p:nvSpPr>
        <p:spPr>
          <a:xfrm>
            <a:off x="1287463" y="1905000"/>
            <a:ext cx="6515100" cy="4114800"/>
          </a:xfrm>
        </p:spPr>
        <p:txBody>
          <a:bodyPr/>
          <a:lstStyle/>
          <a:p>
            <a:pPr eaLnBrk="1" hangingPunct="1">
              <a:defRPr/>
            </a:pPr>
            <a:r>
              <a:rPr lang="en-US" b="1" dirty="0" smtClean="0"/>
              <a:t>Demographics</a:t>
            </a:r>
          </a:p>
          <a:p>
            <a:pPr eaLnBrk="1" hangingPunct="1">
              <a:defRPr/>
            </a:pPr>
            <a:r>
              <a:rPr lang="en-US" b="1" dirty="0" smtClean="0"/>
              <a:t>Charges and Payments</a:t>
            </a:r>
          </a:p>
          <a:p>
            <a:pPr eaLnBrk="1" hangingPunct="1">
              <a:defRPr/>
            </a:pPr>
            <a:r>
              <a:rPr lang="en-US" b="1" dirty="0" smtClean="0"/>
              <a:t>Health Status</a:t>
            </a:r>
          </a:p>
          <a:p>
            <a:pPr eaLnBrk="1" hangingPunct="1">
              <a:defRPr/>
            </a:pPr>
            <a:r>
              <a:rPr lang="en-US" b="1" dirty="0" smtClean="0"/>
              <a:t>Conditions</a:t>
            </a:r>
          </a:p>
          <a:p>
            <a:pPr eaLnBrk="1" hangingPunct="1">
              <a:defRPr/>
            </a:pPr>
            <a:r>
              <a:rPr lang="en-US" b="1" dirty="0" smtClean="0"/>
              <a:t>Utilization </a:t>
            </a:r>
          </a:p>
          <a:p>
            <a:pPr eaLnBrk="1" hangingPunct="1">
              <a:defRPr/>
            </a:pPr>
            <a:r>
              <a:rPr lang="en-US" b="1" dirty="0" smtClean="0"/>
              <a:t>Employment</a:t>
            </a:r>
          </a:p>
          <a:p>
            <a:pPr eaLnBrk="1" hangingPunct="1">
              <a:defRPr/>
            </a:pPr>
            <a:r>
              <a:rPr lang="en-US" b="1" dirty="0" smtClean="0"/>
              <a:t>Health Insurance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322" name="Rectangle 2"/>
          <p:cNvSpPr>
            <a:spLocks noGrp="1" noChangeArrowheads="1"/>
          </p:cNvSpPr>
          <p:nvPr>
            <p:ph type="title"/>
          </p:nvPr>
        </p:nvSpPr>
        <p:spPr>
          <a:xfrm>
            <a:off x="1905000" y="152400"/>
            <a:ext cx="6629400" cy="946150"/>
          </a:xfrm>
        </p:spPr>
        <p:txBody>
          <a:bodyPr/>
          <a:lstStyle/>
          <a:p>
            <a:pPr algn="l" eaLnBrk="1" hangingPunct="1">
              <a:defRPr/>
            </a:pPr>
            <a:r>
              <a:rPr lang="en-US" sz="3200" dirty="0" smtClean="0"/>
              <a:t>MEPS- HC Supplemental CAPI Sections</a:t>
            </a:r>
          </a:p>
        </p:txBody>
      </p:sp>
      <p:sp>
        <p:nvSpPr>
          <p:cNvPr id="568323" name="Rectangle 3"/>
          <p:cNvSpPr>
            <a:spLocks noGrp="1" noChangeArrowheads="1"/>
          </p:cNvSpPr>
          <p:nvPr>
            <p:ph type="body" idx="1"/>
          </p:nvPr>
        </p:nvSpPr>
        <p:spPr>
          <a:xfrm>
            <a:off x="381000" y="1371600"/>
            <a:ext cx="8534400" cy="5334000"/>
          </a:xfrm>
        </p:spPr>
        <p:txBody>
          <a:bodyPr/>
          <a:lstStyle/>
          <a:p>
            <a:pPr eaLnBrk="1" hangingPunct="1">
              <a:lnSpc>
                <a:spcPct val="80000"/>
              </a:lnSpc>
              <a:buFont typeface="Wingdings" pitchFamily="2" charset="2"/>
              <a:buNone/>
              <a:defRPr/>
            </a:pPr>
            <a:r>
              <a:rPr lang="en-US" dirty="0" smtClean="0"/>
              <a:t>Sections asked in rounds 2 and 4:</a:t>
            </a:r>
          </a:p>
          <a:p>
            <a:pPr eaLnBrk="1" hangingPunct="1">
              <a:lnSpc>
                <a:spcPct val="80000"/>
              </a:lnSpc>
              <a:defRPr/>
            </a:pPr>
            <a:r>
              <a:rPr lang="en-US" b="1" dirty="0" smtClean="0"/>
              <a:t>Access to care</a:t>
            </a:r>
          </a:p>
          <a:p>
            <a:pPr eaLnBrk="1" hangingPunct="1">
              <a:lnSpc>
                <a:spcPct val="80000"/>
              </a:lnSpc>
              <a:defRPr/>
            </a:pPr>
            <a:r>
              <a:rPr lang="en-US" b="1" dirty="0" smtClean="0"/>
              <a:t>Child preventive health</a:t>
            </a:r>
          </a:p>
          <a:p>
            <a:pPr eaLnBrk="1" hangingPunct="1">
              <a:lnSpc>
                <a:spcPct val="80000"/>
              </a:lnSpc>
              <a:defRPr/>
            </a:pPr>
            <a:r>
              <a:rPr lang="en-US" b="1" dirty="0" smtClean="0"/>
              <a:t>Satisfaction with health plans &amp; providers</a:t>
            </a:r>
          </a:p>
          <a:p>
            <a:pPr eaLnBrk="1" hangingPunct="1">
              <a:lnSpc>
                <a:spcPct val="80000"/>
              </a:lnSpc>
              <a:buFont typeface="Wingdings" pitchFamily="2" charset="2"/>
              <a:buNone/>
              <a:defRPr/>
            </a:pPr>
            <a:r>
              <a:rPr lang="en-US" dirty="0" smtClean="0"/>
              <a:t>Sections asked in rounds 3 and 5:</a:t>
            </a:r>
          </a:p>
          <a:p>
            <a:pPr eaLnBrk="1" hangingPunct="1">
              <a:lnSpc>
                <a:spcPct val="80000"/>
              </a:lnSpc>
              <a:defRPr/>
            </a:pPr>
            <a:r>
              <a:rPr lang="en-US" b="1" dirty="0" smtClean="0"/>
              <a:t>Assets </a:t>
            </a:r>
            <a:r>
              <a:rPr lang="en-US" dirty="0" smtClean="0"/>
              <a:t>(round 5 only)</a:t>
            </a:r>
            <a:r>
              <a:rPr lang="en-US" b="1" dirty="0" smtClean="0"/>
              <a:t> </a:t>
            </a:r>
          </a:p>
          <a:p>
            <a:pPr eaLnBrk="1" hangingPunct="1">
              <a:lnSpc>
                <a:spcPct val="80000"/>
              </a:lnSpc>
              <a:defRPr/>
            </a:pPr>
            <a:r>
              <a:rPr lang="en-US" b="1" dirty="0" smtClean="0"/>
              <a:t>Income</a:t>
            </a:r>
          </a:p>
          <a:p>
            <a:pPr eaLnBrk="1" hangingPunct="1">
              <a:lnSpc>
                <a:spcPct val="80000"/>
              </a:lnSpc>
              <a:defRPr/>
            </a:pPr>
            <a:r>
              <a:rPr lang="en-US" b="1" dirty="0" smtClean="0"/>
              <a:t>Preventive Care</a:t>
            </a:r>
          </a:p>
          <a:p>
            <a:pPr eaLnBrk="1" hangingPunct="1">
              <a:lnSpc>
                <a:spcPct val="80000"/>
              </a:lnSpc>
              <a:defRPr/>
            </a:pPr>
            <a:r>
              <a:rPr lang="en-US" b="1" dirty="0" smtClean="0"/>
              <a:t>Priority conditions</a:t>
            </a:r>
          </a:p>
          <a:p>
            <a:pPr eaLnBrk="1" hangingPunct="1">
              <a:lnSpc>
                <a:spcPct val="80000"/>
              </a:lnSpc>
              <a:defRPr/>
            </a:pPr>
            <a:endParaRPr lang="en-US" b="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a:xfrm>
            <a:off x="1676400" y="228600"/>
            <a:ext cx="7002463" cy="914400"/>
          </a:xfrm>
        </p:spPr>
        <p:txBody>
          <a:bodyPr/>
          <a:lstStyle/>
          <a:p>
            <a:pPr eaLnBrk="1" hangingPunct="1">
              <a:defRPr/>
            </a:pPr>
            <a:r>
              <a:rPr lang="en-US" sz="3200" dirty="0" smtClean="0"/>
              <a:t>MEPS-HC Supplemental Paper Questionnaires</a:t>
            </a:r>
          </a:p>
        </p:txBody>
      </p:sp>
      <p:sp>
        <p:nvSpPr>
          <p:cNvPr id="574467" name="Rectangle 3"/>
          <p:cNvSpPr>
            <a:spLocks noGrp="1" noChangeArrowheads="1"/>
          </p:cNvSpPr>
          <p:nvPr>
            <p:ph type="body" idx="1"/>
          </p:nvPr>
        </p:nvSpPr>
        <p:spPr>
          <a:xfrm>
            <a:off x="914400" y="1524000"/>
            <a:ext cx="7848600" cy="4876800"/>
          </a:xfrm>
        </p:spPr>
        <p:txBody>
          <a:bodyPr/>
          <a:lstStyle/>
          <a:p>
            <a:pPr eaLnBrk="1" hangingPunct="1">
              <a:lnSpc>
                <a:spcPct val="70000"/>
              </a:lnSpc>
              <a:buFont typeface="Wingdings" pitchFamily="2" charset="2"/>
              <a:buNone/>
              <a:defRPr/>
            </a:pPr>
            <a:endParaRPr lang="en-US" sz="2800" b="1" dirty="0" smtClean="0"/>
          </a:p>
          <a:p>
            <a:pPr eaLnBrk="1" hangingPunct="1">
              <a:lnSpc>
                <a:spcPct val="70000"/>
              </a:lnSpc>
              <a:defRPr/>
            </a:pPr>
            <a:r>
              <a:rPr lang="en-US" b="1" dirty="0" smtClean="0"/>
              <a:t>Diabetes Care Survey (DCS)</a:t>
            </a:r>
          </a:p>
          <a:p>
            <a:pPr lvl="1" eaLnBrk="1" hangingPunct="1">
              <a:lnSpc>
                <a:spcPct val="70000"/>
              </a:lnSpc>
              <a:buFontTx/>
              <a:buChar char="•"/>
              <a:defRPr/>
            </a:pPr>
            <a:r>
              <a:rPr lang="en-US" sz="2400" b="1" dirty="0" smtClean="0"/>
              <a:t>Given once a year to each adult identified as having diabetes</a:t>
            </a:r>
          </a:p>
          <a:p>
            <a:pPr lvl="1" eaLnBrk="1" hangingPunct="1">
              <a:lnSpc>
                <a:spcPct val="70000"/>
              </a:lnSpc>
              <a:buFontTx/>
              <a:buChar char="•"/>
              <a:defRPr/>
            </a:pPr>
            <a:endParaRPr lang="en-US" sz="1600" b="1" dirty="0" smtClean="0"/>
          </a:p>
          <a:p>
            <a:pPr eaLnBrk="1" hangingPunct="1">
              <a:lnSpc>
                <a:spcPct val="70000"/>
              </a:lnSpc>
              <a:defRPr/>
            </a:pPr>
            <a:r>
              <a:rPr lang="en-US" b="1" dirty="0" smtClean="0"/>
              <a:t>Adult SAQ</a:t>
            </a:r>
          </a:p>
          <a:p>
            <a:pPr lvl="1" eaLnBrk="1" hangingPunct="1">
              <a:lnSpc>
                <a:spcPct val="70000"/>
              </a:lnSpc>
              <a:buFontTx/>
              <a:buChar char="•"/>
              <a:defRPr/>
            </a:pPr>
            <a:r>
              <a:rPr lang="en-US" sz="2400" b="1" dirty="0" smtClean="0"/>
              <a:t>Given once a year to each adult 18 years old and older </a:t>
            </a:r>
          </a:p>
          <a:p>
            <a:pPr lvl="1" eaLnBrk="1" hangingPunct="1">
              <a:lnSpc>
                <a:spcPct val="70000"/>
              </a:lnSpc>
              <a:buFontTx/>
              <a:buChar char="•"/>
              <a:defRPr/>
            </a:pPr>
            <a:endParaRPr lang="en-US" sz="2400" b="1" dirty="0" smtClean="0"/>
          </a:p>
          <a:p>
            <a:pPr eaLnBrk="1" hangingPunct="1">
              <a:lnSpc>
                <a:spcPct val="70000"/>
              </a:lnSpc>
              <a:defRPr/>
            </a:pPr>
            <a:r>
              <a:rPr lang="en-US" sz="2800" b="1" dirty="0" smtClean="0"/>
              <a:t>Cancer SAQ</a:t>
            </a:r>
          </a:p>
          <a:p>
            <a:pPr lvl="1" eaLnBrk="1" hangingPunct="1">
              <a:lnSpc>
                <a:spcPct val="70000"/>
              </a:lnSpc>
              <a:defRPr/>
            </a:pPr>
            <a:r>
              <a:rPr lang="en-US" sz="2400" b="1" dirty="0" smtClean="0"/>
              <a:t>Given only in Panel 15 round 5 and </a:t>
            </a:r>
            <a:r>
              <a:rPr lang="en-US" sz="2400" b="1" dirty="0" smtClean="0"/>
              <a:t>Panel </a:t>
            </a:r>
            <a:r>
              <a:rPr lang="en-US" sz="2400" b="1" dirty="0" smtClean="0"/>
              <a:t>16 round 3 to each person identified as having cancer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Default Design">
  <a:themeElements>
    <a:clrScheme name="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9_Default Design">
  <a:themeElements>
    <a:clrScheme name="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9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9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9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9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9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9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9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9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9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9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9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9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0_Default Design">
  <a:themeElements>
    <a:clrScheme name="1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0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0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0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0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0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0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0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0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0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0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0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0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2_Default Design">
  <a:themeElements>
    <a:clrScheme name="1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4_Default Design">
  <a:themeElements>
    <a:clrScheme name="1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4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4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4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4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4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4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4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4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4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4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4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Default Design">
  <a:themeElements>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master slide AHRQ March 2005">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master slide AHRQ March 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aster slide AHRQ March 20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 slide AHRQ March 20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 slide AHRQ March 20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 slide AHRQ March 20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 slide AHRQ March 20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 slide AHRQ March 20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 slide AHRQ March 20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9937</TotalTime>
  <Words>5813</Words>
  <Application>Microsoft Office PowerPoint</Application>
  <PresentationFormat>On-screen Show (4:3)</PresentationFormat>
  <Paragraphs>798</Paragraphs>
  <Slides>64</Slides>
  <Notes>63</Notes>
  <HiddenSlides>0</HiddenSlides>
  <MMClips>0</MMClips>
  <ScaleCrop>false</ScaleCrop>
  <HeadingPairs>
    <vt:vector size="8" baseType="variant">
      <vt:variant>
        <vt:lpstr>Fonts Used</vt:lpstr>
      </vt:variant>
      <vt:variant>
        <vt:i4>4</vt:i4>
      </vt:variant>
      <vt:variant>
        <vt:lpstr>Theme</vt:lpstr>
      </vt:variant>
      <vt:variant>
        <vt:i4>8</vt:i4>
      </vt:variant>
      <vt:variant>
        <vt:lpstr>Embedded OLE Servers</vt:lpstr>
      </vt:variant>
      <vt:variant>
        <vt:i4>1</vt:i4>
      </vt:variant>
      <vt:variant>
        <vt:lpstr>Slide Titles</vt:lpstr>
      </vt:variant>
      <vt:variant>
        <vt:i4>64</vt:i4>
      </vt:variant>
    </vt:vector>
  </HeadingPairs>
  <TitlesOfParts>
    <vt:vector size="77" baseType="lpstr">
      <vt:lpstr>Arial</vt:lpstr>
      <vt:lpstr>Wingdings</vt:lpstr>
      <vt:lpstr>Monotype Sorts</vt:lpstr>
      <vt:lpstr>Times New Roman</vt:lpstr>
      <vt:lpstr>Default Design</vt:lpstr>
      <vt:lpstr>6_Default Design</vt:lpstr>
      <vt:lpstr>9_Default Design</vt:lpstr>
      <vt:lpstr>10_Default Design</vt:lpstr>
      <vt:lpstr>12_Default Design</vt:lpstr>
      <vt:lpstr>14_Default Design</vt:lpstr>
      <vt:lpstr>3_Default Design</vt:lpstr>
      <vt:lpstr>master slide AHRQ March 2005</vt:lpstr>
      <vt:lpstr>Microsoft Photo Editor 3.0 Photo</vt:lpstr>
      <vt:lpstr> The Medical Expenditure Panel Survey:  Data Resources to  Inform Research &amp; Policy </vt:lpstr>
      <vt:lpstr>MEPS History</vt:lpstr>
      <vt:lpstr>MEPS Survey Components</vt:lpstr>
      <vt:lpstr>Medical Expenditure Panel Survey – Household Component </vt:lpstr>
      <vt:lpstr>MEPS-Household Component Survey Design</vt:lpstr>
      <vt:lpstr>MEPS Panel Design:  Data Reference Periods</vt:lpstr>
      <vt:lpstr>MEPS-HC  Core Interview Content</vt:lpstr>
      <vt:lpstr>MEPS- HC Supplemental CAPI Sections</vt:lpstr>
      <vt:lpstr>MEPS-HC Supplemental Paper Questionnaires</vt:lpstr>
      <vt:lpstr>Levels of MEPS-HC Public Use Files</vt:lpstr>
      <vt:lpstr>MEPS-HC Caveats and Limitations</vt:lpstr>
      <vt:lpstr>MEPS Medical Provider Component (MPC) - Purpose</vt:lpstr>
      <vt:lpstr>MEPS-MPC (Medical Provider Component)</vt:lpstr>
      <vt:lpstr>Medical Provider Component (MEPS) Data</vt:lpstr>
      <vt:lpstr>MEPS-IC Survey</vt:lpstr>
      <vt:lpstr>MEPS-IC (Insurance Component)</vt:lpstr>
      <vt:lpstr>MEPS-IC Sample Design</vt:lpstr>
      <vt:lpstr>MEPS-IC Sample Design</vt:lpstr>
      <vt:lpstr>Types of Information Collected</vt:lpstr>
      <vt:lpstr>Slide 20</vt:lpstr>
      <vt:lpstr>MEPS Condition Roster</vt:lpstr>
      <vt:lpstr>General File Structure</vt:lpstr>
      <vt:lpstr>Condition Enumeration</vt:lpstr>
      <vt:lpstr>Condition Enumeration</vt:lpstr>
      <vt:lpstr>Priority Conditions</vt:lpstr>
      <vt:lpstr>  Priority Conditions List </vt:lpstr>
      <vt:lpstr>Medical Events</vt:lpstr>
      <vt:lpstr>Disability Days</vt:lpstr>
      <vt:lpstr>Reporting and Recording  Conditions</vt:lpstr>
      <vt:lpstr>Condition Coding </vt:lpstr>
      <vt:lpstr>Slide 31</vt:lpstr>
      <vt:lpstr>Health Care Utilization </vt:lpstr>
      <vt:lpstr>Health Care Expenditures</vt:lpstr>
      <vt:lpstr>Source of Payment Categories</vt:lpstr>
      <vt:lpstr>Sources of Expenditure Data</vt:lpstr>
      <vt:lpstr>Sources of Expenditure Data by Event Type</vt:lpstr>
      <vt:lpstr>Annual Expenditure Data</vt:lpstr>
      <vt:lpstr>Event Level File Record Units</vt:lpstr>
      <vt:lpstr>Flat Fees </vt:lpstr>
      <vt:lpstr>Zero Dollar Events</vt:lpstr>
      <vt:lpstr>Slide 41</vt:lpstr>
      <vt:lpstr>MEPS Website  www.meps.ahrq.gov</vt:lpstr>
      <vt:lpstr>Slide 43</vt:lpstr>
      <vt:lpstr>Slide 44</vt:lpstr>
      <vt:lpstr>Data User Workshops</vt:lpstr>
      <vt:lpstr>MEPS Publications</vt:lpstr>
      <vt:lpstr>Micro Data Files</vt:lpstr>
      <vt:lpstr>Contact Information</vt:lpstr>
      <vt:lpstr>AHRQ Data Center</vt:lpstr>
      <vt:lpstr>AHRQ Data Center Facilities</vt:lpstr>
      <vt:lpstr>ADC Guidelines</vt:lpstr>
      <vt:lpstr>ADC Limited Remote Access</vt:lpstr>
      <vt:lpstr>ADC Application   Procedures</vt:lpstr>
      <vt:lpstr>Data Center Questions</vt:lpstr>
      <vt:lpstr>Census Bureau  Research Data Centers (RDC)</vt:lpstr>
      <vt:lpstr>Slide 56</vt:lpstr>
      <vt:lpstr>MEPS Web Analytical Tools</vt:lpstr>
      <vt:lpstr>MEPSnet Query Tools</vt:lpstr>
      <vt:lpstr>Customizable Summary Data Tables</vt:lpstr>
      <vt:lpstr>Medical Expenditure Panel Survey </vt:lpstr>
      <vt:lpstr>Major Areas of Health Research Topics Using MEPS Data</vt:lpstr>
      <vt:lpstr> Sources of Useful Information</vt:lpstr>
      <vt:lpstr>Variable Naming Conventions </vt:lpstr>
      <vt:lpstr>General Tips</vt:lpstr>
    </vt:vector>
  </TitlesOfParts>
  <Company>DHHS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Kind of Care Are We Buying?</dc:title>
  <dc:creator>Steven Cohen</dc:creator>
  <cp:lastModifiedBy>DHHS</cp:lastModifiedBy>
  <cp:revision>101</cp:revision>
  <dcterms:created xsi:type="dcterms:W3CDTF">2006-06-21T18:32:08Z</dcterms:created>
  <dcterms:modified xsi:type="dcterms:W3CDTF">2012-08-24T21:24:54Z</dcterms:modified>
</cp:coreProperties>
</file>