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697" r:id="rId2"/>
    <p:sldId id="1255" r:id="rId3"/>
    <p:sldId id="1253" r:id="rId4"/>
    <p:sldId id="1258" r:id="rId5"/>
    <p:sldId id="1259" r:id="rId6"/>
    <p:sldId id="1261" r:id="rId7"/>
    <p:sldId id="1262" r:id="rId8"/>
    <p:sldId id="1267" r:id="rId9"/>
    <p:sldId id="1263" r:id="rId10"/>
    <p:sldId id="1268" r:id="rId11"/>
    <p:sldId id="1264" r:id="rId12"/>
    <p:sldId id="1265" r:id="rId13"/>
    <p:sldId id="1271" r:id="rId14"/>
    <p:sldId id="1270" r:id="rId15"/>
    <p:sldId id="1269" r:id="rId16"/>
    <p:sldId id="1272" r:id="rId17"/>
    <p:sldId id="1273" r:id="rId18"/>
    <p:sldId id="1274" r:id="rId19"/>
    <p:sldId id="1275" r:id="rId20"/>
    <p:sldId id="1276" r:id="rId21"/>
    <p:sldId id="1256" r:id="rId22"/>
    <p:sldId id="1065" r:id="rId23"/>
    <p:sldId id="1074" r:id="rId24"/>
    <p:sldId id="1075" r:id="rId25"/>
    <p:sldId id="1266" r:id="rId26"/>
    <p:sldId id="125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21E"/>
    <a:srgbClr val="FFF6B7"/>
    <a:srgbClr val="48D958"/>
    <a:srgbClr val="FF1332"/>
    <a:srgbClr val="FF42A8"/>
    <a:srgbClr val="4EBA71"/>
    <a:srgbClr val="7D30BA"/>
    <a:srgbClr val="9231BA"/>
    <a:srgbClr val="558ED5"/>
    <a:srgbClr val="FF56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002" autoAdjust="0"/>
    <p:restoredTop sz="85072" autoAdjust="0"/>
  </p:normalViewPr>
  <p:slideViewPr>
    <p:cSldViewPr snapToGrid="0" snapToObjects="1">
      <p:cViewPr>
        <p:scale>
          <a:sx n="99" d="100"/>
          <a:sy n="99" d="100"/>
        </p:scale>
        <p:origin x="-402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20"/>
    </p:cViewPr>
  </p:sorterViewPr>
  <p:notesViewPr>
    <p:cSldViewPr snapToGrid="0" snapToObjects="1">
      <p:cViewPr varScale="1">
        <p:scale>
          <a:sx n="75" d="100"/>
          <a:sy n="75" d="100"/>
        </p:scale>
        <p:origin x="-310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475F5-7DC7-014B-8889-9210AEA90AA5}" type="datetimeFigureOut">
              <a:rPr lang="en-US" smtClean="0"/>
              <a:pPr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9055F-A644-4642-923F-BB29F1DEA6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7172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6532C-C6B5-364E-BB05-F31FA39E61F4}" type="datetimeFigureOut">
              <a:rPr lang="en-US" smtClean="0"/>
              <a:pPr/>
              <a:t>10/5/2012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6EED2-D1A1-934A-8F92-2D67587D81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42802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0551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Observed 8 blind people in their place of work (or home office)</a:t>
            </a:r>
          </a:p>
          <a:p>
            <a:endParaRPr lang="en-US" dirty="0" smtClean="0"/>
          </a:p>
          <a:p>
            <a:r>
              <a:rPr lang="en-US" dirty="0" smtClean="0"/>
              <a:t>Walkthrough of personal space</a:t>
            </a:r>
          </a:p>
          <a:p>
            <a:endParaRPr lang="en-US" dirty="0" smtClean="0"/>
          </a:p>
          <a:p>
            <a:r>
              <a:rPr lang="en-US" dirty="0" smtClean="0"/>
              <a:t>Discussed organization strategies, difficulties</a:t>
            </a:r>
          </a:p>
          <a:p>
            <a:endParaRPr lang="en-US" dirty="0" smtClean="0"/>
          </a:p>
          <a:p>
            <a:r>
              <a:rPr lang="en-US" dirty="0" smtClean="0"/>
              <a:t>Asked people to organize a shoebox full of vacation souvenirs</a:t>
            </a:r>
          </a:p>
          <a:p>
            <a:endParaRPr lang="en-US" dirty="0" smtClean="0"/>
          </a:p>
          <a:p>
            <a:r>
              <a:rPr lang="en-US" sz="2400" dirty="0" smtClean="0"/>
              <a:t>Results: </a:t>
            </a:r>
          </a:p>
          <a:p>
            <a:pPr lvl="1"/>
            <a:r>
              <a:rPr lang="en-US" sz="2000" dirty="0" smtClean="0"/>
              <a:t>Organization strategies varied</a:t>
            </a:r>
          </a:p>
          <a:p>
            <a:pPr lvl="1"/>
            <a:r>
              <a:rPr lang="en-US" sz="2000" dirty="0" smtClean="0"/>
              <a:t>Consistent locations important</a:t>
            </a:r>
          </a:p>
          <a:p>
            <a:pPr lvl="1"/>
            <a:r>
              <a:rPr lang="en-US" sz="2000" dirty="0" smtClean="0"/>
              <a:t>Search is difficult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4232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in particular</a:t>
            </a:r>
            <a:r>
              <a:rPr lang="en-US" baseline="0" dirty="0" smtClean="0"/>
              <a:t> how can we change an existing device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I’ll primarily focus on input.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3400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1.3 million blind people in the 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1730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Cane images: http://</a:t>
            </a:r>
            <a:r>
              <a:rPr lang="en-US" dirty="0" err="1" smtClean="0"/>
              <a:t>www.personal.psu.edu</a:t>
            </a:r>
            <a:r>
              <a:rPr lang="en-US" dirty="0" smtClean="0"/>
              <a:t>/jlm6010/blogs/la101h/2011/04/</a:t>
            </a:r>
            <a:r>
              <a:rPr lang="en-US" dirty="0" err="1" smtClean="0"/>
              <a:t>blindness.html</a:t>
            </a:r>
            <a:endParaRPr lang="en-US" dirty="0" smtClean="0"/>
          </a:p>
          <a:p>
            <a:r>
              <a:rPr lang="en-US" dirty="0" smtClean="0"/>
              <a:t>Grandparent: http://</a:t>
            </a:r>
            <a:r>
              <a:rPr lang="en-US" dirty="0" err="1" smtClean="0"/>
              <a:t>www.frsa.org.au</a:t>
            </a:r>
            <a:r>
              <a:rPr lang="en-US" dirty="0" smtClean="0"/>
              <a:t>/site/</a:t>
            </a:r>
            <a:r>
              <a:rPr lang="en-US" dirty="0" err="1" smtClean="0"/>
              <a:t>Grandparent_carers.php</a:t>
            </a:r>
            <a:endParaRPr lang="en-US" dirty="0" smtClean="0"/>
          </a:p>
          <a:p>
            <a:r>
              <a:rPr lang="en-US" dirty="0" smtClean="0"/>
              <a:t>Text while walking: http://</a:t>
            </a:r>
            <a:r>
              <a:rPr lang="en-US" dirty="0" err="1" smtClean="0"/>
              <a:t>www.annarbor.com</a:t>
            </a:r>
            <a:r>
              <a:rPr lang="en-US" dirty="0" smtClean="0"/>
              <a:t>/business-review/texting-while-walking-next-distraction-to-require-tech-solution-experts-say/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1892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impact</a:t>
            </a:r>
            <a:r>
              <a:rPr lang="en-US" baseline="0" dirty="0" smtClean="0"/>
              <a:t> has been noted by the blind community.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inaccessibility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6EED2-D1A1-934A-8F92-2D67587D81F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713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Gill Sans"/>
                <a:cs typeface="Gill San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Gill Sans"/>
                <a:cs typeface="Gill San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ill Sans"/>
                <a:cs typeface="Gill Sans"/>
              </a:defRPr>
            </a:lvl1pPr>
          </a:lstStyle>
          <a:p>
            <a:fld id="{68760646-72B9-B641-AF1F-7241A17FB602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ill Sans"/>
                <a:cs typeface="Gill San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ill Sans"/>
                <a:cs typeface="Gill Sans"/>
              </a:defRPr>
            </a:lvl1pPr>
          </a:lstStyle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9744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2537D-AF3A-6146-BBB7-B63D72B28569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709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9429-A72D-9444-AD57-20CC5F2DE69E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078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4A8F0-9EE0-0F42-B7A0-F9044C16ADD7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969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D7F65-41F6-9D4C-A61E-38EEC6CE7D5F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4565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7FFE2-1F56-C544-8D98-B9A6956EDEFA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382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A1EE-06B7-614D-9C7F-3EA6320706AB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4082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EB27-5524-C945-A57B-98220A77D342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625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D70E8-D01A-BA4C-9351-54D9159E2DC4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298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730B0-9D82-F146-AC82-94AB8A447502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947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DB33E-CBE8-2C4D-BED4-4D5A52BE258E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96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4472"/>
            <a:ext cx="8229600" cy="1030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596"/>
            <a:ext cx="8229600" cy="4830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Helvetica"/>
              </a:defRPr>
            </a:lvl1pPr>
          </a:lstStyle>
          <a:p>
            <a:fld id="{191BCC18-3460-D040-A634-2ECC2FBFC04A}" type="datetime1">
              <a:rPr lang="en-US" smtClean="0"/>
              <a:pPr/>
              <a:t>10/5/2012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Helvetica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Helvetica"/>
                <a:cs typeface="Helvetica"/>
              </a:defRPr>
            </a:lvl1pPr>
          </a:lstStyle>
          <a:p>
            <a:fld id="{CC02CEE1-4BA7-AE41-B4FA-EC6288DCBE8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5033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Helvetica"/>
          <a:ea typeface="+mn-ea"/>
          <a:cs typeface="Helvetic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Helvetica"/>
          <a:ea typeface="+mn-ea"/>
          <a:cs typeface="Helvetic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Helvetica"/>
          <a:ea typeface="+mn-ea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cTwWRcUlSk" TargetMode="External"/><Relationship Id="rId2" Type="http://schemas.openxmlformats.org/officeDocument/2006/relationships/hyperlink" Target="http://www.youtube.com/watch?v=496IAx6_xy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38875" y="269381"/>
            <a:ext cx="8753808" cy="1808704"/>
          </a:xfrm>
        </p:spPr>
        <p:txBody>
          <a:bodyPr anchor="t">
            <a:noAutofit/>
          </a:bodyPr>
          <a:lstStyle/>
          <a:p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Prototyping </a:t>
            </a:r>
            <a:r>
              <a:rPr lang="en-US" sz="4000" dirty="0" smtClean="0"/>
              <a:t>and </a:t>
            </a:r>
            <a:r>
              <a:rPr lang="en-US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Designing</a:t>
            </a:r>
            <a:r>
              <a:rPr lang="en-US" sz="4000" dirty="0" smtClean="0"/>
              <a:t> New Assistive Technologies for People with Disabilities</a:t>
            </a:r>
            <a:endParaRPr lang="en-US" sz="4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0191" y="5069834"/>
            <a:ext cx="8381530" cy="1617723"/>
          </a:xfrm>
        </p:spPr>
        <p:txBody>
          <a:bodyPr lIns="0" tIns="0" rIns="0" bIns="0" anchor="b">
            <a:noAutofit/>
          </a:bodyPr>
          <a:lstStyle/>
          <a:p>
            <a:pPr algn="l"/>
            <a:r>
              <a:rPr lang="en-US" sz="3400" dirty="0" smtClean="0">
                <a:solidFill>
                  <a:schemeClr val="tx1"/>
                </a:solidFill>
              </a:rPr>
              <a:t>Shaun Kane</a:t>
            </a:r>
          </a:p>
          <a:p>
            <a:pPr algn="l">
              <a:spcBef>
                <a:spcPts val="0"/>
              </a:spcBef>
            </a:pPr>
            <a:r>
              <a:rPr lang="en-US" sz="2400" dirty="0" smtClean="0">
                <a:solidFill>
                  <a:schemeClr val="tx1">
                    <a:lumMod val="65000"/>
                  </a:schemeClr>
                </a:solidFill>
              </a:rPr>
              <a:t>Human-Centered Computing @ UMBC</a:t>
            </a:r>
          </a:p>
          <a:p>
            <a:pPr algn="l">
              <a:spcBef>
                <a:spcPts val="0"/>
              </a:spcBef>
            </a:pP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http://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umbc.edu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/people/skane</a:t>
            </a:r>
          </a:p>
          <a:p>
            <a:pPr algn="l">
              <a:spcBef>
                <a:spcPts val="0"/>
              </a:spcBef>
            </a:pP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@</a:t>
            </a:r>
            <a:r>
              <a:rPr lang="en-US" sz="2400" dirty="0" err="1" smtClean="0">
                <a:solidFill>
                  <a:schemeClr val="tx1">
                    <a:lumMod val="75000"/>
                  </a:schemeClr>
                </a:solidFill>
              </a:rPr>
              <a:t>shaunkane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8" name="Picture 7" descr="slideruleuw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56648" y="2266392"/>
            <a:ext cx="2952512" cy="26966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020428" y="1840365"/>
            <a:ext cx="4751293" cy="31226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347064" y="29503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umbc-transparen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10572" y="5069834"/>
            <a:ext cx="1279478" cy="11875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799467" y="6317591"/>
            <a:ext cx="2344532" cy="5404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99467" y="6304763"/>
            <a:ext cx="2293216" cy="54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668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220"/>
            <a:ext cx="8229600" cy="4775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D9D9D9"/>
                </a:solidFill>
              </a:rPr>
              <a:t>“Yeah. I </a:t>
            </a:r>
            <a:r>
              <a:rPr lang="en-US" sz="2800" dirty="0">
                <a:solidFill>
                  <a:srgbClr val="D9D9D9"/>
                </a:solidFill>
              </a:rPr>
              <a:t>was at the social security office enquiring about getting a new S</a:t>
            </a:r>
            <a:r>
              <a:rPr lang="en-US" sz="2800" dirty="0" smtClean="0">
                <a:solidFill>
                  <a:srgbClr val="D9D9D9"/>
                </a:solidFill>
              </a:rPr>
              <a:t>ocial Security </a:t>
            </a:r>
            <a:r>
              <a:rPr lang="en-US" sz="2800" dirty="0">
                <a:solidFill>
                  <a:srgbClr val="D9D9D9"/>
                </a:solidFill>
              </a:rPr>
              <a:t>card. </a:t>
            </a:r>
            <a:r>
              <a:rPr lang="en-US" sz="2800" dirty="0" smtClean="0">
                <a:solidFill>
                  <a:srgbClr val="D9D9D9"/>
                </a:solidFill>
              </a:rPr>
              <a:t>You </a:t>
            </a:r>
            <a:r>
              <a:rPr lang="en-US" sz="2800" dirty="0">
                <a:solidFill>
                  <a:srgbClr val="D9D9D9"/>
                </a:solidFill>
              </a:rPr>
              <a:t>have to get a number at </a:t>
            </a:r>
            <a:r>
              <a:rPr lang="en-US" sz="2800" dirty="0" smtClean="0">
                <a:solidFill>
                  <a:srgbClr val="D9D9D9"/>
                </a:solidFill>
              </a:rPr>
              <a:t>the office, </a:t>
            </a:r>
            <a:r>
              <a:rPr lang="en-US" sz="2800" dirty="0">
                <a:solidFill>
                  <a:srgbClr val="D9D9D9"/>
                </a:solidFill>
              </a:rPr>
              <a:t>and the security guard was on a smoke </a:t>
            </a:r>
            <a:r>
              <a:rPr lang="en-US" sz="2800" dirty="0" smtClean="0">
                <a:solidFill>
                  <a:srgbClr val="D9D9D9"/>
                </a:solidFill>
              </a:rPr>
              <a:t>break, </a:t>
            </a:r>
            <a:r>
              <a:rPr lang="en-US" sz="2800" dirty="0">
                <a:solidFill>
                  <a:srgbClr val="D9D9D9"/>
                </a:solidFill>
              </a:rPr>
              <a:t>and it was a touch </a:t>
            </a:r>
            <a:r>
              <a:rPr lang="en-US" sz="2800" dirty="0" smtClean="0">
                <a:solidFill>
                  <a:srgbClr val="D9D9D9"/>
                </a:solidFill>
              </a:rPr>
              <a:t>screen, </a:t>
            </a:r>
            <a:r>
              <a:rPr lang="en-US" sz="2800" dirty="0">
                <a:solidFill>
                  <a:srgbClr val="D9D9D9"/>
                </a:solidFill>
              </a:rPr>
              <a:t>and </a:t>
            </a:r>
            <a:r>
              <a:rPr lang="en-US" sz="2800" dirty="0" smtClean="0">
                <a:solidFill>
                  <a:srgbClr val="D9D9D9"/>
                </a:solidFill>
              </a:rPr>
              <a:t>I </a:t>
            </a:r>
            <a:r>
              <a:rPr lang="en-US" sz="2800" dirty="0">
                <a:solidFill>
                  <a:srgbClr val="D9D9D9"/>
                </a:solidFill>
              </a:rPr>
              <a:t>couldn't use it and it was a big hassle. </a:t>
            </a:r>
            <a:r>
              <a:rPr lang="en-US" sz="2800" dirty="0" smtClean="0">
                <a:solidFill>
                  <a:srgbClr val="D9D9D9"/>
                </a:solidFill>
              </a:rPr>
              <a:t>Some </a:t>
            </a:r>
            <a:r>
              <a:rPr lang="en-US" sz="2800" dirty="0">
                <a:solidFill>
                  <a:srgbClr val="D9D9D9"/>
                </a:solidFill>
              </a:rPr>
              <a:t>sighted guy came in and helped me but it drew way too much attention to me. </a:t>
            </a:r>
            <a:r>
              <a:rPr lang="en-US" sz="2800" dirty="0" smtClean="0">
                <a:solidFill>
                  <a:srgbClr val="D9D9D9"/>
                </a:solidFill>
              </a:rPr>
              <a:t>I </a:t>
            </a:r>
            <a:r>
              <a:rPr lang="en-US" sz="2800" dirty="0">
                <a:solidFill>
                  <a:srgbClr val="D9D9D9"/>
                </a:solidFill>
              </a:rPr>
              <a:t>think it's kind of weird that an agency that's supposed to assist the disabled doesn't have accessibility things, that's kind of </a:t>
            </a:r>
            <a:r>
              <a:rPr lang="en-US" sz="2800" dirty="0" smtClean="0">
                <a:solidFill>
                  <a:srgbClr val="D9D9D9"/>
                </a:solidFill>
              </a:rPr>
              <a:t>stupid.”</a:t>
            </a:r>
            <a:endParaRPr lang="en-US" sz="2800" dirty="0">
              <a:solidFill>
                <a:srgbClr val="D9D9D9"/>
              </a:solidFill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Inaccessible touch screens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85117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292" y="5432079"/>
            <a:ext cx="7787313" cy="1443333"/>
          </a:xfrm>
        </p:spPr>
        <p:txBody>
          <a:bodyPr>
            <a:noAutofit/>
          </a:bodyPr>
          <a:lstStyle/>
          <a:p>
            <a:pPr marL="0" indent="0"/>
            <a:r>
              <a:rPr lang="en-US" sz="2600" dirty="0"/>
              <a:t>“Flat screens without a grid—a real tangible grid—are difficult for blind people … I think that flat screens are not really accessible.</a:t>
            </a:r>
            <a:r>
              <a:rPr lang="en-US" sz="2600" dirty="0" smtClean="0"/>
              <a:t>” </a:t>
            </a:r>
            <a:r>
              <a:rPr lang="en-US" sz="2000" dirty="0" smtClean="0"/>
              <a:t>(Kane </a:t>
            </a:r>
            <a:r>
              <a:rPr lang="en-US" sz="2000" i="1" dirty="0" smtClean="0"/>
              <a:t>et al., </a:t>
            </a:r>
            <a:r>
              <a:rPr lang="en-US" sz="2000" dirty="0" smtClean="0"/>
              <a:t>2008)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9144000" cy="551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6151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987778"/>
            <a:ext cx="9144000" cy="587022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18097" y="100841"/>
            <a:ext cx="7787313" cy="14433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/>
                <a:ea typeface="+mj-ea"/>
                <a:cs typeface="Helvetica"/>
              </a:defRPr>
            </a:lvl1pPr>
          </a:lstStyle>
          <a:p>
            <a:r>
              <a:rPr lang="en-US" sz="2200" dirty="0" smtClean="0"/>
              <a:t>But – touch is often how blind people interact with books, maps, and their physical environment.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8983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751" y="3809813"/>
            <a:ext cx="4064249" cy="30481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Exploring touch screens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5412"/>
            <a:ext cx="3879064" cy="537882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Important applications: maps, diagrams, documents, games</a:t>
            </a:r>
          </a:p>
          <a:p>
            <a:endParaRPr lang="en-US" sz="2600" dirty="0" smtClean="0"/>
          </a:p>
          <a:p>
            <a:r>
              <a:rPr lang="en-US" sz="2600" dirty="0" smtClean="0"/>
              <a:t>Location and spatial layout important</a:t>
            </a:r>
          </a:p>
          <a:p>
            <a:endParaRPr lang="en-US" sz="2600" i="1" dirty="0"/>
          </a:p>
          <a:p>
            <a:r>
              <a:rPr lang="en-US" sz="2600" dirty="0" smtClean="0"/>
              <a:t>How to find objects on screen?</a:t>
            </a:r>
          </a:p>
          <a:p>
            <a:endParaRPr lang="en-US" sz="2600" dirty="0"/>
          </a:p>
          <a:p>
            <a:r>
              <a:rPr lang="en-US" sz="2600" dirty="0" smtClean="0"/>
              <a:t>How to understand spatial relations?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>
                <a:solidFill>
                  <a:schemeClr val="tx1"/>
                </a:solidFill>
              </a:rPr>
              <a:pPr/>
              <a:t>13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028" y="772274"/>
            <a:ext cx="3439972" cy="258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098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Formative </a:t>
            </a:r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3753" y="1165412"/>
            <a:ext cx="3690507" cy="5462778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/>
              <a:t>Interviewed 8 blind office workers (4m,4f)</a:t>
            </a:r>
          </a:p>
          <a:p>
            <a:endParaRPr lang="en-US" sz="3000" dirty="0" smtClean="0"/>
          </a:p>
          <a:p>
            <a:r>
              <a:rPr lang="en-US" sz="3000" dirty="0" smtClean="0"/>
              <a:t>Discussed organization and search strategies</a:t>
            </a:r>
          </a:p>
          <a:p>
            <a:endParaRPr lang="en-US" sz="3000" dirty="0"/>
          </a:p>
          <a:p>
            <a:r>
              <a:rPr lang="en-US" sz="3000" dirty="0" smtClean="0"/>
              <a:t>Where they put things; how they found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573737" y="3524770"/>
            <a:ext cx="2414713" cy="195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IMG_062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34262" y="1335305"/>
            <a:ext cx="2207705" cy="1648965"/>
          </a:xfrm>
          <a:prstGeom prst="rect">
            <a:avLst/>
          </a:prstGeom>
        </p:spPr>
      </p:pic>
      <p:pic>
        <p:nvPicPr>
          <p:cNvPr id="8" name="Picture 7" descr="IMG_0640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0800000">
            <a:off x="6387612" y="1165412"/>
            <a:ext cx="2733886" cy="2041977"/>
          </a:xfrm>
          <a:prstGeom prst="rect">
            <a:avLst/>
          </a:prstGeom>
        </p:spPr>
      </p:pic>
      <p:pic>
        <p:nvPicPr>
          <p:cNvPr id="9" name="Picture 8" descr="IMG_0620.JP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5400000">
            <a:off x="4118687" y="3321472"/>
            <a:ext cx="1969442" cy="233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673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do it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65412"/>
            <a:ext cx="5085007" cy="4960751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Appropriate </a:t>
            </a:r>
            <a:r>
              <a:rPr lang="en-US" dirty="0" smtClean="0">
                <a:solidFill>
                  <a:srgbClr val="FFD21E"/>
                </a:solidFill>
              </a:rPr>
              <a:t>output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Speech and audio</a:t>
            </a:r>
          </a:p>
          <a:p>
            <a:pPr lvl="1"/>
            <a:endParaRPr lang="en-US" dirty="0"/>
          </a:p>
          <a:p>
            <a:r>
              <a:rPr lang="en-US" dirty="0" smtClean="0"/>
              <a:t>Appropriate </a:t>
            </a:r>
            <a:r>
              <a:rPr lang="en-US" dirty="0" smtClean="0">
                <a:solidFill>
                  <a:srgbClr val="FFD21E"/>
                </a:solidFill>
              </a:rPr>
              <a:t>input</a:t>
            </a:r>
          </a:p>
          <a:p>
            <a:pPr lvl="1"/>
            <a:r>
              <a:rPr lang="en-US" dirty="0" smtClean="0"/>
              <a:t>How do users touch the device?</a:t>
            </a:r>
          </a:p>
          <a:p>
            <a:pPr lvl="1"/>
            <a:r>
              <a:rPr lang="en-US" dirty="0" smtClean="0"/>
              <a:t>Screen layout</a:t>
            </a:r>
          </a:p>
          <a:p>
            <a:pPr lvl="1"/>
            <a:r>
              <a:rPr lang="en-US" dirty="0" smtClean="0"/>
              <a:t>Usable, reliable gestures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" name="Picture 9" descr="Screen shot 2011-02-05 at 11.27.0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21816" y="764422"/>
            <a:ext cx="2853830" cy="53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824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Mobile </a:t>
            </a:r>
            <a:r>
              <a:rPr lang="en-US" dirty="0"/>
              <a:t>phone: </a:t>
            </a:r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496IAx6_xys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Large </a:t>
            </a:r>
            <a:r>
              <a:rPr lang="en-US" dirty="0"/>
              <a:t>touch screen: </a:t>
            </a:r>
            <a:r>
              <a:rPr lang="en-US" dirty="0">
                <a:hlinkClick r:id="rId3"/>
              </a:rPr>
              <a:t>http://www.youtube.com/watch?v=</a:t>
            </a:r>
            <a:r>
              <a:rPr lang="en-US" dirty="0" smtClean="0">
                <a:hlinkClick r:id="rId3"/>
              </a:rPr>
              <a:t>acTwWRcUlSk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9031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projects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Access Overlays: Accessible touch screens for blind people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D21E"/>
                </a:solidFill>
              </a:rPr>
              <a:t>TalkAbout: Communication tools for people with aphasia</a:t>
            </a:r>
            <a:endParaRPr lang="en-US" dirty="0">
              <a:solidFill>
                <a:srgbClr val="FFD21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6" descr="ip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10404" y="1600200"/>
            <a:ext cx="3676396" cy="28381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7852" y="1600201"/>
            <a:ext cx="3493341" cy="290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5022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Shot 2012-09-06 at 6.52.55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68756" y="4038695"/>
            <a:ext cx="4975244" cy="281930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Aphasia center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16079" y="1295596"/>
            <a:ext cx="3571163" cy="52593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Serves ~40 adults with reading, comprehension, and speech difficulties caused by stroke</a:t>
            </a:r>
          </a:p>
          <a:p>
            <a:endParaRPr lang="en-US" sz="2800" dirty="0"/>
          </a:p>
          <a:p>
            <a:r>
              <a:rPr lang="en-US" sz="2800" dirty="0" smtClean="0"/>
              <a:t>Many use tablet communication software (but don’t like it)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" name="Picture 9" descr="Screen Shot 2012-09-06 at 6.52.14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07972" y="1165412"/>
            <a:ext cx="4936028" cy="279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7238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274" y="1500839"/>
            <a:ext cx="4276768" cy="506075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 created a </a:t>
            </a:r>
            <a:r>
              <a:rPr lang="en-US" dirty="0" smtClean="0">
                <a:solidFill>
                  <a:srgbClr val="FFD21E"/>
                </a:solidFill>
              </a:rPr>
              <a:t>location-aware</a:t>
            </a:r>
            <a:r>
              <a:rPr lang="en-US" dirty="0" smtClean="0"/>
              <a:t> communication tool for people with aphasia</a:t>
            </a:r>
          </a:p>
          <a:p>
            <a:endParaRPr lang="en-US" dirty="0" smtClean="0"/>
          </a:p>
          <a:p>
            <a:r>
              <a:rPr lang="en-US" dirty="0" smtClean="0"/>
              <a:t>Make it </a:t>
            </a:r>
            <a:r>
              <a:rPr lang="en-US" i="1" dirty="0" smtClean="0"/>
              <a:t>smarter</a:t>
            </a:r>
            <a:r>
              <a:rPr lang="en-US" dirty="0" smtClean="0"/>
              <a:t>: use context to determine what the user might want to say (</a:t>
            </a:r>
            <a:r>
              <a:rPr lang="en-US" i="1" dirty="0" smtClean="0"/>
              <a:t>e.g., </a:t>
            </a:r>
            <a:r>
              <a:rPr lang="en-US" dirty="0" smtClean="0"/>
              <a:t>talk about medicine when the user I at the doctor’s office)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Picture 6" descr="docto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97475" y="3263042"/>
            <a:ext cx="4146525" cy="3093308"/>
          </a:xfrm>
          <a:prstGeom prst="rect">
            <a:avLst/>
          </a:prstGeom>
        </p:spPr>
      </p:pic>
      <p:pic>
        <p:nvPicPr>
          <p:cNvPr id="8" name="Picture 7" descr="ipa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97475" y="0"/>
            <a:ext cx="4146525" cy="3201118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TalkAbout</a:t>
            </a:r>
            <a:br>
              <a:rPr lang="en-US" dirty="0" smtClean="0"/>
            </a:br>
            <a:r>
              <a:rPr lang="en-US" sz="2200" dirty="0" smtClean="0"/>
              <a:t>(Kane </a:t>
            </a:r>
            <a:r>
              <a:rPr lang="en-US" sz="2200" i="1" dirty="0" smtClean="0"/>
              <a:t>et al.,</a:t>
            </a:r>
            <a:r>
              <a:rPr lang="en-US" sz="2200" dirty="0" smtClean="0"/>
              <a:t> 2012)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1752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overview of accessible prototyping and design at UMBC</a:t>
            </a:r>
          </a:p>
          <a:p>
            <a:endParaRPr lang="en-US" dirty="0" smtClean="0"/>
          </a:p>
          <a:p>
            <a:r>
              <a:rPr lang="en-US" dirty="0" smtClean="0"/>
              <a:t>Two projects</a:t>
            </a:r>
          </a:p>
          <a:p>
            <a:pPr lvl="1"/>
            <a:r>
              <a:rPr lang="en-US" dirty="0" smtClean="0">
                <a:solidFill>
                  <a:srgbClr val="FFD21E"/>
                </a:solidFill>
              </a:rPr>
              <a:t>Accessible touch screens </a:t>
            </a:r>
            <a:r>
              <a:rPr lang="en-US" dirty="0" smtClean="0"/>
              <a:t>for blind people</a:t>
            </a:r>
          </a:p>
          <a:p>
            <a:pPr lvl="1"/>
            <a:r>
              <a:rPr lang="en-US" dirty="0" smtClean="0">
                <a:solidFill>
                  <a:srgbClr val="FFD21E"/>
                </a:solidFill>
              </a:rPr>
              <a:t>Smarter communication tools </a:t>
            </a:r>
            <a:r>
              <a:rPr lang="en-US" dirty="0" smtClean="0"/>
              <a:t>for people with aphasia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8545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TalkAbout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596"/>
            <a:ext cx="5392907" cy="524652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How to design with people who have difficulty communicating?</a:t>
            </a:r>
          </a:p>
          <a:p>
            <a:endParaRPr lang="en-US" dirty="0"/>
          </a:p>
          <a:p>
            <a:r>
              <a:rPr lang="en-US" dirty="0" smtClean="0"/>
              <a:t>Multiple approaches</a:t>
            </a:r>
          </a:p>
          <a:p>
            <a:pPr lvl="1"/>
            <a:r>
              <a:rPr lang="en-US" dirty="0" smtClean="0"/>
              <a:t>Created a “design team” of diverse users</a:t>
            </a:r>
          </a:p>
          <a:p>
            <a:pPr lvl="1"/>
            <a:r>
              <a:rPr lang="en-US" dirty="0" smtClean="0"/>
              <a:t>Worked closely with staff and instructors</a:t>
            </a:r>
          </a:p>
          <a:p>
            <a:pPr lvl="1"/>
            <a:r>
              <a:rPr lang="en-US" dirty="0" smtClean="0"/>
              <a:t>Used multiple forms of prototyping (diagrams, acting, interactive prototypes), and collecting feedback (paper forms, conversation)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73930" y="6356350"/>
            <a:ext cx="2133600" cy="365125"/>
          </a:xfrm>
        </p:spPr>
        <p:txBody>
          <a:bodyPr/>
          <a:lstStyle/>
          <a:p>
            <a:fld id="{CC02CEE1-4BA7-AE41-B4FA-EC6288DCBE8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 descr="2012-04-16 03.57.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67977" y="-40390"/>
            <a:ext cx="2976023" cy="2232017"/>
          </a:xfrm>
          <a:prstGeom prst="rect">
            <a:avLst/>
          </a:prstGeom>
        </p:spPr>
      </p:pic>
      <p:pic>
        <p:nvPicPr>
          <p:cNvPr id="6" name="Picture 5" descr="2012-04-16 03.58.2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67977" y="2296155"/>
            <a:ext cx="2976023" cy="22320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09098" y="4909800"/>
            <a:ext cx="2518823" cy="1446550"/>
          </a:xfrm>
          <a:prstGeom prst="rect">
            <a:avLst/>
          </a:prstGeom>
          <a:noFill/>
          <a:ln w="19050" cmpd="sng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Helvetica"/>
                <a:cs typeface="Helvetica"/>
              </a:rPr>
              <a:t>Our design team preferred our new prototype to their existing tools.</a:t>
            </a:r>
            <a:endParaRPr lang="en-US" sz="22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95776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</a:t>
            </a:r>
            <a:r>
              <a:rPr lang="en-US" dirty="0" smtClean="0">
                <a:solidFill>
                  <a:srgbClr val="FFD21E"/>
                </a:solidFill>
              </a:rPr>
              <a:t>redesign existing devices </a:t>
            </a:r>
            <a:r>
              <a:rPr lang="en-US" dirty="0" smtClean="0"/>
              <a:t>to make them more accessible</a:t>
            </a:r>
          </a:p>
          <a:p>
            <a:pPr lvl="1"/>
            <a:r>
              <a:rPr lang="en-US" dirty="0" smtClean="0"/>
              <a:t>Software easier to fix than hardware</a:t>
            </a:r>
          </a:p>
          <a:p>
            <a:pPr lvl="1"/>
            <a:endParaRPr lang="en-US" dirty="0"/>
          </a:p>
          <a:p>
            <a:r>
              <a:rPr lang="en-US" dirty="0" smtClean="0"/>
              <a:t>… by </a:t>
            </a:r>
            <a:r>
              <a:rPr lang="en-US" dirty="0" smtClean="0">
                <a:solidFill>
                  <a:srgbClr val="FFD21E"/>
                </a:solidFill>
              </a:rPr>
              <a:t>involving future users </a:t>
            </a:r>
            <a:r>
              <a:rPr lang="en-US" dirty="0" smtClean="0"/>
              <a:t>in design</a:t>
            </a:r>
          </a:p>
          <a:p>
            <a:pPr lvl="1"/>
            <a:r>
              <a:rPr lang="en-US" dirty="0" smtClean="0"/>
              <a:t>Adaptations become device features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Sometimes even our design methods must be flexible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8109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9437"/>
            <a:ext cx="8229600" cy="881528"/>
          </a:xfrm>
        </p:spPr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422" y="1822216"/>
            <a:ext cx="5546858" cy="4297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Shaun Kane</a:t>
            </a:r>
            <a:br>
              <a:rPr lang="en-US" dirty="0" smtClean="0"/>
            </a:br>
            <a:r>
              <a:rPr lang="en-US" sz="2400" dirty="0" err="1" smtClean="0">
                <a:solidFill>
                  <a:srgbClr val="FFD21E"/>
                </a:solidFill>
              </a:rPr>
              <a:t>skane@umbc.edu</a:t>
            </a:r>
            <a:r>
              <a:rPr lang="en-US" sz="2400" dirty="0" smtClean="0">
                <a:solidFill>
                  <a:srgbClr val="FFD21E"/>
                </a:solidFill>
              </a:rPr>
              <a:t/>
            </a:r>
            <a:br>
              <a:rPr lang="en-US" sz="2400" dirty="0" smtClean="0">
                <a:solidFill>
                  <a:srgbClr val="FFD21E"/>
                </a:solidFill>
              </a:rPr>
            </a:br>
            <a:r>
              <a:rPr lang="en-US" sz="2400" dirty="0" smtClean="0">
                <a:solidFill>
                  <a:srgbClr val="FFD21E"/>
                </a:solidFill>
              </a:rPr>
              <a:t>http://</a:t>
            </a:r>
            <a:r>
              <a:rPr lang="en-US" sz="2400" dirty="0" err="1" smtClean="0">
                <a:solidFill>
                  <a:srgbClr val="FFD21E"/>
                </a:solidFill>
              </a:rPr>
              <a:t>umbc.edu</a:t>
            </a:r>
            <a:r>
              <a:rPr lang="en-US" sz="2400" dirty="0" smtClean="0">
                <a:solidFill>
                  <a:srgbClr val="FFD21E"/>
                </a:solidFill>
              </a:rPr>
              <a:t>/people/skane</a:t>
            </a:r>
            <a:br>
              <a:rPr lang="en-US" sz="2400" dirty="0" smtClean="0">
                <a:solidFill>
                  <a:srgbClr val="FFD21E"/>
                </a:solidFill>
              </a:rPr>
            </a:br>
            <a:r>
              <a:rPr lang="en-US" sz="2400" dirty="0" smtClean="0">
                <a:solidFill>
                  <a:srgbClr val="FFD21E"/>
                </a:solidFill>
              </a:rPr>
              <a:t>http://</a:t>
            </a:r>
            <a:r>
              <a:rPr lang="en-US" sz="2400" dirty="0" err="1" smtClean="0">
                <a:solidFill>
                  <a:srgbClr val="FFD21E"/>
                </a:solidFill>
              </a:rPr>
              <a:t>twitter.com</a:t>
            </a:r>
            <a:r>
              <a:rPr lang="en-US" sz="2400" dirty="0" smtClean="0">
                <a:solidFill>
                  <a:srgbClr val="FFD21E"/>
                </a:solidFill>
              </a:rPr>
              <a:t>/</a:t>
            </a:r>
            <a:r>
              <a:rPr lang="en-US" sz="2400" dirty="0" err="1" smtClean="0">
                <a:solidFill>
                  <a:srgbClr val="FFD21E"/>
                </a:solidFill>
              </a:rPr>
              <a:t>shaunkane</a:t>
            </a:r>
            <a:endParaRPr lang="en-US" sz="2400" dirty="0" smtClean="0">
              <a:solidFill>
                <a:srgbClr val="FFD21E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D21E"/>
                </a:solidFill>
              </a:rPr>
              <a:t>http://</a:t>
            </a:r>
            <a:r>
              <a:rPr lang="en-US" sz="2400" dirty="0" err="1" smtClean="0">
                <a:solidFill>
                  <a:srgbClr val="FFD21E"/>
                </a:solidFill>
              </a:rPr>
              <a:t>umbcpad.com</a:t>
            </a:r>
            <a:endParaRPr lang="en-US" sz="2400" dirty="0" smtClean="0">
              <a:solidFill>
                <a:srgbClr val="FFD21E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rgbClr val="48D958"/>
              </a:solidFill>
            </a:endParaRPr>
          </a:p>
        </p:txBody>
      </p:sp>
      <p:pic>
        <p:nvPicPr>
          <p:cNvPr id="6" name="Picture 5" descr="umbc-transparent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79693" y="5185041"/>
            <a:ext cx="1600347" cy="1485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66751" y="3176173"/>
            <a:ext cx="3406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UMBC Prototyping and Design Lab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66751" y="0"/>
            <a:ext cx="4065358" cy="305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690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769429" y="3994180"/>
            <a:ext cx="3305414" cy="2809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benefits?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About </a:t>
            </a:r>
            <a:r>
              <a:rPr lang="en-US" sz="2800" dirty="0">
                <a:solidFill>
                  <a:srgbClr val="FFD21E"/>
                </a:solidFill>
              </a:rPr>
              <a:t>25 million people </a:t>
            </a:r>
            <a:r>
              <a:rPr lang="en-US" sz="2800" dirty="0"/>
              <a:t>in the US have some </a:t>
            </a:r>
            <a:r>
              <a:rPr lang="en-US" sz="2800" dirty="0" smtClean="0"/>
              <a:t>visual </a:t>
            </a:r>
            <a:r>
              <a:rPr lang="en-US" sz="2800" dirty="0"/>
              <a:t>impairment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(National Health Interview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Survey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2008)</a:t>
            </a:r>
            <a:endParaRPr lang="en-US" sz="2000" dirty="0"/>
          </a:p>
          <a:p>
            <a:endParaRPr lang="en-US" sz="2800" dirty="0" smtClean="0"/>
          </a:p>
          <a:p>
            <a:r>
              <a:rPr lang="en-US" sz="2800" dirty="0" smtClean="0"/>
              <a:t>As many as </a:t>
            </a:r>
            <a:r>
              <a:rPr lang="en-US" sz="2800" dirty="0" smtClean="0">
                <a:solidFill>
                  <a:srgbClr val="FFD21E"/>
                </a:solidFill>
              </a:rPr>
              <a:t>25% of computer users </a:t>
            </a:r>
            <a:r>
              <a:rPr lang="en-US" sz="2800" dirty="0" smtClean="0"/>
              <a:t>may benefit from visual accessibility tools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(Microsoft 2004)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6761" y="4892734"/>
            <a:ext cx="2548063" cy="19110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8106" y="4893960"/>
            <a:ext cx="2878276" cy="190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167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 to everyday 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4294967295"/>
          </p:nvPr>
        </p:nvSpPr>
        <p:spPr>
          <a:xfrm>
            <a:off x="4444857" y="1600200"/>
            <a:ext cx="4241943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800" dirty="0" smtClean="0"/>
              <a:t>“Can </a:t>
            </a:r>
            <a:r>
              <a:rPr lang="en-US" sz="3800" dirty="0"/>
              <a:t>I ski 60 miles an hour downhill? Yes. Use a flat panel microwave? </a:t>
            </a:r>
            <a:r>
              <a:rPr lang="en-US" sz="3800" dirty="0" smtClean="0"/>
              <a:t>No.”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3000" dirty="0" smtClean="0">
                <a:solidFill>
                  <a:schemeClr val="tx1">
                    <a:lumMod val="75000"/>
                  </a:schemeClr>
                </a:solidFill>
              </a:rPr>
              <a:t>–Mike May, </a:t>
            </a:r>
            <a:br>
              <a:rPr lang="en-US" sz="30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sz="3000" dirty="0" err="1" smtClean="0">
                <a:solidFill>
                  <a:schemeClr val="tx1">
                    <a:lumMod val="75000"/>
                  </a:schemeClr>
                </a:solidFill>
              </a:rPr>
              <a:t>Sendero</a:t>
            </a:r>
            <a:r>
              <a:rPr lang="en-US" sz="3000" dirty="0" smtClean="0">
                <a:solidFill>
                  <a:schemeClr val="tx1">
                    <a:lumMod val="75000"/>
                  </a:schemeClr>
                </a:solidFill>
              </a:rPr>
              <a:t> Group (2009) </a:t>
            </a:r>
            <a:endParaRPr lang="en-US" sz="30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89990"/>
            <a:ext cx="3645098" cy="343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165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472"/>
            <a:ext cx="8229600" cy="1340712"/>
          </a:xfrm>
        </p:spPr>
        <p:txBody>
          <a:bodyPr>
            <a:normAutofit fontScale="90000"/>
          </a:bodyPr>
          <a:lstStyle/>
          <a:p>
            <a:r>
              <a:rPr lang="en-US" dirty="0"/>
              <a:t>P</a:t>
            </a:r>
            <a:r>
              <a:rPr lang="en-US" dirty="0" smtClean="0"/>
              <a:t>rinciples of Ability-Based Design</a:t>
            </a:r>
            <a:br>
              <a:rPr lang="en-US" dirty="0" smtClean="0"/>
            </a:br>
            <a:r>
              <a:rPr lang="en-US" sz="3300" dirty="0" smtClean="0"/>
              <a:t>(Wobbrock, Kane </a:t>
            </a:r>
            <a:r>
              <a:rPr lang="en-US" sz="3300" i="1" dirty="0" smtClean="0"/>
              <a:t>et al., </a:t>
            </a:r>
            <a:r>
              <a:rPr lang="en-US" sz="3300" dirty="0" smtClean="0"/>
              <a:t>2010)</a:t>
            </a:r>
            <a:endParaRPr lang="en-US" sz="33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24854327"/>
              </p:ext>
            </p:extLst>
          </p:nvPr>
        </p:nvGraphicFramePr>
        <p:xfrm>
          <a:off x="250257" y="1689413"/>
          <a:ext cx="8436543" cy="489400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150244"/>
                <a:gridCol w="6286299"/>
              </a:tblGrid>
              <a:tr h="62195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Ability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Focus on ability, not </a:t>
                      </a:r>
                      <a:r>
                        <a:rPr lang="en-US" sz="1900" i="1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dis</a:t>
                      </a:r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-ability. Take advantage of all that users can do.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195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Accountability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Respond to poor user performance by changing the system, not the user.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1084">
                <a:tc>
                  <a:txBody>
                    <a:bodyPr/>
                    <a:lstStyle/>
                    <a:p>
                      <a:r>
                        <a:rPr lang="en-US" sz="1900" b="1" i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: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When possible, utilize low-cost everyday input devices.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195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Performance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Measure, model, monitor, and/or predict user performance.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195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Context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Proactively sense context and anticipate its effects on a user’s abilities.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195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Adaptation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Provide adaptable or adaptive user interfaces tailored to a user’s abilities.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0521">
                <a:tc>
                  <a:txBody>
                    <a:bodyPr/>
                    <a:lstStyle/>
                    <a:p>
                      <a:r>
                        <a:rPr lang="en-US" sz="1900" b="1" i="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Transparency</a:t>
                      </a:r>
                      <a:endParaRPr lang="en-US" sz="1900" b="1" i="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Helvetica"/>
                          <a:cs typeface="Helvetica"/>
                        </a:rPr>
                        <a:t>Give users the awareness of adaptations and the means to inspect, override, store, retrieve, preview, and test-drive them.</a:t>
                      </a:r>
                      <a:endParaRPr lang="en-US" sz="1900" dirty="0">
                        <a:solidFill>
                          <a:schemeClr val="tx1"/>
                        </a:solidFill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80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2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2423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49300" y="115012"/>
            <a:ext cx="8229600" cy="8815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Prototyping and Design at UMBC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" y="1116008"/>
            <a:ext cx="9144000" cy="574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141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we’ve made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336940" y="1165413"/>
            <a:ext cx="3349860" cy="22015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61823" y="4297274"/>
            <a:ext cx="3176868" cy="18790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86109" y="4297274"/>
            <a:ext cx="2857380" cy="1889569"/>
          </a:xfrm>
          <a:prstGeom prst="rect">
            <a:avLst/>
          </a:prstGeom>
        </p:spPr>
      </p:pic>
      <p:pic>
        <p:nvPicPr>
          <p:cNvPr id="10" name="Picture 9" descr="ipa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36940" y="1052083"/>
            <a:ext cx="3301751" cy="2548952"/>
          </a:xfrm>
          <a:prstGeom prst="rect">
            <a:avLst/>
          </a:prstGeom>
        </p:spPr>
      </p:pic>
      <p:pic>
        <p:nvPicPr>
          <p:cNvPr id="11" name="Picture 10" descr="slideruleuw.JPG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5458" y="1165413"/>
            <a:ext cx="2496376" cy="22800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3585800"/>
            <a:ext cx="3315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Touch screens for blind people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425" y="6336908"/>
            <a:ext cx="3135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Braille entry for smartphones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0146" y="3702386"/>
            <a:ext cx="3148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Communication technologies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61823" y="6225327"/>
            <a:ext cx="1775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Tactile graphics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465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research partners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70000"/>
            <a:ext cx="4073853" cy="24326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335590" y="4717793"/>
            <a:ext cx="1539500" cy="12855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390" y="1270000"/>
            <a:ext cx="2942765" cy="30785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0395" y="5306040"/>
            <a:ext cx="3802794" cy="6973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" y="3743276"/>
            <a:ext cx="3418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National Federation of the Blind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9390" y="4394627"/>
            <a:ext cx="3067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Snyder Center for Aphasia Life Enhancement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1" y="4880129"/>
            <a:ext cx="2878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Maryland State Library for the Blind and Physically Handicapped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0395" y="6027478"/>
            <a:ext cx="2866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Charlestown Senior Living</a:t>
            </a:r>
            <a:endParaRPr lang="en-US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632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D21E"/>
                </a:solidFill>
              </a:rPr>
              <a:t>Participatory design: </a:t>
            </a:r>
            <a:r>
              <a:rPr lang="en-US" dirty="0" smtClean="0"/>
              <a:t>work for extended periods with population who will benefit from technology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D21E"/>
                </a:solidFill>
              </a:rPr>
              <a:t>Ability-based design: </a:t>
            </a:r>
            <a:r>
              <a:rPr lang="en-US" dirty="0" smtClean="0"/>
              <a:t>Measure users abilities to interact with technology; develop new ways of interacting with technology that leverages these abilities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9662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projects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Access Overlays: Accessible touch screens for blind people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TalkAbout: Communication tools for people with aphasia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6" descr="ip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10404" y="1600200"/>
            <a:ext cx="3676396" cy="28381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7852" y="1600201"/>
            <a:ext cx="3493341" cy="290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59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projects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FFD21E"/>
                </a:solidFill>
              </a:rPr>
              <a:t>Access Overlays: Accessible touch screens for blind people</a:t>
            </a:r>
            <a:endParaRPr lang="en-US" dirty="0">
              <a:solidFill>
                <a:srgbClr val="FFD21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TalkAbout: Communication tools for people with aphasia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 descr="ip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10404" y="1600200"/>
            <a:ext cx="3676396" cy="28381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7852" y="1600201"/>
            <a:ext cx="3493341" cy="290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1222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42089"/>
            <a:ext cx="8229600" cy="1217871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Challenge: </a:t>
            </a:r>
            <a:r>
              <a:rPr lang="en-US" sz="3200" dirty="0" smtClean="0"/>
              <a:t>How to make a touch screen accessible to a blind person?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2CEE1-4BA7-AE41-B4FA-EC6288DCBE8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checkou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27654" y="339346"/>
            <a:ext cx="2353563" cy="1765172"/>
          </a:xfrm>
          <a:prstGeom prst="rect">
            <a:avLst/>
          </a:prstGeom>
        </p:spPr>
      </p:pic>
      <p:pic>
        <p:nvPicPr>
          <p:cNvPr id="8" name="Picture 7" descr="copier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14156" y="263146"/>
            <a:ext cx="2700783" cy="1895741"/>
          </a:xfrm>
          <a:prstGeom prst="rect">
            <a:avLst/>
          </a:prstGeom>
        </p:spPr>
      </p:pic>
      <p:pic>
        <p:nvPicPr>
          <p:cNvPr id="9" name="Picture 8" descr="1335606862_96118f9481_o robinhamman iphone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4157" y="4172447"/>
            <a:ext cx="2108235" cy="13945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081367" y="2398797"/>
            <a:ext cx="2643182" cy="30791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8121" y="2453750"/>
            <a:ext cx="2523096" cy="30241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23212" y="339346"/>
            <a:ext cx="2434909" cy="18195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156" y="2339867"/>
            <a:ext cx="2108235" cy="168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5710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8D958"/>
      </a:hlink>
      <a:folHlink>
        <a:srgbClr val="48D95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18596</TotalTime>
  <Words>931</Words>
  <Application>Microsoft Office PowerPoint</Application>
  <PresentationFormat>On-screen Show (4:3)</PresentationFormat>
  <Paragraphs>205</Paragraphs>
  <Slides>26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Prototyping and Designing New Assistive Technologies for People with Disabilities</vt:lpstr>
      <vt:lpstr>Today</vt:lpstr>
      <vt:lpstr>Prototyping and Design at UMBC</vt:lpstr>
      <vt:lpstr>What we’ve made</vt:lpstr>
      <vt:lpstr>Our research partners</vt:lpstr>
      <vt:lpstr>Design approach</vt:lpstr>
      <vt:lpstr>Two projects</vt:lpstr>
      <vt:lpstr>Two projects</vt:lpstr>
      <vt:lpstr>Challenge: How to make a touch screen accessible to a blind person?</vt:lpstr>
      <vt:lpstr>Inaccessible touch screens</vt:lpstr>
      <vt:lpstr>“Flat screens without a grid—a real tangible grid—are difficult for blind people … I think that flat screens are not really accessible.” (Kane et al., 2008)</vt:lpstr>
      <vt:lpstr>Slide 12</vt:lpstr>
      <vt:lpstr>Exploring touch screens</vt:lpstr>
      <vt:lpstr>Formative research</vt:lpstr>
      <vt:lpstr>How to do it</vt:lpstr>
      <vt:lpstr>Examples</vt:lpstr>
      <vt:lpstr>Two projects</vt:lpstr>
      <vt:lpstr>Aphasia center</vt:lpstr>
      <vt:lpstr>TalkAbout (Kane et al., 2012)</vt:lpstr>
      <vt:lpstr>Designing TalkAbout</vt:lpstr>
      <vt:lpstr>Takeaways</vt:lpstr>
      <vt:lpstr>Thanks!</vt:lpstr>
      <vt:lpstr>Who benefits?</vt:lpstr>
      <vt:lpstr>Barriers to everyday activities</vt:lpstr>
      <vt:lpstr>Principles of Ability-Based Design (Wobbrock, Kane et al., 2010)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art</dc:title>
  <dc:creator>sk</dc:creator>
  <cp:lastModifiedBy>DHHS</cp:lastModifiedBy>
  <cp:revision>2188</cp:revision>
  <dcterms:created xsi:type="dcterms:W3CDTF">2010-05-30T23:50:40Z</dcterms:created>
  <dcterms:modified xsi:type="dcterms:W3CDTF">2012-10-05T14:42:24Z</dcterms:modified>
</cp:coreProperties>
</file>